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2.xml" ContentType="application/vnd.openxmlformats-officedocument.drawingml.chart+xml"/>
  <Override PartName="/ppt/notesSlides/notesSlide4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4.xml" ContentType="application/vnd.openxmlformats-officedocument.presentationml.notesSlide+xml"/>
  <Override PartName="/ppt/charts/chart4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7.xml" ContentType="application/vnd.openxmlformats-officedocument.presentationml.tags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50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5.xml" ContentType="application/vnd.openxmlformats-officedocument.presentationml.notesSlid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5.xml" ContentType="application/vnd.openxmlformats-officedocument.drawingml.chart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charts/chart16.xml" ContentType="application/vnd.openxmlformats-officedocument.drawingml.chart+xml"/>
  <Override PartName="/ppt/tags/tag13.xml" ContentType="application/vnd.openxmlformats-officedocument.presentationml.tags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8"/>
  </p:notesMasterIdLst>
  <p:handoutMasterIdLst>
    <p:handoutMasterId r:id="rId169"/>
  </p:handoutMasterIdLst>
  <p:sldIdLst>
    <p:sldId id="3491" r:id="rId2"/>
    <p:sldId id="4244" r:id="rId3"/>
    <p:sldId id="4209" r:id="rId4"/>
    <p:sldId id="4131" r:id="rId5"/>
    <p:sldId id="4108" r:id="rId6"/>
    <p:sldId id="4175" r:id="rId7"/>
    <p:sldId id="4176" r:id="rId8"/>
    <p:sldId id="4111" r:id="rId9"/>
    <p:sldId id="4110" r:id="rId10"/>
    <p:sldId id="4109" r:id="rId11"/>
    <p:sldId id="4127" r:id="rId12"/>
    <p:sldId id="4128" r:id="rId13"/>
    <p:sldId id="4132" r:id="rId14"/>
    <p:sldId id="4168" r:id="rId15"/>
    <p:sldId id="4112" r:id="rId16"/>
    <p:sldId id="4115" r:id="rId17"/>
    <p:sldId id="4129" r:id="rId18"/>
    <p:sldId id="4166" r:id="rId19"/>
    <p:sldId id="4173" r:id="rId20"/>
    <p:sldId id="4171" r:id="rId21"/>
    <p:sldId id="4172" r:id="rId22"/>
    <p:sldId id="4167" r:id="rId23"/>
    <p:sldId id="4170" r:id="rId24"/>
    <p:sldId id="4174" r:id="rId25"/>
    <p:sldId id="4177" r:id="rId26"/>
    <p:sldId id="4183" r:id="rId27"/>
    <p:sldId id="4182" r:id="rId28"/>
    <p:sldId id="4184" r:id="rId29"/>
    <p:sldId id="4181" r:id="rId30"/>
    <p:sldId id="4185" r:id="rId31"/>
    <p:sldId id="4186" r:id="rId32"/>
    <p:sldId id="4178" r:id="rId33"/>
    <p:sldId id="4179" r:id="rId34"/>
    <p:sldId id="4180" r:id="rId35"/>
    <p:sldId id="4126" r:id="rId36"/>
    <p:sldId id="4189" r:id="rId37"/>
    <p:sldId id="4187" r:id="rId38"/>
    <p:sldId id="4134" r:id="rId39"/>
    <p:sldId id="4135" r:id="rId40"/>
    <p:sldId id="4188" r:id="rId41"/>
    <p:sldId id="4117" r:id="rId42"/>
    <p:sldId id="4118" r:id="rId43"/>
    <p:sldId id="4119" r:id="rId44"/>
    <p:sldId id="4191" r:id="rId45"/>
    <p:sldId id="4120" r:id="rId46"/>
    <p:sldId id="4130" r:id="rId47"/>
    <p:sldId id="4123" r:id="rId48"/>
    <p:sldId id="4124" r:id="rId49"/>
    <p:sldId id="4190" r:id="rId50"/>
    <p:sldId id="4061" r:id="rId51"/>
    <p:sldId id="4067" r:id="rId52"/>
    <p:sldId id="4068" r:id="rId53"/>
    <p:sldId id="4070" r:id="rId54"/>
    <p:sldId id="4056" r:id="rId55"/>
    <p:sldId id="4057" r:id="rId56"/>
    <p:sldId id="4195" r:id="rId57"/>
    <p:sldId id="4058" r:id="rId58"/>
    <p:sldId id="4059" r:id="rId59"/>
    <p:sldId id="4192" r:id="rId60"/>
    <p:sldId id="4193" r:id="rId61"/>
    <p:sldId id="4194" r:id="rId62"/>
    <p:sldId id="4211" r:id="rId63"/>
    <p:sldId id="4204" r:id="rId64"/>
    <p:sldId id="4205" r:id="rId65"/>
    <p:sldId id="4206" r:id="rId66"/>
    <p:sldId id="4207" r:id="rId67"/>
    <p:sldId id="4208" r:id="rId68"/>
    <p:sldId id="4062" r:id="rId69"/>
    <p:sldId id="4063" r:id="rId70"/>
    <p:sldId id="4065" r:id="rId71"/>
    <p:sldId id="4066" r:id="rId72"/>
    <p:sldId id="4105" r:id="rId73"/>
    <p:sldId id="4095" r:id="rId74"/>
    <p:sldId id="4106" r:id="rId75"/>
    <p:sldId id="4096" r:id="rId76"/>
    <p:sldId id="4097" r:id="rId77"/>
    <p:sldId id="4098" r:id="rId78"/>
    <p:sldId id="4101" r:id="rId79"/>
    <p:sldId id="4102" r:id="rId80"/>
    <p:sldId id="4099" r:id="rId81"/>
    <p:sldId id="4100" r:id="rId82"/>
    <p:sldId id="4103" r:id="rId83"/>
    <p:sldId id="4104" r:id="rId84"/>
    <p:sldId id="4071" r:id="rId85"/>
    <p:sldId id="4196" r:id="rId86"/>
    <p:sldId id="4078" r:id="rId87"/>
    <p:sldId id="4202" r:id="rId88"/>
    <p:sldId id="4079" r:id="rId89"/>
    <p:sldId id="4080" r:id="rId90"/>
    <p:sldId id="4197" r:id="rId91"/>
    <p:sldId id="4198" r:id="rId92"/>
    <p:sldId id="4199" r:id="rId93"/>
    <p:sldId id="4200" r:id="rId94"/>
    <p:sldId id="4201" r:id="rId95"/>
    <p:sldId id="4222" r:id="rId96"/>
    <p:sldId id="4223" r:id="rId97"/>
    <p:sldId id="4210" r:id="rId98"/>
    <p:sldId id="4084" r:id="rId99"/>
    <p:sldId id="4142" r:id="rId100"/>
    <p:sldId id="4143" r:id="rId101"/>
    <p:sldId id="4085" r:id="rId102"/>
    <p:sldId id="4072" r:id="rId103"/>
    <p:sldId id="4073" r:id="rId104"/>
    <p:sldId id="4074" r:id="rId105"/>
    <p:sldId id="4075" r:id="rId106"/>
    <p:sldId id="4224" r:id="rId107"/>
    <p:sldId id="4076" r:id="rId108"/>
    <p:sldId id="4077" r:id="rId109"/>
    <p:sldId id="4146" r:id="rId110"/>
    <p:sldId id="4147" r:id="rId111"/>
    <p:sldId id="4148" r:id="rId112"/>
    <p:sldId id="4149" r:id="rId113"/>
    <p:sldId id="4151" r:id="rId114"/>
    <p:sldId id="4152" r:id="rId115"/>
    <p:sldId id="4153" r:id="rId116"/>
    <p:sldId id="4154" r:id="rId117"/>
    <p:sldId id="4155" r:id="rId118"/>
    <p:sldId id="4156" r:id="rId119"/>
    <p:sldId id="4157" r:id="rId120"/>
    <p:sldId id="4225" r:id="rId121"/>
    <p:sldId id="4213" r:id="rId122"/>
    <p:sldId id="4214" r:id="rId123"/>
    <p:sldId id="4159" r:id="rId124"/>
    <p:sldId id="4218" r:id="rId125"/>
    <p:sldId id="4144" r:id="rId126"/>
    <p:sldId id="4215" r:id="rId127"/>
    <p:sldId id="4216" r:id="rId128"/>
    <p:sldId id="4219" r:id="rId129"/>
    <p:sldId id="4092" r:id="rId130"/>
    <p:sldId id="4093" r:id="rId131"/>
    <p:sldId id="4139" r:id="rId132"/>
    <p:sldId id="4136" r:id="rId133"/>
    <p:sldId id="4137" r:id="rId134"/>
    <p:sldId id="4138" r:id="rId135"/>
    <p:sldId id="4140" r:id="rId136"/>
    <p:sldId id="4141" r:id="rId137"/>
    <p:sldId id="4226" r:id="rId138"/>
    <p:sldId id="4227" r:id="rId139"/>
    <p:sldId id="4228" r:id="rId140"/>
    <p:sldId id="4229" r:id="rId141"/>
    <p:sldId id="4212" r:id="rId142"/>
    <p:sldId id="4230" r:id="rId143"/>
    <p:sldId id="4231" r:id="rId144"/>
    <p:sldId id="4232" r:id="rId145"/>
    <p:sldId id="4233" r:id="rId146"/>
    <p:sldId id="4234" r:id="rId147"/>
    <p:sldId id="4235" r:id="rId148"/>
    <p:sldId id="4236" r:id="rId149"/>
    <p:sldId id="4241" r:id="rId150"/>
    <p:sldId id="4242" r:id="rId151"/>
    <p:sldId id="4243" r:id="rId152"/>
    <p:sldId id="4237" r:id="rId153"/>
    <p:sldId id="4238" r:id="rId154"/>
    <p:sldId id="4239" r:id="rId155"/>
    <p:sldId id="4240" r:id="rId156"/>
    <p:sldId id="4254" r:id="rId157"/>
    <p:sldId id="4252" r:id="rId158"/>
    <p:sldId id="4253" r:id="rId159"/>
    <p:sldId id="4247" r:id="rId160"/>
    <p:sldId id="4248" r:id="rId161"/>
    <p:sldId id="4249" r:id="rId162"/>
    <p:sldId id="4251" r:id="rId163"/>
    <p:sldId id="4245" r:id="rId164"/>
    <p:sldId id="4246" r:id="rId165"/>
    <p:sldId id="4047" r:id="rId166"/>
    <p:sldId id="4048" r:id="rId16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2">
          <p15:clr>
            <a:srgbClr val="A4A3A4"/>
          </p15:clr>
        </p15:guide>
        <p15:guide id="2" orient="horz" pos="3856">
          <p15:clr>
            <a:srgbClr val="A4A3A4"/>
          </p15:clr>
        </p15:guide>
        <p15:guide id="3" orient="horz" pos="3608">
          <p15:clr>
            <a:srgbClr val="A4A3A4"/>
          </p15:clr>
        </p15:guide>
        <p15:guide id="4" orient="horz" pos="1472">
          <p15:clr>
            <a:srgbClr val="A4A3A4"/>
          </p15:clr>
        </p15:guide>
        <p15:guide id="5" orient="horz" pos="798">
          <p15:clr>
            <a:srgbClr val="A4A3A4"/>
          </p15:clr>
        </p15:guide>
        <p15:guide id="6" pos="219">
          <p15:clr>
            <a:srgbClr val="A4A3A4"/>
          </p15:clr>
        </p15:guide>
        <p15:guide id="7" pos="5497">
          <p15:clr>
            <a:srgbClr val="A4A3A4"/>
          </p15:clr>
        </p15:guide>
        <p15:guide id="8" pos="4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5A7A"/>
    <a:srgbClr val="4B9FCD"/>
    <a:srgbClr val="3691C4"/>
    <a:srgbClr val="2B7299"/>
    <a:srgbClr val="3333CC"/>
    <a:srgbClr val="28688C"/>
    <a:srgbClr val="E5F1F7"/>
    <a:srgbClr val="D0DCE2"/>
    <a:srgbClr val="C9D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>
        <p:scale>
          <a:sx n="73" d="100"/>
          <a:sy n="73" d="100"/>
        </p:scale>
        <p:origin x="1866" y="792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8"/>
        <p:guide pos="216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viewProps" Target="view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49719416386086E-2"/>
          <c:y val="4.0476190476190478E-2"/>
          <c:w val="0.94388327721661058"/>
          <c:h val="0.89285714285714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Impairments</c:v>
                </c:pt>
              </c:strCache>
            </c:strRef>
          </c:tx>
          <c:spPr>
            <a:solidFill>
              <a:schemeClr val="accent1"/>
            </a:solidFill>
            <a:ln w="25351">
              <a:noFill/>
            </a:ln>
          </c:spPr>
          <c:invertIfNegative val="0"/>
          <c:dLbls>
            <c:dLbl>
              <c:idx val="38"/>
              <c:spPr>
                <a:noFill/>
                <a:ln w="25351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1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3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Sheet1!$C$1:$AT$1</c:f>
              <c:strCache>
                <c:ptCount val="4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00</c:v>
                </c:pt>
                <c:pt idx="31">
                  <c:v>01</c:v>
                </c:pt>
                <c:pt idx="32">
                  <c:v>02</c:v>
                </c:pt>
                <c:pt idx="33">
                  <c:v>03</c:v>
                </c:pt>
                <c:pt idx="34">
                  <c:v>04</c:v>
                </c:pt>
                <c:pt idx="35">
                  <c:v>05</c:v>
                </c:pt>
                <c:pt idx="36">
                  <c:v>06</c:v>
                </c:pt>
                <c:pt idx="37">
                  <c:v>07</c:v>
                </c:pt>
                <c:pt idx="38">
                  <c:v>08</c:v>
                </c:pt>
                <c:pt idx="39">
                  <c:v>09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</c:strCache>
            </c:strRef>
          </c:cat>
          <c:val>
            <c:numRef>
              <c:f>Sheet1!$C$2:$AT$2</c:f>
              <c:numCache>
                <c:formatCode>General</c:formatCode>
                <c:ptCount val="44"/>
                <c:pt idx="0">
                  <c:v>15</c:v>
                </c:pt>
                <c:pt idx="1">
                  <c:v>12</c:v>
                </c:pt>
                <c:pt idx="2">
                  <c:v>7</c:v>
                </c:pt>
                <c:pt idx="3">
                  <c:v>11</c:v>
                </c:pt>
                <c:pt idx="4">
                  <c:v>9</c:v>
                </c:pt>
                <c:pt idx="5">
                  <c:v>34</c:v>
                </c:pt>
                <c:pt idx="6">
                  <c:v>9</c:v>
                </c:pt>
                <c:pt idx="7">
                  <c:v>13</c:v>
                </c:pt>
                <c:pt idx="8">
                  <c:v>12</c:v>
                </c:pt>
                <c:pt idx="9">
                  <c:v>19</c:v>
                </c:pt>
                <c:pt idx="10">
                  <c:v>9</c:v>
                </c:pt>
                <c:pt idx="11">
                  <c:v>16</c:v>
                </c:pt>
                <c:pt idx="12">
                  <c:v>14</c:v>
                </c:pt>
                <c:pt idx="13">
                  <c:v>13</c:v>
                </c:pt>
                <c:pt idx="14">
                  <c:v>36</c:v>
                </c:pt>
                <c:pt idx="15">
                  <c:v>49</c:v>
                </c:pt>
                <c:pt idx="16">
                  <c:v>31</c:v>
                </c:pt>
                <c:pt idx="17">
                  <c:v>34</c:v>
                </c:pt>
                <c:pt idx="18">
                  <c:v>50</c:v>
                </c:pt>
                <c:pt idx="19">
                  <c:v>48</c:v>
                </c:pt>
                <c:pt idx="20">
                  <c:v>55</c:v>
                </c:pt>
                <c:pt idx="21">
                  <c:v>60</c:v>
                </c:pt>
                <c:pt idx="22">
                  <c:v>58</c:v>
                </c:pt>
                <c:pt idx="23">
                  <c:v>41</c:v>
                </c:pt>
                <c:pt idx="24">
                  <c:v>29</c:v>
                </c:pt>
                <c:pt idx="25">
                  <c:v>16</c:v>
                </c:pt>
                <c:pt idx="26">
                  <c:v>12</c:v>
                </c:pt>
                <c:pt idx="27">
                  <c:v>31</c:v>
                </c:pt>
                <c:pt idx="28">
                  <c:v>18</c:v>
                </c:pt>
                <c:pt idx="29">
                  <c:v>19</c:v>
                </c:pt>
                <c:pt idx="30">
                  <c:v>49</c:v>
                </c:pt>
                <c:pt idx="31">
                  <c:v>50</c:v>
                </c:pt>
                <c:pt idx="32">
                  <c:v>47</c:v>
                </c:pt>
                <c:pt idx="33">
                  <c:v>35</c:v>
                </c:pt>
                <c:pt idx="34">
                  <c:v>18</c:v>
                </c:pt>
                <c:pt idx="35">
                  <c:v>14</c:v>
                </c:pt>
                <c:pt idx="36">
                  <c:v>15</c:v>
                </c:pt>
                <c:pt idx="37">
                  <c:v>5</c:v>
                </c:pt>
                <c:pt idx="38">
                  <c:v>16</c:v>
                </c:pt>
                <c:pt idx="39">
                  <c:v>19</c:v>
                </c:pt>
                <c:pt idx="40">
                  <c:v>21</c:v>
                </c:pt>
                <c:pt idx="41">
                  <c:v>34</c:v>
                </c:pt>
                <c:pt idx="42">
                  <c:v>25</c:v>
                </c:pt>
                <c:pt idx="4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1240178320"/>
        <c:axId val="-1240183760"/>
      </c:barChart>
      <c:catAx>
        <c:axId val="-124017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40183760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-1240183760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40178320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5846867749424E-2"/>
          <c:y val="0.17152507566576922"/>
          <c:w val="0.92807424593967514"/>
          <c:h val="0.67215416116958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Global Re Capital (Traditional &amp; Alternative)</c:v>
                </c:pt>
              </c:strCache>
            </c:strRef>
          </c:tx>
          <c:spPr>
            <a:solidFill>
              <a:schemeClr val="accent1"/>
            </a:solidFill>
            <a:ln w="25336">
              <a:noFill/>
            </a:ln>
          </c:spPr>
          <c:invertIfNegative val="0"/>
          <c:dLbls>
            <c:dLbl>
              <c:idx val="0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General" sourceLinked="0"/>
              <c:spPr>
                <a:noFill/>
                <a:ln w="25336">
                  <a:noFill/>
                </a:ln>
              </c:spPr>
              <c:txPr>
                <a:bodyPr/>
                <a:lstStyle/>
                <a:p>
                  <a:pPr>
                    <a:defRPr sz="1596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 w="253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Sheet1!$B$2:$H$2</c:f>
              <c:numCache>
                <c:formatCode>_(* #,##0_);_(* \(#,##0\);_(* "-"??_);_(@_)</c:formatCode>
                <c:ptCount val="7"/>
                <c:pt idx="0">
                  <c:v>410</c:v>
                </c:pt>
                <c:pt idx="1">
                  <c:v>340</c:v>
                </c:pt>
                <c:pt idx="2">
                  <c:v>400</c:v>
                </c:pt>
                <c:pt idx="3">
                  <c:v>470</c:v>
                </c:pt>
                <c:pt idx="4">
                  <c:v>455</c:v>
                </c:pt>
                <c:pt idx="5">
                  <c:v>505</c:v>
                </c:pt>
                <c:pt idx="6">
                  <c:v>540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Alternative Capital Only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6" b="1" i="0" baseline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Sheet1!$B$1:$H$1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Sheet1!$B$3:$H$3</c:f>
              <c:numCache>
                <c:formatCode>_(* #,##0_);_(* \(#,##0\);_(* "-"??_);_(@_)</c:formatCode>
                <c:ptCount val="7"/>
                <c:pt idx="0">
                  <c:v>22</c:v>
                </c:pt>
                <c:pt idx="1">
                  <c:v>19</c:v>
                </c:pt>
                <c:pt idx="2">
                  <c:v>22</c:v>
                </c:pt>
                <c:pt idx="3">
                  <c:v>24</c:v>
                </c:pt>
                <c:pt idx="4">
                  <c:v>28</c:v>
                </c:pt>
                <c:pt idx="5">
                  <c:v>39</c:v>
                </c:pt>
                <c:pt idx="6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176890336"/>
        <c:axId val="-1176904480"/>
      </c:barChart>
      <c:catAx>
        <c:axId val="-117689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176904480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-1176904480"/>
        <c:scaling>
          <c:orientation val="minMax"/>
        </c:scaling>
        <c:delete val="0"/>
        <c:axPos val="l"/>
        <c:numFmt formatCode="\$#,##0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176890336"/>
        <c:crosses val="autoZero"/>
        <c:crossBetween val="between"/>
      </c:valAx>
      <c:spPr>
        <a:noFill/>
        <a:ln w="25336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FF0000"/>
                </a:solidFill>
              </a:rPr>
              <a:t>2013</a:t>
            </a:r>
            <a:endParaRPr lang="en-US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6880752506281741"/>
          <c:y val="8.3692981612582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1.3189437199359801E-2"/>
                  <c:y val="0.4415857526758263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83301324248413"/>
                      <c:h val="0.17478310094163613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7.4143798099982852E-2"/>
                  <c:y val="-2.44118485130746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729203909985969"/>
                  <c:y val="7.03125000000000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85963835326579"/>
                      <c:h val="0.150326595060945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Catastrophe Fund</c:v>
                </c:pt>
                <c:pt idx="1">
                  <c:v>Institutional</c:v>
                </c:pt>
                <c:pt idx="2">
                  <c:v>Mutual Fund</c:v>
                </c:pt>
                <c:pt idx="3">
                  <c:v>Hedge Fund</c:v>
                </c:pt>
                <c:pt idx="4">
                  <c:v>Reinsurer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43</c:v>
                </c:pt>
                <c:pt idx="1">
                  <c:v>41</c:v>
                </c:pt>
                <c:pt idx="2">
                  <c:v>12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FF0000"/>
                </a:solidFill>
              </a:rPr>
              <a:t>2012</a:t>
            </a:r>
            <a:endParaRPr lang="en-US" b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6880752506281741"/>
          <c:y val="6.43583713153548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5.8113993106674172E-3"/>
                  <c:y val="0.341461618614059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205530893537053"/>
                      <c:h val="0.1872156105918141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7433042455297487"/>
                  <c:y val="-9.98904118348113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66719104982559"/>
                      <c:h val="0.15032659506094589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4607939632545971E-2"/>
                  <c:y val="7.8125000000000004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0789163209431124"/>
                  <c:y val="7.031250000000000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05882434216889"/>
                      <c:h val="0.1503265950609458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Catastrophe Fund</c:v>
                </c:pt>
                <c:pt idx="1">
                  <c:v>Institutional</c:v>
                </c:pt>
                <c:pt idx="2">
                  <c:v>Mutual Fund</c:v>
                </c:pt>
                <c:pt idx="3">
                  <c:v>Hedge Fund</c:v>
                </c:pt>
                <c:pt idx="4">
                  <c:v>Reinsurer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51</c:v>
                </c:pt>
                <c:pt idx="1">
                  <c:v>34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0176368140897"/>
          <c:y val="3.350402743370192E-2"/>
          <c:w val="0.81268930752814783"/>
          <c:h val="0.7644528873322225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Wtd. Avg. Risk Spread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9419873917629455E-2"/>
                  <c:y val="3.89629145987190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516447126352195E-2"/>
                  <c:y val="9.3551786248891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285917531336618E-2"/>
                  <c:y val="8.7530262567674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0207557583339472"/>
                  <c:y val="3.7831547480002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5.8461868668285621E-2"/>
                  <c:y val="0.1208462220739773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0479063948782103E-2"/>
                  <c:y val="-5.4479465884333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Q1-10</c:v>
                </c:pt>
                <c:pt idx="1">
                  <c:v>Q2-10</c:v>
                </c:pt>
                <c:pt idx="2">
                  <c:v>Q3-10</c:v>
                </c:pt>
                <c:pt idx="3">
                  <c:v>Q4-10</c:v>
                </c:pt>
                <c:pt idx="4">
                  <c:v>Q1-11</c:v>
                </c:pt>
                <c:pt idx="5">
                  <c:v>Q2-11</c:v>
                </c:pt>
                <c:pt idx="6">
                  <c:v>Q3-11</c:v>
                </c:pt>
                <c:pt idx="7">
                  <c:v>Q4-11</c:v>
                </c:pt>
                <c:pt idx="8">
                  <c:v>Q1-12</c:v>
                </c:pt>
                <c:pt idx="9">
                  <c:v>Q2-12</c:v>
                </c:pt>
                <c:pt idx="10">
                  <c:v>Q3-12</c:v>
                </c:pt>
                <c:pt idx="11">
                  <c:v>Q4-12</c:v>
                </c:pt>
                <c:pt idx="12">
                  <c:v>Q1-13</c:v>
                </c:pt>
                <c:pt idx="13">
                  <c:v>Q2-13</c:v>
                </c:pt>
                <c:pt idx="14">
                  <c:v>Q3-13</c:v>
                </c:pt>
                <c:pt idx="15">
                  <c:v>Q4-13</c:v>
                </c:pt>
                <c:pt idx="16">
                  <c:v>Q1-14</c:v>
                </c:pt>
              </c:strCache>
            </c:strRef>
          </c:cat>
          <c:val>
            <c:numRef>
              <c:f>Sheet1!$C$2:$C$18</c:f>
              <c:numCache>
                <c:formatCode>0.0%</c:formatCode>
                <c:ptCount val="17"/>
                <c:pt idx="0">
                  <c:v>0.109</c:v>
                </c:pt>
                <c:pt idx="1">
                  <c:v>8.2000000000000003E-2</c:v>
                </c:pt>
                <c:pt idx="2">
                  <c:v>0.08</c:v>
                </c:pt>
                <c:pt idx="3">
                  <c:v>0.08</c:v>
                </c:pt>
                <c:pt idx="4">
                  <c:v>7.9000000000000001E-2</c:v>
                </c:pt>
                <c:pt idx="5">
                  <c:v>8.2000000000000003E-2</c:v>
                </c:pt>
                <c:pt idx="6">
                  <c:v>8.2000000000000003E-2</c:v>
                </c:pt>
                <c:pt idx="7">
                  <c:v>0.10100000000000001</c:v>
                </c:pt>
                <c:pt idx="8">
                  <c:v>0.109</c:v>
                </c:pt>
                <c:pt idx="9">
                  <c:v>0.12</c:v>
                </c:pt>
                <c:pt idx="10">
                  <c:v>0.12</c:v>
                </c:pt>
                <c:pt idx="11">
                  <c:v>0.11600000000000001</c:v>
                </c:pt>
                <c:pt idx="12">
                  <c:v>0.11</c:v>
                </c:pt>
                <c:pt idx="13">
                  <c:v>7.5999999999999998E-2</c:v>
                </c:pt>
                <c:pt idx="14">
                  <c:v>7.3999999999999996E-2</c:v>
                </c:pt>
                <c:pt idx="15">
                  <c:v>7.1999999999999995E-2</c:v>
                </c:pt>
                <c:pt idx="16">
                  <c:v>6.4000000000000001E-2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176895232"/>
        <c:axId val="-1176892512"/>
      </c:lineChart>
      <c:catAx>
        <c:axId val="-117689523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76892512"/>
        <c:crosses val="autoZero"/>
        <c:auto val="1"/>
        <c:lblAlgn val="ctr"/>
        <c:lblOffset val="100"/>
        <c:noMultiLvlLbl val="0"/>
      </c:catAx>
      <c:valAx>
        <c:axId val="-1176892512"/>
        <c:scaling>
          <c:orientation val="minMax"/>
          <c:min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sz="1600" b="1" i="0" baseline="0" dirty="0" smtClean="0">
                    <a:effectLst/>
                  </a:rPr>
                  <a:t>Risk Spread (coupon – risk-free rate)</a:t>
                </a:r>
                <a:endParaRPr lang="en-US" sz="16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-1176895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39529521426643"/>
          <c:y val="0.70957495256248537"/>
          <c:w val="0.6103754262025658"/>
          <c:h val="5.3362027887614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30176368140897"/>
          <c:y val="3.350402743370192E-2"/>
          <c:w val="0.83449616111070235"/>
          <c:h val="0.7644528873322225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Wtd. Avg. Risk Spread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2.4497755537567178E-2"/>
                  <c:y val="-6.3484127320793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786224151887556E-2"/>
                  <c:y val="-0.1602469088008210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9170652733828833E-2"/>
                  <c:y val="3.85090747797765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9819952412489924E-3"/>
                  <c:y val="3.5893864469505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940123138813311E-2"/>
                  <c:y val="7.77372294338419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5151961145043786E-2"/>
                  <c:y val="9.08132809851970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5151961145043842E-2"/>
                  <c:y val="4.89699160208607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4.1631711923859983E-2"/>
                  <c:y val="-5.0408075769438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Sheet1!$A$2:$A$18</c:f>
              <c:strCache>
                <c:ptCount val="17"/>
                <c:pt idx="0">
                  <c:v>Q1-10</c:v>
                </c:pt>
                <c:pt idx="1">
                  <c:v>Q2-10</c:v>
                </c:pt>
                <c:pt idx="2">
                  <c:v>Q3-10</c:v>
                </c:pt>
                <c:pt idx="3">
                  <c:v>Q4-10</c:v>
                </c:pt>
                <c:pt idx="4">
                  <c:v>Q1-11</c:v>
                </c:pt>
                <c:pt idx="5">
                  <c:v>Q2-11</c:v>
                </c:pt>
                <c:pt idx="6">
                  <c:v>Q3-11</c:v>
                </c:pt>
                <c:pt idx="7">
                  <c:v>Q4-11</c:v>
                </c:pt>
                <c:pt idx="8">
                  <c:v>Q1-12</c:v>
                </c:pt>
                <c:pt idx="9">
                  <c:v>Q2-12</c:v>
                </c:pt>
                <c:pt idx="10">
                  <c:v>Q3-12</c:v>
                </c:pt>
                <c:pt idx="11">
                  <c:v>Q4-12</c:v>
                </c:pt>
                <c:pt idx="12">
                  <c:v>Q1-13</c:v>
                </c:pt>
                <c:pt idx="13">
                  <c:v>Q2-13</c:v>
                </c:pt>
                <c:pt idx="14">
                  <c:v>Q3-13</c:v>
                </c:pt>
                <c:pt idx="15">
                  <c:v>Q4-13</c:v>
                </c:pt>
                <c:pt idx="16">
                  <c:v>Q1-14</c:v>
                </c:pt>
              </c:strCache>
            </c:strRef>
          </c:cat>
          <c:val>
            <c:numRef>
              <c:f>Sheet1!$C$2:$C$18</c:f>
              <c:numCache>
                <c:formatCode>0.0%</c:formatCode>
                <c:ptCount val="17"/>
                <c:pt idx="0">
                  <c:v>8.5000000000000006E-2</c:v>
                </c:pt>
                <c:pt idx="1">
                  <c:v>7.1999999999999995E-2</c:v>
                </c:pt>
                <c:pt idx="2">
                  <c:v>6.9000000000000006E-2</c:v>
                </c:pt>
                <c:pt idx="3">
                  <c:v>4.2000000000000003E-2</c:v>
                </c:pt>
                <c:pt idx="4">
                  <c:v>4.2000000000000003E-2</c:v>
                </c:pt>
                <c:pt idx="5">
                  <c:v>4.4999999999999998E-2</c:v>
                </c:pt>
                <c:pt idx="6">
                  <c:v>5.7000000000000002E-2</c:v>
                </c:pt>
                <c:pt idx="7">
                  <c:v>5.7000000000000002E-2</c:v>
                </c:pt>
                <c:pt idx="8">
                  <c:v>5.7000000000000002E-2</c:v>
                </c:pt>
                <c:pt idx="9">
                  <c:v>5.6000000000000001E-2</c:v>
                </c:pt>
                <c:pt idx="10">
                  <c:v>4.9000000000000002E-2</c:v>
                </c:pt>
                <c:pt idx="11">
                  <c:v>5.3999999999999999E-2</c:v>
                </c:pt>
                <c:pt idx="12">
                  <c:v>4.8000000000000001E-2</c:v>
                </c:pt>
                <c:pt idx="13">
                  <c:v>4.2000000000000003E-2</c:v>
                </c:pt>
                <c:pt idx="14">
                  <c:v>3.5999999999999997E-2</c:v>
                </c:pt>
                <c:pt idx="15">
                  <c:v>2.7E-2</c:v>
                </c:pt>
                <c:pt idx="16">
                  <c:v>2.5999999999999999E-2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1176905024"/>
        <c:axId val="-1176903392"/>
      </c:lineChart>
      <c:catAx>
        <c:axId val="-11769050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76903392"/>
        <c:crosses val="autoZero"/>
        <c:auto val="1"/>
        <c:lblAlgn val="ctr"/>
        <c:lblOffset val="100"/>
        <c:noMultiLvlLbl val="0"/>
      </c:catAx>
      <c:valAx>
        <c:axId val="-1176903392"/>
        <c:scaling>
          <c:orientation val="minMax"/>
          <c:max val="0.1"/>
          <c:min val="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Risk Spread (coupon – risk-free rate)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-117690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39529521426643"/>
          <c:y val="0.70957495256248537"/>
          <c:w val="0.6103754262025658"/>
          <c:h val="5.3362027887614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74860335195532"/>
          <c:y val="0.10297029702970296"/>
          <c:w val="0.50726256983240225"/>
          <c:h val="0.89900990099009903"/>
        </c:manualLayout>
      </c:layout>
      <c:pieChart>
        <c:varyColors val="1"/>
        <c:ser>
          <c:idx val="2"/>
          <c:order val="0"/>
          <c:tx>
            <c:strRef>
              <c:f>Sheet1!$A$2</c:f>
              <c:strCache>
                <c:ptCount val="1"/>
                <c:pt idx="0">
                  <c:v>Par Outstanding by Risk Peril</c:v>
                </c:pt>
              </c:strCache>
            </c:strRef>
          </c:tx>
          <c:spPr>
            <a:ln w="12868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2868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868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tx2"/>
              </a:solidFill>
              <a:ln w="12868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868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2868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solidFill>
                <a:srgbClr val="FF0000"/>
              </a:solidFill>
              <a:ln w="12868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7.0120525544491219E-2"/>
                  <c:y val="1.9106105077560255E-2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53C87BAF-6271-4E05-B6F9-0D34400F9401}" type="CATEGORYNAME">
                      <a:rPr lang="en-US" sz="1800" baseline="0"/>
                      <a:pPr>
                        <a:defRPr sz="18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[CATEGORY NAME]</a:t>
                    </a:fld>
                    <a:endParaRPr lang="en-US" sz="1800" baseline="0" dirty="0"/>
                  </a:p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BB04A9A6-BBCC-4ECC-8CEB-3869A454C754}" type="PERCENTAGE">
                      <a:rPr lang="en-US" sz="1800" baseline="0" smtClean="0"/>
                      <a:pPr>
                        <a:defRPr sz="18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 w="2573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7884269139254789"/>
                      <c:h val="0.173566606912627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3613584516888661E-2"/>
                  <c:y val="-0.1629994693703776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86AE39BD-3AF3-42C0-9A64-C0057347825F}" type="CATEGORYNAME">
                      <a:rPr lang="en-US" sz="1800" baseline="0"/>
                      <a:pPr>
                        <a:defRPr sz="18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[CATEGORY NAME]</a:t>
                    </a:fld>
                    <a:endParaRPr lang="en-US" sz="1800" baseline="0" dirty="0"/>
                  </a:p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F17BA47B-35A2-459F-AC87-0FD98FCCA9D2}" type="PERCENTAGE">
                      <a:rPr lang="en-US" sz="1800" baseline="0" smtClean="0"/>
                      <a:pPr>
                        <a:defRPr sz="18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 w="2573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537738857409178"/>
                      <c:h val="0.1751105693296937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numFmt formatCode="0%" sourceLinked="0"/>
              <c:spPr>
                <a:noFill/>
                <a:ln w="2573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7120250195622502E-3"/>
                  <c:y val="1.1596279197310432E-3"/>
                </c:manualLayout>
              </c:layout>
              <c:numFmt formatCode="0%" sourceLinked="0"/>
              <c:spPr>
                <a:noFill/>
                <a:ln w="25736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08CA5F5C-4D08-4144-AB97-605CAC499E00}" type="CATEGORYNAME">
                      <a:rPr lang="en-US" sz="1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[CATEGORY NAME]</a:t>
                    </a:fld>
                    <a:r>
                      <a: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930534AB-A51F-4D0C-A390-D7CF2EEA25D8}" type="PERCENTAGE">
                      <a:rPr lang="en-US" sz="1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[PERCENTAGE]</a:t>
                    </a:fld>
                    <a:endParaRPr lang="en-US" sz="18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%" sourceLinked="0"/>
              <c:spPr>
                <a:noFill/>
                <a:ln w="2573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0D87C2C2-30D5-4CED-BF15-EBFA3098B23A}" type="CATEGORYNAME">
                      <a:rPr lang="en-US" sz="1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[CATEGORY NAME]</a:t>
                    </a:fld>
                    <a:r>
                      <a: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6E053C30-5322-4697-8685-53986F8B245A}" type="PERCENTAGE">
                      <a:rPr lang="en-US" sz="1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[PERCENTAGE]</a:t>
                    </a:fld>
                    <a:endParaRPr lang="en-US" sz="18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%" sourceLinked="0"/>
              <c:spPr>
                <a:noFill/>
                <a:ln w="2573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FFFFF584-3EA8-4517-AE1C-F1A541992AEB}" type="CATEGORYNAME">
                      <a:rPr lang="en-US" sz="1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[CATEGORY NAME]</a:t>
                    </a:fld>
                    <a:r>
                      <a:rPr lang="en-US" sz="1800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8B1D3FC5-F623-4610-AAD6-7BDE1C65B824}" type="PERCENTAGE">
                      <a:rPr lang="en-US" sz="18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8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[PERCENTAGE]</a:t>
                    </a:fld>
                    <a:endParaRPr lang="en-US" sz="180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0%" sourceLinked="0"/>
              <c:spPr>
                <a:noFill/>
                <a:ln w="25736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%" sourceLinked="0"/>
            <c:spPr>
              <a:noFill/>
              <a:ln w="25736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Sheet1!$B$1:$H$1</c:f>
              <c:strCache>
                <c:ptCount val="7"/>
                <c:pt idx="0">
                  <c:v>U.S. Wind and Quake</c:v>
                </c:pt>
                <c:pt idx="1">
                  <c:v>U.S. Wind</c:v>
                </c:pt>
                <c:pt idx="2">
                  <c:v>Other (incl. U.S. Wind)</c:v>
                </c:pt>
                <c:pt idx="3">
                  <c:v>Euro Wind</c:v>
                </c:pt>
                <c:pt idx="4">
                  <c:v>U.S. Quake</c:v>
                </c:pt>
                <c:pt idx="5">
                  <c:v>Other (ex. U.S. Wind)</c:v>
                </c:pt>
                <c:pt idx="6">
                  <c:v>Japanese Perils</c:v>
                </c:pt>
              </c:strCache>
            </c:strRef>
          </c:cat>
          <c:val>
            <c:numRef>
              <c:f>Sheet1!$B$2:$H$2</c:f>
              <c:numCache>
                <c:formatCode>0%</c:formatCode>
                <c:ptCount val="7"/>
                <c:pt idx="0">
                  <c:v>0.31</c:v>
                </c:pt>
                <c:pt idx="1">
                  <c:v>0.24</c:v>
                </c:pt>
                <c:pt idx="2">
                  <c:v>0.13</c:v>
                </c:pt>
                <c:pt idx="3">
                  <c:v>0.11</c:v>
                </c:pt>
                <c:pt idx="4">
                  <c:v>0.08</c:v>
                </c:pt>
                <c:pt idx="5">
                  <c:v>0.08</c:v>
                </c:pt>
                <c:pt idx="6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0"/>
      </c:pieChart>
      <c:spPr>
        <a:noFill/>
        <a:ln w="2573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49719416386086E-2"/>
          <c:y val="4.0476190476190478E-2"/>
          <c:w val="0.94388327721661058"/>
          <c:h val="0.89285714285714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HC Expenditures</c:v>
                </c:pt>
              </c:strCache>
            </c:strRef>
          </c:tx>
          <c:spPr>
            <a:solidFill>
              <a:srgbClr val="225A7A"/>
            </a:solidFill>
            <a:ln w="25351">
              <a:noFill/>
            </a:ln>
          </c:spPr>
          <c:invertIfNegative val="0"/>
          <c:dPt>
            <c:idx val="38"/>
            <c:invertIfNegative val="0"/>
            <c:bubble3D val="0"/>
          </c:dPt>
          <c:dPt>
            <c:idx val="48"/>
            <c:invertIfNegative val="0"/>
            <c:bubble3D val="0"/>
            <c:spPr>
              <a:solidFill>
                <a:srgbClr val="FFC000"/>
              </a:solidFill>
              <a:ln w="25351">
                <a:noFill/>
              </a:ln>
            </c:spPr>
          </c:dPt>
          <c:dLbls>
            <c:dLbl>
              <c:idx val="38"/>
              <c:spPr>
                <a:noFill/>
                <a:ln w="25351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1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1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Sheet1!$B$1:$BG$1</c:f>
              <c:strCache>
                <c:ptCount val="58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  <c:pt idx="21">
                  <c:v>86</c:v>
                </c:pt>
                <c:pt idx="22">
                  <c:v>87</c:v>
                </c:pt>
                <c:pt idx="23">
                  <c:v>88</c:v>
                </c:pt>
                <c:pt idx="24">
                  <c:v>89</c:v>
                </c:pt>
                <c:pt idx="25">
                  <c:v>90</c:v>
                </c:pt>
                <c:pt idx="26">
                  <c:v>91</c:v>
                </c:pt>
                <c:pt idx="27">
                  <c:v>92</c:v>
                </c:pt>
                <c:pt idx="28">
                  <c:v>93</c:v>
                </c:pt>
                <c:pt idx="29">
                  <c:v>94</c:v>
                </c:pt>
                <c:pt idx="30">
                  <c:v>95</c:v>
                </c:pt>
                <c:pt idx="31">
                  <c:v>96</c:v>
                </c:pt>
                <c:pt idx="32">
                  <c:v>97</c:v>
                </c:pt>
                <c:pt idx="33">
                  <c:v>98</c:v>
                </c:pt>
                <c:pt idx="34">
                  <c:v>99</c:v>
                </c:pt>
                <c:pt idx="35">
                  <c:v>00</c:v>
                </c:pt>
                <c:pt idx="36">
                  <c:v>01</c:v>
                </c:pt>
                <c:pt idx="37">
                  <c:v>02</c:v>
                </c:pt>
                <c:pt idx="38">
                  <c:v>03</c:v>
                </c:pt>
                <c:pt idx="39">
                  <c:v>04</c:v>
                </c:pt>
                <c:pt idx="40">
                  <c:v>05</c:v>
                </c:pt>
                <c:pt idx="41">
                  <c:v>06</c:v>
                </c:pt>
                <c:pt idx="42">
                  <c:v>07</c:v>
                </c:pt>
                <c:pt idx="43">
                  <c:v>08</c:v>
                </c:pt>
                <c:pt idx="44">
                  <c:v>09</c:v>
                </c:pt>
                <c:pt idx="45">
                  <c:v>10</c:v>
                </c:pt>
                <c:pt idx="46">
                  <c:v>11</c:v>
                </c:pt>
                <c:pt idx="47">
                  <c:v>12</c:v>
                </c:pt>
                <c:pt idx="48">
                  <c:v>13</c:v>
                </c:pt>
                <c:pt idx="49">
                  <c:v>14</c:v>
                </c:pt>
                <c:pt idx="50">
                  <c:v>15</c:v>
                </c:pt>
                <c:pt idx="51">
                  <c:v>16</c:v>
                </c:pt>
                <c:pt idx="52">
                  <c:v>17</c:v>
                </c:pt>
                <c:pt idx="53">
                  <c:v>18</c:v>
                </c:pt>
                <c:pt idx="54">
                  <c:v>19</c:v>
                </c:pt>
                <c:pt idx="55">
                  <c:v>20</c:v>
                </c:pt>
                <c:pt idx="56">
                  <c:v>21</c:v>
                </c:pt>
                <c:pt idx="57">
                  <c:v>22</c:v>
                </c:pt>
              </c:strCache>
            </c:strRef>
          </c:cat>
          <c:val>
            <c:numRef>
              <c:f>Sheet1!$B$2:$BG$2</c:f>
              <c:numCache>
                <c:formatCode>"$"#,##0.0</c:formatCode>
                <c:ptCount val="58"/>
                <c:pt idx="0">
                  <c:v>41.957000000000001</c:v>
                </c:pt>
                <c:pt idx="1">
                  <c:v>46.253999999999998</c:v>
                </c:pt>
                <c:pt idx="2">
                  <c:v>51.78</c:v>
                </c:pt>
                <c:pt idx="3">
                  <c:v>58.755000000000003</c:v>
                </c:pt>
                <c:pt idx="4">
                  <c:v>66.215000000000003</c:v>
                </c:pt>
                <c:pt idx="5">
                  <c:v>74.852999999999994</c:v>
                </c:pt>
                <c:pt idx="6">
                  <c:v>83.24</c:v>
                </c:pt>
                <c:pt idx="7">
                  <c:v>93.141000000000005</c:v>
                </c:pt>
                <c:pt idx="8">
                  <c:v>103.36499999999999</c:v>
                </c:pt>
                <c:pt idx="9">
                  <c:v>117.157</c:v>
                </c:pt>
                <c:pt idx="10">
                  <c:v>133.58500000000001</c:v>
                </c:pt>
                <c:pt idx="11">
                  <c:v>153.011</c:v>
                </c:pt>
                <c:pt idx="12">
                  <c:v>173.97900000000001</c:v>
                </c:pt>
                <c:pt idx="13">
                  <c:v>195.52799999999999</c:v>
                </c:pt>
                <c:pt idx="14">
                  <c:v>221.65799999999999</c:v>
                </c:pt>
                <c:pt idx="15">
                  <c:v>255.78399999999999</c:v>
                </c:pt>
                <c:pt idx="16">
                  <c:v>296.73899999999998</c:v>
                </c:pt>
                <c:pt idx="17">
                  <c:v>334.69900000000001</c:v>
                </c:pt>
                <c:pt idx="18">
                  <c:v>368.98700000000002</c:v>
                </c:pt>
                <c:pt idx="19">
                  <c:v>406.512</c:v>
                </c:pt>
                <c:pt idx="20">
                  <c:v>444.608</c:v>
                </c:pt>
                <c:pt idx="21">
                  <c:v>476.892</c:v>
                </c:pt>
                <c:pt idx="22">
                  <c:v>519.11699999999996</c:v>
                </c:pt>
                <c:pt idx="23">
                  <c:v>581.69799999999998</c:v>
                </c:pt>
                <c:pt idx="24">
                  <c:v>647.46500000000003</c:v>
                </c:pt>
                <c:pt idx="25">
                  <c:v>724.27800000000002</c:v>
                </c:pt>
                <c:pt idx="26">
                  <c:v>791.52499999999998</c:v>
                </c:pt>
                <c:pt idx="27">
                  <c:v>857.91</c:v>
                </c:pt>
                <c:pt idx="28">
                  <c:v>921.49199999999996</c:v>
                </c:pt>
                <c:pt idx="29">
                  <c:v>972.68700000000001</c:v>
                </c:pt>
                <c:pt idx="30">
                  <c:v>1027.432</c:v>
                </c:pt>
                <c:pt idx="31">
                  <c:v>1081.8489999999999</c:v>
                </c:pt>
                <c:pt idx="32">
                  <c:v>1142.6210000000001</c:v>
                </c:pt>
                <c:pt idx="33">
                  <c:v>1208.933</c:v>
                </c:pt>
                <c:pt idx="34">
                  <c:v>1286.4559999999999</c:v>
                </c:pt>
                <c:pt idx="35">
                  <c:v>1377.1780000000001</c:v>
                </c:pt>
                <c:pt idx="36">
                  <c:v>1493.347</c:v>
                </c:pt>
                <c:pt idx="37">
                  <c:v>1637.9559999999999</c:v>
                </c:pt>
                <c:pt idx="38">
                  <c:v>1775.4390000000001</c:v>
                </c:pt>
                <c:pt idx="39">
                  <c:v>1901.5989999999999</c:v>
                </c:pt>
                <c:pt idx="40">
                  <c:v>2030.4970000000001</c:v>
                </c:pt>
                <c:pt idx="41">
                  <c:v>2163.2930000000001</c:v>
                </c:pt>
                <c:pt idx="42">
                  <c:v>2298.2689999999998</c:v>
                </c:pt>
                <c:pt idx="43">
                  <c:v>2406.6439999999998</c:v>
                </c:pt>
                <c:pt idx="44">
                  <c:v>2501.1709999999998</c:v>
                </c:pt>
                <c:pt idx="45">
                  <c:v>2599.951</c:v>
                </c:pt>
                <c:pt idx="46">
                  <c:v>2700.739</c:v>
                </c:pt>
                <c:pt idx="47">
                  <c:v>2806.6350000000002</c:v>
                </c:pt>
                <c:pt idx="48">
                  <c:v>2914.6770000000001</c:v>
                </c:pt>
                <c:pt idx="49">
                  <c:v>3093.1869999999999</c:v>
                </c:pt>
                <c:pt idx="50">
                  <c:v>3273.424</c:v>
                </c:pt>
                <c:pt idx="51">
                  <c:v>3458.2559999999999</c:v>
                </c:pt>
                <c:pt idx="52">
                  <c:v>3660.433</c:v>
                </c:pt>
                <c:pt idx="53">
                  <c:v>3889.1080000000002</c:v>
                </c:pt>
                <c:pt idx="54">
                  <c:v>4142.3860000000004</c:v>
                </c:pt>
                <c:pt idx="55">
                  <c:v>4416.2290000000003</c:v>
                </c:pt>
                <c:pt idx="56">
                  <c:v>4702.0469999999996</c:v>
                </c:pt>
                <c:pt idx="57">
                  <c:v>5008.7939999999999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1177238352"/>
        <c:axId val="-1177244336"/>
      </c:barChart>
      <c:catAx>
        <c:axId val="-117723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177244336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-1177244336"/>
        <c:scaling>
          <c:orientation val="minMax"/>
        </c:scaling>
        <c:delete val="0"/>
        <c:axPos val="l"/>
        <c:numFmt formatCode="&quot;$&quot;#,##0" sourceLinked="0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0" i="0" u="none" strike="noStrike" baseline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</a:defRPr>
            </a:pPr>
            <a:endParaRPr lang="en-US"/>
          </a:p>
        </c:txPr>
        <c:crossAx val="-1177238352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5943600867678"/>
          <c:y val="5.2910052910052907E-3"/>
          <c:w val="0.81778741865509763"/>
          <c:h val="0.9973544973544973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Rating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25400">
                <a:noFill/>
              </a:ln>
            </c:spPr>
          </c:dPt>
          <c:dPt>
            <c:idx val="5"/>
            <c:bubble3D val="0"/>
            <c:explosion val="19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9.5412473589393643E-2"/>
                  <c:y val="5.38148470546011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0598397294501005E-2"/>
                  <c:y val="-7.5365976779404487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871254009122997E-2"/>
                  <c:y val="-0.10975751117093879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701106942840394"/>
                  <c:y val="-9.8325957194102198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714149188543164"/>
                  <c:y val="-3.1155113266907675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0845986984815618"/>
                  <c:y val="3.8485495555693972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398404633709495"/>
                  <c:y val="0.10544588728529075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8511925786875001E-2"/>
                  <c:y val="8.201058201058200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Sheet1!$B$1:$J$1</c:f>
              <c:strCache>
                <c:ptCount val="9"/>
                <c:pt idx="0">
                  <c:v>Deficient Loss Reserves/Inadequate Pricing</c:v>
                </c:pt>
                <c:pt idx="1">
                  <c:v>Rapid Growth</c:v>
                </c:pt>
                <c:pt idx="2">
                  <c:v>Alleged Fraud</c:v>
                </c:pt>
                <c:pt idx="3">
                  <c:v>Catastrophe Losses</c:v>
                </c:pt>
                <c:pt idx="4">
                  <c:v>Affiliate Impairment</c:v>
                </c:pt>
                <c:pt idx="5">
                  <c:v>Investment Problems (Overstatement of Assets)</c:v>
                </c:pt>
                <c:pt idx="6">
                  <c:v>Misc.</c:v>
                </c:pt>
                <c:pt idx="7">
                  <c:v>Sig. Change in Business</c:v>
                </c:pt>
                <c:pt idx="8">
                  <c:v>Reinsurance Failure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0.443</c:v>
                </c:pt>
                <c:pt idx="1">
                  <c:v>0.123</c:v>
                </c:pt>
                <c:pt idx="2">
                  <c:v>7.0999999999999994E-2</c:v>
                </c:pt>
                <c:pt idx="3">
                  <c:v>7.0999999999999994E-2</c:v>
                </c:pt>
                <c:pt idx="4">
                  <c:v>7.8E-2</c:v>
                </c:pt>
                <c:pt idx="5">
                  <c:v>6.6000000000000003E-2</c:v>
                </c:pt>
                <c:pt idx="6">
                  <c:v>8.4000000000000005E-2</c:v>
                </c:pt>
                <c:pt idx="7">
                  <c:v>3.4000000000000002E-2</c:v>
                </c:pt>
                <c:pt idx="8">
                  <c:v>0.03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2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Annualized</a:t>
            </a:r>
            <a:r>
              <a:rPr lang="en-US" baseline="0" dirty="0" smtClean="0"/>
              <a:t> Growth in Final Years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446540880503146E-3"/>
                  <c:y val="-0.15215286794178784"/>
                </c:manualLayout>
              </c:layout>
              <c:tx>
                <c:rich>
                  <a:bodyPr/>
                  <a:lstStyle/>
                  <a:p>
                    <a:fld id="{4DB275D7-A5B6-4A41-9F44-E9A62B4D0EC7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3.1446540880503146E-3"/>
                  <c:y val="-0.24165455496636878"/>
                </c:manualLayout>
              </c:layout>
              <c:tx>
                <c:rich>
                  <a:bodyPr/>
                  <a:lstStyle/>
                  <a:p>
                    <a:fld id="{C8E49FBC-9F10-4F47-A7DE-A8448D42543B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2893081761006293E-3"/>
                  <c:y val="-0.33115624199094978"/>
                </c:manualLayout>
              </c:layout>
              <c:tx>
                <c:rich>
                  <a:bodyPr/>
                  <a:lstStyle/>
                  <a:p>
                    <a:fld id="{69EE3015-DF69-4528-A586-D173CD6B63DA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Tower Insurance (2013)</c:v>
                </c:pt>
                <c:pt idx="1">
                  <c:v>Legion (2001)</c:v>
                </c:pt>
                <c:pt idx="2">
                  <c:v>Reliance National (1999)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0.16229325413624829</c:v>
                </c:pt>
                <c:pt idx="1">
                  <c:v>0.27684665813692</c:v>
                </c:pt>
                <c:pt idx="2">
                  <c:v>0.3947079119366943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40183216"/>
        <c:axId val="-1240170704"/>
      </c:barChart>
      <c:catAx>
        <c:axId val="-124018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0170704"/>
        <c:crosses val="autoZero"/>
        <c:auto val="1"/>
        <c:lblAlgn val="ctr"/>
        <c:lblOffset val="100"/>
        <c:noMultiLvlLbl val="0"/>
      </c:catAx>
      <c:valAx>
        <c:axId val="-124017070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4018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5943600867678"/>
          <c:y val="5.2910052910052907E-3"/>
          <c:w val="0.81778741865509763"/>
          <c:h val="0.99735449735449733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Rating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Pt>
            <c:idx val="0"/>
            <c:bubble3D val="0"/>
            <c:spPr>
              <a:solidFill>
                <a:schemeClr val="tx1"/>
              </a:solidFill>
              <a:ln w="25400">
                <a:noFill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25400">
                <a:noFill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25400">
                <a:noFill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25400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25400">
                <a:noFill/>
              </a:ln>
            </c:spPr>
          </c:dPt>
          <c:dPt>
            <c:idx val="7"/>
            <c:bubble3D val="0"/>
            <c:spPr>
              <a:solidFill>
                <a:srgbClr val="99CC00"/>
              </a:solidFill>
              <a:ln w="25400">
                <a:noFill/>
              </a:ln>
            </c:spPr>
          </c:dPt>
          <c:dPt>
            <c:idx val="8"/>
            <c:bubble3D val="0"/>
            <c:spPr>
              <a:solidFill>
                <a:srgbClr val="CCCCFF"/>
              </a:solidFill>
              <a:ln w="25400">
                <a:noFill/>
              </a:ln>
            </c:spPr>
          </c:dPt>
          <c:dPt>
            <c:idx val="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-0.14940116499976308"/>
                  <c:y val="0.13336409362257279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4031575886468212"/>
                  <c:y val="-8.4182966528477288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4738093473290601E-2"/>
                  <c:y val="-8.3302356640048966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5245770781186753E-2"/>
                  <c:y val="-6.4167385437244373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5050009407766823"/>
                  <c:y val="-0.11479702846331488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FFFDD089-F9B6-43E6-8CA2-526B533E3253}" type="PERCENTAGE">
                      <a:rPr lang="en-US" baseline="0" dirty="0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1738254260578036"/>
                  <c:y val="-2.3980134108678112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49A96776-E400-433E-B310-65EA1EA38883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0.14370278298847688"/>
                  <c:y val="2.813639019504181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3418440363310849"/>
                  <c:y val="7.7551542806265819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6C11CE36-9CDB-4C17-AF9E-2A5A7F121F95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0.10118971189426811"/>
                  <c:y val="8.115995659553156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7FC62D54-CC92-4983-A493-13393773F6DD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0.10007127096078956"/>
                  <c:y val="8.3917531509974677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fld id="{7454F577-86E0-4A5C-B0C0-4D09A121909C}" type="PERCENTAG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 i="0" u="none" strike="noStrike" baseline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numFmt formatCode="0.0%" sourceLinked="0"/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1"/>
                <c:pt idx="0">
                  <c:v>Workers Comp</c:v>
                </c:pt>
                <c:pt idx="1">
                  <c:v>Pvt Pass Auto</c:v>
                </c:pt>
                <c:pt idx="2">
                  <c:v>HO</c:v>
                </c:pt>
                <c:pt idx="3">
                  <c:v>CMP</c:v>
                </c:pt>
                <c:pt idx="4">
                  <c:v>Comml Auto Liab</c:v>
                </c:pt>
                <c:pt idx="5">
                  <c:v>Other Liability</c:v>
                </c:pt>
                <c:pt idx="6">
                  <c:v>Med Mal</c:v>
                </c:pt>
                <c:pt idx="7">
                  <c:v>Surety</c:v>
                </c:pt>
                <c:pt idx="8">
                  <c:v>Title</c:v>
                </c:pt>
                <c:pt idx="9">
                  <c:v>M&amp;FG</c:v>
                </c:pt>
                <c:pt idx="10">
                  <c:v>Other</c:v>
                </c:pt>
              </c:strCache>
            </c:strRef>
          </c:cat>
          <c:val>
            <c:numRef>
              <c:f>Sheet1!$B$2:$L$2</c:f>
              <c:numCache>
                <c:formatCode>0.0%</c:formatCode>
                <c:ptCount val="11"/>
                <c:pt idx="0">
                  <c:v>0.17100000000000001</c:v>
                </c:pt>
                <c:pt idx="1">
                  <c:v>0.26400000000000001</c:v>
                </c:pt>
                <c:pt idx="2">
                  <c:v>7.3999999999999996E-2</c:v>
                </c:pt>
                <c:pt idx="3">
                  <c:v>8.1000000000000003E-2</c:v>
                </c:pt>
                <c:pt idx="4">
                  <c:v>8.1000000000000003E-2</c:v>
                </c:pt>
                <c:pt idx="5">
                  <c:v>8.5000000000000006E-2</c:v>
                </c:pt>
                <c:pt idx="6">
                  <c:v>4.8000000000000001E-2</c:v>
                </c:pt>
                <c:pt idx="7">
                  <c:v>5.2999999999999999E-2</c:v>
                </c:pt>
                <c:pt idx="8">
                  <c:v>0.04</c:v>
                </c:pt>
                <c:pt idx="9">
                  <c:v>3.9E-2</c:v>
                </c:pt>
                <c:pt idx="10">
                  <c:v>6.4000000000000001E-2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
</c:separator>
          <c:showLeaderLines val="0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02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85880770134262E-2"/>
          <c:y val="8.964486338373738E-2"/>
          <c:w val="0.92807424593967514"/>
          <c:h val="0.799523380274963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Loss Reserve to Surplus Ratio</c:v>
                </c:pt>
              </c:strCache>
            </c:strRef>
          </c:tx>
          <c:spPr>
            <a:solidFill>
              <a:srgbClr val="225A7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Sheet1!$B$1:$AS$1</c:f>
              <c:numCache>
                <c:formatCode>General</c:formatCod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numCache>
            </c:numRef>
          </c:cat>
          <c:val>
            <c:numRef>
              <c:f>Sheet1!$B$2:$AS$2</c:f>
              <c:numCache>
                <c:formatCode>General</c:formatCode>
                <c:ptCount val="44"/>
                <c:pt idx="0">
                  <c:v>1.3</c:v>
                </c:pt>
                <c:pt idx="1">
                  <c:v>1.2</c:v>
                </c:pt>
                <c:pt idx="2">
                  <c:v>1.1000000000000001</c:v>
                </c:pt>
                <c:pt idx="3">
                  <c:v>1.4</c:v>
                </c:pt>
                <c:pt idx="4">
                  <c:v>2.1</c:v>
                </c:pt>
                <c:pt idx="5">
                  <c:v>2</c:v>
                </c:pt>
                <c:pt idx="6">
                  <c:v>1.9</c:v>
                </c:pt>
                <c:pt idx="7">
                  <c:v>1.9</c:v>
                </c:pt>
                <c:pt idx="8">
                  <c:v>1.9</c:v>
                </c:pt>
                <c:pt idx="9">
                  <c:v>1.9</c:v>
                </c:pt>
                <c:pt idx="10">
                  <c:v>1.8</c:v>
                </c:pt>
                <c:pt idx="11">
                  <c:v>1.9</c:v>
                </c:pt>
                <c:pt idx="12">
                  <c:v>1.9</c:v>
                </c:pt>
                <c:pt idx="13">
                  <c:v>1.9</c:v>
                </c:pt>
                <c:pt idx="14">
                  <c:v>2.1</c:v>
                </c:pt>
                <c:pt idx="15">
                  <c:v>2</c:v>
                </c:pt>
                <c:pt idx="16">
                  <c:v>2</c:v>
                </c:pt>
                <c:pt idx="17">
                  <c:v>2.1</c:v>
                </c:pt>
                <c:pt idx="18">
                  <c:v>2</c:v>
                </c:pt>
                <c:pt idx="19">
                  <c:v>2</c:v>
                </c:pt>
                <c:pt idx="20">
                  <c:v>2.1</c:v>
                </c:pt>
                <c:pt idx="21">
                  <c:v>1.9</c:v>
                </c:pt>
                <c:pt idx="22">
                  <c:v>2</c:v>
                </c:pt>
                <c:pt idx="23">
                  <c:v>1.8</c:v>
                </c:pt>
                <c:pt idx="24">
                  <c:v>1.8</c:v>
                </c:pt>
                <c:pt idx="25">
                  <c:v>1.6</c:v>
                </c:pt>
                <c:pt idx="26">
                  <c:v>1.4</c:v>
                </c:pt>
                <c:pt idx="27">
                  <c:v>1.2</c:v>
                </c:pt>
                <c:pt idx="28">
                  <c:v>1.1000000000000001</c:v>
                </c:pt>
                <c:pt idx="29">
                  <c:v>1.1000000000000001</c:v>
                </c:pt>
                <c:pt idx="30">
                  <c:v>1.1000000000000001</c:v>
                </c:pt>
                <c:pt idx="31">
                  <c:v>1.2</c:v>
                </c:pt>
                <c:pt idx="32">
                  <c:v>1.4</c:v>
                </c:pt>
                <c:pt idx="33">
                  <c:v>1.2</c:v>
                </c:pt>
                <c:pt idx="34">
                  <c:v>1.2</c:v>
                </c:pt>
                <c:pt idx="35">
                  <c:v>1.2</c:v>
                </c:pt>
                <c:pt idx="36">
                  <c:v>1.1000000000000001</c:v>
                </c:pt>
                <c:pt idx="37">
                  <c:v>1.1000000000000001</c:v>
                </c:pt>
                <c:pt idx="38">
                  <c:v>1.3</c:v>
                </c:pt>
                <c:pt idx="39">
                  <c:v>1.1000000000000001</c:v>
                </c:pt>
                <c:pt idx="40">
                  <c:v>1</c:v>
                </c:pt>
                <c:pt idx="41">
                  <c:v>1.1000000000000001</c:v>
                </c:pt>
                <c:pt idx="42">
                  <c:v>1</c:v>
                </c:pt>
                <c:pt idx="43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240184304"/>
        <c:axId val="-1240182128"/>
      </c:barChart>
      <c:catAx>
        <c:axId val="-124018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40182128"/>
        <c:crosses val="autoZero"/>
        <c:auto val="1"/>
        <c:lblAlgn val="ctr"/>
        <c:lblOffset val="20"/>
        <c:noMultiLvlLbl val="0"/>
      </c:catAx>
      <c:valAx>
        <c:axId val="-124018212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40184304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5846867749424E-2"/>
          <c:y val="8.66122629288473E-2"/>
          <c:w val="0.92807424593967514"/>
          <c:h val="0.799523380274963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Adjusted Capital/Auth Control Level Capital</c:v>
                </c:pt>
              </c:strCache>
            </c:strRef>
          </c:tx>
          <c:spPr>
            <a:solidFill>
              <a:srgbClr val="225A7A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Sheet1!$B$1:$S$1</c:f>
              <c:strCache>
                <c:ptCount val="18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00</c:v>
                </c:pt>
                <c:pt idx="5">
                  <c:v>01</c:v>
                </c:pt>
                <c:pt idx="6">
                  <c:v>02</c:v>
                </c:pt>
                <c:pt idx="7">
                  <c:v>03</c:v>
                </c:pt>
                <c:pt idx="8">
                  <c:v>04</c:v>
                </c:pt>
                <c:pt idx="9">
                  <c:v>05</c:v>
                </c:pt>
                <c:pt idx="10">
                  <c:v>06</c:v>
                </c:pt>
                <c:pt idx="11">
                  <c:v>07</c:v>
                </c:pt>
                <c:pt idx="12">
                  <c:v>08</c:v>
                </c:pt>
                <c:pt idx="13">
                  <c:v>09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</c:strCache>
            </c:strRef>
          </c:cat>
          <c:val>
            <c:numRef>
              <c:f>Sheet1!$B$2:$S$2</c:f>
              <c:numCache>
                <c:formatCode>_(* #,##0.0_);_(* \(#,##0.0\);_(* "-"??_);_(@_)</c:formatCode>
                <c:ptCount val="18"/>
                <c:pt idx="0">
                  <c:v>7.3446369625665042</c:v>
                </c:pt>
                <c:pt idx="1">
                  <c:v>7.8142398735065575</c:v>
                </c:pt>
                <c:pt idx="2">
                  <c:v>8.4166783231567397</c:v>
                </c:pt>
                <c:pt idx="3">
                  <c:v>8.6229438499880651</c:v>
                </c:pt>
                <c:pt idx="4">
                  <c:v>9.0363389144835455</c:v>
                </c:pt>
                <c:pt idx="5">
                  <c:v>8.7531782154876474</c:v>
                </c:pt>
                <c:pt idx="6">
                  <c:v>8.2378189634889747</c:v>
                </c:pt>
                <c:pt idx="7">
                  <c:v>8.0641920296755458</c:v>
                </c:pt>
                <c:pt idx="8">
                  <c:v>8.3071176610685633</c:v>
                </c:pt>
                <c:pt idx="9">
                  <c:v>8.7932696490491207</c:v>
                </c:pt>
                <c:pt idx="10">
                  <c:v>9.4761978104242139</c:v>
                </c:pt>
                <c:pt idx="11">
                  <c:v>9.8105745289723263</c:v>
                </c:pt>
                <c:pt idx="12">
                  <c:v>9.9181812164934815</c:v>
                </c:pt>
                <c:pt idx="13">
                  <c:v>10.433599993028505</c:v>
                </c:pt>
                <c:pt idx="14">
                  <c:v>10.390124471677371</c:v>
                </c:pt>
                <c:pt idx="15">
                  <c:v>10.313989218237403</c:v>
                </c:pt>
                <c:pt idx="16">
                  <c:v>10.397871063534561</c:v>
                </c:pt>
                <c:pt idx="17">
                  <c:v>10.702232638572037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240175600"/>
        <c:axId val="-1240181040"/>
      </c:barChart>
      <c:catAx>
        <c:axId val="-124017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40181040"/>
        <c:crosses val="autoZero"/>
        <c:auto val="1"/>
        <c:lblAlgn val="ctr"/>
        <c:lblOffset val="20"/>
        <c:noMultiLvlLbl val="0"/>
      </c:catAx>
      <c:valAx>
        <c:axId val="-12401810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240175600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85846867749424E-2"/>
          <c:y val="8.66122629288473E-2"/>
          <c:w val="0.92807424593967514"/>
          <c:h val="0.799523380274963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Loss Reserve to Surplus Ratio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Sheet1!$B$1:$AQ$1</c:f>
              <c:numCache>
                <c:formatCode>General</c:formatCode>
                <c:ptCount val="42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2003</c:v>
                </c:pt>
                <c:pt idx="31">
                  <c:v>2004</c:v>
                </c:pt>
                <c:pt idx="32">
                  <c:v>2005</c:v>
                </c:pt>
                <c:pt idx="33">
                  <c:v>2006</c:v>
                </c:pt>
                <c:pt idx="34">
                  <c:v>2007</c:v>
                </c:pt>
                <c:pt idx="35">
                  <c:v>2008</c:v>
                </c:pt>
                <c:pt idx="36">
                  <c:v>2009</c:v>
                </c:pt>
                <c:pt idx="37">
                  <c:v>2010</c:v>
                </c:pt>
                <c:pt idx="38">
                  <c:v>2011</c:v>
                </c:pt>
                <c:pt idx="39">
                  <c:v>2012</c:v>
                </c:pt>
                <c:pt idx="40">
                  <c:v>2013</c:v>
                </c:pt>
                <c:pt idx="41">
                  <c:v>2014</c:v>
                </c:pt>
              </c:numCache>
            </c:numRef>
          </c:cat>
          <c:val>
            <c:numRef>
              <c:f>Sheet1!$B$2:$AQ$2</c:f>
              <c:numCache>
                <c:formatCode>_(* #,##0.00_);_(* \(#,##0.00\);_(* "-"??_);_(@_)</c:formatCode>
                <c:ptCount val="42"/>
                <c:pt idx="0">
                  <c:v>0.72344578319109998</c:v>
                </c:pt>
                <c:pt idx="1">
                  <c:v>0.73798382382555683</c:v>
                </c:pt>
                <c:pt idx="2">
                  <c:v>0.6947658833922814</c:v>
                </c:pt>
                <c:pt idx="3">
                  <c:v>0.69414505590968612</c:v>
                </c:pt>
                <c:pt idx="4">
                  <c:v>0.71706473740345511</c:v>
                </c:pt>
                <c:pt idx="5">
                  <c:v>0.76025044658945462</c:v>
                </c:pt>
                <c:pt idx="6">
                  <c:v>0.80222608990799771</c:v>
                </c:pt>
                <c:pt idx="7">
                  <c:v>0.77983389005066361</c:v>
                </c:pt>
                <c:pt idx="8">
                  <c:v>0.79363392820528589</c:v>
                </c:pt>
                <c:pt idx="9">
                  <c:v>0.77992326793830058</c:v>
                </c:pt>
                <c:pt idx="10">
                  <c:v>0.77949521972840452</c:v>
                </c:pt>
                <c:pt idx="11">
                  <c:v>0.8160946608932278</c:v>
                </c:pt>
                <c:pt idx="12">
                  <c:v>0.82021577226915821</c:v>
                </c:pt>
                <c:pt idx="13">
                  <c:v>0.82140149310588617</c:v>
                </c:pt>
                <c:pt idx="14">
                  <c:v>0.85667921689744975</c:v>
                </c:pt>
                <c:pt idx="15">
                  <c:v>0.87504560108473817</c:v>
                </c:pt>
                <c:pt idx="16">
                  <c:v>0.88951816289338914</c:v>
                </c:pt>
                <c:pt idx="17">
                  <c:v>0.89179952105658233</c:v>
                </c:pt>
                <c:pt idx="18">
                  <c:v>0.84263187298383468</c:v>
                </c:pt>
                <c:pt idx="19">
                  <c:v>0.83409479839595801</c:v>
                </c:pt>
                <c:pt idx="20">
                  <c:v>0.85352642770355958</c:v>
                </c:pt>
                <c:pt idx="21">
                  <c:v>0.92552746156799959</c:v>
                </c:pt>
                <c:pt idx="22">
                  <c:v>0.97032842284296517</c:v>
                </c:pt>
                <c:pt idx="23">
                  <c:v>0.97036664415462592</c:v>
                </c:pt>
                <c:pt idx="24">
                  <c:v>0.96623050204404659</c:v>
                </c:pt>
                <c:pt idx="25">
                  <c:v>0.99357049716085377</c:v>
                </c:pt>
                <c:pt idx="26">
                  <c:v>1.002736054359489</c:v>
                </c:pt>
                <c:pt idx="27">
                  <c:v>1.0364845972075492</c:v>
                </c:pt>
                <c:pt idx="28">
                  <c:v>0.95746930991821688</c:v>
                </c:pt>
                <c:pt idx="29">
                  <c:v>0.953826442469768</c:v>
                </c:pt>
                <c:pt idx="30">
                  <c:v>0.94789279505802948</c:v>
                </c:pt>
                <c:pt idx="31">
                  <c:v>0.94077676791333875</c:v>
                </c:pt>
                <c:pt idx="32">
                  <c:v>0.97666252209253024</c:v>
                </c:pt>
                <c:pt idx="33">
                  <c:v>1.0030386364407986</c:v>
                </c:pt>
                <c:pt idx="34">
                  <c:v>1.0185549116458013</c:v>
                </c:pt>
                <c:pt idx="35">
                  <c:v>1.0064256020551665</c:v>
                </c:pt>
                <c:pt idx="36">
                  <c:v>0.86635349638038739</c:v>
                </c:pt>
                <c:pt idx="37">
                  <c:v>0.85923315145255064</c:v>
                </c:pt>
                <c:pt idx="38">
                  <c:v>0.82034402742409651</c:v>
                </c:pt>
                <c:pt idx="39">
                  <c:v>0.78254204854613052</c:v>
                </c:pt>
                <c:pt idx="40">
                  <c:v>0.75441046229905384</c:v>
                </c:pt>
                <c:pt idx="41">
                  <c:v>0.75972651739385388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176894688"/>
        <c:axId val="-1176893600"/>
      </c:barChart>
      <c:catAx>
        <c:axId val="-11768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176893600"/>
        <c:crosses val="autoZero"/>
        <c:auto val="1"/>
        <c:lblAlgn val="ctr"/>
        <c:lblOffset val="20"/>
        <c:noMultiLvlLbl val="0"/>
      </c:catAx>
      <c:valAx>
        <c:axId val="-1176893600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176894688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75945354757816E-2"/>
          <c:y val="8.951481704789023E-2"/>
          <c:w val="0.92807424593967514"/>
          <c:h val="0.799523380274963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Leverage Ratio</c:v>
                </c:pt>
              </c:strCache>
            </c:strRef>
          </c:tx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12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Sheet1!$B$1:$Y$1</c:f>
              <c:numCache>
                <c:formatCode>General</c:formatCode>
                <c:ptCount val="24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</c:numCache>
            </c:numRef>
          </c:cat>
          <c:val>
            <c:numRef>
              <c:f>Sheet1!$B$2:$Y$2</c:f>
              <c:numCache>
                <c:formatCode>#,##0.00;\(#,##0.00\)</c:formatCode>
                <c:ptCount val="24"/>
                <c:pt idx="0">
                  <c:v>15.060240963855422</c:v>
                </c:pt>
                <c:pt idx="1">
                  <c:v>13.793103448275861</c:v>
                </c:pt>
                <c:pt idx="2">
                  <c:v>12.936610608020699</c:v>
                </c:pt>
                <c:pt idx="3">
                  <c:v>13.089005235602095</c:v>
                </c:pt>
                <c:pt idx="4">
                  <c:v>13.106159895150721</c:v>
                </c:pt>
                <c:pt idx="5">
                  <c:v>13.106159895150721</c:v>
                </c:pt>
                <c:pt idx="6">
                  <c:v>13.297872340425531</c:v>
                </c:pt>
                <c:pt idx="7">
                  <c:v>13.297872340425531</c:v>
                </c:pt>
                <c:pt idx="8">
                  <c:v>12.87001287001287</c:v>
                </c:pt>
                <c:pt idx="9">
                  <c:v>13.03780964797914</c:v>
                </c:pt>
                <c:pt idx="10">
                  <c:v>12.820512820512823</c:v>
                </c:pt>
                <c:pt idx="11">
                  <c:v>12.755102040816327</c:v>
                </c:pt>
                <c:pt idx="12">
                  <c:v>12.738853503184714</c:v>
                </c:pt>
                <c:pt idx="13">
                  <c:v>12.771392081736909</c:v>
                </c:pt>
                <c:pt idx="14">
                  <c:v>12.626262626262626</c:v>
                </c:pt>
                <c:pt idx="15">
                  <c:v>12.72264631043257</c:v>
                </c:pt>
                <c:pt idx="16">
                  <c:v>13.106159895150721</c:v>
                </c:pt>
                <c:pt idx="17">
                  <c:v>13.513513513513512</c:v>
                </c:pt>
                <c:pt idx="18">
                  <c:v>11.750881316098708</c:v>
                </c:pt>
                <c:pt idx="19">
                  <c:v>11.45475372279496</c:v>
                </c:pt>
                <c:pt idx="20">
                  <c:v>11.210762331838566</c:v>
                </c:pt>
                <c:pt idx="21">
                  <c:v>11.098779134295228</c:v>
                </c:pt>
                <c:pt idx="22">
                  <c:v>10.75268817204301</c:v>
                </c:pt>
                <c:pt idx="23" formatCode="_(* #,##0.00_);_(* \(#,##0.00\);_(* &quot;-&quot;??_);_(@_)">
                  <c:v>10.559662090813093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176894144"/>
        <c:axId val="-1176900672"/>
      </c:barChart>
      <c:catAx>
        <c:axId val="-1176894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668">
            <a:solidFill>
              <a:schemeClr val="tx1"/>
            </a:solidFill>
            <a:prstDash val="solid"/>
          </a:ln>
        </c:spPr>
        <c:txPr>
          <a:bodyPr rot="540000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176900672"/>
        <c:crosses val="autoZero"/>
        <c:auto val="1"/>
        <c:lblAlgn val="ctr"/>
        <c:lblOffset val="20"/>
        <c:noMultiLvlLbl val="0"/>
      </c:catAx>
      <c:valAx>
        <c:axId val="-1176900672"/>
        <c:scaling>
          <c:orientation val="minMax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6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6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176894144"/>
        <c:crosses val="autoZero"/>
        <c:crossBetween val="between"/>
      </c:valAx>
      <c:spPr>
        <a:noFill/>
        <a:ln w="2533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49719416386086E-2"/>
          <c:y val="4.0476190476190478E-2"/>
          <c:w val="0.94388327721661058"/>
          <c:h val="0.892857142857142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Impairments</c:v>
                </c:pt>
              </c:strCache>
            </c:strRef>
          </c:tx>
          <c:spPr>
            <a:solidFill>
              <a:schemeClr val="accent1"/>
            </a:solidFill>
            <a:ln w="25351">
              <a:noFill/>
            </a:ln>
          </c:spPr>
          <c:invertIfNegative val="0"/>
          <c:dLbls>
            <c:dLbl>
              <c:idx val="38"/>
              <c:spPr>
                <a:noFill/>
                <a:ln w="25351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3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51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3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Sheet1!$C$1:$AT$1</c:f>
              <c:strCache>
                <c:ptCount val="44"/>
                <c:pt idx="0">
                  <c:v>70</c:v>
                </c:pt>
                <c:pt idx="1">
                  <c:v>71</c:v>
                </c:pt>
                <c:pt idx="2">
                  <c:v>72</c:v>
                </c:pt>
                <c:pt idx="3">
                  <c:v>73</c:v>
                </c:pt>
                <c:pt idx="4">
                  <c:v>74</c:v>
                </c:pt>
                <c:pt idx="5">
                  <c:v>75</c:v>
                </c:pt>
                <c:pt idx="6">
                  <c:v>76</c:v>
                </c:pt>
                <c:pt idx="7">
                  <c:v>77</c:v>
                </c:pt>
                <c:pt idx="8">
                  <c:v>78</c:v>
                </c:pt>
                <c:pt idx="9">
                  <c:v>79</c:v>
                </c:pt>
                <c:pt idx="10">
                  <c:v>80</c:v>
                </c:pt>
                <c:pt idx="11">
                  <c:v>81</c:v>
                </c:pt>
                <c:pt idx="12">
                  <c:v>82</c:v>
                </c:pt>
                <c:pt idx="13">
                  <c:v>83</c:v>
                </c:pt>
                <c:pt idx="14">
                  <c:v>84</c:v>
                </c:pt>
                <c:pt idx="15">
                  <c:v>85</c:v>
                </c:pt>
                <c:pt idx="16">
                  <c:v>86</c:v>
                </c:pt>
                <c:pt idx="17">
                  <c:v>87</c:v>
                </c:pt>
                <c:pt idx="18">
                  <c:v>88</c:v>
                </c:pt>
                <c:pt idx="19">
                  <c:v>89</c:v>
                </c:pt>
                <c:pt idx="20">
                  <c:v>90</c:v>
                </c:pt>
                <c:pt idx="21">
                  <c:v>91</c:v>
                </c:pt>
                <c:pt idx="22">
                  <c:v>92</c:v>
                </c:pt>
                <c:pt idx="23">
                  <c:v>93</c:v>
                </c:pt>
                <c:pt idx="24">
                  <c:v>94</c:v>
                </c:pt>
                <c:pt idx="25">
                  <c:v>95</c:v>
                </c:pt>
                <c:pt idx="26">
                  <c:v>96</c:v>
                </c:pt>
                <c:pt idx="27">
                  <c:v>97</c:v>
                </c:pt>
                <c:pt idx="28">
                  <c:v>98</c:v>
                </c:pt>
                <c:pt idx="29">
                  <c:v>99</c:v>
                </c:pt>
                <c:pt idx="30">
                  <c:v>00</c:v>
                </c:pt>
                <c:pt idx="31">
                  <c:v>01</c:v>
                </c:pt>
                <c:pt idx="32">
                  <c:v>02</c:v>
                </c:pt>
                <c:pt idx="33">
                  <c:v>03</c:v>
                </c:pt>
                <c:pt idx="34">
                  <c:v>04</c:v>
                </c:pt>
                <c:pt idx="35">
                  <c:v>05</c:v>
                </c:pt>
                <c:pt idx="36">
                  <c:v>06</c:v>
                </c:pt>
                <c:pt idx="37">
                  <c:v>07</c:v>
                </c:pt>
                <c:pt idx="38">
                  <c:v>08</c:v>
                </c:pt>
                <c:pt idx="39">
                  <c:v>09</c:v>
                </c:pt>
                <c:pt idx="40">
                  <c:v>10</c:v>
                </c:pt>
                <c:pt idx="41">
                  <c:v>11</c:v>
                </c:pt>
                <c:pt idx="42">
                  <c:v>12</c:v>
                </c:pt>
                <c:pt idx="43">
                  <c:v>13</c:v>
                </c:pt>
              </c:strCache>
            </c:strRef>
          </c:cat>
          <c:val>
            <c:numRef>
              <c:f>Sheet1!$C$2:$AT$2</c:f>
              <c:numCache>
                <c:formatCode>General</c:formatCode>
                <c:ptCount val="44"/>
                <c:pt idx="0">
                  <c:v>15</c:v>
                </c:pt>
                <c:pt idx="1">
                  <c:v>12</c:v>
                </c:pt>
                <c:pt idx="2">
                  <c:v>7</c:v>
                </c:pt>
                <c:pt idx="3">
                  <c:v>11</c:v>
                </c:pt>
                <c:pt idx="4">
                  <c:v>9</c:v>
                </c:pt>
                <c:pt idx="5">
                  <c:v>34</c:v>
                </c:pt>
                <c:pt idx="6">
                  <c:v>9</c:v>
                </c:pt>
                <c:pt idx="7">
                  <c:v>13</c:v>
                </c:pt>
                <c:pt idx="8">
                  <c:v>12</c:v>
                </c:pt>
                <c:pt idx="9">
                  <c:v>19</c:v>
                </c:pt>
                <c:pt idx="10">
                  <c:v>9</c:v>
                </c:pt>
                <c:pt idx="11">
                  <c:v>16</c:v>
                </c:pt>
                <c:pt idx="12">
                  <c:v>14</c:v>
                </c:pt>
                <c:pt idx="13">
                  <c:v>13</c:v>
                </c:pt>
                <c:pt idx="14">
                  <c:v>36</c:v>
                </c:pt>
                <c:pt idx="15">
                  <c:v>49</c:v>
                </c:pt>
                <c:pt idx="16">
                  <c:v>31</c:v>
                </c:pt>
                <c:pt idx="17">
                  <c:v>34</c:v>
                </c:pt>
                <c:pt idx="18">
                  <c:v>50</c:v>
                </c:pt>
                <c:pt idx="19">
                  <c:v>48</c:v>
                </c:pt>
                <c:pt idx="20">
                  <c:v>55</c:v>
                </c:pt>
                <c:pt idx="21">
                  <c:v>60</c:v>
                </c:pt>
                <c:pt idx="22">
                  <c:v>58</c:v>
                </c:pt>
                <c:pt idx="23">
                  <c:v>41</c:v>
                </c:pt>
                <c:pt idx="24">
                  <c:v>29</c:v>
                </c:pt>
                <c:pt idx="25">
                  <c:v>16</c:v>
                </c:pt>
                <c:pt idx="26">
                  <c:v>12</c:v>
                </c:pt>
                <c:pt idx="27">
                  <c:v>31</c:v>
                </c:pt>
                <c:pt idx="28">
                  <c:v>18</c:v>
                </c:pt>
                <c:pt idx="29">
                  <c:v>19</c:v>
                </c:pt>
                <c:pt idx="30">
                  <c:v>49</c:v>
                </c:pt>
                <c:pt idx="31">
                  <c:v>50</c:v>
                </c:pt>
                <c:pt idx="32">
                  <c:v>47</c:v>
                </c:pt>
                <c:pt idx="33">
                  <c:v>35</c:v>
                </c:pt>
                <c:pt idx="34">
                  <c:v>18</c:v>
                </c:pt>
                <c:pt idx="35">
                  <c:v>14</c:v>
                </c:pt>
                <c:pt idx="36">
                  <c:v>15</c:v>
                </c:pt>
                <c:pt idx="37">
                  <c:v>5</c:v>
                </c:pt>
                <c:pt idx="38">
                  <c:v>16</c:v>
                </c:pt>
                <c:pt idx="39">
                  <c:v>19</c:v>
                </c:pt>
                <c:pt idx="40">
                  <c:v>21</c:v>
                </c:pt>
                <c:pt idx="41">
                  <c:v>34</c:v>
                </c:pt>
                <c:pt idx="42">
                  <c:v>25</c:v>
                </c:pt>
                <c:pt idx="4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-1176900128"/>
        <c:axId val="-1176896320"/>
      </c:barChart>
      <c:catAx>
        <c:axId val="-117690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198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176896320"/>
        <c:crosses val="autoZero"/>
        <c:auto val="0"/>
        <c:lblAlgn val="ctr"/>
        <c:lblOffset val="0"/>
        <c:tickLblSkip val="1"/>
        <c:tickMarkSkip val="1"/>
        <c:noMultiLvlLbl val="0"/>
      </c:catAx>
      <c:valAx>
        <c:axId val="-1176896320"/>
        <c:scaling>
          <c:orientation val="minMax"/>
        </c:scaling>
        <c:delete val="0"/>
        <c:axPos val="l"/>
        <c:numFmt formatCode="#,##0_);[Red]\(#,##0\)" sourceLinked="0"/>
        <c:majorTickMark val="out"/>
        <c:minorTickMark val="none"/>
        <c:tickLblPos val="nextTo"/>
        <c:spPr>
          <a:ln w="31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1176900128"/>
        <c:crosses val="autoZero"/>
        <c:crossBetween val="between"/>
      </c:valAx>
      <c:spPr>
        <a:noFill/>
        <a:ln w="2535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0.66901</cdr:x>
      <cdr:y>0</cdr:y>
    </cdr:from>
    <cdr:to>
      <cdr:x>0.93742</cdr:x>
      <cdr:y>0.1744</cdr:y>
    </cdr:to>
    <cdr:sp macro="" textlink="">
      <cdr:nvSpPr>
        <cdr:cNvPr id="3" name="Investors supply capital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5482322" y="-1476581"/>
          <a:ext cx="2199533" cy="730357"/>
        </a:xfrm>
        <a:prstGeom xmlns:a="http://schemas.openxmlformats.org/drawingml/2006/main" prst="wedgeRectCallout">
          <a:avLst>
            <a:gd name="adj1" fmla="val -80682"/>
            <a:gd name="adj2" fmla="val 51727"/>
          </a:avLst>
        </a:prstGeom>
        <a:gradFill xmlns:a="http://schemas.openxmlformats.org/drawingml/2006/main" rotWithShape="1">
          <a:gsLst>
            <a:gs pos="2000">
              <a:srgbClr val="225A7A"/>
            </a:gs>
            <a:gs pos="100000">
              <a:srgbClr val="225A7A"/>
            </a:gs>
          </a:gsLst>
          <a:lin ang="5400000" scaled="1"/>
        </a:gradFill>
        <a:ln xmlns:a="http://schemas.openxmlformats.org/drawingml/2006/main" w="28575" algn="ctr">
          <a:solidFill>
            <a:srgbClr val="225A7A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fontAlgn="base" hangingPunct="0">
            <a:lnSpc>
              <a:spcPct val="90000"/>
            </a:lnSpc>
            <a:spcBef>
              <a:spcPct val="50000"/>
            </a:spcBef>
            <a:spcAft>
              <a:spcPct val="0"/>
            </a:spcAft>
            <a:buClr>
              <a:srgbClr val="FFFFFF"/>
            </a:buClr>
            <a:buFont typeface="Wingdings" pitchFamily="2" charset="2"/>
            <a:buNone/>
          </a:pPr>
          <a:r>
            <a:rPr lang="en-US" sz="1600" b="1" dirty="0" smtClean="0">
              <a:solidFill>
                <a:srgbClr val="FFFFFF"/>
              </a:solidFill>
            </a:rPr>
            <a:t>RBC requirements took effect with 1994 Annual Statement. </a:t>
          </a:r>
          <a:endParaRPr lang="en-US" sz="1600" b="1" dirty="0">
            <a:solidFill>
              <a:srgbClr val="FFFFFF"/>
            </a:solidFill>
            <a:latin typeface="Arial" charset="0"/>
            <a:cs typeface="Arial" charset="0"/>
          </a:endParaRPr>
        </a:p>
      </cdr:txBody>
    </cdr:sp>
  </cdr:relSizeAnchor>
  <cdr:relSizeAnchor xmlns:cdr="http://schemas.openxmlformats.org/drawingml/2006/chartDrawing">
    <cdr:from>
      <cdr:x>0.71421</cdr:x>
      <cdr:y>0.19259</cdr:y>
    </cdr:from>
    <cdr:to>
      <cdr:x>1</cdr:x>
      <cdr:y>0.36516</cdr:y>
    </cdr:to>
    <cdr:sp macro="" textlink="">
      <cdr:nvSpPr>
        <cdr:cNvPr id="4" name="AutoShape 7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5852688" y="806538"/>
          <a:ext cx="2341987" cy="722672"/>
        </a:xfrm>
        <a:prstGeom xmlns:a="http://schemas.openxmlformats.org/drawingml/2006/main" prst="wedgeRectCallout">
          <a:avLst>
            <a:gd name="adj1" fmla="val 32998"/>
            <a:gd name="adj2" fmla="val 109478"/>
          </a:avLst>
        </a:prstGeom>
        <a:gradFill xmlns:a="http://schemas.openxmlformats.org/drawingml/2006/main" rotWithShape="1">
          <a:gsLst>
            <a:gs pos="0">
              <a:schemeClr val="tx2"/>
            </a:gs>
            <a:gs pos="100000">
              <a:schemeClr val="tx2">
                <a:gamma/>
                <a:shade val="66275"/>
                <a:invGamma/>
              </a:schemeClr>
            </a:gs>
          </a:gsLst>
          <a:lin ang="5400000" scaled="1"/>
        </a:gradFill>
        <a:ln xmlns:a="http://schemas.openxmlformats.org/drawingml/2006/main" w="28575" algn="ctr">
          <a:solidFill>
            <a:schemeClr val="bg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fontAlgn="base" hangingPunct="0">
            <a:lnSpc>
              <a:spcPct val="90000"/>
            </a:lnSpc>
            <a:spcBef>
              <a:spcPct val="50000"/>
            </a:spcBef>
            <a:spcAft>
              <a:spcPct val="0"/>
            </a:spcAft>
            <a:buClr>
              <a:srgbClr val="FFFFFF"/>
            </a:buClr>
            <a:buFont typeface="Wingdings" pitchFamily="2" charset="2"/>
            <a:buNone/>
            <a:defRPr/>
          </a:pPr>
          <a:r>
            <a:rPr lang="en-US" sz="1600" b="1" dirty="0" smtClean="0">
              <a:solidFill>
                <a:srgbClr val="FFFFFF"/>
              </a:solidFill>
            </a:rPr>
            <a:t>The industry had become less leveraged since 1994</a:t>
          </a:r>
          <a:endParaRPr lang="en-US" sz="1600" b="1" dirty="0">
            <a:solidFill>
              <a:srgbClr val="FFFFFF"/>
            </a:solidFill>
            <a:latin typeface="Arial" charset="0"/>
            <a:cs typeface="Arial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0.03376</cdr:x>
      <cdr:y>0</cdr:y>
    </cdr:from>
    <cdr:to>
      <cdr:x>0.83445</cdr:x>
      <cdr:y>0.06897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6612" y="0"/>
          <a:ext cx="6561438" cy="301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(Loans and Leases in Bank Credit, All Commercial Banks/Deposits, All Commercial Banks)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0.56774</cdr:x>
      <cdr:y>0.01738</cdr:y>
    </cdr:from>
    <cdr:to>
      <cdr:x>0.56929</cdr:x>
      <cdr:y>0.91856</cdr:y>
    </cdr:to>
    <cdr:cxnSp macro="">
      <cdr:nvCxnSpPr>
        <cdr:cNvPr id="2" name="Straight Connector 1"/>
        <cdr:cNvCxnSpPr/>
      </cdr:nvCxnSpPr>
      <cdr:spPr>
        <a:xfrm xmlns:a="http://schemas.openxmlformats.org/drawingml/2006/main" flipH="1">
          <a:off x="4805681" y="69273"/>
          <a:ext cx="13062" cy="3592285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0.05889</cdr:x>
      <cdr:y>0.01778</cdr:y>
    </cdr:from>
    <cdr:to>
      <cdr:x>0.31693</cdr:x>
      <cdr:y>0.12282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600" y="74469"/>
          <a:ext cx="2114550" cy="4398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(Billions)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0.50338</cdr:x>
      <cdr:y>0.34457</cdr:y>
    </cdr:from>
    <cdr:to>
      <cdr:x>0.93615</cdr:x>
      <cdr:y>0.56426</cdr:y>
    </cdr:to>
    <cdr:sp macro="" textlink="">
      <cdr:nvSpPr>
        <cdr:cNvPr id="4" name="AutoShape 14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4125057" y="1443016"/>
          <a:ext cx="3546389" cy="919992"/>
        </a:xfrm>
        <a:prstGeom xmlns:a="http://schemas.openxmlformats.org/drawingml/2006/main" prst="wedgeRectCallout">
          <a:avLst>
            <a:gd name="adj1" fmla="val -4651"/>
            <a:gd name="adj2" fmla="val 127166"/>
          </a:avLst>
        </a:prstGeom>
        <a:solidFill xmlns:a="http://schemas.openxmlformats.org/drawingml/2006/main">
          <a:schemeClr val="tx2"/>
        </a:solidFill>
        <a:ln xmlns:a="http://schemas.openxmlformats.org/drawingml/2006/main" w="28575" algn="ctr">
          <a:solidFill>
            <a:schemeClr val="tx2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fontAlgn="base" hangingPunct="0">
            <a:lnSpc>
              <a:spcPct val="90000"/>
            </a:lnSpc>
            <a:spcBef>
              <a:spcPct val="50000"/>
            </a:spcBef>
            <a:spcAft>
              <a:spcPct val="0"/>
            </a:spcAft>
            <a:buClr>
              <a:srgbClr val="FFFFFF"/>
            </a:buClr>
            <a:buFont typeface="Wingdings" pitchFamily="2" charset="2"/>
            <a:buNone/>
          </a:pPr>
          <a:r>
            <a:rPr lang="en-US" sz="1600" b="1" dirty="0" smtClean="0">
              <a:solidFill>
                <a:srgbClr val="FFFFFF"/>
              </a:solidFill>
            </a:rPr>
            <a:t>Alternative capital constantly growing, even in 2011, when cat losses reduced total reinsurance capital. </a:t>
          </a:r>
          <a:endParaRPr lang="en-US" sz="1600" b="1" dirty="0">
            <a:solidFill>
              <a:srgbClr val="FFFFFF"/>
            </a:solidFill>
            <a:latin typeface="Arial" charset="0"/>
            <a:cs typeface="Arial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0.18834</cdr:x>
      <cdr:y>0</cdr:y>
    </cdr:from>
    <cdr:to>
      <cdr:x>0.38482</cdr:x>
      <cdr:y>0.37405</cdr:y>
    </cdr:to>
    <cdr:sp macro="" textlink="">
      <cdr:nvSpPr>
        <cdr:cNvPr id="2" name="AutoShape 8"/>
        <cdr:cNvSpPr>
          <a:spLocks xmlns:a="http://schemas.openxmlformats.org/drawingml/2006/main" noChangeArrowheads="1"/>
        </cdr:cNvSpPr>
      </cdr:nvSpPr>
      <cdr:spPr bwMode="blackWhite">
        <a:xfrm xmlns:a="http://schemas.openxmlformats.org/drawingml/2006/main">
          <a:off x="1535600" y="0"/>
          <a:ext cx="1601986" cy="1816443"/>
        </a:xfrm>
        <a:prstGeom xmlns:a="http://schemas.openxmlformats.org/drawingml/2006/main" prst="wedgeRectCallout">
          <a:avLst>
            <a:gd name="adj1" fmla="val 94228"/>
            <a:gd name="adj2" fmla="val 31908"/>
          </a:avLst>
        </a:prstGeom>
        <a:gradFill xmlns:a="http://schemas.openxmlformats.org/drawingml/2006/main" rotWithShape="1">
          <a:gsLst>
            <a:gs pos="0">
              <a:schemeClr val="accent1"/>
            </a:gs>
            <a:gs pos="100000">
              <a:srgbClr val="173C51"/>
            </a:gs>
          </a:gsLst>
          <a:lin ang="5400000" scaled="1"/>
        </a:gradFill>
        <a:ln xmlns:a="http://schemas.openxmlformats.org/drawingml/2006/main" w="28575" algn="ctr">
          <a:solidFill>
            <a:schemeClr val="accent1"/>
          </a:solidFill>
          <a:miter lim="800000"/>
          <a:headEnd/>
          <a:tailEnd/>
        </a:ln>
      </cdr:spPr>
      <cdr:txBody>
        <a:bodyPr xmlns:a="http://schemas.openxmlformats.org/drawingml/2006/main" tIns="91440" bIns="9144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eaLnBrk="0" fontAlgn="base" hangingPunct="0">
            <a:lnSpc>
              <a:spcPct val="90000"/>
            </a:lnSpc>
            <a:spcBef>
              <a:spcPct val="50000"/>
            </a:spcBef>
            <a:spcAft>
              <a:spcPct val="0"/>
            </a:spcAft>
            <a:buClr>
              <a:srgbClr val="FFFFFF"/>
            </a:buClr>
            <a:buFont typeface="Wingdings" pitchFamily="2" charset="2"/>
            <a:buNone/>
          </a:pPr>
          <a:r>
            <a:rPr lang="en-US" sz="1600" b="1" dirty="0" smtClean="0">
              <a:solidFill>
                <a:srgbClr val="FFFFFF"/>
              </a:solidFill>
            </a:rPr>
            <a:t>Risk spreads rose in 2011-2012 from cat activity and changes to catastrophe models</a:t>
          </a:r>
          <a:endParaRPr lang="en-US" sz="1600" b="1" dirty="0">
            <a:solidFill>
              <a:srgbClr val="FFFFFF"/>
            </a:solidFill>
            <a:latin typeface="Arial" charset="0"/>
            <a:cs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297" y="0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297" y="8830627"/>
            <a:ext cx="2973149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17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8588" y="581025"/>
            <a:ext cx="4059237" cy="3046413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60091" y="3824751"/>
            <a:ext cx="5739374" cy="51553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085167" y="9045399"/>
            <a:ext cx="690778" cy="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49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299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245282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120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2070507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21651-C618-4989-BD9A-C51CDEA22A0A}" type="slidenum">
              <a:rPr lang="en-US" noProof="0" smtClean="0"/>
              <a:pPr/>
              <a:t>123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8147358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701675"/>
            <a:ext cx="4645025" cy="3482975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337" y="4416108"/>
            <a:ext cx="5198956" cy="417924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502248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018099" y="9106107"/>
            <a:ext cx="675762" cy="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125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5961758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126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973749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127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1485474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129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762493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130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480032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131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490859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EAF4D5-2FB1-44D4-A249-31D07AEE2342}" type="slidenum">
              <a:rPr lang="en-US" altLang="en-US" smtClean="0"/>
              <a:pPr/>
              <a:t>132</a:t>
            </a:fld>
            <a:endParaRPr lang="en-US" alt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333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969432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0440F3-0FDA-4A6D-9AE4-0E63FCD1D244}" type="slidenum">
              <a:rPr lang="en-US" altLang="en-US" smtClean="0"/>
              <a:pPr/>
              <a:t>133</a:t>
            </a:fld>
            <a:endParaRPr lang="en-US" alt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2915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C68D36-B927-4432-9835-AA0197189853}" type="slidenum">
              <a:rPr lang="en-US" altLang="en-US" smtClean="0"/>
              <a:pPr/>
              <a:t>134</a:t>
            </a:fld>
            <a:endParaRPr lang="en-US" alt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57138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26E3E4-F212-49E4-9AB9-DC573DC8C484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3085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137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596631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138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64494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085167" y="9046822"/>
            <a:ext cx="690779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139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4463885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085167" y="9046822"/>
            <a:ext cx="690779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140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48774133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141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668220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142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2276695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143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8718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12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901024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023576" y="8848400"/>
            <a:ext cx="676988" cy="24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18" tIns="45517" rIns="44918" bIns="45517" anchor="b">
            <a:spAutoFit/>
          </a:bodyPr>
          <a:lstStyle/>
          <a:p>
            <a:pPr algn="ctr" defTabSz="910832"/>
            <a:fld id="{E9565180-8486-4D0E-8C23-611864437D81}" type="slidenum">
              <a:rPr lang="en-US" sz="1000"/>
              <a:pPr algn="ctr" defTabSz="910832"/>
              <a:t>146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5093" tIns="45093" rIns="45093" bIns="45093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9749087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149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9448515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029065" y="8802998"/>
            <a:ext cx="678217" cy="24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23" tIns="45522" rIns="44923" bIns="45522" anchor="b">
            <a:spAutoFit/>
          </a:bodyPr>
          <a:lstStyle/>
          <a:p>
            <a:pPr algn="ctr" defTabSz="910832"/>
            <a:fld id="{2B7B4AF2-885E-4590-9F62-EC63C2F56F96}" type="slidenum">
              <a:rPr lang="en-US" sz="1000"/>
              <a:pPr algn="ctr" defTabSz="910832"/>
              <a:t>150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712406768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9207" y="9000412"/>
            <a:ext cx="695150" cy="246717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151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97074014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152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206601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7537" y="8799760"/>
            <a:ext cx="681271" cy="248133"/>
          </a:xfrm>
        </p:spPr>
        <p:txBody>
          <a:bodyPr/>
          <a:lstStyle/>
          <a:p>
            <a:pPr defTabSz="909278">
              <a:defRPr/>
            </a:pPr>
            <a:fld id="{30B1B221-73F5-4062-9EC5-65201ECCFD86}" type="slidenum">
              <a:rPr lang="en-US" smtClean="0"/>
              <a:pPr defTabSz="909278">
                <a:defRPr/>
              </a:pPr>
              <a:t>153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06681350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 txBox="1">
            <a:spLocks noGrp="1" noChangeArrowheads="1"/>
          </p:cNvSpPr>
          <p:nvPr/>
        </p:nvSpPr>
        <p:spPr bwMode="auto">
          <a:xfrm>
            <a:off x="3029676" y="8803010"/>
            <a:ext cx="676988" cy="24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18" tIns="45517" rIns="44918" bIns="45517" anchor="b">
            <a:spAutoFit/>
          </a:bodyPr>
          <a:lstStyle/>
          <a:p>
            <a:pPr algn="ctr" defTabSz="909375"/>
            <a:fld id="{E50E95F2-1135-4372-9204-625316A33F45}" type="slidenum">
              <a:rPr lang="en-US" sz="1000"/>
              <a:pPr algn="ctr" defTabSz="909375"/>
              <a:t>154</a:t>
            </a:fld>
            <a:endParaRPr lang="en-US" sz="1000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9568229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 txBox="1">
            <a:spLocks noGrp="1" noChangeArrowheads="1"/>
          </p:cNvSpPr>
          <p:nvPr/>
        </p:nvSpPr>
        <p:spPr bwMode="auto">
          <a:xfrm>
            <a:off x="3024188" y="8848410"/>
            <a:ext cx="675761" cy="2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13" tIns="45513" rIns="44913" bIns="45513" anchor="b">
            <a:spAutoFit/>
          </a:bodyPr>
          <a:lstStyle/>
          <a:p>
            <a:pPr algn="ctr" defTabSz="909375"/>
            <a:fld id="{2F97931E-18E9-494E-8641-F6F22D608404}" type="slidenum">
              <a:rPr lang="en-US" sz="1000"/>
              <a:pPr algn="ctr" defTabSz="909375"/>
              <a:t>155</a:t>
            </a:fld>
            <a:endParaRPr lang="en-US" sz="1000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5089" tIns="45089" rIns="45089" bIns="45089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0389409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156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737867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853318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1506196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85167" y="9046678"/>
            <a:ext cx="690779" cy="248133"/>
          </a:xfrm>
        </p:spPr>
        <p:txBody>
          <a:bodyPr/>
          <a:lstStyle/>
          <a:p>
            <a:fld id="{E5721651-C618-4989-BD9A-C51CDEA22A0A}" type="slidenum">
              <a:rPr lang="en-US" noProof="0" smtClean="0"/>
              <a:pPr/>
              <a:t>158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074687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159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4957718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704612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B1E2D-9E3B-489B-B028-5CDAC6EDB195}" type="slidenum">
              <a:rPr lang="en-US" smtClean="0">
                <a:latin typeface="Arial" pitchFamily="34" charset="0"/>
              </a:rPr>
              <a:pPr/>
              <a:t>161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84034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4CE74E-1094-49A4-9C03-0E11176BB269}" type="slidenum">
              <a:rPr lang="en-US" smtClean="0"/>
              <a:pPr/>
              <a:t>162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173326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025101" y="8848240"/>
            <a:ext cx="673939" cy="24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96" tIns="45596" rIns="44996" bIns="45596" anchor="b">
            <a:spAutoFit/>
          </a:bodyPr>
          <a:lstStyle/>
          <a:p>
            <a:pPr algn="ctr" defTabSz="910832"/>
            <a:fld id="{80B93877-0C9D-4CAD-84B4-15CDCD63F2DF}" type="slidenum">
              <a:rPr lang="en-US" sz="1000"/>
              <a:pPr algn="ctr" defTabSz="910832"/>
              <a:t>163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735474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Grp="1" noChangeArrowheads="1"/>
          </p:cNvSpPr>
          <p:nvPr/>
        </p:nvSpPr>
        <p:spPr bwMode="auto">
          <a:xfrm>
            <a:off x="3023577" y="8849658"/>
            <a:ext cx="676988" cy="24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24" tIns="45522" rIns="44924" bIns="45522" anchor="b">
            <a:spAutoFit/>
          </a:bodyPr>
          <a:lstStyle/>
          <a:p>
            <a:pPr algn="ctr" defTabSz="910741"/>
            <a:fld id="{AA3B54CF-3B90-4833-A1B1-3D837068E6A9}" type="slidenum">
              <a:rPr lang="en-US" sz="1000"/>
              <a:pPr algn="ctr" defTabSz="910741"/>
              <a:t>164</a:t>
            </a:fld>
            <a:endParaRPr lang="en-US" sz="1000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1253002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792" y="9047163"/>
            <a:ext cx="689527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165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098164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166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7291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085167" y="9045399"/>
            <a:ext cx="690778" cy="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14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6086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7571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6478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824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1944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371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792" y="9047163"/>
            <a:ext cx="689527" cy="247650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2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17107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2231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63671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8" y="9046825"/>
            <a:ext cx="690778" cy="247989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7577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2632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7804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84514" y="9047163"/>
            <a:ext cx="692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26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0175" y="582613"/>
            <a:ext cx="4057650" cy="3044825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39540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7588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6950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295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3025709" y="8848262"/>
            <a:ext cx="672717" cy="2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4986" tIns="45586" rIns="44986" bIns="45586" anchor="b">
            <a:spAutoFit/>
          </a:bodyPr>
          <a:lstStyle/>
          <a:p>
            <a:pPr algn="ctr" defTabSz="910927"/>
            <a:fld id="{68D79A82-C6A8-435D-975A-0BA087ED921A}" type="slidenum">
              <a:rPr lang="en-US" sz="1000"/>
              <a:pPr algn="ctr" defTabSz="910927"/>
              <a:t>30</a:t>
            </a:fld>
            <a:endParaRPr lang="en-US" sz="1000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5161" tIns="45161" rIns="45161" bIns="45161"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467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154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089207" y="9000412"/>
            <a:ext cx="695150" cy="24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31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  <p:extLst>
      <p:ext uri="{BB962C8B-B14F-4D97-AF65-F5344CB8AC3E}">
        <p14:creationId xmlns:p14="http://schemas.microsoft.com/office/powerpoint/2010/main" val="9313326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49985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7537" y="9012726"/>
            <a:ext cx="681271" cy="247055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33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361779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57846" y="8906173"/>
            <a:ext cx="662271" cy="247775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833562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57846" y="8906173"/>
            <a:ext cx="662271" cy="247775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47899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085167" y="9045399"/>
            <a:ext cx="690778" cy="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36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07598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35200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701675"/>
            <a:ext cx="4668838" cy="35036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5" y="4438882"/>
            <a:ext cx="5476150" cy="42039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30093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9025" y="700088"/>
            <a:ext cx="4668838" cy="35036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4713" y="4438879"/>
            <a:ext cx="5477705" cy="420559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202" tIns="45601" rIns="91202" bIns="4560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5775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455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2932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68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46605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18099" y="9105911"/>
            <a:ext cx="675762" cy="249609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0034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93161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18099" y="9105911"/>
            <a:ext cx="675762" cy="249609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3616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2754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811343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023577" y="9059419"/>
            <a:ext cx="676989" cy="24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01" tIns="46413" rIns="45801" bIns="46413" anchor="b">
            <a:spAutoFit/>
          </a:bodyPr>
          <a:lstStyle/>
          <a:p>
            <a:pPr algn="ctr" defTabSz="928629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28629"/>
              <a:t>51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021700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745335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05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5916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4516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7534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177220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126767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62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53975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644771F3-26DD-4216-B300-8978A4D6DDFA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lang="en-US" altLang="en-US" sz="10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8745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DCA4A72-CD3B-41EC-BD11-C0596EC3582F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lang="en-US" altLang="en-US" sz="100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9170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3EE157-8A35-4F8C-9005-D08853424061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lang="en-US" altLang="en-US" sz="10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726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7DFCED8-C093-4B58-89A9-B58A27FD2C98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lang="en-US" altLang="en-US" sz="100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29189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1047089-9988-4135-9833-CB85077042DE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lang="en-US" altLang="en-US" sz="10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298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57846" y="9118223"/>
            <a:ext cx="662271" cy="250095"/>
          </a:xfrm>
          <a:noFill/>
        </p:spPr>
        <p:txBody>
          <a:bodyPr/>
          <a:lstStyle/>
          <a:p>
            <a:pPr defTabSz="928787"/>
            <a:fld id="{5D11E945-B2AB-401C-B79F-AAE9AF6B9630}" type="slidenum">
              <a:rPr lang="en-US" smtClean="0"/>
              <a:pPr defTabSz="928787"/>
              <a:t>6</a:t>
            </a:fld>
            <a:endParaRPr lang="en-US" dirty="0" smtClean="0"/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04850"/>
            <a:ext cx="4683125" cy="3513138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658095" y="4451354"/>
            <a:ext cx="5258791" cy="421454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3555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12898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3577" y="9059054"/>
            <a:ext cx="676989" cy="248472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69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6656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3577" y="9059054"/>
            <a:ext cx="676989" cy="248472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70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3851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3577" y="9059054"/>
            <a:ext cx="676989" cy="248472"/>
          </a:xfrm>
          <a:noFill/>
        </p:spPr>
        <p:txBody>
          <a:bodyPr/>
          <a:lstStyle/>
          <a:p>
            <a:pPr defTabSz="928908"/>
            <a:fld id="{FFF15467-B734-4D13-B337-6BBFA5D46509}" type="slidenum">
              <a:rPr lang="en-US" smtClean="0">
                <a:latin typeface="Arial" pitchFamily="34" charset="0"/>
              </a:rPr>
              <a:pPr defTabSz="928908"/>
              <a:t>71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641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72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164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365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897" y="9093814"/>
            <a:ext cx="690668" cy="248927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82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19276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90897" y="9093814"/>
            <a:ext cx="690668" cy="248927"/>
          </a:xfrm>
        </p:spPr>
        <p:txBody>
          <a:bodyPr/>
          <a:lstStyle/>
          <a:p>
            <a:pPr defTabSz="928787">
              <a:defRPr/>
            </a:pPr>
            <a:fld id="{15A7F7DB-3A93-4CAB-8AF3-CD35918FB945}" type="slidenum">
              <a:rPr lang="en-US" smtClean="0"/>
              <a:pPr defTabSz="928787">
                <a:defRPr/>
              </a:pPr>
              <a:t>83</a:t>
            </a:fld>
            <a:endParaRPr lang="en-US" dirty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95428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84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68470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85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612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57846" y="9118223"/>
            <a:ext cx="662271" cy="250095"/>
          </a:xfrm>
          <a:noFill/>
        </p:spPr>
        <p:txBody>
          <a:bodyPr/>
          <a:lstStyle/>
          <a:p>
            <a:pPr defTabSz="928787"/>
            <a:fld id="{CD578EAB-D2FC-49DD-9D39-674CBBC01DF6}" type="slidenum">
              <a:rPr lang="en-US" smtClean="0"/>
              <a:pPr defTabSz="928787"/>
              <a:t>7</a:t>
            </a:fld>
            <a:endParaRPr lang="en-US" dirty="0" smtClean="0"/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6150" y="704850"/>
            <a:ext cx="4683125" cy="3513138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658095" y="4451354"/>
            <a:ext cx="5258791" cy="421454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16057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57219" y="9118711"/>
            <a:ext cx="663586" cy="2496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A31CDB-2F51-446C-9F5C-F906A36CD1F6}" type="slidenum">
              <a:rPr lang="en-US" altLang="en-US" smtClean="0">
                <a:solidFill>
                  <a:srgbClr val="000000"/>
                </a:solidFill>
              </a:rPr>
              <a:pPr/>
              <a:t>86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92431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C5F5D36B-7993-4E9B-9708-BDB9EE3E3DA5}" type="slidenum">
              <a:rPr lang="en-US" altLang="en-US" sz="1000" smtClean="0"/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87</a:t>
            </a:fld>
            <a:endParaRPr lang="en-US" altLang="en-US" sz="10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393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18099" y="9105911"/>
            <a:ext cx="675762" cy="24960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0" y="703263"/>
            <a:ext cx="4676775" cy="3508375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671197" y="4444952"/>
            <a:ext cx="5366522" cy="4209744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552943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18099" y="9105911"/>
            <a:ext cx="675762" cy="24960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16000" y="703263"/>
            <a:ext cx="4676775" cy="3508375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671197" y="4444952"/>
            <a:ext cx="5366522" cy="4209744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7310866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85685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374221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953055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8500"/>
            <a:ext cx="4648200" cy="3486150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686112" y="4416108"/>
            <a:ext cx="5485778" cy="4182427"/>
          </a:xfrm>
          <a:noFill/>
          <a:ln/>
        </p:spPr>
        <p:txBody>
          <a:bodyPr lIns="91421" tIns="45711" rIns="91421" bIns="45711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81201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23576" y="8848380"/>
            <a:ext cx="676988" cy="246167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94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9320874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1377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952488" y="8953176"/>
            <a:ext cx="661071" cy="247975"/>
          </a:xfrm>
        </p:spPr>
        <p:txBody>
          <a:bodyPr/>
          <a:lstStyle/>
          <a:p>
            <a:pPr defTabSz="909710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09710">
                <a:defRPr/>
              </a:pPr>
              <a:t>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25944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96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645889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8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97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426408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085167" y="9045399"/>
            <a:ext cx="690778" cy="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100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638695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193"/>
            <a:fld id="{5A2A7BB4-00DB-4919-A7C7-558F09B8FCA9}" type="slidenum">
              <a:rPr lang="en-US" smtClean="0"/>
              <a:pPr defTabSz="930193"/>
              <a:t>101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413302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18099" y="9105911"/>
            <a:ext cx="675762" cy="24960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102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4069877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836AE-9ECB-46EF-A6E5-13C6ACD47DB7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851150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473" name="Rectangle 3"/>
          <p:cNvSpPr txBox="1">
            <a:spLocks noGrp="1" noChangeArrowheads="1"/>
          </p:cNvSpPr>
          <p:nvPr/>
        </p:nvSpPr>
        <p:spPr bwMode="auto">
          <a:xfrm>
            <a:off x="3018099" y="9105911"/>
            <a:ext cx="675762" cy="24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9F960EF-69FB-4603-A4D8-652D89F083F4}" type="slidenum">
              <a:rPr lang="en-US" sz="1000"/>
              <a:pPr algn="ctr" defTabSz="930275"/>
              <a:t>105</a:t>
            </a:fld>
            <a:endParaRPr lang="en-US" sz="1000"/>
          </a:p>
        </p:txBody>
      </p:sp>
      <p:sp>
        <p:nvSpPr>
          <p:cNvPr id="6249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94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445760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473" name="Rectangle 3"/>
          <p:cNvSpPr txBox="1">
            <a:spLocks noGrp="1" noChangeArrowheads="1"/>
          </p:cNvSpPr>
          <p:nvPr/>
        </p:nvSpPr>
        <p:spPr bwMode="auto">
          <a:xfrm>
            <a:off x="3018099" y="9105911"/>
            <a:ext cx="675762" cy="24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9F960EF-69FB-4603-A4D8-652D89F083F4}" type="slidenum">
              <a:rPr lang="en-US" sz="1000"/>
              <a:pPr algn="ctr" defTabSz="930275"/>
              <a:t>106</a:t>
            </a:fld>
            <a:endParaRPr lang="en-US" sz="1000"/>
          </a:p>
        </p:txBody>
      </p:sp>
      <p:sp>
        <p:nvSpPr>
          <p:cNvPr id="6249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94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109927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18099" y="9104311"/>
            <a:ext cx="675762" cy="2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107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4708525" cy="35321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187" y="4454552"/>
            <a:ext cx="4905359" cy="4224144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803532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018099" y="9104311"/>
            <a:ext cx="675762" cy="2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73928D28-D42A-4796-A4D5-64B373BF1E6F}" type="slidenum">
              <a:rPr lang="en-US" sz="1000"/>
              <a:pPr algn="ctr" defTabSz="930275"/>
              <a:t>108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92150"/>
            <a:ext cx="4708525" cy="35321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8187" y="4454552"/>
            <a:ext cx="4905359" cy="4224144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839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2893546" y="8964324"/>
            <a:ext cx="647874" cy="249412"/>
          </a:xfrm>
          <a:noFill/>
        </p:spPr>
        <p:txBody>
          <a:bodyPr/>
          <a:lstStyle/>
          <a:p>
            <a:pPr defTabSz="911229"/>
            <a:fld id="{BC4CED26-30FC-40B3-942B-401B2AAF5079}" type="slidenum">
              <a:rPr lang="en-US" smtClean="0"/>
              <a:pPr defTabSz="911229"/>
              <a:t>9</a:t>
            </a:fld>
            <a:endParaRPr lang="en-US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026001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9046822"/>
            <a:ext cx="690779" cy="247989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109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58162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473" name="Rectangle 3"/>
          <p:cNvSpPr txBox="1">
            <a:spLocks noGrp="1" noChangeArrowheads="1"/>
          </p:cNvSpPr>
          <p:nvPr/>
        </p:nvSpPr>
        <p:spPr bwMode="auto">
          <a:xfrm>
            <a:off x="3085167" y="9046822"/>
            <a:ext cx="690779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9F960EF-69FB-4603-A4D8-652D89F083F4}" type="slidenum">
              <a:rPr lang="en-US" sz="1000"/>
              <a:pPr algn="ctr" defTabSz="930275"/>
              <a:t>111</a:t>
            </a:fld>
            <a:endParaRPr lang="en-US" sz="1000"/>
          </a:p>
        </p:txBody>
      </p:sp>
      <p:sp>
        <p:nvSpPr>
          <p:cNvPr id="6249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94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486983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9473" name="Rectangle 3"/>
          <p:cNvSpPr txBox="1">
            <a:spLocks noGrp="1" noChangeArrowheads="1"/>
          </p:cNvSpPr>
          <p:nvPr/>
        </p:nvSpPr>
        <p:spPr bwMode="auto">
          <a:xfrm>
            <a:off x="3085167" y="9046822"/>
            <a:ext cx="690779" cy="247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9F960EF-69FB-4603-A4D8-652D89F083F4}" type="slidenum">
              <a:rPr lang="en-US" sz="1000"/>
              <a:pPr algn="ctr" defTabSz="930275"/>
              <a:t>112</a:t>
            </a:fld>
            <a:endParaRPr lang="en-US" sz="1000"/>
          </a:p>
        </p:txBody>
      </p:sp>
      <p:sp>
        <p:nvSpPr>
          <p:cNvPr id="624947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947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60919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113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02897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114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079933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 defTabSz="928787">
              <a:defRPr/>
            </a:pPr>
            <a:fld id="{3711D1C8-0BB5-4546-B0DE-9FAB346B6C05}" type="slidenum">
              <a:rPr lang="en-US" smtClean="0"/>
              <a:pPr defTabSz="928787">
                <a:defRPr/>
              </a:pPr>
              <a:t>115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576814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116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2736362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117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4691617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 txBox="1">
            <a:spLocks noGrp="1" noChangeArrowheads="1"/>
          </p:cNvSpPr>
          <p:nvPr/>
        </p:nvSpPr>
        <p:spPr bwMode="auto">
          <a:xfrm>
            <a:off x="3148013" y="9032875"/>
            <a:ext cx="7048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0120D0FC-162D-4E32-919F-627FE4F4B1C3}" type="slidenum">
              <a:rPr lang="en-US" sz="1000"/>
              <a:pPr algn="ctr" defTabSz="930275"/>
              <a:t>118</a:t>
            </a:fld>
            <a:endParaRPr lang="en-US" sz="10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5800"/>
            <a:ext cx="4672013" cy="350520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419600"/>
            <a:ext cx="5116512" cy="4191000"/>
          </a:xfrm>
          <a:noFill/>
          <a:ln/>
        </p:spPr>
        <p:txBody>
          <a:bodyPr lIns="91482" tIns="45744" rIns="91482" bIns="45744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66045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085167" y="9047017"/>
            <a:ext cx="690779" cy="24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119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360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rten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  <p:sldLayoutId id="214748543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4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67.emf"/><Relationship Id="rId4" Type="http://schemas.openxmlformats.org/officeDocument/2006/relationships/oleObject" Target="../embeddings/oleObject55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6.vml"/><Relationship Id="rId4" Type="http://schemas.openxmlformats.org/officeDocument/2006/relationships/image" Target="../media/image68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57.bin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58.bin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71.emf"/><Relationship Id="rId4" Type="http://schemas.openxmlformats.org/officeDocument/2006/relationships/oleObject" Target="../embeddings/oleObject59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urancejournal.com/magazines/closingquote/2014/10/06/342096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image" Target="../media/image74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75.emf"/><Relationship Id="rId4" Type="http://schemas.openxmlformats.org/officeDocument/2006/relationships/oleObject" Target="../embeddings/oleObject61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76.emf"/><Relationship Id="rId4" Type="http://schemas.openxmlformats.org/officeDocument/2006/relationships/oleObject" Target="../embeddings/oleObject62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3.vml"/><Relationship Id="rId5" Type="http://schemas.openxmlformats.org/officeDocument/2006/relationships/image" Target="../media/image78.emf"/><Relationship Id="rId4" Type="http://schemas.openxmlformats.org/officeDocument/2006/relationships/oleObject" Target="../embeddings/oleObject63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4.vml"/><Relationship Id="rId5" Type="http://schemas.openxmlformats.org/officeDocument/2006/relationships/image" Target="../media/image79.emf"/><Relationship Id="rId4" Type="http://schemas.openxmlformats.org/officeDocument/2006/relationships/oleObject" Target="../embeddings/oleObject64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65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81.emf"/><Relationship Id="rId4" Type="http://schemas.openxmlformats.org/officeDocument/2006/relationships/oleObject" Target="../embeddings/oleObject66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to.org/english/res_e/statis_e/statis_e.htm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urancejournal.com/magazines/closingquote/2014/10/06/342096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6.jpeg"/><Relationship Id="rId5" Type="http://schemas.openxmlformats.org/officeDocument/2006/relationships/notesSlide" Target="../notesSlides/notesSlide101.xml"/><Relationship Id="rId4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8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5" Type="http://schemas.openxmlformats.org/officeDocument/2006/relationships/image" Target="../media/image90.emf"/><Relationship Id="rId4" Type="http://schemas.openxmlformats.org/officeDocument/2006/relationships/oleObject" Target="../embeddings/oleObject67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8.vml"/><Relationship Id="rId5" Type="http://schemas.openxmlformats.org/officeDocument/2006/relationships/image" Target="../media/image91.emf"/><Relationship Id="rId4" Type="http://schemas.openxmlformats.org/officeDocument/2006/relationships/oleObject" Target="../embeddings/oleObject68.bin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3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94.emf"/><Relationship Id="rId4" Type="http://schemas.openxmlformats.org/officeDocument/2006/relationships/oleObject" Target="../embeddings/oleObject69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95.emf"/><Relationship Id="rId4" Type="http://schemas.openxmlformats.org/officeDocument/2006/relationships/oleObject" Target="../embeddings/oleObject70.bin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96.emf"/><Relationship Id="rId4" Type="http://schemas.openxmlformats.org/officeDocument/2006/relationships/oleObject" Target="../embeddings/oleObject71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2.vml"/><Relationship Id="rId4" Type="http://schemas.openxmlformats.org/officeDocument/2006/relationships/image" Target="../media/image97.emf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3.vml"/><Relationship Id="rId5" Type="http://schemas.openxmlformats.org/officeDocument/2006/relationships/image" Target="../media/image98.emf"/><Relationship Id="rId4" Type="http://schemas.openxmlformats.org/officeDocument/2006/relationships/oleObject" Target="../embeddings/oleObject73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Relationship Id="rId5" Type="http://schemas.openxmlformats.org/officeDocument/2006/relationships/image" Target="../media/image99.emf"/><Relationship Id="rId4" Type="http://schemas.openxmlformats.org/officeDocument/2006/relationships/oleObject" Target="../embeddings/oleObject74.bin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00.emf"/><Relationship Id="rId4" Type="http://schemas.openxmlformats.org/officeDocument/2006/relationships/oleObject" Target="../embeddings/oleObject7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01.emf"/><Relationship Id="rId4" Type="http://schemas.openxmlformats.org/officeDocument/2006/relationships/oleObject" Target="../embeddings/oleObject76.bin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7.vml"/><Relationship Id="rId4" Type="http://schemas.openxmlformats.org/officeDocument/2006/relationships/image" Target="../media/image102.emf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8.vml"/><Relationship Id="rId4" Type="http://schemas.openxmlformats.org/officeDocument/2006/relationships/image" Target="../media/image103.emf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7" Type="http://schemas.openxmlformats.org/officeDocument/2006/relationships/image" Target="../media/image10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104.emf"/><Relationship Id="rId5" Type="http://schemas.openxmlformats.org/officeDocument/2006/relationships/oleObject" Target="../embeddings/oleObject79.bin"/><Relationship Id="rId4" Type="http://schemas.openxmlformats.org/officeDocument/2006/relationships/hyperlink" Target="http://data.bls.gov/" TargetMode="Externa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0.vml"/><Relationship Id="rId4" Type="http://schemas.openxmlformats.org/officeDocument/2006/relationships/image" Target="../media/image106.emf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1.vml"/><Relationship Id="rId4" Type="http://schemas.openxmlformats.org/officeDocument/2006/relationships/image" Target="../media/image107.emf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9.bin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2.vml"/><Relationship Id="rId5" Type="http://schemas.openxmlformats.org/officeDocument/2006/relationships/image" Target="../media/image108.emf"/><Relationship Id="rId4" Type="http://schemas.openxmlformats.org/officeDocument/2006/relationships/oleObject" Target="../embeddings/oleObject82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3.vml"/><Relationship Id="rId6" Type="http://schemas.openxmlformats.org/officeDocument/2006/relationships/hyperlink" Target="http://www.census.gov/construction/c30/c30index.html" TargetMode="External"/><Relationship Id="rId5" Type="http://schemas.openxmlformats.org/officeDocument/2006/relationships/image" Target="../media/image109.emf"/><Relationship Id="rId4" Type="http://schemas.openxmlformats.org/officeDocument/2006/relationships/oleObject" Target="../embeddings/oleObject83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6" Type="http://schemas.openxmlformats.org/officeDocument/2006/relationships/hyperlink" Target="http://www.census.gov/manufacturing/m3/" TargetMode="External"/><Relationship Id="rId5" Type="http://schemas.openxmlformats.org/officeDocument/2006/relationships/image" Target="../media/image110.emf"/><Relationship Id="rId4" Type="http://schemas.openxmlformats.org/officeDocument/2006/relationships/oleObject" Target="../embeddings/oleObject84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6" Type="http://schemas.openxmlformats.org/officeDocument/2006/relationships/hyperlink" Target="http://www.census.gov/manufacturing/m3/" TargetMode="External"/><Relationship Id="rId5" Type="http://schemas.openxmlformats.org/officeDocument/2006/relationships/image" Target="../media/image111.emf"/><Relationship Id="rId4" Type="http://schemas.openxmlformats.org/officeDocument/2006/relationships/oleObject" Target="../embeddings/oleObject85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6" Type="http://schemas.openxmlformats.org/officeDocument/2006/relationships/hyperlink" Target="http://data.bls.gov/" TargetMode="External"/><Relationship Id="rId5" Type="http://schemas.openxmlformats.org/officeDocument/2006/relationships/image" Target="../media/image112.emf"/><Relationship Id="rId4" Type="http://schemas.openxmlformats.org/officeDocument/2006/relationships/oleObject" Target="../embeddings/oleObject86.bin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ms.gov/Research-Statistics-Data-and-Systems/Statistics-Trends-and-Reports/NationalHealthExpendData/NationalHealthAccountsProjected.html" TargetMode="Externa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hyperlink" Target="http://www.cms.gov/Research-Statistics-Data-and-Systems/Statistics-Trends-and-Reports/NationalHealthExpendData/NationalHealthAccountsProjected.html" TargetMode="External"/><Relationship Id="rId2" Type="http://schemas.openxmlformats.org/officeDocument/2006/relationships/tags" Target="../tags/tag13.xml"/><Relationship Id="rId1" Type="http://schemas.openxmlformats.org/officeDocument/2006/relationships/vmlDrawing" Target="../drawings/vmlDrawing87.vml"/><Relationship Id="rId6" Type="http://schemas.openxmlformats.org/officeDocument/2006/relationships/image" Target="../media/image113.emf"/><Relationship Id="rId5" Type="http://schemas.openxmlformats.org/officeDocument/2006/relationships/oleObject" Target="../embeddings/oleObject87.bin"/><Relationship Id="rId4" Type="http://schemas.openxmlformats.org/officeDocument/2006/relationships/notesSlide" Target="../notesSlides/notesSlide130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ii.org/assets/docs/pdf/paper_CyberRisk_2014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notesSlide" Target="../notesSlides/notesSlide132.xml"/><Relationship Id="rId7" Type="http://schemas.openxmlformats.org/officeDocument/2006/relationships/image" Target="../media/image11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8.vml"/><Relationship Id="rId6" Type="http://schemas.openxmlformats.org/officeDocument/2006/relationships/image" Target="../media/image115.jpeg"/><Relationship Id="rId5" Type="http://schemas.openxmlformats.org/officeDocument/2006/relationships/image" Target="../media/image114.emf"/><Relationship Id="rId10" Type="http://schemas.openxmlformats.org/officeDocument/2006/relationships/image" Target="../media/image119.jpeg"/><Relationship Id="rId4" Type="http://schemas.openxmlformats.org/officeDocument/2006/relationships/oleObject" Target="../embeddings/oleObject88.bin"/><Relationship Id="rId9" Type="http://schemas.openxmlformats.org/officeDocument/2006/relationships/image" Target="../media/image118.jpe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5" Type="http://schemas.openxmlformats.org/officeDocument/2006/relationships/image" Target="../media/image120.emf"/><Relationship Id="rId4" Type="http://schemas.openxmlformats.org/officeDocument/2006/relationships/oleObject" Target="../embeddings/oleObject89.bin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21.emf"/><Relationship Id="rId4" Type="http://schemas.openxmlformats.org/officeDocument/2006/relationships/oleObject" Target="../embeddings/oleObject90.bin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22.emf"/><Relationship Id="rId4" Type="http://schemas.openxmlformats.org/officeDocument/2006/relationships/oleObject" Target="../embeddings/oleObject91.bin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rinceton.edu/economics/seminar-schedule-by-prog/macro-s10/papers/Reinhardt-Chartbook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www.fema.gov/disasters" TargetMode="Externa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hyperlink" Target="http://pages.stern.nyu.edu/~adamodar/New_Home_Page/datafile/histretSP.html" TargetMode="External"/><Relationship Id="rId2" Type="http://schemas.openxmlformats.org/officeDocument/2006/relationships/tags" Target="../tags/tag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7.bin"/><Relationship Id="rId4" Type="http://schemas.openxmlformats.org/officeDocument/2006/relationships/hyperlink" Target="http://www.federalreserve.gov/releases/h15/data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2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9.bin"/><Relationship Id="rId4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2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35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36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3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9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1.bin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2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3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4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56.emf"/><Relationship Id="rId4" Type="http://schemas.openxmlformats.org/officeDocument/2006/relationships/oleObject" Target="../embeddings/oleObject46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7.emf"/><Relationship Id="rId4" Type="http://schemas.openxmlformats.org/officeDocument/2006/relationships/oleObject" Target="../embeddings/oleObject47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8.emf"/><Relationship Id="rId4" Type="http://schemas.openxmlformats.org/officeDocument/2006/relationships/oleObject" Target="../embeddings/oleObject48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9.emf"/><Relationship Id="rId4" Type="http://schemas.openxmlformats.org/officeDocument/2006/relationships/oleObject" Target="../embeddings/oleObject49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0.vml"/><Relationship Id="rId6" Type="http://schemas.openxmlformats.org/officeDocument/2006/relationships/hyperlink" Target="http://research.stlouisfed.org/fred2/series/WASCUR" TargetMode="Externa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0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51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64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6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00482" y="2100748"/>
            <a:ext cx="9264580" cy="2263697"/>
          </a:xfrm>
          <a:ln/>
        </p:spPr>
        <p:txBody>
          <a:bodyPr/>
          <a:lstStyle/>
          <a:p>
            <a:r>
              <a:rPr lang="en-US" sz="4200" dirty="0" smtClean="0"/>
              <a:t>The Great Tradeoff:</a:t>
            </a:r>
            <a:br>
              <a:rPr lang="en-US" sz="4200" dirty="0" smtClean="0"/>
            </a:br>
            <a:r>
              <a:rPr lang="en-US" sz="4200" dirty="0" smtClean="0"/>
              <a:t> Regulation, Strength &amp; Solvency</a:t>
            </a:r>
            <a:br>
              <a:rPr lang="en-US" sz="4200" dirty="0" smtClean="0"/>
            </a:br>
            <a:r>
              <a:rPr lang="en-US" sz="4200" dirty="0" smtClean="0"/>
              <a:t>vs. Profitability &amp; Growth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i="1" dirty="0" smtClean="0">
                <a:solidFill>
                  <a:srgbClr val="FF0000"/>
                </a:solidFill>
              </a:rPr>
              <a:t>Can They Co-Exist?</a:t>
            </a:r>
            <a:endParaRPr lang="en-US" sz="3400" i="1" dirty="0">
              <a:solidFill>
                <a:srgbClr val="FF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085" y="4318938"/>
            <a:ext cx="8952271" cy="167276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St. John’s University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School of Risk Management, Insurance &amp; Actuarial Science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dirty="0" smtClean="0"/>
              <a:t>New York, NY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October </a:t>
            </a:r>
            <a:r>
              <a:rPr lang="en-US" sz="2800" dirty="0" smtClean="0"/>
              <a:t>15, </a:t>
            </a:r>
            <a:r>
              <a:rPr lang="en-US" sz="2800" dirty="0" smtClean="0"/>
              <a:t>2014</a:t>
            </a:r>
            <a:endParaRPr lang="en-US" sz="2800" i="1" dirty="0" smtClean="0">
              <a:solidFill>
                <a:srgbClr val="FF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16335"/>
              </p:ext>
            </p:extLst>
          </p:nvPr>
        </p:nvGraphicFramePr>
        <p:xfrm>
          <a:off x="-30163" y="1192213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0249" name="Chart" r:id="rId5" imgW="8258192" imgH="5505515" progId="MSGraph.Chart.8">
                  <p:embed followColorScheme="full"/>
                </p:oleObj>
              </mc:Choice>
              <mc:Fallback>
                <p:oleObj name="Chart" r:id="rId5" imgW="8258192" imgH="550551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163" y="1192213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848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Profitability Peaks &amp; Troughs in the P/C Insurance Industry, 1975 – 2014:H1*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2" y="6154005"/>
            <a:ext cx="8249055" cy="6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*Profitability =  P/C insurer ROEs. </a:t>
            </a:r>
            <a:r>
              <a:rPr lang="en-US" sz="1100" dirty="0" smtClean="0">
                <a:solidFill>
                  <a:srgbClr val="000000"/>
                </a:solidFill>
              </a:rPr>
              <a:t>2011-14 </a:t>
            </a:r>
            <a:r>
              <a:rPr lang="en-US" sz="1100" dirty="0">
                <a:solidFill>
                  <a:srgbClr val="000000"/>
                </a:solidFill>
              </a:rPr>
              <a:t>figures are estimates based on ROAS data.  Note:  Data for </a:t>
            </a:r>
            <a:r>
              <a:rPr lang="en-US" sz="1100" dirty="0" smtClean="0">
                <a:solidFill>
                  <a:srgbClr val="000000"/>
                </a:solidFill>
              </a:rPr>
              <a:t>2008-2014 </a:t>
            </a:r>
            <a:r>
              <a:rPr lang="en-US" sz="1100" dirty="0">
                <a:solidFill>
                  <a:srgbClr val="000000"/>
                </a:solidFill>
              </a:rPr>
              <a:t>exclude mortgage and financial guaranty insurers.</a:t>
            </a:r>
          </a:p>
          <a:p>
            <a:r>
              <a:rPr lang="en-US" sz="1100" dirty="0">
                <a:solidFill>
                  <a:srgbClr val="000000"/>
                </a:solidFill>
              </a:rPr>
              <a:t>Source:  Insurance Information Institute; NAIC, ISO, A.M. Best.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1209675" y="1200150"/>
            <a:ext cx="1425575" cy="381000"/>
          </a:xfrm>
          <a:prstGeom prst="wedgeRectCallout">
            <a:avLst>
              <a:gd name="adj1" fmla="val -41545"/>
              <a:gd name="adj2" fmla="val 216782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1977:19.0%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3135313" y="1344153"/>
            <a:ext cx="1479550" cy="381000"/>
          </a:xfrm>
          <a:prstGeom prst="wedgeRectCallout">
            <a:avLst>
              <a:gd name="adj1" fmla="val -36065"/>
              <a:gd name="adj2" fmla="val 24516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1987:17.3%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4368800" y="2214563"/>
            <a:ext cx="1677988" cy="381000"/>
          </a:xfrm>
          <a:prstGeom prst="wedgeRectCallout">
            <a:avLst>
              <a:gd name="adj1" fmla="val 7770"/>
              <a:gd name="adj2" fmla="val 22427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1997:11.6%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6513439" y="2163763"/>
            <a:ext cx="1422400" cy="381000"/>
          </a:xfrm>
          <a:prstGeom prst="wedgeRectCallout">
            <a:avLst>
              <a:gd name="adj1" fmla="val -5991"/>
              <a:gd name="adj2" fmla="val 20919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2006:12.7%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2786218" y="5168745"/>
            <a:ext cx="1447800" cy="381000"/>
          </a:xfrm>
          <a:prstGeom prst="wedgeRectCallout">
            <a:avLst>
              <a:gd name="adj1" fmla="val -51572"/>
              <a:gd name="adj2" fmla="val -12225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1984: 1.8%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4463334" y="5176682"/>
            <a:ext cx="1447800" cy="381000"/>
          </a:xfrm>
          <a:prstGeom prst="wedgeRectCallout">
            <a:avLst>
              <a:gd name="adj1" fmla="val -60529"/>
              <a:gd name="adj2" fmla="val -21485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1992: 4.5%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6388036" y="5136279"/>
            <a:ext cx="1600200" cy="381000"/>
          </a:xfrm>
          <a:prstGeom prst="wedgeRectCallout">
            <a:avLst>
              <a:gd name="adj1" fmla="val -63227"/>
              <a:gd name="adj2" fmla="val -17442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2001: -1.2%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404" name="AutoShape 21"/>
          <p:cNvSpPr>
            <a:spLocks noChangeArrowheads="1"/>
          </p:cNvSpPr>
          <p:nvPr/>
        </p:nvSpPr>
        <p:spPr bwMode="auto">
          <a:xfrm rot="511939">
            <a:off x="1550988" y="2055813"/>
            <a:ext cx="1603375" cy="612775"/>
          </a:xfrm>
          <a:prstGeom prst="rightArrow">
            <a:avLst>
              <a:gd name="adj1" fmla="val 50000"/>
              <a:gd name="adj2" fmla="val 931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16405" name="AutoShape 22"/>
          <p:cNvSpPr>
            <a:spLocks noChangeArrowheads="1"/>
          </p:cNvSpPr>
          <p:nvPr/>
        </p:nvSpPr>
        <p:spPr bwMode="auto">
          <a:xfrm rot="937132">
            <a:off x="3584575" y="2652713"/>
            <a:ext cx="1711325" cy="612775"/>
          </a:xfrm>
          <a:prstGeom prst="rightArrow">
            <a:avLst>
              <a:gd name="adj1" fmla="val 50000"/>
              <a:gd name="adj2" fmla="val 9294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10 Years</a:t>
            </a:r>
          </a:p>
        </p:txBody>
      </p:sp>
      <p:sp>
        <p:nvSpPr>
          <p:cNvPr id="16406" name="AutoShape 23"/>
          <p:cNvSpPr>
            <a:spLocks noChangeArrowheads="1"/>
          </p:cNvSpPr>
          <p:nvPr/>
        </p:nvSpPr>
        <p:spPr bwMode="auto">
          <a:xfrm>
            <a:off x="5586413" y="2874963"/>
            <a:ext cx="1447800" cy="612775"/>
          </a:xfrm>
          <a:prstGeom prst="rightArrow">
            <a:avLst>
              <a:gd name="adj1" fmla="val 50000"/>
              <a:gd name="adj2" fmla="val 8297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400" b="1">
                <a:solidFill>
                  <a:srgbClr val="FFFFFF"/>
                </a:solidFill>
              </a:rPr>
              <a:t>9 Years</a:t>
            </a:r>
          </a:p>
        </p:txBody>
      </p:sp>
      <p:sp>
        <p:nvSpPr>
          <p:cNvPr id="1640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FFFF"/>
                </a:solidFill>
              </a:rPr>
              <a:t>History suggests next ROE peak will be in </a:t>
            </a:r>
            <a:r>
              <a:rPr lang="en-US" b="1" dirty="0" smtClean="0">
                <a:solidFill>
                  <a:srgbClr val="FFFFFF"/>
                </a:solidFill>
              </a:rPr>
              <a:t>2015-2016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16409" name="AutoShape 6"/>
          <p:cNvSpPr>
            <a:spLocks noChangeArrowheads="1"/>
          </p:cNvSpPr>
          <p:nvPr/>
        </p:nvSpPr>
        <p:spPr bwMode="auto">
          <a:xfrm>
            <a:off x="902751" y="5147749"/>
            <a:ext cx="1447800" cy="381000"/>
          </a:xfrm>
          <a:prstGeom prst="wedgeRectCallout">
            <a:avLst>
              <a:gd name="adj1" fmla="val -43472"/>
              <a:gd name="adj2" fmla="val -143778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b="1">
                <a:solidFill>
                  <a:srgbClr val="000000"/>
                </a:solidFill>
              </a:rPr>
              <a:t>1975: 2.4%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453175" y="2619376"/>
            <a:ext cx="879475" cy="660400"/>
          </a:xfrm>
          <a:prstGeom prst="wedgeRectCallout">
            <a:avLst>
              <a:gd name="adj1" fmla="val 52204"/>
              <a:gd name="adj2" fmla="val 7896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2013 10.4%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7778839" y="4457623"/>
            <a:ext cx="1106399" cy="660400"/>
          </a:xfrm>
          <a:prstGeom prst="wedgeRectCallout">
            <a:avLst>
              <a:gd name="adj1" fmla="val 25845"/>
              <a:gd name="adj2" fmla="val -1004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2014:H1 7.7%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8333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100</a:t>
            </a:fld>
            <a:endParaRPr lang="en-US" sz="900"/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704082"/>
              </p:ext>
            </p:extLst>
          </p:nvPr>
        </p:nvGraphicFramePr>
        <p:xfrm>
          <a:off x="268381" y="1787804"/>
          <a:ext cx="8445500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4749" name="Chart" r:id="rId4" imgW="8543841" imgH="3533721" progId="MSGraph.Chart.8">
                  <p:embed followColorScheme="full"/>
                </p:oleObj>
              </mc:Choice>
              <mc:Fallback>
                <p:oleObj name="Chart" r:id="rId4" imgW="8543841" imgH="353372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8381" y="1787804"/>
                        <a:ext cx="8445500" cy="349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Annual Percent Change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4" y="5261793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Growth in Ad Spending has greatly exceeded growth in capacity (policyholder surplus) or premium growth.  This suggests that there are diminishing returns to advertising.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338886"/>
            <a:ext cx="4616648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100" dirty="0" smtClean="0"/>
          </a:p>
          <a:p>
            <a:pPr eaLnBrk="0" hangingPunct="0"/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Insurance Information Institute analysis from A.M. Best data.</a:t>
            </a:r>
            <a:endParaRPr lang="en-US" sz="11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22400" y="0"/>
            <a:ext cx="7847276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>
              <a:lnSpc>
                <a:spcPct val="85000"/>
              </a:lnSpc>
            </a:pPr>
            <a:r>
              <a:rPr lang="en-US" kern="0" dirty="0" smtClean="0"/>
              <a:t>Growth in Premiums, Capacity vs. Growth in Advertising Expenditures, 2000 – 2013</a:t>
            </a:r>
            <a:endParaRPr lang="en-US" sz="2100" kern="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blackWhite">
          <a:xfrm>
            <a:off x="5476673" y="1225175"/>
            <a:ext cx="2699140" cy="151802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in the “Supply” of insurance has exceeded “Demand” </a:t>
            </a:r>
            <a:r>
              <a:rPr lang="en-US" b="1" dirty="0" smtClean="0">
                <a:solidFill>
                  <a:srgbClr val="FFFFFF"/>
                </a:solidFill>
                <a:sym typeface="Wingdings" panose="05000000000000000000" pitchFamily="2" charset="2"/>
              </a:rPr>
              <a:t> Efforts to sell have intensified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226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Ads Are Everywhere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Q. How long has it been since you have seen or heard an advertisement for auto insurance?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</a:t>
            </a:r>
            <a:r>
              <a:rPr lang="en-US" sz="1100" dirty="0" smtClean="0"/>
              <a:t>Survey, May 2014.</a:t>
            </a:r>
            <a:endParaRPr lang="en-US" sz="1100" dirty="0"/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312738" y="5141626"/>
            <a:ext cx="8518525" cy="94300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Four Out of Five Respondents Have Seen An Auto Insurance Ad in the Past Week.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>
            <p:extLst/>
          </p:nvPr>
        </p:nvGraphicFramePr>
        <p:xfrm>
          <a:off x="2930525" y="2371725"/>
          <a:ext cx="3041650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0014" name="Chart" r:id="rId4" imgW="4457633" imgH="3790935" progId="MSGraph.Chart.8">
                  <p:embed followColorScheme="full"/>
                </p:oleObj>
              </mc:Choice>
              <mc:Fallback>
                <p:oleObj name="Chart" r:id="rId4" imgW="4457633" imgH="3790935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30525" y="2371725"/>
                        <a:ext cx="3041650" cy="272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692772" y="3805380"/>
            <a:ext cx="8302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Less Than a Week</a:t>
            </a:r>
            <a:endParaRPr lang="en-US" sz="1400" b="1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916908" y="2852370"/>
            <a:ext cx="155733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1 week to 1 month</a:t>
            </a:r>
            <a:endParaRPr lang="en-US" sz="1400" b="1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215600" y="2172931"/>
            <a:ext cx="230743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Never Seen Or Heard Ad</a:t>
            </a:r>
            <a:endParaRPr lang="en-US" sz="1400" b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96354" y="2260866"/>
            <a:ext cx="1755775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More Than 6 Months</a:t>
            </a:r>
            <a:endParaRPr lang="en-US" sz="1400" b="1" dirty="0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379666" y="2528266"/>
            <a:ext cx="155733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1 to 6 months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9710143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610522" y="2448230"/>
            <a:ext cx="7981950" cy="1986117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Global Insurance Premium Growth Trends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Is Uneven Across Regions      and Market Segments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3019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46339367"/>
              </p:ext>
            </p:extLst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5135" name="Chart" r:id="rId3" imgW="8620176" imgH="4905439" progId="MSGraph.Chart.8">
                  <p:embed followColorScheme="full"/>
                </p:oleObj>
              </mc:Choice>
              <mc:Fallback>
                <p:oleObj name="Chart" r:id="rId3" imgW="8620176" imgH="490543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0733" y="1287463"/>
                        <a:ext cx="8736013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2100104"/>
            <a:ext cx="2585833" cy="1793469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Life insurance accounted for 56.2% of global premium volume in 2013 vs. 43.8% for  Non-Life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Distribution of Global Insurance Premiums, 2013  ($ Trillions)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673239" y="1209983"/>
            <a:ext cx="6219929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Premium Volume = $4.641 Trillion*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3/2014; Insurance Information Institute.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5772810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126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126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B9C5C2-E1AB-4E82-A7D4-62D743517489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838" y="103188"/>
            <a:ext cx="7688262" cy="860425"/>
          </a:xfrm>
        </p:spPr>
        <p:txBody>
          <a:bodyPr/>
          <a:lstStyle/>
          <a:p>
            <a:r>
              <a:rPr lang="en-US" dirty="0" smtClean="0"/>
              <a:t>Distribution of Nonlife Premium: Industrialized vs. Emerging Markets, 2013</a:t>
            </a:r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Swiss Re sigma No.4/2013; </a:t>
            </a:r>
            <a:r>
              <a:rPr lang="en-US" sz="1100" dirty="0"/>
              <a:t>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2799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 smtClean="0"/>
              <a:t>Emerging market’s share of nonlife premiums increased to 19.5% in 2013, up from 17.3% in 2012 and 14.3% in 2009.  The share of premiums written in the $2 trillion global nonlife market remains much larger (80.5%) but continues to shrink.</a:t>
            </a:r>
            <a:endParaRPr lang="en-US" dirty="0"/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The financial crisis and sluggish recovery in the major insurance markets will accelerate the expansion of the emerging market sector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Premium Growth Facts</a:t>
            </a:r>
          </a:p>
        </p:txBody>
      </p:sp>
      <p:graphicFrame>
        <p:nvGraphicFramePr>
          <p:cNvPr id="11266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434293"/>
              </p:ext>
            </p:extLst>
          </p:nvPr>
        </p:nvGraphicFramePr>
        <p:xfrm>
          <a:off x="4891088" y="2454275"/>
          <a:ext cx="3308350" cy="326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6158" name="Chart" r:id="rId4" imgW="3286176" imgH="3257594" progId="MSGraph.Chart.8">
                  <p:embed followColorScheme="full"/>
                </p:oleObj>
              </mc:Choice>
              <mc:Fallback>
                <p:oleObj name="Chart" r:id="rId4" imgW="3286176" imgH="3257594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891088" y="2454275"/>
                        <a:ext cx="3308350" cy="326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4478338" y="2160588"/>
            <a:ext cx="13049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/>
              <a:t>Industrialized Economies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endParaRPr lang="en-US" sz="1400" b="1" dirty="0"/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/>
              <a:t>$1, </a:t>
            </a:r>
            <a:r>
              <a:rPr lang="en-US" sz="1400" b="1" dirty="0" smtClean="0"/>
              <a:t>653.0</a:t>
            </a:r>
            <a:endParaRPr lang="en-US" sz="1400" b="1" dirty="0"/>
          </a:p>
        </p:txBody>
      </p:sp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8067675" y="3932238"/>
            <a:ext cx="10763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/>
              <a:t>Emerging Markets</a:t>
            </a:r>
          </a:p>
          <a:p>
            <a:pPr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 smtClean="0"/>
              <a:t>$399.8</a:t>
            </a:r>
            <a:endParaRPr lang="en-US" sz="1400" b="1" dirty="0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black">
          <a:xfrm>
            <a:off x="5080000" y="1662113"/>
            <a:ext cx="3187700" cy="249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u="sng" dirty="0" smtClean="0">
                <a:solidFill>
                  <a:srgbClr val="225A7A"/>
                </a:solidFill>
              </a:rPr>
              <a:t>2013, </a:t>
            </a:r>
            <a:r>
              <a:rPr lang="en-US" b="1" u="sng" dirty="0">
                <a:solidFill>
                  <a:srgbClr val="225A7A"/>
                </a:solidFill>
              </a:rPr>
              <a:t>$Billions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blackWhite">
          <a:xfrm>
            <a:off x="5903913" y="5607050"/>
            <a:ext cx="2741612" cy="995363"/>
          </a:xfrm>
          <a:prstGeom prst="wedgeRectCallout">
            <a:avLst>
              <a:gd name="adj1" fmla="val 42730"/>
              <a:gd name="adj2" fmla="val -16314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Developing markets now account for </a:t>
            </a:r>
            <a:r>
              <a:rPr lang="en-US" sz="1400" b="1" dirty="0" smtClean="0">
                <a:solidFill>
                  <a:schemeClr val="bg1"/>
                </a:solidFill>
              </a:rPr>
              <a:t>about 40% </a:t>
            </a:r>
            <a:r>
              <a:rPr lang="en-US" sz="1400" b="1" dirty="0">
                <a:solidFill>
                  <a:schemeClr val="bg1"/>
                </a:solidFill>
              </a:rPr>
              <a:t>of global GDP but just </a:t>
            </a:r>
            <a:r>
              <a:rPr lang="en-US" sz="1400" b="1" dirty="0" smtClean="0">
                <a:solidFill>
                  <a:schemeClr val="bg1"/>
                </a:solidFill>
              </a:rPr>
              <a:t>under 20% </a:t>
            </a:r>
            <a:r>
              <a:rPr lang="en-US" sz="1400" b="1" dirty="0">
                <a:solidFill>
                  <a:schemeClr val="bg1"/>
                </a:solidFill>
              </a:rPr>
              <a:t>of nonlife premiums</a:t>
            </a:r>
          </a:p>
        </p:txBody>
      </p:sp>
    </p:spTree>
    <p:extLst>
      <p:ext uri="{BB962C8B-B14F-4D97-AF65-F5344CB8AC3E}">
        <p14:creationId xmlns:p14="http://schemas.microsoft.com/office/powerpoint/2010/main" val="12606687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  <p:bldP spid="1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DBA5129-B17F-4106-984C-613F289D1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105</a:t>
            </a:fld>
            <a:endParaRPr lang="en-US" sz="900"/>
          </a:p>
        </p:txBody>
      </p:sp>
      <p:sp>
        <p:nvSpPr>
          <p:cNvPr id="6248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dirty="0" smtClean="0"/>
              <a:t>Premium Growth by Region, 2013</a:t>
            </a:r>
          </a:p>
        </p:txBody>
      </p:sp>
      <p:graphicFrame>
        <p:nvGraphicFramePr>
          <p:cNvPr id="62484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550965"/>
              </p:ext>
            </p:extLst>
          </p:nvPr>
        </p:nvGraphicFramePr>
        <p:xfrm>
          <a:off x="142261" y="1700978"/>
          <a:ext cx="8743950" cy="411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7185" name="Chart" r:id="rId4" imgW="8820048" imgH="3324232" progId="MSGraph.Chart.8">
                  <p:embed followColorScheme="full"/>
                </p:oleObj>
              </mc:Choice>
              <mc:Fallback>
                <p:oleObj name="Chart" r:id="rId4" imgW="8820048" imgH="332423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42261" y="1700978"/>
                        <a:ext cx="8743950" cy="4111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412955" y="5574890"/>
            <a:ext cx="8292895" cy="88490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Global Premium Volume Totaled $4.641 Trillion in 2013, up 1.4% from $4.599 Trillion in 2012. Global Growth Was Weighed Down by Slow Growth in N. America and W. Europe and Partially Offset by Emerging Markets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3131574" y="1170038"/>
            <a:ext cx="1558414" cy="1081548"/>
          </a:xfrm>
          <a:prstGeom prst="wedgeRectCallout">
            <a:avLst>
              <a:gd name="adj1" fmla="val -45350"/>
              <a:gd name="adj2" fmla="val 696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Latin America growth was the strongest in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901365" y="1101214"/>
            <a:ext cx="2826790" cy="757082"/>
          </a:xfrm>
          <a:prstGeom prst="wedgeRectCallout">
            <a:avLst>
              <a:gd name="adj1" fmla="val -34115"/>
              <a:gd name="adj2" fmla="val 9468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Growth in Advanced Asia (incl. China) markets decelerated in 2013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3/2013.</a:t>
            </a:r>
            <a:endParaRPr lang="en-US" sz="1100" dirty="0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blackWhite">
          <a:xfrm>
            <a:off x="6275005" y="3479153"/>
            <a:ext cx="1967295" cy="555171"/>
          </a:xfrm>
          <a:prstGeom prst="wedgeRectCallout">
            <a:avLst>
              <a:gd name="adj1" fmla="val 12418"/>
              <a:gd name="adj2" fmla="val -770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Strength in Africa,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781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9" grpId="0" animBg="1"/>
      <p:bldP spid="8" grpId="0" animBg="1"/>
      <p:bldP spid="11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DBA5129-B17F-4106-984C-613F289D1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106</a:t>
            </a:fld>
            <a:endParaRPr lang="en-US" sz="900"/>
          </a:p>
        </p:txBody>
      </p:sp>
      <p:sp>
        <p:nvSpPr>
          <p:cNvPr id="6248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dirty="0" smtClean="0"/>
              <a:t>Premium Growth by Region, 2012</a:t>
            </a:r>
          </a:p>
        </p:txBody>
      </p:sp>
      <p:graphicFrame>
        <p:nvGraphicFramePr>
          <p:cNvPr id="6248450" name="Object 5"/>
          <p:cNvGraphicFramePr>
            <a:graphicFrameLocks noChangeAspect="1"/>
          </p:cNvGraphicFramePr>
          <p:nvPr/>
        </p:nvGraphicFramePr>
        <p:xfrm>
          <a:off x="142261" y="1700978"/>
          <a:ext cx="8743950" cy="411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7710" name="Chart" r:id="rId4" imgW="8829759" imgH="3314603" progId="MSGraph.Chart.8">
                  <p:embed followColorScheme="full"/>
                </p:oleObj>
              </mc:Choice>
              <mc:Fallback>
                <p:oleObj name="Chart" r:id="rId4" imgW="8829759" imgH="331460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42261" y="1700978"/>
                        <a:ext cx="8743950" cy="41115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412955" y="5574890"/>
            <a:ext cx="8292895" cy="88490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Global Premium Volume Totaled $4.613 Trillion in 2012, up 2.4% from $4.566 Trillion in 2011. Global Growth Was Weighed Down by Slow Growth in N. America and W. Europe and Partially Offset by Emerging Markets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3131574" y="1170038"/>
            <a:ext cx="1558414" cy="1081548"/>
          </a:xfrm>
          <a:prstGeom prst="wedgeRectCallout">
            <a:avLst>
              <a:gd name="adj1" fmla="val -45350"/>
              <a:gd name="adj2" fmla="val 696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Latin America growth was the strongest in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901365" y="1101214"/>
            <a:ext cx="2826790" cy="757082"/>
          </a:xfrm>
          <a:prstGeom prst="wedgeRectCallout">
            <a:avLst>
              <a:gd name="adj1" fmla="val -41509"/>
              <a:gd name="adj2" fmla="val 1015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Growth in Advanced Asia (incl. China) markets was third highest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3/2013.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787396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9" grpId="0" animBg="1"/>
      <p:bldP spid="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107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477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Non-Life Insurance: Global Real (Inflation Adjusted) Premium Growth, 2013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3/2014.</a:t>
            </a:r>
            <a:endParaRPr lang="en-US" sz="11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214290" y="502067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Market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Non-Life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Advanced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1.1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Emerging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8.3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World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2.3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" y="1271588"/>
            <a:ext cx="7486593" cy="3783013"/>
          </a:xfrm>
          <a:prstGeom prst="rect">
            <a:avLst/>
          </a:prstGeom>
        </p:spPr>
      </p:pic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6754763" y="2541587"/>
            <a:ext cx="2315497" cy="1425728"/>
          </a:xfrm>
          <a:prstGeom prst="wedgeRectCallout">
            <a:avLst>
              <a:gd name="adj1" fmla="val -83129"/>
              <a:gd name="adj2" fmla="val -17834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Real growth in non-life insurance premiums was faster in China and most of SE Asia than the US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778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403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403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A0EDE5-C6F2-4AEF-B6BB-DBAE530E4B45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108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713" y="323850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Global Real (Inflation Adjusted) </a:t>
            </a:r>
            <a:br>
              <a:rPr lang="en-US" dirty="0" smtClean="0"/>
            </a:br>
            <a:r>
              <a:rPr lang="en-US" dirty="0" smtClean="0"/>
              <a:t>Premium Growth: 1980-2013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0" y="6515100"/>
            <a:ext cx="82423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/>
              <a:t>Source: Swiss Re, </a:t>
            </a:r>
            <a:r>
              <a:rPr lang="en-US" sz="1100" i="1" dirty="0"/>
              <a:t>sigma</a:t>
            </a:r>
            <a:r>
              <a:rPr lang="en-US" sz="1100" dirty="0"/>
              <a:t>, No. </a:t>
            </a:r>
            <a:r>
              <a:rPr lang="en-US" sz="1100" dirty="0" smtClean="0"/>
              <a:t>3/2014.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13" y="1854203"/>
            <a:ext cx="8191499" cy="4704599"/>
          </a:xfrm>
          <a:prstGeom prst="rect">
            <a:avLst/>
          </a:prstGeom>
        </p:spPr>
      </p:pic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6481763" y="1116013"/>
            <a:ext cx="2608262" cy="1452562"/>
          </a:xfrm>
          <a:prstGeom prst="wedgeRectCallout">
            <a:avLst>
              <a:gd name="adj1" fmla="val 14042"/>
              <a:gd name="adj2" fmla="val 84023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Emerging market growth has </a:t>
            </a:r>
            <a:r>
              <a:rPr lang="en-US" sz="1400" b="1" dirty="0">
                <a:solidFill>
                  <a:schemeClr val="bg1"/>
                </a:solidFill>
              </a:rPr>
              <a:t>exceeded that of industrialized countries in </a:t>
            </a:r>
            <a:r>
              <a:rPr lang="en-US" sz="1400" b="1" dirty="0" smtClean="0">
                <a:solidFill>
                  <a:schemeClr val="bg1"/>
                </a:solidFill>
              </a:rPr>
              <a:t>30 </a:t>
            </a:r>
            <a:r>
              <a:rPr lang="en-US" sz="1400" b="1" dirty="0">
                <a:solidFill>
                  <a:schemeClr val="bg1"/>
                </a:solidFill>
              </a:rPr>
              <a:t>of the past </a:t>
            </a:r>
            <a:r>
              <a:rPr lang="en-US" sz="1400" b="1" dirty="0" smtClean="0">
                <a:solidFill>
                  <a:schemeClr val="bg1"/>
                </a:solidFill>
              </a:rPr>
              <a:t>34 </a:t>
            </a:r>
            <a:r>
              <a:rPr lang="en-US" sz="1400" b="1" dirty="0">
                <a:solidFill>
                  <a:schemeClr val="bg1"/>
                </a:solidFill>
              </a:rPr>
              <a:t>years, including the entirety of the global financial </a:t>
            </a:r>
            <a:r>
              <a:rPr lang="en-US" sz="1400" b="1" dirty="0" smtClean="0">
                <a:solidFill>
                  <a:schemeClr val="bg1"/>
                </a:solidFill>
              </a:rPr>
              <a:t>crisis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and subsequent recovery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762000" y="1063628"/>
            <a:ext cx="4370387" cy="698500"/>
          </a:xfrm>
          <a:prstGeom prst="wedgeRectCallout">
            <a:avLst>
              <a:gd name="adj1" fmla="val 24672"/>
              <a:gd name="adj2" fmla="val 178088"/>
            </a:avLst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</a:t>
            </a:r>
            <a:r>
              <a:rPr lang="en-US" sz="1400" b="1" dirty="0" smtClean="0">
                <a:solidFill>
                  <a:schemeClr val="bg1"/>
                </a:solidFill>
              </a:rPr>
              <a:t>remium </a:t>
            </a:r>
            <a:r>
              <a:rPr lang="en-US" sz="1400" b="1" dirty="0">
                <a:solidFill>
                  <a:schemeClr val="bg1"/>
                </a:solidFill>
              </a:rPr>
              <a:t>growth is very erratic in part to inflation volatility in emerging markets as well as a lack of consistent cyclicality</a:t>
            </a:r>
          </a:p>
        </p:txBody>
      </p:sp>
    </p:spTree>
    <p:extLst>
      <p:ext uri="{BB962C8B-B14F-4D97-AF65-F5344CB8AC3E}">
        <p14:creationId xmlns:p14="http://schemas.microsoft.com/office/powerpoint/2010/main" val="265545192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2" grpId="0" animBg="1"/>
      <p:bldP spid="17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63037" y="2039989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Globalization: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The Global Economy Creates and Transmits Cycles &amp; Risks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301480" y="4042296"/>
            <a:ext cx="8503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Globalization Is a Double Edged Sword—Creating Opportunity and Wealth But Potentially Creating and Amplifying Risk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109</a:t>
            </a:fld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24465" y="5677311"/>
            <a:ext cx="8398848" cy="5909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C00000"/>
                </a:solidFill>
              </a:rPr>
              <a:t>Emerging vs. “Advanced” Economies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3220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Insurance ROE as 5-Year Moving Average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101639"/>
            <a:ext cx="7569200" cy="7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Jessica </a:t>
            </a:r>
            <a:r>
              <a:rPr lang="en-US" sz="1100" dirty="0" err="1" smtClean="0"/>
              <a:t>Weinkle</a:t>
            </a:r>
            <a:r>
              <a:rPr lang="en-US" sz="1100" dirty="0" smtClean="0"/>
              <a:t>, </a:t>
            </a:r>
            <a:r>
              <a:rPr lang="en-US" sz="1100" i="1" dirty="0" smtClean="0"/>
              <a:t>Insurance Journal</a:t>
            </a:r>
            <a:r>
              <a:rPr lang="en-US" sz="1100" dirty="0" smtClean="0"/>
              <a:t>, “An Average Perspective Based Insurance Profitability Cycles,” October 6, 2014, based om I.I.I. </a:t>
            </a:r>
            <a:r>
              <a:rPr lang="en-US" sz="1100" dirty="0"/>
              <a:t>data,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www.insurancejournal.com/magazines/closingquote/2014/10/06/342096.htm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163" y="1345147"/>
            <a:ext cx="8058150" cy="484878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93155">
            <a:off x="1373938" y="3221287"/>
            <a:ext cx="5654926" cy="1630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5815012" y="1267275"/>
            <a:ext cx="2994024" cy="1107936"/>
          </a:xfrm>
          <a:prstGeom prst="wedgeRectCallout">
            <a:avLst>
              <a:gd name="adj1" fmla="val -4550"/>
              <a:gd name="adj2" fmla="val 1697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After smoothing, there is a more evident trend toward lower profitability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1216819" y="3946410"/>
            <a:ext cx="2957512" cy="1030064"/>
          </a:xfrm>
          <a:prstGeom prst="wedgeRectCallout">
            <a:avLst>
              <a:gd name="adj1" fmla="val 25567"/>
              <a:gd name="adj2" fmla="val 4752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u="sng" dirty="0" smtClean="0">
                <a:solidFill>
                  <a:srgbClr val="FFFFFF"/>
                </a:solidFill>
              </a:rPr>
              <a:t>The Tradeoff</a:t>
            </a:r>
            <a:r>
              <a:rPr lang="en-US" sz="2000" b="1" dirty="0" smtClean="0">
                <a:solidFill>
                  <a:srgbClr val="FFFFFF"/>
                </a:solidFill>
              </a:rPr>
              <a:t>: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 Industry impairment rates have plunged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8984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0498" name="Object 2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86080380"/>
              </p:ext>
            </p:extLst>
          </p:nvPr>
        </p:nvGraphicFramePr>
        <p:xfrm>
          <a:off x="147638" y="1609725"/>
          <a:ext cx="8796337" cy="473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5767" name="Chart" r:id="rId3" imgW="8505808" imgH="4581490" progId="MSGraph.Chart.8">
                  <p:embed followColorScheme="full"/>
                </p:oleObj>
              </mc:Choice>
              <mc:Fallback>
                <p:oleObj name="Chart" r:id="rId3" imgW="8505808" imgH="45814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8" y="1609725"/>
                        <a:ext cx="8796337" cy="473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0499" name="Rectangle 6"/>
          <p:cNvSpPr>
            <a:spLocks noChangeArrowheads="1"/>
          </p:cNvSpPr>
          <p:nvPr/>
        </p:nvSpPr>
        <p:spPr bwMode="auto">
          <a:xfrm>
            <a:off x="76200" y="6513513"/>
            <a:ext cx="7657546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/>
              <a:t>Source: International Monetary Fund, </a:t>
            </a:r>
            <a:r>
              <a:rPr lang="en-US" sz="1200" i="1" dirty="0"/>
              <a:t>World Economic Outlook </a:t>
            </a:r>
            <a:r>
              <a:rPr lang="en-US" sz="1200" dirty="0" smtClean="0"/>
              <a:t>, October 2014; Insurance Information </a:t>
            </a:r>
            <a:r>
              <a:rPr lang="en-US" sz="1200" dirty="0"/>
              <a:t>Institute.</a:t>
            </a:r>
          </a:p>
        </p:txBody>
      </p:sp>
      <p:sp>
        <p:nvSpPr>
          <p:cNvPr id="7072775" name="AutoShape 7"/>
          <p:cNvSpPr>
            <a:spLocks noChangeArrowheads="1"/>
          </p:cNvSpPr>
          <p:nvPr/>
        </p:nvSpPr>
        <p:spPr bwMode="auto">
          <a:xfrm>
            <a:off x="6203093" y="1196760"/>
            <a:ext cx="2917910" cy="979784"/>
          </a:xfrm>
          <a:prstGeom prst="wedgeRectCallout">
            <a:avLst>
              <a:gd name="adj1" fmla="val 37088"/>
              <a:gd name="adj2" fmla="val 124218"/>
            </a:avLst>
          </a:prstGeom>
          <a:solidFill>
            <a:srgbClr val="0000CC">
              <a:alpha val="6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Emerging economy growth rates are expected to ease to 4.4% in 2014 and 5.0% in 2015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250501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54000" y="0"/>
            <a:ext cx="7581900" cy="954088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GDP Growth: Advanced &amp; Emerging Economies vs. World, 1970-2015F</a:t>
            </a:r>
          </a:p>
        </p:txBody>
      </p:sp>
      <p:sp>
        <p:nvSpPr>
          <p:cNvPr id="6250502" name="Oval 12"/>
          <p:cNvSpPr>
            <a:spLocks noChangeArrowheads="1"/>
          </p:cNvSpPr>
          <p:nvPr/>
        </p:nvSpPr>
        <p:spPr bwMode="auto">
          <a:xfrm>
            <a:off x="8693146" y="3699557"/>
            <a:ext cx="222250" cy="3460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7072781" name="AutoShape 13"/>
          <p:cNvSpPr>
            <a:spLocks noChangeArrowheads="1"/>
          </p:cNvSpPr>
          <p:nvPr/>
        </p:nvSpPr>
        <p:spPr bwMode="auto">
          <a:xfrm>
            <a:off x="2797175" y="4475163"/>
            <a:ext cx="4244975" cy="742950"/>
          </a:xfrm>
          <a:prstGeom prst="wedgeRectCallout">
            <a:avLst>
              <a:gd name="adj1" fmla="val 91398"/>
              <a:gd name="adj2" fmla="val -1173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Advanced economies are expected to grow at a </a:t>
            </a:r>
            <a:r>
              <a:rPr lang="en-US" b="1" dirty="0" smtClean="0">
                <a:solidFill>
                  <a:srgbClr val="FFFFFF"/>
                </a:solidFill>
              </a:rPr>
              <a:t>modest </a:t>
            </a:r>
            <a:r>
              <a:rPr lang="en-US" b="1" dirty="0">
                <a:solidFill>
                  <a:srgbClr val="FFFFFF"/>
                </a:solidFill>
              </a:rPr>
              <a:t>pace of </a:t>
            </a:r>
            <a:r>
              <a:rPr lang="en-US" b="1" dirty="0" smtClean="0">
                <a:solidFill>
                  <a:srgbClr val="FFFFFF"/>
                </a:solidFill>
              </a:rPr>
              <a:t>1.8%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2014 and to 2.3%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2015.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250504" name="Oval 14"/>
          <p:cNvSpPr>
            <a:spLocks noChangeArrowheads="1"/>
          </p:cNvSpPr>
          <p:nvPr/>
        </p:nvSpPr>
        <p:spPr bwMode="auto">
          <a:xfrm>
            <a:off x="8671265" y="2943897"/>
            <a:ext cx="222250" cy="3460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250505" name="Oval 14"/>
          <p:cNvSpPr>
            <a:spLocks noChangeArrowheads="1"/>
          </p:cNvSpPr>
          <p:nvPr/>
        </p:nvSpPr>
        <p:spPr bwMode="auto">
          <a:xfrm>
            <a:off x="8691559" y="3306844"/>
            <a:ext cx="222250" cy="34607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868488" y="1658938"/>
            <a:ext cx="4141787" cy="1003300"/>
          </a:xfrm>
          <a:prstGeom prst="wedgeRectCallout">
            <a:avLst>
              <a:gd name="adj1" fmla="val 114716"/>
              <a:gd name="adj2" fmla="val 126574"/>
            </a:avLst>
          </a:prstGeom>
          <a:solidFill>
            <a:srgbClr val="00B05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FFFFFF"/>
                </a:solidFill>
              </a:rPr>
              <a:t>World output is forecast to grow by </a:t>
            </a:r>
            <a:r>
              <a:rPr lang="en-US" b="1" dirty="0" smtClean="0">
                <a:solidFill>
                  <a:srgbClr val="FFFFFF"/>
                </a:solidFill>
              </a:rPr>
              <a:t>3.3%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2014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3.8%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2015.  </a:t>
            </a:r>
            <a:r>
              <a:rPr lang="en-US" b="1" dirty="0">
                <a:solidFill>
                  <a:srgbClr val="FFFFFF"/>
                </a:solidFill>
              </a:rPr>
              <a:t>The world economy shrank by 0.6% in 2009 amid the global financial </a:t>
            </a:r>
            <a:r>
              <a:rPr lang="en-US" b="1" dirty="0" smtClean="0">
                <a:solidFill>
                  <a:srgbClr val="FFFFFF"/>
                </a:solidFill>
              </a:rPr>
              <a:t>crisis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250507" name="Rectangle 5"/>
          <p:cNvSpPr>
            <a:spLocks noChangeArrowheads="1"/>
          </p:cNvSpPr>
          <p:nvPr/>
        </p:nvSpPr>
        <p:spPr bwMode="black">
          <a:xfrm>
            <a:off x="157163" y="1393825"/>
            <a:ext cx="8221662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225A7A"/>
                </a:solidFill>
              </a:rPr>
              <a:t>GDP Growth (%)</a:t>
            </a:r>
          </a:p>
        </p:txBody>
      </p:sp>
    </p:spTree>
    <p:extLst>
      <p:ext uri="{BB962C8B-B14F-4D97-AF65-F5344CB8AC3E}">
        <p14:creationId xmlns:p14="http://schemas.microsoft.com/office/powerpoint/2010/main" val="2743713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7072781" grpId="0" animBg="1"/>
      <p:bldP spid="1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DBA5129-B17F-4106-984C-613F289D1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111</a:t>
            </a:fld>
            <a:endParaRPr lang="en-US" sz="900"/>
          </a:p>
        </p:txBody>
      </p:sp>
      <p:sp>
        <p:nvSpPr>
          <p:cNvPr id="6248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dirty="0" smtClean="0"/>
              <a:t>Real GDP Growth Forecasts: </a:t>
            </a:r>
            <a:br>
              <a:rPr lang="en-US" dirty="0" smtClean="0"/>
            </a:br>
            <a:r>
              <a:rPr lang="en-US" dirty="0" smtClean="0"/>
              <a:t>Major Economies: 2011 – 2015F</a:t>
            </a:r>
          </a:p>
        </p:txBody>
      </p:sp>
      <p:sp>
        <p:nvSpPr>
          <p:cNvPr id="6248453" name="Rectangle 4"/>
          <p:cNvSpPr>
            <a:spLocks noChangeArrowheads="1"/>
          </p:cNvSpPr>
          <p:nvPr/>
        </p:nvSpPr>
        <p:spPr bwMode="auto">
          <a:xfrm>
            <a:off x="0" y="6575425"/>
            <a:ext cx="9144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 Blue Chip Economic Indicators </a:t>
            </a:r>
            <a:r>
              <a:rPr lang="en-US" sz="1100" dirty="0" smtClean="0"/>
              <a:t>(10/2014 </a:t>
            </a:r>
            <a:r>
              <a:rPr lang="en-US" sz="1100" dirty="0"/>
              <a:t>issue</a:t>
            </a:r>
            <a:r>
              <a:rPr lang="en-US" sz="1100" dirty="0" smtClean="0"/>
              <a:t>); IMF (10/2014);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2484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518381"/>
              </p:ext>
            </p:extLst>
          </p:nvPr>
        </p:nvGraphicFramePr>
        <p:xfrm>
          <a:off x="191421" y="1389826"/>
          <a:ext cx="874395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6791" name="Chart" r:id="rId4" imgW="8829759" imgH="3305147" progId="MSGraph.Chart.8">
                  <p:embed followColorScheme="full"/>
                </p:oleObj>
              </mc:Choice>
              <mc:Fallback>
                <p:oleObj name="Chart" r:id="rId4" imgW="8829759" imgH="330514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91421" y="1389826"/>
                        <a:ext cx="8743950" cy="432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604838" y="5692876"/>
            <a:ext cx="8101012" cy="84127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Growth Prospects Vary Widely by </a:t>
            </a:r>
            <a:r>
              <a:rPr lang="en-US" b="1" dirty="0" smtClean="0">
                <a:solidFill>
                  <a:schemeClr val="bg1"/>
                </a:solidFill>
              </a:rPr>
              <a:t>Region but the Outlook for 2015 Has Dimmed Except in the US and UK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blackWhite">
          <a:xfrm>
            <a:off x="2232025" y="2390703"/>
            <a:ext cx="1762125" cy="767099"/>
          </a:xfrm>
          <a:prstGeom prst="wedgeRectCallout">
            <a:avLst>
              <a:gd name="adj1" fmla="val -11252"/>
              <a:gd name="adj2" fmla="val 8616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The Eurozone </a:t>
            </a:r>
            <a:r>
              <a:rPr lang="en-US" b="1" dirty="0" smtClean="0">
                <a:solidFill>
                  <a:schemeClr val="bg1"/>
                </a:solidFill>
              </a:rPr>
              <a:t>remains weak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blackWhite">
          <a:xfrm>
            <a:off x="4478542" y="1179765"/>
            <a:ext cx="2505918" cy="1035363"/>
          </a:xfrm>
          <a:prstGeom prst="wedgeRectCallout">
            <a:avLst>
              <a:gd name="adj1" fmla="val 69862"/>
              <a:gd name="adj2" fmla="val 381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Growth in China has slowed but outpaces the US and Europe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850235" y="1106130"/>
            <a:ext cx="1330325" cy="1108998"/>
          </a:xfrm>
          <a:prstGeom prst="wedgeRectCallout">
            <a:avLst>
              <a:gd name="adj1" fmla="val 25468"/>
              <a:gd name="adj2" fmla="val 1016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US growth should </a:t>
            </a:r>
            <a:r>
              <a:rPr lang="en-US" b="1" dirty="0" err="1" smtClean="0">
                <a:solidFill>
                  <a:schemeClr val="bg1"/>
                </a:solidFill>
              </a:rPr>
              <a:t>acceleratein</a:t>
            </a:r>
            <a:r>
              <a:rPr lang="en-US" b="1" dirty="0" smtClean="0">
                <a:solidFill>
                  <a:schemeClr val="bg1"/>
                </a:solidFill>
              </a:rPr>
              <a:t> 2015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933872" y="4262297"/>
            <a:ext cx="2441444" cy="487905"/>
          </a:xfrm>
          <a:prstGeom prst="wedgeRectCallout">
            <a:avLst>
              <a:gd name="adj1" fmla="val -65167"/>
              <a:gd name="adj2" fmla="val -630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Political turmoil in Latin America is hurting growth</a:t>
            </a:r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331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4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DBA5129-B17F-4106-984C-613F289D1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112</a:t>
            </a:fld>
            <a:endParaRPr lang="en-US" sz="900"/>
          </a:p>
        </p:txBody>
      </p:sp>
      <p:sp>
        <p:nvSpPr>
          <p:cNvPr id="62484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04775"/>
            <a:ext cx="7531100" cy="860425"/>
          </a:xfrm>
        </p:spPr>
        <p:txBody>
          <a:bodyPr/>
          <a:lstStyle/>
          <a:p>
            <a:r>
              <a:rPr lang="en-US" dirty="0" smtClean="0"/>
              <a:t>Real GDP Growth Forecasts: </a:t>
            </a:r>
            <a:br>
              <a:rPr lang="en-US" dirty="0" smtClean="0"/>
            </a:br>
            <a:r>
              <a:rPr lang="en-US" dirty="0" smtClean="0"/>
              <a:t>Selected Economies: 2011 – 2015F</a:t>
            </a:r>
          </a:p>
        </p:txBody>
      </p:sp>
      <p:sp>
        <p:nvSpPr>
          <p:cNvPr id="6248453" name="Rectangle 4"/>
          <p:cNvSpPr>
            <a:spLocks noChangeArrowheads="1"/>
          </p:cNvSpPr>
          <p:nvPr/>
        </p:nvSpPr>
        <p:spPr bwMode="auto">
          <a:xfrm>
            <a:off x="0" y="6575425"/>
            <a:ext cx="9144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 Blue Chip Economic Indicators </a:t>
            </a:r>
            <a:r>
              <a:rPr lang="en-US" sz="1100" dirty="0" smtClean="0"/>
              <a:t>(10/2014 </a:t>
            </a:r>
            <a:r>
              <a:rPr lang="en-US" sz="1100" dirty="0"/>
              <a:t>issue</a:t>
            </a:r>
            <a:r>
              <a:rPr lang="en-US" sz="1100" dirty="0" smtClean="0"/>
              <a:t>); IMF (10/2104);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2484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157719"/>
              </p:ext>
            </p:extLst>
          </p:nvPr>
        </p:nvGraphicFramePr>
        <p:xfrm>
          <a:off x="142261" y="1576644"/>
          <a:ext cx="8743950" cy="432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7815" name="Chart" r:id="rId4" imgW="8829759" imgH="3314603" progId="MSGraph.Chart.8">
                  <p:embed followColorScheme="full"/>
                </p:oleObj>
              </mc:Choice>
              <mc:Fallback>
                <p:oleObj name="Chart" r:id="rId4" imgW="8829759" imgH="331460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42261" y="1576644"/>
                        <a:ext cx="8743950" cy="432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2" name="Text Box 5"/>
          <p:cNvSpPr txBox="1">
            <a:spLocks noChangeArrowheads="1"/>
          </p:cNvSpPr>
          <p:nvPr/>
        </p:nvSpPr>
        <p:spPr bwMode="blackWhite">
          <a:xfrm>
            <a:off x="604838" y="5919018"/>
            <a:ext cx="8101012" cy="5407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Growth Is Expected Accelerate Modestly in Most of the World in         2014 and 2015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blackWhite">
          <a:xfrm>
            <a:off x="4655344" y="1101061"/>
            <a:ext cx="3937820" cy="1192314"/>
          </a:xfrm>
          <a:prstGeom prst="wedgeRectCallout">
            <a:avLst>
              <a:gd name="adj1" fmla="val 22921"/>
              <a:gd name="adj2" fmla="val 494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Strong economies in smaller industrialized nations will bolster demand for products, services, international trade and insure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655344" y="2468869"/>
            <a:ext cx="3146039" cy="600280"/>
          </a:xfrm>
          <a:prstGeom prst="wedgeRectCallout">
            <a:avLst>
              <a:gd name="adj1" fmla="val -49229"/>
              <a:gd name="adj2" fmla="val 18013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Growth in Russia is being hit hard by sanctions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654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7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2" grpId="0" animBg="1"/>
      <p:bldP spid="9" grpId="0" animBg="1"/>
      <p:bldP spid="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113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557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World GDP and Industrial Production</a:t>
            </a:r>
            <a:br>
              <a:rPr lang="en-US" dirty="0" smtClean="0"/>
            </a:br>
            <a:r>
              <a:rPr lang="en-US" dirty="0" smtClean="0"/>
              <a:t> (2005-Feb. 2015F)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26894" y="6462855"/>
            <a:ext cx="82423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IMF, World Economic Outlook, April 2014; Insurance Information Institute.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43" y="1657722"/>
            <a:ext cx="8826067" cy="4569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643" y="1657722"/>
            <a:ext cx="5115032" cy="9426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blackWhite">
          <a:xfrm>
            <a:off x="3443288" y="1181175"/>
            <a:ext cx="3236166" cy="1419150"/>
          </a:xfrm>
          <a:prstGeom prst="wedgeRectCallout">
            <a:avLst>
              <a:gd name="adj1" fmla="val 76912"/>
              <a:gd name="adj2" fmla="val 588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Global industrial production should continue to rise as should exports and imports of manufactured goods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7444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5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114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World Trade Volume: 1948—2015F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65287"/>
              </p:ext>
            </p:extLst>
          </p:nvPr>
        </p:nvGraphicFramePr>
        <p:xfrm>
          <a:off x="162228" y="2131931"/>
          <a:ext cx="8731050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8840" name="Chart" r:id="rId4" imgW="8543899" imgH="3533700" progId="MSGraph.Chart.8">
                  <p:embed followColorScheme="full"/>
                </p:oleObj>
              </mc:Choice>
              <mc:Fallback>
                <p:oleObj name="Chart" r:id="rId4" imgW="8543899" imgH="3533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2228" y="2131931"/>
                        <a:ext cx="8731050" cy="34972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245525"/>
            <a:ext cx="8186738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World Trade Organization data through 2012 from </a:t>
            </a:r>
            <a:r>
              <a:rPr lang="en-US" sz="1100" i="1" dirty="0" smtClean="0"/>
              <a:t>International Trade Statistics 2013</a:t>
            </a:r>
            <a:r>
              <a:rPr lang="en-US" sz="1100" dirty="0" smtClean="0"/>
              <a:t>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estimates and forecasts for 2013-2015 based on 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forecasts as of October 2014.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162228" y="1720111"/>
            <a:ext cx="8221662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Billions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648929" y="5250426"/>
            <a:ext cx="8244349" cy="1120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Insurance Regulation Will Necessarily Become More Transnational, Following Patterns of Global Economic Growth, the Creation of New Insurable Exposures and International Capital Flows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2277111" y="1255952"/>
            <a:ext cx="3991896" cy="1258648"/>
          </a:xfrm>
          <a:prstGeom prst="wedgeRectCallout">
            <a:avLst>
              <a:gd name="adj1" fmla="val 84579"/>
              <a:gd name="adj2" fmla="val 610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Global trade volume will exceed $19 trillion in 2014, an increase of nearly 160% over the past decade</a:t>
            </a:r>
            <a:endParaRPr lang="en-US" sz="20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38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35BC6-8224-463A-A3C8-641FE62D3BCF}" type="slidenum">
              <a:rPr lang="en-US" smtClean="0"/>
              <a:pPr>
                <a:defRPr/>
              </a:pPr>
              <a:t>115</a:t>
            </a:fld>
            <a:endParaRPr lang="en-US" smtClean="0"/>
          </a:p>
        </p:txBody>
      </p:sp>
      <p:graphicFrame>
        <p:nvGraphicFramePr>
          <p:cNvPr id="512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835734"/>
              </p:ext>
            </p:extLst>
          </p:nvPr>
        </p:nvGraphicFramePr>
        <p:xfrm>
          <a:off x="29980" y="1697895"/>
          <a:ext cx="8926513" cy="467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9864" name="Chart" r:id="rId4" imgW="8724833" imgH="4562577" progId="MSGraph.Chart.8">
                  <p:embed followColorScheme="full"/>
                </p:oleObj>
              </mc:Choice>
              <mc:Fallback>
                <p:oleObj name="Chart" r:id="rId4" imgW="8724833" imgH="456257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0" y="1697895"/>
                        <a:ext cx="8926513" cy="467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9817" y="19878"/>
            <a:ext cx="8055044" cy="860425"/>
          </a:xfrm>
        </p:spPr>
        <p:txBody>
          <a:bodyPr/>
          <a:lstStyle/>
          <a:p>
            <a:r>
              <a:rPr lang="en-US" dirty="0" smtClean="0"/>
              <a:t>World Trade Volume Growth*,</a:t>
            </a:r>
            <a:br>
              <a:rPr lang="en-US" dirty="0" smtClean="0"/>
            </a:br>
            <a:r>
              <a:rPr lang="en-US" dirty="0" smtClean="0"/>
              <a:t>2012 – 2015F</a:t>
            </a:r>
          </a:p>
        </p:txBody>
      </p:sp>
      <p:sp>
        <p:nvSpPr>
          <p:cNvPr id="1969158" name="AutoShape 6"/>
          <p:cNvSpPr>
            <a:spLocks noChangeArrowheads="1"/>
          </p:cNvSpPr>
          <p:nvPr/>
        </p:nvSpPr>
        <p:spPr bwMode="blackWhite">
          <a:xfrm>
            <a:off x="1078198" y="1416177"/>
            <a:ext cx="4233103" cy="1473569"/>
          </a:xfrm>
          <a:prstGeom prst="wedgeRectCallout">
            <a:avLst>
              <a:gd name="adj1" fmla="val 93904"/>
              <a:gd name="adj2" fmla="val 462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World trade volume growth is expected to accelerate modestly through 2015—translating into about $2.1 trillion in net trade growth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6327769"/>
            <a:ext cx="761426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dirty="0" smtClean="0"/>
              <a:t>*Goods and services.</a:t>
            </a:r>
          </a:p>
          <a:p>
            <a:pPr eaLnBrk="0" hangingPunct="0"/>
            <a:r>
              <a:rPr lang="en-US" sz="1200" dirty="0" smtClean="0"/>
              <a:t>Source</a:t>
            </a:r>
            <a:r>
              <a:rPr lang="en-US" sz="1200" dirty="0"/>
              <a:t>: International Monetary Fund, </a:t>
            </a:r>
            <a:r>
              <a:rPr lang="en-US" sz="1200" i="1" dirty="0"/>
              <a:t>World Economic </a:t>
            </a:r>
            <a:r>
              <a:rPr lang="en-US" sz="1200" i="1" dirty="0" smtClean="0"/>
              <a:t>Outlook</a:t>
            </a:r>
            <a:r>
              <a:rPr lang="en-US" sz="1200" dirty="0" smtClean="0"/>
              <a:t>, October 2014; Insurance Information </a:t>
            </a:r>
            <a:r>
              <a:rPr lang="en-US" sz="1200" dirty="0"/>
              <a:t>Institute.</a:t>
            </a:r>
          </a:p>
        </p:txBody>
      </p:sp>
    </p:spTree>
    <p:extLst>
      <p:ext uri="{BB962C8B-B14F-4D97-AF65-F5344CB8AC3E}">
        <p14:creationId xmlns:p14="http://schemas.microsoft.com/office/powerpoint/2010/main" val="28380933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6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9158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Volume: IMPORTS</a:t>
            </a:r>
            <a:br>
              <a:rPr lang="en-US" dirty="0" smtClean="0"/>
            </a:br>
            <a:r>
              <a:rPr lang="en-US" dirty="0" smtClean="0"/>
              <a:t>2010 – 2015F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097930"/>
              </p:ext>
            </p:extLst>
          </p:nvPr>
        </p:nvGraphicFramePr>
        <p:xfrm>
          <a:off x="161364" y="2283759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0888" name="Chart" r:id="rId4" imgW="8534400" imgH="3772022" progId="MSGraph.Chart.8">
                  <p:embed followColorScheme="full"/>
                </p:oleObj>
              </mc:Choice>
              <mc:Fallback>
                <p:oleObj name="Chart" r:id="rId4" imgW="8534400" imgH="37720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1364" y="2283759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933793" y="2378633"/>
            <a:ext cx="2891119" cy="1293255"/>
          </a:xfrm>
          <a:prstGeom prst="wedgeRectCallout">
            <a:avLst>
              <a:gd name="adj1" fmla="val 20593"/>
              <a:gd name="adj2" fmla="val 964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Import growth in emerging economies outpaces Advanced Economies by a wide margin but will slow in 2014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282388" y="1975038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Advanced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01110" y="1966072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Emerging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 (October 2014 );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602019" y="2489710"/>
            <a:ext cx="2891119" cy="1293255"/>
          </a:xfrm>
          <a:prstGeom prst="wedgeRectCallout">
            <a:avLst>
              <a:gd name="adj1" fmla="val 20593"/>
              <a:gd name="adj2" fmla="val 964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Import growth in Advanced </a:t>
            </a:r>
            <a:r>
              <a:rPr lang="en-US" sz="1600" b="1" dirty="0">
                <a:solidFill>
                  <a:schemeClr val="bg1"/>
                </a:solidFill>
              </a:rPr>
              <a:t>E</a:t>
            </a:r>
            <a:r>
              <a:rPr lang="en-US" sz="1600" b="1" dirty="0" smtClean="0">
                <a:solidFill>
                  <a:schemeClr val="bg1"/>
                </a:solidFill>
              </a:rPr>
              <a:t>conomies is expected to accelerate in 2014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261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  <p:bldP spid="11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117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Volume: EXPORTS</a:t>
            </a:r>
            <a:br>
              <a:rPr lang="en-US" dirty="0" smtClean="0"/>
            </a:br>
            <a:r>
              <a:rPr lang="en-US" dirty="0" smtClean="0"/>
              <a:t>2010 – 2015F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580604"/>
              </p:ext>
            </p:extLst>
          </p:nvPr>
        </p:nvGraphicFramePr>
        <p:xfrm>
          <a:off x="0" y="2324100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1911" name="Chart" r:id="rId4" imgW="8534400" imgH="3772022" progId="MSGraph.Chart.8">
                  <p:embed followColorScheme="full"/>
                </p:oleObj>
              </mc:Choice>
              <mc:Fallback>
                <p:oleObj name="Chart" r:id="rId4" imgW="8534400" imgH="37720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2324100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849472" y="2378633"/>
            <a:ext cx="2751604" cy="1102657"/>
          </a:xfrm>
          <a:prstGeom prst="wedgeRectCallout">
            <a:avLst>
              <a:gd name="adj1" fmla="val -5798"/>
              <a:gd name="adj2" fmla="val 1232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Export growth in emerging economies has decelerated sharply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282388" y="1975038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Advanced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01110" y="1966072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Emerging Economies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575615"/>
            <a:ext cx="91440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IMF </a:t>
            </a:r>
            <a:r>
              <a:rPr lang="en-US" sz="1100" i="1" dirty="0" smtClean="0"/>
              <a:t>World Economic Outlook</a:t>
            </a:r>
            <a:r>
              <a:rPr lang="en-US" sz="1100" dirty="0" smtClean="0"/>
              <a:t>  (October 2014);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649506" y="2538462"/>
            <a:ext cx="2751604" cy="1102657"/>
          </a:xfrm>
          <a:prstGeom prst="wedgeRectCallout">
            <a:avLst>
              <a:gd name="adj1" fmla="val 12895"/>
              <a:gd name="adj2" fmla="val 11551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Export growth in advanced economies should accelerate in 2014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360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3" grpId="0" animBg="1"/>
      <p:bldP spid="11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6083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6084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1FA640-1F19-490D-B16A-87840F9C3FD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118</a:t>
            </a:fld>
            <a:endParaRPr lang="en-US" sz="90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0557"/>
            <a:ext cx="8001000" cy="581025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Country Shares of World </a:t>
            </a:r>
            <a:br>
              <a:rPr lang="en-US" dirty="0" smtClean="0"/>
            </a:br>
            <a:r>
              <a:rPr lang="en-US" dirty="0" smtClean="0"/>
              <a:t>Merchandise Exports</a:t>
            </a: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26894" y="6362839"/>
            <a:ext cx="82423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World </a:t>
            </a:r>
            <a:r>
              <a:rPr lang="en-US" sz="1100" dirty="0"/>
              <a:t>Trade </a:t>
            </a:r>
            <a:r>
              <a:rPr lang="en-US" sz="1100" dirty="0" smtClean="0"/>
              <a:t>Organization accessed 4/30/14 at: 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www.wto.org/english/res_e/statis_e/statis_e.htm</a:t>
            </a:r>
            <a:r>
              <a:rPr lang="en-US" sz="1100" dirty="0" smtClean="0"/>
              <a:t> ; Insurance Information Institute.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285643" y="1657722"/>
            <a:ext cx="5115032" cy="9426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" y="1800600"/>
            <a:ext cx="9005001" cy="4467597"/>
          </a:xfrm>
          <a:prstGeom prst="rect">
            <a:avLst/>
          </a:prstGeom>
        </p:spPr>
      </p:pic>
      <p:sp>
        <p:nvSpPr>
          <p:cNvPr id="11" name="AutoShape 13"/>
          <p:cNvSpPr>
            <a:spLocks noChangeArrowheads="1"/>
          </p:cNvSpPr>
          <p:nvPr/>
        </p:nvSpPr>
        <p:spPr bwMode="blackWhite">
          <a:xfrm>
            <a:off x="1438275" y="1074460"/>
            <a:ext cx="6162782" cy="677719"/>
          </a:xfrm>
          <a:prstGeom prst="wedgeRectCallout">
            <a:avLst>
              <a:gd name="adj1" fmla="val 23620"/>
              <a:gd name="adj2" fmla="val 372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US, China, Japan and Western Europe lead the world in merchandise exports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7989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0" grpId="0" autoUpdateAnimBg="0"/>
      <p:bldP spid="11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119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41" y="90488"/>
            <a:ext cx="7973239" cy="860425"/>
          </a:xfrm>
        </p:spPr>
        <p:txBody>
          <a:bodyPr/>
          <a:lstStyle/>
          <a:p>
            <a:r>
              <a:rPr lang="en-US" sz="2700" dirty="0" smtClean="0"/>
              <a:t>Potential Output of Total Economy: US,      China, India, Indonesia and Japan, 2000-2060F</a:t>
            </a:r>
          </a:p>
        </p:txBody>
      </p:sp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38941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 OECD;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.</a:t>
            </a:r>
            <a:endParaRPr lang="en-US" sz="11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pic>
        <p:nvPicPr>
          <p:cNvPr id="25098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814" y="1037192"/>
            <a:ext cx="4830985" cy="548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8"/>
          <p:cNvSpPr>
            <a:spLocks noChangeArrowheads="1"/>
          </p:cNvSpPr>
          <p:nvPr/>
        </p:nvSpPr>
        <p:spPr bwMode="black">
          <a:xfrm>
            <a:off x="147480" y="108984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$ 2005 PPP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653548" y="2035278"/>
            <a:ext cx="3283973" cy="1902541"/>
          </a:xfrm>
          <a:prstGeom prst="wedgeRectCallout">
            <a:avLst>
              <a:gd name="adj1" fmla="val -73911"/>
              <a:gd name="adj2" fmla="val -147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Growth in economic output will be concentrated in certain developing economies such as China and India</a:t>
            </a:r>
            <a:endParaRPr lang="en-US" sz="20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blackWhite">
          <a:xfrm>
            <a:off x="5899356" y="4424517"/>
            <a:ext cx="2846438" cy="1887794"/>
          </a:xfrm>
          <a:prstGeom prst="wedgeRectCallout">
            <a:avLst>
              <a:gd name="adj1" fmla="val -49538"/>
              <a:gd name="adj2" fmla="val -795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China will likely become the world’s largest economy between 2025 and 2030</a:t>
            </a:r>
            <a:endParaRPr lang="en-US" sz="2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3008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Insurance ROE Index</a:t>
            </a:r>
            <a:br>
              <a:rPr lang="en-US" dirty="0" smtClean="0"/>
            </a:br>
            <a:r>
              <a:rPr lang="en-US" dirty="0" smtClean="0"/>
              <a:t>(1974-2014:Q1 = 100)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101639"/>
            <a:ext cx="7569200" cy="7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Jessica </a:t>
            </a:r>
            <a:r>
              <a:rPr lang="en-US" sz="1100" dirty="0" err="1" smtClean="0"/>
              <a:t>Weinkle</a:t>
            </a:r>
            <a:r>
              <a:rPr lang="en-US" sz="1100" dirty="0" smtClean="0"/>
              <a:t>, </a:t>
            </a:r>
            <a:r>
              <a:rPr lang="en-US" sz="1100" i="1" dirty="0" smtClean="0"/>
              <a:t>Insurance Journal</a:t>
            </a:r>
            <a:r>
              <a:rPr lang="en-US" sz="1100" dirty="0" smtClean="0"/>
              <a:t>, “An Average Perspective Based Insurance Profitability Cycles,” October 6, 2014, based om I.I.I. </a:t>
            </a:r>
            <a:r>
              <a:rPr lang="en-US" sz="1100" dirty="0"/>
              <a:t>data, </a:t>
            </a:r>
            <a:r>
              <a:rPr lang="en-US" sz="1100" dirty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www.insurancejournal.com/magazines/closingquote/2014/10/06/342096.htm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207" y="1557338"/>
            <a:ext cx="7753206" cy="4573096"/>
          </a:xfrm>
          <a:prstGeom prst="rect">
            <a:avLst/>
          </a:prstGeom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5815012" y="1252987"/>
            <a:ext cx="2994024" cy="1107936"/>
          </a:xfrm>
          <a:prstGeom prst="wedgeRectCallout">
            <a:avLst>
              <a:gd name="adj1" fmla="val -77084"/>
              <a:gd name="adj2" fmla="val 13497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Lower profitability seems to be the norm after 1994.  Is RBC a cause? Greater use of modeling?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5942011" y="4213141"/>
            <a:ext cx="2659064" cy="933940"/>
          </a:xfrm>
          <a:prstGeom prst="wedgeRectCallout">
            <a:avLst>
              <a:gd name="adj1" fmla="val 25567"/>
              <a:gd name="adj2" fmla="val 4752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</a:rPr>
              <a:t>The Tradeoff</a:t>
            </a:r>
            <a:r>
              <a:rPr lang="en-US" b="1" dirty="0" smtClean="0">
                <a:solidFill>
                  <a:srgbClr val="FFFFFF"/>
                </a:solidFill>
              </a:rPr>
              <a:t>: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 Industry impairment rates have plunged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39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474690" y="2079878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The “Underinsurance” Gap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4690" y="4679661"/>
            <a:ext cx="8008373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Why is So Much Loss Uninsured and How to Close the Gap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8452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1980–2013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121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823522" cy="267331"/>
            <a:chOff x="2021059" y="5197108"/>
            <a:chExt cx="422403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516424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2013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288669" y="1114527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(2013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53"/>
          <a:stretch>
            <a:fillRect/>
          </a:stretch>
        </p:blipFill>
        <p:spPr bwMode="auto">
          <a:xfrm>
            <a:off x="197864" y="1941241"/>
            <a:ext cx="86265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6931736" y="1563329"/>
            <a:ext cx="2192242" cy="1386865"/>
          </a:xfrm>
          <a:prstGeom prst="wedgeRectCallout">
            <a:avLst>
              <a:gd name="adj1" fmla="val 27357"/>
              <a:gd name="adj2" fmla="val 21647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 CAT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$21.8B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$12.8B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3814916" y="1873046"/>
            <a:ext cx="2300749" cy="1617407"/>
          </a:xfrm>
          <a:prstGeom prst="wedgeRectCallout">
            <a:avLst>
              <a:gd name="adj1" fmla="val 67401"/>
              <a:gd name="adj2" fmla="val 7741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Indicates a great deal of losses are uninsured (~40%-50% in the US) = Growth Opportunity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blackWhite">
          <a:xfrm>
            <a:off x="988394" y="2138515"/>
            <a:ext cx="2596292" cy="1489587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2013 losses were </a:t>
            </a:r>
            <a:r>
              <a:rPr lang="en-US" b="1" dirty="0" smtClean="0">
                <a:solidFill>
                  <a:srgbClr val="FFFFFF"/>
                </a:solidFill>
              </a:rPr>
              <a:t>far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below 2011 and 2012 and were 44% lower than the average from 2000-2012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09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Worldwide, 1980–2013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122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2013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2013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08"/>
            <a:ext cx="2895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(2013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79"/>
          <a:stretch>
            <a:fillRect/>
          </a:stretch>
        </p:blipFill>
        <p:spPr bwMode="auto">
          <a:xfrm>
            <a:off x="260557" y="1773123"/>
            <a:ext cx="8474516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5132437" y="1925029"/>
            <a:ext cx="2192242" cy="1290638"/>
          </a:xfrm>
          <a:prstGeom prst="wedgeRectCallout">
            <a:avLst>
              <a:gd name="adj1" fmla="val 98220"/>
              <a:gd name="adj2" fmla="val 1977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2013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$125B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$34B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3008671"/>
            <a:ext cx="2596292" cy="1430594"/>
          </a:xfrm>
          <a:prstGeom prst="wedgeRectCallout">
            <a:avLst>
              <a:gd name="adj1" fmla="val 85338"/>
              <a:gd name="adj2" fmla="val 964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There is a clear upward trend in both insured and overall losses over the past 30+ years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blackWhite">
          <a:xfrm>
            <a:off x="2359742" y="1634977"/>
            <a:ext cx="2359388" cy="1290638"/>
          </a:xfrm>
          <a:prstGeom prst="wedgeRectCallout">
            <a:avLst>
              <a:gd name="adj1" fmla="val 41709"/>
              <a:gd name="adj2" fmla="val 480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10-Yr. Avg.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$184B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$56B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93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31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PTShape_0"/>
          <p:cNvSpPr txBox="1">
            <a:spLocks noChangeArrowheads="1"/>
          </p:cNvSpPr>
          <p:nvPr/>
        </p:nvSpPr>
        <p:spPr bwMode="auto">
          <a:xfrm>
            <a:off x="123854" y="6565692"/>
            <a:ext cx="4672998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10000"/>
              </a:spcBef>
            </a:pP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Source: Munich Re Geo Risks Research, NatCat</a:t>
            </a:r>
            <a:r>
              <a:rPr lang="de-DE" sz="900" i="1" dirty="0" smtClean="0">
                <a:solidFill>
                  <a:schemeClr val="accent4">
                    <a:lumMod val="75000"/>
                  </a:schemeClr>
                </a:solidFill>
              </a:rPr>
              <a:t>SERVICE</a:t>
            </a:r>
            <a:r>
              <a:rPr lang="de-DE" sz="900" dirty="0" smtClean="0">
                <a:solidFill>
                  <a:schemeClr val="accent4">
                    <a:lumMod val="75000"/>
                  </a:schemeClr>
                </a:solidFill>
              </a:rPr>
              <a:t> – as of January 2014.  </a:t>
            </a:r>
            <a:endParaRPr 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414658" y="6554583"/>
            <a:ext cx="685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123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4" name="Rechteck 181"/>
          <p:cNvSpPr/>
          <p:nvPr/>
        </p:nvSpPr>
        <p:spPr>
          <a:xfrm>
            <a:off x="215516" y="1340768"/>
            <a:ext cx="8712968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6"/>
          <p:cNvSpPr txBox="1">
            <a:spLocks noChangeArrowheads="1"/>
          </p:cNvSpPr>
          <p:nvPr/>
        </p:nvSpPr>
        <p:spPr bwMode="auto">
          <a:xfrm>
            <a:off x="3365893" y="5637127"/>
            <a:ext cx="26116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100" b="1" dirty="0" smtClean="0">
                <a:solidFill>
                  <a:schemeClr val="tx2"/>
                </a:solidFill>
              </a:rPr>
              <a:t>Geophysical events</a:t>
            </a:r>
            <a:r>
              <a:rPr lang="en-US" sz="1100" dirty="0" smtClean="0">
                <a:solidFill>
                  <a:schemeClr val="tx2"/>
                </a:solidFill>
              </a:rPr>
              <a:t/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</a:rPr>
              <a:t>(earthquake, tsunami, volcanic activity)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6" name="Text Box 7"/>
          <p:cNvSpPr txBox="1">
            <a:spLocks noChangeArrowheads="1"/>
          </p:cNvSpPr>
          <p:nvPr/>
        </p:nvSpPr>
        <p:spPr bwMode="auto">
          <a:xfrm>
            <a:off x="3365893" y="6012957"/>
            <a:ext cx="34004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100" b="1" dirty="0" smtClean="0">
                <a:solidFill>
                  <a:schemeClr val="tx2"/>
                </a:solidFill>
              </a:rPr>
              <a:t>Meteorological events </a:t>
            </a:r>
            <a:br>
              <a:rPr lang="en-US" sz="1100" b="1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</a:rPr>
              <a:t>(storm) 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6161263" y="5637128"/>
            <a:ext cx="169309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1100" b="1" dirty="0" smtClean="0">
                <a:solidFill>
                  <a:schemeClr val="tx2"/>
                </a:solidFill>
              </a:rPr>
              <a:t>Hydrological events</a:t>
            </a:r>
            <a:br>
              <a:rPr lang="en-US" sz="1100" b="1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</a:rPr>
              <a:t>(flood, mass movement)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8" name="Oval 11"/>
          <p:cNvSpPr>
            <a:spLocks noChangeArrowheads="1"/>
          </p:cNvSpPr>
          <p:nvPr/>
        </p:nvSpPr>
        <p:spPr bwMode="auto">
          <a:xfrm>
            <a:off x="5989813" y="6094247"/>
            <a:ext cx="84866" cy="84561"/>
          </a:xfrm>
          <a:prstGeom prst="ellipse">
            <a:avLst/>
          </a:prstGeom>
          <a:solidFill>
            <a:srgbClr val="F7941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111111"/>
              </a:solidFill>
            </a:endParaRPr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3194443" y="5736715"/>
            <a:ext cx="84866" cy="84561"/>
          </a:xfrm>
          <a:prstGeom prst="ellipse">
            <a:avLst/>
          </a:prstGeom>
          <a:solidFill>
            <a:srgbClr val="B72126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111111"/>
              </a:solidFill>
            </a:endParaRPr>
          </a:p>
        </p:txBody>
      </p:sp>
      <p:sp>
        <p:nvSpPr>
          <p:cNvPr id="90" name="Oval 13"/>
          <p:cNvSpPr>
            <a:spLocks noChangeArrowheads="1"/>
          </p:cNvSpPr>
          <p:nvPr/>
        </p:nvSpPr>
        <p:spPr bwMode="auto">
          <a:xfrm>
            <a:off x="5989813" y="5737156"/>
            <a:ext cx="84866" cy="84561"/>
          </a:xfrm>
          <a:prstGeom prst="ellipse">
            <a:avLst/>
          </a:prstGeom>
          <a:solidFill>
            <a:srgbClr val="276C75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111111"/>
              </a:solidFill>
            </a:endParaRPr>
          </a:p>
        </p:txBody>
      </p:sp>
      <p:sp>
        <p:nvSpPr>
          <p:cNvPr id="91" name="Oval 90"/>
          <p:cNvSpPr>
            <a:spLocks noChangeArrowheads="1"/>
          </p:cNvSpPr>
          <p:nvPr/>
        </p:nvSpPr>
        <p:spPr bwMode="auto">
          <a:xfrm>
            <a:off x="3194443" y="6109620"/>
            <a:ext cx="84866" cy="84561"/>
          </a:xfrm>
          <a:prstGeom prst="ellipse">
            <a:avLst/>
          </a:prstGeom>
          <a:solidFill>
            <a:srgbClr val="6A972D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111111"/>
              </a:solidFill>
            </a:endParaRPr>
          </a:p>
        </p:txBody>
      </p:sp>
      <p:sp>
        <p:nvSpPr>
          <p:cNvPr id="92" name="Ellipse 15"/>
          <p:cNvSpPr>
            <a:spLocks noChangeAspect="1"/>
          </p:cNvSpPr>
          <p:nvPr/>
        </p:nvSpPr>
        <p:spPr>
          <a:xfrm>
            <a:off x="561327" y="5758363"/>
            <a:ext cx="49281" cy="504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Text Box 9"/>
          <p:cNvSpPr txBox="1">
            <a:spLocks noChangeArrowheads="1"/>
          </p:cNvSpPr>
          <p:nvPr/>
        </p:nvSpPr>
        <p:spPr bwMode="auto">
          <a:xfrm>
            <a:off x="6161263" y="6012310"/>
            <a:ext cx="3902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b="1" dirty="0" err="1" smtClean="0">
                <a:solidFill>
                  <a:schemeClr val="tx2"/>
                </a:solidFill>
              </a:rPr>
              <a:t>Climatological</a:t>
            </a:r>
            <a:r>
              <a:rPr lang="en-US" sz="1100" b="1" dirty="0" smtClean="0">
                <a:solidFill>
                  <a:schemeClr val="tx2"/>
                </a:solidFill>
              </a:rPr>
              <a:t> events</a:t>
            </a:r>
            <a:r>
              <a:rPr lang="en-US" sz="1100" dirty="0" smtClean="0">
                <a:solidFill>
                  <a:schemeClr val="tx2"/>
                </a:solidFill>
              </a:rPr>
              <a:t/>
            </a:r>
            <a:br>
              <a:rPr lang="en-US" sz="1100" dirty="0" smtClean="0">
                <a:solidFill>
                  <a:schemeClr val="tx2"/>
                </a:solidFill>
              </a:rPr>
            </a:br>
            <a:r>
              <a:rPr lang="en-US" sz="1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(extreme temperature, drought, wildfire)</a:t>
            </a:r>
            <a:endParaRPr lang="en-US" sz="1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Ellipse 50"/>
          <p:cNvSpPr>
            <a:spLocks/>
          </p:cNvSpPr>
          <p:nvPr/>
        </p:nvSpPr>
        <p:spPr>
          <a:xfrm>
            <a:off x="524550" y="6076575"/>
            <a:ext cx="126000" cy="126000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PPTShape_3"/>
          <p:cNvSpPr txBox="1">
            <a:spLocks noChangeArrowheads="1"/>
          </p:cNvSpPr>
          <p:nvPr/>
        </p:nvSpPr>
        <p:spPr bwMode="auto">
          <a:xfrm>
            <a:off x="6163200" y="6390853"/>
            <a:ext cx="2088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1100" b="1" dirty="0" smtClean="0"/>
              <a:t>Extraterrestrial events</a:t>
            </a:r>
            <a:r>
              <a:rPr lang="en-US" sz="1100" dirty="0" smtClean="0"/>
              <a:t/>
            </a:r>
            <a:br>
              <a:rPr lang="en-US" sz="1100" dirty="0" smtClean="0"/>
            </a:br>
            <a:r>
              <a:rPr lang="en-US" sz="1100" dirty="0" smtClean="0"/>
              <a:t>(Meteorite impact)</a:t>
            </a:r>
            <a:endParaRPr lang="en-US" sz="1100" dirty="0"/>
          </a:p>
        </p:txBody>
      </p:sp>
      <p:sp>
        <p:nvSpPr>
          <p:cNvPr id="100" name="PPTShape_4"/>
          <p:cNvSpPr>
            <a:spLocks noChangeArrowheads="1"/>
          </p:cNvSpPr>
          <p:nvPr/>
        </p:nvSpPr>
        <p:spPr bwMode="auto">
          <a:xfrm>
            <a:off x="5990400" y="6444018"/>
            <a:ext cx="84866" cy="84561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>
              <a:solidFill>
                <a:srgbClr val="111111"/>
              </a:solidFill>
            </a:endParaRPr>
          </a:p>
        </p:txBody>
      </p:sp>
      <p:grpSp>
        <p:nvGrpSpPr>
          <p:cNvPr id="2" name="Gruppieren 182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32491" y="1406861"/>
            <a:ext cx="8487645" cy="4080726"/>
            <a:chOff x="242300" y="1115294"/>
            <a:chExt cx="7307095" cy="3513137"/>
          </a:xfrm>
        </p:grpSpPr>
        <p:pic>
          <p:nvPicPr>
            <p:cNvPr id="102" name="Picture 2" descr="V:\_GEO-CCC1\NatCatSERVICE\03_NCS User\Studenten\Baumgartner Theresa\Pressemitteilung Weltkarte\Loss events_world_ 2013_300dpi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69" y="1364776"/>
              <a:ext cx="6312089" cy="3261815"/>
            </a:xfrm>
            <a:prstGeom prst="rect">
              <a:avLst/>
            </a:prstGeom>
            <a:noFill/>
          </p:spPr>
        </p:pic>
        <p:grpSp>
          <p:nvGrpSpPr>
            <p:cNvPr id="3" name="Gruppieren 10"/>
            <p:cNvGrpSpPr/>
            <p:nvPr/>
          </p:nvGrpSpPr>
          <p:grpSpPr>
            <a:xfrm>
              <a:off x="264526" y="3703495"/>
              <a:ext cx="997892" cy="900000"/>
              <a:chOff x="393767" y="2521438"/>
              <a:chExt cx="1366647" cy="978831"/>
            </a:xfrm>
          </p:grpSpPr>
          <p:sp>
            <p:nvSpPr>
              <p:cNvPr id="152" name="Ellipse 233"/>
              <p:cNvSpPr/>
              <p:nvPr/>
            </p:nvSpPr>
            <p:spPr>
              <a:xfrm>
                <a:off x="453542" y="2521438"/>
                <a:ext cx="1232581" cy="978831"/>
              </a:xfrm>
              <a:prstGeom prst="ellipse">
                <a:avLst/>
              </a:prstGeom>
              <a:solidFill>
                <a:srgbClr val="7A94A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Textfeld 234"/>
              <p:cNvSpPr txBox="1"/>
              <p:nvPr/>
            </p:nvSpPr>
            <p:spPr>
              <a:xfrm>
                <a:off x="393767" y="2767808"/>
                <a:ext cx="1366647" cy="46862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100" b="1" dirty="0" smtClean="0">
                    <a:solidFill>
                      <a:schemeClr val="bg1"/>
                    </a:solidFill>
                  </a:rPr>
                  <a:t>880</a:t>
                </a:r>
              </a:p>
              <a:p>
                <a:pPr algn="ctr"/>
                <a:r>
                  <a:rPr lang="en-US" sz="1100" b="1" dirty="0" smtClean="0">
                    <a:solidFill>
                      <a:schemeClr val="bg1"/>
                    </a:solidFill>
                  </a:rPr>
                  <a:t>Loss events</a:t>
                </a:r>
              </a:p>
            </p:txBody>
          </p:sp>
        </p:grpSp>
        <p:sp>
          <p:nvSpPr>
            <p:cNvPr id="104" name="Textfeld 185"/>
            <p:cNvSpPr txBox="1"/>
            <p:nvPr/>
          </p:nvSpPr>
          <p:spPr>
            <a:xfrm>
              <a:off x="6438580" y="1515885"/>
              <a:ext cx="861133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Earthquake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China, 20 April</a:t>
              </a:r>
            </a:p>
          </p:txBody>
        </p:sp>
        <p:sp>
          <p:nvSpPr>
            <p:cNvPr id="105" name="Textfeld 186"/>
            <p:cNvSpPr txBox="1"/>
            <p:nvPr/>
          </p:nvSpPr>
          <p:spPr>
            <a:xfrm>
              <a:off x="2603540" y="2668978"/>
              <a:ext cx="126560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Severe storms, tornadoes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USA, 18–22 May</a:t>
              </a:r>
            </a:p>
          </p:txBody>
        </p:sp>
        <p:sp>
          <p:nvSpPr>
            <p:cNvPr id="106" name="Textfeld 187"/>
            <p:cNvSpPr txBox="1"/>
            <p:nvPr/>
          </p:nvSpPr>
          <p:spPr>
            <a:xfrm>
              <a:off x="5031707" y="3399911"/>
              <a:ext cx="100860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Floods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India, 14–30 June</a:t>
              </a:r>
            </a:p>
          </p:txBody>
        </p:sp>
        <p:sp>
          <p:nvSpPr>
            <p:cNvPr id="107" name="Textfeld 188"/>
            <p:cNvSpPr txBox="1"/>
            <p:nvPr/>
          </p:nvSpPr>
          <p:spPr>
            <a:xfrm>
              <a:off x="2974927" y="2278465"/>
              <a:ext cx="878939" cy="410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Hailstorms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Germany, </a:t>
              </a:r>
            </a:p>
            <a:p>
              <a:pPr>
                <a:defRPr/>
              </a:pPr>
              <a:r>
                <a:rPr lang="en-US" sz="800" smtClean="0">
                  <a:solidFill>
                    <a:srgbClr val="4D4E53"/>
                  </a:solidFill>
                </a:rPr>
                <a:t>27–28 </a:t>
              </a:r>
              <a:r>
                <a:rPr lang="en-US" sz="800" dirty="0" smtClean="0">
                  <a:solidFill>
                    <a:srgbClr val="4D4E53"/>
                  </a:solidFill>
                </a:rPr>
                <a:t>July</a:t>
              </a:r>
            </a:p>
          </p:txBody>
        </p:sp>
        <p:sp>
          <p:nvSpPr>
            <p:cNvPr id="108" name="Textfeld 189"/>
            <p:cNvSpPr txBox="1"/>
            <p:nvPr/>
          </p:nvSpPr>
          <p:spPr>
            <a:xfrm>
              <a:off x="2180823" y="1115294"/>
              <a:ext cx="211437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Winter Storm Christian (St. Jude)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Europe, 27–30 October</a:t>
              </a:r>
            </a:p>
          </p:txBody>
        </p:sp>
        <p:sp>
          <p:nvSpPr>
            <p:cNvPr id="109" name="Textfeld 190"/>
            <p:cNvSpPr txBox="1"/>
            <p:nvPr/>
          </p:nvSpPr>
          <p:spPr>
            <a:xfrm>
              <a:off x="6134141" y="2972118"/>
              <a:ext cx="110978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Typhoon </a:t>
              </a:r>
              <a:r>
                <a:rPr lang="en-US" sz="900" b="1" dirty="0" err="1" smtClean="0">
                  <a:solidFill>
                    <a:srgbClr val="4D4E53"/>
                  </a:solidFill>
                </a:rPr>
                <a:t>Haiyan</a:t>
              </a:r>
              <a:endParaRPr lang="en-US" sz="900" b="1" dirty="0" smtClean="0">
                <a:solidFill>
                  <a:srgbClr val="4D4E53"/>
                </a:solidFill>
              </a:endParaRP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Philippines, 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8–12 November</a:t>
              </a:r>
            </a:p>
          </p:txBody>
        </p:sp>
        <p:sp>
          <p:nvSpPr>
            <p:cNvPr id="110" name="Textfeld 191"/>
            <p:cNvSpPr txBox="1"/>
            <p:nvPr/>
          </p:nvSpPr>
          <p:spPr>
            <a:xfrm>
              <a:off x="625185" y="3136789"/>
              <a:ext cx="165299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Severe storms, tornadoes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USA, 28–31 May</a:t>
              </a:r>
            </a:p>
          </p:txBody>
        </p:sp>
        <p:sp>
          <p:nvSpPr>
            <p:cNvPr id="111" name="Textfeld 192"/>
            <p:cNvSpPr txBox="1"/>
            <p:nvPr/>
          </p:nvSpPr>
          <p:spPr>
            <a:xfrm>
              <a:off x="1350446" y="3543964"/>
              <a:ext cx="1418847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Hurricanes Ingrid &amp; Manuel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Mexico, 12–19 September</a:t>
              </a:r>
            </a:p>
          </p:txBody>
        </p:sp>
        <p:sp>
          <p:nvSpPr>
            <p:cNvPr id="112" name="Textfeld 193"/>
            <p:cNvSpPr txBox="1"/>
            <p:nvPr/>
          </p:nvSpPr>
          <p:spPr>
            <a:xfrm>
              <a:off x="242300" y="1609780"/>
              <a:ext cx="114646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Floods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Canada, 19–24 June</a:t>
              </a:r>
            </a:p>
          </p:txBody>
        </p:sp>
        <p:sp>
          <p:nvSpPr>
            <p:cNvPr id="113" name="Textfeld 194"/>
            <p:cNvSpPr txBox="1"/>
            <p:nvPr/>
          </p:nvSpPr>
          <p:spPr>
            <a:xfrm>
              <a:off x="4052665" y="1145401"/>
              <a:ext cx="949299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Floods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Europe, 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30 May–19 June</a:t>
              </a:r>
            </a:p>
          </p:txBody>
        </p:sp>
        <p:sp>
          <p:nvSpPr>
            <p:cNvPr id="114" name="Textfeld 195"/>
            <p:cNvSpPr txBox="1"/>
            <p:nvPr/>
          </p:nvSpPr>
          <p:spPr>
            <a:xfrm>
              <a:off x="4829004" y="4274488"/>
              <a:ext cx="969840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Heat wave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India, April–June</a:t>
              </a:r>
            </a:p>
          </p:txBody>
        </p:sp>
        <p:sp>
          <p:nvSpPr>
            <p:cNvPr id="115" name="Textfeld 196"/>
            <p:cNvSpPr txBox="1"/>
            <p:nvPr/>
          </p:nvSpPr>
          <p:spPr>
            <a:xfrm>
              <a:off x="6392839" y="2457711"/>
              <a:ext cx="1109784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Typhoon </a:t>
              </a:r>
              <a:r>
                <a:rPr lang="en-US" sz="900" b="1" dirty="0" err="1" smtClean="0">
                  <a:solidFill>
                    <a:srgbClr val="4D4E53"/>
                  </a:solidFill>
                </a:rPr>
                <a:t>Fitow</a:t>
              </a:r>
              <a:endParaRPr lang="en-US" sz="900" b="1" dirty="0" smtClean="0">
                <a:solidFill>
                  <a:srgbClr val="4D4E53"/>
                </a:solidFill>
              </a:endParaRP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China, Japan, 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5–9 October</a:t>
              </a:r>
            </a:p>
          </p:txBody>
        </p:sp>
        <p:sp>
          <p:nvSpPr>
            <p:cNvPr id="116" name="Textfeld 197"/>
            <p:cNvSpPr txBox="1"/>
            <p:nvPr/>
          </p:nvSpPr>
          <p:spPr>
            <a:xfrm>
              <a:off x="3470117" y="4095598"/>
              <a:ext cx="157147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Earthquake (series)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Pakistan, 24–28 September</a:t>
              </a:r>
            </a:p>
          </p:txBody>
        </p:sp>
        <p:cxnSp>
          <p:nvCxnSpPr>
            <p:cNvPr id="117" name="Gerade Verbindung 198"/>
            <p:cNvCxnSpPr/>
            <p:nvPr/>
          </p:nvCxnSpPr>
          <p:spPr>
            <a:xfrm rot="5400000" flipH="1">
              <a:off x="1889500" y="3352540"/>
              <a:ext cx="396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Gerade Verbindung 199"/>
            <p:cNvCxnSpPr/>
            <p:nvPr/>
          </p:nvCxnSpPr>
          <p:spPr>
            <a:xfrm flipH="1">
              <a:off x="1547402" y="2748633"/>
              <a:ext cx="504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Gerade Verbindung 200"/>
            <p:cNvCxnSpPr/>
            <p:nvPr/>
          </p:nvCxnSpPr>
          <p:spPr>
            <a:xfrm flipH="1">
              <a:off x="2195492" y="2764596"/>
              <a:ext cx="468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Gerade Verbindung 201"/>
            <p:cNvCxnSpPr/>
            <p:nvPr/>
          </p:nvCxnSpPr>
          <p:spPr>
            <a:xfrm rot="5400000" flipH="1">
              <a:off x="216609" y="2171329"/>
              <a:ext cx="576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Gerade Verbindung 202"/>
            <p:cNvCxnSpPr/>
            <p:nvPr/>
          </p:nvCxnSpPr>
          <p:spPr>
            <a:xfrm flipH="1">
              <a:off x="508984" y="2451055"/>
              <a:ext cx="133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Gerade Verbindung 203"/>
            <p:cNvCxnSpPr/>
            <p:nvPr/>
          </p:nvCxnSpPr>
          <p:spPr>
            <a:xfrm flipH="1">
              <a:off x="3507080" y="2492257"/>
              <a:ext cx="396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Gerade Verbindung 204"/>
            <p:cNvCxnSpPr/>
            <p:nvPr/>
          </p:nvCxnSpPr>
          <p:spPr>
            <a:xfrm rot="5400000" flipH="1">
              <a:off x="3424593" y="1761789"/>
              <a:ext cx="1080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Gerade Verbindung 205"/>
            <p:cNvCxnSpPr/>
            <p:nvPr/>
          </p:nvCxnSpPr>
          <p:spPr>
            <a:xfrm rot="5400000" flipH="1">
              <a:off x="3920695" y="2006165"/>
              <a:ext cx="97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Gerade Verbindung 206"/>
            <p:cNvCxnSpPr/>
            <p:nvPr/>
          </p:nvCxnSpPr>
          <p:spPr>
            <a:xfrm flipH="1">
              <a:off x="5947151" y="3074467"/>
              <a:ext cx="25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Gerade Verbindung 207"/>
            <p:cNvCxnSpPr/>
            <p:nvPr/>
          </p:nvCxnSpPr>
          <p:spPr>
            <a:xfrm rot="5400000" flipH="1">
              <a:off x="5915609" y="3113239"/>
              <a:ext cx="7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Gerade Verbindung 208"/>
            <p:cNvCxnSpPr/>
            <p:nvPr/>
          </p:nvCxnSpPr>
          <p:spPr>
            <a:xfrm flipH="1">
              <a:off x="5877690" y="2561227"/>
              <a:ext cx="576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Gerade Verbindung 209"/>
            <p:cNvCxnSpPr/>
            <p:nvPr/>
          </p:nvCxnSpPr>
          <p:spPr>
            <a:xfrm rot="5400000" flipH="1">
              <a:off x="5735389" y="2703445"/>
              <a:ext cx="288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Gerade Verbindung 210"/>
            <p:cNvCxnSpPr/>
            <p:nvPr/>
          </p:nvCxnSpPr>
          <p:spPr>
            <a:xfrm flipH="1">
              <a:off x="3819724" y="1225846"/>
              <a:ext cx="144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Gerade Verbindung 211"/>
            <p:cNvCxnSpPr/>
            <p:nvPr/>
          </p:nvCxnSpPr>
          <p:spPr>
            <a:xfrm rot="5400000" flipH="1">
              <a:off x="4982479" y="2211830"/>
              <a:ext cx="1188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Gerade Verbindung 212"/>
            <p:cNvCxnSpPr/>
            <p:nvPr/>
          </p:nvCxnSpPr>
          <p:spPr>
            <a:xfrm flipH="1">
              <a:off x="5574444" y="1616948"/>
              <a:ext cx="900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Gerade Verbindung 213"/>
            <p:cNvCxnSpPr/>
            <p:nvPr/>
          </p:nvCxnSpPr>
          <p:spPr>
            <a:xfrm flipH="1">
              <a:off x="5210207" y="2840079"/>
              <a:ext cx="7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Gerade Verbindung 214"/>
            <p:cNvCxnSpPr/>
            <p:nvPr/>
          </p:nvCxnSpPr>
          <p:spPr>
            <a:xfrm rot="5400000" flipH="1">
              <a:off x="4981337" y="3142263"/>
              <a:ext cx="61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Gerade Verbindung 215"/>
            <p:cNvCxnSpPr/>
            <p:nvPr/>
          </p:nvCxnSpPr>
          <p:spPr>
            <a:xfrm rot="5400000" flipH="1">
              <a:off x="4317291" y="3589154"/>
              <a:ext cx="1224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Gerade Verbindung 216"/>
            <p:cNvCxnSpPr/>
            <p:nvPr/>
          </p:nvCxnSpPr>
          <p:spPr>
            <a:xfrm rot="5400000" flipH="1">
              <a:off x="4431556" y="3712990"/>
              <a:ext cx="1224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Gerade Verbindung 217"/>
            <p:cNvCxnSpPr/>
            <p:nvPr/>
          </p:nvCxnSpPr>
          <p:spPr>
            <a:xfrm flipH="1">
              <a:off x="4496000" y="4196572"/>
              <a:ext cx="43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Gerade Verbindung 218"/>
            <p:cNvCxnSpPr/>
            <p:nvPr/>
          </p:nvCxnSpPr>
          <p:spPr>
            <a:xfrm flipH="1">
              <a:off x="5043329" y="3097988"/>
              <a:ext cx="7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Gerade Verbindung 219"/>
            <p:cNvCxnSpPr/>
            <p:nvPr/>
          </p:nvCxnSpPr>
          <p:spPr>
            <a:xfrm flipH="1">
              <a:off x="4081475" y="2487699"/>
              <a:ext cx="324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Textfeld 221"/>
            <p:cNvSpPr txBox="1"/>
            <p:nvPr/>
          </p:nvSpPr>
          <p:spPr>
            <a:xfrm>
              <a:off x="6656694" y="3542194"/>
              <a:ext cx="892701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Floods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Australia, 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21–31 January </a:t>
              </a:r>
            </a:p>
          </p:txBody>
        </p:sp>
        <p:cxnSp>
          <p:nvCxnSpPr>
            <p:cNvPr id="141" name="Gerade Verbindung 222"/>
            <p:cNvCxnSpPr/>
            <p:nvPr/>
          </p:nvCxnSpPr>
          <p:spPr>
            <a:xfrm flipH="1">
              <a:off x="6417504" y="3638593"/>
              <a:ext cx="288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Gerade Verbindung 223"/>
            <p:cNvCxnSpPr/>
            <p:nvPr/>
          </p:nvCxnSpPr>
          <p:spPr>
            <a:xfrm rot="5400000" flipH="1">
              <a:off x="6349189" y="3708618"/>
              <a:ext cx="144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Textfeld 224"/>
            <p:cNvSpPr txBox="1"/>
            <p:nvPr/>
          </p:nvSpPr>
          <p:spPr>
            <a:xfrm>
              <a:off x="4940041" y="1157470"/>
              <a:ext cx="119710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Meteorite impact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Russian Federation, 15 February</a:t>
              </a:r>
            </a:p>
          </p:txBody>
        </p:sp>
        <p:cxnSp>
          <p:nvCxnSpPr>
            <p:cNvPr id="144" name="Gerade Verbindung 225"/>
            <p:cNvCxnSpPr/>
            <p:nvPr/>
          </p:nvCxnSpPr>
          <p:spPr>
            <a:xfrm rot="5400000" flipH="1">
              <a:off x="4854316" y="1939246"/>
              <a:ext cx="79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Gerade Verbindung 226"/>
            <p:cNvCxnSpPr/>
            <p:nvPr/>
          </p:nvCxnSpPr>
          <p:spPr>
            <a:xfrm flipH="1">
              <a:off x="4919486" y="2330345"/>
              <a:ext cx="324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feld 227"/>
            <p:cNvSpPr txBox="1"/>
            <p:nvPr/>
          </p:nvSpPr>
          <p:spPr>
            <a:xfrm>
              <a:off x="1030476" y="1313790"/>
              <a:ext cx="989373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Flash floods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Canada, 8–9 July</a:t>
              </a:r>
            </a:p>
          </p:txBody>
        </p:sp>
        <p:cxnSp>
          <p:nvCxnSpPr>
            <p:cNvPr id="147" name="Gerade Verbindung 228"/>
            <p:cNvCxnSpPr/>
            <p:nvPr/>
          </p:nvCxnSpPr>
          <p:spPr>
            <a:xfrm rot="5400000" flipH="1">
              <a:off x="1337020" y="2963243"/>
              <a:ext cx="43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Gerade Verbindung 229"/>
            <p:cNvCxnSpPr/>
            <p:nvPr/>
          </p:nvCxnSpPr>
          <p:spPr>
            <a:xfrm flipH="1">
              <a:off x="1824477" y="1522611"/>
              <a:ext cx="61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9" name="Textfeld 230"/>
            <p:cNvSpPr txBox="1"/>
            <p:nvPr/>
          </p:nvSpPr>
          <p:spPr>
            <a:xfrm>
              <a:off x="353532" y="2562105"/>
              <a:ext cx="1218603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900" b="1" dirty="0" smtClean="0">
                  <a:solidFill>
                    <a:srgbClr val="4D4E53"/>
                  </a:solidFill>
                </a:rPr>
                <a:t>Floods</a:t>
              </a:r>
            </a:p>
            <a:p>
              <a:pPr>
                <a:defRPr/>
              </a:pPr>
              <a:r>
                <a:rPr lang="en-US" sz="800" dirty="0" smtClean="0">
                  <a:solidFill>
                    <a:srgbClr val="4D4E53"/>
                  </a:solidFill>
                </a:rPr>
                <a:t>USA, 9–16 September</a:t>
              </a:r>
            </a:p>
          </p:txBody>
        </p:sp>
        <p:cxnSp>
          <p:nvCxnSpPr>
            <p:cNvPr id="150" name="Gerade Verbindung 231"/>
            <p:cNvCxnSpPr/>
            <p:nvPr/>
          </p:nvCxnSpPr>
          <p:spPr>
            <a:xfrm flipH="1">
              <a:off x="794941" y="2667669"/>
              <a:ext cx="1152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Gerade Verbindung 232"/>
            <p:cNvCxnSpPr/>
            <p:nvPr/>
          </p:nvCxnSpPr>
          <p:spPr>
            <a:xfrm rot="5400000" flipH="1">
              <a:off x="1929129" y="2030590"/>
              <a:ext cx="1008000" cy="0"/>
            </a:xfrm>
            <a:prstGeom prst="line">
              <a:avLst/>
            </a:prstGeom>
            <a:ln>
              <a:solidFill>
                <a:srgbClr val="4D4E53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uppieren 253"/>
          <p:cNvGrpSpPr/>
          <p:nvPr>
            <p:custDataLst>
              <p:tags r:id="rId3"/>
            </p:custDataLst>
          </p:nvPr>
        </p:nvGrpSpPr>
        <p:grpSpPr>
          <a:xfrm>
            <a:off x="524550" y="5637128"/>
            <a:ext cx="8314650" cy="806716"/>
            <a:chOff x="524550" y="5637128"/>
            <a:chExt cx="8314650" cy="806716"/>
          </a:xfrm>
        </p:grpSpPr>
        <p:sp>
          <p:nvSpPr>
            <p:cNvPr id="76" name="Oval 11"/>
            <p:cNvSpPr>
              <a:spLocks noChangeArrowheads="1"/>
            </p:cNvSpPr>
            <p:nvPr/>
          </p:nvSpPr>
          <p:spPr bwMode="auto">
            <a:xfrm>
              <a:off x="5989813" y="6094247"/>
              <a:ext cx="84866" cy="84561"/>
            </a:xfrm>
            <a:prstGeom prst="ellipse">
              <a:avLst/>
            </a:prstGeom>
            <a:solidFill>
              <a:srgbClr val="F7941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7" name="Oval 12"/>
            <p:cNvSpPr>
              <a:spLocks noChangeArrowheads="1"/>
            </p:cNvSpPr>
            <p:nvPr/>
          </p:nvSpPr>
          <p:spPr bwMode="auto">
            <a:xfrm>
              <a:off x="3194443" y="5736715"/>
              <a:ext cx="84866" cy="84561"/>
            </a:xfrm>
            <a:prstGeom prst="ellipse">
              <a:avLst/>
            </a:prstGeom>
            <a:solidFill>
              <a:srgbClr val="B72126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78" name="Oval 13"/>
            <p:cNvSpPr>
              <a:spLocks noChangeArrowheads="1"/>
            </p:cNvSpPr>
            <p:nvPr/>
          </p:nvSpPr>
          <p:spPr bwMode="auto">
            <a:xfrm>
              <a:off x="5989813" y="5737156"/>
              <a:ext cx="84866" cy="84561"/>
            </a:xfrm>
            <a:prstGeom prst="ellipse">
              <a:avLst/>
            </a:prstGeom>
            <a:solidFill>
              <a:srgbClr val="276C75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3194443" y="6109620"/>
              <a:ext cx="84866" cy="84561"/>
            </a:xfrm>
            <a:prstGeom prst="ellipse">
              <a:avLst/>
            </a:prstGeom>
            <a:solidFill>
              <a:srgbClr val="6A972D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solidFill>
                  <a:srgbClr val="111111"/>
                </a:solidFill>
              </a:endParaRPr>
            </a:p>
          </p:txBody>
        </p:sp>
        <p:sp>
          <p:nvSpPr>
            <p:cNvPr id="83" name="Ellipse 15"/>
            <p:cNvSpPr>
              <a:spLocks noChangeAspect="1"/>
            </p:cNvSpPr>
            <p:nvPr/>
          </p:nvSpPr>
          <p:spPr>
            <a:xfrm>
              <a:off x="561327" y="5758363"/>
              <a:ext cx="49281" cy="504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97" name="Ellipse 50"/>
            <p:cNvSpPr>
              <a:spLocks/>
            </p:cNvSpPr>
            <p:nvPr/>
          </p:nvSpPr>
          <p:spPr>
            <a:xfrm>
              <a:off x="524550" y="6076575"/>
              <a:ext cx="126000" cy="1260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98" name="Text Box 6"/>
            <p:cNvSpPr txBox="1">
              <a:spLocks noChangeArrowheads="1"/>
            </p:cNvSpPr>
            <p:nvPr/>
          </p:nvSpPr>
          <p:spPr bwMode="auto">
            <a:xfrm>
              <a:off x="3365893" y="5640335"/>
              <a:ext cx="26116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Geophysical events</a:t>
              </a:r>
              <a:r>
                <a:rPr lang="en-US" sz="1100" dirty="0" smtClean="0">
                  <a:solidFill>
                    <a:srgbClr val="4D4E53"/>
                  </a:solidFill>
                </a:rPr>
                <a:t/>
              </a:r>
              <a:br>
                <a:rPr lang="en-US" sz="1100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(earthquake, tsunami, volcanic activity</a:t>
              </a:r>
              <a:r>
                <a:rPr lang="en-US" sz="1100" dirty="0" smtClean="0">
                  <a:solidFill>
                    <a:prstClr val="black"/>
                  </a:solidFill>
                </a:rPr>
                <a:t>)</a:t>
              </a:r>
              <a:endParaRPr lang="en-US" sz="1100" dirty="0">
                <a:solidFill>
                  <a:prstClr val="black"/>
                </a:solidFill>
              </a:endParaRPr>
            </a:p>
          </p:txBody>
        </p:sp>
        <p:sp>
          <p:nvSpPr>
            <p:cNvPr id="101" name="Text Box 7"/>
            <p:cNvSpPr txBox="1">
              <a:spLocks noChangeArrowheads="1"/>
            </p:cNvSpPr>
            <p:nvPr/>
          </p:nvSpPr>
          <p:spPr bwMode="auto">
            <a:xfrm>
              <a:off x="3365893" y="6012957"/>
              <a:ext cx="340042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Meteorological events </a:t>
              </a:r>
              <a:br>
                <a:rPr lang="en-US" sz="1100" b="1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(storm) </a:t>
              </a:r>
              <a:endParaRPr lang="en-US" sz="1100" dirty="0">
                <a:solidFill>
                  <a:srgbClr val="4D4E53"/>
                </a:solidFill>
              </a:endParaRPr>
            </a:p>
          </p:txBody>
        </p:sp>
        <p:sp>
          <p:nvSpPr>
            <p:cNvPr id="103" name="Text Box 6"/>
            <p:cNvSpPr txBox="1">
              <a:spLocks noChangeArrowheads="1"/>
            </p:cNvSpPr>
            <p:nvPr/>
          </p:nvSpPr>
          <p:spPr bwMode="auto">
            <a:xfrm>
              <a:off x="727426" y="6007172"/>
              <a:ext cx="224437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Selection of significant </a:t>
              </a:r>
            </a:p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Natural catastrophes</a:t>
              </a:r>
              <a:endParaRPr lang="en-US" sz="1100" b="1" dirty="0">
                <a:solidFill>
                  <a:srgbClr val="4D4E53"/>
                </a:solidFill>
              </a:endParaRPr>
            </a:p>
          </p:txBody>
        </p:sp>
        <p:sp>
          <p:nvSpPr>
            <p:cNvPr id="154" name="Text Box 6"/>
            <p:cNvSpPr txBox="1">
              <a:spLocks noChangeArrowheads="1"/>
            </p:cNvSpPr>
            <p:nvPr/>
          </p:nvSpPr>
          <p:spPr bwMode="auto">
            <a:xfrm>
              <a:off x="736951" y="5652631"/>
              <a:ext cx="158729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Natural catastrophes</a:t>
              </a:r>
              <a:endParaRPr lang="en-US" sz="1100" b="1" dirty="0">
                <a:solidFill>
                  <a:srgbClr val="4D4E53"/>
                </a:solidFill>
              </a:endParaRPr>
            </a:p>
          </p:txBody>
        </p:sp>
        <p:sp>
          <p:nvSpPr>
            <p:cNvPr id="155" name="Text Box 8"/>
            <p:cNvSpPr txBox="1">
              <a:spLocks noChangeArrowheads="1"/>
            </p:cNvSpPr>
            <p:nvPr/>
          </p:nvSpPr>
          <p:spPr bwMode="auto">
            <a:xfrm>
              <a:off x="6161263" y="5637128"/>
              <a:ext cx="169309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b="1" dirty="0" smtClean="0">
                  <a:solidFill>
                    <a:srgbClr val="4D4E53"/>
                  </a:solidFill>
                </a:rPr>
                <a:t>Hydrological events</a:t>
              </a:r>
              <a:br>
                <a:rPr lang="en-US" sz="1100" b="1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(flood, mass movement)</a:t>
              </a:r>
              <a:endParaRPr lang="en-US" sz="1100" dirty="0">
                <a:solidFill>
                  <a:srgbClr val="4D4E53"/>
                </a:solidFill>
              </a:endParaRPr>
            </a:p>
          </p:txBody>
        </p:sp>
        <p:sp>
          <p:nvSpPr>
            <p:cNvPr id="156" name="Text Box 9"/>
            <p:cNvSpPr txBox="1">
              <a:spLocks noChangeArrowheads="1"/>
            </p:cNvSpPr>
            <p:nvPr/>
          </p:nvSpPr>
          <p:spPr bwMode="auto">
            <a:xfrm>
              <a:off x="6161263" y="6012957"/>
              <a:ext cx="267793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100" b="1" dirty="0" err="1" smtClean="0">
                  <a:solidFill>
                    <a:srgbClr val="4D4E53"/>
                  </a:solidFill>
                </a:rPr>
                <a:t>Climatological</a:t>
              </a:r>
              <a:r>
                <a:rPr lang="en-US" sz="1100" b="1" dirty="0" smtClean="0">
                  <a:solidFill>
                    <a:srgbClr val="4D4E53"/>
                  </a:solidFill>
                </a:rPr>
                <a:t> events</a:t>
              </a:r>
              <a:r>
                <a:rPr lang="en-US" sz="1100" dirty="0" smtClean="0">
                  <a:solidFill>
                    <a:srgbClr val="4D4E53"/>
                  </a:solidFill>
                </a:rPr>
                <a:t/>
              </a:r>
              <a:br>
                <a:rPr lang="en-US" sz="1100" dirty="0" smtClean="0">
                  <a:solidFill>
                    <a:srgbClr val="4D4E53"/>
                  </a:solidFill>
                </a:rPr>
              </a:br>
              <a:r>
                <a:rPr lang="en-US" sz="1100" dirty="0" smtClean="0">
                  <a:solidFill>
                    <a:srgbClr val="4D4E53"/>
                  </a:solidFill>
                </a:rPr>
                <a:t>(extreme temperature, drought, wildfire)</a:t>
              </a:r>
              <a:endParaRPr lang="en-US" sz="1100" dirty="0">
                <a:solidFill>
                  <a:srgbClr val="4D4E53"/>
                </a:solidFill>
              </a:endParaRPr>
            </a:p>
          </p:txBody>
        </p:sp>
      </p:grpSp>
      <p:sp>
        <p:nvSpPr>
          <p:cNvPr id="158" name="Title 85"/>
          <p:cNvSpPr txBox="1">
            <a:spLocks/>
          </p:cNvSpPr>
          <p:nvPr/>
        </p:nvSpPr>
        <p:spPr bwMode="black">
          <a:xfrm>
            <a:off x="199107" y="502738"/>
            <a:ext cx="684053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Natural Loss Events:</a:t>
            </a:r>
          </a:p>
          <a:p>
            <a:pPr marL="0" marR="0" lvl="0" indent="0" algn="l" defTabSz="1143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Full Year 2013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/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/>
            </a:r>
            <a:b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</a:b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8688C"/>
                </a:solidFill>
                <a:effectLst/>
                <a:uLnTx/>
                <a:uFillTx/>
                <a:latin typeface="Arial"/>
                <a:ea typeface="Arial Unicode MS"/>
                <a:cs typeface="Arial"/>
              </a:rPr>
              <a:t>World Map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83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Even as Insurance Coverage Expands,  the Insured Share of Losses Is Falling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124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-162229" y="6419418"/>
            <a:ext cx="8863781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Source: Swiss Re Economic Research &amp; Consulting; Geneva Association; Insurance Information Institute.</a:t>
            </a:r>
            <a:endParaRPr lang="en-US" sz="1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02" y="1445824"/>
            <a:ext cx="4991100" cy="2249127"/>
          </a:xfrm>
          <a:prstGeom prst="rect">
            <a:avLst/>
          </a:prstGeom>
          <a:solidFill>
            <a:srgbClr val="225A7A"/>
          </a:solidFill>
          <a:ln w="28575">
            <a:solidFill>
              <a:srgbClr val="225A7A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49" y="4054697"/>
            <a:ext cx="4991101" cy="2443557"/>
          </a:xfrm>
          <a:prstGeom prst="rect">
            <a:avLst/>
          </a:prstGeom>
          <a:ln w="28575">
            <a:solidFill>
              <a:srgbClr val="225A7A"/>
            </a:solidFill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90121" y="1210613"/>
            <a:ext cx="2812966" cy="2138709"/>
          </a:xfrm>
          <a:prstGeom prst="wedgeRectCallout">
            <a:avLst>
              <a:gd name="adj1" fmla="val -91392"/>
              <a:gd name="adj2" fmla="val -802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 and insured losses as a share of global GDP have both increased over the past 40 years, </a:t>
            </a:r>
            <a:r>
              <a:rPr lang="en-US" b="1" i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but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insured losses as a share of total losses has shrunk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871153" y="4006704"/>
            <a:ext cx="2650901" cy="1531255"/>
          </a:xfrm>
          <a:prstGeom prst="wedgeRectCallout">
            <a:avLst>
              <a:gd name="adj1" fmla="val -120056"/>
              <a:gd name="adj2" fmla="val -29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Many emerging market nations have very large insurance gaps.  In the US, the gap is about 50%.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287628" y="3785105"/>
            <a:ext cx="487384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Natural Catastrophe Protection Gap (1974 – 2013)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73740" y="1138923"/>
            <a:ext cx="5386901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Total Global vs. Insured Losses as % GDP (1974 – 2013)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4874" y="4778062"/>
            <a:ext cx="276582" cy="16413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869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125</a:t>
            </a:fld>
            <a:endParaRPr lang="en-US" sz="90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125</a:t>
            </a:fld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638941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 Guy Carpenter, World Bank, IMF;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black">
          <a:xfrm>
            <a:off x="94129" y="90488"/>
            <a:ext cx="786652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rgbClr val="225A7A"/>
                </a:solidFill>
                <a:ea typeface="+mj-ea"/>
                <a:cs typeface="+mj-cs"/>
              </a:rPr>
              <a:t>Gap Between GDP Growth and Reinsurance Limit in Asia-Pacific Region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ea typeface="+mj-ea"/>
                <a:cs typeface="+mj-cs"/>
              </a:rPr>
              <a:t>: 2004—2013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463" y="1785938"/>
            <a:ext cx="7802562" cy="4556664"/>
          </a:xfrm>
          <a:prstGeom prst="rect">
            <a:avLst/>
          </a:prstGeom>
        </p:spPr>
      </p:pic>
      <p:sp>
        <p:nvSpPr>
          <p:cNvPr id="15" name="AutoShape 8"/>
          <p:cNvSpPr>
            <a:spLocks noChangeArrowheads="1"/>
          </p:cNvSpPr>
          <p:nvPr/>
        </p:nvSpPr>
        <p:spPr bwMode="blackWhite">
          <a:xfrm>
            <a:off x="1352711" y="2114552"/>
            <a:ext cx="3833652" cy="1357312"/>
          </a:xfrm>
          <a:prstGeom prst="wedgeRectCallout">
            <a:avLst>
              <a:gd name="adj1" fmla="val 101733"/>
              <a:gd name="adj2" fmla="val 96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The gap between GDP and reinsurance limit in Asia is growing—suggesting the region is “under-reinsured”</a:t>
            </a:r>
            <a:endParaRPr lang="en-US" sz="2000" b="1" i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6774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Homes Near Hazards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6647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Q. </a:t>
            </a:r>
            <a:r>
              <a:rPr lang="en-US" sz="1600" b="1" dirty="0" smtClean="0">
                <a:solidFill>
                  <a:srgbClr val="225A7A"/>
                </a:solidFill>
              </a:rPr>
              <a:t>If you were to purchase a home today, which of the following summarizes your views on that home’s risk of damage from natural disasters . . . and your decision to purchase that home?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312738" y="5141626"/>
            <a:ext cx="8518525" cy="94300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More Than Half of the Public Would Be Significantly Influenced by Risk of Damage from Natural Disasters. Close to a Third Do Not Regard Such a Risk To Be a Major Consideration.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>
            <p:extLst/>
          </p:nvPr>
        </p:nvGraphicFramePr>
        <p:xfrm>
          <a:off x="2930525" y="2371725"/>
          <a:ext cx="3041650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4641" name="Chart" r:id="rId4" imgW="4457804" imgH="3800395" progId="MSGraph.Chart.8">
                  <p:embed followColorScheme="full"/>
                </p:oleObj>
              </mc:Choice>
              <mc:Fallback>
                <p:oleObj name="Chart" r:id="rId4" imgW="4457804" imgH="3800395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30525" y="2371725"/>
                        <a:ext cx="3041650" cy="272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690893" y="3548815"/>
            <a:ext cx="830262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Risk a Significant Influence on Purchase</a:t>
            </a:r>
            <a:endParaRPr lang="en-US" sz="1400" b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64248" y="2345044"/>
            <a:ext cx="121008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Willing to Accept Risk</a:t>
            </a:r>
            <a:endParaRPr lang="en-US" sz="1400" b="1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438275" y="3549436"/>
            <a:ext cx="1557334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Risk Not a Major Consideration</a:t>
            </a:r>
            <a:endParaRPr lang="en-US" sz="1400" b="1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998912" y="2139453"/>
            <a:ext cx="155733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Don’t Know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274658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I.I.I.</a:t>
            </a:r>
            <a:r>
              <a:rPr lang="en-US" dirty="0" smtClean="0"/>
              <a:t> Poll: Flood Insurance Rates</a:t>
            </a: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Q. </a:t>
            </a:r>
            <a:r>
              <a:rPr lang="en-US" sz="1600" b="1" dirty="0" smtClean="0">
                <a:solidFill>
                  <a:srgbClr val="225A7A"/>
                </a:solidFill>
              </a:rPr>
              <a:t>Congress recently passed a law that will roll back some of the rate increases it put in place for </a:t>
            </a:r>
            <a:r>
              <a:rPr lang="en-US" sz="1600" b="1" dirty="0" err="1" smtClean="0">
                <a:solidFill>
                  <a:srgbClr val="225A7A"/>
                </a:solidFill>
              </a:rPr>
              <a:t>homeowers</a:t>
            </a:r>
            <a:r>
              <a:rPr lang="en-US" sz="1600" b="1" dirty="0" smtClean="0">
                <a:solidFill>
                  <a:srgbClr val="225A7A"/>
                </a:solidFill>
              </a:rPr>
              <a:t> who purchase subsidized flood insurance from the government . . . . Do you think the recent rate rollback and subsidies should remain in place for most homeowners who purchase flood insurance; or the rollbacks and subsidies should be eliminated; or don’t know?</a:t>
            </a:r>
            <a:endParaRPr lang="en-US" sz="1600" b="1" baseline="30000" dirty="0">
              <a:solidFill>
                <a:srgbClr val="225A7A"/>
              </a:solidFill>
            </a:endParaRP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Insurance Information Institute Annual </a:t>
            </a:r>
            <a:r>
              <a:rPr lang="en-US" sz="1100" i="1" dirty="0"/>
              <a:t>Pulse</a:t>
            </a:r>
            <a:r>
              <a:rPr lang="en-US" sz="1100" dirty="0"/>
              <a:t> Survey.</a:t>
            </a:r>
          </a:p>
        </p:txBody>
      </p:sp>
      <p:sp>
        <p:nvSpPr>
          <p:cNvPr id="2069509" name="Text Box 5"/>
          <p:cNvSpPr txBox="1">
            <a:spLocks noChangeArrowheads="1"/>
          </p:cNvSpPr>
          <p:nvPr/>
        </p:nvSpPr>
        <p:spPr bwMode="blackWhite">
          <a:xfrm>
            <a:off x="312738" y="5141626"/>
            <a:ext cx="8518525" cy="94300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 type="none" w="sm" len="sm"/>
            <a:tailEnd type="none" w="sm" len="sm"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Most Americans Support the Flood Insurance Rate Rollback.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4338" name="Object 2"/>
          <p:cNvGraphicFramePr>
            <a:graphicFrameLocks/>
          </p:cNvGraphicFramePr>
          <p:nvPr>
            <p:extLst/>
          </p:nvPr>
        </p:nvGraphicFramePr>
        <p:xfrm>
          <a:off x="2930525" y="2371725"/>
          <a:ext cx="3041650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5665" name="Chart" r:id="rId4" imgW="4467251" imgH="3790947" progId="MSGraph.Chart.8">
                  <p:embed followColorScheme="full"/>
                </p:oleObj>
              </mc:Choice>
              <mc:Fallback>
                <p:oleObj name="Chart" r:id="rId4" imgW="4467251" imgH="3790947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30525" y="2371725"/>
                        <a:ext cx="3041650" cy="272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Text Box 9"/>
          <p:cNvSpPr txBox="1">
            <a:spLocks noChangeArrowheads="1"/>
          </p:cNvSpPr>
          <p:nvPr/>
        </p:nvSpPr>
        <p:spPr bwMode="auto">
          <a:xfrm>
            <a:off x="5690893" y="3839663"/>
            <a:ext cx="830262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Remain in Place</a:t>
            </a:r>
            <a:endParaRPr lang="en-US" sz="1400" b="1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564248" y="2441993"/>
            <a:ext cx="155733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Don’t Know</a:t>
            </a:r>
            <a:endParaRPr lang="en-US" sz="1400" b="1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18009" y="3095087"/>
            <a:ext cx="1557334" cy="19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dirty="0" smtClean="0"/>
              <a:t>Eliminated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31462796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9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509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the Underinsurance Gap and Ways to Narrow/Close 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98450" y="2012325"/>
            <a:ext cx="4038600" cy="4525963"/>
          </a:xfrm>
        </p:spPr>
        <p:txBody>
          <a:bodyPr/>
          <a:lstStyle/>
          <a:p>
            <a:r>
              <a:rPr lang="en-US" dirty="0" smtClean="0"/>
              <a:t>Affordability</a:t>
            </a:r>
          </a:p>
          <a:p>
            <a:r>
              <a:rPr lang="en-US" dirty="0" smtClean="0"/>
              <a:t>Lack of Awareness</a:t>
            </a:r>
          </a:p>
          <a:p>
            <a:r>
              <a:rPr lang="en-US" dirty="0" smtClean="0"/>
              <a:t>Limits to Insurability</a:t>
            </a:r>
          </a:p>
          <a:p>
            <a:r>
              <a:rPr lang="en-US" dirty="0" smtClean="0"/>
              <a:t>Regulatory Deficiencies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755134"/>
            <a:ext cx="4166316" cy="4525963"/>
          </a:xfrm>
        </p:spPr>
        <p:txBody>
          <a:bodyPr/>
          <a:lstStyle/>
          <a:p>
            <a:r>
              <a:rPr lang="en-US" sz="2000" dirty="0" smtClean="0"/>
              <a:t>Compulsory Insurance</a:t>
            </a:r>
          </a:p>
          <a:p>
            <a:r>
              <a:rPr lang="en-US" sz="2000" dirty="0" smtClean="0"/>
              <a:t>Create a Conducive Regulatory, Legal and Tax Environment</a:t>
            </a:r>
          </a:p>
          <a:p>
            <a:r>
              <a:rPr lang="en-US" sz="2000" dirty="0" smtClean="0"/>
              <a:t>Build Public-Private Partnerships</a:t>
            </a:r>
          </a:p>
          <a:p>
            <a:r>
              <a:rPr lang="en-US" sz="2000" dirty="0" smtClean="0"/>
              <a:t>Develop New Products</a:t>
            </a:r>
          </a:p>
          <a:p>
            <a:r>
              <a:rPr lang="en-US" sz="2000" dirty="0" err="1" smtClean="0"/>
              <a:t>Microinsurance</a:t>
            </a:r>
            <a:endParaRPr lang="en-US" sz="2000" dirty="0" smtClean="0"/>
          </a:p>
          <a:p>
            <a:r>
              <a:rPr lang="en-US" sz="2000" dirty="0" smtClean="0"/>
              <a:t>Enhance Data Collection/Sharing</a:t>
            </a:r>
          </a:p>
          <a:p>
            <a:r>
              <a:rPr lang="en-US" sz="2000" dirty="0" smtClean="0"/>
              <a:t>Foster a More Strategic Approach to Risk Among Businesses</a:t>
            </a:r>
            <a:endParaRPr lang="en-US" sz="20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black">
          <a:xfrm>
            <a:off x="143904" y="1067970"/>
            <a:ext cx="3359150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Contributing Factors to the</a:t>
            </a:r>
          </a:p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u="sng" dirty="0" smtClean="0">
                <a:solidFill>
                  <a:srgbClr val="C00000"/>
                </a:solidFill>
              </a:rPr>
              <a:t>Underinsurance Gap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black">
          <a:xfrm>
            <a:off x="4572000" y="1130217"/>
            <a:ext cx="3734873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</a:rPr>
              <a:t>Solutions that Will Help     </a:t>
            </a:r>
            <a:r>
              <a:rPr lang="en-US" sz="2000" b="1" u="sng" dirty="0" smtClean="0">
                <a:solidFill>
                  <a:srgbClr val="C00000"/>
                </a:solidFill>
              </a:rPr>
              <a:t>Close the Underinsurance Gap</a:t>
            </a:r>
            <a:endParaRPr lang="en-US" sz="2000" b="1" u="sng" dirty="0">
              <a:solidFill>
                <a:srgbClr val="C0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162229" y="6419418"/>
            <a:ext cx="8863781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Source: Geneva Association; Insurance Information Institute.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649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Revolutions: Benefits  Do Not Always </a:t>
            </a:r>
            <a:r>
              <a:rPr lang="en-US" dirty="0" err="1" smtClean="0"/>
              <a:t>Resul</a:t>
            </a:r>
            <a:r>
              <a:rPr lang="en-US" dirty="0" smtClean="0"/>
              <a:t> Are Everywhere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i="1" dirty="0" smtClean="0"/>
              <a:t>The Economist</a:t>
            </a:r>
            <a:r>
              <a:rPr lang="en-US" sz="1100" dirty="0" smtClean="0"/>
              <a:t>, “The Third Great Wave,” October 4, 2014.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3125"/>
            <a:ext cx="9144000" cy="487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7250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97959"/>
              </p:ext>
            </p:extLst>
          </p:nvPr>
        </p:nvGraphicFramePr>
        <p:xfrm>
          <a:off x="-88902" y="1200150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2492" name="Chart" r:id="rId5" imgW="8258301" imgH="5515013" progId="MSGraph.Chart.8">
                  <p:embed followColorScheme="full"/>
                </p:oleObj>
              </mc:Choice>
              <mc:Fallback>
                <p:oleObj name="Chart" r:id="rId5" imgW="8258301" imgH="551501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8902" y="1200150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2" y="6154005"/>
            <a:ext cx="8249055" cy="6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100" dirty="0">
                <a:solidFill>
                  <a:srgbClr val="000000"/>
                </a:solidFill>
              </a:rPr>
              <a:t>*Profitability =  P/C insurer ROEs. </a:t>
            </a:r>
            <a:r>
              <a:rPr lang="en-US" sz="1100" dirty="0" smtClean="0">
                <a:solidFill>
                  <a:srgbClr val="000000"/>
                </a:solidFill>
              </a:rPr>
              <a:t>2011-14 </a:t>
            </a:r>
            <a:r>
              <a:rPr lang="en-US" sz="1100" dirty="0">
                <a:solidFill>
                  <a:srgbClr val="000000"/>
                </a:solidFill>
              </a:rPr>
              <a:t>figures are estimates based on ROAS data.  Note:  Data for </a:t>
            </a:r>
            <a:r>
              <a:rPr lang="en-US" sz="1100" dirty="0" smtClean="0">
                <a:solidFill>
                  <a:srgbClr val="000000"/>
                </a:solidFill>
              </a:rPr>
              <a:t>2008-2014 </a:t>
            </a:r>
            <a:r>
              <a:rPr lang="en-US" sz="1100" dirty="0">
                <a:solidFill>
                  <a:srgbClr val="000000"/>
                </a:solidFill>
              </a:rPr>
              <a:t>exclude mortgage and financial guaranty insurers</a:t>
            </a:r>
            <a:r>
              <a:rPr lang="en-US" sz="1100" dirty="0" smtClean="0">
                <a:solidFill>
                  <a:srgbClr val="000000"/>
                </a:solidFill>
              </a:rPr>
              <a:t>. 2014 figure is through Q2.</a:t>
            </a:r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>
                <a:solidFill>
                  <a:srgbClr val="000000"/>
                </a:solidFill>
              </a:rPr>
              <a:t>Source:  Insurance Information Institute; NAIC, ISO, A.M. Best.</a:t>
            </a:r>
          </a:p>
        </p:txBody>
      </p:sp>
      <p:sp>
        <p:nvSpPr>
          <p:cNvPr id="16390" name="AutoShape 7"/>
          <p:cNvSpPr>
            <a:spLocks noChangeArrowheads="1"/>
          </p:cNvSpPr>
          <p:nvPr/>
        </p:nvSpPr>
        <p:spPr bwMode="auto">
          <a:xfrm>
            <a:off x="3794127" y="1924104"/>
            <a:ext cx="1073789" cy="223294"/>
          </a:xfrm>
          <a:prstGeom prst="wedgeRectCallout">
            <a:avLst>
              <a:gd name="adj1" fmla="val -22651"/>
              <a:gd name="adj2" fmla="val 12463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1977:19.0%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394" name="AutoShape 11"/>
          <p:cNvSpPr>
            <a:spLocks noChangeArrowheads="1"/>
          </p:cNvSpPr>
          <p:nvPr/>
        </p:nvSpPr>
        <p:spPr bwMode="auto">
          <a:xfrm>
            <a:off x="4948274" y="2137670"/>
            <a:ext cx="1060450" cy="261143"/>
          </a:xfrm>
          <a:prstGeom prst="wedgeRectCallout">
            <a:avLst>
              <a:gd name="adj1" fmla="val -18833"/>
              <a:gd name="adj2" fmla="val 11059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1987:17.3%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395" name="AutoShape 12"/>
          <p:cNvSpPr>
            <a:spLocks noChangeArrowheads="1"/>
          </p:cNvSpPr>
          <p:nvPr/>
        </p:nvSpPr>
        <p:spPr bwMode="auto">
          <a:xfrm>
            <a:off x="5953946" y="2721509"/>
            <a:ext cx="1007859" cy="220810"/>
          </a:xfrm>
          <a:prstGeom prst="wedgeRectCallout">
            <a:avLst>
              <a:gd name="adj1" fmla="val 7770"/>
              <a:gd name="adj2" fmla="val 22427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1997:11.6%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396" name="AutoShape 13"/>
          <p:cNvSpPr>
            <a:spLocks noChangeArrowheads="1"/>
          </p:cNvSpPr>
          <p:nvPr/>
        </p:nvSpPr>
        <p:spPr bwMode="auto">
          <a:xfrm>
            <a:off x="7102307" y="2477144"/>
            <a:ext cx="1010561" cy="269887"/>
          </a:xfrm>
          <a:prstGeom prst="wedgeRectCallout">
            <a:avLst>
              <a:gd name="adj1" fmla="val -5991"/>
              <a:gd name="adj2" fmla="val 20919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2006:12.7%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4782528" y="5047590"/>
            <a:ext cx="965524" cy="258040"/>
          </a:xfrm>
          <a:prstGeom prst="wedgeRectCallout">
            <a:avLst>
              <a:gd name="adj1" fmla="val -35452"/>
              <a:gd name="adj2" fmla="val -114719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1984: 1.8%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02" name="AutoShape 19"/>
          <p:cNvSpPr>
            <a:spLocks noChangeArrowheads="1"/>
          </p:cNvSpPr>
          <p:nvPr/>
        </p:nvSpPr>
        <p:spPr bwMode="auto">
          <a:xfrm>
            <a:off x="5797266" y="5000577"/>
            <a:ext cx="1026093" cy="234892"/>
          </a:xfrm>
          <a:prstGeom prst="wedgeRectCallout">
            <a:avLst>
              <a:gd name="adj1" fmla="val -42516"/>
              <a:gd name="adj2" fmla="val -264555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1992: 4.5%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7224639" y="5184475"/>
            <a:ext cx="1078171" cy="242310"/>
          </a:xfrm>
          <a:prstGeom prst="wedgeRectCallout">
            <a:avLst>
              <a:gd name="adj1" fmla="val -63835"/>
              <a:gd name="adj2" fmla="val -3125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2001: -1.2%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16409" name="AutoShape 6"/>
          <p:cNvSpPr>
            <a:spLocks noChangeArrowheads="1"/>
          </p:cNvSpPr>
          <p:nvPr/>
        </p:nvSpPr>
        <p:spPr bwMode="auto">
          <a:xfrm>
            <a:off x="3665110" y="5060537"/>
            <a:ext cx="1058679" cy="234300"/>
          </a:xfrm>
          <a:prstGeom prst="wedgeRectCallout">
            <a:avLst>
              <a:gd name="adj1" fmla="val -31527"/>
              <a:gd name="adj2" fmla="val -16453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>
                <a:solidFill>
                  <a:srgbClr val="000000"/>
                </a:solidFill>
              </a:rPr>
              <a:t>1975: 2.4%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8239330" y="2962513"/>
            <a:ext cx="727671" cy="430787"/>
          </a:xfrm>
          <a:prstGeom prst="wedgeRectCallout">
            <a:avLst>
              <a:gd name="adj1" fmla="val -22093"/>
              <a:gd name="adj2" fmla="val 8348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2013 10.4%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8112868" y="4457623"/>
            <a:ext cx="772370" cy="542954"/>
          </a:xfrm>
          <a:prstGeom prst="wedgeRectCallout">
            <a:avLst>
              <a:gd name="adj1" fmla="val 14510"/>
              <a:gd name="adj2" fmla="val -11836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2014:H1 7.7%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42356" y="-184830"/>
            <a:ext cx="81930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sz="2700" kern="0" dirty="0" smtClean="0">
                <a:latin typeface="Arial" panose="020B0604020202020204" pitchFamily="34" charset="0"/>
              </a:rPr>
              <a:t>Back to the Future: Profitability Peaks &amp; Troughs in the P/C Insurance Industry, 1950 – 2014*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2737743" y="4784918"/>
            <a:ext cx="1056384" cy="234300"/>
          </a:xfrm>
          <a:prstGeom prst="wedgeRectCallout">
            <a:avLst>
              <a:gd name="adj1" fmla="val -17714"/>
              <a:gd name="adj2" fmla="val -143778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1969: 3.9%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" name="AutoShape 6"/>
          <p:cNvSpPr>
            <a:spLocks noChangeArrowheads="1"/>
          </p:cNvSpPr>
          <p:nvPr/>
        </p:nvSpPr>
        <p:spPr bwMode="auto">
          <a:xfrm>
            <a:off x="2089130" y="5101768"/>
            <a:ext cx="1056384" cy="234300"/>
          </a:xfrm>
          <a:prstGeom prst="wedgeRectCallout">
            <a:avLst>
              <a:gd name="adj1" fmla="val -8506"/>
              <a:gd name="adj2" fmla="val -152082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1965: 2.2%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996387" y="5108252"/>
            <a:ext cx="1056384" cy="234300"/>
          </a:xfrm>
          <a:prstGeom prst="wedgeRectCallout">
            <a:avLst>
              <a:gd name="adj1" fmla="val 9911"/>
              <a:gd name="adj2" fmla="val -14793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1957: 1.8%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2897345" y="2665723"/>
            <a:ext cx="1073789" cy="223294"/>
          </a:xfrm>
          <a:prstGeom prst="wedgeRectCallout">
            <a:avLst>
              <a:gd name="adj1" fmla="val -3"/>
              <a:gd name="adj2" fmla="val 13334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1972:13.7%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2432193" y="3403645"/>
            <a:ext cx="797668" cy="421671"/>
          </a:xfrm>
          <a:prstGeom prst="wedgeRectCallout">
            <a:avLst>
              <a:gd name="adj1" fmla="val -5864"/>
              <a:gd name="adj2" fmla="val 134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1966-67: 5.5%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1325538" y="3607540"/>
            <a:ext cx="1073789" cy="223294"/>
          </a:xfrm>
          <a:prstGeom prst="wedgeRectCallout">
            <a:avLst>
              <a:gd name="adj1" fmla="val -3"/>
              <a:gd name="adj2" fmla="val 133344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1959:6.8%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788643" y="3231324"/>
            <a:ext cx="1073789" cy="223294"/>
          </a:xfrm>
          <a:prstGeom prst="wedgeRectCallout">
            <a:avLst>
              <a:gd name="adj1" fmla="val -44393"/>
              <a:gd name="adj2" fmla="val 22482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1950:8.0%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blackWhite">
          <a:xfrm>
            <a:off x="859006" y="1307295"/>
            <a:ext cx="2854763" cy="981014"/>
          </a:xfrm>
          <a:prstGeom prst="wedgeRectCallout">
            <a:avLst>
              <a:gd name="adj1" fmla="val -20052"/>
              <a:gd name="adj2" fmla="val 127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1950-70: ROEs were lower in this period.  Low interest rates, low inflation, “Bureau” rate regulation all played a role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blackWhite">
          <a:xfrm>
            <a:off x="4387037" y="1026522"/>
            <a:ext cx="2854763" cy="869168"/>
          </a:xfrm>
          <a:prstGeom prst="wedgeRectCallout">
            <a:avLst>
              <a:gd name="adj1" fmla="val -19925"/>
              <a:gd name="adj2" fmla="val 7393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1970-90: Peak ROEs were much higher in this period while troughs were comparable.  High interest rates, rapid inflation, economic volatility all played roles</a:t>
            </a:r>
            <a:endParaRPr lang="en-US" sz="12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blackWhite">
          <a:xfrm>
            <a:off x="7377804" y="1307294"/>
            <a:ext cx="1715131" cy="942359"/>
          </a:xfrm>
          <a:prstGeom prst="wedgeRectCallout">
            <a:avLst>
              <a:gd name="adj1" fmla="val 824"/>
              <a:gd name="adj2" fmla="val 1016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1990-2010s: Déjà vu. Excluding mega-CATs, this period is very similar to the 1950-1970 period</a:t>
            </a:r>
            <a:endParaRPr lang="en-US" sz="1200" b="1" dirty="0">
              <a:solidFill>
                <a:schemeClr val="bg1"/>
              </a:solidFill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13381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Simply Too Few Buyers of Insurance Products Being Created?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i="1" dirty="0" smtClean="0"/>
              <a:t>The Economist</a:t>
            </a:r>
            <a:r>
              <a:rPr lang="en-US" sz="1100" dirty="0" smtClean="0"/>
              <a:t>, “Technology Isn’t Working,” October 4, 2014.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889" y="1317838"/>
            <a:ext cx="5275499" cy="50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060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73358" y="2168372"/>
            <a:ext cx="8187758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u="sng" dirty="0" smtClean="0">
                <a:solidFill>
                  <a:schemeClr val="bg1"/>
                </a:solidFill>
              </a:rPr>
              <a:t>Growth Through M&amp;A</a:t>
            </a:r>
            <a:br>
              <a:rPr lang="en-US" sz="4200" u="sng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Merger and Acquisition Activity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79524" y="4676470"/>
            <a:ext cx="81892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Will </a:t>
            </a:r>
            <a:r>
              <a:rPr lang="en-US" sz="3200" b="1" dirty="0">
                <a:solidFill>
                  <a:srgbClr val="2B7299"/>
                </a:solidFill>
              </a:rPr>
              <a:t>S</a:t>
            </a:r>
            <a:r>
              <a:rPr lang="en-US" sz="3200" b="1" dirty="0" smtClean="0">
                <a:solidFill>
                  <a:srgbClr val="2B7299"/>
                </a:solidFill>
              </a:rPr>
              <a:t>low Growth, Excess Capacity   Lead to Consolidation?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Hasn’t Happened—YET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402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6323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632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1F8DCD-6298-48C0-A1DB-90AD956935B1}" type="slidenum">
              <a:rPr lang="en-US" altLang="en-US" smtClean="0"/>
              <a:pPr/>
              <a:t>132</a:t>
            </a:fld>
            <a:endParaRPr lang="en-US" altLang="en-US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</a:rPr>
              <a:t>U.S. INSURANCE MERGERS AND ACQUISITIONS, All Sectors, 1989-2013 (1)</a:t>
            </a:r>
          </a:p>
        </p:txBody>
      </p:sp>
      <p:graphicFrame>
        <p:nvGraphicFramePr>
          <p:cNvPr id="56326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85725" y="1620838"/>
          <a:ext cx="8756650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6571" name="Chart" r:id="rId4" imgW="8582143" imgH="4533938" progId="MSGraph.Chart.8">
                  <p:embed followColorScheme="full"/>
                </p:oleObj>
              </mc:Choice>
              <mc:Fallback>
                <p:oleObj name="Chart" r:id="rId4" imgW="8582143" imgH="4533938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85725" y="1620838"/>
                        <a:ext cx="8756650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56328" name="Rectangle 5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(1) Includes transactions where a U.S. company was the acquirer and/or the target.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Conning proprietary database.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4413250" y="1093788"/>
            <a:ext cx="2673350" cy="984250"/>
          </a:xfrm>
          <a:prstGeom prst="wedgeRectCallout">
            <a:avLst>
              <a:gd name="adj1" fmla="val 69584"/>
              <a:gd name="adj2" fmla="val 19084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M&amp;A activity recovered to pre-crisis levels but deal values dropped sharply in 2013</a:t>
            </a:r>
          </a:p>
        </p:txBody>
      </p:sp>
      <p:sp>
        <p:nvSpPr>
          <p:cNvPr id="56330" name="TextBox 1"/>
          <p:cNvSpPr txBox="1">
            <a:spLocks noChangeArrowheads="1"/>
          </p:cNvSpPr>
          <p:nvPr/>
        </p:nvSpPr>
        <p:spPr bwMode="auto">
          <a:xfrm>
            <a:off x="3400425" y="1406525"/>
            <a:ext cx="1012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$165.4</a:t>
            </a:r>
          </a:p>
        </p:txBody>
      </p:sp>
    </p:spTree>
    <p:extLst>
      <p:ext uri="{BB962C8B-B14F-4D97-AF65-F5344CB8AC3E}">
        <p14:creationId xmlns:p14="http://schemas.microsoft.com/office/powerpoint/2010/main" val="40824025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837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837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55D3EE-FCDE-48E0-A014-CB608766439D}" type="slidenum">
              <a:rPr lang="en-US" altLang="en-US" smtClean="0"/>
              <a:pPr/>
              <a:t>133</a:t>
            </a:fld>
            <a:endParaRPr lang="en-US" altLang="en-US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</a:rPr>
              <a:t>U.S. INSURANCE MERGERS AND ACQUISITIONS,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r>
              <a:rPr lang="en-US" altLang="en-US" sz="2400" smtClean="0">
                <a:latin typeface="Arial" panose="020B0604020202020204" pitchFamily="34" charset="0"/>
              </a:rPr>
              <a:t>P/C SECTOR, 2002-2013 (1)</a:t>
            </a:r>
          </a:p>
        </p:txBody>
      </p:sp>
      <p:graphicFrame>
        <p:nvGraphicFramePr>
          <p:cNvPr id="58374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300038" y="1620838"/>
          <a:ext cx="8542337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7593" name="Chart" r:id="rId4" imgW="8582143" imgH="4533938" progId="MSGraph.Chart.8">
                  <p:embed followColorScheme="full"/>
                </p:oleObj>
              </mc:Choice>
              <mc:Fallback>
                <p:oleObj name="Chart" r:id="rId4" imgW="8582143" imgH="4533938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0038" y="1620838"/>
                        <a:ext cx="8542337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5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Millions)</a:t>
            </a:r>
          </a:p>
        </p:txBody>
      </p:sp>
      <p:sp>
        <p:nvSpPr>
          <p:cNvPr id="58376" name="Rectangle 5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(1) Includes transactions where a U.S. company was the acquirer and/or the target.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Conning proprietary database.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5245100" y="1195388"/>
            <a:ext cx="2662238" cy="865187"/>
          </a:xfrm>
          <a:prstGeom prst="wedgeRectCallout">
            <a:avLst>
              <a:gd name="adj1" fmla="val 36016"/>
              <a:gd name="adj2" fmla="val 22366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M&amp;A activity in the P/C sector remains below pre-crisis levels.</a:t>
            </a:r>
          </a:p>
        </p:txBody>
      </p:sp>
    </p:spTree>
    <p:extLst>
      <p:ext uri="{BB962C8B-B14F-4D97-AF65-F5344CB8AC3E}">
        <p14:creationId xmlns:p14="http://schemas.microsoft.com/office/powerpoint/2010/main" val="19114894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19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0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C0218C-F6A6-49C9-BDE5-99A8A0F77A42}" type="slidenum">
              <a:rPr lang="en-US" altLang="en-US" smtClean="0"/>
              <a:pPr/>
              <a:t>134</a:t>
            </a:fld>
            <a:endParaRPr lang="en-US" altLang="en-US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smtClean="0">
                <a:latin typeface="Arial" panose="020B0604020202020204" pitchFamily="34" charset="0"/>
              </a:rPr>
              <a:t>U.S. INSURANCE MERGERS AND ACQUISITIONS,</a:t>
            </a:r>
            <a:br>
              <a:rPr lang="en-US" altLang="en-US" sz="2400" smtClean="0">
                <a:latin typeface="Arial" panose="020B0604020202020204" pitchFamily="34" charset="0"/>
              </a:rPr>
            </a:br>
            <a:r>
              <a:rPr lang="en-US" altLang="en-US" sz="2400" smtClean="0">
                <a:latin typeface="Arial" panose="020B0604020202020204" pitchFamily="34" charset="0"/>
              </a:rPr>
              <a:t>LIFE/ANNUITY SECTOR, 2002-2013 (1)</a:t>
            </a:r>
          </a:p>
        </p:txBody>
      </p:sp>
      <p:graphicFrame>
        <p:nvGraphicFramePr>
          <p:cNvPr id="60422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300038" y="1620838"/>
          <a:ext cx="8542337" cy="451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8617" name="Chart" r:id="rId4" imgW="8582143" imgH="4533938" progId="MSGraph.Chart.8">
                  <p:embed followColorScheme="full"/>
                </p:oleObj>
              </mc:Choice>
              <mc:Fallback>
                <p:oleObj name="Chart" r:id="rId4" imgW="8582143" imgH="4533938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0038" y="1620838"/>
                        <a:ext cx="8542337" cy="451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3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</a:rPr>
              <a:t>($ Millions)</a:t>
            </a:r>
          </a:p>
        </p:txBody>
      </p:sp>
      <p:sp>
        <p:nvSpPr>
          <p:cNvPr id="60424" name="Rectangle 5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(1) Includes transactions where a U.S. company was the acquirer and/or the target.</a:t>
            </a: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endParaRPr lang="en-US" altLang="en-US" sz="1100"/>
          </a:p>
          <a:p>
            <a:pPr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1100"/>
              <a:t>Source: Conning proprietary database.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5116513" y="1252538"/>
            <a:ext cx="2662237" cy="736600"/>
          </a:xfrm>
          <a:prstGeom prst="wedgeRectCallout">
            <a:avLst>
              <a:gd name="adj1" fmla="val 41856"/>
              <a:gd name="adj2" fmla="val 2423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Life/Annuity sector M&amp;A activity is highly volatile</a:t>
            </a:r>
          </a:p>
        </p:txBody>
      </p:sp>
    </p:spTree>
    <p:extLst>
      <p:ext uri="{BB962C8B-B14F-4D97-AF65-F5344CB8AC3E}">
        <p14:creationId xmlns:p14="http://schemas.microsoft.com/office/powerpoint/2010/main" val="22998625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>
            <p:extLst/>
          </p:nvPr>
        </p:nvGraphicFramePr>
        <p:xfrm>
          <a:off x="58738" y="1549400"/>
          <a:ext cx="8932862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9640" name="Chart" r:id="rId3" imgW="8210449" imgH="5362589" progId="MSGraph.Chart.8">
                  <p:embed followColorScheme="full"/>
                </p:oleObj>
              </mc:Choice>
              <mc:Fallback>
                <p:oleObj name="Chart" r:id="rId3" imgW="8210449" imgH="53625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1549400"/>
                        <a:ext cx="8932862" cy="545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6688" y="0"/>
            <a:ext cx="7605712" cy="838200"/>
          </a:xfrm>
        </p:spPr>
        <p:txBody>
          <a:bodyPr/>
          <a:lstStyle/>
          <a:p>
            <a:r>
              <a:rPr lang="en-US" dirty="0" smtClean="0"/>
              <a:t>Agent/Broker M&amp;A Deals,</a:t>
            </a:r>
            <a:r>
              <a:rPr lang="en-US" sz="3200" dirty="0" smtClean="0"/>
              <a:t> 2000-2014:6M</a:t>
            </a:r>
            <a:endParaRPr lang="en-US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200" y="6538912"/>
            <a:ext cx="87630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 err="1" smtClean="0"/>
              <a:t>Optis</a:t>
            </a:r>
            <a:r>
              <a:rPr lang="en-US" sz="1100" dirty="0" smtClean="0"/>
              <a:t> Partners, “Agent-Broker Merger &amp; Acquisition Statistics: The New Normal?”, August 2014;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166688" y="1179426"/>
            <a:ext cx="525985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225A7A"/>
                </a:solidFill>
              </a:rPr>
              <a:t>Number of Deals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White">
          <a:xfrm>
            <a:off x="1728784" y="4514855"/>
            <a:ext cx="4511343" cy="1161213"/>
          </a:xfrm>
          <a:prstGeom prst="wedgeRectCallout">
            <a:avLst>
              <a:gd name="adj1" fmla="val 100587"/>
              <a:gd name="adj2" fmla="val -978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Agent/Broker activity is running at a record pace in 2014 with 314 deals announced through June 30.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90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246856" y="1368426"/>
          <a:ext cx="8736012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0665" name="Chart" r:id="rId4" imgW="8610735" imgH="4895983" progId="MSGraph.Chart.8">
                  <p:embed followColorScheme="full"/>
                </p:oleObj>
              </mc:Choice>
              <mc:Fallback>
                <p:oleObj name="Chart" r:id="rId4" imgW="8610735" imgH="489598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46856" y="1368426"/>
                        <a:ext cx="8736012" cy="496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115052" y="1189117"/>
            <a:ext cx="2932346" cy="185412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Private Equity and  Privately Owned agencies/brokers accounted for 68% of the 1,042 transactions from 2011 through mid-2014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Agent/Broker Consolidators by Type,  2011 – 2014:6M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" y="6538912"/>
            <a:ext cx="87630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 err="1" smtClean="0"/>
              <a:t>Optis</a:t>
            </a:r>
            <a:r>
              <a:rPr lang="en-US" sz="1100" dirty="0" smtClean="0"/>
              <a:t> Partners, “Agent-Broker Merger &amp; Acquisition Statistics: The New Normal?”, August 2014,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599631" y="4201298"/>
            <a:ext cx="2440301" cy="1618734"/>
          </a:xfrm>
          <a:prstGeom prst="wedgeRectCallout">
            <a:avLst>
              <a:gd name="adj1" fmla="val -71538"/>
              <a:gd name="adj2" fmla="val -548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Private Equity money flows in to finance deals, but also exits as ownership stakes are sold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0572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58774" y="3856486"/>
            <a:ext cx="8416925" cy="27238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(Temporary) “Taming” of the </a:t>
            </a:r>
            <a:r>
              <a:rPr lang="en-US" sz="3800" b="1" dirty="0">
                <a:solidFill>
                  <a:srgbClr val="225A7A"/>
                </a:solidFill>
              </a:rPr>
              <a:t>Tort </a:t>
            </a:r>
            <a:r>
              <a:rPr lang="en-US" sz="3800" b="1" dirty="0" smtClean="0">
                <a:solidFill>
                  <a:srgbClr val="225A7A"/>
                </a:solidFill>
              </a:rPr>
              <a:t>System and Better Risk Management </a:t>
            </a:r>
            <a:endParaRPr lang="en-US" sz="3800" b="1" i="1" dirty="0" smtClean="0">
              <a:solidFill>
                <a:srgbClr val="FF0000"/>
              </a:solidFill>
            </a:endParaRPr>
          </a:p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Lack of Recent Liability Crises Removes Hard Market Catalyst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3314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138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 noGrp="1"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8729" name="Chart" r:id="rId4" imgW="8715311" imgH="4524357" progId="MSGraph.Chart.8">
                  <p:embed followColorScheme="full"/>
                </p:oleObj>
              </mc:Choice>
              <mc:Fallback>
                <p:oleObj name="Chart" r:id="rId4" imgW="8715311" imgH="4524357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66688" y="1627188"/>
                        <a:ext cx="873125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0597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139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9753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922929"/>
                        <a:ext cx="8537575" cy="38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794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</a:t>
            </a:fld>
            <a:endParaRPr lang="en-US" sz="900"/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388101"/>
              </p:ext>
            </p:extLst>
          </p:nvPr>
        </p:nvGraphicFramePr>
        <p:xfrm>
          <a:off x="235744" y="1969807"/>
          <a:ext cx="8445500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7017" name="Chart" r:id="rId4" imgW="8543899" imgH="3543418" progId="MSGraph.Chart.8">
                  <p:embed followColorScheme="full"/>
                </p:oleObj>
              </mc:Choice>
              <mc:Fallback>
                <p:oleObj name="Chart" r:id="rId4" imgW="8543899" imgH="354341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35744" y="1969807"/>
                        <a:ext cx="8445500" cy="349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Annual Percent Change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438275" y="5327468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Profitability Has Declined since the highs of the 1970s and 1980s, but is above that of the 1950s and 1960s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6338886"/>
            <a:ext cx="333585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100" dirty="0" smtClean="0"/>
          </a:p>
          <a:p>
            <a:pPr eaLnBrk="0" hangingPunct="0"/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Insurance Information Institute research.</a:t>
            </a:r>
            <a:endParaRPr lang="en-US" sz="1100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black">
          <a:xfrm>
            <a:off x="22400" y="0"/>
            <a:ext cx="7847276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pPr>
              <a:lnSpc>
                <a:spcPct val="85000"/>
              </a:lnSpc>
            </a:pPr>
            <a:r>
              <a:rPr lang="en-US" kern="0" dirty="0" smtClean="0"/>
              <a:t>Average ROE for the P/C Insurance Industry by Decade, 1950s – 2010s</a:t>
            </a:r>
            <a:endParaRPr lang="en-US" sz="2100" kern="0" dirty="0" smtClean="0"/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5781674" y="1155973"/>
            <a:ext cx="3043238" cy="1247726"/>
          </a:xfrm>
          <a:prstGeom prst="wedgeRectCallout">
            <a:avLst>
              <a:gd name="adj1" fmla="val -68820"/>
              <a:gd name="adj2" fmla="val 799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Profitability peaked in the 1970s and 1980s but has tapered off since then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blackWhite">
          <a:xfrm>
            <a:off x="1438275" y="1843950"/>
            <a:ext cx="1762125" cy="1009410"/>
          </a:xfrm>
          <a:prstGeom prst="wedgeRectCallout">
            <a:avLst>
              <a:gd name="adj1" fmla="val 1122"/>
              <a:gd name="adj2" fmla="val 10746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P/C </a:t>
            </a:r>
            <a:r>
              <a:rPr lang="en-US" sz="1600" b="1" dirty="0">
                <a:solidFill>
                  <a:srgbClr val="FFFFFF"/>
                </a:solidFill>
              </a:rPr>
              <a:t>p</a:t>
            </a:r>
            <a:r>
              <a:rPr lang="en-US" sz="1600" b="1" dirty="0" smtClean="0">
                <a:solidFill>
                  <a:srgbClr val="FFFFFF"/>
                </a:solidFill>
              </a:rPr>
              <a:t>rofitability was much lower in the 1960s and 1970s</a:t>
            </a:r>
            <a:endParaRPr lang="en-US"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42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7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140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0777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922929"/>
                        <a:ext cx="8537575" cy="38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44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474690" y="2079878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Where the Growth Is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141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74690" y="4679661"/>
            <a:ext cx="8008373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Growth Is Uneven Across Geographies, Industries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4424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142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Rail</a:t>
            </a:r>
            <a:r>
              <a:rPr lang="en-US" sz="2000" b="1" dirty="0">
                <a:solidFill>
                  <a:schemeClr val="bg1"/>
                </a:solidFill>
                <a:cs typeface="+mn-cs"/>
              </a:rPr>
              <a:t>, 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Marine</a:t>
            </a:r>
            <a:r>
              <a:rPr lang="en-US" sz="2000" b="1" dirty="0">
                <a:solidFill>
                  <a:schemeClr val="bg1"/>
                </a:solidFill>
                <a:cs typeface="+mn-cs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Trucking, </a:t>
            </a:r>
            <a:r>
              <a:rPr lang="en-US" sz="2000" b="1" i="1" dirty="0" smtClean="0">
                <a:solidFill>
                  <a:srgbClr val="FF0000"/>
                </a:solidFill>
                <a:cs typeface="+mn-cs"/>
              </a:rPr>
              <a:t>Pipelines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)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6495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ENERGY SECTOR: OIL &amp; GAS INDUSTRY FUTURE IS BRIGHT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2962" y="4086788"/>
            <a:ext cx="8257612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US Is Becoming an Energy Powerhouse; Domestic Demand and Exports Are Key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Need Infrastructure Investment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420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>
            <p:extLst/>
          </p:nvPr>
        </p:nvGraphicFramePr>
        <p:xfrm>
          <a:off x="58738" y="1549400"/>
          <a:ext cx="8932862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1799" name="Chart" r:id="rId3" imgW="8210522" imgH="5362500" progId="MSGraph.Chart.8">
                  <p:embed followColorScheme="full"/>
                </p:oleObj>
              </mc:Choice>
              <mc:Fallback>
                <p:oleObj name="Chart" r:id="rId3" imgW="8210522" imgH="5362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1549400"/>
                        <a:ext cx="8932862" cy="545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6688" y="0"/>
            <a:ext cx="7389812" cy="838200"/>
          </a:xfrm>
        </p:spPr>
        <p:txBody>
          <a:bodyPr/>
          <a:lstStyle/>
          <a:p>
            <a:r>
              <a:rPr lang="en-US" dirty="0" smtClean="0"/>
              <a:t>U.S. Natural Gas Production</a:t>
            </a:r>
            <a:r>
              <a:rPr lang="en-US" sz="3200" dirty="0" smtClean="0"/>
              <a:t>, 2000-2013</a:t>
            </a:r>
            <a:endParaRPr lang="en-US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87630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 dirty="0"/>
              <a:t>Source: Energy Information Administration</a:t>
            </a:r>
            <a:r>
              <a:rPr lang="en-US" sz="1100" dirty="0" smtClean="0"/>
              <a:t>,</a:t>
            </a:r>
            <a:r>
              <a:rPr lang="en-US" sz="1100" i="1" dirty="0" smtClean="0"/>
              <a:t> Short-Term </a:t>
            </a:r>
            <a:r>
              <a:rPr lang="en-US" sz="1100" i="1" dirty="0"/>
              <a:t>Energy </a:t>
            </a:r>
            <a:r>
              <a:rPr lang="en-US" sz="1100" i="1" dirty="0" smtClean="0"/>
              <a:t>Outlook </a:t>
            </a:r>
            <a:r>
              <a:rPr lang="en-US" sz="1100" dirty="0" smtClean="0"/>
              <a:t>(April 8, 2014) ,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166688" y="1179426"/>
            <a:ext cx="525985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225A7A"/>
                </a:solidFill>
              </a:rPr>
              <a:t>Trillions of Cubic Ft. per Year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White">
          <a:xfrm>
            <a:off x="3014664" y="4308388"/>
            <a:ext cx="4211304" cy="1471699"/>
          </a:xfrm>
          <a:prstGeom prst="wedgeRectCallout">
            <a:avLst>
              <a:gd name="adj1" fmla="val 79914"/>
              <a:gd name="adj2" fmla="val -14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The U.S. is already the world’s largest natural gas producer—recently overtaking Russia.  This is a potent driver of commercial insurance exposures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35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>
            <p:extLst/>
          </p:nvPr>
        </p:nvGraphicFramePr>
        <p:xfrm>
          <a:off x="58738" y="1549400"/>
          <a:ext cx="8932862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2823" name="Chart" r:id="rId3" imgW="8201074" imgH="5381666" progId="MSGraph.Chart.8">
                  <p:embed followColorScheme="full"/>
                </p:oleObj>
              </mc:Choice>
              <mc:Fallback>
                <p:oleObj name="Chart" r:id="rId3" imgW="8201074" imgH="5381666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1549400"/>
                        <a:ext cx="8932862" cy="545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166688" y="0"/>
            <a:ext cx="7389812" cy="838200"/>
          </a:xfrm>
        </p:spPr>
        <p:txBody>
          <a:bodyPr/>
          <a:lstStyle/>
          <a:p>
            <a:r>
              <a:rPr lang="en-US" dirty="0" smtClean="0"/>
              <a:t>U.S. Crude Oil Production</a:t>
            </a:r>
            <a:r>
              <a:rPr lang="en-US" sz="3200" dirty="0" smtClean="0"/>
              <a:t>, 2005-2015P</a:t>
            </a:r>
            <a:endParaRPr lang="en-US" dirty="0" smtClean="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5628" y="6520248"/>
            <a:ext cx="8763000" cy="2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100" dirty="0"/>
              <a:t>Source: Energy Information Administration</a:t>
            </a:r>
            <a:r>
              <a:rPr lang="en-US" sz="1100" dirty="0" smtClean="0"/>
              <a:t>,</a:t>
            </a:r>
            <a:r>
              <a:rPr lang="en-US" sz="1100" i="1" dirty="0" smtClean="0"/>
              <a:t> Short-Term </a:t>
            </a:r>
            <a:r>
              <a:rPr lang="en-US" sz="1100" i="1" dirty="0"/>
              <a:t>Energy </a:t>
            </a:r>
            <a:r>
              <a:rPr lang="en-US" sz="1100" i="1" dirty="0" smtClean="0"/>
              <a:t>Outlook </a:t>
            </a:r>
            <a:r>
              <a:rPr lang="en-US" sz="1100" dirty="0" smtClean="0"/>
              <a:t>(April 8, 2014) ,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37894" name="Text Box 3"/>
          <p:cNvSpPr txBox="1">
            <a:spLocks noChangeArrowheads="1"/>
          </p:cNvSpPr>
          <p:nvPr/>
        </p:nvSpPr>
        <p:spPr bwMode="auto">
          <a:xfrm>
            <a:off x="166688" y="1179426"/>
            <a:ext cx="5259859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r>
              <a:rPr lang="en-US" b="1" dirty="0" smtClean="0">
                <a:solidFill>
                  <a:srgbClr val="225A7A"/>
                </a:solidFill>
              </a:rPr>
              <a:t>Millions of Barrels per Day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White">
          <a:xfrm>
            <a:off x="2214563" y="1684080"/>
            <a:ext cx="2915572" cy="1563330"/>
          </a:xfrm>
          <a:prstGeom prst="wedgeRectCallout">
            <a:avLst>
              <a:gd name="adj1" fmla="val 152194"/>
              <a:gd name="adj2" fmla="val -257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Crude oil production in the U.S. is expected to increase by 82.6% from 2008 through 2015</a:t>
            </a:r>
            <a:r>
              <a:rPr lang="en-US" sz="1600" b="1" i="1" dirty="0" smtClean="0">
                <a:solidFill>
                  <a:schemeClr val="bg1"/>
                </a:solidFill>
              </a:rPr>
              <a:t>—and could overtake Saudi Arabia as the world’s largest oil producer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35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146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Oil &amp; Gas Extraction Employment,</a:t>
            </a:r>
            <a:br>
              <a:rPr lang="en-US" sz="3200" dirty="0" smtClean="0"/>
            </a:br>
            <a:r>
              <a:rPr lang="en-US" sz="3200" dirty="0" smtClean="0"/>
              <a:t>Jan. 2010—August 2014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>
            <p:extLst/>
          </p:nvPr>
        </p:nvGraphicFramePr>
        <p:xfrm>
          <a:off x="221226" y="1691345"/>
          <a:ext cx="8500499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3847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21226" y="1691345"/>
                        <a:ext cx="8500499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700976" y="1140547"/>
            <a:ext cx="3991902" cy="1691146"/>
          </a:xfrm>
          <a:prstGeom prst="wedgeRectCallout">
            <a:avLst>
              <a:gd name="adj1" fmla="val 115701"/>
              <a:gd name="adj2" fmla="val 8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Oil and gas extraction employment is up 35.4% since Jan. 2010 as the energy sector booms.  Domestic energy production is essential to any robust economic recovery in the US.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pic>
        <p:nvPicPr>
          <p:cNvPr id="10" name="Picture 9" descr="Fracking Rig in ND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444" y="3758569"/>
            <a:ext cx="2792660" cy="1863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451387" y="1071719"/>
            <a:ext cx="1554967" cy="722672"/>
          </a:xfrm>
          <a:prstGeom prst="wedgeRectCallout">
            <a:avLst>
              <a:gd name="adj1" fmla="val 18849"/>
              <a:gd name="adj2" fmla="val 7399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Highest since mid-1986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2686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>
            <p:extLst/>
          </p:nvPr>
        </p:nvGraphicFramePr>
        <p:xfrm>
          <a:off x="87314" y="1565619"/>
          <a:ext cx="8932862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4871" name="Chart" r:id="rId3" imgW="8201074" imgH="5391113" progId="MSGraph.Chart.8">
                  <p:embed followColorScheme="full"/>
                </p:oleObj>
              </mc:Choice>
              <mc:Fallback>
                <p:oleObj name="Chart" r:id="rId3" imgW="8201074" imgH="539111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4" y="1565619"/>
                        <a:ext cx="8932862" cy="545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8125" y="9525"/>
            <a:ext cx="7542213" cy="838200"/>
          </a:xfrm>
        </p:spPr>
        <p:txBody>
          <a:bodyPr/>
          <a:lstStyle/>
          <a:p>
            <a:r>
              <a:rPr lang="en-US" dirty="0" smtClean="0"/>
              <a:t>World Primary Energy Consumption</a:t>
            </a:r>
            <a:r>
              <a:rPr lang="en-US" sz="3200" dirty="0" smtClean="0"/>
              <a:t>, 1990-2040P</a:t>
            </a:r>
            <a:endParaRPr lang="en-US" dirty="0" smtClean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" y="6473825"/>
            <a:ext cx="8763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 dirty="0"/>
              <a:t>Source: Energy Information Administration, </a:t>
            </a:r>
            <a:r>
              <a:rPr lang="en-US" sz="1200" i="1" dirty="0" smtClean="0"/>
              <a:t>2013 </a:t>
            </a:r>
            <a:r>
              <a:rPr lang="en-US" sz="1200" i="1" dirty="0"/>
              <a:t>International Energy Outlook</a:t>
            </a:r>
            <a:r>
              <a:rPr lang="en-US" sz="1200" dirty="0"/>
              <a:t>, Insurance Information Institute.</a:t>
            </a:r>
          </a:p>
        </p:txBody>
      </p:sp>
      <p:sp>
        <p:nvSpPr>
          <p:cNvPr id="7292933" name="Text Box 5"/>
          <p:cNvSpPr txBox="1">
            <a:spLocks noChangeArrowheads="1"/>
          </p:cNvSpPr>
          <p:nvPr/>
        </p:nvSpPr>
        <p:spPr bwMode="auto">
          <a:xfrm>
            <a:off x="5025231" y="4326361"/>
            <a:ext cx="3609975" cy="107786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b="1" dirty="0">
                <a:solidFill>
                  <a:srgbClr val="0033CC"/>
                </a:solidFill>
              </a:rPr>
              <a:t>Between </a:t>
            </a:r>
            <a:r>
              <a:rPr lang="en-US" sz="2000" b="1" dirty="0" smtClean="0">
                <a:solidFill>
                  <a:srgbClr val="0033CC"/>
                </a:solidFill>
              </a:rPr>
              <a:t>2010 </a:t>
            </a:r>
            <a:r>
              <a:rPr lang="en-US" sz="2000" b="1" dirty="0">
                <a:solidFill>
                  <a:srgbClr val="0033CC"/>
                </a:solidFill>
              </a:rPr>
              <a:t>and </a:t>
            </a:r>
            <a:r>
              <a:rPr lang="en-US" sz="2000" b="1" dirty="0" smtClean="0">
                <a:solidFill>
                  <a:srgbClr val="0033CC"/>
                </a:solidFill>
              </a:rPr>
              <a:t>2040, </a:t>
            </a:r>
            <a:r>
              <a:rPr lang="en-US" sz="2000" b="1" dirty="0">
                <a:solidFill>
                  <a:srgbClr val="0033CC"/>
                </a:solidFill>
              </a:rPr>
              <a:t>energy consumption in projected to increase </a:t>
            </a:r>
            <a:r>
              <a:rPr lang="en-US" sz="2000" b="1" dirty="0" smtClean="0">
                <a:solidFill>
                  <a:srgbClr val="0033CC"/>
                </a:solidFill>
              </a:rPr>
              <a:t>by 56.4% worldwide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25606" name="Text Box 3"/>
          <p:cNvSpPr txBox="1">
            <a:spLocks noChangeArrowheads="1"/>
          </p:cNvSpPr>
          <p:nvPr/>
        </p:nvSpPr>
        <p:spPr bwMode="auto">
          <a:xfrm>
            <a:off x="2038350" y="1046160"/>
            <a:ext cx="457041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2400" b="1" dirty="0"/>
              <a:t>Quadrillion BTUs</a:t>
            </a: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blackWhite">
          <a:xfrm>
            <a:off x="1028701" y="1549400"/>
            <a:ext cx="2886074" cy="1707356"/>
          </a:xfrm>
          <a:prstGeom prst="wedgeRectCallout">
            <a:avLst>
              <a:gd name="adj1" fmla="val 175611"/>
              <a:gd name="adj2" fmla="val -231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Growth in worldwide energy consumption will create more risk and vulnerabilities (natural and manmade); Innovations in risk management and insurance are needed.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012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9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9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7292933" grpId="0" animBg="1"/>
      <p:bldP spid="7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07987" y="1546693"/>
          <a:ext cx="8736013" cy="509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5895" name="Chart" r:id="rId3" imgW="8610574" imgH="4905503" progId="MSGraph.Chart.8">
                  <p:embed followColorScheme="full"/>
                </p:oleObj>
              </mc:Choice>
              <mc:Fallback>
                <p:oleObj name="Chart" r:id="rId3" imgW="8610574" imgH="490550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" y="1546693"/>
                        <a:ext cx="8736013" cy="509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161831" y="1069136"/>
            <a:ext cx="3388193" cy="14051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Projected energy infrastructure investment through 2035 total $38 trillion; Implies substantial incurrence of risk.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Cumulative Projected Investment in Global Energy Infrastructure,</a:t>
            </a:r>
            <a:r>
              <a:rPr lang="en-US" sz="24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 2011-2035</a:t>
            </a:r>
            <a:r>
              <a:rPr lang="en-US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 ($ Trill.)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43596"/>
            <a:ext cx="82423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International Energy Agency,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World Energy Outlook 2011.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03393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CONSTRUCTION INDUSTRY OVERVIEW &amp; OUTLOOK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The Construction Sector Is Critical to the Economy and the P/C Insurance Industry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2143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2014:H1 combined ratio including M&amp;FG insurers is 98.9; 2013 =  96.1; 2012 =103.2, 2011 = 108.1,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ISO </a:t>
            </a:r>
            <a:r>
              <a:rPr lang="en-US" sz="11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Verisk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Analytics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>
            <p:extLst/>
          </p:nvPr>
        </p:nvGraphicFramePr>
        <p:xfrm>
          <a:off x="292100" y="1549400"/>
          <a:ext cx="8597900" cy="393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3320" name="Chart" r:id="rId4" imgW="8601126" imgH="3933742" progId="MSGraph.Chart.8">
                  <p:embed followColorScheme="full"/>
                </p:oleObj>
              </mc:Choice>
              <mc:Fallback>
                <p:oleObj name="Chart" r:id="rId4" imgW="8601126" imgH="393374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92100" y="1549400"/>
                        <a:ext cx="8597900" cy="393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672179" y="1182781"/>
            <a:ext cx="5437499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~7.0% in 2012/13,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223753" y="4061821"/>
            <a:ext cx="1472022" cy="680362"/>
          </a:xfrm>
          <a:prstGeom prst="wedgeRectCallout">
            <a:avLst>
              <a:gd name="adj1" fmla="val 95270"/>
              <a:gd name="adj2" fmla="val -4379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Lower CATs helped ROEs in 2013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95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150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298" y="90488"/>
            <a:ext cx="7587021" cy="860425"/>
          </a:xfrm>
        </p:spPr>
        <p:txBody>
          <a:bodyPr/>
          <a:lstStyle/>
          <a:p>
            <a:r>
              <a:rPr lang="en-US" dirty="0" smtClean="0"/>
              <a:t>Value of New Private Construction: Residential &amp; Nonresidential, 2003-2014*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>
            <p:extLst/>
          </p:nvPr>
        </p:nvGraphicFramePr>
        <p:xfrm>
          <a:off x="184867" y="1873767"/>
          <a:ext cx="8537575" cy="38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9990" name="Chart" r:id="rId4" imgW="8772538" imgH="3305067" progId="MSGraph.Chart.8">
                  <p:embed followColorScheme="full"/>
                </p:oleObj>
              </mc:Choice>
              <mc:Fallback>
                <p:oleObj name="Chart" r:id="rId4" imgW="8772538" imgH="330506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67" y="1873767"/>
                        <a:ext cx="8537575" cy="383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665812"/>
            <a:ext cx="7812741" cy="70549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Private Construction Activity Is Moving in a Positive Direction though Remains Well Below Pre-Crisis Peak; Residential Dominates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750748" y="3707033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$298.1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2728794" y="268375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$613.7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2113935" y="1356852"/>
            <a:ext cx="2281083" cy="589935"/>
          </a:xfrm>
          <a:prstGeom prst="wedgeRectCallout">
            <a:avLst>
              <a:gd name="adj1" fmla="val 4489"/>
              <a:gd name="adj2" fmla="val 11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New Construction peaks at $911.8. in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4798129" y="1772111"/>
            <a:ext cx="1734093" cy="1089211"/>
          </a:xfrm>
          <a:prstGeom prst="wedgeRectCallout">
            <a:avLst>
              <a:gd name="adj1" fmla="val 13981"/>
              <a:gd name="adj2" fmla="val 11238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Trough in 2010 at $500.6B, after plunging 55.1% ($411.2B)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818581" y="1071716"/>
            <a:ext cx="2158271" cy="1631298"/>
          </a:xfrm>
          <a:prstGeom prst="wedgeRectCallout">
            <a:avLst>
              <a:gd name="adj1" fmla="val 24568"/>
              <a:gd name="adj2" fmla="val 71863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2014: Value of new </a:t>
            </a:r>
            <a:r>
              <a:rPr lang="en-US" sz="1600" b="1" dirty="0" err="1" smtClean="0">
                <a:solidFill>
                  <a:schemeClr val="bg1"/>
                </a:solidFill>
              </a:rPr>
              <a:t>pvt.</a:t>
            </a:r>
            <a:r>
              <a:rPr lang="en-US" sz="1600" b="1" dirty="0" smtClean="0">
                <a:solidFill>
                  <a:schemeClr val="bg1"/>
                </a:solidFill>
              </a:rPr>
              <a:t> construction hits $685.5B as of June 2014, up 37% from the 2010 trough but still 25% below 2006 peak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150</a:t>
            </a:fld>
            <a:endParaRPr lang="en-US"/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5362694" y="384887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$261.8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5394172" y="4685344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$238.8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8284496" y="3412804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$329.5</a:t>
            </a:r>
            <a:endParaRPr lang="en-US" sz="1400" b="1" dirty="0"/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8289414" y="4528762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/>
              <a:t>$355.9</a:t>
            </a:r>
            <a:endParaRPr lang="en-US" sz="1400" b="1" dirty="0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0" y="6449415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*2014 figure is a seasonally adjusted annual rate as of June.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US Department of Commerce; Insurance Information Institute.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5648895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5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151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 June 2014 vs. June 2013*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/>
          </p:nvPr>
        </p:nvGraphicFramePr>
        <p:xfrm>
          <a:off x="39688" y="1638300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1014" name="Chart" r:id="rId4" imgW="8534451" imgH="3771782" progId="MSGraph.Chart.8">
                  <p:embed followColorScheme="full"/>
                </p:oleObj>
              </mc:Choice>
              <mc:Fallback>
                <p:oleObj name="Chart" r:id="rId4" imgW="8534451" imgH="377178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8" y="1638300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Up, But Growth Is Almost Entirely in the Private Sector as State/Local Government Budget Woes Continue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040199" y="3636650"/>
            <a:ext cx="2656417" cy="914398"/>
          </a:xfrm>
          <a:prstGeom prst="wedgeRectCallout">
            <a:avLst>
              <a:gd name="adj1" fmla="val 37763"/>
              <a:gd name="adj2" fmla="val -882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the residential and nonresidential segments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6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+9.2%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-2.9%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5502661" y="2226443"/>
            <a:ext cx="2030261" cy="854684"/>
          </a:xfrm>
          <a:prstGeom prst="wedgeRectCallout">
            <a:avLst>
              <a:gd name="adj1" fmla="val 56112"/>
              <a:gd name="adj2" fmla="val -9479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remains depressed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0911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MANUFACTURING SECTOR OVERVIEW &amp; OUTLOOK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3191" y="4086788"/>
            <a:ext cx="8427383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The U.S. Is Experiencing a Mini Manufacturing Renaissance That Is Benefitting the US Economy and the P/C Insurance Industry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909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Growth for Selected Sectors, 2014 vs. 2013*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/>
          </p:nvPr>
        </p:nvGraphicFramePr>
        <p:xfrm>
          <a:off x="39688" y="1638300"/>
          <a:ext cx="8867775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6919" name="Chart" r:id="rId4" imgW="8534451" imgH="3771782" progId="MSGraph.Chart.8">
                  <p:embed followColorScheme="full"/>
                </p:oleObj>
              </mc:Choice>
              <mc:Fallback>
                <p:oleObj name="Chart" r:id="rId4" imgW="8534451" imgH="377178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9688" y="1638300"/>
                        <a:ext cx="8867775" cy="3771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Manufacturing Is Expanding—Albeit  Slowly—Across a Number of Sectors that Will Contribute to Growth in Insurable Exposures Including: WC, Commercial Property, Commercial Auto and Many Liability Coverages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205948" y="3535291"/>
            <a:ext cx="2411972" cy="769233"/>
          </a:xfrm>
          <a:prstGeom prst="wedgeRectCallout">
            <a:avLst>
              <a:gd name="adj1" fmla="val 5346"/>
              <a:gd name="adj2" fmla="val -856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Manufacturing of durable goods is stronger than nondurables in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adjusted; Date are YTD comparing data through July 2014 to the same period in 2013.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6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Durables: +4.8%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Non-Durables: +0.9%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730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4CF365C-A4C7-4257-845A-69DF68F9C43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154</a:t>
            </a:fld>
            <a:endParaRPr lang="en-US" sz="900"/>
          </a:p>
        </p:txBody>
      </p:sp>
      <p:graphicFrame>
        <p:nvGraphicFramePr>
          <p:cNvPr id="9218" name="Object 3"/>
          <p:cNvGraphicFramePr>
            <a:graphicFrameLocks/>
          </p:cNvGraphicFramePr>
          <p:nvPr>
            <p:extLst/>
          </p:nvPr>
        </p:nvGraphicFramePr>
        <p:xfrm>
          <a:off x="336550" y="1047750"/>
          <a:ext cx="85979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7943" name="Chart" r:id="rId4" imgW="8286645" imgH="4010133" progId="MSGraph.Chart.8">
                  <p:embed followColorScheme="full"/>
                </p:oleObj>
              </mc:Choice>
              <mc:Fallback>
                <p:oleObj name="Chart" r:id="rId4" imgW="8286645" imgH="4010133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047750"/>
                        <a:ext cx="85979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763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1992—July 2014</a:t>
            </a:r>
          </a:p>
        </p:txBody>
      </p:sp>
      <p:sp>
        <p:nvSpPr>
          <p:cNvPr id="9223" name="Rectangle 4"/>
          <p:cNvSpPr>
            <a:spLocks noChangeArrowheads="1"/>
          </p:cNvSpPr>
          <p:nvPr/>
        </p:nvSpPr>
        <p:spPr bwMode="auto">
          <a:xfrm>
            <a:off x="-147638" y="6430963"/>
            <a:ext cx="9090026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 Seasonally adjusted; Data </a:t>
            </a:r>
            <a:r>
              <a:rPr lang="en-US" sz="1100" dirty="0"/>
              <a:t>published </a:t>
            </a:r>
            <a:r>
              <a:rPr lang="en-US" sz="1100" dirty="0" smtClean="0"/>
              <a:t>Sept. </a:t>
            </a:r>
            <a:r>
              <a:rPr lang="en-US" sz="1100" dirty="0"/>
              <a:t>4</a:t>
            </a:r>
            <a:r>
              <a:rPr lang="en-US" sz="1100" dirty="0" smtClean="0"/>
              <a:t>, </a:t>
            </a:r>
            <a:r>
              <a:rPr lang="en-US" sz="1100" dirty="0"/>
              <a:t>2014.</a:t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Orders, </a:t>
            </a:r>
            <a:r>
              <a:rPr lang="en-US" sz="1100" dirty="0">
                <a:hlinkClick r:id="rId6"/>
              </a:rPr>
              <a:t>http://www.census.gov/manufacturing/m3/</a:t>
            </a:r>
            <a:r>
              <a:rPr lang="en-US" sz="1100" dirty="0"/>
              <a:t> 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44244" y="5367338"/>
            <a:ext cx="9026525" cy="10080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700" b="1" dirty="0">
                <a:solidFill>
                  <a:schemeClr val="bg1"/>
                </a:solidFill>
              </a:rPr>
              <a:t>Monthly shipments in </a:t>
            </a:r>
            <a:r>
              <a:rPr lang="en-US" sz="1700" b="1" dirty="0" smtClean="0">
                <a:solidFill>
                  <a:schemeClr val="bg1"/>
                </a:solidFill>
              </a:rPr>
              <a:t>July 2014  </a:t>
            </a:r>
            <a:r>
              <a:rPr lang="en-US" sz="1700" b="1" dirty="0">
                <a:solidFill>
                  <a:schemeClr val="bg1"/>
                </a:solidFill>
              </a:rPr>
              <a:t>exceeded the pre-crisis (July 2008) peak. Manufacturing is energy-intensive and growth leads to gains in many commercial exposures: WC, Commercial Auto, Marine, Property, and various Liability </a:t>
            </a:r>
            <a:r>
              <a:rPr lang="en-US" sz="1700" b="1" dirty="0" err="1">
                <a:solidFill>
                  <a:schemeClr val="bg1"/>
                </a:solidFill>
              </a:rPr>
              <a:t>Coverages</a:t>
            </a:r>
            <a:r>
              <a:rPr lang="en-US" sz="1700" b="1" dirty="0">
                <a:solidFill>
                  <a:schemeClr val="bg1"/>
                </a:solidFill>
              </a:rPr>
              <a:t>.</a:t>
            </a:r>
            <a:endParaRPr lang="en-US" sz="1700" b="1" dirty="0">
              <a:solidFill>
                <a:srgbClr val="FFFFFF"/>
              </a:solidFill>
            </a:endParaRP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black">
          <a:xfrm>
            <a:off x="347663" y="11191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Millions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33BDB-253A-4F22-A4CE-99B94C858058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blackWhite">
          <a:xfrm>
            <a:off x="2524125" y="1173163"/>
            <a:ext cx="3048000" cy="914400"/>
          </a:xfrm>
          <a:prstGeom prst="wedgeRectCallout">
            <a:avLst>
              <a:gd name="adj1" fmla="val 162454"/>
              <a:gd name="adj2" fmla="val -1825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The value of Manufacturing Shipments in </a:t>
            </a:r>
            <a:r>
              <a:rPr lang="en-US" sz="1600" b="1" dirty="0" smtClean="0">
                <a:solidFill>
                  <a:schemeClr val="bg1"/>
                </a:solidFill>
              </a:rPr>
              <a:t>July 2014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$507.4.B—a new </a:t>
            </a:r>
            <a:r>
              <a:rPr lang="en-US" sz="1600" b="1" dirty="0">
                <a:solidFill>
                  <a:schemeClr val="bg1"/>
                </a:solidFill>
              </a:rPr>
              <a:t>record high.</a:t>
            </a:r>
          </a:p>
        </p:txBody>
      </p:sp>
    </p:spTree>
    <p:extLst>
      <p:ext uri="{BB962C8B-B14F-4D97-AF65-F5344CB8AC3E}">
        <p14:creationId xmlns:p14="http://schemas.microsoft.com/office/powerpoint/2010/main" val="1284218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5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048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048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360BACC6-EA7C-415D-9B9D-FADEB79FAE5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155</a:t>
            </a:fld>
            <a:endParaRPr lang="en-US" sz="900"/>
          </a:p>
        </p:txBody>
      </p:sp>
      <p:sp>
        <p:nvSpPr>
          <p:cNvPr id="2048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663"/>
            <a:ext cx="7400925" cy="860425"/>
          </a:xfrm>
        </p:spPr>
        <p:txBody>
          <a:bodyPr/>
          <a:lstStyle/>
          <a:p>
            <a:r>
              <a:rPr lang="en-US" sz="3200" dirty="0" smtClean="0"/>
              <a:t>Manufacturing Employment,</a:t>
            </a:r>
            <a:br>
              <a:rPr lang="en-US" sz="3200" dirty="0" smtClean="0"/>
            </a:br>
            <a:r>
              <a:rPr lang="en-US" sz="3200" dirty="0" smtClean="0"/>
              <a:t>Jan. 2010—August 2014</a:t>
            </a:r>
            <a:r>
              <a:rPr lang="en-US" dirty="0" smtClean="0"/>
              <a:t>*</a:t>
            </a:r>
          </a:p>
        </p:txBody>
      </p:sp>
      <p:graphicFrame>
        <p:nvGraphicFramePr>
          <p:cNvPr id="20482" name="Object 8"/>
          <p:cNvGraphicFramePr>
            <a:graphicFrameLocks noChangeAspect="1"/>
          </p:cNvGraphicFramePr>
          <p:nvPr>
            <p:extLst/>
          </p:nvPr>
        </p:nvGraphicFramePr>
        <p:xfrm>
          <a:off x="360363" y="1252538"/>
          <a:ext cx="8501062" cy="445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38967" name="Chart" r:id="rId4" imgW="8343872" imgH="4381562" progId="MSGraph.Chart.8">
                  <p:embed followColorScheme="full"/>
                </p:oleObj>
              </mc:Choice>
              <mc:Fallback>
                <p:oleObj name="Chart" r:id="rId4" imgW="8343872" imgH="43815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0363" y="1252538"/>
                        <a:ext cx="8501062" cy="445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57188" y="5715000"/>
            <a:ext cx="8369300" cy="625475"/>
          </a:xfrm>
          <a:prstGeom prst="wedgeRectCallout">
            <a:avLst>
              <a:gd name="adj1" fmla="val 27963"/>
              <a:gd name="adj2" fmla="val 31949"/>
            </a:avLst>
          </a:prstGeom>
          <a:solidFill>
            <a:schemeClr val="accent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Manufacturing employment is a surprising source of strength in the economy.  Employment in the sector is at a multi-year high.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-58738" y="6433859"/>
            <a:ext cx="8724901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 Sources</a:t>
            </a:r>
            <a:r>
              <a:rPr lang="en-US" sz="1100" dirty="0"/>
              <a:t>: US Bureau of Labor Statistics at </a:t>
            </a:r>
            <a:r>
              <a:rPr lang="en-US" sz="1100" dirty="0">
                <a:hlinkClick r:id="rId6"/>
              </a:rPr>
              <a:t>http://data.bls.gov</a:t>
            </a:r>
            <a:r>
              <a:rPr lang="en-US" sz="1100" dirty="0"/>
              <a:t>; Insurance Information Institute.</a:t>
            </a:r>
          </a:p>
        </p:txBody>
      </p:sp>
      <p:sp>
        <p:nvSpPr>
          <p:cNvPr id="20489" name="Rectangle 7"/>
          <p:cNvSpPr>
            <a:spLocks noChangeArrowheads="1"/>
          </p:cNvSpPr>
          <p:nvPr/>
        </p:nvSpPr>
        <p:spPr bwMode="black">
          <a:xfrm>
            <a:off x="152400" y="1122363"/>
            <a:ext cx="1508125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600200" y="1152525"/>
            <a:ext cx="3240088" cy="1054100"/>
          </a:xfrm>
          <a:prstGeom prst="wedgeRectCallout">
            <a:avLst>
              <a:gd name="adj1" fmla="val 40751"/>
              <a:gd name="adj2" fmla="val 83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Since Jan 2010, manufacturing employment is up </a:t>
            </a:r>
            <a:r>
              <a:rPr lang="en-US" b="1" dirty="0" smtClean="0">
                <a:solidFill>
                  <a:schemeClr val="bg1"/>
                </a:solidFill>
              </a:rPr>
              <a:t>(+698,000 </a:t>
            </a:r>
            <a:r>
              <a:rPr lang="en-US" b="1" dirty="0">
                <a:solidFill>
                  <a:schemeClr val="bg1"/>
                </a:solidFill>
              </a:rPr>
              <a:t>or </a:t>
            </a:r>
            <a:r>
              <a:rPr lang="en-US" b="1" dirty="0" smtClean="0">
                <a:solidFill>
                  <a:schemeClr val="bg1"/>
                </a:solidFill>
              </a:rPr>
              <a:t>+6.1%)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and still growing.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15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HEALTHCARE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43191" y="4086788"/>
            <a:ext cx="8427383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Healthcare Will Consume Ever More of US GDP &amp; Demand More Insurance Solutions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1453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U.S. Health Care Expenditures,</a:t>
            </a:r>
            <a:br>
              <a:rPr lang="en-US" dirty="0" smtClean="0"/>
            </a:br>
            <a:r>
              <a:rPr lang="en-US" dirty="0" smtClean="0"/>
              <a:t>1965–2022F</a:t>
            </a: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95288" y="1595343"/>
          <a:ext cx="846455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762000" y="5609968"/>
            <a:ext cx="7750776" cy="77778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U.S. health care expenditures have been on a relentless climb for most of the past half century, far outstripping population growth, inflation of GDP growth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157</a:t>
            </a:fld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1959542" y="1326592"/>
            <a:ext cx="3436373" cy="2071516"/>
          </a:xfrm>
          <a:prstGeom prst="wedgeRectCallout">
            <a:avLst>
              <a:gd name="adj1" fmla="val 110410"/>
              <a:gd name="adj2" fmla="val 279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From 1965 through 2013, US  health care expenditures had increased by 69 fold.  Population growth over the same period increased by a factor of just 1.6.  By 2022, health spending will have increased 119 fold.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$ Billions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387748"/>
            <a:ext cx="9144000" cy="4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Sources:  Centers for Medicare &amp; Medicaid Services, Office of the Actuary </a:t>
            </a:r>
            <a:r>
              <a:rPr lang="en-US" sz="1050" dirty="0">
                <a:solidFill>
                  <a:srgbClr val="000000"/>
                </a:solidFill>
              </a:rPr>
              <a:t>at </a:t>
            </a:r>
            <a:r>
              <a:rPr lang="en-US" sz="1050" dirty="0">
                <a:solidFill>
                  <a:srgbClr val="000000"/>
                </a:solidFill>
                <a:hlinkClick r:id="rId4"/>
              </a:rPr>
              <a:t>http://</a:t>
            </a:r>
            <a:r>
              <a:rPr lang="en-US" sz="1050" dirty="0" smtClean="0">
                <a:solidFill>
                  <a:srgbClr val="000000"/>
                </a:solidFill>
                <a:hlinkClick r:id="rId4"/>
              </a:rPr>
              <a:t>www.cms.gov/Research-Statistics-Data-and-Systems/Statistics-Trends-and-Reports/NationalHealthExpendData/NationalHealthAccountsProjected.html</a:t>
            </a:r>
            <a:r>
              <a:rPr lang="en-US" sz="1050" dirty="0" smtClean="0">
                <a:solidFill>
                  <a:srgbClr val="000000"/>
                </a:solidFill>
              </a:rPr>
              <a:t> accessed 3/14/14; Insurance </a:t>
            </a:r>
            <a:r>
              <a:rPr lang="en-US" sz="1050" dirty="0">
                <a:solidFill>
                  <a:srgbClr val="000000"/>
                </a:solidFill>
              </a:rPr>
              <a:t>Information </a:t>
            </a:r>
            <a:r>
              <a:rPr lang="en-US" sz="1050" dirty="0" smtClean="0">
                <a:solidFill>
                  <a:srgbClr val="000000"/>
                </a:solidFill>
              </a:rPr>
              <a:t>Institute.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398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10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-29496" y="1192306"/>
          <a:ext cx="8915400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6130" name="Chart" r:id="rId5" imgW="8258301" imgH="5515013" progId="MSGraph.Chart.8">
                  <p:embed followColorScheme="full"/>
                </p:oleObj>
              </mc:Choice>
              <mc:Fallback>
                <p:oleObj name="Chart" r:id="rId5" imgW="8258301" imgH="551501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496" y="1192306"/>
                        <a:ext cx="8915400" cy="588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National Health Care Expenditures as a Share of GDP, 1965 – 2022F*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350677"/>
            <a:ext cx="9144000" cy="41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050" dirty="0" smtClean="0">
                <a:solidFill>
                  <a:srgbClr val="000000"/>
                </a:solidFill>
              </a:rPr>
              <a:t>Sources:  Centers for Medicare &amp; Medicaid Services, Office of the Actuary </a:t>
            </a:r>
            <a:r>
              <a:rPr lang="en-US" sz="1050" dirty="0">
                <a:solidFill>
                  <a:srgbClr val="000000"/>
                </a:solidFill>
              </a:rPr>
              <a:t>at </a:t>
            </a:r>
            <a:r>
              <a:rPr lang="en-US" sz="1050" dirty="0">
                <a:solidFill>
                  <a:srgbClr val="000000"/>
                </a:solidFill>
                <a:hlinkClick r:id="rId7"/>
              </a:rPr>
              <a:t>http://</a:t>
            </a:r>
            <a:r>
              <a:rPr lang="en-US" sz="1050" dirty="0" smtClean="0">
                <a:solidFill>
                  <a:srgbClr val="000000"/>
                </a:solidFill>
                <a:hlinkClick r:id="rId7"/>
              </a:rPr>
              <a:t>www.cms.gov/Research-Statistics-Data-and-Systems/Statistics-Trends-and-Reports/NationalHealthExpendData/NationalHealthAccountsProjected.html</a:t>
            </a:r>
            <a:r>
              <a:rPr lang="en-US" sz="1050" dirty="0" smtClean="0">
                <a:solidFill>
                  <a:srgbClr val="000000"/>
                </a:solidFill>
              </a:rPr>
              <a:t> accessed 3/14/14; Insurance </a:t>
            </a:r>
            <a:r>
              <a:rPr lang="en-US" sz="1050" dirty="0">
                <a:solidFill>
                  <a:srgbClr val="000000"/>
                </a:solidFill>
              </a:rPr>
              <a:t>Information </a:t>
            </a:r>
            <a:r>
              <a:rPr lang="en-US" sz="1050" dirty="0" smtClean="0">
                <a:solidFill>
                  <a:srgbClr val="000000"/>
                </a:solidFill>
              </a:rPr>
              <a:t>Institute.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85255" y="4554934"/>
            <a:ext cx="174532" cy="231437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93139" y="3922763"/>
            <a:ext cx="147312" cy="1810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PPTShape_1"/>
          <p:cNvSpPr>
            <a:spLocks noChangeArrowheads="1"/>
          </p:cNvSpPr>
          <p:nvPr/>
        </p:nvSpPr>
        <p:spPr bwMode="auto">
          <a:xfrm>
            <a:off x="872238" y="4967326"/>
            <a:ext cx="942171" cy="668338"/>
          </a:xfrm>
          <a:prstGeom prst="wedgeRectCallout">
            <a:avLst>
              <a:gd name="adj1" fmla="val -38958"/>
              <a:gd name="adj2" fmla="val -65994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1965 5.8%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959787" y="1513108"/>
            <a:ext cx="4229029" cy="1200329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Health care expenditures as a share of GDP rose from 5.8% in 1965 to 18.0% in 2013 and are expected to reach 19.9% of GDP by 2022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</a:rPr>
              <a:t>% of GDP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925724" y="2037097"/>
            <a:ext cx="1189703" cy="659324"/>
          </a:xfrm>
          <a:prstGeom prst="wedgeRectCallout">
            <a:avLst>
              <a:gd name="adj1" fmla="val 11784"/>
              <a:gd name="adj2" fmla="val -9289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2022 19.9%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PPTShape_1"/>
          <p:cNvSpPr>
            <a:spLocks noChangeArrowheads="1"/>
          </p:cNvSpPr>
          <p:nvPr/>
        </p:nvSpPr>
        <p:spPr bwMode="auto">
          <a:xfrm>
            <a:off x="2199034" y="4454418"/>
            <a:ext cx="942171" cy="573144"/>
          </a:xfrm>
          <a:prstGeom prst="wedgeRectCallout">
            <a:avLst>
              <a:gd name="adj1" fmla="val 11633"/>
              <a:gd name="adj2" fmla="val -98242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1980: 9.2%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4183076" y="3116990"/>
            <a:ext cx="147312" cy="1810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PPTShape_1"/>
          <p:cNvSpPr>
            <a:spLocks noChangeArrowheads="1"/>
          </p:cNvSpPr>
          <p:nvPr/>
        </p:nvSpPr>
        <p:spPr bwMode="auto">
          <a:xfrm>
            <a:off x="3711987" y="3663544"/>
            <a:ext cx="942171" cy="573144"/>
          </a:xfrm>
          <a:prstGeom prst="wedgeRectCallout">
            <a:avLst>
              <a:gd name="adj1" fmla="val 11633"/>
              <a:gd name="adj2" fmla="val -98242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1990: 12.5%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5544283" y="2829134"/>
            <a:ext cx="147312" cy="1810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PPTShape_1"/>
          <p:cNvSpPr>
            <a:spLocks noChangeArrowheads="1"/>
          </p:cNvSpPr>
          <p:nvPr/>
        </p:nvSpPr>
        <p:spPr bwMode="auto">
          <a:xfrm>
            <a:off x="5092000" y="3358768"/>
            <a:ext cx="942171" cy="573144"/>
          </a:xfrm>
          <a:prstGeom prst="wedgeRectCallout">
            <a:avLst>
              <a:gd name="adj1" fmla="val 11633"/>
              <a:gd name="adj2" fmla="val -98242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2000: 13.8%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6903329" y="1925774"/>
            <a:ext cx="147312" cy="18103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PPTShape_1"/>
          <p:cNvSpPr>
            <a:spLocks noChangeArrowheads="1"/>
          </p:cNvSpPr>
          <p:nvPr/>
        </p:nvSpPr>
        <p:spPr bwMode="auto">
          <a:xfrm>
            <a:off x="6274549" y="2553706"/>
            <a:ext cx="942171" cy="573144"/>
          </a:xfrm>
          <a:prstGeom prst="wedgeRectCallout">
            <a:avLst>
              <a:gd name="adj1" fmla="val 24023"/>
              <a:gd name="adj2" fmla="val -123701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2010: 17.9%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8520575" y="1505006"/>
            <a:ext cx="147312" cy="18103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6821670" y="3922763"/>
            <a:ext cx="2178996" cy="1712901"/>
          </a:xfrm>
          <a:prstGeom prst="wedgeRectCallout">
            <a:avLst>
              <a:gd name="adj1" fmla="val -26428"/>
              <a:gd name="adj2" fmla="val -1575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Since 2009, heath expenditures as a % of GDP have flattened out at about 18%--the question is why and will it last?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96164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CAT OF THE FUTURE?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i="1" dirty="0" smtClean="0">
                <a:solidFill>
                  <a:schemeClr val="bg1"/>
                </a:solidFill>
              </a:rPr>
              <a:t>CYBER RISK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67392" y="3950929"/>
            <a:ext cx="8001000" cy="22190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Cyber Risk is a Rapidly Emerging Exposure for Businesses Large and Small in Every Industry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NEW III White Paper: </a:t>
            </a:r>
            <a:r>
              <a:rPr lang="en-US" sz="2000" b="1" dirty="0" smtClean="0">
                <a:solidFill>
                  <a:srgbClr val="FF0000"/>
                </a:solidFill>
                <a:hlinkClick r:id="rId4"/>
              </a:rPr>
              <a:t>http://www.iii.org/assets/docs/pdf/paper_CyberRisk_2014.pdf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724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LESSON: Profitability, Capital and Systemically Important Banks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i="1" dirty="0" smtClean="0"/>
              <a:t>The Economist</a:t>
            </a:r>
            <a:r>
              <a:rPr lang="en-US" sz="1100" dirty="0" smtClean="0"/>
              <a:t>, “No Respite,” September 27, 2014.</a:t>
            </a:r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388" y="1154114"/>
            <a:ext cx="5524500" cy="5353050"/>
          </a:xfrm>
          <a:prstGeom prst="rect">
            <a:avLst/>
          </a:prstGeom>
        </p:spPr>
      </p:pic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6054726" y="1384161"/>
            <a:ext cx="2994024" cy="1524000"/>
          </a:xfrm>
          <a:prstGeom prst="wedgeRectCallout">
            <a:avLst>
              <a:gd name="adj1" fmla="val -87583"/>
              <a:gd name="adj2" fmla="val 6405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Global Systemically Important bank Tier-1 capital ratios are up since the global financial crisis, but ROEs are lower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6054726" y="3811124"/>
            <a:ext cx="2957512" cy="1675323"/>
          </a:xfrm>
          <a:prstGeom prst="wedgeRectCallout">
            <a:avLst>
              <a:gd name="adj1" fmla="val 25567"/>
              <a:gd name="adj2" fmla="val 4752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 Message from </a:t>
            </a:r>
            <a:r>
              <a:rPr lang="en-US" b="1" u="sng" dirty="0" smtClean="0">
                <a:solidFill>
                  <a:srgbClr val="FFFFFF"/>
                </a:solidFill>
              </a:rPr>
              <a:t>Regulators: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sz="2800" b="1" i="1" dirty="0" smtClean="0">
                <a:solidFill>
                  <a:srgbClr val="FFFFFF"/>
                </a:solidFill>
              </a:rPr>
              <a:t>Get used to it!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5394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Data Breaches 2005-2013, by Number of Breaches and Records Exposed</a:t>
            </a: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  <a:cs typeface="Arial" pitchFamily="34" charset="0"/>
              </a:rPr>
              <a:t># Data Breaches/Millions of Records Exposed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-1" y="6414802"/>
            <a:ext cx="914400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*	 2013 figures as of 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Jan. 1, 2014 from the ITRC updated to an additional 30 million records breached (Target) as disclosed in Jan. 2014.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  <a:p>
            <a:pPr marL="133350" indent="-133350" eaLnBrk="0" hangingPunct="0">
              <a:lnSpc>
                <a:spcPct val="90000"/>
              </a:lnSpc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cs typeface="Arial" pitchFamily="34" charset="0"/>
              </a:rPr>
              <a:t>	Source: Identity Theft Resource 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Center.</a:t>
            </a:r>
            <a:endParaRPr lang="en-US" sz="1100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279400" y="1333500"/>
          <a:ext cx="8597900" cy="420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3059" name="Chart" r:id="rId4" imgW="8601126" imgH="4114867" progId="MSGraph.Chart.8">
                  <p:embed followColorScheme="full"/>
                </p:oleObj>
              </mc:Choice>
              <mc:Fallback>
                <p:oleObj name="Chart" r:id="rId4" imgW="8601126" imgH="411486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9400" y="1333500"/>
                        <a:ext cx="8597900" cy="420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37200"/>
            <a:ext cx="7688262" cy="6556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  <a:cs typeface="Arial" pitchFamily="34" charset="0"/>
              </a:rPr>
              <a:t>The </a:t>
            </a:r>
            <a:r>
              <a:rPr lang="en-US" b="1" dirty="0" smtClean="0">
                <a:solidFill>
                  <a:srgbClr val="FFFFFF"/>
                </a:solidFill>
                <a:cs typeface="Arial" pitchFamily="34" charset="0"/>
              </a:rPr>
              <a:t>Total Number of Data Breaches (+38%) and Number of Records Exposed (+408%) in 2013 Soared</a:t>
            </a:r>
            <a:endParaRPr lang="en-US" b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black">
          <a:xfrm>
            <a:off x="8031163" y="1333500"/>
            <a:ext cx="769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  <a:cs typeface="Arial" pitchFamily="34" charset="0"/>
              </a:rPr>
              <a:t>Millions</a:t>
            </a:r>
          </a:p>
        </p:txBody>
      </p:sp>
      <p:pic>
        <p:nvPicPr>
          <p:cNvPr id="4069380" name="Picture 4" descr="https://encrypted-tbn0.gstatic.com/images?q=tbn:ANd9GcSh6ORZLNYgoUo4jcSKlBVamg_OKlcLZwHcqkIqZ8NpxyY1NNE7T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781" y="1181982"/>
            <a:ext cx="1049311" cy="785971"/>
          </a:xfrm>
          <a:prstGeom prst="rect">
            <a:avLst/>
          </a:prstGeom>
          <a:noFill/>
        </p:spPr>
      </p:pic>
      <p:pic>
        <p:nvPicPr>
          <p:cNvPr id="4069382" name="Picture 6" descr="https://encrypted-tbn1.gstatic.com/images?q=tbn:ANd9GcSeBgsNxlNaQIhvKEG6z6qkYkA8aIc98ml1fT6fbfbB6_gf_WFu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293" y="1519160"/>
            <a:ext cx="914400" cy="914400"/>
          </a:xfrm>
          <a:prstGeom prst="rect">
            <a:avLst/>
          </a:prstGeom>
          <a:noFill/>
        </p:spPr>
      </p:pic>
      <p:pic>
        <p:nvPicPr>
          <p:cNvPr id="4069384" name="Picture 8" descr="https://encrypted-tbn0.gstatic.com/images?q=tbn:ANd9GcQswUNxtm-FcMeh3nX4EITVp8NZi2OlgrArnWSxjDiwVJkZkjs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791" y="2059145"/>
            <a:ext cx="1009494" cy="449568"/>
          </a:xfrm>
          <a:prstGeom prst="rect">
            <a:avLst/>
          </a:prstGeom>
          <a:noFill/>
        </p:spPr>
      </p:pic>
      <p:pic>
        <p:nvPicPr>
          <p:cNvPr id="4069386" name="Picture 10" descr="https://encrypted-tbn3.gstatic.com/images?q=tbn:ANd9GcQQYQry84VkOscN14W7uWSbNYgA4h5yOSJcox3_n1S2VCbgIUvO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392" y="2608288"/>
            <a:ext cx="1581211" cy="523017"/>
          </a:xfrm>
          <a:prstGeom prst="rect">
            <a:avLst/>
          </a:prstGeom>
          <a:noFill/>
        </p:spPr>
      </p:pic>
      <p:pic>
        <p:nvPicPr>
          <p:cNvPr id="4069388" name="Picture 12" descr="https://encrypted-tbn1.gstatic.com/images?q=tbn:ANd9GcTBNSV9fdPqbt6bFgA0SHemOBcksTgGGfjPEWEDbknzuRlfGouJ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513" y="1470753"/>
            <a:ext cx="853942" cy="1017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9884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5D9F09-BB4C-4EBB-B52E-FDC9F684F6D8}" type="slidenum">
              <a:rPr lang="en-US" smtClean="0">
                <a:latin typeface="Arial" pitchFamily="34" charset="0"/>
              </a:rPr>
              <a:pPr/>
              <a:t>161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52" name="Freeform 2"/>
          <p:cNvSpPr>
            <a:spLocks/>
          </p:cNvSpPr>
          <p:nvPr/>
        </p:nvSpPr>
        <p:spPr bwMode="gray">
          <a:xfrm>
            <a:off x="6210300" y="24828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2013 Data Breaches By Business Category, By Number of Breaches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866900" y="2070100"/>
          <a:ext cx="52070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4083" name="Chart" r:id="rId4" imgW="5210129" imgH="4219602" progId="MSGraph.Chart.8">
                  <p:embed followColorScheme="full"/>
                </p:oleObj>
              </mc:Choice>
              <mc:Fallback>
                <p:oleObj name="Chart" r:id="rId4" imgW="5210129" imgH="4219602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070100"/>
                        <a:ext cx="52070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-241300" y="6389410"/>
            <a:ext cx="86487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>
                <a:latin typeface="Verdana" pitchFamily="34" charset="0"/>
              </a:rPr>
              <a:t>Identity Theft Resource Center, </a:t>
            </a:r>
            <a:r>
              <a:rPr lang="en-US" sz="1100" dirty="0" smtClean="0">
                <a:solidFill>
                  <a:srgbClr val="000000"/>
                </a:solidFill>
                <a:cs typeface="Arial" pitchFamily="34" charset="0"/>
              </a:rPr>
              <a:t>http://www.idtheftcenter.org/images/breach/2013/UpdatedITRCBreachStatsReport.pdf</a:t>
            </a:r>
            <a:endParaRPr lang="en-US" sz="1100" dirty="0"/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15913" y="1092200"/>
            <a:ext cx="8437562" cy="6223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FFFFFF"/>
                </a:solidFill>
              </a:rPr>
              <a:t>The majority of the </a:t>
            </a:r>
            <a:r>
              <a:rPr lang="en-US" sz="1600" b="1" dirty="0" smtClean="0">
                <a:solidFill>
                  <a:srgbClr val="FFFFFF"/>
                </a:solidFill>
              </a:rPr>
              <a:t>614 </a:t>
            </a:r>
            <a:r>
              <a:rPr lang="en-US" sz="1600" b="1" dirty="0">
                <a:solidFill>
                  <a:srgbClr val="FFFFFF"/>
                </a:solidFill>
              </a:rPr>
              <a:t>data breaches in </a:t>
            </a:r>
            <a:r>
              <a:rPr lang="en-US" sz="1600" b="1" dirty="0" smtClean="0">
                <a:solidFill>
                  <a:srgbClr val="FFFFFF"/>
                </a:solidFill>
              </a:rPr>
              <a:t>2013 </a:t>
            </a:r>
            <a:r>
              <a:rPr lang="en-US" sz="1600" b="1" dirty="0">
                <a:solidFill>
                  <a:srgbClr val="FFFFFF"/>
                </a:solidFill>
              </a:rPr>
              <a:t>affected business and medical/healthcare organizations, according to the Identity Theft Resource Center.</a:t>
            </a:r>
          </a:p>
        </p:txBody>
      </p:sp>
      <p:sp>
        <p:nvSpPr>
          <p:cNvPr id="2056" name="TextBox 18"/>
          <p:cNvSpPr txBox="1">
            <a:spLocks noChangeArrowheads="1"/>
          </p:cNvSpPr>
          <p:nvPr/>
        </p:nvSpPr>
        <p:spPr bwMode="auto">
          <a:xfrm>
            <a:off x="6324600" y="2298700"/>
            <a:ext cx="1973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Business, </a:t>
            </a:r>
            <a:r>
              <a:rPr lang="en-US" sz="1400" dirty="0" smtClean="0"/>
              <a:t>211 </a:t>
            </a:r>
            <a:r>
              <a:rPr lang="en-US" sz="1400" dirty="0"/>
              <a:t>(</a:t>
            </a:r>
            <a:r>
              <a:rPr lang="en-US" sz="1400" dirty="0" smtClean="0"/>
              <a:t>34.4%)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gray">
          <a:xfrm>
            <a:off x="1625600" y="2230438"/>
            <a:ext cx="22479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err="1"/>
              <a:t>Govt</a:t>
            </a:r>
            <a:r>
              <a:rPr lang="en-US" sz="1400" dirty="0"/>
              <a:t>/Military, </a:t>
            </a:r>
            <a:r>
              <a:rPr lang="en-US" sz="1400" dirty="0" smtClean="0"/>
              <a:t>56 (9.1%) </a:t>
            </a:r>
            <a:endParaRPr lang="en-US" sz="1400" dirty="0"/>
          </a:p>
        </p:txBody>
      </p:sp>
      <p:sp>
        <p:nvSpPr>
          <p:cNvPr id="2058" name="Rectangle 7"/>
          <p:cNvSpPr>
            <a:spLocks noChangeArrowheads="1"/>
          </p:cNvSpPr>
          <p:nvPr/>
        </p:nvSpPr>
        <p:spPr bwMode="gray">
          <a:xfrm>
            <a:off x="4051300" y="1747838"/>
            <a:ext cx="2082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Banking/Credit/Financial, </a:t>
            </a:r>
            <a:r>
              <a:rPr lang="en-US" sz="1400" dirty="0" smtClean="0"/>
              <a:t>23 </a:t>
            </a:r>
            <a:r>
              <a:rPr lang="en-US" sz="1400" dirty="0"/>
              <a:t>(</a:t>
            </a:r>
            <a:r>
              <a:rPr lang="en-US" sz="1400" dirty="0" smtClean="0"/>
              <a:t>3.7%)</a:t>
            </a:r>
            <a:endParaRPr lang="en-US" sz="1400" dirty="0"/>
          </a:p>
        </p:txBody>
      </p:sp>
      <p:sp>
        <p:nvSpPr>
          <p:cNvPr id="2059" name="Rectangle 7"/>
          <p:cNvSpPr>
            <a:spLocks noChangeArrowheads="1"/>
          </p:cNvSpPr>
          <p:nvPr/>
        </p:nvSpPr>
        <p:spPr bwMode="gray">
          <a:xfrm>
            <a:off x="815975" y="3362325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Educational, </a:t>
            </a:r>
            <a:r>
              <a:rPr lang="en-US" sz="1400" dirty="0" smtClean="0"/>
              <a:t>55 (9.0%)</a:t>
            </a:r>
            <a:endParaRPr lang="en-US" sz="1400" dirty="0"/>
          </a:p>
        </p:txBody>
      </p:sp>
      <p:sp>
        <p:nvSpPr>
          <p:cNvPr id="2060" name="Rectangle 7"/>
          <p:cNvSpPr>
            <a:spLocks noChangeArrowheads="1"/>
          </p:cNvSpPr>
          <p:nvPr/>
        </p:nvSpPr>
        <p:spPr bwMode="gray">
          <a:xfrm>
            <a:off x="266700" y="5340068"/>
            <a:ext cx="2667000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Medical/Healthcare, </a:t>
            </a:r>
            <a:r>
              <a:rPr lang="en-US" sz="1400" dirty="0" smtClean="0"/>
              <a:t>269 (43.8%)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413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77D0B7-76F5-47CF-AE97-9D42121F4E19}" type="slidenum">
              <a:rPr lang="en-US" smtClean="0"/>
              <a:pPr/>
              <a:t>162</a:t>
            </a:fld>
            <a:endParaRPr lang="en-US" smtClean="0"/>
          </a:p>
        </p:txBody>
      </p:sp>
      <p:sp>
        <p:nvSpPr>
          <p:cNvPr id="6148" name="Freeform 2"/>
          <p:cNvSpPr>
            <a:spLocks/>
          </p:cNvSpPr>
          <p:nvPr/>
        </p:nvSpPr>
        <p:spPr bwMode="gray">
          <a:xfrm>
            <a:off x="6210300" y="24828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Cyber Crime Costs: Fiscal Year 2013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1878013" y="2070100"/>
          <a:ext cx="5184775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5107" name="Chart" r:id="rId4" imgW="5200681" imgH="4229049" progId="MSGraph.Chart.8">
                  <p:embed followColorScheme="full"/>
                </p:oleObj>
              </mc:Choice>
              <mc:Fallback>
                <p:oleObj name="Chart" r:id="rId4" imgW="5200681" imgH="4229049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78013" y="2070100"/>
                        <a:ext cx="5184775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-241300" y="6203950"/>
            <a:ext cx="810736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Other costs include direct and indirect costs that could not be allocated to a main external cost category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i="1" dirty="0" smtClean="0"/>
              <a:t>2013 </a:t>
            </a:r>
            <a:r>
              <a:rPr lang="en-US" sz="1100" i="1" dirty="0"/>
              <a:t>Cost of Cyber Crime: United States</a:t>
            </a:r>
            <a:r>
              <a:rPr lang="en-US" sz="1100" dirty="0"/>
              <a:t>, </a:t>
            </a:r>
            <a:r>
              <a:rPr lang="en-US" sz="1100" dirty="0" err="1"/>
              <a:t>Ponemon</a:t>
            </a:r>
            <a:r>
              <a:rPr lang="en-US" sz="1100" dirty="0"/>
              <a:t> Institute.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15913" y="1092200"/>
            <a:ext cx="8437562" cy="6223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rgbClr val="FFFFFF"/>
                </a:solidFill>
              </a:rPr>
              <a:t>Information loss (</a:t>
            </a:r>
            <a:r>
              <a:rPr lang="en-US" sz="1600" b="1" dirty="0" smtClean="0">
                <a:solidFill>
                  <a:srgbClr val="FFFFFF"/>
                </a:solidFill>
              </a:rPr>
              <a:t>43%) </a:t>
            </a:r>
            <a:r>
              <a:rPr lang="en-US" sz="1600" b="1" dirty="0">
                <a:solidFill>
                  <a:srgbClr val="FFFFFF"/>
                </a:solidFill>
              </a:rPr>
              <a:t>and business disruption or lost productivity (</a:t>
            </a:r>
            <a:r>
              <a:rPr lang="en-US" sz="1600" b="1" dirty="0" smtClean="0">
                <a:solidFill>
                  <a:srgbClr val="FFFFFF"/>
                </a:solidFill>
              </a:rPr>
              <a:t>36%) </a:t>
            </a:r>
            <a:r>
              <a:rPr lang="en-US" sz="1600" b="1" dirty="0">
                <a:solidFill>
                  <a:srgbClr val="FFFFFF"/>
                </a:solidFill>
              </a:rPr>
              <a:t>account for the majority of external costs due to cyber crime.</a:t>
            </a:r>
          </a:p>
        </p:txBody>
      </p:sp>
      <p:sp>
        <p:nvSpPr>
          <p:cNvPr id="6152" name="TextBox 18"/>
          <p:cNvSpPr txBox="1">
            <a:spLocks noChangeArrowheads="1"/>
          </p:cNvSpPr>
          <p:nvPr/>
        </p:nvSpPr>
        <p:spPr bwMode="auto">
          <a:xfrm>
            <a:off x="6324600" y="2298700"/>
            <a:ext cx="1447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Information loss</a:t>
            </a: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gray">
          <a:xfrm>
            <a:off x="2690091" y="1900238"/>
            <a:ext cx="19050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Equipment damages</a:t>
            </a: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gray">
          <a:xfrm>
            <a:off x="6753802" y="5620616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costs</a:t>
            </a:r>
            <a:r>
              <a:rPr lang="en-US" sz="1400" dirty="0" smtClean="0"/>
              <a:t>* 0%</a:t>
            </a:r>
            <a:endParaRPr lang="en-US" sz="1400" dirty="0"/>
          </a:p>
        </p:txBody>
      </p:sp>
      <p:sp>
        <p:nvSpPr>
          <p:cNvPr id="6155" name="Rectangle 7"/>
          <p:cNvSpPr>
            <a:spLocks noChangeArrowheads="1"/>
          </p:cNvSpPr>
          <p:nvPr/>
        </p:nvSpPr>
        <p:spPr bwMode="gray">
          <a:xfrm>
            <a:off x="1780021" y="2765425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Revenue loss</a:t>
            </a: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gray">
          <a:xfrm>
            <a:off x="1384300" y="5357813"/>
            <a:ext cx="1651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Business disruption</a:t>
            </a:r>
          </a:p>
        </p:txBody>
      </p:sp>
    </p:spTree>
    <p:extLst>
      <p:ext uri="{BB962C8B-B14F-4D97-AF65-F5344CB8AC3E}">
        <p14:creationId xmlns:p14="http://schemas.microsoft.com/office/powerpoint/2010/main" val="3160799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414578" y="2048664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Terrorism Risk Insurance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7988" y="3890953"/>
            <a:ext cx="8967018" cy="1172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Risk Is Rising</a:t>
            </a:r>
          </a:p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TRIA’s Future Is Uncertain</a:t>
            </a:r>
            <a:endParaRPr lang="en-US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7805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9B1B912-0736-41AB-8DBD-AE2FE1777A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164</a:t>
            </a:fld>
            <a:endParaRPr lang="en-US" sz="9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675" y="138279"/>
            <a:ext cx="7451725" cy="860425"/>
          </a:xfrm>
        </p:spPr>
        <p:txBody>
          <a:bodyPr/>
          <a:lstStyle/>
          <a:p>
            <a:r>
              <a:rPr lang="en-US" dirty="0" smtClean="0"/>
              <a:t>Terrorism Insurance Take-up Rates,</a:t>
            </a:r>
            <a:br>
              <a:rPr lang="en-US" dirty="0" smtClean="0"/>
            </a:br>
            <a:r>
              <a:rPr lang="en-US" dirty="0" smtClean="0"/>
              <a:t>By Year, 2003-2013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-47625" y="6575425"/>
            <a:ext cx="91916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Marsh Global Analytics, </a:t>
            </a:r>
            <a:r>
              <a:rPr lang="en-US" sz="1100" i="1" dirty="0" smtClean="0"/>
              <a:t>2014 Terrorism Risk Insurance Report,</a:t>
            </a:r>
            <a:r>
              <a:rPr lang="en-US" sz="1100" dirty="0" smtClean="0"/>
              <a:t> April 2014 and earlier editions.</a:t>
            </a:r>
            <a:endParaRPr lang="en-US" sz="1100" dirty="0"/>
          </a:p>
        </p:txBody>
      </p:sp>
      <p:graphicFrame>
        <p:nvGraphicFramePr>
          <p:cNvPr id="4098" name="Object 2"/>
          <p:cNvGraphicFramePr>
            <a:graphicFrameLocks/>
          </p:cNvGraphicFramePr>
          <p:nvPr>
            <p:extLst/>
          </p:nvPr>
        </p:nvGraphicFramePr>
        <p:xfrm>
          <a:off x="304800" y="1371600"/>
          <a:ext cx="8382000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42036" name="Chart" r:id="rId4" imgW="8296363" imgH="4305171" progId="MSGraph.Chart.8">
                  <p:embed followColorScheme="full"/>
                </p:oleObj>
              </mc:Choice>
              <mc:Fallback>
                <p:oleObj name="Chart" r:id="rId4" imgW="8296363" imgH="4305171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371600"/>
                        <a:ext cx="8382000" cy="4090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838200" y="5715000"/>
            <a:ext cx="7772400" cy="7731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2003, the first year TRIA was in effect, the terrorism take-up rate was 27 percent. Since then, it has increased steadily, remaining in the low 60 percent range since 2009.  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3222984" y="3345911"/>
            <a:ext cx="4706578" cy="120844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TRIA’s high take-up rates, availability and affordability have benefitted businesses, workers and the entire US economy since the program’s enactment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1218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165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39327" y="70824"/>
            <a:ext cx="8052622" cy="860425"/>
          </a:xfrm>
        </p:spPr>
        <p:txBody>
          <a:bodyPr/>
          <a:lstStyle/>
          <a:p>
            <a:r>
              <a:rPr lang="en-US" sz="3200" dirty="0" smtClean="0"/>
              <a:t>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747" y="1017243"/>
            <a:ext cx="8758434" cy="5448301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en-US" b="1" dirty="0" smtClean="0"/>
              <a:t>P/C Insurance Markets Remain Profitable</a:t>
            </a:r>
          </a:p>
          <a:p>
            <a:pPr lvl="1">
              <a:lnSpc>
                <a:spcPts val="2500"/>
              </a:lnSpc>
            </a:pPr>
            <a:r>
              <a:rPr lang="en-US" b="1" dirty="0" smtClean="0"/>
              <a:t>Peak profitability has declined over the past several cycles</a:t>
            </a:r>
          </a:p>
          <a:p>
            <a:pPr lvl="1">
              <a:lnSpc>
                <a:spcPts val="2500"/>
              </a:lnSpc>
            </a:pPr>
            <a:r>
              <a:rPr lang="en-US" b="1" dirty="0" smtClean="0"/>
              <a:t>Lower bound profitability has remained virtually unchanged</a:t>
            </a:r>
          </a:p>
          <a:p>
            <a:pPr lvl="1">
              <a:lnSpc>
                <a:spcPts val="2500"/>
              </a:lnSpc>
            </a:pPr>
            <a:r>
              <a:rPr lang="en-US" b="1" dirty="0" smtClean="0"/>
              <a:t>Many factors: economic, market &amp; institutional at work</a:t>
            </a:r>
          </a:p>
          <a:p>
            <a:pPr>
              <a:lnSpc>
                <a:spcPts val="2500"/>
              </a:lnSpc>
            </a:pPr>
            <a:r>
              <a:rPr lang="en-US" b="1" dirty="0" smtClean="0"/>
              <a:t>Quantum Shift or Evidence of a Super-Cycle?</a:t>
            </a:r>
          </a:p>
          <a:p>
            <a:pPr lvl="1">
              <a:lnSpc>
                <a:spcPts val="2500"/>
              </a:lnSpc>
            </a:pPr>
            <a:r>
              <a:rPr lang="en-US" b="1" dirty="0" smtClean="0"/>
              <a:t>Profitability patterns today more reminiscent of the           pre-1970 era (and back to WW II and even pre-war)</a:t>
            </a:r>
          </a:p>
          <a:p>
            <a:pPr>
              <a:lnSpc>
                <a:spcPts val="2500"/>
              </a:lnSpc>
            </a:pPr>
            <a:r>
              <a:rPr lang="en-US" b="1" dirty="0" smtClean="0"/>
              <a:t>Growth Concerns Are Valid</a:t>
            </a:r>
          </a:p>
          <a:p>
            <a:pPr lvl="1">
              <a:lnSpc>
                <a:spcPts val="2500"/>
              </a:lnSpc>
            </a:pPr>
            <a:r>
              <a:rPr lang="en-US" b="1" dirty="0" smtClean="0"/>
              <a:t>Apart from international trade barriers, sound regulation is not a leading driver or impediment to growth</a:t>
            </a:r>
          </a:p>
          <a:p>
            <a:pPr lvl="1">
              <a:lnSpc>
                <a:spcPts val="2500"/>
              </a:lnSpc>
            </a:pPr>
            <a:r>
              <a:rPr lang="en-US" b="1" dirty="0" smtClean="0"/>
              <a:t>Economics are a major driver</a:t>
            </a:r>
          </a:p>
          <a:p>
            <a:pPr lvl="1">
              <a:lnSpc>
                <a:spcPts val="2500"/>
              </a:lnSpc>
            </a:pPr>
            <a:r>
              <a:rPr lang="en-US" b="1" dirty="0" smtClean="0"/>
              <a:t>Innovative insurance solutions needed for old &amp; new risks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00B050"/>
                </a:solidFill>
              </a:rPr>
              <a:t>Download at </a:t>
            </a:r>
            <a:r>
              <a:rPr lang="en-US" sz="3600" b="1" i="1" dirty="0" smtClean="0">
                <a:solidFill>
                  <a:srgbClr val="00B05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D41946-FD3D-4091-A2F2-5BB338BC691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43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 Regularly Get Themselves Into Trouble, Crashing the Economy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6054726" y="1384161"/>
            <a:ext cx="2994024" cy="1524000"/>
          </a:xfrm>
          <a:prstGeom prst="wedgeRectCallout">
            <a:avLst>
              <a:gd name="adj1" fmla="val -87583"/>
              <a:gd name="adj2" fmla="val 6405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Global Systemically Important bank Tier-1 capital ratios are up since the global financial crisis, but ROEs are lower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6054726" y="3811124"/>
            <a:ext cx="2957512" cy="1675323"/>
          </a:xfrm>
          <a:prstGeom prst="wedgeRectCallout">
            <a:avLst>
              <a:gd name="adj1" fmla="val 25567"/>
              <a:gd name="adj2" fmla="val 4752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The Message from </a:t>
            </a:r>
            <a:r>
              <a:rPr lang="en-US" b="1" u="sng" dirty="0" smtClean="0">
                <a:solidFill>
                  <a:srgbClr val="FFFFFF"/>
                </a:solidFill>
              </a:rPr>
              <a:t>Regulators: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sz="2800" b="1" i="1" dirty="0" smtClean="0">
                <a:solidFill>
                  <a:srgbClr val="FFFFFF"/>
                </a:solidFill>
              </a:rPr>
              <a:t>Get used to it!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" y="2111097"/>
            <a:ext cx="6772275" cy="40100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5" y="6389410"/>
            <a:ext cx="80525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Source: Carmen Reinhardt, </a:t>
            </a:r>
            <a:r>
              <a:rPr lang="en-US" sz="1100" dirty="0" err="1" smtClean="0"/>
              <a:t>Chartbook</a:t>
            </a:r>
            <a:r>
              <a:rPr lang="en-US" sz="1100" dirty="0" smtClean="0"/>
              <a:t> for “This Time is Different,” </a:t>
            </a:r>
            <a:r>
              <a:rPr lang="en-US" sz="1100" dirty="0" smtClean="0">
                <a:hlinkClick r:id="rId4"/>
              </a:rPr>
              <a:t>https</a:t>
            </a:r>
            <a:r>
              <a:rPr lang="en-US" sz="1100" dirty="0">
                <a:hlinkClick r:id="rId4"/>
              </a:rPr>
              <a:t>://</a:t>
            </a:r>
            <a:r>
              <a:rPr lang="en-US" sz="1100" dirty="0" smtClean="0">
                <a:hlinkClick r:id="rId4"/>
              </a:rPr>
              <a:t>www.princeton.edu/economics/seminar-schedule-by-prog/macro-s10/papers/Reinhardt-Chartbook.pdf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1660989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Who’s to Blame for the Decline in Peak P/C Profitability?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79524" y="4676470"/>
            <a:ext cx="81892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The 7 “Fall Guys”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9153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#1 Mother Nature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9524" y="4676470"/>
            <a:ext cx="818925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Profits in the Age of Mega CATs</a:t>
            </a:r>
          </a:p>
        </p:txBody>
      </p:sp>
    </p:spTree>
    <p:extLst>
      <p:ext uri="{BB962C8B-B14F-4D97-AF65-F5344CB8AC3E}">
        <p14:creationId xmlns:p14="http://schemas.microsoft.com/office/powerpoint/2010/main" val="31913018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eSlide</a:t>
            </a:r>
            <a:r>
              <a:rPr lang="en-US" smtClean="0"/>
              <a:t>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i="1" dirty="0" smtClean="0"/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131996"/>
            <a:ext cx="8640448" cy="5448301"/>
          </a:xfrm>
        </p:spPr>
        <p:txBody>
          <a:bodyPr/>
          <a:lstStyle/>
          <a:p>
            <a:pPr marL="0" indent="0">
              <a:lnSpc>
                <a:spcPts val="1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PART I: PROFITABILITY</a:t>
            </a:r>
          </a:p>
          <a:p>
            <a:pPr>
              <a:lnSpc>
                <a:spcPts val="1000"/>
              </a:lnSpc>
            </a:pPr>
            <a:r>
              <a:rPr lang="en-US" b="1" dirty="0" smtClean="0"/>
              <a:t>A History of Insurance Industry Profitability</a:t>
            </a:r>
          </a:p>
          <a:p>
            <a:pPr lvl="1">
              <a:lnSpc>
                <a:spcPts val="1000"/>
              </a:lnSpc>
            </a:pPr>
            <a:r>
              <a:rPr lang="en-US" sz="1800" b="1" dirty="0" smtClean="0"/>
              <a:t>Can financial strength and robust profitability co-exist?</a:t>
            </a:r>
          </a:p>
          <a:p>
            <a:pPr lvl="1">
              <a:lnSpc>
                <a:spcPts val="1000"/>
              </a:lnSpc>
            </a:pPr>
            <a:r>
              <a:rPr lang="en-US" sz="1800" b="1" dirty="0" smtClean="0"/>
              <a:t>Supply, Demand and Alternative “Capital”</a:t>
            </a:r>
          </a:p>
          <a:p>
            <a:pPr>
              <a:lnSpc>
                <a:spcPts val="1000"/>
              </a:lnSpc>
            </a:pPr>
            <a:r>
              <a:rPr lang="en-US" sz="2000" b="1" dirty="0" smtClean="0"/>
              <a:t> </a:t>
            </a:r>
            <a:r>
              <a:rPr lang="en-US" b="1" dirty="0" smtClean="0"/>
              <a:t>When Profits Suffer, Who Is to Blame?</a:t>
            </a:r>
          </a:p>
          <a:p>
            <a:pPr lvl="1">
              <a:lnSpc>
                <a:spcPts val="1000"/>
              </a:lnSpc>
            </a:pPr>
            <a:r>
              <a:rPr lang="en-US" sz="1800" b="1" dirty="0" smtClean="0"/>
              <a:t>7 Leading Contenders: The “Fall Guys” </a:t>
            </a:r>
          </a:p>
          <a:p>
            <a:pPr>
              <a:lnSpc>
                <a:spcPts val="1000"/>
              </a:lnSpc>
            </a:pPr>
            <a:r>
              <a:rPr lang="en-US" b="1" dirty="0" smtClean="0"/>
              <a:t>Is the Insurance Industry Becoming Less Risky?</a:t>
            </a:r>
          </a:p>
          <a:p>
            <a:pPr lvl="1">
              <a:lnSpc>
                <a:spcPts val="1000"/>
              </a:lnSpc>
            </a:pPr>
            <a:r>
              <a:rPr lang="en-US" sz="1800" b="1" dirty="0" smtClean="0"/>
              <a:t>Since when? Why?</a:t>
            </a:r>
          </a:p>
          <a:p>
            <a:pPr lvl="1">
              <a:lnSpc>
                <a:spcPts val="1000"/>
              </a:lnSpc>
            </a:pPr>
            <a:r>
              <a:rPr lang="en-US" sz="1800" b="1" dirty="0" smtClean="0"/>
              <a:t>Comparison with Banks</a:t>
            </a:r>
          </a:p>
          <a:p>
            <a:pPr marL="0" indent="0">
              <a:lnSpc>
                <a:spcPts val="1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PART II: GROWTH</a:t>
            </a:r>
          </a:p>
          <a:p>
            <a:pPr>
              <a:lnSpc>
                <a:spcPts val="1000"/>
              </a:lnSpc>
            </a:pPr>
            <a:r>
              <a:rPr lang="en-US" b="1" dirty="0" smtClean="0"/>
              <a:t>A Global History &amp; Overview of Growth</a:t>
            </a:r>
          </a:p>
          <a:p>
            <a:pPr lvl="1">
              <a:lnSpc>
                <a:spcPts val="1000"/>
              </a:lnSpc>
            </a:pPr>
            <a:r>
              <a:rPr lang="en-US" sz="1800" b="1" dirty="0" smtClean="0"/>
              <a:t>Pockets and Waves of Growth</a:t>
            </a:r>
          </a:p>
          <a:p>
            <a:pPr>
              <a:lnSpc>
                <a:spcPts val="900"/>
              </a:lnSpc>
            </a:pPr>
            <a:r>
              <a:rPr lang="en-US" b="1" dirty="0" smtClean="0"/>
              <a:t>Narrowing the “Underinsurance Gap”</a:t>
            </a:r>
          </a:p>
          <a:p>
            <a:pPr>
              <a:lnSpc>
                <a:spcPts val="900"/>
              </a:lnSpc>
            </a:pPr>
            <a:r>
              <a:rPr lang="en-US" b="1" dirty="0" smtClean="0"/>
              <a:t>Growth through Consolidation?</a:t>
            </a:r>
          </a:p>
          <a:p>
            <a:pPr>
              <a:lnSpc>
                <a:spcPts val="900"/>
              </a:lnSpc>
            </a:pPr>
            <a:r>
              <a:rPr lang="en-US" b="1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5900172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2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2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2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220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Major Disaster Declarations, 1953-2014*</a:t>
            </a:r>
          </a:p>
        </p:txBody>
      </p:sp>
      <p:graphicFrame>
        <p:nvGraphicFramePr>
          <p:cNvPr id="34818" name="Object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6375" y="1300163"/>
          <a:ext cx="8564563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8040" name="Chart" r:id="rId4" imgW="8601126" imgH="4086255" progId="MSGraph.Chart.8">
                  <p:embed followColorScheme="full"/>
                </p:oleObj>
              </mc:Choice>
              <mc:Fallback>
                <p:oleObj name="Chart" r:id="rId4" imgW="8601126" imgH="4086255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06375" y="1300163"/>
                        <a:ext cx="8564563" cy="406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September </a:t>
            </a:r>
            <a:r>
              <a:rPr lang="en-US" sz="1100" dirty="0">
                <a:solidFill>
                  <a:srgbClr val="000000"/>
                </a:solidFill>
              </a:rPr>
              <a:t>2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2014.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6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</a:t>
            </a:r>
            <a:r>
              <a:rPr lang="en-US" b="1" dirty="0" smtClean="0">
                <a:solidFill>
                  <a:srgbClr val="FFFFFF"/>
                </a:solidFill>
              </a:rPr>
              <a:t> Before Dropping in 2012/13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529269" y="1191582"/>
            <a:ext cx="3667944" cy="1256651"/>
          </a:xfrm>
          <a:prstGeom prst="wedgeRectCallout">
            <a:avLst>
              <a:gd name="adj1" fmla="val 72007"/>
              <a:gd name="adj2" fmla="val 23721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8019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2,176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1953-2013,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there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561349" y="4332156"/>
            <a:ext cx="2685175" cy="601371"/>
          </a:xfrm>
          <a:prstGeom prst="wedgeRectCallout">
            <a:avLst>
              <a:gd name="adj1" fmla="val 63458"/>
              <a:gd name="adj2" fmla="val 31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40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so far in 2014*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56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41313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2013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2013)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22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81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6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116" y="1322760"/>
            <a:ext cx="8112399" cy="44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436373" y="1710813"/>
            <a:ext cx="3048415" cy="1206887"/>
          </a:xfrm>
          <a:prstGeom prst="wedgeRectCallout">
            <a:avLst>
              <a:gd name="adj1" fmla="val 102567"/>
              <a:gd name="adj2" fmla="val 2055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128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2013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08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2013*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093938"/>
            <a:ext cx="8888413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*2010s represent 2010-2013.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5993" name="Chart" r:id="rId4" imgW="8572512" imgH="3743439" progId="MSGraph.Chart.8">
                  <p:embed followColorScheme="full"/>
                </p:oleObj>
              </mc:Choice>
              <mc:Fallback>
                <p:oleObj name="Chart" r:id="rId4" imgW="8572512" imgH="374343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1463" y="1301750"/>
                        <a:ext cx="8670925" cy="424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6.1E*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225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2013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>
            <p:extLst/>
          </p:nvPr>
        </p:nvGraphicFramePr>
        <p:xfrm>
          <a:off x="40341" y="2176463"/>
          <a:ext cx="8964613" cy="334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99063" name="Chart" r:id="rId4" imgW="8419996" imgH="3371740" progId="MSGraph.Chart.8">
                  <p:embed followColorScheme="full"/>
                </p:oleObj>
              </mc:Choice>
              <mc:Fallback>
                <p:oleObj name="Chart" r:id="rId4" imgW="8419996" imgH="33717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0341" y="2176463"/>
                        <a:ext cx="8964613" cy="334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5165"/>
              <a:gd name="adj2" fmla="val 8104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err="1" smtClean="0">
                <a:solidFill>
                  <a:srgbClr val="FFFFFF"/>
                </a:solidFill>
              </a:rPr>
              <a:t>Superstorm</a:t>
            </a:r>
            <a:r>
              <a:rPr lang="en-US" sz="2400" b="1" dirty="0" smtClean="0">
                <a:solidFill>
                  <a:srgbClr val="FFFFFF"/>
                </a:solidFill>
              </a:rPr>
              <a:t> Sandy in 2012 was the last mega-CAT to hit the US</a:t>
            </a:r>
            <a:endParaRPr lang="en-US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978272" y="5380445"/>
            <a:ext cx="7622803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 (2004-2013)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434380"/>
            <a:ext cx="91440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2013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64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1" grpId="0" animBg="1"/>
      <p:bldP spid="12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#2 Wall Street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79524" y="4676470"/>
            <a:ext cx="818925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Crashes, Interest Rates &amp; General Volatility</a:t>
            </a:r>
          </a:p>
        </p:txBody>
      </p:sp>
    </p:spTree>
    <p:extLst>
      <p:ext uri="{BB962C8B-B14F-4D97-AF65-F5344CB8AC3E}">
        <p14:creationId xmlns:p14="http://schemas.microsoft.com/office/powerpoint/2010/main" val="265283246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>
            <p:extLst/>
          </p:nvPr>
        </p:nvGraphicFramePr>
        <p:xfrm>
          <a:off x="-88902" y="1200150"/>
          <a:ext cx="8915401" cy="588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2133" name="Chart" r:id="rId5" imgW="8258301" imgH="5533908" progId="MSGraph.Chart.8">
                  <p:embed followColorScheme="full"/>
                </p:oleObj>
              </mc:Choice>
              <mc:Fallback>
                <p:oleObj name="Chart" r:id="rId5" imgW="8258301" imgH="553390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8902" y="1200150"/>
                        <a:ext cx="8915401" cy="588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44272" y="6154005"/>
            <a:ext cx="8640966" cy="60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sz="1100" dirty="0">
              <a:solidFill>
                <a:srgbClr val="000000"/>
              </a:solidFill>
            </a:endParaRPr>
          </a:p>
          <a:p>
            <a:r>
              <a:rPr lang="en-US" sz="1100" dirty="0" smtClean="0">
                <a:solidFill>
                  <a:srgbClr val="000000"/>
                </a:solidFill>
              </a:rPr>
              <a:t>*Through Oct. 12, 2014.</a:t>
            </a:r>
          </a:p>
          <a:p>
            <a:r>
              <a:rPr lang="en-US" sz="1100" dirty="0" smtClean="0">
                <a:solidFill>
                  <a:srgbClr val="000000"/>
                </a:solidFill>
              </a:rPr>
              <a:t>Source</a:t>
            </a:r>
            <a:r>
              <a:rPr lang="en-US" sz="1100" dirty="0">
                <a:solidFill>
                  <a:srgbClr val="000000"/>
                </a:solidFill>
              </a:rPr>
              <a:t>: </a:t>
            </a:r>
            <a:r>
              <a:rPr lang="en-US" sz="1100" dirty="0" smtClean="0">
                <a:solidFill>
                  <a:srgbClr val="000000"/>
                </a:solidFill>
              </a:rPr>
              <a:t> NYU Stern School </a:t>
            </a:r>
            <a:r>
              <a:rPr lang="en-US" sz="1100" dirty="0">
                <a:solidFill>
                  <a:srgbClr val="000000"/>
                </a:solidFill>
              </a:rPr>
              <a:t>of Business: </a:t>
            </a:r>
            <a:r>
              <a:rPr lang="en-US" sz="1100" dirty="0">
                <a:solidFill>
                  <a:srgbClr val="000000"/>
                </a:solidFill>
                <a:hlinkClick r:id="rId7"/>
              </a:rPr>
              <a:t>http://pages.stern.nyu.edu/~</a:t>
            </a:r>
            <a:r>
              <a:rPr lang="en-US" sz="1100" dirty="0" smtClean="0">
                <a:solidFill>
                  <a:srgbClr val="000000"/>
                </a:solidFill>
                <a:hlinkClick r:id="rId7"/>
              </a:rPr>
              <a:t>adamodar/New_Home_Page/datafile/histretSP.html</a:t>
            </a:r>
            <a:r>
              <a:rPr lang="en-US" sz="1100" dirty="0" smtClean="0">
                <a:solidFill>
                  <a:srgbClr val="000000"/>
                </a:solidFill>
              </a:rPr>
              <a:t>  Ins. Info. Inst.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6401" name="AutoShape 18"/>
          <p:cNvSpPr>
            <a:spLocks noChangeArrowheads="1"/>
          </p:cNvSpPr>
          <p:nvPr/>
        </p:nvSpPr>
        <p:spPr bwMode="auto">
          <a:xfrm>
            <a:off x="5603726" y="4719118"/>
            <a:ext cx="1171418" cy="506782"/>
          </a:xfrm>
          <a:prstGeom prst="wedgeRectCallout">
            <a:avLst>
              <a:gd name="adj1" fmla="val 67001"/>
              <a:gd name="adj2" fmla="val -52695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Tech Bubble Implosion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3" name="AutoShape 20"/>
          <p:cNvSpPr>
            <a:spLocks noChangeArrowheads="1"/>
          </p:cNvSpPr>
          <p:nvPr/>
        </p:nvSpPr>
        <p:spPr bwMode="auto">
          <a:xfrm>
            <a:off x="6385115" y="5329395"/>
            <a:ext cx="1078171" cy="359571"/>
          </a:xfrm>
          <a:prstGeom prst="wedgeRectCallout">
            <a:avLst>
              <a:gd name="adj1" fmla="val 75307"/>
              <a:gd name="adj2" fmla="val -1139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Financial Crisis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640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ROE</a:t>
            </a:r>
          </a:p>
        </p:txBody>
      </p:sp>
      <p:sp>
        <p:nvSpPr>
          <p:cNvPr id="16409" name="AutoShape 6"/>
          <p:cNvSpPr>
            <a:spLocks noChangeArrowheads="1"/>
          </p:cNvSpPr>
          <p:nvPr/>
        </p:nvSpPr>
        <p:spPr bwMode="auto">
          <a:xfrm>
            <a:off x="3578034" y="5412386"/>
            <a:ext cx="1202806" cy="275619"/>
          </a:xfrm>
          <a:prstGeom prst="wedgeRectCallout">
            <a:avLst>
              <a:gd name="adj1" fmla="val -31527"/>
              <a:gd name="adj2" fmla="val -16453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Energy Crisis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8112868" y="4457623"/>
            <a:ext cx="772370" cy="542954"/>
          </a:xfrm>
          <a:prstGeom prst="wedgeRectCallout">
            <a:avLst>
              <a:gd name="adj1" fmla="val 14510"/>
              <a:gd name="adj2" fmla="val -11836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rgbClr val="FFFFFF"/>
                </a:solidFill>
              </a:rPr>
              <a:t>2014:H1 7.7%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black">
          <a:xfrm>
            <a:off x="42356" y="-184830"/>
            <a:ext cx="81930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>
            <a:lvl1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 charset="0"/>
                <a:ea typeface="+mj-ea"/>
                <a:cs typeface="+mj-cs"/>
              </a:defRPr>
            </a:lvl1pPr>
            <a:lvl2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2pPr>
            <a:lvl3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3pPr>
            <a:lvl4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4pPr>
            <a:lvl5pPr algn="l" defTabSz="1143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225A7A"/>
                </a:solidFill>
                <a:latin typeface="Arial"/>
              </a:defRPr>
            </a:lvl5pPr>
            <a:lvl6pPr marL="4572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6pPr>
            <a:lvl7pPr marL="9144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7pPr>
            <a:lvl8pPr marL="13716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8pPr>
            <a:lvl9pPr marL="1828800" algn="l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>
                    <a:alpha val="100000"/>
                  </a:schemeClr>
                </a:solidFill>
                <a:latin typeface="Arial"/>
              </a:defRPr>
            </a:lvl9pPr>
          </a:lstStyle>
          <a:p>
            <a:r>
              <a:rPr lang="en-US" kern="0" dirty="0" smtClean="0">
                <a:latin typeface="Arial" panose="020B0604020202020204" pitchFamily="34" charset="0"/>
              </a:rPr>
              <a:t>S&amp;P 500 Index Returns</a:t>
            </a:r>
            <a:r>
              <a:rPr lang="en-US" kern="0" dirty="0">
                <a:latin typeface="Arial" panose="020B0604020202020204" pitchFamily="34" charset="0"/>
              </a:rPr>
              <a:t>,</a:t>
            </a:r>
            <a:r>
              <a:rPr lang="en-US" kern="0" dirty="0" smtClean="0">
                <a:latin typeface="Arial" panose="020B0604020202020204" pitchFamily="34" charset="0"/>
              </a:rPr>
              <a:t> 1950 – 2014*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4179437" y="4470569"/>
            <a:ext cx="1365550" cy="309114"/>
          </a:xfrm>
          <a:prstGeom prst="wedgeRectCallout">
            <a:avLst>
              <a:gd name="adj1" fmla="val -40706"/>
              <a:gd name="adj2" fmla="val -143778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Fed Raises Rate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blackWhite">
          <a:xfrm>
            <a:off x="2386013" y="1061665"/>
            <a:ext cx="5849357" cy="1119499"/>
          </a:xfrm>
          <a:prstGeom prst="wedgeRectCallout">
            <a:avLst>
              <a:gd name="adj1" fmla="val 3411"/>
              <a:gd name="adj2" fmla="val 783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Volatility is endemic to stock markets—and may be increasing—but there is no persistent downward trend over long periods of time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4414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26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227041"/>
              </p:ext>
            </p:extLst>
          </p:nvPr>
        </p:nvGraphicFramePr>
        <p:xfrm>
          <a:off x="304800" y="1152525"/>
          <a:ext cx="85820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5204" name="Chart" r:id="rId4" imgW="8581960" imgH="4162376" progId="MSGraph.Chart.8">
                  <p:embed followColorScheme="full"/>
                </p:oleObj>
              </mc:Choice>
              <mc:Fallback>
                <p:oleObj name="Chart" r:id="rId4" imgW="8581960" imgH="4162376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52525"/>
                        <a:ext cx="85820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2010 - 2013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097774" y="1397607"/>
            <a:ext cx="360426" cy="1872368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4663255" y="1083248"/>
            <a:ext cx="3351934" cy="526891"/>
          </a:xfrm>
          <a:prstGeom prst="wedgeRectCallout">
            <a:avLst>
              <a:gd name="adj1" fmla="val 51744"/>
              <a:gd name="adj2" fmla="val 10740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rose sharply as equity markets rallied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29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2000–2014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/>
          </p:nvPr>
        </p:nvGraphicFramePr>
        <p:xfrm>
          <a:off x="225893" y="1518584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4180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893" y="1518584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37323" y="5225536"/>
            <a:ext cx="8240420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Due </a:t>
            </a:r>
            <a:r>
              <a:rPr lang="en-US" sz="2000" b="1" dirty="0">
                <a:solidFill>
                  <a:srgbClr val="FFFFFF"/>
                </a:solidFill>
              </a:rPr>
              <a:t>to persistently low interest </a:t>
            </a:r>
            <a:r>
              <a:rPr lang="en-US" sz="2000" b="1" dirty="0" smtClean="0">
                <a:solidFill>
                  <a:srgbClr val="FFFFFF"/>
                </a:solidFill>
              </a:rPr>
              <a:t>rates,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investment income </a:t>
            </a:r>
            <a:r>
              <a:rPr lang="en-US" sz="2000" b="1" dirty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</a:rPr>
              <a:t>ell in 2012 and in 2013</a:t>
            </a:r>
            <a:br>
              <a:rPr lang="en-US" sz="2000" b="1" dirty="0" smtClean="0">
                <a:solidFill>
                  <a:srgbClr val="FFFFFF"/>
                </a:solidFill>
              </a:rPr>
            </a:br>
            <a:r>
              <a:rPr lang="en-US" sz="2000" b="1" dirty="0" smtClean="0">
                <a:solidFill>
                  <a:srgbClr val="FFFFFF"/>
                </a:solidFill>
              </a:rPr>
              <a:t>and is falling again in 2014.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454490"/>
            <a:ext cx="891540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 smtClean="0"/>
              <a:t>1</a:t>
            </a:r>
            <a:r>
              <a:rPr lang="en-US" sz="1100" dirty="0" smtClean="0"/>
              <a:t> </a:t>
            </a:r>
            <a:r>
              <a:rPr lang="en-US" sz="1100" dirty="0"/>
              <a:t>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        *2014 figure is estimated based on annualized H1 data.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425736" y="1105268"/>
            <a:ext cx="2489664" cy="795771"/>
          </a:xfrm>
          <a:prstGeom prst="wedgeRectCallout">
            <a:avLst>
              <a:gd name="adj1" fmla="val 25062"/>
              <a:gd name="adj2" fmla="val 13554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are still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8880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1994–2013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382733"/>
              </p:ext>
            </p:extLst>
          </p:nvPr>
        </p:nvGraphicFramePr>
        <p:xfrm>
          <a:off x="360363" y="1558925"/>
          <a:ext cx="845185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6228" name="Chart" r:id="rId4" imgW="8429714" imgH="3638435" progId="MSGraph.Chart.8">
                  <p:embed followColorScheme="full"/>
                </p:oleObj>
              </mc:Choice>
              <mc:Fallback>
                <p:oleObj name="Chart" r:id="rId4" imgW="8429714" imgH="363843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558925"/>
                        <a:ext cx="845185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Continued to Fall in 2013 Due to Low Interest Rates but Realized Investment Gains Were Up Sharply;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814762" y="3716594"/>
            <a:ext cx="2810735" cy="976429"/>
          </a:xfrm>
          <a:prstGeom prst="wedgeRectCallout">
            <a:avLst>
              <a:gd name="adj1" fmla="val 113521"/>
              <a:gd name="adj2" fmla="val -7727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2013 were their highest in the post-crisis era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207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#3 The Federal Reserve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2697" y="4676470"/>
            <a:ext cx="84722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Do Fed Rates Actions Help or Hurt P/C Insurers?</a:t>
            </a:r>
          </a:p>
        </p:txBody>
      </p:sp>
    </p:spTree>
    <p:extLst>
      <p:ext uri="{BB962C8B-B14F-4D97-AF65-F5344CB8AC3E}">
        <p14:creationId xmlns:p14="http://schemas.microsoft.com/office/powerpoint/2010/main" val="19910217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u="sng" dirty="0" smtClean="0">
                <a:solidFill>
                  <a:schemeClr val="bg1"/>
                </a:solidFill>
              </a:rPr>
              <a:t>PART I: PROFITABILITY</a:t>
            </a:r>
            <a:r>
              <a:rPr lang="en-US" sz="4200" dirty="0" smtClean="0">
                <a:solidFill>
                  <a:schemeClr val="bg1"/>
                </a:solidFill>
              </a:rPr>
              <a:t/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Has Strength Come at the Expense of Performance?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81025" y="4935320"/>
            <a:ext cx="8189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What Can History Tell Us?</a:t>
            </a:r>
            <a:endParaRPr lang="en-US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9421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5C05A54-118B-41A1-B90D-339B96E840C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30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U.S. Treasury Security Yields: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A Long Downward Trend, 1990–2014*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84913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constant maturity, nominal rates, through </a:t>
            </a:r>
            <a:r>
              <a:rPr lang="en-US" sz="1100" dirty="0" smtClean="0"/>
              <a:t>July 2014.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www.federalreserve.gov/releases/h15/data.htm</a:t>
            </a:r>
            <a:r>
              <a:rPr lang="en-US" sz="1100" dirty="0" smtClean="0"/>
              <a:t>. National </a:t>
            </a:r>
            <a:r>
              <a:rPr lang="en-US" sz="1100" dirty="0"/>
              <a:t>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/>
          </p:nvPr>
        </p:nvGraphicFramePr>
        <p:xfrm>
          <a:off x="463550" y="977900"/>
          <a:ext cx="8404225" cy="483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8275" name="Chart" r:id="rId5" imgW="8343872" imgH="4381562" progId="MSGraph.Chart.8">
                  <p:embed followColorScheme="full"/>
                </p:oleObj>
              </mc:Choice>
              <mc:Fallback>
                <p:oleObj name="Chart" r:id="rId5" imgW="8343872" imgH="438156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977900"/>
                        <a:ext cx="8404225" cy="483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3352800" y="1143000"/>
            <a:ext cx="2876550" cy="809625"/>
          </a:xfrm>
          <a:prstGeom prst="wedgeRectCallout">
            <a:avLst>
              <a:gd name="adj1" fmla="val 16981"/>
              <a:gd name="adj2" fmla="val 20600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Yields on 10-Year U.S. Treasury Notes have been essentially  below 5% for a full decade. </a:t>
            </a:r>
          </a:p>
        </p:txBody>
      </p:sp>
      <p:sp>
        <p:nvSpPr>
          <p:cNvPr id="11273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</a:t>
            </a:r>
            <a:r>
              <a:rPr lang="en-US" sz="1600" b="1" dirty="0" smtClean="0">
                <a:solidFill>
                  <a:schemeClr val="bg1"/>
                </a:solidFill>
              </a:rPr>
              <a:t>come.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7177549" y="1207675"/>
            <a:ext cx="1704975" cy="1500289"/>
          </a:xfrm>
          <a:prstGeom prst="wedgeRectCallout">
            <a:avLst>
              <a:gd name="adj1" fmla="val 40156"/>
              <a:gd name="adj2" fmla="val 12784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U.S. Treasury </a:t>
            </a:r>
            <a:r>
              <a:rPr lang="en-US" sz="1400" b="1" dirty="0" smtClean="0">
                <a:solidFill>
                  <a:schemeClr val="bg1"/>
                </a:solidFill>
              </a:rPr>
              <a:t>yields </a:t>
            </a:r>
            <a:r>
              <a:rPr lang="en-US" sz="1400" b="1" dirty="0">
                <a:solidFill>
                  <a:schemeClr val="bg1"/>
                </a:solidFill>
              </a:rPr>
              <a:t>plunged to </a:t>
            </a:r>
            <a:r>
              <a:rPr lang="en-US" sz="1400" b="1" dirty="0" smtClean="0">
                <a:solidFill>
                  <a:schemeClr val="bg1"/>
                </a:solidFill>
              </a:rPr>
              <a:t>historic lows in 2013. Longer-term yields have rebounded a bit.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6446C4-2A73-4543-B6D3-B7D75012C05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grayWhite">
          <a:xfrm>
            <a:off x="8201025" y="3647768"/>
            <a:ext cx="715913" cy="1981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743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31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9299" name="Chart" r:id="rId4" imgW="8620022" imgH="3771782" progId="MSGraph.Chart.8">
                  <p:embed followColorScheme="full"/>
                </p:oleObj>
              </mc:Choice>
              <mc:Fallback>
                <p:oleObj name="Chart" r:id="rId4" imgW="8620022" imgH="3771782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330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324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#4 The Economy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52697" y="4676470"/>
            <a:ext cx="847221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</a:rPr>
              <a:t>Do Variability and Volatility in the Economy Make Earning Reasonable ROEs More Difficult?</a:t>
            </a:r>
          </a:p>
        </p:txBody>
      </p:sp>
    </p:spTree>
    <p:extLst>
      <p:ext uri="{BB962C8B-B14F-4D97-AF65-F5344CB8AC3E}">
        <p14:creationId xmlns:p14="http://schemas.microsoft.com/office/powerpoint/2010/main" val="81109781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9</a:t>
            </a:r>
            <a:r>
              <a:rPr lang="en-US" sz="1100" dirty="0" smtClean="0"/>
              <a:t>/14;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>
            <p:extLst/>
          </p:nvPr>
        </p:nvGraphicFramePr>
        <p:xfrm>
          <a:off x="38100" y="1639888"/>
          <a:ext cx="8955088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3157" name="Chart" r:id="rId4" imgW="8601126" imgH="3781500" progId="MSGraph.Chart.8">
                  <p:embed followColorScheme="full"/>
                </p:oleObj>
              </mc:Choice>
              <mc:Fallback>
                <p:oleObj name="Chart" r:id="rId4" imgW="8601126" imgH="3781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8100" y="1639888"/>
                        <a:ext cx="8955088" cy="3922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Demand for Insurance </a:t>
            </a:r>
            <a:r>
              <a:rPr lang="en-US" b="1" dirty="0" smtClean="0">
                <a:solidFill>
                  <a:srgbClr val="FFFFFF"/>
                </a:solidFill>
              </a:rPr>
              <a:t>Should Increase in 2014/15 as GDP Growth Accelerates Modestly </a:t>
            </a:r>
            <a:r>
              <a:rPr lang="en-US" b="1" dirty="0">
                <a:solidFill>
                  <a:srgbClr val="FFFFFF"/>
                </a:solidFill>
              </a:rPr>
              <a:t>and Gradually </a:t>
            </a:r>
            <a:r>
              <a:rPr lang="en-US" b="1" dirty="0" smtClean="0">
                <a:solidFill>
                  <a:srgbClr val="FFFFFF"/>
                </a:solidFill>
              </a:rPr>
              <a:t>Benefits </a:t>
            </a:r>
            <a:r>
              <a:rPr lang="en-US" b="1" dirty="0">
                <a:solidFill>
                  <a:srgbClr val="FFFFFF"/>
                </a:solidFill>
              </a:rPr>
              <a:t>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30679" y="3316796"/>
            <a:ext cx="2102689" cy="1415116"/>
          </a:xfrm>
          <a:prstGeom prst="wedgeRectCallout">
            <a:avLst>
              <a:gd name="adj1" fmla="val 42691"/>
              <a:gd name="adj2" fmla="val -6315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292110" y="1140542"/>
            <a:ext cx="2407708" cy="688258"/>
          </a:xfrm>
          <a:prstGeom prst="wedgeRectCallout">
            <a:avLst>
              <a:gd name="adj1" fmla="val -377"/>
              <a:gd name="adj2" fmla="val 21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5045192" y="3588945"/>
            <a:ext cx="1961532" cy="973399"/>
          </a:xfrm>
          <a:prstGeom prst="wedgeRectCallout">
            <a:avLst>
              <a:gd name="adj1" fmla="val 67353"/>
              <a:gd name="adj2" fmla="val -6824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Q1 2014 GDP data were hit hard by this year’s “Polar Vortex” and harsh winter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057838" y="304948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93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>
            <p:extLst/>
          </p:nvPr>
        </p:nvGraphicFramePr>
        <p:xfrm>
          <a:off x="438150" y="2123589"/>
          <a:ext cx="84010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252" name="Chart" r:id="rId4" imgW="8410548" imgH="3581479" progId="MSGraph.Chart.8">
                  <p:embed followColorScheme="full"/>
                </p:oleObj>
              </mc:Choice>
              <mc:Fallback>
                <p:oleObj name="Chart" r:id="rId4" imgW="8410548" imgH="35814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38150" y="2123589"/>
                        <a:ext cx="840105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Impairments vs. Real GDP Growth, </a:t>
            </a:r>
            <a:br>
              <a:rPr lang="en-US" dirty="0" smtClean="0"/>
            </a:br>
            <a:r>
              <a:rPr lang="en-US" dirty="0" smtClean="0"/>
              <a:t>P/C &amp; L/H, 1978-2013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47638" y="1177541"/>
            <a:ext cx="8796337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No. of Impairments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6049613" y="2630336"/>
            <a:ext cx="2130425" cy="946150"/>
          </a:xfrm>
          <a:prstGeom prst="wedgeRectCallout">
            <a:avLst>
              <a:gd name="adj1" fmla="val 31910"/>
              <a:gd name="adj2" fmla="val 68580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Today, impairment rates seem less sensitive to economic downturns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2014538" y="4857750"/>
            <a:ext cx="2405062" cy="943460"/>
          </a:xfrm>
          <a:prstGeom prst="wedgeRectCallout">
            <a:avLst>
              <a:gd name="adj1" fmla="val -6663"/>
              <a:gd name="adj2" fmla="val -7978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Historically, there has been a lagged, inverse relationship between GDP growth and impairments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70663"/>
            <a:ext cx="8839200" cy="2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/>
              <a:t>Sources: A.M. Best: </a:t>
            </a:r>
            <a:r>
              <a:rPr lang="en-US" sz="1100" i="1" dirty="0"/>
              <a:t>Best’s Impairment Rate and Rating Transition </a:t>
            </a:r>
            <a:r>
              <a:rPr lang="en-US" sz="1100" i="1" dirty="0" smtClean="0"/>
              <a:t>Study—1977-2013, </a:t>
            </a:r>
            <a:r>
              <a:rPr lang="en-US" sz="1100" dirty="0" smtClean="0"/>
              <a:t>March 31, 2014; Insurance Information Institute.</a:t>
            </a:r>
            <a:endParaRPr lang="en-US" sz="11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0" y="6324600"/>
            <a:ext cx="3352800" cy="2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/>
              <a:t>*US P/C and L/H companies, </a:t>
            </a:r>
            <a:r>
              <a:rPr lang="en-US" sz="1200" dirty="0" smtClean="0"/>
              <a:t>1977-2013.</a:t>
            </a:r>
            <a:endParaRPr lang="en-US" sz="1200" dirty="0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4786314" y="5015276"/>
            <a:ext cx="1442659" cy="722672"/>
          </a:xfrm>
          <a:prstGeom prst="wedgeRectCallout">
            <a:avLst>
              <a:gd name="adj1" fmla="val 174113"/>
              <a:gd name="adj2" fmla="val 1909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Very few impairments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4186238" y="1066728"/>
            <a:ext cx="3661512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Insurers are more resilient to economic volatility than in the past.  </a:t>
            </a:r>
            <a:r>
              <a:rPr lang="en-US" b="1" i="1" dirty="0" smtClean="0">
                <a:solidFill>
                  <a:schemeClr val="bg1"/>
                </a:solidFill>
              </a:rPr>
              <a:t>That improvement began well before Dodd-Frank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black">
          <a:xfrm>
            <a:off x="7898900" y="1974846"/>
            <a:ext cx="1175749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Real GDP Growth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075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7" grpId="0" animBg="1"/>
      <p:bldP spid="18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83056"/>
              </p:ext>
            </p:extLst>
          </p:nvPr>
        </p:nvGraphicFramePr>
        <p:xfrm>
          <a:off x="345281" y="2152791"/>
          <a:ext cx="84010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1494" name="Chart" r:id="rId4" imgW="8410548" imgH="3581479" progId="MSGraph.Chart.8">
                  <p:embed followColorScheme="full"/>
                </p:oleObj>
              </mc:Choice>
              <mc:Fallback>
                <p:oleObj name="Chart" r:id="rId4" imgW="8410548" imgH="35814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45281" y="2152791"/>
                        <a:ext cx="840105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Downgrade/Upgrade Ratio vs. Real GDP Growth, P/C &amp; L/H, 1978-2013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47638" y="1809161"/>
            <a:ext cx="8796337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Ratio of Downgrades to Upgrades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3044429" y="2549723"/>
            <a:ext cx="2405062" cy="943460"/>
          </a:xfrm>
          <a:prstGeom prst="wedgeRectCallout">
            <a:avLst>
              <a:gd name="adj1" fmla="val -77356"/>
              <a:gd name="adj2" fmla="val 247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Historically, there has been a lagged, inverse relationship between GDP growth and impairments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6570663"/>
            <a:ext cx="8839200" cy="2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/>
              <a:t>Sources: A.M. Best: </a:t>
            </a:r>
            <a:r>
              <a:rPr lang="en-US" sz="1100" i="1" dirty="0"/>
              <a:t>Best’s Impairment Rate and Rating Transition </a:t>
            </a:r>
            <a:r>
              <a:rPr lang="en-US" sz="1100" i="1" dirty="0" smtClean="0"/>
              <a:t>Study—1977-2013, </a:t>
            </a:r>
            <a:r>
              <a:rPr lang="en-US" sz="1100" dirty="0" smtClean="0"/>
              <a:t>March 31, 2014; Insurance Information Institute.</a:t>
            </a:r>
            <a:endParaRPr lang="en-US" sz="11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0" y="6324600"/>
            <a:ext cx="3352800" cy="2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/>
              <a:t>*US P/C and L/H companies, </a:t>
            </a:r>
            <a:r>
              <a:rPr lang="en-US" sz="1200" dirty="0" smtClean="0"/>
              <a:t>1977-2013.</a:t>
            </a:r>
            <a:endParaRPr lang="en-US" sz="1200" dirty="0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5557425" y="1919960"/>
            <a:ext cx="2440301" cy="1567264"/>
          </a:xfrm>
          <a:prstGeom prst="wedgeRectCallout">
            <a:avLst>
              <a:gd name="adj1" fmla="val 19607"/>
              <a:gd name="adj2" fmla="val 66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Increase in downgrade/upgrade ratio was </a:t>
            </a:r>
            <a:r>
              <a:rPr lang="en-US" sz="1600" b="1" u="sng" dirty="0" smtClean="0">
                <a:solidFill>
                  <a:srgbClr val="FFFFFF"/>
                </a:solidFill>
              </a:rPr>
              <a:t>smaller</a:t>
            </a:r>
            <a:r>
              <a:rPr lang="en-US" sz="1600" b="1" dirty="0" smtClean="0">
                <a:solidFill>
                  <a:srgbClr val="FFFFFF"/>
                </a:solidFill>
              </a:rPr>
              <a:t> in Great Recession than past recessions, suggesting greater resilience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471911" y="1171662"/>
            <a:ext cx="4233012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Downgrades tend to fall relative to upgrades as the economy improves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black">
          <a:xfrm>
            <a:off x="8170367" y="1974846"/>
            <a:ext cx="1175749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Real GDP Growth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2250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8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36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Number of Recessions Endured by P/C Insurers, by Number of Years in Operation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72900"/>
              </p:ext>
            </p:extLst>
          </p:nvPr>
        </p:nvGraphicFramePr>
        <p:xfrm>
          <a:off x="268381" y="1787804"/>
          <a:ext cx="8445500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0323" name="Chart" r:id="rId4" imgW="8543899" imgH="3533700" progId="MSGraph.Chart.8">
                  <p:embed followColorScheme="full"/>
                </p:oleObj>
              </mc:Choice>
              <mc:Fallback>
                <p:oleObj name="Chart" r:id="rId4" imgW="8543899" imgH="3533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68381" y="1787804"/>
                        <a:ext cx="8445500" cy="349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632765"/>
            <a:ext cx="761682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research from </a:t>
            </a:r>
            <a:r>
              <a:rPr lang="en-US" sz="1100" dirty="0" smtClean="0"/>
              <a:t>National Bureau of Economic Research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Recessions Since 1860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Many US Insurers Are Close to a Century Old or Older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">
          <a:xfrm>
            <a:off x="3135687" y="5015752"/>
            <a:ext cx="314409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Years in Operation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2159" y="1667437"/>
            <a:ext cx="4114240" cy="820270"/>
          </a:xfrm>
          <a:prstGeom prst="wedgeRectCallout">
            <a:avLst>
              <a:gd name="adj1" fmla="val 54558"/>
              <a:gd name="adj2" fmla="val 73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Insurers are true survivors—not just of natural catastrophes but also economic ones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050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#5 The President 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(of the United States)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49194" y="4919931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How Is Profitability Affected by the President’s Political Party?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945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051860632"/>
              </p:ext>
            </p:extLst>
          </p:nvPr>
        </p:nvGraphicFramePr>
        <p:xfrm>
          <a:off x="0" y="1228725"/>
          <a:ext cx="8566150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3512" name="Chart" r:id="rId4" imgW="8629616" imgH="5248301" progId="MSGraph.Chart.8">
                  <p:embed followColorScheme="full"/>
                </p:oleObj>
              </mc:Choice>
              <mc:Fallback>
                <p:oleObj name="Chart" r:id="rId4" imgW="8629616" imgH="524830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28725"/>
                        <a:ext cx="8566150" cy="521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4412" y="6388592"/>
            <a:ext cx="842865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>
                <a:latin typeface="Arial" charset="0"/>
              </a:rPr>
              <a:t>*Truman </a:t>
            </a:r>
            <a:r>
              <a:rPr lang="en-US" sz="1000" dirty="0">
                <a:latin typeface="Arial" charset="0"/>
              </a:rPr>
              <a:t>administration ROE of 6.97% based on 3 years only, </a:t>
            </a:r>
            <a:r>
              <a:rPr lang="en-US" sz="1000" dirty="0" smtClean="0">
                <a:latin typeface="Arial" charset="0"/>
              </a:rPr>
              <a:t>1950-52; </a:t>
            </a:r>
            <a:r>
              <a:rPr lang="en-US" sz="1000" dirty="0" smtClean="0"/>
              <a:t>Estimated ROE for 2014 = 7.8% based on data through 2014:Q2.</a:t>
            </a:r>
            <a:endParaRPr lang="en-US" sz="1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>
                <a:latin typeface="Arial" charset="0"/>
              </a:rPr>
              <a:t>  Source</a:t>
            </a:r>
            <a:r>
              <a:rPr lang="en-US" sz="1000" dirty="0">
                <a:latin typeface="Arial" charset="0"/>
              </a:rPr>
              <a:t>: Insurance Information Institute</a:t>
            </a:r>
          </a:p>
        </p:txBody>
      </p:sp>
      <p:sp>
        <p:nvSpPr>
          <p:cNvPr id="7045125" name="Text Box 5"/>
          <p:cNvSpPr txBox="1">
            <a:spLocks noChangeArrowheads="1"/>
          </p:cNvSpPr>
          <p:nvPr/>
        </p:nvSpPr>
        <p:spPr bwMode="auto">
          <a:xfrm>
            <a:off x="5718175" y="2482850"/>
            <a:ext cx="3273425" cy="142192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latin typeface="Arial" charset="0"/>
              </a:rPr>
              <a:t>OVERALL RECORD: </a:t>
            </a:r>
            <a:r>
              <a:rPr lang="en-US" sz="2400" b="1" u="sng" dirty="0" smtClean="0">
                <a:latin typeface="Arial" charset="0"/>
              </a:rPr>
              <a:t>1950-2014</a:t>
            </a:r>
            <a:r>
              <a:rPr lang="en-US" sz="2400" b="1" dirty="0" smtClean="0">
                <a:latin typeface="Arial" charset="0"/>
              </a:rPr>
              <a:t>*</a:t>
            </a:r>
            <a:endParaRPr lang="en-US" sz="2400" b="1" dirty="0">
              <a:latin typeface="Arial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3333FF"/>
                </a:solidFill>
                <a:latin typeface="Arial" charset="0"/>
              </a:rPr>
              <a:t>Democrats	  </a:t>
            </a:r>
            <a:r>
              <a:rPr lang="en-US" sz="2400" b="1" dirty="0" smtClean="0">
                <a:solidFill>
                  <a:srgbClr val="3333FF"/>
                </a:solidFill>
                <a:latin typeface="Arial" charset="0"/>
              </a:rPr>
              <a:t>7.72%</a:t>
            </a:r>
            <a:endParaRPr lang="en-US" sz="2400" b="1" dirty="0">
              <a:solidFill>
                <a:srgbClr val="3333FF"/>
              </a:solidFill>
              <a:latin typeface="Arial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Republicans	  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</a:rPr>
              <a:t>7.85%</a:t>
            </a:r>
            <a:endParaRPr 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045126" name="Text Box 6"/>
          <p:cNvSpPr txBox="1">
            <a:spLocks noChangeArrowheads="1"/>
          </p:cNvSpPr>
          <p:nvPr/>
        </p:nvSpPr>
        <p:spPr bwMode="auto">
          <a:xfrm>
            <a:off x="5405281" y="4106510"/>
            <a:ext cx="3429000" cy="1419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ClrTx/>
              <a:buFontTx/>
              <a:buNone/>
              <a:defRPr/>
            </a:pPr>
            <a:r>
              <a:rPr lang="en-US" sz="2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Party of President has marginal bearing on profitability of P/C insurance industry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1301" y="0"/>
            <a:ext cx="7557525" cy="860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P/C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en-US" sz="3000" b="1" kern="0" noProof="0" dirty="0" smtClean="0">
                <a:solidFill>
                  <a:srgbClr val="225A7A"/>
                </a:solidFill>
                <a:ea typeface="+mj-ea"/>
                <a:cs typeface="+mj-cs"/>
              </a:rPr>
              <a:t>I</a:t>
            </a:r>
            <a:r>
              <a:rPr lang="en-US" sz="3000" b="1" kern="0" dirty="0" err="1" smtClean="0">
                <a:solidFill>
                  <a:srgbClr val="225A7A"/>
                </a:solidFill>
                <a:ea typeface="+mj-ea"/>
                <a:cs typeface="+mj-cs"/>
              </a:rPr>
              <a:t>nsurance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 Industry ROE by Presidential Administration, 1950-2014*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71400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4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04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25" grpId="0" animBg="1"/>
      <p:bldP spid="70451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4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454136"/>
              </p:ext>
            </p:extLst>
          </p:nvPr>
        </p:nvGraphicFramePr>
        <p:xfrm>
          <a:off x="0" y="1236408"/>
          <a:ext cx="8880475" cy="589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74536" name="Chart" r:id="rId4" imgW="8296224" imgH="5524428" progId="MSGraph.Chart.8">
                  <p:embed followColorScheme="full"/>
                </p:oleObj>
              </mc:Choice>
              <mc:Fallback>
                <p:oleObj name="Chart" r:id="rId4" imgW="8296224" imgH="552442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36408"/>
                        <a:ext cx="8880475" cy="589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46148" name="Rectangle 4"/>
          <p:cNvSpPr>
            <a:spLocks noChangeArrowheads="1"/>
          </p:cNvSpPr>
          <p:nvPr/>
        </p:nvSpPr>
        <p:spPr bwMode="auto">
          <a:xfrm>
            <a:off x="1339652" y="1152833"/>
            <a:ext cx="687520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800" b="1" dirty="0">
                <a:solidFill>
                  <a:srgbClr val="3333FF"/>
                </a:solidFill>
                <a:latin typeface="Arial" charset="0"/>
              </a:rPr>
              <a:t>BLUE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Democratic President</a:t>
            </a:r>
            <a:r>
              <a:rPr lang="en-US" sz="1400" b="1" dirty="0">
                <a:latin typeface="Arial" charset="0"/>
              </a:rPr>
              <a:t>        </a:t>
            </a:r>
            <a:r>
              <a:rPr lang="en-US" sz="1800" b="1" dirty="0">
                <a:solidFill>
                  <a:srgbClr val="FF3300"/>
                </a:solidFill>
                <a:latin typeface="Arial" charset="0"/>
              </a:rPr>
              <a:t>RED</a:t>
            </a:r>
            <a:r>
              <a:rPr lang="en-US" sz="1400" b="1" dirty="0">
                <a:latin typeface="Arial" charset="0"/>
              </a:rPr>
              <a:t> = </a:t>
            </a:r>
            <a:r>
              <a:rPr lang="en-US" b="1" dirty="0">
                <a:latin typeface="Arial" charset="0"/>
              </a:rPr>
              <a:t>Republican President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169268" y="1651819"/>
            <a:ext cx="544436" cy="4215581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2362200" y="5715000"/>
            <a:ext cx="685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2713704" y="1651824"/>
            <a:ext cx="412529" cy="4247530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6983008" y="1647007"/>
            <a:ext cx="967251" cy="4242619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6006277" y="1651824"/>
            <a:ext cx="981629" cy="4247531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3" name="Rectangle 10"/>
          <p:cNvSpPr>
            <a:spLocks noChangeArrowheads="1"/>
          </p:cNvSpPr>
          <p:nvPr/>
        </p:nvSpPr>
        <p:spPr bwMode="auto">
          <a:xfrm>
            <a:off x="4585549" y="1651824"/>
            <a:ext cx="1418484" cy="4247531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823452" y="1652136"/>
            <a:ext cx="366253" cy="4191000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5" name="Rectangle 12"/>
          <p:cNvSpPr>
            <a:spLocks noChangeArrowheads="1"/>
          </p:cNvSpPr>
          <p:nvPr/>
        </p:nvSpPr>
        <p:spPr bwMode="auto">
          <a:xfrm>
            <a:off x="3132204" y="1651819"/>
            <a:ext cx="982596" cy="4249997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1177047" y="1651819"/>
            <a:ext cx="1005715" cy="4191317"/>
          </a:xfrm>
          <a:prstGeom prst="rect">
            <a:avLst/>
          </a:prstGeom>
          <a:solidFill>
            <a:srgbClr val="FF330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7" name="Rectangle 14"/>
          <p:cNvSpPr>
            <a:spLocks noChangeArrowheads="1"/>
          </p:cNvSpPr>
          <p:nvPr/>
        </p:nvSpPr>
        <p:spPr bwMode="auto">
          <a:xfrm>
            <a:off x="4110721" y="1651819"/>
            <a:ext cx="474827" cy="4232788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6399" name="Text Box 16"/>
          <p:cNvSpPr txBox="1">
            <a:spLocks noChangeArrowheads="1"/>
          </p:cNvSpPr>
          <p:nvPr/>
        </p:nvSpPr>
        <p:spPr bwMode="auto">
          <a:xfrm rot="-5400000">
            <a:off x="523672" y="2057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Truman</a:t>
            </a:r>
          </a:p>
        </p:txBody>
      </p:sp>
      <p:sp>
        <p:nvSpPr>
          <p:cNvPr id="16400" name="Text Box 17"/>
          <p:cNvSpPr txBox="1">
            <a:spLocks noChangeArrowheads="1"/>
          </p:cNvSpPr>
          <p:nvPr/>
        </p:nvSpPr>
        <p:spPr bwMode="auto">
          <a:xfrm>
            <a:off x="2977556" y="1821432"/>
            <a:ext cx="129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Nixon/Ford</a:t>
            </a:r>
          </a:p>
        </p:txBody>
      </p:sp>
      <p:sp>
        <p:nvSpPr>
          <p:cNvPr id="16401" name="Text Box 18"/>
          <p:cNvSpPr txBox="1">
            <a:spLocks noChangeArrowheads="1"/>
          </p:cNvSpPr>
          <p:nvPr/>
        </p:nvSpPr>
        <p:spPr bwMode="auto">
          <a:xfrm rot="16200000">
            <a:off x="1919795" y="2152924"/>
            <a:ext cx="14531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r">
              <a:buClr>
                <a:schemeClr val="tx1"/>
              </a:buClr>
              <a:buFontTx/>
              <a:buNone/>
            </a:pPr>
            <a:r>
              <a:rPr lang="en-US" sz="1400" b="1" dirty="0"/>
              <a:t>Kennedy/ Johnson</a:t>
            </a:r>
          </a:p>
        </p:txBody>
      </p:sp>
      <p:sp>
        <p:nvSpPr>
          <p:cNvPr id="16402" name="Text Box 19"/>
          <p:cNvSpPr txBox="1">
            <a:spLocks noChangeArrowheads="1"/>
          </p:cNvSpPr>
          <p:nvPr/>
        </p:nvSpPr>
        <p:spPr bwMode="auto">
          <a:xfrm rot="16200000">
            <a:off x="1041352" y="2057400"/>
            <a:ext cx="1293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Eisenhower</a:t>
            </a:r>
          </a:p>
        </p:txBody>
      </p:sp>
      <p:sp>
        <p:nvSpPr>
          <p:cNvPr id="16403" name="Text Box 20"/>
          <p:cNvSpPr txBox="1">
            <a:spLocks noChangeArrowheads="1"/>
          </p:cNvSpPr>
          <p:nvPr/>
        </p:nvSpPr>
        <p:spPr bwMode="auto">
          <a:xfrm rot="16200000">
            <a:off x="3692506" y="1865676"/>
            <a:ext cx="1293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Carter</a:t>
            </a:r>
          </a:p>
        </p:txBody>
      </p:sp>
      <p:sp>
        <p:nvSpPr>
          <p:cNvPr id="16404" name="Text Box 21"/>
          <p:cNvSpPr txBox="1">
            <a:spLocks noChangeArrowheads="1"/>
          </p:cNvSpPr>
          <p:nvPr/>
        </p:nvSpPr>
        <p:spPr bwMode="auto">
          <a:xfrm>
            <a:off x="4578593" y="1848571"/>
            <a:ext cx="1443755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 smtClean="0"/>
              <a:t>Reagan/Bush I</a:t>
            </a:r>
            <a:endParaRPr lang="en-US" sz="1400" b="1" dirty="0"/>
          </a:p>
        </p:txBody>
      </p:sp>
      <p:sp>
        <p:nvSpPr>
          <p:cNvPr id="16405" name="Text Box 22"/>
          <p:cNvSpPr txBox="1">
            <a:spLocks noChangeArrowheads="1"/>
          </p:cNvSpPr>
          <p:nvPr/>
        </p:nvSpPr>
        <p:spPr bwMode="auto">
          <a:xfrm>
            <a:off x="5834985" y="1850928"/>
            <a:ext cx="1293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/>
              <a:t>Clinton</a:t>
            </a:r>
          </a:p>
        </p:txBody>
      </p:sp>
      <p:sp>
        <p:nvSpPr>
          <p:cNvPr id="16406" name="Text Box 23"/>
          <p:cNvSpPr txBox="1">
            <a:spLocks noChangeArrowheads="1"/>
          </p:cNvSpPr>
          <p:nvPr/>
        </p:nvSpPr>
        <p:spPr bwMode="auto">
          <a:xfrm>
            <a:off x="6833064" y="1850926"/>
            <a:ext cx="1293813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 smtClean="0"/>
              <a:t>Bush II</a:t>
            </a:r>
            <a:endParaRPr lang="en-US" sz="1400" b="1" dirty="0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31301" y="0"/>
            <a:ext cx="7557525" cy="8604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143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P/C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rgbClr val="225A7A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insurance Industry ROE by Presidential Party Affiliation, 1950- 2014*</a:t>
            </a:r>
            <a:endParaRPr kumimoji="0" lang="en-US" sz="3000" b="1" i="0" u="none" strike="noStrike" kern="0" cap="none" spc="0" normalizeH="0" baseline="0" noProof="0" dirty="0" smtClean="0">
              <a:ln>
                <a:noFill/>
              </a:ln>
              <a:solidFill>
                <a:srgbClr val="225A7A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7950259" y="1641994"/>
            <a:ext cx="756089" cy="4232788"/>
          </a:xfrm>
          <a:prstGeom prst="rect">
            <a:avLst/>
          </a:prstGeom>
          <a:solidFill>
            <a:srgbClr val="99CCFF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 rot="16200000">
            <a:off x="7805848" y="1898283"/>
            <a:ext cx="129381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endParaRPr lang="en-US" sz="1400" b="1" dirty="0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7703548" y="1839603"/>
            <a:ext cx="1293812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 algn="ctr">
              <a:buClr>
                <a:schemeClr val="tx1"/>
              </a:buClr>
              <a:buFontTx/>
              <a:buNone/>
            </a:pPr>
            <a:r>
              <a:rPr lang="en-US" sz="1400" b="1" dirty="0" smtClean="0"/>
              <a:t>Obama</a:t>
            </a:r>
            <a:endParaRPr lang="en-US" sz="1400" b="1" dirty="0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873" y="6437792"/>
            <a:ext cx="842865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/>
              <a:t>Estimated ROE for 2014 = 7.8% based on data through 2014:Q2.</a:t>
            </a:r>
            <a:endParaRPr lang="en-US" sz="1000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dirty="0" smtClean="0">
                <a:latin typeface="Arial" charset="0"/>
              </a:rPr>
              <a:t>  Source</a:t>
            </a:r>
            <a:r>
              <a:rPr lang="en-US" sz="1000" dirty="0">
                <a:latin typeface="Arial" charset="0"/>
              </a:rPr>
              <a:t>: Insurance Information Institute</a:t>
            </a:r>
          </a:p>
        </p:txBody>
      </p:sp>
    </p:spTree>
    <p:extLst>
      <p:ext uri="{BB962C8B-B14F-4D97-AF65-F5344CB8AC3E}">
        <p14:creationId xmlns:p14="http://schemas.microsoft.com/office/powerpoint/2010/main" val="2125447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4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4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046146" grpId="0" bld="series" animBg="0"/>
      <p:bldP spid="704614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What Is Happening to     Insurer Profitability?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79524" y="4676470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What Can We Learn from History?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D</a:t>
            </a:r>
            <a:r>
              <a:rPr lang="en-US" sz="3200" b="1" i="1" dirty="0" smtClean="0">
                <a:solidFill>
                  <a:srgbClr val="FF0000"/>
                </a:solidFill>
              </a:rPr>
              <a:t>éjà Vu: Cycles or Super-Cycles?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4311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#6 Ratings Agencies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49194" y="4919931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Quasi-Regulators Must Have Some Impact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5116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1969–2013</a:t>
            </a: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2975019"/>
              </p:ext>
            </p:extLst>
          </p:nvPr>
        </p:nvGraphicFramePr>
        <p:xfrm>
          <a:off x="395288" y="1595343"/>
          <a:ext cx="846455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155614"/>
            <a:ext cx="8760543" cy="7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</a:t>
            </a:r>
            <a:r>
              <a:rPr lang="en-US" sz="1100" dirty="0" smtClean="0">
                <a:solidFill>
                  <a:srgbClr val="000000"/>
                </a:solidFill>
              </a:rPr>
              <a:t>U.S.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P/C Impairments </a:t>
            </a:r>
            <a:r>
              <a:rPr lang="en-US" sz="1100" dirty="0" smtClean="0">
                <a:solidFill>
                  <a:srgbClr val="000000"/>
                </a:solidFill>
              </a:rPr>
              <a:t>Down Sharply in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Alternative Risk Players Faltered,” June 23, 2014;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Information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30645" y="1254481"/>
            <a:ext cx="3436373" cy="820270"/>
          </a:xfrm>
          <a:prstGeom prst="wedgeRectCallout">
            <a:avLst>
              <a:gd name="adj1" fmla="val 45572"/>
              <a:gd name="adj2" fmla="val 2571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Impairments among P/C insurers remain infrequent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299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1969-2013</a:t>
            </a:r>
          </a:p>
        </p:txBody>
      </p:sp>
      <p:graphicFrame>
        <p:nvGraphicFramePr>
          <p:cNvPr id="1997827" name="Object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5598563"/>
              </p:ext>
            </p:extLst>
          </p:nvPr>
        </p:nvGraphicFramePr>
        <p:xfrm>
          <a:off x="195262" y="1162050"/>
          <a:ext cx="87725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6391" name="Chart" r:id="rId4" imgW="8829766" imgH="4371844" progId="MSGraph.Chart.8">
                  <p:embed followColorScheme="full"/>
                </p:oleObj>
              </mc:Choice>
              <mc:Fallback>
                <p:oleObj name="Chart" r:id="rId4" imgW="8829766" imgH="4371844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95262" y="1162050"/>
                        <a:ext cx="8772525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28897" y="4541300"/>
            <a:ext cx="4343403" cy="486849"/>
          </a:xfrm>
          <a:prstGeom prst="wedgeRectCallout">
            <a:avLst>
              <a:gd name="adj1" fmla="val 68800"/>
              <a:gd name="adj2" fmla="val -132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2013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0.43%, down from 0.76%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2012;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lower than the 0.81%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64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9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US P/C Insurer Impairments, 1969–2013</a:t>
            </a:r>
          </a:p>
        </p:txBody>
      </p:sp>
      <p:graphicFrame>
        <p:nvGraphicFramePr>
          <p:cNvPr id="2" name="Object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0741083"/>
              </p:ext>
            </p:extLst>
          </p:nvPr>
        </p:nvGraphicFramePr>
        <p:xfrm>
          <a:off x="2222500" y="2536825"/>
          <a:ext cx="4384675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4949825" y="6142337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071687" y="5893744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123950" y="525556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424362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6875" y="3262312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Investment Problems </a:t>
            </a:r>
            <a:r>
              <a:rPr lang="en-US" sz="1200" i="1" dirty="0"/>
              <a:t>(Overstatement of Assets)</a:t>
            </a:r>
            <a:endParaRPr lang="en-US" sz="1400" i="1" dirty="0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92375" y="2805263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900237" y="2418556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Sig. Change in Business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-1" y="6155614"/>
            <a:ext cx="8760543" cy="7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</a:t>
            </a:r>
            <a:r>
              <a:rPr lang="en-US" sz="1100" dirty="0" smtClean="0">
                <a:solidFill>
                  <a:srgbClr val="000000"/>
                </a:solidFill>
              </a:rPr>
              <a:t>U.S.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P/C Impairments </a:t>
            </a:r>
            <a:r>
              <a:rPr lang="en-US" sz="1100" dirty="0" smtClean="0">
                <a:solidFill>
                  <a:srgbClr val="000000"/>
                </a:solidFill>
              </a:rPr>
              <a:t>Down Sharply in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Alternative Risk Players Faltered,” June 23, 2014;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Information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413863" y="4892873"/>
            <a:ext cx="2623092" cy="976429"/>
          </a:xfrm>
          <a:prstGeom prst="wedgeRectCallout">
            <a:avLst>
              <a:gd name="adj1" fmla="val -72379"/>
              <a:gd name="adj2" fmla="val -4784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Leading causes of death (reserves and growth) are generally under the control of insurers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2557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/>
          </p:nvPr>
        </p:nvGraphicFramePr>
        <p:xfrm>
          <a:off x="188913" y="1281113"/>
          <a:ext cx="8597900" cy="392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1340" name="Chart" r:id="rId4" imgW="8601126" imgH="3933742" progId="MSGraph.Chart.8">
                  <p:embed followColorScheme="full"/>
                </p:oleObj>
              </mc:Choice>
              <mc:Fallback>
                <p:oleObj name="Chart" r:id="rId4" imgW="8601126" imgH="393374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8913" y="1281113"/>
                        <a:ext cx="8597900" cy="392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1992–2015E</a:t>
            </a: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A.M</a:t>
            </a:r>
            <a:r>
              <a:rPr lang="en-US" sz="1100" dirty="0"/>
              <a:t>. </a:t>
            </a:r>
            <a:r>
              <a:rPr lang="en-US" sz="1100" dirty="0" smtClean="0"/>
              <a:t>Best, ISO, Barclays Research (estimates for 2013-2015).  </a:t>
            </a:r>
            <a:endParaRPr lang="en-US" sz="1100" dirty="0"/>
          </a:p>
        </p:txBody>
      </p:sp>
      <p:sp>
        <p:nvSpPr>
          <p:cNvPr id="7" name="AutoShape 38"/>
          <p:cNvSpPr>
            <a:spLocks noChangeArrowheads="1"/>
          </p:cNvSpPr>
          <p:nvPr/>
        </p:nvSpPr>
        <p:spPr bwMode="blackWhite">
          <a:xfrm>
            <a:off x="5294313" y="1380883"/>
            <a:ext cx="2405062" cy="943460"/>
          </a:xfrm>
          <a:prstGeom prst="wedgeRectCallout">
            <a:avLst>
              <a:gd name="adj1" fmla="val -65950"/>
              <a:gd name="adj2" fmla="val 510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P/C reserve development is clearly cyclical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5906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Growth ‘A Leading Cause’ of Impairment’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leading causes of impairment are deficient loss reserves (inadequate pricing) and </a:t>
            </a:r>
            <a:r>
              <a:rPr lang="en-US" b="1" dirty="0"/>
              <a:t>rapid growth</a:t>
            </a:r>
            <a:r>
              <a:rPr lang="en-US" dirty="0"/>
              <a:t>, together comprising more than 50 percent of annual </a:t>
            </a:r>
            <a:r>
              <a:rPr lang="en-US" dirty="0" smtClean="0"/>
              <a:t>impairments.” </a:t>
            </a:r>
          </a:p>
          <a:p>
            <a:pPr marL="0" indent="0" algn="r">
              <a:buNone/>
            </a:pPr>
            <a:r>
              <a:rPr lang="en-US" dirty="0" smtClean="0"/>
              <a:t>- A.M. Best, 2013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48200" y="1600200"/>
          <a:ext cx="4038600" cy="4256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68562" y="5879942"/>
            <a:ext cx="35958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SNL Financial, Insurance Information Institute.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118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Lines of Business for US P/C Impaired Insurers, 1969–2013</a:t>
            </a:r>
          </a:p>
        </p:txBody>
      </p:sp>
      <p:graphicFrame>
        <p:nvGraphicFramePr>
          <p:cNvPr id="2" name="Object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6196625"/>
              </p:ext>
            </p:extLst>
          </p:nvPr>
        </p:nvGraphicFramePr>
        <p:xfrm>
          <a:off x="2222500" y="2536825"/>
          <a:ext cx="4384675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Workers Comp and Pvt. Passenger Auto Account for </a:t>
            </a:r>
            <a:r>
              <a:rPr lang="en-US" b="1" dirty="0" smtClean="0">
                <a:solidFill>
                  <a:srgbClr val="FFFFFF"/>
                </a:solidFill>
              </a:rPr>
              <a:t>Nearly 45 Percent of </a:t>
            </a: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Impaired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Since 1969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5878513" y="2792671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</a:t>
            </a:r>
            <a:endParaRPr lang="en-US" sz="1400" dirty="0"/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4706937" y="606519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2095500" y="598672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Commercial </a:t>
            </a:r>
            <a:r>
              <a:rPr lang="en-US" sz="1400" dirty="0" err="1"/>
              <a:t>Multiperil</a:t>
            </a:r>
            <a:endParaRPr lang="en-US" sz="1400" dirty="0"/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1093766" y="5475006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1052427" y="4692112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Other Liability</a:t>
            </a:r>
            <a:endParaRPr lang="en-US" sz="1400" i="1" dirty="0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885825" y="3849534"/>
            <a:ext cx="1828071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Medical Prof. Liability</a:t>
            </a:r>
            <a:endParaRPr lang="en-US" sz="1400" dirty="0"/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093977" y="3287048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2359883" y="2837637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Title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gray">
          <a:xfrm>
            <a:off x="1052427" y="2491361"/>
            <a:ext cx="2578979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Mortgage &amp; Financial Guaranty</a:t>
            </a:r>
            <a:endParaRPr lang="en-US" sz="1400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-1" y="6155614"/>
            <a:ext cx="8760543" cy="7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</a:t>
            </a:r>
            <a:r>
              <a:rPr lang="en-US" sz="1100" dirty="0" smtClean="0">
                <a:solidFill>
                  <a:srgbClr val="000000"/>
                </a:solidFill>
              </a:rPr>
              <a:t>U.S.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P/C Impairments </a:t>
            </a:r>
            <a:r>
              <a:rPr lang="en-US" sz="1100" dirty="0" smtClean="0">
                <a:solidFill>
                  <a:srgbClr val="000000"/>
                </a:solidFill>
              </a:rPr>
              <a:t>Down Sharply in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Alternative Risk Players Faltered,” June 23, 2014;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Information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6488430" y="3076296"/>
            <a:ext cx="2560320" cy="1605628"/>
          </a:xfrm>
          <a:prstGeom prst="wedgeRectCallout">
            <a:avLst>
              <a:gd name="adj1" fmla="val -75440"/>
              <a:gd name="adj2" fmla="val -387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WC accounts for only about 9% of all premiums written but 17% of premium of impaired insurers, whereas PPA accounts for 37% of all premiums but only 26% of impaired insurer premiums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698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  <p:bldP spid="2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dirty="0"/>
              <a:t>Cumulative Average Impairment </a:t>
            </a:r>
            <a:r>
              <a:rPr lang="en-US" dirty="0" smtClean="0"/>
              <a:t>Rates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 smtClean="0"/>
              <a:t>A.M. Best </a:t>
            </a:r>
            <a:r>
              <a:rPr lang="en-US" dirty="0"/>
              <a:t>Financial Strength Rating*</a:t>
            </a:r>
          </a:p>
        </p:txBody>
      </p:sp>
      <p:graphicFrame>
        <p:nvGraphicFramePr>
          <p:cNvPr id="428851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965684"/>
              </p:ext>
            </p:extLst>
          </p:nvPr>
        </p:nvGraphicFramePr>
        <p:xfrm>
          <a:off x="47625" y="1576388"/>
          <a:ext cx="9001125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8439" name="Chart" r:id="rId3" imgW="8734477" imgH="4572135" progId="MSGraph.Chart.8">
                  <p:embed followColorScheme="full"/>
                </p:oleObj>
              </mc:Choice>
              <mc:Fallback>
                <p:oleObj name="Chart" r:id="rId3" imgW="8734477" imgH="457213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1576388"/>
                        <a:ext cx="9001125" cy="471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8516" name="Text Box 4"/>
          <p:cNvSpPr txBox="1">
            <a:spLocks noChangeArrowheads="1"/>
          </p:cNvSpPr>
          <p:nvPr/>
        </p:nvSpPr>
        <p:spPr bwMode="auto">
          <a:xfrm>
            <a:off x="0" y="6570663"/>
            <a:ext cx="8839200" cy="2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/>
              <a:t>Sources: A.M. Best: </a:t>
            </a:r>
            <a:r>
              <a:rPr lang="en-US" sz="1100" i="1" dirty="0"/>
              <a:t>Best’s Impairment Rate and Rating Transition </a:t>
            </a:r>
            <a:r>
              <a:rPr lang="en-US" sz="1100" i="1" dirty="0" smtClean="0"/>
              <a:t>Study—1977-2013, </a:t>
            </a:r>
            <a:r>
              <a:rPr lang="en-US" sz="1100" dirty="0" smtClean="0"/>
              <a:t>March 31, 2014; Insurance Information Institute.</a:t>
            </a:r>
            <a:endParaRPr lang="en-US" sz="1100" dirty="0"/>
          </a:p>
        </p:txBody>
      </p:sp>
      <p:sp>
        <p:nvSpPr>
          <p:cNvPr id="4288518" name="Text Box 6"/>
          <p:cNvSpPr txBox="1">
            <a:spLocks noChangeArrowheads="1"/>
          </p:cNvSpPr>
          <p:nvPr/>
        </p:nvSpPr>
        <p:spPr bwMode="auto">
          <a:xfrm>
            <a:off x="0" y="6324600"/>
            <a:ext cx="3352800" cy="2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/>
              <a:t>*US P/C and L/H companies, </a:t>
            </a:r>
            <a:r>
              <a:rPr lang="en-US" sz="1200" dirty="0" smtClean="0"/>
              <a:t>1977-2013.</a:t>
            </a:r>
            <a:endParaRPr lang="en-US" sz="120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1066800" y="1066799"/>
            <a:ext cx="5105400" cy="1733551"/>
          </a:xfrm>
          <a:prstGeom prst="wedgeRectCallout">
            <a:avLst>
              <a:gd name="adj1" fmla="val 33663"/>
              <a:gd name="adj2" fmla="val 1902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Insurers with strong ratings are far less likely to become impaired (fail) over long periods of time. Note:  The cumulative likelihood of impairment has been falling uniformly across the 15-year time horizon for all but the riskiest (lowest rated) riskiest insurers.  This suggests that insurers have become less risky over the past several years.</a:t>
            </a:r>
            <a:endParaRPr lang="en-US" sz="1600" b="1" i="1" u="sng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70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dirty="0"/>
              <a:t>Cumulative Average Impairment </a:t>
            </a:r>
            <a:r>
              <a:rPr lang="en-US" dirty="0" smtClean="0"/>
              <a:t>Rates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by </a:t>
            </a:r>
            <a:r>
              <a:rPr lang="en-US" dirty="0" smtClean="0"/>
              <a:t>A.M. Best </a:t>
            </a:r>
            <a:r>
              <a:rPr lang="en-US" dirty="0"/>
              <a:t>Financial Strength Rating*</a:t>
            </a:r>
          </a:p>
        </p:txBody>
      </p:sp>
      <p:graphicFrame>
        <p:nvGraphicFramePr>
          <p:cNvPr id="428851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06600"/>
              </p:ext>
            </p:extLst>
          </p:nvPr>
        </p:nvGraphicFramePr>
        <p:xfrm>
          <a:off x="0" y="1371600"/>
          <a:ext cx="9039225" cy="497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9466" name="Chart" r:id="rId3" imgW="8781986" imgH="4572135" progId="MSGraph.Chart.8">
                  <p:embed followColorScheme="full"/>
                </p:oleObj>
              </mc:Choice>
              <mc:Fallback>
                <p:oleObj name="Chart" r:id="rId3" imgW="8781986" imgH="457213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039225" cy="4970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88516" name="Text Box 4"/>
          <p:cNvSpPr txBox="1">
            <a:spLocks noChangeArrowheads="1"/>
          </p:cNvSpPr>
          <p:nvPr/>
        </p:nvSpPr>
        <p:spPr bwMode="auto">
          <a:xfrm>
            <a:off x="0" y="6570663"/>
            <a:ext cx="8839200" cy="22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100" dirty="0"/>
              <a:t>Sources: A.M. Best: </a:t>
            </a:r>
            <a:r>
              <a:rPr lang="en-US" sz="1100" i="1" dirty="0"/>
              <a:t>Best’s Impairment Rate and Rating Transition </a:t>
            </a:r>
            <a:r>
              <a:rPr lang="en-US" sz="1100" i="1" dirty="0" smtClean="0"/>
              <a:t>Study—1977-2013, </a:t>
            </a:r>
            <a:r>
              <a:rPr lang="en-US" sz="1100" dirty="0" smtClean="0"/>
              <a:t>March 31, 2014; Insurance Information Institute.</a:t>
            </a:r>
            <a:endParaRPr lang="en-US" sz="1100" dirty="0"/>
          </a:p>
        </p:txBody>
      </p:sp>
      <p:sp>
        <p:nvSpPr>
          <p:cNvPr id="4288518" name="Text Box 6"/>
          <p:cNvSpPr txBox="1">
            <a:spLocks noChangeArrowheads="1"/>
          </p:cNvSpPr>
          <p:nvPr/>
        </p:nvSpPr>
        <p:spPr bwMode="auto">
          <a:xfrm>
            <a:off x="0" y="6324600"/>
            <a:ext cx="3352800" cy="24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lnSpc>
                <a:spcPct val="80000"/>
              </a:lnSpc>
            </a:pPr>
            <a:r>
              <a:rPr lang="en-US" sz="1200" dirty="0"/>
              <a:t>*US P/C and L/H companies, </a:t>
            </a:r>
            <a:r>
              <a:rPr lang="en-US" sz="1200" dirty="0" smtClean="0"/>
              <a:t>1977-2013.</a:t>
            </a:r>
            <a:endParaRPr lang="en-US" sz="1200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1828800" y="1295400"/>
            <a:ext cx="3429000" cy="1524000"/>
          </a:xfrm>
          <a:prstGeom prst="wedgeRectCallout">
            <a:avLst>
              <a:gd name="adj1" fmla="val -1210"/>
              <a:gd name="adj2" fmla="val 1137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“Vulnerable” (rating of B or lower) are far more likely to become impaired than “Secure” (rating of B+ or better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96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#7 Regulators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49194" y="4919931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Is an Increased Regulatory Burden Reducing ROEs?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4117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3349" y="134938"/>
            <a:ext cx="6921230" cy="860425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</a:rPr>
              <a:t>P/C Industry Net Income After Taxes</a:t>
            </a:r>
            <a:br>
              <a:rPr lang="en-US" dirty="0" smtClean="0">
                <a:latin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</a:rPr>
              <a:t>1991–2014*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12037" y="1138238"/>
            <a:ext cx="2374900" cy="22535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198438" indent="-1984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2005 ROE*= 9.6%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2006 ROE = 12.7%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2007 ROE = 10.9%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2008 ROE = 0.1%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2009 ROE = 5.0%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2010 ROE = 6.6%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2011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3.5%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</a:rPr>
              <a:t>2012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5.9%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2013 </a:t>
            </a:r>
            <a:r>
              <a:rPr lang="en-US" sz="1300" dirty="0">
                <a:solidFill>
                  <a:srgbClr val="000000"/>
                </a:solidFill>
              </a:rPr>
              <a:t>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</a:t>
            </a:r>
            <a:r>
              <a:rPr lang="en-US" sz="1300" dirty="0" smtClean="0">
                <a:solidFill>
                  <a:srgbClr val="000000"/>
                </a:solidFill>
              </a:rPr>
              <a:t>10.3%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anose="05000000000000000000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2014</a:t>
            </a:r>
            <a:r>
              <a:rPr lang="en-US" sz="1300" dirty="0">
                <a:solidFill>
                  <a:srgbClr val="000000"/>
                </a:solidFill>
              </a:rPr>
              <a:t> ROAS</a:t>
            </a:r>
            <a:r>
              <a:rPr lang="en-US" sz="1300" baseline="30000" dirty="0">
                <a:solidFill>
                  <a:srgbClr val="000000"/>
                </a:solidFill>
              </a:rPr>
              <a:t>1</a:t>
            </a:r>
            <a:r>
              <a:rPr lang="en-US" sz="1300" dirty="0">
                <a:solidFill>
                  <a:srgbClr val="000000"/>
                </a:solidFill>
              </a:rPr>
              <a:t> = </a:t>
            </a:r>
            <a:r>
              <a:rPr lang="en-US" sz="1300" dirty="0" smtClean="0">
                <a:solidFill>
                  <a:srgbClr val="000000"/>
                </a:solidFill>
              </a:rPr>
              <a:t>7.8%*</a:t>
            </a: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-1" y="6245525"/>
            <a:ext cx="8907463" cy="61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ROE figures are GAAP; </a:t>
            </a:r>
            <a:r>
              <a:rPr lang="en-US" sz="1100" baseline="30000" dirty="0">
                <a:solidFill>
                  <a:srgbClr val="000000"/>
                </a:solidFill>
              </a:rPr>
              <a:t>1</a:t>
            </a:r>
            <a:r>
              <a:rPr lang="en-US" sz="1100" dirty="0">
                <a:solidFill>
                  <a:srgbClr val="000000"/>
                </a:solidFill>
              </a:rPr>
              <a:t>Return on avg. surplus.  Excluding Mortgage &amp; Financial Guaranty insurers yields </a:t>
            </a:r>
            <a:r>
              <a:rPr lang="en-US" sz="1100" dirty="0" smtClean="0">
                <a:solidFill>
                  <a:srgbClr val="000000"/>
                </a:solidFill>
              </a:rPr>
              <a:t>a 7.7% ROAS through 2014:Q2, 9.8% </a:t>
            </a:r>
            <a:r>
              <a:rPr lang="en-US" sz="1100" dirty="0">
                <a:solidFill>
                  <a:srgbClr val="000000"/>
                </a:solidFill>
              </a:rPr>
              <a:t>ROAS </a:t>
            </a:r>
            <a:r>
              <a:rPr lang="en-US" sz="1100" dirty="0" smtClean="0">
                <a:solidFill>
                  <a:srgbClr val="000000"/>
                </a:solidFill>
              </a:rPr>
              <a:t>in 2013, </a:t>
            </a:r>
            <a:r>
              <a:rPr lang="en-US" sz="1100" dirty="0">
                <a:solidFill>
                  <a:srgbClr val="000000"/>
                </a:solidFill>
              </a:rPr>
              <a:t>6.2% ROAS in 2012, 4.7% ROAS for 2011, 7.6% for 2010 and 7.4% for 2009</a:t>
            </a:r>
            <a:r>
              <a:rPr lang="en-US" sz="1100" dirty="0" smtClean="0">
                <a:solidFill>
                  <a:srgbClr val="000000"/>
                </a:solidFill>
              </a:rPr>
              <a:t>. 2014 is annualized H1 data.</a:t>
            </a:r>
            <a:endParaRPr lang="en-US" sz="1100" dirty="0">
              <a:solidFill>
                <a:srgbClr val="000000"/>
              </a:solidFill>
            </a:endParaRPr>
          </a:p>
          <a:p>
            <a:pPr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</a:rPr>
              <a:t>Sources: A.M. Best, </a:t>
            </a:r>
            <a:r>
              <a:rPr lang="en-US" sz="1100" dirty="0" smtClean="0">
                <a:solidFill>
                  <a:srgbClr val="000000"/>
                </a:solidFill>
              </a:rPr>
              <a:t>ISO; Insurance </a:t>
            </a:r>
            <a:r>
              <a:rPr lang="en-US" sz="1100" dirty="0">
                <a:solidFill>
                  <a:srgbClr val="000000"/>
                </a:solidFill>
              </a:rPr>
              <a:t>Information Institute</a:t>
            </a:r>
          </a:p>
        </p:txBody>
      </p:sp>
      <p:graphicFrame>
        <p:nvGraphicFramePr>
          <p:cNvPr id="14341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749976"/>
              </p:ext>
            </p:extLst>
          </p:nvPr>
        </p:nvGraphicFramePr>
        <p:xfrm>
          <a:off x="206375" y="1474788"/>
          <a:ext cx="8701088" cy="490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9225" name="Chart" r:id="rId5" imgW="8734477" imgH="5057745" progId="MSGraph.Chart.8">
                  <p:embed followColorScheme="full"/>
                </p:oleObj>
              </mc:Choice>
              <mc:Fallback>
                <p:oleObj name="Chart" r:id="rId5" imgW="8734477" imgH="5057745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474788"/>
                        <a:ext cx="8701088" cy="490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PTShape_0"/>
          <p:cNvSpPr>
            <a:spLocks noChangeArrowheads="1"/>
          </p:cNvSpPr>
          <p:nvPr/>
        </p:nvSpPr>
        <p:spPr bwMode="blackWhite">
          <a:xfrm>
            <a:off x="6510130" y="1123947"/>
            <a:ext cx="1679713" cy="1176338"/>
          </a:xfrm>
          <a:prstGeom prst="wedgeRectCallout">
            <a:avLst>
              <a:gd name="adj1" fmla="val 54966"/>
              <a:gd name="adj2" fmla="val 91923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400" b="1" dirty="0"/>
              <a:t>Net income </a:t>
            </a:r>
            <a:r>
              <a:rPr lang="en-US" sz="1400" b="1" dirty="0" smtClean="0"/>
              <a:t>rose strongly (+81.9%) in 2013 vs. 2012 on lower cats, capital gains</a:t>
            </a:r>
            <a:endParaRPr lang="en-US" sz="1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6398" y="1387476"/>
            <a:ext cx="94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$ Millions</a:t>
            </a:r>
            <a:endParaRPr lang="en-US" sz="1200" dirty="0"/>
          </a:p>
        </p:txBody>
      </p:sp>
      <p:sp>
        <p:nvSpPr>
          <p:cNvPr id="8" name="PPTShape_0"/>
          <p:cNvSpPr>
            <a:spLocks noChangeArrowheads="1"/>
          </p:cNvSpPr>
          <p:nvPr/>
        </p:nvSpPr>
        <p:spPr bwMode="blackWhite">
          <a:xfrm>
            <a:off x="6898218" y="4584879"/>
            <a:ext cx="1592722" cy="456615"/>
          </a:xfrm>
          <a:prstGeom prst="wedgeRectCallout">
            <a:avLst>
              <a:gd name="adj1" fmla="val 60428"/>
              <a:gd name="adj2" fmla="val 25100"/>
            </a:avLst>
          </a:prstGeom>
          <a:solidFill>
            <a:schemeClr val="tx2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sz="1400" b="1" dirty="0" smtClean="0"/>
              <a:t>2014 is off to a slower start</a:t>
            </a:r>
            <a:endParaRPr lang="en-US" sz="14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3511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Is There Evidence that the  (Re) Insurance Industry Is Becoming </a:t>
            </a:r>
            <a:r>
              <a:rPr lang="en-US" sz="4200" i="1" u="sng" dirty="0" smtClean="0">
                <a:solidFill>
                  <a:schemeClr val="bg1"/>
                </a:solidFill>
              </a:rPr>
              <a:t>Less</a:t>
            </a:r>
            <a:r>
              <a:rPr lang="en-US" sz="4200" dirty="0" smtClean="0">
                <a:solidFill>
                  <a:schemeClr val="bg1"/>
                </a:solidFill>
              </a:rPr>
              <a:t> Risky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79524" y="4676470"/>
            <a:ext cx="8189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Is Boring Better?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8464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51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8525" y="130245"/>
            <a:ext cx="4312623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2006:Q4–2014:H1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PPTShape_0"/>
          <p:cNvSpPr>
            <a:spLocks noChangeArrowheads="1"/>
          </p:cNvSpPr>
          <p:nvPr/>
        </p:nvSpPr>
        <p:spPr bwMode="black">
          <a:xfrm>
            <a:off x="169550" y="1123259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>
            <p:extLst/>
          </p:nvPr>
        </p:nvGraphicFramePr>
        <p:xfrm>
          <a:off x="228600" y="1299781"/>
          <a:ext cx="8736496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1835" name="Chart" r:id="rId5" imgW="8772576" imgH="3305147" progId="MSGraph.Chart.8">
                  <p:embed followColorScheme="full"/>
                </p:oleObj>
              </mc:Choice>
              <mc:Fallback>
                <p:oleObj name="Chart" r:id="rId5" imgW="8772576" imgH="3305147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99781"/>
                        <a:ext cx="8736496" cy="336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901402" y="1314194"/>
            <a:ext cx="1696563" cy="568325"/>
          </a:xfrm>
          <a:prstGeom prst="wedgeRectCallout">
            <a:avLst>
              <a:gd name="adj1" fmla="val -47891"/>
              <a:gd name="adj2" fmla="val 196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PPTShape_1"/>
          <p:cNvSpPr>
            <a:spLocks noChangeArrowheads="1"/>
          </p:cNvSpPr>
          <p:nvPr/>
        </p:nvSpPr>
        <p:spPr bwMode="blackWhite">
          <a:xfrm>
            <a:off x="5600701" y="3458818"/>
            <a:ext cx="2739986" cy="556591"/>
          </a:xfrm>
          <a:prstGeom prst="wedgeRectCallout">
            <a:avLst>
              <a:gd name="adj1" fmla="val 62773"/>
              <a:gd name="adj2" fmla="val -145744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6/30/14 stood at a record high $671.6B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91123" y="5439216"/>
            <a:ext cx="311272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2010:Q1 data i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ncludes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$22.5B of paid-in capital from a holding company parent for one insurer’s investment in a non-insurance business </a:t>
            </a:r>
            <a:r>
              <a:rPr lang="en-US" sz="1400" dirty="0" smtClean="0">
                <a:solidFill>
                  <a:srgbClr val="000000"/>
                </a:solidFill>
              </a:rPr>
              <a:t>.</a:t>
            </a:r>
            <a:endParaRPr lang="en-US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98782" y="4790660"/>
            <a:ext cx="8686800" cy="65598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industry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now has $1 of surplus for every $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0.73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close to the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PPTShape_2"/>
          <p:cNvSpPr>
            <a:spLocks noChangeArrowheads="1"/>
          </p:cNvSpPr>
          <p:nvPr/>
        </p:nvSpPr>
        <p:spPr bwMode="blackWhite">
          <a:xfrm>
            <a:off x="4572000" y="1119224"/>
            <a:ext cx="2563812" cy="568325"/>
          </a:xfrm>
          <a:prstGeom prst="wedgeRectCallout">
            <a:avLst>
              <a:gd name="adj1" fmla="val 8435"/>
              <a:gd name="adj2" fmla="val 20594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595730"/>
            <a:ext cx="5449819" cy="93062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The P/C insurance </a:t>
            </a:r>
            <a:r>
              <a:rPr lang="en-US" sz="2000" b="1" dirty="0" smtClean="0">
                <a:solidFill>
                  <a:srgbClr val="FFFFFF"/>
                </a:solidFill>
              </a:rPr>
              <a:t>i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ndustry </a:t>
            </a:r>
            <a:r>
              <a:rPr lang="en-US" sz="2000" b="1" dirty="0" smtClean="0">
                <a:solidFill>
                  <a:srgbClr val="FFFFFF"/>
                </a:solidFill>
              </a:rPr>
              <a:t>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ntered 2014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sz="2000" b="1" dirty="0" smtClean="0">
                <a:solidFill>
                  <a:srgbClr val="FFFFFF"/>
                </a:solidFill>
              </a:rPr>
              <a:t>v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ery </a:t>
            </a:r>
            <a:r>
              <a:rPr lang="en-US" sz="2000" b="1" dirty="0" smtClean="0">
                <a:solidFill>
                  <a:srgbClr val="FFFFFF"/>
                </a:solidFill>
              </a:rPr>
              <a:t>s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trong </a:t>
            </a:r>
            <a:r>
              <a:rPr lang="en-US" sz="2000" b="1" dirty="0" smtClean="0">
                <a:solidFill>
                  <a:srgbClr val="FFFFFF"/>
                </a:solidFill>
              </a:rPr>
              <a:t>f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inancial condition.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355989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955631"/>
              </p:ext>
            </p:extLst>
          </p:nvPr>
        </p:nvGraphicFramePr>
        <p:xfrm>
          <a:off x="138113" y="1498600"/>
          <a:ext cx="86550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2860" name="Chart" r:id="rId4" imgW="8610735" imgH="4171893" progId="MSGraph.Chart.8">
                  <p:embed followColorScheme="full"/>
                </p:oleObj>
              </mc:Choice>
              <mc:Fallback>
                <p:oleObj name="Chart" r:id="rId4" imgW="8610735" imgH="41718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8113" y="1498600"/>
                        <a:ext cx="86550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Policyholder Surplus:</a:t>
            </a:r>
            <a:br>
              <a:rPr lang="en-US" dirty="0" smtClean="0"/>
            </a:br>
            <a:r>
              <a:rPr lang="en-US" dirty="0" smtClean="0"/>
              <a:t>1975–2014*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6</a:t>
            </a:r>
            <a:r>
              <a:rPr lang="en-US" sz="1100" dirty="0" smtClean="0"/>
              <a:t>/30/14.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029205" y="4095342"/>
            <a:ext cx="3952082" cy="95924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0.73:$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6</a:t>
            </a:r>
            <a:r>
              <a:rPr lang="en-US" b="1" dirty="0" smtClean="0">
                <a:solidFill>
                  <a:srgbClr val="FFFFFF"/>
                </a:solidFill>
              </a:rPr>
              <a:t>/30/14,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Near Record 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416049" y="1647826"/>
            <a:ext cx="5165725" cy="873125"/>
          </a:xfrm>
          <a:prstGeom prst="wedgeRectCallout">
            <a:avLst>
              <a:gd name="adj1" fmla="val 83614"/>
              <a:gd name="adj2" fmla="val -1876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6</a:t>
            </a:r>
            <a:r>
              <a:rPr lang="en-US" sz="1600" b="1" dirty="0" smtClean="0">
                <a:solidFill>
                  <a:schemeClr val="bg1"/>
                </a:solidFill>
              </a:rPr>
              <a:t>/30/14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a record $671.6, up 2.8% from $653.3 of 12/31/13, and up 53.6% ($234.5B) from the crisis trough of </a:t>
            </a:r>
            <a:r>
              <a:rPr lang="en-US" sz="1600" b="1" dirty="0">
                <a:solidFill>
                  <a:schemeClr val="bg1"/>
                </a:solidFill>
              </a:rPr>
              <a:t>$437.1B </a:t>
            </a:r>
            <a:r>
              <a:rPr lang="en-US" sz="1600" b="1" dirty="0" smtClean="0">
                <a:solidFill>
                  <a:schemeClr val="bg1"/>
                </a:solidFill>
              </a:rPr>
              <a:t>at 3/31/09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5932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914413"/>
              </p:ext>
            </p:extLst>
          </p:nvPr>
        </p:nvGraphicFramePr>
        <p:xfrm>
          <a:off x="138113" y="1498600"/>
          <a:ext cx="865505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4901" name="Chart" r:id="rId4" imgW="8610735" imgH="4171893" progId="MSGraph.Chart.8">
                  <p:embed followColorScheme="full"/>
                </p:oleObj>
              </mc:Choice>
              <mc:Fallback>
                <p:oleObj name="Chart" r:id="rId4" imgW="8610735" imgH="41718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38113" y="1498600"/>
                        <a:ext cx="865505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Premium-to-Surplus Ratio:</a:t>
            </a:r>
            <a:br>
              <a:rPr lang="en-US" dirty="0" smtClean="0"/>
            </a:br>
            <a:r>
              <a:rPr lang="en-US" dirty="0" smtClean="0"/>
              <a:t>1985–2014*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6</a:t>
            </a:r>
            <a:r>
              <a:rPr lang="en-US" sz="1100" dirty="0" smtClean="0"/>
              <a:t>/30/14.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2489597" y="1297579"/>
            <a:ext cx="3952082" cy="95924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The larger surplus is in relation to premiums—the lower the P:S ratio—and the great the industry’s capacity to handle the risk it has accepted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192088" y="125174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(Ratio of NWP to PHS)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0.73:$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6</a:t>
            </a:r>
            <a:r>
              <a:rPr lang="en-US" b="1" dirty="0" smtClean="0">
                <a:solidFill>
                  <a:srgbClr val="FFFFFF"/>
                </a:solidFill>
              </a:rPr>
              <a:t>/30/14,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 Record </a:t>
            </a:r>
            <a:r>
              <a:rPr lang="en-US" b="1" dirty="0">
                <a:solidFill>
                  <a:srgbClr val="FFFFFF"/>
                </a:solidFill>
              </a:rPr>
              <a:t>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6034881" y="2669906"/>
            <a:ext cx="2744787" cy="820086"/>
          </a:xfrm>
          <a:prstGeom prst="wedgeRectCallout">
            <a:avLst>
              <a:gd name="adj1" fmla="val 39667"/>
              <a:gd name="adj2" fmla="val 17458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6</a:t>
            </a:r>
            <a:r>
              <a:rPr lang="en-US" sz="1600" b="1" dirty="0" smtClean="0">
                <a:solidFill>
                  <a:schemeClr val="bg1"/>
                </a:solidFill>
              </a:rPr>
              <a:t>/30/14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$0.73:$1, a record low (at least in modern history)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4844239" y="4497418"/>
            <a:ext cx="1882235" cy="511103"/>
          </a:xfrm>
          <a:prstGeom prst="wedgeRectCallout">
            <a:avLst>
              <a:gd name="adj1" fmla="val -35788"/>
              <a:gd name="adj2" fmla="val -10519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9/11, Recession &amp; Hard Market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305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P/C Industry:</a:t>
            </a:r>
            <a:br>
              <a:rPr lang="en-US" dirty="0" smtClean="0">
                <a:latin typeface="Arial "/>
              </a:rPr>
            </a:br>
            <a:r>
              <a:rPr lang="en-US" dirty="0" smtClean="0">
                <a:latin typeface="Arial "/>
              </a:rPr>
              <a:t>Loss Reserve-to-Surplus Ratio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Calculations from A.M. Best data by Insurance Information Institute.</a:t>
            </a:r>
            <a:endParaRPr lang="en-US" sz="11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891074"/>
              </p:ext>
            </p:extLst>
          </p:nvPr>
        </p:nvGraphicFramePr>
        <p:xfrm>
          <a:off x="365233" y="1476581"/>
          <a:ext cx="81946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 smtClean="0">
                <a:solidFill>
                  <a:srgbClr val="FFFFFF"/>
                </a:solidFill>
              </a:rPr>
              <a:t>The Property/Casualty Industry Adjusted Its Risk Portfolio in Response to Risk-Based Capital Requirements Implemented in 1994.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Investors supply capital"/>
          <p:cNvSpPr>
            <a:spLocks noChangeArrowheads="1"/>
          </p:cNvSpPr>
          <p:nvPr/>
        </p:nvSpPr>
        <p:spPr bwMode="blackWhite">
          <a:xfrm>
            <a:off x="1206136" y="1174513"/>
            <a:ext cx="3169919" cy="812190"/>
          </a:xfrm>
          <a:prstGeom prst="wedgeRectCallout">
            <a:avLst>
              <a:gd name="adj1" fmla="val -22540"/>
              <a:gd name="adj2" fmla="val 72649"/>
            </a:avLst>
          </a:prstGeom>
          <a:gradFill rotWithShape="1">
            <a:gsLst>
              <a:gs pos="2000">
                <a:srgbClr val="225A7A"/>
              </a:gs>
              <a:gs pos="100000">
                <a:srgbClr val="225A7A"/>
              </a:gs>
            </a:gsLst>
            <a:lin ang="5400000" scaled="1"/>
          </a:gradFill>
          <a:ln w="28575" algn="ctr">
            <a:solidFill>
              <a:srgbClr val="225A7A"/>
            </a:solidFill>
            <a:miter lim="800000"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 "/>
              </a:rPr>
              <a:t>Inflation, Liability Crisis Increased Reserves, Plunging Stock Prices Depleted Surplus</a:t>
            </a:r>
            <a:endParaRPr lang="en-US" sz="1600" b="1" dirty="0">
              <a:solidFill>
                <a:srgbClr val="FFFFFF"/>
              </a:solidFill>
              <a:latin typeface="Arial 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016138" y="1580608"/>
            <a:ext cx="13062" cy="35922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645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P/C Industry:</a:t>
            </a:r>
            <a:br>
              <a:rPr lang="en-US" dirty="0" smtClean="0">
                <a:latin typeface="Arial "/>
              </a:rPr>
            </a:br>
            <a:r>
              <a:rPr lang="en-US" dirty="0" smtClean="0">
                <a:latin typeface="Arial "/>
              </a:rPr>
              <a:t>Capital Adequacy Is on the Rise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Calculations from SNL Financial data by Insurance Information Institute.</a:t>
            </a:r>
            <a:endParaRPr lang="en-US" sz="11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441467"/>
              </p:ext>
            </p:extLst>
          </p:nvPr>
        </p:nvGraphicFramePr>
        <p:xfrm>
          <a:off x="378296" y="1257321"/>
          <a:ext cx="81946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 smtClean="0">
                <a:solidFill>
                  <a:srgbClr val="FFFFFF"/>
                </a:solidFill>
              </a:rPr>
              <a:t>For Every $1 of Capital Needed to Prevent Regulatory Capital, the Average Insurer Has More Than $10 – And the Cushion is Getting Larger.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97" y="1069848"/>
            <a:ext cx="4510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Median Adjusted Capital/Authorized Control Level (ACL) Capital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26525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Is There Any Parallel with the Banking World?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79524" y="4676470"/>
            <a:ext cx="8189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Have Banks Gotten Safer?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368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Commercial Banking:</a:t>
            </a:r>
            <a:br>
              <a:rPr lang="en-US" dirty="0" smtClean="0">
                <a:latin typeface="Arial "/>
              </a:rPr>
            </a:br>
            <a:r>
              <a:rPr lang="en-US" dirty="0" smtClean="0">
                <a:latin typeface="Arial "/>
              </a:rPr>
              <a:t>Loan/Deposit Ratio, 1973 – 2014 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5615"/>
            <a:ext cx="8093676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Information Institute calculation from Board of Governors of the Federal Reserve System (FRED) data.</a:t>
            </a:r>
            <a:endParaRPr lang="en-US" sz="11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378296" y="1069849"/>
          <a:ext cx="8194675" cy="437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 smtClean="0">
                <a:solidFill>
                  <a:srgbClr val="FFFFFF"/>
                </a:solidFill>
              </a:rPr>
              <a:t>Lending Has Become a Smaller Part of Commercial Banking Activity Since the Financial Crisis.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Investors supply capital"/>
          <p:cNvSpPr>
            <a:spLocks noChangeArrowheads="1"/>
          </p:cNvSpPr>
          <p:nvPr/>
        </p:nvSpPr>
        <p:spPr bwMode="blackWhite">
          <a:xfrm>
            <a:off x="1565121" y="3441205"/>
            <a:ext cx="2481717" cy="763052"/>
          </a:xfrm>
          <a:prstGeom prst="wedgeRectCallout">
            <a:avLst>
              <a:gd name="adj1" fmla="val 105981"/>
              <a:gd name="adj2" fmla="val -73262"/>
            </a:avLst>
          </a:prstGeom>
          <a:gradFill rotWithShape="1">
            <a:gsLst>
              <a:gs pos="2000">
                <a:srgbClr val="225A7A"/>
              </a:gs>
              <a:gs pos="100000">
                <a:srgbClr val="225A7A"/>
              </a:gs>
            </a:gsLst>
            <a:lin ang="5400000" scaled="1"/>
          </a:gradFill>
          <a:ln w="28575" algn="ctr">
            <a:solidFill>
              <a:srgbClr val="225A7A"/>
            </a:solidFill>
            <a:miter lim="800000"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Gramm-Leach-Bliley Act became effective November 1999. 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00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Commercial Banking:</a:t>
            </a:r>
            <a:br>
              <a:rPr lang="en-US" dirty="0" smtClean="0">
                <a:latin typeface="Arial "/>
              </a:rPr>
            </a:br>
            <a:r>
              <a:rPr lang="en-US" dirty="0" smtClean="0">
                <a:latin typeface="Arial "/>
              </a:rPr>
              <a:t>Leverage Ratio, 1991 – 2014 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5615"/>
            <a:ext cx="8093676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SNL Financial LC, Insurance Information Institute.</a:t>
            </a:r>
            <a:endParaRPr lang="en-US" sz="1100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873668"/>
              </p:ext>
            </p:extLst>
          </p:nvPr>
        </p:nvGraphicFramePr>
        <p:xfrm>
          <a:off x="352170" y="1383426"/>
          <a:ext cx="8194675" cy="4375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847288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 smtClean="0">
                <a:solidFill>
                  <a:srgbClr val="FFFFFF"/>
                </a:solidFill>
              </a:rPr>
              <a:t>Investments in Risk-Free Treasuries Have Helped Strengthened Banks’ Financial Status.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Investors supply capital"/>
          <p:cNvSpPr>
            <a:spLocks noChangeArrowheads="1"/>
          </p:cNvSpPr>
          <p:nvPr/>
        </p:nvSpPr>
        <p:spPr bwMode="blackWhite">
          <a:xfrm>
            <a:off x="7013034" y="1171439"/>
            <a:ext cx="1080642" cy="652972"/>
          </a:xfrm>
          <a:prstGeom prst="wedgeRectCallout">
            <a:avLst>
              <a:gd name="adj1" fmla="val -67772"/>
              <a:gd name="adj2" fmla="val 93824"/>
            </a:avLst>
          </a:prstGeom>
          <a:gradFill rotWithShape="1">
            <a:gsLst>
              <a:gs pos="2000">
                <a:srgbClr val="225A7A"/>
              </a:gs>
              <a:gs pos="100000">
                <a:srgbClr val="225A7A"/>
              </a:gs>
            </a:gsLst>
            <a:lin ang="5400000" scaled="1"/>
          </a:gradFill>
          <a:ln w="28575" algn="ctr">
            <a:solidFill>
              <a:srgbClr val="225A7A"/>
            </a:solidFill>
            <a:miter lim="800000"/>
            <a:headEnd/>
            <a:tailEnd/>
          </a:ln>
        </p:spPr>
        <p:txBody>
          <a:bodyPr tIns="91440" bIns="9144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Crisis </a:t>
            </a:r>
            <a:endParaRPr lang="en-US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black">
          <a:xfrm>
            <a:off x="457200" y="1150901"/>
            <a:ext cx="819467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 smtClean="0">
                <a:solidFill>
                  <a:srgbClr val="225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Adjusted Average Assets/Tier 1 Capital</a:t>
            </a:r>
            <a:endParaRPr lang="en-US" altLang="en-US" sz="1600" b="1" dirty="0">
              <a:solidFill>
                <a:srgbClr val="225A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8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Is Boring Better for Insurers?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79524" y="4676470"/>
            <a:ext cx="81892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Peak P/C ROEs Are Down,                      But Impairment Rates Appear to Be Lower As Well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3015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5646EB-362A-483F-BF88-F05F54F12F0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RNW All Lines by State, 2003-2012 Average: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1527175"/>
          <a:ext cx="9144000" cy="47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0086" name="Chart" r:id="rId4" imgW="8810600" imgH="4581583" progId="MSGraph.Chart.8">
                  <p:embed followColorScheme="full"/>
                </p:oleObj>
              </mc:Choice>
              <mc:Fallback>
                <p:oleObj name="Chart" r:id="rId4" imgW="8810600" imgH="458158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7175"/>
                        <a:ext cx="9144000" cy="4754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3318386" y="1248697"/>
            <a:ext cx="3170903" cy="1179871"/>
          </a:xfrm>
          <a:prstGeom prst="wedgeRectCallout">
            <a:avLst>
              <a:gd name="adj1" fmla="val -78761"/>
              <a:gd name="adj2" fmla="val 100395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The most profitable states over the past decade are widely distributed geographically, though none are in the Gulf region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386511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Source: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34575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1969–2013</a:t>
            </a: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34954720"/>
              </p:ext>
            </p:extLst>
          </p:nvPr>
        </p:nvGraphicFramePr>
        <p:xfrm>
          <a:off x="395288" y="1595343"/>
          <a:ext cx="8464550" cy="3986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155614"/>
            <a:ext cx="8760543" cy="75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</a:t>
            </a:r>
            <a:r>
              <a:rPr lang="en-US" sz="1100" dirty="0" smtClean="0">
                <a:solidFill>
                  <a:srgbClr val="000000"/>
                </a:solidFill>
              </a:rPr>
              <a:t>U.S.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P/C Impairments </a:t>
            </a:r>
            <a:r>
              <a:rPr lang="en-US" sz="1100" dirty="0" smtClean="0">
                <a:solidFill>
                  <a:srgbClr val="000000"/>
                </a:solidFill>
              </a:rPr>
              <a:t>Down Sharply in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Alternative Risk Players Faltered,” June 23, 2014;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Information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30645" y="1254481"/>
            <a:ext cx="3436373" cy="820270"/>
          </a:xfrm>
          <a:prstGeom prst="wedgeRectCallout">
            <a:avLst>
              <a:gd name="adj1" fmla="val 45572"/>
              <a:gd name="adj2" fmla="val 25716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Impairments among P/C insurers remain infrequent</a:t>
            </a:r>
            <a:endParaRPr lang="en-US" b="1" i="1" dirty="0">
              <a:solidFill>
                <a:schemeClr val="bg1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322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1969-2013</a:t>
            </a:r>
          </a:p>
        </p:txBody>
      </p:sp>
      <p:graphicFrame>
        <p:nvGraphicFramePr>
          <p:cNvPr id="1997827" name="Object 2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95262" y="1162050"/>
          <a:ext cx="87725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2361" name="Chart" r:id="rId4" imgW="8829766" imgH="4371844" progId="MSGraph.Chart.8">
                  <p:embed followColorScheme="full"/>
                </p:oleObj>
              </mc:Choice>
              <mc:Fallback>
                <p:oleObj name="Chart" r:id="rId4" imgW="8829766" imgH="4371844" progId="MSGraph.Chart.8">
                  <p:embed followColorScheme="full"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95262" y="1162050"/>
                        <a:ext cx="8772525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950823" y="1502230"/>
            <a:ext cx="13062" cy="35922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2628897" y="4541300"/>
            <a:ext cx="4343403" cy="486849"/>
          </a:xfrm>
          <a:prstGeom prst="wedgeRectCallout">
            <a:avLst>
              <a:gd name="adj1" fmla="val 68800"/>
              <a:gd name="adj2" fmla="val -132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2013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0.43%, down from 0.76%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2012;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lower than the 0.81%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</p:spTree>
    <p:extLst>
      <p:ext uri="{BB962C8B-B14F-4D97-AF65-F5344CB8AC3E}">
        <p14:creationId xmlns:p14="http://schemas.microsoft.com/office/powerpoint/2010/main" val="3645704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9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3" grpId="0" animBg="1"/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7212" y="2913016"/>
            <a:ext cx="8020050" cy="2116183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u="sng" dirty="0" smtClean="0">
                <a:solidFill>
                  <a:schemeClr val="bg1"/>
                </a:solidFill>
              </a:rPr>
              <a:t>Secrets of the Ancients</a:t>
            </a:r>
            <a:br>
              <a:rPr lang="en-US" sz="4000" u="sng" dirty="0" smtClean="0">
                <a:solidFill>
                  <a:schemeClr val="bg1"/>
                </a:solidFill>
              </a:rPr>
            </a:br>
            <a:r>
              <a:rPr lang="en-US" altLang="en-US" sz="3600" dirty="0">
                <a:solidFill>
                  <a:srgbClr val="FFFFFF"/>
                </a:solidFill>
              </a:rPr>
              <a:t>The Centenarians: Who Lives to Be 100+ in the P/C Insurance World</a:t>
            </a:r>
            <a:r>
              <a:rPr lang="en-US" altLang="en-US" sz="3600" dirty="0" smtClean="0">
                <a:solidFill>
                  <a:srgbClr val="FFFFFF"/>
                </a:solidFill>
              </a:rPr>
              <a:t>?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57212" y="5469621"/>
            <a:ext cx="784271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The Ultimate Test of Time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White">
          <a:xfrm>
            <a:off x="2053771" y="2176647"/>
            <a:ext cx="4621349" cy="483326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3600" b="1" dirty="0" smtClean="0">
                <a:solidFill>
                  <a:srgbClr val="FFFFFF"/>
                </a:solidFill>
              </a:rPr>
              <a:t>SIDEBAR</a:t>
            </a:r>
            <a:endParaRPr lang="en-US" alt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8172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10" grpId="0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9699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9700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7EBE502C-FA80-4E63-B41D-2F95C0A3D688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63</a:t>
            </a:fld>
            <a:endParaRPr lang="en-US" altLang="en-US" sz="900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100+ Year Old Insurers as a Share of     All P/C Insurers</a:t>
            </a:r>
          </a:p>
        </p:txBody>
      </p:sp>
      <p:graphicFrame>
        <p:nvGraphicFramePr>
          <p:cNvPr id="29702" name="Object 8"/>
          <p:cNvGraphicFramePr>
            <a:graphicFrameLocks noGrp="1"/>
          </p:cNvGraphicFramePr>
          <p:nvPr>
            <p:ph idx="4294967295"/>
          </p:nvPr>
        </p:nvGraphicFramePr>
        <p:xfrm>
          <a:off x="1244600" y="24352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9523" name="Chart" r:id="rId4" imgW="4486147" imgH="3695661" progId="MSGraph.Chart.8">
                  <p:embed followColorScheme="full"/>
                </p:oleObj>
              </mc:Choice>
              <mc:Fallback>
                <p:oleObj name="Chart" r:id="rId4" imgW="4486147" imgH="3695661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244600" y="24352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							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Source: National Association of Insurance Commissioners (NAIC) Annual Statement Database, via Highline Data LLC; CDC </a:t>
            </a:r>
          </a:p>
        </p:txBody>
      </p:sp>
      <p:sp>
        <p:nvSpPr>
          <p:cNvPr id="2173958" name="Rectangle 6"/>
          <p:cNvSpPr>
            <a:spLocks noChangeArrowheads="1"/>
          </p:cNvSpPr>
          <p:nvPr/>
        </p:nvSpPr>
        <p:spPr bwMode="blackWhite">
          <a:xfrm>
            <a:off x="404813" y="1181100"/>
            <a:ext cx="8437562" cy="635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About 12% of P/C insurance companies (fewer than 1-in-8) today (2013) are 100+ years old.  This is a surprisingly high percentage.</a:t>
            </a: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gray">
          <a:xfrm>
            <a:off x="4892675" y="2316163"/>
            <a:ext cx="1984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Insurers at Least 100 Years Old, 12.3%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(287)</a:t>
            </a:r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gray">
          <a:xfrm>
            <a:off x="285750" y="2836863"/>
            <a:ext cx="1593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Insurers Less than 100 Years Old, 87.7%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/>
              <a:t>(1,979)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5181600" y="5346700"/>
            <a:ext cx="3784600" cy="993775"/>
          </a:xfrm>
          <a:prstGeom prst="rect">
            <a:avLst/>
          </a:prstGeom>
          <a:solidFill>
            <a:schemeClr val="accent1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 u="sng">
                <a:solidFill>
                  <a:srgbClr val="FFFFFF"/>
                </a:solidFill>
              </a:rPr>
              <a:t>Odds of a Human Living to 100</a:t>
            </a:r>
            <a:endParaRPr lang="en-US" altLang="en-US" sz="1800" b="1">
              <a:solidFill>
                <a:srgbClr val="FFFFFF"/>
              </a:solidFill>
            </a:endParaRP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Born 1900: ~0.25% (1-in-400)</a:t>
            </a:r>
          </a:p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Born Today: ~2% (1-in-50)</a:t>
            </a:r>
          </a:p>
        </p:txBody>
      </p:sp>
    </p:spTree>
    <p:extLst>
      <p:ext uri="{BB962C8B-B14F-4D97-AF65-F5344CB8AC3E}">
        <p14:creationId xmlns:p14="http://schemas.microsoft.com/office/powerpoint/2010/main" val="17299401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BAA21385-CE51-422E-B0B9-E5051D3925C4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64</a:t>
            </a:fld>
            <a:endParaRPr lang="en-US" altLang="en-US" sz="90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Decade of Formation for P/C Insurers at Least 100 Years Old in 2014</a:t>
            </a:r>
          </a:p>
        </p:txBody>
      </p:sp>
      <p:graphicFrame>
        <p:nvGraphicFramePr>
          <p:cNvPr id="31750" name="Object 3"/>
          <p:cNvGraphicFramePr>
            <a:graphicFrameLocks noChangeAspect="1"/>
          </p:cNvGraphicFramePr>
          <p:nvPr/>
        </p:nvGraphicFramePr>
        <p:xfrm>
          <a:off x="279400" y="1712913"/>
          <a:ext cx="840105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0547" name="Chart" r:id="rId4" imgW="8419996" imgH="4467131" progId="MSGraph.Chart.8">
                  <p:embed followColorScheme="full"/>
                </p:oleObj>
              </mc:Choice>
              <mc:Fallback>
                <p:oleObj name="Chart" r:id="rId4" imgW="8419996" imgH="446713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79400" y="1712913"/>
                        <a:ext cx="840105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Rectangle 4"/>
          <p:cNvSpPr>
            <a:spLocks noChangeArrowheads="1"/>
          </p:cNvSpPr>
          <p:nvPr/>
        </p:nvSpPr>
        <p:spPr bwMode="auto">
          <a:xfrm>
            <a:off x="0" y="6430963"/>
            <a:ext cx="81216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Source: insurance Information Institute analysis of National Association of Insurance Commissioners (NAIC) Annual Statement Database, via Highline Data LLC.  </a:t>
            </a:r>
          </a:p>
        </p:txBody>
      </p:sp>
      <p:sp>
        <p:nvSpPr>
          <p:cNvPr id="2178054" name="AutoShape 6"/>
          <p:cNvSpPr>
            <a:spLocks noChangeArrowheads="1"/>
          </p:cNvSpPr>
          <p:nvPr/>
        </p:nvSpPr>
        <p:spPr bwMode="blackWhite">
          <a:xfrm>
            <a:off x="2057400" y="1111250"/>
            <a:ext cx="4845050" cy="1347788"/>
          </a:xfrm>
          <a:prstGeom prst="wedgeRectCallout">
            <a:avLst>
              <a:gd name="adj1" fmla="val 70481"/>
              <a:gd name="adj2" fmla="val 944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Of the Centenarian p/c insurers in existence today, 64% were formed since 1870.  There was a post-Civil war spike in formations in the 1870s and another in the 1890s. Another spike occurred in the 1910s after the financial crises of the 1900-1909 era and as workers compensation systems were adopted.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White">
          <a:xfrm>
            <a:off x="928688" y="2719388"/>
            <a:ext cx="4462462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As of Jan. 1, 2014 there were 296 P/C that were at least 100 years old.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7058025" y="1089025"/>
            <a:ext cx="1892300" cy="1370013"/>
          </a:xfrm>
          <a:prstGeom prst="wedgeRectCallout">
            <a:avLst>
              <a:gd name="adj1" fmla="val 20287"/>
              <a:gd name="adj2" fmla="val 6645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pitchFamily="34" charset="0"/>
              </a:rPr>
              <a:t>77 insurers formed in the decade 1910-1919 are still in existence; 32 were formed between 1910 and 1914</a:t>
            </a:r>
          </a:p>
        </p:txBody>
      </p:sp>
    </p:spTree>
    <p:extLst>
      <p:ext uri="{BB962C8B-B14F-4D97-AF65-F5344CB8AC3E}">
        <p14:creationId xmlns:p14="http://schemas.microsoft.com/office/powerpoint/2010/main" val="136076463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7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8054" grpId="0" animBg="1"/>
      <p:bldP spid="9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379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379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F9BB0E41-063A-4AE4-A9CA-1531E80387C5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65</a:t>
            </a:fld>
            <a:endParaRPr lang="en-US" altLang="en-US" sz="90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100-Year-Old Insurers: Independent vs. Part of Group/Holding Company*</a:t>
            </a:r>
          </a:p>
        </p:txBody>
      </p:sp>
      <p:graphicFrame>
        <p:nvGraphicFramePr>
          <p:cNvPr id="33798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1571" name="Chart" r:id="rId4" imgW="4486147" imgH="3695661" progId="MSGraph.Chart.8">
                  <p:embed followColorScheme="full"/>
                </p:oleObj>
              </mc:Choice>
              <mc:Fallback>
                <p:oleObj name="Chart" r:id="rId4" imgW="4486147" imgH="3695661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71700" y="24860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0" y="6203950"/>
            <a:ext cx="81073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							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*As of 2010.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Source: National Association of Insurance Commissioners (NAIC) Annual Statement Database, via Highline Data LLC.  </a:t>
            </a:r>
          </a:p>
        </p:txBody>
      </p:sp>
      <p:sp>
        <p:nvSpPr>
          <p:cNvPr id="2173958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The number of 100-year-old insurers that are independent vs. part of a more diversified group structure is split almost evenly.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772275" y="3502025"/>
            <a:ext cx="1984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Independent, 48.8%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(140)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gray">
          <a:xfrm>
            <a:off x="742950" y="4011613"/>
            <a:ext cx="15938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Part of Holding Company, 51.2%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(147)</a:t>
            </a:r>
          </a:p>
        </p:txBody>
      </p:sp>
    </p:spTree>
    <p:extLst>
      <p:ext uri="{BB962C8B-B14F-4D97-AF65-F5344CB8AC3E}">
        <p14:creationId xmlns:p14="http://schemas.microsoft.com/office/powerpoint/2010/main" val="21405229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5843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5844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A427FACF-AC53-4D59-8857-B5258C0CFEA7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66</a:t>
            </a:fld>
            <a:endParaRPr lang="en-US" altLang="en-US" sz="900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100-year-old Insurers: Mutual vs. Stock vs. Reciprocal</a:t>
            </a:r>
          </a:p>
        </p:txBody>
      </p:sp>
      <p:graphicFrame>
        <p:nvGraphicFramePr>
          <p:cNvPr id="35846" name="Object 8"/>
          <p:cNvGraphicFramePr>
            <a:graphicFrameLocks noGrp="1"/>
          </p:cNvGraphicFramePr>
          <p:nvPr>
            <p:ph idx="4294967295"/>
          </p:nvPr>
        </p:nvGraphicFramePr>
        <p:xfrm>
          <a:off x="2197100" y="2625725"/>
          <a:ext cx="4486275" cy="36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595" name="Chart" r:id="rId4" imgW="4486147" imgH="3695661" progId="MSGraph.Chart.8">
                  <p:embed followColorScheme="full"/>
                </p:oleObj>
              </mc:Choice>
              <mc:Fallback>
                <p:oleObj name="Chart" r:id="rId4" imgW="4486147" imgH="3695661" progId="MSGraph.Chart.8">
                  <p:embed followColorScheme="full"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2197100" y="2625725"/>
                        <a:ext cx="4486275" cy="369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203950"/>
            <a:ext cx="810736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							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*As of 2010.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Source: National Association of Insurance Commissioners (NAIC) Annual Statement Database, via Highline Data LLC.  </a:t>
            </a:r>
          </a:p>
        </p:txBody>
      </p:sp>
      <p:sp>
        <p:nvSpPr>
          <p:cNvPr id="2176005" name="Rectangle 5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The vast majority (62.4%) of 100-year-old insurers are mutual insurers, while stock insurers account for 35.9% of the total.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gray">
          <a:xfrm>
            <a:off x="6664325" y="3578225"/>
            <a:ext cx="1984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Mutual, 62.4%,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(179)</a:t>
            </a:r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gray">
          <a:xfrm>
            <a:off x="755650" y="4152900"/>
            <a:ext cx="1593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Stock, 35.9%,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(103)</a:t>
            </a:r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gray">
          <a:xfrm>
            <a:off x="2838450" y="2171700"/>
            <a:ext cx="1593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Reciprocal, 1.4%,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(4)</a:t>
            </a:r>
          </a:p>
        </p:txBody>
      </p:sp>
      <p:sp>
        <p:nvSpPr>
          <p:cNvPr id="35852" name="Rectangle 9"/>
          <p:cNvSpPr>
            <a:spLocks noChangeArrowheads="1"/>
          </p:cNvSpPr>
          <p:nvPr/>
        </p:nvSpPr>
        <p:spPr bwMode="gray">
          <a:xfrm>
            <a:off x="4616450" y="2222500"/>
            <a:ext cx="1593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Other, 0.3%,</a:t>
            </a:r>
          </a:p>
          <a:p>
            <a:pPr algn="r"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9916055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6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6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00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7891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7892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9B47D400-F2DC-43E1-A553-E548FF52A1FE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67</a:t>
            </a:fld>
            <a:endParaRPr lang="en-US" altLang="en-US" sz="9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0"/>
            <a:ext cx="7400925" cy="860425"/>
          </a:xfrm>
        </p:spPr>
        <p:txBody>
          <a:bodyPr/>
          <a:lstStyle/>
          <a:p>
            <a:r>
              <a:rPr lang="en-US" altLang="en-US" sz="2600" smtClean="0">
                <a:latin typeface="Arial" panose="020B0604020202020204" pitchFamily="34" charset="0"/>
              </a:rPr>
              <a:t>Premium to Surplus Ratios, “Centenarians” </a:t>
            </a:r>
            <a:br>
              <a:rPr lang="en-US" altLang="en-US" sz="2600" smtClean="0">
                <a:latin typeface="Arial" panose="020B0604020202020204" pitchFamily="34" charset="0"/>
              </a:rPr>
            </a:br>
            <a:r>
              <a:rPr lang="en-US" altLang="en-US" sz="2600" smtClean="0">
                <a:latin typeface="Arial" panose="020B0604020202020204" pitchFamily="34" charset="0"/>
              </a:rPr>
              <a:t>vs. Overall P-C Industry, </a:t>
            </a:r>
            <a:r>
              <a:rPr lang="en-US" altLang="en-US" sz="2000" smtClean="0">
                <a:latin typeface="Arial" panose="020B0604020202020204" pitchFamily="34" charset="0"/>
              </a:rPr>
              <a:t>1998, 2008 and 2013</a:t>
            </a:r>
          </a:p>
        </p:txBody>
      </p:sp>
      <p:graphicFrame>
        <p:nvGraphicFramePr>
          <p:cNvPr id="37894" name="Object 2"/>
          <p:cNvGraphicFramePr>
            <a:graphicFrameLocks noChangeAspect="1"/>
          </p:cNvGraphicFramePr>
          <p:nvPr/>
        </p:nvGraphicFramePr>
        <p:xfrm>
          <a:off x="419100" y="1471613"/>
          <a:ext cx="8401050" cy="389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3619" name="Chart" r:id="rId4" imgW="8419996" imgH="4467131" progId="MSGraph.Chart.8">
                  <p:embed followColorScheme="full"/>
                </p:oleObj>
              </mc:Choice>
              <mc:Fallback>
                <p:oleObj name="Chart" r:id="rId4" imgW="8419996" imgH="446713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19100" y="1471613"/>
                        <a:ext cx="8401050" cy="389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5" name="Rectangle 4"/>
          <p:cNvSpPr>
            <a:spLocks noChangeArrowheads="1"/>
          </p:cNvSpPr>
          <p:nvPr/>
        </p:nvSpPr>
        <p:spPr bwMode="auto">
          <a:xfrm>
            <a:off x="0" y="6392863"/>
            <a:ext cx="812165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“Centenarians” are companies at least 100 years old with positive NWP in 2013. 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/>
              <a:t>Sources: National Association of Insurance Commissioners’ Annual Statements, via Highline; I.I.I. calculations </a:t>
            </a:r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black">
          <a:xfrm>
            <a:off x="157163" y="10890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225A7A"/>
                </a:solidFill>
              </a:rPr>
              <a:t>NWP/Surplus</a:t>
            </a:r>
          </a:p>
        </p:txBody>
      </p:sp>
      <p:sp>
        <p:nvSpPr>
          <p:cNvPr id="1928200" name="Rectangle 8"/>
          <p:cNvSpPr>
            <a:spLocks noChangeArrowheads="1"/>
          </p:cNvSpPr>
          <p:nvPr/>
        </p:nvSpPr>
        <p:spPr bwMode="blackWhite">
          <a:xfrm>
            <a:off x="322263" y="5151438"/>
            <a:ext cx="8483600" cy="11017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Premiums are a rough measure of risk accepted; surplus is funds beyond reserves to pay unexpected losses</a:t>
            </a:r>
            <a:r>
              <a:rPr lang="en-US" altLang="en-US" sz="1800">
                <a:solidFill>
                  <a:schemeClr val="bg1"/>
                </a:solidFill>
              </a:rPr>
              <a:t>. </a:t>
            </a:r>
            <a:r>
              <a:rPr lang="en-US" altLang="en-US" sz="1800" b="1">
                <a:solidFill>
                  <a:schemeClr val="bg1"/>
                </a:solidFill>
              </a:rPr>
              <a:t>The larger surplus is in relation to premiums—the lower the ratio of premiums to surplus—the greater the capacity to handle the risk it has accepted.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053138" y="1103313"/>
            <a:ext cx="2887662" cy="1074737"/>
          </a:xfrm>
          <a:prstGeom prst="wedgeRectCallout">
            <a:avLst>
              <a:gd name="adj1" fmla="val -16035"/>
              <a:gd name="adj2" fmla="val 11045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Insurers that are 100+ years old hold nearly $2 in surplus for every $1 dollar in premium they write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310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8200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Is There Evidence that the  (Re) Insurance Industry Is Becoming </a:t>
            </a:r>
            <a:r>
              <a:rPr lang="en-US" sz="4200" i="1" u="sng" dirty="0" smtClean="0">
                <a:solidFill>
                  <a:schemeClr val="bg1"/>
                </a:solidFill>
              </a:rPr>
              <a:t>More</a:t>
            </a:r>
            <a:r>
              <a:rPr lang="en-US" sz="4200" dirty="0" smtClean="0">
                <a:solidFill>
                  <a:schemeClr val="bg1"/>
                </a:solidFill>
              </a:rPr>
              <a:t> Risky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79524" y="4676470"/>
            <a:ext cx="8189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Is Boring Better?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4054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69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92" y="29184"/>
            <a:ext cx="7877513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Mentions of the Term “</a:t>
            </a:r>
            <a:r>
              <a:rPr lang="en-US" i="1" u="sng" dirty="0" smtClean="0">
                <a:latin typeface="Arial" pitchFamily="34" charset="0"/>
              </a:rPr>
              <a:t>Alternative Capital</a:t>
            </a:r>
            <a:r>
              <a:rPr lang="en-US" dirty="0" smtClean="0">
                <a:latin typeface="Arial" pitchFamily="34" charset="0"/>
              </a:rPr>
              <a:t>” with “Insurance” or “Reinsurance”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</a:t>
            </a:r>
            <a:r>
              <a:rPr lang="en-US" sz="1100" dirty="0" smtClean="0"/>
              <a:t>Estimate is annualized figure based on actual data through September 30, 2014.</a:t>
            </a:r>
            <a:endParaRPr lang="en-US" sz="1100" dirty="0"/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</a:t>
            </a:r>
            <a:r>
              <a:rPr lang="en-US" sz="1100" dirty="0" smtClean="0"/>
              <a:t>Insurance </a:t>
            </a:r>
            <a:r>
              <a:rPr lang="en-US" sz="1100" dirty="0"/>
              <a:t>Information Institute </a:t>
            </a:r>
            <a:r>
              <a:rPr lang="en-US" sz="1100" dirty="0" smtClean="0"/>
              <a:t>search of Factiva database.</a:t>
            </a:r>
            <a:endParaRPr lang="en-US" sz="1100" dirty="0"/>
          </a:p>
        </p:txBody>
      </p:sp>
      <p:graphicFrame>
        <p:nvGraphicFramePr>
          <p:cNvPr id="307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219011"/>
              </p:ext>
            </p:extLst>
          </p:nvPr>
        </p:nvGraphicFramePr>
        <p:xfrm>
          <a:off x="215900" y="1560513"/>
          <a:ext cx="8632825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7748" name="Chart" r:id="rId4" imgW="8610735" imgH="3990871" progId="MSGraph.Chart.8">
                  <p:embed followColorScheme="full"/>
                </p:oleObj>
              </mc:Choice>
              <mc:Fallback>
                <p:oleObj name="Chart" r:id="rId4" imgW="8610735" imgH="3990871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60513"/>
                        <a:ext cx="8632825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0837" name="Rectangle 5"/>
          <p:cNvSpPr>
            <a:spLocks noChangeArrowheads="1"/>
          </p:cNvSpPr>
          <p:nvPr/>
        </p:nvSpPr>
        <p:spPr bwMode="blackWhite">
          <a:xfrm>
            <a:off x="282358" y="5598090"/>
            <a:ext cx="8716963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Should the Increased Use of Terms Such as “Alternative Capital,” “Hedge Fund” and “Pension Fund” in Conjunction with a (Re)Insurance Be a Concern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105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8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7FEC58-C3B1-4DBD-89E8-2FF98000DBAF}" type="slidenum">
              <a:rPr lang="en-US" smtClean="0"/>
              <a:pPr/>
              <a:t>7</a:t>
            </a:fld>
            <a:endParaRPr lang="en-US" smtClean="0"/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9525" y="1793875"/>
          <a:ext cx="9124950" cy="474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1110" name="Chart" r:id="rId4" imgW="8820048" imgH="4591030" progId="MSGraph.Chart.8">
                  <p:embed followColorScheme="full"/>
                </p:oleObj>
              </mc:Choice>
              <mc:Fallback>
                <p:oleObj name="Chart" r:id="rId4" imgW="8820048" imgH="459103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" y="1793875"/>
                        <a:ext cx="9124950" cy="474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 dirty="0">
                <a:solidFill>
                  <a:schemeClr val="accent1"/>
                </a:solidFill>
              </a:rPr>
              <a:t>RNW All Lines by State, </a:t>
            </a:r>
            <a:r>
              <a:rPr lang="en-US" sz="2600" b="1" dirty="0" smtClean="0">
                <a:solidFill>
                  <a:schemeClr val="accent1"/>
                </a:solidFill>
              </a:rPr>
              <a:t>2003-2012 </a:t>
            </a:r>
            <a:r>
              <a:rPr lang="en-US" sz="2600" b="1" dirty="0">
                <a:solidFill>
                  <a:schemeClr val="accent1"/>
                </a:solidFill>
              </a:rPr>
              <a:t>Average: </a:t>
            </a:r>
          </a:p>
          <a:p>
            <a:pPr eaLnBrk="0" hangingPunct="0"/>
            <a:r>
              <a:rPr lang="en-US" sz="2600" b="1" dirty="0">
                <a:solidFill>
                  <a:schemeClr val="accent1"/>
                </a:solidFill>
              </a:rPr>
              <a:t>Lowest 25 States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100" dirty="0"/>
          </a:p>
          <a:p>
            <a:r>
              <a:rPr lang="en-US" sz="1100" dirty="0"/>
              <a:t>Source: </a:t>
            </a:r>
            <a:r>
              <a:rPr lang="en-US" sz="1100" dirty="0" smtClean="0"/>
              <a:t>NAIC; Insurance Information Institute.</a:t>
            </a:r>
            <a:r>
              <a:rPr lang="en-US" sz="1100" dirty="0"/>
              <a:t>	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blackWhite">
          <a:xfrm>
            <a:off x="4301612" y="4100051"/>
            <a:ext cx="3170903" cy="1179871"/>
          </a:xfrm>
          <a:prstGeom prst="wedgeRectCallout">
            <a:avLst>
              <a:gd name="adj1" fmla="val 66975"/>
              <a:gd name="adj2" fmla="val -31272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Some of the least profitable states over the past decade were hit hard by catastrophes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31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70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92" y="29184"/>
            <a:ext cx="7877513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Mentions of the Term “</a:t>
            </a:r>
            <a:r>
              <a:rPr lang="en-US" i="1" u="sng" dirty="0" smtClean="0">
                <a:latin typeface="Arial" pitchFamily="34" charset="0"/>
              </a:rPr>
              <a:t>Private Equity</a:t>
            </a:r>
            <a:r>
              <a:rPr lang="en-US" dirty="0" smtClean="0">
                <a:latin typeface="Arial" pitchFamily="34" charset="0"/>
              </a:rPr>
              <a:t>”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with “Insurance” or “Reinsurance”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</a:t>
            </a:r>
            <a:r>
              <a:rPr lang="en-US" sz="1100" dirty="0" smtClean="0"/>
              <a:t>Estimate is annualized figure based on actual data through September 30, 2014.</a:t>
            </a:r>
            <a:endParaRPr lang="en-US" sz="1100" dirty="0"/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</a:t>
            </a:r>
            <a:r>
              <a:rPr lang="en-US" sz="1100" dirty="0" smtClean="0"/>
              <a:t>Insurance </a:t>
            </a:r>
            <a:r>
              <a:rPr lang="en-US" sz="1100" dirty="0"/>
              <a:t>Information Institute </a:t>
            </a:r>
            <a:r>
              <a:rPr lang="en-US" sz="1100" dirty="0" smtClean="0"/>
              <a:t>search of Factiva database.</a:t>
            </a:r>
            <a:endParaRPr lang="en-US" sz="1100" dirty="0"/>
          </a:p>
        </p:txBody>
      </p:sp>
      <p:graphicFrame>
        <p:nvGraphicFramePr>
          <p:cNvPr id="307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3832364"/>
              </p:ext>
            </p:extLst>
          </p:nvPr>
        </p:nvGraphicFramePr>
        <p:xfrm>
          <a:off x="215900" y="1560513"/>
          <a:ext cx="8632825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9792" name="Chart" r:id="rId4" imgW="8610735" imgH="3990871" progId="MSGraph.Chart.8">
                  <p:embed followColorScheme="full"/>
                </p:oleObj>
              </mc:Choice>
              <mc:Fallback>
                <p:oleObj name="Chart" r:id="rId4" imgW="8610735" imgH="3990871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60513"/>
                        <a:ext cx="8632825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0837" name="Rectangle 5"/>
          <p:cNvSpPr>
            <a:spLocks noChangeArrowheads="1"/>
          </p:cNvSpPr>
          <p:nvPr/>
        </p:nvSpPr>
        <p:spPr bwMode="blackWhite">
          <a:xfrm>
            <a:off x="282358" y="5598090"/>
            <a:ext cx="8716963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Should the Increased Use of Terms Such as “Alternative Capital,” “Hedge Fund” and “Pension Fund” in Conjunction with a (Re)Insurance Be a Concern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65363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83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12/01/09 - 9pm</a:t>
            </a:r>
          </a:p>
        </p:txBody>
      </p:sp>
      <p:sp>
        <p:nvSpPr>
          <p:cNvPr id="30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eSlide – P6466 – The Financial Crisis and the Future of the P/C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9D61C-75EB-4A25-93D1-A19BA1908D07}" type="slidenum">
              <a:rPr lang="en-US" smtClean="0">
                <a:latin typeface="Arial" pitchFamily="34" charset="0"/>
              </a:rPr>
              <a:pPr/>
              <a:t>71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92" y="29184"/>
            <a:ext cx="7877513" cy="86042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Mentions of the Term “</a:t>
            </a:r>
            <a:r>
              <a:rPr lang="en-US" i="1" u="sng" dirty="0" smtClean="0">
                <a:latin typeface="Arial" pitchFamily="34" charset="0"/>
              </a:rPr>
              <a:t>Hedge Fund(s)</a:t>
            </a:r>
            <a:r>
              <a:rPr lang="en-US" dirty="0" smtClean="0">
                <a:latin typeface="Arial" pitchFamily="34" charset="0"/>
              </a:rPr>
              <a:t>”</a:t>
            </a:r>
            <a:br>
              <a:rPr lang="en-US" dirty="0" smtClean="0">
                <a:latin typeface="Arial" pitchFamily="34" charset="0"/>
              </a:rPr>
            </a:br>
            <a:r>
              <a:rPr lang="en-US" dirty="0" smtClean="0">
                <a:latin typeface="Arial" pitchFamily="34" charset="0"/>
              </a:rPr>
              <a:t>with “Insurance” or “Reinsurance”</a:t>
            </a:r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</a:t>
            </a:r>
            <a:r>
              <a:rPr lang="en-US" sz="1100" dirty="0" smtClean="0"/>
              <a:t>Estimate is annualized figure based on actual data through September 30, 2014.</a:t>
            </a:r>
            <a:endParaRPr lang="en-US" sz="1100" dirty="0"/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</a:t>
            </a:r>
            <a:r>
              <a:rPr lang="en-US" sz="1100" dirty="0" smtClean="0"/>
              <a:t>Insurance </a:t>
            </a:r>
            <a:r>
              <a:rPr lang="en-US" sz="1100" dirty="0"/>
              <a:t>Information Institute </a:t>
            </a:r>
            <a:r>
              <a:rPr lang="en-US" sz="1100" dirty="0" smtClean="0"/>
              <a:t>search of Factiva database.</a:t>
            </a:r>
            <a:endParaRPr lang="en-US" sz="1100" dirty="0"/>
          </a:p>
        </p:txBody>
      </p:sp>
      <p:graphicFrame>
        <p:nvGraphicFramePr>
          <p:cNvPr id="307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662138"/>
              </p:ext>
            </p:extLst>
          </p:nvPr>
        </p:nvGraphicFramePr>
        <p:xfrm>
          <a:off x="215900" y="1560513"/>
          <a:ext cx="8632825" cy="3992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0817" name="Chart" r:id="rId4" imgW="8610735" imgH="3990871" progId="MSGraph.Chart.8">
                  <p:embed followColorScheme="full"/>
                </p:oleObj>
              </mc:Choice>
              <mc:Fallback>
                <p:oleObj name="Chart" r:id="rId4" imgW="8610735" imgH="3990871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60513"/>
                        <a:ext cx="8632825" cy="3992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0837" name="Rectangle 5"/>
          <p:cNvSpPr>
            <a:spLocks noChangeArrowheads="1"/>
          </p:cNvSpPr>
          <p:nvPr/>
        </p:nvSpPr>
        <p:spPr bwMode="blackWhite">
          <a:xfrm>
            <a:off x="282358" y="5598090"/>
            <a:ext cx="8716963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Should the Increased Use of Terms Such as “Alternative Capital,” “Hedge Fund” and “Pension Fund” in Conjunction with a (Re)Insurance Be a Concern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991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0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83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762000" y="2373277"/>
            <a:ext cx="7557135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Does Deluge of “Alternative” Capital Suggest the Industry is Riskier?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79524" y="4676470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Or Has Capital Always Flowed in and  Out of this Business?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9692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Global Reinsurance Capital (Traditional    and Alternative), 2007 </a:t>
            </a:r>
            <a:r>
              <a:rPr lang="en-US" dirty="0">
                <a:latin typeface="Arial "/>
              </a:rPr>
              <a:t>-</a:t>
            </a:r>
            <a:r>
              <a:rPr lang="en-US" dirty="0" smtClean="0">
                <a:latin typeface="Arial "/>
              </a:rPr>
              <a:t> 2013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Aon Benfield </a:t>
            </a:r>
            <a:r>
              <a:rPr lang="en-US" sz="1100" i="1" dirty="0" smtClean="0"/>
              <a:t>Reinsurance Market Outlook,</a:t>
            </a:r>
            <a:r>
              <a:rPr lang="en-US" sz="1100" dirty="0" smtClean="0"/>
              <a:t> April 1, 2014; Insurance Information Institute.</a:t>
            </a:r>
            <a:endParaRPr lang="en-US" sz="1100" dirty="0"/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blackWhite">
          <a:xfrm>
            <a:off x="4386649" y="909686"/>
            <a:ext cx="3682313" cy="894400"/>
          </a:xfrm>
          <a:prstGeom prst="wedgeRectCallout">
            <a:avLst>
              <a:gd name="adj1" fmla="val 46085"/>
              <a:gd name="adj2" fmla="val 680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Total reinsurance capital reached a record $540B in 2013, up 58.8% from 2008. 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378296" y="1257321"/>
          <a:ext cx="8194675" cy="41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457200" y="5664406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US" b="1" dirty="0" smtClean="0">
                <a:solidFill>
                  <a:srgbClr val="FFFFFF"/>
                </a:solidFill>
              </a:rPr>
              <a:t>But alternative capacity has grown 163% since 2008, to $50B. It has grown 79% in the past two years.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447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sz="2700" dirty="0" smtClean="0">
                <a:latin typeface="Arial "/>
              </a:rPr>
              <a:t>Alternative Capacity as a Percentage of Global Property Catastrophe Reinsurance Limit</a:t>
            </a:r>
            <a:endParaRPr lang="en-US" sz="2700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5615"/>
            <a:ext cx="7569200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Guy Carpenter</a:t>
            </a:r>
            <a:endParaRPr lang="en-US" sz="1100" dirty="0"/>
          </a:p>
        </p:txBody>
      </p:sp>
      <p:pic>
        <p:nvPicPr>
          <p:cNvPr id="229724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709" y="2079522"/>
            <a:ext cx="8223308" cy="408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black">
          <a:xfrm>
            <a:off x="347663" y="1163589"/>
            <a:ext cx="8221662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225A7A"/>
                </a:solidFill>
              </a:rPr>
              <a:t>(As of Year End)</a:t>
            </a:r>
            <a:endParaRPr lang="en-US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2315498" y="1666568"/>
            <a:ext cx="3539613" cy="1408470"/>
          </a:xfrm>
          <a:prstGeom prst="wedgeRectCallout">
            <a:avLst>
              <a:gd name="adj1" fmla="val 96681"/>
              <a:gd name="adj2" fmla="val 2606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Alternative Capacity accounted for approximately 14% or $45 billion of the $316 in global property catastrophe reinsurance capital as of mid-2013 (expected to rise to ~15% by year-end 2013)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97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Investor by Category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Years ended June 30.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Aon Benfield Securities; Insurance Information Institute.</a:t>
            </a:r>
            <a:endParaRPr lang="en-US" sz="1100" dirty="0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4176584" y="1446427"/>
          <a:ext cx="4053016" cy="394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4474888" y="5325762"/>
            <a:ext cx="3297512" cy="1421028"/>
          </a:xfrm>
          <a:prstGeom prst="wedgeRectCallout">
            <a:avLst>
              <a:gd name="adj1" fmla="val -2903"/>
              <a:gd name="adj2" fmla="val -12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Institutional investors are accounting for a larger share of alternative reinsurance investors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733168" y="1561757"/>
          <a:ext cx="4053016" cy="394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6556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Alternative Risk Transfer: Market Growth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575615"/>
            <a:ext cx="7994822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Source: Aon Benfield </a:t>
            </a:r>
            <a:r>
              <a:rPr lang="en-US" sz="1100" i="1" dirty="0" smtClean="0">
                <a:solidFill>
                  <a:srgbClr val="000000"/>
                </a:solidFill>
              </a:rPr>
              <a:t>Insurance-Linked Securities: Capital Revolution,</a:t>
            </a:r>
            <a:r>
              <a:rPr lang="en-US" sz="1100" dirty="0" smtClean="0">
                <a:solidFill>
                  <a:srgbClr val="000000"/>
                </a:solidFill>
              </a:rPr>
              <a:t> August 30, 2013; Insurance Information Institute.</a:t>
            </a:r>
            <a:endParaRPr lang="en-US" sz="11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09" y="1334530"/>
            <a:ext cx="8051939" cy="4593473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345171" y="5837401"/>
            <a:ext cx="82200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Since 2009, </a:t>
            </a:r>
            <a:r>
              <a:rPr lang="en-US" b="1" dirty="0" smtClean="0">
                <a:solidFill>
                  <a:srgbClr val="FFFFFF"/>
                </a:solidFill>
              </a:rPr>
              <a:t>market share of collateralized reinsurance has grown faster than cat bonds or other forms of risk transfer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8097" y="2496065"/>
            <a:ext cx="321276" cy="172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0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90488"/>
            <a:ext cx="7550150" cy="860425"/>
          </a:xfrm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Catastrophe Bonds: Issuance and Outstanding, 1997- 2014:Q2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black">
          <a:xfrm>
            <a:off x="347663" y="1163638"/>
            <a:ext cx="822166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 dirty="0">
                <a:solidFill>
                  <a:srgbClr val="225A7A"/>
                </a:solidFill>
              </a:rPr>
              <a:t>Risk Capital Amount ($ Millions)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6567151"/>
            <a:ext cx="8636000" cy="29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 marL="133350" indent="-1333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27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 dirty="0" smtClean="0">
                <a:solidFill>
                  <a:srgbClr val="000000"/>
                </a:solidFill>
              </a:rPr>
              <a:t>Sources: </a:t>
            </a:r>
            <a:r>
              <a:rPr lang="en-US" altLang="en-US" sz="1100" dirty="0">
                <a:solidFill>
                  <a:srgbClr val="000000"/>
                </a:solidFill>
              </a:rPr>
              <a:t>Guy </a:t>
            </a:r>
            <a:r>
              <a:rPr lang="en-US" altLang="en-US" sz="1100" dirty="0" smtClean="0">
                <a:solidFill>
                  <a:srgbClr val="000000"/>
                </a:solidFill>
              </a:rPr>
              <a:t>Carpenter; </a:t>
            </a:r>
            <a:r>
              <a:rPr lang="en-US" altLang="en-US" sz="1100" dirty="0">
                <a:solidFill>
                  <a:srgbClr val="000000"/>
                </a:solidFill>
              </a:rPr>
              <a:t>Insurance Information Institute.</a:t>
            </a:r>
          </a:p>
        </p:txBody>
      </p:sp>
      <p:graphicFrame>
        <p:nvGraphicFramePr>
          <p:cNvPr id="6042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841354"/>
              </p:ext>
            </p:extLst>
          </p:nvPr>
        </p:nvGraphicFramePr>
        <p:xfrm>
          <a:off x="180975" y="1285875"/>
          <a:ext cx="8448675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58203" name="Chart" r:id="rId4" imgW="8362849" imgH="3943318" progId="MSGraph.Chart.8">
                  <p:embed followColorScheme="full"/>
                </p:oleObj>
              </mc:Choice>
              <mc:Fallback>
                <p:oleObj name="Chart" r:id="rId4" imgW="8362849" imgH="394331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0975" y="1285875"/>
                        <a:ext cx="8448675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517525" y="5643563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altLang="en-US" b="1" dirty="0" smtClean="0">
                <a:solidFill>
                  <a:srgbClr val="FFFFFF"/>
                </a:solidFill>
              </a:rPr>
              <a:t>2014 Issuance Slowed Down Substantially; May Not Surpass 2013 Record</a:t>
            </a:r>
            <a:endParaRPr lang="en-US" altLang="en-US" b="1" dirty="0">
              <a:solidFill>
                <a:srgbClr val="FFFFFF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6423228" y="4929474"/>
            <a:ext cx="2212772" cy="658509"/>
          </a:xfrm>
          <a:prstGeom prst="wedgeRectCallout">
            <a:avLst>
              <a:gd name="adj1" fmla="val 19514"/>
              <a:gd name="adj2" fmla="val -657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</a:rPr>
              <a:t>CAT bond issuance reached a record high in </a:t>
            </a:r>
            <a:r>
              <a:rPr lang="en-US" sz="1400" b="1" dirty="0" smtClean="0">
                <a:solidFill>
                  <a:srgbClr val="FFFFFF"/>
                </a:solidFill>
              </a:rPr>
              <a:t>2013.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2271713" y="1681163"/>
            <a:ext cx="2128837" cy="1106487"/>
          </a:xfrm>
          <a:prstGeom prst="wedgeRectCallout">
            <a:avLst>
              <a:gd name="adj1" fmla="val 229943"/>
              <a:gd name="adj2" fmla="val -24673"/>
            </a:avLst>
          </a:prstGeom>
          <a:gradFill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Risk capital  outstanding reached a record high in </a:t>
            </a:r>
            <a:r>
              <a:rPr lang="en-US" sz="1600" b="1" dirty="0" smtClean="0">
                <a:solidFill>
                  <a:schemeClr val="bg1"/>
                </a:solidFill>
              </a:rPr>
              <a:t>2014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4400550" y="4977607"/>
            <a:ext cx="1865735" cy="477837"/>
          </a:xfrm>
          <a:prstGeom prst="wedgeRectCallout">
            <a:avLst>
              <a:gd name="adj1" fmla="val 26485"/>
              <a:gd name="adj2" fmla="val -8398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FF"/>
                </a:solidFill>
              </a:rPr>
              <a:t>Financial crisis depressed issuance</a:t>
            </a:r>
          </a:p>
        </p:txBody>
      </p:sp>
    </p:spTree>
    <p:extLst>
      <p:ext uri="{BB962C8B-B14F-4D97-AF65-F5344CB8AC3E}">
        <p14:creationId xmlns:p14="http://schemas.microsoft.com/office/powerpoint/2010/main" val="346838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8" grpId="0" animBg="1"/>
      <p:bldP spid="9" grpId="0" animBg="1"/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Wind-Exposed Risk Premium* 2010:Q1 to 2014: Q1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95300" y="1248033"/>
          <a:ext cx="8153400" cy="485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2487" y="6166022"/>
            <a:ext cx="82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Trailing 12-month </a:t>
            </a:r>
            <a:r>
              <a:rPr lang="en-US" sz="1100" dirty="0"/>
              <a:t>a</a:t>
            </a:r>
            <a:r>
              <a:rPr lang="en-US" sz="1100" dirty="0" smtClean="0"/>
              <a:t>verage</a:t>
            </a:r>
          </a:p>
          <a:p>
            <a:r>
              <a:rPr lang="en-US" sz="1100" dirty="0" smtClean="0"/>
              <a:t>SOURCE: Willis Capital Markets, Insurance Information Institute.</a:t>
            </a:r>
          </a:p>
          <a:p>
            <a:endParaRPr lang="en-US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6837113" y="1231386"/>
            <a:ext cx="1724524" cy="1816443"/>
          </a:xfrm>
          <a:prstGeom prst="wedgeRectCallout">
            <a:avLst>
              <a:gd name="adj1" fmla="val -64110"/>
              <a:gd name="adj2" fmla="val 3462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Risk spreads dropped – equivalent to lower rates – low cat losses, capital entering market.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Non-U.S</a:t>
            </a:r>
            <a:r>
              <a:rPr lang="en-US" dirty="0"/>
              <a:t>. Wind-Exposed </a:t>
            </a:r>
            <a:r>
              <a:rPr lang="en-US" dirty="0" smtClean="0"/>
              <a:t>Risk Premium* </a:t>
            </a:r>
            <a:br>
              <a:rPr lang="en-US" dirty="0" smtClean="0"/>
            </a:br>
            <a:r>
              <a:rPr lang="en-US" dirty="0" smtClean="0"/>
              <a:t>2010:Q1-2014</a:t>
            </a:r>
            <a:r>
              <a:rPr lang="en-US" dirty="0"/>
              <a:t>: Q1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95300" y="1248033"/>
          <a:ext cx="8153400" cy="485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D8FF3-5AB6-4EC6-BDC2-E6058C96F901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2487" y="6166022"/>
            <a:ext cx="8266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* Trailing 12-month average.</a:t>
            </a:r>
          </a:p>
          <a:p>
            <a:r>
              <a:rPr lang="en-US" sz="1100" dirty="0" smtClean="0"/>
              <a:t>SOURCE: Willis Capital Markets, Insurance Information Institute.</a:t>
            </a:r>
          </a:p>
          <a:p>
            <a:endParaRPr lang="en-US" dirty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6974633" y="1231386"/>
            <a:ext cx="1724524" cy="1816443"/>
          </a:xfrm>
          <a:prstGeom prst="wedgeRectCallout">
            <a:avLst>
              <a:gd name="adj1" fmla="val -44809"/>
              <a:gd name="adj2" fmla="val 8826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3333CC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Spreads are also falling in non-U.S. wind exposures, but less sharply and in line with expected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2001–2014:H1*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308709"/>
            <a:ext cx="8915400" cy="56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2014.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2011=108.1; 2012:=103.2; 2013: = 96.1; 2014:H1 = 98.9.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>
            <p:extLst/>
          </p:nvPr>
        </p:nvGraphicFramePr>
        <p:xfrm>
          <a:off x="182563" y="2645473"/>
          <a:ext cx="85772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2296" name="Chart" r:id="rId5" imgW="8534451" imgH="3628987" progId="MSGraph.Chart.8">
                  <p:embed followColorScheme="full"/>
                </p:oleObj>
              </mc:Choice>
              <mc:Fallback>
                <p:oleObj name="Chart" r:id="rId5" imgW="8534451" imgH="362898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82563" y="2645473"/>
                        <a:ext cx="8577263" cy="361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4079645" y="1982612"/>
            <a:ext cx="1198563" cy="1228725"/>
          </a:xfrm>
          <a:prstGeom prst="wedgeRectCallout">
            <a:avLst>
              <a:gd name="adj1" fmla="val -22236"/>
              <a:gd name="adj2" fmla="val 198012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314987" y="1370013"/>
            <a:ext cx="1709738" cy="895350"/>
          </a:xfrm>
          <a:prstGeom prst="wedgeRectCallout">
            <a:avLst>
              <a:gd name="adj1" fmla="val 4374"/>
              <a:gd name="adj2" fmla="val 301854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5391133" y="1182170"/>
            <a:ext cx="1116013" cy="1206500"/>
          </a:xfrm>
          <a:prstGeom prst="wedgeRectCallout">
            <a:avLst>
              <a:gd name="adj1" fmla="val -29793"/>
              <a:gd name="adj2" fmla="val 241813"/>
            </a:avLst>
          </a:prstGeom>
          <a:solidFill>
            <a:srgbClr val="FF00FF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PPTShape_0"/>
          <p:cNvSpPr>
            <a:spLocks noChangeArrowheads="1"/>
          </p:cNvSpPr>
          <p:nvPr/>
        </p:nvSpPr>
        <p:spPr bwMode="blackWhite">
          <a:xfrm>
            <a:off x="5980791" y="2424660"/>
            <a:ext cx="1038225" cy="1119188"/>
          </a:xfrm>
          <a:prstGeom prst="wedgeRectCallout">
            <a:avLst>
              <a:gd name="adj1" fmla="val -37942"/>
              <a:gd name="adj2" fmla="val 138464"/>
            </a:avLst>
          </a:prstGeom>
          <a:solidFill>
            <a:srgbClr val="0070C0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PPTShape_1"/>
          <p:cNvSpPr>
            <a:spLocks noChangeArrowheads="1"/>
          </p:cNvSpPr>
          <p:nvPr/>
        </p:nvSpPr>
        <p:spPr bwMode="blackWhite">
          <a:xfrm>
            <a:off x="7064729" y="1152605"/>
            <a:ext cx="1101725" cy="1654175"/>
          </a:xfrm>
          <a:prstGeom prst="wedgeRectCallout">
            <a:avLst>
              <a:gd name="adj1" fmla="val -56885"/>
              <a:gd name="adj2" fmla="val 140721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PPTShape_2"/>
          <p:cNvSpPr>
            <a:spLocks noChangeArrowheads="1"/>
          </p:cNvSpPr>
          <p:nvPr/>
        </p:nvSpPr>
        <p:spPr bwMode="blackWhite">
          <a:xfrm>
            <a:off x="4852488" y="3620234"/>
            <a:ext cx="1316038" cy="571500"/>
          </a:xfrm>
          <a:prstGeom prst="wedgeRectCallout">
            <a:avLst>
              <a:gd name="adj1" fmla="val -36159"/>
              <a:gd name="adj2" fmla="val 116127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PPTShape_3"/>
          <p:cNvSpPr>
            <a:spLocks noChangeArrowheads="1"/>
          </p:cNvSpPr>
          <p:nvPr/>
        </p:nvSpPr>
        <p:spPr bwMode="blackWhite">
          <a:xfrm>
            <a:off x="7498321" y="3134041"/>
            <a:ext cx="915740" cy="582804"/>
          </a:xfrm>
          <a:prstGeom prst="wedgeRectCallout">
            <a:avLst>
              <a:gd name="adj1" fmla="val -55959"/>
              <a:gd name="adj2" fmla="val 169059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Sandy Impacts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PPTShape_4"/>
          <p:cNvSpPr>
            <a:spLocks noChangeArrowheads="1"/>
          </p:cNvSpPr>
          <p:nvPr/>
        </p:nvSpPr>
        <p:spPr bwMode="blackWhite">
          <a:xfrm>
            <a:off x="7810534" y="3861609"/>
            <a:ext cx="915740" cy="684963"/>
          </a:xfrm>
          <a:prstGeom prst="wedgeRectCallout">
            <a:avLst>
              <a:gd name="adj1" fmla="val -39990"/>
              <a:gd name="adj2" fmla="val 97028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Lower CAT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3567648" y="3366581"/>
            <a:ext cx="1251488" cy="895350"/>
          </a:xfrm>
          <a:prstGeom prst="wedgeRectCallout">
            <a:avLst>
              <a:gd name="adj1" fmla="val -35164"/>
              <a:gd name="adj2" fmla="val 154607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16661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669058" y="1297459"/>
          <a:ext cx="5979641" cy="500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Catastrophe Bonds Outstanding, Q1 2014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33433" y="6230943"/>
            <a:ext cx="3094372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Willis Capital Markets.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blackWhite">
          <a:xfrm>
            <a:off x="354696" y="2085975"/>
            <a:ext cx="2398029" cy="33718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FF6801">
                  <a:gamma/>
                  <a:shade val="86275"/>
                  <a:invGamma/>
                </a:srgbClr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  <a:effectLst/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Catastrophe bonds are heavily concentrated in U.S. hurricane exposures. Two-thirds of catastrophe risks outstanding cover U.S. wind risks.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835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88" y="0"/>
            <a:ext cx="8229600" cy="1069848"/>
          </a:xfrm>
        </p:spPr>
        <p:txBody>
          <a:bodyPr/>
          <a:lstStyle/>
          <a:p>
            <a:r>
              <a:rPr lang="en-US" dirty="0" smtClean="0">
                <a:latin typeface="Arial "/>
              </a:rPr>
              <a:t>Reinsurance Pricing: Rate-on-Line Index    by Region, 1990 – 2014*</a:t>
            </a:r>
            <a:endParaRPr lang="en-US" b="1" dirty="0">
              <a:latin typeface="Arial 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Jan. 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Guy Carpenter</a:t>
            </a:r>
            <a:endParaRPr lang="en-US" sz="1100" dirty="0"/>
          </a:p>
        </p:txBody>
      </p:sp>
      <p:pic>
        <p:nvPicPr>
          <p:cNvPr id="29076482" name="Picture 2" descr="http://www.gccapitalideas.com/wp-content/uploads/2014/01/jan-17-f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222" y="1122391"/>
            <a:ext cx="7767894" cy="5018059"/>
          </a:xfrm>
          <a:prstGeom prst="rect">
            <a:avLst/>
          </a:prstGeom>
          <a:noFill/>
        </p:spPr>
      </p:pic>
      <p:sp>
        <p:nvSpPr>
          <p:cNvPr id="6" name="AutoShape 8"/>
          <p:cNvSpPr>
            <a:spLocks noChangeArrowheads="1"/>
          </p:cNvSpPr>
          <p:nvPr/>
        </p:nvSpPr>
        <p:spPr bwMode="blackWhite">
          <a:xfrm>
            <a:off x="6888135" y="1297855"/>
            <a:ext cx="2064132" cy="1681315"/>
          </a:xfrm>
          <a:prstGeom prst="wedgeRectCallout">
            <a:avLst>
              <a:gd name="adj1" fmla="val 1766"/>
              <a:gd name="adj2" fmla="val 10444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Lower CATs and a flood of new capital has pushed reinsurance pricing down in most regions, including the U.S.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506931" y="3613359"/>
            <a:ext cx="383458" cy="5604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195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Cat Bond Events</a:t>
            </a:r>
          </a:p>
        </p:txBody>
      </p:sp>
      <p:sp>
        <p:nvSpPr>
          <p:cNvPr id="82946" name="Rectangle 10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eSlide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82</a:t>
            </a:fld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5925" y="1357156"/>
          <a:ext cx="8312150" cy="3555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7769"/>
                <a:gridCol w="1649686"/>
                <a:gridCol w="2994748"/>
                <a:gridCol w="1949947"/>
              </a:tblGrid>
              <a:tr h="20377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Bond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Sponsor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Event(s)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Loss to Investors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37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Kelvin Ltd.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Koch Energy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U.S. Winter 2000-01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$5 million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1810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George Town 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St. Paul 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9/11, Hurricane Floyd, European wind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$1 million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37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KAMP 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Zurich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Hurricane Katrina (2005)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$144 million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6194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Avalon 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Oil Casualty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Katrina, 2005 fuel depot explosion, NYC street collapse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$13 million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37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Ajax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Aspen Re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2008 Lehman bankruptcy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$72 million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37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Carillon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Munich Re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2008 Lehman bankruptcy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$31 million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37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Newton Re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Catlin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2008 Lehman bankruptcy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$4 million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37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Willow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Allstate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2008 Lehman bankruptcy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i="1" dirty="0">
                          <a:effectLst/>
                        </a:rPr>
                        <a:t>$10 million</a:t>
                      </a:r>
                      <a:endParaRPr lang="en-US" sz="12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866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Muteki Ltd.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Munich Re for Zenkyoren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2011 Tohuku earthquake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$300 million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37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Vega Capital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Swiss 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2011 Tohuku earthquake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$16 million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41866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Mariah 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American Family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2011 tornadoes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$200 million</a:t>
                      </a:r>
                      <a:r>
                        <a:rPr lang="en-US" sz="1100" baseline="30000" dirty="0">
                          <a:effectLst/>
                        </a:rPr>
                        <a:t>1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37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Vega Capital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Swiss 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Superstorm Sandy (2012)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$7 million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0377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Successor X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Swiss Re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Superstorm Sandy (2012)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7350" algn="l"/>
                          <a:tab pos="6400800" algn="l"/>
                        </a:tabLst>
                      </a:pPr>
                      <a:r>
                        <a:rPr lang="en-US" sz="1100" dirty="0">
                          <a:effectLst/>
                        </a:rPr>
                        <a:t>$15 million</a:t>
                      </a:r>
                      <a:r>
                        <a:rPr lang="en-US" sz="1100" baseline="300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9532" y="5830865"/>
            <a:ext cx="8090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 (In litigation) 2 Estimated</a:t>
            </a:r>
          </a:p>
          <a:p>
            <a:r>
              <a:rPr lang="en-US" sz="1100" dirty="0" smtClean="0"/>
              <a:t>Source: Munich Re</a:t>
            </a:r>
            <a:endParaRPr lang="en-US" sz="1100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399532" y="4966636"/>
            <a:ext cx="8312150" cy="86422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Most events have been relatively small. Four were counterparty risks related to the Lehman Brothers bankruptcy in 2008.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735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12/01/09 - 9pm</a:t>
            </a:r>
          </a:p>
        </p:txBody>
      </p:sp>
      <p:sp>
        <p:nvSpPr>
          <p:cNvPr id="82947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eSlide – P6466 – The Financial Crisis and the Future of the P/C</a:t>
            </a:r>
          </a:p>
        </p:txBody>
      </p:sp>
      <p:sp>
        <p:nvSpPr>
          <p:cNvPr id="8294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123A1-4777-4A11-9AA3-18DB7D22C78A}" type="slidenum">
              <a:rPr lang="en-US" smtClean="0"/>
              <a:pPr>
                <a:defRPr/>
              </a:pPr>
              <a:t>83</a:t>
            </a:fld>
            <a:endParaRPr lang="en-US" dirty="0" smtClean="0"/>
          </a:p>
        </p:txBody>
      </p:sp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Arising from Influence of Alternative Capital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5806" y="1145059"/>
            <a:ext cx="8780207" cy="5448301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en-US" b="1" dirty="0"/>
              <a:t>What Will Happen When Investors Face Large-Scale Losses</a:t>
            </a:r>
            <a:r>
              <a:rPr lang="en-US" b="1" dirty="0" smtClean="0"/>
              <a:t>?</a:t>
            </a:r>
          </a:p>
          <a:p>
            <a:pPr>
              <a:lnSpc>
                <a:spcPts val="2100"/>
              </a:lnSpc>
            </a:pPr>
            <a:r>
              <a:rPr lang="en-US" b="1" dirty="0" smtClean="0"/>
              <a:t>What Happens When Interest </a:t>
            </a:r>
            <a:r>
              <a:rPr lang="en-US" b="1" dirty="0"/>
              <a:t>R</a:t>
            </a:r>
            <a:r>
              <a:rPr lang="en-US" b="1" dirty="0" smtClean="0"/>
              <a:t>ates Rise</a:t>
            </a:r>
            <a:r>
              <a:rPr lang="en-US" b="1" dirty="0"/>
              <a:t>?</a:t>
            </a:r>
          </a:p>
          <a:p>
            <a:pPr>
              <a:lnSpc>
                <a:spcPts val="2100"/>
              </a:lnSpc>
            </a:pPr>
            <a:r>
              <a:rPr lang="en-US" b="1" dirty="0"/>
              <a:t>Does ILS Have a Higher Propensity to Litigate?</a:t>
            </a:r>
          </a:p>
          <a:p>
            <a:pPr>
              <a:lnSpc>
                <a:spcPts val="2100"/>
              </a:lnSpc>
            </a:pPr>
            <a:r>
              <a:rPr lang="en-US" b="1" dirty="0"/>
              <a:t>How </a:t>
            </a:r>
            <a:r>
              <a:rPr lang="en-US" b="1" dirty="0" smtClean="0"/>
              <a:t>Much Lower Will Risk Premiums Shrink/ROLs Fall?</a:t>
            </a:r>
            <a:endParaRPr lang="en-US" b="1" dirty="0"/>
          </a:p>
          <a:p>
            <a:pPr>
              <a:lnSpc>
                <a:spcPts val="2100"/>
              </a:lnSpc>
            </a:pPr>
            <a:r>
              <a:rPr lang="en-US" b="1" dirty="0" smtClean="0"/>
              <a:t>Will There Be Spillover Into Casualty Reinsurance?</a:t>
            </a:r>
          </a:p>
          <a:p>
            <a:pPr>
              <a:lnSpc>
                <a:spcPts val="2400"/>
              </a:lnSpc>
            </a:pPr>
            <a:r>
              <a:rPr lang="en-US" b="1" dirty="0"/>
              <a:t>Does the New Interconnectedness with Capital Markets Lend Credence to the Suggestion that Reinsurance Is a  Systemic Risky Business?</a:t>
            </a:r>
          </a:p>
          <a:p>
            <a:pPr>
              <a:lnSpc>
                <a:spcPts val="2400"/>
              </a:lnSpc>
            </a:pPr>
            <a:r>
              <a:rPr lang="en-US" b="1" dirty="0"/>
              <a:t>Will Alternative Capital Drive </a:t>
            </a:r>
            <a:r>
              <a:rPr lang="en-US" b="1" dirty="0" smtClean="0"/>
              <a:t>Consolidation?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04378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u="sng" dirty="0" smtClean="0">
                <a:solidFill>
                  <a:schemeClr val="bg1"/>
                </a:solidFill>
              </a:rPr>
              <a:t>PART II: GROWTH</a:t>
            </a:r>
            <a:r>
              <a:rPr lang="en-US" sz="4200" dirty="0" smtClean="0">
                <a:solidFill>
                  <a:schemeClr val="bg1"/>
                </a:solidFill>
              </a:rPr>
              <a:t/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Has Strength Come at the Expense of Growth?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81025" y="4935320"/>
            <a:ext cx="8189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Obstacles and Opportunities</a:t>
            </a:r>
            <a:endParaRPr lang="en-US" sz="3200" b="1" i="1" dirty="0" smtClean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9956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Will We Ever See Vigorous Growth Again?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435831" y="4493588"/>
            <a:ext cx="818925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B7299"/>
                </a:solidFill>
              </a:rPr>
              <a:t>Who and What Are to Blame?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Soft Markets?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“Great Recession”?</a:t>
            </a: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</a:rPr>
              <a:t>Regulation?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1144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3427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03428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28BA28-DAD0-4473-9D63-9B0BE5AFBA02}" type="slidenum">
              <a:rPr lang="en-US" altLang="en-US" smtClean="0">
                <a:solidFill>
                  <a:srgbClr val="000000"/>
                </a:solidFill>
              </a:rPr>
              <a:pPr/>
              <a:t>86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30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31" name="Rectangle 16"/>
          <p:cNvSpPr>
            <a:spLocks noChangeArrowheads="1"/>
          </p:cNvSpPr>
          <p:nvPr/>
        </p:nvSpPr>
        <p:spPr bwMode="auto">
          <a:xfrm>
            <a:off x="6335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343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087409"/>
              </p:ext>
            </p:extLst>
          </p:nvPr>
        </p:nvGraphicFramePr>
        <p:xfrm>
          <a:off x="363538" y="1803400"/>
          <a:ext cx="8683625" cy="453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5919" name="Chart" r:id="rId4" imgW="8591584" imgH="4552851" progId="MSGraph.Chart.8">
                  <p:embed followColorScheme="full"/>
                </p:oleObj>
              </mc:Choice>
              <mc:Fallback>
                <p:oleObj name="Chart" r:id="rId4" imgW="8591584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63538" y="1803400"/>
                        <a:ext cx="8683625" cy="453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3" name="Rectangle 3"/>
          <p:cNvSpPr>
            <a:spLocks noGrp="1" noChangeArrowheads="1"/>
          </p:cNvSpPr>
          <p:nvPr>
            <p:ph type="title"/>
          </p:nvPr>
        </p:nvSpPr>
        <p:spPr>
          <a:xfrm>
            <a:off x="234950" y="90488"/>
            <a:ext cx="7400925" cy="860425"/>
          </a:xfrm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Net Premium Growth: Annual Change, 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1971—2014F</a:t>
            </a:r>
          </a:p>
        </p:txBody>
      </p:sp>
      <p:sp>
        <p:nvSpPr>
          <p:cNvPr id="10343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b="1">
                <a:solidFill>
                  <a:srgbClr val="225A7A"/>
                </a:solidFill>
                <a:cs typeface="Arial" panose="020B0604020202020204" pitchFamily="34" charset="0"/>
              </a:rPr>
              <a:t>(Percent)</a:t>
            </a:r>
          </a:p>
        </p:txBody>
      </p:sp>
      <p:sp>
        <p:nvSpPr>
          <p:cNvPr id="103435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1975-78</a:t>
            </a:r>
          </a:p>
        </p:txBody>
      </p:sp>
      <p:sp>
        <p:nvSpPr>
          <p:cNvPr id="103436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1984-87</a:t>
            </a:r>
          </a:p>
        </p:txBody>
      </p:sp>
      <p:sp>
        <p:nvSpPr>
          <p:cNvPr id="103437" name="Text Box 12"/>
          <p:cNvSpPr txBox="1">
            <a:spLocks noChangeArrowheads="1"/>
          </p:cNvSpPr>
          <p:nvPr/>
        </p:nvSpPr>
        <p:spPr bwMode="auto">
          <a:xfrm>
            <a:off x="6162675" y="1493838"/>
            <a:ext cx="1066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000000"/>
                </a:solidFill>
                <a:cs typeface="Arial" panose="020B0604020202020204" pitchFamily="34" charset="0"/>
              </a:rPr>
              <a:t>2000-03</a:t>
            </a:r>
          </a:p>
        </p:txBody>
      </p:sp>
      <p:sp>
        <p:nvSpPr>
          <p:cNvPr id="103438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Shaded areas denote “hard market” periods</a:t>
            </a:r>
          </a:p>
          <a:p>
            <a:pPr>
              <a:lnSpc>
                <a:spcPct val="90000"/>
              </a:lnSpc>
              <a:buClr>
                <a:srgbClr val="FF6801"/>
              </a:buClr>
              <a:buFont typeface="Wingdings" panose="05000000000000000000" pitchFamily="2" charset="2"/>
              <a:buNone/>
            </a:pPr>
            <a:r>
              <a:rPr lang="en-US" altLang="en-US" sz="1100">
                <a:solidFill>
                  <a:srgbClr val="000000"/>
                </a:solidFill>
                <a:cs typeface="Arial" panose="020B0604020202020204" pitchFamily="34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318125" y="1925638"/>
            <a:ext cx="2711450" cy="1046162"/>
          </a:xfrm>
          <a:prstGeom prst="wedgeRectCallout">
            <a:avLst>
              <a:gd name="adj1" fmla="val 42574"/>
              <a:gd name="adj2" fmla="val 27537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anose="05000000000000000000" pitchFamily="2" charset="2"/>
              <a:buNone/>
            </a:pPr>
            <a:r>
              <a:rPr lang="en-US" altLang="en-US" sz="1400" b="1">
                <a:solidFill>
                  <a:srgbClr val="FFFFFF"/>
                </a:solidFill>
                <a:cs typeface="Arial" panose="020B0604020202020204" pitchFamily="34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7742238" y="3038475"/>
            <a:ext cx="1320800" cy="1103313"/>
          </a:xfrm>
          <a:prstGeom prst="wedgeRectCallout">
            <a:avLst>
              <a:gd name="adj1" fmla="val 32223"/>
              <a:gd name="adj2" fmla="val 879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2014F: 4.0%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2013: 4.6%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2012: +</a:t>
            </a:r>
            <a:r>
              <a:rPr lang="en-US" sz="1400" b="1" dirty="0">
                <a:solidFill>
                  <a:srgbClr val="FFFFFF"/>
                </a:solidFill>
              </a:rPr>
              <a:t>4.3</a:t>
            </a:r>
            <a:r>
              <a:rPr lang="en-US" sz="1400" b="1" dirty="0">
                <a:solidFill>
                  <a:srgbClr val="FFFFFF"/>
                </a:solidFill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44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8435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r>
              <a:rPr lang="en-US" altLang="en-US" sz="900" smtClean="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8436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Tx/>
              <a:buFontTx/>
              <a:buNone/>
            </a:pPr>
            <a:fld id="{3AD3CB7F-03A3-4F21-83F9-EB1A943CDB05}" type="slidenum">
              <a:rPr lang="en-US" altLang="en-US" sz="900" smtClean="0"/>
              <a:pPr>
                <a:lnSpc>
                  <a:spcPct val="85000"/>
                </a:lnSpc>
                <a:spcBef>
                  <a:spcPct val="20000"/>
                </a:spcBef>
                <a:buClrTx/>
                <a:buFontTx/>
                <a:buNone/>
              </a:pPr>
              <a:t>87</a:t>
            </a:fld>
            <a:endParaRPr lang="en-US" altLang="en-US" sz="9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Real GDP Growth vs. Real P/C</a:t>
            </a:r>
            <a:br>
              <a:rPr lang="en-US" altLang="en-US" smtClean="0">
                <a:latin typeface="Arial" panose="020B0604020202020204" pitchFamily="34" charset="0"/>
              </a:rPr>
            </a:br>
            <a:r>
              <a:rPr lang="en-US" altLang="en-US" smtClean="0">
                <a:latin typeface="Arial" panose="020B0604020202020204" pitchFamily="34" charset="0"/>
              </a:rPr>
              <a:t>Premium Growth: Modest Association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0" y="6389410"/>
            <a:ext cx="8312150" cy="46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0" tIns="0" rIns="0" bIns="137160" anchor="b">
            <a:spAutoFit/>
          </a:bodyPr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tabLst>
                <a:tab pos="3429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tabLst>
                <a:tab pos="34290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429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tabLst>
                <a:tab pos="3429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/>
              <a:t>*Through Q2 2014.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n-US" altLang="en-US" sz="1100" dirty="0" smtClean="0"/>
              <a:t>Sources</a:t>
            </a:r>
            <a:r>
              <a:rPr lang="en-US" altLang="en-US" sz="1100" dirty="0"/>
              <a:t>: A.M. Best, US Bureau of Economic Analysis, Blue Chip Economic Indicators, </a:t>
            </a:r>
            <a:r>
              <a:rPr lang="en-US" altLang="en-US" sz="1100" dirty="0" smtClean="0"/>
              <a:t>10/14</a:t>
            </a:r>
            <a:r>
              <a:rPr lang="en-US" altLang="en-US" sz="1100" dirty="0"/>
              <a:t>; Insurance Information Institute</a:t>
            </a:r>
          </a:p>
        </p:txBody>
      </p:sp>
      <p:graphicFrame>
        <p:nvGraphicFramePr>
          <p:cNvPr id="193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312308"/>
              </p:ext>
            </p:extLst>
          </p:nvPr>
        </p:nvGraphicFramePr>
        <p:xfrm>
          <a:off x="101600" y="1600200"/>
          <a:ext cx="8940800" cy="410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8500" name="Chart" r:id="rId4" imgW="8915337" imgH="4105150" progId="MSGraph.Chart.8">
                  <p:embed followColorScheme="full"/>
                </p:oleObj>
              </mc:Choice>
              <mc:Fallback>
                <p:oleObj name="Chart" r:id="rId4" imgW="8915337" imgH="410515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101600" y="1600200"/>
                        <a:ext cx="8940800" cy="410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0245" name="Rectangle 5"/>
          <p:cNvSpPr>
            <a:spLocks noChangeArrowheads="1"/>
          </p:cNvSpPr>
          <p:nvPr/>
        </p:nvSpPr>
        <p:spPr bwMode="blackWhite">
          <a:xfrm>
            <a:off x="457200" y="5732598"/>
            <a:ext cx="8220075" cy="5937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2500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FFFF"/>
                </a:solidFill>
              </a:rPr>
              <a:t>P/C Insurance Industry’s Growth is Influenced Modestly</a:t>
            </a:r>
            <a:br>
              <a:rPr lang="en-US" altLang="en-US" sz="1800" b="1">
                <a:solidFill>
                  <a:srgbClr val="FFFFFF"/>
                </a:solidFill>
              </a:rPr>
            </a:br>
            <a:r>
              <a:rPr lang="en-US" altLang="en-US" sz="1800" b="1">
                <a:solidFill>
                  <a:srgbClr val="FFFFFF"/>
                </a:solidFill>
              </a:rPr>
              <a:t>by Growth in the Overall Economy</a:t>
            </a:r>
          </a:p>
        </p:txBody>
      </p:sp>
      <p:sp>
        <p:nvSpPr>
          <p:cNvPr id="6" name="Oval 5"/>
          <p:cNvSpPr>
            <a:spLocks/>
          </p:cNvSpPr>
          <p:nvPr/>
        </p:nvSpPr>
        <p:spPr bwMode="auto">
          <a:xfrm rot="-5400000">
            <a:off x="7566819" y="3521869"/>
            <a:ext cx="1025525" cy="249237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lIns="92075" tIns="46038" rIns="92075" bIns="46038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1000">
              <a:latin typeface="Times New Roman" panose="02020603050405020304" pitchFamily="18" charset="0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1430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1430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143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143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143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143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FontTx/>
              <a:buNone/>
            </a:pPr>
            <a:r>
              <a:rPr lang="en-US" altLang="en-US" sz="1600" b="1">
                <a:solidFill>
                  <a:srgbClr val="225A7A"/>
                </a:solidFill>
              </a:rPr>
              <a:t>Real GDP Growth vs. Real P/C (%)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6083300" y="1139825"/>
            <a:ext cx="2120900" cy="1716088"/>
          </a:xfrm>
          <a:prstGeom prst="wedgeRectCallout">
            <a:avLst>
              <a:gd name="adj1" fmla="val 1645"/>
              <a:gd name="adj2" fmla="val 907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Inflation-adjusted premium growth was negative for 6 years in a row before and during the Great Recession</a:t>
            </a:r>
            <a:endParaRPr lang="en-US" sz="1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111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3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3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30244" grpId="0" bld="series" animBg="0"/>
      <p:bldP spid="1930245" grpId="0" animBg="1"/>
      <p:bldP spid="6" grpId="0" animBg="1"/>
      <p:bldP spid="1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2007-2013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4763" y="1676400"/>
          <a:ext cx="9132887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6942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676400"/>
                        <a:ext cx="9132887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829978" y="2109744"/>
            <a:ext cx="3677829" cy="1230312"/>
          </a:xfrm>
          <a:prstGeom prst="wedgeRectCallout">
            <a:avLst>
              <a:gd name="adj1" fmla="val -106309"/>
              <a:gd name="adj2" fmla="val 3851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North Dakota was the country’s growth leader over the past 6 years with premiums written expanding  by 74.6%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479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2007-2013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4763" y="1793875"/>
          <a:ext cx="9132887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7966" name="Chart" r:id="rId4" imgW="8820049" imgH="4552851" progId="MSGraph.Chart.8">
                  <p:embed followColorScheme="full"/>
                </p:oleObj>
              </mc:Choice>
              <mc:Fallback>
                <p:oleObj name="Chart" r:id="rId4" imgW="8820049" imgH="45528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793875"/>
                        <a:ext cx="9132887" cy="471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431025" y="4003813"/>
            <a:ext cx="3062749" cy="1230312"/>
          </a:xfrm>
          <a:prstGeom prst="wedgeRectCallout">
            <a:avLst>
              <a:gd name="adj1" fmla="val 90768"/>
              <a:gd name="adj2" fmla="val -2901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Growth was negative in 7 states and DC between 2007 and 2013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52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522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22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FD483-3650-4448-BB2E-67A90540A8F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22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ROE: Property/Casualty Insurance by Major Event, 1987–2014:H1</a:t>
            </a:r>
          </a:p>
        </p:txBody>
      </p:sp>
      <p:sp>
        <p:nvSpPr>
          <p:cNvPr id="52231" name="Rectangle 3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Excludes Mortgage &amp; Financial Guarantee in 2008 </a:t>
            </a:r>
            <a:r>
              <a:rPr lang="en-US" sz="1100" dirty="0" smtClean="0"/>
              <a:t>– 2014.  2014 figure is through H1:2014. 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Sources: ISO, </a:t>
            </a:r>
            <a:r>
              <a:rPr lang="en-US" sz="1100" i="1" dirty="0" smtClean="0"/>
              <a:t>Fortune</a:t>
            </a:r>
            <a:r>
              <a:rPr lang="en-US" sz="1100" dirty="0" smtClean="0"/>
              <a:t>; Insurance Information Institute.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>
            <p:extLst/>
          </p:nvPr>
        </p:nvGraphicFramePr>
        <p:xfrm>
          <a:off x="304800" y="1474788"/>
          <a:ext cx="8569325" cy="457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61272" name="Chart" r:id="rId4" imgW="8601126" imgH="4600478" progId="MSGraph.Chart.8">
                  <p:embed followColorScheme="full"/>
                </p:oleObj>
              </mc:Choice>
              <mc:Fallback>
                <p:oleObj name="Chart" r:id="rId4" imgW="8601126" imgH="4600478" progId="MSGraph.Chart.8">
                  <p:embed followColorScheme="full"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4800" y="1474788"/>
                        <a:ext cx="8569325" cy="457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5"/>
          <p:cNvSpPr>
            <a:spLocks noChangeArrowheads="1"/>
          </p:cNvSpPr>
          <p:nvPr/>
        </p:nvSpPr>
        <p:spPr bwMode="blackWhite">
          <a:xfrm>
            <a:off x="1666875" y="1377950"/>
            <a:ext cx="3900488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P/C Profitability Is Both by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 Cyclicality and Ordinary </a:t>
            </a:r>
            <a:r>
              <a:rPr lang="en-US" b="1" dirty="0" smtClean="0">
                <a:solidFill>
                  <a:srgbClr val="FFFFFF"/>
                </a:solidFill>
              </a:rPr>
              <a:t>Volatility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026503" name="Oval 7"/>
          <p:cNvSpPr>
            <a:spLocks noChangeArrowheads="1"/>
          </p:cNvSpPr>
          <p:nvPr/>
        </p:nvSpPr>
        <p:spPr bwMode="auto">
          <a:xfrm>
            <a:off x="1741578" y="313830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04" name="AutoShape 8"/>
          <p:cNvSpPr>
            <a:spLocks noChangeArrowheads="1"/>
          </p:cNvSpPr>
          <p:nvPr/>
        </p:nvSpPr>
        <p:spPr bwMode="blackWhite">
          <a:xfrm>
            <a:off x="1064823" y="3871451"/>
            <a:ext cx="754062" cy="292100"/>
          </a:xfrm>
          <a:prstGeom prst="wedgeRectCallout">
            <a:avLst>
              <a:gd name="adj1" fmla="val 46112"/>
              <a:gd name="adj2" fmla="val -12334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Hugo</a:t>
            </a:r>
          </a:p>
        </p:txBody>
      </p:sp>
      <p:sp>
        <p:nvSpPr>
          <p:cNvPr id="2026506" name="Oval 10"/>
          <p:cNvSpPr>
            <a:spLocks noChangeArrowheads="1"/>
          </p:cNvSpPr>
          <p:nvPr/>
        </p:nvSpPr>
        <p:spPr bwMode="auto">
          <a:xfrm>
            <a:off x="2275436" y="3784106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07" name="AutoShape 11"/>
          <p:cNvSpPr>
            <a:spLocks noChangeArrowheads="1"/>
          </p:cNvSpPr>
          <p:nvPr/>
        </p:nvSpPr>
        <p:spPr bwMode="blackWhite">
          <a:xfrm>
            <a:off x="1169333" y="4463503"/>
            <a:ext cx="1085850" cy="292100"/>
          </a:xfrm>
          <a:prstGeom prst="wedgeRectCallout">
            <a:avLst>
              <a:gd name="adj1" fmla="val 46408"/>
              <a:gd name="adj2" fmla="val -1280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Andrew</a:t>
            </a:r>
          </a:p>
        </p:txBody>
      </p:sp>
      <p:sp>
        <p:nvSpPr>
          <p:cNvPr id="2026509" name="Oval 13"/>
          <p:cNvSpPr>
            <a:spLocks noChangeArrowheads="1"/>
          </p:cNvSpPr>
          <p:nvPr/>
        </p:nvSpPr>
        <p:spPr bwMode="auto">
          <a:xfrm>
            <a:off x="2881061" y="3635529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0" name="AutoShape 14"/>
          <p:cNvSpPr>
            <a:spLocks noChangeArrowheads="1"/>
          </p:cNvSpPr>
          <p:nvPr/>
        </p:nvSpPr>
        <p:spPr bwMode="blackWhite">
          <a:xfrm>
            <a:off x="2295070" y="4781363"/>
            <a:ext cx="1162050" cy="292100"/>
          </a:xfrm>
          <a:prstGeom prst="wedgeRectCallout">
            <a:avLst>
              <a:gd name="adj1" fmla="val 12904"/>
              <a:gd name="adj2" fmla="val -2460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Northridge</a:t>
            </a:r>
          </a:p>
        </p:txBody>
      </p:sp>
      <p:sp>
        <p:nvSpPr>
          <p:cNvPr id="2026512" name="Oval 16"/>
          <p:cNvSpPr>
            <a:spLocks noChangeArrowheads="1"/>
          </p:cNvSpPr>
          <p:nvPr/>
        </p:nvSpPr>
        <p:spPr bwMode="auto">
          <a:xfrm>
            <a:off x="3689109" y="275611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3" name="AutoShape 17"/>
          <p:cNvSpPr>
            <a:spLocks noChangeArrowheads="1"/>
          </p:cNvSpPr>
          <p:nvPr/>
        </p:nvSpPr>
        <p:spPr bwMode="blackWhite">
          <a:xfrm>
            <a:off x="3431077" y="3996711"/>
            <a:ext cx="1265424" cy="711200"/>
          </a:xfrm>
          <a:prstGeom prst="wedgeRectCallout">
            <a:avLst>
              <a:gd name="adj1" fmla="val -8362"/>
              <a:gd name="adj2" fmla="val -14313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Lowest CAT Losses in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15 Years</a:t>
            </a:r>
          </a:p>
        </p:txBody>
      </p:sp>
      <p:sp>
        <p:nvSpPr>
          <p:cNvPr id="2026515" name="Oval 19"/>
          <p:cNvSpPr>
            <a:spLocks noChangeArrowheads="1"/>
          </p:cNvSpPr>
          <p:nvPr/>
        </p:nvSpPr>
        <p:spPr bwMode="auto">
          <a:xfrm>
            <a:off x="4829486" y="4652869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6" name="AutoShape 20"/>
          <p:cNvSpPr>
            <a:spLocks noChangeArrowheads="1"/>
          </p:cNvSpPr>
          <p:nvPr/>
        </p:nvSpPr>
        <p:spPr bwMode="blackWhite">
          <a:xfrm>
            <a:off x="4426756" y="3447957"/>
            <a:ext cx="958850" cy="292100"/>
          </a:xfrm>
          <a:prstGeom prst="wedgeRectCallout">
            <a:avLst>
              <a:gd name="adj1" fmla="val 8604"/>
              <a:gd name="adj2" fmla="val 3393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Sept. 11</a:t>
            </a:r>
          </a:p>
        </p:txBody>
      </p:sp>
      <p:sp>
        <p:nvSpPr>
          <p:cNvPr id="2026518" name="Oval 22"/>
          <p:cNvSpPr>
            <a:spLocks noChangeArrowheads="1"/>
          </p:cNvSpPr>
          <p:nvPr/>
        </p:nvSpPr>
        <p:spPr bwMode="auto">
          <a:xfrm>
            <a:off x="5993629" y="3037728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19" name="AutoShape 23"/>
          <p:cNvSpPr>
            <a:spLocks noChangeArrowheads="1"/>
          </p:cNvSpPr>
          <p:nvPr/>
        </p:nvSpPr>
        <p:spPr bwMode="blackWhite">
          <a:xfrm>
            <a:off x="5729556" y="1792031"/>
            <a:ext cx="1174750" cy="508000"/>
          </a:xfrm>
          <a:prstGeom prst="wedgeRectCallout">
            <a:avLst>
              <a:gd name="adj1" fmla="val -19216"/>
              <a:gd name="adj2" fmla="val 1801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Katrina, Rita, Wilma</a:t>
            </a:r>
          </a:p>
        </p:txBody>
      </p:sp>
      <p:sp>
        <p:nvSpPr>
          <p:cNvPr id="2026521" name="Oval 25"/>
          <p:cNvSpPr>
            <a:spLocks noChangeArrowheads="1"/>
          </p:cNvSpPr>
          <p:nvPr/>
        </p:nvSpPr>
        <p:spPr bwMode="auto">
          <a:xfrm>
            <a:off x="5668701" y="3059420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22" name="AutoShape 26"/>
          <p:cNvSpPr>
            <a:spLocks noChangeArrowheads="1"/>
          </p:cNvSpPr>
          <p:nvPr/>
        </p:nvSpPr>
        <p:spPr bwMode="blackWhite">
          <a:xfrm>
            <a:off x="5389257" y="4184467"/>
            <a:ext cx="1314450" cy="292100"/>
          </a:xfrm>
          <a:prstGeom prst="wedgeRectCallout">
            <a:avLst>
              <a:gd name="adj1" fmla="val -18945"/>
              <a:gd name="adj2" fmla="val -231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4 Hurricanes</a:t>
            </a:r>
          </a:p>
        </p:txBody>
      </p:sp>
      <p:sp>
        <p:nvSpPr>
          <p:cNvPr id="2026524" name="Oval 28"/>
          <p:cNvSpPr>
            <a:spLocks noChangeArrowheads="1"/>
          </p:cNvSpPr>
          <p:nvPr/>
        </p:nvSpPr>
        <p:spPr bwMode="auto">
          <a:xfrm>
            <a:off x="6809907" y="3815944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6525" name="AutoShape 29"/>
          <p:cNvSpPr>
            <a:spLocks noChangeArrowheads="1"/>
          </p:cNvSpPr>
          <p:nvPr/>
        </p:nvSpPr>
        <p:spPr bwMode="blackWhite">
          <a:xfrm>
            <a:off x="6205268" y="4805269"/>
            <a:ext cx="1152525" cy="546100"/>
          </a:xfrm>
          <a:prstGeom prst="wedgeRectCallout">
            <a:avLst>
              <a:gd name="adj1" fmla="val 18277"/>
              <a:gd name="adj2" fmla="val -127653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/>
              <a:t>Financial Crisis*</a:t>
            </a:r>
          </a:p>
        </p:txBody>
      </p:sp>
      <p:sp>
        <p:nvSpPr>
          <p:cNvPr id="52249" name="Rectangle 31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blackWhite">
          <a:xfrm>
            <a:off x="7610171" y="4640826"/>
            <a:ext cx="1098599" cy="678425"/>
          </a:xfrm>
          <a:prstGeom prst="wedgeRectCallout">
            <a:avLst>
              <a:gd name="adj1" fmla="val -26346"/>
              <a:gd name="adj2" fmla="val -974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Record Tornado Losses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7649334" y="3778502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7953765" y="3539176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blackWhite">
          <a:xfrm>
            <a:off x="8248712" y="4237038"/>
            <a:ext cx="766915" cy="329380"/>
          </a:xfrm>
          <a:prstGeom prst="wedgeRectCallout">
            <a:avLst>
              <a:gd name="adj1" fmla="val -49371"/>
              <a:gd name="adj2" fmla="val -1110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Sandy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Oval 28"/>
          <p:cNvSpPr>
            <a:spLocks noChangeArrowheads="1"/>
          </p:cNvSpPr>
          <p:nvPr/>
        </p:nvSpPr>
        <p:spPr bwMode="auto">
          <a:xfrm>
            <a:off x="8181092" y="2934395"/>
            <a:ext cx="307975" cy="533400"/>
          </a:xfrm>
          <a:prstGeom prst="ellipse">
            <a:avLst/>
          </a:prstGeom>
          <a:noFill/>
          <a:ln w="38100">
            <a:solidFill>
              <a:srgbClr val="FF68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blackWhite">
          <a:xfrm>
            <a:off x="7505758" y="2235684"/>
            <a:ext cx="766915" cy="402509"/>
          </a:xfrm>
          <a:prstGeom prst="wedgeRectCallout">
            <a:avLst>
              <a:gd name="adj1" fmla="val 43223"/>
              <a:gd name="adj2" fmla="val 11102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Low CATs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80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2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2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2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6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2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2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3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2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2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2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2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2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2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4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2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9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2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6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2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2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8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2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3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8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2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4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2026503" grpId="0" animBg="1"/>
      <p:bldP spid="2026504" grpId="0" animBg="1"/>
      <p:bldP spid="2026506" grpId="0" animBg="1"/>
      <p:bldP spid="2026507" grpId="0" animBg="1"/>
      <p:bldP spid="2026509" grpId="0" animBg="1"/>
      <p:bldP spid="2026510" grpId="0" animBg="1"/>
      <p:bldP spid="2026512" grpId="0" animBg="1"/>
      <p:bldP spid="2026513" grpId="0" animBg="1"/>
      <p:bldP spid="2026515" grpId="0" animBg="1"/>
      <p:bldP spid="2026516" grpId="0" animBg="1"/>
      <p:bldP spid="2026518" grpId="0" animBg="1"/>
      <p:bldP spid="2026519" grpId="0" animBg="1"/>
      <p:bldP spid="2026521" grpId="0" animBg="1"/>
      <p:bldP spid="2026522" grpId="0" animBg="1"/>
      <p:bldP spid="2026524" grpId="0" animBg="1"/>
      <p:bldP spid="20265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2007-2013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4763" y="1682750"/>
          <a:ext cx="9132887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3382" name="Chart" r:id="rId4" imgW="8820048" imgH="4543522" progId="MSGraph.Chart.8">
                  <p:embed followColorScheme="full"/>
                </p:oleObj>
              </mc:Choice>
              <mc:Fallback>
                <p:oleObj name="Chart" r:id="rId4" imgW="8820048" imgH="454352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682750"/>
                        <a:ext cx="9132887" cy="470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SNL Financial </a:t>
            </a:r>
            <a:r>
              <a:rPr lang="en-US" sz="1100" dirty="0" smtClean="0">
                <a:solidFill>
                  <a:srgbClr val="000000"/>
                </a:solidFill>
              </a:rPr>
              <a:t>LLC</a:t>
            </a:r>
            <a:r>
              <a:rPr lang="en-US" sz="1100" dirty="0">
                <a:solidFill>
                  <a:srgbClr val="000000"/>
                </a:solidFill>
              </a:rPr>
              <a:t>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75987" y="2087256"/>
            <a:ext cx="3235325" cy="1230312"/>
          </a:xfrm>
          <a:prstGeom prst="wedgeRectCallout">
            <a:avLst>
              <a:gd name="adj1" fmla="val -86157"/>
              <a:gd name="adj2" fmla="val 2652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30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from 2007 through 2013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88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2007-2013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930402"/>
          <a:ext cx="9144000" cy="473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406" name="Chart" r:id="rId4" imgW="8820048" imgH="4562417" progId="MSGraph.Chart.8">
                  <p:embed followColorScheme="full"/>
                </p:oleObj>
              </mc:Choice>
              <mc:Fallback>
                <p:oleObj name="Chart" r:id="rId4" imgW="8820048" imgH="456241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0402"/>
                        <a:ext cx="9144000" cy="473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SNL Financial </a:t>
            </a:r>
            <a:r>
              <a:rPr lang="en-US" sz="1100" dirty="0" smtClean="0">
                <a:solidFill>
                  <a:srgbClr val="000000"/>
                </a:solidFill>
              </a:rPr>
              <a:t>LLC</a:t>
            </a:r>
            <a:r>
              <a:rPr lang="en-US" sz="1100" dirty="0">
                <a:solidFill>
                  <a:srgbClr val="000000"/>
                </a:solidFill>
              </a:rPr>
              <a:t>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1403449" y="3986444"/>
            <a:ext cx="3441700" cy="1450975"/>
          </a:xfrm>
          <a:prstGeom prst="wedgeRectCallout">
            <a:avLst>
              <a:gd name="adj1" fmla="val 133924"/>
              <a:gd name="adj2" fmla="val 119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States with the poorest performing economies also produced the most negative net change in premiums of the past </a:t>
            </a:r>
            <a:r>
              <a:rPr lang="en-US" b="1" dirty="0" smtClean="0">
                <a:solidFill>
                  <a:schemeClr val="bg1"/>
                </a:solidFill>
              </a:rPr>
              <a:t>6 </a:t>
            </a:r>
            <a:r>
              <a:rPr lang="en-US" b="1" dirty="0">
                <a:solidFill>
                  <a:schemeClr val="bg1"/>
                </a:solidFill>
              </a:rPr>
              <a:t>years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4845148" y="1819279"/>
            <a:ext cx="3898801" cy="887177"/>
          </a:xfrm>
          <a:prstGeom prst="wedgeRectCallout">
            <a:avLst>
              <a:gd name="adj1" fmla="val -115929"/>
              <a:gd name="adj2" fmla="val 5728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Nearly half the states have yet to see commercial lines premium volume return to pre-crisis levels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59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Workers’ Comp</a:t>
            </a:r>
            <a:br>
              <a:rPr lang="en-US" dirty="0" smtClean="0"/>
            </a:br>
            <a:r>
              <a:rPr lang="en-US" dirty="0" smtClean="0"/>
              <a:t>Percent Change by State, 2007-2013*</a:t>
            </a:r>
          </a:p>
        </p:txBody>
      </p:sp>
      <p:graphicFrame>
        <p:nvGraphicFramePr>
          <p:cNvPr id="83970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5431" name="Chart" r:id="rId4" imgW="8820048" imgH="4552970" progId="MSGraph.Chart.8">
                  <p:embed followColorScheme="full"/>
                </p:oleObj>
              </mc:Choice>
              <mc:Fallback>
                <p:oleObj name="Chart" r:id="rId4" imgW="8820048" imgH="45529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4813"/>
                        <a:ext cx="9144000" cy="471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4368800" y="2259013"/>
            <a:ext cx="3441700" cy="1179308"/>
          </a:xfrm>
          <a:prstGeom prst="wedgeRectCallout">
            <a:avLst>
              <a:gd name="adj1" fmla="val -83992"/>
              <a:gd name="adj2" fmla="val 2951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Only 13 states have seen works comp premium volume return to pre-crisis levels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40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Worker’s Comp</a:t>
            </a:r>
            <a:br>
              <a:rPr lang="en-US" dirty="0" smtClean="0"/>
            </a:br>
            <a:r>
              <a:rPr lang="en-US" dirty="0" smtClean="0"/>
              <a:t>Percent Change by State, 2007-2013*</a:t>
            </a:r>
          </a:p>
        </p:txBody>
      </p:sp>
      <p:graphicFrame>
        <p:nvGraphicFramePr>
          <p:cNvPr id="84994" name="Object 3"/>
          <p:cNvGraphicFramePr>
            <a:graphicFrameLocks noGrp="1" noChangeAspect="1"/>
          </p:cNvGraphicFramePr>
          <p:nvPr>
            <p:ph idx="4294967295"/>
            <p:extLst/>
          </p:nvPr>
        </p:nvGraphicFramePr>
        <p:xfrm>
          <a:off x="0" y="1790700"/>
          <a:ext cx="917257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6454" name="Chart" r:id="rId4" imgW="8820048" imgH="4552970" progId="MSGraph.Chart.8">
                  <p:embed followColorScheme="full"/>
                </p:oleObj>
              </mc:Choice>
              <mc:Fallback>
                <p:oleObj name="Chart" r:id="rId4" imgW="8820048" imgH="455297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90700"/>
                        <a:ext cx="9172575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1962457" y="3839369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States with the poorest performing economies also produced </a:t>
            </a:r>
            <a:r>
              <a:rPr lang="en-US" b="1" dirty="0" smtClean="0">
                <a:solidFill>
                  <a:schemeClr val="bg1"/>
                </a:solidFill>
              </a:rPr>
              <a:t>some of the </a:t>
            </a:r>
            <a:r>
              <a:rPr lang="en-US" b="1" dirty="0">
                <a:solidFill>
                  <a:schemeClr val="bg1"/>
                </a:solidFill>
              </a:rPr>
              <a:t>most negative net change in premiums of the past </a:t>
            </a:r>
            <a:r>
              <a:rPr lang="en-US" b="1" dirty="0" smtClean="0">
                <a:solidFill>
                  <a:schemeClr val="bg1"/>
                </a:solidFill>
              </a:rPr>
              <a:t>6 years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17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>
            <p:extLst/>
          </p:nvPr>
        </p:nvGraphicFramePr>
        <p:xfrm>
          <a:off x="444500" y="1336263"/>
          <a:ext cx="84010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7477" name="Chart" r:id="rId4" imgW="8410548" imgH="3581479" progId="MSGraph.Chart.8">
                  <p:embed followColorScheme="full"/>
                </p:oleObj>
              </mc:Choice>
              <mc:Fallback>
                <p:oleObj name="Chart" r:id="rId4" imgW="8410548" imgH="35814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444500" y="1336263"/>
                        <a:ext cx="8401050" cy="419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94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1990-2013P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</a:t>
            </a:r>
            <a:r>
              <a:rPr lang="en-US" sz="1100" dirty="0" smtClean="0"/>
              <a:t>WC </a:t>
            </a:r>
            <a:r>
              <a:rPr lang="en-US" sz="1100" dirty="0"/>
              <a:t>premiums for </a:t>
            </a:r>
            <a:r>
              <a:rPr lang="en-US" sz="1100" dirty="0" smtClean="0"/>
              <a:t>2012 are I.I.I</a:t>
            </a:r>
            <a:r>
              <a:rPr lang="en-US" sz="1100" dirty="0"/>
              <a:t>. </a:t>
            </a:r>
            <a:r>
              <a:rPr lang="en-US" sz="1100" dirty="0" smtClean="0"/>
              <a:t>estimate based YTD 2013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6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Gains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2014;  +8.6% Growth Estimated for 2013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54331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317297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44819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531404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479581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336690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513997" y="3430182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</p:spTree>
    <p:extLst>
      <p:ext uri="{BB962C8B-B14F-4D97-AF65-F5344CB8AC3E}">
        <p14:creationId xmlns:p14="http://schemas.microsoft.com/office/powerpoint/2010/main" val="41093242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1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(1Q:2004–2Q:2014)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008765828"/>
              </p:ext>
            </p:extLst>
          </p:nvPr>
        </p:nvGraphicFramePr>
        <p:xfrm>
          <a:off x="44244" y="1633077"/>
          <a:ext cx="9004506" cy="484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6686" name="Chart" r:id="rId4" imgW="8572512" imgH="4772156" progId="MSGraph.Chart.8">
                  <p:embed followColorScheme="full"/>
                </p:oleObj>
              </mc:Choice>
              <mc:Fallback>
                <p:oleObj name="Chart" r:id="rId4" imgW="8572512" imgH="4772156" progId="MSGraph.Char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4" y="1633077"/>
                        <a:ext cx="9004506" cy="48434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14776"/>
              <a:gd name="adj2" fmla="val -3311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614738" y="1096502"/>
            <a:ext cx="2680553" cy="927100"/>
          </a:xfrm>
          <a:prstGeom prst="wedgeRectCallout">
            <a:avLst>
              <a:gd name="adj1" fmla="val 141803"/>
              <a:gd name="adj2" fmla="val 1475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Q2:2014 had turned (slightly) negative for the first time in 3 years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36934" y="4361653"/>
            <a:ext cx="1951038" cy="1075297"/>
          </a:xfrm>
          <a:prstGeom prst="wedgeRectCallout">
            <a:avLst>
              <a:gd name="adj1" fmla="val -60389"/>
              <a:gd name="adj2" fmla="val -1352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894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96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</a:t>
            </a:r>
            <a:r>
              <a:rPr lang="en-US" smtClean="0"/>
              <a:t>to 2014:Q1</a:t>
            </a:r>
            <a:endParaRPr lang="en-US" dirty="0" smtClean="0"/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4746602" y="345182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blackWhite">
          <a:xfrm>
            <a:off x="2862311" y="2348800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1325845"/>
            <a:ext cx="8302625" cy="5007838"/>
          </a:xfrm>
          <a:prstGeom prst="rect">
            <a:avLst/>
          </a:prstGeom>
        </p:spPr>
      </p:pic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2630487" y="1343047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6190433" y="1445342"/>
            <a:ext cx="2658599" cy="1571261"/>
          </a:xfrm>
          <a:prstGeom prst="wedgeRectCallout">
            <a:avLst>
              <a:gd name="adj1" fmla="val 31120"/>
              <a:gd name="adj2" fmla="val 10418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Q1:2014 renewals were up 1.5%;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blackWhite">
          <a:xfrm>
            <a:off x="1174340" y="4979578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98" y="6155653"/>
            <a:ext cx="37433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291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18" grpId="0" animBg="1"/>
      <p:bldP spid="19" grpId="0" animBg="1"/>
      <p:bldP spid="20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solidFill>
            <a:srgbClr val="002060"/>
          </a:solidFill>
          <a:ln w="12700" cap="flat" algn="ctr">
            <a:noFill/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u="sng" dirty="0" smtClean="0">
                <a:solidFill>
                  <a:schemeClr val="bg1"/>
                </a:solidFill>
              </a:rPr>
              <a:t>SIDEBAR</a:t>
            </a:r>
            <a:r>
              <a:rPr lang="en-US" sz="4200" dirty="0" smtClean="0">
                <a:solidFill>
                  <a:schemeClr val="bg1"/>
                </a:solidFill>
              </a:rPr>
              <a:t/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Advertising in P/C Insurance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449194" y="4919931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Growth in Capacity Spurs Competition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095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10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7632" y="177902"/>
            <a:ext cx="7747000" cy="638175"/>
          </a:xfrm>
        </p:spPr>
        <p:txBody>
          <a:bodyPr/>
          <a:lstStyle/>
          <a:p>
            <a:pPr>
              <a:lnSpc>
                <a:spcPts val="3300"/>
              </a:lnSpc>
            </a:pPr>
            <a:r>
              <a:rPr lang="en-US" dirty="0" smtClean="0"/>
              <a:t>Advertising Expenditures by P/C Insurance Industry,</a:t>
            </a:r>
            <a:r>
              <a:rPr lang="en-US" sz="3200" dirty="0" smtClean="0"/>
              <a:t> 1999-2013</a:t>
            </a:r>
            <a:endParaRPr lang="en-US" sz="2800" dirty="0" smtClean="0"/>
          </a:p>
        </p:txBody>
      </p:sp>
      <p:graphicFrame>
        <p:nvGraphicFramePr>
          <p:cNvPr id="44034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70182531"/>
              </p:ext>
            </p:extLst>
          </p:nvPr>
        </p:nvGraphicFramePr>
        <p:xfrm>
          <a:off x="170170" y="1468284"/>
          <a:ext cx="8678862" cy="481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8992" name="Chart" r:id="rId3" imgW="8620176" imgH="4781425" progId="MSGraph.Chart.8">
                  <p:embed followColorScheme="full"/>
                </p:oleObj>
              </mc:Choice>
              <mc:Fallback>
                <p:oleObj name="Chart" r:id="rId3" imgW="8620176" imgH="478142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70" y="1468284"/>
                        <a:ext cx="8678862" cy="481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430" y="6372427"/>
            <a:ext cx="755976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lang="en-US" sz="1000" b="1" dirty="0">
              <a:latin typeface="Arial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000" b="1" dirty="0">
                <a:latin typeface="Arial" charset="0"/>
              </a:rPr>
              <a:t>Source: Insurance Information Institute from consolidated P/C Annual Statement </a:t>
            </a:r>
            <a:r>
              <a:rPr lang="en-US" sz="1000" b="1" dirty="0" smtClean="0">
                <a:latin typeface="Arial" charset="0"/>
              </a:rPr>
              <a:t>data, </a:t>
            </a:r>
            <a:r>
              <a:rPr lang="en-US" sz="1000" b="1" dirty="0" smtClean="0"/>
              <a:t>Insurance Expense Exhibit (Part I)</a:t>
            </a:r>
            <a:r>
              <a:rPr lang="en-US" sz="1000" b="1" dirty="0" smtClean="0">
                <a:latin typeface="Arial" charset="0"/>
              </a:rPr>
              <a:t>.</a:t>
            </a:r>
            <a:endParaRPr lang="en-US" sz="1000" b="1" dirty="0">
              <a:latin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$ Billions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blackWhite">
          <a:xfrm>
            <a:off x="4219422" y="1113843"/>
            <a:ext cx="2733984" cy="1264241"/>
          </a:xfrm>
          <a:prstGeom prst="wedgeRectCallout">
            <a:avLst>
              <a:gd name="adj1" fmla="val 102356"/>
              <a:gd name="adj2" fmla="val 29500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rgbClr val="FFFFFF"/>
                </a:solidFill>
              </a:rPr>
              <a:t>P/C ad spend hit an all time record high of $6.175 billion in 2013, up 1.5% over 2012.  The pace of growth has slowed from 15.8% in 2011 and 23.8% in 2010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304511" y="2467339"/>
            <a:ext cx="3371992" cy="1477328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P/C ad spending has more than tripled since 2002      (up 256% from 2002-2013)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Over the same period Net Premiums Written rose ~45% 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83911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451317"/>
              </p:ext>
            </p:extLst>
          </p:nvPr>
        </p:nvGraphicFramePr>
        <p:xfrm>
          <a:off x="-195263" y="1170544"/>
          <a:ext cx="8977313" cy="569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83725" name="Chart" r:id="rId3" imgW="8648636" imgH="5524461" progId="MSGraph.Chart.8">
                  <p:embed followColorScheme="full"/>
                </p:oleObj>
              </mc:Choice>
              <mc:Fallback>
                <p:oleObj name="Chart" r:id="rId3" imgW="8648636" imgH="552446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5263" y="1170544"/>
                        <a:ext cx="8977313" cy="569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26241" y="0"/>
            <a:ext cx="7895915" cy="9652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dirty="0" smtClean="0"/>
              <a:t>Growth in Premiums</a:t>
            </a:r>
            <a:r>
              <a:rPr lang="en-US" dirty="0"/>
              <a:t> </a:t>
            </a:r>
            <a:r>
              <a:rPr lang="en-US" dirty="0" smtClean="0"/>
              <a:t>&amp; Surplus vs. Growth in Advertising Expenditures, 2000 – 2013</a:t>
            </a:r>
            <a:endParaRPr lang="en-US" sz="2100" dirty="0" smtClean="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338886"/>
            <a:ext cx="4616648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1100" dirty="0" smtClean="0"/>
          </a:p>
          <a:p>
            <a:pPr eaLnBrk="0" hangingPunct="0"/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Insurance Information Institute analysis from A.M. Best data.</a:t>
            </a:r>
            <a:endParaRPr lang="en-US" sz="1100" dirty="0"/>
          </a:p>
        </p:txBody>
      </p:sp>
      <p:sp>
        <p:nvSpPr>
          <p:cNvPr id="6487045" name="Text Box 5"/>
          <p:cNvSpPr txBox="1">
            <a:spLocks noChangeArrowheads="1"/>
          </p:cNvSpPr>
          <p:nvPr/>
        </p:nvSpPr>
        <p:spPr bwMode="auto">
          <a:xfrm rot="10800000">
            <a:off x="8353425" y="1905000"/>
            <a:ext cx="428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600" b="1">
              <a:latin typeface="Times New Roman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458544" y="1166336"/>
            <a:ext cx="4229029" cy="1477328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Average Annual Growth Rates    </a:t>
            </a:r>
            <a:r>
              <a:rPr lang="en-US" b="1" u="sng" dirty="0" smtClean="0">
                <a:solidFill>
                  <a:srgbClr val="FFFFFF"/>
                </a:solidFill>
              </a:rPr>
              <a:t> 2000 – 2013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Ad Spending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: 10.1%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Policyholder Surplus: 5.3%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</a:rPr>
              <a:t>Net Written Premiums: 3.7%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726535" y="1223604"/>
            <a:ext cx="2639235" cy="1362792"/>
          </a:xfrm>
          <a:prstGeom prst="wedgeRectCallout">
            <a:avLst>
              <a:gd name="adj1" fmla="val 52384"/>
              <a:gd name="adj2" fmla="val 6933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Since 2000, Ad Spending has been increasing at nearly twice the pace of NWP and nearly double the of PHS 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3370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7045" grpId="0" autoUpdateAnimBg="0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Net Income After Taxes"/>
  <p:tag name="ARTICULATE_SLIDE_GUID" val="b36d2394-cab0-4993-8a78-0afe809536e5"/>
  <p:tag name="ARTICULATE_SLIDE_NAV" val="43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d0d72354-4a3f-4ac1-963c-0b6c95fdf0a2"/>
  <p:tag name="ARTICULATE_SLIDE_NAV" val="21"/>
  <p:tag name="ARTICULATE_SLIDE_PAUSE" val="0"/>
  <p:tag name="ARTICULATE_NAV_LEVEL" val="2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os3r8EJO_files\slide0001_image001.emz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d816a7d-974e-4f1a-9550-52aea7948b6c"/>
  <p:tag name="ARTICULATE_SLIDE_NAV" val="48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189264</TotalTime>
  <Words>11599</Words>
  <Application>Microsoft Office PowerPoint</Application>
  <PresentationFormat>On-screen Show (4:3)</PresentationFormat>
  <Paragraphs>1664</Paragraphs>
  <Slides>166</Slides>
  <Notes>138</Notes>
  <HiddenSlides>23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166</vt:i4>
      </vt:variant>
    </vt:vector>
  </HeadingPairs>
  <TitlesOfParts>
    <vt:vector size="176" baseType="lpstr">
      <vt:lpstr>Arial Unicode MS</vt:lpstr>
      <vt:lpstr>Arial</vt:lpstr>
      <vt:lpstr>Arial </vt:lpstr>
      <vt:lpstr>Calibri</vt:lpstr>
      <vt:lpstr>Symbol</vt:lpstr>
      <vt:lpstr>Times New Roman</vt:lpstr>
      <vt:lpstr>Verdana</vt:lpstr>
      <vt:lpstr>Wingdings</vt:lpstr>
      <vt:lpstr>Default Design</vt:lpstr>
      <vt:lpstr>Chart</vt:lpstr>
      <vt:lpstr>The Great Tradeoff:  Regulation, Strength &amp; Solvency vs. Profitability &amp; Growth Can They Co-Exist?</vt:lpstr>
      <vt:lpstr>Presentation Outline</vt:lpstr>
      <vt:lpstr>PART I: PROFITABILITY Has Strength Come at the Expense of Performance?</vt:lpstr>
      <vt:lpstr>What Is Happening to     Insurer Profitability?</vt:lpstr>
      <vt:lpstr>P/C Industry Net Income After Taxes 1991–2014*</vt:lpstr>
      <vt:lpstr>RNW All Lines by State, 2003-2012 Average: Highest 25 States</vt:lpstr>
      <vt:lpstr>PowerPoint Presentation</vt:lpstr>
      <vt:lpstr>P/C Insurance Industry  Combined Ratio, 2001–2014:H1*</vt:lpstr>
      <vt:lpstr>ROE: Property/Casualty Insurance by Major Event, 1987–2014:H1</vt:lpstr>
      <vt:lpstr>Profitability Peaks &amp; Troughs in the P/C Insurance Industry, 1975 – 2014:H1*</vt:lpstr>
      <vt:lpstr>P/C Insurance ROE as 5-Year Moving Average</vt:lpstr>
      <vt:lpstr>P/C Insurance ROE Index (1974-2014:Q1 = 100)</vt:lpstr>
      <vt:lpstr>PowerPoint Presentation</vt:lpstr>
      <vt:lpstr>PowerPoint Presentation</vt:lpstr>
      <vt:lpstr>A 100 Combined Ratio Isn’t What It Once Was: Investment Impact on ROEs</vt:lpstr>
      <vt:lpstr>BANK LESSON: Profitability, Capital and Systemically Important Banks</vt:lpstr>
      <vt:lpstr>Banks Regularly Get Themselves Into Trouble, Crashing the Economy</vt:lpstr>
      <vt:lpstr>Who’s to Blame for the Decline in Peak P/C Profitability?</vt:lpstr>
      <vt:lpstr>#1 Mother Nature</vt:lpstr>
      <vt:lpstr>Number of Federal Major Disaster Declarations, 1953-2014*</vt:lpstr>
      <vt:lpstr>Natural Disasters in the United States, 1980 – 2013 Number of Events (Annual Totals 1980 – 2013) </vt:lpstr>
      <vt:lpstr>Combined Ratio Points Associated with Catastrophe Losses: 1960 – 2013*</vt:lpstr>
      <vt:lpstr>Top 16 Most Costly Disasters in U.S. History</vt:lpstr>
      <vt:lpstr>#2 Wall Street</vt:lpstr>
      <vt:lpstr>PowerPoint Presentation</vt:lpstr>
      <vt:lpstr>P/C Insurer Net Realized  Capital Gains/Losses, 1990-2013</vt:lpstr>
      <vt:lpstr>Property/Casualty Insurance Industry Investment Income: 2000–20141</vt:lpstr>
      <vt:lpstr>Property/Casualty Insurance Industry Investment Gain: 1994–20131</vt:lpstr>
      <vt:lpstr>#3 The Federal Reserve</vt:lpstr>
      <vt:lpstr>U.S. Treasury Security Yields: A Long Downward Trend, 1990–2014*</vt:lpstr>
      <vt:lpstr>PowerPoint Presentation</vt:lpstr>
      <vt:lpstr>#4 The Economy</vt:lpstr>
      <vt:lpstr>US Real GDP Growth*</vt:lpstr>
      <vt:lpstr>Impairments vs. Real GDP Growth,  P/C &amp; L/H, 1978-2013</vt:lpstr>
      <vt:lpstr>Downgrade/Upgrade Ratio vs. Real GDP Growth, P/C &amp; L/H, 1978-2013</vt:lpstr>
      <vt:lpstr>Number of Recessions Endured by P/C Insurers, by Number of Years in Operation</vt:lpstr>
      <vt:lpstr>#5 The President  (of the United States)</vt:lpstr>
      <vt:lpstr>PowerPoint Presentation</vt:lpstr>
      <vt:lpstr>PowerPoint Presentation</vt:lpstr>
      <vt:lpstr>#6 Ratings Agencies</vt:lpstr>
      <vt:lpstr>P/C Insurer Impairments, 1969–2013</vt:lpstr>
      <vt:lpstr>P/C Insurer Impairment Frequency vs. Combined Ratio, 1969-2013</vt:lpstr>
      <vt:lpstr>Reasons for US P/C Insurer Impairments, 1969–2013</vt:lpstr>
      <vt:lpstr>P/C Reserve Development, 1992–2015E</vt:lpstr>
      <vt:lpstr>Rapid Growth ‘A Leading Cause’ of Impairment’</vt:lpstr>
      <vt:lpstr>Top 10 Lines of Business for US P/C Impaired Insurers, 1969–2013</vt:lpstr>
      <vt:lpstr>Cumulative Average Impairment Rates  by A.M. Best Financial Strength Rating*</vt:lpstr>
      <vt:lpstr>Cumulative Average Impairment Rates  by A.M. Best Financial Strength Rating*</vt:lpstr>
      <vt:lpstr>#7 Regulators</vt:lpstr>
      <vt:lpstr>Is There Evidence that the  (Re) Insurance Industry Is Becoming Less Risky</vt:lpstr>
      <vt:lpstr>Policyholder Surplus,  2006:Q4–2014:H1</vt:lpstr>
      <vt:lpstr>US Policyholder Surplus: 1975–2014*</vt:lpstr>
      <vt:lpstr>Premium-to-Surplus Ratio: 1985–2014*</vt:lpstr>
      <vt:lpstr>P/C Industry: Loss Reserve-to-Surplus Ratio</vt:lpstr>
      <vt:lpstr>P/C Industry: Capital Adequacy Is on the Rise</vt:lpstr>
      <vt:lpstr>Is There Any Parallel with the Banking World?</vt:lpstr>
      <vt:lpstr>Commercial Banking: Loan/Deposit Ratio, 1973 – 2014 </vt:lpstr>
      <vt:lpstr>Commercial Banking: Leverage Ratio, 1991 – 2014 </vt:lpstr>
      <vt:lpstr>Is Boring Better for Insurers?</vt:lpstr>
      <vt:lpstr>P/C Insurer Impairments, 1969–2013</vt:lpstr>
      <vt:lpstr>P/C Insurer Impairment Frequency vs. Combined Ratio, 1969-2013</vt:lpstr>
      <vt:lpstr>Secrets of the Ancients The Centenarians: Who Lives to Be 100+ in the P/C Insurance World?</vt:lpstr>
      <vt:lpstr>100+ Year Old Insurers as a Share of     All P/C Insurers</vt:lpstr>
      <vt:lpstr>Decade of Formation for P/C Insurers at Least 100 Years Old in 2014</vt:lpstr>
      <vt:lpstr>100-Year-Old Insurers: Independent vs. Part of Group/Holding Company*</vt:lpstr>
      <vt:lpstr>100-year-old Insurers: Mutual vs. Stock vs. Reciprocal</vt:lpstr>
      <vt:lpstr>Premium to Surplus Ratios, “Centenarians”  vs. Overall P-C Industry, 1998, 2008 and 2013</vt:lpstr>
      <vt:lpstr>Is There Evidence that the  (Re) Insurance Industry Is Becoming More Risky</vt:lpstr>
      <vt:lpstr>Mentions of the Term “Alternative Capital” with “Insurance” or “Reinsurance”</vt:lpstr>
      <vt:lpstr>Mentions of the Term “Private Equity” with “Insurance” or “Reinsurance”</vt:lpstr>
      <vt:lpstr>Mentions of the Term “Hedge Fund(s)” with “Insurance” or “Reinsurance”</vt:lpstr>
      <vt:lpstr>Does Deluge of “Alternative” Capital Suggest the Industry is Riskier?</vt:lpstr>
      <vt:lpstr>Global Reinsurance Capital (Traditional    and Alternative), 2007 - 2013</vt:lpstr>
      <vt:lpstr>Alternative Capacity as a Percentage of Global Property Catastrophe Reinsurance Limit</vt:lpstr>
      <vt:lpstr>Investor by Category</vt:lpstr>
      <vt:lpstr>Alternative Risk Transfer: Market Growth</vt:lpstr>
      <vt:lpstr>Catastrophe Bonds: Issuance and Outstanding, 1997- 2014:Q2</vt:lpstr>
      <vt:lpstr>U.S. Wind-Exposed Risk Premium* 2010:Q1 to 2014: Q1</vt:lpstr>
      <vt:lpstr>Non-U.S. Wind-Exposed Risk Premium*  2010:Q1-2014: Q1</vt:lpstr>
      <vt:lpstr>PowerPoint Presentation</vt:lpstr>
      <vt:lpstr>Reinsurance Pricing: Rate-on-Line Index    by Region, 1990 – 2014*</vt:lpstr>
      <vt:lpstr>Notable Cat Bond Events</vt:lpstr>
      <vt:lpstr>Questions Arising from Influence of Alternative Capital</vt:lpstr>
      <vt:lpstr>PART II: GROWTH Has Strength Come at the Expense of Growth?</vt:lpstr>
      <vt:lpstr>Will We Ever See Vigorous Growth Again?</vt:lpstr>
      <vt:lpstr>Net Premium Growth: Annual Change,  1971—2014F</vt:lpstr>
      <vt:lpstr>Real GDP Growth vs. Real P/C Premium Growth: Modest Association</vt:lpstr>
      <vt:lpstr>Direct Premiums Written: Total P/C Percent Change by State, 2007-2013</vt:lpstr>
      <vt:lpstr>Direct Premiums Written: Total P/C Percent Change by State, 2007-2013</vt:lpstr>
      <vt:lpstr>Direct Premiums Written: Comm. Lines Percent Change by State, 2007-2013</vt:lpstr>
      <vt:lpstr>Direct Premiums Written: Comm. Lines Percent Change by State, 2007-2013</vt:lpstr>
      <vt:lpstr>Direct Premiums Written: Workers’ Comp Percent Change by State, 2007-2013*</vt:lpstr>
      <vt:lpstr>Direct Premiums Written: Worker’s Comp Percent Change by State, 2007-2013*</vt:lpstr>
      <vt:lpstr>Payroll vs. Workers Comp Net Written Premiums, 1990-2013P</vt:lpstr>
      <vt:lpstr>Average Commercial Rate Change, All Lines, (1Q:2004–2Q:2014)</vt:lpstr>
      <vt:lpstr>Change in Commercial Rate Renewals, by Account Size: 1999:Q4 to 2014:Q1</vt:lpstr>
      <vt:lpstr>SIDEBAR Advertising in P/C Insurance</vt:lpstr>
      <vt:lpstr>Advertising Expenditures by P/C Insurance Industry, 1999-2013</vt:lpstr>
      <vt:lpstr>Growth in Premiums &amp; Surplus vs. Growth in Advertising Expenditures, 2000 – 2013</vt:lpstr>
      <vt:lpstr>PowerPoint Presentation</vt:lpstr>
      <vt:lpstr>I.I.I. Poll: Ads Are Everywhere</vt:lpstr>
      <vt:lpstr>Global Insurance Premium Growth Trends</vt:lpstr>
      <vt:lpstr>PowerPoint Presentation</vt:lpstr>
      <vt:lpstr>Distribution of Nonlife Premium: Industrialized vs. Emerging Markets, 2013</vt:lpstr>
      <vt:lpstr>Premium Growth by Region, 2013</vt:lpstr>
      <vt:lpstr>Premium Growth by Region, 2012</vt:lpstr>
      <vt:lpstr>Non-Life Insurance: Global Real (Inflation Adjusted) Premium Growth, 2013</vt:lpstr>
      <vt:lpstr>Global Real (Inflation Adjusted)  Premium Growth: 1980-2013</vt:lpstr>
      <vt:lpstr>Globalization: The Global Economy Creates and Transmits Cycles &amp; Risks</vt:lpstr>
      <vt:lpstr>GDP Growth: Advanced &amp; Emerging Economies vs. World, 1970-2015F</vt:lpstr>
      <vt:lpstr>Real GDP Growth Forecasts:  Major Economies: 2011 – 2015F</vt:lpstr>
      <vt:lpstr>Real GDP Growth Forecasts:  Selected Economies: 2011 – 2015F</vt:lpstr>
      <vt:lpstr>World GDP and Industrial Production  (2005-Feb. 2015F)</vt:lpstr>
      <vt:lpstr>World Trade Volume: 1948—2015F</vt:lpstr>
      <vt:lpstr>World Trade Volume Growth*, 2012 – 2015F</vt:lpstr>
      <vt:lpstr>World Trade Volume: IMPORTS 2010 – 2015F</vt:lpstr>
      <vt:lpstr>World Trade Volume: EXPORTS 2010 – 2015F</vt:lpstr>
      <vt:lpstr>Country Shares of World  Merchandise Exports</vt:lpstr>
      <vt:lpstr>Potential Output of Total Economy: US,      China, India, Indonesia and Japan, 2000-2060F</vt:lpstr>
      <vt:lpstr>PowerPoint Presentation</vt:lpstr>
      <vt:lpstr>Losses Due to Natural Disasters in the US, 1980–2013</vt:lpstr>
      <vt:lpstr>Losses Due to Natural Disasters Worldwide, 1980–2013 (Overall &amp; Insured Losses)</vt:lpstr>
      <vt:lpstr>PowerPoint Presentation</vt:lpstr>
      <vt:lpstr>Even as Insurance Coverage Expands,  the Insured Share of Losses Is Falling</vt:lpstr>
      <vt:lpstr>PowerPoint Presentation</vt:lpstr>
      <vt:lpstr>I.I.I. Poll: Homes Near Hazards</vt:lpstr>
      <vt:lpstr>I.I.I. Poll: Flood Insurance Rates</vt:lpstr>
      <vt:lpstr>Causes of the Underinsurance Gap and Ways to Narrow/Close It</vt:lpstr>
      <vt:lpstr>Industrial Revolutions: Benefits  Do Not Always Resul Are Everywhere</vt:lpstr>
      <vt:lpstr>Are Simply Too Few Buyers of Insurance Products Being Created?</vt:lpstr>
      <vt:lpstr>Growth Through M&amp;A Merger and Acquisition Activity</vt:lpstr>
      <vt:lpstr>U.S. INSURANCE MERGERS AND ACQUISITIONS, All Sectors, 1989-2013 (1)</vt:lpstr>
      <vt:lpstr>U.S. INSURANCE MERGERS AND ACQUISITIONS, P/C SECTOR, 2002-2013 (1)</vt:lpstr>
      <vt:lpstr>U.S. INSURANCE MERGERS AND ACQUISITIONS, LIFE/ANNUITY SECTOR, 2002-2013 (1)</vt:lpstr>
      <vt:lpstr>Agent/Broker M&amp;A Deals, 2000-2014:6M</vt:lpstr>
      <vt:lpstr>PowerPoint Presentation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PowerPoint Presentation</vt:lpstr>
      <vt:lpstr>12 Industries for the Next 10 Years: Insurance Solutions Needed</vt:lpstr>
      <vt:lpstr>ENERGY SECTOR: OIL &amp; GAS INDUSTRY FUTURE IS BRIGHT</vt:lpstr>
      <vt:lpstr>U.S. Natural Gas Production, 2000-2013</vt:lpstr>
      <vt:lpstr>U.S. Crude Oil Production, 2005-2015P</vt:lpstr>
      <vt:lpstr>Oil &amp; Gas Extraction Employment, Jan. 2010—August 2014*</vt:lpstr>
      <vt:lpstr>World Primary Energy Consumption, 1990-2040P</vt:lpstr>
      <vt:lpstr>PowerPoint Presentation</vt:lpstr>
      <vt:lpstr>CONSTRUCTION INDUSTRY OVERVIEW &amp; OUTLOOK</vt:lpstr>
      <vt:lpstr>Value of New Private Construction: Residential &amp; Nonresidential, 2003-2014*</vt:lpstr>
      <vt:lpstr>Value of Construction Put in Place,   June 2014 vs. June 2013*</vt:lpstr>
      <vt:lpstr>MANUFACTURING SECTOR OVERVIEW &amp; OUTLOOK</vt:lpstr>
      <vt:lpstr>Manufacturing Growth for Selected Sectors, 2014 vs. 2013*</vt:lpstr>
      <vt:lpstr>Dollar Value* of Manufacturers’ Shipments Monthly, Jan. 1992—July 2014</vt:lpstr>
      <vt:lpstr>Manufacturing Employment, Jan. 2010—August 2014*</vt:lpstr>
      <vt:lpstr>HEALTHCARE</vt:lpstr>
      <vt:lpstr>U.S. Health Care Expenditures, 1965–2022F</vt:lpstr>
      <vt:lpstr>National Health Care Expenditures as a Share of GDP, 1965 – 2022F*</vt:lpstr>
      <vt:lpstr>CAT OF THE FUTURE? CYBER RISK</vt:lpstr>
      <vt:lpstr>Data Breaches 2005-2013, by Number of Breaches and Records Exposed</vt:lpstr>
      <vt:lpstr>2013 Data Breaches By Business Category, By Number of Breaches</vt:lpstr>
      <vt:lpstr>External Cyber Crime Costs: Fiscal Year 2013</vt:lpstr>
      <vt:lpstr>Terrorism Risk Insurance</vt:lpstr>
      <vt:lpstr>Terrorism Insurance Take-up Rates, By Year, 2003-2013</vt:lpstr>
      <vt:lpstr>Summary</vt:lpstr>
      <vt:lpstr>PowerPoint Presentation</vt:lpstr>
    </vt:vector>
  </TitlesOfParts>
  <Company>insurance information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Lewis, Shorna</cp:lastModifiedBy>
  <cp:revision>3933</cp:revision>
  <cp:lastPrinted>2014-10-14T19:29:20Z</cp:lastPrinted>
  <dcterms:modified xsi:type="dcterms:W3CDTF">2014-10-16T11:53:05Z</dcterms:modified>
</cp:coreProperties>
</file>