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heme/themeOverride2.xml" ContentType="application/vnd.openxmlformats-officedocument.themeOverride+xml"/>
  <Override PartName="/ppt/tags/tag3.xml" ContentType="application/vnd.openxmlformats-officedocument.presentationml.tags+xml"/>
  <Override PartName="/ppt/theme/themeOverride3.xml" ContentType="application/vnd.openxmlformats-officedocument.themeOverride+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4.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70"/>
  </p:notesMasterIdLst>
  <p:sldIdLst>
    <p:sldId id="256" r:id="rId2"/>
    <p:sldId id="257" r:id="rId3"/>
    <p:sldId id="258" r:id="rId4"/>
    <p:sldId id="259" r:id="rId5"/>
    <p:sldId id="260" r:id="rId6"/>
    <p:sldId id="261" r:id="rId7"/>
    <p:sldId id="292" r:id="rId8"/>
    <p:sldId id="293" r:id="rId9"/>
    <p:sldId id="294" r:id="rId10"/>
    <p:sldId id="295" r:id="rId11"/>
    <p:sldId id="296" r:id="rId12"/>
    <p:sldId id="297" r:id="rId13"/>
    <p:sldId id="298" r:id="rId14"/>
    <p:sldId id="299" r:id="rId15"/>
    <p:sldId id="300" r:id="rId16"/>
    <p:sldId id="301" r:id="rId17"/>
    <p:sldId id="302" r:id="rId18"/>
    <p:sldId id="303" r:id="rId19"/>
    <p:sldId id="304" r:id="rId20"/>
    <p:sldId id="305" r:id="rId21"/>
    <p:sldId id="306" r:id="rId22"/>
    <p:sldId id="307" r:id="rId23"/>
    <p:sldId id="308" r:id="rId24"/>
    <p:sldId id="309" r:id="rId25"/>
    <p:sldId id="310" r:id="rId26"/>
    <p:sldId id="312" r:id="rId27"/>
    <p:sldId id="313" r:id="rId28"/>
    <p:sldId id="314" r:id="rId29"/>
    <p:sldId id="315" r:id="rId30"/>
    <p:sldId id="316" r:id="rId31"/>
    <p:sldId id="317" r:id="rId32"/>
    <p:sldId id="318" r:id="rId33"/>
    <p:sldId id="319" r:id="rId34"/>
    <p:sldId id="320" r:id="rId35"/>
    <p:sldId id="321" r:id="rId36"/>
    <p:sldId id="322" r:id="rId37"/>
    <p:sldId id="323" r:id="rId38"/>
    <p:sldId id="324" r:id="rId39"/>
    <p:sldId id="325" r:id="rId40"/>
    <p:sldId id="326" r:id="rId41"/>
    <p:sldId id="327" r:id="rId42"/>
    <p:sldId id="328" r:id="rId43"/>
    <p:sldId id="329" r:id="rId44"/>
    <p:sldId id="330" r:id="rId45"/>
    <p:sldId id="331" r:id="rId46"/>
    <p:sldId id="332" r:id="rId47"/>
    <p:sldId id="333" r:id="rId48"/>
    <p:sldId id="334" r:id="rId49"/>
    <p:sldId id="335" r:id="rId50"/>
    <p:sldId id="336" r:id="rId51"/>
    <p:sldId id="337" r:id="rId52"/>
    <p:sldId id="338" r:id="rId53"/>
    <p:sldId id="339" r:id="rId54"/>
    <p:sldId id="340" r:id="rId55"/>
    <p:sldId id="341" r:id="rId56"/>
    <p:sldId id="342" r:id="rId57"/>
    <p:sldId id="343" r:id="rId58"/>
    <p:sldId id="344" r:id="rId59"/>
    <p:sldId id="345" r:id="rId60"/>
    <p:sldId id="346" r:id="rId61"/>
    <p:sldId id="347" r:id="rId62"/>
    <p:sldId id="348" r:id="rId63"/>
    <p:sldId id="291" r:id="rId64"/>
    <p:sldId id="287" r:id="rId65"/>
    <p:sldId id="288" r:id="rId66"/>
    <p:sldId id="311" r:id="rId67"/>
    <p:sldId id="285" r:id="rId68"/>
    <p:sldId id="286" r:id="rId69"/>
  </p:sldIdLst>
  <p:sldSz cx="9144000" cy="6858000" type="screen4x3"/>
  <p:notesSz cx="6858000" cy="9144000"/>
  <p:embeddedFontLst>
    <p:embeddedFont>
      <p:font typeface="Questrial" panose="020B0604020202020204" charset="0"/>
      <p:regular r:id="rId71"/>
    </p:embeddedFont>
    <p:embeddedFont>
      <p:font typeface="MS PGothic" panose="020B0600070205080204" pitchFamily="34" charset="-128"/>
      <p:regular r:id="rId72"/>
    </p:embeddedFont>
    <p:embeddedFont>
      <p:font typeface="Calibri Light" panose="020F0302020204030204" pitchFamily="34" charset="0"/>
      <p:regular r:id="rId73"/>
      <p:italic r:id="rId74"/>
    </p:embeddedFont>
    <p:embeddedFont>
      <p:font typeface="SwissReSans Light" panose="020B0604020202020204" charset="0"/>
      <p:regular r:id="rId75"/>
      <p:bold r:id="rId76"/>
      <p:italic r:id="rId77"/>
      <p:boldItalic r:id="rId78"/>
    </p:embeddedFont>
    <p:embeddedFont>
      <p:font typeface="SwissReSans" panose="020B0604020202020204" charset="0"/>
      <p:regular r:id="rId79"/>
      <p:bold r:id="rId80"/>
      <p:italic r:id="rId81"/>
      <p:boldItalic r:id="rId82"/>
    </p:embeddedFont>
    <p:embeddedFont>
      <p:font typeface="MS PGothic" panose="020B0600070205080204" pitchFamily="34" charset="-128"/>
      <p:regular r:id="rId72"/>
    </p:embeddedFont>
    <p:embeddedFont>
      <p:font typeface="Calibri" panose="020F0502020204030204" pitchFamily="34" charset="0"/>
      <p:regular r:id="rId83"/>
      <p:bold r:id="rId84"/>
      <p:italic r:id="rId85"/>
      <p:boldItalic r:id="rId86"/>
    </p:embeddedFont>
    <p:embeddedFont>
      <p:font typeface="Century Gothic" panose="020B0502020202020204" pitchFamily="34" charset="0"/>
      <p:regular r:id="rId87"/>
      <p:bold r:id="rId88"/>
      <p:italic r:id="rId89"/>
      <p:boldItalic r:id="rId90"/>
    </p:embeddedFont>
  </p:embeddedFontLst>
  <p:defaultTextStyle>
    <a:defPPr>
      <a:defRPr lang="en-US"/>
    </a:defPPr>
    <a:lvl1pPr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A092"/>
    <a:srgbClr val="C56015"/>
    <a:srgbClr val="5CB4CC"/>
    <a:srgbClr val="718F7F"/>
    <a:srgbClr val="9CBA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1" autoAdjust="0"/>
    <p:restoredTop sz="94660"/>
  </p:normalViewPr>
  <p:slideViewPr>
    <p:cSldViewPr>
      <p:cViewPr varScale="1">
        <p:scale>
          <a:sx n="110" d="100"/>
          <a:sy n="110" d="100"/>
        </p:scale>
        <p:origin x="1680"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6.fntdata"/><Relationship Id="rId84" Type="http://schemas.openxmlformats.org/officeDocument/2006/relationships/font" Target="fonts/font14.fntdata"/><Relationship Id="rId89"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font" Target="fonts/font1.fntdata"/><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4.fntdata"/><Relationship Id="rId79" Type="http://schemas.openxmlformats.org/officeDocument/2006/relationships/font" Target="fonts/font9.fntdata"/><Relationship Id="rId87"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2.fntdata"/><Relationship Id="rId90"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oleObject" Target="file:///\\Corp.gwpnet.com\DFS\BGCC\CHR\RK\VO\VOKATA\sigma%202016\CGD%20event\Chartroom_natcat_event_2016.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214700485448169"/>
          <c:y val="0"/>
          <c:w val="0.673843866861775"/>
          <c:h val="1"/>
        </c:manualLayout>
      </c:layout>
      <c:pieChart>
        <c:varyColors val="1"/>
        <c:ser>
          <c:idx val="0"/>
          <c:order val="0"/>
          <c:tx>
            <c:strRef>
              <c:f>Sheet10!$O$7</c:f>
              <c:strCache>
                <c:ptCount val="1"/>
                <c:pt idx="0">
                  <c:v>2015</c:v>
                </c:pt>
              </c:strCache>
            </c:strRef>
          </c:tx>
          <c:spPr>
            <a:solidFill>
              <a:schemeClr val="bg2"/>
            </a:solidFill>
          </c:spPr>
          <c:explosion val="17"/>
          <c:dPt>
            <c:idx val="0"/>
            <c:bubble3D val="0"/>
            <c:explosion val="0"/>
          </c:dPt>
          <c:dPt>
            <c:idx val="1"/>
            <c:bubble3D val="0"/>
          </c:dPt>
          <c:cat>
            <c:strRef>
              <c:f>Sheet10!$N$8:$N$9</c:f>
              <c:strCache>
                <c:ptCount val="2"/>
                <c:pt idx="0">
                  <c:v>Insured losses</c:v>
                </c:pt>
                <c:pt idx="1">
                  <c:v>Total losses</c:v>
                </c:pt>
              </c:strCache>
            </c:strRef>
          </c:cat>
          <c:val>
            <c:numRef>
              <c:f>Sheet10!$O$8:$O$9</c:f>
              <c:numCache>
                <c:formatCode>0</c:formatCode>
                <c:ptCount val="2"/>
                <c:pt idx="0">
                  <c:v>36.772026588000003</c:v>
                </c:pt>
                <c:pt idx="1">
                  <c:v>54.962548797000011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65152E-BCCC-4541-9434-6294DE38F568}"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1AEE7BA0-629C-4B85-B4AD-7E22DED1A99C}">
      <dgm:prSet phldrT="[Text]"/>
      <dgm:spPr>
        <a:solidFill>
          <a:srgbClr val="C00000"/>
        </a:solidFill>
      </dgm:spPr>
      <dgm:t>
        <a:bodyPr/>
        <a:lstStyle/>
        <a:p>
          <a:r>
            <a:rPr lang="en-US" dirty="0" smtClean="0">
              <a:solidFill>
                <a:schemeClr val="bg1"/>
              </a:solidFill>
            </a:rPr>
            <a:t>Data Breach Event</a:t>
          </a:r>
          <a:endParaRPr lang="en-US" dirty="0">
            <a:solidFill>
              <a:schemeClr val="bg1"/>
            </a:solidFill>
          </a:endParaRPr>
        </a:p>
      </dgm:t>
    </dgm:pt>
    <dgm:pt modelId="{1567C19D-C1BB-49DD-8291-657F4EEF2DF7}" type="parTrans" cxnId="{6CEEA439-2F00-4982-9871-503A5365E2DF}">
      <dgm:prSet/>
      <dgm:spPr/>
      <dgm:t>
        <a:bodyPr/>
        <a:lstStyle/>
        <a:p>
          <a:endParaRPr lang="en-US"/>
        </a:p>
      </dgm:t>
    </dgm:pt>
    <dgm:pt modelId="{089A64FA-F977-4B37-B89F-2EF8C1433DDF}" type="sibTrans" cxnId="{6CEEA439-2F00-4982-9871-503A5365E2DF}">
      <dgm:prSet/>
      <dgm:spPr/>
      <dgm:t>
        <a:bodyPr/>
        <a:lstStyle/>
        <a:p>
          <a:endParaRPr lang="en-US"/>
        </a:p>
      </dgm:t>
    </dgm:pt>
    <dgm:pt modelId="{5F82ADDF-1E91-467C-A264-860ED8DCA426}">
      <dgm:prSet phldrT="[Text]" custT="1"/>
      <dgm:spPr>
        <a:solidFill>
          <a:schemeClr val="accent5">
            <a:lumMod val="50000"/>
          </a:schemeClr>
        </a:solidFill>
      </dgm:spPr>
      <dgm:t>
        <a:bodyPr/>
        <a:lstStyle/>
        <a:p>
          <a:r>
            <a:rPr lang="en-US" sz="1600" dirty="0" smtClean="0"/>
            <a:t>Costs of notifying affecting individuals </a:t>
          </a:r>
          <a:endParaRPr lang="en-US" sz="1600" dirty="0"/>
        </a:p>
      </dgm:t>
    </dgm:pt>
    <dgm:pt modelId="{B29318E9-7C07-4CD5-9C1C-11978CFFCA78}" type="parTrans" cxnId="{7B70DE45-1D9C-4F31-894D-914B84C1AD81}">
      <dgm:prSet/>
      <dgm:spPr>
        <a:ln>
          <a:solidFill>
            <a:schemeClr val="accent5">
              <a:lumMod val="50000"/>
            </a:schemeClr>
          </a:solidFill>
        </a:ln>
      </dgm:spPr>
      <dgm:t>
        <a:bodyPr/>
        <a:lstStyle/>
        <a:p>
          <a:endParaRPr lang="en-US"/>
        </a:p>
      </dgm:t>
    </dgm:pt>
    <dgm:pt modelId="{0CE931A9-4842-44F8-A23A-CE7B9271682A}" type="sibTrans" cxnId="{7B70DE45-1D9C-4F31-894D-914B84C1AD81}">
      <dgm:prSet/>
      <dgm:spPr/>
      <dgm:t>
        <a:bodyPr/>
        <a:lstStyle/>
        <a:p>
          <a:endParaRPr lang="en-US"/>
        </a:p>
      </dgm:t>
    </dgm:pt>
    <dgm:pt modelId="{6BBC841D-9638-41ED-BDD4-2259171F964B}">
      <dgm:prSet phldrT="[Text]"/>
      <dgm:spPr>
        <a:solidFill>
          <a:schemeClr val="accent5">
            <a:lumMod val="50000"/>
          </a:schemeClr>
        </a:solidFill>
      </dgm:spPr>
      <dgm:t>
        <a:bodyPr/>
        <a:lstStyle/>
        <a:p>
          <a:r>
            <a:rPr lang="en-US" dirty="0" smtClean="0"/>
            <a:t>Defense and settlement costs</a:t>
          </a:r>
          <a:endParaRPr lang="en-US" dirty="0"/>
        </a:p>
      </dgm:t>
    </dgm:pt>
    <dgm:pt modelId="{E9612BF7-8DF6-43D8-9F23-D6B69FB5EE55}" type="parTrans" cxnId="{51978744-9307-4E70-9402-D828F43DA9D1}">
      <dgm:prSet/>
      <dgm:spPr>
        <a:ln>
          <a:solidFill>
            <a:schemeClr val="accent5">
              <a:lumMod val="50000"/>
            </a:schemeClr>
          </a:solidFill>
        </a:ln>
      </dgm:spPr>
      <dgm:t>
        <a:bodyPr/>
        <a:lstStyle/>
        <a:p>
          <a:endParaRPr lang="en-US"/>
        </a:p>
      </dgm:t>
    </dgm:pt>
    <dgm:pt modelId="{3B0261EE-CFB6-48AB-8E0B-0449F35B4D72}" type="sibTrans" cxnId="{51978744-9307-4E70-9402-D828F43DA9D1}">
      <dgm:prSet/>
      <dgm:spPr/>
      <dgm:t>
        <a:bodyPr/>
        <a:lstStyle/>
        <a:p>
          <a:endParaRPr lang="en-US"/>
        </a:p>
      </dgm:t>
    </dgm:pt>
    <dgm:pt modelId="{DDE525F0-70D8-45F0-9682-5D1D4141DDC1}">
      <dgm:prSet phldrT="[Text]" custT="1"/>
      <dgm:spPr>
        <a:solidFill>
          <a:schemeClr val="accent5">
            <a:lumMod val="50000"/>
          </a:schemeClr>
        </a:solidFill>
      </dgm:spPr>
      <dgm:t>
        <a:bodyPr/>
        <a:lstStyle/>
        <a:p>
          <a:r>
            <a:rPr lang="en-US" sz="1600" dirty="0" smtClean="0"/>
            <a:t>Lost customers and damaged reputation</a:t>
          </a:r>
          <a:endParaRPr lang="en-US" sz="1600" dirty="0"/>
        </a:p>
      </dgm:t>
    </dgm:pt>
    <dgm:pt modelId="{8EACBA72-0736-4829-BF79-2B5DEFF075E3}" type="parTrans" cxnId="{56860E61-6CFD-4773-8191-2F5031C8B89E}">
      <dgm:prSet/>
      <dgm:spPr>
        <a:ln>
          <a:solidFill>
            <a:schemeClr val="accent5">
              <a:lumMod val="50000"/>
            </a:schemeClr>
          </a:solidFill>
        </a:ln>
      </dgm:spPr>
      <dgm:t>
        <a:bodyPr/>
        <a:lstStyle/>
        <a:p>
          <a:endParaRPr lang="en-US"/>
        </a:p>
      </dgm:t>
    </dgm:pt>
    <dgm:pt modelId="{FE6DE75F-9137-46B6-9AE9-0545233FF6B3}" type="sibTrans" cxnId="{56860E61-6CFD-4773-8191-2F5031C8B89E}">
      <dgm:prSet/>
      <dgm:spPr/>
      <dgm:t>
        <a:bodyPr/>
        <a:lstStyle/>
        <a:p>
          <a:endParaRPr lang="en-US"/>
        </a:p>
      </dgm:t>
    </dgm:pt>
    <dgm:pt modelId="{9321480D-3849-499F-9149-3F1E97383D0E}">
      <dgm:prSet phldrT="[Text]"/>
      <dgm:spPr/>
      <dgm:t>
        <a:bodyPr/>
        <a:lstStyle/>
        <a:p>
          <a:endParaRPr lang="en-US" dirty="0"/>
        </a:p>
      </dgm:t>
    </dgm:pt>
    <dgm:pt modelId="{3BAF80CF-93F2-486D-9D21-FD2B5778DFD2}" type="parTrans" cxnId="{8BEF2BAD-EC03-4781-A20C-BC1E0B655708}">
      <dgm:prSet/>
      <dgm:spPr/>
      <dgm:t>
        <a:bodyPr/>
        <a:lstStyle/>
        <a:p>
          <a:endParaRPr lang="en-US"/>
        </a:p>
      </dgm:t>
    </dgm:pt>
    <dgm:pt modelId="{558F8CCC-40FC-40E0-B992-4EB1CD746BC2}" type="sibTrans" cxnId="{8BEF2BAD-EC03-4781-A20C-BC1E0B655708}">
      <dgm:prSet/>
      <dgm:spPr/>
      <dgm:t>
        <a:bodyPr/>
        <a:lstStyle/>
        <a:p>
          <a:endParaRPr lang="en-US"/>
        </a:p>
      </dgm:t>
    </dgm:pt>
    <dgm:pt modelId="{B0602C1E-C48C-4D54-B662-B174A3E82681}">
      <dgm:prSet phldrT="[Text]" custT="1"/>
      <dgm:spPr>
        <a:solidFill>
          <a:schemeClr val="accent5">
            <a:lumMod val="50000"/>
          </a:schemeClr>
        </a:solidFill>
      </dgm:spPr>
      <dgm:t>
        <a:bodyPr/>
        <a:lstStyle/>
        <a:p>
          <a:r>
            <a:rPr lang="en-US" sz="1600" dirty="0" smtClean="0"/>
            <a:t>Cyber extortion payments</a:t>
          </a:r>
          <a:endParaRPr lang="en-US" sz="1600" dirty="0"/>
        </a:p>
      </dgm:t>
    </dgm:pt>
    <dgm:pt modelId="{5AAF6B1F-FFD4-4287-9E40-00DD33C9EB39}" type="parTrans" cxnId="{0A89056E-30BD-4E92-A91D-BC7E7AB6775A}">
      <dgm:prSet/>
      <dgm:spPr>
        <a:ln>
          <a:solidFill>
            <a:schemeClr val="accent5">
              <a:lumMod val="50000"/>
            </a:schemeClr>
          </a:solidFill>
        </a:ln>
      </dgm:spPr>
      <dgm:t>
        <a:bodyPr/>
        <a:lstStyle/>
        <a:p>
          <a:endParaRPr lang="en-US"/>
        </a:p>
      </dgm:t>
    </dgm:pt>
    <dgm:pt modelId="{CDEFA36E-4644-4641-9516-600D197FFF57}" type="sibTrans" cxnId="{0A89056E-30BD-4E92-A91D-BC7E7AB6775A}">
      <dgm:prSet/>
      <dgm:spPr/>
      <dgm:t>
        <a:bodyPr/>
        <a:lstStyle/>
        <a:p>
          <a:endParaRPr lang="en-US"/>
        </a:p>
      </dgm:t>
    </dgm:pt>
    <dgm:pt modelId="{847C7364-11AA-4DC2-925F-B3CBC54ECB48}">
      <dgm:prSet phldrT="[Text]" custT="1"/>
      <dgm:spPr>
        <a:solidFill>
          <a:schemeClr val="accent5">
            <a:lumMod val="50000"/>
          </a:schemeClr>
        </a:solidFill>
      </dgm:spPr>
      <dgm:t>
        <a:bodyPr/>
        <a:lstStyle/>
        <a:p>
          <a:r>
            <a:rPr lang="en-US" sz="1600" dirty="0" smtClean="0"/>
            <a:t>Costs of notifying regulatory authorities</a:t>
          </a:r>
          <a:endParaRPr lang="en-US" sz="1600" dirty="0"/>
        </a:p>
      </dgm:t>
    </dgm:pt>
    <dgm:pt modelId="{B786CD19-95D2-4F8F-820A-CD58EEB81FF8}" type="parTrans" cxnId="{667D5494-5CE0-4FF2-9EFE-BB06FF1E7442}">
      <dgm:prSet/>
      <dgm:spPr>
        <a:ln>
          <a:solidFill>
            <a:schemeClr val="accent5">
              <a:lumMod val="50000"/>
            </a:schemeClr>
          </a:solidFill>
        </a:ln>
      </dgm:spPr>
      <dgm:t>
        <a:bodyPr/>
        <a:lstStyle/>
        <a:p>
          <a:endParaRPr lang="en-US"/>
        </a:p>
      </dgm:t>
    </dgm:pt>
    <dgm:pt modelId="{6E00D103-71AA-4332-BF43-7EFE48F32CAE}" type="sibTrans" cxnId="{667D5494-5CE0-4FF2-9EFE-BB06FF1E7442}">
      <dgm:prSet/>
      <dgm:spPr/>
      <dgm:t>
        <a:bodyPr/>
        <a:lstStyle/>
        <a:p>
          <a:endParaRPr lang="en-US"/>
        </a:p>
      </dgm:t>
    </dgm:pt>
    <dgm:pt modelId="{D45ADFEC-7227-45ED-80AA-E792832CF994}">
      <dgm:prSet phldrT="[Text]"/>
      <dgm:spPr/>
      <dgm:t>
        <a:bodyPr/>
        <a:lstStyle/>
        <a:p>
          <a:endParaRPr lang="en-US" dirty="0"/>
        </a:p>
      </dgm:t>
    </dgm:pt>
    <dgm:pt modelId="{5DBF9A8A-DA02-424B-8E1F-E988E5B6820B}" type="parTrans" cxnId="{0E8F3568-C0A8-400B-800B-B90C07804FBA}">
      <dgm:prSet/>
      <dgm:spPr/>
      <dgm:t>
        <a:bodyPr/>
        <a:lstStyle/>
        <a:p>
          <a:endParaRPr lang="en-US"/>
        </a:p>
      </dgm:t>
    </dgm:pt>
    <dgm:pt modelId="{4902897B-FE49-4618-BC95-92338A266511}" type="sibTrans" cxnId="{0E8F3568-C0A8-400B-800B-B90C07804FBA}">
      <dgm:prSet/>
      <dgm:spPr/>
      <dgm:t>
        <a:bodyPr/>
        <a:lstStyle/>
        <a:p>
          <a:endParaRPr lang="en-US"/>
        </a:p>
      </dgm:t>
    </dgm:pt>
    <dgm:pt modelId="{4B42B842-6B2E-4003-A569-8DB2D07605DE}">
      <dgm:prSet phldrT="[Text]"/>
      <dgm:spPr/>
      <dgm:t>
        <a:bodyPr/>
        <a:lstStyle/>
        <a:p>
          <a:endParaRPr lang="en-US" dirty="0"/>
        </a:p>
      </dgm:t>
    </dgm:pt>
    <dgm:pt modelId="{95E955F2-DC47-4E59-8C4C-A157DBA07121}" type="parTrans" cxnId="{91E38686-48A5-4514-A469-7C3FFADC0D37}">
      <dgm:prSet/>
      <dgm:spPr/>
      <dgm:t>
        <a:bodyPr/>
        <a:lstStyle/>
        <a:p>
          <a:endParaRPr lang="en-US"/>
        </a:p>
      </dgm:t>
    </dgm:pt>
    <dgm:pt modelId="{39887C53-1830-4F8D-801B-AAFF4BEE6A73}" type="sibTrans" cxnId="{91E38686-48A5-4514-A469-7C3FFADC0D37}">
      <dgm:prSet/>
      <dgm:spPr/>
      <dgm:t>
        <a:bodyPr/>
        <a:lstStyle/>
        <a:p>
          <a:endParaRPr lang="en-US"/>
        </a:p>
      </dgm:t>
    </dgm:pt>
    <dgm:pt modelId="{F238AA70-11E4-4313-A751-C3893A93367B}">
      <dgm:prSet phldrT="[Text]" custT="1"/>
      <dgm:spPr/>
      <dgm:t>
        <a:bodyPr/>
        <a:lstStyle/>
        <a:p>
          <a:endParaRPr lang="en-US"/>
        </a:p>
      </dgm:t>
    </dgm:pt>
    <dgm:pt modelId="{E3912C89-D80E-468E-BD43-AD61106A2D9F}" type="parTrans" cxnId="{1D7F9148-6C95-4356-9711-FE690AD5DDDC}">
      <dgm:prSet/>
      <dgm:spPr/>
      <dgm:t>
        <a:bodyPr/>
        <a:lstStyle/>
        <a:p>
          <a:endParaRPr lang="en-US"/>
        </a:p>
      </dgm:t>
    </dgm:pt>
    <dgm:pt modelId="{479F126A-6D40-4053-B9AC-BFFB06DFC8FD}" type="sibTrans" cxnId="{1D7F9148-6C95-4356-9711-FE690AD5DDDC}">
      <dgm:prSet/>
      <dgm:spPr/>
      <dgm:t>
        <a:bodyPr/>
        <a:lstStyle/>
        <a:p>
          <a:endParaRPr lang="en-US"/>
        </a:p>
      </dgm:t>
    </dgm:pt>
    <dgm:pt modelId="{BB9CDE7A-964C-41EA-9FA4-73AAEF6C8C87}">
      <dgm:prSet phldrT="[Text]" custT="1"/>
      <dgm:spPr>
        <a:solidFill>
          <a:schemeClr val="accent5">
            <a:lumMod val="50000"/>
          </a:schemeClr>
        </a:solidFill>
      </dgm:spPr>
      <dgm:t>
        <a:bodyPr/>
        <a:lstStyle/>
        <a:p>
          <a:r>
            <a:rPr lang="en-US" sz="1600" dirty="0" smtClean="0"/>
            <a:t>Regulatory fines at home &amp; abroad</a:t>
          </a:r>
          <a:endParaRPr lang="en-US" sz="1600" dirty="0"/>
        </a:p>
      </dgm:t>
    </dgm:pt>
    <dgm:pt modelId="{0DB401ED-9501-47A0-9722-FFB671C5363B}" type="parTrans" cxnId="{B0D646C6-1166-4397-A81A-56DA55EB74D4}">
      <dgm:prSet/>
      <dgm:spPr>
        <a:ln>
          <a:solidFill>
            <a:schemeClr val="accent5">
              <a:lumMod val="50000"/>
            </a:schemeClr>
          </a:solidFill>
        </a:ln>
      </dgm:spPr>
      <dgm:t>
        <a:bodyPr/>
        <a:lstStyle/>
        <a:p>
          <a:endParaRPr lang="en-US"/>
        </a:p>
      </dgm:t>
    </dgm:pt>
    <dgm:pt modelId="{675EE0BE-E249-4D58-9275-65AB4D4FF5B0}" type="sibTrans" cxnId="{B0D646C6-1166-4397-A81A-56DA55EB74D4}">
      <dgm:prSet/>
      <dgm:spPr/>
      <dgm:t>
        <a:bodyPr/>
        <a:lstStyle/>
        <a:p>
          <a:endParaRPr lang="en-US"/>
        </a:p>
      </dgm:t>
    </dgm:pt>
    <dgm:pt modelId="{5E3C44D8-D7C4-4741-BFE7-B40E83E0810E}">
      <dgm:prSet phldrT="[Text]" custT="1"/>
      <dgm:spPr>
        <a:solidFill>
          <a:schemeClr val="accent5">
            <a:lumMod val="50000"/>
          </a:schemeClr>
        </a:solidFill>
      </dgm:spPr>
      <dgm:t>
        <a:bodyPr/>
        <a:lstStyle/>
        <a:p>
          <a:r>
            <a:rPr lang="en-US" sz="1600" dirty="0" smtClean="0"/>
            <a:t>Business Income Loss</a:t>
          </a:r>
          <a:endParaRPr lang="en-US" sz="1600" dirty="0"/>
        </a:p>
      </dgm:t>
    </dgm:pt>
    <dgm:pt modelId="{419C214F-5B37-41C8-8489-BA7258B8F6B9}" type="parTrans" cxnId="{D40570A0-350A-4577-AEBF-FFECE0FBD67E}">
      <dgm:prSet/>
      <dgm:spPr>
        <a:ln>
          <a:solidFill>
            <a:schemeClr val="accent5">
              <a:lumMod val="50000"/>
            </a:schemeClr>
          </a:solidFill>
        </a:ln>
      </dgm:spPr>
      <dgm:t>
        <a:bodyPr/>
        <a:lstStyle/>
        <a:p>
          <a:endParaRPr lang="en-US"/>
        </a:p>
      </dgm:t>
    </dgm:pt>
    <dgm:pt modelId="{23022F15-57E7-4484-A5E9-2EC47C0A06E3}" type="sibTrans" cxnId="{D40570A0-350A-4577-AEBF-FFECE0FBD67E}">
      <dgm:prSet/>
      <dgm:spPr/>
      <dgm:t>
        <a:bodyPr/>
        <a:lstStyle/>
        <a:p>
          <a:endParaRPr lang="en-US"/>
        </a:p>
      </dgm:t>
    </dgm:pt>
    <dgm:pt modelId="{84B2A22D-953A-4877-BEBA-FF0CC0260630}" type="pres">
      <dgm:prSet presAssocID="{BB65152E-BCCC-4541-9434-6294DE38F568}" presName="Name0" presStyleCnt="0">
        <dgm:presLayoutVars>
          <dgm:chMax val="1"/>
          <dgm:chPref val="1"/>
          <dgm:dir/>
          <dgm:animOne val="branch"/>
          <dgm:animLvl val="lvl"/>
        </dgm:presLayoutVars>
      </dgm:prSet>
      <dgm:spPr/>
      <dgm:t>
        <a:bodyPr/>
        <a:lstStyle/>
        <a:p>
          <a:endParaRPr lang="en-US"/>
        </a:p>
      </dgm:t>
    </dgm:pt>
    <dgm:pt modelId="{3C1CC195-821B-4304-9293-2FDD928A06EE}" type="pres">
      <dgm:prSet presAssocID="{1AEE7BA0-629C-4B85-B4AD-7E22DED1A99C}" presName="singleCycle" presStyleCnt="0"/>
      <dgm:spPr/>
    </dgm:pt>
    <dgm:pt modelId="{F2D50769-82FD-4084-8E03-110D6579274B}" type="pres">
      <dgm:prSet presAssocID="{1AEE7BA0-629C-4B85-B4AD-7E22DED1A99C}" presName="singleCenter" presStyleLbl="node1" presStyleIdx="0" presStyleCnt="8">
        <dgm:presLayoutVars>
          <dgm:chMax val="7"/>
          <dgm:chPref val="7"/>
        </dgm:presLayoutVars>
      </dgm:prSet>
      <dgm:spPr/>
      <dgm:t>
        <a:bodyPr/>
        <a:lstStyle/>
        <a:p>
          <a:endParaRPr lang="en-US"/>
        </a:p>
      </dgm:t>
    </dgm:pt>
    <dgm:pt modelId="{652BDA42-9255-444F-BF4F-48E006951B2F}" type="pres">
      <dgm:prSet presAssocID="{B29318E9-7C07-4CD5-9C1C-11978CFFCA78}" presName="Name56" presStyleLbl="parChTrans1D2" presStyleIdx="0" presStyleCnt="7"/>
      <dgm:spPr/>
      <dgm:t>
        <a:bodyPr/>
        <a:lstStyle/>
        <a:p>
          <a:endParaRPr lang="en-US"/>
        </a:p>
      </dgm:t>
    </dgm:pt>
    <dgm:pt modelId="{6CD08984-0F29-4332-9FF8-AC58E7CEEB64}" type="pres">
      <dgm:prSet presAssocID="{5F82ADDF-1E91-467C-A264-860ED8DCA426}" presName="text0" presStyleLbl="node1" presStyleIdx="1" presStyleCnt="8" custScaleX="156983" custRadScaleRad="99038" custRadScaleInc="-5187">
        <dgm:presLayoutVars>
          <dgm:bulletEnabled val="1"/>
        </dgm:presLayoutVars>
      </dgm:prSet>
      <dgm:spPr/>
      <dgm:t>
        <a:bodyPr/>
        <a:lstStyle/>
        <a:p>
          <a:endParaRPr lang="en-US"/>
        </a:p>
      </dgm:t>
    </dgm:pt>
    <dgm:pt modelId="{BA9E4B6F-5BC6-4833-8340-6DC678159372}" type="pres">
      <dgm:prSet presAssocID="{E9612BF7-8DF6-43D8-9F23-D6B69FB5EE55}" presName="Name56" presStyleLbl="parChTrans1D2" presStyleIdx="1" presStyleCnt="7"/>
      <dgm:spPr/>
      <dgm:t>
        <a:bodyPr/>
        <a:lstStyle/>
        <a:p>
          <a:endParaRPr lang="en-US"/>
        </a:p>
      </dgm:t>
    </dgm:pt>
    <dgm:pt modelId="{9085E4C5-3192-416F-86F0-ABBA20B2171B}" type="pres">
      <dgm:prSet presAssocID="{6BBC841D-9638-41ED-BDD4-2259171F964B}" presName="text0" presStyleLbl="node1" presStyleIdx="2" presStyleCnt="8" custScaleX="169376" custScaleY="106338" custRadScaleRad="122303" custRadScaleInc="29320">
        <dgm:presLayoutVars>
          <dgm:bulletEnabled val="1"/>
        </dgm:presLayoutVars>
      </dgm:prSet>
      <dgm:spPr/>
      <dgm:t>
        <a:bodyPr/>
        <a:lstStyle/>
        <a:p>
          <a:endParaRPr lang="en-US"/>
        </a:p>
      </dgm:t>
    </dgm:pt>
    <dgm:pt modelId="{4B013E86-89D2-4212-AEED-7FBC7097AEBA}" type="pres">
      <dgm:prSet presAssocID="{8EACBA72-0736-4829-BF79-2B5DEFF075E3}" presName="Name56" presStyleLbl="parChTrans1D2" presStyleIdx="2" presStyleCnt="7"/>
      <dgm:spPr/>
      <dgm:t>
        <a:bodyPr/>
        <a:lstStyle/>
        <a:p>
          <a:endParaRPr lang="en-US"/>
        </a:p>
      </dgm:t>
    </dgm:pt>
    <dgm:pt modelId="{5FE1A525-6534-451B-8D78-FB9676DF26AD}" type="pres">
      <dgm:prSet presAssocID="{DDE525F0-70D8-45F0-9682-5D1D4141DDC1}" presName="text0" presStyleLbl="node1" presStyleIdx="3" presStyleCnt="8" custScaleX="181840" custScaleY="82543" custRadScaleRad="111481" custRadScaleInc="-54507">
        <dgm:presLayoutVars>
          <dgm:bulletEnabled val="1"/>
        </dgm:presLayoutVars>
      </dgm:prSet>
      <dgm:spPr/>
      <dgm:t>
        <a:bodyPr/>
        <a:lstStyle/>
        <a:p>
          <a:endParaRPr lang="en-US"/>
        </a:p>
      </dgm:t>
    </dgm:pt>
    <dgm:pt modelId="{EAF10663-8C4C-4B90-9C61-0833B6F849A5}" type="pres">
      <dgm:prSet presAssocID="{5AAF6B1F-FFD4-4287-9E40-00DD33C9EB39}" presName="Name56" presStyleLbl="parChTrans1D2" presStyleIdx="3" presStyleCnt="7"/>
      <dgm:spPr/>
      <dgm:t>
        <a:bodyPr/>
        <a:lstStyle/>
        <a:p>
          <a:endParaRPr lang="en-US"/>
        </a:p>
      </dgm:t>
    </dgm:pt>
    <dgm:pt modelId="{9F2A84AB-C033-4C2A-AEC3-50C6B90266E5}" type="pres">
      <dgm:prSet presAssocID="{B0602C1E-C48C-4D54-B662-B174A3E82681}" presName="text0" presStyleLbl="node1" presStyleIdx="4" presStyleCnt="8" custScaleX="183622" custScaleY="77456" custRadScaleRad="134561" custRadScaleInc="-131587">
        <dgm:presLayoutVars>
          <dgm:bulletEnabled val="1"/>
        </dgm:presLayoutVars>
      </dgm:prSet>
      <dgm:spPr/>
      <dgm:t>
        <a:bodyPr/>
        <a:lstStyle/>
        <a:p>
          <a:endParaRPr lang="en-US"/>
        </a:p>
      </dgm:t>
    </dgm:pt>
    <dgm:pt modelId="{50357D84-431E-47DE-B7A5-2230E9C33475}" type="pres">
      <dgm:prSet presAssocID="{419C214F-5B37-41C8-8489-BA7258B8F6B9}" presName="Name56" presStyleLbl="parChTrans1D2" presStyleIdx="4" presStyleCnt="7"/>
      <dgm:spPr/>
      <dgm:t>
        <a:bodyPr/>
        <a:lstStyle/>
        <a:p>
          <a:endParaRPr lang="en-US"/>
        </a:p>
      </dgm:t>
    </dgm:pt>
    <dgm:pt modelId="{D52CB5E7-AF9C-4FD2-9476-BEB2B98D0511}" type="pres">
      <dgm:prSet presAssocID="{5E3C44D8-D7C4-4741-BFE7-B40E83E0810E}" presName="text0" presStyleLbl="node1" presStyleIdx="5" presStyleCnt="8" custScaleX="171241" custScaleY="65724" custRadScaleRad="97661" custRadScaleInc="-100233">
        <dgm:presLayoutVars>
          <dgm:bulletEnabled val="1"/>
        </dgm:presLayoutVars>
      </dgm:prSet>
      <dgm:spPr/>
      <dgm:t>
        <a:bodyPr/>
        <a:lstStyle/>
        <a:p>
          <a:endParaRPr lang="en-US"/>
        </a:p>
      </dgm:t>
    </dgm:pt>
    <dgm:pt modelId="{80D04EC1-DC11-4F75-8AF3-AA81E7A85C4C}" type="pres">
      <dgm:prSet presAssocID="{0DB401ED-9501-47A0-9722-FFB671C5363B}" presName="Name56" presStyleLbl="parChTrans1D2" presStyleIdx="5" presStyleCnt="7"/>
      <dgm:spPr/>
      <dgm:t>
        <a:bodyPr/>
        <a:lstStyle/>
        <a:p>
          <a:endParaRPr lang="en-US"/>
        </a:p>
      </dgm:t>
    </dgm:pt>
    <dgm:pt modelId="{034AE756-2580-4AA7-99D3-C950C00E90B8}" type="pres">
      <dgm:prSet presAssocID="{BB9CDE7A-964C-41EA-9FA4-73AAEF6C8C87}" presName="text0" presStyleLbl="node1" presStyleIdx="6" presStyleCnt="8" custScaleX="151172" custRadScaleRad="109930" custRadScaleInc="49786">
        <dgm:presLayoutVars>
          <dgm:bulletEnabled val="1"/>
        </dgm:presLayoutVars>
      </dgm:prSet>
      <dgm:spPr/>
      <dgm:t>
        <a:bodyPr/>
        <a:lstStyle/>
        <a:p>
          <a:endParaRPr lang="en-US"/>
        </a:p>
      </dgm:t>
    </dgm:pt>
    <dgm:pt modelId="{91D700EE-352D-47CD-BDBB-368BAD1A15C3}" type="pres">
      <dgm:prSet presAssocID="{B786CD19-95D2-4F8F-820A-CD58EEB81FF8}" presName="Name56" presStyleLbl="parChTrans1D2" presStyleIdx="6" presStyleCnt="7"/>
      <dgm:spPr/>
      <dgm:t>
        <a:bodyPr/>
        <a:lstStyle/>
        <a:p>
          <a:endParaRPr lang="en-US"/>
        </a:p>
      </dgm:t>
    </dgm:pt>
    <dgm:pt modelId="{3B13E823-8352-42F1-9CF9-3137D4F8DADE}" type="pres">
      <dgm:prSet presAssocID="{847C7364-11AA-4DC2-925F-B3CBC54ECB48}" presName="text0" presStyleLbl="node1" presStyleIdx="7" presStyleCnt="8" custScaleX="174123" custRadScaleRad="122254" custRadScaleInc="-20216">
        <dgm:presLayoutVars>
          <dgm:bulletEnabled val="1"/>
        </dgm:presLayoutVars>
      </dgm:prSet>
      <dgm:spPr/>
      <dgm:t>
        <a:bodyPr/>
        <a:lstStyle/>
        <a:p>
          <a:endParaRPr lang="en-US"/>
        </a:p>
      </dgm:t>
    </dgm:pt>
  </dgm:ptLst>
  <dgm:cxnLst>
    <dgm:cxn modelId="{B0D646C6-1166-4397-A81A-56DA55EB74D4}" srcId="{1AEE7BA0-629C-4B85-B4AD-7E22DED1A99C}" destId="{BB9CDE7A-964C-41EA-9FA4-73AAEF6C8C87}" srcOrd="5" destOrd="0" parTransId="{0DB401ED-9501-47A0-9722-FFB671C5363B}" sibTransId="{675EE0BE-E249-4D58-9275-65AB4D4FF5B0}"/>
    <dgm:cxn modelId="{9247E7CA-498E-4EDE-8020-2563445FC7E1}" type="presOf" srcId="{0DB401ED-9501-47A0-9722-FFB671C5363B}" destId="{80D04EC1-DC11-4F75-8AF3-AA81E7A85C4C}" srcOrd="0" destOrd="0" presId="urn:microsoft.com/office/officeart/2008/layout/RadialCluster"/>
    <dgm:cxn modelId="{0C3B0840-14E0-49F9-A296-1CB5F92F5695}" type="presOf" srcId="{B29318E9-7C07-4CD5-9C1C-11978CFFCA78}" destId="{652BDA42-9255-444F-BF4F-48E006951B2F}" srcOrd="0" destOrd="0" presId="urn:microsoft.com/office/officeart/2008/layout/RadialCluster"/>
    <dgm:cxn modelId="{0E8F3568-C0A8-400B-800B-B90C07804FBA}" srcId="{1AEE7BA0-629C-4B85-B4AD-7E22DED1A99C}" destId="{D45ADFEC-7227-45ED-80AA-E792832CF994}" srcOrd="7" destOrd="0" parTransId="{5DBF9A8A-DA02-424B-8E1F-E988E5B6820B}" sibTransId="{4902897B-FE49-4618-BC95-92338A266511}"/>
    <dgm:cxn modelId="{335B1390-3A54-48A4-83E3-5D3624E78559}" type="presOf" srcId="{847C7364-11AA-4DC2-925F-B3CBC54ECB48}" destId="{3B13E823-8352-42F1-9CF9-3137D4F8DADE}" srcOrd="0" destOrd="0" presId="urn:microsoft.com/office/officeart/2008/layout/RadialCluster"/>
    <dgm:cxn modelId="{91E38686-48A5-4514-A469-7C3FFADC0D37}" srcId="{BB65152E-BCCC-4541-9434-6294DE38F568}" destId="{4B42B842-6B2E-4003-A569-8DB2D07605DE}" srcOrd="1" destOrd="0" parTransId="{95E955F2-DC47-4E59-8C4C-A157DBA07121}" sibTransId="{39887C53-1830-4F8D-801B-AAFF4BEE6A73}"/>
    <dgm:cxn modelId="{93387EEE-112C-4DDB-9B18-31ACF1B8328B}" type="presOf" srcId="{5F82ADDF-1E91-467C-A264-860ED8DCA426}" destId="{6CD08984-0F29-4332-9FF8-AC58E7CEEB64}" srcOrd="0" destOrd="0" presId="urn:microsoft.com/office/officeart/2008/layout/RadialCluster"/>
    <dgm:cxn modelId="{0DBF9C43-8A12-4355-9CED-E1E714718B77}" type="presOf" srcId="{B786CD19-95D2-4F8F-820A-CD58EEB81FF8}" destId="{91D700EE-352D-47CD-BDBB-368BAD1A15C3}" srcOrd="0" destOrd="0" presId="urn:microsoft.com/office/officeart/2008/layout/RadialCluster"/>
    <dgm:cxn modelId="{8BEF2BAD-EC03-4781-A20C-BC1E0B655708}" srcId="{4B42B842-6B2E-4003-A569-8DB2D07605DE}" destId="{9321480D-3849-499F-9149-3F1E97383D0E}" srcOrd="0" destOrd="0" parTransId="{3BAF80CF-93F2-486D-9D21-FD2B5778DFD2}" sibTransId="{558F8CCC-40FC-40E0-B992-4EB1CD746BC2}"/>
    <dgm:cxn modelId="{51978744-9307-4E70-9402-D828F43DA9D1}" srcId="{1AEE7BA0-629C-4B85-B4AD-7E22DED1A99C}" destId="{6BBC841D-9638-41ED-BDD4-2259171F964B}" srcOrd="1" destOrd="0" parTransId="{E9612BF7-8DF6-43D8-9F23-D6B69FB5EE55}" sibTransId="{3B0261EE-CFB6-48AB-8E0B-0449F35B4D72}"/>
    <dgm:cxn modelId="{ED36C478-7D81-472C-8173-85537C6AD475}" type="presOf" srcId="{5E3C44D8-D7C4-4741-BFE7-B40E83E0810E}" destId="{D52CB5E7-AF9C-4FD2-9476-BEB2B98D0511}" srcOrd="0" destOrd="0" presId="urn:microsoft.com/office/officeart/2008/layout/RadialCluster"/>
    <dgm:cxn modelId="{47976A33-B7D9-4143-AA2A-BC9314FBCB2B}" type="presOf" srcId="{DDE525F0-70D8-45F0-9682-5D1D4141DDC1}" destId="{5FE1A525-6534-451B-8D78-FB9676DF26AD}" srcOrd="0" destOrd="0" presId="urn:microsoft.com/office/officeart/2008/layout/RadialCluster"/>
    <dgm:cxn modelId="{9AEAA272-2134-4773-AECA-7571B5E5B5DB}" type="presOf" srcId="{8EACBA72-0736-4829-BF79-2B5DEFF075E3}" destId="{4B013E86-89D2-4212-AEED-7FBC7097AEBA}" srcOrd="0" destOrd="0" presId="urn:microsoft.com/office/officeart/2008/layout/RadialCluster"/>
    <dgm:cxn modelId="{6CEEA439-2F00-4982-9871-503A5365E2DF}" srcId="{BB65152E-BCCC-4541-9434-6294DE38F568}" destId="{1AEE7BA0-629C-4B85-B4AD-7E22DED1A99C}" srcOrd="0" destOrd="0" parTransId="{1567C19D-C1BB-49DD-8291-657F4EEF2DF7}" sibTransId="{089A64FA-F977-4B37-B89F-2EF8C1433DDF}"/>
    <dgm:cxn modelId="{D40570A0-350A-4577-AEBF-FFECE0FBD67E}" srcId="{1AEE7BA0-629C-4B85-B4AD-7E22DED1A99C}" destId="{5E3C44D8-D7C4-4741-BFE7-B40E83E0810E}" srcOrd="4" destOrd="0" parTransId="{419C214F-5B37-41C8-8489-BA7258B8F6B9}" sibTransId="{23022F15-57E7-4484-A5E9-2EC47C0A06E3}"/>
    <dgm:cxn modelId="{0A89056E-30BD-4E92-A91D-BC7E7AB6775A}" srcId="{1AEE7BA0-629C-4B85-B4AD-7E22DED1A99C}" destId="{B0602C1E-C48C-4D54-B662-B174A3E82681}" srcOrd="3" destOrd="0" parTransId="{5AAF6B1F-FFD4-4287-9E40-00DD33C9EB39}" sibTransId="{CDEFA36E-4644-4641-9516-600D197FFF57}"/>
    <dgm:cxn modelId="{A4A8B0CC-C28B-4DE4-8D92-1B5ECE4FD202}" type="presOf" srcId="{BB9CDE7A-964C-41EA-9FA4-73AAEF6C8C87}" destId="{034AE756-2580-4AA7-99D3-C950C00E90B8}" srcOrd="0" destOrd="0" presId="urn:microsoft.com/office/officeart/2008/layout/RadialCluster"/>
    <dgm:cxn modelId="{667D5494-5CE0-4FF2-9EFE-BB06FF1E7442}" srcId="{1AEE7BA0-629C-4B85-B4AD-7E22DED1A99C}" destId="{847C7364-11AA-4DC2-925F-B3CBC54ECB48}" srcOrd="6" destOrd="0" parTransId="{B786CD19-95D2-4F8F-820A-CD58EEB81FF8}" sibTransId="{6E00D103-71AA-4332-BF43-7EFE48F32CAE}"/>
    <dgm:cxn modelId="{F86C9059-A6A4-4D16-A13A-C2D367FF3FED}" type="presOf" srcId="{6BBC841D-9638-41ED-BDD4-2259171F964B}" destId="{9085E4C5-3192-416F-86F0-ABBA20B2171B}" srcOrd="0" destOrd="0" presId="urn:microsoft.com/office/officeart/2008/layout/RadialCluster"/>
    <dgm:cxn modelId="{7B70DE45-1D9C-4F31-894D-914B84C1AD81}" srcId="{1AEE7BA0-629C-4B85-B4AD-7E22DED1A99C}" destId="{5F82ADDF-1E91-467C-A264-860ED8DCA426}" srcOrd="0" destOrd="0" parTransId="{B29318E9-7C07-4CD5-9C1C-11978CFFCA78}" sibTransId="{0CE931A9-4842-44F8-A23A-CE7B9271682A}"/>
    <dgm:cxn modelId="{D8074626-909D-4F9C-AECA-AF170BB9D1A5}" type="presOf" srcId="{5AAF6B1F-FFD4-4287-9E40-00DD33C9EB39}" destId="{EAF10663-8C4C-4B90-9C61-0833B6F849A5}" srcOrd="0" destOrd="0" presId="urn:microsoft.com/office/officeart/2008/layout/RadialCluster"/>
    <dgm:cxn modelId="{56860E61-6CFD-4773-8191-2F5031C8B89E}" srcId="{1AEE7BA0-629C-4B85-B4AD-7E22DED1A99C}" destId="{DDE525F0-70D8-45F0-9682-5D1D4141DDC1}" srcOrd="2" destOrd="0" parTransId="{8EACBA72-0736-4829-BF79-2B5DEFF075E3}" sibTransId="{FE6DE75F-9137-46B6-9AE9-0545233FF6B3}"/>
    <dgm:cxn modelId="{ED55B96E-43DC-4547-95DE-9165D99D3745}" type="presOf" srcId="{BB65152E-BCCC-4541-9434-6294DE38F568}" destId="{84B2A22D-953A-4877-BEBA-FF0CC0260630}" srcOrd="0" destOrd="0" presId="urn:microsoft.com/office/officeart/2008/layout/RadialCluster"/>
    <dgm:cxn modelId="{0ADE61B5-8C56-4CF5-8D0E-5C13067A1EA3}" type="presOf" srcId="{1AEE7BA0-629C-4B85-B4AD-7E22DED1A99C}" destId="{F2D50769-82FD-4084-8E03-110D6579274B}" srcOrd="0" destOrd="0" presId="urn:microsoft.com/office/officeart/2008/layout/RadialCluster"/>
    <dgm:cxn modelId="{84377D00-DD41-4FAD-957E-04C49AE2867F}" type="presOf" srcId="{E9612BF7-8DF6-43D8-9F23-D6B69FB5EE55}" destId="{BA9E4B6F-5BC6-4833-8340-6DC678159372}" srcOrd="0" destOrd="0" presId="urn:microsoft.com/office/officeart/2008/layout/RadialCluster"/>
    <dgm:cxn modelId="{1D7F9148-6C95-4356-9711-FE690AD5DDDC}" srcId="{1AEE7BA0-629C-4B85-B4AD-7E22DED1A99C}" destId="{F238AA70-11E4-4313-A751-C3893A93367B}" srcOrd="8" destOrd="0" parTransId="{E3912C89-D80E-468E-BD43-AD61106A2D9F}" sibTransId="{479F126A-6D40-4053-B9AC-BFFB06DFC8FD}"/>
    <dgm:cxn modelId="{DCA03B7E-8F59-4D51-8B13-E5EEB088E3C8}" type="presOf" srcId="{419C214F-5B37-41C8-8489-BA7258B8F6B9}" destId="{50357D84-431E-47DE-B7A5-2230E9C33475}" srcOrd="0" destOrd="0" presId="urn:microsoft.com/office/officeart/2008/layout/RadialCluster"/>
    <dgm:cxn modelId="{F3CA1DF0-7964-44FD-8B0A-E2BBF85EDC91}" type="presOf" srcId="{B0602C1E-C48C-4D54-B662-B174A3E82681}" destId="{9F2A84AB-C033-4C2A-AEC3-50C6B90266E5}" srcOrd="0" destOrd="0" presId="urn:microsoft.com/office/officeart/2008/layout/RadialCluster"/>
    <dgm:cxn modelId="{D2C13D0E-E697-4E96-8E92-BC0AE5FDFF70}" type="presParOf" srcId="{84B2A22D-953A-4877-BEBA-FF0CC0260630}" destId="{3C1CC195-821B-4304-9293-2FDD928A06EE}" srcOrd="0" destOrd="0" presId="urn:microsoft.com/office/officeart/2008/layout/RadialCluster"/>
    <dgm:cxn modelId="{14E30869-03D0-4FFE-A03E-228E90730F3F}" type="presParOf" srcId="{3C1CC195-821B-4304-9293-2FDD928A06EE}" destId="{F2D50769-82FD-4084-8E03-110D6579274B}" srcOrd="0" destOrd="0" presId="urn:microsoft.com/office/officeart/2008/layout/RadialCluster"/>
    <dgm:cxn modelId="{C6511FC0-5EFE-4F40-827D-4D4E6D142D0D}" type="presParOf" srcId="{3C1CC195-821B-4304-9293-2FDD928A06EE}" destId="{652BDA42-9255-444F-BF4F-48E006951B2F}" srcOrd="1" destOrd="0" presId="urn:microsoft.com/office/officeart/2008/layout/RadialCluster"/>
    <dgm:cxn modelId="{07F87C2F-B262-4338-99C4-9A0A47161B41}" type="presParOf" srcId="{3C1CC195-821B-4304-9293-2FDD928A06EE}" destId="{6CD08984-0F29-4332-9FF8-AC58E7CEEB64}" srcOrd="2" destOrd="0" presId="urn:microsoft.com/office/officeart/2008/layout/RadialCluster"/>
    <dgm:cxn modelId="{661F6303-D69F-4262-B760-3D7AA63CAFF5}" type="presParOf" srcId="{3C1CC195-821B-4304-9293-2FDD928A06EE}" destId="{BA9E4B6F-5BC6-4833-8340-6DC678159372}" srcOrd="3" destOrd="0" presId="urn:microsoft.com/office/officeart/2008/layout/RadialCluster"/>
    <dgm:cxn modelId="{5C32EF83-482D-4447-8596-89A14C2741F4}" type="presParOf" srcId="{3C1CC195-821B-4304-9293-2FDD928A06EE}" destId="{9085E4C5-3192-416F-86F0-ABBA20B2171B}" srcOrd="4" destOrd="0" presId="urn:microsoft.com/office/officeart/2008/layout/RadialCluster"/>
    <dgm:cxn modelId="{B3B1A9E7-66BB-416D-9DC9-FBEA87F66333}" type="presParOf" srcId="{3C1CC195-821B-4304-9293-2FDD928A06EE}" destId="{4B013E86-89D2-4212-AEED-7FBC7097AEBA}" srcOrd="5" destOrd="0" presId="urn:microsoft.com/office/officeart/2008/layout/RadialCluster"/>
    <dgm:cxn modelId="{92DFB292-BE52-4A83-AC26-BE4C0C738F6F}" type="presParOf" srcId="{3C1CC195-821B-4304-9293-2FDD928A06EE}" destId="{5FE1A525-6534-451B-8D78-FB9676DF26AD}" srcOrd="6" destOrd="0" presId="urn:microsoft.com/office/officeart/2008/layout/RadialCluster"/>
    <dgm:cxn modelId="{6FCB9703-EB34-4AFB-8585-ABCAF9DD8D93}" type="presParOf" srcId="{3C1CC195-821B-4304-9293-2FDD928A06EE}" destId="{EAF10663-8C4C-4B90-9C61-0833B6F849A5}" srcOrd="7" destOrd="0" presId="urn:microsoft.com/office/officeart/2008/layout/RadialCluster"/>
    <dgm:cxn modelId="{905B67F3-0AA3-48EC-9891-C345F784EE3F}" type="presParOf" srcId="{3C1CC195-821B-4304-9293-2FDD928A06EE}" destId="{9F2A84AB-C033-4C2A-AEC3-50C6B90266E5}" srcOrd="8" destOrd="0" presId="urn:microsoft.com/office/officeart/2008/layout/RadialCluster"/>
    <dgm:cxn modelId="{B80DA9E7-B547-4F51-A978-1197C9CC5CE2}" type="presParOf" srcId="{3C1CC195-821B-4304-9293-2FDD928A06EE}" destId="{50357D84-431E-47DE-B7A5-2230E9C33475}" srcOrd="9" destOrd="0" presId="urn:microsoft.com/office/officeart/2008/layout/RadialCluster"/>
    <dgm:cxn modelId="{ABE0BEAD-ABB9-48C7-A2BF-294561B48034}" type="presParOf" srcId="{3C1CC195-821B-4304-9293-2FDD928A06EE}" destId="{D52CB5E7-AF9C-4FD2-9476-BEB2B98D0511}" srcOrd="10" destOrd="0" presId="urn:microsoft.com/office/officeart/2008/layout/RadialCluster"/>
    <dgm:cxn modelId="{152C16CF-E16C-43C5-9B92-65D52AE86081}" type="presParOf" srcId="{3C1CC195-821B-4304-9293-2FDD928A06EE}" destId="{80D04EC1-DC11-4F75-8AF3-AA81E7A85C4C}" srcOrd="11" destOrd="0" presId="urn:microsoft.com/office/officeart/2008/layout/RadialCluster"/>
    <dgm:cxn modelId="{A8894E32-234B-4E37-8AB9-B55411555C14}" type="presParOf" srcId="{3C1CC195-821B-4304-9293-2FDD928A06EE}" destId="{034AE756-2580-4AA7-99D3-C950C00E90B8}" srcOrd="12" destOrd="0" presId="urn:microsoft.com/office/officeart/2008/layout/RadialCluster"/>
    <dgm:cxn modelId="{64242FCA-4072-4FA5-A72A-F4958CE14710}" type="presParOf" srcId="{3C1CC195-821B-4304-9293-2FDD928A06EE}" destId="{91D700EE-352D-47CD-BDBB-368BAD1A15C3}" srcOrd="13" destOrd="0" presId="urn:microsoft.com/office/officeart/2008/layout/RadialCluster"/>
    <dgm:cxn modelId="{844B3707-E98E-406F-AC1D-B615296FB0AB}" type="presParOf" srcId="{3C1CC195-821B-4304-9293-2FDD928A06EE}" destId="{3B13E823-8352-42F1-9CF9-3137D4F8DADE}" srcOrd="14"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50769-82FD-4084-8E03-110D6579274B}">
      <dsp:nvSpPr>
        <dsp:cNvPr id="0" name=""/>
        <dsp:cNvSpPr/>
      </dsp:nvSpPr>
      <dsp:spPr>
        <a:xfrm>
          <a:off x="2819431" y="1900747"/>
          <a:ext cx="1494246" cy="1494246"/>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73660" rIns="73660" bIns="73660" numCol="1" spcCol="1270" anchor="ctr" anchorCtr="0">
          <a:noAutofit/>
        </a:bodyPr>
        <a:lstStyle/>
        <a:p>
          <a:pPr lvl="0" algn="ctr" defTabSz="1289050">
            <a:lnSpc>
              <a:spcPct val="90000"/>
            </a:lnSpc>
            <a:spcBef>
              <a:spcPct val="0"/>
            </a:spcBef>
            <a:spcAft>
              <a:spcPct val="35000"/>
            </a:spcAft>
          </a:pPr>
          <a:r>
            <a:rPr lang="en-US" sz="2900" kern="1200" dirty="0" smtClean="0">
              <a:solidFill>
                <a:schemeClr val="bg1"/>
              </a:solidFill>
            </a:rPr>
            <a:t>Data Breach Event</a:t>
          </a:r>
          <a:endParaRPr lang="en-US" sz="2900" kern="1200" dirty="0">
            <a:solidFill>
              <a:schemeClr val="bg1"/>
            </a:solidFill>
          </a:endParaRPr>
        </a:p>
      </dsp:txBody>
      <dsp:txXfrm>
        <a:off x="2892374" y="1973690"/>
        <a:ext cx="1348360" cy="1348360"/>
      </dsp:txXfrm>
    </dsp:sp>
    <dsp:sp modelId="{652BDA42-9255-444F-BF4F-48E006951B2F}">
      <dsp:nvSpPr>
        <dsp:cNvPr id="0" name=""/>
        <dsp:cNvSpPr/>
      </dsp:nvSpPr>
      <dsp:spPr>
        <a:xfrm rot="16119972">
          <a:off x="3153754" y="1514442"/>
          <a:ext cx="772819" cy="0"/>
        </a:xfrm>
        <a:custGeom>
          <a:avLst/>
          <a:gdLst/>
          <a:ahLst/>
          <a:cxnLst/>
          <a:rect l="0" t="0" r="0" b="0"/>
          <a:pathLst>
            <a:path>
              <a:moveTo>
                <a:pt x="0" y="0"/>
              </a:moveTo>
              <a:lnTo>
                <a:pt x="772819" y="0"/>
              </a:lnTo>
            </a:path>
          </a:pathLst>
        </a:custGeom>
        <a:noFill/>
        <a:ln w="25400" cap="flat" cmpd="sng" algn="ctr">
          <a:solidFill>
            <a:schemeClr val="accent5">
              <a:lumMod val="50000"/>
            </a:schemeClr>
          </a:solidFill>
          <a:prstDash val="solid"/>
        </a:ln>
        <a:effectLst/>
      </dsp:spPr>
      <dsp:style>
        <a:lnRef idx="2">
          <a:scrgbClr r="0" g="0" b="0"/>
        </a:lnRef>
        <a:fillRef idx="0">
          <a:scrgbClr r="0" g="0" b="0"/>
        </a:fillRef>
        <a:effectRef idx="0">
          <a:scrgbClr r="0" g="0" b="0"/>
        </a:effectRef>
        <a:fontRef idx="minor"/>
      </dsp:style>
    </dsp:sp>
    <dsp:sp modelId="{6CD08984-0F29-4332-9FF8-AC58E7CEEB64}">
      <dsp:nvSpPr>
        <dsp:cNvPr id="0" name=""/>
        <dsp:cNvSpPr/>
      </dsp:nvSpPr>
      <dsp:spPr>
        <a:xfrm>
          <a:off x="2733700" y="126992"/>
          <a:ext cx="1571627" cy="1001145"/>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smtClean="0"/>
            <a:t>Costs of notifying affecting individuals </a:t>
          </a:r>
          <a:endParaRPr lang="en-US" sz="1600" kern="1200" dirty="0"/>
        </a:p>
      </dsp:txBody>
      <dsp:txXfrm>
        <a:off x="2782572" y="175864"/>
        <a:ext cx="1473883" cy="903401"/>
      </dsp:txXfrm>
    </dsp:sp>
    <dsp:sp modelId="{BA9E4B6F-5BC6-4833-8340-6DC678159372}">
      <dsp:nvSpPr>
        <dsp:cNvPr id="0" name=""/>
        <dsp:cNvSpPr/>
      </dsp:nvSpPr>
      <dsp:spPr>
        <a:xfrm rot="19738080">
          <a:off x="4268293" y="2034915"/>
          <a:ext cx="634198" cy="0"/>
        </a:xfrm>
        <a:custGeom>
          <a:avLst/>
          <a:gdLst/>
          <a:ahLst/>
          <a:cxnLst/>
          <a:rect l="0" t="0" r="0" b="0"/>
          <a:pathLst>
            <a:path>
              <a:moveTo>
                <a:pt x="0" y="0"/>
              </a:moveTo>
              <a:lnTo>
                <a:pt x="634198" y="0"/>
              </a:lnTo>
            </a:path>
          </a:pathLst>
        </a:custGeom>
        <a:noFill/>
        <a:ln w="25400" cap="flat" cmpd="sng" algn="ctr">
          <a:solidFill>
            <a:schemeClr val="accent5">
              <a:lumMod val="50000"/>
            </a:schemeClr>
          </a:solidFill>
          <a:prstDash val="solid"/>
        </a:ln>
        <a:effectLst/>
      </dsp:spPr>
      <dsp:style>
        <a:lnRef idx="2">
          <a:scrgbClr r="0" g="0" b="0"/>
        </a:lnRef>
        <a:fillRef idx="0">
          <a:scrgbClr r="0" g="0" b="0"/>
        </a:fillRef>
        <a:effectRef idx="0">
          <a:scrgbClr r="0" g="0" b="0"/>
        </a:effectRef>
        <a:fontRef idx="minor"/>
      </dsp:style>
    </dsp:sp>
    <dsp:sp modelId="{9085E4C5-3192-416F-86F0-ABBA20B2171B}">
      <dsp:nvSpPr>
        <dsp:cNvPr id="0" name=""/>
        <dsp:cNvSpPr/>
      </dsp:nvSpPr>
      <dsp:spPr>
        <a:xfrm>
          <a:off x="4857108" y="829062"/>
          <a:ext cx="1695699" cy="1064597"/>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US" sz="1900" kern="1200" dirty="0" smtClean="0"/>
            <a:t>Defense and settlement costs</a:t>
          </a:r>
          <a:endParaRPr lang="en-US" sz="1900" kern="1200" dirty="0"/>
        </a:p>
      </dsp:txBody>
      <dsp:txXfrm>
        <a:off x="4909077" y="881031"/>
        <a:ext cx="1591761" cy="960659"/>
      </dsp:txXfrm>
    </dsp:sp>
    <dsp:sp modelId="{4B013E86-89D2-4212-AEED-7FBC7097AEBA}">
      <dsp:nvSpPr>
        <dsp:cNvPr id="0" name=""/>
        <dsp:cNvSpPr/>
      </dsp:nvSpPr>
      <dsp:spPr>
        <a:xfrm rot="21530463">
          <a:off x="4313614" y="2626516"/>
          <a:ext cx="617047" cy="0"/>
        </a:xfrm>
        <a:custGeom>
          <a:avLst/>
          <a:gdLst/>
          <a:ahLst/>
          <a:cxnLst/>
          <a:rect l="0" t="0" r="0" b="0"/>
          <a:pathLst>
            <a:path>
              <a:moveTo>
                <a:pt x="0" y="0"/>
              </a:moveTo>
              <a:lnTo>
                <a:pt x="617047" y="0"/>
              </a:lnTo>
            </a:path>
          </a:pathLst>
        </a:custGeom>
        <a:noFill/>
        <a:ln w="25400" cap="flat" cmpd="sng" algn="ctr">
          <a:solidFill>
            <a:schemeClr val="accent5">
              <a:lumMod val="50000"/>
            </a:schemeClr>
          </a:solidFill>
          <a:prstDash val="solid"/>
        </a:ln>
        <a:effectLst/>
      </dsp:spPr>
      <dsp:style>
        <a:lnRef idx="2">
          <a:scrgbClr r="0" g="0" b="0"/>
        </a:lnRef>
        <a:fillRef idx="0">
          <a:scrgbClr r="0" g="0" b="0"/>
        </a:fillRef>
        <a:effectRef idx="0">
          <a:scrgbClr r="0" g="0" b="0"/>
        </a:effectRef>
        <a:fontRef idx="minor"/>
      </dsp:style>
    </dsp:sp>
    <dsp:sp modelId="{5FE1A525-6534-451B-8D78-FB9676DF26AD}">
      <dsp:nvSpPr>
        <dsp:cNvPr id="0" name=""/>
        <dsp:cNvSpPr/>
      </dsp:nvSpPr>
      <dsp:spPr>
        <a:xfrm>
          <a:off x="4930598" y="2188674"/>
          <a:ext cx="1820482" cy="826375"/>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smtClean="0"/>
            <a:t>Lost customers and damaged reputation</a:t>
          </a:r>
          <a:endParaRPr lang="en-US" sz="1600" kern="1200" dirty="0"/>
        </a:p>
      </dsp:txBody>
      <dsp:txXfrm>
        <a:off x="4970938" y="2229014"/>
        <a:ext cx="1739802" cy="745695"/>
      </dsp:txXfrm>
    </dsp:sp>
    <dsp:sp modelId="{EAF10663-8C4C-4B90-9C61-0833B6F849A5}">
      <dsp:nvSpPr>
        <dsp:cNvPr id="0" name=""/>
        <dsp:cNvSpPr/>
      </dsp:nvSpPr>
      <dsp:spPr>
        <a:xfrm rot="1826943">
          <a:off x="4236858" y="3369326"/>
          <a:ext cx="1113957" cy="0"/>
        </a:xfrm>
        <a:custGeom>
          <a:avLst/>
          <a:gdLst/>
          <a:ahLst/>
          <a:cxnLst/>
          <a:rect l="0" t="0" r="0" b="0"/>
          <a:pathLst>
            <a:path>
              <a:moveTo>
                <a:pt x="0" y="0"/>
              </a:moveTo>
              <a:lnTo>
                <a:pt x="1113957" y="0"/>
              </a:lnTo>
            </a:path>
          </a:pathLst>
        </a:custGeom>
        <a:noFill/>
        <a:ln w="25400" cap="flat" cmpd="sng" algn="ctr">
          <a:solidFill>
            <a:schemeClr val="accent5">
              <a:lumMod val="50000"/>
            </a:schemeClr>
          </a:solidFill>
          <a:prstDash val="solid"/>
        </a:ln>
        <a:effectLst/>
      </dsp:spPr>
      <dsp:style>
        <a:lnRef idx="2">
          <a:scrgbClr r="0" g="0" b="0"/>
        </a:lnRef>
        <a:fillRef idx="0">
          <a:scrgbClr r="0" g="0" b="0"/>
        </a:fillRef>
        <a:effectRef idx="0">
          <a:scrgbClr r="0" g="0" b="0"/>
        </a:effectRef>
        <a:fontRef idx="minor"/>
      </dsp:style>
    </dsp:sp>
    <dsp:sp modelId="{9F2A84AB-C033-4C2A-AEC3-50C6B90266E5}">
      <dsp:nvSpPr>
        <dsp:cNvPr id="0" name=""/>
        <dsp:cNvSpPr/>
      </dsp:nvSpPr>
      <dsp:spPr>
        <a:xfrm>
          <a:off x="5014401" y="3651588"/>
          <a:ext cx="1838322" cy="775446"/>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smtClean="0"/>
            <a:t>Cyber extortion payments</a:t>
          </a:r>
          <a:endParaRPr lang="en-US" sz="1600" kern="1200" dirty="0"/>
        </a:p>
      </dsp:txBody>
      <dsp:txXfrm>
        <a:off x="5052255" y="3689442"/>
        <a:ext cx="1762614" cy="699738"/>
      </dsp:txXfrm>
    </dsp:sp>
    <dsp:sp modelId="{50357D84-431E-47DE-B7A5-2230E9C33475}">
      <dsp:nvSpPr>
        <dsp:cNvPr id="0" name=""/>
        <dsp:cNvSpPr/>
      </dsp:nvSpPr>
      <dsp:spPr>
        <a:xfrm rot="5396405">
          <a:off x="3109496" y="3853311"/>
          <a:ext cx="916635" cy="0"/>
        </a:xfrm>
        <a:custGeom>
          <a:avLst/>
          <a:gdLst/>
          <a:ahLst/>
          <a:cxnLst/>
          <a:rect l="0" t="0" r="0" b="0"/>
          <a:pathLst>
            <a:path>
              <a:moveTo>
                <a:pt x="0" y="0"/>
              </a:moveTo>
              <a:lnTo>
                <a:pt x="916635" y="0"/>
              </a:lnTo>
            </a:path>
          </a:pathLst>
        </a:custGeom>
        <a:noFill/>
        <a:ln w="25400" cap="flat" cmpd="sng" algn="ctr">
          <a:solidFill>
            <a:schemeClr val="accent5">
              <a:lumMod val="50000"/>
            </a:schemeClr>
          </a:solidFill>
          <a:prstDash val="solid"/>
        </a:ln>
        <a:effectLst/>
      </dsp:spPr>
      <dsp:style>
        <a:lnRef idx="2">
          <a:scrgbClr r="0" g="0" b="0"/>
        </a:lnRef>
        <a:fillRef idx="0">
          <a:scrgbClr r="0" g="0" b="0"/>
        </a:fillRef>
        <a:effectRef idx="0">
          <a:scrgbClr r="0" g="0" b="0"/>
        </a:effectRef>
        <a:fontRef idx="minor"/>
      </dsp:style>
    </dsp:sp>
    <dsp:sp modelId="{D52CB5E7-AF9C-4FD2-9476-BEB2B98D0511}">
      <dsp:nvSpPr>
        <dsp:cNvPr id="0" name=""/>
        <dsp:cNvSpPr/>
      </dsp:nvSpPr>
      <dsp:spPr>
        <a:xfrm>
          <a:off x="2711452" y="4311629"/>
          <a:ext cx="1714370" cy="657992"/>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smtClean="0"/>
            <a:t>Business Income Loss</a:t>
          </a:r>
          <a:endParaRPr lang="en-US" sz="1600" kern="1200" dirty="0"/>
        </a:p>
      </dsp:txBody>
      <dsp:txXfrm>
        <a:off x="2743573" y="4343750"/>
        <a:ext cx="1650128" cy="593750"/>
      </dsp:txXfrm>
    </dsp:sp>
    <dsp:sp modelId="{80D04EC1-DC11-4F75-8AF3-AA81E7A85C4C}">
      <dsp:nvSpPr>
        <dsp:cNvPr id="0" name=""/>
        <dsp:cNvSpPr/>
      </dsp:nvSpPr>
      <dsp:spPr>
        <a:xfrm rot="10796698">
          <a:off x="2080177" y="2648943"/>
          <a:ext cx="739253" cy="0"/>
        </a:xfrm>
        <a:custGeom>
          <a:avLst/>
          <a:gdLst/>
          <a:ahLst/>
          <a:cxnLst/>
          <a:rect l="0" t="0" r="0" b="0"/>
          <a:pathLst>
            <a:path>
              <a:moveTo>
                <a:pt x="0" y="0"/>
              </a:moveTo>
              <a:lnTo>
                <a:pt x="739253" y="0"/>
              </a:lnTo>
            </a:path>
          </a:pathLst>
        </a:custGeom>
        <a:noFill/>
        <a:ln w="25400" cap="flat" cmpd="sng" algn="ctr">
          <a:solidFill>
            <a:schemeClr val="accent5">
              <a:lumMod val="50000"/>
            </a:schemeClr>
          </a:solidFill>
          <a:prstDash val="solid"/>
        </a:ln>
        <a:effectLst/>
      </dsp:spPr>
      <dsp:style>
        <a:lnRef idx="2">
          <a:scrgbClr r="0" g="0" b="0"/>
        </a:lnRef>
        <a:fillRef idx="0">
          <a:scrgbClr r="0" g="0" b="0"/>
        </a:fillRef>
        <a:effectRef idx="0">
          <a:scrgbClr r="0" g="0" b="0"/>
        </a:effectRef>
        <a:fontRef idx="minor"/>
      </dsp:style>
    </dsp:sp>
    <dsp:sp modelId="{034AE756-2580-4AA7-99D3-C950C00E90B8}">
      <dsp:nvSpPr>
        <dsp:cNvPr id="0" name=""/>
        <dsp:cNvSpPr/>
      </dsp:nvSpPr>
      <dsp:spPr>
        <a:xfrm>
          <a:off x="566727" y="2149452"/>
          <a:ext cx="1513450" cy="1001145"/>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smtClean="0"/>
            <a:t>Regulatory fines at home &amp; abroad</a:t>
          </a:r>
          <a:endParaRPr lang="en-US" sz="1600" kern="1200" dirty="0"/>
        </a:p>
      </dsp:txBody>
      <dsp:txXfrm>
        <a:off x="615599" y="2198324"/>
        <a:ext cx="1415706" cy="903401"/>
      </dsp:txXfrm>
    </dsp:sp>
    <dsp:sp modelId="{91D700EE-352D-47CD-BDBB-368BAD1A15C3}">
      <dsp:nvSpPr>
        <dsp:cNvPr id="0" name=""/>
        <dsp:cNvSpPr/>
      </dsp:nvSpPr>
      <dsp:spPr>
        <a:xfrm rot="12802382">
          <a:off x="2186372" y="1965974"/>
          <a:ext cx="689941" cy="0"/>
        </a:xfrm>
        <a:custGeom>
          <a:avLst/>
          <a:gdLst/>
          <a:ahLst/>
          <a:cxnLst/>
          <a:rect l="0" t="0" r="0" b="0"/>
          <a:pathLst>
            <a:path>
              <a:moveTo>
                <a:pt x="0" y="0"/>
              </a:moveTo>
              <a:lnTo>
                <a:pt x="689941" y="0"/>
              </a:lnTo>
            </a:path>
          </a:pathLst>
        </a:custGeom>
        <a:noFill/>
        <a:ln w="25400" cap="flat" cmpd="sng" algn="ctr">
          <a:solidFill>
            <a:schemeClr val="accent5">
              <a:lumMod val="50000"/>
            </a:schemeClr>
          </a:solidFill>
          <a:prstDash val="solid"/>
        </a:ln>
        <a:effectLst/>
      </dsp:spPr>
      <dsp:style>
        <a:lnRef idx="2">
          <a:scrgbClr r="0" g="0" b="0"/>
        </a:lnRef>
        <a:fillRef idx="0">
          <a:scrgbClr r="0" g="0" b="0"/>
        </a:fillRef>
        <a:effectRef idx="0">
          <a:scrgbClr r="0" g="0" b="0"/>
        </a:effectRef>
        <a:fontRef idx="minor"/>
      </dsp:style>
    </dsp:sp>
    <dsp:sp modelId="{3B13E823-8352-42F1-9CF9-3137D4F8DADE}">
      <dsp:nvSpPr>
        <dsp:cNvPr id="0" name=""/>
        <dsp:cNvSpPr/>
      </dsp:nvSpPr>
      <dsp:spPr>
        <a:xfrm>
          <a:off x="611708" y="775064"/>
          <a:ext cx="1743223" cy="1001145"/>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smtClean="0"/>
            <a:t>Costs of notifying regulatory authorities</a:t>
          </a:r>
          <a:endParaRPr lang="en-US" sz="1600" kern="1200" dirty="0"/>
        </a:p>
      </dsp:txBody>
      <dsp:txXfrm>
        <a:off x="660580" y="823936"/>
        <a:ext cx="1645479" cy="903401"/>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Shape 3"/>
          <p:cNvSpPr txBox="1">
            <a:spLocks noGrp="1"/>
          </p:cNvSpPr>
          <p:nvPr>
            <p:ph type="hdr" idx="2"/>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a:defRPr sz="1200" smtClean="0">
                <a:latin typeface="Calibri" pitchFamily="34" charset="0"/>
                <a:sym typeface="Calibri" pitchFamily="34" charset="0"/>
              </a:defRPr>
            </a:lvl1pPr>
          </a:lstStyle>
          <a:p>
            <a:pPr>
              <a:defRPr/>
            </a:pPr>
            <a:endParaRPr lang="en-US" altLang="en-US"/>
          </a:p>
        </p:txBody>
      </p:sp>
      <p:sp>
        <p:nvSpPr>
          <p:cNvPr id="91139" name="Shape 4"/>
          <p:cNvSpPr txBox="1">
            <a:spLocks noGrp="1"/>
          </p:cNvSpPr>
          <p:nvPr>
            <p:ph type="dt" idx="10"/>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algn="r">
              <a:defRPr sz="1200" smtClean="0">
                <a:latin typeface="Calibri" pitchFamily="34" charset="0"/>
                <a:sym typeface="Calibri" pitchFamily="34" charset="0"/>
              </a:defRPr>
            </a:lvl1pPr>
          </a:lstStyle>
          <a:p>
            <a:pPr>
              <a:defRPr/>
            </a:pPr>
            <a:endParaRPr lang="en-US" altLang="en-US"/>
          </a:p>
        </p:txBody>
      </p:sp>
      <p:sp>
        <p:nvSpPr>
          <p:cNvPr id="91140" name="Shape 5"/>
          <p:cNvSpPr>
            <a:spLocks noGrp="1" noRot="1" noChangeAspect="1"/>
          </p:cNvSpPr>
          <p:nvPr>
            <p:ph type="sldImg" idx="3"/>
          </p:nvPr>
        </p:nvSpPr>
        <p:spPr bwMode="auto">
          <a:xfrm>
            <a:off x="1143000" y="685800"/>
            <a:ext cx="4572000" cy="34290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6" name="Shape 6"/>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91142" name="Shape 7"/>
          <p:cNvSpPr txBox="1">
            <a:spLocks noGrp="1"/>
          </p:cNvSpPr>
          <p:nvPr>
            <p:ph type="ftr" idx="11"/>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lvl1pPr>
              <a:defRPr sz="1200" smtClean="0">
                <a:latin typeface="Calibri" pitchFamily="34" charset="0"/>
                <a:sym typeface="Calibri" pitchFamily="34" charset="0"/>
              </a:defRPr>
            </a:lvl1pPr>
          </a:lstStyle>
          <a:p>
            <a:pPr>
              <a:defRPr/>
            </a:pPr>
            <a:endParaRPr lang="en-US" altLang="en-US"/>
          </a:p>
        </p:txBody>
      </p:sp>
      <p:sp>
        <p:nvSpPr>
          <p:cNvPr id="91143" name="Shape 8"/>
          <p:cNvSpPr txBox="1">
            <a:spLocks noGrp="1"/>
          </p:cNvSpPr>
          <p:nvPr>
            <p:ph type="sldNum" idx="12"/>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b" anchorCtr="0" compatLnSpc="1">
            <a:prstTxWarp prst="textNoShape">
              <a:avLst/>
            </a:prstTxWarp>
          </a:bodyPr>
          <a:lstStyle>
            <a:lvl1pPr algn="r">
              <a:buSzPct val="25000"/>
              <a:defRPr sz="1200">
                <a:latin typeface="Calibri" panose="020F0502020204030204" pitchFamily="34" charset="0"/>
                <a:sym typeface="Calibri" panose="020F0502020204030204" pitchFamily="34" charset="0"/>
              </a:defRPr>
            </a:lvl1pPr>
          </a:lstStyle>
          <a:p>
            <a:fld id="{251B3463-80D6-463D-BE1E-C8204F888FAB}" type="slidenum">
              <a:rPr lang="en-US" altLang="en-US"/>
              <a:pPr/>
              <a:t>‹#›</a:t>
            </a:fld>
            <a:endParaRPr lang="en-US" altLang="en-US"/>
          </a:p>
        </p:txBody>
      </p:sp>
    </p:spTree>
    <p:extLst>
      <p:ext uri="{BB962C8B-B14F-4D97-AF65-F5344CB8AC3E}">
        <p14:creationId xmlns:p14="http://schemas.microsoft.com/office/powerpoint/2010/main" val="2300069342"/>
      </p:ext>
    </p:extLst>
  </p:cSld>
  <p:clrMap bg1="lt1" tx1="dk1" bg2="dk2"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2" name="Shape 17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92163" name="Shape 180"/>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3219704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a:headEnd/>
            <a:tailEnd/>
          </a:ln>
        </p:spPr>
      </p:sp>
      <p:sp>
        <p:nvSpPr>
          <p:cNvPr id="101379"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01380" name="Slide Number Placeholder 3"/>
          <p:cNvSpPr>
            <a:spLocks noGrp="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C89497BB-0D68-4670-ADA9-579A3C70C8E9}" type="slidenum">
              <a:rPr lang="en-GB" altLang="en-US"/>
              <a:pPr algn="l" eaLnBrk="1" hangingPunct="1">
                <a:buSzTx/>
              </a:pPr>
              <a:t>11</a:t>
            </a:fld>
            <a:endParaRPr lang="en-GB" altLang="en-US"/>
          </a:p>
        </p:txBody>
      </p:sp>
    </p:spTree>
    <p:extLst>
      <p:ext uri="{BB962C8B-B14F-4D97-AF65-F5344CB8AC3E}">
        <p14:creationId xmlns:p14="http://schemas.microsoft.com/office/powerpoint/2010/main" val="2288925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a:headEnd/>
            <a:tailEnd/>
          </a:ln>
        </p:spPr>
      </p:sp>
      <p:sp>
        <p:nvSpPr>
          <p:cNvPr id="102403"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02404" name="Slide Number Placeholder 3"/>
          <p:cNvSpPr>
            <a:spLocks noGrp="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DDDB1E10-E5DD-4D1E-8142-6D8194699F8F}" type="slidenum">
              <a:rPr lang="en-GB" altLang="en-US"/>
              <a:pPr algn="l" eaLnBrk="1" hangingPunct="1">
                <a:buSzTx/>
              </a:pPr>
              <a:t>12</a:t>
            </a:fld>
            <a:endParaRPr lang="en-GB" altLang="en-US"/>
          </a:p>
        </p:txBody>
      </p:sp>
    </p:spTree>
    <p:extLst>
      <p:ext uri="{BB962C8B-B14F-4D97-AF65-F5344CB8AC3E}">
        <p14:creationId xmlns:p14="http://schemas.microsoft.com/office/powerpoint/2010/main" val="3961555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a:headEnd/>
            <a:tailEnd/>
          </a:ln>
        </p:spPr>
      </p:sp>
      <p:sp>
        <p:nvSpPr>
          <p:cNvPr id="103427"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03428" name="Slide Number Placeholder 3"/>
          <p:cNvSpPr>
            <a:spLocks noGrp="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DC8D09E0-90E1-4A49-B70E-7404A9B9F968}" type="slidenum">
              <a:rPr lang="en-GB" altLang="en-US"/>
              <a:pPr algn="l" eaLnBrk="1" hangingPunct="1">
                <a:buSzTx/>
              </a:pPr>
              <a:t>13</a:t>
            </a:fld>
            <a:endParaRPr lang="en-GB" altLang="en-US"/>
          </a:p>
        </p:txBody>
      </p:sp>
    </p:spTree>
    <p:extLst>
      <p:ext uri="{BB962C8B-B14F-4D97-AF65-F5344CB8AC3E}">
        <p14:creationId xmlns:p14="http://schemas.microsoft.com/office/powerpoint/2010/main" val="3682667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a:headEnd/>
            <a:tailEnd/>
          </a:ln>
        </p:spPr>
      </p:sp>
      <p:sp>
        <p:nvSpPr>
          <p:cNvPr id="104451"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04452" name="Slide Number Placeholder 3"/>
          <p:cNvSpPr>
            <a:spLocks noGrp="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7E0AC077-CD5E-4238-8423-428A0E6C9D60}" type="slidenum">
              <a:rPr lang="en-GB" altLang="en-US"/>
              <a:pPr algn="l" eaLnBrk="1" hangingPunct="1">
                <a:buSzTx/>
              </a:pPr>
              <a:t>14</a:t>
            </a:fld>
            <a:endParaRPr lang="en-GB" altLang="en-US"/>
          </a:p>
        </p:txBody>
      </p:sp>
    </p:spTree>
    <p:extLst>
      <p:ext uri="{BB962C8B-B14F-4D97-AF65-F5344CB8AC3E}">
        <p14:creationId xmlns:p14="http://schemas.microsoft.com/office/powerpoint/2010/main" val="2954084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a:headEnd/>
            <a:tailEnd/>
          </a:ln>
        </p:spPr>
      </p:sp>
      <p:sp>
        <p:nvSpPr>
          <p:cNvPr id="105475"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r>
              <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Despite a harsh winter season in the US, overall 2015 was the hottest year since</a:t>
            </a:r>
          </a:p>
          <a:p>
            <a:pPr eaLnBrk="1" hangingPunct="1">
              <a:spcBef>
                <a:spcPct val="0"/>
              </a:spcBef>
            </a:pPr>
            <a:r>
              <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1850.1 Exceptionally high temperatures and lack of rainfall caused drought and</a:t>
            </a:r>
          </a:p>
          <a:p>
            <a:pPr eaLnBrk="1" hangingPunct="1">
              <a:spcBef>
                <a:spcPct val="0"/>
              </a:spcBef>
            </a:pPr>
            <a:r>
              <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wildfires in many regions. In Europe, summer temperatures remained above 30°C for</a:t>
            </a:r>
          </a:p>
          <a:p>
            <a:pPr eaLnBrk="1" hangingPunct="1">
              <a:spcBef>
                <a:spcPct val="0"/>
              </a:spcBef>
            </a:pPr>
            <a:r>
              <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long stretches. Countries in Eastern Europe were particularly hard hit with drought</a:t>
            </a:r>
          </a:p>
          <a:p>
            <a:pPr eaLnBrk="1" hangingPunct="1">
              <a:spcBef>
                <a:spcPct val="0"/>
              </a:spcBef>
            </a:pPr>
            <a:r>
              <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conditions lingering through to the end of the year. The US experienced its worst</a:t>
            </a:r>
          </a:p>
          <a:p>
            <a:pPr eaLnBrk="1" hangingPunct="1">
              <a:spcBef>
                <a:spcPct val="0"/>
              </a:spcBef>
            </a:pPr>
            <a:r>
              <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year for wildfires since 1960 because of the heat and dry conditions. Heatwaves</a:t>
            </a:r>
          </a:p>
          <a:p>
            <a:pPr eaLnBrk="1" hangingPunct="1">
              <a:spcBef>
                <a:spcPct val="0"/>
              </a:spcBef>
            </a:pPr>
            <a:r>
              <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claimed a number of lives all over the world.</a:t>
            </a:r>
          </a:p>
        </p:txBody>
      </p:sp>
      <p:sp>
        <p:nvSpPr>
          <p:cNvPr id="105476" name="Slide Number Placeholder 3"/>
          <p:cNvSpPr>
            <a:spLocks noGrp="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8C68B25E-2F39-4B96-84BA-E6468A59574B}" type="slidenum">
              <a:rPr lang="en-GB" altLang="en-US"/>
              <a:pPr algn="l" eaLnBrk="1" hangingPunct="1">
                <a:buSzTx/>
              </a:pPr>
              <a:t>15</a:t>
            </a:fld>
            <a:endParaRPr lang="en-GB" altLang="en-US"/>
          </a:p>
        </p:txBody>
      </p:sp>
    </p:spTree>
    <p:extLst>
      <p:ext uri="{BB962C8B-B14F-4D97-AF65-F5344CB8AC3E}">
        <p14:creationId xmlns:p14="http://schemas.microsoft.com/office/powerpoint/2010/main" val="354641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a:headEnd/>
            <a:tailEnd/>
          </a:ln>
        </p:spPr>
      </p:sp>
      <p:sp>
        <p:nvSpPr>
          <p:cNvPr id="106499"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06500" name="Slide Number Placeholder 3"/>
          <p:cNvSpPr>
            <a:spLocks noGrp="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D15C5130-1AC4-4399-BDEA-F7426E10EE61}" type="slidenum">
              <a:rPr lang="en-GB" altLang="en-US"/>
              <a:pPr algn="l" eaLnBrk="1" hangingPunct="1">
                <a:buSzTx/>
              </a:pPr>
              <a:t>16</a:t>
            </a:fld>
            <a:endParaRPr lang="en-GB" altLang="en-US"/>
          </a:p>
        </p:txBody>
      </p:sp>
    </p:spTree>
    <p:extLst>
      <p:ext uri="{BB962C8B-B14F-4D97-AF65-F5344CB8AC3E}">
        <p14:creationId xmlns:p14="http://schemas.microsoft.com/office/powerpoint/2010/main" val="3751702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a:headEnd/>
            <a:tailEnd/>
          </a:ln>
        </p:spPr>
      </p:sp>
      <p:sp>
        <p:nvSpPr>
          <p:cNvPr id="107523"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07524" name="Slide Number Placeholder 3"/>
          <p:cNvSpPr>
            <a:spLocks noGrp="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680CFDA2-C39B-4443-BD3A-7C56C551E375}" type="slidenum">
              <a:rPr lang="en-GB" altLang="en-US"/>
              <a:pPr algn="l" eaLnBrk="1" hangingPunct="1">
                <a:buSzTx/>
              </a:pPr>
              <a:t>17</a:t>
            </a:fld>
            <a:endParaRPr lang="en-GB" altLang="en-US"/>
          </a:p>
        </p:txBody>
      </p:sp>
    </p:spTree>
    <p:extLst>
      <p:ext uri="{BB962C8B-B14F-4D97-AF65-F5344CB8AC3E}">
        <p14:creationId xmlns:p14="http://schemas.microsoft.com/office/powerpoint/2010/main" val="454765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a:headEnd/>
            <a:tailEnd/>
          </a:ln>
        </p:spPr>
      </p:sp>
      <p:sp>
        <p:nvSpPr>
          <p:cNvPr id="108547" name="Slide Number Placeholder 3"/>
          <p:cNvSpPr>
            <a:spLocks noGrp="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B9E4728B-8648-42D6-A6E6-609BA1592F9F}" type="slidenum">
              <a:rPr lang="en-GB" altLang="en-US"/>
              <a:pPr algn="l" eaLnBrk="1" hangingPunct="1">
                <a:buSzTx/>
              </a:pPr>
              <a:t>18</a:t>
            </a:fld>
            <a:endParaRPr lang="en-GB" altLang="en-US"/>
          </a:p>
        </p:txBody>
      </p:sp>
      <p:sp>
        <p:nvSpPr>
          <p:cNvPr id="108548"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it-IT"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322537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a:headEnd/>
            <a:tailEnd/>
          </a:ln>
        </p:spPr>
      </p:sp>
      <p:sp>
        <p:nvSpPr>
          <p:cNvPr id="109571"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pPr>
            <a:r>
              <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The chart on the right hand side exhibits the development of natural catastrophe losses, split into insured and non-insured losses.</a:t>
            </a:r>
          </a:p>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pPr>
            <a:r>
              <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Over the last decade, there were total or economic losses of USD 1.8 trillion, of which 1.3 trillion were not insured. </a:t>
            </a:r>
          </a:p>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pPr>
            <a:r>
              <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Here, I have to add a disclaimer on the accuracy of the data. </a:t>
            </a:r>
          </a:p>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pPr>
            <a:r>
              <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Insurance loss data is quite reliable, it is based on insurance claims which are sometimes estimated, but generally with a high degree of confidence. </a:t>
            </a:r>
          </a:p>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pPr>
            <a:r>
              <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For overall economic losses, there is no standard method in place how to calculate such amounts. Hence, there is higher level of uncertainty. </a:t>
            </a:r>
          </a:p>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pPr>
            <a:r>
              <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Often the source for the numbers are local government agencies which sometimes tend to blow up figures in order to get more support from the central government, sometimes they may even play down the numbers for other reasons.</a:t>
            </a:r>
          </a:p>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pPr>
            <a:r>
              <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However, we found that the share of insured losses has been quite stable at around 30% of the overall losses.</a:t>
            </a:r>
          </a:p>
        </p:txBody>
      </p:sp>
      <p:sp>
        <p:nvSpPr>
          <p:cNvPr id="109572" name="Slide Number Placeholder 3"/>
          <p:cNvSpPr>
            <a:spLocks noGrp="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145DA928-CE45-4E0F-9487-2FDAEBEF6EEA}" type="slidenum">
              <a:rPr lang="en-GB" altLang="en-US"/>
              <a:pPr algn="l" eaLnBrk="1" hangingPunct="1">
                <a:buSzTx/>
              </a:pPr>
              <a:t>19</a:t>
            </a:fld>
            <a:endParaRPr lang="en-GB" altLang="en-US"/>
          </a:p>
        </p:txBody>
      </p:sp>
    </p:spTree>
    <p:extLst>
      <p:ext uri="{BB962C8B-B14F-4D97-AF65-F5344CB8AC3E}">
        <p14:creationId xmlns:p14="http://schemas.microsoft.com/office/powerpoint/2010/main" val="476179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a:headEnd/>
            <a:tailEnd/>
          </a:ln>
        </p:spPr>
      </p:sp>
      <p:sp>
        <p:nvSpPr>
          <p:cNvPr id="110595"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pPr>
            <a:r>
              <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The chart on the right hand side exhibits the development of natural catastrophe losses, split into insured and non-insured losses.</a:t>
            </a:r>
          </a:p>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pPr>
            <a:r>
              <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Over the last decade, there were total or economic losses of USD 1.8 trillion, of which 1.3 trillion were not insured. </a:t>
            </a:r>
          </a:p>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pPr>
            <a:r>
              <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Here, I have to add a disclaimer on the accuracy of the data. </a:t>
            </a:r>
          </a:p>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pPr>
            <a:r>
              <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Insurance loss data is quite reliable, it is based on insurance claims which are sometimes estimated, but generally with a high degree of confidence. </a:t>
            </a:r>
          </a:p>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pPr>
            <a:r>
              <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For overall economic losses, there is no standard method in place how to calculate such amounts. Hence, there is higher level of uncertainty. </a:t>
            </a:r>
          </a:p>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pPr>
            <a:r>
              <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Often the source for the numbers are local government agencies which sometimes tend to blow up figures in order to get more support from the central government, sometimes they may even play down the numbers for other reasons.</a:t>
            </a:r>
          </a:p>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pPr>
            <a:r>
              <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However, we found that the share of insured losses has been quite stable at around 30% of the overall losses.</a:t>
            </a:r>
          </a:p>
        </p:txBody>
      </p:sp>
      <p:sp>
        <p:nvSpPr>
          <p:cNvPr id="110596" name="Slide Number Placeholder 3"/>
          <p:cNvSpPr>
            <a:spLocks noGrp="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030A8E1E-4204-4621-BC93-68AC9B2A47B1}" type="slidenum">
              <a:rPr lang="en-GB" altLang="en-US"/>
              <a:pPr algn="l" eaLnBrk="1" hangingPunct="1">
                <a:buSzTx/>
              </a:pPr>
              <a:t>20</a:t>
            </a:fld>
            <a:endParaRPr lang="en-GB" altLang="en-US"/>
          </a:p>
        </p:txBody>
      </p:sp>
    </p:spTree>
    <p:extLst>
      <p:ext uri="{BB962C8B-B14F-4D97-AF65-F5344CB8AC3E}">
        <p14:creationId xmlns:p14="http://schemas.microsoft.com/office/powerpoint/2010/main" val="3572414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3186" name="Shape 18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93187" name="Shape 187"/>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174798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74FC51CE-FAE5-4DA6-AEA7-4951419C439F}" type="slidenum">
              <a:rPr lang="en-GB" altLang="en-US"/>
              <a:pPr algn="l" eaLnBrk="1" hangingPunct="1">
                <a:buSzTx/>
              </a:pPr>
              <a:t>21</a:t>
            </a:fld>
            <a:endParaRPr lang="en-GB" altLang="en-US"/>
          </a:p>
        </p:txBody>
      </p:sp>
      <p:sp>
        <p:nvSpPr>
          <p:cNvPr id="111619" name="Rectangle 2"/>
          <p:cNvSpPr>
            <a:spLocks noGrp="1" noRot="1" noChangeAspect="1" noChangeArrowheads="1" noTextEdit="1"/>
          </p:cNvSpPr>
          <p:nvPr>
            <p:ph type="sldImg"/>
          </p:nvPr>
        </p:nvSpPr>
        <p:spPr>
          <a:xfrm>
            <a:off x="1398588" y="639763"/>
            <a:ext cx="4279900" cy="3211512"/>
          </a:xfrm>
          <a:custGeom>
            <a:avLst/>
            <a:gdLst>
              <a:gd name="T0" fmla="*/ 0 w 120000"/>
              <a:gd name="T1" fmla="*/ 0 h 120000"/>
              <a:gd name="T2" fmla="*/ 4279900 w 120000"/>
              <a:gd name="T3" fmla="*/ 0 h 120000"/>
              <a:gd name="T4" fmla="*/ 4279900 w 120000"/>
              <a:gd name="T5" fmla="*/ 3211512 h 120000"/>
              <a:gd name="T6" fmla="*/ 0 w 120000"/>
              <a:gd name="T7" fmla="*/ 3211512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ln>
            <a:headEnd/>
            <a:tailEnd/>
          </a:ln>
        </p:spPr>
      </p:sp>
      <p:sp>
        <p:nvSpPr>
          <p:cNvPr id="111620"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539847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a:headEnd/>
            <a:tailEnd/>
          </a:ln>
        </p:spPr>
      </p:sp>
      <p:sp>
        <p:nvSpPr>
          <p:cNvPr id="112643"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12644" name="Slide Number Placeholder 3"/>
          <p:cNvSpPr>
            <a:spLocks noGrp="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C7DB7B76-F0F6-46DB-B4E6-383F7B0BB351}" type="slidenum">
              <a:rPr lang="en-GB" altLang="en-US"/>
              <a:pPr algn="l" eaLnBrk="1" hangingPunct="1">
                <a:buSzTx/>
              </a:pPr>
              <a:t>23</a:t>
            </a:fld>
            <a:endParaRPr lang="en-GB" altLang="en-US"/>
          </a:p>
        </p:txBody>
      </p:sp>
    </p:spTree>
    <p:extLst>
      <p:ext uri="{BB962C8B-B14F-4D97-AF65-F5344CB8AC3E}">
        <p14:creationId xmlns:p14="http://schemas.microsoft.com/office/powerpoint/2010/main" val="785615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a:headEnd/>
            <a:tailEnd/>
          </a:ln>
        </p:spPr>
      </p:sp>
      <p:sp>
        <p:nvSpPr>
          <p:cNvPr id="113667"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r>
              <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Just a few remarks what we can do to close the gap.</a:t>
            </a:r>
          </a:p>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pPr>
            <a:r>
              <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We need innovation to improve product design and to insure risks which are not insured or not properly insured yet, like cyber risks and supply chain risks.</a:t>
            </a:r>
          </a:p>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pPr>
            <a:r>
              <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We need public/private collaboration. We need a supportive regulatory environment, sometimes government involvement to improve coverage via mandatory schemes and government back-stops. </a:t>
            </a:r>
          </a:p>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pPr>
            <a:r>
              <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Governments can also help with risk mitigation, improving and enforcing building standards and zoning. </a:t>
            </a:r>
          </a:p>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pPr>
            <a:r>
              <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We need cheaper distribution channels to reach out to low-income households and better insurance-awareness for the increasing middle classes.</a:t>
            </a:r>
          </a:p>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pPr>
            <a:r>
              <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And we need better risk models, more and better risk data</a:t>
            </a:r>
          </a:p>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pPr>
            <a:endPar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pPr>
            <a:r>
              <a:rPr lang="en-GB"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With this, I hand over to Pavel.</a:t>
            </a:r>
          </a:p>
        </p:txBody>
      </p:sp>
      <p:sp>
        <p:nvSpPr>
          <p:cNvPr id="113668" name="Slide Number Placeholder 3"/>
          <p:cNvSpPr>
            <a:spLocks noGrp="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5ED70265-BBC3-4A34-939E-40F0612AA70F}" type="slidenum">
              <a:rPr lang="en-GB" altLang="en-US"/>
              <a:pPr algn="l" eaLnBrk="1" hangingPunct="1">
                <a:buSzTx/>
              </a:pPr>
              <a:t>24</a:t>
            </a:fld>
            <a:endParaRPr lang="en-GB" altLang="en-US"/>
          </a:p>
        </p:txBody>
      </p:sp>
    </p:spTree>
    <p:extLst>
      <p:ext uri="{BB962C8B-B14F-4D97-AF65-F5344CB8AC3E}">
        <p14:creationId xmlns:p14="http://schemas.microsoft.com/office/powerpoint/2010/main" val="76441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FC670540-2301-4A98-ABA4-0E52929D5668}" type="slidenum">
              <a:rPr lang="en-US" altLang="en-US"/>
              <a:pPr algn="l" eaLnBrk="1" hangingPunct="1">
                <a:buSzTx/>
              </a:pPr>
              <a:t>26</a:t>
            </a:fld>
            <a:endParaRPr lang="en-US" altLang="en-US"/>
          </a:p>
        </p:txBody>
      </p:sp>
      <p:sp>
        <p:nvSpPr>
          <p:cNvPr id="114691" name="Rectangle 2"/>
          <p:cNvSpPr>
            <a:spLocks noGrp="1" noRot="1" noChangeAspect="1" noChangeArrowheads="1" noTextEdit="1"/>
          </p:cNvSpPr>
          <p:nvPr>
            <p:ph type="sldImg"/>
          </p:nvPr>
        </p:nvSpPr>
        <p:spPr>
          <a:ln>
            <a:headEnd/>
            <a:tailEnd/>
          </a:ln>
        </p:spPr>
      </p:sp>
      <p:sp>
        <p:nvSpPr>
          <p:cNvPr id="114692"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398744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F1AF30A7-7126-45CF-AE0F-93ED3F40E950}" type="slidenum">
              <a:rPr lang="en-US" altLang="en-US"/>
              <a:pPr algn="l" eaLnBrk="1" hangingPunct="1">
                <a:buSzTx/>
              </a:pPr>
              <a:t>27</a:t>
            </a:fld>
            <a:endParaRPr lang="en-US" altLang="en-US"/>
          </a:p>
        </p:txBody>
      </p:sp>
      <p:sp>
        <p:nvSpPr>
          <p:cNvPr id="115715" name="Rectangle 2"/>
          <p:cNvSpPr>
            <a:spLocks noGrp="1" noRot="1" noChangeAspect="1" noChangeArrowheads="1" noTextEdit="1"/>
          </p:cNvSpPr>
          <p:nvPr>
            <p:ph type="sldImg"/>
          </p:nvPr>
        </p:nvSpPr>
        <p:spPr>
          <a:ln>
            <a:headEnd/>
            <a:tailEnd/>
          </a:ln>
        </p:spPr>
      </p:sp>
      <p:sp>
        <p:nvSpPr>
          <p:cNvPr id="115716"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495163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a:headEnd/>
            <a:tailEnd/>
          </a:ln>
        </p:spPr>
      </p:sp>
      <p:sp>
        <p:nvSpPr>
          <p:cNvPr id="116739"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z="2400" smtClean="0">
              <a:solidFill>
                <a:srgbClr val="000000"/>
              </a:solidFill>
              <a:latin typeface="Arial" panose="020B060402020202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843811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Grp="1" noChangeArrowheads="1"/>
          </p:cNvSpPr>
          <p:nvPr>
            <p:ph type="sldNum" sz="quarter" idx="12"/>
          </p:nvPr>
        </p:nvSpPr>
        <p:spPr>
          <a:xfrm>
            <a:off x="2957513" y="8759825"/>
            <a:ext cx="661987" cy="244475"/>
          </a:xfrm>
          <a:noFill/>
        </p:spPr>
        <p:txBody>
          <a:bodyPr/>
          <a:lstStyle>
            <a:lvl1pPr defTabSz="91122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122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122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122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122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122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122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122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122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AD7E7043-F86B-45B7-A41A-38E0DC9813DA}" type="slidenum">
              <a:rPr lang="en-US" altLang="en-US"/>
              <a:pPr algn="l" eaLnBrk="1" hangingPunct="1">
                <a:buSzTx/>
              </a:pPr>
              <a:t>29</a:t>
            </a:fld>
            <a:endParaRPr lang="en-US" altLang="en-US"/>
          </a:p>
        </p:txBody>
      </p:sp>
      <p:sp>
        <p:nvSpPr>
          <p:cNvPr id="117763" name="Rectangle 2"/>
          <p:cNvSpPr>
            <a:spLocks noGrp="1" noRot="1" noChangeAspect="1" noChangeArrowheads="1" noTextEdit="1"/>
          </p:cNvSpPr>
          <p:nvPr>
            <p:ph type="sldImg"/>
          </p:nvPr>
        </p:nvSpPr>
        <p:spPr>
          <a:ln>
            <a:headEnd/>
            <a:tailEnd/>
          </a:ln>
        </p:spPr>
      </p:sp>
      <p:sp>
        <p:nvSpPr>
          <p:cNvPr id="117764"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014360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sldNum" sz="quarter" idx="12"/>
          </p:nvPr>
        </p:nvSpPr>
        <p:spPr>
          <a:xfrm>
            <a:off x="3017838" y="8748713"/>
            <a:ext cx="676275" cy="242887"/>
          </a:xfrm>
          <a:noFill/>
        </p:spPr>
        <p:txBody>
          <a:bodyPr/>
          <a:lstStyle>
            <a:lvl1pPr defTabSz="90963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0963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0963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0963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0963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0963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0963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0963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0963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CD4DF2CC-C780-4768-A7B5-97D8AC0F7BB7}" type="slidenum">
              <a:rPr lang="en-US" altLang="en-US"/>
              <a:pPr algn="l" eaLnBrk="1" hangingPunct="1">
                <a:buSzTx/>
              </a:pPr>
              <a:t>30</a:t>
            </a:fld>
            <a:endParaRPr lang="en-US" altLang="en-US"/>
          </a:p>
        </p:txBody>
      </p:sp>
      <p:sp>
        <p:nvSpPr>
          <p:cNvPr id="118787" name="Rectangle 2"/>
          <p:cNvSpPr>
            <a:spLocks noGrp="1" noRot="1" noChangeAspect="1" noChangeArrowheads="1" noTextEdit="1"/>
          </p:cNvSpPr>
          <p:nvPr>
            <p:ph type="sldImg"/>
          </p:nvPr>
        </p:nvSpPr>
        <p:spPr>
          <a:ln>
            <a:headEnd/>
            <a:tailEnd/>
          </a:ln>
        </p:spPr>
      </p:sp>
      <p:sp>
        <p:nvSpPr>
          <p:cNvPr id="118788"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z="2400"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876295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Grp="1" noChangeArrowheads="1"/>
          </p:cNvSpPr>
          <p:nvPr>
            <p:ph type="sldNum" sz="quarter" idx="12"/>
          </p:nvPr>
        </p:nvSpPr>
        <p:spPr>
          <a:noFill/>
        </p:spPr>
        <p:txBody>
          <a:bodyPr/>
          <a:lstStyle>
            <a:lvl1pPr defTabSz="93027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3027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3027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3027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3027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302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302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302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302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4C124803-54EC-4001-B8E5-C2E60280F078}" type="slidenum">
              <a:rPr lang="en-US" altLang="en-US" sz="1000">
                <a:solidFill>
                  <a:schemeClr val="tx1"/>
                </a:solidFill>
              </a:rPr>
              <a:pPr algn="l" eaLnBrk="1" hangingPunct="1">
                <a:buSzTx/>
              </a:pPr>
              <a:t>31</a:t>
            </a:fld>
            <a:endParaRPr lang="en-US" altLang="en-US" sz="1000">
              <a:solidFill>
                <a:schemeClr val="tx1"/>
              </a:solidFill>
            </a:endParaRPr>
          </a:p>
        </p:txBody>
      </p:sp>
      <p:sp>
        <p:nvSpPr>
          <p:cNvPr id="119811" name="Rectangle 2"/>
          <p:cNvSpPr>
            <a:spLocks noGrp="1" noRot="1" noChangeAspect="1" noChangeArrowheads="1" noTextEdit="1"/>
          </p:cNvSpPr>
          <p:nvPr>
            <p:ph type="sldImg"/>
          </p:nvPr>
        </p:nvSpPr>
        <p:spPr>
          <a:ln>
            <a:headEnd/>
            <a:tailEnd/>
          </a:ln>
        </p:spPr>
      </p:sp>
      <p:sp>
        <p:nvSpPr>
          <p:cNvPr id="119812"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Arial" panose="020B060402020202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480081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txBox="1">
            <a:spLocks noGrp="1" noChangeArrowheads="1"/>
          </p:cNvSpPr>
          <p:nvPr/>
        </p:nvSpPr>
        <p:spPr bwMode="auto">
          <a:xfrm>
            <a:off x="3148013" y="8882063"/>
            <a:ext cx="7048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887" tIns="46499" rIns="45887" bIns="46499" anchor="b">
            <a:spAutoFit/>
          </a:bodyPr>
          <a:lstStyle>
            <a:lvl1pPr defTabSz="93027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3027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3027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3027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3027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302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302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302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302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fld id="{AD6DD1DF-F3AC-48EB-B681-A8578FE00113}" type="slidenum">
              <a:rPr lang="en-US" altLang="en-US" sz="1000">
                <a:solidFill>
                  <a:schemeClr val="tx1"/>
                </a:solidFill>
              </a:rPr>
              <a:pPr algn="ctr" eaLnBrk="1" hangingPunct="1"/>
              <a:t>32</a:t>
            </a:fld>
            <a:endParaRPr lang="en-US" altLang="en-US" sz="1000">
              <a:solidFill>
                <a:schemeClr val="tx1"/>
              </a:solidFill>
            </a:endParaRPr>
          </a:p>
        </p:txBody>
      </p:sp>
      <p:sp>
        <p:nvSpPr>
          <p:cNvPr id="120835" name="Rectangle 2"/>
          <p:cNvSpPr>
            <a:spLocks noGrp="1" noRot="1" noChangeAspect="1" noChangeArrowheads="1" noTextEdit="1"/>
          </p:cNvSpPr>
          <p:nvPr>
            <p:ph type="sldImg"/>
          </p:nvPr>
        </p:nvSpPr>
        <p:spPr>
          <a:ln>
            <a:headEnd/>
            <a:tailEnd/>
          </a:ln>
        </p:spPr>
      </p:sp>
      <p:sp>
        <p:nvSpPr>
          <p:cNvPr id="120836"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Arial" panose="020B060402020202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644514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10" name="Shape 19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94211" name="Shape 194"/>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2110399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Grp="1" noChangeArrowheads="1"/>
          </p:cNvSpPr>
          <p:nvPr>
            <p:ph type="sldNum" sz="quarter" idx="12"/>
          </p:nvPr>
        </p:nvSpPr>
        <p:spPr>
          <a:xfrm>
            <a:off x="3148013" y="8886825"/>
            <a:ext cx="704850" cy="242888"/>
          </a:xfrm>
          <a:noFill/>
        </p:spPr>
        <p:txBody>
          <a:bodyPr/>
          <a:lstStyle>
            <a:lvl1pPr defTabSz="93027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3027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3027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3027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3027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302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302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302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302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FB650A8E-4950-494F-B818-5B3718A45C29}" type="slidenum">
              <a:rPr lang="en-US" altLang="en-US" sz="1000"/>
              <a:pPr algn="l" eaLnBrk="1" hangingPunct="1">
                <a:buSzTx/>
              </a:pPr>
              <a:t>33</a:t>
            </a:fld>
            <a:endParaRPr lang="en-US" altLang="en-US" sz="1000"/>
          </a:p>
        </p:txBody>
      </p:sp>
      <p:sp>
        <p:nvSpPr>
          <p:cNvPr id="121859" name="Rectangle 2"/>
          <p:cNvSpPr>
            <a:spLocks noGrp="1" noRot="1" noChangeAspect="1" noChangeArrowheads="1" noTextEdit="1"/>
          </p:cNvSpPr>
          <p:nvPr>
            <p:ph type="sldImg"/>
          </p:nvPr>
        </p:nvSpPr>
        <p:spPr>
          <a:ln>
            <a:headEnd/>
            <a:tailEnd/>
          </a:ln>
        </p:spPr>
      </p:sp>
      <p:sp>
        <p:nvSpPr>
          <p:cNvPr id="121860"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Arial" panose="020B060402020202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675537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3"/>
          <p:cNvSpPr>
            <a:spLocks noGrp="1" noChangeArrowheads="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A11F8D6C-FACB-49F6-924A-BD1971520157}" type="slidenum">
              <a:rPr lang="en-US" altLang="en-US"/>
              <a:pPr algn="l" eaLnBrk="1" hangingPunct="1">
                <a:buSzTx/>
              </a:pPr>
              <a:t>34</a:t>
            </a:fld>
            <a:endParaRPr lang="en-US" altLang="en-US"/>
          </a:p>
        </p:txBody>
      </p:sp>
      <p:sp>
        <p:nvSpPr>
          <p:cNvPr id="122883" name="Rectangle 2"/>
          <p:cNvSpPr>
            <a:spLocks noGrp="1" noRot="1" noChangeAspect="1" noChangeArrowheads="1" noTextEdit="1"/>
          </p:cNvSpPr>
          <p:nvPr>
            <p:ph type="sldImg"/>
          </p:nvPr>
        </p:nvSpPr>
        <p:spPr>
          <a:ln>
            <a:headEnd/>
            <a:tailEnd/>
          </a:ln>
        </p:spPr>
      </p:sp>
      <p:sp>
        <p:nvSpPr>
          <p:cNvPr id="122884"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703120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a:headEnd/>
            <a:tailEnd/>
          </a:ln>
        </p:spPr>
      </p:sp>
      <p:sp>
        <p:nvSpPr>
          <p:cNvPr id="123907"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z="2400"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175583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Grp="1" noChangeArrowheads="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AEB62E5E-B005-403E-9934-CEF0303795AE}" type="slidenum">
              <a:rPr lang="en-US" altLang="en-US"/>
              <a:pPr algn="l" eaLnBrk="1" hangingPunct="1">
                <a:buSzTx/>
              </a:pPr>
              <a:t>36</a:t>
            </a:fld>
            <a:endParaRPr lang="en-US" altLang="en-US"/>
          </a:p>
        </p:txBody>
      </p:sp>
      <p:sp>
        <p:nvSpPr>
          <p:cNvPr id="124931" name="Rectangle 2"/>
          <p:cNvSpPr>
            <a:spLocks noGrp="1" noRot="1" noChangeAspect="1" noChangeArrowheads="1" noTextEdit="1"/>
          </p:cNvSpPr>
          <p:nvPr>
            <p:ph type="sldImg"/>
          </p:nvPr>
        </p:nvSpPr>
        <p:spPr>
          <a:ln>
            <a:headEnd/>
            <a:tailEnd/>
          </a:ln>
        </p:spPr>
      </p:sp>
      <p:sp>
        <p:nvSpPr>
          <p:cNvPr id="124932"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015276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txBox="1">
            <a:spLocks noGrp="1" noChangeArrowheads="1"/>
          </p:cNvSpPr>
          <p:nvPr/>
        </p:nvSpPr>
        <p:spPr bwMode="auto">
          <a:xfrm>
            <a:off x="3084513" y="8894763"/>
            <a:ext cx="692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801" tIns="46413" rIns="45801" bIns="46413" anchor="b">
            <a:spAutoFit/>
          </a:bodyPr>
          <a:lstStyle>
            <a:lvl1pPr defTabSz="9271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271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271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271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271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271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271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271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271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fld id="{5DAC27E8-DAD9-4E34-A0D0-28C0E7DBE72D}" type="slidenum">
              <a:rPr lang="en-US" altLang="en-US" sz="1000"/>
              <a:pPr algn="ctr" eaLnBrk="1" hangingPunct="1"/>
              <a:t>37</a:t>
            </a:fld>
            <a:endParaRPr lang="en-US" altLang="en-US" sz="1000"/>
          </a:p>
        </p:txBody>
      </p:sp>
      <p:sp>
        <p:nvSpPr>
          <p:cNvPr id="125955" name="Rectangle 2"/>
          <p:cNvSpPr>
            <a:spLocks noGrp="1" noRot="1" noChangeAspect="1" noChangeArrowheads="1" noTextEdit="1"/>
          </p:cNvSpPr>
          <p:nvPr>
            <p:ph type="sldImg"/>
          </p:nvPr>
        </p:nvSpPr>
        <p:spPr>
          <a:ln>
            <a:headEnd/>
            <a:tailEnd/>
          </a:ln>
        </p:spPr>
      </p:sp>
      <p:sp>
        <p:nvSpPr>
          <p:cNvPr id="125956"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z="2400"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74025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a:headEnd/>
            <a:tailEnd/>
          </a:ln>
        </p:spPr>
      </p:sp>
      <p:sp>
        <p:nvSpPr>
          <p:cNvPr id="126979"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568105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3"/>
          <p:cNvSpPr>
            <a:spLocks noGrp="1" noChangeArrowheads="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387B3CAE-9AD4-4A7C-B770-3CE434D75A2A}" type="slidenum">
              <a:rPr lang="en-US" altLang="en-US"/>
              <a:pPr algn="l" eaLnBrk="1" hangingPunct="1">
                <a:buSzTx/>
              </a:pPr>
              <a:t>41</a:t>
            </a:fld>
            <a:endParaRPr lang="en-US" altLang="en-US"/>
          </a:p>
        </p:txBody>
      </p:sp>
      <p:sp>
        <p:nvSpPr>
          <p:cNvPr id="128003" name="Rectangle 2"/>
          <p:cNvSpPr>
            <a:spLocks noGrp="1" noRot="1" noChangeAspect="1" noChangeArrowheads="1" noTextEdit="1"/>
          </p:cNvSpPr>
          <p:nvPr>
            <p:ph type="sldImg"/>
          </p:nvPr>
        </p:nvSpPr>
        <p:spPr>
          <a:ln>
            <a:headEnd/>
            <a:tailEnd/>
          </a:ln>
        </p:spPr>
      </p:sp>
      <p:sp>
        <p:nvSpPr>
          <p:cNvPr id="128004"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462967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p:cNvSpPr txBox="1">
            <a:spLocks noGrp="1" noChangeArrowheads="1"/>
          </p:cNvSpPr>
          <p:nvPr/>
        </p:nvSpPr>
        <p:spPr bwMode="auto">
          <a:xfrm>
            <a:off x="3086100" y="8894763"/>
            <a:ext cx="6889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909" tIns="46522" rIns="45909" bIns="46522" anchor="b">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fld id="{A108ECCC-968E-4709-9C5E-547594E55C22}" type="slidenum">
              <a:rPr lang="en-US" altLang="en-US" sz="1000">
                <a:latin typeface="Times New Roman" panose="02020603050405020304" pitchFamily="18" charset="0"/>
              </a:rPr>
              <a:pPr algn="ctr" eaLnBrk="1" hangingPunct="1"/>
              <a:t>42</a:t>
            </a:fld>
            <a:endParaRPr lang="en-US" altLang="en-US" sz="1000">
              <a:latin typeface="Times New Roman" panose="02020603050405020304" pitchFamily="18" charset="0"/>
            </a:endParaRPr>
          </a:p>
        </p:txBody>
      </p:sp>
      <p:sp>
        <p:nvSpPr>
          <p:cNvPr id="129027" name="Rectangle 2"/>
          <p:cNvSpPr>
            <a:spLocks noGrp="1" noRot="1" noChangeAspect="1" noChangeArrowheads="1" noTextEdit="1"/>
          </p:cNvSpPr>
          <p:nvPr>
            <p:ph type="sldImg"/>
          </p:nvPr>
        </p:nvSpPr>
        <p:spPr>
          <a:ln>
            <a:headEnd/>
            <a:tailEnd/>
          </a:ln>
        </p:spPr>
      </p:sp>
      <p:sp>
        <p:nvSpPr>
          <p:cNvPr id="129028"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850568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p:cNvSpPr>
            <a:spLocks noGrp="1" noChangeArrowheads="1"/>
          </p:cNvSpPr>
          <p:nvPr>
            <p:ph type="sldNum" sz="quarter" idx="12"/>
          </p:nvPr>
        </p:nvSpPr>
        <p:spPr>
          <a:xfrm>
            <a:off x="3084513" y="8897938"/>
            <a:ext cx="692150" cy="244475"/>
          </a:xfrm>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7683037D-A8B5-442E-8709-4C905D0BBC6D}" type="slidenum">
              <a:rPr lang="en-US" altLang="en-US"/>
              <a:pPr algn="l" eaLnBrk="1" hangingPunct="1">
                <a:buSzTx/>
              </a:pPr>
              <a:t>43</a:t>
            </a:fld>
            <a:endParaRPr lang="en-US" altLang="en-US"/>
          </a:p>
        </p:txBody>
      </p:sp>
      <p:sp>
        <p:nvSpPr>
          <p:cNvPr id="130051" name="Rectangle 4"/>
          <p:cNvSpPr>
            <a:spLocks noGrp="1" noRot="1" noChangeAspect="1" noChangeArrowheads="1" noTextEdit="1"/>
          </p:cNvSpPr>
          <p:nvPr>
            <p:ph type="sldImg"/>
          </p:nvPr>
        </p:nvSpPr>
        <p:spPr>
          <a:ln>
            <a:headEnd/>
            <a:tailEnd/>
          </a:ln>
        </p:spPr>
      </p:sp>
      <p:sp>
        <p:nvSpPr>
          <p:cNvPr id="130052" name="Rectangle 5"/>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017236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3"/>
          <p:cNvSpPr>
            <a:spLocks noGrp="1" noChangeArrowheads="1"/>
          </p:cNvSpPr>
          <p:nvPr>
            <p:ph type="sldNum" sz="quarter" idx="12"/>
          </p:nvPr>
        </p:nvSpPr>
        <p:spPr>
          <a:xfrm>
            <a:off x="3084513" y="8897938"/>
            <a:ext cx="692150" cy="244475"/>
          </a:xfrm>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7C718DB3-B08A-4FF7-AEAC-CB606A922F50}" type="slidenum">
              <a:rPr lang="en-US" altLang="en-US"/>
              <a:pPr algn="l" eaLnBrk="1" hangingPunct="1">
                <a:buSzTx/>
              </a:pPr>
              <a:t>44</a:t>
            </a:fld>
            <a:endParaRPr lang="en-US" altLang="en-US"/>
          </a:p>
        </p:txBody>
      </p:sp>
      <p:sp>
        <p:nvSpPr>
          <p:cNvPr id="131075" name="Rectangle 4"/>
          <p:cNvSpPr>
            <a:spLocks noGrp="1" noRot="1" noChangeAspect="1" noChangeArrowheads="1" noTextEdit="1"/>
          </p:cNvSpPr>
          <p:nvPr>
            <p:ph type="sldImg"/>
          </p:nvPr>
        </p:nvSpPr>
        <p:spPr>
          <a:ln>
            <a:headEnd/>
            <a:tailEnd/>
          </a:ln>
        </p:spPr>
      </p:sp>
      <p:sp>
        <p:nvSpPr>
          <p:cNvPr id="131076" name="Rectangle 5"/>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023729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5234" name="Shape 20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95235" name="Shape 202"/>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3616244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3"/>
          <p:cNvSpPr>
            <a:spLocks noGrp="1" noChangeArrowheads="1"/>
          </p:cNvSpPr>
          <p:nvPr>
            <p:ph type="sldNum" sz="quarter" idx="12"/>
          </p:nvPr>
        </p:nvSpPr>
        <p:spPr>
          <a:xfrm>
            <a:off x="3084513" y="8897938"/>
            <a:ext cx="692150" cy="244475"/>
          </a:xfrm>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7260AB44-66C0-44DE-83B0-840D5D195C08}" type="slidenum">
              <a:rPr lang="en-US" altLang="en-US"/>
              <a:pPr algn="l" eaLnBrk="1" hangingPunct="1">
                <a:buSzTx/>
              </a:pPr>
              <a:t>45</a:t>
            </a:fld>
            <a:endParaRPr lang="en-US" altLang="en-US"/>
          </a:p>
        </p:txBody>
      </p:sp>
      <p:sp>
        <p:nvSpPr>
          <p:cNvPr id="132099" name="Rectangle 2"/>
          <p:cNvSpPr>
            <a:spLocks noGrp="1" noRot="1" noChangeAspect="1" noChangeArrowheads="1" noTextEdit="1"/>
          </p:cNvSpPr>
          <p:nvPr>
            <p:ph type="sldImg"/>
          </p:nvPr>
        </p:nvSpPr>
        <p:spPr>
          <a:ln>
            <a:headEnd/>
            <a:tailEnd/>
          </a:ln>
        </p:spPr>
      </p:sp>
      <p:sp>
        <p:nvSpPr>
          <p:cNvPr id="132100"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1265911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3"/>
          <p:cNvSpPr>
            <a:spLocks noGrp="1" noChangeArrowheads="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99A49FF3-8802-40AC-9CEE-C45D3381DDF3}" type="slidenum">
              <a:rPr lang="en-US" altLang="en-US"/>
              <a:pPr algn="l" eaLnBrk="1" hangingPunct="1">
                <a:buSzTx/>
              </a:pPr>
              <a:t>46</a:t>
            </a:fld>
            <a:endParaRPr lang="en-US" altLang="en-US"/>
          </a:p>
        </p:txBody>
      </p:sp>
      <p:sp>
        <p:nvSpPr>
          <p:cNvPr id="133123" name="Rectangle 2"/>
          <p:cNvSpPr>
            <a:spLocks noGrp="1" noRot="1" noChangeAspect="1" noChangeArrowheads="1" noTextEdit="1"/>
          </p:cNvSpPr>
          <p:nvPr>
            <p:ph type="sldImg"/>
          </p:nvPr>
        </p:nvSpPr>
        <p:spPr>
          <a:ln>
            <a:headEnd/>
            <a:tailEnd/>
          </a:ln>
        </p:spPr>
      </p:sp>
      <p:sp>
        <p:nvSpPr>
          <p:cNvPr id="133124"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7854479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Grp="1" noChangeArrowheads="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7054D12E-2034-4EDE-92ED-D1E3ADBC252C}" type="slidenum">
              <a:rPr lang="en-US" altLang="en-US"/>
              <a:pPr algn="l" eaLnBrk="1" hangingPunct="1">
                <a:buSzTx/>
              </a:pPr>
              <a:t>47</a:t>
            </a:fld>
            <a:endParaRPr lang="en-US" altLang="en-US"/>
          </a:p>
        </p:txBody>
      </p:sp>
      <p:sp>
        <p:nvSpPr>
          <p:cNvPr id="134147" name="Rectangle 2"/>
          <p:cNvSpPr>
            <a:spLocks noGrp="1" noRot="1" noChangeAspect="1" noChangeArrowheads="1" noTextEdit="1"/>
          </p:cNvSpPr>
          <p:nvPr>
            <p:ph type="sldImg"/>
          </p:nvPr>
        </p:nvSpPr>
        <p:spPr>
          <a:ln>
            <a:headEnd/>
            <a:tailEnd/>
          </a:ln>
        </p:spPr>
      </p:sp>
      <p:sp>
        <p:nvSpPr>
          <p:cNvPr id="134148"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1548640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Grp="1" noChangeArrowheads="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32750F32-16AB-4750-ABC0-1A865B738E6C}" type="slidenum">
              <a:rPr lang="en-US" altLang="en-US"/>
              <a:pPr algn="l" eaLnBrk="1" hangingPunct="1">
                <a:buSzTx/>
              </a:pPr>
              <a:t>48</a:t>
            </a:fld>
            <a:endParaRPr lang="en-US" altLang="en-US"/>
          </a:p>
        </p:txBody>
      </p:sp>
      <p:sp>
        <p:nvSpPr>
          <p:cNvPr id="135171" name="Rectangle 2"/>
          <p:cNvSpPr>
            <a:spLocks noGrp="1" noRot="1" noChangeAspect="1" noChangeArrowheads="1" noTextEdit="1"/>
          </p:cNvSpPr>
          <p:nvPr>
            <p:ph type="sldImg"/>
          </p:nvPr>
        </p:nvSpPr>
        <p:spPr>
          <a:ln>
            <a:headEnd/>
            <a:tailEnd/>
          </a:ln>
        </p:spPr>
      </p:sp>
      <p:sp>
        <p:nvSpPr>
          <p:cNvPr id="135172"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9939756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sldNum" sz="quarter" idx="12"/>
          </p:nvPr>
        </p:nvSpPr>
        <p:spPr>
          <a:xfrm>
            <a:off x="3148013" y="8886825"/>
            <a:ext cx="704850" cy="242888"/>
          </a:xfrm>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E6F6196B-99A4-4AE0-AF59-606B1CCAC3DA}" type="slidenum">
              <a:rPr lang="en-US" altLang="en-US"/>
              <a:pPr algn="l" eaLnBrk="1" hangingPunct="1">
                <a:buSzTx/>
              </a:pPr>
              <a:t>49</a:t>
            </a:fld>
            <a:endParaRPr lang="en-US" altLang="en-US"/>
          </a:p>
        </p:txBody>
      </p:sp>
      <p:sp>
        <p:nvSpPr>
          <p:cNvPr id="136195" name="Rectangle 2"/>
          <p:cNvSpPr>
            <a:spLocks noGrp="1" noRot="1" noChangeAspect="1" noChangeArrowheads="1" noTextEdit="1"/>
          </p:cNvSpPr>
          <p:nvPr>
            <p:ph type="sldImg"/>
          </p:nvPr>
        </p:nvSpPr>
        <p:spPr>
          <a:ln>
            <a:headEnd/>
            <a:tailEnd/>
          </a:ln>
        </p:spPr>
      </p:sp>
      <p:sp>
        <p:nvSpPr>
          <p:cNvPr id="136196"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9792799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type="sldNum" sz="quarter" idx="12"/>
          </p:nvPr>
        </p:nvSpPr>
        <p:spPr>
          <a:noFill/>
        </p:spPr>
        <p:txBody>
          <a:bodyPr/>
          <a:lstStyle>
            <a:lvl1pPr defTabSz="93027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3027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3027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3027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30275"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302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302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302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302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E89C7D0E-99C0-447E-AA14-0931BE979D1D}" type="slidenum">
              <a:rPr lang="en-US" altLang="en-US" sz="1000"/>
              <a:pPr algn="l" eaLnBrk="1" hangingPunct="1">
                <a:buSzTx/>
              </a:pPr>
              <a:t>50</a:t>
            </a:fld>
            <a:endParaRPr lang="en-US" altLang="en-US" sz="1000"/>
          </a:p>
        </p:txBody>
      </p:sp>
      <p:sp>
        <p:nvSpPr>
          <p:cNvPr id="137219" name="Slide Image Placeholder 1"/>
          <p:cNvSpPr>
            <a:spLocks noGrp="1" noRot="1" noChangeAspect="1" noTextEdit="1"/>
          </p:cNvSpPr>
          <p:nvPr>
            <p:ph type="sldImg"/>
          </p:nvPr>
        </p:nvSpPr>
        <p:spPr>
          <a:xfrm>
            <a:off x="1219200" y="687388"/>
            <a:ext cx="4572000" cy="3429000"/>
          </a:xfrm>
          <a:ln>
            <a:headEnd/>
            <a:tailEnd/>
          </a:ln>
        </p:spPr>
      </p:sp>
      <p:sp>
        <p:nvSpPr>
          <p:cNvPr id="137220" name="Notes Placeholder 2"/>
          <p:cNvSpPr txBox="1">
            <a:spLocks noGrp="1"/>
          </p:cNvSpPr>
          <p:nvPr>
            <p:ph type="body" idx="1"/>
          </p:nvPr>
        </p:nvSpPr>
        <p:spPr bwMode="auto">
          <a:xfrm>
            <a:off x="701675" y="4343400"/>
            <a:ext cx="560705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567" tIns="45784" rIns="91567" bIns="45784" numCol="1" compatLnSpc="1">
            <a:prstTxWarp prst="textNoShape">
              <a:avLst/>
            </a:prstTxWarp>
          </a:bodyPr>
          <a:lstStyle/>
          <a:p>
            <a:pPr eaLnBrk="1" hangingPunct="1">
              <a:spcBef>
                <a:spcPct val="0"/>
              </a:spcBef>
            </a:pPr>
            <a:endParaRPr lang="en-US" altLang="en-US" smtClean="0">
              <a:solidFill>
                <a:srgbClr val="000000"/>
              </a:solidFill>
              <a:latin typeface="Arial" panose="020B060402020202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271574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Grp="1" noChangeArrowheads="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A9649655-C58A-48F6-905C-7D479D8137C2}" type="slidenum">
              <a:rPr lang="en-US" altLang="en-US"/>
              <a:pPr algn="l" eaLnBrk="1" hangingPunct="1">
                <a:buSzTx/>
              </a:pPr>
              <a:t>51</a:t>
            </a:fld>
            <a:endParaRPr lang="en-US" altLang="en-US"/>
          </a:p>
        </p:txBody>
      </p:sp>
      <p:sp>
        <p:nvSpPr>
          <p:cNvPr id="138243" name="Rectangle 2"/>
          <p:cNvSpPr>
            <a:spLocks noGrp="1" noRot="1" noChangeAspect="1" noChangeArrowheads="1" noTextEdit="1"/>
          </p:cNvSpPr>
          <p:nvPr>
            <p:ph type="sldImg"/>
          </p:nvPr>
        </p:nvSpPr>
        <p:spPr>
          <a:ln>
            <a:headEnd/>
            <a:tailEnd/>
          </a:ln>
        </p:spPr>
      </p:sp>
      <p:sp>
        <p:nvSpPr>
          <p:cNvPr id="138244"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120515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noChangeArrowheads="1"/>
          </p:cNvSpPr>
          <p:nvPr>
            <p:ph type="sldNum" sz="quarter" idx="12"/>
          </p:nvPr>
        </p:nvSpPr>
        <p:spPr>
          <a:noFill/>
        </p:spPr>
        <p:txBody>
          <a:bodyPr/>
          <a:lstStyle>
            <a:lvl1pPr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2868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2868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2868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2868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ED08CBA9-4542-4C5F-9D9A-FE8FDD3560DA}" type="slidenum">
              <a:rPr lang="en-US" altLang="en-US"/>
              <a:pPr algn="l" eaLnBrk="1" hangingPunct="1">
                <a:buSzTx/>
              </a:pPr>
              <a:t>52</a:t>
            </a:fld>
            <a:endParaRPr lang="en-US" altLang="en-US"/>
          </a:p>
        </p:txBody>
      </p:sp>
      <p:sp>
        <p:nvSpPr>
          <p:cNvPr id="139267" name="Rectangle 2"/>
          <p:cNvSpPr>
            <a:spLocks noGrp="1" noRot="1" noChangeAspect="1" noChangeArrowheads="1" noTextEdit="1"/>
          </p:cNvSpPr>
          <p:nvPr>
            <p:ph type="sldImg"/>
          </p:nvPr>
        </p:nvSpPr>
        <p:spPr>
          <a:ln>
            <a:headEnd/>
            <a:tailEnd/>
          </a:ln>
        </p:spPr>
      </p:sp>
      <p:sp>
        <p:nvSpPr>
          <p:cNvPr id="139268"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5065390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3"/>
          <p:cNvSpPr>
            <a:spLocks noGrp="1" noChangeArrowheads="1"/>
          </p:cNvSpPr>
          <p:nvPr>
            <p:ph type="sldNum" sz="quarter" idx="12"/>
          </p:nvPr>
        </p:nvSpPr>
        <p:spPr>
          <a:noFill/>
        </p:spPr>
        <p:txBody>
          <a:bodyPr/>
          <a:lstStyle>
            <a:lvl1pPr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2868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2868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2868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2868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57DE6C51-60CE-433F-AABF-59A1230C81F2}" type="slidenum">
              <a:rPr lang="en-US" altLang="en-US"/>
              <a:pPr algn="l" eaLnBrk="1" hangingPunct="1">
                <a:buSzTx/>
              </a:pPr>
              <a:t>53</a:t>
            </a:fld>
            <a:endParaRPr lang="en-US" altLang="en-US"/>
          </a:p>
        </p:txBody>
      </p:sp>
      <p:sp>
        <p:nvSpPr>
          <p:cNvPr id="140291" name="Rectangle 2"/>
          <p:cNvSpPr>
            <a:spLocks noGrp="1" noRot="1" noChangeAspect="1" noChangeArrowheads="1" noTextEdit="1"/>
          </p:cNvSpPr>
          <p:nvPr>
            <p:ph type="sldImg"/>
          </p:nvPr>
        </p:nvSpPr>
        <p:spPr>
          <a:ln>
            <a:headEnd/>
            <a:tailEnd/>
          </a:ln>
        </p:spPr>
      </p:sp>
      <p:sp>
        <p:nvSpPr>
          <p:cNvPr id="140292"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0976627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Grp="1" noChangeArrowheads="1"/>
          </p:cNvSpPr>
          <p:nvPr>
            <p:ph type="sldNum" sz="quarter" idx="12"/>
          </p:nvPr>
        </p:nvSpPr>
        <p:spPr>
          <a:noFill/>
        </p:spPr>
        <p:txBody>
          <a:bodyPr/>
          <a:lstStyle>
            <a:lvl1pPr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2868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2868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2868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2868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D7D698F0-93F2-49A9-B6C5-1C43A6735546}" type="slidenum">
              <a:rPr lang="en-US" altLang="en-US"/>
              <a:pPr algn="l" eaLnBrk="1" hangingPunct="1">
                <a:buSzTx/>
              </a:pPr>
              <a:t>55</a:t>
            </a:fld>
            <a:endParaRPr lang="en-US" altLang="en-US"/>
          </a:p>
        </p:txBody>
      </p:sp>
      <p:sp>
        <p:nvSpPr>
          <p:cNvPr id="141315" name="Rectangle 2"/>
          <p:cNvSpPr>
            <a:spLocks noGrp="1" noRot="1" noChangeAspect="1" noChangeArrowheads="1" noTextEdit="1"/>
          </p:cNvSpPr>
          <p:nvPr>
            <p:ph type="sldImg"/>
          </p:nvPr>
        </p:nvSpPr>
        <p:spPr>
          <a:ln>
            <a:headEnd/>
            <a:tailEnd/>
          </a:ln>
        </p:spPr>
      </p:sp>
      <p:sp>
        <p:nvSpPr>
          <p:cNvPr id="141316"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694117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Shape 20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96259" name="Shape 209"/>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12360771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3"/>
          <p:cNvSpPr>
            <a:spLocks noGrp="1" noChangeArrowheads="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5608E2AF-8463-479E-9432-CC6D8343BFC1}" type="slidenum">
              <a:rPr lang="en-US" altLang="en-US"/>
              <a:pPr algn="l" eaLnBrk="1" hangingPunct="1">
                <a:buSzTx/>
              </a:pPr>
              <a:t>56</a:t>
            </a:fld>
            <a:endParaRPr lang="en-US" altLang="en-US"/>
          </a:p>
        </p:txBody>
      </p:sp>
      <p:sp>
        <p:nvSpPr>
          <p:cNvPr id="142339" name="Rectangle 2"/>
          <p:cNvSpPr>
            <a:spLocks noGrp="1" noRot="1" noChangeAspect="1" noChangeArrowheads="1" noTextEdit="1"/>
          </p:cNvSpPr>
          <p:nvPr>
            <p:ph type="sldImg"/>
          </p:nvPr>
        </p:nvSpPr>
        <p:spPr>
          <a:ln>
            <a:headEnd/>
            <a:tailEnd/>
          </a:ln>
        </p:spPr>
      </p:sp>
      <p:sp>
        <p:nvSpPr>
          <p:cNvPr id="142340"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1082222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a:headEnd/>
            <a:tailEnd/>
          </a:ln>
        </p:spPr>
      </p:sp>
      <p:sp>
        <p:nvSpPr>
          <p:cNvPr id="143363"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Arial" panose="020B060402020202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7506073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3"/>
          <p:cNvSpPr>
            <a:spLocks noGrp="1" noChangeArrowheads="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E6B58322-5BFB-4FFE-ADFE-98C78AF17015}" type="slidenum">
              <a:rPr lang="en-US" altLang="en-US" sz="1200">
                <a:ea typeface="MS PGothic" panose="020B0600070205080204" pitchFamily="34" charset="-128"/>
              </a:rPr>
              <a:pPr algn="l" eaLnBrk="1" hangingPunct="1">
                <a:buSzTx/>
              </a:pPr>
              <a:t>58</a:t>
            </a:fld>
            <a:endParaRPr lang="en-US" altLang="en-US" sz="1200">
              <a:ea typeface="MS PGothic" panose="020B0600070205080204" pitchFamily="34" charset="-128"/>
            </a:endParaRPr>
          </a:p>
        </p:txBody>
      </p:sp>
      <p:sp>
        <p:nvSpPr>
          <p:cNvPr id="144387" name="Rectangle 2"/>
          <p:cNvSpPr>
            <a:spLocks noGrp="1" noRot="1" noChangeAspect="1" noChangeArrowheads="1" noTextEdit="1"/>
          </p:cNvSpPr>
          <p:nvPr>
            <p:ph type="sldImg"/>
          </p:nvPr>
        </p:nvSpPr>
        <p:spPr>
          <a:ln>
            <a:headEnd/>
            <a:tailEnd/>
          </a:ln>
        </p:spPr>
      </p:sp>
      <p:sp>
        <p:nvSpPr>
          <p:cNvPr id="144388" name="Rectangle 3"/>
          <p:cNvSpPr txBox="1">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Arial" panose="020B0604020202020204" pitchFamily="34" charset="0"/>
              <a:ea typeface="MS PGothic" panose="020B0600070205080204" pitchFamily="34" charset="-128"/>
              <a:sym typeface="Calibri" panose="020F0502020204030204" pitchFamily="34" charset="0"/>
            </a:endParaRPr>
          </a:p>
        </p:txBody>
      </p:sp>
    </p:spTree>
    <p:extLst>
      <p:ext uri="{BB962C8B-B14F-4D97-AF65-F5344CB8AC3E}">
        <p14:creationId xmlns:p14="http://schemas.microsoft.com/office/powerpoint/2010/main" val="2955428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ChangeArrowheads="1"/>
          </p:cNvSpPr>
          <p:nvPr>
            <p:ph type="sldNum" sz="quarter" idx="12"/>
          </p:nvPr>
        </p:nvSpPr>
        <p:spPr>
          <a:xfrm>
            <a:off x="3148013" y="8886825"/>
            <a:ext cx="704850" cy="242888"/>
          </a:xfrm>
          <a:noFill/>
        </p:spPr>
        <p:txBody>
          <a:bodyPr/>
          <a:lstStyle>
            <a:lvl1pPr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2868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2868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2868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2868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C14E40BC-9954-4F8A-A73A-D64C00BE0525}" type="slidenum">
              <a:rPr lang="en-US" altLang="en-US"/>
              <a:pPr algn="l" eaLnBrk="1" hangingPunct="1">
                <a:buSzTx/>
              </a:pPr>
              <a:t>59</a:t>
            </a:fld>
            <a:endParaRPr lang="en-US" altLang="en-US"/>
          </a:p>
        </p:txBody>
      </p:sp>
      <p:sp>
        <p:nvSpPr>
          <p:cNvPr id="145411" name="Rectangle 2"/>
          <p:cNvSpPr>
            <a:spLocks noGrp="1" noRot="1" noChangeAspect="1" noChangeArrowheads="1" noTextEdit="1"/>
          </p:cNvSpPr>
          <p:nvPr>
            <p:ph type="sldImg"/>
          </p:nvPr>
        </p:nvSpPr>
        <p:spPr>
          <a:ln>
            <a:headEnd/>
            <a:tailEnd/>
          </a:ln>
        </p:spPr>
      </p:sp>
      <p:sp>
        <p:nvSpPr>
          <p:cNvPr id="145412"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8501282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Grp="1" noChangeArrowheads="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A1156000-C079-4904-B42F-CD0A8A18E680}" type="slidenum">
              <a:rPr lang="en-US" altLang="en-US"/>
              <a:pPr algn="l" eaLnBrk="1" hangingPunct="1">
                <a:buSzTx/>
              </a:pPr>
              <a:t>60</a:t>
            </a:fld>
            <a:endParaRPr lang="en-US" altLang="en-US"/>
          </a:p>
        </p:txBody>
      </p:sp>
      <p:sp>
        <p:nvSpPr>
          <p:cNvPr id="146435" name="Rectangle 2"/>
          <p:cNvSpPr>
            <a:spLocks noGrp="1" noRot="1" noChangeAspect="1" noChangeArrowheads="1" noTextEdit="1"/>
          </p:cNvSpPr>
          <p:nvPr>
            <p:ph type="sldImg"/>
          </p:nvPr>
        </p:nvSpPr>
        <p:spPr>
          <a:ln>
            <a:headEnd/>
            <a:tailEnd/>
          </a:ln>
        </p:spPr>
      </p:sp>
      <p:sp>
        <p:nvSpPr>
          <p:cNvPr id="146436"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765672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3"/>
          <p:cNvSpPr txBox="1">
            <a:spLocks noGrp="1" noChangeArrowheads="1"/>
          </p:cNvSpPr>
          <p:nvPr/>
        </p:nvSpPr>
        <p:spPr bwMode="auto">
          <a:xfrm>
            <a:off x="4198938" y="6599238"/>
            <a:ext cx="9366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877" tIns="46489" rIns="45877" bIns="46489" anchor="b">
            <a:spAutoFit/>
          </a:bodyPr>
          <a:lstStyle>
            <a:lvl1pPr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2868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2868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2868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2868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28688"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fld id="{DEFF2118-D08C-44F0-8881-0E746CF73EC8}" type="slidenum">
              <a:rPr lang="en-US" altLang="en-US" sz="1000"/>
              <a:pPr algn="ctr" eaLnBrk="1" hangingPunct="1"/>
              <a:t>61</a:t>
            </a:fld>
            <a:endParaRPr lang="en-US" altLang="en-US" sz="1000"/>
          </a:p>
        </p:txBody>
      </p:sp>
      <p:sp>
        <p:nvSpPr>
          <p:cNvPr id="147459" name="Rectangle 2"/>
          <p:cNvSpPr>
            <a:spLocks noGrp="1" noRot="1" noChangeAspect="1" noChangeArrowheads="1" noTextEdit="1"/>
          </p:cNvSpPr>
          <p:nvPr>
            <p:ph type="sldImg"/>
          </p:nvPr>
        </p:nvSpPr>
        <p:spPr>
          <a:ln>
            <a:headEnd/>
            <a:tailEnd/>
          </a:ln>
        </p:spPr>
      </p:sp>
      <p:sp>
        <p:nvSpPr>
          <p:cNvPr id="147460"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9874920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
          <p:cNvSpPr>
            <a:spLocks noGrp="1" noChangeArrowheads="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3235338C-2836-4E16-B0CF-EBD5512E7092}" type="slidenum">
              <a:rPr lang="en-US" altLang="en-US"/>
              <a:pPr algn="l" eaLnBrk="1" hangingPunct="1">
                <a:buSzTx/>
              </a:pPr>
              <a:t>62</a:t>
            </a:fld>
            <a:endParaRPr lang="en-US" altLang="en-US"/>
          </a:p>
        </p:txBody>
      </p:sp>
      <p:sp>
        <p:nvSpPr>
          <p:cNvPr id="148483" name="Rectangle 2"/>
          <p:cNvSpPr>
            <a:spLocks noGrp="1" noRot="1" noChangeAspect="1" noChangeArrowheads="1" noTextEdit="1"/>
          </p:cNvSpPr>
          <p:nvPr>
            <p:ph type="sldImg"/>
          </p:nvPr>
        </p:nvSpPr>
        <p:spPr>
          <a:ln>
            <a:headEnd/>
            <a:tailEnd/>
          </a:ln>
        </p:spPr>
      </p:sp>
      <p:sp>
        <p:nvSpPr>
          <p:cNvPr id="148484"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3994695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9506" name="Shape 21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49507" name="Shape 217"/>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29848249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0530" name="Shape 18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50531" name="Shape 187"/>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32431455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1554" name="Shape 41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51555" name="Shape 412"/>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3515139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7282" name="Shape 21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97283" name="Shape 217"/>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14767240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2578" name="Shape 41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52579" name="Shape 419"/>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1109085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a:headEnd/>
            <a:tailEnd/>
          </a:ln>
        </p:spPr>
      </p:sp>
      <p:sp>
        <p:nvSpPr>
          <p:cNvPr id="98307" name="Slide Number Placeholder 3"/>
          <p:cNvSpPr>
            <a:spLocks noGrp="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F8116710-09D8-4F0C-931F-5D98D383DAB7}" type="slidenum">
              <a:rPr lang="en-GB" altLang="en-US"/>
              <a:pPr algn="l" eaLnBrk="1" hangingPunct="1">
                <a:buSzTx/>
              </a:pPr>
              <a:t>7</a:t>
            </a:fld>
            <a:endParaRPr lang="en-GB" altLang="en-US"/>
          </a:p>
        </p:txBody>
      </p:sp>
      <p:sp>
        <p:nvSpPr>
          <p:cNvPr id="98308"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it-IT"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983791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a:headEnd/>
            <a:tailEnd/>
          </a:ln>
        </p:spPr>
      </p:sp>
      <p:sp>
        <p:nvSpPr>
          <p:cNvPr id="99331" name="Slide Number Placeholder 3"/>
          <p:cNvSpPr>
            <a:spLocks noGrp="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FA33AF22-B1EC-4C9E-8C17-E5E9BFAADD9B}" type="slidenum">
              <a:rPr lang="en-GB" altLang="en-US"/>
              <a:pPr algn="l" eaLnBrk="1" hangingPunct="1">
                <a:buSzTx/>
              </a:pPr>
              <a:t>9</a:t>
            </a:fld>
            <a:endParaRPr lang="en-GB" altLang="en-US"/>
          </a:p>
        </p:txBody>
      </p:sp>
      <p:sp>
        <p:nvSpPr>
          <p:cNvPr id="99332"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it-IT"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229708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a:headEnd/>
            <a:tailEnd/>
          </a:ln>
        </p:spPr>
      </p:sp>
      <p:sp>
        <p:nvSpPr>
          <p:cNvPr id="100355"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r>
              <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Number 5 was Typhoon Goni in Japan, which resulted in insured losses of up to USD 1.2 billion</a:t>
            </a:r>
          </a:p>
          <a:p>
            <a:pPr eaLnBrk="1" hangingPunct="1">
              <a:spcBef>
                <a:spcPct val="0"/>
              </a:spcBef>
            </a:pPr>
            <a:endParaRPr lang="en-US" altLang="en-US"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00356" name="Slide Number Placeholder 3"/>
          <p:cNvSpPr>
            <a:spLocks noGrp="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eaLnBrk="1" hangingPunct="1">
              <a:buSzTx/>
            </a:pPr>
            <a:fld id="{9C64CA8E-2907-47E3-BA3C-686F25DF0C77}" type="slidenum">
              <a:rPr lang="en-GB" altLang="en-US"/>
              <a:pPr algn="l" eaLnBrk="1" hangingPunct="1">
                <a:buSzTx/>
              </a:pPr>
              <a:t>10</a:t>
            </a:fld>
            <a:endParaRPr lang="en-GB" altLang="en-US"/>
          </a:p>
        </p:txBody>
      </p:sp>
    </p:spTree>
    <p:extLst>
      <p:ext uri="{BB962C8B-B14F-4D97-AF65-F5344CB8AC3E}">
        <p14:creationId xmlns:p14="http://schemas.microsoft.com/office/powerpoint/2010/main" val="352027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themeOverride" Target="../theme/themeOverride1.xml"/><Relationship Id="rId5" Type="http://schemas.openxmlformats.org/officeDocument/2006/relationships/image" Target="../media/image8.emf"/><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hemeOverride" Target="../theme/themeOverride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hemeOverride" Target="../theme/themeOverride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15"/>
        <p:cNvGrpSpPr/>
        <p:nvPr/>
      </p:nvGrpSpPr>
      <p:grpSpPr>
        <a:xfrm>
          <a:off x="0" y="0"/>
          <a:ext cx="0" cy="0"/>
          <a:chOff x="0" y="0"/>
          <a:chExt cx="0" cy="0"/>
        </a:xfrm>
      </p:grpSpPr>
      <p:sp>
        <p:nvSpPr>
          <p:cNvPr id="4" name="Shape 16"/>
          <p:cNvSpPr>
            <a:spLocks noChangeArrowheads="1"/>
          </p:cNvSpPr>
          <p:nvPr/>
        </p:nvSpPr>
        <p:spPr bwMode="auto">
          <a:xfrm>
            <a:off x="0" y="0"/>
            <a:ext cx="9144000" cy="3429000"/>
          </a:xfrm>
          <a:prstGeom prst="rect">
            <a:avLst/>
          </a:prstGeom>
          <a:solidFill>
            <a:srgbClr val="51515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solidFill>
                <a:srgbClr val="FFFFFF"/>
              </a:solidFill>
              <a:latin typeface="Calibri" pitchFamily="34" charset="0"/>
              <a:sym typeface="Calibri" pitchFamily="34" charset="0"/>
            </a:endParaRPr>
          </a:p>
        </p:txBody>
      </p:sp>
      <p:sp>
        <p:nvSpPr>
          <p:cNvPr id="5" name="Shape 17"/>
          <p:cNvSpPr>
            <a:spLocks noChangeArrowheads="1"/>
          </p:cNvSpPr>
          <p:nvPr/>
        </p:nvSpPr>
        <p:spPr bwMode="auto">
          <a:xfrm>
            <a:off x="6934200" y="0"/>
            <a:ext cx="838200" cy="1425575"/>
          </a:xfrm>
          <a:prstGeom prst="chevron">
            <a:avLst>
              <a:gd name="adj" fmla="val 50000"/>
            </a:avLst>
          </a:prstGeom>
          <a:solidFill>
            <a:srgbClr val="46464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latin typeface="Calibri" pitchFamily="34" charset="0"/>
              <a:sym typeface="Calibri" pitchFamily="34" charset="0"/>
            </a:endParaRPr>
          </a:p>
        </p:txBody>
      </p:sp>
      <p:sp>
        <p:nvSpPr>
          <p:cNvPr id="6" name="Shape 18"/>
          <p:cNvSpPr>
            <a:spLocks noChangeArrowheads="1"/>
          </p:cNvSpPr>
          <p:nvPr/>
        </p:nvSpPr>
        <p:spPr bwMode="auto">
          <a:xfrm>
            <a:off x="7620000" y="0"/>
            <a:ext cx="838200" cy="1425575"/>
          </a:xfrm>
          <a:prstGeom prst="chevron">
            <a:avLst>
              <a:gd name="adj" fmla="val 50000"/>
            </a:avLst>
          </a:prstGeom>
          <a:solidFill>
            <a:srgbClr val="46464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latin typeface="Calibri" pitchFamily="34" charset="0"/>
              <a:sym typeface="Calibri" pitchFamily="34" charset="0"/>
            </a:endParaRPr>
          </a:p>
        </p:txBody>
      </p:sp>
      <p:sp>
        <p:nvSpPr>
          <p:cNvPr id="7" name="Shape 19"/>
          <p:cNvSpPr>
            <a:spLocks noChangeArrowheads="1"/>
          </p:cNvSpPr>
          <p:nvPr/>
        </p:nvSpPr>
        <p:spPr bwMode="auto">
          <a:xfrm>
            <a:off x="8305800" y="0"/>
            <a:ext cx="838200" cy="1425575"/>
          </a:xfrm>
          <a:prstGeom prst="chevron">
            <a:avLst>
              <a:gd name="adj" fmla="val 50000"/>
            </a:avLst>
          </a:prstGeom>
          <a:solidFill>
            <a:srgbClr val="46464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latin typeface="Calibri" pitchFamily="34" charset="0"/>
              <a:sym typeface="Calibri" pitchFamily="34" charset="0"/>
            </a:endParaRPr>
          </a:p>
        </p:txBody>
      </p:sp>
      <p:sp>
        <p:nvSpPr>
          <p:cNvPr id="8" name="Shape 22"/>
          <p:cNvSpPr>
            <a:spLocks noChangeArrowheads="1"/>
          </p:cNvSpPr>
          <p:nvPr/>
        </p:nvSpPr>
        <p:spPr bwMode="auto">
          <a:xfrm>
            <a:off x="152400" y="2446338"/>
            <a:ext cx="1965325" cy="1965325"/>
          </a:xfrm>
          <a:prstGeom prst="ellipse">
            <a:avLst/>
          </a:prstGeom>
          <a:solidFill>
            <a:srgbClr val="A5C4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solidFill>
                <a:srgbClr val="FFFFFF"/>
              </a:solidFill>
              <a:latin typeface="Calibri" pitchFamily="34" charset="0"/>
              <a:sym typeface="Calibri" pitchFamily="34" charset="0"/>
            </a:endParaRPr>
          </a:p>
        </p:txBody>
      </p:sp>
      <p:pic>
        <p:nvPicPr>
          <p:cNvPr id="9" name="Shape 23"/>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111875"/>
            <a:ext cx="9144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hape 20"/>
          <p:cNvSpPr txBox="1">
            <a:spLocks noGrp="1"/>
          </p:cNvSpPr>
          <p:nvPr>
            <p:ph type="ctrTitle"/>
          </p:nvPr>
        </p:nvSpPr>
        <p:spPr>
          <a:xfrm>
            <a:off x="2362200" y="2514600"/>
            <a:ext cx="6629400" cy="899874"/>
          </a:xfrm>
          <a:prstGeom prst="rect">
            <a:avLst/>
          </a:prstGeom>
          <a:noFill/>
          <a:ln>
            <a:noFill/>
          </a:ln>
        </p:spPr>
        <p:txBody>
          <a:bodyPr anchor="b"/>
          <a:lstStyle>
            <a:lvl1pPr marL="0" marR="0" lvl="0" indent="0" algn="l" rtl="0">
              <a:spcBef>
                <a:spcPts val="0"/>
              </a:spcBef>
              <a:buClr>
                <a:srgbClr val="A5C4D6"/>
              </a:buClr>
              <a:buFont typeface="Questrial"/>
              <a:buNone/>
              <a:defRPr sz="4000" b="1" i="0" u="none" strike="noStrike" cap="none">
                <a:solidFill>
                  <a:srgbClr val="A5C4D6"/>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 name="Shape 21"/>
          <p:cNvSpPr txBox="1">
            <a:spLocks noGrp="1"/>
          </p:cNvSpPr>
          <p:nvPr>
            <p:ph type="subTitle" idx="1"/>
          </p:nvPr>
        </p:nvSpPr>
        <p:spPr>
          <a:xfrm>
            <a:off x="2362200" y="3429000"/>
            <a:ext cx="5333999" cy="609599"/>
          </a:xfrm>
          <a:prstGeom prst="rect">
            <a:avLst/>
          </a:prstGeom>
          <a:noFill/>
          <a:ln>
            <a:noFill/>
          </a:ln>
        </p:spPr>
        <p:txBody>
          <a:bodyPr/>
          <a:lstStyle>
            <a:lvl1pPr marL="0" marR="0" lvl="0" indent="0" algn="l" rtl="0">
              <a:spcBef>
                <a:spcPts val="560"/>
              </a:spcBef>
              <a:buClr>
                <a:srgbClr val="F68C20"/>
              </a:buClr>
              <a:buFont typeface="Arial"/>
              <a:buNone/>
              <a:defRPr sz="2800" b="0" i="0" u="none" strike="noStrike" cap="none">
                <a:solidFill>
                  <a:srgbClr val="F68C20"/>
                </a:solidFill>
                <a:latin typeface="Questrial"/>
                <a:ea typeface="Questrial"/>
                <a:cs typeface="Questrial"/>
                <a:sym typeface="Questrial"/>
              </a:defRPr>
            </a:lvl1pPr>
            <a:lvl2pPr marL="457200" marR="0" lvl="1" indent="0" algn="ctr" rtl="0">
              <a:spcBef>
                <a:spcPts val="560"/>
              </a:spcBef>
              <a:buClr>
                <a:srgbClr val="888888"/>
              </a:buClr>
              <a:buFont typeface="Arial"/>
              <a:buNone/>
              <a:defRPr sz="2800" b="0" i="0" u="none" strike="noStrike" cap="none">
                <a:solidFill>
                  <a:srgbClr val="888888"/>
                </a:solidFill>
                <a:latin typeface="Questrial"/>
                <a:ea typeface="Questrial"/>
                <a:cs typeface="Questrial"/>
                <a:sym typeface="Questrial"/>
              </a:defRPr>
            </a:lvl2pPr>
            <a:lvl3pPr marL="914400" marR="0" lvl="2" indent="0" algn="ctr" rtl="0">
              <a:spcBef>
                <a:spcPts val="480"/>
              </a:spcBef>
              <a:buClr>
                <a:srgbClr val="888888"/>
              </a:buClr>
              <a:buFont typeface="Arial"/>
              <a:buNone/>
              <a:defRPr sz="2400" b="0" i="0" u="none" strike="noStrike" cap="none">
                <a:solidFill>
                  <a:srgbClr val="888888"/>
                </a:solidFill>
                <a:latin typeface="Questrial"/>
                <a:ea typeface="Questrial"/>
                <a:cs typeface="Questrial"/>
                <a:sym typeface="Questrial"/>
              </a:defRPr>
            </a:lvl3pPr>
            <a:lvl4pPr marL="1371600" marR="0" lvl="3" indent="0" algn="ctr" rtl="0">
              <a:spcBef>
                <a:spcPts val="400"/>
              </a:spcBef>
              <a:buClr>
                <a:srgbClr val="888888"/>
              </a:buClr>
              <a:buFont typeface="Arial"/>
              <a:buNone/>
              <a:defRPr sz="2000" b="0" i="0" u="none" strike="noStrike" cap="none">
                <a:solidFill>
                  <a:srgbClr val="888888"/>
                </a:solidFill>
                <a:latin typeface="Questrial"/>
                <a:ea typeface="Questrial"/>
                <a:cs typeface="Questrial"/>
                <a:sym typeface="Questrial"/>
              </a:defRPr>
            </a:lvl4pPr>
            <a:lvl5pPr marL="1828800" marR="0" lvl="4" indent="0" algn="ctr" rtl="0">
              <a:spcBef>
                <a:spcPts val="400"/>
              </a:spcBef>
              <a:buClr>
                <a:srgbClr val="888888"/>
              </a:buClr>
              <a:buFont typeface="Arial"/>
              <a:buNone/>
              <a:defRPr sz="2000" b="0" i="0" u="none" strike="noStrike" cap="none">
                <a:solidFill>
                  <a:srgbClr val="888888"/>
                </a:solidFill>
                <a:latin typeface="Questrial"/>
                <a:ea typeface="Questrial"/>
                <a:cs typeface="Questrial"/>
                <a:sym typeface="Questrial"/>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1483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ustomizable Icon">
    <p:spTree>
      <p:nvGrpSpPr>
        <p:cNvPr id="1" name="Shape 123"/>
        <p:cNvGrpSpPr/>
        <p:nvPr/>
      </p:nvGrpSpPr>
      <p:grpSpPr>
        <a:xfrm>
          <a:off x="0" y="0"/>
          <a:ext cx="0" cy="0"/>
          <a:chOff x="0" y="0"/>
          <a:chExt cx="0" cy="0"/>
        </a:xfrm>
      </p:grpSpPr>
      <p:sp>
        <p:nvSpPr>
          <p:cNvPr id="3" name="Shape 124"/>
          <p:cNvSpPr>
            <a:spLocks noChangeArrowheads="1"/>
          </p:cNvSpPr>
          <p:nvPr/>
        </p:nvSpPr>
        <p:spPr bwMode="auto">
          <a:xfrm>
            <a:off x="381000" y="1524000"/>
            <a:ext cx="1219200" cy="1219200"/>
          </a:xfrm>
          <a:prstGeom prst="ellipse">
            <a:avLst/>
          </a:prstGeom>
          <a:solidFill>
            <a:srgbClr val="F68C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buClr>
                <a:srgbClr val="000000"/>
              </a:buClr>
              <a:buFont typeface="Calibri" pitchFamily="34" charset="0"/>
              <a:buNone/>
              <a:defRPr/>
            </a:pPr>
            <a:endParaRPr lang="en-US" altLang="en-US" sz="1800" b="1" smtClean="0">
              <a:solidFill>
                <a:srgbClr val="F68C20"/>
              </a:solidFill>
              <a:latin typeface="Questrial" charset="0"/>
              <a:sym typeface="Questrial" charset="0"/>
            </a:endParaRPr>
          </a:p>
        </p:txBody>
      </p:sp>
      <p:cxnSp>
        <p:nvCxnSpPr>
          <p:cNvPr id="4" name="Shape 126"/>
          <p:cNvCxnSpPr>
            <a:cxnSpLocks noChangeShapeType="1"/>
          </p:cNvCxnSpPr>
          <p:nvPr/>
        </p:nvCxnSpPr>
        <p:spPr bwMode="auto">
          <a:xfrm>
            <a:off x="990600" y="0"/>
            <a:ext cx="0" cy="1524000"/>
          </a:xfrm>
          <a:prstGeom prst="straightConnector1">
            <a:avLst/>
          </a:prstGeom>
          <a:noFill/>
          <a:ln w="19050">
            <a:solidFill>
              <a:srgbClr val="F68C20"/>
            </a:solidFill>
            <a:round/>
            <a:headEnd/>
            <a:tailEnd/>
          </a:ln>
          <a:extLst>
            <a:ext uri="{909E8E84-426E-40DD-AFC4-6F175D3DCCD1}">
              <a14:hiddenFill xmlns:a14="http://schemas.microsoft.com/office/drawing/2010/main">
                <a:noFill/>
              </a14:hiddenFill>
            </a:ext>
          </a:extLst>
        </p:spPr>
      </p:cxnSp>
      <p:pic>
        <p:nvPicPr>
          <p:cNvPr id="5" name="Shape 127"/>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11875"/>
            <a:ext cx="9144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 name="Shape 128"/>
          <p:cNvSpPr>
            <a:spLocks noGrp="1"/>
          </p:cNvSpPr>
          <p:nvPr>
            <p:ph type="pic" idx="2"/>
          </p:nvPr>
        </p:nvSpPr>
        <p:spPr>
          <a:xfrm>
            <a:off x="2209800" y="1600200"/>
            <a:ext cx="6248399" cy="3733800"/>
          </a:xfrm>
          <a:prstGeom prst="rect">
            <a:avLst/>
          </a:prstGeom>
          <a:noFill/>
          <a:ln>
            <a:noFill/>
          </a:ln>
        </p:spPr>
        <p:txBody>
          <a:bodyPr/>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endParaRPr noProof="0">
              <a:sym typeface="Questrial"/>
            </a:endParaRPr>
          </a:p>
        </p:txBody>
      </p:sp>
      <p:sp>
        <p:nvSpPr>
          <p:cNvPr id="6" name="Shape 125"/>
          <p:cNvSpPr txBox="1">
            <a:spLocks noGrp="1"/>
          </p:cNvSpPr>
          <p:nvPr>
            <p:ph type="sldNum" idx="10"/>
          </p:nvPr>
        </p:nvSpPr>
        <p:spPr/>
        <p:txBody>
          <a:bodyPr/>
          <a:lstStyle>
            <a:lvl1pPr>
              <a:defRPr/>
            </a:lvl1pPr>
          </a:lstStyle>
          <a:p>
            <a:fld id="{8B13E8FD-C2A0-4A21-87CF-FCE7F6D14510}" type="slidenum">
              <a:rPr lang="en-US" altLang="en-US"/>
              <a:pPr/>
              <a:t>‹#›</a:t>
            </a:fld>
            <a:endParaRPr lang="en-US" altLang="en-US"/>
          </a:p>
        </p:txBody>
      </p:sp>
    </p:spTree>
    <p:extLst>
      <p:ext uri="{BB962C8B-B14F-4D97-AF65-F5344CB8AC3E}">
        <p14:creationId xmlns:p14="http://schemas.microsoft.com/office/powerpoint/2010/main" val="1215708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Quote 2">
    <p:spTree>
      <p:nvGrpSpPr>
        <p:cNvPr id="1" name="Shape 129"/>
        <p:cNvGrpSpPr/>
        <p:nvPr/>
      </p:nvGrpSpPr>
      <p:grpSpPr>
        <a:xfrm>
          <a:off x="0" y="0"/>
          <a:ext cx="0" cy="0"/>
          <a:chOff x="0" y="0"/>
          <a:chExt cx="0" cy="0"/>
        </a:xfrm>
      </p:grpSpPr>
      <p:grpSp>
        <p:nvGrpSpPr>
          <p:cNvPr id="3" name="Shape 130"/>
          <p:cNvGrpSpPr>
            <a:grpSpLocks/>
          </p:cNvGrpSpPr>
          <p:nvPr/>
        </p:nvGrpSpPr>
        <p:grpSpPr bwMode="auto">
          <a:xfrm>
            <a:off x="0" y="0"/>
            <a:ext cx="9144000" cy="5638800"/>
            <a:chOff x="0" y="0"/>
            <a:chExt cx="9144000" cy="5638799"/>
          </a:xfrm>
        </p:grpSpPr>
        <p:grpSp>
          <p:nvGrpSpPr>
            <p:cNvPr id="4" name="Shape 131"/>
            <p:cNvGrpSpPr>
              <a:grpSpLocks/>
            </p:cNvGrpSpPr>
            <p:nvPr/>
          </p:nvGrpSpPr>
          <p:grpSpPr bwMode="auto">
            <a:xfrm>
              <a:off x="0" y="609600"/>
              <a:ext cx="9144000" cy="5029199"/>
              <a:chOff x="0" y="609600"/>
              <a:chExt cx="9144000" cy="5029199"/>
            </a:xfrm>
          </p:grpSpPr>
          <p:sp>
            <p:nvSpPr>
              <p:cNvPr id="6" name="Shape 132"/>
              <p:cNvSpPr>
                <a:spLocks noChangeArrowheads="1"/>
              </p:cNvSpPr>
              <p:nvPr/>
            </p:nvSpPr>
            <p:spPr bwMode="auto">
              <a:xfrm>
                <a:off x="0" y="609600"/>
                <a:ext cx="9144000" cy="5029199"/>
              </a:xfrm>
              <a:prstGeom prst="rect">
                <a:avLst/>
              </a:prstGeom>
              <a:solidFill>
                <a:srgbClr val="F68C2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solidFill>
                    <a:srgbClr val="FFFFFF"/>
                  </a:solidFill>
                  <a:latin typeface="Calibri" pitchFamily="34" charset="0"/>
                  <a:sym typeface="Calibri" pitchFamily="34" charset="0"/>
                </a:endParaRPr>
              </a:p>
            </p:txBody>
          </p:sp>
          <p:grpSp>
            <p:nvGrpSpPr>
              <p:cNvPr id="7" name="Shape 133"/>
              <p:cNvGrpSpPr>
                <a:grpSpLocks/>
              </p:cNvGrpSpPr>
              <p:nvPr/>
            </p:nvGrpSpPr>
            <p:grpSpPr bwMode="auto">
              <a:xfrm>
                <a:off x="609600" y="1374859"/>
                <a:ext cx="8534400" cy="3498679"/>
                <a:chOff x="609600" y="1374859"/>
                <a:chExt cx="8534400" cy="3498679"/>
              </a:xfrm>
            </p:grpSpPr>
            <p:grpSp>
              <p:nvGrpSpPr>
                <p:cNvPr id="8" name="Shape 134"/>
                <p:cNvGrpSpPr>
                  <a:grpSpLocks/>
                </p:cNvGrpSpPr>
                <p:nvPr/>
              </p:nvGrpSpPr>
              <p:grpSpPr bwMode="auto">
                <a:xfrm>
                  <a:off x="609600" y="1374859"/>
                  <a:ext cx="8534400" cy="3498679"/>
                  <a:chOff x="609600" y="1374859"/>
                  <a:chExt cx="8534400" cy="3498679"/>
                </a:xfrm>
              </p:grpSpPr>
              <p:sp>
                <p:nvSpPr>
                  <p:cNvPr id="11" name="Shape 135"/>
                  <p:cNvSpPr>
                    <a:spLocks noChangeArrowheads="1"/>
                  </p:cNvSpPr>
                  <p:nvPr/>
                </p:nvSpPr>
                <p:spPr bwMode="auto">
                  <a:xfrm>
                    <a:off x="1676400" y="1374775"/>
                    <a:ext cx="7467600" cy="3498849"/>
                  </a:xfrm>
                  <a:prstGeom prst="rect">
                    <a:avLst/>
                  </a:prstGeom>
                  <a:solidFill>
                    <a:srgbClr val="46464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solidFill>
                        <a:srgbClr val="FFFFFF"/>
                      </a:solidFill>
                      <a:latin typeface="Calibri" pitchFamily="34" charset="0"/>
                      <a:sym typeface="Calibri" pitchFamily="34" charset="0"/>
                    </a:endParaRPr>
                  </a:p>
                </p:txBody>
              </p:sp>
              <p:sp>
                <p:nvSpPr>
                  <p:cNvPr id="12" name="Shape 136"/>
                  <p:cNvSpPr>
                    <a:spLocks noChangeArrowheads="1"/>
                  </p:cNvSpPr>
                  <p:nvPr/>
                </p:nvSpPr>
                <p:spPr bwMode="auto">
                  <a:xfrm>
                    <a:off x="609600" y="1374775"/>
                    <a:ext cx="2133600" cy="3498849"/>
                  </a:xfrm>
                  <a:prstGeom prst="chevron">
                    <a:avLst>
                      <a:gd name="adj" fmla="val 50000"/>
                    </a:avLst>
                  </a:prstGeom>
                  <a:solidFill>
                    <a:srgbClr val="51515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latin typeface="Calibri" pitchFamily="34" charset="0"/>
                      <a:sym typeface="Calibri" pitchFamily="34" charset="0"/>
                    </a:endParaRPr>
                  </a:p>
                </p:txBody>
              </p:sp>
            </p:grpSp>
            <p:sp>
              <p:nvSpPr>
                <p:cNvPr id="9" name="Shape 137"/>
                <p:cNvSpPr>
                  <a:spLocks noChangeArrowheads="1"/>
                </p:cNvSpPr>
                <p:nvPr/>
              </p:nvSpPr>
              <p:spPr bwMode="auto">
                <a:xfrm>
                  <a:off x="2438400" y="1374775"/>
                  <a:ext cx="2057400" cy="3498849"/>
                </a:xfrm>
                <a:prstGeom prst="chevron">
                  <a:avLst>
                    <a:gd name="adj" fmla="val 50000"/>
                  </a:avLst>
                </a:prstGeom>
                <a:solidFill>
                  <a:srgbClr val="51515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latin typeface="Calibri" pitchFamily="34" charset="0"/>
                    <a:sym typeface="Calibri" pitchFamily="34" charset="0"/>
                  </a:endParaRPr>
                </a:p>
              </p:txBody>
            </p:sp>
            <p:sp>
              <p:nvSpPr>
                <p:cNvPr id="10" name="Shape 138"/>
                <p:cNvSpPr>
                  <a:spLocks noChangeArrowheads="1"/>
                </p:cNvSpPr>
                <p:nvPr/>
              </p:nvSpPr>
              <p:spPr bwMode="auto">
                <a:xfrm>
                  <a:off x="4267200" y="1374775"/>
                  <a:ext cx="2057400" cy="3498849"/>
                </a:xfrm>
                <a:prstGeom prst="chevron">
                  <a:avLst>
                    <a:gd name="adj" fmla="val 50000"/>
                  </a:avLst>
                </a:prstGeom>
                <a:solidFill>
                  <a:srgbClr val="51515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latin typeface="Calibri" pitchFamily="34" charset="0"/>
                    <a:sym typeface="Calibri" pitchFamily="34" charset="0"/>
                  </a:endParaRPr>
                </a:p>
              </p:txBody>
            </p:sp>
          </p:grpSp>
        </p:grpSp>
        <p:sp>
          <p:nvSpPr>
            <p:cNvPr id="5" name="Shape 139"/>
            <p:cNvSpPr txBox="1">
              <a:spLocks noChangeArrowheads="1"/>
            </p:cNvSpPr>
            <p:nvPr/>
          </p:nvSpPr>
          <p:spPr bwMode="auto">
            <a:xfrm>
              <a:off x="152400" y="0"/>
              <a:ext cx="83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eaLnBrk="1" hangingPunct="1">
                <a:buSzPct val="25000"/>
                <a:defRPr/>
              </a:pPr>
              <a:r>
                <a:rPr lang="en-US" altLang="en-US" sz="25600" b="1" smtClean="0">
                  <a:solidFill>
                    <a:srgbClr val="FFFFFF"/>
                  </a:solidFill>
                  <a:latin typeface="Questrial" charset="0"/>
                  <a:sym typeface="Questrial" charset="0"/>
                </a:rPr>
                <a:t>“</a:t>
              </a:r>
            </a:p>
          </p:txBody>
        </p:sp>
      </p:grpSp>
      <p:pic>
        <p:nvPicPr>
          <p:cNvPr id="13" name="Shape 14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11875"/>
            <a:ext cx="9144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Shape 142"/>
          <p:cNvSpPr txBox="1">
            <a:spLocks noGrp="1"/>
          </p:cNvSpPr>
          <p:nvPr>
            <p:ph type="body" idx="1"/>
          </p:nvPr>
        </p:nvSpPr>
        <p:spPr>
          <a:xfrm>
            <a:off x="2209800" y="1752600"/>
            <a:ext cx="6019799" cy="2971799"/>
          </a:xfrm>
          <a:prstGeom prst="rect">
            <a:avLst/>
          </a:prstGeom>
          <a:noFill/>
          <a:ln>
            <a:noFill/>
          </a:ln>
        </p:spPr>
        <p:txBody>
          <a:bodyPr/>
          <a:lstStyle>
            <a:lvl1pPr marL="0" marR="0" lvl="0" indent="0" algn="l" rtl="0">
              <a:lnSpc>
                <a:spcPct val="100000"/>
              </a:lnSpc>
              <a:spcBef>
                <a:spcPts val="560"/>
              </a:spcBef>
              <a:spcAft>
                <a:spcPts val="600"/>
              </a:spcAft>
              <a:buClr>
                <a:schemeClr val="lt1"/>
              </a:buClr>
              <a:buFont typeface="Arial"/>
              <a:buNone/>
              <a:defRPr sz="2800" b="0" i="0" u="none" strike="noStrike" cap="none">
                <a:solidFill>
                  <a:schemeClr val="lt1"/>
                </a:solidFill>
                <a:latin typeface="Questrial"/>
                <a:ea typeface="Questrial"/>
                <a:cs typeface="Questrial"/>
                <a:sym typeface="Quest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 name="Shape 140"/>
          <p:cNvSpPr txBox="1">
            <a:spLocks noGrp="1"/>
          </p:cNvSpPr>
          <p:nvPr>
            <p:ph type="sldNum" idx="10"/>
          </p:nvPr>
        </p:nvSpPr>
        <p:spPr/>
        <p:txBody>
          <a:bodyPr/>
          <a:lstStyle>
            <a:lvl1pPr>
              <a:defRPr/>
            </a:lvl1pPr>
          </a:lstStyle>
          <a:p>
            <a:fld id="{D0C4F36A-DDEE-411E-BF4C-59F351DFF478}" type="slidenum">
              <a:rPr lang="en-US" altLang="en-US"/>
              <a:pPr/>
              <a:t>‹#›</a:t>
            </a:fld>
            <a:endParaRPr lang="en-US" altLang="en-US"/>
          </a:p>
        </p:txBody>
      </p:sp>
    </p:spTree>
    <p:extLst>
      <p:ext uri="{BB962C8B-B14F-4D97-AF65-F5344CB8AC3E}">
        <p14:creationId xmlns:p14="http://schemas.microsoft.com/office/powerpoint/2010/main" val="3779527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all Out - 2">
    <p:spTree>
      <p:nvGrpSpPr>
        <p:cNvPr id="1" name="Shape 143"/>
        <p:cNvGrpSpPr/>
        <p:nvPr/>
      </p:nvGrpSpPr>
      <p:grpSpPr>
        <a:xfrm>
          <a:off x="0" y="0"/>
          <a:ext cx="0" cy="0"/>
          <a:chOff x="0" y="0"/>
          <a:chExt cx="0" cy="0"/>
        </a:xfrm>
      </p:grpSpPr>
      <p:pic>
        <p:nvPicPr>
          <p:cNvPr id="3" name="Shape 145"/>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3357" b="3564"/>
          <a:stretch>
            <a:fillRect/>
          </a:stretch>
        </p:blipFill>
        <p:spPr bwMode="auto">
          <a:xfrm>
            <a:off x="609600" y="1371600"/>
            <a:ext cx="8534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hape 14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11875"/>
            <a:ext cx="9144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Shape 147"/>
          <p:cNvSpPr txBox="1">
            <a:spLocks noGrp="1"/>
          </p:cNvSpPr>
          <p:nvPr>
            <p:ph type="body" idx="1"/>
          </p:nvPr>
        </p:nvSpPr>
        <p:spPr>
          <a:xfrm>
            <a:off x="2209800" y="1752600"/>
            <a:ext cx="6019799" cy="2971799"/>
          </a:xfrm>
          <a:prstGeom prst="rect">
            <a:avLst/>
          </a:prstGeom>
          <a:noFill/>
          <a:ln>
            <a:noFill/>
          </a:ln>
        </p:spPr>
        <p:txBody>
          <a:bodyPr/>
          <a:lstStyle>
            <a:lvl1pPr marL="0" marR="0" lvl="0" indent="0" algn="l" rtl="0">
              <a:lnSpc>
                <a:spcPct val="100000"/>
              </a:lnSpc>
              <a:spcBef>
                <a:spcPts val="560"/>
              </a:spcBef>
              <a:spcAft>
                <a:spcPts val="600"/>
              </a:spcAft>
              <a:buClr>
                <a:schemeClr val="lt1"/>
              </a:buClr>
              <a:buFont typeface="Arial"/>
              <a:buNone/>
              <a:defRPr sz="2800" b="0" i="0" u="none" strike="noStrike" cap="none">
                <a:solidFill>
                  <a:schemeClr val="lt1"/>
                </a:solidFill>
                <a:latin typeface="Questrial"/>
                <a:ea typeface="Questrial"/>
                <a:cs typeface="Questrial"/>
                <a:sym typeface="Quest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 name="Shape 144"/>
          <p:cNvSpPr txBox="1">
            <a:spLocks noGrp="1"/>
          </p:cNvSpPr>
          <p:nvPr>
            <p:ph type="sldNum" idx="10"/>
          </p:nvPr>
        </p:nvSpPr>
        <p:spPr/>
        <p:txBody>
          <a:bodyPr/>
          <a:lstStyle>
            <a:lvl1pPr>
              <a:defRPr/>
            </a:lvl1pPr>
          </a:lstStyle>
          <a:p>
            <a:fld id="{3C1A5F79-FDFE-45A4-BB9E-B24EDE7D026A}" type="slidenum">
              <a:rPr lang="en-US" altLang="en-US"/>
              <a:pPr/>
              <a:t>‹#›</a:t>
            </a:fld>
            <a:endParaRPr lang="en-US" altLang="en-US"/>
          </a:p>
        </p:txBody>
      </p:sp>
    </p:spTree>
    <p:extLst>
      <p:ext uri="{BB962C8B-B14F-4D97-AF65-F5344CB8AC3E}">
        <p14:creationId xmlns:p14="http://schemas.microsoft.com/office/powerpoint/2010/main" val="282485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Facts and Figures">
    <p:spTree>
      <p:nvGrpSpPr>
        <p:cNvPr id="1" name="Shape 148"/>
        <p:cNvGrpSpPr/>
        <p:nvPr/>
      </p:nvGrpSpPr>
      <p:grpSpPr>
        <a:xfrm>
          <a:off x="0" y="0"/>
          <a:ext cx="0" cy="0"/>
          <a:chOff x="0" y="0"/>
          <a:chExt cx="0" cy="0"/>
        </a:xfrm>
      </p:grpSpPr>
      <p:sp>
        <p:nvSpPr>
          <p:cNvPr id="8" name="Shape 149"/>
          <p:cNvSpPr/>
          <p:nvPr/>
        </p:nvSpPr>
        <p:spPr>
          <a:xfrm>
            <a:off x="838200" y="0"/>
            <a:ext cx="76200" cy="6858000"/>
          </a:xfrm>
          <a:prstGeom prst="rect">
            <a:avLst/>
          </a:prstGeom>
          <a:gradFill>
            <a:gsLst>
              <a:gs pos="0">
                <a:schemeClr val="lt1"/>
              </a:gs>
              <a:gs pos="3000">
                <a:schemeClr val="lt1"/>
              </a:gs>
              <a:gs pos="32000">
                <a:srgbClr val="F68C20"/>
              </a:gs>
              <a:gs pos="50000">
                <a:srgbClr val="F68C20"/>
              </a:gs>
              <a:gs pos="67000">
                <a:srgbClr val="F68C20"/>
              </a:gs>
              <a:gs pos="92000">
                <a:schemeClr val="lt1"/>
              </a:gs>
              <a:gs pos="100000">
                <a:schemeClr val="lt1"/>
              </a:gs>
            </a:gsLst>
            <a:lin ang="5400000" scaled="0"/>
          </a:gradFill>
          <a:ln>
            <a:noFill/>
          </a:ln>
        </p:spPr>
        <p:txBody>
          <a:bodyPr lIns="91425" tIns="45700" rIns="91425" bIns="45700" anchor="ctr"/>
          <a:lstStyle/>
          <a:p>
            <a:pPr algn="ctr" fontAlgn="auto">
              <a:spcBef>
                <a:spcPts val="0"/>
              </a:spcBef>
              <a:spcAft>
                <a:spcPts val="0"/>
              </a:spcAft>
              <a:defRPr/>
            </a:pPr>
            <a:endParaRPr sz="1800" kern="0">
              <a:solidFill>
                <a:schemeClr val="lt1"/>
              </a:solidFill>
              <a:latin typeface="Calibri"/>
              <a:ea typeface="Calibri"/>
              <a:cs typeface="Calibri"/>
              <a:sym typeface="Calibri"/>
            </a:endParaRPr>
          </a:p>
        </p:txBody>
      </p:sp>
      <p:sp>
        <p:nvSpPr>
          <p:cNvPr id="9" name="Shape 150"/>
          <p:cNvSpPr>
            <a:spLocks noChangeArrowheads="1"/>
          </p:cNvSpPr>
          <p:nvPr/>
        </p:nvSpPr>
        <p:spPr bwMode="auto">
          <a:xfrm>
            <a:off x="555625" y="1485900"/>
            <a:ext cx="641350" cy="639763"/>
          </a:xfrm>
          <a:prstGeom prst="ellipse">
            <a:avLst/>
          </a:prstGeom>
          <a:solidFill>
            <a:srgbClr val="F68C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solidFill>
                <a:srgbClr val="FFFFFF"/>
              </a:solidFill>
              <a:latin typeface="Calibri" pitchFamily="34" charset="0"/>
              <a:sym typeface="Calibri" pitchFamily="34" charset="0"/>
            </a:endParaRPr>
          </a:p>
        </p:txBody>
      </p:sp>
      <p:sp>
        <p:nvSpPr>
          <p:cNvPr id="10" name="Shape 151"/>
          <p:cNvSpPr>
            <a:spLocks noChangeArrowheads="1"/>
          </p:cNvSpPr>
          <p:nvPr/>
        </p:nvSpPr>
        <p:spPr bwMode="auto">
          <a:xfrm>
            <a:off x="555625" y="2933700"/>
            <a:ext cx="641350" cy="639763"/>
          </a:xfrm>
          <a:prstGeom prst="ellipse">
            <a:avLst/>
          </a:prstGeom>
          <a:solidFill>
            <a:srgbClr val="487AA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solidFill>
                <a:srgbClr val="FFFFFF"/>
              </a:solidFill>
              <a:latin typeface="Calibri" pitchFamily="34" charset="0"/>
              <a:sym typeface="Calibri" pitchFamily="34" charset="0"/>
            </a:endParaRPr>
          </a:p>
        </p:txBody>
      </p:sp>
      <p:pic>
        <p:nvPicPr>
          <p:cNvPr id="11" name="Shape 15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68201"/>
          <a:stretch>
            <a:fillRect/>
          </a:stretch>
        </p:blipFill>
        <p:spPr bwMode="auto">
          <a:xfrm>
            <a:off x="6235700" y="6111875"/>
            <a:ext cx="29083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hape 153"/>
          <p:cNvSpPr>
            <a:spLocks noChangeArrowheads="1"/>
          </p:cNvSpPr>
          <p:nvPr/>
        </p:nvSpPr>
        <p:spPr bwMode="auto">
          <a:xfrm>
            <a:off x="555625" y="4381500"/>
            <a:ext cx="641350" cy="639763"/>
          </a:xfrm>
          <a:prstGeom prst="ellipse">
            <a:avLst/>
          </a:prstGeom>
          <a:solidFill>
            <a:srgbClr val="00336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solidFill>
                <a:srgbClr val="FFFFFF"/>
              </a:solidFill>
              <a:latin typeface="Calibri" pitchFamily="34" charset="0"/>
              <a:sym typeface="Calibri" pitchFamily="34" charset="0"/>
            </a:endParaRPr>
          </a:p>
        </p:txBody>
      </p:sp>
      <p:sp>
        <p:nvSpPr>
          <p:cNvPr id="154" name="Shape 154"/>
          <p:cNvSpPr txBox="1">
            <a:spLocks noGrp="1"/>
          </p:cNvSpPr>
          <p:nvPr>
            <p:ph type="body" idx="1"/>
          </p:nvPr>
        </p:nvSpPr>
        <p:spPr>
          <a:xfrm>
            <a:off x="1752600" y="1414462"/>
            <a:ext cx="4343400" cy="711038"/>
          </a:xfrm>
          <a:prstGeom prst="rect">
            <a:avLst/>
          </a:prstGeom>
          <a:noFill/>
          <a:ln>
            <a:noFill/>
          </a:ln>
        </p:spPr>
        <p:txBody>
          <a:bodyPr/>
          <a:lstStyle>
            <a:lvl1pPr marL="0" marR="0" lvl="0" indent="0" algn="l" rtl="0">
              <a:spcBef>
                <a:spcPts val="960"/>
              </a:spcBef>
              <a:buClr>
                <a:srgbClr val="F68C20"/>
              </a:buClr>
              <a:buFont typeface="Arial"/>
              <a:buNone/>
              <a:defRPr sz="4800" b="1" i="0" u="none" strike="noStrike" cap="none">
                <a:solidFill>
                  <a:srgbClr val="F68C20"/>
                </a:solidFill>
                <a:latin typeface="Questrial"/>
                <a:ea typeface="Questrial"/>
                <a:cs typeface="Questrial"/>
                <a:sym typeface="Quest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5" name="Shape 155"/>
          <p:cNvSpPr txBox="1">
            <a:spLocks noGrp="1"/>
          </p:cNvSpPr>
          <p:nvPr>
            <p:ph type="body" idx="2"/>
          </p:nvPr>
        </p:nvSpPr>
        <p:spPr>
          <a:xfrm>
            <a:off x="1752600" y="2895600"/>
            <a:ext cx="4343400" cy="677701"/>
          </a:xfrm>
          <a:prstGeom prst="rect">
            <a:avLst/>
          </a:prstGeom>
          <a:noFill/>
          <a:ln>
            <a:noFill/>
          </a:ln>
        </p:spPr>
        <p:txBody>
          <a:bodyPr/>
          <a:lstStyle>
            <a:lvl1pPr marL="0" marR="0" lvl="0" indent="0" algn="l" rtl="0">
              <a:spcBef>
                <a:spcPts val="960"/>
              </a:spcBef>
              <a:buClr>
                <a:srgbClr val="487AA1"/>
              </a:buClr>
              <a:buFont typeface="Arial"/>
              <a:buNone/>
              <a:defRPr sz="4800" b="1" i="0" u="none" strike="noStrike" cap="none">
                <a:solidFill>
                  <a:srgbClr val="487AA1"/>
                </a:solidFill>
                <a:latin typeface="Questrial"/>
                <a:ea typeface="Questrial"/>
                <a:cs typeface="Questrial"/>
                <a:sym typeface="Quest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6" name="Shape 156"/>
          <p:cNvSpPr txBox="1">
            <a:spLocks noGrp="1"/>
          </p:cNvSpPr>
          <p:nvPr>
            <p:ph type="body" idx="3"/>
          </p:nvPr>
        </p:nvSpPr>
        <p:spPr>
          <a:xfrm>
            <a:off x="1752600" y="4310062"/>
            <a:ext cx="4343400" cy="711038"/>
          </a:xfrm>
          <a:prstGeom prst="rect">
            <a:avLst/>
          </a:prstGeom>
          <a:noFill/>
          <a:ln>
            <a:noFill/>
          </a:ln>
        </p:spPr>
        <p:txBody>
          <a:bodyPr/>
          <a:lstStyle>
            <a:lvl1pPr marL="0" marR="0" lvl="0" indent="0" algn="l" rtl="0">
              <a:spcBef>
                <a:spcPts val="960"/>
              </a:spcBef>
              <a:buClr>
                <a:srgbClr val="003366"/>
              </a:buClr>
              <a:buFont typeface="Arial"/>
              <a:buNone/>
              <a:defRPr sz="4800" b="1" i="0" u="none" strike="noStrike" cap="none">
                <a:solidFill>
                  <a:srgbClr val="003366"/>
                </a:solidFill>
                <a:latin typeface="Questrial"/>
                <a:ea typeface="Questrial"/>
                <a:cs typeface="Questrial"/>
                <a:sym typeface="Quest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7" name="Shape 157"/>
          <p:cNvSpPr txBox="1">
            <a:spLocks noGrp="1"/>
          </p:cNvSpPr>
          <p:nvPr>
            <p:ph type="body" idx="4"/>
          </p:nvPr>
        </p:nvSpPr>
        <p:spPr>
          <a:xfrm>
            <a:off x="1752600" y="2133600"/>
            <a:ext cx="6019799" cy="533399"/>
          </a:xfrm>
          <a:prstGeom prst="rect">
            <a:avLst/>
          </a:prstGeom>
          <a:noFill/>
          <a:ln>
            <a:noFill/>
          </a:ln>
        </p:spPr>
        <p:txBody>
          <a:bodyPr/>
          <a:lstStyle>
            <a:lvl1pPr marL="0" marR="0" lvl="0" indent="0" algn="l" rtl="0">
              <a:spcBef>
                <a:spcPts val="480"/>
              </a:spcBef>
              <a:buClr>
                <a:schemeClr val="dk1"/>
              </a:buClr>
              <a:buFont typeface="Arial"/>
              <a:buNone/>
              <a:defRPr sz="2400" b="0" i="0" u="none" strike="noStrike" cap="none">
                <a:solidFill>
                  <a:schemeClr val="dk1"/>
                </a:solidFill>
                <a:latin typeface="Questrial"/>
                <a:ea typeface="Questrial"/>
                <a:cs typeface="Questrial"/>
                <a:sym typeface="Quest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body" idx="5"/>
          </p:nvPr>
        </p:nvSpPr>
        <p:spPr>
          <a:xfrm>
            <a:off x="1752600" y="3581401"/>
            <a:ext cx="6019799" cy="533399"/>
          </a:xfrm>
          <a:prstGeom prst="rect">
            <a:avLst/>
          </a:prstGeom>
          <a:noFill/>
          <a:ln>
            <a:noFill/>
          </a:ln>
        </p:spPr>
        <p:txBody>
          <a:bodyPr/>
          <a:lstStyle>
            <a:lvl1pPr marL="0" marR="0" lvl="0" indent="0" algn="l" rtl="0">
              <a:spcBef>
                <a:spcPts val="480"/>
              </a:spcBef>
              <a:buClr>
                <a:schemeClr val="dk1"/>
              </a:buClr>
              <a:buFont typeface="Arial"/>
              <a:buNone/>
              <a:defRPr sz="2400" b="0" i="0" u="none" strike="noStrike" cap="none">
                <a:solidFill>
                  <a:schemeClr val="dk1"/>
                </a:solidFill>
                <a:latin typeface="Questrial"/>
                <a:ea typeface="Questrial"/>
                <a:cs typeface="Questrial"/>
                <a:sym typeface="Quest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9" name="Shape 159"/>
          <p:cNvSpPr txBox="1">
            <a:spLocks noGrp="1"/>
          </p:cNvSpPr>
          <p:nvPr>
            <p:ph type="body" idx="6"/>
          </p:nvPr>
        </p:nvSpPr>
        <p:spPr>
          <a:xfrm>
            <a:off x="1752600" y="5012532"/>
            <a:ext cx="6019799" cy="533399"/>
          </a:xfrm>
          <a:prstGeom prst="rect">
            <a:avLst/>
          </a:prstGeom>
          <a:noFill/>
          <a:ln>
            <a:noFill/>
          </a:ln>
        </p:spPr>
        <p:txBody>
          <a:bodyPr/>
          <a:lstStyle>
            <a:lvl1pPr marL="0" marR="0" lvl="0" indent="0" algn="l" rtl="0">
              <a:spcBef>
                <a:spcPts val="480"/>
              </a:spcBef>
              <a:buClr>
                <a:schemeClr val="dk1"/>
              </a:buClr>
              <a:buFont typeface="Arial"/>
              <a:buNone/>
              <a:defRPr sz="2400" b="0" i="0" u="none" strike="noStrike" cap="none">
                <a:solidFill>
                  <a:schemeClr val="dk1"/>
                </a:solidFill>
                <a:latin typeface="Questrial"/>
                <a:ea typeface="Questrial"/>
                <a:cs typeface="Questrial"/>
                <a:sym typeface="Quest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88921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76"/>
        <p:cNvGrpSpPr/>
        <p:nvPr/>
      </p:nvGrpSpPr>
      <p:grpSpPr>
        <a:xfrm>
          <a:off x="0" y="0"/>
          <a:ext cx="0" cy="0"/>
          <a:chOff x="0" y="0"/>
          <a:chExt cx="0" cy="0"/>
        </a:xfrm>
      </p:grpSpPr>
      <p:pic>
        <p:nvPicPr>
          <p:cNvPr id="2" name="Shape 177"/>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68201"/>
          <a:stretch>
            <a:fillRect/>
          </a:stretch>
        </p:blipFill>
        <p:spPr bwMode="auto">
          <a:xfrm>
            <a:off x="6235700" y="6111875"/>
            <a:ext cx="29083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652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duotone>
              <a:prstClr val="black"/>
              <a:srgbClr val="0085C8">
                <a:tint val="45000"/>
                <a:satMod val="400000"/>
              </a:srgbClr>
            </a:duotone>
            <a:alphaModFix amt="49000"/>
            <a:extLst>
              <a:ext uri="{28A0092B-C50C-407E-A947-70E740481C1C}">
                <a14:useLocalDpi xmlns:a14="http://schemas.microsoft.com/office/drawing/2010/main"/>
              </a:ext>
            </a:extLst>
          </a:blip>
          <a:srcRect l="3643" r="3965"/>
          <a:stretch/>
        </p:blipFill>
        <p:spPr>
          <a:xfrm>
            <a:off x="-183080" y="1171043"/>
            <a:ext cx="9403736" cy="3755550"/>
          </a:xfrm>
          <a:prstGeom prst="rect">
            <a:avLst/>
          </a:prstGeom>
          <a:noFill/>
          <a:ln>
            <a:noFill/>
          </a:ln>
        </p:spPr>
      </p:pic>
      <p:sp>
        <p:nvSpPr>
          <p:cNvPr id="7" name="Title 6"/>
          <p:cNvSpPr>
            <a:spLocks noGrp="1"/>
          </p:cNvSpPr>
          <p:nvPr>
            <p:ph type="title"/>
          </p:nvPr>
        </p:nvSpPr>
        <p:spPr>
          <a:xfrm>
            <a:off x="457319" y="339725"/>
            <a:ext cx="8229362" cy="838200"/>
          </a:xfrm>
        </p:spPr>
        <p:txBody>
          <a:bodyPr/>
          <a:lstStyle/>
          <a:p>
            <a:r>
              <a:rPr dirty="0"/>
              <a:t>Click to edit Master title style</a:t>
            </a:r>
          </a:p>
        </p:txBody>
      </p:sp>
      <p:sp>
        <p:nvSpPr>
          <p:cNvPr id="10" name="Text Placeholder 18"/>
          <p:cNvSpPr>
            <a:spLocks noGrp="1"/>
          </p:cNvSpPr>
          <p:nvPr>
            <p:ph type="body" sz="quarter" idx="13"/>
          </p:nvPr>
        </p:nvSpPr>
        <p:spPr>
          <a:xfrm>
            <a:off x="457319" y="759418"/>
            <a:ext cx="8229362" cy="332118"/>
          </a:xfrm>
          <a:noFill/>
          <a:ln w="9525">
            <a:noFill/>
            <a:miter lim="800000"/>
            <a:headEnd/>
            <a:tailEnd/>
          </a:ln>
        </p:spPr>
        <p:txBody>
          <a:bodyPr lIns="0" tIns="0" rIns="0" bIns="0">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i="0" baseline="0">
                <a:solidFill>
                  <a:srgbClr val="779BBC"/>
                </a:solidFill>
                <a:latin typeface="Calibri Light"/>
                <a:ea typeface="+mn-ea"/>
                <a:cs typeface="Calibri Light"/>
              </a:defRPr>
            </a:lvl1pPr>
          </a:lstStyle>
          <a:p>
            <a:pPr lvl="0"/>
            <a:r>
              <a:rPr lang="en-US" smtClean="0"/>
              <a:t>Click to edit Master text styles</a:t>
            </a:r>
          </a:p>
        </p:txBody>
      </p:sp>
      <p:sp>
        <p:nvSpPr>
          <p:cNvPr id="5" name="Date Placeholder 1"/>
          <p:cNvSpPr>
            <a:spLocks noGrp="1"/>
          </p:cNvSpPr>
          <p:nvPr>
            <p:ph type="dt" sz="half" idx="14"/>
          </p:nvPr>
        </p:nvSpPr>
        <p:spPr/>
        <p:txBody>
          <a:bodyPr/>
          <a:lstStyle>
            <a:lvl1pPr>
              <a:defRPr smtClean="0"/>
            </a:lvl1pPr>
          </a:lstStyle>
          <a:p>
            <a:pPr>
              <a:defRPr/>
            </a:pPr>
            <a:endParaRPr lang="en-US" altLang="en-US"/>
          </a:p>
        </p:txBody>
      </p:sp>
      <p:sp>
        <p:nvSpPr>
          <p:cNvPr id="6" name="Footer Placeholder 7"/>
          <p:cNvSpPr>
            <a:spLocks noGrp="1"/>
          </p:cNvSpPr>
          <p:nvPr>
            <p:ph type="ftr" sz="quarter" idx="15"/>
          </p:nvPr>
        </p:nvSpPr>
        <p:spPr/>
        <p:txBody>
          <a:bodyPr/>
          <a:lstStyle>
            <a:lvl1pPr>
              <a:defRPr smtClean="0"/>
            </a:lvl1pPr>
          </a:lstStyle>
          <a:p>
            <a:pPr>
              <a:defRPr/>
            </a:pPr>
            <a:r>
              <a:rPr lang="en-US" altLang="en-US"/>
              <a:t>Copyright © 2016 Symantec Corporation</a:t>
            </a:r>
          </a:p>
        </p:txBody>
      </p:sp>
      <p:sp>
        <p:nvSpPr>
          <p:cNvPr id="8" name="Slide Number Placeholder 8"/>
          <p:cNvSpPr>
            <a:spLocks noGrp="1"/>
          </p:cNvSpPr>
          <p:nvPr>
            <p:ph type="sldNum" sz="quarter" idx="16"/>
          </p:nvPr>
        </p:nvSpPr>
        <p:spPr/>
        <p:txBody>
          <a:bodyPr/>
          <a:lstStyle>
            <a:lvl1pPr algn="l">
              <a:buSzTx/>
              <a:defRPr sz="1400">
                <a:solidFill>
                  <a:srgbClr val="000000"/>
                </a:solidFill>
                <a:latin typeface="Arial" panose="020B0604020202020204" pitchFamily="34" charset="0"/>
                <a:sym typeface="Arial" panose="020B0604020202020204" pitchFamily="34" charset="0"/>
              </a:defRPr>
            </a:lvl1pPr>
          </a:lstStyle>
          <a:p>
            <a:fld id="{B889262C-18C3-49A3-A0F7-A629A07677F6}" type="slidenum">
              <a:rPr lang="en-US" altLang="en-US"/>
              <a:pPr/>
              <a:t>‹#›</a:t>
            </a:fld>
            <a:endParaRPr lang="en-US" altLang="en-US"/>
          </a:p>
        </p:txBody>
      </p:sp>
    </p:spTree>
    <p:extLst>
      <p:ext uri="{BB962C8B-B14F-4D97-AF65-F5344CB8AC3E}">
        <p14:creationId xmlns:p14="http://schemas.microsoft.com/office/powerpoint/2010/main" val="115926664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userDrawn="1">
  <p:cSld name="Title Slide">
    <p:bg>
      <p:bgPr>
        <a:solidFill>
          <a:srgbClr val="D1DCD6"/>
        </a:solidFill>
        <a:effectLst/>
      </p:bgPr>
    </p:bg>
    <p:spTree>
      <p:nvGrpSpPr>
        <p:cNvPr id="1" name=""/>
        <p:cNvGrpSpPr/>
        <p:nvPr/>
      </p:nvGrpSpPr>
      <p:grpSpPr>
        <a:xfrm>
          <a:off x="0" y="0"/>
          <a:ext cx="0" cy="0"/>
          <a:chOff x="0" y="0"/>
          <a:chExt cx="0" cy="0"/>
        </a:xfrm>
      </p:grpSpPr>
      <p:sp>
        <p:nvSpPr>
          <p:cNvPr id="5" name="Classification"/>
          <p:cNvSpPr txBox="1">
            <a:spLocks noChangeArrowheads="1"/>
          </p:cNvSpPr>
          <p:nvPr userDrawn="1">
            <p:custDataLst>
              <p:tags r:id="rId2"/>
            </p:custDataLst>
          </p:nvPr>
        </p:nvSpPr>
        <p:spPr bwMode="black">
          <a:xfrm>
            <a:off x="2916238" y="260350"/>
            <a:ext cx="575945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r" eaLnBrk="1" hangingPunct="1">
              <a:defRPr/>
            </a:pPr>
            <a:endParaRPr lang="en-GB" altLang="en-US" sz="900" smtClean="0">
              <a:solidFill>
                <a:srgbClr val="283E36"/>
              </a:solidFill>
              <a:latin typeface="SwissReSans" charset="0"/>
            </a:endParaRPr>
          </a:p>
        </p:txBody>
      </p:sp>
      <p:pic>
        <p:nvPicPr>
          <p:cNvPr id="6" name="Picture 7"/>
          <p:cNvPicPr>
            <a:picLocks noChangeAspect="1"/>
          </p:cNvPicPr>
          <p:nvPr userDrawn="1">
            <p:custDataLst>
              <p:tags r:id="rId3"/>
            </p:custDataLst>
          </p:nvPr>
        </p:nvPicPr>
        <p:blipFill>
          <a:blip r:embed="rId5" cstate="screen">
            <a:extLst>
              <a:ext uri="{28A0092B-C50C-407E-A947-70E740481C1C}">
                <a14:useLocalDpi xmlns:a14="http://schemas.microsoft.com/office/drawing/2010/main"/>
              </a:ext>
            </a:extLst>
          </a:blip>
          <a:srcRect/>
          <a:stretch>
            <a:fillRect/>
          </a:stretch>
        </p:blipFill>
        <p:spPr bwMode="gray">
          <a:xfrm>
            <a:off x="263525" y="301625"/>
            <a:ext cx="13795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p:cNvSpPr>
          <p:nvPr>
            <p:ph type="pic" sz="quarter" idx="12"/>
          </p:nvPr>
        </p:nvSpPr>
        <p:spPr bwMode="gray">
          <a:xfrm>
            <a:off x="0" y="0"/>
            <a:ext cx="9144000" cy="6858000"/>
          </a:xfrm>
        </p:spPr>
        <p:txBody>
          <a:bodyPr/>
          <a:lstStyle>
            <a:lvl1pPr>
              <a:buFontTx/>
              <a:buNone/>
              <a:defRPr sz="1200">
                <a:solidFill>
                  <a:srgbClr val="A8BAB2"/>
                </a:solidFill>
                <a:latin typeface="SwissReSans" pitchFamily="34" charset="0"/>
              </a:defRPr>
            </a:lvl1pPr>
          </a:lstStyle>
          <a:p>
            <a:pPr lvl="0"/>
            <a:r>
              <a:rPr lang="en-US" noProof="0" dirty="0" smtClean="0">
                <a:sym typeface="Questrial"/>
              </a:rPr>
              <a:t>Click icon to add picture</a:t>
            </a:r>
            <a:endParaRPr lang="en-GB" noProof="0" dirty="0">
              <a:sym typeface="Questrial"/>
            </a:endParaRPr>
          </a:p>
        </p:txBody>
      </p:sp>
      <p:sp>
        <p:nvSpPr>
          <p:cNvPr id="2" name="Title 1"/>
          <p:cNvSpPr>
            <a:spLocks noGrp="1"/>
          </p:cNvSpPr>
          <p:nvPr>
            <p:ph type="ctrTitle"/>
          </p:nvPr>
        </p:nvSpPr>
        <p:spPr bwMode="white">
          <a:xfrm>
            <a:off x="684213" y="1628776"/>
            <a:ext cx="7272163" cy="1296168"/>
          </a:xfrm>
        </p:spPr>
        <p:txBody>
          <a:bodyPr>
            <a:noAutofit/>
          </a:bodyPr>
          <a:lstStyle>
            <a:lvl1pPr algn="l">
              <a:lnSpc>
                <a:spcPct val="80000"/>
              </a:lnSpc>
              <a:defRPr sz="4800">
                <a:solidFill>
                  <a:srgbClr val="FFFFFF"/>
                </a:solidFill>
                <a:latin typeface="SwissReSans Light" pitchFamily="34" charset="0"/>
              </a:defRPr>
            </a:lvl1pPr>
          </a:lstStyle>
          <a:p>
            <a:r>
              <a:rPr lang="en-GB" dirty="0" smtClean="0"/>
              <a:t>Click to edit Master title style</a:t>
            </a:r>
            <a:endParaRPr lang="en-GB" dirty="0"/>
          </a:p>
        </p:txBody>
      </p:sp>
      <p:sp>
        <p:nvSpPr>
          <p:cNvPr id="3" name="Subtitle 2"/>
          <p:cNvSpPr>
            <a:spLocks noGrp="1"/>
          </p:cNvSpPr>
          <p:nvPr>
            <p:ph type="subTitle" idx="1"/>
          </p:nvPr>
        </p:nvSpPr>
        <p:spPr bwMode="white">
          <a:xfrm>
            <a:off x="684213" y="2996952"/>
            <a:ext cx="7272163" cy="288032"/>
          </a:xfrm>
        </p:spPr>
        <p:txBody>
          <a:bodyPr/>
          <a:lstStyle>
            <a:lvl1pPr marL="0" indent="0" algn="l">
              <a:lnSpc>
                <a:spcPct val="100000"/>
              </a:lnSpc>
              <a:spcBef>
                <a:spcPts val="0"/>
              </a:spcBef>
              <a:buNone/>
              <a:defRPr>
                <a:solidFill>
                  <a:srgbClr val="FFFFFF"/>
                </a:solidFill>
                <a:latin typeface="SwissReSan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GB" dirty="0"/>
          </a:p>
        </p:txBody>
      </p:sp>
    </p:spTree>
    <p:extLst>
      <p:ext uri="{BB962C8B-B14F-4D97-AF65-F5344CB8AC3E}">
        <p14:creationId xmlns:p14="http://schemas.microsoft.com/office/powerpoint/2010/main" val="826130109"/>
      </p:ext>
    </p:extLst>
  </p:cSld>
  <p:clrMapOvr>
    <a:overrideClrMapping bg1="lt1" tx1="dk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black">
          <a:xfrm>
            <a:off x="684213" y="1628775"/>
            <a:ext cx="7991475" cy="4392513"/>
          </a:xfrm>
        </p:spPr>
        <p:txBody>
          <a:bodyPr/>
          <a:lstStyle>
            <a:lvl1pPr>
              <a:defRPr>
                <a:latin typeface="SwissReSans" pitchFamily="34" charset="0"/>
              </a:defRPr>
            </a:lvl1pPr>
            <a:lvl2pPr>
              <a:defRPr>
                <a:latin typeface="SwissReSans" pitchFamily="34" charset="0"/>
              </a:defRPr>
            </a:lvl2pPr>
            <a:lvl3pPr>
              <a:defRPr>
                <a:latin typeface="SwissReSans" pitchFamily="34" charset="0"/>
              </a:defRPr>
            </a:lvl3pPr>
            <a:lvl4pPr>
              <a:defRPr>
                <a:latin typeface="SwissReSans" pitchFamily="34" charset="0"/>
              </a:defRPr>
            </a:lvl4pPr>
            <a:lvl5pPr>
              <a:defRPr>
                <a:latin typeface="SwissReSans" pitchFamily="34" charset="0"/>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Title 4"/>
          <p:cNvSpPr>
            <a:spLocks noGrp="1"/>
          </p:cNvSpPr>
          <p:nvPr>
            <p:ph type="title"/>
          </p:nvPr>
        </p:nvSpPr>
        <p:spPr/>
        <p:txBody>
          <a:bodyPr/>
          <a:lstStyle/>
          <a:p>
            <a:r>
              <a:rPr lang="en-GB" dirty="0" smtClean="0"/>
              <a:t>Click to edit Master title style</a:t>
            </a:r>
            <a:endParaRPr lang="en-GB" dirty="0"/>
          </a:p>
        </p:txBody>
      </p:sp>
      <p:sp>
        <p:nvSpPr>
          <p:cNvPr id="4" name="Date Placeholder 6"/>
          <p:cNvSpPr>
            <a:spLocks noGrp="1"/>
          </p:cNvSpPr>
          <p:nvPr>
            <p:ph type="dt" sz="half" idx="10"/>
          </p:nvPr>
        </p:nvSpPr>
        <p:spPr/>
        <p:txBody>
          <a:bodyPr/>
          <a:lstStyle>
            <a:lvl1pPr>
              <a:defRPr smtClean="0"/>
            </a:lvl1pPr>
          </a:lstStyle>
          <a:p>
            <a:pPr>
              <a:defRPr/>
            </a:pPr>
            <a:endParaRPr lang="en-GB" altLang="en-US"/>
          </a:p>
        </p:txBody>
      </p:sp>
      <p:sp>
        <p:nvSpPr>
          <p:cNvPr id="6" name="Footer Placeholder 7"/>
          <p:cNvSpPr>
            <a:spLocks noGrp="1"/>
          </p:cNvSpPr>
          <p:nvPr>
            <p:ph type="ftr" sz="quarter" idx="11"/>
          </p:nvPr>
        </p:nvSpPr>
        <p:spPr/>
        <p:txBody>
          <a:bodyPr/>
          <a:lstStyle>
            <a:lvl1pPr>
              <a:defRPr smtClean="0"/>
            </a:lvl1pPr>
          </a:lstStyle>
          <a:p>
            <a:pPr>
              <a:defRPr/>
            </a:pPr>
            <a:endParaRPr lang="en-GB" altLang="en-US"/>
          </a:p>
        </p:txBody>
      </p:sp>
      <p:sp>
        <p:nvSpPr>
          <p:cNvPr id="7" name="Slide Number Placeholder 8"/>
          <p:cNvSpPr>
            <a:spLocks noGrp="1"/>
          </p:cNvSpPr>
          <p:nvPr>
            <p:ph type="sldNum" sz="quarter" idx="12"/>
            <p:custDataLst>
              <p:tags r:id="rId2"/>
            </p:custDataLst>
          </p:nvPr>
        </p:nvSpPr>
        <p:spPr>
          <a:xfrm>
            <a:off x="8459788" y="6472238"/>
            <a:ext cx="215900" cy="182562"/>
          </a:xfrm>
        </p:spPr>
        <p:txBody>
          <a:bodyPr/>
          <a:lstStyle>
            <a:lvl1pPr algn="l">
              <a:buSzTx/>
              <a:defRPr sz="1400">
                <a:solidFill>
                  <a:srgbClr val="000000"/>
                </a:solidFill>
                <a:latin typeface="Arial" panose="020B0604020202020204" pitchFamily="34" charset="0"/>
                <a:sym typeface="Arial" panose="020B0604020202020204" pitchFamily="34" charset="0"/>
              </a:defRPr>
            </a:lvl1pPr>
          </a:lstStyle>
          <a:p>
            <a:fld id="{43C6A147-57AA-4BC4-94E4-24239C47DF15}" type="slidenum">
              <a:rPr lang="en-GB" altLang="en-US"/>
              <a:pPr/>
              <a:t>‹#›</a:t>
            </a:fld>
            <a:endParaRPr lang="en-GB" altLang="en-US"/>
          </a:p>
        </p:txBody>
      </p:sp>
    </p:spTree>
    <p:extLst>
      <p:ext uri="{BB962C8B-B14F-4D97-AF65-F5344CB8AC3E}">
        <p14:creationId xmlns:p14="http://schemas.microsoft.com/office/powerpoint/2010/main" val="2007197523"/>
      </p:ext>
    </p:extLst>
  </p:cSld>
  <p:clrMapOvr>
    <a:overrideClrMapping bg1="lt1" tx1="dk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smtClean="0"/>
            </a:lvl1pPr>
          </a:lstStyle>
          <a:p>
            <a:pPr>
              <a:defRPr/>
            </a:pPr>
            <a:endParaRPr lang="en-GB" altLang="en-US"/>
          </a:p>
        </p:txBody>
      </p:sp>
      <p:sp>
        <p:nvSpPr>
          <p:cNvPr id="5" name="Footer Placeholder 4"/>
          <p:cNvSpPr>
            <a:spLocks noGrp="1"/>
          </p:cNvSpPr>
          <p:nvPr>
            <p:ph type="ftr" sz="quarter" idx="11"/>
          </p:nvPr>
        </p:nvSpPr>
        <p:spPr/>
        <p:txBody>
          <a:bodyPr/>
          <a:lstStyle>
            <a:lvl1pPr>
              <a:defRPr smtClean="0"/>
            </a:lvl1pPr>
          </a:lstStyle>
          <a:p>
            <a:pPr>
              <a:defRPr/>
            </a:pPr>
            <a:endParaRPr lang="en-GB" altLang="en-US"/>
          </a:p>
        </p:txBody>
      </p:sp>
      <p:sp>
        <p:nvSpPr>
          <p:cNvPr id="6" name="Slide Number Placeholder 5"/>
          <p:cNvSpPr>
            <a:spLocks noGrp="1"/>
          </p:cNvSpPr>
          <p:nvPr>
            <p:ph type="sldNum" sz="quarter" idx="12"/>
          </p:nvPr>
        </p:nvSpPr>
        <p:spPr/>
        <p:txBody>
          <a:bodyPr/>
          <a:lstStyle>
            <a:lvl1pPr algn="l">
              <a:buSzTx/>
              <a:defRPr sz="1400">
                <a:solidFill>
                  <a:srgbClr val="000000"/>
                </a:solidFill>
                <a:latin typeface="Arial" panose="020B0604020202020204" pitchFamily="34" charset="0"/>
                <a:sym typeface="Arial" panose="020B0604020202020204" pitchFamily="34" charset="0"/>
              </a:defRPr>
            </a:lvl1pPr>
          </a:lstStyle>
          <a:p>
            <a:fld id="{F13A94A5-51FC-4C97-A253-D865E71F4155}" type="slidenum">
              <a:rPr lang="en-GB" altLang="en-US"/>
              <a:pPr/>
              <a:t>‹#›</a:t>
            </a:fld>
            <a:endParaRPr lang="en-GB" altLang="en-US"/>
          </a:p>
        </p:txBody>
      </p:sp>
    </p:spTree>
    <p:extLst>
      <p:ext uri="{BB962C8B-B14F-4D97-AF65-F5344CB8AC3E}">
        <p14:creationId xmlns:p14="http://schemas.microsoft.com/office/powerpoint/2010/main" val="1532892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dirty="0" smtClean="0"/>
              <a:t>Click to edit Master title style</a:t>
            </a:r>
            <a:endParaRPr lang="en-GB" dirty="0"/>
          </a:p>
        </p:txBody>
      </p:sp>
      <p:sp>
        <p:nvSpPr>
          <p:cNvPr id="3" name="Date Placeholder 5"/>
          <p:cNvSpPr>
            <a:spLocks noGrp="1"/>
          </p:cNvSpPr>
          <p:nvPr>
            <p:ph type="dt" sz="half" idx="10"/>
          </p:nvPr>
        </p:nvSpPr>
        <p:spPr/>
        <p:txBody>
          <a:bodyPr/>
          <a:lstStyle>
            <a:lvl1pPr>
              <a:defRPr smtClean="0"/>
            </a:lvl1pPr>
          </a:lstStyle>
          <a:p>
            <a:pPr>
              <a:defRPr/>
            </a:pPr>
            <a:endParaRPr lang="en-GB" altLang="en-US"/>
          </a:p>
        </p:txBody>
      </p:sp>
      <p:sp>
        <p:nvSpPr>
          <p:cNvPr id="4" name="Footer Placeholder 6"/>
          <p:cNvSpPr>
            <a:spLocks noGrp="1"/>
          </p:cNvSpPr>
          <p:nvPr>
            <p:ph type="ftr" sz="quarter" idx="11"/>
          </p:nvPr>
        </p:nvSpPr>
        <p:spPr/>
        <p:txBody>
          <a:bodyPr/>
          <a:lstStyle>
            <a:lvl1pPr>
              <a:defRPr smtClean="0"/>
            </a:lvl1pPr>
          </a:lstStyle>
          <a:p>
            <a:pPr>
              <a:defRPr/>
            </a:pPr>
            <a:endParaRPr lang="en-GB" altLang="en-US"/>
          </a:p>
        </p:txBody>
      </p:sp>
      <p:sp>
        <p:nvSpPr>
          <p:cNvPr id="5" name="Slide Number Placeholder 7"/>
          <p:cNvSpPr>
            <a:spLocks noGrp="1"/>
          </p:cNvSpPr>
          <p:nvPr>
            <p:ph type="sldNum" sz="quarter" idx="12"/>
            <p:custDataLst>
              <p:tags r:id="rId2"/>
            </p:custDataLst>
          </p:nvPr>
        </p:nvSpPr>
        <p:spPr>
          <a:xfrm>
            <a:off x="8459788" y="6472238"/>
            <a:ext cx="215900" cy="182562"/>
          </a:xfrm>
        </p:spPr>
        <p:txBody>
          <a:bodyPr/>
          <a:lstStyle>
            <a:lvl1pPr algn="l">
              <a:buSzTx/>
              <a:defRPr sz="1400">
                <a:solidFill>
                  <a:srgbClr val="000000"/>
                </a:solidFill>
                <a:latin typeface="Arial" panose="020B0604020202020204" pitchFamily="34" charset="0"/>
                <a:sym typeface="Arial" panose="020B0604020202020204" pitchFamily="34" charset="0"/>
              </a:defRPr>
            </a:lvl1pPr>
          </a:lstStyle>
          <a:p>
            <a:fld id="{88AE5680-9F9E-4AE0-B938-FE1002A65F20}" type="slidenum">
              <a:rPr lang="en-GB" altLang="en-US"/>
              <a:pPr/>
              <a:t>‹#›</a:t>
            </a:fld>
            <a:endParaRPr lang="en-GB" altLang="en-US"/>
          </a:p>
        </p:txBody>
      </p:sp>
    </p:spTree>
    <p:extLst>
      <p:ext uri="{BB962C8B-B14F-4D97-AF65-F5344CB8AC3E}">
        <p14:creationId xmlns:p14="http://schemas.microsoft.com/office/powerpoint/2010/main" val="61055145"/>
      </p:ext>
    </p:extLst>
  </p:cSld>
  <p:clrMapOvr>
    <a:overrideClrMapping bg1="lt1" tx1="dk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4"/>
        <p:cNvGrpSpPr/>
        <p:nvPr/>
      </p:nvGrpSpPr>
      <p:grpSpPr>
        <a:xfrm>
          <a:off x="0" y="0"/>
          <a:ext cx="0" cy="0"/>
          <a:chOff x="0" y="0"/>
          <a:chExt cx="0" cy="0"/>
        </a:xfrm>
      </p:grpSpPr>
      <p:cxnSp>
        <p:nvCxnSpPr>
          <p:cNvPr id="4" name="Shape 28"/>
          <p:cNvCxnSpPr>
            <a:cxnSpLocks noChangeShapeType="1"/>
          </p:cNvCxnSpPr>
          <p:nvPr/>
        </p:nvCxnSpPr>
        <p:spPr bwMode="auto">
          <a:xfrm>
            <a:off x="441325" y="0"/>
            <a:ext cx="0" cy="579438"/>
          </a:xfrm>
          <a:prstGeom prst="straightConnector1">
            <a:avLst/>
          </a:prstGeom>
          <a:noFill/>
          <a:ln w="9525">
            <a:solidFill>
              <a:srgbClr val="F68C20"/>
            </a:solidFill>
            <a:round/>
            <a:headEnd/>
            <a:tailEnd/>
          </a:ln>
          <a:extLst>
            <a:ext uri="{909E8E84-426E-40DD-AFC4-6F175D3DCCD1}">
              <a14:hiddenFill xmlns:a14="http://schemas.microsoft.com/office/drawing/2010/main">
                <a:noFill/>
              </a14:hiddenFill>
            </a:ext>
          </a:extLst>
        </p:spPr>
      </p:cxnSp>
      <p:sp>
        <p:nvSpPr>
          <p:cNvPr id="5" name="Shape 29"/>
          <p:cNvSpPr>
            <a:spLocks noChangeArrowheads="1"/>
          </p:cNvSpPr>
          <p:nvPr/>
        </p:nvSpPr>
        <p:spPr bwMode="auto">
          <a:xfrm>
            <a:off x="350838" y="579438"/>
            <a:ext cx="182562" cy="182562"/>
          </a:xfrm>
          <a:prstGeom prst="ellipse">
            <a:avLst/>
          </a:prstGeom>
          <a:solidFill>
            <a:srgbClr val="F68C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eaLnBrk="1" hangingPunct="1">
              <a:buClr>
                <a:srgbClr val="000000"/>
              </a:buClr>
              <a:buFont typeface="Calibri" pitchFamily="34" charset="0"/>
              <a:buNone/>
              <a:defRPr/>
            </a:pPr>
            <a:endParaRPr lang="en-US" altLang="en-US" sz="1800" smtClean="0">
              <a:latin typeface="Calibri" pitchFamily="34" charset="0"/>
              <a:sym typeface="Calibri" pitchFamily="34" charset="0"/>
            </a:endParaRPr>
          </a:p>
        </p:txBody>
      </p:sp>
      <p:pic>
        <p:nvPicPr>
          <p:cNvPr id="6" name="Shape 30"/>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111875"/>
            <a:ext cx="9144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hape 25"/>
          <p:cNvSpPr txBox="1">
            <a:spLocks noGrp="1"/>
          </p:cNvSpPr>
          <p:nvPr>
            <p:ph type="title"/>
          </p:nvPr>
        </p:nvSpPr>
        <p:spPr>
          <a:xfrm>
            <a:off x="685800" y="152400"/>
            <a:ext cx="8001000" cy="990599"/>
          </a:xfrm>
          <a:prstGeom prst="rect">
            <a:avLst/>
          </a:prstGeom>
          <a:noFill/>
          <a:ln>
            <a:noFill/>
          </a:ln>
        </p:spPr>
        <p:txBody>
          <a:bodyPr/>
          <a:lstStyle>
            <a:lvl1pPr marL="0" marR="0" lvl="0" indent="0" algn="l" rtl="0">
              <a:spcBef>
                <a:spcPts val="0"/>
              </a:spcBef>
              <a:buClr>
                <a:srgbClr val="003366"/>
              </a:buClr>
              <a:buFont typeface="Questrial"/>
              <a:buNone/>
              <a:defRPr sz="3600" b="1" i="0" u="none" strike="noStrike" cap="none">
                <a:solidFill>
                  <a:srgbClr val="003366"/>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6" name="Shape 26"/>
          <p:cNvSpPr txBox="1">
            <a:spLocks noGrp="1"/>
          </p:cNvSpPr>
          <p:nvPr>
            <p:ph type="body" idx="1"/>
          </p:nvPr>
        </p:nvSpPr>
        <p:spPr>
          <a:xfrm>
            <a:off x="685800" y="1386840"/>
            <a:ext cx="8001000" cy="4739323"/>
          </a:xfrm>
          <a:prstGeom prst="rect">
            <a:avLst/>
          </a:prstGeom>
          <a:noFill/>
          <a:ln>
            <a:noFill/>
          </a:ln>
        </p:spPr>
        <p:txBody>
          <a:bodyPr/>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 name="Shape 27"/>
          <p:cNvSpPr txBox="1">
            <a:spLocks noGrp="1"/>
          </p:cNvSpPr>
          <p:nvPr>
            <p:ph type="sldNum" idx="10"/>
          </p:nvPr>
        </p:nvSpPr>
        <p:spPr/>
        <p:txBody>
          <a:bodyPr/>
          <a:lstStyle>
            <a:lvl1pPr>
              <a:defRPr/>
            </a:lvl1pPr>
          </a:lstStyle>
          <a:p>
            <a:fld id="{567D026E-F572-4AC3-8238-F0414596BB1C}" type="slidenum">
              <a:rPr lang="en-US" altLang="en-US"/>
              <a:pPr/>
              <a:t>‹#›</a:t>
            </a:fld>
            <a:endParaRPr lang="en-US" altLang="en-US"/>
          </a:p>
        </p:txBody>
      </p:sp>
    </p:spTree>
    <p:extLst>
      <p:ext uri="{BB962C8B-B14F-4D97-AF65-F5344CB8AC3E}">
        <p14:creationId xmlns:p14="http://schemas.microsoft.com/office/powerpoint/2010/main" val="2966085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Rectangle 105"/>
          <p:cNvSpPr>
            <a:spLocks noGrp="1" noChangeArrowheads="1"/>
          </p:cNvSpPr>
          <p:nvPr>
            <p:ph type="dt" sz="half" idx="10"/>
          </p:nvPr>
        </p:nvSpPr>
        <p:spPr/>
        <p:txBody>
          <a:bodyPr/>
          <a:lstStyle>
            <a:lvl1pPr>
              <a:defRPr smtClean="0"/>
            </a:lvl1pPr>
          </a:lstStyle>
          <a:p>
            <a:pPr>
              <a:defRPr/>
            </a:pPr>
            <a:r>
              <a:rPr lang="en-US" altLang="en-US"/>
              <a:t>12/01/09 - 9pm</a:t>
            </a:r>
          </a:p>
        </p:txBody>
      </p:sp>
      <p:sp>
        <p:nvSpPr>
          <p:cNvPr id="4" name="Rectangle 106"/>
          <p:cNvSpPr>
            <a:spLocks noGrp="1" noChangeArrowheads="1"/>
          </p:cNvSpPr>
          <p:nvPr>
            <p:ph type="ftr" sz="quarter" idx="11"/>
          </p:nvPr>
        </p:nvSpPr>
        <p:spPr/>
        <p:txBody>
          <a:bodyPr/>
          <a:lstStyle>
            <a:lvl1pPr>
              <a:defRPr smtClean="0"/>
            </a:lvl1pPr>
          </a:lstStyle>
          <a:p>
            <a:pPr>
              <a:defRPr/>
            </a:pPr>
            <a:r>
              <a:rPr lang="en-US" altLang="en-US"/>
              <a:t>eSlide – P6466 – The Financial Crisis and the Future of the P/C</a:t>
            </a:r>
          </a:p>
        </p:txBody>
      </p:sp>
      <p:sp>
        <p:nvSpPr>
          <p:cNvPr id="5" name="Rectangle 110"/>
          <p:cNvSpPr>
            <a:spLocks noGrp="1" noChangeArrowheads="1"/>
          </p:cNvSpPr>
          <p:nvPr>
            <p:ph type="sldNum" sz="quarter" idx="12"/>
          </p:nvPr>
        </p:nvSpPr>
        <p:spPr/>
        <p:txBody>
          <a:bodyPr/>
          <a:lstStyle>
            <a:lvl1pPr algn="l">
              <a:buSzTx/>
              <a:defRPr sz="1400">
                <a:solidFill>
                  <a:srgbClr val="000000"/>
                </a:solidFill>
                <a:latin typeface="Arial" panose="020B0604020202020204" pitchFamily="34" charset="0"/>
                <a:sym typeface="Arial" panose="020B0604020202020204" pitchFamily="34" charset="0"/>
              </a:defRPr>
            </a:lvl1pPr>
          </a:lstStyle>
          <a:p>
            <a:fld id="{6DB15763-A507-4FF2-BD2E-F88343EA86C9}" type="slidenum">
              <a:rPr lang="en-US" altLang="en-US"/>
              <a:pPr/>
              <a:t>‹#›</a:t>
            </a:fld>
            <a:endParaRPr lang="en-US" altLang="en-US"/>
          </a:p>
        </p:txBody>
      </p:sp>
    </p:spTree>
    <p:extLst>
      <p:ext uri="{BB962C8B-B14F-4D97-AF65-F5344CB8AC3E}">
        <p14:creationId xmlns:p14="http://schemas.microsoft.com/office/powerpoint/2010/main" val="109535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Agenda">
    <p:spTree>
      <p:nvGrpSpPr>
        <p:cNvPr id="1" name="Shape 31"/>
        <p:cNvGrpSpPr/>
        <p:nvPr/>
      </p:nvGrpSpPr>
      <p:grpSpPr>
        <a:xfrm>
          <a:off x="0" y="0"/>
          <a:ext cx="0" cy="0"/>
          <a:chOff x="0" y="0"/>
          <a:chExt cx="0" cy="0"/>
        </a:xfrm>
      </p:grpSpPr>
      <p:grpSp>
        <p:nvGrpSpPr>
          <p:cNvPr id="4" name="Shape 33"/>
          <p:cNvGrpSpPr>
            <a:grpSpLocks/>
          </p:cNvGrpSpPr>
          <p:nvPr/>
        </p:nvGrpSpPr>
        <p:grpSpPr bwMode="auto">
          <a:xfrm>
            <a:off x="0" y="228600"/>
            <a:ext cx="5257800" cy="838200"/>
            <a:chOff x="0" y="304800"/>
            <a:chExt cx="5486400" cy="762000"/>
          </a:xfrm>
        </p:grpSpPr>
        <p:sp>
          <p:nvSpPr>
            <p:cNvPr id="5" name="Shape 34"/>
            <p:cNvSpPr>
              <a:spLocks noChangeArrowheads="1"/>
            </p:cNvSpPr>
            <p:nvPr/>
          </p:nvSpPr>
          <p:spPr bwMode="auto">
            <a:xfrm>
              <a:off x="0" y="304800"/>
              <a:ext cx="5257800" cy="762000"/>
            </a:xfrm>
            <a:prstGeom prst="rect">
              <a:avLst/>
            </a:prstGeom>
            <a:solidFill>
              <a:srgbClr val="46464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b="1" smtClean="0">
                <a:solidFill>
                  <a:srgbClr val="A5C4D6"/>
                </a:solidFill>
                <a:latin typeface="Questrial" charset="0"/>
                <a:sym typeface="Questrial" charset="0"/>
              </a:endParaRPr>
            </a:p>
          </p:txBody>
        </p:sp>
        <p:sp>
          <p:nvSpPr>
            <p:cNvPr id="6" name="Shape 35"/>
            <p:cNvSpPr>
              <a:spLocks noChangeArrowheads="1"/>
            </p:cNvSpPr>
            <p:nvPr/>
          </p:nvSpPr>
          <p:spPr bwMode="auto">
            <a:xfrm rot="5400000">
              <a:off x="4991101" y="571500"/>
              <a:ext cx="762000" cy="228600"/>
            </a:xfrm>
            <a:prstGeom prst="triangle">
              <a:avLst>
                <a:gd name="adj" fmla="val 49690"/>
              </a:avLst>
            </a:prstGeom>
            <a:solidFill>
              <a:srgbClr val="46464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solidFill>
                  <a:srgbClr val="FFFFFF"/>
                </a:solidFill>
                <a:latin typeface="Calibri" pitchFamily="34" charset="0"/>
                <a:sym typeface="Calibri" pitchFamily="34" charset="0"/>
              </a:endParaRPr>
            </a:p>
          </p:txBody>
        </p:sp>
      </p:grpSp>
      <p:pic>
        <p:nvPicPr>
          <p:cNvPr id="7" name="Shape 37"/>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111875"/>
            <a:ext cx="9144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Shape 32"/>
          <p:cNvSpPr txBox="1">
            <a:spLocks noGrp="1"/>
          </p:cNvSpPr>
          <p:nvPr>
            <p:ph type="body" idx="1"/>
          </p:nvPr>
        </p:nvSpPr>
        <p:spPr>
          <a:xfrm>
            <a:off x="685800" y="1386840"/>
            <a:ext cx="8001000" cy="4739323"/>
          </a:xfrm>
          <a:prstGeom prst="rect">
            <a:avLst/>
          </a:prstGeom>
          <a:noFill/>
          <a:ln>
            <a:noFill/>
          </a:ln>
        </p:spPr>
        <p:txBody>
          <a:bodyPr/>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title"/>
          </p:nvPr>
        </p:nvSpPr>
        <p:spPr>
          <a:xfrm>
            <a:off x="685800" y="152400"/>
            <a:ext cx="8001000" cy="990599"/>
          </a:xfrm>
          <a:prstGeom prst="rect">
            <a:avLst/>
          </a:prstGeom>
          <a:noFill/>
          <a:ln>
            <a:noFill/>
          </a:ln>
        </p:spPr>
        <p:txBody>
          <a:bodyPr/>
          <a:lstStyle>
            <a:lvl1pPr marL="0" marR="0" lvl="0" indent="0" algn="l" rtl="0">
              <a:spcBef>
                <a:spcPts val="0"/>
              </a:spcBef>
              <a:buClr>
                <a:srgbClr val="F68C20"/>
              </a:buClr>
              <a:buFont typeface="Questrial"/>
              <a:buNone/>
              <a:defRPr sz="3600" b="1" i="0" u="none" strike="noStrike" cap="none">
                <a:solidFill>
                  <a:srgbClr val="F68C20"/>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4004111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Contact Us">
    <p:spTree>
      <p:nvGrpSpPr>
        <p:cNvPr id="1" name="Shape 38"/>
        <p:cNvGrpSpPr/>
        <p:nvPr/>
      </p:nvGrpSpPr>
      <p:grpSpPr>
        <a:xfrm>
          <a:off x="0" y="0"/>
          <a:ext cx="0" cy="0"/>
          <a:chOff x="0" y="0"/>
          <a:chExt cx="0" cy="0"/>
        </a:xfrm>
      </p:grpSpPr>
      <p:sp>
        <p:nvSpPr>
          <p:cNvPr id="4" name="Shape 39"/>
          <p:cNvSpPr>
            <a:spLocks noChangeArrowheads="1"/>
          </p:cNvSpPr>
          <p:nvPr/>
        </p:nvSpPr>
        <p:spPr bwMode="auto">
          <a:xfrm>
            <a:off x="-304800" y="1981200"/>
            <a:ext cx="3429000" cy="3429000"/>
          </a:xfrm>
          <a:prstGeom prst="ellipse">
            <a:avLst/>
          </a:prstGeom>
          <a:solidFill>
            <a:srgbClr val="487AA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buClr>
                <a:srgbClr val="000000"/>
              </a:buClr>
              <a:buFont typeface="Calibri" pitchFamily="34" charset="0"/>
              <a:buNone/>
              <a:defRPr/>
            </a:pPr>
            <a:endParaRPr lang="en-US" altLang="en-US" sz="1800" b="1" smtClean="0">
              <a:solidFill>
                <a:srgbClr val="F68C20"/>
              </a:solidFill>
              <a:latin typeface="Questrial" charset="0"/>
              <a:sym typeface="Questrial" charset="0"/>
            </a:endParaRPr>
          </a:p>
        </p:txBody>
      </p:sp>
      <p:grpSp>
        <p:nvGrpSpPr>
          <p:cNvPr id="5" name="Shape 41"/>
          <p:cNvGrpSpPr>
            <a:grpSpLocks/>
          </p:cNvGrpSpPr>
          <p:nvPr/>
        </p:nvGrpSpPr>
        <p:grpSpPr bwMode="auto">
          <a:xfrm>
            <a:off x="412750" y="2590800"/>
            <a:ext cx="2101850" cy="2057400"/>
            <a:chOff x="1236875" y="1623900"/>
            <a:chExt cx="465200" cy="455475"/>
          </a:xfrm>
        </p:grpSpPr>
        <p:sp>
          <p:nvSpPr>
            <p:cNvPr id="6" name="Shape 42"/>
            <p:cNvSpPr>
              <a:spLocks/>
            </p:cNvSpPr>
            <p:nvPr/>
          </p:nvSpPr>
          <p:spPr bwMode="auto">
            <a:xfrm>
              <a:off x="1236875" y="1623900"/>
              <a:ext cx="465200" cy="445125"/>
            </a:xfrm>
            <a:custGeom>
              <a:avLst/>
              <a:gdLst>
                <a:gd name="T0" fmla="*/ 337324 w 120000"/>
                <a:gd name="T1" fmla="*/ 353173 h 120000"/>
                <a:gd name="T2" fmla="*/ 465200 w 120000"/>
                <a:gd name="T3" fmla="*/ 445099 h 120000"/>
                <a:gd name="T4" fmla="*/ 465200 w 120000"/>
                <a:gd name="T5" fmla="*/ 445099 h 120000"/>
                <a:gd name="T6" fmla="*/ 465200 w 120000"/>
                <a:gd name="T7" fmla="*/ 443274 h 120000"/>
                <a:gd name="T8" fmla="*/ 465200 w 120000"/>
                <a:gd name="T9" fmla="*/ 168072 h 120000"/>
                <a:gd name="T10" fmla="*/ 232600 w 120000"/>
                <a:gd name="T11" fmla="*/ 22 h 120000"/>
                <a:gd name="T12" fmla="*/ 23 w 120000"/>
                <a:gd name="T13" fmla="*/ 168072 h 120000"/>
                <a:gd name="T14" fmla="*/ 23 w 120000"/>
                <a:gd name="T15" fmla="*/ 443274 h 120000"/>
                <a:gd name="T16" fmla="*/ 23 w 120000"/>
                <a:gd name="T17" fmla="*/ 443274 h 120000"/>
                <a:gd name="T18" fmla="*/ 23 w 120000"/>
                <a:gd name="T19" fmla="*/ 445099 h 120000"/>
                <a:gd name="T20" fmla="*/ 127872 w 120000"/>
                <a:gd name="T21" fmla="*/ 353173 h 12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000"/>
                <a:gd name="T34" fmla="*/ 0 h 120000"/>
                <a:gd name="T35" fmla="*/ 120000 w 120000"/>
                <a:gd name="T36" fmla="*/ 120000 h 12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000" h="120000" fill="none" extrusionOk="0">
                  <a:moveTo>
                    <a:pt x="87014" y="95211"/>
                  </a:moveTo>
                  <a:lnTo>
                    <a:pt x="120000" y="119993"/>
                  </a:lnTo>
                  <a:lnTo>
                    <a:pt x="120000" y="119501"/>
                  </a:lnTo>
                  <a:lnTo>
                    <a:pt x="120000" y="45310"/>
                  </a:lnTo>
                  <a:lnTo>
                    <a:pt x="60000" y="6"/>
                  </a:lnTo>
                  <a:lnTo>
                    <a:pt x="6" y="45310"/>
                  </a:lnTo>
                  <a:lnTo>
                    <a:pt x="6" y="119501"/>
                  </a:lnTo>
                  <a:lnTo>
                    <a:pt x="6" y="119993"/>
                  </a:lnTo>
                  <a:lnTo>
                    <a:pt x="32985" y="95211"/>
                  </a:lnTo>
                </a:path>
              </a:pathLst>
            </a:custGeom>
            <a:noFill/>
            <a:ln w="476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7" name="Shape 43"/>
            <p:cNvSpPr>
              <a:spLocks/>
            </p:cNvSpPr>
            <p:nvPr/>
          </p:nvSpPr>
          <p:spPr bwMode="auto">
            <a:xfrm>
              <a:off x="1244800" y="2078750"/>
              <a:ext cx="449375" cy="625"/>
            </a:xfrm>
            <a:custGeom>
              <a:avLst/>
              <a:gdLst>
                <a:gd name="T0" fmla="*/ 0 w 120000"/>
                <a:gd name="T1" fmla="*/ 0 h 120000"/>
                <a:gd name="T2" fmla="*/ 0 w 120000"/>
                <a:gd name="T3" fmla="*/ 0 h 120000"/>
                <a:gd name="T4" fmla="*/ 2449 w 120000"/>
                <a:gd name="T5" fmla="*/ 0 h 120000"/>
                <a:gd name="T6" fmla="*/ 4273 w 120000"/>
                <a:gd name="T7" fmla="*/ 600 h 120000"/>
                <a:gd name="T8" fmla="*/ 445098 w 120000"/>
                <a:gd name="T9" fmla="*/ 600 h 120000"/>
                <a:gd name="T10" fmla="*/ 445098 w 120000"/>
                <a:gd name="T11" fmla="*/ 600 h 120000"/>
                <a:gd name="T12" fmla="*/ 446922 w 120000"/>
                <a:gd name="T13" fmla="*/ 0 h 120000"/>
                <a:gd name="T14" fmla="*/ 449349 w 120000"/>
                <a:gd name="T15" fmla="*/ 0 h 120000"/>
                <a:gd name="T16" fmla="*/ 0 60000 65536"/>
                <a:gd name="T17" fmla="*/ 0 60000 65536"/>
                <a:gd name="T18" fmla="*/ 0 60000 65536"/>
                <a:gd name="T19" fmla="*/ 0 60000 65536"/>
                <a:gd name="T20" fmla="*/ 0 60000 65536"/>
                <a:gd name="T21" fmla="*/ 0 60000 65536"/>
                <a:gd name="T22" fmla="*/ 0 60000 65536"/>
                <a:gd name="T23" fmla="*/ 0 60000 65536"/>
                <a:gd name="T24" fmla="*/ 0 w 120000"/>
                <a:gd name="T25" fmla="*/ 0 h 120000"/>
                <a:gd name="T26" fmla="*/ 120000 w 120000"/>
                <a:gd name="T27" fmla="*/ 120000 h 12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000" h="120000" fill="none" extrusionOk="0">
                  <a:moveTo>
                    <a:pt x="0" y="0"/>
                  </a:moveTo>
                  <a:lnTo>
                    <a:pt x="0" y="0"/>
                  </a:lnTo>
                  <a:lnTo>
                    <a:pt x="654" y="0"/>
                  </a:lnTo>
                  <a:lnTo>
                    <a:pt x="1141" y="115200"/>
                  </a:lnTo>
                  <a:lnTo>
                    <a:pt x="118858" y="115200"/>
                  </a:lnTo>
                  <a:lnTo>
                    <a:pt x="119345" y="0"/>
                  </a:lnTo>
                  <a:lnTo>
                    <a:pt x="119993" y="0"/>
                  </a:lnTo>
                </a:path>
              </a:pathLst>
            </a:custGeom>
            <a:noFill/>
            <a:ln w="476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8" name="Shape 44"/>
            <p:cNvSpPr>
              <a:spLocks/>
            </p:cNvSpPr>
            <p:nvPr/>
          </p:nvSpPr>
          <p:spPr bwMode="auto">
            <a:xfrm>
              <a:off x="1236875" y="1791950"/>
              <a:ext cx="465200" cy="171725"/>
            </a:xfrm>
            <a:custGeom>
              <a:avLst/>
              <a:gdLst>
                <a:gd name="T0" fmla="*/ 465200 w 120000"/>
                <a:gd name="T1" fmla="*/ 24 h 120000"/>
                <a:gd name="T2" fmla="*/ 236248 w 120000"/>
                <a:gd name="T3" fmla="*/ 170499 h 120000"/>
                <a:gd name="T4" fmla="*/ 236248 w 120000"/>
                <a:gd name="T5" fmla="*/ 170499 h 120000"/>
                <a:gd name="T6" fmla="*/ 234422 w 120000"/>
                <a:gd name="T7" fmla="*/ 171124 h 120000"/>
                <a:gd name="T8" fmla="*/ 232600 w 120000"/>
                <a:gd name="T9" fmla="*/ 171724 h 120000"/>
                <a:gd name="T10" fmla="*/ 232600 w 120000"/>
                <a:gd name="T11" fmla="*/ 171724 h 120000"/>
                <a:gd name="T12" fmla="*/ 230774 w 120000"/>
                <a:gd name="T13" fmla="*/ 171124 h 120000"/>
                <a:gd name="T14" fmla="*/ 228948 w 120000"/>
                <a:gd name="T15" fmla="*/ 170499 h 120000"/>
                <a:gd name="T16" fmla="*/ 23 w 120000"/>
                <a:gd name="T17" fmla="*/ 24 h 1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0000"/>
                <a:gd name="T28" fmla="*/ 0 h 120000"/>
                <a:gd name="T29" fmla="*/ 120000 w 120000"/>
                <a:gd name="T30" fmla="*/ 120000 h 1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0000" h="120000" fill="none" extrusionOk="0">
                  <a:moveTo>
                    <a:pt x="120000" y="17"/>
                  </a:moveTo>
                  <a:lnTo>
                    <a:pt x="60941" y="119143"/>
                  </a:lnTo>
                  <a:lnTo>
                    <a:pt x="60470" y="119580"/>
                  </a:lnTo>
                  <a:lnTo>
                    <a:pt x="60000" y="119999"/>
                  </a:lnTo>
                  <a:lnTo>
                    <a:pt x="59529" y="119580"/>
                  </a:lnTo>
                  <a:lnTo>
                    <a:pt x="59058" y="119143"/>
                  </a:lnTo>
                  <a:lnTo>
                    <a:pt x="6" y="17"/>
                  </a:lnTo>
                </a:path>
              </a:pathLst>
            </a:custGeom>
            <a:noFill/>
            <a:ln w="476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9" name="Shape 45"/>
            <p:cNvSpPr>
              <a:spLocks/>
            </p:cNvSpPr>
            <p:nvPr/>
          </p:nvSpPr>
          <p:spPr bwMode="auto">
            <a:xfrm>
              <a:off x="1330025" y="1750550"/>
              <a:ext cx="278900" cy="110849"/>
            </a:xfrm>
            <a:custGeom>
              <a:avLst/>
              <a:gdLst>
                <a:gd name="T0" fmla="*/ 23 w 120000"/>
                <a:gd name="T1" fmla="*/ 110823 h 120000"/>
                <a:gd name="T2" fmla="*/ 23 w 120000"/>
                <a:gd name="T3" fmla="*/ 25 h 120000"/>
                <a:gd name="T4" fmla="*/ 278874 w 120000"/>
                <a:gd name="T5" fmla="*/ 25 h 120000"/>
                <a:gd name="T6" fmla="*/ 278874 w 120000"/>
                <a:gd name="T7" fmla="*/ 110823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fill="none" extrusionOk="0">
                  <a:moveTo>
                    <a:pt x="10" y="119972"/>
                  </a:moveTo>
                  <a:lnTo>
                    <a:pt x="10" y="27"/>
                  </a:lnTo>
                  <a:lnTo>
                    <a:pt x="119989" y="27"/>
                  </a:lnTo>
                  <a:lnTo>
                    <a:pt x="119989" y="119972"/>
                  </a:lnTo>
                </a:path>
              </a:pathLst>
            </a:custGeom>
            <a:noFill/>
            <a:ln w="476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0" name="Shape 46"/>
            <p:cNvSpPr>
              <a:spLocks/>
            </p:cNvSpPr>
            <p:nvPr/>
          </p:nvSpPr>
          <p:spPr bwMode="auto">
            <a:xfrm>
              <a:off x="1402500" y="1810225"/>
              <a:ext cx="133974" cy="25"/>
            </a:xfrm>
            <a:custGeom>
              <a:avLst/>
              <a:gdLst>
                <a:gd name="T0" fmla="*/ 0 w 120000"/>
                <a:gd name="T1" fmla="*/ 0 h 120000"/>
                <a:gd name="T2" fmla="*/ 133948 w 120000"/>
                <a:gd name="T3" fmla="*/ 0 h 120000"/>
                <a:gd name="T4" fmla="*/ 0 60000 65536"/>
                <a:gd name="T5" fmla="*/ 0 60000 65536"/>
                <a:gd name="T6" fmla="*/ 0 w 120000"/>
                <a:gd name="T7" fmla="*/ 0 h 120000"/>
                <a:gd name="T8" fmla="*/ 120000 w 120000"/>
                <a:gd name="T9" fmla="*/ 120000 h 120000"/>
              </a:gdLst>
              <a:ahLst/>
              <a:cxnLst>
                <a:cxn ang="T4">
                  <a:pos x="T0" y="T1"/>
                </a:cxn>
                <a:cxn ang="T5">
                  <a:pos x="T2" y="T3"/>
                </a:cxn>
              </a:cxnLst>
              <a:rect l="T6" t="T7" r="T8" b="T9"/>
              <a:pathLst>
                <a:path w="120000" h="120000" fill="none" extrusionOk="0">
                  <a:moveTo>
                    <a:pt x="0" y="0"/>
                  </a:moveTo>
                  <a:lnTo>
                    <a:pt x="119977" y="0"/>
                  </a:lnTo>
                </a:path>
              </a:pathLst>
            </a:custGeom>
            <a:noFill/>
            <a:ln w="476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1" name="Shape 47"/>
            <p:cNvSpPr>
              <a:spLocks/>
            </p:cNvSpPr>
            <p:nvPr/>
          </p:nvSpPr>
          <p:spPr bwMode="auto">
            <a:xfrm>
              <a:off x="1402500" y="1844325"/>
              <a:ext cx="133974" cy="25"/>
            </a:xfrm>
            <a:custGeom>
              <a:avLst/>
              <a:gdLst>
                <a:gd name="T0" fmla="*/ 0 w 120000"/>
                <a:gd name="T1" fmla="*/ 0 h 120000"/>
                <a:gd name="T2" fmla="*/ 133948 w 120000"/>
                <a:gd name="T3" fmla="*/ 0 h 120000"/>
                <a:gd name="T4" fmla="*/ 0 60000 65536"/>
                <a:gd name="T5" fmla="*/ 0 60000 65536"/>
                <a:gd name="T6" fmla="*/ 0 w 120000"/>
                <a:gd name="T7" fmla="*/ 0 h 120000"/>
                <a:gd name="T8" fmla="*/ 120000 w 120000"/>
                <a:gd name="T9" fmla="*/ 120000 h 120000"/>
              </a:gdLst>
              <a:ahLst/>
              <a:cxnLst>
                <a:cxn ang="T4">
                  <a:pos x="T0" y="T1"/>
                </a:cxn>
                <a:cxn ang="T5">
                  <a:pos x="T2" y="T3"/>
                </a:cxn>
              </a:cxnLst>
              <a:rect l="T6" t="T7" r="T8" b="T9"/>
              <a:pathLst>
                <a:path w="120000" h="120000" fill="none" extrusionOk="0">
                  <a:moveTo>
                    <a:pt x="0" y="0"/>
                  </a:moveTo>
                  <a:lnTo>
                    <a:pt x="119977" y="0"/>
                  </a:lnTo>
                </a:path>
              </a:pathLst>
            </a:custGeom>
            <a:noFill/>
            <a:ln w="476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2" name="Shape 48"/>
            <p:cNvSpPr>
              <a:spLocks/>
            </p:cNvSpPr>
            <p:nvPr/>
          </p:nvSpPr>
          <p:spPr bwMode="auto">
            <a:xfrm>
              <a:off x="1402500" y="1878425"/>
              <a:ext cx="85250" cy="25"/>
            </a:xfrm>
            <a:custGeom>
              <a:avLst/>
              <a:gdLst>
                <a:gd name="T0" fmla="*/ 0 w 120000"/>
                <a:gd name="T1" fmla="*/ 0 h 120000"/>
                <a:gd name="T2" fmla="*/ 85249 w 120000"/>
                <a:gd name="T3" fmla="*/ 0 h 120000"/>
                <a:gd name="T4" fmla="*/ 0 60000 65536"/>
                <a:gd name="T5" fmla="*/ 0 60000 65536"/>
                <a:gd name="T6" fmla="*/ 0 w 120000"/>
                <a:gd name="T7" fmla="*/ 0 h 120000"/>
                <a:gd name="T8" fmla="*/ 120000 w 120000"/>
                <a:gd name="T9" fmla="*/ 120000 h 120000"/>
              </a:gdLst>
              <a:ahLst/>
              <a:cxnLst>
                <a:cxn ang="T4">
                  <a:pos x="T0" y="T1"/>
                </a:cxn>
                <a:cxn ang="T5">
                  <a:pos x="T2" y="T3"/>
                </a:cxn>
              </a:cxnLst>
              <a:rect l="T6" t="T7" r="T8" b="T9"/>
              <a:pathLst>
                <a:path w="120000" h="120000" fill="none" extrusionOk="0">
                  <a:moveTo>
                    <a:pt x="0" y="0"/>
                  </a:moveTo>
                  <a:lnTo>
                    <a:pt x="119999" y="0"/>
                  </a:lnTo>
                </a:path>
              </a:pathLst>
            </a:custGeom>
            <a:noFill/>
            <a:ln w="476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cxnSp>
        <p:nvCxnSpPr>
          <p:cNvPr id="13" name="Shape 49"/>
          <p:cNvCxnSpPr>
            <a:cxnSpLocks noChangeShapeType="1"/>
          </p:cNvCxnSpPr>
          <p:nvPr/>
        </p:nvCxnSpPr>
        <p:spPr bwMode="auto">
          <a:xfrm>
            <a:off x="1409700" y="0"/>
            <a:ext cx="0" cy="1981200"/>
          </a:xfrm>
          <a:prstGeom prst="straightConnector1">
            <a:avLst/>
          </a:prstGeom>
          <a:noFill/>
          <a:ln w="25400">
            <a:solidFill>
              <a:srgbClr val="487AA1"/>
            </a:solidFill>
            <a:round/>
            <a:headEnd/>
            <a:tailEnd/>
          </a:ln>
          <a:extLst>
            <a:ext uri="{909E8E84-426E-40DD-AFC4-6F175D3DCCD1}">
              <a14:hiddenFill xmlns:a14="http://schemas.microsoft.com/office/drawing/2010/main">
                <a:noFill/>
              </a14:hiddenFill>
            </a:ext>
          </a:extLst>
        </p:spPr>
      </p:cxnSp>
      <p:sp>
        <p:nvSpPr>
          <p:cNvPr id="14" name="Shape 50"/>
          <p:cNvSpPr>
            <a:spLocks noChangeArrowheads="1"/>
          </p:cNvSpPr>
          <p:nvPr/>
        </p:nvSpPr>
        <p:spPr bwMode="auto">
          <a:xfrm>
            <a:off x="6705600" y="2754313"/>
            <a:ext cx="676275" cy="1131887"/>
          </a:xfrm>
          <a:prstGeom prst="chevron">
            <a:avLst>
              <a:gd name="adj" fmla="val 50000"/>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latin typeface="Calibri" pitchFamily="34" charset="0"/>
              <a:sym typeface="Calibri" pitchFamily="34" charset="0"/>
            </a:endParaRPr>
          </a:p>
        </p:txBody>
      </p:sp>
      <p:sp>
        <p:nvSpPr>
          <p:cNvPr id="15" name="Shape 51"/>
          <p:cNvSpPr>
            <a:spLocks noChangeArrowheads="1"/>
          </p:cNvSpPr>
          <p:nvPr/>
        </p:nvSpPr>
        <p:spPr bwMode="auto">
          <a:xfrm>
            <a:off x="7356475" y="2754313"/>
            <a:ext cx="676275" cy="1131887"/>
          </a:xfrm>
          <a:prstGeom prst="chevron">
            <a:avLst>
              <a:gd name="adj" fmla="val 50000"/>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latin typeface="Calibri" pitchFamily="34" charset="0"/>
              <a:sym typeface="Calibri" pitchFamily="34" charset="0"/>
            </a:endParaRPr>
          </a:p>
        </p:txBody>
      </p:sp>
      <p:sp>
        <p:nvSpPr>
          <p:cNvPr id="16" name="Shape 52"/>
          <p:cNvSpPr>
            <a:spLocks noChangeArrowheads="1"/>
          </p:cNvSpPr>
          <p:nvPr/>
        </p:nvSpPr>
        <p:spPr bwMode="auto">
          <a:xfrm>
            <a:off x="7966075" y="2754313"/>
            <a:ext cx="676275" cy="1131887"/>
          </a:xfrm>
          <a:prstGeom prst="chevron">
            <a:avLst>
              <a:gd name="adj" fmla="val 50000"/>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latin typeface="Calibri" pitchFamily="34" charset="0"/>
              <a:sym typeface="Calibri" pitchFamily="34" charset="0"/>
            </a:endParaRPr>
          </a:p>
        </p:txBody>
      </p:sp>
      <p:pic>
        <p:nvPicPr>
          <p:cNvPr id="17" name="Shape 5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11875"/>
            <a:ext cx="9144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Shape 54"/>
          <p:cNvSpPr txBox="1">
            <a:spLocks noGrp="1"/>
          </p:cNvSpPr>
          <p:nvPr>
            <p:ph type="body" idx="1"/>
          </p:nvPr>
        </p:nvSpPr>
        <p:spPr>
          <a:xfrm>
            <a:off x="3886200" y="2616690"/>
            <a:ext cx="2743199" cy="518160"/>
          </a:xfrm>
          <a:prstGeom prst="rect">
            <a:avLst/>
          </a:prstGeom>
          <a:noFill/>
          <a:ln>
            <a:noFill/>
          </a:ln>
        </p:spPr>
        <p:txBody>
          <a:bodyPr/>
          <a:lstStyle>
            <a:lvl1pPr marL="0" marR="0" lvl="0" indent="0" algn="l" rtl="0">
              <a:spcBef>
                <a:spcPts val="640"/>
              </a:spcBef>
              <a:buClr>
                <a:srgbClr val="487AA1"/>
              </a:buClr>
              <a:buFont typeface="Arial"/>
              <a:buNone/>
              <a:defRPr sz="3200" b="1" i="0" u="none" strike="noStrike" cap="none">
                <a:solidFill>
                  <a:srgbClr val="487AA1"/>
                </a:solidFill>
                <a:latin typeface="Questrial"/>
                <a:ea typeface="Questrial"/>
                <a:cs typeface="Questrial"/>
                <a:sym typeface="Quest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body" idx="2"/>
          </p:nvPr>
        </p:nvSpPr>
        <p:spPr>
          <a:xfrm>
            <a:off x="3886200" y="3215640"/>
            <a:ext cx="2743199" cy="822960"/>
          </a:xfrm>
          <a:prstGeom prst="rect">
            <a:avLst/>
          </a:prstGeom>
          <a:noFill/>
          <a:ln>
            <a:noFill/>
          </a:ln>
        </p:spPr>
        <p:txBody>
          <a:bodyPr/>
          <a:lstStyle>
            <a:lvl1pPr marL="0" marR="0" lvl="0" indent="0" algn="l" rtl="0">
              <a:spcBef>
                <a:spcPts val="4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 name="Shape 40"/>
          <p:cNvSpPr txBox="1">
            <a:spLocks noGrp="1"/>
          </p:cNvSpPr>
          <p:nvPr>
            <p:ph type="sldNum" idx="10"/>
          </p:nvPr>
        </p:nvSpPr>
        <p:spPr/>
        <p:txBody>
          <a:bodyPr/>
          <a:lstStyle>
            <a:lvl1pPr>
              <a:defRPr/>
            </a:lvl1pPr>
          </a:lstStyle>
          <a:p>
            <a:fld id="{0641C6AA-BFE4-4341-A8C8-D9816D6D752B}" type="slidenum">
              <a:rPr lang="en-US" altLang="en-US"/>
              <a:pPr/>
              <a:t>‹#›</a:t>
            </a:fld>
            <a:endParaRPr lang="en-US" altLang="en-US"/>
          </a:p>
        </p:txBody>
      </p:sp>
    </p:spTree>
    <p:extLst>
      <p:ext uri="{BB962C8B-B14F-4D97-AF65-F5344CB8AC3E}">
        <p14:creationId xmlns:p14="http://schemas.microsoft.com/office/powerpoint/2010/main" val="192675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ack Page - Option 2">
    <p:bg>
      <p:bgPr>
        <a:solidFill>
          <a:srgbClr val="464646"/>
        </a:solidFill>
        <a:effectLst/>
      </p:bgPr>
    </p:bg>
    <p:spTree>
      <p:nvGrpSpPr>
        <p:cNvPr id="1" name="Shape 56"/>
        <p:cNvGrpSpPr/>
        <p:nvPr/>
      </p:nvGrpSpPr>
      <p:grpSpPr>
        <a:xfrm>
          <a:off x="0" y="0"/>
          <a:ext cx="0" cy="0"/>
          <a:chOff x="0" y="0"/>
          <a:chExt cx="0" cy="0"/>
        </a:xfrm>
      </p:grpSpPr>
      <p:sp>
        <p:nvSpPr>
          <p:cNvPr id="2" name="Shape 57"/>
          <p:cNvSpPr/>
          <p:nvPr/>
        </p:nvSpPr>
        <p:spPr>
          <a:xfrm>
            <a:off x="619125" y="5029200"/>
            <a:ext cx="7839075" cy="1146175"/>
          </a:xfrm>
          <a:prstGeom prst="rect">
            <a:avLst/>
          </a:prstGeom>
          <a:noFill/>
          <a:ln>
            <a:noFill/>
          </a:ln>
        </p:spPr>
        <p:txBody>
          <a:bodyPr lIns="91425" tIns="45700" rIns="91425" bIns="45700"/>
          <a:lstStyle/>
          <a:p>
            <a:pPr fontAlgn="auto">
              <a:spcBef>
                <a:spcPts val="0"/>
              </a:spcBef>
              <a:spcAft>
                <a:spcPts val="0"/>
              </a:spcAft>
              <a:buSzPct val="25000"/>
              <a:defRPr/>
            </a:pPr>
            <a:r>
              <a:rPr lang="en-US" sz="1100" b="1" kern="0">
                <a:solidFill>
                  <a:srgbClr val="F68C20"/>
                </a:solidFill>
                <a:latin typeface="Questrial"/>
                <a:ea typeface="Questrial"/>
                <a:cs typeface="Questrial"/>
                <a:sym typeface="Questrial"/>
              </a:rPr>
              <a:t>About Advisen Ltd.</a:t>
            </a:r>
            <a:r>
              <a:rPr lang="en-US" sz="1100" kern="0">
                <a:solidFill>
                  <a:srgbClr val="F68C20"/>
                </a:solidFill>
                <a:latin typeface="Questrial"/>
                <a:ea typeface="Questrial"/>
                <a:cs typeface="Questrial"/>
                <a:sym typeface="Questrial"/>
              </a:rPr>
              <a:t> </a:t>
            </a:r>
          </a:p>
          <a:p>
            <a:pPr fontAlgn="auto">
              <a:spcBef>
                <a:spcPts val="0"/>
              </a:spcBef>
              <a:spcAft>
                <a:spcPts val="0"/>
              </a:spcAft>
              <a:buSzPct val="25000"/>
              <a:defRPr/>
            </a:pPr>
            <a:r>
              <a:rPr lang="en-US" sz="1050" kern="0">
                <a:solidFill>
                  <a:schemeClr val="lt1"/>
                </a:solidFill>
                <a:latin typeface="Questrial"/>
                <a:ea typeface="Questrial"/>
                <a:cs typeface="Questrial"/>
                <a:sym typeface="Questrial"/>
              </a:rPr>
              <a:t>Advisen is leading the way to smarter and more efficient risk and insurance communities. Through its information, analytics, ACORD messaging gateway, news, research, and events, Advisen reaches more than 150,000 commercial insurance and risk professionals at 8,000 organizations worldwide. The company was founded in 2000 and is headquartered in New York City, with offices in the US and the UK. </a:t>
            </a:r>
          </a:p>
          <a:p>
            <a:pPr fontAlgn="auto">
              <a:spcBef>
                <a:spcPts val="600"/>
              </a:spcBef>
              <a:spcAft>
                <a:spcPts val="0"/>
              </a:spcAft>
              <a:buClr>
                <a:srgbClr val="A5C4D6"/>
              </a:buClr>
              <a:buSzPct val="25000"/>
              <a:buFont typeface="Questrial"/>
              <a:buNone/>
              <a:defRPr/>
            </a:pPr>
            <a:r>
              <a:rPr lang="en-US" sz="1050" kern="0">
                <a:solidFill>
                  <a:srgbClr val="A5C4D6"/>
                </a:solidFill>
                <a:latin typeface="Questrial"/>
                <a:ea typeface="Questrial"/>
                <a:cs typeface="Questrial"/>
                <a:sym typeface="Questrial"/>
              </a:rPr>
              <a:t>+1 (212) 897-4800 | info@advisen.com | www.advisenltd.com</a:t>
            </a:r>
          </a:p>
        </p:txBody>
      </p:sp>
      <p:sp>
        <p:nvSpPr>
          <p:cNvPr id="3" name="Shape 58"/>
          <p:cNvSpPr>
            <a:spLocks noChangeArrowheads="1"/>
          </p:cNvSpPr>
          <p:nvPr/>
        </p:nvSpPr>
        <p:spPr bwMode="auto">
          <a:xfrm>
            <a:off x="2743200" y="1143000"/>
            <a:ext cx="5715000"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r" eaLnBrk="1" hangingPunct="1">
              <a:lnSpc>
                <a:spcPct val="130000"/>
              </a:lnSpc>
              <a:buSzPct val="25000"/>
              <a:defRPr/>
            </a:pPr>
            <a:r>
              <a:rPr lang="en-US" altLang="en-US" sz="2000" smtClean="0">
                <a:solidFill>
                  <a:srgbClr val="CCCCCC"/>
                </a:solidFill>
                <a:latin typeface="Questrial" charset="0"/>
                <a:sym typeface="Questrial" charset="0"/>
              </a:rPr>
              <a:t>Leading the way to </a:t>
            </a:r>
            <a:r>
              <a:rPr lang="en-US" altLang="en-US" sz="2000" b="1" smtClean="0">
                <a:solidFill>
                  <a:srgbClr val="F68C20"/>
                </a:solidFill>
                <a:latin typeface="Questrial" charset="0"/>
                <a:sym typeface="Questrial" charset="0"/>
              </a:rPr>
              <a:t>smarter </a:t>
            </a:r>
            <a:r>
              <a:rPr lang="en-US" altLang="en-US" sz="2000" smtClean="0">
                <a:solidFill>
                  <a:srgbClr val="FFFFFF"/>
                </a:solidFill>
                <a:latin typeface="Questrial" charset="0"/>
                <a:sym typeface="Questrial" charset="0"/>
              </a:rPr>
              <a:t/>
            </a:r>
            <a:br>
              <a:rPr lang="en-US" altLang="en-US" sz="2000" smtClean="0">
                <a:solidFill>
                  <a:srgbClr val="FFFFFF"/>
                </a:solidFill>
                <a:latin typeface="Questrial" charset="0"/>
                <a:sym typeface="Questrial" charset="0"/>
              </a:rPr>
            </a:br>
            <a:r>
              <a:rPr lang="en-US" altLang="en-US" sz="2000" smtClean="0">
                <a:solidFill>
                  <a:srgbClr val="CCCCCC"/>
                </a:solidFill>
                <a:latin typeface="Questrial" charset="0"/>
                <a:sym typeface="Questrial" charset="0"/>
              </a:rPr>
              <a:t>and more </a:t>
            </a:r>
            <a:r>
              <a:rPr lang="en-US" altLang="en-US" sz="2000" b="1" smtClean="0">
                <a:solidFill>
                  <a:srgbClr val="A5C4D6"/>
                </a:solidFill>
                <a:latin typeface="Questrial" charset="0"/>
                <a:sym typeface="Questrial" charset="0"/>
              </a:rPr>
              <a:t>efficient </a:t>
            </a:r>
            <a:r>
              <a:rPr lang="en-US" altLang="en-US" sz="2000" smtClean="0">
                <a:solidFill>
                  <a:srgbClr val="FFFFFF"/>
                </a:solidFill>
                <a:latin typeface="Questrial" charset="0"/>
                <a:sym typeface="Questrial" charset="0"/>
              </a:rPr>
              <a:t/>
            </a:r>
            <a:br>
              <a:rPr lang="en-US" altLang="en-US" sz="2000" smtClean="0">
                <a:solidFill>
                  <a:srgbClr val="FFFFFF"/>
                </a:solidFill>
                <a:latin typeface="Questrial" charset="0"/>
                <a:sym typeface="Questrial" charset="0"/>
              </a:rPr>
            </a:br>
            <a:r>
              <a:rPr lang="en-US" altLang="en-US" sz="2000" smtClean="0">
                <a:solidFill>
                  <a:srgbClr val="CCCCCC"/>
                </a:solidFill>
                <a:latin typeface="Questrial" charset="0"/>
                <a:sym typeface="Questrial" charset="0"/>
              </a:rPr>
              <a:t>risk and insurance </a:t>
            </a:r>
            <a:r>
              <a:rPr lang="en-US" altLang="en-US" sz="2000" b="1" smtClean="0">
                <a:solidFill>
                  <a:srgbClr val="F68C20"/>
                </a:solidFill>
                <a:latin typeface="Questrial" charset="0"/>
                <a:sym typeface="Questrial" charset="0"/>
              </a:rPr>
              <a:t>communities</a:t>
            </a:r>
            <a:r>
              <a:rPr lang="en-US" altLang="en-US" sz="2000" b="1" smtClean="0">
                <a:solidFill>
                  <a:srgbClr val="DEDEDE"/>
                </a:solidFill>
                <a:latin typeface="Questrial" charset="0"/>
                <a:sym typeface="Questrial" charset="0"/>
              </a:rPr>
              <a:t>.</a:t>
            </a:r>
            <a:r>
              <a:rPr lang="en-US" altLang="en-US" sz="2000" smtClean="0">
                <a:solidFill>
                  <a:srgbClr val="FFFFFF"/>
                </a:solidFill>
                <a:latin typeface="Questrial" charset="0"/>
                <a:sym typeface="Questrial" charset="0"/>
              </a:rPr>
              <a:t> </a:t>
            </a:r>
          </a:p>
          <a:p>
            <a:pPr algn="r" eaLnBrk="1" hangingPunct="1">
              <a:lnSpc>
                <a:spcPct val="130000"/>
              </a:lnSpc>
              <a:spcBef>
                <a:spcPts val="600"/>
              </a:spcBef>
              <a:buSzPct val="25000"/>
              <a:defRPr/>
            </a:pPr>
            <a:r>
              <a:rPr lang="en-US" altLang="en-US" sz="2000" i="1" smtClean="0">
                <a:solidFill>
                  <a:srgbClr val="A5C4D6"/>
                </a:solidFill>
                <a:latin typeface="Questrial" charset="0"/>
                <a:sym typeface="Questrial" charset="0"/>
              </a:rPr>
              <a:t>Advisen delivers</a:t>
            </a:r>
            <a:r>
              <a:rPr lang="en-US" altLang="en-US" sz="2000" i="1" smtClean="0">
                <a:solidFill>
                  <a:srgbClr val="DEDEDE"/>
                </a:solidFill>
                <a:latin typeface="Questrial" charset="0"/>
                <a:sym typeface="Questrial" charset="0"/>
              </a:rPr>
              <a:t>:</a:t>
            </a:r>
            <a:r>
              <a:rPr lang="en-US" altLang="en-US" sz="2000" i="1" smtClean="0">
                <a:solidFill>
                  <a:srgbClr val="A5C4D6"/>
                </a:solidFill>
                <a:latin typeface="Questrial" charset="0"/>
                <a:sym typeface="Questrial" charset="0"/>
              </a:rPr>
              <a:t> </a:t>
            </a:r>
            <a:br>
              <a:rPr lang="en-US" altLang="en-US" sz="2000" i="1" smtClean="0">
                <a:solidFill>
                  <a:srgbClr val="A5C4D6"/>
                </a:solidFill>
                <a:latin typeface="Questrial" charset="0"/>
                <a:sym typeface="Questrial" charset="0"/>
              </a:rPr>
            </a:br>
            <a:r>
              <a:rPr lang="en-US" altLang="en-US" sz="2000" smtClean="0">
                <a:solidFill>
                  <a:srgbClr val="CCCCCC"/>
                </a:solidFill>
                <a:latin typeface="Questrial" charset="0"/>
                <a:sym typeface="Questrial" charset="0"/>
              </a:rPr>
              <a:t>the</a:t>
            </a:r>
            <a:r>
              <a:rPr lang="en-US" altLang="en-US" sz="2000" smtClean="0">
                <a:solidFill>
                  <a:srgbClr val="FFFFFF"/>
                </a:solidFill>
                <a:latin typeface="Questrial" charset="0"/>
                <a:sym typeface="Questrial" charset="0"/>
              </a:rPr>
              <a:t> </a:t>
            </a:r>
            <a:r>
              <a:rPr lang="en-US" altLang="en-US" sz="2000" b="1" i="1" smtClean="0">
                <a:solidFill>
                  <a:srgbClr val="FFFFFF"/>
                </a:solidFill>
                <a:latin typeface="Questrial" charset="0"/>
                <a:sym typeface="Questrial" charset="0"/>
              </a:rPr>
              <a:t>right information</a:t>
            </a:r>
            <a:r>
              <a:rPr lang="en-US" altLang="en-US" sz="2000" i="1" smtClean="0">
                <a:solidFill>
                  <a:srgbClr val="FFFFFF"/>
                </a:solidFill>
                <a:latin typeface="Questrial" charset="0"/>
                <a:sym typeface="Questrial" charset="0"/>
              </a:rPr>
              <a:t> </a:t>
            </a:r>
            <a:r>
              <a:rPr lang="en-US" altLang="en-US" sz="2000" smtClean="0">
                <a:solidFill>
                  <a:srgbClr val="CCCCCC"/>
                </a:solidFill>
                <a:latin typeface="Questrial" charset="0"/>
                <a:sym typeface="Questrial" charset="0"/>
              </a:rPr>
              <a:t>into </a:t>
            </a:r>
            <a:r>
              <a:rPr lang="en-US" altLang="en-US" sz="2000" smtClean="0">
                <a:solidFill>
                  <a:srgbClr val="FFFFFF"/>
                </a:solidFill>
                <a:latin typeface="Questrial" charset="0"/>
                <a:sym typeface="Questrial" charset="0"/>
              </a:rPr>
              <a:t/>
            </a:r>
            <a:br>
              <a:rPr lang="en-US" altLang="en-US" sz="2000" smtClean="0">
                <a:solidFill>
                  <a:srgbClr val="FFFFFF"/>
                </a:solidFill>
                <a:latin typeface="Questrial" charset="0"/>
                <a:sym typeface="Questrial" charset="0"/>
              </a:rPr>
            </a:br>
            <a:r>
              <a:rPr lang="en-US" altLang="en-US" sz="2000" smtClean="0">
                <a:solidFill>
                  <a:srgbClr val="CCCCCC"/>
                </a:solidFill>
                <a:latin typeface="Questrial" charset="0"/>
                <a:sym typeface="Questrial" charset="0"/>
              </a:rPr>
              <a:t>the</a:t>
            </a:r>
            <a:r>
              <a:rPr lang="en-US" altLang="en-US" sz="2000" smtClean="0">
                <a:solidFill>
                  <a:srgbClr val="FFFFFF"/>
                </a:solidFill>
                <a:latin typeface="Questrial" charset="0"/>
                <a:sym typeface="Questrial" charset="0"/>
              </a:rPr>
              <a:t> </a:t>
            </a:r>
            <a:r>
              <a:rPr lang="en-US" altLang="en-US" sz="2000" b="1" i="1" smtClean="0">
                <a:solidFill>
                  <a:srgbClr val="FFFFFF"/>
                </a:solidFill>
                <a:latin typeface="Questrial" charset="0"/>
                <a:sym typeface="Questrial" charset="0"/>
              </a:rPr>
              <a:t>right hands</a:t>
            </a:r>
            <a:r>
              <a:rPr lang="en-US" altLang="en-US" sz="2000" smtClean="0">
                <a:solidFill>
                  <a:srgbClr val="FFFFFF"/>
                </a:solidFill>
                <a:latin typeface="Questrial" charset="0"/>
                <a:sym typeface="Questrial" charset="0"/>
              </a:rPr>
              <a:t> </a:t>
            </a:r>
            <a:r>
              <a:rPr lang="en-US" altLang="en-US" sz="2000" smtClean="0">
                <a:solidFill>
                  <a:srgbClr val="CCCCCC"/>
                </a:solidFill>
                <a:latin typeface="Questrial" charset="0"/>
                <a:sym typeface="Questrial" charset="0"/>
              </a:rPr>
              <a:t>at </a:t>
            </a:r>
            <a:r>
              <a:rPr lang="en-US" altLang="en-US" sz="2000" smtClean="0">
                <a:solidFill>
                  <a:srgbClr val="FFFFFF"/>
                </a:solidFill>
                <a:latin typeface="Questrial" charset="0"/>
                <a:sym typeface="Questrial" charset="0"/>
              </a:rPr>
              <a:t/>
            </a:r>
            <a:br>
              <a:rPr lang="en-US" altLang="en-US" sz="2000" smtClean="0">
                <a:solidFill>
                  <a:srgbClr val="FFFFFF"/>
                </a:solidFill>
                <a:latin typeface="Questrial" charset="0"/>
                <a:sym typeface="Questrial" charset="0"/>
              </a:rPr>
            </a:br>
            <a:r>
              <a:rPr lang="en-US" altLang="en-US" sz="2000" smtClean="0">
                <a:solidFill>
                  <a:srgbClr val="CCCCCC"/>
                </a:solidFill>
                <a:latin typeface="Questrial" charset="0"/>
                <a:sym typeface="Questrial" charset="0"/>
              </a:rPr>
              <a:t>the</a:t>
            </a:r>
            <a:r>
              <a:rPr lang="en-US" altLang="en-US" sz="2000" smtClean="0">
                <a:solidFill>
                  <a:srgbClr val="FFFFFF"/>
                </a:solidFill>
                <a:latin typeface="Questrial" charset="0"/>
                <a:sym typeface="Questrial" charset="0"/>
              </a:rPr>
              <a:t> </a:t>
            </a:r>
            <a:r>
              <a:rPr lang="en-US" altLang="en-US" sz="2000" b="1" i="1" smtClean="0">
                <a:solidFill>
                  <a:srgbClr val="FFFFFF"/>
                </a:solidFill>
                <a:latin typeface="Questrial" charset="0"/>
                <a:sym typeface="Questrial" charset="0"/>
              </a:rPr>
              <a:t>right time</a:t>
            </a:r>
            <a:r>
              <a:rPr lang="en-US" altLang="en-US" sz="2000" smtClean="0">
                <a:solidFill>
                  <a:srgbClr val="FFFFFF"/>
                </a:solidFill>
                <a:latin typeface="Questrial" charset="0"/>
                <a:sym typeface="Questrial" charset="0"/>
              </a:rPr>
              <a:t> </a:t>
            </a:r>
            <a:br>
              <a:rPr lang="en-US" altLang="en-US" sz="2000" smtClean="0">
                <a:solidFill>
                  <a:srgbClr val="FFFFFF"/>
                </a:solidFill>
                <a:latin typeface="Questrial" charset="0"/>
                <a:sym typeface="Questrial" charset="0"/>
              </a:rPr>
            </a:br>
            <a:r>
              <a:rPr lang="en-US" altLang="en-US" sz="2000" smtClean="0">
                <a:solidFill>
                  <a:srgbClr val="CCCCCC"/>
                </a:solidFill>
                <a:latin typeface="Questrial" charset="0"/>
                <a:sym typeface="Questrial" charset="0"/>
              </a:rPr>
              <a:t>to</a:t>
            </a:r>
            <a:r>
              <a:rPr lang="en-US" altLang="en-US" sz="2000" smtClean="0">
                <a:solidFill>
                  <a:srgbClr val="FFFFFF"/>
                </a:solidFill>
                <a:latin typeface="Questrial" charset="0"/>
                <a:sym typeface="Questrial" charset="0"/>
              </a:rPr>
              <a:t> </a:t>
            </a:r>
            <a:r>
              <a:rPr lang="en-US" altLang="en-US" sz="2000" b="1" i="1" smtClean="0">
                <a:solidFill>
                  <a:srgbClr val="F68C20"/>
                </a:solidFill>
                <a:latin typeface="Questrial" charset="0"/>
                <a:sym typeface="Questrial" charset="0"/>
              </a:rPr>
              <a:t>power</a:t>
            </a:r>
            <a:r>
              <a:rPr lang="en-US" altLang="en-US" sz="2000" smtClean="0">
                <a:solidFill>
                  <a:srgbClr val="F68C20"/>
                </a:solidFill>
                <a:latin typeface="Questrial" charset="0"/>
                <a:sym typeface="Questrial" charset="0"/>
              </a:rPr>
              <a:t> </a:t>
            </a:r>
            <a:r>
              <a:rPr lang="en-US" altLang="en-US" sz="2000" b="1" smtClean="0">
                <a:solidFill>
                  <a:srgbClr val="F68C20"/>
                </a:solidFill>
                <a:latin typeface="Questrial" charset="0"/>
                <a:sym typeface="Questrial" charset="0"/>
              </a:rPr>
              <a:t>performance</a:t>
            </a:r>
            <a:r>
              <a:rPr lang="en-US" altLang="en-US" sz="2000" smtClean="0">
                <a:solidFill>
                  <a:srgbClr val="DEDEDE"/>
                </a:solidFill>
                <a:latin typeface="Questrial" charset="0"/>
                <a:sym typeface="Questrial" charset="0"/>
              </a:rPr>
              <a:t>.</a:t>
            </a:r>
            <a:r>
              <a:rPr lang="en-US" altLang="en-US" sz="2000" smtClean="0">
                <a:solidFill>
                  <a:srgbClr val="FFFFFF"/>
                </a:solidFill>
                <a:latin typeface="Questrial" charset="0"/>
                <a:sym typeface="Questrial" charset="0"/>
              </a:rPr>
              <a:t> </a:t>
            </a:r>
          </a:p>
        </p:txBody>
      </p:sp>
      <p:sp>
        <p:nvSpPr>
          <p:cNvPr id="4" name="Shape 59"/>
          <p:cNvSpPr>
            <a:spLocks noChangeArrowheads="1"/>
          </p:cNvSpPr>
          <p:nvPr/>
        </p:nvSpPr>
        <p:spPr bwMode="auto">
          <a:xfrm>
            <a:off x="3175" y="0"/>
            <a:ext cx="987425" cy="2057400"/>
          </a:xfrm>
          <a:prstGeom prst="chevron">
            <a:avLst>
              <a:gd name="adj" fmla="val 50000"/>
            </a:avLst>
          </a:prstGeom>
          <a:solidFill>
            <a:srgbClr val="51515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latin typeface="Calibri" pitchFamily="34" charset="0"/>
              <a:sym typeface="Calibri" pitchFamily="34" charset="0"/>
            </a:endParaRPr>
          </a:p>
        </p:txBody>
      </p:sp>
      <p:sp>
        <p:nvSpPr>
          <p:cNvPr id="5" name="Shape 60"/>
          <p:cNvSpPr>
            <a:spLocks noChangeArrowheads="1"/>
          </p:cNvSpPr>
          <p:nvPr/>
        </p:nvSpPr>
        <p:spPr bwMode="auto">
          <a:xfrm>
            <a:off x="914400" y="14288"/>
            <a:ext cx="987425" cy="2057400"/>
          </a:xfrm>
          <a:prstGeom prst="chevron">
            <a:avLst>
              <a:gd name="adj" fmla="val 50000"/>
            </a:avLst>
          </a:prstGeom>
          <a:solidFill>
            <a:srgbClr val="51515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latin typeface="Calibri" pitchFamily="34" charset="0"/>
              <a:sym typeface="Calibri" pitchFamily="34" charset="0"/>
            </a:endParaRPr>
          </a:p>
        </p:txBody>
      </p:sp>
      <p:sp>
        <p:nvSpPr>
          <p:cNvPr id="6" name="Shape 61"/>
          <p:cNvSpPr>
            <a:spLocks noChangeArrowheads="1"/>
          </p:cNvSpPr>
          <p:nvPr/>
        </p:nvSpPr>
        <p:spPr bwMode="auto">
          <a:xfrm>
            <a:off x="1828800" y="0"/>
            <a:ext cx="987425" cy="2057400"/>
          </a:xfrm>
          <a:prstGeom prst="chevron">
            <a:avLst>
              <a:gd name="adj" fmla="val 50000"/>
            </a:avLst>
          </a:prstGeom>
          <a:solidFill>
            <a:srgbClr val="51515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latin typeface="Calibri" pitchFamily="34" charset="0"/>
              <a:sym typeface="Calibri" pitchFamily="34" charset="0"/>
            </a:endParaRPr>
          </a:p>
        </p:txBody>
      </p:sp>
    </p:spTree>
    <p:extLst>
      <p:ext uri="{BB962C8B-B14F-4D97-AF65-F5344CB8AC3E}">
        <p14:creationId xmlns:p14="http://schemas.microsoft.com/office/powerpoint/2010/main" val="569885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able of Contents - Static Title">
    <p:spTree>
      <p:nvGrpSpPr>
        <p:cNvPr id="1" name="Shape 62"/>
        <p:cNvGrpSpPr/>
        <p:nvPr/>
      </p:nvGrpSpPr>
      <p:grpSpPr>
        <a:xfrm>
          <a:off x="0" y="0"/>
          <a:ext cx="0" cy="0"/>
          <a:chOff x="0" y="0"/>
          <a:chExt cx="0" cy="0"/>
        </a:xfrm>
      </p:grpSpPr>
      <p:grpSp>
        <p:nvGrpSpPr>
          <p:cNvPr id="3" name="Shape 65"/>
          <p:cNvGrpSpPr>
            <a:grpSpLocks/>
          </p:cNvGrpSpPr>
          <p:nvPr/>
        </p:nvGrpSpPr>
        <p:grpSpPr bwMode="auto">
          <a:xfrm>
            <a:off x="0" y="228600"/>
            <a:ext cx="5257800" cy="838200"/>
            <a:chOff x="0" y="304800"/>
            <a:chExt cx="5486400" cy="762000"/>
          </a:xfrm>
        </p:grpSpPr>
        <p:sp>
          <p:nvSpPr>
            <p:cNvPr id="4" name="Shape 66"/>
            <p:cNvSpPr>
              <a:spLocks noChangeArrowheads="1"/>
            </p:cNvSpPr>
            <p:nvPr/>
          </p:nvSpPr>
          <p:spPr bwMode="auto">
            <a:xfrm>
              <a:off x="0" y="304800"/>
              <a:ext cx="5257800" cy="762000"/>
            </a:xfrm>
            <a:prstGeom prst="rect">
              <a:avLst/>
            </a:prstGeom>
            <a:solidFill>
              <a:srgbClr val="46464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b="1" smtClean="0">
                <a:solidFill>
                  <a:srgbClr val="A5C4D6"/>
                </a:solidFill>
                <a:latin typeface="Questrial" charset="0"/>
                <a:sym typeface="Questrial" charset="0"/>
              </a:endParaRPr>
            </a:p>
          </p:txBody>
        </p:sp>
        <p:sp>
          <p:nvSpPr>
            <p:cNvPr id="5" name="Shape 67"/>
            <p:cNvSpPr>
              <a:spLocks noChangeArrowheads="1"/>
            </p:cNvSpPr>
            <p:nvPr/>
          </p:nvSpPr>
          <p:spPr bwMode="auto">
            <a:xfrm rot="5400000">
              <a:off x="4991101" y="571500"/>
              <a:ext cx="762000" cy="228600"/>
            </a:xfrm>
            <a:prstGeom prst="triangle">
              <a:avLst>
                <a:gd name="adj" fmla="val 49690"/>
              </a:avLst>
            </a:prstGeom>
            <a:solidFill>
              <a:srgbClr val="46464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solidFill>
                  <a:srgbClr val="FFFFFF"/>
                </a:solidFill>
                <a:latin typeface="Calibri" pitchFamily="34" charset="0"/>
                <a:sym typeface="Calibri" pitchFamily="34" charset="0"/>
              </a:endParaRPr>
            </a:p>
          </p:txBody>
        </p:sp>
      </p:grpSp>
      <p:pic>
        <p:nvPicPr>
          <p:cNvPr id="6" name="Shape 6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hape 6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11875"/>
            <a:ext cx="9144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Shape 64"/>
          <p:cNvSpPr txBox="1">
            <a:spLocks noGrp="1"/>
          </p:cNvSpPr>
          <p:nvPr>
            <p:ph type="body" idx="1"/>
          </p:nvPr>
        </p:nvSpPr>
        <p:spPr>
          <a:xfrm>
            <a:off x="685800" y="1386840"/>
            <a:ext cx="8001000" cy="4739323"/>
          </a:xfrm>
          <a:prstGeom prst="rect">
            <a:avLst/>
          </a:prstGeom>
          <a:noFill/>
          <a:ln>
            <a:noFill/>
          </a:ln>
        </p:spPr>
        <p:txBody>
          <a:bodyPr/>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Shape 63"/>
          <p:cNvSpPr txBox="1">
            <a:spLocks noGrp="1"/>
          </p:cNvSpPr>
          <p:nvPr>
            <p:ph type="sldNum" idx="10"/>
          </p:nvPr>
        </p:nvSpPr>
        <p:spPr/>
        <p:txBody>
          <a:bodyPr/>
          <a:lstStyle>
            <a:lvl1pPr>
              <a:defRPr smtClean="0"/>
            </a:lvl1pPr>
          </a:lstStyle>
          <a:p>
            <a:pPr>
              <a:defRPr/>
            </a:pPr>
            <a:r>
              <a:rPr lang="en-US" altLang="en-US"/>
              <a:t>1</a:t>
            </a:r>
          </a:p>
        </p:txBody>
      </p:sp>
    </p:spTree>
    <p:extLst>
      <p:ext uri="{BB962C8B-B14F-4D97-AF65-F5344CB8AC3E}">
        <p14:creationId xmlns:p14="http://schemas.microsoft.com/office/powerpoint/2010/main" val="2142067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Divider - Orange">
    <p:spTree>
      <p:nvGrpSpPr>
        <p:cNvPr id="1" name="Shape 80"/>
        <p:cNvGrpSpPr/>
        <p:nvPr/>
      </p:nvGrpSpPr>
      <p:grpSpPr>
        <a:xfrm>
          <a:off x="0" y="0"/>
          <a:ext cx="0" cy="0"/>
          <a:chOff x="0" y="0"/>
          <a:chExt cx="0" cy="0"/>
        </a:xfrm>
      </p:grpSpPr>
      <p:sp>
        <p:nvSpPr>
          <p:cNvPr id="4" name="Shape 81"/>
          <p:cNvSpPr>
            <a:spLocks noChangeArrowheads="1"/>
          </p:cNvSpPr>
          <p:nvPr/>
        </p:nvSpPr>
        <p:spPr bwMode="auto">
          <a:xfrm>
            <a:off x="0" y="0"/>
            <a:ext cx="1828800" cy="6858000"/>
          </a:xfrm>
          <a:prstGeom prst="rect">
            <a:avLst/>
          </a:prstGeom>
          <a:solidFill>
            <a:srgbClr val="46464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solidFill>
                <a:srgbClr val="FFFFFF"/>
              </a:solidFill>
              <a:latin typeface="Calibri" pitchFamily="34" charset="0"/>
              <a:sym typeface="Calibri" pitchFamily="34" charset="0"/>
            </a:endParaRPr>
          </a:p>
        </p:txBody>
      </p:sp>
      <p:cxnSp>
        <p:nvCxnSpPr>
          <p:cNvPr id="5" name="Shape 83"/>
          <p:cNvCxnSpPr>
            <a:cxnSpLocks noChangeShapeType="1"/>
          </p:cNvCxnSpPr>
          <p:nvPr/>
        </p:nvCxnSpPr>
        <p:spPr bwMode="auto">
          <a:xfrm>
            <a:off x="914400" y="0"/>
            <a:ext cx="11113" cy="6858000"/>
          </a:xfrm>
          <a:prstGeom prst="straightConnector1">
            <a:avLst/>
          </a:prstGeom>
          <a:noFill/>
          <a:ln w="25400">
            <a:solidFill>
              <a:schemeClr val="bg1"/>
            </a:solidFill>
            <a:round/>
            <a:headEnd/>
            <a:tailEnd/>
          </a:ln>
          <a:extLst>
            <a:ext uri="{909E8E84-426E-40DD-AFC4-6F175D3DCCD1}">
              <a14:hiddenFill xmlns:a14="http://schemas.microsoft.com/office/drawing/2010/main">
                <a:noFill/>
              </a14:hiddenFill>
            </a:ext>
          </a:extLst>
        </p:spPr>
      </p:cxnSp>
      <p:sp>
        <p:nvSpPr>
          <p:cNvPr id="6" name="Shape 85"/>
          <p:cNvSpPr>
            <a:spLocks noChangeArrowheads="1"/>
          </p:cNvSpPr>
          <p:nvPr/>
        </p:nvSpPr>
        <p:spPr bwMode="auto">
          <a:xfrm>
            <a:off x="457200" y="2906713"/>
            <a:ext cx="914400" cy="914400"/>
          </a:xfrm>
          <a:prstGeom prst="ellipse">
            <a:avLst/>
          </a:prstGeom>
          <a:solidFill>
            <a:srgbClr val="F68C20"/>
          </a:solidFill>
          <a:ln w="25400">
            <a:solidFill>
              <a:schemeClr val="bg1"/>
            </a:solidFill>
            <a:round/>
            <a:headEnd/>
            <a:tailEnd/>
          </a:ln>
        </p:spPr>
        <p:txBody>
          <a:bodyPr lIns="91425" tIns="91425" rIns="91425" bIns="91425"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buClr>
                <a:srgbClr val="000000"/>
              </a:buClr>
              <a:buFont typeface="Calibri" pitchFamily="34" charset="0"/>
              <a:buNone/>
              <a:defRPr/>
            </a:pPr>
            <a:endParaRPr lang="en-US" altLang="en-US" sz="3600" smtClean="0">
              <a:solidFill>
                <a:srgbClr val="003366"/>
              </a:solidFill>
              <a:latin typeface="Questrial" charset="0"/>
              <a:sym typeface="Questrial" charset="0"/>
            </a:endParaRPr>
          </a:p>
        </p:txBody>
      </p:sp>
      <p:sp>
        <p:nvSpPr>
          <p:cNvPr id="7" name="Shape 86"/>
          <p:cNvSpPr>
            <a:spLocks noChangeArrowheads="1"/>
          </p:cNvSpPr>
          <p:nvPr/>
        </p:nvSpPr>
        <p:spPr bwMode="auto">
          <a:xfrm>
            <a:off x="7162800" y="2982913"/>
            <a:ext cx="720725" cy="1284287"/>
          </a:xfrm>
          <a:prstGeom prst="chevron">
            <a:avLst>
              <a:gd name="adj" fmla="val 50000"/>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latin typeface="Calibri" pitchFamily="34" charset="0"/>
              <a:sym typeface="Calibri" pitchFamily="34" charset="0"/>
            </a:endParaRPr>
          </a:p>
        </p:txBody>
      </p:sp>
      <p:sp>
        <p:nvSpPr>
          <p:cNvPr id="8" name="Shape 87"/>
          <p:cNvSpPr>
            <a:spLocks noChangeArrowheads="1"/>
          </p:cNvSpPr>
          <p:nvPr/>
        </p:nvSpPr>
        <p:spPr bwMode="auto">
          <a:xfrm>
            <a:off x="7813675" y="2982913"/>
            <a:ext cx="720725" cy="1284287"/>
          </a:xfrm>
          <a:prstGeom prst="chevron">
            <a:avLst>
              <a:gd name="adj" fmla="val 50000"/>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latin typeface="Calibri" pitchFamily="34" charset="0"/>
              <a:sym typeface="Calibri" pitchFamily="34" charset="0"/>
            </a:endParaRPr>
          </a:p>
        </p:txBody>
      </p:sp>
      <p:sp>
        <p:nvSpPr>
          <p:cNvPr id="9" name="Shape 88"/>
          <p:cNvSpPr>
            <a:spLocks noChangeArrowheads="1"/>
          </p:cNvSpPr>
          <p:nvPr/>
        </p:nvSpPr>
        <p:spPr bwMode="auto">
          <a:xfrm>
            <a:off x="8423275" y="2982913"/>
            <a:ext cx="720725" cy="1284287"/>
          </a:xfrm>
          <a:prstGeom prst="chevron">
            <a:avLst>
              <a:gd name="adj" fmla="val 50000"/>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latin typeface="Calibri" pitchFamily="34" charset="0"/>
              <a:sym typeface="Calibri" pitchFamily="34" charset="0"/>
            </a:endParaRPr>
          </a:p>
        </p:txBody>
      </p:sp>
      <p:pic>
        <p:nvPicPr>
          <p:cNvPr id="10" name="Shape 8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68201"/>
          <a:stretch>
            <a:fillRect/>
          </a:stretch>
        </p:blipFill>
        <p:spPr bwMode="auto">
          <a:xfrm>
            <a:off x="6235700" y="6111875"/>
            <a:ext cx="29083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Shape 82"/>
          <p:cNvSpPr txBox="1">
            <a:spLocks noGrp="1"/>
          </p:cNvSpPr>
          <p:nvPr>
            <p:ph type="title"/>
          </p:nvPr>
        </p:nvSpPr>
        <p:spPr>
          <a:xfrm>
            <a:off x="2057400" y="2971800"/>
            <a:ext cx="5029199" cy="698500"/>
          </a:xfrm>
          <a:prstGeom prst="rect">
            <a:avLst/>
          </a:prstGeom>
          <a:noFill/>
          <a:ln>
            <a:noFill/>
          </a:ln>
        </p:spPr>
        <p:txBody>
          <a:bodyPr anchor="t"/>
          <a:lstStyle>
            <a:lvl1pPr marL="0" marR="0" lvl="0" indent="0" algn="l" rtl="0">
              <a:spcBef>
                <a:spcPts val="0"/>
              </a:spcBef>
              <a:buClr>
                <a:srgbClr val="003366"/>
              </a:buClr>
              <a:buFont typeface="Questrial"/>
              <a:buNone/>
              <a:defRPr sz="4000" b="1" i="0" u="none" strike="noStrike" cap="none">
                <a:solidFill>
                  <a:srgbClr val="003366"/>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4" name="Shape 84"/>
          <p:cNvSpPr txBox="1">
            <a:spLocks noGrp="1"/>
          </p:cNvSpPr>
          <p:nvPr>
            <p:ph type="body" idx="1"/>
          </p:nvPr>
        </p:nvSpPr>
        <p:spPr>
          <a:xfrm>
            <a:off x="2057400" y="3759198"/>
            <a:ext cx="5029199" cy="520700"/>
          </a:xfrm>
          <a:prstGeom prst="rect">
            <a:avLst/>
          </a:prstGeom>
          <a:noFill/>
          <a:ln>
            <a:noFill/>
          </a:ln>
        </p:spPr>
        <p:txBody>
          <a:bodyPr/>
          <a:lstStyle>
            <a:lvl1pPr marL="0" marR="0" lvl="0" indent="0" algn="l" rtl="0">
              <a:spcBef>
                <a:spcPts val="480"/>
              </a:spcBef>
              <a:buClr>
                <a:srgbClr val="F68C20"/>
              </a:buClr>
              <a:buFont typeface="Arial"/>
              <a:buNone/>
              <a:defRPr sz="2400" b="0" i="0" u="none" strike="noStrike" cap="none">
                <a:solidFill>
                  <a:srgbClr val="F68C20"/>
                </a:solidFill>
                <a:latin typeface="Questrial"/>
                <a:ea typeface="Questrial"/>
                <a:cs typeface="Questrial"/>
                <a:sym typeface="Questrial"/>
              </a:defRPr>
            </a:lvl1pPr>
            <a:lvl2pPr marL="457200" marR="0" lvl="1" indent="0" algn="l" rtl="0">
              <a:spcBef>
                <a:spcPts val="360"/>
              </a:spcBef>
              <a:buClr>
                <a:srgbClr val="888888"/>
              </a:buClr>
              <a:buFont typeface="Arial"/>
              <a:buNone/>
              <a:defRPr sz="1800" b="0" i="0" u="none" strike="noStrike" cap="none">
                <a:solidFill>
                  <a:srgbClr val="888888"/>
                </a:solidFill>
                <a:latin typeface="Questrial"/>
                <a:ea typeface="Questrial"/>
                <a:cs typeface="Questrial"/>
                <a:sym typeface="Questrial"/>
              </a:defRPr>
            </a:lvl2pPr>
            <a:lvl3pPr marL="914400" marR="0" lvl="2" indent="0" algn="l" rtl="0">
              <a:spcBef>
                <a:spcPts val="320"/>
              </a:spcBef>
              <a:buClr>
                <a:srgbClr val="888888"/>
              </a:buClr>
              <a:buFont typeface="Arial"/>
              <a:buNone/>
              <a:defRPr sz="1600" b="0" i="0" u="none" strike="noStrike" cap="none">
                <a:solidFill>
                  <a:srgbClr val="888888"/>
                </a:solidFill>
                <a:latin typeface="Questrial"/>
                <a:ea typeface="Questrial"/>
                <a:cs typeface="Questrial"/>
                <a:sym typeface="Questrial"/>
              </a:defRPr>
            </a:lvl3pPr>
            <a:lvl4pPr marL="1371600" marR="0" lvl="3" indent="0" algn="l" rtl="0">
              <a:spcBef>
                <a:spcPts val="280"/>
              </a:spcBef>
              <a:buClr>
                <a:srgbClr val="888888"/>
              </a:buClr>
              <a:buFont typeface="Arial"/>
              <a:buNone/>
              <a:defRPr sz="1400" b="0" i="0" u="none" strike="noStrike" cap="none">
                <a:solidFill>
                  <a:srgbClr val="888888"/>
                </a:solidFill>
                <a:latin typeface="Questrial"/>
                <a:ea typeface="Questrial"/>
                <a:cs typeface="Questrial"/>
                <a:sym typeface="Questrial"/>
              </a:defRPr>
            </a:lvl4pPr>
            <a:lvl5pPr marL="1828800" marR="0" lvl="4" indent="0" algn="l" rtl="0">
              <a:spcBef>
                <a:spcPts val="280"/>
              </a:spcBef>
              <a:buClr>
                <a:srgbClr val="888888"/>
              </a:buClr>
              <a:buFont typeface="Arial"/>
              <a:buNone/>
              <a:defRPr sz="1400" b="0" i="0" u="none" strike="noStrike" cap="none">
                <a:solidFill>
                  <a:srgbClr val="888888"/>
                </a:solidFill>
                <a:latin typeface="Questrial"/>
                <a:ea typeface="Questrial"/>
                <a:cs typeface="Questrial"/>
                <a:sym typeface="Questrial"/>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35150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ll Out">
    <p:spTree>
      <p:nvGrpSpPr>
        <p:cNvPr id="1" name="Shape 90"/>
        <p:cNvGrpSpPr/>
        <p:nvPr/>
      </p:nvGrpSpPr>
      <p:grpSpPr>
        <a:xfrm>
          <a:off x="0" y="0"/>
          <a:ext cx="0" cy="0"/>
          <a:chOff x="0" y="0"/>
          <a:chExt cx="0" cy="0"/>
        </a:xfrm>
      </p:grpSpPr>
      <p:sp>
        <p:nvSpPr>
          <p:cNvPr id="4" name="Shape 91"/>
          <p:cNvSpPr>
            <a:spLocks noChangeArrowheads="1"/>
          </p:cNvSpPr>
          <p:nvPr/>
        </p:nvSpPr>
        <p:spPr bwMode="auto">
          <a:xfrm>
            <a:off x="-304800" y="1981200"/>
            <a:ext cx="3429000" cy="3429000"/>
          </a:xfrm>
          <a:prstGeom prst="ellipse">
            <a:avLst/>
          </a:prstGeom>
          <a:solidFill>
            <a:srgbClr val="F68C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buClr>
                <a:srgbClr val="000000"/>
              </a:buClr>
              <a:buFont typeface="Calibri" pitchFamily="34" charset="0"/>
              <a:buNone/>
              <a:defRPr/>
            </a:pPr>
            <a:endParaRPr lang="en-US" altLang="en-US" sz="1800" b="1" smtClean="0">
              <a:solidFill>
                <a:srgbClr val="F68C20"/>
              </a:solidFill>
              <a:latin typeface="Questrial" charset="0"/>
              <a:sym typeface="Questrial" charset="0"/>
            </a:endParaRPr>
          </a:p>
        </p:txBody>
      </p:sp>
      <p:sp>
        <p:nvSpPr>
          <p:cNvPr id="5" name="Shape 93"/>
          <p:cNvSpPr txBox="1">
            <a:spLocks noChangeArrowheads="1"/>
          </p:cNvSpPr>
          <p:nvPr/>
        </p:nvSpPr>
        <p:spPr bwMode="auto">
          <a:xfrm>
            <a:off x="2514600" y="2960688"/>
            <a:ext cx="6269038"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eaLnBrk="1" hangingPunct="1">
              <a:buClr>
                <a:srgbClr val="000000"/>
              </a:buClr>
              <a:buFont typeface="Questrial" charset="0"/>
              <a:buNone/>
              <a:defRPr/>
            </a:pPr>
            <a:endParaRPr lang="en-US" altLang="en-US" sz="4800" b="1" smtClean="0">
              <a:solidFill>
                <a:srgbClr val="003366"/>
              </a:solidFill>
              <a:latin typeface="Questrial" charset="0"/>
              <a:sym typeface="Questrial" charset="0"/>
            </a:endParaRPr>
          </a:p>
        </p:txBody>
      </p:sp>
      <p:cxnSp>
        <p:nvCxnSpPr>
          <p:cNvPr id="6" name="Shape 94"/>
          <p:cNvCxnSpPr>
            <a:cxnSpLocks noChangeShapeType="1"/>
          </p:cNvCxnSpPr>
          <p:nvPr/>
        </p:nvCxnSpPr>
        <p:spPr bwMode="auto">
          <a:xfrm>
            <a:off x="1409700" y="0"/>
            <a:ext cx="0" cy="1981200"/>
          </a:xfrm>
          <a:prstGeom prst="straightConnector1">
            <a:avLst/>
          </a:prstGeom>
          <a:noFill/>
          <a:ln w="25400">
            <a:solidFill>
              <a:srgbClr val="F68C20"/>
            </a:solidFill>
            <a:round/>
            <a:headEnd/>
            <a:tailEnd/>
          </a:ln>
          <a:extLst>
            <a:ext uri="{909E8E84-426E-40DD-AFC4-6F175D3DCCD1}">
              <a14:hiddenFill xmlns:a14="http://schemas.microsoft.com/office/drawing/2010/main">
                <a:noFill/>
              </a14:hiddenFill>
            </a:ext>
          </a:extLst>
        </p:spPr>
      </p:cxnSp>
      <p:grpSp>
        <p:nvGrpSpPr>
          <p:cNvPr id="7" name="Shape 95"/>
          <p:cNvGrpSpPr>
            <a:grpSpLocks/>
          </p:cNvGrpSpPr>
          <p:nvPr/>
        </p:nvGrpSpPr>
        <p:grpSpPr bwMode="auto">
          <a:xfrm>
            <a:off x="587375" y="2819400"/>
            <a:ext cx="1774825" cy="1774825"/>
            <a:chOff x="2594050" y="1631825"/>
            <a:chExt cx="439624" cy="439625"/>
          </a:xfrm>
        </p:grpSpPr>
        <p:sp>
          <p:nvSpPr>
            <p:cNvPr id="8" name="Shape 96"/>
            <p:cNvSpPr>
              <a:spLocks/>
            </p:cNvSpPr>
            <p:nvPr/>
          </p:nvSpPr>
          <p:spPr bwMode="auto">
            <a:xfrm>
              <a:off x="2594050" y="1883300"/>
              <a:ext cx="188175" cy="188150"/>
            </a:xfrm>
            <a:custGeom>
              <a:avLst/>
              <a:gdLst>
                <a:gd name="T0" fmla="*/ 149800 w 120000"/>
                <a:gd name="T1" fmla="*/ 0 h 120000"/>
                <a:gd name="T2" fmla="*/ 13425 w 120000"/>
                <a:gd name="T3" fmla="*/ 160749 h 120000"/>
                <a:gd name="T4" fmla="*/ 24 w 120000"/>
                <a:gd name="T5" fmla="*/ 188150 h 120000"/>
                <a:gd name="T6" fmla="*/ 27425 w 120000"/>
                <a:gd name="T7" fmla="*/ 174749 h 120000"/>
                <a:gd name="T8" fmla="*/ 188150 w 120000"/>
                <a:gd name="T9" fmla="*/ 38350 h 120000"/>
                <a:gd name="T10" fmla="*/ 149800 w 120000"/>
                <a:gd name="T11" fmla="*/ 0 h 120000"/>
                <a:gd name="T12" fmla="*/ 0 60000 65536"/>
                <a:gd name="T13" fmla="*/ 0 60000 65536"/>
                <a:gd name="T14" fmla="*/ 0 60000 65536"/>
                <a:gd name="T15" fmla="*/ 0 60000 65536"/>
                <a:gd name="T16" fmla="*/ 0 60000 65536"/>
                <a:gd name="T17" fmla="*/ 0 60000 65536"/>
                <a:gd name="T18" fmla="*/ 0 w 120000"/>
                <a:gd name="T19" fmla="*/ 0 h 120000"/>
                <a:gd name="T20" fmla="*/ 120000 w 120000"/>
                <a:gd name="T21" fmla="*/ 120000 h 120000"/>
              </a:gdLst>
              <a:ahLst/>
              <a:cxnLst>
                <a:cxn ang="T12">
                  <a:pos x="T0" y="T1"/>
                </a:cxn>
                <a:cxn ang="T13">
                  <a:pos x="T2" y="T3"/>
                </a:cxn>
                <a:cxn ang="T14">
                  <a:pos x="T4" y="T5"/>
                </a:cxn>
                <a:cxn ang="T15">
                  <a:pos x="T6" y="T7"/>
                </a:cxn>
                <a:cxn ang="T16">
                  <a:pos x="T8" y="T9"/>
                </a:cxn>
                <a:cxn ang="T17">
                  <a:pos x="T10" y="T11"/>
                </a:cxn>
              </a:cxnLst>
              <a:rect l="T18" t="T19" r="T20" b="T21"/>
              <a:pathLst>
                <a:path w="120000" h="120000" fill="none" extrusionOk="0">
                  <a:moveTo>
                    <a:pt x="95528" y="0"/>
                  </a:moveTo>
                  <a:lnTo>
                    <a:pt x="8561" y="102524"/>
                  </a:lnTo>
                  <a:lnTo>
                    <a:pt x="15" y="120000"/>
                  </a:lnTo>
                  <a:lnTo>
                    <a:pt x="17489" y="111453"/>
                  </a:lnTo>
                  <a:lnTo>
                    <a:pt x="119984" y="24459"/>
                  </a:lnTo>
                  <a:lnTo>
                    <a:pt x="95528" y="0"/>
                  </a:lnTo>
                  <a:close/>
                </a:path>
              </a:pathLst>
            </a:custGeom>
            <a:noFill/>
            <a:ln w="5397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9" name="Shape 97"/>
            <p:cNvSpPr>
              <a:spLocks/>
            </p:cNvSpPr>
            <p:nvPr/>
          </p:nvSpPr>
          <p:spPr bwMode="auto">
            <a:xfrm>
              <a:off x="2857700" y="1631825"/>
              <a:ext cx="175974" cy="175999"/>
            </a:xfrm>
            <a:custGeom>
              <a:avLst/>
              <a:gdLst>
                <a:gd name="T0" fmla="*/ 6699 w 120000"/>
                <a:gd name="T1" fmla="*/ 67598 h 120000"/>
                <a:gd name="T2" fmla="*/ 108399 w 120000"/>
                <a:gd name="T3" fmla="*/ 169273 h 120000"/>
                <a:gd name="T4" fmla="*/ 108399 w 120000"/>
                <a:gd name="T5" fmla="*/ 169273 h 120000"/>
                <a:gd name="T6" fmla="*/ 108399 w 120000"/>
                <a:gd name="T7" fmla="*/ 169273 h 120000"/>
                <a:gd name="T8" fmla="*/ 116298 w 120000"/>
                <a:gd name="T9" fmla="*/ 172923 h 120000"/>
                <a:gd name="T10" fmla="*/ 124824 w 120000"/>
                <a:gd name="T11" fmla="*/ 175373 h 120000"/>
                <a:gd name="T12" fmla="*/ 132749 w 120000"/>
                <a:gd name="T13" fmla="*/ 175973 h 120000"/>
                <a:gd name="T14" fmla="*/ 141273 w 120000"/>
                <a:gd name="T15" fmla="*/ 175973 h 120000"/>
                <a:gd name="T16" fmla="*/ 149798 w 120000"/>
                <a:gd name="T17" fmla="*/ 174148 h 120000"/>
                <a:gd name="T18" fmla="*/ 157699 w 120000"/>
                <a:gd name="T19" fmla="*/ 171099 h 120000"/>
                <a:gd name="T20" fmla="*/ 161348 w 120000"/>
                <a:gd name="T21" fmla="*/ 168673 h 120000"/>
                <a:gd name="T22" fmla="*/ 165024 w 120000"/>
                <a:gd name="T23" fmla="*/ 166849 h 120000"/>
                <a:gd name="T24" fmla="*/ 168674 w 120000"/>
                <a:gd name="T25" fmla="*/ 163798 h 120000"/>
                <a:gd name="T26" fmla="*/ 172324 w 120000"/>
                <a:gd name="T27" fmla="*/ 160749 h 120000"/>
                <a:gd name="T28" fmla="*/ 172324 w 120000"/>
                <a:gd name="T29" fmla="*/ 160749 h 120000"/>
                <a:gd name="T30" fmla="*/ 173548 w 120000"/>
                <a:gd name="T31" fmla="*/ 158923 h 120000"/>
                <a:gd name="T32" fmla="*/ 175373 w 120000"/>
                <a:gd name="T33" fmla="*/ 156498 h 120000"/>
                <a:gd name="T34" fmla="*/ 175973 w 120000"/>
                <a:gd name="T35" fmla="*/ 153449 h 120000"/>
                <a:gd name="T36" fmla="*/ 175973 w 120000"/>
                <a:gd name="T37" fmla="*/ 151023 h 120000"/>
                <a:gd name="T38" fmla="*/ 175973 w 120000"/>
                <a:gd name="T39" fmla="*/ 151023 h 120000"/>
                <a:gd name="T40" fmla="*/ 175973 w 120000"/>
                <a:gd name="T41" fmla="*/ 148574 h 120000"/>
                <a:gd name="T42" fmla="*/ 175373 w 120000"/>
                <a:gd name="T43" fmla="*/ 146148 h 120000"/>
                <a:gd name="T44" fmla="*/ 173548 w 120000"/>
                <a:gd name="T45" fmla="*/ 143699 h 120000"/>
                <a:gd name="T46" fmla="*/ 172324 w 120000"/>
                <a:gd name="T47" fmla="*/ 141273 h 120000"/>
                <a:gd name="T48" fmla="*/ 34724 w 120000"/>
                <a:gd name="T49" fmla="*/ 3674 h 120000"/>
                <a:gd name="T50" fmla="*/ 34724 w 120000"/>
                <a:gd name="T51" fmla="*/ 3674 h 120000"/>
                <a:gd name="T52" fmla="*/ 32274 w 120000"/>
                <a:gd name="T53" fmla="*/ 2449 h 120000"/>
                <a:gd name="T54" fmla="*/ 29850 w 120000"/>
                <a:gd name="T55" fmla="*/ 625 h 120000"/>
                <a:gd name="T56" fmla="*/ 27399 w 120000"/>
                <a:gd name="T57" fmla="*/ 0 h 120000"/>
                <a:gd name="T58" fmla="*/ 24974 w 120000"/>
                <a:gd name="T59" fmla="*/ 0 h 120000"/>
                <a:gd name="T60" fmla="*/ 24974 w 120000"/>
                <a:gd name="T61" fmla="*/ 0 h 120000"/>
                <a:gd name="T62" fmla="*/ 22550 w 120000"/>
                <a:gd name="T63" fmla="*/ 0 h 120000"/>
                <a:gd name="T64" fmla="*/ 19499 w 120000"/>
                <a:gd name="T65" fmla="*/ 625 h 120000"/>
                <a:gd name="T66" fmla="*/ 17049 w 120000"/>
                <a:gd name="T67" fmla="*/ 2449 h 120000"/>
                <a:gd name="T68" fmla="*/ 15225 w 120000"/>
                <a:gd name="T69" fmla="*/ 3674 h 120000"/>
                <a:gd name="T70" fmla="*/ 15225 w 120000"/>
                <a:gd name="T71" fmla="*/ 3674 h 120000"/>
                <a:gd name="T72" fmla="*/ 12174 w 120000"/>
                <a:gd name="T73" fmla="*/ 7324 h 120000"/>
                <a:gd name="T74" fmla="*/ 9149 w 120000"/>
                <a:gd name="T75" fmla="*/ 10974 h 120000"/>
                <a:gd name="T76" fmla="*/ 7325 w 120000"/>
                <a:gd name="T77" fmla="*/ 14624 h 120000"/>
                <a:gd name="T78" fmla="*/ 4874 w 120000"/>
                <a:gd name="T79" fmla="*/ 18275 h 120000"/>
                <a:gd name="T80" fmla="*/ 1824 w 120000"/>
                <a:gd name="T81" fmla="*/ 26199 h 120000"/>
                <a:gd name="T82" fmla="*/ 0 w 120000"/>
                <a:gd name="T83" fmla="*/ 34725 h 120000"/>
                <a:gd name="T84" fmla="*/ 0 w 120000"/>
                <a:gd name="T85" fmla="*/ 43249 h 120000"/>
                <a:gd name="T86" fmla="*/ 625 w 120000"/>
                <a:gd name="T87" fmla="*/ 51150 h 120000"/>
                <a:gd name="T88" fmla="*/ 3049 w 120000"/>
                <a:gd name="T89" fmla="*/ 59674 h 120000"/>
                <a:gd name="T90" fmla="*/ 6699 w 120000"/>
                <a:gd name="T91" fmla="*/ 67598 h 120000"/>
                <a:gd name="T92" fmla="*/ 6699 w 120000"/>
                <a:gd name="T93" fmla="*/ 67598 h 1200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0000"/>
                <a:gd name="T142" fmla="*/ 0 h 120000"/>
                <a:gd name="T143" fmla="*/ 120000 w 120000"/>
                <a:gd name="T144" fmla="*/ 120000 h 12000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0000" h="120000" fill="none" extrusionOk="0">
                  <a:moveTo>
                    <a:pt x="4568" y="46090"/>
                  </a:moveTo>
                  <a:lnTo>
                    <a:pt x="73919" y="115414"/>
                  </a:lnTo>
                  <a:lnTo>
                    <a:pt x="79306" y="117903"/>
                  </a:lnTo>
                  <a:lnTo>
                    <a:pt x="85120" y="119573"/>
                  </a:lnTo>
                  <a:lnTo>
                    <a:pt x="90524" y="119982"/>
                  </a:lnTo>
                  <a:lnTo>
                    <a:pt x="96337" y="119982"/>
                  </a:lnTo>
                  <a:lnTo>
                    <a:pt x="102150" y="118738"/>
                  </a:lnTo>
                  <a:lnTo>
                    <a:pt x="107538" y="116659"/>
                  </a:lnTo>
                  <a:lnTo>
                    <a:pt x="110026" y="115005"/>
                  </a:lnTo>
                  <a:lnTo>
                    <a:pt x="112533" y="113761"/>
                  </a:lnTo>
                  <a:lnTo>
                    <a:pt x="115022" y="111681"/>
                  </a:lnTo>
                  <a:lnTo>
                    <a:pt x="117511" y="109602"/>
                  </a:lnTo>
                  <a:lnTo>
                    <a:pt x="118346" y="108357"/>
                  </a:lnTo>
                  <a:lnTo>
                    <a:pt x="119590" y="106704"/>
                  </a:lnTo>
                  <a:lnTo>
                    <a:pt x="119999" y="104625"/>
                  </a:lnTo>
                  <a:lnTo>
                    <a:pt x="119999" y="102971"/>
                  </a:lnTo>
                  <a:lnTo>
                    <a:pt x="119999" y="101301"/>
                  </a:lnTo>
                  <a:lnTo>
                    <a:pt x="119590" y="99647"/>
                  </a:lnTo>
                  <a:lnTo>
                    <a:pt x="118346" y="97977"/>
                  </a:lnTo>
                  <a:lnTo>
                    <a:pt x="117511" y="96323"/>
                  </a:lnTo>
                  <a:lnTo>
                    <a:pt x="23679" y="2505"/>
                  </a:lnTo>
                  <a:lnTo>
                    <a:pt x="22008" y="1670"/>
                  </a:lnTo>
                  <a:lnTo>
                    <a:pt x="20355" y="426"/>
                  </a:lnTo>
                  <a:lnTo>
                    <a:pt x="18684" y="0"/>
                  </a:lnTo>
                  <a:lnTo>
                    <a:pt x="17030" y="0"/>
                  </a:lnTo>
                  <a:lnTo>
                    <a:pt x="15377" y="0"/>
                  </a:lnTo>
                  <a:lnTo>
                    <a:pt x="13297" y="426"/>
                  </a:lnTo>
                  <a:lnTo>
                    <a:pt x="11626" y="1670"/>
                  </a:lnTo>
                  <a:lnTo>
                    <a:pt x="10382" y="2505"/>
                  </a:lnTo>
                  <a:lnTo>
                    <a:pt x="8302" y="4994"/>
                  </a:lnTo>
                  <a:lnTo>
                    <a:pt x="6239" y="7482"/>
                  </a:lnTo>
                  <a:lnTo>
                    <a:pt x="4995" y="9971"/>
                  </a:lnTo>
                  <a:lnTo>
                    <a:pt x="3324" y="12460"/>
                  </a:lnTo>
                  <a:lnTo>
                    <a:pt x="1244" y="17863"/>
                  </a:lnTo>
                  <a:lnTo>
                    <a:pt x="0" y="23676"/>
                  </a:lnTo>
                  <a:lnTo>
                    <a:pt x="0" y="29488"/>
                  </a:lnTo>
                  <a:lnTo>
                    <a:pt x="426" y="34875"/>
                  </a:lnTo>
                  <a:lnTo>
                    <a:pt x="2079" y="40687"/>
                  </a:lnTo>
                  <a:lnTo>
                    <a:pt x="4568" y="46090"/>
                  </a:lnTo>
                  <a:close/>
                </a:path>
              </a:pathLst>
            </a:custGeom>
            <a:noFill/>
            <a:ln w="5397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0" name="Shape 98"/>
            <p:cNvSpPr>
              <a:spLocks/>
            </p:cNvSpPr>
            <p:nvPr/>
          </p:nvSpPr>
          <p:spPr bwMode="auto">
            <a:xfrm>
              <a:off x="2662850" y="1699400"/>
              <a:ext cx="303249" cy="303249"/>
            </a:xfrm>
            <a:custGeom>
              <a:avLst/>
              <a:gdLst>
                <a:gd name="T0" fmla="*/ 200948 w 120000"/>
                <a:gd name="T1" fmla="*/ 23 h 120000"/>
                <a:gd name="T2" fmla="*/ 121797 w 120000"/>
                <a:gd name="T3" fmla="*/ 79775 h 120000"/>
                <a:gd name="T4" fmla="*/ 121797 w 120000"/>
                <a:gd name="T5" fmla="*/ 79775 h 120000"/>
                <a:gd name="T6" fmla="*/ 115700 w 120000"/>
                <a:gd name="T7" fmla="*/ 77349 h 120000"/>
                <a:gd name="T8" fmla="*/ 109625 w 120000"/>
                <a:gd name="T9" fmla="*/ 74923 h 120000"/>
                <a:gd name="T10" fmla="*/ 102299 w 120000"/>
                <a:gd name="T11" fmla="*/ 72474 h 120000"/>
                <a:gd name="T12" fmla="*/ 94998 w 120000"/>
                <a:gd name="T13" fmla="*/ 71248 h 120000"/>
                <a:gd name="T14" fmla="*/ 87098 w 120000"/>
                <a:gd name="T15" fmla="*/ 69424 h 120000"/>
                <a:gd name="T16" fmla="*/ 79173 w 120000"/>
                <a:gd name="T17" fmla="*/ 68223 h 120000"/>
                <a:gd name="T18" fmla="*/ 71248 w 120000"/>
                <a:gd name="T19" fmla="*/ 67599 h 120000"/>
                <a:gd name="T20" fmla="*/ 63349 w 120000"/>
                <a:gd name="T21" fmla="*/ 67599 h 120000"/>
                <a:gd name="T22" fmla="*/ 63349 w 120000"/>
                <a:gd name="T23" fmla="*/ 67599 h 120000"/>
                <a:gd name="T24" fmla="*/ 56023 w 120000"/>
                <a:gd name="T25" fmla="*/ 67599 h 120000"/>
                <a:gd name="T26" fmla="*/ 48725 w 120000"/>
                <a:gd name="T27" fmla="*/ 68223 h 120000"/>
                <a:gd name="T28" fmla="*/ 40822 w 120000"/>
                <a:gd name="T29" fmla="*/ 69424 h 120000"/>
                <a:gd name="T30" fmla="*/ 32897 w 120000"/>
                <a:gd name="T31" fmla="*/ 71248 h 120000"/>
                <a:gd name="T32" fmla="*/ 24973 w 120000"/>
                <a:gd name="T33" fmla="*/ 74299 h 120000"/>
                <a:gd name="T34" fmla="*/ 17674 w 120000"/>
                <a:gd name="T35" fmla="*/ 77349 h 120000"/>
                <a:gd name="T36" fmla="*/ 10374 w 120000"/>
                <a:gd name="T37" fmla="*/ 82223 h 120000"/>
                <a:gd name="T38" fmla="*/ 3674 w 120000"/>
                <a:gd name="T39" fmla="*/ 87700 h 120000"/>
                <a:gd name="T40" fmla="*/ 3674 w 120000"/>
                <a:gd name="T41" fmla="*/ 87700 h 120000"/>
                <a:gd name="T42" fmla="*/ 1850 w 120000"/>
                <a:gd name="T43" fmla="*/ 89524 h 120000"/>
                <a:gd name="T44" fmla="*/ 624 w 120000"/>
                <a:gd name="T45" fmla="*/ 91948 h 120000"/>
                <a:gd name="T46" fmla="*/ 23 w 120000"/>
                <a:gd name="T47" fmla="*/ 94399 h 120000"/>
                <a:gd name="T48" fmla="*/ 23 w 120000"/>
                <a:gd name="T49" fmla="*/ 97449 h 120000"/>
                <a:gd name="T50" fmla="*/ 23 w 120000"/>
                <a:gd name="T51" fmla="*/ 97449 h 120000"/>
                <a:gd name="T52" fmla="*/ 23 w 120000"/>
                <a:gd name="T53" fmla="*/ 99873 h 120000"/>
                <a:gd name="T54" fmla="*/ 624 w 120000"/>
                <a:gd name="T55" fmla="*/ 102324 h 120000"/>
                <a:gd name="T56" fmla="*/ 1850 w 120000"/>
                <a:gd name="T57" fmla="*/ 104747 h 120000"/>
                <a:gd name="T58" fmla="*/ 3674 w 120000"/>
                <a:gd name="T59" fmla="*/ 107173 h 120000"/>
                <a:gd name="T60" fmla="*/ 196073 w 120000"/>
                <a:gd name="T61" fmla="*/ 299597 h 120000"/>
                <a:gd name="T62" fmla="*/ 196073 w 120000"/>
                <a:gd name="T63" fmla="*/ 299597 h 120000"/>
                <a:gd name="T64" fmla="*/ 198522 w 120000"/>
                <a:gd name="T65" fmla="*/ 301422 h 120000"/>
                <a:gd name="T66" fmla="*/ 200948 w 120000"/>
                <a:gd name="T67" fmla="*/ 302622 h 120000"/>
                <a:gd name="T68" fmla="*/ 203374 w 120000"/>
                <a:gd name="T69" fmla="*/ 303246 h 120000"/>
                <a:gd name="T70" fmla="*/ 205823 w 120000"/>
                <a:gd name="T71" fmla="*/ 303246 h 120000"/>
                <a:gd name="T72" fmla="*/ 205823 w 120000"/>
                <a:gd name="T73" fmla="*/ 303246 h 120000"/>
                <a:gd name="T74" fmla="*/ 208873 w 120000"/>
                <a:gd name="T75" fmla="*/ 303246 h 120000"/>
                <a:gd name="T76" fmla="*/ 211299 w 120000"/>
                <a:gd name="T77" fmla="*/ 302622 h 120000"/>
                <a:gd name="T78" fmla="*/ 213722 w 120000"/>
                <a:gd name="T79" fmla="*/ 301422 h 120000"/>
                <a:gd name="T80" fmla="*/ 215547 w 120000"/>
                <a:gd name="T81" fmla="*/ 299597 h 120000"/>
                <a:gd name="T82" fmla="*/ 215547 w 120000"/>
                <a:gd name="T83" fmla="*/ 299597 h 120000"/>
                <a:gd name="T84" fmla="*/ 221048 w 120000"/>
                <a:gd name="T85" fmla="*/ 292898 h 120000"/>
                <a:gd name="T86" fmla="*/ 225898 w 120000"/>
                <a:gd name="T87" fmla="*/ 285572 h 120000"/>
                <a:gd name="T88" fmla="*/ 228948 w 120000"/>
                <a:gd name="T89" fmla="*/ 278274 h 120000"/>
                <a:gd name="T90" fmla="*/ 231998 w 120000"/>
                <a:gd name="T91" fmla="*/ 270349 h 120000"/>
                <a:gd name="T92" fmla="*/ 233823 w 120000"/>
                <a:gd name="T93" fmla="*/ 262447 h 120000"/>
                <a:gd name="T94" fmla="*/ 235048 w 120000"/>
                <a:gd name="T95" fmla="*/ 254522 h 120000"/>
                <a:gd name="T96" fmla="*/ 235647 w 120000"/>
                <a:gd name="T97" fmla="*/ 247224 h 120000"/>
                <a:gd name="T98" fmla="*/ 235647 w 120000"/>
                <a:gd name="T99" fmla="*/ 239923 h 120000"/>
                <a:gd name="T100" fmla="*/ 235647 w 120000"/>
                <a:gd name="T101" fmla="*/ 239923 h 120000"/>
                <a:gd name="T102" fmla="*/ 235647 w 120000"/>
                <a:gd name="T103" fmla="*/ 231998 h 120000"/>
                <a:gd name="T104" fmla="*/ 235048 w 120000"/>
                <a:gd name="T105" fmla="*/ 224098 h 120000"/>
                <a:gd name="T106" fmla="*/ 233823 w 120000"/>
                <a:gd name="T107" fmla="*/ 216174 h 120000"/>
                <a:gd name="T108" fmla="*/ 231998 w 120000"/>
                <a:gd name="T109" fmla="*/ 208249 h 120000"/>
                <a:gd name="T110" fmla="*/ 230772 w 120000"/>
                <a:gd name="T111" fmla="*/ 200948 h 120000"/>
                <a:gd name="T112" fmla="*/ 228349 w 120000"/>
                <a:gd name="T113" fmla="*/ 193647 h 120000"/>
                <a:gd name="T114" fmla="*/ 225898 w 120000"/>
                <a:gd name="T115" fmla="*/ 187547 h 120000"/>
                <a:gd name="T116" fmla="*/ 223472 w 120000"/>
                <a:gd name="T117" fmla="*/ 181474 h 120000"/>
                <a:gd name="T118" fmla="*/ 303246 w 120000"/>
                <a:gd name="T119" fmla="*/ 102324 h 1200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0000"/>
                <a:gd name="T181" fmla="*/ 0 h 120000"/>
                <a:gd name="T182" fmla="*/ 120000 w 120000"/>
                <a:gd name="T183" fmla="*/ 120000 h 1200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0000" h="120000" fill="none" extrusionOk="0">
                  <a:moveTo>
                    <a:pt x="79518" y="9"/>
                  </a:moveTo>
                  <a:lnTo>
                    <a:pt x="48197" y="31568"/>
                  </a:lnTo>
                  <a:lnTo>
                    <a:pt x="45784" y="30608"/>
                  </a:lnTo>
                  <a:lnTo>
                    <a:pt x="43380" y="29648"/>
                  </a:lnTo>
                  <a:lnTo>
                    <a:pt x="40481" y="28679"/>
                  </a:lnTo>
                  <a:lnTo>
                    <a:pt x="37592" y="28194"/>
                  </a:lnTo>
                  <a:lnTo>
                    <a:pt x="34466" y="27472"/>
                  </a:lnTo>
                  <a:lnTo>
                    <a:pt x="31330" y="26997"/>
                  </a:lnTo>
                  <a:lnTo>
                    <a:pt x="28194" y="26750"/>
                  </a:lnTo>
                  <a:lnTo>
                    <a:pt x="25068" y="26750"/>
                  </a:lnTo>
                  <a:lnTo>
                    <a:pt x="22169" y="26750"/>
                  </a:lnTo>
                  <a:lnTo>
                    <a:pt x="19281" y="26997"/>
                  </a:lnTo>
                  <a:lnTo>
                    <a:pt x="16154" y="27472"/>
                  </a:lnTo>
                  <a:lnTo>
                    <a:pt x="13018" y="28194"/>
                  </a:lnTo>
                  <a:lnTo>
                    <a:pt x="9882" y="29401"/>
                  </a:lnTo>
                  <a:lnTo>
                    <a:pt x="6994" y="30608"/>
                  </a:lnTo>
                  <a:lnTo>
                    <a:pt x="4105" y="32537"/>
                  </a:lnTo>
                  <a:lnTo>
                    <a:pt x="1454" y="34704"/>
                  </a:lnTo>
                  <a:lnTo>
                    <a:pt x="732" y="35426"/>
                  </a:lnTo>
                  <a:lnTo>
                    <a:pt x="247" y="36385"/>
                  </a:lnTo>
                  <a:lnTo>
                    <a:pt x="9" y="37355"/>
                  </a:lnTo>
                  <a:lnTo>
                    <a:pt x="9" y="38562"/>
                  </a:lnTo>
                  <a:lnTo>
                    <a:pt x="9" y="39521"/>
                  </a:lnTo>
                  <a:lnTo>
                    <a:pt x="247" y="40491"/>
                  </a:lnTo>
                  <a:lnTo>
                    <a:pt x="732" y="41450"/>
                  </a:lnTo>
                  <a:lnTo>
                    <a:pt x="1454" y="42410"/>
                  </a:lnTo>
                  <a:lnTo>
                    <a:pt x="77589" y="118555"/>
                  </a:lnTo>
                  <a:lnTo>
                    <a:pt x="78558" y="119277"/>
                  </a:lnTo>
                  <a:lnTo>
                    <a:pt x="79518" y="119752"/>
                  </a:lnTo>
                  <a:lnTo>
                    <a:pt x="80478" y="119999"/>
                  </a:lnTo>
                  <a:lnTo>
                    <a:pt x="81447" y="119999"/>
                  </a:lnTo>
                  <a:lnTo>
                    <a:pt x="82654" y="119999"/>
                  </a:lnTo>
                  <a:lnTo>
                    <a:pt x="83614" y="119752"/>
                  </a:lnTo>
                  <a:lnTo>
                    <a:pt x="84573" y="119277"/>
                  </a:lnTo>
                  <a:lnTo>
                    <a:pt x="85295" y="118555"/>
                  </a:lnTo>
                  <a:lnTo>
                    <a:pt x="87472" y="115904"/>
                  </a:lnTo>
                  <a:lnTo>
                    <a:pt x="89391" y="113005"/>
                  </a:lnTo>
                  <a:lnTo>
                    <a:pt x="90598" y="110117"/>
                  </a:lnTo>
                  <a:lnTo>
                    <a:pt x="91805" y="106981"/>
                  </a:lnTo>
                  <a:lnTo>
                    <a:pt x="92527" y="103854"/>
                  </a:lnTo>
                  <a:lnTo>
                    <a:pt x="93012" y="100718"/>
                  </a:lnTo>
                  <a:lnTo>
                    <a:pt x="93249" y="97830"/>
                  </a:lnTo>
                  <a:lnTo>
                    <a:pt x="93249" y="94941"/>
                  </a:lnTo>
                  <a:lnTo>
                    <a:pt x="93249" y="91805"/>
                  </a:lnTo>
                  <a:lnTo>
                    <a:pt x="93012" y="88679"/>
                  </a:lnTo>
                  <a:lnTo>
                    <a:pt x="92527" y="85543"/>
                  </a:lnTo>
                  <a:lnTo>
                    <a:pt x="91805" y="82407"/>
                  </a:lnTo>
                  <a:lnTo>
                    <a:pt x="91320" y="79518"/>
                  </a:lnTo>
                  <a:lnTo>
                    <a:pt x="90361" y="76629"/>
                  </a:lnTo>
                  <a:lnTo>
                    <a:pt x="89391" y="74215"/>
                  </a:lnTo>
                  <a:lnTo>
                    <a:pt x="88431" y="71812"/>
                  </a:lnTo>
                  <a:lnTo>
                    <a:pt x="119999" y="40491"/>
                  </a:lnTo>
                </a:path>
              </a:pathLst>
            </a:custGeom>
            <a:noFill/>
            <a:ln w="5397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1" name="Shape 99"/>
            <p:cNvSpPr>
              <a:spLocks/>
            </p:cNvSpPr>
            <p:nvPr/>
          </p:nvSpPr>
          <p:spPr bwMode="auto">
            <a:xfrm>
              <a:off x="2801675" y="1740825"/>
              <a:ext cx="49950" cy="49950"/>
            </a:xfrm>
            <a:custGeom>
              <a:avLst/>
              <a:gdLst>
                <a:gd name="T0" fmla="*/ 25 w 120000"/>
                <a:gd name="T1" fmla="*/ 49925 h 120000"/>
                <a:gd name="T2" fmla="*/ 49950 w 120000"/>
                <a:gd name="T3" fmla="*/ 0 h 120000"/>
                <a:gd name="T4" fmla="*/ 0 60000 65536"/>
                <a:gd name="T5" fmla="*/ 0 60000 65536"/>
                <a:gd name="T6" fmla="*/ 0 w 120000"/>
                <a:gd name="T7" fmla="*/ 0 h 120000"/>
                <a:gd name="T8" fmla="*/ 120000 w 120000"/>
                <a:gd name="T9" fmla="*/ 120000 h 120000"/>
              </a:gdLst>
              <a:ahLst/>
              <a:cxnLst>
                <a:cxn ang="T4">
                  <a:pos x="T0" y="T1"/>
                </a:cxn>
                <a:cxn ang="T5">
                  <a:pos x="T2" y="T3"/>
                </a:cxn>
              </a:cxnLst>
              <a:rect l="T6" t="T7" r="T8" b="T9"/>
              <a:pathLst>
                <a:path w="120000" h="120000" fill="none" extrusionOk="0">
                  <a:moveTo>
                    <a:pt x="60" y="119939"/>
                  </a:moveTo>
                  <a:lnTo>
                    <a:pt x="120000" y="0"/>
                  </a:lnTo>
                </a:path>
              </a:pathLst>
            </a:custGeom>
            <a:noFill/>
            <a:ln w="5397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12" name="Shape 100"/>
          <p:cNvSpPr>
            <a:spLocks noChangeArrowheads="1"/>
          </p:cNvSpPr>
          <p:nvPr/>
        </p:nvSpPr>
        <p:spPr bwMode="auto">
          <a:xfrm>
            <a:off x="6705600" y="2754313"/>
            <a:ext cx="676275" cy="1131887"/>
          </a:xfrm>
          <a:prstGeom prst="chevron">
            <a:avLst>
              <a:gd name="adj" fmla="val 50000"/>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latin typeface="Calibri" pitchFamily="34" charset="0"/>
              <a:sym typeface="Calibri" pitchFamily="34" charset="0"/>
            </a:endParaRPr>
          </a:p>
        </p:txBody>
      </p:sp>
      <p:sp>
        <p:nvSpPr>
          <p:cNvPr id="13" name="Shape 101"/>
          <p:cNvSpPr>
            <a:spLocks noChangeArrowheads="1"/>
          </p:cNvSpPr>
          <p:nvPr/>
        </p:nvSpPr>
        <p:spPr bwMode="auto">
          <a:xfrm>
            <a:off x="7356475" y="2754313"/>
            <a:ext cx="676275" cy="1131887"/>
          </a:xfrm>
          <a:prstGeom prst="chevron">
            <a:avLst>
              <a:gd name="adj" fmla="val 50000"/>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latin typeface="Calibri" pitchFamily="34" charset="0"/>
              <a:sym typeface="Calibri" pitchFamily="34" charset="0"/>
            </a:endParaRPr>
          </a:p>
        </p:txBody>
      </p:sp>
      <p:sp>
        <p:nvSpPr>
          <p:cNvPr id="14" name="Shape 102"/>
          <p:cNvSpPr>
            <a:spLocks noChangeArrowheads="1"/>
          </p:cNvSpPr>
          <p:nvPr/>
        </p:nvSpPr>
        <p:spPr bwMode="auto">
          <a:xfrm>
            <a:off x="7966075" y="2754313"/>
            <a:ext cx="676275" cy="1131887"/>
          </a:xfrm>
          <a:prstGeom prst="chevron">
            <a:avLst>
              <a:gd name="adj" fmla="val 50000"/>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en-US" altLang="en-US" sz="1800" smtClean="0">
              <a:latin typeface="Calibri" pitchFamily="34" charset="0"/>
              <a:sym typeface="Calibri" pitchFamily="34" charset="0"/>
            </a:endParaRPr>
          </a:p>
        </p:txBody>
      </p:sp>
      <p:pic>
        <p:nvPicPr>
          <p:cNvPr id="15" name="Shape 10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11875"/>
            <a:ext cx="9144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Shape 104"/>
          <p:cNvSpPr txBox="1">
            <a:spLocks noGrp="1"/>
          </p:cNvSpPr>
          <p:nvPr>
            <p:ph type="body" idx="1"/>
          </p:nvPr>
        </p:nvSpPr>
        <p:spPr>
          <a:xfrm>
            <a:off x="3886200" y="2616690"/>
            <a:ext cx="2743199" cy="518160"/>
          </a:xfrm>
          <a:prstGeom prst="rect">
            <a:avLst/>
          </a:prstGeom>
          <a:noFill/>
          <a:ln>
            <a:noFill/>
          </a:ln>
        </p:spPr>
        <p:txBody>
          <a:bodyPr/>
          <a:lstStyle>
            <a:lvl1pPr marL="0" marR="0" lvl="0" indent="0" algn="l" rtl="0">
              <a:spcBef>
                <a:spcPts val="640"/>
              </a:spcBef>
              <a:buClr>
                <a:srgbClr val="487AA1"/>
              </a:buClr>
              <a:buFont typeface="Arial"/>
              <a:buNone/>
              <a:defRPr sz="3200" b="1" i="0" u="none" strike="noStrike" cap="none">
                <a:solidFill>
                  <a:srgbClr val="487AA1"/>
                </a:solidFill>
                <a:latin typeface="Questrial"/>
                <a:ea typeface="Questrial"/>
                <a:cs typeface="Questrial"/>
                <a:sym typeface="Quest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2"/>
          </p:nvPr>
        </p:nvSpPr>
        <p:spPr>
          <a:xfrm>
            <a:off x="3886200" y="3215640"/>
            <a:ext cx="2743199" cy="518160"/>
          </a:xfrm>
          <a:prstGeom prst="rect">
            <a:avLst/>
          </a:prstGeom>
          <a:noFill/>
          <a:ln>
            <a:noFill/>
          </a:ln>
        </p:spPr>
        <p:txBody>
          <a:bodyPr/>
          <a:lstStyle>
            <a:lvl1pPr marL="0" marR="0" lvl="0" indent="0" algn="l" rtl="0">
              <a:spcBef>
                <a:spcPts val="4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 name="Shape 92"/>
          <p:cNvSpPr txBox="1">
            <a:spLocks noGrp="1"/>
          </p:cNvSpPr>
          <p:nvPr>
            <p:ph type="sldNum" idx="10"/>
          </p:nvPr>
        </p:nvSpPr>
        <p:spPr/>
        <p:txBody>
          <a:bodyPr/>
          <a:lstStyle>
            <a:lvl1pPr>
              <a:defRPr/>
            </a:lvl1pPr>
          </a:lstStyle>
          <a:p>
            <a:fld id="{0EA769DF-BA7C-482E-A52A-E1C48776E2D2}" type="slidenum">
              <a:rPr lang="en-US" altLang="en-US"/>
              <a:pPr/>
              <a:t>‹#›</a:t>
            </a:fld>
            <a:endParaRPr lang="en-US" altLang="en-US"/>
          </a:p>
        </p:txBody>
      </p:sp>
    </p:spTree>
    <p:extLst>
      <p:ext uri="{BB962C8B-B14F-4D97-AF65-F5344CB8AC3E}">
        <p14:creationId xmlns:p14="http://schemas.microsoft.com/office/powerpoint/2010/main" val="4211577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Quote / Highlight">
    <p:spTree>
      <p:nvGrpSpPr>
        <p:cNvPr id="1" name="Shape 106"/>
        <p:cNvGrpSpPr/>
        <p:nvPr/>
      </p:nvGrpSpPr>
      <p:grpSpPr>
        <a:xfrm>
          <a:off x="0" y="0"/>
          <a:ext cx="0" cy="0"/>
          <a:chOff x="0" y="0"/>
          <a:chExt cx="0" cy="0"/>
        </a:xfrm>
      </p:grpSpPr>
      <p:sp>
        <p:nvSpPr>
          <p:cNvPr id="3" name="Shape 107"/>
          <p:cNvSpPr>
            <a:spLocks noChangeArrowheads="1"/>
          </p:cNvSpPr>
          <p:nvPr/>
        </p:nvSpPr>
        <p:spPr bwMode="auto">
          <a:xfrm>
            <a:off x="5867400" y="1947863"/>
            <a:ext cx="3429000" cy="3429000"/>
          </a:xfrm>
          <a:prstGeom prst="ellipse">
            <a:avLst/>
          </a:prstGeom>
          <a:solidFill>
            <a:srgbClr val="A5C4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buClr>
                <a:srgbClr val="000000"/>
              </a:buClr>
              <a:buFont typeface="Calibri" pitchFamily="34" charset="0"/>
              <a:buNone/>
              <a:defRPr/>
            </a:pPr>
            <a:endParaRPr lang="en-US" altLang="en-US" sz="1800" b="1" smtClean="0">
              <a:solidFill>
                <a:srgbClr val="F68C20"/>
              </a:solidFill>
              <a:latin typeface="Questrial" charset="0"/>
              <a:sym typeface="Questrial" charset="0"/>
            </a:endParaRPr>
          </a:p>
        </p:txBody>
      </p:sp>
      <p:cxnSp>
        <p:nvCxnSpPr>
          <p:cNvPr id="4" name="Shape 109"/>
          <p:cNvCxnSpPr>
            <a:cxnSpLocks noChangeShapeType="1"/>
          </p:cNvCxnSpPr>
          <p:nvPr/>
        </p:nvCxnSpPr>
        <p:spPr bwMode="auto">
          <a:xfrm>
            <a:off x="7581900" y="0"/>
            <a:ext cx="0" cy="1947863"/>
          </a:xfrm>
          <a:prstGeom prst="straightConnector1">
            <a:avLst/>
          </a:prstGeom>
          <a:noFill/>
          <a:ln w="25400">
            <a:solidFill>
              <a:srgbClr val="A5C4D6"/>
            </a:solidFill>
            <a:round/>
            <a:headEnd/>
            <a:tailEnd/>
          </a:ln>
          <a:extLst>
            <a:ext uri="{909E8E84-426E-40DD-AFC4-6F175D3DCCD1}">
              <a14:hiddenFill xmlns:a14="http://schemas.microsoft.com/office/drawing/2010/main">
                <a:noFill/>
              </a14:hiddenFill>
            </a:ext>
          </a:extLst>
        </p:spPr>
      </p:cxnSp>
      <p:grpSp>
        <p:nvGrpSpPr>
          <p:cNvPr id="5" name="Shape 110"/>
          <p:cNvGrpSpPr>
            <a:grpSpLocks/>
          </p:cNvGrpSpPr>
          <p:nvPr/>
        </p:nvGrpSpPr>
        <p:grpSpPr bwMode="auto">
          <a:xfrm>
            <a:off x="6629400" y="2662238"/>
            <a:ext cx="1990725" cy="1873250"/>
            <a:chOff x="5972700" y="2330200"/>
            <a:chExt cx="411624" cy="387274"/>
          </a:xfrm>
        </p:grpSpPr>
        <p:sp>
          <p:nvSpPr>
            <p:cNvPr id="6" name="Shape 111"/>
            <p:cNvSpPr>
              <a:spLocks/>
            </p:cNvSpPr>
            <p:nvPr/>
          </p:nvSpPr>
          <p:spPr bwMode="auto">
            <a:xfrm>
              <a:off x="5972700" y="2476950"/>
              <a:ext cx="98049" cy="219824"/>
            </a:xfrm>
            <a:custGeom>
              <a:avLst/>
              <a:gdLst>
                <a:gd name="T0" fmla="*/ 0 w 120000"/>
                <a:gd name="T1" fmla="*/ 0 h 120000"/>
                <a:gd name="T2" fmla="*/ 0 w 120000"/>
                <a:gd name="T3" fmla="*/ 219798 h 120000"/>
                <a:gd name="T4" fmla="*/ 98024 w 120000"/>
                <a:gd name="T5" fmla="*/ 219798 h 120000"/>
                <a:gd name="T6" fmla="*/ 98024 w 120000"/>
                <a:gd name="T7" fmla="*/ 0 h 120000"/>
                <a:gd name="T8" fmla="*/ 0 w 120000"/>
                <a:gd name="T9" fmla="*/ 0 h 120000"/>
                <a:gd name="T10" fmla="*/ 60274 w 120000"/>
                <a:gd name="T11" fmla="*/ 60274 h 120000"/>
                <a:gd name="T12" fmla="*/ 60274 w 120000"/>
                <a:gd name="T13" fmla="*/ 60274 h 120000"/>
                <a:gd name="T14" fmla="*/ 56624 w 120000"/>
                <a:gd name="T15" fmla="*/ 59673 h 120000"/>
                <a:gd name="T16" fmla="*/ 53574 w 120000"/>
                <a:gd name="T17" fmla="*/ 59074 h 120000"/>
                <a:gd name="T18" fmla="*/ 50549 w 120000"/>
                <a:gd name="T19" fmla="*/ 57249 h 120000"/>
                <a:gd name="T20" fmla="*/ 48099 w 120000"/>
                <a:gd name="T21" fmla="*/ 55399 h 120000"/>
                <a:gd name="T22" fmla="*/ 45674 w 120000"/>
                <a:gd name="T23" fmla="*/ 52373 h 120000"/>
                <a:gd name="T24" fmla="*/ 43849 w 120000"/>
                <a:gd name="T25" fmla="*/ 49323 h 120000"/>
                <a:gd name="T26" fmla="*/ 43224 w 120000"/>
                <a:gd name="T27" fmla="*/ 46275 h 120000"/>
                <a:gd name="T28" fmla="*/ 42624 w 120000"/>
                <a:gd name="T29" fmla="*/ 42624 h 120000"/>
                <a:gd name="T30" fmla="*/ 42624 w 120000"/>
                <a:gd name="T31" fmla="*/ 42624 h 120000"/>
                <a:gd name="T32" fmla="*/ 43224 w 120000"/>
                <a:gd name="T33" fmla="*/ 38975 h 120000"/>
                <a:gd name="T34" fmla="*/ 43849 w 120000"/>
                <a:gd name="T35" fmla="*/ 35925 h 120000"/>
                <a:gd name="T36" fmla="*/ 45674 w 120000"/>
                <a:gd name="T37" fmla="*/ 32875 h 120000"/>
                <a:gd name="T38" fmla="*/ 48099 w 120000"/>
                <a:gd name="T39" fmla="*/ 30449 h 120000"/>
                <a:gd name="T40" fmla="*/ 50549 w 120000"/>
                <a:gd name="T41" fmla="*/ 27998 h 120000"/>
                <a:gd name="T42" fmla="*/ 53574 w 120000"/>
                <a:gd name="T43" fmla="*/ 26798 h 120000"/>
                <a:gd name="T44" fmla="*/ 56624 w 120000"/>
                <a:gd name="T45" fmla="*/ 25575 h 120000"/>
                <a:gd name="T46" fmla="*/ 60274 w 120000"/>
                <a:gd name="T47" fmla="*/ 24974 h 120000"/>
                <a:gd name="T48" fmla="*/ 60274 w 120000"/>
                <a:gd name="T49" fmla="*/ 24974 h 120000"/>
                <a:gd name="T50" fmla="*/ 63924 w 120000"/>
                <a:gd name="T51" fmla="*/ 25575 h 120000"/>
                <a:gd name="T52" fmla="*/ 66974 w 120000"/>
                <a:gd name="T53" fmla="*/ 26798 h 120000"/>
                <a:gd name="T54" fmla="*/ 70024 w 120000"/>
                <a:gd name="T55" fmla="*/ 27998 h 120000"/>
                <a:gd name="T56" fmla="*/ 72449 w 120000"/>
                <a:gd name="T57" fmla="*/ 30449 h 120000"/>
                <a:gd name="T58" fmla="*/ 74899 w 120000"/>
                <a:gd name="T59" fmla="*/ 32875 h 120000"/>
                <a:gd name="T60" fmla="*/ 76724 w 120000"/>
                <a:gd name="T61" fmla="*/ 35925 h 120000"/>
                <a:gd name="T62" fmla="*/ 77324 w 120000"/>
                <a:gd name="T63" fmla="*/ 38975 h 120000"/>
                <a:gd name="T64" fmla="*/ 77949 w 120000"/>
                <a:gd name="T65" fmla="*/ 42624 h 120000"/>
                <a:gd name="T66" fmla="*/ 77949 w 120000"/>
                <a:gd name="T67" fmla="*/ 42624 h 120000"/>
                <a:gd name="T68" fmla="*/ 77324 w 120000"/>
                <a:gd name="T69" fmla="*/ 46275 h 120000"/>
                <a:gd name="T70" fmla="*/ 76724 w 120000"/>
                <a:gd name="T71" fmla="*/ 49323 h 120000"/>
                <a:gd name="T72" fmla="*/ 74899 w 120000"/>
                <a:gd name="T73" fmla="*/ 52373 h 120000"/>
                <a:gd name="T74" fmla="*/ 72449 w 120000"/>
                <a:gd name="T75" fmla="*/ 55399 h 120000"/>
                <a:gd name="T76" fmla="*/ 70024 w 120000"/>
                <a:gd name="T77" fmla="*/ 57249 h 120000"/>
                <a:gd name="T78" fmla="*/ 66974 w 120000"/>
                <a:gd name="T79" fmla="*/ 59074 h 120000"/>
                <a:gd name="T80" fmla="*/ 63924 w 120000"/>
                <a:gd name="T81" fmla="*/ 59673 h 120000"/>
                <a:gd name="T82" fmla="*/ 60274 w 120000"/>
                <a:gd name="T83" fmla="*/ 60274 h 120000"/>
                <a:gd name="T84" fmla="*/ 60274 w 120000"/>
                <a:gd name="T85" fmla="*/ 60274 h 12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0000"/>
                <a:gd name="T130" fmla="*/ 0 h 120000"/>
                <a:gd name="T131" fmla="*/ 120000 w 120000"/>
                <a:gd name="T132" fmla="*/ 120000 h 12000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0000" h="120000" fill="none" extrusionOk="0">
                  <a:moveTo>
                    <a:pt x="0" y="0"/>
                  </a:moveTo>
                  <a:lnTo>
                    <a:pt x="0" y="119986"/>
                  </a:lnTo>
                  <a:lnTo>
                    <a:pt x="119969" y="119986"/>
                  </a:lnTo>
                  <a:lnTo>
                    <a:pt x="119969" y="0"/>
                  </a:lnTo>
                  <a:lnTo>
                    <a:pt x="0" y="0"/>
                  </a:lnTo>
                  <a:close/>
                  <a:moveTo>
                    <a:pt x="73768" y="32903"/>
                  </a:moveTo>
                  <a:lnTo>
                    <a:pt x="73768" y="32903"/>
                  </a:lnTo>
                  <a:lnTo>
                    <a:pt x="69301" y="32575"/>
                  </a:lnTo>
                  <a:lnTo>
                    <a:pt x="65568" y="32248"/>
                  </a:lnTo>
                  <a:lnTo>
                    <a:pt x="61866" y="31252"/>
                  </a:lnTo>
                  <a:lnTo>
                    <a:pt x="58867" y="30242"/>
                  </a:lnTo>
                  <a:lnTo>
                    <a:pt x="55900" y="28590"/>
                  </a:lnTo>
                  <a:lnTo>
                    <a:pt x="53666" y="26925"/>
                  </a:lnTo>
                  <a:lnTo>
                    <a:pt x="52901" y="25261"/>
                  </a:lnTo>
                  <a:lnTo>
                    <a:pt x="52167" y="23268"/>
                  </a:lnTo>
                  <a:lnTo>
                    <a:pt x="52901" y="21276"/>
                  </a:lnTo>
                  <a:lnTo>
                    <a:pt x="53666" y="19611"/>
                  </a:lnTo>
                  <a:lnTo>
                    <a:pt x="55900" y="17946"/>
                  </a:lnTo>
                  <a:lnTo>
                    <a:pt x="58867" y="16622"/>
                  </a:lnTo>
                  <a:lnTo>
                    <a:pt x="61866" y="15284"/>
                  </a:lnTo>
                  <a:lnTo>
                    <a:pt x="65568" y="14629"/>
                  </a:lnTo>
                  <a:lnTo>
                    <a:pt x="69301" y="13961"/>
                  </a:lnTo>
                  <a:lnTo>
                    <a:pt x="73768" y="13633"/>
                  </a:lnTo>
                  <a:lnTo>
                    <a:pt x="78235" y="13961"/>
                  </a:lnTo>
                  <a:lnTo>
                    <a:pt x="81968" y="14629"/>
                  </a:lnTo>
                  <a:lnTo>
                    <a:pt x="85701" y="15284"/>
                  </a:lnTo>
                  <a:lnTo>
                    <a:pt x="88669" y="16622"/>
                  </a:lnTo>
                  <a:lnTo>
                    <a:pt x="91667" y="17946"/>
                  </a:lnTo>
                  <a:lnTo>
                    <a:pt x="93901" y="19611"/>
                  </a:lnTo>
                  <a:lnTo>
                    <a:pt x="94635" y="21276"/>
                  </a:lnTo>
                  <a:lnTo>
                    <a:pt x="95400" y="23268"/>
                  </a:lnTo>
                  <a:lnTo>
                    <a:pt x="94635" y="25261"/>
                  </a:lnTo>
                  <a:lnTo>
                    <a:pt x="93901" y="26925"/>
                  </a:lnTo>
                  <a:lnTo>
                    <a:pt x="91667" y="28590"/>
                  </a:lnTo>
                  <a:lnTo>
                    <a:pt x="88669" y="30242"/>
                  </a:lnTo>
                  <a:lnTo>
                    <a:pt x="85701" y="31252"/>
                  </a:lnTo>
                  <a:lnTo>
                    <a:pt x="81968" y="32248"/>
                  </a:lnTo>
                  <a:lnTo>
                    <a:pt x="78235" y="32575"/>
                  </a:lnTo>
                  <a:lnTo>
                    <a:pt x="73768" y="32903"/>
                  </a:lnTo>
                  <a:close/>
                </a:path>
              </a:pathLst>
            </a:custGeom>
            <a:noFill/>
            <a:ln w="57150"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7" name="Shape 112"/>
            <p:cNvSpPr>
              <a:spLocks/>
            </p:cNvSpPr>
            <p:nvPr/>
          </p:nvSpPr>
          <p:spPr bwMode="auto">
            <a:xfrm>
              <a:off x="6078025" y="2330200"/>
              <a:ext cx="306299" cy="387274"/>
            </a:xfrm>
            <a:custGeom>
              <a:avLst/>
              <a:gdLst>
                <a:gd name="T0" fmla="*/ 37774 w 120000"/>
                <a:gd name="T1" fmla="*/ 334898 h 120000"/>
                <a:gd name="T2" fmla="*/ 88898 w 120000"/>
                <a:gd name="T3" fmla="*/ 356821 h 120000"/>
                <a:gd name="T4" fmla="*/ 152848 w 120000"/>
                <a:gd name="T5" fmla="*/ 377521 h 120000"/>
                <a:gd name="T6" fmla="*/ 191799 w 120000"/>
                <a:gd name="T7" fmla="*/ 385422 h 120000"/>
                <a:gd name="T8" fmla="*/ 214948 w 120000"/>
                <a:gd name="T9" fmla="*/ 387248 h 120000"/>
                <a:gd name="T10" fmla="*/ 254522 w 120000"/>
                <a:gd name="T11" fmla="*/ 385422 h 120000"/>
                <a:gd name="T12" fmla="*/ 270347 w 120000"/>
                <a:gd name="T13" fmla="*/ 380548 h 120000"/>
                <a:gd name="T14" fmla="*/ 277047 w 120000"/>
                <a:gd name="T15" fmla="*/ 373871 h 120000"/>
                <a:gd name="T16" fmla="*/ 280098 w 120000"/>
                <a:gd name="T17" fmla="*/ 353149 h 120000"/>
                <a:gd name="T18" fmla="*/ 275822 w 120000"/>
                <a:gd name="T19" fmla="*/ 341598 h 120000"/>
                <a:gd name="T20" fmla="*/ 275222 w 120000"/>
                <a:gd name="T21" fmla="*/ 337948 h 120000"/>
                <a:gd name="T22" fmla="*/ 283748 w 120000"/>
                <a:gd name="T23" fmla="*/ 333072 h 120000"/>
                <a:gd name="T24" fmla="*/ 288623 w 120000"/>
                <a:gd name="T25" fmla="*/ 323922 h 120000"/>
                <a:gd name="T26" fmla="*/ 291048 w 120000"/>
                <a:gd name="T27" fmla="*/ 298972 h 120000"/>
                <a:gd name="T28" fmla="*/ 290448 w 120000"/>
                <a:gd name="T29" fmla="*/ 290449 h 120000"/>
                <a:gd name="T30" fmla="*/ 284348 w 120000"/>
                <a:gd name="T31" fmla="*/ 281923 h 120000"/>
                <a:gd name="T32" fmla="*/ 285573 w 120000"/>
                <a:gd name="T33" fmla="*/ 279499 h 120000"/>
                <a:gd name="T34" fmla="*/ 292873 w 120000"/>
                <a:gd name="T35" fmla="*/ 273996 h 120000"/>
                <a:gd name="T36" fmla="*/ 297148 w 120000"/>
                <a:gd name="T37" fmla="*/ 266099 h 120000"/>
                <a:gd name="T38" fmla="*/ 299573 w 120000"/>
                <a:gd name="T39" fmla="*/ 241123 h 120000"/>
                <a:gd name="T40" fmla="*/ 298973 w 120000"/>
                <a:gd name="T41" fmla="*/ 231996 h 120000"/>
                <a:gd name="T42" fmla="*/ 294698 w 120000"/>
                <a:gd name="T43" fmla="*/ 225297 h 120000"/>
                <a:gd name="T44" fmla="*/ 290448 w 120000"/>
                <a:gd name="T45" fmla="*/ 221647 h 120000"/>
                <a:gd name="T46" fmla="*/ 297748 w 120000"/>
                <a:gd name="T47" fmla="*/ 217374 h 120000"/>
                <a:gd name="T48" fmla="*/ 302623 w 120000"/>
                <a:gd name="T49" fmla="*/ 210674 h 120000"/>
                <a:gd name="T50" fmla="*/ 306273 w 120000"/>
                <a:gd name="T51" fmla="*/ 182674 h 120000"/>
                <a:gd name="T52" fmla="*/ 305048 w 120000"/>
                <a:gd name="T53" fmla="*/ 176597 h 120000"/>
                <a:gd name="T54" fmla="*/ 300798 w 120000"/>
                <a:gd name="T55" fmla="*/ 169274 h 120000"/>
                <a:gd name="T56" fmla="*/ 286798 w 120000"/>
                <a:gd name="T57" fmla="*/ 160748 h 120000"/>
                <a:gd name="T58" fmla="*/ 263647 w 120000"/>
                <a:gd name="T59" fmla="*/ 155274 h 120000"/>
                <a:gd name="T60" fmla="*/ 220423 w 120000"/>
                <a:gd name="T61" fmla="*/ 150398 h 120000"/>
                <a:gd name="T62" fmla="*/ 157724 w 120000"/>
                <a:gd name="T63" fmla="*/ 146748 h 120000"/>
                <a:gd name="T64" fmla="*/ 169274 w 120000"/>
                <a:gd name="T65" fmla="*/ 121798 h 120000"/>
                <a:gd name="T66" fmla="*/ 176599 w 120000"/>
                <a:gd name="T67" fmla="*/ 91949 h 120000"/>
                <a:gd name="T68" fmla="*/ 182074 w 120000"/>
                <a:gd name="T69" fmla="*/ 38372 h 120000"/>
                <a:gd name="T70" fmla="*/ 182074 w 120000"/>
                <a:gd name="T71" fmla="*/ 20100 h 120000"/>
                <a:gd name="T72" fmla="*/ 175374 w 120000"/>
                <a:gd name="T73" fmla="*/ 7923 h 120000"/>
                <a:gd name="T74" fmla="*/ 162573 w 120000"/>
                <a:gd name="T75" fmla="*/ 623 h 120000"/>
                <a:gd name="T76" fmla="*/ 148573 w 120000"/>
                <a:gd name="T77" fmla="*/ 623 h 120000"/>
                <a:gd name="T78" fmla="*/ 133973 w 120000"/>
                <a:gd name="T79" fmla="*/ 5499 h 120000"/>
                <a:gd name="T80" fmla="*/ 119349 w 120000"/>
                <a:gd name="T81" fmla="*/ 50549 h 120000"/>
                <a:gd name="T82" fmla="*/ 104749 w 120000"/>
                <a:gd name="T83" fmla="*/ 84648 h 120000"/>
                <a:gd name="T84" fmla="*/ 96824 w 120000"/>
                <a:gd name="T85" fmla="*/ 98048 h 120000"/>
                <a:gd name="T86" fmla="*/ 62722 w 120000"/>
                <a:gd name="T87" fmla="*/ 130924 h 1200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0000"/>
                <a:gd name="T133" fmla="*/ 0 h 120000"/>
                <a:gd name="T134" fmla="*/ 120000 w 120000"/>
                <a:gd name="T135" fmla="*/ 120000 h 1200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0000" h="120000" fill="none" extrusionOk="0">
                  <a:moveTo>
                    <a:pt x="9" y="103771"/>
                  </a:moveTo>
                  <a:lnTo>
                    <a:pt x="14799" y="103771"/>
                  </a:lnTo>
                  <a:lnTo>
                    <a:pt x="19569" y="105653"/>
                  </a:lnTo>
                  <a:lnTo>
                    <a:pt x="26248" y="107923"/>
                  </a:lnTo>
                  <a:lnTo>
                    <a:pt x="34828" y="110564"/>
                  </a:lnTo>
                  <a:lnTo>
                    <a:pt x="44378" y="113392"/>
                  </a:lnTo>
                  <a:lnTo>
                    <a:pt x="54632" y="115847"/>
                  </a:lnTo>
                  <a:lnTo>
                    <a:pt x="59882" y="116978"/>
                  </a:lnTo>
                  <a:lnTo>
                    <a:pt x="65132" y="117916"/>
                  </a:lnTo>
                  <a:lnTo>
                    <a:pt x="70137" y="118861"/>
                  </a:lnTo>
                  <a:lnTo>
                    <a:pt x="75142" y="119426"/>
                  </a:lnTo>
                  <a:lnTo>
                    <a:pt x="79676" y="119806"/>
                  </a:lnTo>
                  <a:lnTo>
                    <a:pt x="84211" y="119992"/>
                  </a:lnTo>
                  <a:lnTo>
                    <a:pt x="91841" y="119992"/>
                  </a:lnTo>
                  <a:lnTo>
                    <a:pt x="95896" y="119806"/>
                  </a:lnTo>
                  <a:lnTo>
                    <a:pt x="99715" y="119426"/>
                  </a:lnTo>
                  <a:lnTo>
                    <a:pt x="103055" y="118675"/>
                  </a:lnTo>
                  <a:lnTo>
                    <a:pt x="104720" y="118295"/>
                  </a:lnTo>
                  <a:lnTo>
                    <a:pt x="105915" y="117916"/>
                  </a:lnTo>
                  <a:lnTo>
                    <a:pt x="107110" y="117350"/>
                  </a:lnTo>
                  <a:lnTo>
                    <a:pt x="108060" y="116599"/>
                  </a:lnTo>
                  <a:lnTo>
                    <a:pt x="108540" y="115847"/>
                  </a:lnTo>
                  <a:lnTo>
                    <a:pt x="109020" y="114902"/>
                  </a:lnTo>
                  <a:lnTo>
                    <a:pt x="109735" y="109426"/>
                  </a:lnTo>
                  <a:lnTo>
                    <a:pt x="109500" y="108109"/>
                  </a:lnTo>
                  <a:lnTo>
                    <a:pt x="109020" y="106978"/>
                  </a:lnTo>
                  <a:lnTo>
                    <a:pt x="108060" y="105847"/>
                  </a:lnTo>
                  <a:lnTo>
                    <a:pt x="106630" y="104902"/>
                  </a:lnTo>
                  <a:lnTo>
                    <a:pt x="107825" y="104716"/>
                  </a:lnTo>
                  <a:lnTo>
                    <a:pt x="109020" y="104336"/>
                  </a:lnTo>
                  <a:lnTo>
                    <a:pt x="110215" y="103957"/>
                  </a:lnTo>
                  <a:lnTo>
                    <a:pt x="111165" y="103205"/>
                  </a:lnTo>
                  <a:lnTo>
                    <a:pt x="111880" y="102446"/>
                  </a:lnTo>
                  <a:lnTo>
                    <a:pt x="112595" y="101509"/>
                  </a:lnTo>
                  <a:lnTo>
                    <a:pt x="113075" y="100370"/>
                  </a:lnTo>
                  <a:lnTo>
                    <a:pt x="113310" y="99433"/>
                  </a:lnTo>
                  <a:lnTo>
                    <a:pt x="114025" y="92639"/>
                  </a:lnTo>
                  <a:lnTo>
                    <a:pt x="114025" y="91694"/>
                  </a:lnTo>
                  <a:lnTo>
                    <a:pt x="114025" y="90943"/>
                  </a:lnTo>
                  <a:lnTo>
                    <a:pt x="113790" y="89998"/>
                  </a:lnTo>
                  <a:lnTo>
                    <a:pt x="113310" y="89246"/>
                  </a:lnTo>
                  <a:lnTo>
                    <a:pt x="112115" y="87922"/>
                  </a:lnTo>
                  <a:lnTo>
                    <a:pt x="111400" y="87356"/>
                  </a:lnTo>
                  <a:lnTo>
                    <a:pt x="110685" y="86791"/>
                  </a:lnTo>
                  <a:lnTo>
                    <a:pt x="111880" y="86605"/>
                  </a:lnTo>
                  <a:lnTo>
                    <a:pt x="112840" y="86225"/>
                  </a:lnTo>
                  <a:lnTo>
                    <a:pt x="113790" y="85660"/>
                  </a:lnTo>
                  <a:lnTo>
                    <a:pt x="114740" y="84900"/>
                  </a:lnTo>
                  <a:lnTo>
                    <a:pt x="115455" y="84149"/>
                  </a:lnTo>
                  <a:lnTo>
                    <a:pt x="115935" y="83398"/>
                  </a:lnTo>
                  <a:lnTo>
                    <a:pt x="116415" y="82453"/>
                  </a:lnTo>
                  <a:lnTo>
                    <a:pt x="116650" y="81322"/>
                  </a:lnTo>
                  <a:lnTo>
                    <a:pt x="117365" y="74714"/>
                  </a:lnTo>
                  <a:lnTo>
                    <a:pt x="117365" y="73769"/>
                  </a:lnTo>
                  <a:lnTo>
                    <a:pt x="117365" y="72831"/>
                  </a:lnTo>
                  <a:lnTo>
                    <a:pt x="117130" y="71886"/>
                  </a:lnTo>
                  <a:lnTo>
                    <a:pt x="116650" y="71127"/>
                  </a:lnTo>
                  <a:lnTo>
                    <a:pt x="116170" y="70376"/>
                  </a:lnTo>
                  <a:lnTo>
                    <a:pt x="115455" y="69810"/>
                  </a:lnTo>
                  <a:lnTo>
                    <a:pt x="114740" y="69245"/>
                  </a:lnTo>
                  <a:lnTo>
                    <a:pt x="113790" y="68679"/>
                  </a:lnTo>
                  <a:lnTo>
                    <a:pt x="114740" y="68486"/>
                  </a:lnTo>
                  <a:lnTo>
                    <a:pt x="115700" y="67920"/>
                  </a:lnTo>
                  <a:lnTo>
                    <a:pt x="116650" y="67355"/>
                  </a:lnTo>
                  <a:lnTo>
                    <a:pt x="117365" y="66789"/>
                  </a:lnTo>
                  <a:lnTo>
                    <a:pt x="118080" y="66038"/>
                  </a:lnTo>
                  <a:lnTo>
                    <a:pt x="118560" y="65279"/>
                  </a:lnTo>
                  <a:lnTo>
                    <a:pt x="118795" y="64341"/>
                  </a:lnTo>
                  <a:lnTo>
                    <a:pt x="119040" y="63396"/>
                  </a:lnTo>
                  <a:lnTo>
                    <a:pt x="119990" y="56603"/>
                  </a:lnTo>
                  <a:lnTo>
                    <a:pt x="119755" y="55658"/>
                  </a:lnTo>
                  <a:lnTo>
                    <a:pt x="119510" y="54720"/>
                  </a:lnTo>
                  <a:lnTo>
                    <a:pt x="119040" y="53961"/>
                  </a:lnTo>
                  <a:lnTo>
                    <a:pt x="118560" y="53210"/>
                  </a:lnTo>
                  <a:lnTo>
                    <a:pt x="117845" y="52451"/>
                  </a:lnTo>
                  <a:lnTo>
                    <a:pt x="116895" y="51885"/>
                  </a:lnTo>
                  <a:lnTo>
                    <a:pt x="114740" y="50754"/>
                  </a:lnTo>
                  <a:lnTo>
                    <a:pt x="112360" y="49809"/>
                  </a:lnTo>
                  <a:lnTo>
                    <a:pt x="109500" y="49058"/>
                  </a:lnTo>
                  <a:lnTo>
                    <a:pt x="106395" y="48492"/>
                  </a:lnTo>
                  <a:lnTo>
                    <a:pt x="103290" y="48113"/>
                  </a:lnTo>
                  <a:lnTo>
                    <a:pt x="96611" y="47361"/>
                  </a:lnTo>
                  <a:lnTo>
                    <a:pt x="86356" y="46602"/>
                  </a:lnTo>
                  <a:lnTo>
                    <a:pt x="74191" y="46037"/>
                  </a:lnTo>
                  <a:lnTo>
                    <a:pt x="61792" y="45471"/>
                  </a:lnTo>
                  <a:lnTo>
                    <a:pt x="63457" y="43209"/>
                  </a:lnTo>
                  <a:lnTo>
                    <a:pt x="64887" y="40568"/>
                  </a:lnTo>
                  <a:lnTo>
                    <a:pt x="66317" y="37740"/>
                  </a:lnTo>
                  <a:lnTo>
                    <a:pt x="67277" y="34719"/>
                  </a:lnTo>
                  <a:lnTo>
                    <a:pt x="68227" y="31698"/>
                  </a:lnTo>
                  <a:lnTo>
                    <a:pt x="69187" y="28491"/>
                  </a:lnTo>
                  <a:lnTo>
                    <a:pt x="70137" y="22270"/>
                  </a:lnTo>
                  <a:lnTo>
                    <a:pt x="70852" y="16608"/>
                  </a:lnTo>
                  <a:lnTo>
                    <a:pt x="71332" y="11890"/>
                  </a:lnTo>
                  <a:lnTo>
                    <a:pt x="71332" y="7552"/>
                  </a:lnTo>
                  <a:lnTo>
                    <a:pt x="71332" y="6228"/>
                  </a:lnTo>
                  <a:lnTo>
                    <a:pt x="70617" y="4717"/>
                  </a:lnTo>
                  <a:lnTo>
                    <a:pt x="69902" y="3586"/>
                  </a:lnTo>
                  <a:lnTo>
                    <a:pt x="68707" y="2455"/>
                  </a:lnTo>
                  <a:lnTo>
                    <a:pt x="67277" y="1324"/>
                  </a:lnTo>
                  <a:lnTo>
                    <a:pt x="65602" y="759"/>
                  </a:lnTo>
                  <a:lnTo>
                    <a:pt x="63692" y="193"/>
                  </a:lnTo>
                  <a:lnTo>
                    <a:pt x="61792" y="7"/>
                  </a:lnTo>
                  <a:lnTo>
                    <a:pt x="58207" y="193"/>
                  </a:lnTo>
                  <a:lnTo>
                    <a:pt x="55827" y="573"/>
                  </a:lnTo>
                  <a:lnTo>
                    <a:pt x="53917" y="1138"/>
                  </a:lnTo>
                  <a:lnTo>
                    <a:pt x="52487" y="1704"/>
                  </a:lnTo>
                  <a:lnTo>
                    <a:pt x="48667" y="11325"/>
                  </a:lnTo>
                  <a:lnTo>
                    <a:pt x="46758" y="15663"/>
                  </a:lnTo>
                  <a:lnTo>
                    <a:pt x="44848" y="19629"/>
                  </a:lnTo>
                  <a:lnTo>
                    <a:pt x="42948" y="23208"/>
                  </a:lnTo>
                  <a:lnTo>
                    <a:pt x="41038" y="26229"/>
                  </a:lnTo>
                  <a:lnTo>
                    <a:pt x="39363" y="28491"/>
                  </a:lnTo>
                  <a:lnTo>
                    <a:pt x="37933" y="30381"/>
                  </a:lnTo>
                  <a:lnTo>
                    <a:pt x="35788" y="32077"/>
                  </a:lnTo>
                  <a:lnTo>
                    <a:pt x="32448" y="34719"/>
                  </a:lnTo>
                  <a:lnTo>
                    <a:pt x="24573" y="40568"/>
                  </a:lnTo>
                  <a:lnTo>
                    <a:pt x="14084" y="48113"/>
                  </a:lnTo>
                  <a:lnTo>
                    <a:pt x="9" y="48113"/>
                  </a:lnTo>
                </a:path>
              </a:pathLst>
            </a:custGeom>
            <a:noFill/>
            <a:ln w="57150"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pic>
        <p:nvPicPr>
          <p:cNvPr id="8" name="Shape 11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11875"/>
            <a:ext cx="9144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Shape 114"/>
          <p:cNvSpPr txBox="1">
            <a:spLocks noGrp="1"/>
          </p:cNvSpPr>
          <p:nvPr>
            <p:ph type="body" idx="1"/>
          </p:nvPr>
        </p:nvSpPr>
        <p:spPr>
          <a:xfrm>
            <a:off x="838200" y="1204276"/>
            <a:ext cx="4114800" cy="3748722"/>
          </a:xfrm>
          <a:prstGeom prst="rect">
            <a:avLst/>
          </a:prstGeom>
          <a:noFill/>
          <a:ln>
            <a:noFill/>
          </a:ln>
        </p:spPr>
        <p:txBody>
          <a:bodyPr/>
          <a:lstStyle>
            <a:lvl1pPr marL="0" marR="0" lvl="0" indent="0" algn="r" rtl="0">
              <a:lnSpc>
                <a:spcPct val="100000"/>
              </a:lnSpc>
              <a:spcBef>
                <a:spcPts val="560"/>
              </a:spcBef>
              <a:spcAft>
                <a:spcPts val="600"/>
              </a:spcAft>
              <a:buClr>
                <a:schemeClr val="dk1"/>
              </a:buClr>
              <a:buFont typeface="Arial"/>
              <a:buNone/>
              <a:defRPr sz="2800" b="0" i="0" u="none" strike="noStrike" cap="none">
                <a:solidFill>
                  <a:schemeClr val="dk1"/>
                </a:solidFill>
                <a:latin typeface="Questrial"/>
                <a:ea typeface="Questrial"/>
                <a:cs typeface="Questrial"/>
                <a:sym typeface="Quest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 name="Shape 108"/>
          <p:cNvSpPr txBox="1">
            <a:spLocks noGrp="1"/>
          </p:cNvSpPr>
          <p:nvPr>
            <p:ph type="sldNum" idx="10"/>
          </p:nvPr>
        </p:nvSpPr>
        <p:spPr/>
        <p:txBody>
          <a:bodyPr/>
          <a:lstStyle>
            <a:lvl1pPr>
              <a:defRPr/>
            </a:lvl1pPr>
          </a:lstStyle>
          <a:p>
            <a:fld id="{3DC1AD00-3DDC-46E8-804C-1812B48B16C7}" type="slidenum">
              <a:rPr lang="en-US" altLang="en-US"/>
              <a:pPr/>
              <a:t>‹#›</a:t>
            </a:fld>
            <a:endParaRPr lang="en-US" altLang="en-US"/>
          </a:p>
        </p:txBody>
      </p:sp>
    </p:spTree>
    <p:extLst>
      <p:ext uri="{BB962C8B-B14F-4D97-AF65-F5344CB8AC3E}">
        <p14:creationId xmlns:p14="http://schemas.microsoft.com/office/powerpoint/2010/main" val="269054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hape 10"/>
          <p:cNvSpPr txBox="1">
            <a:spLocks noGrp="1"/>
          </p:cNvSpPr>
          <p:nvPr>
            <p:ph type="title"/>
          </p:nvPr>
        </p:nvSpPr>
        <p:spPr bwMode="auto">
          <a:xfrm>
            <a:off x="457200" y="1524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11"/>
          <p:cNvSpPr txBox="1">
            <a:spLocks noGrp="1"/>
          </p:cNvSpPr>
          <p:nvPr>
            <p:ph type="body" idx="1"/>
          </p:nvPr>
        </p:nvSpPr>
        <p:spPr bwMode="auto">
          <a:xfrm>
            <a:off x="457200" y="1371600"/>
            <a:ext cx="8229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
        <p:nvSpPr>
          <p:cNvPr id="1028" name="Shape 12"/>
          <p:cNvSpPr txBox="1">
            <a:spLocks noGrp="1"/>
          </p:cNvSpPr>
          <p:nvPr>
            <p:ph type="dt" idx="10"/>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defRPr sz="1200" smtClean="0">
                <a:solidFill>
                  <a:srgbClr val="888888"/>
                </a:solidFill>
                <a:latin typeface="Questrial" charset="0"/>
                <a:sym typeface="Questrial" charset="0"/>
              </a:defRPr>
            </a:lvl1pPr>
          </a:lstStyle>
          <a:p>
            <a:pPr>
              <a:defRPr/>
            </a:pPr>
            <a:endParaRPr lang="en-US" altLang="en-US"/>
          </a:p>
        </p:txBody>
      </p:sp>
      <p:sp>
        <p:nvSpPr>
          <p:cNvPr id="1029" name="Shape 13"/>
          <p:cNvSpPr txBox="1">
            <a:spLocks noGrp="1"/>
          </p:cNvSpPr>
          <p:nvPr>
            <p:ph type="ftr" idx="11"/>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ctr">
              <a:defRPr sz="1200" smtClean="0">
                <a:solidFill>
                  <a:srgbClr val="888888"/>
                </a:solidFill>
                <a:latin typeface="Questrial" charset="0"/>
                <a:sym typeface="Questrial" charset="0"/>
              </a:defRPr>
            </a:lvl1pPr>
          </a:lstStyle>
          <a:p>
            <a:pPr>
              <a:defRPr/>
            </a:pPr>
            <a:endParaRPr lang="en-US" altLang="en-US"/>
          </a:p>
        </p:txBody>
      </p:sp>
      <p:sp>
        <p:nvSpPr>
          <p:cNvPr id="1030" name="Shape 14"/>
          <p:cNvSpPr txBox="1">
            <a:spLocks noGrp="1"/>
          </p:cNvSpPr>
          <p:nvPr>
            <p:ph type="sldNum" idx="12"/>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r">
              <a:buSzPct val="25000"/>
              <a:defRPr sz="1200" smtClean="0">
                <a:solidFill>
                  <a:srgbClr val="888888"/>
                </a:solidFill>
                <a:latin typeface="Questrial" charset="0"/>
                <a:sym typeface="Questrial" charset="0"/>
              </a:defRPr>
            </a:lvl1pPr>
          </a:lstStyle>
          <a:p>
            <a:pPr>
              <a:defRPr/>
            </a:pPr>
            <a:r>
              <a:rPr lang="en-US" altLang="en-US"/>
              <a:t>1</a:t>
            </a:r>
          </a:p>
        </p:txBody>
      </p:sp>
    </p:spTree>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itchFamily="34" charset="0"/>
          <a:cs typeface="Arial"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itchFamily="34" charset="0"/>
          <a:cs typeface="Arial"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itchFamily="34" charset="0"/>
          <a:cs typeface="Arial"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itchFamily="34" charset="0"/>
          <a:cs typeface="Arial"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9144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13716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18288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oleObject" Target="../embeddings/Microsoft_Excel_Chart3.xls"/><Relationship Id="rId3" Type="http://schemas.openxmlformats.org/officeDocument/2006/relationships/notesSlide" Target="../notesSlides/notesSlide10.xml"/><Relationship Id="rId7" Type="http://schemas.openxmlformats.org/officeDocument/2006/relationships/image" Target="../media/image19.png"/><Relationship Id="rId12" Type="http://schemas.openxmlformats.org/officeDocument/2006/relationships/oleObject" Target="../embeddings/oleObject3.bin"/><Relationship Id="rId17" Type="http://schemas.openxmlformats.org/officeDocument/2006/relationships/image" Target="../media/image16.jpeg"/><Relationship Id="rId2" Type="http://schemas.openxmlformats.org/officeDocument/2006/relationships/slideLayout" Target="../slideLayouts/slideLayout18.xml"/><Relationship Id="rId16" Type="http://schemas.openxmlformats.org/officeDocument/2006/relationships/oleObject" Target="../embeddings/Microsoft_Excel_Chart4.xls"/><Relationship Id="rId1" Type="http://schemas.openxmlformats.org/officeDocument/2006/relationships/vmlDrawing" Target="../drawings/vmlDrawing1.vml"/><Relationship Id="rId6" Type="http://schemas.openxmlformats.org/officeDocument/2006/relationships/oleObject" Target="../embeddings/Microsoft_Excel_Chart1.xls"/><Relationship Id="rId11" Type="http://schemas.openxmlformats.org/officeDocument/2006/relationships/chart" Target="../charts/chart1.xml"/><Relationship Id="rId5" Type="http://schemas.openxmlformats.org/officeDocument/2006/relationships/oleObject" Target="../embeddings/oleObject1.bin"/><Relationship Id="rId15" Type="http://schemas.openxmlformats.org/officeDocument/2006/relationships/oleObject" Target="../embeddings/oleObject4.bin"/><Relationship Id="rId10" Type="http://schemas.openxmlformats.org/officeDocument/2006/relationships/image" Target="../media/image20.png"/><Relationship Id="rId4" Type="http://schemas.openxmlformats.org/officeDocument/2006/relationships/image" Target="../media/image22.jpeg"/><Relationship Id="rId9" Type="http://schemas.openxmlformats.org/officeDocument/2006/relationships/oleObject" Target="../embeddings/Microsoft_Excel_Chart2.xls"/><Relationship Id="rId1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6.jpeg"/><Relationship Id="rId2" Type="http://schemas.openxmlformats.org/officeDocument/2006/relationships/slideLayout" Target="../slideLayouts/slideLayout17.xml"/><Relationship Id="rId1" Type="http://schemas.openxmlformats.org/officeDocument/2006/relationships/vmlDrawing" Target="../drawings/vmlDrawing2.vml"/><Relationship Id="rId6" Type="http://schemas.openxmlformats.org/officeDocument/2006/relationships/image" Target="../media/image23.png"/><Relationship Id="rId5" Type="http://schemas.openxmlformats.org/officeDocument/2006/relationships/oleObject" Target="../embeddings/Microsoft_Excel_Chart5.xls"/><Relationship Id="rId4"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6.jpeg"/><Relationship Id="rId2" Type="http://schemas.openxmlformats.org/officeDocument/2006/relationships/slideLayout" Target="../slideLayouts/slideLayout17.xml"/><Relationship Id="rId1" Type="http://schemas.openxmlformats.org/officeDocument/2006/relationships/vmlDrawing" Target="../drawings/vmlDrawing3.vml"/><Relationship Id="rId6" Type="http://schemas.openxmlformats.org/officeDocument/2006/relationships/image" Target="../media/image24.png"/><Relationship Id="rId5" Type="http://schemas.openxmlformats.org/officeDocument/2006/relationships/oleObject" Target="../embeddings/Microsoft_Excel_Chart6.xls"/><Relationship Id="rId4"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27.png"/><Relationship Id="rId18" Type="http://schemas.openxmlformats.org/officeDocument/2006/relationships/oleObject" Target="../embeddings/Microsoft_Excel_Chart11.xls"/><Relationship Id="rId3" Type="http://schemas.openxmlformats.org/officeDocument/2006/relationships/notesSlide" Target="../notesSlides/notesSlide13.xml"/><Relationship Id="rId21" Type="http://schemas.openxmlformats.org/officeDocument/2006/relationships/oleObject" Target="../embeddings/Microsoft_Excel_Chart12.xls"/><Relationship Id="rId7" Type="http://schemas.openxmlformats.org/officeDocument/2006/relationships/image" Target="../media/image25.png"/><Relationship Id="rId12" Type="http://schemas.openxmlformats.org/officeDocument/2006/relationships/oleObject" Target="../embeddings/Microsoft_Excel_Chart9.xls"/><Relationship Id="rId17" Type="http://schemas.openxmlformats.org/officeDocument/2006/relationships/oleObject" Target="../embeddings/oleObject11.bin"/><Relationship Id="rId2" Type="http://schemas.openxmlformats.org/officeDocument/2006/relationships/slideLayout" Target="../slideLayouts/slideLayout18.xml"/><Relationship Id="rId16" Type="http://schemas.openxmlformats.org/officeDocument/2006/relationships/image" Target="../media/image28.png"/><Relationship Id="rId20" Type="http://schemas.openxmlformats.org/officeDocument/2006/relationships/oleObject" Target="../embeddings/oleObject12.bin"/><Relationship Id="rId1" Type="http://schemas.openxmlformats.org/officeDocument/2006/relationships/vmlDrawing" Target="../drawings/vmlDrawing4.vml"/><Relationship Id="rId6" Type="http://schemas.openxmlformats.org/officeDocument/2006/relationships/oleObject" Target="../embeddings/Microsoft_Excel_Chart7.xls"/><Relationship Id="rId11" Type="http://schemas.openxmlformats.org/officeDocument/2006/relationships/oleObject" Target="../embeddings/oleObject9.bin"/><Relationship Id="rId5" Type="http://schemas.openxmlformats.org/officeDocument/2006/relationships/oleObject" Target="../embeddings/oleObject7.bin"/><Relationship Id="rId15" Type="http://schemas.openxmlformats.org/officeDocument/2006/relationships/oleObject" Target="../embeddings/Microsoft_Excel_Chart10.xls"/><Relationship Id="rId23" Type="http://schemas.openxmlformats.org/officeDocument/2006/relationships/image" Target="../media/image16.jpeg"/><Relationship Id="rId10" Type="http://schemas.openxmlformats.org/officeDocument/2006/relationships/image" Target="../media/image26.png"/><Relationship Id="rId19" Type="http://schemas.openxmlformats.org/officeDocument/2006/relationships/image" Target="../media/image29.png"/><Relationship Id="rId4" Type="http://schemas.openxmlformats.org/officeDocument/2006/relationships/image" Target="../media/image31.emf"/><Relationship Id="rId9" Type="http://schemas.openxmlformats.org/officeDocument/2006/relationships/oleObject" Target="../embeddings/Microsoft_Excel_Chart8.xls"/><Relationship Id="rId14" Type="http://schemas.openxmlformats.org/officeDocument/2006/relationships/oleObject" Target="../embeddings/oleObject10.bin"/><Relationship Id="rId22"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15.xml"/><Relationship Id="rId7" Type="http://schemas.openxmlformats.org/officeDocument/2006/relationships/image" Target="../media/image33.png"/><Relationship Id="rId2" Type="http://schemas.openxmlformats.org/officeDocument/2006/relationships/slideLayout" Target="../slideLayouts/slideLayout18.xml"/><Relationship Id="rId1" Type="http://schemas.openxmlformats.org/officeDocument/2006/relationships/vmlDrawing" Target="../drawings/vmlDrawing5.vml"/><Relationship Id="rId6" Type="http://schemas.openxmlformats.org/officeDocument/2006/relationships/oleObject" Target="../embeddings/Microsoft_Excel_Chart13.xls"/><Relationship Id="rId5" Type="http://schemas.openxmlformats.org/officeDocument/2006/relationships/oleObject" Target="../embeddings/oleObject13.bin"/><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16.xml"/><Relationship Id="rId7" Type="http://schemas.openxmlformats.org/officeDocument/2006/relationships/image" Target="../media/image34.png"/><Relationship Id="rId2" Type="http://schemas.openxmlformats.org/officeDocument/2006/relationships/slideLayout" Target="../slideLayouts/slideLayout18.xml"/><Relationship Id="rId1" Type="http://schemas.openxmlformats.org/officeDocument/2006/relationships/vmlDrawing" Target="../drawings/vmlDrawing6.vml"/><Relationship Id="rId6" Type="http://schemas.openxmlformats.org/officeDocument/2006/relationships/oleObject" Target="../embeddings/Microsoft_Excel_Chart14.xls"/><Relationship Id="rId5" Type="http://schemas.openxmlformats.org/officeDocument/2006/relationships/oleObject" Target="../embeddings/oleObject14.bin"/><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6.jpeg"/><Relationship Id="rId2" Type="http://schemas.openxmlformats.org/officeDocument/2006/relationships/slideLayout" Target="../slideLayouts/slideLayout17.xml"/><Relationship Id="rId1" Type="http://schemas.openxmlformats.org/officeDocument/2006/relationships/vmlDrawing" Target="../drawings/vmlDrawing7.vml"/><Relationship Id="rId6" Type="http://schemas.openxmlformats.org/officeDocument/2006/relationships/image" Target="../media/image35.png"/><Relationship Id="rId5" Type="http://schemas.openxmlformats.org/officeDocument/2006/relationships/oleObject" Target="../embeddings/Microsoft_Excel_Chart15.xls"/><Relationship Id="rId4" Type="http://schemas.openxmlformats.org/officeDocument/2006/relationships/oleObject" Target="../embeddings/oleObject15.bin"/></Relationships>
</file>

<file path=ppt/slides/_rels/slide1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2.jpeg"/><Relationship Id="rId7" Type="http://schemas.openxmlformats.org/officeDocument/2006/relationships/image" Target="../media/image39.emf"/><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6.emf"/></Relationships>
</file>

<file path=ppt/slides/_rels/slide2.xml.rels><?xml version="1.0" encoding="UTF-8" standalone="yes"?>
<Relationships xmlns="http://schemas.openxmlformats.org/package/2006/relationships"><Relationship Id="rId3" Type="http://schemas.openxmlformats.org/officeDocument/2006/relationships/hyperlink" Target="http://www.advisenltd.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19.xml"/><Relationship Id="rId7" Type="http://schemas.openxmlformats.org/officeDocument/2006/relationships/image" Target="../media/image40.png"/><Relationship Id="rId2" Type="http://schemas.openxmlformats.org/officeDocument/2006/relationships/slideLayout" Target="../slideLayouts/slideLayout18.xml"/><Relationship Id="rId1" Type="http://schemas.openxmlformats.org/officeDocument/2006/relationships/vmlDrawing" Target="../drawings/vmlDrawing8.vml"/><Relationship Id="rId6" Type="http://schemas.openxmlformats.org/officeDocument/2006/relationships/oleObject" Target="../embeddings/Microsoft_Excel_Chart16.xls"/><Relationship Id="rId11" Type="http://schemas.openxmlformats.org/officeDocument/2006/relationships/image" Target="../media/image16.jpeg"/><Relationship Id="rId5" Type="http://schemas.openxmlformats.org/officeDocument/2006/relationships/oleObject" Target="../embeddings/oleObject16.bin"/><Relationship Id="rId10" Type="http://schemas.openxmlformats.org/officeDocument/2006/relationships/image" Target="../media/image41.png"/><Relationship Id="rId4" Type="http://schemas.openxmlformats.org/officeDocument/2006/relationships/image" Target="../media/image22.jpeg"/><Relationship Id="rId9" Type="http://schemas.openxmlformats.org/officeDocument/2006/relationships/oleObject" Target="../embeddings/Microsoft_Excel_Chart17.xls"/></Relationships>
</file>

<file path=ppt/slides/_rels/slide21.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16.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2.png"/><Relationship Id="rId5" Type="http://schemas.openxmlformats.org/officeDocument/2006/relationships/notesSlide" Target="../notesSlides/notesSlide20.xml"/><Relationship Id="rId4"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hyperlink" Target="http://www.iii.org/presentations"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50.jpeg"/><Relationship Id="rId5" Type="http://schemas.openxmlformats.org/officeDocument/2006/relationships/hyperlink" Target="http://www.iii.org/" TargetMode="External"/><Relationship Id="rId4" Type="http://schemas.openxmlformats.org/officeDocument/2006/relationships/hyperlink" Target="mailto:bobh@iii.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slideLayout" Target="../slideLayouts/slideLayout19.xml"/><Relationship Id="rId7" Type="http://schemas.openxmlformats.org/officeDocument/2006/relationships/image" Target="../media/image53.png"/><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oleObject" Target="../embeddings/Microsoft_Excel_Chart18.xls"/><Relationship Id="rId5" Type="http://schemas.openxmlformats.org/officeDocument/2006/relationships/oleObject" Target="../embeddings/oleObject18.bin"/><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0.xml"/><Relationship Id="rId1" Type="http://schemas.openxmlformats.org/officeDocument/2006/relationships/vmlDrawing" Target="../drawings/vmlDrawing10.vml"/><Relationship Id="rId6" Type="http://schemas.openxmlformats.org/officeDocument/2006/relationships/image" Target="../media/image54.jpeg"/><Relationship Id="rId5" Type="http://schemas.openxmlformats.org/officeDocument/2006/relationships/image" Target="../media/image55.emf"/><Relationship Id="rId4" Type="http://schemas.openxmlformats.org/officeDocument/2006/relationships/oleObject" Target="../embeddings/oleObject19.bin"/></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slideLayout" Target="../slideLayouts/slideLayout20.xml"/><Relationship Id="rId7" Type="http://schemas.openxmlformats.org/officeDocument/2006/relationships/image" Target="../media/image56.png"/><Relationship Id="rId2" Type="http://schemas.openxmlformats.org/officeDocument/2006/relationships/tags" Target="../tags/tag10.xml"/><Relationship Id="rId1" Type="http://schemas.openxmlformats.org/officeDocument/2006/relationships/vmlDrawing" Target="../drawings/vmlDrawing11.vml"/><Relationship Id="rId6" Type="http://schemas.openxmlformats.org/officeDocument/2006/relationships/oleObject" Target="../embeddings/Microsoft_Excel_Chart19.xls"/><Relationship Id="rId5" Type="http://schemas.openxmlformats.org/officeDocument/2006/relationships/oleObject" Target="../embeddings/oleObject20.bin"/><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58.jpeg"/><Relationship Id="rId2" Type="http://schemas.openxmlformats.org/officeDocument/2006/relationships/slideLayout" Target="../slideLayouts/slideLayout20.xml"/><Relationship Id="rId1" Type="http://schemas.openxmlformats.org/officeDocument/2006/relationships/vmlDrawing" Target="../drawings/vmlDrawing12.vml"/><Relationship Id="rId6" Type="http://schemas.openxmlformats.org/officeDocument/2006/relationships/image" Target="../media/image57.png"/><Relationship Id="rId5" Type="http://schemas.openxmlformats.org/officeDocument/2006/relationships/oleObject" Target="../embeddings/Microsoft_Excel_Chart20.xls"/><Relationship Id="rId4" Type="http://schemas.openxmlformats.org/officeDocument/2006/relationships/oleObject" Target="../embeddings/oleObject21.bin"/></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58.jpeg"/><Relationship Id="rId2" Type="http://schemas.openxmlformats.org/officeDocument/2006/relationships/slideLayout" Target="../slideLayouts/slideLayout20.xml"/><Relationship Id="rId1" Type="http://schemas.openxmlformats.org/officeDocument/2006/relationships/vmlDrawing" Target="../drawings/vmlDrawing13.vml"/><Relationship Id="rId6" Type="http://schemas.openxmlformats.org/officeDocument/2006/relationships/image" Target="../media/image59.png"/><Relationship Id="rId5" Type="http://schemas.openxmlformats.org/officeDocument/2006/relationships/oleObject" Target="../embeddings/Microsoft_Excel_Chart21.xls"/><Relationship Id="rId4" Type="http://schemas.openxmlformats.org/officeDocument/2006/relationships/oleObject" Target="../embeddings/oleObject22.bin"/></Relationships>
</file>

<file path=ppt/slides/_rels/slide3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slideLayout" Target="../slideLayouts/slideLayout20.xml"/><Relationship Id="rId7" Type="http://schemas.openxmlformats.org/officeDocument/2006/relationships/image" Target="../media/image60.png"/><Relationship Id="rId2" Type="http://schemas.openxmlformats.org/officeDocument/2006/relationships/tags" Target="../tags/tag11.xml"/><Relationship Id="rId1" Type="http://schemas.openxmlformats.org/officeDocument/2006/relationships/vmlDrawing" Target="../drawings/vmlDrawing14.vml"/><Relationship Id="rId6" Type="http://schemas.openxmlformats.org/officeDocument/2006/relationships/oleObject" Target="../embeddings/Microsoft_Excel_Chart22.xls"/><Relationship Id="rId5" Type="http://schemas.openxmlformats.org/officeDocument/2006/relationships/oleObject" Target="../embeddings/oleObject23.bin"/><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9.xml"/><Relationship Id="rId1" Type="http://schemas.openxmlformats.org/officeDocument/2006/relationships/vmlDrawing" Target="../drawings/vmlDrawing15.vml"/><Relationship Id="rId6" Type="http://schemas.openxmlformats.org/officeDocument/2006/relationships/image" Target="../media/image58.jpeg"/><Relationship Id="rId5" Type="http://schemas.openxmlformats.org/officeDocument/2006/relationships/image" Target="../media/image61.emf"/><Relationship Id="rId4" Type="http://schemas.openxmlformats.org/officeDocument/2006/relationships/oleObject" Target="../embeddings/oleObject24.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5.bin"/><Relationship Id="rId7" Type="http://schemas.openxmlformats.org/officeDocument/2006/relationships/image" Target="../media/image58.jpeg"/><Relationship Id="rId2" Type="http://schemas.openxmlformats.org/officeDocument/2006/relationships/slideLayout" Target="../slideLayouts/slideLayout19.xml"/><Relationship Id="rId1" Type="http://schemas.openxmlformats.org/officeDocument/2006/relationships/vmlDrawing" Target="../drawings/vmlDrawing16.vml"/><Relationship Id="rId6" Type="http://schemas.openxmlformats.org/officeDocument/2006/relationships/hyperlink" Target="http://www.artemis.bm/deal_directory/cat_bonds_ils_issued_outstanding.html" TargetMode="External"/><Relationship Id="rId5" Type="http://schemas.openxmlformats.org/officeDocument/2006/relationships/image" Target="../media/image62.png"/><Relationship Id="rId4" Type="http://schemas.openxmlformats.org/officeDocument/2006/relationships/oleObject" Target="../embeddings/Microsoft_Excel_Chart23.xls"/></Relationships>
</file>

<file path=ppt/slides/_rels/slide4.xml.rels><?xml version="1.0" encoding="UTF-8" standalone="yes"?>
<Relationships xmlns="http://schemas.openxmlformats.org/package/2006/relationships"><Relationship Id="rId3" Type="http://schemas.openxmlformats.org/officeDocument/2006/relationships/hyperlink" Target="http://www.advisenltd.com/"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0.xml"/><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9.xml"/><Relationship Id="rId1" Type="http://schemas.openxmlformats.org/officeDocument/2006/relationships/vmlDrawing" Target="../drawings/vmlDrawing17.vml"/><Relationship Id="rId5" Type="http://schemas.openxmlformats.org/officeDocument/2006/relationships/image" Target="../media/image65.emf"/><Relationship Id="rId4" Type="http://schemas.openxmlformats.org/officeDocument/2006/relationships/oleObject" Target="../embeddings/oleObject26.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0.xml"/><Relationship Id="rId1" Type="http://schemas.openxmlformats.org/officeDocument/2006/relationships/vmlDrawing" Target="../drawings/vmlDrawing18.vml"/><Relationship Id="rId6" Type="http://schemas.openxmlformats.org/officeDocument/2006/relationships/image" Target="../media/image58.jpeg"/><Relationship Id="rId5" Type="http://schemas.openxmlformats.org/officeDocument/2006/relationships/image" Target="../media/image66.emf"/><Relationship Id="rId4" Type="http://schemas.openxmlformats.org/officeDocument/2006/relationships/oleObject" Target="../embeddings/oleObject27.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58.jpeg"/><Relationship Id="rId2" Type="http://schemas.openxmlformats.org/officeDocument/2006/relationships/slideLayout" Target="../slideLayouts/slideLayout20.xml"/><Relationship Id="rId1" Type="http://schemas.openxmlformats.org/officeDocument/2006/relationships/vmlDrawing" Target="../drawings/vmlDrawing19.vml"/><Relationship Id="rId6" Type="http://schemas.openxmlformats.org/officeDocument/2006/relationships/image" Target="../media/image67.png"/><Relationship Id="rId5" Type="http://schemas.openxmlformats.org/officeDocument/2006/relationships/oleObject" Target="../embeddings/Microsoft_Excel_Chart24.xls"/><Relationship Id="rId4" Type="http://schemas.openxmlformats.org/officeDocument/2006/relationships/oleObject" Target="../embeddings/oleObject28.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58.jpeg"/><Relationship Id="rId2" Type="http://schemas.openxmlformats.org/officeDocument/2006/relationships/slideLayout" Target="../slideLayouts/slideLayout20.xml"/><Relationship Id="rId1" Type="http://schemas.openxmlformats.org/officeDocument/2006/relationships/vmlDrawing" Target="../drawings/vmlDrawing20.vml"/><Relationship Id="rId6" Type="http://schemas.openxmlformats.org/officeDocument/2006/relationships/image" Target="../media/image68.png"/><Relationship Id="rId5" Type="http://schemas.openxmlformats.org/officeDocument/2006/relationships/oleObject" Target="../embeddings/Microsoft_Excel_Chart25.xls"/><Relationship Id="rId4" Type="http://schemas.openxmlformats.org/officeDocument/2006/relationships/oleObject" Target="../embeddings/oleObject29.bin"/></Relationships>
</file>

<file path=ppt/slides/_rels/slide4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notesSlide" Target="../notesSlides/notesSlide44.xml"/><Relationship Id="rId7" Type="http://schemas.openxmlformats.org/officeDocument/2006/relationships/hyperlink" Target="http://www.wsj.com/articles/california-pushes-homeowners-to-insure-against-earthquakes-1440980138" TargetMode="External"/><Relationship Id="rId2" Type="http://schemas.openxmlformats.org/officeDocument/2006/relationships/slideLayout" Target="../slideLayouts/slideLayout20.xml"/><Relationship Id="rId1" Type="http://schemas.openxmlformats.org/officeDocument/2006/relationships/vmlDrawing" Target="../drawings/vmlDrawing21.vml"/><Relationship Id="rId6" Type="http://schemas.openxmlformats.org/officeDocument/2006/relationships/image" Target="../media/image69.png"/><Relationship Id="rId5" Type="http://schemas.openxmlformats.org/officeDocument/2006/relationships/oleObject" Target="../embeddings/Microsoft_Excel_Chart26.xls"/><Relationship Id="rId4" Type="http://schemas.openxmlformats.org/officeDocument/2006/relationships/oleObject" Target="../embeddings/oleObject30.bin"/></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58.jpeg"/><Relationship Id="rId2" Type="http://schemas.openxmlformats.org/officeDocument/2006/relationships/slideLayout" Target="../slideLayouts/slideLayout19.xml"/><Relationship Id="rId1" Type="http://schemas.openxmlformats.org/officeDocument/2006/relationships/vmlDrawing" Target="../drawings/vmlDrawing22.vml"/><Relationship Id="rId6" Type="http://schemas.openxmlformats.org/officeDocument/2006/relationships/image" Target="../media/image70.png"/><Relationship Id="rId5" Type="http://schemas.openxmlformats.org/officeDocument/2006/relationships/oleObject" Target="../embeddings/Microsoft_Excel_Chart27.xls"/><Relationship Id="rId4" Type="http://schemas.openxmlformats.org/officeDocument/2006/relationships/oleObject" Target="../embeddings/oleObject31.bin"/></Relationships>
</file>

<file path=ppt/slides/_rels/slide5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58.jpeg"/><Relationship Id="rId2" Type="http://schemas.openxmlformats.org/officeDocument/2006/relationships/slideLayout" Target="../slideLayouts/slideLayout20.xml"/><Relationship Id="rId1" Type="http://schemas.openxmlformats.org/officeDocument/2006/relationships/vmlDrawing" Target="../drawings/vmlDrawing23.vml"/><Relationship Id="rId6" Type="http://schemas.openxmlformats.org/officeDocument/2006/relationships/image" Target="../media/image71.png"/><Relationship Id="rId5" Type="http://schemas.openxmlformats.org/officeDocument/2006/relationships/oleObject" Target="../embeddings/Microsoft_Excel_Chart28.xls"/><Relationship Id="rId4" Type="http://schemas.openxmlformats.org/officeDocument/2006/relationships/oleObject" Target="../embeddings/oleObject32.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58.jpeg"/><Relationship Id="rId2" Type="http://schemas.openxmlformats.org/officeDocument/2006/relationships/slideLayout" Target="../slideLayouts/slideLayout20.xml"/><Relationship Id="rId1" Type="http://schemas.openxmlformats.org/officeDocument/2006/relationships/vmlDrawing" Target="../drawings/vmlDrawing24.vml"/><Relationship Id="rId6" Type="http://schemas.openxmlformats.org/officeDocument/2006/relationships/image" Target="../media/image72.png"/><Relationship Id="rId5" Type="http://schemas.openxmlformats.org/officeDocument/2006/relationships/oleObject" Target="../embeddings/Microsoft_Excel_Chart29.xls"/><Relationship Id="rId4" Type="http://schemas.openxmlformats.org/officeDocument/2006/relationships/oleObject" Target="../embeddings/oleObject33.bin"/></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9.xml"/><Relationship Id="rId1" Type="http://schemas.openxmlformats.org/officeDocument/2006/relationships/vmlDrawing" Target="../drawings/vmlDrawing25.vml"/><Relationship Id="rId6" Type="http://schemas.openxmlformats.org/officeDocument/2006/relationships/image" Target="../media/image58.jpeg"/><Relationship Id="rId5" Type="http://schemas.openxmlformats.org/officeDocument/2006/relationships/image" Target="../media/image73.png"/><Relationship Id="rId4" Type="http://schemas.openxmlformats.org/officeDocument/2006/relationships/oleObject" Target="../embeddings/Microsoft_Excel_Chart30.xls"/></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58.jpeg"/><Relationship Id="rId2" Type="http://schemas.openxmlformats.org/officeDocument/2006/relationships/slideLayout" Target="../slideLayouts/slideLayout20.xml"/><Relationship Id="rId1" Type="http://schemas.openxmlformats.org/officeDocument/2006/relationships/vmlDrawing" Target="../drawings/vmlDrawing26.vml"/><Relationship Id="rId6" Type="http://schemas.openxmlformats.org/officeDocument/2006/relationships/image" Target="../media/image74.png"/><Relationship Id="rId5" Type="http://schemas.openxmlformats.org/officeDocument/2006/relationships/oleObject" Target="../embeddings/Microsoft_Excel_Chart31.xls"/><Relationship Id="rId4" Type="http://schemas.openxmlformats.org/officeDocument/2006/relationships/oleObject" Target="../embeddings/oleObject35.bin"/></Relationships>
</file>

<file path=ppt/slides/_rels/slide5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jpeg"/><Relationship Id="rId3" Type="http://schemas.openxmlformats.org/officeDocument/2006/relationships/notesSlide" Target="../notesSlides/notesSlide51.xml"/><Relationship Id="rId7" Type="http://schemas.openxmlformats.org/officeDocument/2006/relationships/image" Target="../media/image76.jpeg"/><Relationship Id="rId12" Type="http://schemas.openxmlformats.org/officeDocument/2006/relationships/image" Target="../media/image81.png"/><Relationship Id="rId2" Type="http://schemas.openxmlformats.org/officeDocument/2006/relationships/slideLayout" Target="../slideLayouts/slideLayout20.xml"/><Relationship Id="rId16" Type="http://schemas.openxmlformats.org/officeDocument/2006/relationships/image" Target="../media/image58.jpeg"/><Relationship Id="rId1" Type="http://schemas.openxmlformats.org/officeDocument/2006/relationships/vmlDrawing" Target="../drawings/vmlDrawing27.vml"/><Relationship Id="rId6" Type="http://schemas.openxmlformats.org/officeDocument/2006/relationships/image" Target="../media/image75.emf"/><Relationship Id="rId11" Type="http://schemas.openxmlformats.org/officeDocument/2006/relationships/image" Target="../media/image80.jpeg"/><Relationship Id="rId5" Type="http://schemas.openxmlformats.org/officeDocument/2006/relationships/oleObject" Target="../embeddings/oleObject36.bin"/><Relationship Id="rId15" Type="http://schemas.openxmlformats.org/officeDocument/2006/relationships/image" Target="../media/image84.jpeg"/><Relationship Id="rId10" Type="http://schemas.openxmlformats.org/officeDocument/2006/relationships/image" Target="../media/image79.png"/><Relationship Id="rId4" Type="http://schemas.openxmlformats.org/officeDocument/2006/relationships/hyperlink" Target="http://www.idtheftcenter.org/images/breach/ITRCBreachReport2015.pdf" TargetMode="External"/><Relationship Id="rId9" Type="http://schemas.openxmlformats.org/officeDocument/2006/relationships/image" Target="../media/image78.jpeg"/><Relationship Id="rId14" Type="http://schemas.openxmlformats.org/officeDocument/2006/relationships/image" Target="../media/image83.png"/></Relationships>
</file>

<file path=ppt/slides/_rels/slide5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2.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58.jpeg"/><Relationship Id="rId2" Type="http://schemas.openxmlformats.org/officeDocument/2006/relationships/slideLayout" Target="../slideLayouts/slideLayout20.xml"/><Relationship Id="rId1" Type="http://schemas.openxmlformats.org/officeDocument/2006/relationships/vmlDrawing" Target="../drawings/vmlDrawing28.v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oleObject" Target="../embeddings/oleObject37.bin"/></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19.xml"/><Relationship Id="rId4" Type="http://schemas.openxmlformats.org/officeDocument/2006/relationships/image" Target="../media/image58.jpeg"/></Relationships>
</file>

<file path=ppt/slides/_rels/slide62.xml.rels><?xml version="1.0" encoding="UTF-8" standalone="yes"?>
<Relationships xmlns="http://schemas.openxmlformats.org/package/2006/relationships"><Relationship Id="rId3" Type="http://schemas.openxmlformats.org/officeDocument/2006/relationships/hyperlink" Target="http://www.iii.org/presentations" TargetMode="External"/><Relationship Id="rId2" Type="http://schemas.openxmlformats.org/officeDocument/2006/relationships/notesSlide" Target="../notesSlides/notesSlide56.xml"/><Relationship Id="rId1" Type="http://schemas.openxmlformats.org/officeDocument/2006/relationships/slideLayout" Target="../slideLayouts/slideLayout20.xml"/><Relationship Id="rId4" Type="http://schemas.openxmlformats.org/officeDocument/2006/relationships/image" Target="../media/image58.jpeg"/></Relationships>
</file>

<file path=ppt/slides/_rels/slide6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64.xml.rels><?xml version="1.0" encoding="UTF-8" standalone="yes"?>
<Relationships xmlns="http://schemas.openxmlformats.org/package/2006/relationships"><Relationship Id="rId3" Type="http://schemas.openxmlformats.org/officeDocument/2006/relationships/hyperlink" Target="http://www.advisenltd.com/"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advisenltd.com/events/"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advisenltd.com/"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ags" Target="../tags/tag5.xml"/><Relationship Id="rId5" Type="http://schemas.openxmlformats.org/officeDocument/2006/relationships/image" Target="../media/image8.emf"/><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hape 182"/>
          <p:cNvSpPr txBox="1">
            <a:spLocks noGrp="1"/>
          </p:cNvSpPr>
          <p:nvPr>
            <p:ph type="ctrTitle"/>
          </p:nvPr>
        </p:nvSpPr>
        <p:spPr>
          <a:xfrm>
            <a:off x="2057400" y="1066800"/>
            <a:ext cx="7162800" cy="2362200"/>
          </a:xfrm>
        </p:spPr>
        <p:txBody>
          <a:bodyPr tIns="45700" bIns="45700"/>
          <a:lstStyle/>
          <a:p>
            <a:pPr eaLnBrk="1" hangingPunct="1">
              <a:spcBef>
                <a:spcPct val="0"/>
              </a:spcBef>
              <a:buSzPct val="25000"/>
              <a:buFont typeface="Questrial" charset="0"/>
              <a:buNone/>
            </a:pPr>
            <a:r>
              <a:rPr lang="en-US" altLang="en-US" sz="3200" smtClean="0">
                <a:latin typeface="Century Gothic" panose="020B0502020202020204" pitchFamily="34" charset="0"/>
                <a:cs typeface="Arial" panose="020B0604020202020204" pitchFamily="34" charset="0"/>
                <a:sym typeface="Questrial" charset="0"/>
              </a:rPr>
              <a:t>Natural and Man-made Catastrophes in 2015 </a:t>
            </a:r>
          </a:p>
        </p:txBody>
      </p:sp>
      <p:sp>
        <p:nvSpPr>
          <p:cNvPr id="22531" name="Shape 183"/>
          <p:cNvSpPr txBox="1">
            <a:spLocks noGrp="1"/>
          </p:cNvSpPr>
          <p:nvPr>
            <p:ph type="subTitle" idx="1"/>
          </p:nvPr>
        </p:nvSpPr>
        <p:spPr>
          <a:xfrm>
            <a:off x="2133600" y="3429000"/>
            <a:ext cx="7162800" cy="609600"/>
          </a:xfrm>
        </p:spPr>
        <p:txBody>
          <a:bodyPr tIns="45700" bIns="45700"/>
          <a:lstStyle/>
          <a:p>
            <a:pPr eaLnBrk="1" hangingPunct="1">
              <a:spcBef>
                <a:spcPct val="0"/>
              </a:spcBef>
              <a:buSzPct val="25000"/>
              <a:buFontTx/>
              <a:buNone/>
            </a:pPr>
            <a:r>
              <a:rPr lang="en-US" altLang="en-US" smtClean="0">
                <a:latin typeface="Century Gothic" panose="020B0502020202020204" pitchFamily="34" charset="0"/>
                <a:cs typeface="Arial" panose="020B0604020202020204" pitchFamily="34" charset="0"/>
                <a:sym typeface="Questrial" charset="0"/>
              </a:rPr>
              <a:t>Calm Before the Storm?</a:t>
            </a:r>
          </a:p>
        </p:txBody>
      </p:sp>
      <p:pic>
        <p:nvPicPr>
          <p:cNvPr id="22532" name="Picture 2" descr="C:\Users\lcryer\AppData\Local\Microsoft\Windows\Temporary Internet Files\Content.Outlook\YO2XVMFN\$R7N886Z.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4800600"/>
            <a:ext cx="5486400"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3850" y="6092825"/>
            <a:ext cx="1152525" cy="64928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kern="0" dirty="0">
              <a:latin typeface="SwissReSans" pitchFamily="34" charset="0"/>
              <a:sym typeface="Arial"/>
            </a:endParaRPr>
          </a:p>
        </p:txBody>
      </p:sp>
      <p:pic>
        <p:nvPicPr>
          <p:cNvPr id="31747"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2338" y="209550"/>
            <a:ext cx="7126287" cy="65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71550" y="209550"/>
            <a:ext cx="1079500" cy="5556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kern="0" dirty="0">
              <a:latin typeface="SwissReSans" pitchFamily="34" charset="0"/>
              <a:sym typeface="Arial"/>
            </a:endParaRPr>
          </a:p>
        </p:txBody>
      </p:sp>
      <p:sp>
        <p:nvSpPr>
          <p:cNvPr id="31749" name="Title 2"/>
          <p:cNvSpPr txBox="1">
            <a:spLocks noGrp="1"/>
          </p:cNvSpPr>
          <p:nvPr>
            <p:ph type="title"/>
          </p:nvPr>
        </p:nvSpPr>
        <p:spPr>
          <a:xfrm>
            <a:off x="684213" y="404813"/>
            <a:ext cx="7991475" cy="692150"/>
          </a:xfrm>
          <a:solidFill>
            <a:schemeClr val="bg1"/>
          </a:solidFill>
        </p:spPr>
        <p:txBody>
          <a:bodyPr/>
          <a:lstStyle/>
          <a:p>
            <a:pPr eaLnBrk="1" hangingPunct="1">
              <a:buClr>
                <a:srgbClr val="003366"/>
              </a:buClr>
              <a:buFont typeface="Questrial" charset="0"/>
              <a:buNone/>
            </a:pPr>
            <a:r>
              <a:rPr lang="en-US" altLang="en-US" sz="2800" smtClean="0">
                <a:solidFill>
                  <a:srgbClr val="003366"/>
                </a:solidFill>
                <a:latin typeface="Questrial" charset="0"/>
                <a:cs typeface="Arial" panose="020B0604020202020204" pitchFamily="34" charset="0"/>
                <a:sym typeface="Questrial" charset="0"/>
              </a:rPr>
              <a:t>Top five insured losses in 2015</a:t>
            </a:r>
            <a:r>
              <a:rPr lang="en-US" altLang="en-US" sz="3600" b="1" smtClean="0">
                <a:solidFill>
                  <a:srgbClr val="003366"/>
                </a:solidFill>
                <a:latin typeface="Questrial" charset="0"/>
                <a:cs typeface="Arial" panose="020B0604020202020204" pitchFamily="34" charset="0"/>
                <a:sym typeface="Questrial" charset="0"/>
              </a:rPr>
              <a:t/>
            </a:r>
            <a:br>
              <a:rPr lang="en-US" altLang="en-US" sz="3600" b="1" smtClean="0">
                <a:solidFill>
                  <a:srgbClr val="003366"/>
                </a:solidFill>
                <a:latin typeface="Questrial" charset="0"/>
                <a:cs typeface="Arial" panose="020B0604020202020204" pitchFamily="34" charset="0"/>
                <a:sym typeface="Questrial" charset="0"/>
              </a:rPr>
            </a:br>
            <a:endParaRPr lang="en-US" altLang="en-US" sz="3600" b="1" smtClean="0">
              <a:solidFill>
                <a:srgbClr val="003366"/>
              </a:solidFill>
              <a:latin typeface="Swiss Re Sans Light"/>
              <a:cs typeface="Arial" panose="020B0604020202020204" pitchFamily="34" charset="0"/>
              <a:sym typeface="Questrial" charset="0"/>
            </a:endParaRPr>
          </a:p>
        </p:txBody>
      </p:sp>
      <p:pic>
        <p:nvPicPr>
          <p:cNvPr id="31750" name="Picture 2" descr="C:\Users\lcryer\AppData\Local\Microsoft\Windows\Temporary Internet Files\Content.Outlook\YO2XVMFN\$R7N886Z.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6588125"/>
            <a:ext cx="10668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eaLnBrk="1" fontAlgn="auto" hangingPunct="1">
              <a:spcBef>
                <a:spcPts val="640"/>
              </a:spcBef>
              <a:spcAft>
                <a:spcPts val="0"/>
              </a:spcAft>
              <a:buClr>
                <a:schemeClr val="dk1"/>
              </a:buClr>
              <a:buSzPct val="100000"/>
              <a:buFont typeface="Arial"/>
              <a:buNone/>
              <a:defRPr/>
            </a:pPr>
            <a:endParaRPr lang="en-GB" sz="3200" dirty="0">
              <a:latin typeface="Questrial"/>
              <a:ea typeface="Questrial"/>
              <a:cs typeface="Questrial"/>
              <a:sym typeface="Questrial"/>
            </a:endParaRPr>
          </a:p>
        </p:txBody>
      </p:sp>
      <p:pic>
        <p:nvPicPr>
          <p:cNvPr id="32771" name="Picture 5" descr="Welt_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2988" y="1484313"/>
            <a:ext cx="76517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2772" name="Chart 4"/>
          <p:cNvGraphicFramePr>
            <a:graphicFrameLocks/>
          </p:cNvGraphicFramePr>
          <p:nvPr/>
        </p:nvGraphicFramePr>
        <p:xfrm>
          <a:off x="195263" y="1112838"/>
          <a:ext cx="8526462" cy="4637087"/>
        </p:xfrm>
        <a:graphic>
          <a:graphicData uri="http://schemas.openxmlformats.org/presentationml/2006/ole">
            <mc:AlternateContent xmlns:mc="http://schemas.openxmlformats.org/markup-compatibility/2006">
              <mc:Choice xmlns:v="urn:schemas-microsoft-com:vml" Requires="v">
                <p:oleObj spid="_x0000_s32782" r:id="rId6" imgW="8529043" imgH="4639458" progId="Excel.Chart.8">
                  <p:embed/>
                </p:oleObj>
              </mc:Choice>
              <mc:Fallback>
                <p:oleObj r:id="rId6" imgW="8529043" imgH="4639458" progId="Excel.Chart.8">
                  <p:embed/>
                  <p:pic>
                    <p:nvPicPr>
                      <p:cNvPr id="0" name="Chart 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263" y="1112838"/>
                        <a:ext cx="8526462"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itle 1"/>
          <p:cNvSpPr txBox="1">
            <a:spLocks/>
          </p:cNvSpPr>
          <p:nvPr/>
        </p:nvSpPr>
        <p:spPr bwMode="black">
          <a:xfrm>
            <a:off x="682625" y="765175"/>
            <a:ext cx="7597775" cy="446088"/>
          </a:xfrm>
          <a:prstGeom prst="rect">
            <a:avLst/>
          </a:prstGeom>
        </p:spPr>
        <p:txBody>
          <a:bodyPr lIns="0" tIns="0" rIns="0" bIns="0" anchor="b"/>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fontAlgn="auto">
              <a:spcAft>
                <a:spcPts val="0"/>
              </a:spcAft>
              <a:defRPr/>
            </a:pPr>
            <a:endParaRPr lang="en-GB" dirty="0" smtClean="0">
              <a:sym typeface="Arial"/>
            </a:endParaRPr>
          </a:p>
          <a:p>
            <a:pPr fontAlgn="auto">
              <a:spcAft>
                <a:spcPts val="0"/>
              </a:spcAft>
              <a:defRPr/>
            </a:pPr>
            <a:endParaRPr lang="en-GB" dirty="0">
              <a:sym typeface="Arial"/>
            </a:endParaRPr>
          </a:p>
          <a:p>
            <a:pPr fontAlgn="auto">
              <a:spcAft>
                <a:spcPts val="0"/>
              </a:spcAft>
              <a:defRPr/>
            </a:pPr>
            <a:endParaRPr lang="en-GB" dirty="0" smtClean="0">
              <a:sym typeface="Arial"/>
            </a:endParaRPr>
          </a:p>
          <a:p>
            <a:pPr fontAlgn="auto">
              <a:spcAft>
                <a:spcPts val="0"/>
              </a:spcAft>
              <a:defRPr/>
            </a:pPr>
            <a:endParaRPr lang="en-GB" dirty="0">
              <a:sym typeface="Arial"/>
            </a:endParaRPr>
          </a:p>
          <a:p>
            <a:pPr fontAlgn="auto">
              <a:spcAft>
                <a:spcPts val="0"/>
              </a:spcAft>
              <a:defRPr/>
            </a:pPr>
            <a:endParaRPr lang="en-GB" dirty="0" smtClean="0">
              <a:sym typeface="Arial"/>
            </a:endParaRPr>
          </a:p>
          <a:p>
            <a:pPr fontAlgn="auto">
              <a:spcAft>
                <a:spcPts val="0"/>
              </a:spcAft>
              <a:defRPr/>
            </a:pPr>
            <a:endParaRPr lang="en-GB" dirty="0">
              <a:sym typeface="Arial"/>
            </a:endParaRPr>
          </a:p>
          <a:p>
            <a:pPr fontAlgn="auto">
              <a:spcAft>
                <a:spcPts val="0"/>
              </a:spcAft>
              <a:defRPr/>
            </a:pPr>
            <a:r>
              <a:rPr lang="en-GB" dirty="0">
                <a:solidFill>
                  <a:schemeClr val="bg2">
                    <a:lumMod val="75000"/>
                  </a:schemeClr>
                </a:solidFill>
                <a:latin typeface="Century Gothic" panose="020B0502020202020204" pitchFamily="34" charset="0"/>
                <a:cs typeface="SwissReSansBold"/>
                <a:sym typeface="Arial"/>
              </a:rPr>
              <a:t>Global</a:t>
            </a:r>
            <a:r>
              <a:rPr lang="en-GB" dirty="0" smtClean="0">
                <a:solidFill>
                  <a:schemeClr val="bg2">
                    <a:lumMod val="75000"/>
                  </a:schemeClr>
                </a:solidFill>
                <a:latin typeface="Century Gothic" panose="020B0502020202020204" pitchFamily="34" charset="0"/>
                <a:cs typeface="SwissReSansBold"/>
                <a:sym typeface="Arial"/>
              </a:rPr>
              <a:t> losses totalled 92 billion in 2015</a:t>
            </a:r>
          </a:p>
          <a:p>
            <a:pPr fontAlgn="auto">
              <a:spcAft>
                <a:spcPts val="0"/>
              </a:spcAft>
              <a:defRPr/>
            </a:pPr>
            <a:r>
              <a:rPr lang="en-GB" sz="2000" dirty="0">
                <a:solidFill>
                  <a:schemeClr val="bg2">
                    <a:lumMod val="75000"/>
                  </a:schemeClr>
                </a:solidFill>
                <a:latin typeface="Century Gothic" panose="020B0502020202020204" pitchFamily="34" charset="0"/>
                <a:ea typeface="+mn-ea"/>
                <a:cs typeface="SwissReSansLight"/>
                <a:sym typeface="Arial"/>
              </a:rPr>
              <a:t>with nearly 60% uninsured </a:t>
            </a:r>
          </a:p>
        </p:txBody>
      </p:sp>
      <p:graphicFrame>
        <p:nvGraphicFramePr>
          <p:cNvPr id="32774" name="Chart 6"/>
          <p:cNvGraphicFramePr>
            <a:graphicFrameLocks/>
          </p:cNvGraphicFramePr>
          <p:nvPr/>
        </p:nvGraphicFramePr>
        <p:xfrm>
          <a:off x="2235200" y="2006600"/>
          <a:ext cx="4673600" cy="2844800"/>
        </p:xfrm>
        <a:graphic>
          <a:graphicData uri="http://schemas.openxmlformats.org/presentationml/2006/ole">
            <mc:AlternateContent xmlns:mc="http://schemas.openxmlformats.org/markup-compatibility/2006">
              <mc:Choice xmlns:v="urn:schemas-microsoft-com:vml" Requires="v">
                <p:oleObj spid="_x0000_s32783" r:id="rId9" imgW="4669941" imgH="2847079" progId="Excel.Chart.8">
                  <p:embed/>
                </p:oleObj>
              </mc:Choice>
              <mc:Fallback>
                <p:oleObj r:id="rId9" imgW="4669941" imgH="2847079" progId="Excel.Chart.8">
                  <p:embed/>
                  <p:pic>
                    <p:nvPicPr>
                      <p:cNvPr id="0" name="Chart 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35200" y="2006600"/>
                        <a:ext cx="467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Box 9"/>
          <p:cNvSpPr txBox="1"/>
          <p:nvPr/>
        </p:nvSpPr>
        <p:spPr>
          <a:xfrm>
            <a:off x="5135563" y="6423025"/>
            <a:ext cx="3684587" cy="246063"/>
          </a:xfrm>
          <a:prstGeom prst="rect">
            <a:avLst/>
          </a:prstGeom>
          <a:noFill/>
        </p:spPr>
        <p:txBody>
          <a:bodyPr wrap="none">
            <a:spAutoFit/>
          </a:bodyPr>
          <a:lstStyle/>
          <a:p>
            <a:pPr algn="r" fontAlgn="auto">
              <a:spcBef>
                <a:spcPts val="0"/>
              </a:spcBef>
              <a:spcAft>
                <a:spcPts val="0"/>
              </a:spcAft>
              <a:defRPr/>
            </a:pPr>
            <a:r>
              <a:rPr lang="de-CH" sz="1000" kern="0" dirty="0">
                <a:solidFill>
                  <a:schemeClr val="bg1">
                    <a:lumMod val="50000"/>
                  </a:schemeClr>
                </a:solidFill>
                <a:latin typeface="Swiss Re Sans Light"/>
                <a:ea typeface="Arial"/>
                <a:cs typeface="Arial"/>
                <a:sym typeface="Arial"/>
              </a:rPr>
              <a:t>Source: Swiss Re Economic Research &amp; Consulting and Cat </a:t>
            </a:r>
            <a:r>
              <a:rPr lang="de-CH" sz="1000" kern="0" dirty="0" err="1">
                <a:solidFill>
                  <a:schemeClr val="bg1">
                    <a:lumMod val="50000"/>
                  </a:schemeClr>
                </a:solidFill>
                <a:latin typeface="Swiss Re Sans Light"/>
                <a:ea typeface="Arial"/>
                <a:cs typeface="Arial"/>
                <a:sym typeface="Arial"/>
              </a:rPr>
              <a:t>Perils</a:t>
            </a:r>
            <a:r>
              <a:rPr lang="de-CH" sz="1000" kern="0" dirty="0">
                <a:solidFill>
                  <a:schemeClr val="bg1">
                    <a:lumMod val="50000"/>
                  </a:schemeClr>
                </a:solidFill>
                <a:latin typeface="Swiss Re Sans Light"/>
                <a:ea typeface="Arial"/>
                <a:cs typeface="Arial"/>
                <a:sym typeface="Arial"/>
              </a:rPr>
              <a:t>. </a:t>
            </a:r>
            <a:endParaRPr lang="en-GB" sz="1000" kern="0" dirty="0">
              <a:solidFill>
                <a:schemeClr val="bg1">
                  <a:lumMod val="50000"/>
                </a:schemeClr>
              </a:solidFill>
              <a:latin typeface="Swiss Re Sans Light"/>
              <a:ea typeface="Arial"/>
              <a:cs typeface="Arial"/>
              <a:sym typeface="Arial"/>
            </a:endParaRPr>
          </a:p>
        </p:txBody>
      </p:sp>
      <p:graphicFrame>
        <p:nvGraphicFramePr>
          <p:cNvPr id="12" name="Chart 11"/>
          <p:cNvGraphicFramePr>
            <a:graphicFrameLocks/>
          </p:cNvGraphicFramePr>
          <p:nvPr/>
        </p:nvGraphicFramePr>
        <p:xfrm>
          <a:off x="1698751" y="1315195"/>
          <a:ext cx="5913828" cy="4041610"/>
        </p:xfrm>
        <a:graphic>
          <a:graphicData uri="http://schemas.openxmlformats.org/drawingml/2006/chart">
            <c:chart xmlns:c="http://schemas.openxmlformats.org/drawingml/2006/chart" xmlns:r="http://schemas.openxmlformats.org/officeDocument/2006/relationships" r:id="rId11"/>
          </a:graphicData>
        </a:graphic>
      </p:graphicFrame>
      <p:sp>
        <p:nvSpPr>
          <p:cNvPr id="32777" name="TextBox 1"/>
          <p:cNvSpPr txBox="1">
            <a:spLocks noChangeArrowheads="1"/>
          </p:cNvSpPr>
          <p:nvPr/>
        </p:nvSpPr>
        <p:spPr bwMode="auto">
          <a:xfrm>
            <a:off x="5148263" y="2492375"/>
            <a:ext cx="13684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it-IT" altLang="en-US" sz="2000">
                <a:solidFill>
                  <a:schemeClr val="bg1"/>
                </a:solidFill>
                <a:latin typeface="SwissReSansLight"/>
                <a:ea typeface="SwissReSansLight"/>
                <a:cs typeface="SwissReSansLight"/>
              </a:rPr>
              <a:t>Insured Losses</a:t>
            </a:r>
          </a:p>
          <a:p>
            <a:pPr eaLnBrk="1" hangingPunct="1"/>
            <a:r>
              <a:rPr lang="it-IT" altLang="en-US" sz="2000">
                <a:solidFill>
                  <a:srgbClr val="FFFFFF"/>
                </a:solidFill>
                <a:latin typeface="SwissReSans" charset="0"/>
              </a:rPr>
              <a:t>USD 37bn</a:t>
            </a:r>
          </a:p>
          <a:p>
            <a:pPr eaLnBrk="1" hangingPunct="1"/>
            <a:endParaRPr lang="it-IT" altLang="en-US" sz="2000">
              <a:solidFill>
                <a:srgbClr val="FFFFFF"/>
              </a:solidFill>
              <a:latin typeface="SwissReSans" charset="0"/>
            </a:endParaRPr>
          </a:p>
          <a:p>
            <a:pPr eaLnBrk="1" hangingPunct="1"/>
            <a:endParaRPr lang="it-IT" altLang="en-US" sz="2000">
              <a:solidFill>
                <a:srgbClr val="FFFFFF"/>
              </a:solidFill>
              <a:latin typeface="SwissReSans" charset="0"/>
            </a:endParaRPr>
          </a:p>
        </p:txBody>
      </p:sp>
      <p:sp>
        <p:nvSpPr>
          <p:cNvPr id="32778" name="TextBox 12"/>
          <p:cNvSpPr txBox="1">
            <a:spLocks noChangeArrowheads="1"/>
          </p:cNvSpPr>
          <p:nvPr/>
        </p:nvSpPr>
        <p:spPr bwMode="auto">
          <a:xfrm>
            <a:off x="3203575" y="3068638"/>
            <a:ext cx="14255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it-IT" altLang="en-US" sz="2000">
                <a:solidFill>
                  <a:schemeClr val="bg1"/>
                </a:solidFill>
                <a:latin typeface="SwissReSansLight"/>
                <a:ea typeface="SwissReSansLight"/>
                <a:cs typeface="SwissReSansLight"/>
              </a:rPr>
              <a:t>Uninsured Losses </a:t>
            </a:r>
          </a:p>
          <a:p>
            <a:pPr eaLnBrk="1" hangingPunct="1"/>
            <a:r>
              <a:rPr lang="it-IT" altLang="en-US" sz="2000">
                <a:solidFill>
                  <a:schemeClr val="bg1"/>
                </a:solidFill>
                <a:latin typeface="SwissReSansBold"/>
                <a:ea typeface="SwissReSansBold"/>
                <a:cs typeface="SwissReSansBold"/>
              </a:rPr>
              <a:t>USD 55bn</a:t>
            </a:r>
          </a:p>
        </p:txBody>
      </p:sp>
      <p:graphicFrame>
        <p:nvGraphicFramePr>
          <p:cNvPr id="32779" name="Chart 10"/>
          <p:cNvGraphicFramePr>
            <a:graphicFrameLocks/>
          </p:cNvGraphicFramePr>
          <p:nvPr/>
        </p:nvGraphicFramePr>
        <p:xfrm>
          <a:off x="517525" y="1071563"/>
          <a:ext cx="8108950" cy="5002212"/>
        </p:xfrm>
        <a:graphic>
          <a:graphicData uri="http://schemas.openxmlformats.org/presentationml/2006/ole">
            <mc:AlternateContent xmlns:mc="http://schemas.openxmlformats.org/markup-compatibility/2006">
              <mc:Choice xmlns:v="urn:schemas-microsoft-com:vml" Requires="v">
                <p:oleObj spid="_x0000_s32784" r:id="rId13" imgW="8108383" imgH="4999153" progId="Excel.Chart.8">
                  <p:embed/>
                </p:oleObj>
              </mc:Choice>
              <mc:Fallback>
                <p:oleObj r:id="rId13" imgW="8108383" imgH="4999153" progId="Excel.Chart.8">
                  <p:embed/>
                  <p:pic>
                    <p:nvPicPr>
                      <p:cNvPr id="0" name="Chart 10"/>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7525" y="1071563"/>
                        <a:ext cx="8108950" cy="50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780" name="Chart 13"/>
          <p:cNvGraphicFramePr>
            <a:graphicFrameLocks/>
          </p:cNvGraphicFramePr>
          <p:nvPr/>
        </p:nvGraphicFramePr>
        <p:xfrm>
          <a:off x="677863" y="1430338"/>
          <a:ext cx="8108950" cy="5002212"/>
        </p:xfrm>
        <a:graphic>
          <a:graphicData uri="http://schemas.openxmlformats.org/presentationml/2006/ole">
            <mc:AlternateContent xmlns:mc="http://schemas.openxmlformats.org/markup-compatibility/2006">
              <mc:Choice xmlns:v="urn:schemas-microsoft-com:vml" Requires="v">
                <p:oleObj spid="_x0000_s32785" r:id="rId16" imgW="8108383" imgH="4999153" progId="Excel.Chart.8">
                  <p:embed/>
                </p:oleObj>
              </mc:Choice>
              <mc:Fallback>
                <p:oleObj r:id="rId16" imgW="8108383" imgH="4999153" progId="Excel.Chart.8">
                  <p:embed/>
                  <p:pic>
                    <p:nvPicPr>
                      <p:cNvPr id="0" name="Chart 13"/>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7863" y="1430338"/>
                        <a:ext cx="8108950" cy="50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2781" name="Picture 2" descr="C:\Users\lcryer\AppData\Local\Microsoft\Windows\Temporary Internet Files\Content.Outlook\YO2XVMFN\$R7N886Z.jp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6200" y="6588125"/>
            <a:ext cx="10668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2"/>
          <p:cNvSpPr txBox="1">
            <a:spLocks noGrp="1"/>
          </p:cNvSpPr>
          <p:nvPr>
            <p:ph type="title"/>
          </p:nvPr>
        </p:nvSpPr>
        <p:spPr>
          <a:xfrm>
            <a:off x="228600" y="533400"/>
            <a:ext cx="8763000" cy="990600"/>
          </a:xfrm>
        </p:spPr>
        <p:txBody>
          <a:bodyPr/>
          <a:lstStyle/>
          <a:p>
            <a:pPr eaLnBrk="1" hangingPunct="1">
              <a:buClr>
                <a:srgbClr val="003366"/>
              </a:buClr>
              <a:buFont typeface="Questrial" charset="0"/>
              <a:buNone/>
            </a:pPr>
            <a:r>
              <a:rPr lang="en-US" altLang="en-US" sz="2400" smtClean="0">
                <a:solidFill>
                  <a:srgbClr val="003366"/>
                </a:solidFill>
                <a:latin typeface="Century Gothic" panose="020B0502020202020204" pitchFamily="34" charset="0"/>
                <a:cs typeface="Arial" panose="020B0604020202020204" pitchFamily="34" charset="0"/>
                <a:sym typeface="Questrial" charset="0"/>
              </a:rPr>
              <a:t>Below-average losses in 2015 – no room for complacency </a:t>
            </a:r>
            <a:r>
              <a:rPr lang="en-US" altLang="en-US" sz="3600" b="1" smtClean="0">
                <a:solidFill>
                  <a:srgbClr val="003366"/>
                </a:solidFill>
                <a:latin typeface="Questrial" charset="0"/>
                <a:cs typeface="Arial" panose="020B0604020202020204" pitchFamily="34" charset="0"/>
                <a:sym typeface="Questrial" charset="0"/>
              </a:rPr>
              <a:t/>
            </a:r>
            <a:br>
              <a:rPr lang="en-US" altLang="en-US" sz="3600" b="1" smtClean="0">
                <a:solidFill>
                  <a:srgbClr val="003366"/>
                </a:solidFill>
                <a:latin typeface="Questrial" charset="0"/>
                <a:cs typeface="Arial" panose="020B0604020202020204" pitchFamily="34" charset="0"/>
                <a:sym typeface="Questrial" charset="0"/>
              </a:rPr>
            </a:br>
            <a:r>
              <a:rPr lang="en-US" altLang="en-US" sz="1800" smtClean="0">
                <a:solidFill>
                  <a:srgbClr val="003366"/>
                </a:solidFill>
                <a:latin typeface="Century Gothic" panose="020B0502020202020204" pitchFamily="34" charset="0"/>
                <a:cs typeface="Arial" panose="020B0604020202020204" pitchFamily="34" charset="0"/>
                <a:sym typeface="Questrial" charset="0"/>
              </a:rPr>
              <a:t>Total and insured losses in USD billion</a:t>
            </a:r>
          </a:p>
        </p:txBody>
      </p:sp>
      <p:sp>
        <p:nvSpPr>
          <p:cNvPr id="7" name="TextBox 9"/>
          <p:cNvSpPr txBox="1"/>
          <p:nvPr/>
        </p:nvSpPr>
        <p:spPr>
          <a:xfrm>
            <a:off x="5135563" y="6423025"/>
            <a:ext cx="3684587" cy="246063"/>
          </a:xfrm>
          <a:prstGeom prst="rect">
            <a:avLst/>
          </a:prstGeom>
          <a:noFill/>
        </p:spPr>
        <p:txBody>
          <a:bodyPr wrap="none">
            <a:spAutoFit/>
          </a:bodyPr>
          <a:lstStyle/>
          <a:p>
            <a:pPr algn="r" fontAlgn="auto">
              <a:spcBef>
                <a:spcPts val="0"/>
              </a:spcBef>
              <a:spcAft>
                <a:spcPts val="0"/>
              </a:spcAft>
              <a:defRPr/>
            </a:pPr>
            <a:r>
              <a:rPr lang="de-CH" sz="1000" kern="0" dirty="0">
                <a:solidFill>
                  <a:schemeClr val="bg1">
                    <a:lumMod val="50000"/>
                  </a:schemeClr>
                </a:solidFill>
                <a:latin typeface="Swiss Re Sans Light"/>
                <a:ea typeface="Arial"/>
                <a:cs typeface="Arial"/>
                <a:sym typeface="Arial"/>
              </a:rPr>
              <a:t>Source: Swiss Re Economic Research &amp; Consulting and Cat </a:t>
            </a:r>
            <a:r>
              <a:rPr lang="de-CH" sz="1000" kern="0" dirty="0" err="1">
                <a:solidFill>
                  <a:schemeClr val="bg1">
                    <a:lumMod val="50000"/>
                  </a:schemeClr>
                </a:solidFill>
                <a:latin typeface="Swiss Re Sans Light"/>
                <a:ea typeface="Arial"/>
                <a:cs typeface="Arial"/>
                <a:sym typeface="Arial"/>
              </a:rPr>
              <a:t>Perils</a:t>
            </a:r>
            <a:r>
              <a:rPr lang="de-CH" sz="1000" kern="0" dirty="0">
                <a:solidFill>
                  <a:schemeClr val="bg1">
                    <a:lumMod val="50000"/>
                  </a:schemeClr>
                </a:solidFill>
                <a:latin typeface="Swiss Re Sans Light"/>
                <a:ea typeface="Arial"/>
                <a:cs typeface="Arial"/>
                <a:sym typeface="Arial"/>
              </a:rPr>
              <a:t>. </a:t>
            </a:r>
            <a:endParaRPr lang="en-GB" sz="1000" kern="0" dirty="0">
              <a:solidFill>
                <a:schemeClr val="bg1">
                  <a:lumMod val="50000"/>
                </a:schemeClr>
              </a:solidFill>
              <a:latin typeface="Swiss Re Sans Light"/>
              <a:ea typeface="Arial"/>
              <a:cs typeface="Arial"/>
              <a:sym typeface="Arial"/>
            </a:endParaRPr>
          </a:p>
        </p:txBody>
      </p:sp>
      <p:graphicFrame>
        <p:nvGraphicFramePr>
          <p:cNvPr id="33796" name="Content Placeholder 9"/>
          <p:cNvGraphicFramePr>
            <a:graphicFrameLocks/>
          </p:cNvGraphicFramePr>
          <p:nvPr/>
        </p:nvGraphicFramePr>
        <p:xfrm>
          <a:off x="558800" y="1701800"/>
          <a:ext cx="8093075" cy="4494213"/>
        </p:xfrm>
        <a:graphic>
          <a:graphicData uri="http://schemas.openxmlformats.org/presentationml/2006/ole">
            <mc:AlternateContent xmlns:mc="http://schemas.openxmlformats.org/markup-compatibility/2006">
              <mc:Choice xmlns:v="urn:schemas-microsoft-com:vml" Requires="v">
                <p:oleObj spid="_x0000_s33798" r:id="rId5" imgW="8090093" imgH="4493141" progId="Excel.Chart.8">
                  <p:embed/>
                </p:oleObj>
              </mc:Choice>
              <mc:Fallback>
                <p:oleObj r:id="rId5" imgW="8090093" imgH="4493141" progId="Excel.Chart.8">
                  <p:embed/>
                  <p:pic>
                    <p:nvPicPr>
                      <p:cNvPr id="0" name="Content Placeholder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800" y="1701800"/>
                        <a:ext cx="8093075"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3797" name="Picture 2" descr="C:\Users\lcryer\AppData\Local\Microsoft\Windows\Temporary Internet Files\Content.Outlook\YO2XVMFN\$R7N886Z.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200" y="6588125"/>
            <a:ext cx="10668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txBox="1">
            <a:spLocks noGrp="1"/>
          </p:cNvSpPr>
          <p:nvPr>
            <p:ph type="title"/>
          </p:nvPr>
        </p:nvSpPr>
        <p:spPr>
          <a:xfrm>
            <a:off x="457200" y="457200"/>
            <a:ext cx="8229600" cy="990600"/>
          </a:xfrm>
        </p:spPr>
        <p:txBody>
          <a:bodyPr/>
          <a:lstStyle/>
          <a:p>
            <a:pPr eaLnBrk="1" hangingPunct="1">
              <a:buClr>
                <a:srgbClr val="003366"/>
              </a:buClr>
              <a:buFont typeface="Questrial" charset="0"/>
              <a:buNone/>
            </a:pPr>
            <a:r>
              <a:rPr lang="en-US" altLang="en-US" sz="2400" smtClean="0">
                <a:solidFill>
                  <a:srgbClr val="003366"/>
                </a:solidFill>
                <a:latin typeface="Century Gothic" panose="020B0502020202020204" pitchFamily="34" charset="0"/>
                <a:cs typeface="Arial" panose="020B0604020202020204" pitchFamily="34" charset="0"/>
                <a:sym typeface="Questrial" charset="0"/>
              </a:rPr>
              <a:t>Man-made losses were up</a:t>
            </a:r>
            <a:r>
              <a:rPr lang="en-US" altLang="en-US" sz="2000" smtClean="0">
                <a:solidFill>
                  <a:srgbClr val="003366"/>
                </a:solidFill>
                <a:latin typeface="Century Gothic" panose="020B0502020202020204" pitchFamily="34" charset="0"/>
                <a:cs typeface="Arial" panose="020B0604020202020204" pitchFamily="34" charset="0"/>
                <a:sym typeface="Questrial" charset="0"/>
              </a:rPr>
              <a:t/>
            </a:r>
            <a:br>
              <a:rPr lang="en-US" altLang="en-US" sz="2000" smtClean="0">
                <a:solidFill>
                  <a:srgbClr val="003366"/>
                </a:solidFill>
                <a:latin typeface="Century Gothic" panose="020B0502020202020204" pitchFamily="34" charset="0"/>
                <a:cs typeface="Arial" panose="020B0604020202020204" pitchFamily="34" charset="0"/>
                <a:sym typeface="Questrial" charset="0"/>
              </a:rPr>
            </a:br>
            <a:r>
              <a:rPr lang="en-US" altLang="en-US" sz="2000" smtClean="0">
                <a:solidFill>
                  <a:srgbClr val="003366"/>
                </a:solidFill>
                <a:latin typeface="Century Gothic" panose="020B0502020202020204" pitchFamily="34" charset="0"/>
                <a:cs typeface="Arial" panose="020B0604020202020204" pitchFamily="34" charset="0"/>
                <a:sym typeface="Questrial" charset="0"/>
              </a:rPr>
              <a:t>Insured losses in USD billion</a:t>
            </a:r>
            <a:endParaRPr lang="en-US" altLang="en-US" sz="3600" smtClean="0">
              <a:solidFill>
                <a:srgbClr val="003366"/>
              </a:solidFill>
              <a:latin typeface="Century Gothic" panose="020B0502020202020204" pitchFamily="34" charset="0"/>
              <a:cs typeface="Arial" panose="020B0604020202020204" pitchFamily="34" charset="0"/>
              <a:sym typeface="Questrial" charset="0"/>
            </a:endParaRPr>
          </a:p>
        </p:txBody>
      </p:sp>
      <p:sp>
        <p:nvSpPr>
          <p:cNvPr id="7" name="TextBox 9"/>
          <p:cNvSpPr txBox="1"/>
          <p:nvPr/>
        </p:nvSpPr>
        <p:spPr>
          <a:xfrm>
            <a:off x="5135563" y="6423025"/>
            <a:ext cx="3684587" cy="246063"/>
          </a:xfrm>
          <a:prstGeom prst="rect">
            <a:avLst/>
          </a:prstGeom>
          <a:noFill/>
        </p:spPr>
        <p:txBody>
          <a:bodyPr wrap="none">
            <a:spAutoFit/>
          </a:bodyPr>
          <a:lstStyle/>
          <a:p>
            <a:pPr algn="r" fontAlgn="auto">
              <a:spcBef>
                <a:spcPts val="0"/>
              </a:spcBef>
              <a:spcAft>
                <a:spcPts val="0"/>
              </a:spcAft>
              <a:defRPr/>
            </a:pPr>
            <a:r>
              <a:rPr lang="de-CH" sz="1000" kern="0" dirty="0">
                <a:solidFill>
                  <a:schemeClr val="bg1">
                    <a:lumMod val="50000"/>
                  </a:schemeClr>
                </a:solidFill>
                <a:latin typeface="Swiss Re Sans Light"/>
                <a:ea typeface="Arial"/>
                <a:cs typeface="Arial"/>
                <a:sym typeface="Arial"/>
              </a:rPr>
              <a:t>Source: Swiss Re Economic Research &amp; Consulting and Cat </a:t>
            </a:r>
            <a:r>
              <a:rPr lang="de-CH" sz="1000" kern="0" dirty="0" err="1">
                <a:solidFill>
                  <a:schemeClr val="bg1">
                    <a:lumMod val="50000"/>
                  </a:schemeClr>
                </a:solidFill>
                <a:latin typeface="Swiss Re Sans Light"/>
                <a:ea typeface="Arial"/>
                <a:cs typeface="Arial"/>
                <a:sym typeface="Arial"/>
              </a:rPr>
              <a:t>Perils</a:t>
            </a:r>
            <a:r>
              <a:rPr lang="de-CH" sz="1000" kern="0" dirty="0">
                <a:solidFill>
                  <a:schemeClr val="bg1">
                    <a:lumMod val="50000"/>
                  </a:schemeClr>
                </a:solidFill>
                <a:latin typeface="Swiss Re Sans Light"/>
                <a:ea typeface="Arial"/>
                <a:cs typeface="Arial"/>
                <a:sym typeface="Arial"/>
              </a:rPr>
              <a:t>. </a:t>
            </a:r>
            <a:endParaRPr lang="en-GB" sz="1000" kern="0" dirty="0">
              <a:solidFill>
                <a:schemeClr val="bg1">
                  <a:lumMod val="50000"/>
                </a:schemeClr>
              </a:solidFill>
              <a:latin typeface="Swiss Re Sans Light"/>
              <a:ea typeface="Arial"/>
              <a:cs typeface="Arial"/>
              <a:sym typeface="Arial"/>
            </a:endParaRPr>
          </a:p>
        </p:txBody>
      </p:sp>
      <p:graphicFrame>
        <p:nvGraphicFramePr>
          <p:cNvPr id="34820" name="Content Placeholder 9"/>
          <p:cNvGraphicFramePr>
            <a:graphicFrameLocks/>
          </p:cNvGraphicFramePr>
          <p:nvPr/>
        </p:nvGraphicFramePr>
        <p:xfrm>
          <a:off x="557213" y="1649413"/>
          <a:ext cx="8093075" cy="4206875"/>
        </p:xfrm>
        <a:graphic>
          <a:graphicData uri="http://schemas.openxmlformats.org/presentationml/2006/ole">
            <mc:AlternateContent xmlns:mc="http://schemas.openxmlformats.org/markup-compatibility/2006">
              <mc:Choice xmlns:v="urn:schemas-microsoft-com:vml" Requires="v">
                <p:oleObj spid="_x0000_s34824" r:id="rId5" imgW="8096190" imgH="4206605" progId="Excel.Chart.8">
                  <p:embed/>
                </p:oleObj>
              </mc:Choice>
              <mc:Fallback>
                <p:oleObj r:id="rId5" imgW="8096190" imgH="4206605" progId="Excel.Chart.8">
                  <p:embed/>
                  <p:pic>
                    <p:nvPicPr>
                      <p:cNvPr id="0" name="Content Placeholder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213" y="1649413"/>
                        <a:ext cx="8093075"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821" name="TextBox 5"/>
          <p:cNvSpPr txBox="1">
            <a:spLocks noChangeArrowheads="1"/>
          </p:cNvSpPr>
          <p:nvPr/>
        </p:nvSpPr>
        <p:spPr bwMode="auto">
          <a:xfrm>
            <a:off x="5867400" y="5805488"/>
            <a:ext cx="1368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it-IT" altLang="en-US" sz="2000">
                <a:latin typeface="Swiss Re Sans Light"/>
              </a:rPr>
              <a:t>Man-made</a:t>
            </a:r>
          </a:p>
        </p:txBody>
      </p:sp>
      <p:sp>
        <p:nvSpPr>
          <p:cNvPr id="34822" name="TextBox 7"/>
          <p:cNvSpPr txBox="1">
            <a:spLocks noChangeArrowheads="1"/>
          </p:cNvSpPr>
          <p:nvPr/>
        </p:nvSpPr>
        <p:spPr bwMode="auto">
          <a:xfrm>
            <a:off x="2484438" y="5753100"/>
            <a:ext cx="1004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it-IT" altLang="en-US" sz="2000">
                <a:latin typeface="Swiss Re Sans Light"/>
              </a:rPr>
              <a:t>Nat Cat</a:t>
            </a:r>
          </a:p>
        </p:txBody>
      </p:sp>
      <p:pic>
        <p:nvPicPr>
          <p:cNvPr id="34823" name="Picture 2" descr="C:\Users\lcryer\AppData\Local\Microsoft\Windows\Temporary Internet Files\Content.Outlook\YO2XVMFN\$R7N886Z.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200" y="6588125"/>
            <a:ext cx="10668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Bild 6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6875" y="1989138"/>
            <a:ext cx="990123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2"/>
          <p:cNvSpPr txBox="1">
            <a:spLocks/>
          </p:cNvSpPr>
          <p:nvPr/>
        </p:nvSpPr>
        <p:spPr bwMode="black">
          <a:xfrm>
            <a:off x="684213" y="636588"/>
            <a:ext cx="7991475" cy="692150"/>
          </a:xfrm>
          <a:prstGeom prst="rect">
            <a:avLst/>
          </a:prstGeom>
        </p:spPr>
        <p:txBody>
          <a:bodyPr lIns="0" tIns="0" rIns="0" bIns="0"/>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fontAlgn="auto">
              <a:spcAft>
                <a:spcPts val="0"/>
              </a:spcAft>
              <a:defRPr/>
            </a:pPr>
            <a:r>
              <a:rPr lang="en-US" dirty="0" smtClean="0">
                <a:solidFill>
                  <a:schemeClr val="bg2">
                    <a:lumMod val="75000"/>
                  </a:schemeClr>
                </a:solidFill>
                <a:latin typeface="Century Gothic" panose="020B0502020202020204" pitchFamily="34" charset="0"/>
                <a:sym typeface="Arial"/>
              </a:rPr>
              <a:t>North </a:t>
            </a:r>
            <a:r>
              <a:rPr lang="en-US" dirty="0">
                <a:solidFill>
                  <a:schemeClr val="bg2">
                    <a:lumMod val="75000"/>
                  </a:schemeClr>
                </a:solidFill>
                <a:latin typeface="Century Gothic" panose="020B0502020202020204" pitchFamily="34" charset="0"/>
                <a:sym typeface="Arial"/>
              </a:rPr>
              <a:t>America </a:t>
            </a:r>
            <a:r>
              <a:rPr lang="en-US" dirty="0" smtClean="0">
                <a:solidFill>
                  <a:schemeClr val="bg2">
                    <a:lumMod val="75000"/>
                  </a:schemeClr>
                </a:solidFill>
                <a:latin typeface="Century Gothic" panose="020B0502020202020204" pitchFamily="34" charset="0"/>
                <a:sym typeface="Arial"/>
              </a:rPr>
              <a:t>faced highest </a:t>
            </a:r>
            <a:r>
              <a:rPr lang="en-US" dirty="0">
                <a:solidFill>
                  <a:schemeClr val="bg2">
                    <a:lumMod val="75000"/>
                  </a:schemeClr>
                </a:solidFill>
                <a:latin typeface="Century Gothic" panose="020B0502020202020204" pitchFamily="34" charset="0"/>
                <a:sym typeface="Arial"/>
              </a:rPr>
              <a:t>insured </a:t>
            </a:r>
            <a:r>
              <a:rPr lang="en-US" dirty="0" smtClean="0">
                <a:solidFill>
                  <a:schemeClr val="bg2">
                    <a:lumMod val="75000"/>
                  </a:schemeClr>
                </a:solidFill>
                <a:latin typeface="Century Gothic" panose="020B0502020202020204" pitchFamily="34" charset="0"/>
                <a:sym typeface="Arial"/>
              </a:rPr>
              <a:t>losses</a:t>
            </a:r>
            <a:endParaRPr lang="en-US" dirty="0">
              <a:solidFill>
                <a:schemeClr val="bg2">
                  <a:lumMod val="75000"/>
                </a:schemeClr>
              </a:solidFill>
              <a:latin typeface="Century Gothic" panose="020B0502020202020204" pitchFamily="34" charset="0"/>
              <a:sym typeface="Arial"/>
            </a:endParaRPr>
          </a:p>
        </p:txBody>
      </p:sp>
      <p:graphicFrame>
        <p:nvGraphicFramePr>
          <p:cNvPr id="35844" name="Chart 1"/>
          <p:cNvGraphicFramePr>
            <a:graphicFrameLocks/>
          </p:cNvGraphicFramePr>
          <p:nvPr/>
        </p:nvGraphicFramePr>
        <p:xfrm>
          <a:off x="704850" y="930275"/>
          <a:ext cx="1109663" cy="3197225"/>
        </p:xfrm>
        <a:graphic>
          <a:graphicData uri="http://schemas.openxmlformats.org/presentationml/2006/ole">
            <mc:AlternateContent xmlns:mc="http://schemas.openxmlformats.org/markup-compatibility/2006">
              <mc:Choice xmlns:v="urn:schemas-microsoft-com:vml" Requires="v">
                <p:oleObj spid="_x0000_s35868" r:id="rId6" imgW="1109568" imgH="3194581" progId="Excel.Chart.8">
                  <p:embed/>
                </p:oleObj>
              </mc:Choice>
              <mc:Fallback>
                <p:oleObj r:id="rId6" imgW="1109568" imgH="3194581" progId="Excel.Chart.8">
                  <p:embed/>
                  <p:pic>
                    <p:nvPicPr>
                      <p:cNvPr id="0" name="Chart 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850" y="930275"/>
                        <a:ext cx="110966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845" name="Chart 6"/>
          <p:cNvGraphicFramePr>
            <a:graphicFrameLocks/>
          </p:cNvGraphicFramePr>
          <p:nvPr/>
        </p:nvGraphicFramePr>
        <p:xfrm>
          <a:off x="2136775" y="4503738"/>
          <a:ext cx="1254125" cy="750887"/>
        </p:xfrm>
        <a:graphic>
          <a:graphicData uri="http://schemas.openxmlformats.org/presentationml/2006/ole">
            <mc:AlternateContent xmlns:mc="http://schemas.openxmlformats.org/markup-compatibility/2006">
              <mc:Choice xmlns:v="urn:schemas-microsoft-com:vml" Requires="v">
                <p:oleObj spid="_x0000_s35869" r:id="rId9" imgW="1249788" imgH="749873" progId="Excel.Chart.8">
                  <p:embed/>
                </p:oleObj>
              </mc:Choice>
              <mc:Fallback>
                <p:oleObj r:id="rId9" imgW="1249788" imgH="749873" progId="Excel.Chart.8">
                  <p:embed/>
                  <p:pic>
                    <p:nvPicPr>
                      <p:cNvPr id="0" name="Chart 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6775" y="4503738"/>
                        <a:ext cx="1254125"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846" name="Chart 7"/>
          <p:cNvGraphicFramePr>
            <a:graphicFrameLocks/>
          </p:cNvGraphicFramePr>
          <p:nvPr/>
        </p:nvGraphicFramePr>
        <p:xfrm>
          <a:off x="3873500" y="1649413"/>
          <a:ext cx="1109663" cy="1612900"/>
        </p:xfrm>
        <a:graphic>
          <a:graphicData uri="http://schemas.openxmlformats.org/presentationml/2006/ole">
            <mc:AlternateContent xmlns:mc="http://schemas.openxmlformats.org/markup-compatibility/2006">
              <mc:Choice xmlns:v="urn:schemas-microsoft-com:vml" Requires="v">
                <p:oleObj spid="_x0000_s35870" r:id="rId12" imgW="1109568" imgH="1609483" progId="Excel.Chart.8">
                  <p:embed/>
                </p:oleObj>
              </mc:Choice>
              <mc:Fallback>
                <p:oleObj r:id="rId12" imgW="1109568" imgH="1609483" progId="Excel.Chart.8">
                  <p:embed/>
                  <p:pic>
                    <p:nvPicPr>
                      <p:cNvPr id="0" name="Chart 7"/>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73500" y="1649413"/>
                        <a:ext cx="1109663"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847" name="Chart 8"/>
          <p:cNvGraphicFramePr>
            <a:graphicFrameLocks/>
          </p:cNvGraphicFramePr>
          <p:nvPr/>
        </p:nvGraphicFramePr>
        <p:xfrm>
          <a:off x="6392863" y="2730500"/>
          <a:ext cx="1109662" cy="1181100"/>
        </p:xfrm>
        <a:graphic>
          <a:graphicData uri="http://schemas.openxmlformats.org/presentationml/2006/ole">
            <mc:AlternateContent xmlns:mc="http://schemas.openxmlformats.org/markup-compatibility/2006">
              <mc:Choice xmlns:v="urn:schemas-microsoft-com:vml" Requires="v">
                <p:oleObj spid="_x0000_s35871" r:id="rId15" imgW="1109568" imgH="1182727" progId="Excel.Chart.8">
                  <p:embed/>
                </p:oleObj>
              </mc:Choice>
              <mc:Fallback>
                <p:oleObj r:id="rId15" imgW="1109568" imgH="1182727" progId="Excel.Chart.8">
                  <p:embed/>
                  <p:pic>
                    <p:nvPicPr>
                      <p:cNvPr id="0" name="Chart 8"/>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92863" y="2730500"/>
                        <a:ext cx="1109662"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848" name="Chart 9"/>
          <p:cNvGraphicFramePr>
            <a:graphicFrameLocks/>
          </p:cNvGraphicFramePr>
          <p:nvPr/>
        </p:nvGraphicFramePr>
        <p:xfrm>
          <a:off x="7224713" y="4795838"/>
          <a:ext cx="1190625" cy="787400"/>
        </p:xfrm>
        <a:graphic>
          <a:graphicData uri="http://schemas.openxmlformats.org/presentationml/2006/ole">
            <mc:AlternateContent xmlns:mc="http://schemas.openxmlformats.org/markup-compatibility/2006">
              <mc:Choice xmlns:v="urn:schemas-microsoft-com:vml" Requires="v">
                <p:oleObj spid="_x0000_s35872" r:id="rId18" imgW="1194920" imgH="786452" progId="Excel.Chart.8">
                  <p:embed/>
                </p:oleObj>
              </mc:Choice>
              <mc:Fallback>
                <p:oleObj r:id="rId18" imgW="1194920" imgH="786452" progId="Excel.Chart.8">
                  <p:embed/>
                  <p:pic>
                    <p:nvPicPr>
                      <p:cNvPr id="0" name="Chart 9"/>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24713" y="4795838"/>
                        <a:ext cx="11906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849" name="TextBox 12"/>
          <p:cNvSpPr txBox="1">
            <a:spLocks noChangeArrowheads="1"/>
          </p:cNvSpPr>
          <p:nvPr/>
        </p:nvSpPr>
        <p:spPr bwMode="auto">
          <a:xfrm>
            <a:off x="663575" y="1844675"/>
            <a:ext cx="576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GB" altLang="en-US"/>
              <a:t>46%</a:t>
            </a:r>
          </a:p>
        </p:txBody>
      </p:sp>
      <p:sp>
        <p:nvSpPr>
          <p:cNvPr id="35850" name="TextBox 13"/>
          <p:cNvSpPr txBox="1">
            <a:spLocks noChangeArrowheads="1"/>
          </p:cNvSpPr>
          <p:nvPr/>
        </p:nvSpPr>
        <p:spPr bwMode="auto">
          <a:xfrm>
            <a:off x="2560638" y="5003800"/>
            <a:ext cx="527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GB" altLang="en-US"/>
              <a:t>6%</a:t>
            </a:r>
          </a:p>
        </p:txBody>
      </p:sp>
      <p:sp>
        <p:nvSpPr>
          <p:cNvPr id="35851" name="TextBox 14"/>
          <p:cNvSpPr txBox="1">
            <a:spLocks noChangeArrowheads="1"/>
          </p:cNvSpPr>
          <p:nvPr/>
        </p:nvSpPr>
        <p:spPr bwMode="auto">
          <a:xfrm>
            <a:off x="2359025" y="4483100"/>
            <a:ext cx="792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GB" altLang="en-US"/>
              <a:t>8%</a:t>
            </a:r>
          </a:p>
        </p:txBody>
      </p:sp>
      <p:sp>
        <p:nvSpPr>
          <p:cNvPr id="35852" name="TextBox 15"/>
          <p:cNvSpPr txBox="1">
            <a:spLocks noChangeArrowheads="1"/>
          </p:cNvSpPr>
          <p:nvPr/>
        </p:nvSpPr>
        <p:spPr bwMode="auto">
          <a:xfrm>
            <a:off x="7164388" y="3068638"/>
            <a:ext cx="647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GB" altLang="en-US"/>
              <a:t>15%</a:t>
            </a:r>
          </a:p>
        </p:txBody>
      </p:sp>
      <p:sp>
        <p:nvSpPr>
          <p:cNvPr id="35853" name="TextBox 16"/>
          <p:cNvSpPr txBox="1">
            <a:spLocks noChangeArrowheads="1"/>
          </p:cNvSpPr>
          <p:nvPr/>
        </p:nvSpPr>
        <p:spPr bwMode="auto">
          <a:xfrm>
            <a:off x="6732588" y="3716338"/>
            <a:ext cx="792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GB" altLang="en-US"/>
              <a:t>15%</a:t>
            </a:r>
          </a:p>
        </p:txBody>
      </p:sp>
      <p:sp>
        <p:nvSpPr>
          <p:cNvPr id="35854" name="TextBox 17"/>
          <p:cNvSpPr txBox="1">
            <a:spLocks noChangeArrowheads="1"/>
          </p:cNvSpPr>
          <p:nvPr/>
        </p:nvSpPr>
        <p:spPr bwMode="auto">
          <a:xfrm>
            <a:off x="6227763" y="2924175"/>
            <a:ext cx="576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GB" altLang="en-US"/>
              <a:t>18%</a:t>
            </a:r>
          </a:p>
        </p:txBody>
      </p:sp>
      <p:sp>
        <p:nvSpPr>
          <p:cNvPr id="35855" name="TextBox 18"/>
          <p:cNvSpPr txBox="1">
            <a:spLocks noChangeArrowheads="1"/>
          </p:cNvSpPr>
          <p:nvPr/>
        </p:nvSpPr>
        <p:spPr bwMode="auto">
          <a:xfrm>
            <a:off x="3924300" y="2205038"/>
            <a:ext cx="576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GB" altLang="en-US"/>
              <a:t>15%</a:t>
            </a:r>
          </a:p>
        </p:txBody>
      </p:sp>
      <p:sp>
        <p:nvSpPr>
          <p:cNvPr id="35856" name="TextBox 19"/>
          <p:cNvSpPr txBox="1">
            <a:spLocks noChangeArrowheads="1"/>
          </p:cNvSpPr>
          <p:nvPr/>
        </p:nvSpPr>
        <p:spPr bwMode="auto">
          <a:xfrm>
            <a:off x="4643438" y="2781300"/>
            <a:ext cx="576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GB" altLang="en-US"/>
              <a:t>21%</a:t>
            </a:r>
          </a:p>
        </p:txBody>
      </p:sp>
      <p:sp>
        <p:nvSpPr>
          <p:cNvPr id="35857" name="TextBox 20"/>
          <p:cNvSpPr txBox="1">
            <a:spLocks noChangeArrowheads="1"/>
          </p:cNvSpPr>
          <p:nvPr/>
        </p:nvSpPr>
        <p:spPr bwMode="auto">
          <a:xfrm>
            <a:off x="4067175" y="2133600"/>
            <a:ext cx="7921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r>
              <a:rPr lang="en-GB" altLang="en-US"/>
              <a:t>16%</a:t>
            </a:r>
          </a:p>
        </p:txBody>
      </p:sp>
      <p:sp>
        <p:nvSpPr>
          <p:cNvPr id="35858" name="TextBox 21"/>
          <p:cNvSpPr txBox="1">
            <a:spLocks noChangeArrowheads="1"/>
          </p:cNvSpPr>
          <p:nvPr/>
        </p:nvSpPr>
        <p:spPr bwMode="auto">
          <a:xfrm>
            <a:off x="1476375" y="1465263"/>
            <a:ext cx="792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GB" altLang="en-US"/>
              <a:t>60%</a:t>
            </a:r>
          </a:p>
        </p:txBody>
      </p:sp>
      <p:sp>
        <p:nvSpPr>
          <p:cNvPr id="35859" name="TextBox 22"/>
          <p:cNvSpPr txBox="1">
            <a:spLocks noChangeArrowheads="1"/>
          </p:cNvSpPr>
          <p:nvPr/>
        </p:nvSpPr>
        <p:spPr bwMode="auto">
          <a:xfrm>
            <a:off x="827088" y="1557338"/>
            <a:ext cx="792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GB" altLang="en-US"/>
              <a:t>49%</a:t>
            </a:r>
          </a:p>
        </p:txBody>
      </p:sp>
      <p:sp>
        <p:nvSpPr>
          <p:cNvPr id="35860" name="TextBox 25"/>
          <p:cNvSpPr txBox="1">
            <a:spLocks noChangeArrowheads="1"/>
          </p:cNvSpPr>
          <p:nvPr/>
        </p:nvSpPr>
        <p:spPr bwMode="auto">
          <a:xfrm>
            <a:off x="7432675" y="4797425"/>
            <a:ext cx="63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GB" altLang="en-US"/>
              <a:t>6%</a:t>
            </a:r>
          </a:p>
        </p:txBody>
      </p:sp>
      <p:sp>
        <p:nvSpPr>
          <p:cNvPr id="35861" name="TextBox 26"/>
          <p:cNvSpPr txBox="1">
            <a:spLocks noChangeArrowheads="1"/>
          </p:cNvSpPr>
          <p:nvPr/>
        </p:nvSpPr>
        <p:spPr bwMode="auto">
          <a:xfrm>
            <a:off x="3051175" y="4814888"/>
            <a:ext cx="679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GB" altLang="en-US"/>
              <a:t>3%</a:t>
            </a:r>
          </a:p>
        </p:txBody>
      </p:sp>
      <p:graphicFrame>
        <p:nvGraphicFramePr>
          <p:cNvPr id="35862" name="Chart 10"/>
          <p:cNvGraphicFramePr>
            <a:graphicFrameLocks/>
          </p:cNvGraphicFramePr>
          <p:nvPr/>
        </p:nvGraphicFramePr>
        <p:xfrm>
          <a:off x="3749675" y="4891088"/>
          <a:ext cx="2438400" cy="471487"/>
        </p:xfrm>
        <a:graphic>
          <a:graphicData uri="http://schemas.openxmlformats.org/presentationml/2006/ole">
            <mc:AlternateContent xmlns:mc="http://schemas.openxmlformats.org/markup-compatibility/2006">
              <mc:Choice xmlns:v="urn:schemas-microsoft-com:vml" Requires="v">
                <p:oleObj spid="_x0000_s35873" r:id="rId21" imgW="2438611" imgH="475529" progId="Excel.Chart.8">
                  <p:embed/>
                </p:oleObj>
              </mc:Choice>
              <mc:Fallback>
                <p:oleObj r:id="rId21" imgW="2438611" imgH="475529" progId="Excel.Chart.8">
                  <p:embed/>
                  <p:pic>
                    <p:nvPicPr>
                      <p:cNvPr id="0" name="Chart 10"/>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749675" y="4891088"/>
                        <a:ext cx="2438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6" name="TextBox 9"/>
          <p:cNvSpPr txBox="1"/>
          <p:nvPr/>
        </p:nvSpPr>
        <p:spPr>
          <a:xfrm>
            <a:off x="5135563" y="6423025"/>
            <a:ext cx="3684587" cy="246063"/>
          </a:xfrm>
          <a:prstGeom prst="rect">
            <a:avLst/>
          </a:prstGeom>
          <a:noFill/>
        </p:spPr>
        <p:txBody>
          <a:bodyPr wrap="none">
            <a:spAutoFit/>
          </a:bodyPr>
          <a:lstStyle/>
          <a:p>
            <a:pPr algn="r" fontAlgn="auto">
              <a:spcBef>
                <a:spcPts val="0"/>
              </a:spcBef>
              <a:spcAft>
                <a:spcPts val="0"/>
              </a:spcAft>
              <a:defRPr/>
            </a:pPr>
            <a:r>
              <a:rPr lang="de-CH" sz="1000" kern="0" dirty="0">
                <a:solidFill>
                  <a:schemeClr val="bg1">
                    <a:lumMod val="50000"/>
                  </a:schemeClr>
                </a:solidFill>
                <a:latin typeface="Swiss Re Sans Light"/>
                <a:ea typeface="Arial"/>
                <a:cs typeface="Arial"/>
                <a:sym typeface="Arial"/>
              </a:rPr>
              <a:t>Source: Swiss Re Economic Research &amp; Consulting and Cat </a:t>
            </a:r>
            <a:r>
              <a:rPr lang="de-CH" sz="1000" kern="0" dirty="0" err="1">
                <a:solidFill>
                  <a:schemeClr val="bg1">
                    <a:lumMod val="50000"/>
                  </a:schemeClr>
                </a:solidFill>
                <a:latin typeface="Swiss Re Sans Light"/>
                <a:ea typeface="Arial"/>
                <a:cs typeface="Arial"/>
                <a:sym typeface="Arial"/>
              </a:rPr>
              <a:t>Perils</a:t>
            </a:r>
            <a:r>
              <a:rPr lang="de-CH" sz="1000" kern="0" dirty="0">
                <a:solidFill>
                  <a:schemeClr val="bg1">
                    <a:lumMod val="50000"/>
                  </a:schemeClr>
                </a:solidFill>
                <a:latin typeface="Swiss Re Sans Light"/>
                <a:ea typeface="Arial"/>
                <a:cs typeface="Arial"/>
                <a:sym typeface="Arial"/>
              </a:rPr>
              <a:t>. </a:t>
            </a:r>
            <a:endParaRPr lang="en-GB" sz="1000" kern="0" dirty="0">
              <a:solidFill>
                <a:schemeClr val="bg1">
                  <a:lumMod val="50000"/>
                </a:schemeClr>
              </a:solidFill>
              <a:latin typeface="Swiss Re Sans Light"/>
              <a:ea typeface="Arial"/>
              <a:cs typeface="Arial"/>
              <a:sym typeface="Arial"/>
            </a:endParaRPr>
          </a:p>
        </p:txBody>
      </p:sp>
      <p:sp>
        <p:nvSpPr>
          <p:cNvPr id="35864" name="TextBox 25"/>
          <p:cNvSpPr txBox="1">
            <a:spLocks noChangeArrowheads="1"/>
          </p:cNvSpPr>
          <p:nvPr/>
        </p:nvSpPr>
        <p:spPr bwMode="auto">
          <a:xfrm>
            <a:off x="7732713" y="5399088"/>
            <a:ext cx="63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GB" altLang="en-US"/>
              <a:t>1%</a:t>
            </a:r>
          </a:p>
        </p:txBody>
      </p:sp>
      <p:sp>
        <p:nvSpPr>
          <p:cNvPr id="35865" name="TextBox 25"/>
          <p:cNvSpPr txBox="1">
            <a:spLocks noChangeArrowheads="1"/>
          </p:cNvSpPr>
          <p:nvPr/>
        </p:nvSpPr>
        <p:spPr bwMode="auto">
          <a:xfrm>
            <a:off x="7924800" y="4768850"/>
            <a:ext cx="633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GB" altLang="en-US"/>
              <a:t>7%</a:t>
            </a:r>
          </a:p>
        </p:txBody>
      </p:sp>
      <p:sp>
        <p:nvSpPr>
          <p:cNvPr id="35866" name="Rectangle 26"/>
          <p:cNvSpPr>
            <a:spLocks noChangeArrowheads="1"/>
          </p:cNvSpPr>
          <p:nvPr/>
        </p:nvSpPr>
        <p:spPr bwMode="blackWhite">
          <a:xfrm>
            <a:off x="0" y="5516563"/>
            <a:ext cx="9144000" cy="720725"/>
          </a:xfrm>
          <a:prstGeom prst="rect">
            <a:avLst/>
          </a:prstGeom>
          <a:solidFill>
            <a:srgbClr val="718F7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bIns="64008" anchor="ctr"/>
          <a:lstStyle>
            <a:lvl1pPr marL="342900" indent="-3429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lvl="1" eaLnBrk="1" hangingPunct="1">
              <a:lnSpc>
                <a:spcPct val="95000"/>
              </a:lnSpc>
              <a:spcBef>
                <a:spcPct val="25000"/>
              </a:spcBef>
            </a:pPr>
            <a:r>
              <a:rPr lang="en-US" altLang="en-US">
                <a:solidFill>
                  <a:srgbClr val="FFFFFF"/>
                </a:solidFill>
                <a:latin typeface="Century Gothic" panose="020B0502020202020204" pitchFamily="34" charset="0"/>
              </a:rPr>
              <a:t>	2015 was the 10th year in succession that no major hurricane made US landfall, the longest 	stretch since the 1860s</a:t>
            </a:r>
          </a:p>
        </p:txBody>
      </p:sp>
      <p:pic>
        <p:nvPicPr>
          <p:cNvPr id="35867" name="Picture 2" descr="C:\Users\lcryer\AppData\Local\Microsoft\Windows\Temporary Internet Files\Content.Outlook\YO2XVMFN\$R7N886Z.jp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76200" y="6588125"/>
            <a:ext cx="10668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1438"/>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blackWhite">
          <a:xfrm>
            <a:off x="0" y="4868863"/>
            <a:ext cx="9144000" cy="720725"/>
          </a:xfrm>
          <a:prstGeom prst="rect">
            <a:avLst/>
          </a:prstGeom>
          <a:solidFill>
            <a:schemeClr val="accent2">
              <a:lumMod val="75000"/>
            </a:schemeClr>
          </a:solidFill>
          <a:ln w="12700" algn="ctr">
            <a:noFill/>
            <a:miter lim="800000"/>
            <a:headEnd/>
            <a:tailEnd/>
          </a:ln>
          <a:effectLst/>
        </p:spPr>
        <p:txBody>
          <a:bodyPr bIns="64008" anchor="ctr"/>
          <a:lstStyle/>
          <a:p>
            <a:pPr marL="0" lvl="1" algn="ctr" fontAlgn="auto">
              <a:lnSpc>
                <a:spcPct val="95000"/>
              </a:lnSpc>
              <a:spcBef>
                <a:spcPct val="25000"/>
              </a:spcBef>
              <a:spcAft>
                <a:spcPts val="0"/>
              </a:spcAft>
              <a:defRPr/>
            </a:pPr>
            <a:r>
              <a:rPr lang="en-US" kern="0" dirty="0">
                <a:solidFill>
                  <a:srgbClr val="FFFFFF"/>
                </a:solidFill>
                <a:latin typeface="Century Gothic" panose="020B0502020202020204" pitchFamily="34" charset="0"/>
                <a:ea typeface="Arial"/>
                <a:cs typeface="Arial"/>
                <a:sym typeface="Arial"/>
              </a:rPr>
              <a:t>Despite a harsh winter season in the US, 2015 was the hottest year since 1850</a:t>
            </a:r>
          </a:p>
        </p:txBody>
      </p:sp>
      <p:sp>
        <p:nvSpPr>
          <p:cNvPr id="36868" name="TextBox 1"/>
          <p:cNvSpPr txBox="1">
            <a:spLocks noChangeArrowheads="1"/>
          </p:cNvSpPr>
          <p:nvPr/>
        </p:nvSpPr>
        <p:spPr bwMode="auto">
          <a:xfrm>
            <a:off x="1089025" y="6516688"/>
            <a:ext cx="4562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latin typeface="SwissReSans" charset="0"/>
              </a:rPr>
              <a:t>Source: NOAA’s National Centers for Environmental Information</a:t>
            </a:r>
          </a:p>
        </p:txBody>
      </p:sp>
      <p:sp>
        <p:nvSpPr>
          <p:cNvPr id="36869" name="Title 2"/>
          <p:cNvSpPr txBox="1">
            <a:spLocks noGrp="1"/>
          </p:cNvSpPr>
          <p:nvPr>
            <p:ph type="title"/>
          </p:nvPr>
        </p:nvSpPr>
        <p:spPr>
          <a:xfrm>
            <a:off x="304800" y="228600"/>
            <a:ext cx="8262938" cy="1152525"/>
          </a:xfrm>
          <a:solidFill>
            <a:schemeClr val="bg1"/>
          </a:solidFill>
        </p:spPr>
        <p:txBody>
          <a:bodyPr/>
          <a:lstStyle/>
          <a:p>
            <a:pPr algn="ctr" eaLnBrk="1" hangingPunct="1">
              <a:buClr>
                <a:srgbClr val="003366"/>
              </a:buClr>
              <a:buFont typeface="Questrial" charset="0"/>
              <a:buNone/>
            </a:pPr>
            <a:r>
              <a:rPr lang="en-US" altLang="en-US" sz="3600" b="1" smtClean="0">
                <a:solidFill>
                  <a:srgbClr val="003366"/>
                </a:solidFill>
                <a:latin typeface="Questrial" charset="0"/>
                <a:cs typeface="Arial" panose="020B0604020202020204" pitchFamily="34" charset="0"/>
                <a:sym typeface="Questrial" charset="0"/>
              </a:rPr>
              <a:t/>
            </a:r>
            <a:br>
              <a:rPr lang="en-US" altLang="en-US" sz="3600" b="1" smtClean="0">
                <a:solidFill>
                  <a:srgbClr val="003366"/>
                </a:solidFill>
                <a:latin typeface="Questrial" charset="0"/>
                <a:cs typeface="Arial" panose="020B0604020202020204" pitchFamily="34" charset="0"/>
                <a:sym typeface="Questrial" charset="0"/>
              </a:rPr>
            </a:br>
            <a:r>
              <a:rPr lang="en-US" altLang="en-US" sz="2000" smtClean="0">
                <a:solidFill>
                  <a:srgbClr val="003366"/>
                </a:solidFill>
                <a:latin typeface="Century Gothic" panose="020B0502020202020204" pitchFamily="34" charset="0"/>
                <a:cs typeface="Arial" panose="020B0604020202020204" pitchFamily="34" charset="0"/>
                <a:sym typeface="Questrial" charset="0"/>
              </a:rPr>
              <a:t>Global weather patterns deviated from climate norms</a:t>
            </a:r>
            <a:br>
              <a:rPr lang="en-US" altLang="en-US" sz="2000" smtClean="0">
                <a:solidFill>
                  <a:srgbClr val="003366"/>
                </a:solidFill>
                <a:latin typeface="Century Gothic" panose="020B0502020202020204" pitchFamily="34" charset="0"/>
                <a:cs typeface="Arial" panose="020B0604020202020204" pitchFamily="34" charset="0"/>
                <a:sym typeface="Questrial" charset="0"/>
              </a:rPr>
            </a:br>
            <a:r>
              <a:rPr lang="en-US" altLang="en-US" sz="1800" smtClean="0">
                <a:solidFill>
                  <a:srgbClr val="003366"/>
                </a:solidFill>
                <a:latin typeface="Century Gothic" panose="020B0502020202020204" pitchFamily="34" charset="0"/>
                <a:cs typeface="Arial" panose="020B0604020202020204" pitchFamily="34" charset="0"/>
                <a:sym typeface="Questrial" charset="0"/>
              </a:rPr>
              <a:t>Land and Ocean Temperature deviations Jan through Dec 2015</a:t>
            </a:r>
            <a:r>
              <a:rPr lang="en-US" altLang="en-US" sz="2000" b="1" smtClean="0">
                <a:solidFill>
                  <a:srgbClr val="003366"/>
                </a:solidFill>
                <a:latin typeface="Questrial" charset="0"/>
                <a:cs typeface="Arial" panose="020B0604020202020204" pitchFamily="34" charset="0"/>
                <a:sym typeface="Questrial" charset="0"/>
              </a:rPr>
              <a:t/>
            </a:r>
            <a:br>
              <a:rPr lang="en-US" altLang="en-US" sz="2000" b="1" smtClean="0">
                <a:solidFill>
                  <a:srgbClr val="003366"/>
                </a:solidFill>
                <a:latin typeface="Questrial" charset="0"/>
                <a:cs typeface="Arial" panose="020B0604020202020204" pitchFamily="34" charset="0"/>
                <a:sym typeface="Questrial" charset="0"/>
              </a:rPr>
            </a:br>
            <a:r>
              <a:rPr lang="en-US" altLang="en-US" sz="2000" b="1" smtClean="0">
                <a:solidFill>
                  <a:srgbClr val="003366"/>
                </a:solidFill>
                <a:latin typeface="Questrial" charset="0"/>
                <a:cs typeface="Arial" panose="020B0604020202020204" pitchFamily="34" charset="0"/>
                <a:sym typeface="Questrial" charset="0"/>
              </a:rPr>
              <a:t/>
            </a:r>
            <a:br>
              <a:rPr lang="en-US" altLang="en-US" sz="2000" b="1" smtClean="0">
                <a:solidFill>
                  <a:srgbClr val="003366"/>
                </a:solidFill>
                <a:latin typeface="Questrial" charset="0"/>
                <a:cs typeface="Arial" panose="020B0604020202020204" pitchFamily="34" charset="0"/>
                <a:sym typeface="Questrial" charset="0"/>
              </a:rPr>
            </a:br>
            <a:endParaRPr lang="en-US" altLang="en-US" sz="3600" b="1" smtClean="0">
              <a:solidFill>
                <a:srgbClr val="003366"/>
              </a:solidFill>
              <a:latin typeface="Swiss Re Sans Light"/>
              <a:cs typeface="Arial" panose="020B0604020202020204" pitchFamily="34" charset="0"/>
              <a:sym typeface="Questrial" charset="0"/>
            </a:endParaRP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eaLnBrk="1" fontAlgn="auto" hangingPunct="1">
              <a:spcBef>
                <a:spcPts val="640"/>
              </a:spcBef>
              <a:spcAft>
                <a:spcPts val="0"/>
              </a:spcAft>
              <a:buClr>
                <a:schemeClr val="dk1"/>
              </a:buClr>
              <a:buSzPct val="100000"/>
              <a:buFont typeface="Arial"/>
              <a:buNone/>
              <a:defRPr/>
            </a:pPr>
            <a:endParaRPr lang="en-GB" sz="3200" dirty="0">
              <a:latin typeface="Questrial"/>
              <a:ea typeface="Questrial"/>
              <a:cs typeface="Questrial"/>
              <a:sym typeface="Questrial"/>
            </a:endParaRPr>
          </a:p>
        </p:txBody>
      </p:sp>
      <p:pic>
        <p:nvPicPr>
          <p:cNvPr id="37891" name="Picture 5" descr="Welt_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2988" y="1484313"/>
            <a:ext cx="76517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892" name="Chart 4"/>
          <p:cNvGraphicFramePr>
            <a:graphicFrameLocks/>
          </p:cNvGraphicFramePr>
          <p:nvPr/>
        </p:nvGraphicFramePr>
        <p:xfrm>
          <a:off x="195263" y="1074738"/>
          <a:ext cx="8675687" cy="5102225"/>
        </p:xfrm>
        <a:graphic>
          <a:graphicData uri="http://schemas.openxmlformats.org/presentationml/2006/ole">
            <mc:AlternateContent xmlns:mc="http://schemas.openxmlformats.org/markup-compatibility/2006">
              <mc:Choice xmlns:v="urn:schemas-microsoft-com:vml" Requires="v">
                <p:oleObj spid="_x0000_s37896" r:id="rId6" imgW="8675360" imgH="5102794" progId="Excel.Chart.8">
                  <p:embed/>
                </p:oleObj>
              </mc:Choice>
              <mc:Fallback>
                <p:oleObj r:id="rId6" imgW="8675360" imgH="5102794" progId="Excel.Chart.8">
                  <p:embed/>
                  <p:pic>
                    <p:nvPicPr>
                      <p:cNvPr id="0" name="Chart 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263" y="1074738"/>
                        <a:ext cx="8675687"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itle 2"/>
          <p:cNvSpPr txBox="1">
            <a:spLocks/>
          </p:cNvSpPr>
          <p:nvPr/>
        </p:nvSpPr>
        <p:spPr bwMode="black">
          <a:xfrm>
            <a:off x="693738" y="636588"/>
            <a:ext cx="7991475" cy="692150"/>
          </a:xfrm>
          <a:prstGeom prst="rect">
            <a:avLst/>
          </a:prstGeom>
        </p:spPr>
        <p:txBody>
          <a:bodyPr lIns="0" tIns="0" rIns="0" bIns="0"/>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fontAlgn="auto">
              <a:spcAft>
                <a:spcPts val="0"/>
              </a:spcAft>
              <a:defRPr/>
            </a:pPr>
            <a:r>
              <a:rPr lang="en-US" dirty="0" smtClean="0">
                <a:solidFill>
                  <a:schemeClr val="bg2">
                    <a:lumMod val="75000"/>
                  </a:schemeClr>
                </a:solidFill>
                <a:latin typeface="Century Gothic" panose="020B0502020202020204" pitchFamily="34" charset="0"/>
                <a:sym typeface="Arial"/>
              </a:rPr>
              <a:t>Several heat waves, wildfires and droughts</a:t>
            </a:r>
          </a:p>
        </p:txBody>
      </p:sp>
      <p:sp>
        <p:nvSpPr>
          <p:cNvPr id="8" name="TextBox 9"/>
          <p:cNvSpPr txBox="1"/>
          <p:nvPr/>
        </p:nvSpPr>
        <p:spPr>
          <a:xfrm>
            <a:off x="5135563" y="6423025"/>
            <a:ext cx="3684587" cy="246063"/>
          </a:xfrm>
          <a:prstGeom prst="rect">
            <a:avLst/>
          </a:prstGeom>
          <a:noFill/>
        </p:spPr>
        <p:txBody>
          <a:bodyPr wrap="none">
            <a:spAutoFit/>
          </a:bodyPr>
          <a:lstStyle/>
          <a:p>
            <a:pPr algn="r" fontAlgn="auto">
              <a:spcBef>
                <a:spcPts val="0"/>
              </a:spcBef>
              <a:spcAft>
                <a:spcPts val="0"/>
              </a:spcAft>
              <a:defRPr/>
            </a:pPr>
            <a:r>
              <a:rPr lang="de-CH" sz="1000" kern="0" dirty="0">
                <a:solidFill>
                  <a:schemeClr val="bg1">
                    <a:lumMod val="50000"/>
                  </a:schemeClr>
                </a:solidFill>
                <a:latin typeface="Swiss Re Sans Light"/>
                <a:ea typeface="Arial"/>
                <a:cs typeface="Arial"/>
                <a:sym typeface="Arial"/>
              </a:rPr>
              <a:t>Source: Swiss Re Economic Research &amp; Consulting and Cat </a:t>
            </a:r>
            <a:r>
              <a:rPr lang="de-CH" sz="1000" kern="0" dirty="0" err="1">
                <a:solidFill>
                  <a:schemeClr val="bg1">
                    <a:lumMod val="50000"/>
                  </a:schemeClr>
                </a:solidFill>
                <a:latin typeface="Swiss Re Sans Light"/>
                <a:ea typeface="Arial"/>
                <a:cs typeface="Arial"/>
                <a:sym typeface="Arial"/>
              </a:rPr>
              <a:t>Perils</a:t>
            </a:r>
            <a:r>
              <a:rPr lang="de-CH" sz="1000" kern="0" dirty="0">
                <a:solidFill>
                  <a:schemeClr val="bg1">
                    <a:lumMod val="50000"/>
                  </a:schemeClr>
                </a:solidFill>
                <a:latin typeface="Swiss Re Sans Light"/>
                <a:ea typeface="Arial"/>
                <a:cs typeface="Arial"/>
                <a:sym typeface="Arial"/>
              </a:rPr>
              <a:t>. </a:t>
            </a:r>
            <a:endParaRPr lang="en-GB" sz="1000" kern="0" dirty="0">
              <a:solidFill>
                <a:schemeClr val="bg1">
                  <a:lumMod val="50000"/>
                </a:schemeClr>
              </a:solidFill>
              <a:latin typeface="Swiss Re Sans Light"/>
              <a:ea typeface="Arial"/>
              <a:cs typeface="Arial"/>
              <a:sym typeface="Arial"/>
            </a:endParaRPr>
          </a:p>
        </p:txBody>
      </p:sp>
      <p:pic>
        <p:nvPicPr>
          <p:cNvPr id="37895" name="Picture 2" descr="C:\Users\lcryer\AppData\Local\Microsoft\Windows\Temporary Internet Files\Content.Outlook\YO2XVMFN\$R7N886Z.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200" y="6588125"/>
            <a:ext cx="10668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eaLnBrk="1" fontAlgn="auto" hangingPunct="1">
              <a:spcBef>
                <a:spcPts val="640"/>
              </a:spcBef>
              <a:spcAft>
                <a:spcPts val="0"/>
              </a:spcAft>
              <a:buClr>
                <a:schemeClr val="dk1"/>
              </a:buClr>
              <a:buSzPct val="100000"/>
              <a:buFont typeface="Arial"/>
              <a:buNone/>
              <a:defRPr/>
            </a:pPr>
            <a:endParaRPr lang="en-GB" sz="3200" dirty="0">
              <a:latin typeface="Questrial"/>
              <a:ea typeface="Questrial"/>
              <a:cs typeface="Questrial"/>
              <a:sym typeface="Questrial"/>
            </a:endParaRPr>
          </a:p>
        </p:txBody>
      </p:sp>
      <p:pic>
        <p:nvPicPr>
          <p:cNvPr id="38915" name="Picture 5" descr="Welt_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2988" y="1484313"/>
            <a:ext cx="76517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8916" name="Chart 4"/>
          <p:cNvGraphicFramePr>
            <a:graphicFrameLocks/>
          </p:cNvGraphicFramePr>
          <p:nvPr/>
        </p:nvGraphicFramePr>
        <p:xfrm>
          <a:off x="195263" y="1074738"/>
          <a:ext cx="8675687" cy="5102225"/>
        </p:xfrm>
        <a:graphic>
          <a:graphicData uri="http://schemas.openxmlformats.org/presentationml/2006/ole">
            <mc:AlternateContent xmlns:mc="http://schemas.openxmlformats.org/markup-compatibility/2006">
              <mc:Choice xmlns:v="urn:schemas-microsoft-com:vml" Requires="v">
                <p:oleObj spid="_x0000_s38924" r:id="rId6" imgW="8675360" imgH="5102794" progId="Excel.Chart.8">
                  <p:embed/>
                </p:oleObj>
              </mc:Choice>
              <mc:Fallback>
                <p:oleObj r:id="rId6" imgW="8675360" imgH="5102794" progId="Excel.Chart.8">
                  <p:embed/>
                  <p:pic>
                    <p:nvPicPr>
                      <p:cNvPr id="0" name="Chart 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263" y="1074738"/>
                        <a:ext cx="8675687"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itle 2"/>
          <p:cNvSpPr txBox="1">
            <a:spLocks/>
          </p:cNvSpPr>
          <p:nvPr/>
        </p:nvSpPr>
        <p:spPr bwMode="black">
          <a:xfrm>
            <a:off x="304800" y="636588"/>
            <a:ext cx="8763000" cy="692150"/>
          </a:xfrm>
          <a:prstGeom prst="rect">
            <a:avLst/>
          </a:prstGeom>
        </p:spPr>
        <p:txBody>
          <a:bodyPr lIns="0" tIns="0" rIns="0" bIns="0"/>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fontAlgn="auto">
              <a:spcAft>
                <a:spcPts val="0"/>
              </a:spcAft>
              <a:defRPr/>
            </a:pPr>
            <a:r>
              <a:rPr lang="en-US" dirty="0">
                <a:solidFill>
                  <a:schemeClr val="bg2">
                    <a:lumMod val="75000"/>
                  </a:schemeClr>
                </a:solidFill>
                <a:latin typeface="Century Gothic" panose="020B0502020202020204" pitchFamily="34" charset="0"/>
                <a:sym typeface="Arial"/>
              </a:rPr>
              <a:t>El Niño contributed to low North Atlantic hurricane activity</a:t>
            </a:r>
          </a:p>
        </p:txBody>
      </p:sp>
      <p:sp>
        <p:nvSpPr>
          <p:cNvPr id="8" name="TextBox 9"/>
          <p:cNvSpPr txBox="1"/>
          <p:nvPr/>
        </p:nvSpPr>
        <p:spPr>
          <a:xfrm>
            <a:off x="5135563" y="6423025"/>
            <a:ext cx="3684587" cy="246063"/>
          </a:xfrm>
          <a:prstGeom prst="rect">
            <a:avLst/>
          </a:prstGeom>
          <a:noFill/>
        </p:spPr>
        <p:txBody>
          <a:bodyPr wrap="none">
            <a:spAutoFit/>
          </a:bodyPr>
          <a:lstStyle/>
          <a:p>
            <a:pPr algn="r" fontAlgn="auto">
              <a:spcBef>
                <a:spcPts val="0"/>
              </a:spcBef>
              <a:spcAft>
                <a:spcPts val="0"/>
              </a:spcAft>
              <a:defRPr/>
            </a:pPr>
            <a:r>
              <a:rPr lang="de-CH" sz="1000" kern="0" dirty="0">
                <a:solidFill>
                  <a:schemeClr val="bg1">
                    <a:lumMod val="50000"/>
                  </a:schemeClr>
                </a:solidFill>
                <a:latin typeface="Swiss Re Sans Light"/>
                <a:ea typeface="Arial"/>
                <a:cs typeface="Arial"/>
                <a:sym typeface="Arial"/>
              </a:rPr>
              <a:t>Source: Swiss Re Economic Research &amp; Consulting and Cat </a:t>
            </a:r>
            <a:r>
              <a:rPr lang="de-CH" sz="1000" kern="0" dirty="0" err="1">
                <a:solidFill>
                  <a:schemeClr val="bg1">
                    <a:lumMod val="50000"/>
                  </a:schemeClr>
                </a:solidFill>
                <a:latin typeface="Swiss Re Sans Light"/>
                <a:ea typeface="Arial"/>
                <a:cs typeface="Arial"/>
                <a:sym typeface="Arial"/>
              </a:rPr>
              <a:t>Perils</a:t>
            </a:r>
            <a:r>
              <a:rPr lang="de-CH" sz="1000" kern="0" dirty="0">
                <a:solidFill>
                  <a:schemeClr val="bg1">
                    <a:lumMod val="50000"/>
                  </a:schemeClr>
                </a:solidFill>
                <a:latin typeface="Swiss Re Sans Light"/>
                <a:ea typeface="Arial"/>
                <a:cs typeface="Arial"/>
                <a:sym typeface="Arial"/>
              </a:rPr>
              <a:t>. </a:t>
            </a:r>
            <a:endParaRPr lang="en-GB" sz="1000" kern="0" dirty="0">
              <a:solidFill>
                <a:schemeClr val="bg1">
                  <a:lumMod val="50000"/>
                </a:schemeClr>
              </a:solidFill>
              <a:latin typeface="Swiss Re Sans Light"/>
              <a:ea typeface="Arial"/>
              <a:cs typeface="Arial"/>
              <a:sym typeface="Arial"/>
            </a:endParaRPr>
          </a:p>
        </p:txBody>
      </p:sp>
      <p:sp>
        <p:nvSpPr>
          <p:cNvPr id="2" name="Rectangle 1"/>
          <p:cNvSpPr/>
          <p:nvPr/>
        </p:nvSpPr>
        <p:spPr>
          <a:xfrm>
            <a:off x="536575" y="4221163"/>
            <a:ext cx="1014413" cy="431800"/>
          </a:xfrm>
          <a:prstGeom prst="rect">
            <a:avLst/>
          </a:prstGeom>
          <a:solidFill>
            <a:schemeClr val="bg2">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GB" sz="1100" kern="0" dirty="0">
                <a:latin typeface="SwissReSans" pitchFamily="34" charset="0"/>
                <a:sym typeface="Arial"/>
              </a:rPr>
              <a:t>Hurricane Patricia</a:t>
            </a:r>
          </a:p>
        </p:txBody>
      </p:sp>
      <p:sp>
        <p:nvSpPr>
          <p:cNvPr id="9" name="Rectangle 8"/>
          <p:cNvSpPr/>
          <p:nvPr/>
        </p:nvSpPr>
        <p:spPr>
          <a:xfrm>
            <a:off x="1231900" y="5048250"/>
            <a:ext cx="1012825" cy="431800"/>
          </a:xfrm>
          <a:prstGeom prst="rect">
            <a:avLst/>
          </a:prstGeom>
          <a:solidFill>
            <a:schemeClr val="bg2">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GB" sz="1100" kern="0" dirty="0">
                <a:latin typeface="SwissReSans" pitchFamily="34" charset="0"/>
                <a:sym typeface="Arial"/>
              </a:rPr>
              <a:t>Chile flash floods</a:t>
            </a:r>
          </a:p>
        </p:txBody>
      </p:sp>
      <p:sp>
        <p:nvSpPr>
          <p:cNvPr id="10" name="Rectangle 9"/>
          <p:cNvSpPr/>
          <p:nvPr/>
        </p:nvSpPr>
        <p:spPr>
          <a:xfrm>
            <a:off x="6280150" y="4221163"/>
            <a:ext cx="1014413" cy="431800"/>
          </a:xfrm>
          <a:prstGeom prst="rect">
            <a:avLst/>
          </a:prstGeom>
          <a:solidFill>
            <a:schemeClr val="bg2">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GB" sz="1100" kern="0" dirty="0">
                <a:latin typeface="SwissReSans" pitchFamily="34" charset="0"/>
                <a:sym typeface="Arial"/>
              </a:rPr>
              <a:t>Chennai flash floods</a:t>
            </a:r>
          </a:p>
        </p:txBody>
      </p:sp>
      <p:sp>
        <p:nvSpPr>
          <p:cNvPr id="38922" name="Rectangle 10"/>
          <p:cNvSpPr>
            <a:spLocks noChangeArrowheads="1"/>
          </p:cNvSpPr>
          <p:nvPr/>
        </p:nvSpPr>
        <p:spPr bwMode="blackWhite">
          <a:xfrm>
            <a:off x="0" y="5661025"/>
            <a:ext cx="9144000" cy="720725"/>
          </a:xfrm>
          <a:prstGeom prst="rect">
            <a:avLst/>
          </a:prstGeom>
          <a:solidFill>
            <a:srgbClr val="718F7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bIns="64008" anchor="ctr"/>
          <a:lstStyle>
            <a:lvl1pPr marL="342900" indent="-3429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lvl="1" eaLnBrk="1" hangingPunct="1">
              <a:lnSpc>
                <a:spcPct val="95000"/>
              </a:lnSpc>
              <a:spcBef>
                <a:spcPct val="25000"/>
              </a:spcBef>
            </a:pPr>
            <a:r>
              <a:rPr lang="en-US" altLang="en-US">
                <a:solidFill>
                  <a:srgbClr val="FFFFFF"/>
                </a:solidFill>
                <a:latin typeface="Century Gothic" panose="020B0502020202020204" pitchFamily="34" charset="0"/>
              </a:rPr>
              <a:t>	Tropical storm activity in the North Atlantic was suppressed, while it was a very active season 	in the Pacific</a:t>
            </a:r>
          </a:p>
        </p:txBody>
      </p:sp>
      <p:pic>
        <p:nvPicPr>
          <p:cNvPr id="38923" name="Picture 2" descr="C:\Users\lcryer\AppData\Local\Microsoft\Windows\Temporary Internet Files\Content.Outlook\YO2XVMFN\$R7N886Z.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200" y="6588125"/>
            <a:ext cx="10668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0"/>
          <p:cNvSpPr txBox="1">
            <a:spLocks noChangeArrowheads="1"/>
          </p:cNvSpPr>
          <p:nvPr/>
        </p:nvSpPr>
        <p:spPr bwMode="auto">
          <a:xfrm>
            <a:off x="515938" y="5661025"/>
            <a:ext cx="3746500"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latin typeface="SwissReSans" charset="0"/>
            </a:endParaRPr>
          </a:p>
        </p:txBody>
      </p:sp>
      <p:graphicFrame>
        <p:nvGraphicFramePr>
          <p:cNvPr id="39939" name="Chart 9"/>
          <p:cNvGraphicFramePr>
            <a:graphicFrameLocks/>
          </p:cNvGraphicFramePr>
          <p:nvPr/>
        </p:nvGraphicFramePr>
        <p:xfrm>
          <a:off x="750888" y="1838325"/>
          <a:ext cx="7875587" cy="3729038"/>
        </p:xfrm>
        <a:graphic>
          <a:graphicData uri="http://schemas.openxmlformats.org/presentationml/2006/ole">
            <mc:AlternateContent xmlns:mc="http://schemas.openxmlformats.org/markup-compatibility/2006">
              <mc:Choice xmlns:v="urn:schemas-microsoft-com:vml" Requires="v">
                <p:oleObj spid="_x0000_s39945" r:id="rId5" imgW="7876715" imgH="3724979" progId="Excel.Chart.8">
                  <p:embed/>
                </p:oleObj>
              </mc:Choice>
              <mc:Fallback>
                <p:oleObj r:id="rId5" imgW="7876715" imgH="3724979" progId="Excel.Chart.8">
                  <p:embed/>
                  <p:pic>
                    <p:nvPicPr>
                      <p:cNvPr id="0" name="Chart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888" y="1838325"/>
                        <a:ext cx="7875587"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itle 2"/>
          <p:cNvSpPr txBox="1">
            <a:spLocks/>
          </p:cNvSpPr>
          <p:nvPr/>
        </p:nvSpPr>
        <p:spPr bwMode="black">
          <a:xfrm>
            <a:off x="693738" y="636588"/>
            <a:ext cx="7991475" cy="692150"/>
          </a:xfrm>
          <a:prstGeom prst="rect">
            <a:avLst/>
          </a:prstGeom>
        </p:spPr>
        <p:txBody>
          <a:bodyPr lIns="0" tIns="0" rIns="0" bIns="0"/>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fontAlgn="auto">
              <a:spcAft>
                <a:spcPts val="0"/>
              </a:spcAft>
              <a:defRPr/>
            </a:pPr>
            <a:r>
              <a:rPr lang="en-US" dirty="0" smtClean="0">
                <a:solidFill>
                  <a:schemeClr val="bg2">
                    <a:lumMod val="75000"/>
                  </a:schemeClr>
                </a:solidFill>
                <a:latin typeface="Century Gothic" panose="020B0502020202020204" pitchFamily="34" charset="0"/>
                <a:sym typeface="Arial"/>
              </a:rPr>
              <a:t>Frequency of man-made catastrophes </a:t>
            </a:r>
            <a:r>
              <a:rPr lang="en-US" dirty="0">
                <a:solidFill>
                  <a:schemeClr val="bg2">
                    <a:lumMod val="75000"/>
                  </a:schemeClr>
                </a:solidFill>
                <a:latin typeface="Century Gothic" panose="020B0502020202020204" pitchFamily="34" charset="0"/>
                <a:sym typeface="Arial"/>
              </a:rPr>
              <a:t>w</a:t>
            </a:r>
            <a:r>
              <a:rPr lang="en-US" dirty="0" smtClean="0">
                <a:solidFill>
                  <a:schemeClr val="bg2">
                    <a:lumMod val="75000"/>
                  </a:schemeClr>
                </a:solidFill>
                <a:latin typeface="Century Gothic" panose="020B0502020202020204" pitchFamily="34" charset="0"/>
                <a:sym typeface="Arial"/>
              </a:rPr>
              <a:t>as flat since 2010 but severity was above-average in 2015 </a:t>
            </a:r>
            <a:endParaRPr lang="en-US" dirty="0">
              <a:solidFill>
                <a:schemeClr val="bg2">
                  <a:lumMod val="75000"/>
                </a:schemeClr>
              </a:solidFill>
              <a:latin typeface="Century Gothic" panose="020B0502020202020204" pitchFamily="34" charset="0"/>
              <a:sym typeface="Arial"/>
            </a:endParaRPr>
          </a:p>
        </p:txBody>
      </p:sp>
      <p:sp>
        <p:nvSpPr>
          <p:cNvPr id="15" name="TextBox 9"/>
          <p:cNvSpPr txBox="1"/>
          <p:nvPr/>
        </p:nvSpPr>
        <p:spPr>
          <a:xfrm>
            <a:off x="5135563" y="6423025"/>
            <a:ext cx="3684587" cy="246063"/>
          </a:xfrm>
          <a:prstGeom prst="rect">
            <a:avLst/>
          </a:prstGeom>
          <a:noFill/>
        </p:spPr>
        <p:txBody>
          <a:bodyPr wrap="none">
            <a:spAutoFit/>
          </a:bodyPr>
          <a:lstStyle/>
          <a:p>
            <a:pPr algn="r" fontAlgn="auto">
              <a:spcBef>
                <a:spcPts val="0"/>
              </a:spcBef>
              <a:spcAft>
                <a:spcPts val="0"/>
              </a:spcAft>
              <a:defRPr/>
            </a:pPr>
            <a:r>
              <a:rPr lang="de-CH" sz="1000" kern="0" dirty="0">
                <a:solidFill>
                  <a:schemeClr val="bg1">
                    <a:lumMod val="50000"/>
                  </a:schemeClr>
                </a:solidFill>
                <a:latin typeface="Swiss Re Sans Light"/>
                <a:ea typeface="Arial"/>
                <a:cs typeface="Arial"/>
                <a:sym typeface="Arial"/>
              </a:rPr>
              <a:t>Source: Swiss Re Economic Research &amp; Consulting and Cat </a:t>
            </a:r>
            <a:r>
              <a:rPr lang="de-CH" sz="1000" kern="0" dirty="0" err="1">
                <a:solidFill>
                  <a:schemeClr val="bg1">
                    <a:lumMod val="50000"/>
                  </a:schemeClr>
                </a:solidFill>
                <a:latin typeface="Swiss Re Sans Light"/>
                <a:ea typeface="Arial"/>
                <a:cs typeface="Arial"/>
                <a:sym typeface="Arial"/>
              </a:rPr>
              <a:t>Perils</a:t>
            </a:r>
            <a:r>
              <a:rPr lang="de-CH" sz="1000" kern="0" dirty="0">
                <a:solidFill>
                  <a:schemeClr val="bg1">
                    <a:lumMod val="50000"/>
                  </a:schemeClr>
                </a:solidFill>
                <a:latin typeface="Swiss Re Sans Light"/>
                <a:ea typeface="Arial"/>
                <a:cs typeface="Arial"/>
                <a:sym typeface="Arial"/>
              </a:rPr>
              <a:t>. </a:t>
            </a:r>
            <a:endParaRPr lang="en-GB" sz="1000" kern="0" dirty="0">
              <a:solidFill>
                <a:schemeClr val="bg1">
                  <a:lumMod val="50000"/>
                </a:schemeClr>
              </a:solidFill>
              <a:latin typeface="Swiss Re Sans Light"/>
              <a:ea typeface="Arial"/>
              <a:cs typeface="Arial"/>
              <a:sym typeface="Arial"/>
            </a:endParaRPr>
          </a:p>
        </p:txBody>
      </p:sp>
      <p:sp>
        <p:nvSpPr>
          <p:cNvPr id="39942" name="Title 3"/>
          <p:cNvSpPr txBox="1">
            <a:spLocks/>
          </p:cNvSpPr>
          <p:nvPr/>
        </p:nvSpPr>
        <p:spPr bwMode="black">
          <a:xfrm>
            <a:off x="755650" y="1447800"/>
            <a:ext cx="640873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90000"/>
              </a:lnSpc>
            </a:pPr>
            <a:r>
              <a:rPr lang="en-GB" altLang="en-US" sz="1600">
                <a:solidFill>
                  <a:schemeClr val="tx1"/>
                </a:solidFill>
                <a:latin typeface="Century Gothic" panose="020B0502020202020204" pitchFamily="34" charset="0"/>
              </a:rPr>
              <a:t>Number of man-made catastrophe events, 1970 – 2015</a:t>
            </a:r>
          </a:p>
        </p:txBody>
      </p:sp>
      <p:sp>
        <p:nvSpPr>
          <p:cNvPr id="9" name="Rectangle 8"/>
          <p:cNvSpPr>
            <a:spLocks noChangeArrowheads="1"/>
          </p:cNvSpPr>
          <p:nvPr/>
        </p:nvSpPr>
        <p:spPr bwMode="blackWhite">
          <a:xfrm>
            <a:off x="0" y="5651500"/>
            <a:ext cx="9144000" cy="720725"/>
          </a:xfrm>
          <a:prstGeom prst="rect">
            <a:avLst/>
          </a:prstGeom>
          <a:solidFill>
            <a:schemeClr val="accent2">
              <a:lumMod val="75000"/>
            </a:schemeClr>
          </a:solidFill>
          <a:ln w="12700" algn="ctr">
            <a:noFill/>
            <a:miter lim="800000"/>
            <a:headEnd/>
            <a:tailEnd/>
          </a:ln>
          <a:effectLst/>
        </p:spPr>
        <p:txBody>
          <a:bodyPr bIns="64008" anchor="ctr"/>
          <a:lstStyle/>
          <a:p>
            <a:pPr marL="0" lvl="1" fontAlgn="auto">
              <a:lnSpc>
                <a:spcPct val="95000"/>
              </a:lnSpc>
              <a:spcBef>
                <a:spcPct val="25000"/>
              </a:spcBef>
              <a:spcAft>
                <a:spcPts val="0"/>
              </a:spcAft>
              <a:defRPr/>
            </a:pPr>
            <a:r>
              <a:rPr lang="en-US" kern="0" dirty="0">
                <a:solidFill>
                  <a:srgbClr val="FFFFFF"/>
                </a:solidFill>
                <a:latin typeface="Arial"/>
                <a:ea typeface="Arial"/>
                <a:cs typeface="Arial"/>
                <a:sym typeface="Arial"/>
              </a:rPr>
              <a:t>	</a:t>
            </a:r>
            <a:r>
              <a:rPr lang="en-US" kern="0" dirty="0">
                <a:solidFill>
                  <a:srgbClr val="FFFFFF"/>
                </a:solidFill>
                <a:latin typeface="Century Gothic" panose="020B0502020202020204" pitchFamily="34" charset="0"/>
                <a:ea typeface="Arial"/>
                <a:cs typeface="Arial"/>
                <a:sym typeface="Arial"/>
              </a:rPr>
              <a:t>The frequency of man-made catastrophe events is stagnating with a weak </a:t>
            </a:r>
            <a:br>
              <a:rPr lang="en-US" kern="0" dirty="0">
                <a:solidFill>
                  <a:srgbClr val="FFFFFF"/>
                </a:solidFill>
                <a:latin typeface="Century Gothic" panose="020B0502020202020204" pitchFamily="34" charset="0"/>
                <a:ea typeface="Arial"/>
                <a:cs typeface="Arial"/>
                <a:sym typeface="Arial"/>
              </a:rPr>
            </a:br>
            <a:r>
              <a:rPr lang="en-US" kern="0" dirty="0">
                <a:solidFill>
                  <a:srgbClr val="FFFFFF"/>
                </a:solidFill>
                <a:latin typeface="Century Gothic" panose="020B0502020202020204" pitchFamily="34" charset="0"/>
                <a:ea typeface="Arial"/>
                <a:cs typeface="Arial"/>
                <a:sym typeface="Arial"/>
              </a:rPr>
              <a:t>	global economy</a:t>
            </a:r>
          </a:p>
        </p:txBody>
      </p:sp>
      <p:pic>
        <p:nvPicPr>
          <p:cNvPr id="39944" name="Picture 2" descr="C:\Users\lcryer\AppData\Local\Microsoft\Windows\Temporary Internet Files\Content.Outlook\YO2XVMFN\$R7N886Z.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200" y="6588125"/>
            <a:ext cx="10668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Welt_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3738" y="1590675"/>
            <a:ext cx="7305675"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2"/>
          <p:cNvSpPr txBox="1">
            <a:spLocks/>
          </p:cNvSpPr>
          <p:nvPr/>
        </p:nvSpPr>
        <p:spPr bwMode="black">
          <a:xfrm>
            <a:off x="693738" y="636588"/>
            <a:ext cx="7991475" cy="692150"/>
          </a:xfrm>
          <a:prstGeom prst="rect">
            <a:avLst/>
          </a:prstGeom>
        </p:spPr>
        <p:txBody>
          <a:bodyPr lIns="0" tIns="0" rIns="0" bIns="0"/>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fontAlgn="auto">
              <a:spcAft>
                <a:spcPts val="0"/>
              </a:spcAft>
              <a:defRPr/>
            </a:pPr>
            <a:r>
              <a:rPr lang="en-US" dirty="0" smtClean="0">
                <a:solidFill>
                  <a:schemeClr val="bg2">
                    <a:lumMod val="75000"/>
                  </a:schemeClr>
                </a:solidFill>
                <a:latin typeface="Century Gothic" panose="020B0502020202020204" pitchFamily="34" charset="0"/>
                <a:sym typeface="Arial"/>
              </a:rPr>
              <a:t>The largest man-made losses of the </a:t>
            </a:r>
            <a:r>
              <a:rPr lang="en-US" dirty="0">
                <a:solidFill>
                  <a:schemeClr val="bg2">
                    <a:lumMod val="75000"/>
                  </a:schemeClr>
                </a:solidFill>
                <a:latin typeface="Century Gothic" panose="020B0502020202020204" pitchFamily="34" charset="0"/>
                <a:sym typeface="Arial"/>
              </a:rPr>
              <a:t>last three </a:t>
            </a:r>
            <a:r>
              <a:rPr lang="en-US" dirty="0" smtClean="0">
                <a:solidFill>
                  <a:schemeClr val="bg2">
                    <a:lumMod val="75000"/>
                  </a:schemeClr>
                </a:solidFill>
                <a:latin typeface="Century Gothic" panose="020B0502020202020204" pitchFamily="34" charset="0"/>
                <a:sym typeface="Arial"/>
              </a:rPr>
              <a:t>years occurred </a:t>
            </a:r>
            <a:r>
              <a:rPr lang="de-DE" dirty="0" smtClean="0">
                <a:solidFill>
                  <a:schemeClr val="bg2">
                    <a:lumMod val="75000"/>
                  </a:schemeClr>
                </a:solidFill>
                <a:latin typeface="Century Gothic" panose="020B0502020202020204" pitchFamily="34" charset="0"/>
                <a:sym typeface="Arial"/>
              </a:rPr>
              <a:t>in emerging economies... </a:t>
            </a:r>
            <a:r>
              <a:rPr lang="de-DE" dirty="0" smtClean="0">
                <a:sym typeface="Arial"/>
              </a:rPr>
              <a:t>…</a:t>
            </a:r>
            <a:endParaRPr lang="en-US" dirty="0">
              <a:sym typeface="Arial"/>
            </a:endParaRPr>
          </a:p>
        </p:txBody>
      </p:sp>
      <p:sp>
        <p:nvSpPr>
          <p:cNvPr id="19" name="TextBox 9"/>
          <p:cNvSpPr txBox="1"/>
          <p:nvPr/>
        </p:nvSpPr>
        <p:spPr>
          <a:xfrm>
            <a:off x="5135563" y="6423025"/>
            <a:ext cx="3684587" cy="246063"/>
          </a:xfrm>
          <a:prstGeom prst="rect">
            <a:avLst/>
          </a:prstGeom>
          <a:noFill/>
        </p:spPr>
        <p:txBody>
          <a:bodyPr wrap="none">
            <a:spAutoFit/>
          </a:bodyPr>
          <a:lstStyle/>
          <a:p>
            <a:pPr algn="r" fontAlgn="auto">
              <a:spcBef>
                <a:spcPts val="0"/>
              </a:spcBef>
              <a:spcAft>
                <a:spcPts val="0"/>
              </a:spcAft>
              <a:defRPr/>
            </a:pPr>
            <a:r>
              <a:rPr lang="de-CH" sz="1000" kern="0" dirty="0">
                <a:solidFill>
                  <a:schemeClr val="bg1">
                    <a:lumMod val="50000"/>
                  </a:schemeClr>
                </a:solidFill>
                <a:latin typeface="Swiss Re Sans Light"/>
                <a:ea typeface="Arial"/>
                <a:cs typeface="Arial"/>
                <a:sym typeface="Arial"/>
              </a:rPr>
              <a:t>Source: Swiss Re Economic Research &amp; Consulting and Cat </a:t>
            </a:r>
            <a:r>
              <a:rPr lang="de-CH" sz="1000" kern="0" dirty="0" err="1">
                <a:solidFill>
                  <a:schemeClr val="bg1">
                    <a:lumMod val="50000"/>
                  </a:schemeClr>
                </a:solidFill>
                <a:latin typeface="Swiss Re Sans Light"/>
                <a:ea typeface="Arial"/>
                <a:cs typeface="Arial"/>
                <a:sym typeface="Arial"/>
              </a:rPr>
              <a:t>Perils</a:t>
            </a:r>
            <a:r>
              <a:rPr lang="de-CH" sz="1000" kern="0" dirty="0">
                <a:solidFill>
                  <a:schemeClr val="bg1">
                    <a:lumMod val="50000"/>
                  </a:schemeClr>
                </a:solidFill>
                <a:latin typeface="Swiss Re Sans Light"/>
                <a:ea typeface="Arial"/>
                <a:cs typeface="Arial"/>
                <a:sym typeface="Arial"/>
              </a:rPr>
              <a:t>. </a:t>
            </a:r>
            <a:endParaRPr lang="en-GB" sz="1000" kern="0" dirty="0">
              <a:solidFill>
                <a:schemeClr val="bg1">
                  <a:lumMod val="50000"/>
                </a:schemeClr>
              </a:solidFill>
              <a:latin typeface="Swiss Re Sans Light"/>
              <a:ea typeface="Arial"/>
              <a:cs typeface="Arial"/>
              <a:sym typeface="Arial"/>
            </a:endParaRPr>
          </a:p>
        </p:txBody>
      </p:sp>
      <p:sp>
        <p:nvSpPr>
          <p:cNvPr id="18" name="TextBox 17"/>
          <p:cNvSpPr txBox="1"/>
          <p:nvPr/>
        </p:nvSpPr>
        <p:spPr>
          <a:xfrm>
            <a:off x="6518275" y="3127375"/>
            <a:ext cx="458788" cy="461963"/>
          </a:xfrm>
          <a:prstGeom prst="rect">
            <a:avLst/>
          </a:prstGeom>
          <a:noFill/>
        </p:spPr>
        <p:txBody>
          <a:bodyPr wrap="none">
            <a:spAutoFit/>
          </a:bodyPr>
          <a:lstStyle/>
          <a:p>
            <a:pPr fontAlgn="auto">
              <a:spcBef>
                <a:spcPts val="0"/>
              </a:spcBef>
              <a:spcAft>
                <a:spcPts val="0"/>
              </a:spcAft>
              <a:defRPr/>
            </a:pPr>
            <a:r>
              <a:rPr lang="en-US" sz="2400" kern="0" dirty="0">
                <a:solidFill>
                  <a:schemeClr val="accent3">
                    <a:lumMod val="75000"/>
                  </a:schemeClr>
                </a:solidFill>
                <a:latin typeface="SwissReSans" pitchFamily="34" charset="0"/>
                <a:ea typeface="Arial"/>
                <a:cs typeface="Arial"/>
                <a:sym typeface="Wingdings" panose="05000000000000000000" pitchFamily="2" charset="2"/>
              </a:rPr>
              <a:t></a:t>
            </a:r>
            <a:endParaRPr lang="en-US" sz="2400" kern="0" dirty="0">
              <a:solidFill>
                <a:schemeClr val="accent3">
                  <a:lumMod val="75000"/>
                </a:schemeClr>
              </a:solidFill>
              <a:latin typeface="SwissReSans" pitchFamily="34" charset="0"/>
              <a:ea typeface="Arial"/>
              <a:cs typeface="Arial"/>
              <a:sym typeface="Arial"/>
            </a:endParaRPr>
          </a:p>
        </p:txBody>
      </p:sp>
      <p:sp>
        <p:nvSpPr>
          <p:cNvPr id="20" name="TextBox 19"/>
          <p:cNvSpPr txBox="1"/>
          <p:nvPr/>
        </p:nvSpPr>
        <p:spPr>
          <a:xfrm>
            <a:off x="5775325" y="2500313"/>
            <a:ext cx="458788" cy="461962"/>
          </a:xfrm>
          <a:prstGeom prst="rect">
            <a:avLst/>
          </a:prstGeom>
          <a:noFill/>
        </p:spPr>
        <p:txBody>
          <a:bodyPr wrap="none">
            <a:spAutoFit/>
          </a:bodyPr>
          <a:lstStyle/>
          <a:p>
            <a:pPr fontAlgn="auto">
              <a:spcBef>
                <a:spcPts val="0"/>
              </a:spcBef>
              <a:spcAft>
                <a:spcPts val="0"/>
              </a:spcAft>
              <a:defRPr/>
            </a:pPr>
            <a:r>
              <a:rPr lang="en-US" sz="2400" kern="0" dirty="0">
                <a:solidFill>
                  <a:schemeClr val="accent3">
                    <a:lumMod val="75000"/>
                  </a:schemeClr>
                </a:solidFill>
                <a:latin typeface="SwissReSans" pitchFamily="34" charset="0"/>
                <a:ea typeface="Arial"/>
                <a:cs typeface="Arial"/>
                <a:sym typeface="Wingdings" panose="05000000000000000000" pitchFamily="2" charset="2"/>
              </a:rPr>
              <a:t></a:t>
            </a:r>
            <a:endParaRPr lang="en-US" sz="2400" kern="0" dirty="0">
              <a:solidFill>
                <a:schemeClr val="accent3">
                  <a:lumMod val="75000"/>
                </a:schemeClr>
              </a:solidFill>
              <a:latin typeface="SwissReSans" pitchFamily="34" charset="0"/>
              <a:ea typeface="Arial"/>
              <a:cs typeface="Arial"/>
              <a:sym typeface="Arial"/>
            </a:endParaRPr>
          </a:p>
        </p:txBody>
      </p:sp>
      <p:sp>
        <p:nvSpPr>
          <p:cNvPr id="21" name="TextBox 20"/>
          <p:cNvSpPr txBox="1"/>
          <p:nvPr/>
        </p:nvSpPr>
        <p:spPr>
          <a:xfrm>
            <a:off x="2209800" y="5191125"/>
            <a:ext cx="458788" cy="461963"/>
          </a:xfrm>
          <a:prstGeom prst="rect">
            <a:avLst/>
          </a:prstGeom>
          <a:noFill/>
        </p:spPr>
        <p:txBody>
          <a:bodyPr wrap="none">
            <a:spAutoFit/>
          </a:bodyPr>
          <a:lstStyle/>
          <a:p>
            <a:pPr fontAlgn="auto">
              <a:spcBef>
                <a:spcPts val="0"/>
              </a:spcBef>
              <a:spcAft>
                <a:spcPts val="0"/>
              </a:spcAft>
              <a:defRPr/>
            </a:pPr>
            <a:r>
              <a:rPr lang="en-US" sz="2400" kern="0" dirty="0">
                <a:solidFill>
                  <a:schemeClr val="accent3">
                    <a:lumMod val="75000"/>
                  </a:schemeClr>
                </a:solidFill>
                <a:latin typeface="SwissReSans" pitchFamily="34" charset="0"/>
                <a:ea typeface="Arial"/>
                <a:cs typeface="Arial"/>
                <a:sym typeface="Wingdings" panose="05000000000000000000" pitchFamily="2" charset="2"/>
              </a:rPr>
              <a:t></a:t>
            </a:r>
            <a:endParaRPr lang="en-US" sz="2400" kern="0" dirty="0">
              <a:solidFill>
                <a:schemeClr val="accent3">
                  <a:lumMod val="75000"/>
                </a:schemeClr>
              </a:solidFill>
              <a:latin typeface="SwissReSans" pitchFamily="34" charset="0"/>
              <a:ea typeface="Arial"/>
              <a:cs typeface="Arial"/>
              <a:sym typeface="Arial"/>
            </a:endParaRPr>
          </a:p>
        </p:txBody>
      </p:sp>
      <p:grpSp>
        <p:nvGrpSpPr>
          <p:cNvPr id="40968" name="Group 27"/>
          <p:cNvGrpSpPr>
            <a:grpSpLocks/>
          </p:cNvGrpSpPr>
          <p:nvPr/>
        </p:nvGrpSpPr>
        <p:grpSpPr bwMode="auto">
          <a:xfrm>
            <a:off x="6210300" y="3800475"/>
            <a:ext cx="1774825" cy="1716088"/>
            <a:chOff x="6234848" y="4115275"/>
            <a:chExt cx="1774992" cy="1716308"/>
          </a:xfrm>
        </p:grpSpPr>
        <p:pic>
          <p:nvPicPr>
            <p:cNvPr id="40979" name="Picture 2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234848" y="4115275"/>
              <a:ext cx="1763935" cy="171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0" name="TextBox 9"/>
            <p:cNvSpPr txBox="1">
              <a:spLocks noChangeArrowheads="1"/>
            </p:cNvSpPr>
            <p:nvPr/>
          </p:nvSpPr>
          <p:spPr bwMode="auto">
            <a:xfrm>
              <a:off x="7551060" y="4147479"/>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400">
                  <a:solidFill>
                    <a:schemeClr val="bg1"/>
                  </a:solidFill>
                  <a:latin typeface="SwissReSans" charset="0"/>
                  <a:sym typeface="Wingdings" panose="05000000000000000000" pitchFamily="2" charset="2"/>
                </a:rPr>
                <a:t></a:t>
              </a:r>
              <a:endParaRPr lang="en-US" altLang="en-US" sz="2400">
                <a:solidFill>
                  <a:schemeClr val="bg1"/>
                </a:solidFill>
                <a:latin typeface="SwissReSans" charset="0"/>
              </a:endParaRPr>
            </a:p>
          </p:txBody>
        </p:sp>
        <p:pic>
          <p:nvPicPr>
            <p:cNvPr id="40981" name="Picture 2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30664" y="4778721"/>
              <a:ext cx="299572" cy="29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69" name="Rectangle 28"/>
          <p:cNvSpPr>
            <a:spLocks noChangeArrowheads="1"/>
          </p:cNvSpPr>
          <p:nvPr/>
        </p:nvSpPr>
        <p:spPr bwMode="blackWhite">
          <a:xfrm>
            <a:off x="0" y="5778500"/>
            <a:ext cx="9144000" cy="593725"/>
          </a:xfrm>
          <a:prstGeom prst="rect">
            <a:avLst/>
          </a:prstGeom>
          <a:solidFill>
            <a:srgbClr val="718F7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bIns="64008" anchor="ctr"/>
          <a:lstStyle>
            <a:lvl1pPr marL="342900" indent="-3429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lvl="1" algn="ctr" eaLnBrk="1" hangingPunct="1">
              <a:lnSpc>
                <a:spcPct val="95000"/>
              </a:lnSpc>
              <a:spcBef>
                <a:spcPct val="25000"/>
              </a:spcBef>
            </a:pPr>
            <a:r>
              <a:rPr lang="en-US" altLang="en-US">
                <a:solidFill>
                  <a:srgbClr val="FFFFFF"/>
                </a:solidFill>
                <a:latin typeface="Century Gothic" panose="020B0502020202020204" pitchFamily="34" charset="0"/>
              </a:rPr>
              <a:t>… putting a spotlight on the global spread of commercial risks</a:t>
            </a:r>
          </a:p>
        </p:txBody>
      </p:sp>
      <p:grpSp>
        <p:nvGrpSpPr>
          <p:cNvPr id="40970" name="Group 30"/>
          <p:cNvGrpSpPr>
            <a:grpSpLocks/>
          </p:cNvGrpSpPr>
          <p:nvPr/>
        </p:nvGrpSpPr>
        <p:grpSpPr bwMode="auto">
          <a:xfrm>
            <a:off x="3816350" y="2430463"/>
            <a:ext cx="1747838" cy="1701800"/>
            <a:chOff x="3625613" y="2348880"/>
            <a:chExt cx="1748704" cy="1701488"/>
          </a:xfrm>
        </p:grpSpPr>
        <p:pic>
          <p:nvPicPr>
            <p:cNvPr id="40976" name="Picture 29"/>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625613" y="2348880"/>
              <a:ext cx="1748704" cy="170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7" name="TextBox 15"/>
            <p:cNvSpPr txBox="1">
              <a:spLocks noChangeArrowheads="1"/>
            </p:cNvSpPr>
            <p:nvPr/>
          </p:nvSpPr>
          <p:spPr bwMode="auto">
            <a:xfrm>
              <a:off x="4861934" y="2390463"/>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400">
                  <a:solidFill>
                    <a:schemeClr val="bg1"/>
                  </a:solidFill>
                  <a:latin typeface="SwissReSans" charset="0"/>
                  <a:sym typeface="Wingdings" panose="05000000000000000000" pitchFamily="2" charset="2"/>
                </a:rPr>
                <a:t></a:t>
              </a:r>
              <a:endParaRPr lang="en-US" altLang="en-US" sz="2400">
                <a:solidFill>
                  <a:schemeClr val="bg1"/>
                </a:solidFill>
                <a:latin typeface="SwissReSans" charset="0"/>
              </a:endParaRPr>
            </a:p>
          </p:txBody>
        </p:sp>
        <p:pic>
          <p:nvPicPr>
            <p:cNvPr id="40978" name="Picture 2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41538" y="3027209"/>
              <a:ext cx="299572" cy="29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971" name="Group 32"/>
          <p:cNvGrpSpPr>
            <a:grpSpLocks/>
          </p:cNvGrpSpPr>
          <p:nvPr/>
        </p:nvGrpSpPr>
        <p:grpSpPr bwMode="auto">
          <a:xfrm>
            <a:off x="1336675" y="3214688"/>
            <a:ext cx="1746250" cy="1697037"/>
            <a:chOff x="339293" y="3472433"/>
            <a:chExt cx="1745570" cy="1698439"/>
          </a:xfrm>
        </p:grpSpPr>
        <p:pic>
          <p:nvPicPr>
            <p:cNvPr id="40973" name="Picture 31"/>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39293" y="3472433"/>
              <a:ext cx="1745570" cy="1698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91928" y="4166512"/>
              <a:ext cx="299572" cy="29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5" name="TextBox 16"/>
            <p:cNvSpPr txBox="1">
              <a:spLocks noChangeArrowheads="1"/>
            </p:cNvSpPr>
            <p:nvPr/>
          </p:nvSpPr>
          <p:spPr bwMode="auto">
            <a:xfrm>
              <a:off x="1612848" y="3499957"/>
              <a:ext cx="458780"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400">
                  <a:solidFill>
                    <a:schemeClr val="bg1"/>
                  </a:solidFill>
                  <a:latin typeface="SwissReSans" charset="0"/>
                  <a:sym typeface="Wingdings" panose="05000000000000000000" pitchFamily="2" charset="2"/>
                </a:rPr>
                <a:t></a:t>
              </a:r>
              <a:endParaRPr lang="en-US" altLang="en-US" sz="2400">
                <a:solidFill>
                  <a:schemeClr val="bg1"/>
                </a:solidFill>
                <a:latin typeface="SwissReSans" charset="0"/>
              </a:endParaRPr>
            </a:p>
          </p:txBody>
        </p:sp>
      </p:grpSp>
      <p:pic>
        <p:nvPicPr>
          <p:cNvPr id="40972" name="Picture 2" descr="C:\Users\lcryer\AppData\Local\Microsoft\Windows\Temporary Internet Files\Content.Outlook\YO2XVMFN\$R7N886Z.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200" y="6588125"/>
            <a:ext cx="10668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hape 189"/>
          <p:cNvSpPr txBox="1">
            <a:spLocks noGrp="1"/>
          </p:cNvSpPr>
          <p:nvPr>
            <p:ph type="body" idx="1"/>
          </p:nvPr>
        </p:nvSpPr>
        <p:spPr>
          <a:xfrm>
            <a:off x="1600200" y="1997075"/>
            <a:ext cx="6096000" cy="3794125"/>
          </a:xfrm>
        </p:spPr>
        <p:txBody>
          <a:bodyPr tIns="45700" bIns="45700"/>
          <a:lstStyle/>
          <a:p>
            <a:pPr marL="0" indent="0" eaLnBrk="1" hangingPunct="1">
              <a:spcBef>
                <a:spcPct val="0"/>
              </a:spcBef>
              <a:buClr>
                <a:srgbClr val="000000"/>
              </a:buClr>
              <a:buSzPct val="25000"/>
              <a:buFontTx/>
              <a:buNone/>
            </a:pPr>
            <a:endParaRPr lang="en-US" altLang="en-US" smtClean="0">
              <a:solidFill>
                <a:srgbClr val="000000"/>
              </a:solidFill>
              <a:latin typeface="Questrial" charset="0"/>
              <a:cs typeface="Arial" panose="020B0604020202020204" pitchFamily="34" charset="0"/>
              <a:sym typeface="Questrial" charset="0"/>
            </a:endParaRPr>
          </a:p>
          <a:p>
            <a:pPr marL="0" indent="0" eaLnBrk="1" hangingPunct="1">
              <a:spcBef>
                <a:spcPts val="563"/>
              </a:spcBef>
              <a:buClr>
                <a:srgbClr val="000000"/>
              </a:buClr>
              <a:buSzPct val="25000"/>
              <a:buFontTx/>
              <a:buNone/>
            </a:pPr>
            <a:r>
              <a:rPr lang="en-US" altLang="en-US" smtClean="0">
                <a:solidFill>
                  <a:srgbClr val="000000"/>
                </a:solidFill>
                <a:latin typeface="Century Gothic" panose="020B0502020202020204" pitchFamily="34" charset="0"/>
                <a:cs typeface="Arial" panose="020B0604020202020204" pitchFamily="34" charset="0"/>
                <a:sym typeface="Questrial" charset="0"/>
              </a:rPr>
              <a:t>Visit </a:t>
            </a:r>
            <a:r>
              <a:rPr lang="en-US" altLang="en-US" u="sng" smtClean="0">
                <a:solidFill>
                  <a:schemeClr val="hlink"/>
                </a:solidFill>
                <a:latin typeface="Century Gothic" panose="020B0502020202020204" pitchFamily="34" charset="0"/>
                <a:cs typeface="Arial" panose="020B0604020202020204" pitchFamily="34" charset="0"/>
                <a:sym typeface="Questrial" charset="0"/>
                <a:hlinkClick r:id="rId3"/>
              </a:rPr>
              <a:t>www.advisenltd.com</a:t>
            </a:r>
            <a:r>
              <a:rPr lang="en-US" altLang="en-US" smtClean="0">
                <a:solidFill>
                  <a:srgbClr val="000000"/>
                </a:solidFill>
                <a:latin typeface="Century Gothic" panose="020B0502020202020204" pitchFamily="34" charset="0"/>
                <a:cs typeface="Arial" panose="020B0604020202020204" pitchFamily="34" charset="0"/>
                <a:sym typeface="Questrial" charset="0"/>
              </a:rPr>
              <a:t> at the end of this webinar to download:</a:t>
            </a:r>
          </a:p>
          <a:p>
            <a:pPr lvl="1" indent="-285750" eaLnBrk="1" hangingPunct="1">
              <a:spcBef>
                <a:spcPts val="475"/>
              </a:spcBef>
              <a:buClr>
                <a:srgbClr val="000000"/>
              </a:buClr>
              <a:buSzTx/>
              <a:buFontTx/>
              <a:buChar char="–"/>
            </a:pPr>
            <a:r>
              <a:rPr lang="en-US" altLang="en-US" smtClean="0">
                <a:solidFill>
                  <a:srgbClr val="000000"/>
                </a:solidFill>
                <a:latin typeface="Century Gothic" panose="020B0502020202020204" pitchFamily="34" charset="0"/>
                <a:cs typeface="Arial" panose="020B0604020202020204" pitchFamily="34" charset="0"/>
                <a:sym typeface="Questrial" charset="0"/>
              </a:rPr>
              <a:t>Copy of these slides</a:t>
            </a:r>
          </a:p>
          <a:p>
            <a:pPr lvl="1" indent="-285750" eaLnBrk="1" hangingPunct="1">
              <a:spcBef>
                <a:spcPts val="475"/>
              </a:spcBef>
              <a:buClr>
                <a:srgbClr val="000000"/>
              </a:buClr>
              <a:buSzTx/>
              <a:buFontTx/>
              <a:buChar char="–"/>
            </a:pPr>
            <a:r>
              <a:rPr lang="en-US" altLang="en-US" smtClean="0">
                <a:solidFill>
                  <a:srgbClr val="000000"/>
                </a:solidFill>
                <a:latin typeface="Century Gothic" panose="020B0502020202020204" pitchFamily="34" charset="0"/>
                <a:cs typeface="Arial" panose="020B0604020202020204" pitchFamily="34" charset="0"/>
                <a:sym typeface="Questrial" charset="0"/>
              </a:rPr>
              <a:t>Recording of today’s webinar</a:t>
            </a:r>
          </a:p>
        </p:txBody>
      </p:sp>
      <p:sp>
        <p:nvSpPr>
          <p:cNvPr id="23555" name="Shape 190"/>
          <p:cNvSpPr txBox="1">
            <a:spLocks noGrp="1"/>
          </p:cNvSpPr>
          <p:nvPr>
            <p:ph type="title"/>
          </p:nvPr>
        </p:nvSpPr>
        <p:spPr>
          <a:xfrm>
            <a:off x="533400" y="152400"/>
            <a:ext cx="8305800" cy="1981200"/>
          </a:xfrm>
        </p:spPr>
        <p:txBody>
          <a:bodyPr tIns="45700" bIns="45700"/>
          <a:lstStyle/>
          <a:p>
            <a:pPr algn="ctr" eaLnBrk="1" hangingPunct="1">
              <a:spcBef>
                <a:spcPct val="0"/>
              </a:spcBef>
              <a:buSzPct val="25000"/>
              <a:buFont typeface="Questrial" charset="0"/>
              <a:buNone/>
            </a:pPr>
            <a:r>
              <a:rPr lang="en-US" altLang="en-US" smtClean="0">
                <a:latin typeface="Century Gothic" panose="020B0502020202020204" pitchFamily="34" charset="0"/>
                <a:cs typeface="Arial" panose="020B0604020202020204" pitchFamily="34" charset="0"/>
                <a:sym typeface="Questrial" charset="0"/>
              </a:rPr>
              <a:t>Natural and Man-made Catastrophes in 2015 – Calm Before the Storm?</a:t>
            </a: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eaLnBrk="1" fontAlgn="auto" hangingPunct="1">
              <a:spcBef>
                <a:spcPts val="640"/>
              </a:spcBef>
              <a:spcAft>
                <a:spcPts val="0"/>
              </a:spcAft>
              <a:buClr>
                <a:schemeClr val="dk1"/>
              </a:buClr>
              <a:buSzPct val="100000"/>
              <a:buFont typeface="Arial"/>
              <a:buNone/>
              <a:defRPr/>
            </a:pPr>
            <a:endParaRPr lang="en-GB" sz="3200" dirty="0">
              <a:latin typeface="Questrial"/>
              <a:ea typeface="Questrial"/>
              <a:cs typeface="Questrial"/>
              <a:sym typeface="Questrial"/>
            </a:endParaRPr>
          </a:p>
        </p:txBody>
      </p:sp>
      <p:pic>
        <p:nvPicPr>
          <p:cNvPr id="41987" name="Picture 5" descr="Welt_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23938" y="1504950"/>
            <a:ext cx="7651750"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988" name="Chart 6"/>
          <p:cNvGraphicFramePr>
            <a:graphicFrameLocks/>
          </p:cNvGraphicFramePr>
          <p:nvPr/>
        </p:nvGraphicFramePr>
        <p:xfrm>
          <a:off x="1673225" y="3846513"/>
          <a:ext cx="4673600" cy="2844800"/>
        </p:xfrm>
        <a:graphic>
          <a:graphicData uri="http://schemas.openxmlformats.org/presentationml/2006/ole">
            <mc:AlternateContent xmlns:mc="http://schemas.openxmlformats.org/markup-compatibility/2006">
              <mc:Choice xmlns:v="urn:schemas-microsoft-com:vml" Requires="v">
                <p:oleObj spid="_x0000_s41996" r:id="rId6" imgW="4676037" imgH="2847079" progId="Excel.Chart.8">
                  <p:embed/>
                </p:oleObj>
              </mc:Choice>
              <mc:Fallback>
                <p:oleObj r:id="rId6" imgW="4676037" imgH="2847079" progId="Excel.Chart.8">
                  <p:embed/>
                  <p:pic>
                    <p:nvPicPr>
                      <p:cNvPr id="0" name="Chart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3225" y="3846513"/>
                        <a:ext cx="467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989" name="Chart 14"/>
          <p:cNvGraphicFramePr>
            <a:graphicFrameLocks/>
          </p:cNvGraphicFramePr>
          <p:nvPr/>
        </p:nvGraphicFramePr>
        <p:xfrm>
          <a:off x="517525" y="1071563"/>
          <a:ext cx="8108950" cy="5002212"/>
        </p:xfrm>
        <a:graphic>
          <a:graphicData uri="http://schemas.openxmlformats.org/presentationml/2006/ole">
            <mc:AlternateContent xmlns:mc="http://schemas.openxmlformats.org/markup-compatibility/2006">
              <mc:Choice xmlns:v="urn:schemas-microsoft-com:vml" Requires="v">
                <p:oleObj spid="_x0000_s41997" r:id="rId9" imgW="8108383" imgH="4999153" progId="Excel.Chart.8">
                  <p:embed/>
                </p:oleObj>
              </mc:Choice>
              <mc:Fallback>
                <p:oleObj r:id="rId9" imgW="8108383" imgH="4999153" progId="Excel.Chart.8">
                  <p:embed/>
                  <p:pic>
                    <p:nvPicPr>
                      <p:cNvPr id="0" name="Chart 1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7525" y="1071563"/>
                        <a:ext cx="8108950" cy="50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itle 2"/>
          <p:cNvSpPr txBox="1">
            <a:spLocks/>
          </p:cNvSpPr>
          <p:nvPr/>
        </p:nvSpPr>
        <p:spPr bwMode="black">
          <a:xfrm>
            <a:off x="228600" y="636588"/>
            <a:ext cx="8456613" cy="692150"/>
          </a:xfrm>
          <a:prstGeom prst="rect">
            <a:avLst/>
          </a:prstGeom>
        </p:spPr>
        <p:txBody>
          <a:bodyPr lIns="0" tIns="0" rIns="0" bIns="0"/>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fontAlgn="auto">
              <a:spcAft>
                <a:spcPts val="0"/>
              </a:spcAft>
              <a:defRPr/>
            </a:pPr>
            <a:r>
              <a:rPr lang="en-US" dirty="0" smtClean="0">
                <a:solidFill>
                  <a:schemeClr val="bg2">
                    <a:lumMod val="75000"/>
                  </a:schemeClr>
                </a:solidFill>
                <a:latin typeface="Century Gothic" panose="020B0502020202020204" pitchFamily="34" charset="0"/>
                <a:sym typeface="Arial"/>
              </a:rPr>
              <a:t>Global natural catastrophe losses totaled USD 2 trillion*</a:t>
            </a:r>
          </a:p>
          <a:p>
            <a:pPr fontAlgn="auto">
              <a:spcAft>
                <a:spcPts val="0"/>
              </a:spcAft>
              <a:defRPr/>
            </a:pPr>
            <a:r>
              <a:rPr lang="en-US" dirty="0">
                <a:solidFill>
                  <a:schemeClr val="bg2">
                    <a:lumMod val="75000"/>
                  </a:schemeClr>
                </a:solidFill>
                <a:latin typeface="Century Gothic" panose="020B0502020202020204" pitchFamily="34" charset="0"/>
                <a:sym typeface="Arial"/>
              </a:rPr>
              <a:t>over the last decade, with ~70% uninsured</a:t>
            </a:r>
          </a:p>
        </p:txBody>
      </p:sp>
      <p:sp>
        <p:nvSpPr>
          <p:cNvPr id="41991" name="Textfeld 4"/>
          <p:cNvSpPr txBox="1">
            <a:spLocks noChangeArrowheads="1"/>
          </p:cNvSpPr>
          <p:nvPr/>
        </p:nvSpPr>
        <p:spPr bwMode="auto">
          <a:xfrm>
            <a:off x="3132138" y="4149725"/>
            <a:ext cx="230505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it-IT" altLang="en-US" sz="2000">
                <a:solidFill>
                  <a:schemeClr val="bg1"/>
                </a:solidFill>
                <a:latin typeface="Swiss Re Sans Light"/>
              </a:rPr>
              <a:t>Uninsured Losses</a:t>
            </a:r>
          </a:p>
          <a:p>
            <a:pPr eaLnBrk="1" hangingPunct="1"/>
            <a:r>
              <a:rPr lang="it-IT" altLang="en-US" sz="2000">
                <a:solidFill>
                  <a:schemeClr val="bg1"/>
                </a:solidFill>
                <a:latin typeface="SwissReSans" charset="0"/>
              </a:rPr>
              <a:t>USD 1.36 trillion * </a:t>
            </a:r>
          </a:p>
          <a:p>
            <a:pPr eaLnBrk="1" hangingPunct="1"/>
            <a:endParaRPr lang="de-DE" altLang="en-US" sz="2000">
              <a:solidFill>
                <a:schemeClr val="bg1"/>
              </a:solidFill>
              <a:latin typeface="SwissReSans" charset="0"/>
            </a:endParaRPr>
          </a:p>
        </p:txBody>
      </p:sp>
      <p:sp>
        <p:nvSpPr>
          <p:cNvPr id="41992" name="Textfeld 13"/>
          <p:cNvSpPr txBox="1">
            <a:spLocks noChangeArrowheads="1"/>
          </p:cNvSpPr>
          <p:nvPr/>
        </p:nvSpPr>
        <p:spPr bwMode="auto">
          <a:xfrm>
            <a:off x="4643438" y="2636838"/>
            <a:ext cx="23050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it-IT" altLang="en-US" sz="2000">
                <a:solidFill>
                  <a:schemeClr val="bg1"/>
                </a:solidFill>
                <a:latin typeface="Swiss Re Sans Light"/>
              </a:rPr>
              <a:t>Insured Losses</a:t>
            </a:r>
          </a:p>
          <a:p>
            <a:pPr eaLnBrk="1" hangingPunct="1"/>
            <a:r>
              <a:rPr lang="it-IT" altLang="en-US" sz="2000">
                <a:solidFill>
                  <a:schemeClr val="bg1"/>
                </a:solidFill>
                <a:latin typeface="SwissReSans" charset="0"/>
              </a:rPr>
              <a:t>USD 654 billion* </a:t>
            </a:r>
          </a:p>
          <a:p>
            <a:pPr eaLnBrk="1" hangingPunct="1"/>
            <a:endParaRPr lang="de-DE" altLang="en-US" sz="2000">
              <a:solidFill>
                <a:schemeClr val="bg1"/>
              </a:solidFill>
              <a:latin typeface="SwissReSans" charset="0"/>
            </a:endParaRPr>
          </a:p>
        </p:txBody>
      </p:sp>
      <p:sp>
        <p:nvSpPr>
          <p:cNvPr id="19" name="TextBox 9"/>
          <p:cNvSpPr txBox="1"/>
          <p:nvPr/>
        </p:nvSpPr>
        <p:spPr>
          <a:xfrm>
            <a:off x="5135563" y="6423025"/>
            <a:ext cx="3684587" cy="246063"/>
          </a:xfrm>
          <a:prstGeom prst="rect">
            <a:avLst/>
          </a:prstGeom>
          <a:noFill/>
        </p:spPr>
        <p:txBody>
          <a:bodyPr wrap="none">
            <a:spAutoFit/>
          </a:bodyPr>
          <a:lstStyle/>
          <a:p>
            <a:pPr algn="r" fontAlgn="auto">
              <a:spcBef>
                <a:spcPts val="0"/>
              </a:spcBef>
              <a:spcAft>
                <a:spcPts val="0"/>
              </a:spcAft>
              <a:defRPr/>
            </a:pPr>
            <a:r>
              <a:rPr lang="de-CH" sz="1000" kern="0" dirty="0">
                <a:solidFill>
                  <a:schemeClr val="bg1">
                    <a:lumMod val="50000"/>
                  </a:schemeClr>
                </a:solidFill>
                <a:latin typeface="Swiss Re Sans Light"/>
                <a:ea typeface="Arial"/>
                <a:cs typeface="Arial"/>
                <a:sym typeface="Arial"/>
              </a:rPr>
              <a:t>Source: Swiss Re Economic Research &amp; Consulting and Cat </a:t>
            </a:r>
            <a:r>
              <a:rPr lang="de-CH" sz="1000" kern="0" dirty="0" err="1">
                <a:solidFill>
                  <a:schemeClr val="bg1">
                    <a:lumMod val="50000"/>
                  </a:schemeClr>
                </a:solidFill>
                <a:latin typeface="Swiss Re Sans Light"/>
                <a:ea typeface="Arial"/>
                <a:cs typeface="Arial"/>
                <a:sym typeface="Arial"/>
              </a:rPr>
              <a:t>Perils</a:t>
            </a:r>
            <a:r>
              <a:rPr lang="de-CH" sz="1000" kern="0" dirty="0">
                <a:solidFill>
                  <a:schemeClr val="bg1">
                    <a:lumMod val="50000"/>
                  </a:schemeClr>
                </a:solidFill>
                <a:latin typeface="Swiss Re Sans Light"/>
                <a:ea typeface="Arial"/>
                <a:cs typeface="Arial"/>
                <a:sym typeface="Arial"/>
              </a:rPr>
              <a:t>. </a:t>
            </a:r>
            <a:endParaRPr lang="en-GB" sz="1000" kern="0" dirty="0">
              <a:solidFill>
                <a:schemeClr val="bg1">
                  <a:lumMod val="50000"/>
                </a:schemeClr>
              </a:solidFill>
              <a:latin typeface="Swiss Re Sans Light"/>
              <a:ea typeface="Arial"/>
              <a:cs typeface="Arial"/>
              <a:sym typeface="Arial"/>
            </a:endParaRPr>
          </a:p>
        </p:txBody>
      </p:sp>
      <p:sp>
        <p:nvSpPr>
          <p:cNvPr id="41994" name="Rechteck 7"/>
          <p:cNvSpPr>
            <a:spLocks noChangeArrowheads="1"/>
          </p:cNvSpPr>
          <p:nvPr/>
        </p:nvSpPr>
        <p:spPr bwMode="auto">
          <a:xfrm>
            <a:off x="6011863" y="5651500"/>
            <a:ext cx="1292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CH" altLang="en-US">
                <a:solidFill>
                  <a:srgbClr val="283E36"/>
                </a:solidFill>
                <a:latin typeface="Century Gothic" panose="020B0502020202020204" pitchFamily="34" charset="0"/>
              </a:rPr>
              <a:t>* in 2015 USD</a:t>
            </a:r>
            <a:endParaRPr lang="de-DE" altLang="en-US">
              <a:latin typeface="Century Gothic" panose="020B0502020202020204" pitchFamily="34" charset="0"/>
            </a:endParaRPr>
          </a:p>
        </p:txBody>
      </p:sp>
      <p:pic>
        <p:nvPicPr>
          <p:cNvPr id="41995" name="Picture 2" descr="C:\Users\lcryer\AppData\Local\Microsoft\Windows\Temporary Internet Files\Content.Outlook\YO2XVMFN\$R7N886Z.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6200" y="6588125"/>
            <a:ext cx="10668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95288" y="1328738"/>
            <a:ext cx="7940675"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wn Arrow 12"/>
          <p:cNvSpPr/>
          <p:nvPr>
            <p:custDataLst>
              <p:tags r:id="rId1"/>
            </p:custDataLst>
          </p:nvPr>
        </p:nvSpPr>
        <p:spPr>
          <a:xfrm flipH="1" flipV="1">
            <a:off x="5003800" y="4500563"/>
            <a:ext cx="350838" cy="503237"/>
          </a:xfrm>
          <a:prstGeom prst="downArrow">
            <a:avLst/>
          </a:prstGeom>
          <a:solidFill>
            <a:srgbClr val="FF0000">
              <a:alpha val="70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kern="0" dirty="0">
              <a:latin typeface="SwissReSans" pitchFamily="34" charset="0"/>
              <a:sym typeface="Arial"/>
            </a:endParaRPr>
          </a:p>
        </p:txBody>
      </p:sp>
      <p:sp>
        <p:nvSpPr>
          <p:cNvPr id="15" name="Down Arrow 14"/>
          <p:cNvSpPr/>
          <p:nvPr>
            <p:custDataLst>
              <p:tags r:id="rId2"/>
            </p:custDataLst>
          </p:nvPr>
        </p:nvSpPr>
        <p:spPr>
          <a:xfrm flipH="1" flipV="1">
            <a:off x="7145338" y="3702050"/>
            <a:ext cx="450850" cy="1022350"/>
          </a:xfrm>
          <a:prstGeom prst="downArrow">
            <a:avLst/>
          </a:prstGeom>
          <a:solidFill>
            <a:srgbClr val="FF0000">
              <a:alpha val="70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kern="0" dirty="0">
              <a:latin typeface="SwissReSans" pitchFamily="34" charset="0"/>
              <a:sym typeface="Arial"/>
            </a:endParaRPr>
          </a:p>
        </p:txBody>
      </p:sp>
      <p:sp>
        <p:nvSpPr>
          <p:cNvPr id="9" name="Down Arrow 8"/>
          <p:cNvSpPr/>
          <p:nvPr>
            <p:custDataLst>
              <p:tags r:id="rId3"/>
            </p:custDataLst>
          </p:nvPr>
        </p:nvSpPr>
        <p:spPr>
          <a:xfrm flipH="1" flipV="1">
            <a:off x="2771775" y="5157788"/>
            <a:ext cx="277813" cy="142875"/>
          </a:xfrm>
          <a:prstGeom prst="downArrow">
            <a:avLst/>
          </a:prstGeom>
          <a:solidFill>
            <a:srgbClr val="FF0000">
              <a:alpha val="70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kern="0" dirty="0">
              <a:latin typeface="SwissReSans" pitchFamily="34" charset="0"/>
              <a:sym typeface="Arial"/>
            </a:endParaRPr>
          </a:p>
        </p:txBody>
      </p:sp>
      <p:sp>
        <p:nvSpPr>
          <p:cNvPr id="10" name="Title 2"/>
          <p:cNvSpPr txBox="1">
            <a:spLocks/>
          </p:cNvSpPr>
          <p:nvPr/>
        </p:nvSpPr>
        <p:spPr bwMode="black">
          <a:xfrm>
            <a:off x="693738" y="636588"/>
            <a:ext cx="7991475" cy="692150"/>
          </a:xfrm>
          <a:prstGeom prst="rect">
            <a:avLst/>
          </a:prstGeom>
        </p:spPr>
        <p:txBody>
          <a:bodyPr lIns="0" tIns="0" rIns="0" bIns="0"/>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fontAlgn="auto">
              <a:spcAft>
                <a:spcPts val="0"/>
              </a:spcAft>
              <a:defRPr/>
            </a:pPr>
            <a:r>
              <a:rPr lang="en-US" dirty="0" smtClean="0">
                <a:solidFill>
                  <a:schemeClr val="bg2">
                    <a:lumMod val="75000"/>
                  </a:schemeClr>
                </a:solidFill>
                <a:latin typeface="Century Gothic" panose="020B0502020202020204" pitchFamily="34" charset="0"/>
                <a:sym typeface="Arial"/>
              </a:rPr>
              <a:t>Total </a:t>
            </a:r>
            <a:r>
              <a:rPr lang="en-US" dirty="0">
                <a:solidFill>
                  <a:schemeClr val="bg2">
                    <a:lumMod val="75000"/>
                  </a:schemeClr>
                </a:solidFill>
                <a:latin typeface="Century Gothic" panose="020B0502020202020204" pitchFamily="34" charset="0"/>
                <a:sym typeface="Arial"/>
              </a:rPr>
              <a:t>losses </a:t>
            </a:r>
            <a:r>
              <a:rPr lang="en-US" dirty="0" smtClean="0">
                <a:solidFill>
                  <a:schemeClr val="bg2">
                    <a:lumMod val="75000"/>
                  </a:schemeClr>
                </a:solidFill>
                <a:latin typeface="Century Gothic" panose="020B0502020202020204" pitchFamily="34" charset="0"/>
                <a:sym typeface="Arial"/>
              </a:rPr>
              <a:t>outpaced insured losses </a:t>
            </a:r>
            <a:endParaRPr lang="en-US" dirty="0">
              <a:solidFill>
                <a:schemeClr val="bg2">
                  <a:lumMod val="75000"/>
                </a:schemeClr>
              </a:solidFill>
              <a:latin typeface="Century Gothic" panose="020B0502020202020204" pitchFamily="34" charset="0"/>
              <a:sym typeface="Arial"/>
            </a:endParaRPr>
          </a:p>
        </p:txBody>
      </p:sp>
      <p:sp>
        <p:nvSpPr>
          <p:cNvPr id="14" name="TextBox 9"/>
          <p:cNvSpPr txBox="1"/>
          <p:nvPr/>
        </p:nvSpPr>
        <p:spPr>
          <a:xfrm>
            <a:off x="7404100" y="6423025"/>
            <a:ext cx="1416050" cy="246063"/>
          </a:xfrm>
          <a:prstGeom prst="rect">
            <a:avLst/>
          </a:prstGeom>
          <a:noFill/>
        </p:spPr>
        <p:txBody>
          <a:bodyPr wrap="none">
            <a:spAutoFit/>
          </a:bodyPr>
          <a:lstStyle/>
          <a:p>
            <a:pPr algn="r" fontAlgn="auto">
              <a:spcBef>
                <a:spcPts val="0"/>
              </a:spcBef>
              <a:spcAft>
                <a:spcPts val="0"/>
              </a:spcAft>
              <a:defRPr/>
            </a:pPr>
            <a:r>
              <a:rPr lang="de-CH" sz="1000" kern="0" dirty="0">
                <a:solidFill>
                  <a:schemeClr val="bg1">
                    <a:lumMod val="50000"/>
                  </a:schemeClr>
                </a:solidFill>
                <a:latin typeface="Swiss Re Sans Light"/>
                <a:ea typeface="Arial"/>
                <a:cs typeface="Arial"/>
                <a:sym typeface="Arial"/>
              </a:rPr>
              <a:t>Source: </a:t>
            </a:r>
            <a:r>
              <a:rPr lang="de-CH" sz="1000" kern="0" dirty="0" err="1">
                <a:solidFill>
                  <a:schemeClr val="bg1">
                    <a:lumMod val="50000"/>
                  </a:schemeClr>
                </a:solidFill>
                <a:latin typeface="Swiss Re Sans Light"/>
                <a:ea typeface="Arial"/>
                <a:cs typeface="Arial"/>
                <a:sym typeface="Arial"/>
              </a:rPr>
              <a:t>sigma</a:t>
            </a:r>
            <a:r>
              <a:rPr lang="de-CH" sz="1000" kern="0" dirty="0">
                <a:solidFill>
                  <a:schemeClr val="bg1">
                    <a:lumMod val="50000"/>
                  </a:schemeClr>
                </a:solidFill>
                <a:latin typeface="Swiss Re Sans Light"/>
                <a:ea typeface="Arial"/>
                <a:cs typeface="Arial"/>
                <a:sym typeface="Arial"/>
              </a:rPr>
              <a:t> 1/2016</a:t>
            </a:r>
            <a:endParaRPr lang="en-GB" sz="1000" kern="0" dirty="0">
              <a:solidFill>
                <a:schemeClr val="bg1">
                  <a:lumMod val="50000"/>
                </a:schemeClr>
              </a:solidFill>
              <a:latin typeface="Swiss Re Sans Light"/>
              <a:ea typeface="Arial"/>
              <a:cs typeface="Arial"/>
              <a:sym typeface="Arial"/>
            </a:endParaRPr>
          </a:p>
        </p:txBody>
      </p:sp>
      <p:pic>
        <p:nvPicPr>
          <p:cNvPr id="43016" name="Picture 2" descr="C:\Users\lcryer\AppData\Local\Microsoft\Windows\Temporary Internet Files\Content.Outlook\YO2XVMFN\$R7N886Z.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200" y="6588125"/>
            <a:ext cx="10668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2"/>
          <p:cNvSpPr txBox="1">
            <a:spLocks noGrp="1"/>
          </p:cNvSpPr>
          <p:nvPr>
            <p:ph type="title"/>
          </p:nvPr>
        </p:nvSpPr>
        <p:spPr>
          <a:xfrm>
            <a:off x="381000" y="457200"/>
            <a:ext cx="8229600" cy="990600"/>
          </a:xfrm>
        </p:spPr>
        <p:txBody>
          <a:bodyPr/>
          <a:lstStyle/>
          <a:p>
            <a:pPr eaLnBrk="1" hangingPunct="1">
              <a:buClr>
                <a:srgbClr val="003366"/>
              </a:buClr>
              <a:buFont typeface="Questrial" charset="0"/>
              <a:buNone/>
            </a:pPr>
            <a:r>
              <a:rPr lang="en-US" altLang="en-US" sz="2400" smtClean="0">
                <a:solidFill>
                  <a:srgbClr val="003366"/>
                </a:solidFill>
                <a:latin typeface="Century Gothic" panose="020B0502020202020204" pitchFamily="34" charset="0"/>
                <a:cs typeface="Arial" panose="020B0604020202020204" pitchFamily="34" charset="0"/>
                <a:sym typeface="Questrial" charset="0"/>
              </a:rPr>
              <a:t>The protection gap varies by peril and by region </a:t>
            </a:r>
            <a:r>
              <a:rPr lang="en-US" altLang="en-US" sz="3600" smtClean="0">
                <a:solidFill>
                  <a:srgbClr val="003366"/>
                </a:solidFill>
                <a:latin typeface="Century Gothic" panose="020B0502020202020204" pitchFamily="34" charset="0"/>
                <a:cs typeface="Arial" panose="020B0604020202020204" pitchFamily="34" charset="0"/>
                <a:sym typeface="Questrial" charset="0"/>
              </a:rPr>
              <a:t/>
            </a:r>
            <a:br>
              <a:rPr lang="en-US" altLang="en-US" sz="3600" smtClean="0">
                <a:solidFill>
                  <a:srgbClr val="003366"/>
                </a:solidFill>
                <a:latin typeface="Century Gothic" panose="020B0502020202020204" pitchFamily="34" charset="0"/>
                <a:cs typeface="Arial" panose="020B0604020202020204" pitchFamily="34" charset="0"/>
                <a:sym typeface="Questrial" charset="0"/>
              </a:rPr>
            </a:br>
            <a:r>
              <a:rPr lang="en-US" altLang="en-US" sz="2000" smtClean="0">
                <a:solidFill>
                  <a:srgbClr val="003366"/>
                </a:solidFill>
                <a:latin typeface="Century Gothic" panose="020B0502020202020204" pitchFamily="34" charset="0"/>
                <a:cs typeface="Arial" panose="020B0604020202020204" pitchFamily="34" charset="0"/>
                <a:sym typeface="Questrial" charset="0"/>
              </a:rPr>
              <a:t>Nat cat protection gap by region and peril, 1975-2014</a:t>
            </a:r>
            <a:endParaRPr lang="en-GB" altLang="en-US" sz="2000" smtClean="0">
              <a:solidFill>
                <a:srgbClr val="003366"/>
              </a:solidFill>
              <a:latin typeface="Century Gothic" panose="020B0502020202020204" pitchFamily="34" charset="0"/>
              <a:cs typeface="Arial" panose="020B0604020202020204" pitchFamily="34" charset="0"/>
              <a:sym typeface="Questrial" charset="0"/>
            </a:endParaRPr>
          </a:p>
        </p:txBody>
      </p:sp>
      <p:pic>
        <p:nvPicPr>
          <p:cNvPr id="4403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1700213"/>
            <a:ext cx="67976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7308850" y="1700213"/>
            <a:ext cx="1511300" cy="3367087"/>
          </a:xfrm>
          <a:prstGeom prst="rect">
            <a:avLst/>
          </a:prstGeom>
          <a:solidFill>
            <a:srgbClr val="FF9999">
              <a:alpha val="5098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kern="0" dirty="0" err="1">
              <a:latin typeface="SwissReSans" pitchFamily="34" charset="0"/>
              <a:sym typeface="Arial"/>
            </a:endParaRPr>
          </a:p>
        </p:txBody>
      </p:sp>
      <p:sp>
        <p:nvSpPr>
          <p:cNvPr id="5" name="Rectangle 4"/>
          <p:cNvSpPr/>
          <p:nvPr/>
        </p:nvSpPr>
        <p:spPr>
          <a:xfrm>
            <a:off x="5364163" y="1700213"/>
            <a:ext cx="3455987" cy="3367087"/>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kern="0" dirty="0" err="1">
              <a:latin typeface="SwissReSans" pitchFamily="34" charset="0"/>
              <a:sym typeface="Arial"/>
            </a:endParaRPr>
          </a:p>
        </p:txBody>
      </p:sp>
      <p:sp>
        <p:nvSpPr>
          <p:cNvPr id="44038" name="Rectangle 5"/>
          <p:cNvSpPr>
            <a:spLocks noChangeArrowheads="1"/>
          </p:cNvSpPr>
          <p:nvPr/>
        </p:nvSpPr>
        <p:spPr bwMode="auto">
          <a:xfrm>
            <a:off x="7380288" y="2216150"/>
            <a:ext cx="1439862"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a:t>In the emerging markets, 80-98% of the losses are uninsured.</a:t>
            </a:r>
          </a:p>
        </p:txBody>
      </p:sp>
      <p:sp>
        <p:nvSpPr>
          <p:cNvPr id="11" name="Rectangle 10"/>
          <p:cNvSpPr>
            <a:spLocks noChangeArrowheads="1"/>
          </p:cNvSpPr>
          <p:nvPr/>
        </p:nvSpPr>
        <p:spPr bwMode="blackWhite">
          <a:xfrm>
            <a:off x="0" y="5651500"/>
            <a:ext cx="9144000" cy="720725"/>
          </a:xfrm>
          <a:prstGeom prst="rect">
            <a:avLst/>
          </a:prstGeom>
          <a:solidFill>
            <a:schemeClr val="accent2">
              <a:lumMod val="75000"/>
            </a:schemeClr>
          </a:solidFill>
          <a:ln w="12700" algn="ctr">
            <a:noFill/>
            <a:miter lim="800000"/>
            <a:headEnd/>
            <a:tailEnd/>
          </a:ln>
          <a:effectLst/>
        </p:spPr>
        <p:txBody>
          <a:bodyPr bIns="64008" anchor="ctr"/>
          <a:lstStyle/>
          <a:p>
            <a:pPr marL="0" lvl="1" fontAlgn="auto">
              <a:lnSpc>
                <a:spcPct val="95000"/>
              </a:lnSpc>
              <a:spcBef>
                <a:spcPct val="25000"/>
              </a:spcBef>
              <a:spcAft>
                <a:spcPts val="0"/>
              </a:spcAft>
              <a:defRPr/>
            </a:pPr>
            <a:r>
              <a:rPr lang="en-US" kern="0" dirty="0">
                <a:solidFill>
                  <a:srgbClr val="FFFFFF"/>
                </a:solidFill>
                <a:latin typeface="Century Gothic" panose="020B0502020202020204" pitchFamily="34" charset="0"/>
                <a:ea typeface="Arial"/>
                <a:cs typeface="Arial"/>
                <a:sym typeface="Arial"/>
              </a:rPr>
              <a:t>	Average uninsured portions have been around 55% for windstorms, 86% for floods, and 90% 	for earthquakes</a:t>
            </a:r>
            <a:r>
              <a:rPr lang="en-US" kern="0" dirty="0">
                <a:solidFill>
                  <a:srgbClr val="FFFFFF"/>
                </a:solidFill>
                <a:latin typeface="Arial"/>
                <a:ea typeface="Arial"/>
                <a:cs typeface="Arial"/>
                <a:sym typeface="Arial"/>
              </a:rPr>
              <a:t>.</a:t>
            </a:r>
          </a:p>
        </p:txBody>
      </p:sp>
      <p:sp>
        <p:nvSpPr>
          <p:cNvPr id="12" name="TextBox 9"/>
          <p:cNvSpPr txBox="1"/>
          <p:nvPr/>
        </p:nvSpPr>
        <p:spPr>
          <a:xfrm>
            <a:off x="1978025" y="6423025"/>
            <a:ext cx="1992313" cy="246063"/>
          </a:xfrm>
          <a:prstGeom prst="rect">
            <a:avLst/>
          </a:prstGeom>
          <a:noFill/>
        </p:spPr>
        <p:txBody>
          <a:bodyPr wrap="none">
            <a:spAutoFit/>
          </a:bodyPr>
          <a:lstStyle/>
          <a:p>
            <a:pPr algn="r" fontAlgn="auto">
              <a:spcBef>
                <a:spcPts val="0"/>
              </a:spcBef>
              <a:spcAft>
                <a:spcPts val="0"/>
              </a:spcAft>
              <a:defRPr/>
            </a:pPr>
            <a:r>
              <a:rPr lang="de-CH" sz="1000" kern="0" dirty="0">
                <a:solidFill>
                  <a:schemeClr val="bg1">
                    <a:lumMod val="50000"/>
                  </a:schemeClr>
                </a:solidFill>
                <a:latin typeface="Swiss Re Sans Light"/>
                <a:ea typeface="Arial"/>
                <a:cs typeface="Arial"/>
                <a:sym typeface="Arial"/>
              </a:rPr>
              <a:t>Source: Swiss Re </a:t>
            </a:r>
            <a:r>
              <a:rPr lang="de-CH" sz="1000" i="1" kern="0" dirty="0" err="1">
                <a:solidFill>
                  <a:schemeClr val="bg1">
                    <a:lumMod val="50000"/>
                  </a:schemeClr>
                </a:solidFill>
                <a:latin typeface="Swiss Re Sans Light"/>
                <a:ea typeface="Arial"/>
                <a:cs typeface="Arial"/>
                <a:sym typeface="Arial"/>
              </a:rPr>
              <a:t>sigma</a:t>
            </a:r>
            <a:r>
              <a:rPr lang="de-CH" sz="1000" kern="0" dirty="0">
                <a:solidFill>
                  <a:schemeClr val="bg1">
                    <a:lumMod val="50000"/>
                  </a:schemeClr>
                </a:solidFill>
                <a:latin typeface="Swiss Re Sans Light"/>
                <a:ea typeface="Arial"/>
                <a:cs typeface="Arial"/>
                <a:sym typeface="Arial"/>
              </a:rPr>
              <a:t> 5/2015</a:t>
            </a:r>
            <a:endParaRPr lang="en-GB" sz="1000" kern="0" dirty="0">
              <a:solidFill>
                <a:schemeClr val="bg1">
                  <a:lumMod val="50000"/>
                </a:schemeClr>
              </a:solidFill>
              <a:latin typeface="Swiss Re Sans Light"/>
              <a:ea typeface="Arial"/>
              <a:cs typeface="Arial"/>
              <a:sym typeface="Arial"/>
            </a:endParaRPr>
          </a:p>
        </p:txBody>
      </p:sp>
      <p:pic>
        <p:nvPicPr>
          <p:cNvPr id="44041" name="Picture 2" descr="C:\Users\lcryer\AppData\Local\Microsoft\Windows\Temporary Internet Files\Content.Outlook\YO2XVMFN\$R7N886Z.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6588125"/>
            <a:ext cx="10668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2"/>
          <p:cNvSpPr txBox="1">
            <a:spLocks noGrp="1"/>
          </p:cNvSpPr>
          <p:nvPr>
            <p:ph type="title"/>
          </p:nvPr>
        </p:nvSpPr>
        <p:spPr/>
        <p:txBody>
          <a:bodyPr/>
          <a:lstStyle/>
          <a:p>
            <a:pPr algn="ctr" eaLnBrk="1" hangingPunct="1">
              <a:buClr>
                <a:srgbClr val="003366"/>
              </a:buClr>
              <a:buFont typeface="Questrial" charset="0"/>
              <a:buNone/>
            </a:pPr>
            <a:r>
              <a:rPr lang="en-US" altLang="en-US" sz="3600" b="1" smtClean="0">
                <a:solidFill>
                  <a:srgbClr val="003366"/>
                </a:solidFill>
                <a:latin typeface="Questrial" charset="0"/>
                <a:cs typeface="Arial" panose="020B0604020202020204" pitchFamily="34" charset="0"/>
                <a:sym typeface="Questrial" charset="0"/>
              </a:rPr>
              <a:t>Mw 7.8 earthquake in Nepal</a:t>
            </a:r>
          </a:p>
        </p:txBody>
      </p:sp>
      <p:pic>
        <p:nvPicPr>
          <p:cNvPr id="45059"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3213" y="15875"/>
            <a:ext cx="10266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8"/>
          <p:cNvSpPr/>
          <p:nvPr/>
        </p:nvSpPr>
        <p:spPr>
          <a:xfrm>
            <a:off x="533400" y="549275"/>
            <a:ext cx="6770688" cy="4632325"/>
          </a:xfrm>
          <a:prstGeom prst="rect">
            <a:avLst/>
          </a:prstGeom>
          <a:solidFill>
            <a:srgbClr val="000000">
              <a:alpha val="56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kern="0" dirty="0" err="1">
              <a:latin typeface="SwissReSans" pitchFamily="34" charset="0"/>
              <a:sym typeface="Arial"/>
            </a:endParaRPr>
          </a:p>
        </p:txBody>
      </p:sp>
      <p:sp>
        <p:nvSpPr>
          <p:cNvPr id="5" name="Title 2"/>
          <p:cNvSpPr txBox="1">
            <a:spLocks/>
          </p:cNvSpPr>
          <p:nvPr/>
        </p:nvSpPr>
        <p:spPr bwMode="black">
          <a:xfrm>
            <a:off x="684213" y="692150"/>
            <a:ext cx="79914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90000"/>
              </a:lnSpc>
            </a:pPr>
            <a:r>
              <a:rPr lang="de-DE" altLang="en-US" sz="2000" b="1">
                <a:solidFill>
                  <a:srgbClr val="FFFFFF"/>
                </a:solidFill>
                <a:latin typeface="Century Gothic" panose="020B0502020202020204" pitchFamily="34" charset="0"/>
                <a:ea typeface="SwissReSansLight"/>
                <a:cs typeface="SwissReSansLight"/>
              </a:rPr>
              <a:t>Mw 7.8 earthquake in Nepal</a:t>
            </a:r>
            <a:r>
              <a:rPr lang="de-DE" altLang="en-US" sz="2000">
                <a:solidFill>
                  <a:srgbClr val="FFFFFF"/>
                </a:solidFill>
                <a:latin typeface="Century Gothic" panose="020B0502020202020204" pitchFamily="34" charset="0"/>
                <a:ea typeface="SwissReSansLight"/>
                <a:cs typeface="SwissReSansLight"/>
              </a:rPr>
              <a:t/>
            </a:r>
            <a:br>
              <a:rPr lang="de-DE" altLang="en-US" sz="2000">
                <a:solidFill>
                  <a:srgbClr val="FFFFFF"/>
                </a:solidFill>
                <a:latin typeface="Century Gothic" panose="020B0502020202020204" pitchFamily="34" charset="0"/>
                <a:ea typeface="SwissReSansLight"/>
                <a:cs typeface="SwissReSansLight"/>
              </a:rPr>
            </a:br>
            <a:r>
              <a:rPr lang="en-US" altLang="en-US" sz="2000">
                <a:solidFill>
                  <a:srgbClr val="FFFFFF"/>
                </a:solidFill>
                <a:latin typeface="Century Gothic" panose="020B0502020202020204" pitchFamily="34" charset="0"/>
                <a:ea typeface="SwissReSansLight"/>
                <a:cs typeface="SwissReSansLight"/>
              </a:rPr>
              <a:t>25 April–12 May 2015</a:t>
            </a:r>
          </a:p>
          <a:p>
            <a:pPr eaLnBrk="1" hangingPunct="1">
              <a:lnSpc>
                <a:spcPct val="90000"/>
              </a:lnSpc>
            </a:pPr>
            <a:r>
              <a:rPr lang="en-US" altLang="en-US" sz="2000">
                <a:solidFill>
                  <a:srgbClr val="FFFFFF"/>
                </a:solidFill>
                <a:latin typeface="Century Gothic" panose="020B0502020202020204" pitchFamily="34" charset="0"/>
                <a:ea typeface="SwissReSansLight"/>
                <a:cs typeface="SwissReSansLight"/>
              </a:rPr>
              <a:t>Largest economic loss in 2015</a:t>
            </a:r>
          </a:p>
        </p:txBody>
      </p:sp>
      <p:sp>
        <p:nvSpPr>
          <p:cNvPr id="7" name="Title 2"/>
          <p:cNvSpPr txBox="1">
            <a:spLocks/>
          </p:cNvSpPr>
          <p:nvPr/>
        </p:nvSpPr>
        <p:spPr bwMode="black">
          <a:xfrm>
            <a:off x="684213" y="1905000"/>
            <a:ext cx="6048375"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50000"/>
              </a:lnSpc>
              <a:buSzPct val="73000"/>
              <a:buFontTx/>
              <a:buChar char="•"/>
            </a:pPr>
            <a:r>
              <a:rPr lang="de-DE" altLang="en-US" sz="1800">
                <a:solidFill>
                  <a:srgbClr val="FFFFFF"/>
                </a:solidFill>
                <a:latin typeface="Century Gothic" panose="020B0502020202020204" pitchFamily="34" charset="0"/>
                <a:ea typeface="SwissReSansLight"/>
                <a:cs typeface="SwissReSansLight"/>
              </a:rPr>
              <a:t>9000 victims</a:t>
            </a:r>
          </a:p>
          <a:p>
            <a:pPr eaLnBrk="1" hangingPunct="1">
              <a:lnSpc>
                <a:spcPct val="150000"/>
              </a:lnSpc>
              <a:buSzPct val="73000"/>
              <a:buFontTx/>
              <a:buChar char="•"/>
            </a:pPr>
            <a:r>
              <a:rPr lang="de-DE" altLang="en-US" sz="1800">
                <a:solidFill>
                  <a:srgbClr val="FFFFFF"/>
                </a:solidFill>
                <a:latin typeface="Century Gothic" panose="020B0502020202020204" pitchFamily="34" charset="0"/>
                <a:ea typeface="SwissReSansLight"/>
                <a:cs typeface="SwissReSansLight"/>
              </a:rPr>
              <a:t>Economic losses: USD 6 billion</a:t>
            </a:r>
          </a:p>
          <a:p>
            <a:pPr eaLnBrk="1" hangingPunct="1">
              <a:lnSpc>
                <a:spcPct val="150000"/>
              </a:lnSpc>
              <a:buSzPct val="73000"/>
              <a:buFontTx/>
              <a:buChar char="•"/>
            </a:pPr>
            <a:r>
              <a:rPr lang="de-DE" altLang="en-US" sz="1800">
                <a:solidFill>
                  <a:srgbClr val="FFFFFF"/>
                </a:solidFill>
                <a:latin typeface="Century Gothic" panose="020B0502020202020204" pitchFamily="34" charset="0"/>
                <a:ea typeface="SwissReSansLight"/>
                <a:cs typeface="SwissReSansLight"/>
              </a:rPr>
              <a:t>Insured losses: USD 160 mn</a:t>
            </a:r>
          </a:p>
          <a:p>
            <a:pPr eaLnBrk="1" hangingPunct="1">
              <a:lnSpc>
                <a:spcPct val="150000"/>
              </a:lnSpc>
              <a:buSzPct val="73000"/>
              <a:buFontTx/>
              <a:buChar char="•"/>
            </a:pPr>
            <a:r>
              <a:rPr lang="en-US" altLang="en-US" sz="1800">
                <a:solidFill>
                  <a:srgbClr val="FFFFFF"/>
                </a:solidFill>
                <a:latin typeface="Century Gothic" panose="020B0502020202020204" pitchFamily="34" charset="0"/>
                <a:ea typeface="SwissReSansLight"/>
                <a:cs typeface="SwissReSansLight"/>
              </a:rPr>
              <a:t>500 000 homeless </a:t>
            </a:r>
          </a:p>
          <a:p>
            <a:pPr eaLnBrk="1" hangingPunct="1">
              <a:lnSpc>
                <a:spcPct val="150000"/>
              </a:lnSpc>
              <a:buSzPct val="73000"/>
              <a:buFontTx/>
              <a:buChar char="•"/>
            </a:pPr>
            <a:r>
              <a:rPr lang="en-US" altLang="en-US" sz="1800">
                <a:solidFill>
                  <a:srgbClr val="FFFFFF"/>
                </a:solidFill>
                <a:latin typeface="Century Gothic" panose="020B0502020202020204" pitchFamily="34" charset="0"/>
                <a:ea typeface="SwissReSansLight"/>
                <a:cs typeface="SwissReSansLight"/>
              </a:rPr>
              <a:t>24 000 injured</a:t>
            </a:r>
          </a:p>
          <a:p>
            <a:pPr eaLnBrk="1" hangingPunct="1">
              <a:lnSpc>
                <a:spcPct val="150000"/>
              </a:lnSpc>
              <a:buSzPct val="73000"/>
              <a:buFontTx/>
              <a:buChar char="•"/>
            </a:pPr>
            <a:r>
              <a:rPr lang="en-US" altLang="en-US" sz="1800">
                <a:solidFill>
                  <a:srgbClr val="FFFFFF"/>
                </a:solidFill>
                <a:latin typeface="Century Gothic" panose="020B0502020202020204" pitchFamily="34" charset="0"/>
                <a:ea typeface="SwissReSansLight"/>
                <a:cs typeface="SwissReSansLight"/>
              </a:rPr>
              <a:t>Worst disaster in Nepal since 1934 earthquake </a:t>
            </a:r>
          </a:p>
          <a:p>
            <a:pPr eaLnBrk="1" hangingPunct="1">
              <a:lnSpc>
                <a:spcPct val="150000"/>
              </a:lnSpc>
              <a:buSzPct val="73000"/>
              <a:buFontTx/>
              <a:buChar char="•"/>
            </a:pPr>
            <a:r>
              <a:rPr lang="en-US" altLang="en-US" sz="1800">
                <a:solidFill>
                  <a:srgbClr val="FFFFFF"/>
                </a:solidFill>
                <a:latin typeface="Century Gothic" panose="020B0502020202020204" pitchFamily="34" charset="0"/>
                <a:ea typeface="SwissReSansLight"/>
                <a:cs typeface="SwissReSansLight"/>
              </a:rPr>
              <a:t>Severe damage to the country’s cultural heritage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8663" y="1328738"/>
            <a:ext cx="36988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descr="C:\Users\srzoch\AppData\Local\Temp\wzdf29\Ge_dv545020.jpg\master-31281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32313" y="1328738"/>
            <a:ext cx="3671887"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3" descr="C:\Users\srzoch\AppData\Local\Temp\wz282a\GE_B_175540650_75.jpg\master-0522053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5963" y="3598863"/>
            <a:ext cx="3689350"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2" descr="W:\BGPC-Data\CUO\CP\all_CP\R&amp;D_EQ\06_Events\Oceania_New Zealand_Australia\2011-02-22, Christchurch, NewZealand\04-Picture material\Christchurch_HotelGrandChancellor\Christchurch_HotelGrandChancellor_07_NZHerald.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32313" y="3598863"/>
            <a:ext cx="3671887"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2"/>
          <p:cNvSpPr txBox="1">
            <a:spLocks/>
          </p:cNvSpPr>
          <p:nvPr/>
        </p:nvSpPr>
        <p:spPr bwMode="black">
          <a:xfrm>
            <a:off x="693738" y="636588"/>
            <a:ext cx="7991475" cy="692150"/>
          </a:xfrm>
          <a:prstGeom prst="rect">
            <a:avLst/>
          </a:prstGeom>
        </p:spPr>
        <p:txBody>
          <a:bodyPr lIns="0" tIns="0" rIns="0" bIns="0"/>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fontAlgn="auto">
              <a:spcAft>
                <a:spcPts val="0"/>
              </a:spcAft>
              <a:defRPr/>
            </a:pPr>
            <a:r>
              <a:rPr lang="en-US" dirty="0" smtClean="0">
                <a:solidFill>
                  <a:schemeClr val="accent3"/>
                </a:solidFill>
                <a:latin typeface="Century Gothic" panose="020B0502020202020204" pitchFamily="34" charset="0"/>
                <a:sym typeface="Arial"/>
              </a:rPr>
              <a:t>How to close the underinsurance gap?</a:t>
            </a:r>
            <a:endParaRPr lang="en-US" dirty="0">
              <a:solidFill>
                <a:schemeClr val="accent3"/>
              </a:solidFill>
              <a:latin typeface="Century Gothic" panose="020B0502020202020204" pitchFamily="34" charset="0"/>
              <a:sym typeface="Arial"/>
            </a:endParaRPr>
          </a:p>
        </p:txBody>
      </p:sp>
      <p:sp>
        <p:nvSpPr>
          <p:cNvPr id="46087" name="Textfeld 15"/>
          <p:cNvSpPr txBox="1">
            <a:spLocks noChangeArrowheads="1"/>
          </p:cNvSpPr>
          <p:nvPr/>
        </p:nvSpPr>
        <p:spPr bwMode="auto">
          <a:xfrm>
            <a:off x="755650" y="2781300"/>
            <a:ext cx="2303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it-IT" altLang="en-US" sz="2000">
                <a:solidFill>
                  <a:schemeClr val="bg1"/>
                </a:solidFill>
                <a:latin typeface="Swiss Re Sans"/>
              </a:rPr>
              <a:t>Public/private</a:t>
            </a:r>
          </a:p>
          <a:p>
            <a:pPr eaLnBrk="1" hangingPunct="1"/>
            <a:r>
              <a:rPr lang="it-IT" altLang="en-US" sz="2000">
                <a:solidFill>
                  <a:schemeClr val="bg1"/>
                </a:solidFill>
                <a:latin typeface="Swiss Re Sans"/>
              </a:rPr>
              <a:t>collaboration</a:t>
            </a:r>
            <a:endParaRPr lang="de-DE" altLang="en-US" sz="2000">
              <a:solidFill>
                <a:schemeClr val="bg1"/>
              </a:solidFill>
              <a:latin typeface="Swiss Re Sans"/>
            </a:endParaRPr>
          </a:p>
        </p:txBody>
      </p:sp>
      <p:sp>
        <p:nvSpPr>
          <p:cNvPr id="46088" name="Textfeld 16"/>
          <p:cNvSpPr txBox="1">
            <a:spLocks noChangeArrowheads="1"/>
          </p:cNvSpPr>
          <p:nvPr/>
        </p:nvSpPr>
        <p:spPr bwMode="auto">
          <a:xfrm>
            <a:off x="755650" y="5300663"/>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it-IT" altLang="en-US" sz="2000">
                <a:solidFill>
                  <a:schemeClr val="bg1"/>
                </a:solidFill>
                <a:latin typeface="Swiss Re Sans"/>
              </a:rPr>
              <a:t>Improve product design</a:t>
            </a:r>
            <a:endParaRPr lang="de-DE" altLang="en-US" sz="2000">
              <a:solidFill>
                <a:schemeClr val="bg1"/>
              </a:solidFill>
              <a:latin typeface="Swiss Re Sans"/>
            </a:endParaRPr>
          </a:p>
        </p:txBody>
      </p:sp>
      <p:sp>
        <p:nvSpPr>
          <p:cNvPr id="46089" name="Textfeld 17"/>
          <p:cNvSpPr txBox="1">
            <a:spLocks noChangeArrowheads="1"/>
          </p:cNvSpPr>
          <p:nvPr/>
        </p:nvSpPr>
        <p:spPr bwMode="auto">
          <a:xfrm>
            <a:off x="5867400" y="2781300"/>
            <a:ext cx="2305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r>
              <a:rPr lang="it-IT" altLang="en-US" sz="2000">
                <a:solidFill>
                  <a:schemeClr val="bg1"/>
                </a:solidFill>
                <a:latin typeface="Swiss Re Sans"/>
              </a:rPr>
              <a:t>Increase access and distribution</a:t>
            </a:r>
            <a:endParaRPr lang="de-DE" altLang="en-US" sz="2000">
              <a:solidFill>
                <a:schemeClr val="bg1"/>
              </a:solidFill>
              <a:latin typeface="Swiss Re Sans"/>
            </a:endParaRPr>
          </a:p>
        </p:txBody>
      </p:sp>
      <p:sp>
        <p:nvSpPr>
          <p:cNvPr id="46090" name="Textfeld 18"/>
          <p:cNvSpPr txBox="1">
            <a:spLocks noChangeArrowheads="1"/>
          </p:cNvSpPr>
          <p:nvPr/>
        </p:nvSpPr>
        <p:spPr bwMode="auto">
          <a:xfrm>
            <a:off x="5076825" y="5013325"/>
            <a:ext cx="309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r>
              <a:rPr lang="it-IT" altLang="en-US" sz="2000">
                <a:solidFill>
                  <a:schemeClr val="bg1"/>
                </a:solidFill>
                <a:latin typeface="Swiss Re Sans"/>
              </a:rPr>
              <a:t>Mitigation, building standards, and zoning</a:t>
            </a:r>
          </a:p>
        </p:txBody>
      </p:sp>
      <p:pic>
        <p:nvPicPr>
          <p:cNvPr id="46091" name="Picture 2" descr="C:\Users\lcryer\AppData\Local\Microsoft\Windows\Temporary Internet Files\Content.Outlook\YO2XVMFN\$R7N886Z.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200" y="6588125"/>
            <a:ext cx="10668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2"/>
          <p:cNvSpPr txBox="1">
            <a:spLocks noGrp="1"/>
          </p:cNvSpPr>
          <p:nvPr>
            <p:ph type="ctrTitle"/>
          </p:nvPr>
        </p:nvSpPr>
        <p:spPr>
          <a:xfrm>
            <a:off x="684213" y="1628775"/>
            <a:ext cx="7272337" cy="1295400"/>
          </a:xfrm>
        </p:spPr>
        <p:txBody>
          <a:bodyPr/>
          <a:lstStyle/>
          <a:p>
            <a:pPr algn="ctr" eaLnBrk="1" hangingPunct="1">
              <a:buClr>
                <a:srgbClr val="003366"/>
              </a:buClr>
              <a:buFont typeface="Questrial" charset="0"/>
              <a:buNone/>
            </a:pPr>
            <a:r>
              <a:rPr lang="en-US" altLang="en-US" sz="3600" b="1" smtClean="0">
                <a:solidFill>
                  <a:srgbClr val="003366"/>
                </a:solidFill>
                <a:latin typeface="Questrial" charset="0"/>
                <a:cs typeface="Arial" panose="020B0604020202020204" pitchFamily="34" charset="0"/>
                <a:sym typeface="Questrial" charset="0"/>
              </a:rPr>
              <a:t/>
            </a:r>
            <a:br>
              <a:rPr lang="en-US" altLang="en-US" sz="3600" b="1" smtClean="0">
                <a:solidFill>
                  <a:srgbClr val="003366"/>
                </a:solidFill>
                <a:latin typeface="Questrial" charset="0"/>
                <a:cs typeface="Arial" panose="020B0604020202020204" pitchFamily="34" charset="0"/>
                <a:sym typeface="Questrial" charset="0"/>
              </a:rPr>
            </a:br>
            <a:endParaRPr lang="en-US" altLang="en-US" sz="3600" b="1" smtClean="0">
              <a:solidFill>
                <a:srgbClr val="003366"/>
              </a:solidFill>
              <a:latin typeface="Questrial" charset="0"/>
              <a:cs typeface="Arial" panose="020B0604020202020204" pitchFamily="34" charset="0"/>
              <a:sym typeface="Questrial" charset="0"/>
            </a:endParaRPr>
          </a:p>
        </p:txBody>
      </p:sp>
      <p:sp>
        <p:nvSpPr>
          <p:cNvPr id="6" name="Rectangle 5"/>
          <p:cNvSpPr/>
          <p:nvPr/>
        </p:nvSpPr>
        <p:spPr>
          <a:xfrm>
            <a:off x="0" y="1341438"/>
            <a:ext cx="9144000" cy="2808287"/>
          </a:xfrm>
          <a:prstGeom prst="rect">
            <a:avLst/>
          </a:prstGeom>
          <a:gradFill flip="none" rotWithShape="1">
            <a:gsLst>
              <a:gs pos="0">
                <a:schemeClr val="tx2">
                  <a:lumMod val="75000"/>
                  <a:shade val="30000"/>
                  <a:satMod val="115000"/>
                  <a:alpha val="50000"/>
                </a:schemeClr>
              </a:gs>
              <a:gs pos="50000">
                <a:schemeClr val="tx2">
                  <a:shade val="67500"/>
                  <a:satMod val="115000"/>
                  <a:lumMod val="95000"/>
                  <a:alpha val="50000"/>
                </a:schemeClr>
              </a:gs>
              <a:gs pos="100000">
                <a:schemeClr val="tx2">
                  <a:shade val="100000"/>
                  <a:satMod val="115000"/>
                  <a:lumMod val="62000"/>
                  <a:lumOff val="38000"/>
                  <a:alpha val="50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kern="0" dirty="0">
              <a:solidFill>
                <a:srgbClr val="FF0000"/>
              </a:solidFill>
              <a:latin typeface="SwissReSans" pitchFamily="34" charset="0"/>
              <a:sym typeface="Arial"/>
            </a:endParaRPr>
          </a:p>
        </p:txBody>
      </p:sp>
      <p:sp>
        <p:nvSpPr>
          <p:cNvPr id="7" name="Title 2"/>
          <p:cNvSpPr txBox="1">
            <a:spLocks/>
          </p:cNvSpPr>
          <p:nvPr/>
        </p:nvSpPr>
        <p:spPr bwMode="black">
          <a:xfrm>
            <a:off x="792163" y="1628775"/>
            <a:ext cx="7596187" cy="2232025"/>
          </a:xfrm>
          <a:prstGeom prst="rect">
            <a:avLst/>
          </a:prstGeom>
          <a:noFill/>
        </p:spPr>
        <p:txBody>
          <a:bodyPr lIns="0" tIns="0" rIns="0" bIns="0" anchor="ctr"/>
          <a:lstStyle/>
          <a:p>
            <a:pPr fontAlgn="auto">
              <a:lnSpc>
                <a:spcPct val="80000"/>
              </a:lnSpc>
              <a:spcAft>
                <a:spcPts val="0"/>
              </a:spcAft>
              <a:defRPr/>
            </a:pPr>
            <a:r>
              <a:rPr lang="en-US" sz="5400" kern="0" dirty="0">
                <a:solidFill>
                  <a:schemeClr val="bg1"/>
                </a:solidFill>
                <a:latin typeface="SwissReSans Light" pitchFamily="34" charset="0"/>
                <a:ea typeface="+mj-ea"/>
                <a:cs typeface="+mj-cs"/>
                <a:sym typeface="Arial"/>
              </a:rPr>
              <a:t>sigma</a:t>
            </a:r>
            <a:r>
              <a:rPr lang="en-US" sz="4400" kern="0" dirty="0">
                <a:solidFill>
                  <a:schemeClr val="bg1"/>
                </a:solidFill>
                <a:latin typeface="SwissReSans Light" pitchFamily="34" charset="0"/>
                <a:ea typeface="+mj-ea"/>
                <a:cs typeface="+mj-cs"/>
                <a:sym typeface="Arial"/>
              </a:rPr>
              <a:t> </a:t>
            </a:r>
            <a:r>
              <a:rPr lang="en-US" sz="2800" b="1" kern="0" dirty="0">
                <a:solidFill>
                  <a:schemeClr val="bg1"/>
                </a:solidFill>
                <a:latin typeface="SwissReSans Light" pitchFamily="34" charset="0"/>
                <a:ea typeface="+mj-ea"/>
                <a:cs typeface="+mj-cs"/>
                <a:sym typeface="Arial"/>
              </a:rPr>
              <a:t/>
            </a:r>
            <a:br>
              <a:rPr lang="en-US" sz="2800" b="1" kern="0" dirty="0">
                <a:solidFill>
                  <a:schemeClr val="bg1"/>
                </a:solidFill>
                <a:latin typeface="SwissReSans Light" pitchFamily="34" charset="0"/>
                <a:ea typeface="+mj-ea"/>
                <a:cs typeface="+mj-cs"/>
                <a:sym typeface="Arial"/>
              </a:rPr>
            </a:br>
            <a:endParaRPr lang="en-US" sz="2800" b="1" kern="0" dirty="0">
              <a:solidFill>
                <a:schemeClr val="bg1"/>
              </a:solidFill>
              <a:latin typeface="SwissReSans Light" pitchFamily="34" charset="0"/>
              <a:ea typeface="+mj-ea"/>
              <a:cs typeface="+mj-cs"/>
              <a:sym typeface="Arial"/>
            </a:endParaRPr>
          </a:p>
          <a:p>
            <a:pPr fontAlgn="auto">
              <a:spcAft>
                <a:spcPts val="0"/>
              </a:spcAft>
              <a:defRPr/>
            </a:pPr>
            <a:r>
              <a:rPr lang="en-US" sz="2400" kern="0" dirty="0">
                <a:solidFill>
                  <a:schemeClr val="bg1"/>
                </a:solidFill>
                <a:latin typeface="+mj-lt"/>
                <a:ea typeface="+mj-ea"/>
                <a:cs typeface="+mj-cs"/>
                <a:sym typeface="Arial"/>
              </a:rPr>
              <a:t>Natural catastrophes and man-made disasters in 2015</a:t>
            </a:r>
          </a:p>
          <a:p>
            <a:pPr fontAlgn="auto">
              <a:spcAft>
                <a:spcPts val="0"/>
              </a:spcAft>
              <a:defRPr/>
            </a:pPr>
            <a:endParaRPr lang="en-US" sz="2400" kern="0" dirty="0">
              <a:solidFill>
                <a:schemeClr val="bg1"/>
              </a:solidFill>
              <a:latin typeface="+mj-lt"/>
              <a:ea typeface="+mj-ea"/>
              <a:cs typeface="+mj-cs"/>
              <a:sym typeface="Arial"/>
            </a:endParaRPr>
          </a:p>
          <a:p>
            <a:pPr fontAlgn="auto">
              <a:spcAft>
                <a:spcPts val="0"/>
              </a:spcAft>
              <a:defRPr/>
            </a:pPr>
            <a:r>
              <a:rPr lang="en-US" sz="2400" kern="0" dirty="0">
                <a:solidFill>
                  <a:schemeClr val="bg1"/>
                </a:solidFill>
                <a:latin typeface="+mj-lt"/>
                <a:ea typeface="+mj-ea"/>
                <a:cs typeface="+mj-cs"/>
                <a:sym typeface="Arial"/>
              </a:rPr>
              <a:t>For more research visit:</a:t>
            </a:r>
            <a:br>
              <a:rPr lang="en-US" sz="2400" kern="0" dirty="0">
                <a:solidFill>
                  <a:schemeClr val="bg1"/>
                </a:solidFill>
                <a:latin typeface="+mj-lt"/>
                <a:ea typeface="+mj-ea"/>
                <a:cs typeface="+mj-cs"/>
                <a:sym typeface="Arial"/>
              </a:rPr>
            </a:br>
            <a:r>
              <a:rPr lang="en-US" sz="2400" kern="0" dirty="0">
                <a:solidFill>
                  <a:schemeClr val="bg1"/>
                </a:solidFill>
                <a:latin typeface="SwissReSans Light" pitchFamily="34" charset="0"/>
                <a:ea typeface="+mj-ea"/>
                <a:cs typeface="+mj-cs"/>
                <a:sym typeface="Arial"/>
              </a:rPr>
              <a:t>www.swissre.com/sigma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0" y="2546350"/>
            <a:ext cx="9104313" cy="1712913"/>
          </a:xfrm>
        </p:spPr>
        <p:txBody>
          <a:bodyPr/>
          <a:lstStyle/>
          <a:p>
            <a:pPr algn="ctr" eaLnBrk="1" fontAlgn="auto" hangingPunct="1">
              <a:spcBef>
                <a:spcPts val="0"/>
              </a:spcBef>
              <a:spcAft>
                <a:spcPts val="0"/>
              </a:spcAft>
              <a:buClr>
                <a:srgbClr val="003366"/>
              </a:buClr>
              <a:buFont typeface="Questrial"/>
              <a:buNone/>
              <a:defRPr/>
            </a:pPr>
            <a:r>
              <a:rPr lang="en-US" sz="4400" b="1" dirty="0" smtClean="0">
                <a:solidFill>
                  <a:schemeClr val="accent6">
                    <a:lumMod val="75000"/>
                  </a:schemeClr>
                </a:solidFill>
                <a:latin typeface="+mn-lt"/>
                <a:ea typeface="Questrial"/>
                <a:cs typeface="Questrial"/>
                <a:sym typeface="Questrial"/>
              </a:rPr>
              <a:t>Natural and Man Made Catastrophes in 2015:</a:t>
            </a:r>
            <a:br>
              <a:rPr lang="en-US" sz="4400" b="1" dirty="0" smtClean="0">
                <a:solidFill>
                  <a:schemeClr val="accent6">
                    <a:lumMod val="75000"/>
                  </a:schemeClr>
                </a:solidFill>
                <a:latin typeface="+mn-lt"/>
                <a:ea typeface="Questrial"/>
                <a:cs typeface="Questrial"/>
                <a:sym typeface="Questrial"/>
              </a:rPr>
            </a:br>
            <a:r>
              <a:rPr lang="en-US" sz="3600" b="1" i="1" dirty="0" smtClean="0">
                <a:solidFill>
                  <a:schemeClr val="accent6">
                    <a:lumMod val="75000"/>
                  </a:schemeClr>
                </a:solidFill>
                <a:latin typeface="+mn-lt"/>
                <a:ea typeface="Questrial"/>
                <a:cs typeface="Questrial"/>
                <a:sym typeface="Questrial"/>
              </a:rPr>
              <a:t>Calm Before the Storm?</a:t>
            </a:r>
            <a:endParaRPr lang="en-US" sz="3400" b="1" i="1" dirty="0">
              <a:solidFill>
                <a:schemeClr val="accent6">
                  <a:lumMod val="75000"/>
                </a:schemeClr>
              </a:solidFill>
              <a:latin typeface="+mn-lt"/>
              <a:ea typeface="Questrial"/>
              <a:cs typeface="Questrial"/>
              <a:sym typeface="Questrial"/>
            </a:endParaRPr>
          </a:p>
        </p:txBody>
      </p:sp>
      <p:sp>
        <p:nvSpPr>
          <p:cNvPr id="94211" name="Rectangle 3"/>
          <p:cNvSpPr>
            <a:spLocks noGrp="1" noChangeArrowheads="1"/>
          </p:cNvSpPr>
          <p:nvPr>
            <p:ph type="subTitle" idx="1"/>
          </p:nvPr>
        </p:nvSpPr>
        <p:spPr>
          <a:xfrm>
            <a:off x="95250" y="4419600"/>
            <a:ext cx="8953500" cy="1341438"/>
          </a:xfrm>
        </p:spPr>
        <p:txBody>
          <a:bodyPr/>
          <a:lstStyle/>
          <a:p>
            <a:pPr eaLnBrk="1" fontAlgn="auto" hangingPunct="1">
              <a:lnSpc>
                <a:spcPct val="80000"/>
              </a:lnSpc>
              <a:spcBef>
                <a:spcPts val="640"/>
              </a:spcBef>
              <a:spcAft>
                <a:spcPts val="0"/>
              </a:spcAft>
              <a:buClr>
                <a:schemeClr val="dk1"/>
              </a:buClr>
              <a:buSzPct val="100000"/>
              <a:buFont typeface="Arial"/>
              <a:buNone/>
              <a:defRPr/>
            </a:pPr>
            <a:r>
              <a:rPr lang="en-US" sz="2800" b="1" dirty="0" smtClean="0">
                <a:solidFill>
                  <a:schemeClr val="accent5">
                    <a:lumMod val="50000"/>
                  </a:schemeClr>
                </a:solidFill>
                <a:latin typeface="+mn-lt"/>
                <a:ea typeface="Questrial"/>
                <a:cs typeface="Questrial"/>
                <a:sym typeface="Questrial"/>
              </a:rPr>
              <a:t>Swiss Re and the Insurance Information Institute</a:t>
            </a:r>
          </a:p>
          <a:p>
            <a:pPr eaLnBrk="1" fontAlgn="auto" hangingPunct="1">
              <a:lnSpc>
                <a:spcPct val="80000"/>
              </a:lnSpc>
              <a:spcBef>
                <a:spcPts val="640"/>
              </a:spcBef>
              <a:spcAft>
                <a:spcPts val="0"/>
              </a:spcAft>
              <a:buClr>
                <a:schemeClr val="dk1"/>
              </a:buClr>
              <a:buSzPct val="100000"/>
              <a:buFont typeface="Arial"/>
              <a:buNone/>
              <a:defRPr/>
            </a:pPr>
            <a:r>
              <a:rPr lang="en-US" sz="2800" b="1" dirty="0" smtClean="0">
                <a:solidFill>
                  <a:schemeClr val="accent5">
                    <a:lumMod val="50000"/>
                  </a:schemeClr>
                </a:solidFill>
                <a:latin typeface="+mn-lt"/>
                <a:ea typeface="Questrial"/>
                <a:cs typeface="Questrial"/>
                <a:sym typeface="Questrial"/>
              </a:rPr>
              <a:t>May 25, 2016</a:t>
            </a:r>
            <a:endParaRPr lang="en-US" sz="2800" b="1" dirty="0">
              <a:solidFill>
                <a:schemeClr val="accent5">
                  <a:lumMod val="50000"/>
                </a:schemeClr>
              </a:solidFill>
              <a:latin typeface="+mn-lt"/>
              <a:ea typeface="Questrial"/>
              <a:cs typeface="Questrial"/>
              <a:sym typeface="Questrial"/>
            </a:endParaRPr>
          </a:p>
          <a:p>
            <a:pPr eaLnBrk="1" fontAlgn="auto" hangingPunct="1">
              <a:lnSpc>
                <a:spcPct val="80000"/>
              </a:lnSpc>
              <a:spcBef>
                <a:spcPts val="640"/>
              </a:spcBef>
              <a:spcAft>
                <a:spcPts val="0"/>
              </a:spcAft>
              <a:buClr>
                <a:schemeClr val="dk1"/>
              </a:buClr>
              <a:buSzPct val="100000"/>
              <a:buFont typeface="Arial"/>
              <a:buNone/>
              <a:defRPr/>
            </a:pPr>
            <a:r>
              <a:rPr lang="en-US" sz="2800" b="1" dirty="0" smtClean="0">
                <a:solidFill>
                  <a:schemeClr val="accent5">
                    <a:lumMod val="50000"/>
                  </a:schemeClr>
                </a:solidFill>
                <a:latin typeface="+mn-lt"/>
                <a:ea typeface="Questrial"/>
                <a:cs typeface="Questrial"/>
                <a:sym typeface="Questrial"/>
              </a:rPr>
              <a:t>Download at </a:t>
            </a:r>
            <a:r>
              <a:rPr lang="en-US" sz="2800" dirty="0" smtClean="0">
                <a:latin typeface="+mj-lt"/>
                <a:ea typeface="Questrial"/>
                <a:cs typeface="Questrial"/>
                <a:sym typeface="Questrial"/>
                <a:hlinkClick r:id="rId3"/>
              </a:rPr>
              <a:t>www.iii.org/presentations</a:t>
            </a:r>
            <a:r>
              <a:rPr lang="en-US" sz="2800" dirty="0" smtClean="0">
                <a:latin typeface="Questrial"/>
                <a:ea typeface="Questrial"/>
                <a:cs typeface="Questrial"/>
                <a:sym typeface="Questrial"/>
              </a:rPr>
              <a:t> </a:t>
            </a:r>
          </a:p>
        </p:txBody>
      </p:sp>
      <p:sp>
        <p:nvSpPr>
          <p:cNvPr id="48132" name="Rectangle 3"/>
          <p:cNvSpPr txBox="1">
            <a:spLocks noChangeArrowheads="1"/>
          </p:cNvSpPr>
          <p:nvPr/>
        </p:nvSpPr>
        <p:spPr bwMode="gray">
          <a:xfrm>
            <a:off x="0" y="5886450"/>
            <a:ext cx="91440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5720" rIns="45720">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spcBef>
                <a:spcPct val="25000"/>
              </a:spcBef>
              <a:buClr>
                <a:schemeClr val="accent1"/>
              </a:buClr>
              <a:buFont typeface="Wingdings" panose="05000000000000000000" pitchFamily="2" charset="2"/>
              <a:buNone/>
            </a:pPr>
            <a:r>
              <a:rPr lang="en-US" altLang="en-US" b="1">
                <a:solidFill>
                  <a:srgbClr val="5CB4CC"/>
                </a:solidFill>
              </a:rPr>
              <a:t>Robert P. Hartwig, Ph.D., CPCU, President &amp; Economist</a:t>
            </a:r>
          </a:p>
          <a:p>
            <a:pPr algn="ctr">
              <a:lnSpc>
                <a:spcPct val="90000"/>
              </a:lnSpc>
              <a:spcBef>
                <a:spcPct val="25000"/>
              </a:spcBef>
              <a:buClr>
                <a:schemeClr val="accent1"/>
              </a:buClr>
            </a:pPr>
            <a:r>
              <a:rPr lang="en-US" altLang="en-US" b="1">
                <a:solidFill>
                  <a:srgbClr val="5CB4CC"/>
                </a:solidFill>
                <a:sym typeface="Symbol" panose="05050102010706020507" pitchFamily="18" charset="2"/>
              </a:rPr>
              <a:t>Insurance Information Institute  110 William Street  New York, NY 10038</a:t>
            </a:r>
          </a:p>
          <a:p>
            <a:pPr algn="ctr">
              <a:lnSpc>
                <a:spcPct val="90000"/>
              </a:lnSpc>
              <a:spcBef>
                <a:spcPct val="25000"/>
              </a:spcBef>
              <a:buClr>
                <a:schemeClr val="accent1"/>
              </a:buClr>
            </a:pPr>
            <a:r>
              <a:rPr lang="en-US" altLang="en-US" b="1">
                <a:solidFill>
                  <a:schemeClr val="bg1"/>
                </a:solidFill>
                <a:sym typeface="Symbol" panose="05050102010706020507" pitchFamily="18" charset="2"/>
              </a:rPr>
              <a:t>Tel: 212.346.5520  Cell: 917.453.1885  bobh@iii.org  www.iii.org</a:t>
            </a:r>
          </a:p>
        </p:txBody>
      </p:sp>
      <p:sp>
        <p:nvSpPr>
          <p:cNvPr id="2" name="Rectangle 1"/>
          <p:cNvSpPr/>
          <p:nvPr/>
        </p:nvSpPr>
        <p:spPr>
          <a:xfrm>
            <a:off x="0" y="6553200"/>
            <a:ext cx="9144000" cy="3048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kern="0">
              <a:sym typeface="Arial"/>
            </a:endParaRPr>
          </a:p>
        </p:txBody>
      </p:sp>
      <p:sp>
        <p:nvSpPr>
          <p:cNvPr id="48134" name="TextBox 2"/>
          <p:cNvSpPr txBox="1">
            <a:spLocks noChangeArrowheads="1"/>
          </p:cNvSpPr>
          <p:nvPr/>
        </p:nvSpPr>
        <p:spPr bwMode="auto">
          <a:xfrm>
            <a:off x="76200" y="6553200"/>
            <a:ext cx="906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a:solidFill>
                  <a:schemeClr val="bg1"/>
                </a:solidFill>
              </a:rPr>
              <a:t>Tel: 212.346.5520 ♦ Cell: 917.453. 1885 ♦ </a:t>
            </a:r>
            <a:r>
              <a:rPr lang="en-US" altLang="en-US">
                <a:solidFill>
                  <a:schemeClr val="bg1"/>
                </a:solidFill>
                <a:hlinkClick r:id="rId4"/>
              </a:rPr>
              <a:t>bobh@iii.org</a:t>
            </a:r>
            <a:r>
              <a:rPr lang="en-US" altLang="en-US">
                <a:solidFill>
                  <a:schemeClr val="bg1"/>
                </a:solidFill>
              </a:rPr>
              <a:t> ♦ </a:t>
            </a:r>
            <a:r>
              <a:rPr lang="en-US" altLang="en-US">
                <a:solidFill>
                  <a:schemeClr val="bg1"/>
                </a:solidFill>
                <a:hlinkClick r:id="rId5"/>
              </a:rPr>
              <a:t>www.iii.org</a:t>
            </a:r>
            <a:r>
              <a:rPr lang="en-US" altLang="en-US">
                <a:solidFill>
                  <a:schemeClr val="bg1"/>
                </a:solidFill>
              </a:rPr>
              <a:t> </a:t>
            </a:r>
          </a:p>
        </p:txBody>
      </p:sp>
      <p:pic>
        <p:nvPicPr>
          <p:cNvPr id="48135" name="Picture 2" descr="http://www.iii.org/sites/default/files/images/logo_rgbx30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14538" y="228600"/>
            <a:ext cx="51149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0" y="6556375"/>
            <a:ext cx="9144000" cy="301625"/>
          </a:xfrm>
          <a:prstGeom prst="rect">
            <a:avLst/>
          </a:prstGeom>
          <a:solidFill>
            <a:srgbClr val="225A7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4915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51175" y="838200"/>
            <a:ext cx="30321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0486" name="Rectangle 6"/>
          <p:cNvSpPr>
            <a:spLocks noChangeArrowheads="1"/>
          </p:cNvSpPr>
          <p:nvPr/>
        </p:nvSpPr>
        <p:spPr bwMode="blackWhite">
          <a:xfrm>
            <a:off x="644525" y="1776413"/>
            <a:ext cx="7924800" cy="1984375"/>
          </a:xfrm>
          <a:prstGeom prst="rect">
            <a:avLst/>
          </a:prstGeom>
          <a:gradFill rotWithShape="1">
            <a:gsLst>
              <a:gs pos="0">
                <a:srgbClr val="FF6801"/>
              </a:gs>
              <a:gs pos="100000">
                <a:srgbClr val="DC5A01"/>
              </a:gs>
            </a:gsLst>
            <a:lin ang="5400000" scaled="1"/>
          </a:gradFill>
          <a:ln w="12700" algn="ctr">
            <a:solidFill>
              <a:srgbClr val="FF6801"/>
            </a:solidFill>
            <a:miter lim="800000"/>
            <a:headEnd/>
            <a:tailEnd/>
          </a:ln>
        </p:spPr>
        <p:txBody>
          <a:bodyPr lIns="45720" rIns="45720" anchor="ctr"/>
          <a:lstStyle>
            <a:lvl1pPr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5000"/>
              </a:lnSpc>
              <a:spcBef>
                <a:spcPct val="25000"/>
              </a:spcBef>
            </a:pPr>
            <a:r>
              <a:rPr lang="en-US" altLang="en-US" sz="4000" b="1">
                <a:solidFill>
                  <a:srgbClr val="FFFFFF"/>
                </a:solidFill>
              </a:rPr>
              <a:t>Insurance Industry Financials Are Often Driven by Catastrophe Loss Activity</a:t>
            </a:r>
            <a:endParaRPr lang="en-US" altLang="en-US" sz="4000" b="1" i="1">
              <a:solidFill>
                <a:srgbClr val="FFFFFF"/>
              </a:solidFill>
            </a:endParaRPr>
          </a:p>
        </p:txBody>
      </p:sp>
      <p:sp>
        <p:nvSpPr>
          <p:cNvPr id="1940487" name="Rectangle 7"/>
          <p:cNvSpPr>
            <a:spLocks noChangeArrowheads="1"/>
          </p:cNvSpPr>
          <p:nvPr/>
        </p:nvSpPr>
        <p:spPr bwMode="auto">
          <a:xfrm>
            <a:off x="549275" y="4295775"/>
            <a:ext cx="8020050"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5720" rIns="45720">
            <a:spAutoFit/>
          </a:bodyPr>
          <a:lstStyle>
            <a:lvl1pPr marL="292100" indent="-2921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spcBef>
                <a:spcPct val="25000"/>
              </a:spcBef>
              <a:buClr>
                <a:schemeClr val="accent2"/>
              </a:buClr>
              <a:buFont typeface="Wingdings" panose="05000000000000000000" pitchFamily="2" charset="2"/>
              <a:buNone/>
            </a:pPr>
            <a:r>
              <a:rPr lang="en-US" altLang="en-US" sz="3600" b="1" i="1">
                <a:solidFill>
                  <a:srgbClr val="225A7A"/>
                </a:solidFill>
              </a:rPr>
              <a:t>Past Few Years Have Been Unusually Quiet in the US</a:t>
            </a:r>
          </a:p>
          <a:p>
            <a:pPr algn="ctr">
              <a:lnSpc>
                <a:spcPct val="90000"/>
              </a:lnSpc>
              <a:spcBef>
                <a:spcPct val="25000"/>
              </a:spcBef>
              <a:buClr>
                <a:schemeClr val="accent2"/>
              </a:buClr>
              <a:buFont typeface="Wingdings" panose="05000000000000000000" pitchFamily="2" charset="2"/>
              <a:buNone/>
            </a:pPr>
            <a:r>
              <a:rPr lang="en-US" altLang="en-US" sz="3600" b="1" i="1">
                <a:solidFill>
                  <a:srgbClr val="FF0000"/>
                </a:solidFill>
              </a:rPr>
              <a:t>This Will Change…</a:t>
            </a:r>
          </a:p>
        </p:txBody>
      </p:sp>
      <p:sp>
        <p:nvSpPr>
          <p:cNvPr id="49158" name="Date Placeholder 6"/>
          <p:cNvSpPr>
            <a:spLocks noGrp="1"/>
          </p:cNvSpPr>
          <p:nvPr>
            <p:ph type="dt" sz="quarter" idx="10"/>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888888"/>
                </a:solidFill>
                <a:latin typeface="Questrial" charset="0"/>
                <a:sym typeface="Questrial" charset="0"/>
              </a:rPr>
              <a:t>12/01/09 - 9pm</a:t>
            </a:r>
          </a:p>
        </p:txBody>
      </p:sp>
      <p:pic>
        <p:nvPicPr>
          <p:cNvPr id="49159"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2800" y="6118225"/>
            <a:ext cx="19272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300"/>
                                  </p:stCondLst>
                                  <p:childTnLst>
                                    <p:set>
                                      <p:cBhvr>
                                        <p:cTn id="6" dur="1" fill="hold">
                                          <p:stCondLst>
                                            <p:cond delay="0"/>
                                          </p:stCondLst>
                                        </p:cTn>
                                        <p:tgtEl>
                                          <p:spTgt spid="1940486"/>
                                        </p:tgtEl>
                                        <p:attrNameLst>
                                          <p:attrName>style.visibility</p:attrName>
                                        </p:attrNameLst>
                                      </p:cBhvr>
                                      <p:to>
                                        <p:strVal val="visible"/>
                                      </p:to>
                                    </p:set>
                                    <p:animEffect transition="in" filter="barn(outVertical)">
                                      <p:cBhvr>
                                        <p:cTn id="7" dur="1000"/>
                                        <p:tgtEl>
                                          <p:spTgt spid="1940486"/>
                                        </p:tgtEl>
                                      </p:cBhvr>
                                    </p:animEffect>
                                  </p:childTnLst>
                                </p:cTn>
                              </p:par>
                              <p:par>
                                <p:cTn id="8" presetID="16" presetClass="entr" presetSubtype="37" fill="hold" grpId="0" nodeType="withEffect">
                                  <p:stCondLst>
                                    <p:cond delay="300"/>
                                  </p:stCondLst>
                                  <p:childTnLst>
                                    <p:set>
                                      <p:cBhvr>
                                        <p:cTn id="9" dur="1" fill="hold">
                                          <p:stCondLst>
                                            <p:cond delay="0"/>
                                          </p:stCondLst>
                                        </p:cTn>
                                        <p:tgtEl>
                                          <p:spTgt spid="1940487"/>
                                        </p:tgtEl>
                                        <p:attrNameLst>
                                          <p:attrName>style.visibility</p:attrName>
                                        </p:attrNameLst>
                                      </p:cBhvr>
                                      <p:to>
                                        <p:strVal val="visible"/>
                                      </p:to>
                                    </p:set>
                                    <p:animEffect transition="in" filter="barn(outVertical)">
                                      <p:cBhvr>
                                        <p:cTn id="10" dur="1000"/>
                                        <p:tgtEl>
                                          <p:spTgt spid="194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0486" grpId="0" animBg="1"/>
      <p:bldP spid="194048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38113" y="104775"/>
            <a:ext cx="8229600" cy="990600"/>
          </a:xfrm>
        </p:spPr>
        <p:txBody>
          <a:bodyPr/>
          <a:lstStyle/>
          <a:p>
            <a:pPr eaLnBrk="1" fontAlgn="auto" hangingPunct="1">
              <a:spcBef>
                <a:spcPts val="0"/>
              </a:spcBef>
              <a:spcAft>
                <a:spcPts val="0"/>
              </a:spcAft>
              <a:buClr>
                <a:srgbClr val="003366"/>
              </a:buClr>
              <a:buFont typeface="Questrial"/>
              <a:buNone/>
              <a:defRPr/>
            </a:pPr>
            <a:r>
              <a:rPr lang="en-US" sz="3200" b="1" dirty="0" smtClean="0">
                <a:solidFill>
                  <a:schemeClr val="accent5">
                    <a:lumMod val="50000"/>
                  </a:schemeClr>
                </a:solidFill>
                <a:latin typeface="Arial" panose="020B0604020202020204" pitchFamily="34" charset="0"/>
                <a:ea typeface="Questrial"/>
                <a:cs typeface="Questrial"/>
                <a:sym typeface="Questrial"/>
              </a:rPr>
              <a:t>P/C Industry Net Income After Taxes</a:t>
            </a:r>
            <a:br>
              <a:rPr lang="en-US" sz="3200" b="1" dirty="0" smtClean="0">
                <a:solidFill>
                  <a:schemeClr val="accent5">
                    <a:lumMod val="50000"/>
                  </a:schemeClr>
                </a:solidFill>
                <a:latin typeface="Arial" panose="020B0604020202020204" pitchFamily="34" charset="0"/>
                <a:ea typeface="Questrial"/>
                <a:cs typeface="Questrial"/>
                <a:sym typeface="Questrial"/>
              </a:rPr>
            </a:br>
            <a:r>
              <a:rPr lang="en-US" sz="3200" b="1" dirty="0" smtClean="0">
                <a:solidFill>
                  <a:schemeClr val="accent5">
                    <a:lumMod val="50000"/>
                  </a:schemeClr>
                </a:solidFill>
                <a:latin typeface="Arial" panose="020B0604020202020204" pitchFamily="34" charset="0"/>
                <a:ea typeface="Questrial"/>
                <a:cs typeface="Questrial"/>
                <a:sym typeface="Questrial"/>
              </a:rPr>
              <a:t>1991–2015</a:t>
            </a:r>
          </a:p>
        </p:txBody>
      </p:sp>
      <p:sp>
        <p:nvSpPr>
          <p:cNvPr id="50179" name="Text Box 5"/>
          <p:cNvSpPr txBox="1">
            <a:spLocks noChangeArrowheads="1"/>
          </p:cNvSpPr>
          <p:nvPr/>
        </p:nvSpPr>
        <p:spPr bwMode="auto">
          <a:xfrm>
            <a:off x="831850" y="1066800"/>
            <a:ext cx="2374900" cy="2493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98438" indent="-198438"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90000"/>
              </a:lnSpc>
              <a:spcBef>
                <a:spcPct val="20000"/>
              </a:spcBef>
              <a:buClr>
                <a:srgbClr val="FF6801"/>
              </a:buClr>
              <a:buFont typeface="Wingdings" panose="05000000000000000000" pitchFamily="2" charset="2"/>
              <a:buChar char="n"/>
            </a:pPr>
            <a:r>
              <a:rPr lang="en-US" altLang="en-US" sz="1200"/>
              <a:t>2005 ROE*= 9.6%</a:t>
            </a:r>
          </a:p>
          <a:p>
            <a:pPr eaLnBrk="1" hangingPunct="1">
              <a:lnSpc>
                <a:spcPct val="90000"/>
              </a:lnSpc>
              <a:spcBef>
                <a:spcPct val="20000"/>
              </a:spcBef>
              <a:buClr>
                <a:srgbClr val="FF6801"/>
              </a:buClr>
              <a:buFont typeface="Wingdings" panose="05000000000000000000" pitchFamily="2" charset="2"/>
              <a:buChar char="n"/>
            </a:pPr>
            <a:r>
              <a:rPr lang="en-US" altLang="en-US" sz="1200"/>
              <a:t>2006 ROE = 12.7%</a:t>
            </a:r>
          </a:p>
          <a:p>
            <a:pPr eaLnBrk="1" hangingPunct="1">
              <a:lnSpc>
                <a:spcPct val="90000"/>
              </a:lnSpc>
              <a:spcBef>
                <a:spcPct val="20000"/>
              </a:spcBef>
              <a:buClr>
                <a:srgbClr val="FF6801"/>
              </a:buClr>
              <a:buFont typeface="Wingdings" panose="05000000000000000000" pitchFamily="2" charset="2"/>
              <a:buChar char="n"/>
            </a:pPr>
            <a:r>
              <a:rPr lang="en-US" altLang="en-US" sz="1200"/>
              <a:t>2007 ROE = 10.9%</a:t>
            </a:r>
          </a:p>
          <a:p>
            <a:pPr eaLnBrk="1" hangingPunct="1">
              <a:lnSpc>
                <a:spcPct val="90000"/>
              </a:lnSpc>
              <a:spcBef>
                <a:spcPct val="20000"/>
              </a:spcBef>
              <a:buClr>
                <a:srgbClr val="FF6801"/>
              </a:buClr>
              <a:buFont typeface="Wingdings" panose="05000000000000000000" pitchFamily="2" charset="2"/>
              <a:buChar char="n"/>
            </a:pPr>
            <a:r>
              <a:rPr lang="en-US" altLang="en-US" sz="1200"/>
              <a:t>2008 ROE = 0.1%</a:t>
            </a:r>
          </a:p>
          <a:p>
            <a:pPr eaLnBrk="1" hangingPunct="1">
              <a:lnSpc>
                <a:spcPct val="90000"/>
              </a:lnSpc>
              <a:spcBef>
                <a:spcPct val="20000"/>
              </a:spcBef>
              <a:buClr>
                <a:srgbClr val="FF6801"/>
              </a:buClr>
              <a:buFont typeface="Wingdings" panose="05000000000000000000" pitchFamily="2" charset="2"/>
              <a:buChar char="n"/>
            </a:pPr>
            <a:r>
              <a:rPr lang="en-US" altLang="en-US" sz="1200"/>
              <a:t>2009 ROE = 5.0%</a:t>
            </a:r>
          </a:p>
          <a:p>
            <a:pPr eaLnBrk="1" hangingPunct="1">
              <a:lnSpc>
                <a:spcPct val="90000"/>
              </a:lnSpc>
              <a:spcBef>
                <a:spcPct val="20000"/>
              </a:spcBef>
              <a:buClr>
                <a:srgbClr val="FF6801"/>
              </a:buClr>
              <a:buFont typeface="Wingdings" panose="05000000000000000000" pitchFamily="2" charset="2"/>
              <a:buChar char="n"/>
            </a:pPr>
            <a:r>
              <a:rPr lang="en-US" altLang="en-US" sz="1200"/>
              <a:t>2010 ROE = 6.6%</a:t>
            </a:r>
          </a:p>
          <a:p>
            <a:pPr eaLnBrk="1" hangingPunct="1">
              <a:lnSpc>
                <a:spcPct val="90000"/>
              </a:lnSpc>
              <a:spcBef>
                <a:spcPct val="20000"/>
              </a:spcBef>
              <a:buClr>
                <a:srgbClr val="FF6801"/>
              </a:buClr>
              <a:buFont typeface="Wingdings" panose="05000000000000000000" pitchFamily="2" charset="2"/>
              <a:buChar char="n"/>
            </a:pPr>
            <a:r>
              <a:rPr lang="en-US" altLang="en-US" sz="1200"/>
              <a:t>2011 ROAS</a:t>
            </a:r>
            <a:r>
              <a:rPr lang="en-US" altLang="en-US" sz="1200" baseline="30000"/>
              <a:t>1</a:t>
            </a:r>
            <a:r>
              <a:rPr lang="en-US" altLang="en-US" sz="1200"/>
              <a:t> = 3.5%</a:t>
            </a:r>
          </a:p>
          <a:p>
            <a:pPr eaLnBrk="1" hangingPunct="1">
              <a:lnSpc>
                <a:spcPct val="90000"/>
              </a:lnSpc>
              <a:spcBef>
                <a:spcPct val="20000"/>
              </a:spcBef>
              <a:buClr>
                <a:srgbClr val="FF6801"/>
              </a:buClr>
              <a:buFont typeface="Wingdings" panose="05000000000000000000" pitchFamily="2" charset="2"/>
              <a:buChar char="n"/>
            </a:pPr>
            <a:r>
              <a:rPr lang="en-US" altLang="en-US" sz="1200"/>
              <a:t>2012 ROAS</a:t>
            </a:r>
            <a:r>
              <a:rPr lang="en-US" altLang="en-US" sz="1200" baseline="30000"/>
              <a:t>1</a:t>
            </a:r>
            <a:r>
              <a:rPr lang="en-US" altLang="en-US" sz="1200"/>
              <a:t> = 5.9%</a:t>
            </a:r>
          </a:p>
          <a:p>
            <a:pPr eaLnBrk="1" hangingPunct="1">
              <a:lnSpc>
                <a:spcPct val="90000"/>
              </a:lnSpc>
              <a:spcBef>
                <a:spcPct val="20000"/>
              </a:spcBef>
              <a:buClr>
                <a:srgbClr val="FF6801"/>
              </a:buClr>
              <a:buFont typeface="Wingdings" panose="05000000000000000000" pitchFamily="2" charset="2"/>
              <a:buChar char="n"/>
            </a:pPr>
            <a:r>
              <a:rPr lang="en-US" altLang="en-US" sz="1200"/>
              <a:t>2013 ROAS</a:t>
            </a:r>
            <a:r>
              <a:rPr lang="en-US" altLang="en-US" sz="1200" baseline="30000"/>
              <a:t>1</a:t>
            </a:r>
            <a:r>
              <a:rPr lang="en-US" altLang="en-US" sz="1200"/>
              <a:t> = 10.2%</a:t>
            </a:r>
          </a:p>
          <a:p>
            <a:pPr eaLnBrk="1" hangingPunct="1">
              <a:lnSpc>
                <a:spcPct val="90000"/>
              </a:lnSpc>
              <a:spcBef>
                <a:spcPct val="20000"/>
              </a:spcBef>
              <a:buClr>
                <a:srgbClr val="FF6801"/>
              </a:buClr>
              <a:buFont typeface="Wingdings" panose="05000000000000000000" pitchFamily="2" charset="2"/>
              <a:buChar char="n"/>
            </a:pPr>
            <a:r>
              <a:rPr lang="en-US" altLang="en-US" sz="1200"/>
              <a:t>2014 ROAS</a:t>
            </a:r>
            <a:r>
              <a:rPr lang="en-US" altLang="en-US" sz="1200" baseline="30000"/>
              <a:t>1</a:t>
            </a:r>
            <a:r>
              <a:rPr lang="en-US" altLang="en-US" sz="1200"/>
              <a:t> = 8.4%</a:t>
            </a:r>
          </a:p>
          <a:p>
            <a:pPr eaLnBrk="1" hangingPunct="1">
              <a:lnSpc>
                <a:spcPct val="90000"/>
              </a:lnSpc>
              <a:spcBef>
                <a:spcPct val="20000"/>
              </a:spcBef>
              <a:buClr>
                <a:srgbClr val="FF6801"/>
              </a:buClr>
              <a:buFont typeface="Wingdings" panose="05000000000000000000" pitchFamily="2" charset="2"/>
              <a:buChar char="n"/>
            </a:pPr>
            <a:r>
              <a:rPr lang="en-US" altLang="en-US" sz="1200"/>
              <a:t>2015 ROAS = 8.4%</a:t>
            </a:r>
          </a:p>
          <a:p>
            <a:pPr eaLnBrk="1" hangingPunct="1">
              <a:lnSpc>
                <a:spcPct val="90000"/>
              </a:lnSpc>
              <a:spcBef>
                <a:spcPct val="20000"/>
              </a:spcBef>
              <a:buClr>
                <a:srgbClr val="FF6801"/>
              </a:buClr>
              <a:buFont typeface="Wingdings" panose="05000000000000000000" pitchFamily="2" charset="2"/>
              <a:buChar char="n"/>
            </a:pPr>
            <a:endParaRPr lang="en-US" altLang="en-US" sz="1200"/>
          </a:p>
        </p:txBody>
      </p:sp>
      <p:sp>
        <p:nvSpPr>
          <p:cNvPr id="50180" name="Rectangle 5"/>
          <p:cNvSpPr>
            <a:spLocks noChangeArrowheads="1"/>
          </p:cNvSpPr>
          <p:nvPr/>
        </p:nvSpPr>
        <p:spPr bwMode="auto">
          <a:xfrm>
            <a:off x="-268288" y="6267450"/>
            <a:ext cx="941228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0" tIns="0" rIns="0" bIns="137160" anchor="b">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85000"/>
              </a:lnSpc>
              <a:spcBef>
                <a:spcPct val="25000"/>
              </a:spcBef>
              <a:buClr>
                <a:srgbClr val="FF6801"/>
              </a:buClr>
              <a:buFontTx/>
              <a:buChar char="•"/>
            </a:pPr>
            <a:r>
              <a:rPr lang="en-US" altLang="en-US" sz="1000"/>
              <a:t>ROE figures are GAAP; </a:t>
            </a:r>
            <a:r>
              <a:rPr lang="en-US" altLang="en-US" sz="1000" baseline="30000"/>
              <a:t>1</a:t>
            </a:r>
            <a:r>
              <a:rPr lang="en-US" altLang="en-US" sz="1000"/>
              <a:t>Return on avg. surplus.  Excluding Mortgage &amp; Financial Guaranty insurers yields a 8.2% ROAS in 2014, 9.8% ROAS in 2013, 6.2% ROAS in 2012, 4.7% ROAS for 2011, 7.6% for 2010 and 7.4% for 2009; 2015E is annualized figure based actual figure through Q3 of $44.0</a:t>
            </a:r>
          </a:p>
          <a:p>
            <a:pPr eaLnBrk="1" hangingPunct="1">
              <a:lnSpc>
                <a:spcPct val="85000"/>
              </a:lnSpc>
              <a:spcBef>
                <a:spcPct val="25000"/>
              </a:spcBef>
              <a:buClr>
                <a:srgbClr val="FF6801"/>
              </a:buClr>
            </a:pPr>
            <a:r>
              <a:rPr lang="en-US" altLang="en-US" sz="1000"/>
              <a:t>Sources: A.M. Best, ISO; Insurance Information Institute</a:t>
            </a:r>
          </a:p>
        </p:txBody>
      </p:sp>
      <p:graphicFrame>
        <p:nvGraphicFramePr>
          <p:cNvPr id="50181" name="Object 3"/>
          <p:cNvGraphicFramePr>
            <a:graphicFrameLocks/>
          </p:cNvGraphicFramePr>
          <p:nvPr/>
        </p:nvGraphicFramePr>
        <p:xfrm>
          <a:off x="96838" y="1395413"/>
          <a:ext cx="8748712" cy="5064125"/>
        </p:xfrm>
        <a:graphic>
          <a:graphicData uri="http://schemas.openxmlformats.org/presentationml/2006/ole">
            <mc:AlternateContent xmlns:mc="http://schemas.openxmlformats.org/markup-compatibility/2006">
              <mc:Choice xmlns:v="urn:schemas-microsoft-com:vml" Requires="v">
                <p:oleObj spid="_x0000_s50185" r:id="rId6" imgW="8748518" imgH="5066215" progId="Excel.Chart.8">
                  <p:embed/>
                </p:oleObj>
              </mc:Choice>
              <mc:Fallback>
                <p:oleObj r:id="rId6" imgW="8748518" imgH="5066215" progId="Excel.Chart.8">
                  <p:embed/>
                  <p:pic>
                    <p:nvPicPr>
                      <p:cNvPr id="0" name="Object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38" y="1395413"/>
                        <a:ext cx="8748712"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PPTShape_0"/>
          <p:cNvSpPr>
            <a:spLocks noChangeArrowheads="1"/>
          </p:cNvSpPr>
          <p:nvPr/>
        </p:nvSpPr>
        <p:spPr bwMode="blackWhite">
          <a:xfrm>
            <a:off x="6353175" y="1395413"/>
            <a:ext cx="1450975" cy="1203325"/>
          </a:xfrm>
          <a:prstGeom prst="wedgeRectCallout">
            <a:avLst>
              <a:gd name="adj1" fmla="val 22583"/>
              <a:gd name="adj2" fmla="val 83986"/>
            </a:avLst>
          </a:prstGeom>
          <a:solidFill>
            <a:srgbClr val="FFC000"/>
          </a:solidFill>
          <a:ln w="28575" algn="ctr">
            <a:solidFill>
              <a:schemeClr val="bg1"/>
            </a:solidFill>
            <a:miter lim="800000"/>
            <a:headEnd/>
            <a:tailEnd/>
          </a:ln>
        </p:spPr>
        <p:txBody>
          <a:bodyPr tIns="91440" bIns="9144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spcBef>
                <a:spcPct val="50000"/>
              </a:spcBef>
              <a:buClr>
                <a:srgbClr val="FFFFFF"/>
              </a:buClr>
              <a:buFont typeface="Wingdings" panose="05000000000000000000" pitchFamily="2" charset="2"/>
              <a:buNone/>
            </a:pPr>
            <a:r>
              <a:rPr lang="en-US" altLang="en-US" b="1"/>
              <a:t>Heavy CAT years such as 2011 and 2012 hit industry profits hard</a:t>
            </a:r>
          </a:p>
        </p:txBody>
      </p:sp>
      <p:sp>
        <p:nvSpPr>
          <p:cNvPr id="50183" name="TextBox 1"/>
          <p:cNvSpPr txBox="1">
            <a:spLocks noChangeArrowheads="1"/>
          </p:cNvSpPr>
          <p:nvPr/>
        </p:nvSpPr>
        <p:spPr bwMode="auto">
          <a:xfrm>
            <a:off x="74613" y="1117600"/>
            <a:ext cx="939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t>$ Millions</a:t>
            </a:r>
          </a:p>
        </p:txBody>
      </p:sp>
      <p:pic>
        <p:nvPicPr>
          <p:cNvPr id="50184" name="Picture 5" descr="http://www.iii.org/sites/default/files/images/logo_rgbx300.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105"/>
          <p:cNvSpPr>
            <a:spLocks noGrp="1" noChangeArrowheads="1"/>
          </p:cNvSpPr>
          <p:nvPr>
            <p:ph type="dt" sz="quarter" idx="10"/>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888888"/>
                </a:solidFill>
                <a:latin typeface="Questrial" charset="0"/>
                <a:sym typeface="Questrial" charset="0"/>
              </a:rPr>
              <a:t>12/01/09 - 9pm</a:t>
            </a:r>
          </a:p>
        </p:txBody>
      </p:sp>
      <p:sp>
        <p:nvSpPr>
          <p:cNvPr id="52230" name="Rectangle 2"/>
          <p:cNvSpPr>
            <a:spLocks noGrp="1" noChangeArrowheads="1"/>
          </p:cNvSpPr>
          <p:nvPr>
            <p:ph type="title"/>
          </p:nvPr>
        </p:nvSpPr>
        <p:spPr>
          <a:xfrm>
            <a:off x="169863" y="152400"/>
            <a:ext cx="8229600" cy="990600"/>
          </a:xfrm>
        </p:spPr>
        <p:txBody>
          <a:bodyPr/>
          <a:lstStyle/>
          <a:p>
            <a:pPr eaLnBrk="1" fontAlgn="auto" hangingPunct="1">
              <a:spcBef>
                <a:spcPts val="0"/>
              </a:spcBef>
              <a:spcAft>
                <a:spcPts val="0"/>
              </a:spcAft>
              <a:buClr>
                <a:srgbClr val="003366"/>
              </a:buClr>
              <a:buFont typeface="Questrial"/>
              <a:buNone/>
              <a:defRPr/>
            </a:pPr>
            <a:r>
              <a:rPr lang="en-US" sz="3200" b="1" dirty="0" smtClean="0">
                <a:solidFill>
                  <a:schemeClr val="accent5">
                    <a:lumMod val="50000"/>
                  </a:schemeClr>
                </a:solidFill>
                <a:latin typeface="+mn-lt"/>
                <a:ea typeface="Questrial"/>
                <a:cs typeface="Questrial"/>
                <a:sym typeface="Questrial"/>
              </a:rPr>
              <a:t>ROE: Property/Casualty Insurance</a:t>
            </a:r>
            <a:br>
              <a:rPr lang="en-US" sz="3200" b="1" dirty="0" smtClean="0">
                <a:solidFill>
                  <a:schemeClr val="accent5">
                    <a:lumMod val="50000"/>
                  </a:schemeClr>
                </a:solidFill>
                <a:latin typeface="+mn-lt"/>
                <a:ea typeface="Questrial"/>
                <a:cs typeface="Questrial"/>
                <a:sym typeface="Questrial"/>
              </a:rPr>
            </a:br>
            <a:r>
              <a:rPr lang="en-US" sz="3200" b="1" dirty="0" smtClean="0">
                <a:solidFill>
                  <a:schemeClr val="accent5">
                    <a:lumMod val="50000"/>
                  </a:schemeClr>
                </a:solidFill>
                <a:latin typeface="+mn-lt"/>
                <a:ea typeface="Questrial"/>
                <a:cs typeface="Questrial"/>
                <a:sym typeface="Questrial"/>
              </a:rPr>
              <a:t> by Major Event, 1987–2015</a:t>
            </a:r>
          </a:p>
        </p:txBody>
      </p:sp>
      <p:sp>
        <p:nvSpPr>
          <p:cNvPr id="51204" name="Rectangle 3"/>
          <p:cNvSpPr>
            <a:spLocks noChangeArrowheads="1"/>
          </p:cNvSpPr>
          <p:nvPr/>
        </p:nvSpPr>
        <p:spPr bwMode="auto">
          <a:xfrm>
            <a:off x="0" y="6415088"/>
            <a:ext cx="75692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0" tIns="0" rIns="0" bIns="137160" anchor="b">
            <a:spAutoFit/>
          </a:bodyPr>
          <a:lstStyle>
            <a:lvl1pPr marL="133350" indent="-133350" eaLnBrk="0" hangingPunct="0">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90000"/>
              </a:lnSpc>
              <a:buClr>
                <a:schemeClr val="accent2"/>
              </a:buClr>
              <a:buFont typeface="Wingdings" panose="05000000000000000000" pitchFamily="2" charset="2"/>
              <a:buNone/>
            </a:pPr>
            <a:r>
              <a:rPr lang="en-US" altLang="en-US" sz="1100"/>
              <a:t>* 	Excludes Mortgage &amp; Financial Guarantee in 2008 – 2014. </a:t>
            </a:r>
          </a:p>
          <a:p>
            <a:pPr>
              <a:lnSpc>
                <a:spcPct val="90000"/>
              </a:lnSpc>
              <a:buClr>
                <a:schemeClr val="accent2"/>
              </a:buClr>
              <a:buFont typeface="Wingdings" panose="05000000000000000000" pitchFamily="2" charset="2"/>
              <a:buNone/>
            </a:pPr>
            <a:r>
              <a:rPr lang="en-US" altLang="en-US" sz="1100"/>
              <a:t>	Sources: ISO, </a:t>
            </a:r>
            <a:r>
              <a:rPr lang="en-US" altLang="en-US" sz="1100" i="1"/>
              <a:t>Fortune</a:t>
            </a:r>
            <a:r>
              <a:rPr lang="en-US" altLang="en-US" sz="1100"/>
              <a:t>; Insurance Information Institute.</a:t>
            </a:r>
          </a:p>
        </p:txBody>
      </p:sp>
      <p:graphicFrame>
        <p:nvGraphicFramePr>
          <p:cNvPr id="51205" name="Object 2"/>
          <p:cNvGraphicFramePr>
            <a:graphicFrameLocks/>
          </p:cNvGraphicFramePr>
          <p:nvPr/>
        </p:nvGraphicFramePr>
        <p:xfrm>
          <a:off x="287338" y="1476375"/>
          <a:ext cx="8569325" cy="4579938"/>
        </p:xfrm>
        <a:graphic>
          <a:graphicData uri="http://schemas.openxmlformats.org/presentationml/2006/ole">
            <mc:AlternateContent xmlns:mc="http://schemas.openxmlformats.org/markup-compatibility/2006">
              <mc:Choice xmlns:v="urn:schemas-microsoft-com:vml" Requires="v">
                <p:oleObj spid="_x0000_s51233" name="Chart" r:id="rId4" imgW="8591584" imgH="4600673" progId="MSGraph.Chart.8">
                  <p:embed followColorScheme="full"/>
                </p:oleObj>
              </mc:Choice>
              <mc:Fallback>
                <p:oleObj name="Chart" r:id="rId4" imgW="8591584" imgH="4600673" progId="MSGraph.Chart.8">
                  <p:embed followColorScheme="full"/>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287338" y="1476375"/>
                        <a:ext cx="8569325"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06" name="Rectangle 5"/>
          <p:cNvSpPr>
            <a:spLocks noChangeArrowheads="1"/>
          </p:cNvSpPr>
          <p:nvPr/>
        </p:nvSpPr>
        <p:spPr bwMode="blackWhite">
          <a:xfrm>
            <a:off x="1666875" y="1377950"/>
            <a:ext cx="3900488" cy="728663"/>
          </a:xfrm>
          <a:prstGeom prst="rect">
            <a:avLst/>
          </a:prstGeom>
          <a:gradFill rotWithShape="1">
            <a:gsLst>
              <a:gs pos="0">
                <a:srgbClr val="FF6801"/>
              </a:gs>
              <a:gs pos="100000">
                <a:srgbClr val="DC5A01"/>
              </a:gs>
            </a:gsLst>
            <a:lin ang="5400000" scaled="1"/>
          </a:gradFill>
          <a:ln w="12700" algn="ctr">
            <a:solidFill>
              <a:srgbClr val="FF6801"/>
            </a:solidFill>
            <a:miter lim="800000"/>
            <a:headEnd/>
            <a:tailEnd/>
          </a:ln>
        </p:spPr>
        <p:txBody>
          <a:bodyPr bIns="64008"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5000"/>
              </a:lnSpc>
              <a:spcBef>
                <a:spcPct val="25000"/>
              </a:spcBef>
            </a:pPr>
            <a:r>
              <a:rPr lang="en-US" altLang="en-US" b="1">
                <a:solidFill>
                  <a:srgbClr val="FFFFFF"/>
                </a:solidFill>
              </a:rPr>
              <a:t>P/C Profitability Is Both by </a:t>
            </a:r>
            <a:br>
              <a:rPr lang="en-US" altLang="en-US" b="1">
                <a:solidFill>
                  <a:srgbClr val="FFFFFF"/>
                </a:solidFill>
              </a:rPr>
            </a:br>
            <a:r>
              <a:rPr lang="en-US" altLang="en-US" b="1">
                <a:solidFill>
                  <a:srgbClr val="FFFFFF"/>
                </a:solidFill>
              </a:rPr>
              <a:t> Cyclicality and Ordinary Volatility</a:t>
            </a:r>
            <a:endParaRPr lang="pt-BR" altLang="en-US" b="1">
              <a:solidFill>
                <a:srgbClr val="FFFFFF"/>
              </a:solidFill>
            </a:endParaRPr>
          </a:p>
        </p:txBody>
      </p:sp>
      <p:sp>
        <p:nvSpPr>
          <p:cNvPr id="2026503" name="Oval 7"/>
          <p:cNvSpPr>
            <a:spLocks noChangeArrowheads="1"/>
          </p:cNvSpPr>
          <p:nvPr/>
        </p:nvSpPr>
        <p:spPr bwMode="auto">
          <a:xfrm>
            <a:off x="1660525" y="3138488"/>
            <a:ext cx="307975" cy="533400"/>
          </a:xfrm>
          <a:prstGeom prst="ellipse">
            <a:avLst/>
          </a:prstGeom>
          <a:noFill/>
          <a:ln w="38100">
            <a:solidFill>
              <a:srgbClr val="FF680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026504" name="AutoShape 8"/>
          <p:cNvSpPr>
            <a:spLocks noChangeArrowheads="1"/>
          </p:cNvSpPr>
          <p:nvPr/>
        </p:nvSpPr>
        <p:spPr bwMode="blackWhite">
          <a:xfrm>
            <a:off x="1065213" y="3871913"/>
            <a:ext cx="754062" cy="292100"/>
          </a:xfrm>
          <a:prstGeom prst="wedgeRectCallout">
            <a:avLst>
              <a:gd name="adj1" fmla="val 46112"/>
              <a:gd name="adj2" fmla="val -123345"/>
            </a:avLst>
          </a:prstGeom>
          <a:gradFill rotWithShape="1">
            <a:gsLst>
              <a:gs pos="0">
                <a:schemeClr val="accent1"/>
              </a:gs>
              <a:gs pos="100000">
                <a:schemeClr val="accent1">
                  <a:gamma/>
                  <a:shade val="66275"/>
                  <a:invGamma/>
                </a:schemeClr>
              </a:gs>
            </a:gsLst>
            <a:lin ang="5400000" scaled="1"/>
          </a:gradFill>
          <a:ln w="28575" algn="ctr">
            <a:solidFill>
              <a:schemeClr val="bg1"/>
            </a:solidFill>
            <a:miter lim="800000"/>
            <a:headEnd/>
            <a:tailEnd/>
          </a:ln>
          <a:effectLst/>
        </p:spPr>
        <p:txBody>
          <a:bodyPr tIns="91440" bIns="91440" anchor="ctr"/>
          <a:lstStyle/>
          <a:p>
            <a:pPr algn="ctr" eaLnBrk="0" fontAlgn="auto" hangingPunct="0">
              <a:lnSpc>
                <a:spcPct val="90000"/>
              </a:lnSpc>
              <a:spcBef>
                <a:spcPct val="50000"/>
              </a:spcBef>
              <a:spcAft>
                <a:spcPts val="0"/>
              </a:spcAft>
              <a:buClr>
                <a:schemeClr val="bg1"/>
              </a:buClr>
              <a:buFont typeface="Wingdings" pitchFamily="2" charset="2"/>
              <a:buNone/>
              <a:defRPr/>
            </a:pPr>
            <a:r>
              <a:rPr lang="en-US" b="1" kern="0">
                <a:solidFill>
                  <a:schemeClr val="bg1"/>
                </a:solidFill>
                <a:latin typeface="Arial"/>
                <a:ea typeface="Arial"/>
                <a:cs typeface="Arial"/>
                <a:sym typeface="Arial"/>
              </a:rPr>
              <a:t>Hugo</a:t>
            </a:r>
          </a:p>
        </p:txBody>
      </p:sp>
      <p:sp>
        <p:nvSpPr>
          <p:cNvPr id="2026506" name="Oval 10"/>
          <p:cNvSpPr>
            <a:spLocks noChangeArrowheads="1"/>
          </p:cNvSpPr>
          <p:nvPr/>
        </p:nvSpPr>
        <p:spPr bwMode="auto">
          <a:xfrm>
            <a:off x="2224088" y="3763963"/>
            <a:ext cx="307975" cy="533400"/>
          </a:xfrm>
          <a:prstGeom prst="ellipse">
            <a:avLst/>
          </a:prstGeom>
          <a:noFill/>
          <a:ln w="38100">
            <a:solidFill>
              <a:srgbClr val="FF680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026507" name="AutoShape 11"/>
          <p:cNvSpPr>
            <a:spLocks noChangeArrowheads="1"/>
          </p:cNvSpPr>
          <p:nvPr/>
        </p:nvSpPr>
        <p:spPr bwMode="blackWhite">
          <a:xfrm>
            <a:off x="1169988" y="4464050"/>
            <a:ext cx="1085850" cy="485775"/>
          </a:xfrm>
          <a:prstGeom prst="wedgeRectCallout">
            <a:avLst>
              <a:gd name="adj1" fmla="val 46408"/>
              <a:gd name="adj2" fmla="val -128056"/>
            </a:avLst>
          </a:prstGeom>
          <a:gradFill rotWithShape="1">
            <a:gsLst>
              <a:gs pos="0">
                <a:schemeClr val="accent1"/>
              </a:gs>
              <a:gs pos="100000">
                <a:schemeClr val="accent1">
                  <a:gamma/>
                  <a:shade val="66275"/>
                  <a:invGamma/>
                </a:schemeClr>
              </a:gs>
            </a:gsLst>
            <a:lin ang="5400000" scaled="1"/>
          </a:gradFill>
          <a:ln w="28575" algn="ctr">
            <a:solidFill>
              <a:schemeClr val="bg1"/>
            </a:solidFill>
            <a:miter lim="800000"/>
            <a:headEnd/>
            <a:tailEnd/>
          </a:ln>
          <a:effectLst/>
        </p:spPr>
        <p:txBody>
          <a:bodyPr tIns="91440" bIns="91440" anchor="ctr"/>
          <a:lstStyle/>
          <a:p>
            <a:pPr algn="ctr" eaLnBrk="0" fontAlgn="auto" hangingPunct="0">
              <a:lnSpc>
                <a:spcPct val="90000"/>
              </a:lnSpc>
              <a:spcBef>
                <a:spcPct val="50000"/>
              </a:spcBef>
              <a:spcAft>
                <a:spcPts val="0"/>
              </a:spcAft>
              <a:buClr>
                <a:schemeClr val="bg1"/>
              </a:buClr>
              <a:buFont typeface="Wingdings" pitchFamily="2" charset="2"/>
              <a:buNone/>
              <a:defRPr/>
            </a:pPr>
            <a:r>
              <a:rPr lang="en-US" b="1" kern="0" dirty="0">
                <a:solidFill>
                  <a:schemeClr val="bg1"/>
                </a:solidFill>
                <a:latin typeface="Arial"/>
                <a:ea typeface="Arial"/>
                <a:cs typeface="Arial"/>
                <a:sym typeface="Arial"/>
              </a:rPr>
              <a:t>Andrew, </a:t>
            </a:r>
            <a:r>
              <a:rPr lang="en-US" b="1" kern="0" dirty="0" err="1">
                <a:solidFill>
                  <a:schemeClr val="bg1"/>
                </a:solidFill>
                <a:latin typeface="Arial"/>
                <a:ea typeface="Arial"/>
                <a:cs typeface="Arial"/>
                <a:sym typeface="Arial"/>
              </a:rPr>
              <a:t>Iniki</a:t>
            </a:r>
            <a:endParaRPr lang="en-US" b="1" kern="0" dirty="0">
              <a:solidFill>
                <a:schemeClr val="bg1"/>
              </a:solidFill>
              <a:latin typeface="Arial"/>
              <a:ea typeface="Arial"/>
              <a:cs typeface="Arial"/>
              <a:sym typeface="Arial"/>
            </a:endParaRPr>
          </a:p>
        </p:txBody>
      </p:sp>
      <p:sp>
        <p:nvSpPr>
          <p:cNvPr id="2026509" name="Oval 13"/>
          <p:cNvSpPr>
            <a:spLocks noChangeArrowheads="1"/>
          </p:cNvSpPr>
          <p:nvPr/>
        </p:nvSpPr>
        <p:spPr bwMode="auto">
          <a:xfrm>
            <a:off x="2759075" y="3635375"/>
            <a:ext cx="307975" cy="533400"/>
          </a:xfrm>
          <a:prstGeom prst="ellipse">
            <a:avLst/>
          </a:prstGeom>
          <a:noFill/>
          <a:ln w="38100">
            <a:solidFill>
              <a:srgbClr val="FF680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026510" name="AutoShape 14"/>
          <p:cNvSpPr>
            <a:spLocks noChangeArrowheads="1"/>
          </p:cNvSpPr>
          <p:nvPr/>
        </p:nvSpPr>
        <p:spPr bwMode="blackWhite">
          <a:xfrm>
            <a:off x="2295525" y="4781550"/>
            <a:ext cx="1162050" cy="292100"/>
          </a:xfrm>
          <a:prstGeom prst="wedgeRectCallout">
            <a:avLst>
              <a:gd name="adj1" fmla="val 12904"/>
              <a:gd name="adj2" fmla="val -246091"/>
            </a:avLst>
          </a:prstGeom>
          <a:gradFill rotWithShape="1">
            <a:gsLst>
              <a:gs pos="0">
                <a:schemeClr val="accent1"/>
              </a:gs>
              <a:gs pos="100000">
                <a:schemeClr val="accent1">
                  <a:gamma/>
                  <a:shade val="66275"/>
                  <a:invGamma/>
                </a:schemeClr>
              </a:gs>
            </a:gsLst>
            <a:lin ang="5400000" scaled="1"/>
          </a:gradFill>
          <a:ln w="28575" algn="ctr">
            <a:solidFill>
              <a:schemeClr val="bg1"/>
            </a:solidFill>
            <a:miter lim="800000"/>
            <a:headEnd/>
            <a:tailEnd/>
          </a:ln>
          <a:effectLst/>
        </p:spPr>
        <p:txBody>
          <a:bodyPr tIns="91440" bIns="91440" anchor="ctr"/>
          <a:lstStyle/>
          <a:p>
            <a:pPr algn="ctr" eaLnBrk="0" fontAlgn="auto" hangingPunct="0">
              <a:lnSpc>
                <a:spcPct val="90000"/>
              </a:lnSpc>
              <a:spcBef>
                <a:spcPct val="50000"/>
              </a:spcBef>
              <a:spcAft>
                <a:spcPts val="0"/>
              </a:spcAft>
              <a:buClr>
                <a:schemeClr val="bg1"/>
              </a:buClr>
              <a:buFont typeface="Wingdings" pitchFamily="2" charset="2"/>
              <a:buNone/>
              <a:defRPr/>
            </a:pPr>
            <a:r>
              <a:rPr lang="en-US" b="1" kern="0" dirty="0">
                <a:solidFill>
                  <a:schemeClr val="bg1"/>
                </a:solidFill>
                <a:latin typeface="Arial"/>
                <a:ea typeface="Arial"/>
                <a:cs typeface="Arial"/>
                <a:sym typeface="Arial"/>
              </a:rPr>
              <a:t>Northridge</a:t>
            </a:r>
          </a:p>
        </p:txBody>
      </p:sp>
      <p:sp>
        <p:nvSpPr>
          <p:cNvPr id="2026512" name="Oval 16"/>
          <p:cNvSpPr>
            <a:spLocks noChangeArrowheads="1"/>
          </p:cNvSpPr>
          <p:nvPr/>
        </p:nvSpPr>
        <p:spPr bwMode="auto">
          <a:xfrm>
            <a:off x="3597275" y="2746375"/>
            <a:ext cx="307975" cy="533400"/>
          </a:xfrm>
          <a:prstGeom prst="ellipse">
            <a:avLst/>
          </a:prstGeom>
          <a:noFill/>
          <a:ln w="38100">
            <a:solidFill>
              <a:srgbClr val="FF680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026513" name="AutoShape 17"/>
          <p:cNvSpPr>
            <a:spLocks noChangeArrowheads="1"/>
          </p:cNvSpPr>
          <p:nvPr/>
        </p:nvSpPr>
        <p:spPr bwMode="blackWhite">
          <a:xfrm>
            <a:off x="3328988" y="4017963"/>
            <a:ext cx="1265237" cy="711200"/>
          </a:xfrm>
          <a:prstGeom prst="wedgeRectCallout">
            <a:avLst>
              <a:gd name="adj1" fmla="val -15588"/>
              <a:gd name="adj2" fmla="val -147418"/>
            </a:avLst>
          </a:prstGeom>
          <a:gradFill rotWithShape="1">
            <a:gsLst>
              <a:gs pos="0">
                <a:schemeClr val="accent1"/>
              </a:gs>
              <a:gs pos="100000">
                <a:schemeClr val="accent1">
                  <a:gamma/>
                  <a:shade val="66275"/>
                  <a:invGamma/>
                </a:schemeClr>
              </a:gs>
            </a:gsLst>
            <a:lin ang="5400000" scaled="1"/>
          </a:gradFill>
          <a:ln w="28575" algn="ctr">
            <a:solidFill>
              <a:schemeClr val="bg1"/>
            </a:solidFill>
            <a:miter lim="800000"/>
            <a:headEnd/>
            <a:tailEnd/>
          </a:ln>
          <a:effectLst/>
        </p:spPr>
        <p:txBody>
          <a:bodyPr tIns="91440" bIns="91440" anchor="ctr"/>
          <a:lstStyle/>
          <a:p>
            <a:pPr algn="ctr" eaLnBrk="0" fontAlgn="auto" hangingPunct="0">
              <a:lnSpc>
                <a:spcPct val="90000"/>
              </a:lnSpc>
              <a:spcBef>
                <a:spcPct val="50000"/>
              </a:spcBef>
              <a:spcAft>
                <a:spcPts val="0"/>
              </a:spcAft>
              <a:buClr>
                <a:schemeClr val="bg1"/>
              </a:buClr>
              <a:buFont typeface="Wingdings" pitchFamily="2" charset="2"/>
              <a:buNone/>
              <a:defRPr/>
            </a:pPr>
            <a:r>
              <a:rPr lang="en-US" b="1" kern="0" dirty="0">
                <a:solidFill>
                  <a:schemeClr val="bg1"/>
                </a:solidFill>
                <a:latin typeface="Arial"/>
                <a:ea typeface="Arial"/>
                <a:cs typeface="Arial"/>
                <a:sym typeface="Arial"/>
              </a:rPr>
              <a:t>Lowest CAT Losses in </a:t>
            </a:r>
            <a:br>
              <a:rPr lang="en-US" b="1" kern="0" dirty="0">
                <a:solidFill>
                  <a:schemeClr val="bg1"/>
                </a:solidFill>
                <a:latin typeface="Arial"/>
                <a:ea typeface="Arial"/>
                <a:cs typeface="Arial"/>
                <a:sym typeface="Arial"/>
              </a:rPr>
            </a:br>
            <a:r>
              <a:rPr lang="en-US" b="1" kern="0" dirty="0">
                <a:solidFill>
                  <a:schemeClr val="bg1"/>
                </a:solidFill>
                <a:latin typeface="Arial"/>
                <a:ea typeface="Arial"/>
                <a:cs typeface="Arial"/>
                <a:sym typeface="Arial"/>
              </a:rPr>
              <a:t>15 Years</a:t>
            </a:r>
          </a:p>
        </p:txBody>
      </p:sp>
      <p:sp>
        <p:nvSpPr>
          <p:cNvPr id="2026515" name="Oval 19"/>
          <p:cNvSpPr>
            <a:spLocks noChangeArrowheads="1"/>
          </p:cNvSpPr>
          <p:nvPr/>
        </p:nvSpPr>
        <p:spPr bwMode="auto">
          <a:xfrm>
            <a:off x="4676775" y="4652963"/>
            <a:ext cx="307975" cy="533400"/>
          </a:xfrm>
          <a:prstGeom prst="ellipse">
            <a:avLst/>
          </a:prstGeom>
          <a:noFill/>
          <a:ln w="38100">
            <a:solidFill>
              <a:srgbClr val="FF680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026516" name="AutoShape 20"/>
          <p:cNvSpPr>
            <a:spLocks noChangeArrowheads="1"/>
          </p:cNvSpPr>
          <p:nvPr/>
        </p:nvSpPr>
        <p:spPr bwMode="blackWhite">
          <a:xfrm>
            <a:off x="4284663" y="3448050"/>
            <a:ext cx="958850" cy="292100"/>
          </a:xfrm>
          <a:prstGeom prst="wedgeRectCallout">
            <a:avLst>
              <a:gd name="adj1" fmla="val 8604"/>
              <a:gd name="adj2" fmla="val 339370"/>
            </a:avLst>
          </a:prstGeom>
          <a:gradFill rotWithShape="1">
            <a:gsLst>
              <a:gs pos="0">
                <a:schemeClr val="accent1"/>
              </a:gs>
              <a:gs pos="100000">
                <a:schemeClr val="accent1">
                  <a:gamma/>
                  <a:shade val="66275"/>
                  <a:invGamma/>
                </a:schemeClr>
              </a:gs>
            </a:gsLst>
            <a:lin ang="5400000" scaled="1"/>
          </a:gradFill>
          <a:ln w="28575" algn="ctr">
            <a:solidFill>
              <a:schemeClr val="bg1"/>
            </a:solidFill>
            <a:miter lim="800000"/>
            <a:headEnd/>
            <a:tailEnd/>
          </a:ln>
          <a:effectLst/>
        </p:spPr>
        <p:txBody>
          <a:bodyPr tIns="91440" bIns="91440" anchor="ctr"/>
          <a:lstStyle/>
          <a:p>
            <a:pPr algn="ctr" eaLnBrk="0" fontAlgn="auto" hangingPunct="0">
              <a:lnSpc>
                <a:spcPct val="90000"/>
              </a:lnSpc>
              <a:spcBef>
                <a:spcPct val="50000"/>
              </a:spcBef>
              <a:spcAft>
                <a:spcPts val="0"/>
              </a:spcAft>
              <a:buClr>
                <a:schemeClr val="bg1"/>
              </a:buClr>
              <a:buFont typeface="Wingdings" pitchFamily="2" charset="2"/>
              <a:buNone/>
              <a:defRPr/>
            </a:pPr>
            <a:r>
              <a:rPr lang="en-US" b="1" kern="0">
                <a:solidFill>
                  <a:schemeClr val="bg1"/>
                </a:solidFill>
                <a:latin typeface="Arial"/>
                <a:ea typeface="Arial"/>
                <a:cs typeface="Arial"/>
                <a:sym typeface="Arial"/>
              </a:rPr>
              <a:t>Sept. 11</a:t>
            </a:r>
          </a:p>
        </p:txBody>
      </p:sp>
      <p:sp>
        <p:nvSpPr>
          <p:cNvPr id="2026518" name="Oval 22"/>
          <p:cNvSpPr>
            <a:spLocks noChangeArrowheads="1"/>
          </p:cNvSpPr>
          <p:nvPr/>
        </p:nvSpPr>
        <p:spPr bwMode="auto">
          <a:xfrm>
            <a:off x="5800725" y="3038475"/>
            <a:ext cx="307975" cy="533400"/>
          </a:xfrm>
          <a:prstGeom prst="ellipse">
            <a:avLst/>
          </a:prstGeom>
          <a:noFill/>
          <a:ln w="38100">
            <a:solidFill>
              <a:srgbClr val="FF680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026519" name="AutoShape 23"/>
          <p:cNvSpPr>
            <a:spLocks noChangeArrowheads="1"/>
          </p:cNvSpPr>
          <p:nvPr/>
        </p:nvSpPr>
        <p:spPr bwMode="blackWhite">
          <a:xfrm>
            <a:off x="5729288" y="1792288"/>
            <a:ext cx="1174750" cy="508000"/>
          </a:xfrm>
          <a:prstGeom prst="wedgeRectCallout">
            <a:avLst>
              <a:gd name="adj1" fmla="val -33054"/>
              <a:gd name="adj2" fmla="val 188196"/>
            </a:avLst>
          </a:prstGeom>
          <a:gradFill rotWithShape="1">
            <a:gsLst>
              <a:gs pos="0">
                <a:schemeClr val="accent1"/>
              </a:gs>
              <a:gs pos="100000">
                <a:schemeClr val="accent1">
                  <a:gamma/>
                  <a:shade val="66275"/>
                  <a:invGamma/>
                </a:schemeClr>
              </a:gs>
            </a:gsLst>
            <a:lin ang="5400000" scaled="1"/>
          </a:gradFill>
          <a:ln w="28575" algn="ctr">
            <a:solidFill>
              <a:schemeClr val="bg1"/>
            </a:solidFill>
            <a:miter lim="800000"/>
            <a:headEnd/>
            <a:tailEnd/>
          </a:ln>
          <a:effectLst/>
        </p:spPr>
        <p:txBody>
          <a:bodyPr tIns="91440" bIns="91440" anchor="ctr"/>
          <a:lstStyle/>
          <a:p>
            <a:pPr algn="ctr" eaLnBrk="0" fontAlgn="auto" hangingPunct="0">
              <a:lnSpc>
                <a:spcPct val="90000"/>
              </a:lnSpc>
              <a:spcBef>
                <a:spcPct val="50000"/>
              </a:spcBef>
              <a:spcAft>
                <a:spcPts val="0"/>
              </a:spcAft>
              <a:buClr>
                <a:schemeClr val="bg1"/>
              </a:buClr>
              <a:buFont typeface="Wingdings" pitchFamily="2" charset="2"/>
              <a:buNone/>
              <a:defRPr/>
            </a:pPr>
            <a:r>
              <a:rPr lang="en-US" b="1" kern="0">
                <a:solidFill>
                  <a:schemeClr val="bg1"/>
                </a:solidFill>
                <a:latin typeface="Arial"/>
                <a:ea typeface="Arial"/>
                <a:cs typeface="Arial"/>
                <a:sym typeface="Arial"/>
              </a:rPr>
              <a:t>Katrina, Rita, Wilma</a:t>
            </a:r>
          </a:p>
        </p:txBody>
      </p:sp>
      <p:sp>
        <p:nvSpPr>
          <p:cNvPr id="2026521" name="Oval 25"/>
          <p:cNvSpPr>
            <a:spLocks noChangeArrowheads="1"/>
          </p:cNvSpPr>
          <p:nvPr/>
        </p:nvSpPr>
        <p:spPr bwMode="auto">
          <a:xfrm>
            <a:off x="5486400" y="3059113"/>
            <a:ext cx="307975" cy="533400"/>
          </a:xfrm>
          <a:prstGeom prst="ellipse">
            <a:avLst/>
          </a:prstGeom>
          <a:noFill/>
          <a:ln w="38100">
            <a:solidFill>
              <a:srgbClr val="FF680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026522" name="AutoShape 26"/>
          <p:cNvSpPr>
            <a:spLocks noChangeArrowheads="1"/>
          </p:cNvSpPr>
          <p:nvPr/>
        </p:nvSpPr>
        <p:spPr bwMode="blackWhite">
          <a:xfrm>
            <a:off x="5251450" y="4184650"/>
            <a:ext cx="1314450" cy="292100"/>
          </a:xfrm>
          <a:prstGeom prst="wedgeRectCallout">
            <a:avLst>
              <a:gd name="adj1" fmla="val -23583"/>
              <a:gd name="adj2" fmla="val -231536"/>
            </a:avLst>
          </a:prstGeom>
          <a:gradFill rotWithShape="1">
            <a:gsLst>
              <a:gs pos="0">
                <a:schemeClr val="accent1"/>
              </a:gs>
              <a:gs pos="100000">
                <a:schemeClr val="accent1">
                  <a:gamma/>
                  <a:shade val="66275"/>
                  <a:invGamma/>
                </a:schemeClr>
              </a:gs>
            </a:gsLst>
            <a:lin ang="5400000" scaled="1"/>
          </a:gradFill>
          <a:ln w="28575" algn="ctr">
            <a:solidFill>
              <a:schemeClr val="bg1"/>
            </a:solidFill>
            <a:miter lim="800000"/>
            <a:headEnd/>
            <a:tailEnd/>
          </a:ln>
          <a:effectLst/>
        </p:spPr>
        <p:txBody>
          <a:bodyPr tIns="91440" bIns="91440" anchor="ctr"/>
          <a:lstStyle/>
          <a:p>
            <a:pPr algn="ctr" eaLnBrk="0" fontAlgn="auto" hangingPunct="0">
              <a:lnSpc>
                <a:spcPct val="90000"/>
              </a:lnSpc>
              <a:spcBef>
                <a:spcPct val="50000"/>
              </a:spcBef>
              <a:spcAft>
                <a:spcPts val="0"/>
              </a:spcAft>
              <a:buClr>
                <a:schemeClr val="bg1"/>
              </a:buClr>
              <a:buFont typeface="Wingdings" pitchFamily="2" charset="2"/>
              <a:buNone/>
              <a:defRPr/>
            </a:pPr>
            <a:r>
              <a:rPr lang="en-US" b="1" kern="0">
                <a:solidFill>
                  <a:schemeClr val="bg1"/>
                </a:solidFill>
                <a:latin typeface="Arial"/>
                <a:ea typeface="Arial"/>
                <a:cs typeface="Arial"/>
                <a:sym typeface="Arial"/>
              </a:rPr>
              <a:t>4 Hurricanes</a:t>
            </a:r>
          </a:p>
        </p:txBody>
      </p:sp>
      <p:sp>
        <p:nvSpPr>
          <p:cNvPr id="2026524" name="Oval 28"/>
          <p:cNvSpPr>
            <a:spLocks noChangeArrowheads="1"/>
          </p:cNvSpPr>
          <p:nvPr/>
        </p:nvSpPr>
        <p:spPr bwMode="auto">
          <a:xfrm>
            <a:off x="6607175" y="3816350"/>
            <a:ext cx="307975" cy="533400"/>
          </a:xfrm>
          <a:prstGeom prst="ellipse">
            <a:avLst/>
          </a:prstGeom>
          <a:noFill/>
          <a:ln w="38100">
            <a:solidFill>
              <a:srgbClr val="FF680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026525" name="AutoShape 29"/>
          <p:cNvSpPr>
            <a:spLocks noChangeArrowheads="1"/>
          </p:cNvSpPr>
          <p:nvPr/>
        </p:nvSpPr>
        <p:spPr bwMode="blackWhite">
          <a:xfrm>
            <a:off x="6205538" y="4805363"/>
            <a:ext cx="1152525" cy="546100"/>
          </a:xfrm>
          <a:prstGeom prst="wedgeRectCallout">
            <a:avLst>
              <a:gd name="adj1" fmla="val -7287"/>
              <a:gd name="adj2" fmla="val -129514"/>
            </a:avLst>
          </a:prstGeom>
          <a:gradFill rotWithShape="1">
            <a:gsLst>
              <a:gs pos="0">
                <a:schemeClr val="tx2"/>
              </a:gs>
              <a:gs pos="100000">
                <a:srgbClr val="9E8000"/>
              </a:gs>
            </a:gsLst>
            <a:lin ang="5400000" scaled="1"/>
          </a:gradFill>
          <a:ln w="28575" algn="ctr">
            <a:solidFill>
              <a:schemeClr val="bg1"/>
            </a:solidFill>
            <a:miter lim="800000"/>
            <a:headEnd/>
            <a:tailEnd/>
          </a:ln>
        </p:spPr>
        <p:txBody>
          <a:bodyPr tIns="91440" bIns="9144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spcBef>
                <a:spcPct val="50000"/>
              </a:spcBef>
              <a:buClr>
                <a:schemeClr val="bg1"/>
              </a:buClr>
              <a:buFont typeface="Wingdings" panose="05000000000000000000" pitchFamily="2" charset="2"/>
              <a:buNone/>
            </a:pPr>
            <a:r>
              <a:rPr lang="en-US" altLang="en-US" b="1"/>
              <a:t>Financial Crisis*</a:t>
            </a:r>
          </a:p>
        </p:txBody>
      </p:sp>
      <p:sp>
        <p:nvSpPr>
          <p:cNvPr id="51223" name="Rectangle 31"/>
          <p:cNvSpPr>
            <a:spLocks noChangeArrowheads="1"/>
          </p:cNvSpPr>
          <p:nvPr/>
        </p:nvSpPr>
        <p:spPr bwMode="black">
          <a:xfrm>
            <a:off x="347663" y="1266825"/>
            <a:ext cx="8221662"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90000"/>
              </a:lnSpc>
              <a:spcBef>
                <a:spcPct val="20000"/>
              </a:spcBef>
            </a:pPr>
            <a:r>
              <a:rPr lang="en-US" altLang="en-US" sz="1600" b="1">
                <a:solidFill>
                  <a:srgbClr val="225A7A"/>
                </a:solidFill>
              </a:rPr>
              <a:t>(Percent)</a:t>
            </a:r>
          </a:p>
        </p:txBody>
      </p:sp>
      <p:sp>
        <p:nvSpPr>
          <p:cNvPr id="26" name="AutoShape 26"/>
          <p:cNvSpPr>
            <a:spLocks noChangeArrowheads="1"/>
          </p:cNvSpPr>
          <p:nvPr/>
        </p:nvSpPr>
        <p:spPr bwMode="blackWhite">
          <a:xfrm>
            <a:off x="7358063" y="4632325"/>
            <a:ext cx="1098550" cy="679450"/>
          </a:xfrm>
          <a:prstGeom prst="wedgeRectCallout">
            <a:avLst>
              <a:gd name="adj1" fmla="val -26346"/>
              <a:gd name="adj2" fmla="val -97430"/>
            </a:avLst>
          </a:prstGeom>
          <a:gradFill rotWithShape="1">
            <a:gsLst>
              <a:gs pos="0">
                <a:schemeClr val="accent1"/>
              </a:gs>
              <a:gs pos="100000">
                <a:schemeClr val="accent1">
                  <a:gamma/>
                  <a:shade val="66275"/>
                  <a:invGamma/>
                </a:schemeClr>
              </a:gs>
            </a:gsLst>
            <a:lin ang="5400000" scaled="1"/>
          </a:gradFill>
          <a:ln w="28575" algn="ctr">
            <a:solidFill>
              <a:schemeClr val="bg1"/>
            </a:solidFill>
            <a:miter lim="800000"/>
            <a:headEnd/>
            <a:tailEnd/>
          </a:ln>
          <a:effectLst/>
        </p:spPr>
        <p:txBody>
          <a:bodyPr tIns="91440" bIns="91440" anchor="ctr"/>
          <a:lstStyle/>
          <a:p>
            <a:pPr algn="ctr" eaLnBrk="0" fontAlgn="auto" hangingPunct="0">
              <a:lnSpc>
                <a:spcPct val="90000"/>
              </a:lnSpc>
              <a:spcBef>
                <a:spcPct val="50000"/>
              </a:spcBef>
              <a:spcAft>
                <a:spcPts val="0"/>
              </a:spcAft>
              <a:buClr>
                <a:schemeClr val="bg1"/>
              </a:buClr>
              <a:buFont typeface="Wingdings" pitchFamily="2" charset="2"/>
              <a:buNone/>
              <a:defRPr/>
            </a:pPr>
            <a:r>
              <a:rPr lang="en-US" b="1" kern="0" dirty="0">
                <a:solidFill>
                  <a:schemeClr val="bg1"/>
                </a:solidFill>
                <a:latin typeface="Arial"/>
                <a:ea typeface="Arial"/>
                <a:cs typeface="Arial"/>
                <a:sym typeface="Arial"/>
              </a:rPr>
              <a:t>Record Tornado Losses</a:t>
            </a:r>
          </a:p>
        </p:txBody>
      </p:sp>
      <p:sp>
        <p:nvSpPr>
          <p:cNvPr id="27" name="Oval 28"/>
          <p:cNvSpPr>
            <a:spLocks noChangeArrowheads="1"/>
          </p:cNvSpPr>
          <p:nvPr/>
        </p:nvSpPr>
        <p:spPr bwMode="auto">
          <a:xfrm>
            <a:off x="7389813" y="3803650"/>
            <a:ext cx="307975" cy="533400"/>
          </a:xfrm>
          <a:prstGeom prst="ellipse">
            <a:avLst/>
          </a:prstGeom>
          <a:noFill/>
          <a:ln w="38100">
            <a:solidFill>
              <a:srgbClr val="FF680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8" name="Oval 28"/>
          <p:cNvSpPr>
            <a:spLocks noChangeArrowheads="1"/>
          </p:cNvSpPr>
          <p:nvPr/>
        </p:nvSpPr>
        <p:spPr bwMode="auto">
          <a:xfrm>
            <a:off x="7696200" y="3516313"/>
            <a:ext cx="307975" cy="533400"/>
          </a:xfrm>
          <a:prstGeom prst="ellipse">
            <a:avLst/>
          </a:prstGeom>
          <a:noFill/>
          <a:ln w="38100">
            <a:solidFill>
              <a:srgbClr val="FF680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9" name="AutoShape 26"/>
          <p:cNvSpPr>
            <a:spLocks noChangeArrowheads="1"/>
          </p:cNvSpPr>
          <p:nvPr/>
        </p:nvSpPr>
        <p:spPr bwMode="blackWhite">
          <a:xfrm>
            <a:off x="7954963" y="4244975"/>
            <a:ext cx="768350" cy="328613"/>
          </a:xfrm>
          <a:prstGeom prst="wedgeRectCallout">
            <a:avLst>
              <a:gd name="adj1" fmla="val -49371"/>
              <a:gd name="adj2" fmla="val -111013"/>
            </a:avLst>
          </a:prstGeom>
          <a:gradFill rotWithShape="1">
            <a:gsLst>
              <a:gs pos="0">
                <a:schemeClr val="accent1"/>
              </a:gs>
              <a:gs pos="100000">
                <a:schemeClr val="accent1">
                  <a:gamma/>
                  <a:shade val="66275"/>
                  <a:invGamma/>
                </a:schemeClr>
              </a:gs>
            </a:gsLst>
            <a:lin ang="5400000" scaled="1"/>
          </a:gradFill>
          <a:ln w="28575" algn="ctr">
            <a:solidFill>
              <a:schemeClr val="bg1"/>
            </a:solidFill>
            <a:miter lim="800000"/>
            <a:headEnd/>
            <a:tailEnd/>
          </a:ln>
          <a:effectLst/>
        </p:spPr>
        <p:txBody>
          <a:bodyPr tIns="91440" bIns="91440" anchor="ctr"/>
          <a:lstStyle/>
          <a:p>
            <a:pPr algn="ctr" eaLnBrk="0" fontAlgn="auto" hangingPunct="0">
              <a:lnSpc>
                <a:spcPct val="90000"/>
              </a:lnSpc>
              <a:spcBef>
                <a:spcPct val="50000"/>
              </a:spcBef>
              <a:spcAft>
                <a:spcPts val="0"/>
              </a:spcAft>
              <a:buClr>
                <a:schemeClr val="bg1"/>
              </a:buClr>
              <a:buFont typeface="Wingdings" pitchFamily="2" charset="2"/>
              <a:buNone/>
              <a:defRPr/>
            </a:pPr>
            <a:r>
              <a:rPr lang="en-US" b="1" kern="0" dirty="0">
                <a:solidFill>
                  <a:schemeClr val="bg1"/>
                </a:solidFill>
                <a:latin typeface="Arial"/>
                <a:ea typeface="Arial"/>
                <a:cs typeface="Arial"/>
                <a:sym typeface="Arial"/>
              </a:rPr>
              <a:t>Sandy</a:t>
            </a:r>
          </a:p>
        </p:txBody>
      </p:sp>
      <p:sp>
        <p:nvSpPr>
          <p:cNvPr id="30" name="Oval 28"/>
          <p:cNvSpPr>
            <a:spLocks noChangeArrowheads="1"/>
          </p:cNvSpPr>
          <p:nvPr/>
        </p:nvSpPr>
        <p:spPr bwMode="auto">
          <a:xfrm>
            <a:off x="7937500" y="2965450"/>
            <a:ext cx="307975" cy="533400"/>
          </a:xfrm>
          <a:prstGeom prst="ellipse">
            <a:avLst/>
          </a:prstGeom>
          <a:noFill/>
          <a:ln w="38100">
            <a:solidFill>
              <a:srgbClr val="FF680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1" name="AutoShape 26"/>
          <p:cNvSpPr>
            <a:spLocks noChangeArrowheads="1"/>
          </p:cNvSpPr>
          <p:nvPr/>
        </p:nvSpPr>
        <p:spPr bwMode="blackWhite">
          <a:xfrm>
            <a:off x="7285038" y="2338388"/>
            <a:ext cx="766762" cy="401637"/>
          </a:xfrm>
          <a:prstGeom prst="wedgeRectCallout">
            <a:avLst>
              <a:gd name="adj1" fmla="val 43223"/>
              <a:gd name="adj2" fmla="val 111027"/>
            </a:avLst>
          </a:prstGeom>
          <a:gradFill rotWithShape="1">
            <a:gsLst>
              <a:gs pos="0">
                <a:schemeClr val="accent1"/>
              </a:gs>
              <a:gs pos="100000">
                <a:schemeClr val="accent1">
                  <a:gamma/>
                  <a:shade val="66275"/>
                  <a:invGamma/>
                </a:schemeClr>
              </a:gs>
            </a:gsLst>
            <a:lin ang="5400000" scaled="1"/>
          </a:gradFill>
          <a:ln w="28575" algn="ctr">
            <a:solidFill>
              <a:schemeClr val="bg1"/>
            </a:solidFill>
            <a:miter lim="800000"/>
            <a:headEnd/>
            <a:tailEnd/>
          </a:ln>
          <a:effectLst/>
        </p:spPr>
        <p:txBody>
          <a:bodyPr tIns="91440" bIns="91440" anchor="ctr"/>
          <a:lstStyle/>
          <a:p>
            <a:pPr algn="ctr" eaLnBrk="0" fontAlgn="auto" hangingPunct="0">
              <a:lnSpc>
                <a:spcPct val="90000"/>
              </a:lnSpc>
              <a:spcBef>
                <a:spcPct val="50000"/>
              </a:spcBef>
              <a:spcAft>
                <a:spcPts val="0"/>
              </a:spcAft>
              <a:buClr>
                <a:schemeClr val="bg1"/>
              </a:buClr>
              <a:buFont typeface="Wingdings" pitchFamily="2" charset="2"/>
              <a:buNone/>
              <a:defRPr/>
            </a:pPr>
            <a:r>
              <a:rPr lang="en-US" b="1" kern="0" dirty="0">
                <a:solidFill>
                  <a:schemeClr val="bg1"/>
                </a:solidFill>
                <a:latin typeface="Arial"/>
                <a:ea typeface="Arial"/>
                <a:cs typeface="Arial"/>
                <a:sym typeface="Arial"/>
              </a:rPr>
              <a:t>Low CATs</a:t>
            </a:r>
          </a:p>
        </p:txBody>
      </p:sp>
      <p:sp>
        <p:nvSpPr>
          <p:cNvPr id="32" name="AutoShape 26"/>
          <p:cNvSpPr>
            <a:spLocks noChangeArrowheads="1"/>
          </p:cNvSpPr>
          <p:nvPr/>
        </p:nvSpPr>
        <p:spPr bwMode="blackWhite">
          <a:xfrm>
            <a:off x="8051800" y="1549400"/>
            <a:ext cx="984250" cy="638175"/>
          </a:xfrm>
          <a:prstGeom prst="wedgeRectCallout">
            <a:avLst>
              <a:gd name="adj1" fmla="val -8621"/>
              <a:gd name="adj2" fmla="val 223696"/>
            </a:avLst>
          </a:prstGeom>
          <a:gradFill rotWithShape="1">
            <a:gsLst>
              <a:gs pos="0">
                <a:schemeClr val="accent1"/>
              </a:gs>
              <a:gs pos="100000">
                <a:schemeClr val="accent1">
                  <a:gamma/>
                  <a:shade val="66275"/>
                  <a:invGamma/>
                </a:schemeClr>
              </a:gs>
            </a:gsLst>
            <a:lin ang="5400000" scaled="1"/>
          </a:gradFill>
          <a:ln w="28575" algn="ctr">
            <a:solidFill>
              <a:schemeClr val="bg1"/>
            </a:solidFill>
            <a:miter lim="800000"/>
            <a:headEnd/>
            <a:tailEnd/>
          </a:ln>
          <a:effectLst/>
        </p:spPr>
        <p:txBody>
          <a:bodyPr tIns="91440" bIns="91440" anchor="ctr"/>
          <a:lstStyle/>
          <a:p>
            <a:pPr algn="ctr" eaLnBrk="0" fontAlgn="auto" hangingPunct="0">
              <a:lnSpc>
                <a:spcPct val="90000"/>
              </a:lnSpc>
              <a:spcBef>
                <a:spcPct val="50000"/>
              </a:spcBef>
              <a:spcAft>
                <a:spcPts val="0"/>
              </a:spcAft>
              <a:buClr>
                <a:schemeClr val="bg1"/>
              </a:buClr>
              <a:buFont typeface="Wingdings" pitchFamily="2" charset="2"/>
              <a:buNone/>
              <a:defRPr/>
            </a:pPr>
            <a:r>
              <a:rPr lang="en-US" b="1" kern="0" dirty="0">
                <a:solidFill>
                  <a:schemeClr val="bg1"/>
                </a:solidFill>
                <a:latin typeface="Arial"/>
                <a:ea typeface="Arial"/>
                <a:cs typeface="Arial"/>
                <a:sym typeface="Arial"/>
              </a:rPr>
              <a:t>Modestly higher CATs</a:t>
            </a:r>
          </a:p>
        </p:txBody>
      </p:sp>
      <p:sp>
        <p:nvSpPr>
          <p:cNvPr id="33" name="Oval 28"/>
          <p:cNvSpPr>
            <a:spLocks noChangeArrowheads="1"/>
          </p:cNvSpPr>
          <p:nvPr/>
        </p:nvSpPr>
        <p:spPr bwMode="auto">
          <a:xfrm>
            <a:off x="8234363" y="3249613"/>
            <a:ext cx="307975" cy="533400"/>
          </a:xfrm>
          <a:prstGeom prst="ellipse">
            <a:avLst/>
          </a:prstGeom>
          <a:noFill/>
          <a:ln w="38100">
            <a:solidFill>
              <a:srgbClr val="FF680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51232" name="Picture 5" descr="http://www.iii.org/sites/default/files/images/logo_rgbx30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700"/>
                                  </p:stCondLst>
                                  <p:childTnLst>
                                    <p:set>
                                      <p:cBhvr>
                                        <p:cTn id="6" dur="1" fill="hold">
                                          <p:stCondLst>
                                            <p:cond delay="0"/>
                                          </p:stCondLst>
                                        </p:cTn>
                                        <p:tgtEl>
                                          <p:spTgt spid="2026503"/>
                                        </p:tgtEl>
                                        <p:attrNameLst>
                                          <p:attrName>style.visibility</p:attrName>
                                        </p:attrNameLst>
                                      </p:cBhvr>
                                      <p:to>
                                        <p:strVal val="visible"/>
                                      </p:to>
                                    </p:set>
                                    <p:animEffect transition="in" filter="fade">
                                      <p:cBhvr>
                                        <p:cTn id="7" dur="1000"/>
                                        <p:tgtEl>
                                          <p:spTgt spid="2026503"/>
                                        </p:tgtEl>
                                      </p:cBhvr>
                                    </p:animEffect>
                                  </p:childTnLst>
                                </p:cTn>
                              </p:par>
                            </p:childTnLst>
                          </p:cTn>
                        </p:par>
                        <p:par>
                          <p:cTn id="8" fill="hold" nodeType="afterGroup">
                            <p:stCondLst>
                              <p:cond delay="1700"/>
                            </p:stCondLst>
                            <p:childTnLst>
                              <p:par>
                                <p:cTn id="9" presetID="22" presetClass="entr" presetSubtype="1" fill="hold" grpId="0" nodeType="afterEffect">
                                  <p:stCondLst>
                                    <p:cond delay="0"/>
                                  </p:stCondLst>
                                  <p:childTnLst>
                                    <p:set>
                                      <p:cBhvr>
                                        <p:cTn id="10" dur="1" fill="hold">
                                          <p:stCondLst>
                                            <p:cond delay="0"/>
                                          </p:stCondLst>
                                        </p:cTn>
                                        <p:tgtEl>
                                          <p:spTgt spid="2026504"/>
                                        </p:tgtEl>
                                        <p:attrNameLst>
                                          <p:attrName>style.visibility</p:attrName>
                                        </p:attrNameLst>
                                      </p:cBhvr>
                                      <p:to>
                                        <p:strVal val="visible"/>
                                      </p:to>
                                    </p:set>
                                    <p:animEffect transition="in" filter="wipe(up)">
                                      <p:cBhvr>
                                        <p:cTn id="11" dur="500"/>
                                        <p:tgtEl>
                                          <p:spTgt spid="2026504"/>
                                        </p:tgtEl>
                                      </p:cBhvr>
                                    </p:animEffect>
                                  </p:childTnLst>
                                </p:cTn>
                              </p:par>
                            </p:childTnLst>
                          </p:cTn>
                        </p:par>
                        <p:par>
                          <p:cTn id="12" fill="hold" nodeType="afterGroup">
                            <p:stCondLst>
                              <p:cond delay="2200"/>
                            </p:stCondLst>
                            <p:childTnLst>
                              <p:par>
                                <p:cTn id="13" presetID="10" presetClass="entr" presetSubtype="0" fill="hold" grpId="0" nodeType="afterEffect">
                                  <p:stCondLst>
                                    <p:cond delay="700"/>
                                  </p:stCondLst>
                                  <p:childTnLst>
                                    <p:set>
                                      <p:cBhvr>
                                        <p:cTn id="14" dur="1" fill="hold">
                                          <p:stCondLst>
                                            <p:cond delay="0"/>
                                          </p:stCondLst>
                                        </p:cTn>
                                        <p:tgtEl>
                                          <p:spTgt spid="2026506"/>
                                        </p:tgtEl>
                                        <p:attrNameLst>
                                          <p:attrName>style.visibility</p:attrName>
                                        </p:attrNameLst>
                                      </p:cBhvr>
                                      <p:to>
                                        <p:strVal val="visible"/>
                                      </p:to>
                                    </p:set>
                                    <p:animEffect transition="in" filter="fade">
                                      <p:cBhvr>
                                        <p:cTn id="15" dur="1000"/>
                                        <p:tgtEl>
                                          <p:spTgt spid="2026506"/>
                                        </p:tgtEl>
                                      </p:cBhvr>
                                    </p:animEffect>
                                  </p:childTnLst>
                                </p:cTn>
                              </p:par>
                            </p:childTnLst>
                          </p:cTn>
                        </p:par>
                        <p:par>
                          <p:cTn id="16" fill="hold" nodeType="afterGroup">
                            <p:stCondLst>
                              <p:cond delay="3900"/>
                            </p:stCondLst>
                            <p:childTnLst>
                              <p:par>
                                <p:cTn id="17" presetID="22" presetClass="entr" presetSubtype="1" fill="hold" grpId="0" nodeType="afterEffect">
                                  <p:stCondLst>
                                    <p:cond delay="0"/>
                                  </p:stCondLst>
                                  <p:childTnLst>
                                    <p:set>
                                      <p:cBhvr>
                                        <p:cTn id="18" dur="1" fill="hold">
                                          <p:stCondLst>
                                            <p:cond delay="0"/>
                                          </p:stCondLst>
                                        </p:cTn>
                                        <p:tgtEl>
                                          <p:spTgt spid="2026507"/>
                                        </p:tgtEl>
                                        <p:attrNameLst>
                                          <p:attrName>style.visibility</p:attrName>
                                        </p:attrNameLst>
                                      </p:cBhvr>
                                      <p:to>
                                        <p:strVal val="visible"/>
                                      </p:to>
                                    </p:set>
                                    <p:animEffect transition="in" filter="wipe(up)">
                                      <p:cBhvr>
                                        <p:cTn id="19" dur="500"/>
                                        <p:tgtEl>
                                          <p:spTgt spid="2026507"/>
                                        </p:tgtEl>
                                      </p:cBhvr>
                                    </p:animEffect>
                                  </p:childTnLst>
                                </p:cTn>
                              </p:par>
                            </p:childTnLst>
                          </p:cTn>
                        </p:par>
                        <p:par>
                          <p:cTn id="20" fill="hold" nodeType="afterGroup">
                            <p:stCondLst>
                              <p:cond delay="4400"/>
                            </p:stCondLst>
                            <p:childTnLst>
                              <p:par>
                                <p:cTn id="21" presetID="10" presetClass="entr" presetSubtype="0" fill="hold" grpId="0" nodeType="afterEffect">
                                  <p:stCondLst>
                                    <p:cond delay="700"/>
                                  </p:stCondLst>
                                  <p:childTnLst>
                                    <p:set>
                                      <p:cBhvr>
                                        <p:cTn id="22" dur="1" fill="hold">
                                          <p:stCondLst>
                                            <p:cond delay="0"/>
                                          </p:stCondLst>
                                        </p:cTn>
                                        <p:tgtEl>
                                          <p:spTgt spid="2026509"/>
                                        </p:tgtEl>
                                        <p:attrNameLst>
                                          <p:attrName>style.visibility</p:attrName>
                                        </p:attrNameLst>
                                      </p:cBhvr>
                                      <p:to>
                                        <p:strVal val="visible"/>
                                      </p:to>
                                    </p:set>
                                    <p:animEffect transition="in" filter="fade">
                                      <p:cBhvr>
                                        <p:cTn id="23" dur="1000"/>
                                        <p:tgtEl>
                                          <p:spTgt spid="2026509"/>
                                        </p:tgtEl>
                                      </p:cBhvr>
                                    </p:animEffect>
                                  </p:childTnLst>
                                </p:cTn>
                              </p:par>
                            </p:childTnLst>
                          </p:cTn>
                        </p:par>
                        <p:par>
                          <p:cTn id="24" fill="hold" nodeType="afterGroup">
                            <p:stCondLst>
                              <p:cond delay="6100"/>
                            </p:stCondLst>
                            <p:childTnLst>
                              <p:par>
                                <p:cTn id="25" presetID="22" presetClass="entr" presetSubtype="1" fill="hold" grpId="0" nodeType="afterEffect">
                                  <p:stCondLst>
                                    <p:cond delay="0"/>
                                  </p:stCondLst>
                                  <p:childTnLst>
                                    <p:set>
                                      <p:cBhvr>
                                        <p:cTn id="26" dur="1" fill="hold">
                                          <p:stCondLst>
                                            <p:cond delay="0"/>
                                          </p:stCondLst>
                                        </p:cTn>
                                        <p:tgtEl>
                                          <p:spTgt spid="2026510"/>
                                        </p:tgtEl>
                                        <p:attrNameLst>
                                          <p:attrName>style.visibility</p:attrName>
                                        </p:attrNameLst>
                                      </p:cBhvr>
                                      <p:to>
                                        <p:strVal val="visible"/>
                                      </p:to>
                                    </p:set>
                                    <p:animEffect transition="in" filter="wipe(up)">
                                      <p:cBhvr>
                                        <p:cTn id="27" dur="500"/>
                                        <p:tgtEl>
                                          <p:spTgt spid="2026510"/>
                                        </p:tgtEl>
                                      </p:cBhvr>
                                    </p:animEffect>
                                  </p:childTnLst>
                                </p:cTn>
                              </p:par>
                            </p:childTnLst>
                          </p:cTn>
                        </p:par>
                        <p:par>
                          <p:cTn id="28" fill="hold" nodeType="afterGroup">
                            <p:stCondLst>
                              <p:cond delay="6600"/>
                            </p:stCondLst>
                            <p:childTnLst>
                              <p:par>
                                <p:cTn id="29" presetID="10" presetClass="entr" presetSubtype="0" fill="hold" grpId="0" nodeType="afterEffect">
                                  <p:stCondLst>
                                    <p:cond delay="700"/>
                                  </p:stCondLst>
                                  <p:childTnLst>
                                    <p:set>
                                      <p:cBhvr>
                                        <p:cTn id="30" dur="1" fill="hold">
                                          <p:stCondLst>
                                            <p:cond delay="0"/>
                                          </p:stCondLst>
                                        </p:cTn>
                                        <p:tgtEl>
                                          <p:spTgt spid="2026512"/>
                                        </p:tgtEl>
                                        <p:attrNameLst>
                                          <p:attrName>style.visibility</p:attrName>
                                        </p:attrNameLst>
                                      </p:cBhvr>
                                      <p:to>
                                        <p:strVal val="visible"/>
                                      </p:to>
                                    </p:set>
                                    <p:animEffect transition="in" filter="fade">
                                      <p:cBhvr>
                                        <p:cTn id="31" dur="1000"/>
                                        <p:tgtEl>
                                          <p:spTgt spid="2026512"/>
                                        </p:tgtEl>
                                      </p:cBhvr>
                                    </p:animEffect>
                                  </p:childTnLst>
                                </p:cTn>
                              </p:par>
                            </p:childTnLst>
                          </p:cTn>
                        </p:par>
                        <p:par>
                          <p:cTn id="32" fill="hold" nodeType="afterGroup">
                            <p:stCondLst>
                              <p:cond delay="8300"/>
                            </p:stCondLst>
                            <p:childTnLst>
                              <p:par>
                                <p:cTn id="33" presetID="22" presetClass="entr" presetSubtype="1" fill="hold" grpId="0" nodeType="afterEffect">
                                  <p:stCondLst>
                                    <p:cond delay="0"/>
                                  </p:stCondLst>
                                  <p:childTnLst>
                                    <p:set>
                                      <p:cBhvr>
                                        <p:cTn id="34" dur="1" fill="hold">
                                          <p:stCondLst>
                                            <p:cond delay="0"/>
                                          </p:stCondLst>
                                        </p:cTn>
                                        <p:tgtEl>
                                          <p:spTgt spid="2026513"/>
                                        </p:tgtEl>
                                        <p:attrNameLst>
                                          <p:attrName>style.visibility</p:attrName>
                                        </p:attrNameLst>
                                      </p:cBhvr>
                                      <p:to>
                                        <p:strVal val="visible"/>
                                      </p:to>
                                    </p:set>
                                    <p:animEffect transition="in" filter="wipe(up)">
                                      <p:cBhvr>
                                        <p:cTn id="35" dur="500"/>
                                        <p:tgtEl>
                                          <p:spTgt spid="2026513"/>
                                        </p:tgtEl>
                                      </p:cBhvr>
                                    </p:animEffect>
                                  </p:childTnLst>
                                </p:cTn>
                              </p:par>
                            </p:childTnLst>
                          </p:cTn>
                        </p:par>
                        <p:par>
                          <p:cTn id="36" fill="hold" nodeType="afterGroup">
                            <p:stCondLst>
                              <p:cond delay="8800"/>
                            </p:stCondLst>
                            <p:childTnLst>
                              <p:par>
                                <p:cTn id="37" presetID="10" presetClass="entr" presetSubtype="0" fill="hold" grpId="0" nodeType="afterEffect">
                                  <p:stCondLst>
                                    <p:cond delay="700"/>
                                  </p:stCondLst>
                                  <p:childTnLst>
                                    <p:set>
                                      <p:cBhvr>
                                        <p:cTn id="38" dur="1" fill="hold">
                                          <p:stCondLst>
                                            <p:cond delay="0"/>
                                          </p:stCondLst>
                                        </p:cTn>
                                        <p:tgtEl>
                                          <p:spTgt spid="2026515"/>
                                        </p:tgtEl>
                                        <p:attrNameLst>
                                          <p:attrName>style.visibility</p:attrName>
                                        </p:attrNameLst>
                                      </p:cBhvr>
                                      <p:to>
                                        <p:strVal val="visible"/>
                                      </p:to>
                                    </p:set>
                                    <p:animEffect transition="in" filter="fade">
                                      <p:cBhvr>
                                        <p:cTn id="39" dur="1000"/>
                                        <p:tgtEl>
                                          <p:spTgt spid="2026515"/>
                                        </p:tgtEl>
                                      </p:cBhvr>
                                    </p:animEffect>
                                  </p:childTnLst>
                                </p:cTn>
                              </p:par>
                            </p:childTnLst>
                          </p:cTn>
                        </p:par>
                        <p:par>
                          <p:cTn id="40" fill="hold" nodeType="afterGroup">
                            <p:stCondLst>
                              <p:cond delay="10500"/>
                            </p:stCondLst>
                            <p:childTnLst>
                              <p:par>
                                <p:cTn id="41" presetID="22" presetClass="entr" presetSubtype="4" fill="hold" grpId="0" nodeType="afterEffect">
                                  <p:stCondLst>
                                    <p:cond delay="0"/>
                                  </p:stCondLst>
                                  <p:childTnLst>
                                    <p:set>
                                      <p:cBhvr>
                                        <p:cTn id="42" dur="1" fill="hold">
                                          <p:stCondLst>
                                            <p:cond delay="0"/>
                                          </p:stCondLst>
                                        </p:cTn>
                                        <p:tgtEl>
                                          <p:spTgt spid="2026516"/>
                                        </p:tgtEl>
                                        <p:attrNameLst>
                                          <p:attrName>style.visibility</p:attrName>
                                        </p:attrNameLst>
                                      </p:cBhvr>
                                      <p:to>
                                        <p:strVal val="visible"/>
                                      </p:to>
                                    </p:set>
                                    <p:animEffect transition="in" filter="wipe(down)">
                                      <p:cBhvr>
                                        <p:cTn id="43" dur="500"/>
                                        <p:tgtEl>
                                          <p:spTgt spid="2026516"/>
                                        </p:tgtEl>
                                      </p:cBhvr>
                                    </p:animEffect>
                                  </p:childTnLst>
                                </p:cTn>
                              </p:par>
                            </p:childTnLst>
                          </p:cTn>
                        </p:par>
                        <p:par>
                          <p:cTn id="44" fill="hold" nodeType="afterGroup">
                            <p:stCondLst>
                              <p:cond delay="11000"/>
                            </p:stCondLst>
                            <p:childTnLst>
                              <p:par>
                                <p:cTn id="45" presetID="10" presetClass="entr" presetSubtype="0" fill="hold" grpId="0" nodeType="afterEffect">
                                  <p:stCondLst>
                                    <p:cond delay="700"/>
                                  </p:stCondLst>
                                  <p:childTnLst>
                                    <p:set>
                                      <p:cBhvr>
                                        <p:cTn id="46" dur="1" fill="hold">
                                          <p:stCondLst>
                                            <p:cond delay="0"/>
                                          </p:stCondLst>
                                        </p:cTn>
                                        <p:tgtEl>
                                          <p:spTgt spid="2026521"/>
                                        </p:tgtEl>
                                        <p:attrNameLst>
                                          <p:attrName>style.visibility</p:attrName>
                                        </p:attrNameLst>
                                      </p:cBhvr>
                                      <p:to>
                                        <p:strVal val="visible"/>
                                      </p:to>
                                    </p:set>
                                    <p:animEffect transition="in" filter="fade">
                                      <p:cBhvr>
                                        <p:cTn id="47" dur="1000"/>
                                        <p:tgtEl>
                                          <p:spTgt spid="2026521"/>
                                        </p:tgtEl>
                                      </p:cBhvr>
                                    </p:animEffect>
                                  </p:childTnLst>
                                </p:cTn>
                              </p:par>
                            </p:childTnLst>
                          </p:cTn>
                        </p:par>
                        <p:par>
                          <p:cTn id="48" fill="hold" nodeType="afterGroup">
                            <p:stCondLst>
                              <p:cond delay="12700"/>
                            </p:stCondLst>
                            <p:childTnLst>
                              <p:par>
                                <p:cTn id="49" presetID="22" presetClass="entr" presetSubtype="1" fill="hold" grpId="0" nodeType="afterEffect">
                                  <p:stCondLst>
                                    <p:cond delay="0"/>
                                  </p:stCondLst>
                                  <p:childTnLst>
                                    <p:set>
                                      <p:cBhvr>
                                        <p:cTn id="50" dur="1" fill="hold">
                                          <p:stCondLst>
                                            <p:cond delay="0"/>
                                          </p:stCondLst>
                                        </p:cTn>
                                        <p:tgtEl>
                                          <p:spTgt spid="2026522"/>
                                        </p:tgtEl>
                                        <p:attrNameLst>
                                          <p:attrName>style.visibility</p:attrName>
                                        </p:attrNameLst>
                                      </p:cBhvr>
                                      <p:to>
                                        <p:strVal val="visible"/>
                                      </p:to>
                                    </p:set>
                                    <p:animEffect transition="in" filter="wipe(up)">
                                      <p:cBhvr>
                                        <p:cTn id="51" dur="500"/>
                                        <p:tgtEl>
                                          <p:spTgt spid="2026522"/>
                                        </p:tgtEl>
                                      </p:cBhvr>
                                    </p:animEffect>
                                  </p:childTnLst>
                                </p:cTn>
                              </p:par>
                            </p:childTnLst>
                          </p:cTn>
                        </p:par>
                        <p:par>
                          <p:cTn id="52" fill="hold" nodeType="afterGroup">
                            <p:stCondLst>
                              <p:cond delay="13200"/>
                            </p:stCondLst>
                            <p:childTnLst>
                              <p:par>
                                <p:cTn id="53" presetID="10" presetClass="entr" presetSubtype="0" fill="hold" grpId="0" nodeType="afterEffect">
                                  <p:stCondLst>
                                    <p:cond delay="700"/>
                                  </p:stCondLst>
                                  <p:childTnLst>
                                    <p:set>
                                      <p:cBhvr>
                                        <p:cTn id="54" dur="1" fill="hold">
                                          <p:stCondLst>
                                            <p:cond delay="0"/>
                                          </p:stCondLst>
                                        </p:cTn>
                                        <p:tgtEl>
                                          <p:spTgt spid="2026518"/>
                                        </p:tgtEl>
                                        <p:attrNameLst>
                                          <p:attrName>style.visibility</p:attrName>
                                        </p:attrNameLst>
                                      </p:cBhvr>
                                      <p:to>
                                        <p:strVal val="visible"/>
                                      </p:to>
                                    </p:set>
                                    <p:animEffect transition="in" filter="fade">
                                      <p:cBhvr>
                                        <p:cTn id="55" dur="1000"/>
                                        <p:tgtEl>
                                          <p:spTgt spid="2026518"/>
                                        </p:tgtEl>
                                      </p:cBhvr>
                                    </p:animEffect>
                                  </p:childTnLst>
                                </p:cTn>
                              </p:par>
                            </p:childTnLst>
                          </p:cTn>
                        </p:par>
                        <p:par>
                          <p:cTn id="56" fill="hold" nodeType="afterGroup">
                            <p:stCondLst>
                              <p:cond delay="14900"/>
                            </p:stCondLst>
                            <p:childTnLst>
                              <p:par>
                                <p:cTn id="57" presetID="22" presetClass="entr" presetSubtype="4" fill="hold" grpId="0" nodeType="afterEffect">
                                  <p:stCondLst>
                                    <p:cond delay="0"/>
                                  </p:stCondLst>
                                  <p:childTnLst>
                                    <p:set>
                                      <p:cBhvr>
                                        <p:cTn id="58" dur="1" fill="hold">
                                          <p:stCondLst>
                                            <p:cond delay="0"/>
                                          </p:stCondLst>
                                        </p:cTn>
                                        <p:tgtEl>
                                          <p:spTgt spid="2026519"/>
                                        </p:tgtEl>
                                        <p:attrNameLst>
                                          <p:attrName>style.visibility</p:attrName>
                                        </p:attrNameLst>
                                      </p:cBhvr>
                                      <p:to>
                                        <p:strVal val="visible"/>
                                      </p:to>
                                    </p:set>
                                    <p:animEffect transition="in" filter="wipe(down)">
                                      <p:cBhvr>
                                        <p:cTn id="59" dur="500"/>
                                        <p:tgtEl>
                                          <p:spTgt spid="2026519"/>
                                        </p:tgtEl>
                                      </p:cBhvr>
                                    </p:animEffect>
                                  </p:childTnLst>
                                </p:cTn>
                              </p:par>
                            </p:childTnLst>
                          </p:cTn>
                        </p:par>
                        <p:par>
                          <p:cTn id="60" fill="hold" nodeType="afterGroup">
                            <p:stCondLst>
                              <p:cond delay="15400"/>
                            </p:stCondLst>
                            <p:childTnLst>
                              <p:par>
                                <p:cTn id="61" presetID="10" presetClass="entr" presetSubtype="0" fill="hold" grpId="0" nodeType="afterEffect">
                                  <p:stCondLst>
                                    <p:cond delay="700"/>
                                  </p:stCondLst>
                                  <p:childTnLst>
                                    <p:set>
                                      <p:cBhvr>
                                        <p:cTn id="62" dur="1" fill="hold">
                                          <p:stCondLst>
                                            <p:cond delay="0"/>
                                          </p:stCondLst>
                                        </p:cTn>
                                        <p:tgtEl>
                                          <p:spTgt spid="2026524"/>
                                        </p:tgtEl>
                                        <p:attrNameLst>
                                          <p:attrName>style.visibility</p:attrName>
                                        </p:attrNameLst>
                                      </p:cBhvr>
                                      <p:to>
                                        <p:strVal val="visible"/>
                                      </p:to>
                                    </p:set>
                                    <p:animEffect transition="in" filter="fade">
                                      <p:cBhvr>
                                        <p:cTn id="63" dur="1000"/>
                                        <p:tgtEl>
                                          <p:spTgt spid="2026524"/>
                                        </p:tgtEl>
                                      </p:cBhvr>
                                    </p:animEffect>
                                  </p:childTnLst>
                                </p:cTn>
                              </p:par>
                            </p:childTnLst>
                          </p:cTn>
                        </p:par>
                        <p:par>
                          <p:cTn id="64" fill="hold" nodeType="afterGroup">
                            <p:stCondLst>
                              <p:cond delay="17100"/>
                            </p:stCondLst>
                            <p:childTnLst>
                              <p:par>
                                <p:cTn id="65" presetID="22" presetClass="entr" presetSubtype="1" fill="hold" grpId="0" nodeType="afterEffect">
                                  <p:stCondLst>
                                    <p:cond delay="0"/>
                                  </p:stCondLst>
                                  <p:childTnLst>
                                    <p:set>
                                      <p:cBhvr>
                                        <p:cTn id="66" dur="1" fill="hold">
                                          <p:stCondLst>
                                            <p:cond delay="0"/>
                                          </p:stCondLst>
                                        </p:cTn>
                                        <p:tgtEl>
                                          <p:spTgt spid="2026525"/>
                                        </p:tgtEl>
                                        <p:attrNameLst>
                                          <p:attrName>style.visibility</p:attrName>
                                        </p:attrNameLst>
                                      </p:cBhvr>
                                      <p:to>
                                        <p:strVal val="visible"/>
                                      </p:to>
                                    </p:set>
                                    <p:animEffect transition="in" filter="wipe(up)">
                                      <p:cBhvr>
                                        <p:cTn id="67" dur="500"/>
                                        <p:tgtEl>
                                          <p:spTgt spid="2026525"/>
                                        </p:tgtEl>
                                      </p:cBhvr>
                                    </p:animEffect>
                                  </p:childTnLst>
                                </p:cTn>
                              </p:par>
                            </p:childTnLst>
                          </p:cTn>
                        </p:par>
                        <p:par>
                          <p:cTn id="68" fill="hold" nodeType="afterGroup">
                            <p:stCondLst>
                              <p:cond delay="17600"/>
                            </p:stCondLst>
                            <p:childTnLst>
                              <p:par>
                                <p:cTn id="69" presetID="22" presetClass="entr" presetSubtype="1" fill="hold" grpId="0"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up)">
                                      <p:cBhvr>
                                        <p:cTn id="71" dur="500"/>
                                        <p:tgtEl>
                                          <p:spTgt spid="26"/>
                                        </p:tgtEl>
                                      </p:cBhvr>
                                    </p:animEffect>
                                  </p:childTnLst>
                                </p:cTn>
                              </p:par>
                            </p:childTnLst>
                          </p:cTn>
                        </p:par>
                        <p:par>
                          <p:cTn id="72" fill="hold" nodeType="afterGroup">
                            <p:stCondLst>
                              <p:cond delay="18100"/>
                            </p:stCondLst>
                            <p:childTnLst>
                              <p:par>
                                <p:cTn id="73" presetID="10" presetClass="entr" presetSubtype="0" fill="hold" grpId="0" nodeType="afterEffect">
                                  <p:stCondLst>
                                    <p:cond delay="70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1000"/>
                                        <p:tgtEl>
                                          <p:spTgt spid="27"/>
                                        </p:tgtEl>
                                      </p:cBhvr>
                                    </p:animEffect>
                                  </p:childTnLst>
                                </p:cTn>
                              </p:par>
                            </p:childTnLst>
                          </p:cTn>
                        </p:par>
                        <p:par>
                          <p:cTn id="76" fill="hold" nodeType="afterGroup">
                            <p:stCondLst>
                              <p:cond delay="19800"/>
                            </p:stCondLst>
                            <p:childTnLst>
                              <p:par>
                                <p:cTn id="77" presetID="10" presetClass="entr" presetSubtype="0" fill="hold" grpId="0" nodeType="afterEffect">
                                  <p:stCondLst>
                                    <p:cond delay="70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1000"/>
                                        <p:tgtEl>
                                          <p:spTgt spid="28"/>
                                        </p:tgtEl>
                                      </p:cBhvr>
                                    </p:animEffect>
                                  </p:childTnLst>
                                </p:cTn>
                              </p:par>
                            </p:childTnLst>
                          </p:cTn>
                        </p:par>
                        <p:par>
                          <p:cTn id="80" fill="hold" nodeType="afterGroup">
                            <p:stCondLst>
                              <p:cond delay="21500"/>
                            </p:stCondLst>
                            <p:childTnLst>
                              <p:par>
                                <p:cTn id="81" presetID="22" presetClass="entr" presetSubtype="1" fill="hold" grpId="0" nodeType="after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wipe(up)">
                                      <p:cBhvr>
                                        <p:cTn id="83" dur="500"/>
                                        <p:tgtEl>
                                          <p:spTgt spid="29"/>
                                        </p:tgtEl>
                                      </p:cBhvr>
                                    </p:animEffect>
                                  </p:childTnLst>
                                </p:cTn>
                              </p:par>
                            </p:childTnLst>
                          </p:cTn>
                        </p:par>
                        <p:par>
                          <p:cTn id="84" fill="hold" nodeType="afterGroup">
                            <p:stCondLst>
                              <p:cond delay="22000"/>
                            </p:stCondLst>
                            <p:childTnLst>
                              <p:par>
                                <p:cTn id="85" presetID="10" presetClass="entr" presetSubtype="0" fill="hold" grpId="0" nodeType="afterEffect">
                                  <p:stCondLst>
                                    <p:cond delay="70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1000"/>
                                        <p:tgtEl>
                                          <p:spTgt spid="30"/>
                                        </p:tgtEl>
                                      </p:cBhvr>
                                    </p:animEffect>
                                  </p:childTnLst>
                                </p:cTn>
                              </p:par>
                            </p:childTnLst>
                          </p:cTn>
                        </p:par>
                        <p:par>
                          <p:cTn id="88" fill="hold" nodeType="afterGroup">
                            <p:stCondLst>
                              <p:cond delay="23700"/>
                            </p:stCondLst>
                            <p:childTnLst>
                              <p:par>
                                <p:cTn id="89" presetID="22" presetClass="entr" presetSubtype="1" fill="hold" grpId="0" nodeType="after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wipe(up)">
                                      <p:cBhvr>
                                        <p:cTn id="91" dur="500"/>
                                        <p:tgtEl>
                                          <p:spTgt spid="31"/>
                                        </p:tgtEl>
                                      </p:cBhvr>
                                    </p:animEffect>
                                  </p:childTnLst>
                                </p:cTn>
                              </p:par>
                            </p:childTnLst>
                          </p:cTn>
                        </p:par>
                        <p:par>
                          <p:cTn id="92" fill="hold" nodeType="afterGroup">
                            <p:stCondLst>
                              <p:cond delay="24200"/>
                            </p:stCondLst>
                            <p:childTnLst>
                              <p:par>
                                <p:cTn id="93" presetID="22" presetClass="entr" presetSubtype="1" fill="hold" grpId="0" nodeType="after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up)">
                                      <p:cBhvr>
                                        <p:cTn id="95" dur="500"/>
                                        <p:tgtEl>
                                          <p:spTgt spid="32"/>
                                        </p:tgtEl>
                                      </p:cBhvr>
                                    </p:animEffect>
                                  </p:childTnLst>
                                </p:cTn>
                              </p:par>
                            </p:childTnLst>
                          </p:cTn>
                        </p:par>
                        <p:par>
                          <p:cTn id="96" fill="hold" nodeType="afterGroup">
                            <p:stCondLst>
                              <p:cond delay="24700"/>
                            </p:stCondLst>
                            <p:childTnLst>
                              <p:par>
                                <p:cTn id="97" presetID="10" presetClass="entr" presetSubtype="0" fill="hold" grpId="0" nodeType="afterEffect">
                                  <p:stCondLst>
                                    <p:cond delay="700"/>
                                  </p:stCondLst>
                                  <p:childTnLst>
                                    <p:set>
                                      <p:cBhvr>
                                        <p:cTn id="98" dur="1" fill="hold">
                                          <p:stCondLst>
                                            <p:cond delay="0"/>
                                          </p:stCondLst>
                                        </p:cTn>
                                        <p:tgtEl>
                                          <p:spTgt spid="33"/>
                                        </p:tgtEl>
                                        <p:attrNameLst>
                                          <p:attrName>style.visibility</p:attrName>
                                        </p:attrNameLst>
                                      </p:cBhvr>
                                      <p:to>
                                        <p:strVal val="visible"/>
                                      </p:to>
                                    </p:set>
                                    <p:animEffect transition="in" filter="fade">
                                      <p:cBhvr>
                                        <p:cTn id="9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6503" grpId="0" animBg="1"/>
      <p:bldP spid="2026504" grpId="0" animBg="1"/>
      <p:bldP spid="2026506" grpId="0" animBg="1"/>
      <p:bldP spid="2026507" grpId="0" animBg="1"/>
      <p:bldP spid="2026509" grpId="0" animBg="1"/>
      <p:bldP spid="2026510" grpId="0" animBg="1"/>
      <p:bldP spid="2026512" grpId="0" animBg="1"/>
      <p:bldP spid="2026513" grpId="0" animBg="1"/>
      <p:bldP spid="2026515" grpId="0" animBg="1"/>
      <p:bldP spid="2026516" grpId="0" animBg="1"/>
      <p:bldP spid="2026518" grpId="0" animBg="1"/>
      <p:bldP spid="2026519" grpId="0" animBg="1"/>
      <p:bldP spid="2026521" grpId="0" animBg="1"/>
      <p:bldP spid="2026522" grpId="0" animBg="1"/>
      <p:bldP spid="2026524" grpId="0" animBg="1"/>
      <p:bldP spid="20265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hape 196"/>
          <p:cNvSpPr txBox="1">
            <a:spLocks noGrp="1"/>
          </p:cNvSpPr>
          <p:nvPr>
            <p:ph type="title"/>
          </p:nvPr>
        </p:nvSpPr>
        <p:spPr>
          <a:xfrm>
            <a:off x="685800" y="152400"/>
            <a:ext cx="8001000" cy="990600"/>
          </a:xfrm>
        </p:spPr>
        <p:txBody>
          <a:bodyPr tIns="45700" bIns="45700"/>
          <a:lstStyle/>
          <a:p>
            <a:pPr eaLnBrk="1" hangingPunct="1">
              <a:spcBef>
                <a:spcPct val="0"/>
              </a:spcBef>
              <a:buSzPct val="25000"/>
              <a:buFont typeface="Questrial" charset="0"/>
              <a:buNone/>
            </a:pPr>
            <a:r>
              <a:rPr lang="en-US" altLang="en-US" smtClean="0">
                <a:latin typeface="Century Gothic" panose="020B0502020202020204" pitchFamily="34" charset="0"/>
                <a:cs typeface="Arial" panose="020B0604020202020204" pitchFamily="34" charset="0"/>
                <a:sym typeface="Questrial" charset="0"/>
              </a:rPr>
              <a:t>Many Thanks to our Sponsor!</a:t>
            </a:r>
          </a:p>
        </p:txBody>
      </p:sp>
      <p:sp>
        <p:nvSpPr>
          <p:cNvPr id="24579" name="Shape 197"/>
          <p:cNvSpPr txBox="1">
            <a:spLocks noChangeArrowheads="1"/>
          </p:cNvSpPr>
          <p:nvPr/>
        </p:nvSpPr>
        <p:spPr bwMode="auto">
          <a:xfrm>
            <a:off x="1066800" y="2057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4800" b="1">
              <a:latin typeface="Calibri" panose="020F0502020204030204" pitchFamily="34" charset="0"/>
              <a:sym typeface="Calibri" panose="020F0502020204030204" pitchFamily="34" charset="0"/>
            </a:endParaRPr>
          </a:p>
        </p:txBody>
      </p:sp>
      <p:pic>
        <p:nvPicPr>
          <p:cNvPr id="24580" name="Picture 2" descr="C:\Users\lcryer\AppData\Local\Microsoft\Windows\Temporary Internet Files\Content.Outlook\YO2XVMFN\$R7N886Z.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2532063"/>
            <a:ext cx="728345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105"/>
          <p:cNvSpPr>
            <a:spLocks noGrp="1" noChangeArrowheads="1"/>
          </p:cNvSpPr>
          <p:nvPr>
            <p:ph type="dt" sz="quarter" idx="10"/>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12/01/09 - 9pm</a:t>
            </a:r>
          </a:p>
        </p:txBody>
      </p:sp>
      <p:sp>
        <p:nvSpPr>
          <p:cNvPr id="52227" name="Rectangle 106"/>
          <p:cNvSpPr>
            <a:spLocks noGrp="1" noChangeArrowheads="1"/>
          </p:cNvSpPr>
          <p:nvPr>
            <p:ph type="ftr" sz="quarter" idx="11"/>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eSlide – P6466 – The Financial Crisis and the Future of the P/C</a:t>
            </a:r>
          </a:p>
        </p:txBody>
      </p:sp>
      <p:sp>
        <p:nvSpPr>
          <p:cNvPr id="37894" name="Rectangle 2"/>
          <p:cNvSpPr>
            <a:spLocks noGrp="1" noChangeArrowheads="1"/>
          </p:cNvSpPr>
          <p:nvPr>
            <p:ph type="title"/>
          </p:nvPr>
        </p:nvSpPr>
        <p:spPr>
          <a:xfrm>
            <a:off x="234950" y="90488"/>
            <a:ext cx="7400925" cy="860425"/>
          </a:xfrm>
        </p:spPr>
        <p:txBody>
          <a:bodyPr/>
          <a:lstStyle/>
          <a:p>
            <a:pPr eaLnBrk="1" fontAlgn="auto" hangingPunct="1">
              <a:spcBef>
                <a:spcPts val="0"/>
              </a:spcBef>
              <a:spcAft>
                <a:spcPts val="0"/>
              </a:spcAft>
              <a:buClr>
                <a:srgbClr val="003366"/>
              </a:buClr>
              <a:buFont typeface="Questrial"/>
              <a:buNone/>
              <a:defRPr/>
            </a:pPr>
            <a:r>
              <a:rPr lang="en-US" sz="3200" b="1" dirty="0" smtClean="0">
                <a:solidFill>
                  <a:schemeClr val="accent5">
                    <a:lumMod val="50000"/>
                  </a:schemeClr>
                </a:solidFill>
                <a:latin typeface="+mn-lt"/>
                <a:ea typeface="Questrial"/>
                <a:cs typeface="Questrial"/>
                <a:sym typeface="Questrial"/>
              </a:rPr>
              <a:t>P/C Insurance Industry </a:t>
            </a:r>
            <a:br>
              <a:rPr lang="en-US" sz="3200" b="1" dirty="0" smtClean="0">
                <a:solidFill>
                  <a:schemeClr val="accent5">
                    <a:lumMod val="50000"/>
                  </a:schemeClr>
                </a:solidFill>
                <a:latin typeface="+mn-lt"/>
                <a:ea typeface="Questrial"/>
                <a:cs typeface="Questrial"/>
                <a:sym typeface="Questrial"/>
              </a:rPr>
            </a:br>
            <a:r>
              <a:rPr lang="en-US" sz="3200" b="1" dirty="0" smtClean="0">
                <a:solidFill>
                  <a:schemeClr val="accent5">
                    <a:lumMod val="50000"/>
                  </a:schemeClr>
                </a:solidFill>
                <a:latin typeface="+mn-lt"/>
                <a:ea typeface="Questrial"/>
                <a:cs typeface="Questrial"/>
                <a:sym typeface="Questrial"/>
              </a:rPr>
              <a:t>Combined Ratio, 2001–2015*</a:t>
            </a:r>
          </a:p>
        </p:txBody>
      </p:sp>
      <p:sp>
        <p:nvSpPr>
          <p:cNvPr id="52229" name="Rectangle 3"/>
          <p:cNvSpPr>
            <a:spLocks noChangeArrowheads="1"/>
          </p:cNvSpPr>
          <p:nvPr/>
        </p:nvSpPr>
        <p:spPr bwMode="auto">
          <a:xfrm>
            <a:off x="9525" y="6248400"/>
            <a:ext cx="89154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365760" tIns="0" rIns="0" bIns="137160" anchor="b">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85000"/>
              </a:lnSpc>
              <a:spcBef>
                <a:spcPct val="25000"/>
              </a:spcBef>
              <a:buClr>
                <a:srgbClr val="FF6801"/>
              </a:buClr>
              <a:buFont typeface="Wingdings" panose="05000000000000000000" pitchFamily="2" charset="2"/>
              <a:buNone/>
            </a:pPr>
            <a:r>
              <a:rPr lang="en-US" altLang="en-US" sz="1000"/>
              <a:t>* Excludes Mortgage &amp; Financial Guaranty insurers 2008--2014. Including M&amp;FG, 2008=105.1, 2009=100.7, 2010=102.4, 2011=108.1; 2012:=103.2; 2013: = 96.1; 2014: = 97.0.                              </a:t>
            </a:r>
          </a:p>
          <a:p>
            <a:pPr>
              <a:lnSpc>
                <a:spcPct val="85000"/>
              </a:lnSpc>
              <a:spcBef>
                <a:spcPct val="25000"/>
              </a:spcBef>
              <a:buClr>
                <a:srgbClr val="FF6801"/>
              </a:buClr>
              <a:buFont typeface="Wingdings" panose="05000000000000000000" pitchFamily="2" charset="2"/>
              <a:buNone/>
            </a:pPr>
            <a:r>
              <a:rPr lang="en-US" altLang="en-US" sz="1000"/>
              <a:t>Sources: A.M. Best, ISO (2014-2015); Figure for 2010-2013 is from A.M. Best P&amp;C Review and Preview, Feb. 16, 2016.</a:t>
            </a:r>
          </a:p>
        </p:txBody>
      </p:sp>
      <p:graphicFrame>
        <p:nvGraphicFramePr>
          <p:cNvPr id="52230" name="Object 4"/>
          <p:cNvGraphicFramePr>
            <a:graphicFrameLocks noChangeAspect="1"/>
          </p:cNvGraphicFramePr>
          <p:nvPr/>
        </p:nvGraphicFramePr>
        <p:xfrm>
          <a:off x="182563" y="2644775"/>
          <a:ext cx="8577262" cy="3614738"/>
        </p:xfrm>
        <a:graphic>
          <a:graphicData uri="http://schemas.openxmlformats.org/presentationml/2006/ole">
            <mc:AlternateContent xmlns:mc="http://schemas.openxmlformats.org/markup-compatibility/2006">
              <mc:Choice xmlns:v="urn:schemas-microsoft-com:vml" Requires="v">
                <p:oleObj spid="_x0000_s52243" r:id="rId6" imgW="8577815" imgH="3615241" progId="Excel.Chart.8">
                  <p:embed/>
                </p:oleObj>
              </mc:Choice>
              <mc:Fallback>
                <p:oleObj r:id="rId6" imgW="8577815" imgH="3615241" progId="Excel.Chart.8">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563" y="2644775"/>
                        <a:ext cx="8577262"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51335" name="AutoShape 7"/>
          <p:cNvSpPr>
            <a:spLocks noChangeArrowheads="1"/>
          </p:cNvSpPr>
          <p:nvPr/>
        </p:nvSpPr>
        <p:spPr bwMode="blackWhite">
          <a:xfrm>
            <a:off x="182563" y="1279525"/>
            <a:ext cx="2124075" cy="1231900"/>
          </a:xfrm>
          <a:prstGeom prst="wedgeRectCallout">
            <a:avLst>
              <a:gd name="adj1" fmla="val -11509"/>
              <a:gd name="adj2" fmla="val 94199"/>
            </a:avLst>
          </a:prstGeom>
          <a:gradFill rotWithShape="1">
            <a:gsLst>
              <a:gs pos="0">
                <a:schemeClr val="accent5">
                  <a:lumMod val="50000"/>
                </a:schemeClr>
              </a:gs>
              <a:gs pos="100000">
                <a:srgbClr val="173C51"/>
              </a:gs>
            </a:gsLst>
            <a:lin ang="5400000" scaled="1"/>
          </a:gradFill>
          <a:ln w="28575" algn="ctr">
            <a:solidFill>
              <a:schemeClr val="bg1"/>
            </a:solidFill>
            <a:miter lim="800000"/>
            <a:headEnd/>
            <a:tailEnd/>
          </a:ln>
        </p:spPr>
        <p:txBody>
          <a:bodyPr tIns="91440" bIns="91440" anchor="ctr"/>
          <a:lstStyle/>
          <a:p>
            <a:pPr algn="ctr" eaLnBrk="0" hangingPunct="0">
              <a:lnSpc>
                <a:spcPct val="90000"/>
              </a:lnSpc>
              <a:spcBef>
                <a:spcPct val="50000"/>
              </a:spcBef>
              <a:buClr>
                <a:srgbClr val="FFFFFF"/>
              </a:buClr>
              <a:buFont typeface="Wingdings" pitchFamily="2" charset="2"/>
              <a:buNone/>
              <a:defRPr/>
            </a:pPr>
            <a:r>
              <a:rPr lang="en-US" b="1" kern="0">
                <a:solidFill>
                  <a:srgbClr val="FFFFFF"/>
                </a:solidFill>
                <a:latin typeface="Arial" charset="0"/>
                <a:ea typeface="Arial"/>
                <a:cs typeface="Arial" charset="0"/>
                <a:sym typeface="Arial"/>
              </a:rPr>
              <a:t>As Recently as 2001, Insurers Paid Out Nearly $1.16 for Every $1 in Earned Premiums</a:t>
            </a:r>
          </a:p>
        </p:txBody>
      </p:sp>
      <p:sp>
        <p:nvSpPr>
          <p:cNvPr id="4451336" name="AutoShape 8"/>
          <p:cNvSpPr>
            <a:spLocks noChangeArrowheads="1"/>
          </p:cNvSpPr>
          <p:nvPr/>
        </p:nvSpPr>
        <p:spPr bwMode="blackWhite">
          <a:xfrm>
            <a:off x="3762375" y="2092325"/>
            <a:ext cx="1198563" cy="1228725"/>
          </a:xfrm>
          <a:prstGeom prst="wedgeRectCallout">
            <a:avLst>
              <a:gd name="adj1" fmla="val -17938"/>
              <a:gd name="adj2" fmla="val 185434"/>
            </a:avLst>
          </a:prstGeom>
          <a:gradFill>
            <a:gsLst>
              <a:gs pos="0">
                <a:schemeClr val="bg1">
                  <a:lumMod val="75000"/>
                </a:schemeClr>
              </a:gs>
              <a:gs pos="100000">
                <a:srgbClr val="6D0016"/>
              </a:gs>
            </a:gsLst>
            <a:lin ang="5400000" scaled="1"/>
          </a:gradFill>
          <a:ln w="28575" algn="ctr">
            <a:noFill/>
            <a:miter lim="800000"/>
            <a:headEnd/>
            <a:tailEnd/>
          </a:ln>
        </p:spPr>
        <p:txBody>
          <a:bodyPr tIns="91440" bIns="91440" anchor="ctr"/>
          <a:lstStyle/>
          <a:p>
            <a:pPr algn="ctr" eaLnBrk="0" hangingPunct="0">
              <a:lnSpc>
                <a:spcPct val="90000"/>
              </a:lnSpc>
              <a:spcBef>
                <a:spcPct val="50000"/>
              </a:spcBef>
              <a:buClr>
                <a:srgbClr val="FFFFFF"/>
              </a:buClr>
              <a:buFont typeface="Wingdings" pitchFamily="2" charset="2"/>
              <a:buNone/>
              <a:defRPr/>
            </a:pPr>
            <a:r>
              <a:rPr lang="en-US" b="1" kern="0" dirty="0">
                <a:latin typeface="Arial" charset="0"/>
                <a:ea typeface="Arial"/>
                <a:cs typeface="Arial" charset="0"/>
                <a:sym typeface="Arial"/>
              </a:rPr>
              <a:t>Relatively Low CAT Losses, Reserve Releases</a:t>
            </a:r>
          </a:p>
        </p:txBody>
      </p:sp>
      <p:sp>
        <p:nvSpPr>
          <p:cNvPr id="13" name="AutoShape 5"/>
          <p:cNvSpPr>
            <a:spLocks noChangeArrowheads="1"/>
          </p:cNvSpPr>
          <p:nvPr/>
        </p:nvSpPr>
        <p:spPr bwMode="blackWhite">
          <a:xfrm>
            <a:off x="2316163" y="1114425"/>
            <a:ext cx="1709737" cy="895350"/>
          </a:xfrm>
          <a:prstGeom prst="wedgeRectCallout">
            <a:avLst>
              <a:gd name="adj1" fmla="val -11083"/>
              <a:gd name="adj2" fmla="val 332222"/>
            </a:avLst>
          </a:prstGeom>
          <a:gradFill rotWithShape="1">
            <a:gsLst>
              <a:gs pos="0">
                <a:srgbClr val="C00000"/>
              </a:gs>
              <a:gs pos="100000">
                <a:srgbClr val="6D0016"/>
              </a:gs>
            </a:gsLst>
            <a:lin ang="5400000" scaled="1"/>
          </a:gradFill>
          <a:ln w="28575" algn="ctr">
            <a:solidFill>
              <a:schemeClr val="bg1"/>
            </a:solidFill>
            <a:miter lim="800000"/>
            <a:headEnd/>
            <a:tailEnd/>
          </a:ln>
        </p:spPr>
        <p:txBody>
          <a:bodyPr tIns="91440" bIns="9144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spcBef>
                <a:spcPct val="50000"/>
              </a:spcBef>
              <a:buClr>
                <a:srgbClr val="FFFFFF"/>
              </a:buClr>
              <a:buFont typeface="Wingdings" panose="05000000000000000000" pitchFamily="2" charset="2"/>
              <a:buNone/>
            </a:pPr>
            <a:r>
              <a:rPr lang="en-US" altLang="en-US" b="1">
                <a:solidFill>
                  <a:srgbClr val="FFFFFF"/>
                </a:solidFill>
              </a:rPr>
              <a:t>Heavy Use of Reinsurance Lowered Net Losses</a:t>
            </a:r>
          </a:p>
        </p:txBody>
      </p:sp>
      <p:sp>
        <p:nvSpPr>
          <p:cNvPr id="3" name="AutoShape 9"/>
          <p:cNvSpPr>
            <a:spLocks noChangeArrowheads="1"/>
          </p:cNvSpPr>
          <p:nvPr/>
        </p:nvSpPr>
        <p:spPr bwMode="blackWhite">
          <a:xfrm>
            <a:off x="5094288" y="1185863"/>
            <a:ext cx="1116012" cy="1206500"/>
          </a:xfrm>
          <a:prstGeom prst="wedgeRectCallout">
            <a:avLst>
              <a:gd name="adj1" fmla="val -42486"/>
              <a:gd name="adj2" fmla="val 238611"/>
            </a:avLst>
          </a:prstGeom>
          <a:solidFill>
            <a:srgbClr val="FF00FF"/>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tIns="91440" bIns="9144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spcBef>
                <a:spcPct val="50000"/>
              </a:spcBef>
              <a:buClr>
                <a:srgbClr val="FFFFFF"/>
              </a:buClr>
              <a:buFont typeface="Wingdings" panose="05000000000000000000" pitchFamily="2" charset="2"/>
              <a:buNone/>
            </a:pPr>
            <a:r>
              <a:rPr lang="en-US" altLang="en-US" b="1">
                <a:solidFill>
                  <a:srgbClr val="FFFFFF"/>
                </a:solidFill>
              </a:rPr>
              <a:t>Relatively Low CAT Losses, Reserve Releases</a:t>
            </a:r>
          </a:p>
        </p:txBody>
      </p:sp>
      <p:sp>
        <p:nvSpPr>
          <p:cNvPr id="15" name="PPTShape_1"/>
          <p:cNvSpPr>
            <a:spLocks noChangeArrowheads="1"/>
          </p:cNvSpPr>
          <p:nvPr/>
        </p:nvSpPr>
        <p:spPr bwMode="blackWhite">
          <a:xfrm>
            <a:off x="6765925" y="990600"/>
            <a:ext cx="1101725" cy="1762125"/>
          </a:xfrm>
          <a:prstGeom prst="wedgeRectCallout">
            <a:avLst>
              <a:gd name="adj1" fmla="val -76758"/>
              <a:gd name="adj2" fmla="val 155514"/>
            </a:avLst>
          </a:prstGeom>
          <a:solidFill>
            <a:schemeClr val="bg1">
              <a:lumMod val="50000"/>
            </a:schemeClr>
          </a:solidFill>
          <a:ln w="28575" algn="ctr">
            <a:solidFill>
              <a:schemeClr val="bg1"/>
            </a:solidFill>
            <a:miter lim="800000"/>
            <a:headEnd/>
            <a:tailEnd/>
          </a:ln>
        </p:spPr>
        <p:txBody>
          <a:bodyPr tIns="91440" bIns="91440" anchor="ctr"/>
          <a:lstStyle/>
          <a:p>
            <a:pPr algn="ctr" eaLnBrk="0" hangingPunct="0">
              <a:lnSpc>
                <a:spcPct val="90000"/>
              </a:lnSpc>
              <a:spcBef>
                <a:spcPct val="50000"/>
              </a:spcBef>
              <a:buClr>
                <a:srgbClr val="FFFFFF"/>
              </a:buClr>
              <a:buFont typeface="Wingdings" pitchFamily="2" charset="2"/>
              <a:buNone/>
              <a:defRPr/>
            </a:pPr>
            <a:r>
              <a:rPr lang="en-US" b="1" kern="0" dirty="0">
                <a:solidFill>
                  <a:srgbClr val="FFFFFF"/>
                </a:solidFill>
                <a:latin typeface="Arial" charset="0"/>
                <a:ea typeface="Arial"/>
                <a:cs typeface="Arial" charset="0"/>
                <a:sym typeface="Arial"/>
              </a:rPr>
              <a:t>Higher CAT Losses, Shrinking Reserve Releases, Toll of Soft Market</a:t>
            </a:r>
          </a:p>
        </p:txBody>
      </p:sp>
      <p:sp>
        <p:nvSpPr>
          <p:cNvPr id="16" name="PPTShape_2"/>
          <p:cNvSpPr>
            <a:spLocks noChangeArrowheads="1"/>
          </p:cNvSpPr>
          <p:nvPr/>
        </p:nvSpPr>
        <p:spPr bwMode="blackWhite">
          <a:xfrm>
            <a:off x="4351338" y="3595688"/>
            <a:ext cx="1316037" cy="571500"/>
          </a:xfrm>
          <a:prstGeom prst="wedgeRectCallout">
            <a:avLst>
              <a:gd name="adj1" fmla="val -31264"/>
              <a:gd name="adj2" fmla="val 109366"/>
            </a:avLst>
          </a:prstGeom>
          <a:gradFill rotWithShape="1">
            <a:gsLst>
              <a:gs pos="0">
                <a:schemeClr val="bg2"/>
              </a:gs>
              <a:gs pos="100000">
                <a:srgbClr val="4A869E"/>
              </a:gs>
            </a:gsLst>
            <a:lin ang="5400000" scaled="1"/>
          </a:gradFill>
          <a:ln w="28575" algn="ctr">
            <a:solidFill>
              <a:schemeClr val="bg1"/>
            </a:solidFill>
            <a:miter lim="800000"/>
            <a:headEnd/>
            <a:tailEnd/>
          </a:ln>
        </p:spPr>
        <p:txBody>
          <a:bodyPr tIns="91440" bIns="9144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spcBef>
                <a:spcPct val="50000"/>
              </a:spcBef>
              <a:buClr>
                <a:srgbClr val="FFFFFF"/>
              </a:buClr>
              <a:buFont typeface="Wingdings" panose="05000000000000000000" pitchFamily="2" charset="2"/>
              <a:buNone/>
            </a:pPr>
            <a:r>
              <a:rPr lang="en-US" altLang="en-US" b="1">
                <a:solidFill>
                  <a:srgbClr val="FFFFFF"/>
                </a:solidFill>
              </a:rPr>
              <a:t>Cyclical Deterioration</a:t>
            </a:r>
          </a:p>
        </p:txBody>
      </p:sp>
      <p:sp>
        <p:nvSpPr>
          <p:cNvPr id="17" name="PPTShape_3"/>
          <p:cNvSpPr>
            <a:spLocks noChangeArrowheads="1"/>
          </p:cNvSpPr>
          <p:nvPr/>
        </p:nvSpPr>
        <p:spPr bwMode="blackWhite">
          <a:xfrm>
            <a:off x="6951663" y="3389313"/>
            <a:ext cx="915987" cy="582612"/>
          </a:xfrm>
          <a:prstGeom prst="wedgeRectCallout">
            <a:avLst>
              <a:gd name="adj1" fmla="val -61884"/>
              <a:gd name="adj2" fmla="val 112218"/>
            </a:avLst>
          </a:prstGeom>
          <a:solidFill>
            <a:srgbClr val="225A7A"/>
          </a:solidFill>
          <a:ln w="28575" algn="ctr">
            <a:solidFill>
              <a:schemeClr val="bg1"/>
            </a:solidFill>
            <a:miter lim="800000"/>
            <a:headEnd/>
            <a:tailEnd/>
          </a:ln>
        </p:spPr>
        <p:txBody>
          <a:bodyPr tIns="91440" bIns="9144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spcBef>
                <a:spcPct val="50000"/>
              </a:spcBef>
              <a:buClr>
                <a:srgbClr val="FFFFFF"/>
              </a:buClr>
              <a:buFont typeface="Wingdings" panose="05000000000000000000" pitchFamily="2" charset="2"/>
              <a:buNone/>
            </a:pPr>
            <a:r>
              <a:rPr lang="en-US" altLang="en-US" b="1">
                <a:solidFill>
                  <a:srgbClr val="FFFFFF"/>
                </a:solidFill>
              </a:rPr>
              <a:t>Sandy Impacts</a:t>
            </a:r>
          </a:p>
        </p:txBody>
      </p:sp>
      <p:sp>
        <p:nvSpPr>
          <p:cNvPr id="18" name="PPTShape_4"/>
          <p:cNvSpPr>
            <a:spLocks noChangeArrowheads="1"/>
          </p:cNvSpPr>
          <p:nvPr/>
        </p:nvSpPr>
        <p:spPr bwMode="blackWhite">
          <a:xfrm>
            <a:off x="7237413" y="4029075"/>
            <a:ext cx="915987" cy="685800"/>
          </a:xfrm>
          <a:prstGeom prst="wedgeRectCallout">
            <a:avLst>
              <a:gd name="adj1" fmla="val -39991"/>
              <a:gd name="adj2" fmla="val 85162"/>
            </a:avLst>
          </a:prstGeom>
          <a:solidFill>
            <a:schemeClr val="tx1"/>
          </a:solidFill>
          <a:ln w="28575" algn="ctr">
            <a:solidFill>
              <a:schemeClr val="bg1"/>
            </a:solidFill>
            <a:miter lim="800000"/>
            <a:headEnd/>
            <a:tailEnd/>
          </a:ln>
        </p:spPr>
        <p:txBody>
          <a:bodyPr tIns="91440" bIns="9144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spcBef>
                <a:spcPct val="50000"/>
              </a:spcBef>
              <a:buClr>
                <a:srgbClr val="FFFFFF"/>
              </a:buClr>
              <a:buFont typeface="Wingdings" panose="05000000000000000000" pitchFamily="2" charset="2"/>
              <a:buNone/>
            </a:pPr>
            <a:r>
              <a:rPr lang="en-US" altLang="en-US" b="1">
                <a:solidFill>
                  <a:srgbClr val="FFFFFF"/>
                </a:solidFill>
              </a:rPr>
              <a:t>Lower CAT Losses</a:t>
            </a:r>
          </a:p>
        </p:txBody>
      </p:sp>
      <p:sp>
        <p:nvSpPr>
          <p:cNvPr id="19" name="AutoShape 6"/>
          <p:cNvSpPr>
            <a:spLocks noChangeArrowheads="1"/>
          </p:cNvSpPr>
          <p:nvPr/>
        </p:nvSpPr>
        <p:spPr bwMode="blackWhite">
          <a:xfrm>
            <a:off x="3084513" y="3516313"/>
            <a:ext cx="1250950" cy="895350"/>
          </a:xfrm>
          <a:prstGeom prst="wedgeRectCallout">
            <a:avLst>
              <a:gd name="adj1" fmla="val -10466"/>
              <a:gd name="adj2" fmla="val 153169"/>
            </a:avLst>
          </a:prstGeom>
          <a:gradFill>
            <a:gsLst>
              <a:gs pos="0">
                <a:schemeClr val="accent3">
                  <a:lumMod val="75000"/>
                </a:schemeClr>
              </a:gs>
              <a:gs pos="100000">
                <a:srgbClr val="6D0016"/>
              </a:gs>
            </a:gsLst>
            <a:lin ang="5400000" scaled="1"/>
          </a:gradFill>
          <a:ln w="28575" algn="ctr">
            <a:solidFill>
              <a:schemeClr val="bg1"/>
            </a:solidFill>
            <a:miter lim="800000"/>
            <a:headEnd/>
            <a:tailEnd/>
          </a:ln>
        </p:spPr>
        <p:txBody>
          <a:bodyPr tIns="91440" bIns="91440" anchor="ctr"/>
          <a:lstStyle/>
          <a:p>
            <a:pPr algn="ctr" eaLnBrk="0" hangingPunct="0">
              <a:lnSpc>
                <a:spcPct val="90000"/>
              </a:lnSpc>
              <a:spcBef>
                <a:spcPct val="50000"/>
              </a:spcBef>
              <a:buClr>
                <a:srgbClr val="FFFFFF"/>
              </a:buClr>
              <a:buFont typeface="Wingdings" pitchFamily="2" charset="2"/>
              <a:buNone/>
              <a:defRPr/>
            </a:pPr>
            <a:r>
              <a:rPr lang="en-US" b="1" kern="0" dirty="0">
                <a:solidFill>
                  <a:srgbClr val="FFFFFF"/>
                </a:solidFill>
                <a:latin typeface="Arial" charset="0"/>
                <a:ea typeface="Arial"/>
                <a:cs typeface="Arial" charset="0"/>
                <a:sym typeface="Arial"/>
              </a:rPr>
              <a:t>Best Combined Ratio Since 1949 (87.6)</a:t>
            </a:r>
          </a:p>
        </p:txBody>
      </p:sp>
      <p:sp>
        <p:nvSpPr>
          <p:cNvPr id="20" name="PPTShape_0"/>
          <p:cNvSpPr>
            <a:spLocks noChangeArrowheads="1"/>
          </p:cNvSpPr>
          <p:nvPr/>
        </p:nvSpPr>
        <p:spPr bwMode="blackWhite">
          <a:xfrm>
            <a:off x="5702300" y="2511425"/>
            <a:ext cx="1038225" cy="1119188"/>
          </a:xfrm>
          <a:prstGeom prst="wedgeRectCallout">
            <a:avLst>
              <a:gd name="adj1" fmla="val -41662"/>
              <a:gd name="adj2" fmla="val 124653"/>
            </a:avLst>
          </a:prstGeom>
          <a:solidFill>
            <a:srgbClr val="0070C0"/>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tIns="91440" bIns="9144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spcBef>
                <a:spcPct val="50000"/>
              </a:spcBef>
              <a:buClr>
                <a:srgbClr val="FFFFFF"/>
              </a:buClr>
              <a:buFont typeface="Wingdings" panose="05000000000000000000" pitchFamily="2" charset="2"/>
              <a:buNone/>
            </a:pPr>
            <a:r>
              <a:rPr lang="en-US" altLang="en-US" b="1">
                <a:solidFill>
                  <a:srgbClr val="FFFFFF"/>
                </a:solidFill>
              </a:rPr>
              <a:t>Avg. CAT Losses, More Reserve Releases</a:t>
            </a:r>
          </a:p>
        </p:txBody>
      </p:sp>
      <p:sp>
        <p:nvSpPr>
          <p:cNvPr id="21" name="PPTShape_4"/>
          <p:cNvSpPr>
            <a:spLocks noChangeArrowheads="1"/>
          </p:cNvSpPr>
          <p:nvPr/>
        </p:nvSpPr>
        <p:spPr bwMode="blackWhite">
          <a:xfrm>
            <a:off x="7894638" y="2736850"/>
            <a:ext cx="1273175" cy="1238250"/>
          </a:xfrm>
          <a:prstGeom prst="wedgeRectCallout">
            <a:avLst>
              <a:gd name="adj1" fmla="val -6139"/>
              <a:gd name="adj2" fmla="val 122833"/>
            </a:avLst>
          </a:prstGeom>
          <a:solidFill>
            <a:srgbClr val="FF0000"/>
          </a:solidFill>
          <a:ln w="28575" algn="ctr">
            <a:solidFill>
              <a:schemeClr val="bg1"/>
            </a:solidFill>
            <a:miter lim="800000"/>
            <a:headEnd/>
            <a:tailEnd/>
          </a:ln>
        </p:spPr>
        <p:txBody>
          <a:bodyPr tIns="91440" bIns="9144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spcBef>
                <a:spcPct val="50000"/>
              </a:spcBef>
              <a:buClr>
                <a:srgbClr val="FFFFFF"/>
              </a:buClr>
              <a:buFont typeface="Wingdings" panose="05000000000000000000" pitchFamily="2" charset="2"/>
              <a:buNone/>
            </a:pPr>
            <a:r>
              <a:rPr lang="en-US" altLang="en-US" b="1">
                <a:solidFill>
                  <a:srgbClr val="FFFFFF"/>
                </a:solidFill>
              </a:rPr>
              <a:t>3 Consecutive Years of U/W Profits: First Time Since 1971-73</a:t>
            </a:r>
          </a:p>
        </p:txBody>
      </p:sp>
      <p:pic>
        <p:nvPicPr>
          <p:cNvPr id="52242" name="Picture 5" descr="http://www.iii.org/sites/default/files/images/logo_rgbx300.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4451335"/>
                                        </p:tgtEl>
                                        <p:attrNameLst>
                                          <p:attrName>style.visibility</p:attrName>
                                        </p:attrNameLst>
                                      </p:cBhvr>
                                      <p:to>
                                        <p:strVal val="visible"/>
                                      </p:to>
                                    </p:set>
                                    <p:animEffect transition="in" filter="wipe(down)">
                                      <p:cBhvr>
                                        <p:cTn id="7" dur="500"/>
                                        <p:tgtEl>
                                          <p:spTgt spid="4451335"/>
                                        </p:tgtEl>
                                      </p:cBhvr>
                                    </p:animEffect>
                                  </p:childTnLst>
                                </p:cTn>
                              </p:par>
                            </p:childTnLst>
                          </p:cTn>
                        </p:par>
                        <p:par>
                          <p:cTn id="8" fill="hold" nodeType="afterGroup">
                            <p:stCondLst>
                              <p:cond delay="1000"/>
                            </p:stCondLst>
                            <p:childTnLst>
                              <p:par>
                                <p:cTn id="9" presetID="22" presetClass="entr" presetSubtype="4" fill="hold" grpId="0"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par>
                          <p:cTn id="12" fill="hold" nodeType="afterGroup">
                            <p:stCondLst>
                              <p:cond delay="2000"/>
                            </p:stCondLst>
                            <p:childTnLst>
                              <p:par>
                                <p:cTn id="13" presetID="22" presetClass="entr" presetSubtype="4" fill="hold" grpId="0" nodeType="afterEffect">
                                  <p:stCondLst>
                                    <p:cond delay="500"/>
                                  </p:stCondLst>
                                  <p:childTnLst>
                                    <p:set>
                                      <p:cBhvr>
                                        <p:cTn id="14" dur="1" fill="hold">
                                          <p:stCondLst>
                                            <p:cond delay="0"/>
                                          </p:stCondLst>
                                        </p:cTn>
                                        <p:tgtEl>
                                          <p:spTgt spid="4451336"/>
                                        </p:tgtEl>
                                        <p:attrNameLst>
                                          <p:attrName>style.visibility</p:attrName>
                                        </p:attrNameLst>
                                      </p:cBhvr>
                                      <p:to>
                                        <p:strVal val="visible"/>
                                      </p:to>
                                    </p:set>
                                    <p:animEffect transition="in" filter="wipe(down)">
                                      <p:cBhvr>
                                        <p:cTn id="15" dur="500"/>
                                        <p:tgtEl>
                                          <p:spTgt spid="4451336"/>
                                        </p:tgtEl>
                                      </p:cBhvr>
                                    </p:animEffect>
                                  </p:childTnLst>
                                </p:cTn>
                              </p:par>
                            </p:childTnLst>
                          </p:cTn>
                        </p:par>
                        <p:par>
                          <p:cTn id="16" fill="hold" nodeType="afterGroup">
                            <p:stCondLst>
                              <p:cond delay="3000"/>
                            </p:stCondLst>
                            <p:childTnLst>
                              <p:par>
                                <p:cTn id="17" presetID="22" presetClass="entr" presetSubtype="4" fill="hold" grpId="0" nodeType="after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par>
                          <p:cTn id="20" fill="hold" nodeType="afterGroup">
                            <p:stCondLst>
                              <p:cond delay="4000"/>
                            </p:stCondLst>
                            <p:childTnLst>
                              <p:par>
                                <p:cTn id="21" presetID="22" presetClass="entr" presetSubtype="4" fill="hold" grpId="0" nodeType="afterEffect">
                                  <p:stCondLst>
                                    <p:cond delay="50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par>
                          <p:cTn id="24" fill="hold" nodeType="afterGroup">
                            <p:stCondLst>
                              <p:cond delay="5000"/>
                            </p:stCondLst>
                            <p:childTnLst>
                              <p:par>
                                <p:cTn id="25" presetID="22" presetClass="entr" presetSubtype="4" fill="hold" grpId="0" nodeType="afterEffect">
                                  <p:stCondLst>
                                    <p:cond delay="50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par>
                          <p:cTn id="28" fill="hold" nodeType="afterGroup">
                            <p:stCondLst>
                              <p:cond delay="6000"/>
                            </p:stCondLst>
                            <p:childTnLst>
                              <p:par>
                                <p:cTn id="29" presetID="22" presetClass="entr" presetSubtype="4" fill="hold" grpId="0" nodeType="afterEffect">
                                  <p:stCondLst>
                                    <p:cond delay="50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par>
                          <p:cTn id="32" fill="hold" nodeType="afterGroup">
                            <p:stCondLst>
                              <p:cond delay="7000"/>
                            </p:stCondLst>
                            <p:childTnLst>
                              <p:par>
                                <p:cTn id="33" presetID="22" presetClass="entr" presetSubtype="4" fill="hold" grpId="0" nodeType="afterEffect">
                                  <p:stCondLst>
                                    <p:cond delay="50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par>
                          <p:cTn id="36" fill="hold" nodeType="afterGroup">
                            <p:stCondLst>
                              <p:cond delay="8000"/>
                            </p:stCondLst>
                            <p:childTnLst>
                              <p:par>
                                <p:cTn id="37" presetID="22" presetClass="entr" presetSubtype="4" fill="hold" grpId="0" nodeType="afterEffect">
                                  <p:stCondLst>
                                    <p:cond delay="50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par>
                          <p:cTn id="40" fill="hold" nodeType="afterGroup">
                            <p:stCondLst>
                              <p:cond delay="9000"/>
                            </p:stCondLst>
                            <p:childTnLst>
                              <p:par>
                                <p:cTn id="41" presetID="22" presetClass="entr" presetSubtype="4" fill="hold" grpId="0" nodeType="afterEffect">
                                  <p:stCondLst>
                                    <p:cond delay="50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par>
                          <p:cTn id="44" fill="hold" nodeType="afterGroup">
                            <p:stCondLst>
                              <p:cond delay="10000"/>
                            </p:stCondLst>
                            <p:childTnLst>
                              <p:par>
                                <p:cTn id="45" presetID="22" presetClass="entr" presetSubtype="4" fill="hold" grpId="0" nodeType="afterEffect">
                                  <p:stCondLst>
                                    <p:cond delay="50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1335" grpId="0" animBg="1"/>
      <p:bldP spid="4451336" grpId="0" animBg="1"/>
      <p:bldP spid="13" grpId="0" animBg="1"/>
      <p:bldP spid="3" grpId="0" animBg="1"/>
      <p:bldP spid="15" grpId="0" animBg="1"/>
      <p:bldP spid="16" grpId="0" animBg="1"/>
      <p:bldP spid="17" grpId="0" animBg="1"/>
      <p:bldP spid="18" grpId="0" animBg="1"/>
      <p:bldP spid="19" grpId="0" animBg="1"/>
      <p:bldP spid="20"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ChangeArrowheads="1"/>
          </p:cNvSpPr>
          <p:nvPr/>
        </p:nvSpPr>
        <p:spPr bwMode="auto">
          <a:xfrm>
            <a:off x="0" y="6556375"/>
            <a:ext cx="9144000" cy="301625"/>
          </a:xfrm>
          <a:prstGeom prst="rect">
            <a:avLst/>
          </a:prstGeom>
          <a:solidFill>
            <a:srgbClr val="225A7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chemeClr val="tx1"/>
              </a:solidFill>
            </a:endParaRPr>
          </a:p>
        </p:txBody>
      </p:sp>
      <p:sp>
        <p:nvSpPr>
          <p:cNvPr id="53251" name="Rectangle 4"/>
          <p:cNvSpPr>
            <a:spLocks noChangeArrowheads="1"/>
          </p:cNvSpPr>
          <p:nvPr/>
        </p:nvSpPr>
        <p:spPr bwMode="auto">
          <a:xfrm>
            <a:off x="8601075" y="6656388"/>
            <a:ext cx="447675"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lnSpc>
                <a:spcPct val="85000"/>
              </a:lnSpc>
              <a:spcBef>
                <a:spcPct val="20000"/>
              </a:spcBef>
            </a:pPr>
            <a:fld id="{0BF8308E-4A23-4569-97A3-4F6E657A37F6}" type="slidenum">
              <a:rPr lang="en-US" altLang="en-US" sz="900">
                <a:solidFill>
                  <a:schemeClr val="bg1"/>
                </a:solidFill>
              </a:rPr>
              <a:pPr algn="r" eaLnBrk="1" hangingPunct="1">
                <a:lnSpc>
                  <a:spcPct val="85000"/>
                </a:lnSpc>
                <a:spcBef>
                  <a:spcPct val="20000"/>
                </a:spcBef>
              </a:pPr>
              <a:t>31</a:t>
            </a:fld>
            <a:endParaRPr lang="en-US" altLang="en-US" sz="900">
              <a:solidFill>
                <a:schemeClr val="bg1"/>
              </a:solidFill>
            </a:endParaRPr>
          </a:p>
        </p:txBody>
      </p:sp>
      <p:pic>
        <p:nvPicPr>
          <p:cNvPr id="532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1175" y="838200"/>
            <a:ext cx="30321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455" name="Rectangle 7"/>
          <p:cNvSpPr>
            <a:spLocks noChangeArrowheads="1"/>
          </p:cNvSpPr>
          <p:nvPr/>
        </p:nvSpPr>
        <p:spPr bwMode="blackWhite">
          <a:xfrm>
            <a:off x="828675" y="1949450"/>
            <a:ext cx="7686675" cy="1855788"/>
          </a:xfrm>
          <a:prstGeom prst="rect">
            <a:avLst/>
          </a:prstGeom>
          <a:gradFill rotWithShape="1">
            <a:gsLst>
              <a:gs pos="0">
                <a:srgbClr val="FF6801"/>
              </a:gs>
              <a:gs pos="100000">
                <a:srgbClr val="DC5A01"/>
              </a:gs>
            </a:gsLst>
            <a:lin ang="5400000" scaled="1"/>
          </a:gradFill>
          <a:ln w="12700" algn="ctr">
            <a:solidFill>
              <a:srgbClr val="FF6801"/>
            </a:solidFill>
            <a:miter lim="800000"/>
            <a:headEnd/>
            <a:tailEnd/>
          </a:ln>
        </p:spPr>
        <p:txBody>
          <a:bodyPr lIns="45720" rIns="45720" anchor="ctr"/>
          <a:lstStyle>
            <a:lvl1pPr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5000"/>
              </a:lnSpc>
              <a:spcBef>
                <a:spcPct val="25000"/>
              </a:spcBef>
            </a:pPr>
            <a:r>
              <a:rPr lang="en-US" altLang="en-US" sz="2800" b="1">
                <a:solidFill>
                  <a:schemeClr val="bg1"/>
                </a:solidFill>
              </a:rPr>
              <a:t>Profitability and Growth in Georgia, Florida, the Carolinas, Tennessee, Mississippi and Alabama’s P/C Insurance Markets</a:t>
            </a:r>
          </a:p>
        </p:txBody>
      </p:sp>
      <p:sp>
        <p:nvSpPr>
          <p:cNvPr id="2152456" name="Rectangle 8"/>
          <p:cNvSpPr>
            <a:spLocks noChangeArrowheads="1"/>
          </p:cNvSpPr>
          <p:nvPr/>
        </p:nvSpPr>
        <p:spPr bwMode="auto">
          <a:xfrm>
            <a:off x="854075" y="4362450"/>
            <a:ext cx="7708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5720" rIns="45720">
            <a:spAutoFit/>
          </a:bodyPr>
          <a:lstStyle>
            <a:lvl1pPr marL="292100" indent="-2921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spcBef>
                <a:spcPct val="25000"/>
              </a:spcBef>
              <a:buClr>
                <a:schemeClr val="accent2"/>
              </a:buClr>
              <a:buFont typeface="Wingdings" panose="05000000000000000000" pitchFamily="2" charset="2"/>
              <a:buNone/>
            </a:pPr>
            <a:r>
              <a:rPr lang="en-US" altLang="en-US" sz="4000" b="1">
                <a:solidFill>
                  <a:srgbClr val="225A7A"/>
                </a:solidFill>
              </a:rPr>
              <a:t> Analysis by Line and State Comparisons</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300"/>
                                  </p:stCondLst>
                                  <p:childTnLst>
                                    <p:set>
                                      <p:cBhvr>
                                        <p:cTn id="6" dur="1" fill="hold">
                                          <p:stCondLst>
                                            <p:cond delay="0"/>
                                          </p:stCondLst>
                                        </p:cTn>
                                        <p:tgtEl>
                                          <p:spTgt spid="2152455"/>
                                        </p:tgtEl>
                                        <p:attrNameLst>
                                          <p:attrName>style.visibility</p:attrName>
                                        </p:attrNameLst>
                                      </p:cBhvr>
                                      <p:to>
                                        <p:strVal val="visible"/>
                                      </p:to>
                                    </p:set>
                                    <p:animEffect transition="in" filter="barn(outVertical)">
                                      <p:cBhvr>
                                        <p:cTn id="7" dur="1000"/>
                                        <p:tgtEl>
                                          <p:spTgt spid="2152455"/>
                                        </p:tgtEl>
                                      </p:cBhvr>
                                    </p:animEffect>
                                  </p:childTnLst>
                                </p:cTn>
                              </p:par>
                              <p:par>
                                <p:cTn id="8" presetID="16" presetClass="entr" presetSubtype="37" fill="hold" grpId="0" nodeType="withEffect">
                                  <p:stCondLst>
                                    <p:cond delay="300"/>
                                  </p:stCondLst>
                                  <p:childTnLst>
                                    <p:set>
                                      <p:cBhvr>
                                        <p:cTn id="9" dur="1" fill="hold">
                                          <p:stCondLst>
                                            <p:cond delay="0"/>
                                          </p:stCondLst>
                                        </p:cTn>
                                        <p:tgtEl>
                                          <p:spTgt spid="2152456"/>
                                        </p:tgtEl>
                                        <p:attrNameLst>
                                          <p:attrName>style.visibility</p:attrName>
                                        </p:attrNameLst>
                                      </p:cBhvr>
                                      <p:to>
                                        <p:strVal val="visible"/>
                                      </p:to>
                                    </p:set>
                                    <p:animEffect transition="in" filter="barn(outVertical)">
                                      <p:cBhvr>
                                        <p:cTn id="10" dur="1000"/>
                                        <p:tgtEl>
                                          <p:spTgt spid="2152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2455" grpId="0" animBg="1"/>
      <p:bldP spid="2152456"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110"/>
          <p:cNvSpPr txBox="1">
            <a:spLocks noGrp="1" noChangeArrowheads="1"/>
          </p:cNvSpPr>
          <p:nvPr/>
        </p:nvSpPr>
        <p:spPr bwMode="auto">
          <a:xfrm>
            <a:off x="8601075" y="6656388"/>
            <a:ext cx="447675"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lnSpc>
                <a:spcPct val="85000"/>
              </a:lnSpc>
              <a:spcBef>
                <a:spcPct val="20000"/>
              </a:spcBef>
            </a:pPr>
            <a:fld id="{473DAA2E-8C81-48F2-8480-B6B0F1D06414}" type="slidenum">
              <a:rPr lang="en-US" altLang="en-US" sz="900">
                <a:solidFill>
                  <a:schemeClr val="tx1"/>
                </a:solidFill>
              </a:rPr>
              <a:pPr algn="r" eaLnBrk="1" hangingPunct="1">
                <a:lnSpc>
                  <a:spcPct val="85000"/>
                </a:lnSpc>
                <a:spcBef>
                  <a:spcPct val="20000"/>
                </a:spcBef>
              </a:pPr>
              <a:t>32</a:t>
            </a:fld>
            <a:endParaRPr lang="en-US" altLang="en-US" sz="900">
              <a:solidFill>
                <a:schemeClr val="tx1"/>
              </a:solidFill>
            </a:endParaRPr>
          </a:p>
        </p:txBody>
      </p:sp>
      <p:sp>
        <p:nvSpPr>
          <p:cNvPr id="29699" name="Rectangle 2"/>
          <p:cNvSpPr>
            <a:spLocks noGrp="1" noChangeArrowheads="1"/>
          </p:cNvSpPr>
          <p:nvPr>
            <p:ph type="title"/>
          </p:nvPr>
        </p:nvSpPr>
        <p:spPr>
          <a:xfrm>
            <a:off x="128588" y="149225"/>
            <a:ext cx="8229600" cy="990600"/>
          </a:xfrm>
        </p:spPr>
        <p:txBody>
          <a:bodyPr/>
          <a:lstStyle/>
          <a:p>
            <a:pPr eaLnBrk="1" fontAlgn="auto" hangingPunct="1">
              <a:spcBef>
                <a:spcPts val="0"/>
              </a:spcBef>
              <a:spcAft>
                <a:spcPts val="0"/>
              </a:spcAft>
              <a:buClr>
                <a:srgbClr val="003366"/>
              </a:buClr>
              <a:buFont typeface="Questrial"/>
              <a:buNone/>
              <a:defRPr/>
            </a:pPr>
            <a:r>
              <a:rPr lang="en-US" altLang="en-US" sz="3200" b="1" dirty="0" smtClean="0">
                <a:solidFill>
                  <a:schemeClr val="accent5">
                    <a:lumMod val="50000"/>
                  </a:schemeClr>
                </a:solidFill>
                <a:latin typeface="Arial" panose="020B0604020202020204" pitchFamily="34" charset="0"/>
                <a:ea typeface="Questrial"/>
                <a:cs typeface="Questrial"/>
                <a:sym typeface="Questrial"/>
              </a:rPr>
              <a:t>RNW Homeowners: TN, MS and AL</a:t>
            </a:r>
            <a:br>
              <a:rPr lang="en-US" altLang="en-US" sz="3200" b="1" dirty="0" smtClean="0">
                <a:solidFill>
                  <a:schemeClr val="accent5">
                    <a:lumMod val="50000"/>
                  </a:schemeClr>
                </a:solidFill>
                <a:latin typeface="Arial" panose="020B0604020202020204" pitchFamily="34" charset="0"/>
                <a:ea typeface="Questrial"/>
                <a:cs typeface="Questrial"/>
                <a:sym typeface="Questrial"/>
              </a:rPr>
            </a:br>
            <a:r>
              <a:rPr lang="en-US" altLang="en-US" sz="3200" b="1" dirty="0" smtClean="0">
                <a:solidFill>
                  <a:schemeClr val="accent5">
                    <a:lumMod val="50000"/>
                  </a:schemeClr>
                </a:solidFill>
                <a:latin typeface="Arial" panose="020B0604020202020204" pitchFamily="34" charset="0"/>
                <a:ea typeface="Questrial"/>
                <a:cs typeface="Questrial"/>
                <a:sym typeface="Questrial"/>
              </a:rPr>
              <a:t>vs. U.S., 2005-2014</a:t>
            </a:r>
          </a:p>
        </p:txBody>
      </p:sp>
      <p:sp>
        <p:nvSpPr>
          <p:cNvPr id="54276" name="Rectangle 3"/>
          <p:cNvSpPr>
            <a:spLocks noChangeArrowheads="1"/>
          </p:cNvSpPr>
          <p:nvPr/>
        </p:nvSpPr>
        <p:spPr bwMode="auto">
          <a:xfrm>
            <a:off x="0" y="6570663"/>
            <a:ext cx="75692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0" tIns="0" rIns="0" bIns="137160" anchor="b">
            <a:spAutoFit/>
          </a:bodyPr>
          <a:lstStyle>
            <a:lvl1pPr marL="133350" indent="-133350" eaLnBrk="0" hangingPunct="0">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90000"/>
              </a:lnSpc>
              <a:buClr>
                <a:schemeClr val="accent2"/>
              </a:buClr>
              <a:buFont typeface="Wingdings" panose="05000000000000000000" pitchFamily="2" charset="2"/>
              <a:buNone/>
            </a:pPr>
            <a:r>
              <a:rPr lang="en-US" altLang="en-US" sz="1100">
                <a:solidFill>
                  <a:schemeClr val="tx1"/>
                </a:solidFill>
              </a:rPr>
              <a:t>	Sources: NAIC.</a:t>
            </a:r>
          </a:p>
        </p:txBody>
      </p:sp>
      <p:graphicFrame>
        <p:nvGraphicFramePr>
          <p:cNvPr id="54277" name="Object 2"/>
          <p:cNvGraphicFramePr>
            <a:graphicFrameLocks/>
          </p:cNvGraphicFramePr>
          <p:nvPr/>
        </p:nvGraphicFramePr>
        <p:xfrm>
          <a:off x="158750" y="1206500"/>
          <a:ext cx="8493125" cy="4816475"/>
        </p:xfrm>
        <a:graphic>
          <a:graphicData uri="http://schemas.openxmlformats.org/presentationml/2006/ole">
            <mc:AlternateContent xmlns:mc="http://schemas.openxmlformats.org/markup-compatibility/2006">
              <mc:Choice xmlns:v="urn:schemas-microsoft-com:vml" Requires="v">
                <p:oleObj spid="_x0000_s54283" r:id="rId5" imgW="8492464" imgH="4816257" progId="Excel.Chart.8">
                  <p:embed/>
                </p:oleObj>
              </mc:Choice>
              <mc:Fallback>
                <p:oleObj r:id="rId5" imgW="8492464" imgH="4816257" progId="Excel.Chart.8">
                  <p:embed/>
                  <p:pic>
                    <p:nvPicPr>
                      <p:cNvPr id="0" name="Object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0" y="1206500"/>
                        <a:ext cx="8493125" cy="4816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4278" name="Rectangle 31"/>
          <p:cNvSpPr>
            <a:spLocks noChangeArrowheads="1"/>
          </p:cNvSpPr>
          <p:nvPr/>
        </p:nvSpPr>
        <p:spPr bwMode="black">
          <a:xfrm>
            <a:off x="347663" y="1139825"/>
            <a:ext cx="8221662"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90000"/>
              </a:lnSpc>
              <a:spcBef>
                <a:spcPct val="20000"/>
              </a:spcBef>
            </a:pPr>
            <a:r>
              <a:rPr lang="en-US" altLang="en-US" sz="1600" b="1">
                <a:solidFill>
                  <a:srgbClr val="225A7A"/>
                </a:solidFill>
              </a:rPr>
              <a:t>(Percent)</a:t>
            </a:r>
          </a:p>
        </p:txBody>
      </p:sp>
      <p:sp>
        <p:nvSpPr>
          <p:cNvPr id="9" name="Text Box 6"/>
          <p:cNvSpPr txBox="1">
            <a:spLocks noChangeArrowheads="1"/>
          </p:cNvSpPr>
          <p:nvPr/>
        </p:nvSpPr>
        <p:spPr bwMode="blackWhite">
          <a:xfrm>
            <a:off x="3390900" y="3275013"/>
            <a:ext cx="2543175" cy="1738312"/>
          </a:xfrm>
          <a:prstGeom prst="rect">
            <a:avLst/>
          </a:prstGeom>
          <a:gradFill rotWithShape="1">
            <a:gsLst>
              <a:gs pos="0">
                <a:schemeClr val="accent5">
                  <a:lumMod val="50000"/>
                </a:schemeClr>
              </a:gs>
              <a:gs pos="100000">
                <a:schemeClr val="accent1">
                  <a:gamma/>
                  <a:shade val="66275"/>
                  <a:invGamma/>
                </a:schemeClr>
              </a:gs>
            </a:gsLst>
            <a:lin ang="5400000" scaled="1"/>
          </a:gradFill>
          <a:ln w="28575" algn="ctr">
            <a:solidFill>
              <a:schemeClr val="bg1"/>
            </a:solidFill>
            <a:miter lim="800000"/>
            <a:headEnd type="none" w="sm" len="sm"/>
            <a:tailEnd type="none" w="sm" len="sm"/>
          </a:ln>
          <a:effectLst/>
        </p:spPr>
        <p:txBody>
          <a:bodyPr tIns="91440" bIns="91440" anchor="ctr"/>
          <a:lstStyle/>
          <a:p>
            <a:pPr algn="ctr" fontAlgn="auto">
              <a:lnSpc>
                <a:spcPct val="85000"/>
              </a:lnSpc>
              <a:spcBef>
                <a:spcPct val="50000"/>
              </a:spcBef>
              <a:spcAft>
                <a:spcPts val="0"/>
              </a:spcAft>
              <a:buClr>
                <a:schemeClr val="bg1"/>
              </a:buClr>
              <a:buFont typeface="Wingdings" pitchFamily="2" charset="2"/>
              <a:buNone/>
              <a:defRPr/>
            </a:pPr>
            <a:r>
              <a:rPr lang="en-US" b="1" u="sng" kern="0" dirty="0">
                <a:solidFill>
                  <a:schemeClr val="bg1"/>
                </a:solidFill>
                <a:latin typeface="Arial" charset="0"/>
                <a:ea typeface="Arial"/>
                <a:cs typeface="Arial" charset="0"/>
                <a:sym typeface="Arial"/>
              </a:rPr>
              <a:t>Average 2005-2014</a:t>
            </a:r>
          </a:p>
          <a:p>
            <a:pPr algn="ctr" fontAlgn="auto">
              <a:lnSpc>
                <a:spcPct val="85000"/>
              </a:lnSpc>
              <a:spcBef>
                <a:spcPct val="50000"/>
              </a:spcBef>
              <a:spcAft>
                <a:spcPts val="0"/>
              </a:spcAft>
              <a:buClr>
                <a:schemeClr val="bg1"/>
              </a:buClr>
              <a:buFont typeface="Wingdings" pitchFamily="2" charset="2"/>
              <a:buNone/>
              <a:defRPr/>
            </a:pPr>
            <a:r>
              <a:rPr lang="en-US" b="1" kern="0" dirty="0">
                <a:solidFill>
                  <a:schemeClr val="bg1"/>
                </a:solidFill>
                <a:latin typeface="Arial" charset="0"/>
                <a:ea typeface="Arial"/>
                <a:cs typeface="Arial" charset="0"/>
                <a:sym typeface="Arial"/>
              </a:rPr>
              <a:t>US: 7.6%</a:t>
            </a:r>
            <a:br>
              <a:rPr lang="en-US" b="1" kern="0" dirty="0">
                <a:solidFill>
                  <a:schemeClr val="bg1"/>
                </a:solidFill>
                <a:latin typeface="Arial" charset="0"/>
                <a:ea typeface="Arial"/>
                <a:cs typeface="Arial" charset="0"/>
                <a:sym typeface="Arial"/>
              </a:rPr>
            </a:br>
            <a:r>
              <a:rPr lang="en-US" b="1" kern="0" dirty="0">
                <a:solidFill>
                  <a:schemeClr val="bg1"/>
                </a:solidFill>
                <a:latin typeface="Arial" charset="0"/>
                <a:ea typeface="Arial"/>
                <a:cs typeface="Arial" charset="0"/>
                <a:sym typeface="Arial"/>
              </a:rPr>
              <a:t>TN: -11.2%</a:t>
            </a:r>
            <a:br>
              <a:rPr lang="en-US" b="1" kern="0" dirty="0">
                <a:solidFill>
                  <a:schemeClr val="bg1"/>
                </a:solidFill>
                <a:latin typeface="Arial" charset="0"/>
                <a:ea typeface="Arial"/>
                <a:cs typeface="Arial" charset="0"/>
                <a:sym typeface="Arial"/>
              </a:rPr>
            </a:br>
            <a:r>
              <a:rPr lang="en-US" b="1" kern="0" dirty="0">
                <a:solidFill>
                  <a:schemeClr val="bg1"/>
                </a:solidFill>
                <a:latin typeface="Arial" charset="0"/>
                <a:ea typeface="Arial"/>
                <a:cs typeface="Arial" charset="0"/>
                <a:sym typeface="Arial"/>
              </a:rPr>
              <a:t>MS: -26.8%</a:t>
            </a:r>
            <a:br>
              <a:rPr lang="en-US" b="1" kern="0" dirty="0">
                <a:solidFill>
                  <a:schemeClr val="bg1"/>
                </a:solidFill>
                <a:latin typeface="Arial" charset="0"/>
                <a:ea typeface="Arial"/>
                <a:cs typeface="Arial" charset="0"/>
                <a:sym typeface="Arial"/>
              </a:rPr>
            </a:br>
            <a:r>
              <a:rPr lang="en-US" b="1" kern="0" dirty="0">
                <a:solidFill>
                  <a:schemeClr val="bg1"/>
                </a:solidFill>
                <a:latin typeface="Arial" charset="0"/>
                <a:ea typeface="Arial"/>
                <a:cs typeface="Arial" charset="0"/>
                <a:sym typeface="Arial"/>
              </a:rPr>
              <a:t>AL: -4.8%</a:t>
            </a:r>
          </a:p>
        </p:txBody>
      </p:sp>
      <p:sp>
        <p:nvSpPr>
          <p:cNvPr id="8" name="PPTShape_2"/>
          <p:cNvSpPr>
            <a:spLocks noChangeArrowheads="1"/>
          </p:cNvSpPr>
          <p:nvPr/>
        </p:nvSpPr>
        <p:spPr bwMode="blackWhite">
          <a:xfrm>
            <a:off x="6234113" y="3614738"/>
            <a:ext cx="1438275" cy="682625"/>
          </a:xfrm>
          <a:prstGeom prst="wedgeRectCallout">
            <a:avLst>
              <a:gd name="adj1" fmla="val -68751"/>
              <a:gd name="adj2" fmla="val -145970"/>
            </a:avLst>
          </a:prstGeom>
          <a:gradFill rotWithShape="1">
            <a:gsLst>
              <a:gs pos="0">
                <a:schemeClr val="accent5">
                  <a:lumMod val="50000"/>
                </a:schemeClr>
              </a:gs>
              <a:gs pos="100000">
                <a:srgbClr val="173C51"/>
              </a:gs>
            </a:gsLst>
            <a:lin ang="5400000" scaled="1"/>
          </a:gradFill>
          <a:ln w="28575" algn="ctr">
            <a:solidFill>
              <a:schemeClr val="bg1"/>
            </a:solidFill>
            <a:miter lim="800000"/>
            <a:headEnd/>
            <a:tailEnd/>
          </a:ln>
        </p:spPr>
        <p:txBody>
          <a:bodyPr tIns="91440" bIns="91440" anchor="ctr"/>
          <a:lstStyle/>
          <a:p>
            <a:pPr algn="ctr" eaLnBrk="0" hangingPunct="0">
              <a:lnSpc>
                <a:spcPct val="90000"/>
              </a:lnSpc>
              <a:spcBef>
                <a:spcPct val="50000"/>
              </a:spcBef>
              <a:buClr>
                <a:srgbClr val="FFFFFF"/>
              </a:buClr>
              <a:buFont typeface="Wingdings" pitchFamily="2" charset="2"/>
              <a:buNone/>
              <a:defRPr/>
            </a:pPr>
            <a:r>
              <a:rPr lang="en-US" sz="1600" b="1" kern="0" dirty="0">
                <a:solidFill>
                  <a:srgbClr val="FFFFFF"/>
                </a:solidFill>
                <a:latin typeface="Arial"/>
                <a:ea typeface="Arial"/>
                <a:cs typeface="Arial"/>
                <a:sym typeface="Arial"/>
              </a:rPr>
              <a:t>Tuscaloosa </a:t>
            </a:r>
            <a:r>
              <a:rPr lang="en-US" sz="1600" b="1" kern="0" dirty="0">
                <a:solidFill>
                  <a:srgbClr val="FFFFFF"/>
                </a:solidFill>
                <a:latin typeface="Arial" charset="0"/>
                <a:ea typeface="Arial"/>
                <a:cs typeface="Arial" charset="0"/>
                <a:sym typeface="Arial"/>
              </a:rPr>
              <a:t> tornado</a:t>
            </a:r>
          </a:p>
        </p:txBody>
      </p:sp>
      <p:sp>
        <p:nvSpPr>
          <p:cNvPr id="10" name="PPTShape_2"/>
          <p:cNvSpPr>
            <a:spLocks noChangeArrowheads="1"/>
          </p:cNvSpPr>
          <p:nvPr/>
        </p:nvSpPr>
        <p:spPr bwMode="blackWhite">
          <a:xfrm>
            <a:off x="1654175" y="4330700"/>
            <a:ext cx="1438275" cy="682625"/>
          </a:xfrm>
          <a:prstGeom prst="wedgeRectCallout">
            <a:avLst>
              <a:gd name="adj1" fmla="val -69847"/>
              <a:gd name="adj2" fmla="val 25087"/>
            </a:avLst>
          </a:prstGeom>
          <a:gradFill rotWithShape="1">
            <a:gsLst>
              <a:gs pos="0">
                <a:schemeClr val="accent5">
                  <a:lumMod val="50000"/>
                </a:schemeClr>
              </a:gs>
              <a:gs pos="100000">
                <a:srgbClr val="173C51"/>
              </a:gs>
            </a:gsLst>
            <a:lin ang="5400000" scaled="1"/>
          </a:gradFill>
          <a:ln w="28575" algn="ctr">
            <a:solidFill>
              <a:schemeClr val="bg1"/>
            </a:solidFill>
            <a:miter lim="800000"/>
            <a:headEnd/>
            <a:tailEnd/>
          </a:ln>
        </p:spPr>
        <p:txBody>
          <a:bodyPr tIns="91440" bIns="91440" anchor="ctr"/>
          <a:lstStyle/>
          <a:p>
            <a:pPr algn="ctr" eaLnBrk="0" hangingPunct="0">
              <a:lnSpc>
                <a:spcPct val="90000"/>
              </a:lnSpc>
              <a:spcBef>
                <a:spcPct val="50000"/>
              </a:spcBef>
              <a:buClr>
                <a:srgbClr val="FFFFFF"/>
              </a:buClr>
              <a:buFont typeface="Wingdings" pitchFamily="2" charset="2"/>
              <a:buNone/>
              <a:defRPr/>
            </a:pPr>
            <a:r>
              <a:rPr lang="en-US" sz="1600" b="1" kern="0" dirty="0">
                <a:solidFill>
                  <a:srgbClr val="FFFFFF"/>
                </a:solidFill>
                <a:latin typeface="Arial"/>
                <a:ea typeface="Arial"/>
                <a:cs typeface="Arial"/>
                <a:sym typeface="Arial"/>
              </a:rPr>
              <a:t>Hurricane Katrina</a:t>
            </a:r>
            <a:endParaRPr lang="en-US" sz="1600" b="1" kern="0" dirty="0">
              <a:solidFill>
                <a:srgbClr val="FFFFFF"/>
              </a:solidFill>
              <a:latin typeface="Arial" charset="0"/>
              <a:ea typeface="Arial"/>
              <a:cs typeface="Arial" charset="0"/>
              <a:sym typeface="Arial"/>
            </a:endParaRPr>
          </a:p>
        </p:txBody>
      </p:sp>
      <p:pic>
        <p:nvPicPr>
          <p:cNvPr id="54282" name="Picture 5" descr="http://www.iii.org/sites/default/files/images/logo_rgbx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7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nodeType="afterGroup">
                            <p:stCondLst>
                              <p:cond delay="12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nodeType="afterGroup">
                            <p:stCondLst>
                              <p:cond delay="17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10"/>
          <p:cNvSpPr>
            <a:spLocks noGrp="1" noChangeArrowheads="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85000"/>
              </a:lnSpc>
              <a:spcBef>
                <a:spcPct val="20000"/>
              </a:spcBef>
            </a:pPr>
            <a:fld id="{748D6CF8-4397-4A25-9696-3326189A95FF}" type="slidenum">
              <a:rPr lang="en-US" altLang="en-US" sz="900"/>
              <a:pPr eaLnBrk="1" hangingPunct="1">
                <a:lnSpc>
                  <a:spcPct val="85000"/>
                </a:lnSpc>
                <a:spcBef>
                  <a:spcPct val="20000"/>
                </a:spcBef>
              </a:pPr>
              <a:t>33</a:t>
            </a:fld>
            <a:endParaRPr lang="en-US" altLang="en-US" sz="900"/>
          </a:p>
        </p:txBody>
      </p:sp>
      <p:sp>
        <p:nvSpPr>
          <p:cNvPr id="48131" name="Rectangle 191"/>
          <p:cNvSpPr>
            <a:spLocks noGrp="1" noChangeArrowheads="1"/>
          </p:cNvSpPr>
          <p:nvPr>
            <p:ph type="title"/>
          </p:nvPr>
        </p:nvSpPr>
        <p:spPr>
          <a:xfrm>
            <a:off x="9525" y="57150"/>
            <a:ext cx="8229600" cy="990600"/>
          </a:xfrm>
        </p:spPr>
        <p:txBody>
          <a:bodyPr/>
          <a:lstStyle/>
          <a:p>
            <a:pPr eaLnBrk="1" fontAlgn="auto" hangingPunct="1">
              <a:spcBef>
                <a:spcPts val="0"/>
              </a:spcBef>
              <a:spcAft>
                <a:spcPts val="0"/>
              </a:spcAft>
              <a:buClr>
                <a:srgbClr val="003366"/>
              </a:buClr>
              <a:buFont typeface="Questrial"/>
              <a:buNone/>
              <a:defRPr/>
            </a:pPr>
            <a:r>
              <a:rPr lang="en-US" altLang="en-US" sz="2400" b="1" dirty="0" smtClean="0">
                <a:solidFill>
                  <a:schemeClr val="accent5">
                    <a:lumMod val="50000"/>
                  </a:schemeClr>
                </a:solidFill>
                <a:latin typeface="Arial" panose="020B0604020202020204" pitchFamily="34" charset="0"/>
                <a:ea typeface="Questrial"/>
                <a:cs typeface="Questrial"/>
                <a:sym typeface="Questrial"/>
              </a:rPr>
              <a:t>Top Ten Most Expensive And Least Expensive </a:t>
            </a:r>
            <a:br>
              <a:rPr lang="en-US" altLang="en-US" sz="2400" b="1" dirty="0" smtClean="0">
                <a:solidFill>
                  <a:schemeClr val="accent5">
                    <a:lumMod val="50000"/>
                  </a:schemeClr>
                </a:solidFill>
                <a:latin typeface="Arial" panose="020B0604020202020204" pitchFamily="34" charset="0"/>
                <a:ea typeface="Questrial"/>
                <a:cs typeface="Questrial"/>
                <a:sym typeface="Questrial"/>
              </a:rPr>
            </a:br>
            <a:r>
              <a:rPr lang="en-US" altLang="en-US" sz="2400" b="1" dirty="0" smtClean="0">
                <a:solidFill>
                  <a:schemeClr val="accent5">
                    <a:lumMod val="50000"/>
                  </a:schemeClr>
                </a:solidFill>
                <a:latin typeface="Arial" panose="020B0604020202020204" pitchFamily="34" charset="0"/>
                <a:ea typeface="Questrial"/>
                <a:cs typeface="Questrial"/>
                <a:sym typeface="Questrial"/>
              </a:rPr>
              <a:t>States For Homeowners Insurance, 2013 (1)</a:t>
            </a:r>
          </a:p>
        </p:txBody>
      </p:sp>
      <p:graphicFrame>
        <p:nvGraphicFramePr>
          <p:cNvPr id="2098375" name="Group 199"/>
          <p:cNvGraphicFramePr>
            <a:graphicFrameLocks noGrp="1"/>
          </p:cNvGraphicFramePr>
          <p:nvPr/>
        </p:nvGraphicFramePr>
        <p:xfrm>
          <a:off x="598488" y="1874838"/>
          <a:ext cx="7519987" cy="2943225"/>
        </p:xfrm>
        <a:graphic>
          <a:graphicData uri="http://schemas.openxmlformats.org/drawingml/2006/table">
            <a:tbl>
              <a:tblPr/>
              <a:tblGrid>
                <a:gridCol w="639027"/>
                <a:gridCol w="1691812"/>
                <a:gridCol w="1324027"/>
                <a:gridCol w="956242"/>
                <a:gridCol w="1618255"/>
                <a:gridCol w="1290624"/>
              </a:tblGrid>
              <a:tr h="445816">
                <a:tc>
                  <a:txBody>
                    <a:bodyPr/>
                    <a:lstStyle/>
                    <a:p>
                      <a:pPr marL="0" marR="0" algn="ctr">
                        <a:spcBef>
                          <a:spcPts val="0"/>
                        </a:spcBef>
                        <a:spcAft>
                          <a:spcPts val="0"/>
                        </a:spcAft>
                      </a:pPr>
                      <a:r>
                        <a:rPr lang="en-US" sz="1400" b="1" dirty="0" smtClean="0">
                          <a:solidFill>
                            <a:srgbClr val="FFFFFF"/>
                          </a:solidFill>
                          <a:latin typeface="Arial"/>
                          <a:ea typeface="Calibri"/>
                          <a:cs typeface="Times New Roman"/>
                        </a:rPr>
                        <a:t>Rank </a:t>
                      </a:r>
                      <a:endParaRPr lang="en-US" sz="1400" dirty="0">
                        <a:latin typeface="Calibri"/>
                        <a:ea typeface="Calibri"/>
                        <a:cs typeface="Times New Roman"/>
                      </a:endParaRPr>
                    </a:p>
                  </a:txBody>
                  <a:tcPr marL="9525" marR="9525" marT="9526" marB="9526" anchor="b">
                    <a:lnL cap="flat">
                      <a:noFill/>
                    </a:lnL>
                    <a:lnR w="57150" cap="flat" cmpd="sng" algn="ctr">
                      <a:solidFill>
                        <a:schemeClr val="bg1"/>
                      </a:solidFill>
                      <a:prstDash val="solid"/>
                      <a:round/>
                      <a:headEnd type="none" w="med" len="med"/>
                      <a:tailEnd type="none" w="med" len="med"/>
                    </a:lnR>
                    <a:lnT cap="flat">
                      <a:noFill/>
                    </a:lnT>
                    <a:lnB>
                      <a:noFill/>
                    </a:lnB>
                    <a:lnTlToBr>
                      <a:noFill/>
                    </a:lnTlToBr>
                    <a:lnBlToTr>
                      <a:noFill/>
                    </a:lnBlToTr>
                    <a:gradFill rotWithShape="0">
                      <a:gsLst>
                        <a:gs pos="0">
                          <a:schemeClr val="accent1"/>
                        </a:gs>
                        <a:gs pos="100000">
                          <a:schemeClr val="accent1">
                            <a:gamma/>
                            <a:shade val="70196"/>
                            <a:invGamma/>
                          </a:schemeClr>
                        </a:gs>
                      </a:gsLst>
                      <a:lin ang="5400000" scaled="1"/>
                    </a:gradFill>
                  </a:tcPr>
                </a:tc>
                <a:tc>
                  <a:txBody>
                    <a:bodyPr/>
                    <a:lstStyle/>
                    <a:p>
                      <a:pPr marL="0" marR="0" algn="ctr">
                        <a:spcBef>
                          <a:spcPts val="0"/>
                        </a:spcBef>
                        <a:spcAft>
                          <a:spcPts val="0"/>
                        </a:spcAft>
                      </a:pPr>
                      <a:r>
                        <a:rPr lang="en-US" sz="1400" b="1" dirty="0">
                          <a:solidFill>
                            <a:srgbClr val="FFFFFF"/>
                          </a:solidFill>
                          <a:latin typeface="Arial"/>
                          <a:ea typeface="Calibri"/>
                          <a:cs typeface="Times New Roman"/>
                        </a:rPr>
                        <a:t>Most </a:t>
                      </a:r>
                      <a:endParaRPr lang="en-US" sz="1400" b="1" dirty="0" smtClean="0">
                        <a:solidFill>
                          <a:srgbClr val="FFFFFF"/>
                        </a:solidFill>
                        <a:latin typeface="Arial"/>
                        <a:ea typeface="Calibri"/>
                        <a:cs typeface="Times New Roman"/>
                      </a:endParaRPr>
                    </a:p>
                    <a:p>
                      <a:pPr marL="0" marR="0" algn="ctr">
                        <a:spcBef>
                          <a:spcPts val="0"/>
                        </a:spcBef>
                        <a:spcAft>
                          <a:spcPts val="0"/>
                        </a:spcAft>
                      </a:pPr>
                      <a:r>
                        <a:rPr lang="en-US" sz="1400" b="1" dirty="0" smtClean="0">
                          <a:solidFill>
                            <a:srgbClr val="FFFFFF"/>
                          </a:solidFill>
                          <a:latin typeface="Arial"/>
                          <a:ea typeface="Calibri"/>
                          <a:cs typeface="Times New Roman"/>
                        </a:rPr>
                        <a:t>expensive </a:t>
                      </a:r>
                      <a:r>
                        <a:rPr lang="en-US" sz="1400" b="1" dirty="0">
                          <a:solidFill>
                            <a:srgbClr val="FFFFFF"/>
                          </a:solidFill>
                          <a:latin typeface="Arial"/>
                          <a:ea typeface="Calibri"/>
                          <a:cs typeface="Times New Roman"/>
                        </a:rPr>
                        <a:t>states</a:t>
                      </a:r>
                      <a:endParaRPr lang="en-US" sz="1400" dirty="0">
                        <a:latin typeface="Calibri"/>
                        <a:ea typeface="Calibri"/>
                        <a:cs typeface="Times New Roman"/>
                      </a:endParaRPr>
                    </a:p>
                  </a:txBody>
                  <a:tcPr marL="9525" marR="9525" marT="9526" marB="9526" anchor="b">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cap="flat">
                      <a:noFill/>
                    </a:lnT>
                    <a:lnB>
                      <a:noFill/>
                    </a:lnB>
                    <a:lnTlToBr>
                      <a:noFill/>
                    </a:lnTlToBr>
                    <a:lnBlToTr>
                      <a:noFill/>
                    </a:lnBlToTr>
                    <a:gradFill rotWithShape="0">
                      <a:gsLst>
                        <a:gs pos="0">
                          <a:schemeClr val="accent1"/>
                        </a:gs>
                        <a:gs pos="100000">
                          <a:schemeClr val="accent1">
                            <a:gamma/>
                            <a:shade val="70196"/>
                            <a:invGamma/>
                          </a:schemeClr>
                        </a:gs>
                      </a:gsLst>
                      <a:lin ang="5400000" scaled="1"/>
                    </a:gradFill>
                  </a:tcPr>
                </a:tc>
                <a:tc>
                  <a:txBody>
                    <a:bodyPr/>
                    <a:lstStyle/>
                    <a:p>
                      <a:pPr marL="0" marR="0" algn="ctr">
                        <a:spcBef>
                          <a:spcPts val="0"/>
                        </a:spcBef>
                        <a:spcAft>
                          <a:spcPts val="0"/>
                        </a:spcAft>
                      </a:pPr>
                      <a:r>
                        <a:rPr lang="en-US" sz="1400" b="1" dirty="0" smtClean="0">
                          <a:solidFill>
                            <a:srgbClr val="FFFFFF"/>
                          </a:solidFill>
                          <a:latin typeface="Arial"/>
                          <a:ea typeface="Calibri"/>
                          <a:cs typeface="Times New Roman"/>
                        </a:rPr>
                        <a:t>HO average</a:t>
                      </a:r>
                      <a:r>
                        <a:rPr lang="en-US" sz="1400" b="1" baseline="0" dirty="0" smtClean="0">
                          <a:solidFill>
                            <a:srgbClr val="FFFFFF"/>
                          </a:solidFill>
                          <a:latin typeface="Arial"/>
                          <a:ea typeface="Calibri"/>
                          <a:cs typeface="Times New Roman"/>
                        </a:rPr>
                        <a:t> premium</a:t>
                      </a:r>
                      <a:endParaRPr lang="en-US" sz="1400" dirty="0">
                        <a:latin typeface="Calibri"/>
                        <a:ea typeface="Calibri"/>
                        <a:cs typeface="Times New Roman"/>
                      </a:endParaRPr>
                    </a:p>
                  </a:txBody>
                  <a:tcPr marL="9525" marR="9525" marT="9526" marB="9526" anchor="b">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cap="flat">
                      <a:noFill/>
                    </a:lnT>
                    <a:lnB>
                      <a:noFill/>
                    </a:lnB>
                    <a:lnTlToBr>
                      <a:noFill/>
                    </a:lnTlToBr>
                    <a:lnBlToTr>
                      <a:noFill/>
                    </a:lnBlToTr>
                    <a:gradFill rotWithShape="0">
                      <a:gsLst>
                        <a:gs pos="0">
                          <a:schemeClr val="accent1"/>
                        </a:gs>
                        <a:gs pos="100000">
                          <a:schemeClr val="accent1">
                            <a:gamma/>
                            <a:shade val="70196"/>
                            <a:invGamma/>
                          </a:schemeClr>
                        </a:gs>
                      </a:gsLst>
                      <a:lin ang="5400000" scaled="1"/>
                    </a:gradFill>
                  </a:tcPr>
                </a:tc>
                <a:tc>
                  <a:txBody>
                    <a:bodyPr/>
                    <a:lstStyle/>
                    <a:p>
                      <a:pPr marL="0" marR="0" algn="ctr">
                        <a:spcBef>
                          <a:spcPts val="0"/>
                        </a:spcBef>
                        <a:spcAft>
                          <a:spcPts val="0"/>
                        </a:spcAft>
                      </a:pPr>
                      <a:r>
                        <a:rPr lang="en-US" sz="1400" b="1" dirty="0">
                          <a:solidFill>
                            <a:srgbClr val="FFFFFF"/>
                          </a:solidFill>
                          <a:latin typeface="Arial"/>
                          <a:ea typeface="Calibri"/>
                          <a:cs typeface="Times New Roman"/>
                        </a:rPr>
                        <a:t>Rank</a:t>
                      </a:r>
                      <a:endParaRPr lang="en-US" sz="1400" dirty="0">
                        <a:latin typeface="Calibri"/>
                        <a:ea typeface="Calibri"/>
                        <a:cs typeface="Times New Roman"/>
                      </a:endParaRPr>
                    </a:p>
                  </a:txBody>
                  <a:tcPr marL="9525" marR="9525" marT="9526" marB="9526" anchor="b">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cap="flat">
                      <a:noFill/>
                    </a:lnT>
                    <a:lnB>
                      <a:noFill/>
                    </a:lnB>
                    <a:lnTlToBr>
                      <a:noFill/>
                    </a:lnTlToBr>
                    <a:lnBlToTr>
                      <a:noFill/>
                    </a:lnBlToTr>
                    <a:gradFill rotWithShape="0">
                      <a:gsLst>
                        <a:gs pos="0">
                          <a:schemeClr val="accent1"/>
                        </a:gs>
                        <a:gs pos="100000">
                          <a:schemeClr val="accent1">
                            <a:gamma/>
                            <a:shade val="70196"/>
                            <a:invGamma/>
                          </a:schemeClr>
                        </a:gs>
                      </a:gsLst>
                      <a:lin ang="5400000" scaled="1"/>
                    </a:gradFill>
                  </a:tcPr>
                </a:tc>
                <a:tc>
                  <a:txBody>
                    <a:bodyPr/>
                    <a:lstStyle/>
                    <a:p>
                      <a:pPr marL="0" marR="0" algn="ctr">
                        <a:spcBef>
                          <a:spcPts val="0"/>
                        </a:spcBef>
                        <a:spcAft>
                          <a:spcPts val="0"/>
                        </a:spcAft>
                      </a:pPr>
                      <a:r>
                        <a:rPr lang="en-US" sz="1400" b="1" dirty="0">
                          <a:solidFill>
                            <a:srgbClr val="FFFFFF"/>
                          </a:solidFill>
                          <a:latin typeface="Arial"/>
                          <a:ea typeface="Calibri"/>
                          <a:cs typeface="Times New Roman"/>
                        </a:rPr>
                        <a:t>Least </a:t>
                      </a:r>
                      <a:endParaRPr lang="en-US" sz="1400" b="1" dirty="0" smtClean="0">
                        <a:solidFill>
                          <a:srgbClr val="FFFFFF"/>
                        </a:solidFill>
                        <a:latin typeface="Arial"/>
                        <a:ea typeface="Calibri"/>
                        <a:cs typeface="Times New Roman"/>
                      </a:endParaRPr>
                    </a:p>
                    <a:p>
                      <a:pPr marL="0" marR="0" algn="ctr">
                        <a:spcBef>
                          <a:spcPts val="0"/>
                        </a:spcBef>
                        <a:spcAft>
                          <a:spcPts val="0"/>
                        </a:spcAft>
                      </a:pPr>
                      <a:r>
                        <a:rPr lang="en-US" sz="1400" b="1" dirty="0" smtClean="0">
                          <a:solidFill>
                            <a:srgbClr val="FFFFFF"/>
                          </a:solidFill>
                          <a:latin typeface="Arial"/>
                          <a:ea typeface="Calibri"/>
                          <a:cs typeface="Times New Roman"/>
                        </a:rPr>
                        <a:t>expensive states</a:t>
                      </a:r>
                      <a:endParaRPr lang="en-US" sz="1400" dirty="0">
                        <a:latin typeface="Calibri"/>
                        <a:ea typeface="Calibri"/>
                        <a:cs typeface="Times New Roman"/>
                      </a:endParaRPr>
                    </a:p>
                  </a:txBody>
                  <a:tcPr marL="9525" marR="9525" marT="9526" marB="9526" anchor="b">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cap="flat">
                      <a:noFill/>
                    </a:lnT>
                    <a:lnB>
                      <a:noFill/>
                    </a:lnB>
                    <a:lnTlToBr>
                      <a:noFill/>
                    </a:lnTlToBr>
                    <a:lnBlToTr>
                      <a:noFill/>
                    </a:lnBlToTr>
                    <a:gradFill rotWithShape="0">
                      <a:gsLst>
                        <a:gs pos="0">
                          <a:schemeClr val="accent1"/>
                        </a:gs>
                        <a:gs pos="100000">
                          <a:schemeClr val="accent1">
                            <a:gamma/>
                            <a:shade val="70196"/>
                            <a:invGamma/>
                          </a:schemeClr>
                        </a:gs>
                      </a:gsLst>
                      <a:lin ang="5400000" scaled="1"/>
                    </a:gradFill>
                  </a:tcPr>
                </a:tc>
                <a:tc>
                  <a:txBody>
                    <a:bodyPr/>
                    <a:lstStyle/>
                    <a:p>
                      <a:pPr marL="0" marR="0" algn="ctr">
                        <a:spcBef>
                          <a:spcPts val="0"/>
                        </a:spcBef>
                        <a:spcAft>
                          <a:spcPts val="0"/>
                        </a:spcAft>
                      </a:pPr>
                      <a:r>
                        <a:rPr lang="en-US" sz="1400" b="1" dirty="0" smtClean="0">
                          <a:solidFill>
                            <a:srgbClr val="FFFFFF"/>
                          </a:solidFill>
                          <a:latin typeface="Arial"/>
                          <a:ea typeface="Calibri"/>
                          <a:cs typeface="Times New Roman"/>
                        </a:rPr>
                        <a:t>HO average</a:t>
                      </a:r>
                      <a:r>
                        <a:rPr lang="en-US" sz="1400" b="1" baseline="0" dirty="0" smtClean="0">
                          <a:solidFill>
                            <a:srgbClr val="FFFFFF"/>
                          </a:solidFill>
                          <a:latin typeface="Arial"/>
                          <a:ea typeface="Calibri"/>
                          <a:cs typeface="Times New Roman"/>
                        </a:rPr>
                        <a:t> premium </a:t>
                      </a:r>
                      <a:endParaRPr lang="en-US" sz="1400" dirty="0">
                        <a:latin typeface="Calibri"/>
                        <a:ea typeface="Calibri"/>
                        <a:cs typeface="Times New Roman"/>
                      </a:endParaRPr>
                    </a:p>
                  </a:txBody>
                  <a:tcPr marL="9525" marR="9525" marT="9526" marB="9526" anchor="b">
                    <a:lnL w="57150" cap="flat" cmpd="sng" algn="ctr">
                      <a:solidFill>
                        <a:schemeClr val="bg1"/>
                      </a:solidFill>
                      <a:prstDash val="solid"/>
                      <a:round/>
                      <a:headEnd type="none" w="med" len="med"/>
                      <a:tailEnd type="none" w="med" len="med"/>
                    </a:lnL>
                    <a:lnR cap="flat">
                      <a:noFill/>
                    </a:lnR>
                    <a:lnT cap="flat">
                      <a:noFill/>
                    </a:lnT>
                    <a:lnB>
                      <a:noFill/>
                    </a:lnB>
                    <a:lnTlToBr>
                      <a:noFill/>
                    </a:lnTlToBr>
                    <a:lnBlToTr>
                      <a:noFill/>
                    </a:lnBlToTr>
                    <a:gradFill rotWithShape="0">
                      <a:gsLst>
                        <a:gs pos="0">
                          <a:schemeClr val="accent1"/>
                        </a:gs>
                        <a:gs pos="100000">
                          <a:schemeClr val="accent1">
                            <a:gamma/>
                            <a:shade val="70196"/>
                            <a:invGamma/>
                          </a:schemeClr>
                        </a:gs>
                      </a:gsLst>
                      <a:lin ang="5400000" scaled="1"/>
                    </a:gradFill>
                  </a:tcPr>
                </a:tc>
              </a:tr>
              <a:tr h="249265">
                <a:tc>
                  <a:txBody>
                    <a:bodyPr/>
                    <a:lstStyle/>
                    <a:p>
                      <a:pPr algn="ctr" fontAlgn="b"/>
                      <a:r>
                        <a:rPr lang="en-US" sz="1200" b="0" i="0" u="none" strike="noStrike" dirty="0">
                          <a:solidFill>
                            <a:srgbClr val="000000"/>
                          </a:solidFill>
                          <a:latin typeface="Arial"/>
                        </a:rPr>
                        <a:t>1</a:t>
                      </a:r>
                    </a:p>
                  </a:txBody>
                  <a:tcPr marL="9525" marR="9525" marT="9526" marB="0" anchor="b">
                    <a:lnL cap="flat">
                      <a:noFill/>
                    </a:lnL>
                    <a:lnR w="12700" cap="flat" cmpd="sng" algn="ctr">
                      <a:solidFill>
                        <a:schemeClr val="accent1"/>
                      </a:solidFill>
                      <a:prstDash val="solid"/>
                      <a:round/>
                      <a:headEnd type="none" w="med" len="med"/>
                      <a:tailEnd type="none" w="med" len="med"/>
                    </a:lnR>
                    <a:lnT>
                      <a:noFill/>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l" fontAlgn="b"/>
                      <a:r>
                        <a:rPr lang="en-US" sz="1200" b="1" i="0" u="none" strike="noStrike" dirty="0">
                          <a:solidFill>
                            <a:schemeClr val="accent6"/>
                          </a:solidFill>
                          <a:effectLst/>
                          <a:latin typeface="Arial" panose="020B0604020202020204" pitchFamily="34" charset="0"/>
                        </a:rPr>
                        <a:t>Florida</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a:noFill/>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algn="r" fontAlgn="b"/>
                      <a:r>
                        <a:rPr lang="en-US" sz="1200" b="0" i="0" u="none" strike="noStrike">
                          <a:solidFill>
                            <a:srgbClr val="000000"/>
                          </a:solidFill>
                          <a:effectLst/>
                          <a:latin typeface="Arial" panose="020B0604020202020204" pitchFamily="34" charset="0"/>
                        </a:rPr>
                        <a:t>$2,115</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a:noFill/>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ctr" fontAlgn="b"/>
                      <a:r>
                        <a:rPr lang="en-US" sz="1200" b="0" i="0" u="none" strike="noStrike" dirty="0" smtClean="0">
                          <a:solidFill>
                            <a:srgbClr val="000000"/>
                          </a:solidFill>
                          <a:latin typeface="Arial"/>
                        </a:rPr>
                        <a:t>1</a:t>
                      </a:r>
                      <a:endParaRPr lang="en-US" sz="1200" b="0" i="0" u="none" strike="noStrike" dirty="0">
                        <a:solidFill>
                          <a:srgbClr val="000000"/>
                        </a:solidFill>
                        <a:latin typeface="Arial"/>
                      </a:endParaRPr>
                    </a:p>
                  </a:txBody>
                  <a:tcPr marL="9525" marR="9525" marT="9526"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a:noFill/>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algn="l" fontAlgn="b"/>
                      <a:r>
                        <a:rPr lang="en-US" sz="1200" b="0" i="0" u="none" strike="noStrike" dirty="0">
                          <a:solidFill>
                            <a:srgbClr val="000000"/>
                          </a:solidFill>
                          <a:effectLst/>
                          <a:latin typeface="Arial" panose="020B0604020202020204" pitchFamily="34" charset="0"/>
                        </a:rPr>
                        <a:t>Idaho</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a:noFill/>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r" fontAlgn="b"/>
                      <a:r>
                        <a:rPr lang="en-US" sz="1200" b="0" i="0" u="none" strike="noStrike">
                          <a:solidFill>
                            <a:srgbClr val="000000"/>
                          </a:solidFill>
                          <a:effectLst/>
                          <a:latin typeface="Arial" panose="020B0604020202020204" pitchFamily="34" charset="0"/>
                        </a:rPr>
                        <a:t>561</a:t>
                      </a:r>
                    </a:p>
                  </a:txBody>
                  <a:tcPr marL="6350" marR="6350" marT="6350" marB="0" anchor="b">
                    <a:lnL w="12700" cap="flat" cmpd="sng" algn="ctr">
                      <a:solidFill>
                        <a:schemeClr val="accent1"/>
                      </a:solidFill>
                      <a:prstDash val="solid"/>
                      <a:round/>
                      <a:headEnd type="none" w="med" len="med"/>
                      <a:tailEnd type="none" w="med" len="med"/>
                    </a:lnL>
                    <a:lnR cap="flat">
                      <a:noFill/>
                    </a:lnR>
                    <a:lnT>
                      <a:noFill/>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r>
              <a:tr h="254027">
                <a:tc>
                  <a:txBody>
                    <a:bodyPr/>
                    <a:lstStyle/>
                    <a:p>
                      <a:pPr algn="ctr" fontAlgn="b"/>
                      <a:r>
                        <a:rPr lang="en-US" sz="1200" b="0" i="0" u="none" strike="noStrike">
                          <a:solidFill>
                            <a:srgbClr val="000000"/>
                          </a:solidFill>
                          <a:latin typeface="Arial"/>
                        </a:rPr>
                        <a:t>2</a:t>
                      </a:r>
                    </a:p>
                  </a:txBody>
                  <a:tcPr marL="9525" marR="9525" marT="9526" marB="0" anchor="b">
                    <a:lnL cap="flat">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l" fontAlgn="b"/>
                      <a:r>
                        <a:rPr lang="en-US" sz="1200" b="0" i="0" u="none" strike="noStrike" dirty="0">
                          <a:solidFill>
                            <a:srgbClr val="000000"/>
                          </a:solidFill>
                          <a:effectLst/>
                          <a:latin typeface="Arial" panose="020B0604020202020204" pitchFamily="34" charset="0"/>
                        </a:rPr>
                        <a:t>Texas </a:t>
                      </a:r>
                      <a:r>
                        <a:rPr lang="en-US" sz="1200" b="0" i="0" u="none" strike="noStrike" dirty="0" smtClean="0">
                          <a:solidFill>
                            <a:srgbClr val="000000"/>
                          </a:solidFill>
                          <a:effectLst/>
                          <a:latin typeface="Arial" panose="020B0604020202020204" pitchFamily="34" charset="0"/>
                        </a:rPr>
                        <a:t>(2)</a:t>
                      </a:r>
                      <a:endParaRPr lang="en-US" sz="1200" b="0" i="0" u="none" strike="noStrike" dirty="0">
                        <a:solidFill>
                          <a:srgbClr val="000000"/>
                        </a:solidFill>
                        <a:effectLst/>
                        <a:latin typeface="Arial" panose="020B0604020202020204" pitchFamily="34" charset="0"/>
                      </a:endParaRP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algn="r" fontAlgn="b"/>
                      <a:r>
                        <a:rPr lang="en-US" sz="1200" b="0" i="0" u="none" strike="noStrike">
                          <a:solidFill>
                            <a:srgbClr val="000000"/>
                          </a:solidFill>
                          <a:effectLst/>
                          <a:latin typeface="Arial" panose="020B0604020202020204" pitchFamily="34" charset="0"/>
                        </a:rPr>
                        <a:t>1,837</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ctr" fontAlgn="b"/>
                      <a:r>
                        <a:rPr lang="en-US" sz="1200" b="0" i="0" u="none" strike="noStrike" dirty="0" smtClean="0">
                          <a:solidFill>
                            <a:srgbClr val="000000"/>
                          </a:solidFill>
                          <a:latin typeface="Arial"/>
                        </a:rPr>
                        <a:t>2</a:t>
                      </a:r>
                      <a:endParaRPr lang="en-US" sz="1200" b="0" i="0" u="none" strike="noStrike" dirty="0">
                        <a:solidFill>
                          <a:srgbClr val="000000"/>
                        </a:solidFill>
                        <a:latin typeface="Arial"/>
                      </a:endParaRPr>
                    </a:p>
                  </a:txBody>
                  <a:tcPr marL="9525" marR="9525" marT="9526"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algn="l" fontAlgn="b"/>
                      <a:r>
                        <a:rPr lang="en-US" sz="1200" b="0" i="0" u="none" strike="noStrike">
                          <a:solidFill>
                            <a:srgbClr val="000000"/>
                          </a:solidFill>
                          <a:effectLst/>
                          <a:latin typeface="Arial" panose="020B0604020202020204" pitchFamily="34" charset="0"/>
                        </a:rPr>
                        <a:t>Oregon</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r" fontAlgn="b"/>
                      <a:r>
                        <a:rPr lang="en-US" sz="1200" b="0" i="0" u="none" strike="noStrike">
                          <a:solidFill>
                            <a:srgbClr val="000000"/>
                          </a:solidFill>
                          <a:effectLst/>
                          <a:latin typeface="Arial" panose="020B0604020202020204" pitchFamily="34" charset="0"/>
                        </a:rPr>
                        <a:t>568</a:t>
                      </a:r>
                    </a:p>
                  </a:txBody>
                  <a:tcPr marL="6350" marR="6350" marT="6350" marB="0" anchor="b">
                    <a:lnL w="12700" cap="flat" cmpd="sng" algn="ctr">
                      <a:solidFill>
                        <a:schemeClr val="accent1"/>
                      </a:solid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r>
              <a:tr h="249265">
                <a:tc>
                  <a:txBody>
                    <a:bodyPr/>
                    <a:lstStyle/>
                    <a:p>
                      <a:pPr algn="ctr" fontAlgn="b"/>
                      <a:r>
                        <a:rPr lang="en-US" sz="1200" b="0" i="0" u="none" strike="noStrike">
                          <a:solidFill>
                            <a:srgbClr val="000000"/>
                          </a:solidFill>
                          <a:latin typeface="Arial"/>
                        </a:rPr>
                        <a:t>3</a:t>
                      </a:r>
                    </a:p>
                  </a:txBody>
                  <a:tcPr marL="9525" marR="9525" marT="9526" marB="0" anchor="b">
                    <a:lnL cap="flat">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l" fontAlgn="b"/>
                      <a:r>
                        <a:rPr lang="en-US" sz="1200" b="0" i="0" u="none" strike="noStrike">
                          <a:solidFill>
                            <a:srgbClr val="000000"/>
                          </a:solidFill>
                          <a:effectLst/>
                          <a:latin typeface="Arial" panose="020B0604020202020204" pitchFamily="34" charset="0"/>
                        </a:rPr>
                        <a:t>Louisiana</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algn="r" fontAlgn="b"/>
                      <a:r>
                        <a:rPr lang="en-US" sz="1200" b="0" i="0" u="none" strike="noStrike">
                          <a:solidFill>
                            <a:srgbClr val="000000"/>
                          </a:solidFill>
                          <a:effectLst/>
                          <a:latin typeface="Arial" panose="020B0604020202020204" pitchFamily="34" charset="0"/>
                        </a:rPr>
                        <a:t>1,822</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ctr" fontAlgn="b"/>
                      <a:r>
                        <a:rPr lang="en-US" sz="1200" b="0" i="0" u="none" strike="noStrike" dirty="0" smtClean="0">
                          <a:solidFill>
                            <a:srgbClr val="000000"/>
                          </a:solidFill>
                          <a:latin typeface="Arial"/>
                        </a:rPr>
                        <a:t>3</a:t>
                      </a:r>
                      <a:endParaRPr lang="en-US" sz="1200" b="0" i="0" u="none" strike="noStrike" dirty="0">
                        <a:solidFill>
                          <a:srgbClr val="000000"/>
                        </a:solidFill>
                        <a:latin typeface="Arial"/>
                      </a:endParaRPr>
                    </a:p>
                  </a:txBody>
                  <a:tcPr marL="9525" marR="9525" marT="9526"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algn="l" fontAlgn="b"/>
                      <a:r>
                        <a:rPr lang="en-US" sz="1200" b="0" i="0" u="none" strike="noStrike">
                          <a:solidFill>
                            <a:srgbClr val="000000"/>
                          </a:solidFill>
                          <a:effectLst/>
                          <a:latin typeface="Arial" panose="020B0604020202020204" pitchFamily="34" charset="0"/>
                        </a:rPr>
                        <a:t>Utah</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r" fontAlgn="b"/>
                      <a:r>
                        <a:rPr lang="en-US" sz="1200" b="0" i="0" u="none" strike="noStrike">
                          <a:solidFill>
                            <a:srgbClr val="000000"/>
                          </a:solidFill>
                          <a:effectLst/>
                          <a:latin typeface="Arial" panose="020B0604020202020204" pitchFamily="34" charset="0"/>
                        </a:rPr>
                        <a:t>609</a:t>
                      </a:r>
                    </a:p>
                  </a:txBody>
                  <a:tcPr marL="6350" marR="6350" marT="6350" marB="0" anchor="b">
                    <a:lnL w="12700" cap="flat" cmpd="sng" algn="ctr">
                      <a:solidFill>
                        <a:schemeClr val="accent1"/>
                      </a:solid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r>
              <a:tr h="249265">
                <a:tc>
                  <a:txBody>
                    <a:bodyPr/>
                    <a:lstStyle/>
                    <a:p>
                      <a:pPr algn="ctr" fontAlgn="b"/>
                      <a:r>
                        <a:rPr lang="en-US" sz="1200" b="0" i="0" u="none" strike="noStrike">
                          <a:solidFill>
                            <a:srgbClr val="000000"/>
                          </a:solidFill>
                          <a:latin typeface="Arial"/>
                        </a:rPr>
                        <a:t>4</a:t>
                      </a:r>
                    </a:p>
                  </a:txBody>
                  <a:tcPr marL="9525" marR="9525" marT="9526" marB="0" anchor="b">
                    <a:lnL cap="flat">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l" fontAlgn="b"/>
                      <a:r>
                        <a:rPr lang="en-US" sz="1200" b="0" i="0" u="none" strike="noStrike">
                          <a:solidFill>
                            <a:srgbClr val="000000"/>
                          </a:solidFill>
                          <a:effectLst/>
                          <a:latin typeface="Arial" panose="020B0604020202020204" pitchFamily="34" charset="0"/>
                        </a:rPr>
                        <a:t>Oklahoma</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algn="r" fontAlgn="b"/>
                      <a:r>
                        <a:rPr lang="en-US" sz="1200" b="0" i="0" u="none" strike="noStrike">
                          <a:solidFill>
                            <a:srgbClr val="000000"/>
                          </a:solidFill>
                          <a:effectLst/>
                          <a:latin typeface="Arial" panose="020B0604020202020204" pitchFamily="34" charset="0"/>
                        </a:rPr>
                        <a:t>1,654</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ctr" fontAlgn="b"/>
                      <a:r>
                        <a:rPr lang="en-US" sz="1200" b="0" i="0" u="none" strike="noStrike" dirty="0" smtClean="0">
                          <a:solidFill>
                            <a:srgbClr val="000000"/>
                          </a:solidFill>
                          <a:latin typeface="Arial"/>
                        </a:rPr>
                        <a:t>4</a:t>
                      </a:r>
                      <a:endParaRPr lang="en-US" sz="1200" b="0" i="0" u="none" strike="noStrike" dirty="0">
                        <a:solidFill>
                          <a:srgbClr val="000000"/>
                        </a:solidFill>
                        <a:latin typeface="Arial"/>
                      </a:endParaRPr>
                    </a:p>
                  </a:txBody>
                  <a:tcPr marL="9525" marR="9525" marT="9526"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algn="l" fontAlgn="b"/>
                      <a:r>
                        <a:rPr lang="en-US" sz="1200" b="0" i="0" u="none" strike="noStrike">
                          <a:solidFill>
                            <a:srgbClr val="000000"/>
                          </a:solidFill>
                          <a:effectLst/>
                          <a:latin typeface="Arial" panose="020B0604020202020204" pitchFamily="34" charset="0"/>
                        </a:rPr>
                        <a:t>Wisconsin</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r" fontAlgn="b"/>
                      <a:r>
                        <a:rPr lang="en-US" sz="1200" b="0" i="0" u="none" strike="noStrike">
                          <a:solidFill>
                            <a:srgbClr val="000000"/>
                          </a:solidFill>
                          <a:effectLst/>
                          <a:latin typeface="Arial" panose="020B0604020202020204" pitchFamily="34" charset="0"/>
                        </a:rPr>
                        <a:t>665</a:t>
                      </a:r>
                    </a:p>
                  </a:txBody>
                  <a:tcPr marL="6350" marR="6350" marT="6350" marB="0" anchor="b">
                    <a:lnL w="12700" cap="flat" cmpd="sng" algn="ctr">
                      <a:solidFill>
                        <a:schemeClr val="accent1"/>
                      </a:solid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r>
              <a:tr h="249265">
                <a:tc>
                  <a:txBody>
                    <a:bodyPr/>
                    <a:lstStyle/>
                    <a:p>
                      <a:pPr algn="ctr" fontAlgn="b"/>
                      <a:r>
                        <a:rPr lang="en-US" sz="1200" b="0" i="0" u="none" strike="noStrike">
                          <a:solidFill>
                            <a:srgbClr val="000000"/>
                          </a:solidFill>
                          <a:latin typeface="Arial"/>
                        </a:rPr>
                        <a:t>5</a:t>
                      </a:r>
                    </a:p>
                  </a:txBody>
                  <a:tcPr marL="9525" marR="9525" marT="9526" marB="0" anchor="b">
                    <a:lnL cap="flat">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l" fontAlgn="b"/>
                      <a:r>
                        <a:rPr lang="en-US" sz="1200" b="1" i="0" u="none" strike="noStrike" dirty="0">
                          <a:solidFill>
                            <a:schemeClr val="accent6"/>
                          </a:solidFill>
                          <a:effectLst/>
                          <a:latin typeface="Arial" panose="020B0604020202020204" pitchFamily="34" charset="0"/>
                          <a:ea typeface="+mn-ea"/>
                          <a:cs typeface="+mn-cs"/>
                        </a:rPr>
                        <a:t>Mississippi</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algn="r" fontAlgn="b"/>
                      <a:r>
                        <a:rPr lang="en-US" sz="1200" b="0" i="0" u="none" strike="noStrike">
                          <a:solidFill>
                            <a:srgbClr val="000000"/>
                          </a:solidFill>
                          <a:effectLst/>
                          <a:latin typeface="Arial" panose="020B0604020202020204" pitchFamily="34" charset="0"/>
                        </a:rPr>
                        <a:t>1,395</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ctr" fontAlgn="b"/>
                      <a:r>
                        <a:rPr lang="en-US" sz="1200" b="0" i="0" u="none" strike="noStrike" dirty="0" smtClean="0">
                          <a:solidFill>
                            <a:srgbClr val="000000"/>
                          </a:solidFill>
                          <a:latin typeface="Arial"/>
                        </a:rPr>
                        <a:t>5</a:t>
                      </a:r>
                      <a:endParaRPr lang="en-US" sz="1200" b="0" i="0" u="none" strike="noStrike" dirty="0">
                        <a:solidFill>
                          <a:srgbClr val="000000"/>
                        </a:solidFill>
                        <a:latin typeface="Arial"/>
                      </a:endParaRPr>
                    </a:p>
                  </a:txBody>
                  <a:tcPr marL="9525" marR="9525" marT="9526"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algn="l" fontAlgn="b"/>
                      <a:r>
                        <a:rPr lang="en-US" sz="1200" b="0" i="0" u="none" strike="noStrike">
                          <a:solidFill>
                            <a:srgbClr val="000000"/>
                          </a:solidFill>
                          <a:effectLst/>
                          <a:latin typeface="Arial" panose="020B0604020202020204" pitchFamily="34" charset="0"/>
                        </a:rPr>
                        <a:t>Washington</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r" fontAlgn="b"/>
                      <a:r>
                        <a:rPr lang="en-US" sz="1200" b="0" i="0" u="none" strike="noStrike">
                          <a:solidFill>
                            <a:srgbClr val="000000"/>
                          </a:solidFill>
                          <a:effectLst/>
                          <a:latin typeface="Arial" panose="020B0604020202020204" pitchFamily="34" charset="0"/>
                        </a:rPr>
                        <a:t>676</a:t>
                      </a:r>
                    </a:p>
                  </a:txBody>
                  <a:tcPr marL="6350" marR="6350" marT="6350" marB="0" anchor="b">
                    <a:lnL w="12700" cap="flat" cmpd="sng" algn="ctr">
                      <a:solidFill>
                        <a:schemeClr val="accent1"/>
                      </a:solid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r>
              <a:tr h="249265">
                <a:tc>
                  <a:txBody>
                    <a:bodyPr/>
                    <a:lstStyle/>
                    <a:p>
                      <a:pPr algn="ctr" fontAlgn="b"/>
                      <a:r>
                        <a:rPr lang="en-US" sz="1200" b="0" i="0" u="none" strike="noStrike">
                          <a:solidFill>
                            <a:srgbClr val="000000"/>
                          </a:solidFill>
                          <a:latin typeface="Arial"/>
                        </a:rPr>
                        <a:t>6</a:t>
                      </a:r>
                    </a:p>
                  </a:txBody>
                  <a:tcPr marL="9525" marR="9525" marT="9526" marB="0" anchor="b">
                    <a:lnL cap="flat">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l" fontAlgn="b"/>
                      <a:r>
                        <a:rPr lang="en-US" sz="1200" b="0" i="0" u="none" strike="noStrike">
                          <a:solidFill>
                            <a:srgbClr val="000000"/>
                          </a:solidFill>
                          <a:effectLst/>
                          <a:latin typeface="Arial" panose="020B0604020202020204" pitchFamily="34" charset="0"/>
                        </a:rPr>
                        <a:t>Kansas</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algn="r" fontAlgn="b"/>
                      <a:r>
                        <a:rPr lang="en-US" sz="1200" b="0" i="0" u="none" strike="noStrike">
                          <a:solidFill>
                            <a:srgbClr val="000000"/>
                          </a:solidFill>
                          <a:effectLst/>
                          <a:latin typeface="Arial" panose="020B0604020202020204" pitchFamily="34" charset="0"/>
                        </a:rPr>
                        <a:t>1,343</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ctr" fontAlgn="b"/>
                      <a:r>
                        <a:rPr lang="en-US" sz="1200" b="0" i="0" u="none" strike="noStrike" dirty="0" smtClean="0">
                          <a:solidFill>
                            <a:srgbClr val="000000"/>
                          </a:solidFill>
                          <a:latin typeface="Arial"/>
                        </a:rPr>
                        <a:t>6</a:t>
                      </a:r>
                      <a:endParaRPr lang="en-US" sz="1200" b="0" i="0" u="none" strike="noStrike" dirty="0">
                        <a:solidFill>
                          <a:srgbClr val="000000"/>
                        </a:solidFill>
                        <a:latin typeface="Arial"/>
                      </a:endParaRPr>
                    </a:p>
                  </a:txBody>
                  <a:tcPr marL="9525" marR="9525" marT="9526"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algn="l" fontAlgn="b"/>
                      <a:r>
                        <a:rPr lang="en-US" sz="1200" b="0" i="0" u="none" strike="noStrike">
                          <a:solidFill>
                            <a:srgbClr val="000000"/>
                          </a:solidFill>
                          <a:effectLst/>
                          <a:latin typeface="Arial" panose="020B0604020202020204" pitchFamily="34" charset="0"/>
                        </a:rPr>
                        <a:t>Nevada</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r" fontAlgn="b"/>
                      <a:r>
                        <a:rPr lang="en-US" sz="1200" b="0" i="0" u="none" strike="noStrike">
                          <a:solidFill>
                            <a:srgbClr val="000000"/>
                          </a:solidFill>
                          <a:effectLst/>
                          <a:latin typeface="Arial" panose="020B0604020202020204" pitchFamily="34" charset="0"/>
                        </a:rPr>
                        <a:t>687</a:t>
                      </a:r>
                    </a:p>
                  </a:txBody>
                  <a:tcPr marL="6350" marR="6350" marT="6350" marB="0" anchor="b">
                    <a:lnL w="12700" cap="flat" cmpd="sng" algn="ctr">
                      <a:solidFill>
                        <a:schemeClr val="accent1"/>
                      </a:solid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r>
              <a:tr h="249265">
                <a:tc>
                  <a:txBody>
                    <a:bodyPr/>
                    <a:lstStyle/>
                    <a:p>
                      <a:pPr algn="ctr" fontAlgn="b"/>
                      <a:r>
                        <a:rPr lang="en-US" sz="1200" b="0" i="0" u="none" strike="noStrike">
                          <a:solidFill>
                            <a:srgbClr val="000000"/>
                          </a:solidFill>
                          <a:latin typeface="Arial"/>
                        </a:rPr>
                        <a:t>7</a:t>
                      </a:r>
                    </a:p>
                  </a:txBody>
                  <a:tcPr marL="9525" marR="9525" marT="9526" marB="0" anchor="b">
                    <a:lnL cap="flat">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l" fontAlgn="b"/>
                      <a:r>
                        <a:rPr lang="en-US" sz="1200" b="0" i="0" u="none" strike="noStrike">
                          <a:solidFill>
                            <a:srgbClr val="000000"/>
                          </a:solidFill>
                          <a:effectLst/>
                          <a:latin typeface="Arial" panose="020B0604020202020204" pitchFamily="34" charset="0"/>
                        </a:rPr>
                        <a:t>Rhode Island</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algn="r" fontAlgn="b"/>
                      <a:r>
                        <a:rPr lang="en-US" sz="1200" b="0" i="0" u="none" strike="noStrike">
                          <a:solidFill>
                            <a:srgbClr val="000000"/>
                          </a:solidFill>
                          <a:effectLst/>
                          <a:latin typeface="Arial" panose="020B0604020202020204" pitchFamily="34" charset="0"/>
                        </a:rPr>
                        <a:t>1,334</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ctr" fontAlgn="b"/>
                      <a:r>
                        <a:rPr lang="en-US" sz="1200" b="0" i="0" u="none" strike="noStrike" dirty="0" smtClean="0">
                          <a:solidFill>
                            <a:srgbClr val="000000"/>
                          </a:solidFill>
                          <a:latin typeface="Arial"/>
                        </a:rPr>
                        <a:t>7</a:t>
                      </a:r>
                      <a:endParaRPr lang="en-US" sz="1200" b="0" i="0" u="none" strike="noStrike" dirty="0">
                        <a:solidFill>
                          <a:srgbClr val="000000"/>
                        </a:solidFill>
                        <a:latin typeface="Arial"/>
                      </a:endParaRPr>
                    </a:p>
                  </a:txBody>
                  <a:tcPr marL="9525" marR="9525" marT="9526"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algn="l" fontAlgn="b"/>
                      <a:r>
                        <a:rPr lang="en-US" sz="1200" b="0" i="0" u="none" strike="noStrike">
                          <a:solidFill>
                            <a:srgbClr val="000000"/>
                          </a:solidFill>
                          <a:effectLst/>
                          <a:latin typeface="Arial" panose="020B0604020202020204" pitchFamily="34" charset="0"/>
                        </a:rPr>
                        <a:t>Delaware</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r" fontAlgn="b"/>
                      <a:r>
                        <a:rPr lang="en-US" sz="1200" b="0" i="0" u="none" strike="noStrike">
                          <a:solidFill>
                            <a:srgbClr val="000000"/>
                          </a:solidFill>
                          <a:effectLst/>
                          <a:latin typeface="Arial" panose="020B0604020202020204" pitchFamily="34" charset="0"/>
                        </a:rPr>
                        <a:t>709</a:t>
                      </a:r>
                    </a:p>
                  </a:txBody>
                  <a:tcPr marL="6350" marR="6350" marT="6350" marB="0" anchor="b">
                    <a:lnL w="12700" cap="flat" cmpd="sng" algn="ctr">
                      <a:solidFill>
                        <a:schemeClr val="accent1"/>
                      </a:solid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r>
              <a:tr h="249265">
                <a:tc>
                  <a:txBody>
                    <a:bodyPr/>
                    <a:lstStyle/>
                    <a:p>
                      <a:pPr algn="ctr" fontAlgn="b"/>
                      <a:r>
                        <a:rPr lang="en-US" sz="1200" b="0" i="0" u="none" strike="noStrike">
                          <a:solidFill>
                            <a:srgbClr val="000000"/>
                          </a:solidFill>
                          <a:latin typeface="Arial"/>
                        </a:rPr>
                        <a:t>8</a:t>
                      </a:r>
                    </a:p>
                  </a:txBody>
                  <a:tcPr marL="9525" marR="9525" marT="9526" marB="0" anchor="b">
                    <a:lnL cap="flat">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l" fontAlgn="b"/>
                      <a:r>
                        <a:rPr lang="en-US" sz="1200" b="1" i="0" u="none" strike="noStrike" dirty="0">
                          <a:solidFill>
                            <a:schemeClr val="accent6"/>
                          </a:solidFill>
                          <a:effectLst/>
                          <a:latin typeface="Arial" panose="020B0604020202020204" pitchFamily="34" charset="0"/>
                          <a:ea typeface="+mn-ea"/>
                          <a:cs typeface="+mn-cs"/>
                        </a:rPr>
                        <a:t>Alabama</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algn="r" fontAlgn="b"/>
                      <a:r>
                        <a:rPr lang="en-US" sz="1200" b="0" i="0" u="none" strike="noStrike">
                          <a:solidFill>
                            <a:srgbClr val="000000"/>
                          </a:solidFill>
                          <a:effectLst/>
                          <a:latin typeface="Arial" panose="020B0604020202020204" pitchFamily="34" charset="0"/>
                        </a:rPr>
                        <a:t>1,323</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ctr" fontAlgn="b"/>
                      <a:r>
                        <a:rPr lang="en-US" sz="1200" b="0" i="0" u="none" strike="noStrike" dirty="0" smtClean="0">
                          <a:solidFill>
                            <a:srgbClr val="000000"/>
                          </a:solidFill>
                          <a:latin typeface="Arial"/>
                        </a:rPr>
                        <a:t>8</a:t>
                      </a:r>
                      <a:endParaRPr lang="en-US" sz="1200" b="0" i="0" u="none" strike="noStrike" dirty="0">
                        <a:solidFill>
                          <a:srgbClr val="000000"/>
                        </a:solidFill>
                        <a:latin typeface="Arial"/>
                      </a:endParaRPr>
                    </a:p>
                  </a:txBody>
                  <a:tcPr marL="9525" marR="9525" marT="9526"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algn="l" fontAlgn="b"/>
                      <a:r>
                        <a:rPr lang="en-US" sz="1200" b="0" i="0" u="none" strike="noStrike">
                          <a:solidFill>
                            <a:srgbClr val="000000"/>
                          </a:solidFill>
                          <a:effectLst/>
                          <a:latin typeface="Arial" panose="020B0604020202020204" pitchFamily="34" charset="0"/>
                        </a:rPr>
                        <a:t>Arizona </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r" fontAlgn="b"/>
                      <a:r>
                        <a:rPr lang="en-US" sz="1200" b="0" i="0" u="none" strike="noStrike">
                          <a:solidFill>
                            <a:srgbClr val="000000"/>
                          </a:solidFill>
                          <a:effectLst/>
                          <a:latin typeface="Arial" panose="020B0604020202020204" pitchFamily="34" charset="0"/>
                        </a:rPr>
                        <a:t>724</a:t>
                      </a:r>
                    </a:p>
                  </a:txBody>
                  <a:tcPr marL="6350" marR="6350" marT="6350" marB="0" anchor="b">
                    <a:lnL w="12700" cap="flat" cmpd="sng" algn="ctr">
                      <a:solidFill>
                        <a:schemeClr val="accent1"/>
                      </a:solid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r>
              <a:tr h="249265">
                <a:tc>
                  <a:txBody>
                    <a:bodyPr/>
                    <a:lstStyle/>
                    <a:p>
                      <a:pPr algn="ctr" fontAlgn="b"/>
                      <a:r>
                        <a:rPr lang="en-US" sz="1200" b="0" i="0" u="none" strike="noStrike">
                          <a:solidFill>
                            <a:srgbClr val="000000"/>
                          </a:solidFill>
                          <a:latin typeface="Arial"/>
                        </a:rPr>
                        <a:t>9</a:t>
                      </a:r>
                    </a:p>
                  </a:txBody>
                  <a:tcPr marL="9525" marR="9525" marT="9526" marB="0" anchor="b">
                    <a:lnL cap="flat">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l" fontAlgn="b"/>
                      <a:r>
                        <a:rPr lang="en-US" sz="1200" b="0" i="0" u="none" strike="noStrike">
                          <a:solidFill>
                            <a:srgbClr val="000000"/>
                          </a:solidFill>
                          <a:effectLst/>
                          <a:latin typeface="Arial" panose="020B0604020202020204" pitchFamily="34" charset="0"/>
                        </a:rPr>
                        <a:t>Connecticut</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algn="r" fontAlgn="b"/>
                      <a:r>
                        <a:rPr lang="en-US" sz="1200" b="0" i="0" u="none" strike="noStrike">
                          <a:solidFill>
                            <a:srgbClr val="000000"/>
                          </a:solidFill>
                          <a:effectLst/>
                          <a:latin typeface="Arial" panose="020B0604020202020204" pitchFamily="34" charset="0"/>
                        </a:rPr>
                        <a:t>1,274</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ctr" fontAlgn="b"/>
                      <a:r>
                        <a:rPr lang="en-US" sz="1200" b="0" i="0" u="none" strike="noStrike" dirty="0" smtClean="0">
                          <a:solidFill>
                            <a:srgbClr val="000000"/>
                          </a:solidFill>
                          <a:latin typeface="Arial"/>
                        </a:rPr>
                        <a:t>9</a:t>
                      </a:r>
                      <a:endParaRPr lang="en-US" sz="1200" b="0" i="0" u="none" strike="noStrike" dirty="0">
                        <a:solidFill>
                          <a:srgbClr val="000000"/>
                        </a:solidFill>
                        <a:latin typeface="Arial"/>
                      </a:endParaRPr>
                    </a:p>
                  </a:txBody>
                  <a:tcPr marL="9525" marR="9525" marT="9526"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algn="l" fontAlgn="b"/>
                      <a:r>
                        <a:rPr lang="en-US" sz="1200" b="0" i="0" u="none" strike="noStrike">
                          <a:solidFill>
                            <a:srgbClr val="000000"/>
                          </a:solidFill>
                          <a:effectLst/>
                          <a:latin typeface="Arial" panose="020B0604020202020204" pitchFamily="34" charset="0"/>
                        </a:rPr>
                        <a:t>Ohio</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r" fontAlgn="b"/>
                      <a:r>
                        <a:rPr lang="en-US" sz="1200" b="0" i="0" u="none" strike="noStrike">
                          <a:solidFill>
                            <a:srgbClr val="000000"/>
                          </a:solidFill>
                          <a:effectLst/>
                          <a:latin typeface="Arial" panose="020B0604020202020204" pitchFamily="34" charset="0"/>
                        </a:rPr>
                        <a:t>763</a:t>
                      </a:r>
                    </a:p>
                  </a:txBody>
                  <a:tcPr marL="6350" marR="6350" marT="6350" marB="0" anchor="b">
                    <a:lnL w="12700" cap="flat" cmpd="sng" algn="ctr">
                      <a:solidFill>
                        <a:schemeClr val="accent1"/>
                      </a:solid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49265">
                <a:tc>
                  <a:txBody>
                    <a:bodyPr/>
                    <a:lstStyle/>
                    <a:p>
                      <a:pPr algn="ctr" fontAlgn="b"/>
                      <a:r>
                        <a:rPr lang="en-US" sz="1200" b="0" i="0" u="none" strike="noStrike">
                          <a:solidFill>
                            <a:srgbClr val="000000"/>
                          </a:solidFill>
                          <a:latin typeface="Arial"/>
                        </a:rPr>
                        <a:t>10</a:t>
                      </a:r>
                    </a:p>
                  </a:txBody>
                  <a:tcPr marL="9525" marR="9525" marT="9526" marB="0" anchor="b">
                    <a:lnL cap="flat">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l" fontAlgn="b"/>
                      <a:r>
                        <a:rPr lang="en-US" sz="1200" b="0" i="0" u="none" strike="noStrike">
                          <a:solidFill>
                            <a:srgbClr val="000000"/>
                          </a:solidFill>
                          <a:effectLst/>
                          <a:latin typeface="Arial" panose="020B0604020202020204" pitchFamily="34" charset="0"/>
                        </a:rPr>
                        <a:t>Massachusetts</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algn="r" fontAlgn="b"/>
                      <a:r>
                        <a:rPr lang="en-US" sz="1200" b="0" i="0" u="none" strike="noStrike" dirty="0">
                          <a:solidFill>
                            <a:srgbClr val="000000"/>
                          </a:solidFill>
                          <a:effectLst/>
                          <a:latin typeface="Arial" panose="020B0604020202020204" pitchFamily="34" charset="0"/>
                        </a:rPr>
                        <a:t>1,263</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ctr" fontAlgn="b"/>
                      <a:r>
                        <a:rPr lang="en-US" sz="1200" b="0" i="0" u="none" strike="noStrike" dirty="0" smtClean="0">
                          <a:solidFill>
                            <a:srgbClr val="000000"/>
                          </a:solidFill>
                          <a:latin typeface="Arial"/>
                        </a:rPr>
                        <a:t>10</a:t>
                      </a:r>
                      <a:endParaRPr lang="en-US" sz="1200" b="0" i="0" u="none" strike="noStrike" dirty="0">
                        <a:solidFill>
                          <a:srgbClr val="000000"/>
                        </a:solidFill>
                        <a:latin typeface="Arial"/>
                      </a:endParaRPr>
                    </a:p>
                  </a:txBody>
                  <a:tcPr marL="9525" marR="9525" marT="9526"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algn="l" fontAlgn="b"/>
                      <a:r>
                        <a:rPr lang="en-US" sz="1200" b="0" i="0" u="none" strike="noStrike">
                          <a:solidFill>
                            <a:srgbClr val="000000"/>
                          </a:solidFill>
                          <a:effectLst/>
                          <a:latin typeface="Arial" panose="020B0604020202020204" pitchFamily="34" charset="0"/>
                        </a:rPr>
                        <a:t>Maine</a:t>
                      </a:r>
                    </a:p>
                  </a:txBody>
                  <a:tcPr marL="6350" marR="6350" marT="635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FE7ED"/>
                    </a:solidFill>
                  </a:tcPr>
                </a:tc>
                <a:tc>
                  <a:txBody>
                    <a:bodyPr/>
                    <a:lstStyle/>
                    <a:p>
                      <a:pPr algn="r" fontAlgn="b"/>
                      <a:r>
                        <a:rPr lang="en-US" sz="1200" b="0" i="0" u="none" strike="noStrike" dirty="0">
                          <a:solidFill>
                            <a:srgbClr val="000000"/>
                          </a:solidFill>
                          <a:effectLst/>
                          <a:latin typeface="Arial" panose="020B0604020202020204" pitchFamily="34" charset="0"/>
                        </a:rPr>
                        <a:t>776</a:t>
                      </a:r>
                    </a:p>
                  </a:txBody>
                  <a:tcPr marL="6350" marR="6350" marT="6350" marB="0" anchor="b">
                    <a:lnL w="12700" cap="flat" cmpd="sng" algn="ctr">
                      <a:solidFill>
                        <a:schemeClr val="accent1"/>
                      </a:solid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r>
            </a:tbl>
          </a:graphicData>
        </a:graphic>
      </p:graphicFrame>
      <p:sp>
        <p:nvSpPr>
          <p:cNvPr id="22619" name="Text Box 537"/>
          <p:cNvSpPr txBox="1">
            <a:spLocks noChangeArrowheads="1"/>
          </p:cNvSpPr>
          <p:nvPr/>
        </p:nvSpPr>
        <p:spPr bwMode="auto">
          <a:xfrm>
            <a:off x="0" y="4873625"/>
            <a:ext cx="8763000" cy="1984375"/>
          </a:xfrm>
          <a:prstGeom prst="rect">
            <a:avLst/>
          </a:prstGeom>
          <a:noFill/>
          <a:ln w="9525" algn="ctr">
            <a:noFill/>
            <a:miter lim="800000"/>
            <a:headEnd/>
            <a:tailEnd/>
          </a:ln>
        </p:spPr>
        <p:txBody>
          <a:bodyPr lIns="365760" tIns="0" rIns="0" bIns="137160" anchor="b">
            <a:spAutoFit/>
          </a:bodyPr>
          <a:lstStyle/>
          <a:p>
            <a:pPr marL="228600" indent="-228600" fontAlgn="auto">
              <a:spcBef>
                <a:spcPts val="0"/>
              </a:spcBef>
              <a:spcAft>
                <a:spcPts val="0"/>
              </a:spcAft>
              <a:buFontTx/>
              <a:buAutoNum type="arabicParenBoth"/>
              <a:defRPr/>
            </a:pPr>
            <a:r>
              <a:rPr lang="en-US" sz="1000" kern="0" dirty="0">
                <a:latin typeface="Arial" charset="0"/>
                <a:ea typeface="Arial"/>
                <a:cs typeface="Arial" charset="0"/>
                <a:sym typeface="Arial"/>
              </a:rPr>
              <a:t>Includes policies written by Citizens Property Insurance Corp. (Florida) and Citizens Property Insurance Corp. (Louisiana), Alabama Insurance Underwriting Association, Mississippi Windstorm Underwriting Association, North Carolina Joint Underwriting Association and South Carolina Wind and Hail Underwriting Association. Other southeastern states have wind pools in operation and their data may not be included in this chart. Based on the HO-3 homeowner package policy for owner-occupied dwellings, 1 to 4 family units. Provides “all risks” coverage (except those specifically excluded in the policy) on buildings and broad named-peril coverage on personal property, and is the most common package written.</a:t>
            </a:r>
          </a:p>
          <a:p>
            <a:pPr marL="228600" indent="-228600" fontAlgn="auto">
              <a:spcBef>
                <a:spcPts val="0"/>
              </a:spcBef>
              <a:spcAft>
                <a:spcPts val="0"/>
              </a:spcAft>
              <a:buFontTx/>
              <a:buAutoNum type="arabicParenBoth"/>
              <a:defRPr/>
            </a:pPr>
            <a:r>
              <a:rPr lang="en-US" sz="1000" kern="0" dirty="0">
                <a:latin typeface="Arial" charset="0"/>
                <a:ea typeface="Arial"/>
                <a:cs typeface="Arial" charset="0"/>
                <a:sym typeface="Arial"/>
              </a:rPr>
              <a:t>The Texas Department of Insurance developed home insurance policy forms that are similar but not identical to the standard forms. In addition, due to the Texas Windstorm Association (which writes wind-only policies) classifying HO-1, 2 and 5 premiums as HO-3, the average premium for homeowners insurance is artificially high.</a:t>
            </a:r>
          </a:p>
          <a:p>
            <a:pPr fontAlgn="auto">
              <a:spcBef>
                <a:spcPts val="0"/>
              </a:spcBef>
              <a:spcAft>
                <a:spcPts val="0"/>
              </a:spcAft>
              <a:defRPr/>
            </a:pPr>
            <a:r>
              <a:rPr lang="en-US" sz="1000" kern="0" dirty="0">
                <a:latin typeface="Arial" charset="0"/>
                <a:ea typeface="Arial"/>
                <a:cs typeface="Arial" charset="0"/>
                <a:sym typeface="Arial"/>
              </a:rPr>
              <a:t>Note: Average premium=Premiums/exposure per house years. A house year is equal to 365 days of insured coverage for a single dwelling. The NAIC does not rank state average expenditures and does not endorse any conclusions drawn from this data.</a:t>
            </a:r>
          </a:p>
          <a:p>
            <a:pPr fontAlgn="auto">
              <a:spcBef>
                <a:spcPts val="0"/>
              </a:spcBef>
              <a:spcAft>
                <a:spcPts val="0"/>
              </a:spcAft>
              <a:defRPr/>
            </a:pPr>
            <a:r>
              <a:rPr lang="en-US" sz="1000" kern="0" dirty="0">
                <a:latin typeface="Arial" charset="0"/>
                <a:ea typeface="Arial"/>
                <a:cs typeface="Arial" charset="0"/>
                <a:sym typeface="Arial"/>
              </a:rPr>
              <a:t>Source: ©2016 National Association of Insurance Commissioners (NAIC). Reprinted with permission. Further reprint or distribution strictly prohibited without written permission of NAIC.</a:t>
            </a:r>
          </a:p>
        </p:txBody>
      </p:sp>
      <p:sp>
        <p:nvSpPr>
          <p:cNvPr id="55388" name="Rectangle 5"/>
          <p:cNvSpPr>
            <a:spLocks noChangeArrowheads="1"/>
          </p:cNvSpPr>
          <p:nvPr/>
        </p:nvSpPr>
        <p:spPr bwMode="blackWhite">
          <a:xfrm>
            <a:off x="381000" y="1047750"/>
            <a:ext cx="8140700" cy="728663"/>
          </a:xfrm>
          <a:prstGeom prst="rect">
            <a:avLst/>
          </a:prstGeom>
          <a:gradFill rotWithShape="1">
            <a:gsLst>
              <a:gs pos="0">
                <a:srgbClr val="FF6801"/>
              </a:gs>
              <a:gs pos="100000">
                <a:srgbClr val="DC5A01"/>
              </a:gs>
            </a:gsLst>
            <a:lin ang="5400000" scaled="1"/>
          </a:gradFill>
          <a:ln w="12700" algn="ctr">
            <a:solidFill>
              <a:srgbClr val="FF6801"/>
            </a:solidFill>
            <a:miter lim="800000"/>
            <a:headEnd/>
            <a:tailEnd/>
          </a:ln>
        </p:spPr>
        <p:txBody>
          <a:bodyPr bIns="64008"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5000"/>
              </a:lnSpc>
              <a:spcBef>
                <a:spcPct val="25000"/>
              </a:spcBef>
            </a:pPr>
            <a:r>
              <a:rPr lang="pt-BR" altLang="en-US" sz="1800" b="1">
                <a:solidFill>
                  <a:srgbClr val="FFFFFF"/>
                </a:solidFill>
              </a:rPr>
              <a:t>Florida ranked as the most expensive state for homeowners insurance in 2013, with an average expenditure of $2,115. Mississippi was 5th ($1,395). Alabama was 8th ($1,323).</a:t>
            </a:r>
          </a:p>
        </p:txBody>
      </p:sp>
      <p:pic>
        <p:nvPicPr>
          <p:cNvPr id="55389" name="Picture 5" descr="http://www.iii.org/sites/default/files/images/logo_rgb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0813" y="80963"/>
            <a:ext cx="13446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4498" name="Rectangle 2"/>
          <p:cNvSpPr>
            <a:spLocks noGrp="1" noChangeArrowheads="1"/>
          </p:cNvSpPr>
          <p:nvPr>
            <p:ph type="ctrTitle"/>
          </p:nvPr>
        </p:nvSpPr>
        <p:spPr bwMode="blackWhite">
          <a:gradFill rotWithShape="1">
            <a:gsLst>
              <a:gs pos="0">
                <a:srgbClr val="FF6801"/>
              </a:gs>
              <a:gs pos="100000">
                <a:srgbClr val="DC5A01"/>
              </a:gs>
            </a:gsLst>
            <a:lin ang="5400000" scaled="1"/>
          </a:gradFill>
          <a:ln w="12700" cap="flat" algn="ctr">
            <a:solidFill>
              <a:srgbClr val="FF6801"/>
            </a:solidFill>
          </a:ln>
        </p:spPr>
        <p:txBody>
          <a:bodyPr/>
          <a:lstStyle/>
          <a:p>
            <a:pPr algn="ctr" eaLnBrk="1" fontAlgn="auto" hangingPunct="1">
              <a:lnSpc>
                <a:spcPct val="95000"/>
              </a:lnSpc>
              <a:spcBef>
                <a:spcPct val="25000"/>
              </a:spcBef>
              <a:spcAft>
                <a:spcPts val="0"/>
              </a:spcAft>
              <a:buClr>
                <a:srgbClr val="003366"/>
              </a:buClr>
              <a:buFont typeface="Questrial"/>
              <a:buNone/>
              <a:defRPr/>
            </a:pPr>
            <a:r>
              <a:rPr lang="en-US" sz="3800" b="1" dirty="0" smtClean="0">
                <a:solidFill>
                  <a:schemeClr val="bg1"/>
                </a:solidFill>
                <a:latin typeface="+mn-lt"/>
                <a:ea typeface="Questrial"/>
                <a:cs typeface="Questrial"/>
                <a:sym typeface="Questrial"/>
              </a:rPr>
              <a:t>INVESTMENTS: </a:t>
            </a:r>
            <a:br>
              <a:rPr lang="en-US" sz="3800" b="1" dirty="0" smtClean="0">
                <a:solidFill>
                  <a:schemeClr val="bg1"/>
                </a:solidFill>
                <a:latin typeface="+mn-lt"/>
                <a:ea typeface="Questrial"/>
                <a:cs typeface="Questrial"/>
                <a:sym typeface="Questrial"/>
              </a:rPr>
            </a:br>
            <a:r>
              <a:rPr lang="en-US" sz="3800" b="1" dirty="0" smtClean="0">
                <a:solidFill>
                  <a:schemeClr val="bg1"/>
                </a:solidFill>
                <a:latin typeface="+mn-lt"/>
                <a:ea typeface="Questrial"/>
                <a:cs typeface="Questrial"/>
                <a:sym typeface="Questrial"/>
              </a:rPr>
              <a:t>THE NEW REALITY</a:t>
            </a:r>
          </a:p>
        </p:txBody>
      </p:sp>
      <p:sp>
        <p:nvSpPr>
          <p:cNvPr id="56323" name="Date Placeholder 6"/>
          <p:cNvSpPr>
            <a:spLocks noGrp="1"/>
          </p:cNvSpPr>
          <p:nvPr>
            <p:ph type="dt" sz="quarter" idx="10"/>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888888"/>
                </a:solidFill>
                <a:latin typeface="Questrial" charset="0"/>
                <a:sym typeface="Questrial" charset="0"/>
              </a:rPr>
              <a:t>12/01/09 - 9pm</a:t>
            </a:r>
          </a:p>
        </p:txBody>
      </p:sp>
      <p:sp>
        <p:nvSpPr>
          <p:cNvPr id="56324" name="Slide Number Placeholder 7"/>
          <p:cNvSpPr>
            <a:spLocks noGrp="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0ED859A6-FDDF-486C-8B87-7D8DE6DEB616}" type="slidenum">
              <a:rPr lang="en-US" altLang="en-US"/>
              <a:pPr eaLnBrk="1" hangingPunct="1"/>
              <a:t>34</a:t>
            </a:fld>
            <a:endParaRPr lang="en-US" altLang="en-US"/>
          </a:p>
        </p:txBody>
      </p:sp>
      <p:sp>
        <p:nvSpPr>
          <p:cNvPr id="56325" name="Rectangle 3"/>
          <p:cNvSpPr>
            <a:spLocks noChangeArrowheads="1"/>
          </p:cNvSpPr>
          <p:nvPr/>
        </p:nvSpPr>
        <p:spPr bwMode="auto">
          <a:xfrm>
            <a:off x="0" y="6556375"/>
            <a:ext cx="9144000" cy="301625"/>
          </a:xfrm>
          <a:prstGeom prst="rect">
            <a:avLst/>
          </a:prstGeom>
          <a:solidFill>
            <a:srgbClr val="225A7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56326" name="Rectangle 4"/>
          <p:cNvSpPr>
            <a:spLocks noChangeArrowheads="1"/>
          </p:cNvSpPr>
          <p:nvPr/>
        </p:nvSpPr>
        <p:spPr bwMode="auto">
          <a:xfrm>
            <a:off x="8601075" y="6656388"/>
            <a:ext cx="447675"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a:lnSpc>
                <a:spcPct val="85000"/>
              </a:lnSpc>
              <a:spcBef>
                <a:spcPct val="20000"/>
              </a:spcBef>
            </a:pPr>
            <a:fld id="{0F6F4A6B-1C38-4F1C-9C26-DB21ACAABB0B}" type="slidenum">
              <a:rPr lang="en-US" altLang="en-US" sz="900">
                <a:solidFill>
                  <a:schemeClr val="bg1"/>
                </a:solidFill>
              </a:rPr>
              <a:pPr algn="r">
                <a:lnSpc>
                  <a:spcPct val="85000"/>
                </a:lnSpc>
                <a:spcBef>
                  <a:spcPct val="20000"/>
                </a:spcBef>
              </a:pPr>
              <a:t>34</a:t>
            </a:fld>
            <a:endParaRPr lang="en-US" altLang="en-US" sz="900">
              <a:solidFill>
                <a:schemeClr val="bg1"/>
              </a:solidFill>
            </a:endParaRPr>
          </a:p>
        </p:txBody>
      </p:sp>
      <p:pic>
        <p:nvPicPr>
          <p:cNvPr id="5632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1175" y="838200"/>
            <a:ext cx="30321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p:nvSpPr>
        <p:spPr bwMode="auto">
          <a:xfrm>
            <a:off x="20638" y="3897313"/>
            <a:ext cx="8804275"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5720" rIns="45720">
            <a:spAutoFit/>
          </a:bodyPr>
          <a:lstStyle>
            <a:lvl1pPr marL="292100" indent="-2921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spcBef>
                <a:spcPct val="25000"/>
              </a:spcBef>
              <a:buClr>
                <a:schemeClr val="accent2"/>
              </a:buClr>
              <a:buFont typeface="Wingdings" panose="05000000000000000000" pitchFamily="2" charset="2"/>
              <a:buNone/>
            </a:pPr>
            <a:r>
              <a:rPr lang="en-US" altLang="en-US" sz="4000" b="1">
                <a:solidFill>
                  <a:srgbClr val="225A7A"/>
                </a:solidFill>
              </a:rPr>
              <a:t>Investment Earnings Offset a Smaller Share of Catastrophe Losses than in the Past</a:t>
            </a:r>
          </a:p>
          <a:p>
            <a:pPr algn="ctr">
              <a:lnSpc>
                <a:spcPct val="90000"/>
              </a:lnSpc>
              <a:spcBef>
                <a:spcPct val="25000"/>
              </a:spcBef>
              <a:buClr>
                <a:schemeClr val="accent2"/>
              </a:buClr>
              <a:buFont typeface="Wingdings" panose="05000000000000000000" pitchFamily="2" charset="2"/>
              <a:buNone/>
            </a:pPr>
            <a:r>
              <a:rPr lang="en-US" altLang="en-US" sz="4000" b="1">
                <a:solidFill>
                  <a:srgbClr val="225A7A"/>
                </a:solidFill>
              </a:rPr>
              <a:t> </a:t>
            </a:r>
            <a:r>
              <a:rPr lang="en-US" altLang="en-US" sz="4000" b="1" i="1">
                <a:solidFill>
                  <a:srgbClr val="FF0000"/>
                </a:solidFill>
              </a:rPr>
              <a:t>Rates Must Pick Up a Larger Share</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300"/>
                                  </p:stCondLst>
                                  <p:childTnLst>
                                    <p:set>
                                      <p:cBhvr>
                                        <p:cTn id="6" dur="1" fill="hold">
                                          <p:stCondLst>
                                            <p:cond delay="0"/>
                                          </p:stCondLst>
                                        </p:cTn>
                                        <p:tgtEl>
                                          <p:spTgt spid="2154498"/>
                                        </p:tgtEl>
                                        <p:attrNameLst>
                                          <p:attrName>style.visibility</p:attrName>
                                        </p:attrNameLst>
                                      </p:cBhvr>
                                      <p:to>
                                        <p:strVal val="visible"/>
                                      </p:to>
                                    </p:set>
                                    <p:animEffect transition="in" filter="barn(outVertical)">
                                      <p:cBhvr>
                                        <p:cTn id="7" dur="1000"/>
                                        <p:tgtEl>
                                          <p:spTgt spid="2154498"/>
                                        </p:tgtEl>
                                      </p:cBhvr>
                                    </p:animEffect>
                                  </p:childTnLst>
                                </p:cTn>
                              </p:par>
                              <p:par>
                                <p:cTn id="8" presetID="16" presetClass="entr" presetSubtype="37" fill="hold" grpId="0" nodeType="withEffect">
                                  <p:stCondLst>
                                    <p:cond delay="30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4498"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a:xfrm>
            <a:off x="228600" y="142875"/>
            <a:ext cx="8229600" cy="990600"/>
          </a:xfrm>
        </p:spPr>
        <p:txBody>
          <a:bodyPr/>
          <a:lstStyle/>
          <a:p>
            <a:pPr eaLnBrk="1" fontAlgn="auto" hangingPunct="1">
              <a:spcBef>
                <a:spcPts val="0"/>
              </a:spcBef>
              <a:spcAft>
                <a:spcPts val="0"/>
              </a:spcAft>
              <a:buClr>
                <a:srgbClr val="003366"/>
              </a:buClr>
              <a:buFont typeface="Questrial"/>
              <a:buNone/>
              <a:defRPr/>
            </a:pPr>
            <a:r>
              <a:rPr lang="en-US" sz="3200" b="1" dirty="0" smtClean="0">
                <a:solidFill>
                  <a:schemeClr val="accent5">
                    <a:lumMod val="50000"/>
                  </a:schemeClr>
                </a:solidFill>
                <a:latin typeface="+mn-lt"/>
                <a:ea typeface="Questrial"/>
                <a:cs typeface="Questrial"/>
                <a:sym typeface="Questrial"/>
              </a:rPr>
              <a:t>Property/Casualty Insurance Industry Investment Income: 2000–2015</a:t>
            </a:r>
            <a:r>
              <a:rPr lang="en-US" sz="3200" b="1" baseline="30000" dirty="0" smtClean="0">
                <a:solidFill>
                  <a:schemeClr val="accent5">
                    <a:lumMod val="50000"/>
                  </a:schemeClr>
                </a:solidFill>
                <a:latin typeface="+mn-lt"/>
                <a:ea typeface="Questrial"/>
                <a:cs typeface="Questrial"/>
                <a:sym typeface="Questrial"/>
              </a:rPr>
              <a:t>1</a:t>
            </a:r>
          </a:p>
        </p:txBody>
      </p:sp>
      <p:graphicFrame>
        <p:nvGraphicFramePr>
          <p:cNvPr id="57347" name="Object 3"/>
          <p:cNvGraphicFramePr>
            <a:graphicFrameLocks/>
          </p:cNvGraphicFramePr>
          <p:nvPr/>
        </p:nvGraphicFramePr>
        <p:xfrm>
          <a:off x="225425" y="1519238"/>
          <a:ext cx="8451850" cy="3663950"/>
        </p:xfrm>
        <a:graphic>
          <a:graphicData uri="http://schemas.openxmlformats.org/presentationml/2006/ole">
            <mc:AlternateContent xmlns:mc="http://schemas.openxmlformats.org/markup-compatibility/2006">
              <mc:Choice xmlns:v="urn:schemas-microsoft-com:vml" Requires="v">
                <p:oleObj spid="_x0000_s57353" r:id="rId5" imgW="8455885" imgH="3664014" progId="Excel.Chart.8">
                  <p:embed/>
                </p:oleObj>
              </mc:Choice>
              <mc:Fallback>
                <p:oleObj r:id="rId5" imgW="8455885" imgH="3664014" progId="Excel.Chart.8">
                  <p:embed/>
                  <p:pic>
                    <p:nvPicPr>
                      <p:cNvPr id="0" name="Object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425" y="1519238"/>
                        <a:ext cx="8451850"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2692" name="Rectangle 4"/>
          <p:cNvSpPr>
            <a:spLocks noChangeArrowheads="1"/>
          </p:cNvSpPr>
          <p:nvPr/>
        </p:nvSpPr>
        <p:spPr bwMode="blackWhite">
          <a:xfrm>
            <a:off x="436563" y="5226050"/>
            <a:ext cx="8240712" cy="1049338"/>
          </a:xfrm>
          <a:prstGeom prst="rect">
            <a:avLst/>
          </a:prstGeom>
          <a:gradFill rotWithShape="1">
            <a:gsLst>
              <a:gs pos="0">
                <a:srgbClr val="FF6801"/>
              </a:gs>
              <a:gs pos="100000">
                <a:srgbClr val="DC5A01"/>
              </a:gs>
            </a:gsLst>
            <a:lin ang="5400000" scaled="1"/>
          </a:gradFill>
          <a:ln w="12700" algn="ctr">
            <a:solidFill>
              <a:srgbClr val="FF6801"/>
            </a:solidFill>
            <a:miter lim="800000"/>
            <a:headEnd/>
            <a:tailEnd/>
          </a:ln>
        </p:spPr>
        <p:txBody>
          <a:bodyPr bIns="64008"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5000"/>
              </a:lnSpc>
              <a:spcBef>
                <a:spcPct val="25000"/>
              </a:spcBef>
            </a:pPr>
            <a:r>
              <a:rPr lang="en-US" altLang="en-US" sz="2000" b="1">
                <a:solidFill>
                  <a:srgbClr val="FFFFFF"/>
                </a:solidFill>
              </a:rPr>
              <a:t>Due to persistently low interest rates,</a:t>
            </a:r>
            <a:br>
              <a:rPr lang="en-US" altLang="en-US" sz="2000" b="1">
                <a:solidFill>
                  <a:srgbClr val="FFFFFF"/>
                </a:solidFill>
              </a:rPr>
            </a:br>
            <a:r>
              <a:rPr lang="en-US" altLang="en-US" sz="2000" b="1">
                <a:solidFill>
                  <a:srgbClr val="FFFFFF"/>
                </a:solidFill>
              </a:rPr>
              <a:t>investment income fell in 2012, 2013 and 2014 but showed a small (1.9%) increase in 2015—a trend that may continue</a:t>
            </a:r>
          </a:p>
        </p:txBody>
      </p:sp>
      <p:sp>
        <p:nvSpPr>
          <p:cNvPr id="57349" name="Rectangle 5"/>
          <p:cNvSpPr>
            <a:spLocks noChangeArrowheads="1"/>
          </p:cNvSpPr>
          <p:nvPr/>
        </p:nvSpPr>
        <p:spPr bwMode="auto">
          <a:xfrm>
            <a:off x="0" y="6607175"/>
            <a:ext cx="89154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365760" tIns="0" rIns="0" bIns="137160" anchor="b">
            <a:spAutoFit/>
          </a:bodyPr>
          <a:lstStyle>
            <a:lvl1pPr marL="133350" indent="-133350" eaLnBrk="0" hangingPunct="0">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90000"/>
              </a:lnSpc>
              <a:buClr>
                <a:schemeClr val="accent2"/>
              </a:buClr>
              <a:buFont typeface="Wingdings" panose="05000000000000000000" pitchFamily="2" charset="2"/>
              <a:buNone/>
            </a:pPr>
            <a:r>
              <a:rPr lang="en-US" altLang="en-US" sz="1100" baseline="30000"/>
              <a:t>1</a:t>
            </a:r>
            <a:r>
              <a:rPr lang="en-US" altLang="en-US" sz="1100"/>
              <a:t> Investment gains consist primarily of interest and stock dividends. Sources: ISO; Insurance Information Institute.</a:t>
            </a:r>
          </a:p>
        </p:txBody>
      </p:sp>
      <p:sp>
        <p:nvSpPr>
          <p:cNvPr id="57350" name="Rectangle 6"/>
          <p:cNvSpPr>
            <a:spLocks noChangeArrowheads="1"/>
          </p:cNvSpPr>
          <p:nvPr/>
        </p:nvSpPr>
        <p:spPr bwMode="black">
          <a:xfrm>
            <a:off x="347663" y="1266825"/>
            <a:ext cx="8221662"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90000"/>
              </a:lnSpc>
              <a:spcBef>
                <a:spcPct val="20000"/>
              </a:spcBef>
            </a:pPr>
            <a:r>
              <a:rPr lang="en-US" altLang="en-US" sz="1600" b="1">
                <a:solidFill>
                  <a:srgbClr val="225A7A"/>
                </a:solidFill>
              </a:rPr>
              <a:t>($ Billions)</a:t>
            </a:r>
          </a:p>
        </p:txBody>
      </p:sp>
      <p:sp>
        <p:nvSpPr>
          <p:cNvPr id="8" name="AutoShape 7"/>
          <p:cNvSpPr>
            <a:spLocks noChangeArrowheads="1"/>
          </p:cNvSpPr>
          <p:nvPr/>
        </p:nvSpPr>
        <p:spPr bwMode="blackWhite">
          <a:xfrm>
            <a:off x="6426200" y="1104900"/>
            <a:ext cx="2489200" cy="796925"/>
          </a:xfrm>
          <a:prstGeom prst="wedgeRectCallout">
            <a:avLst>
              <a:gd name="adj1" fmla="val 25062"/>
              <a:gd name="adj2" fmla="val 135542"/>
            </a:avLst>
          </a:prstGeom>
          <a:gradFill rotWithShape="1">
            <a:gsLst>
              <a:gs pos="0">
                <a:srgbClr val="FFC000"/>
              </a:gs>
              <a:gs pos="100000">
                <a:schemeClr val="tx2">
                  <a:gamma/>
                  <a:shade val="66275"/>
                  <a:invGamma/>
                </a:schemeClr>
              </a:gs>
            </a:gsLst>
            <a:lin ang="5400000" scaled="1"/>
          </a:gradFill>
          <a:ln w="28575" algn="ctr">
            <a:solidFill>
              <a:schemeClr val="bg1"/>
            </a:solidFill>
            <a:miter lim="800000"/>
            <a:headEnd/>
            <a:tailEnd/>
          </a:ln>
          <a:effectLst/>
        </p:spPr>
        <p:txBody>
          <a:bodyPr tIns="91440" bIns="91440" anchor="ctr"/>
          <a:lstStyle/>
          <a:p>
            <a:pPr algn="ctr" eaLnBrk="0" fontAlgn="auto" hangingPunct="0">
              <a:lnSpc>
                <a:spcPct val="90000"/>
              </a:lnSpc>
              <a:spcBef>
                <a:spcPct val="50000"/>
              </a:spcBef>
              <a:spcAft>
                <a:spcPts val="0"/>
              </a:spcAft>
              <a:buClr>
                <a:schemeClr val="bg1"/>
              </a:buClr>
              <a:buFont typeface="Wingdings" pitchFamily="2" charset="2"/>
              <a:buNone/>
              <a:defRPr/>
            </a:pPr>
            <a:r>
              <a:rPr lang="en-US" b="1" kern="0" dirty="0">
                <a:solidFill>
                  <a:schemeClr val="bg1"/>
                </a:solidFill>
                <a:ea typeface="Arial"/>
                <a:cs typeface="+mn-cs"/>
                <a:sym typeface="Arial"/>
              </a:rPr>
              <a:t>Investment earnings are still below their 2007 pre-crisis peak</a:t>
            </a:r>
          </a:p>
        </p:txBody>
      </p:sp>
      <p:pic>
        <p:nvPicPr>
          <p:cNvPr id="57352" name="Picture 5" descr="http://www.iii.org/sites/default/files/images/logo_rgbx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1000"/>
                                  </p:stCondLst>
                                  <p:childTnLst>
                                    <p:set>
                                      <p:cBhvr>
                                        <p:cTn id="6" dur="1" fill="hold">
                                          <p:stCondLst>
                                            <p:cond delay="0"/>
                                          </p:stCondLst>
                                        </p:cTn>
                                        <p:tgtEl>
                                          <p:spTgt spid="242692"/>
                                        </p:tgtEl>
                                        <p:attrNameLst>
                                          <p:attrName>style.visibility</p:attrName>
                                        </p:attrNameLst>
                                      </p:cBhvr>
                                      <p:to>
                                        <p:strVal val="visible"/>
                                      </p:to>
                                    </p:set>
                                    <p:anim calcmode="lin" valueType="num">
                                      <p:cBhvr>
                                        <p:cTn id="7" dur="500" fill="hold"/>
                                        <p:tgtEl>
                                          <p:spTgt spid="242692"/>
                                        </p:tgtEl>
                                        <p:attrNameLst>
                                          <p:attrName>ppt_w</p:attrName>
                                        </p:attrNameLst>
                                      </p:cBhvr>
                                      <p:tavLst>
                                        <p:tav tm="0">
                                          <p:val>
                                            <p:fltVal val="0"/>
                                          </p:val>
                                        </p:tav>
                                        <p:tav tm="100000">
                                          <p:val>
                                            <p:strVal val="#ppt_w"/>
                                          </p:val>
                                        </p:tav>
                                      </p:tavLst>
                                    </p:anim>
                                    <p:anim calcmode="lin" valueType="num">
                                      <p:cBhvr>
                                        <p:cTn id="8" dur="500" fill="hold"/>
                                        <p:tgtEl>
                                          <p:spTgt spid="242692"/>
                                        </p:tgtEl>
                                        <p:attrNameLst>
                                          <p:attrName>ppt_h</p:attrName>
                                        </p:attrNameLst>
                                      </p:cBhvr>
                                      <p:tavLst>
                                        <p:tav tm="0">
                                          <p:val>
                                            <p:fltVal val="0"/>
                                          </p:val>
                                        </p:tav>
                                        <p:tav tm="100000">
                                          <p:val>
                                            <p:strVal val="#ppt_h"/>
                                          </p:val>
                                        </p:tav>
                                      </p:tavLst>
                                    </p:anim>
                                  </p:childTnLst>
                                </p:cTn>
                              </p:par>
                            </p:childTnLst>
                          </p:cTn>
                        </p:par>
                        <p:par>
                          <p:cTn id="9" fill="hold" nodeType="afterGroup">
                            <p:stCondLst>
                              <p:cond delay="1500"/>
                            </p:stCondLst>
                            <p:childTnLst>
                              <p:par>
                                <p:cTn id="10" presetID="22" presetClass="entr" presetSubtype="4" fill="hold" grpId="0" nodeType="afterEffect">
                                  <p:stCondLst>
                                    <p:cond delay="70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4498" name="Rectangle 2"/>
          <p:cNvSpPr>
            <a:spLocks noGrp="1" noChangeArrowheads="1"/>
          </p:cNvSpPr>
          <p:nvPr>
            <p:ph type="ctrTitle"/>
          </p:nvPr>
        </p:nvSpPr>
        <p:spPr bwMode="blackWhite">
          <a:gradFill rotWithShape="1">
            <a:gsLst>
              <a:gs pos="0">
                <a:srgbClr val="FF6801"/>
              </a:gs>
              <a:gs pos="100000">
                <a:srgbClr val="DC5A01"/>
              </a:gs>
            </a:gsLst>
            <a:lin ang="5400000" scaled="1"/>
          </a:gradFill>
          <a:ln w="12700" cap="flat" algn="ctr">
            <a:solidFill>
              <a:srgbClr val="FF6801"/>
            </a:solidFill>
          </a:ln>
        </p:spPr>
        <p:txBody>
          <a:bodyPr/>
          <a:lstStyle/>
          <a:p>
            <a:pPr algn="ctr" eaLnBrk="1" fontAlgn="auto" hangingPunct="1">
              <a:lnSpc>
                <a:spcPct val="95000"/>
              </a:lnSpc>
              <a:spcBef>
                <a:spcPct val="25000"/>
              </a:spcBef>
              <a:spcAft>
                <a:spcPts val="0"/>
              </a:spcAft>
              <a:buClr>
                <a:srgbClr val="003366"/>
              </a:buClr>
              <a:buFont typeface="Questrial"/>
              <a:buNone/>
              <a:defRPr/>
            </a:pPr>
            <a:r>
              <a:rPr lang="en-US" sz="3800" b="1" dirty="0" smtClean="0">
                <a:solidFill>
                  <a:schemeClr val="bg1"/>
                </a:solidFill>
                <a:latin typeface="+mj-lt"/>
                <a:ea typeface="Questrial"/>
                <a:cs typeface="Questrial"/>
                <a:sym typeface="Questrial"/>
              </a:rPr>
              <a:t>CAPITAL/CAPACITY</a:t>
            </a:r>
            <a:r>
              <a:rPr lang="en-US" sz="3800" b="1" dirty="0" smtClean="0">
                <a:solidFill>
                  <a:schemeClr val="bg1"/>
                </a:solidFill>
                <a:latin typeface="Questrial"/>
                <a:ea typeface="Questrial"/>
                <a:cs typeface="Questrial"/>
                <a:sym typeface="Questrial"/>
              </a:rPr>
              <a:t> </a:t>
            </a:r>
          </a:p>
        </p:txBody>
      </p:sp>
      <p:sp>
        <p:nvSpPr>
          <p:cNvPr id="58371" name="Date Placeholder 6"/>
          <p:cNvSpPr>
            <a:spLocks noGrp="1"/>
          </p:cNvSpPr>
          <p:nvPr>
            <p:ph type="dt" sz="quarter" idx="10"/>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888888"/>
                </a:solidFill>
                <a:latin typeface="Questrial" charset="0"/>
                <a:sym typeface="Questrial" charset="0"/>
              </a:rPr>
              <a:t>12/01/09 - 9pm</a:t>
            </a:r>
          </a:p>
        </p:txBody>
      </p:sp>
      <p:sp>
        <p:nvSpPr>
          <p:cNvPr id="58372" name="Rectangle 3"/>
          <p:cNvSpPr>
            <a:spLocks noChangeArrowheads="1"/>
          </p:cNvSpPr>
          <p:nvPr/>
        </p:nvSpPr>
        <p:spPr bwMode="auto">
          <a:xfrm>
            <a:off x="0" y="6556375"/>
            <a:ext cx="9144000" cy="301625"/>
          </a:xfrm>
          <a:prstGeom prst="rect">
            <a:avLst/>
          </a:prstGeom>
          <a:solidFill>
            <a:srgbClr val="225A7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583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1175" y="838200"/>
            <a:ext cx="30321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p:nvSpPr>
        <p:spPr bwMode="auto">
          <a:xfrm>
            <a:off x="339725" y="4005263"/>
            <a:ext cx="84502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5720" rIns="45720">
            <a:spAutoFit/>
          </a:bodyPr>
          <a:lstStyle>
            <a:lvl1pPr marL="292100" indent="-2921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spcBef>
                <a:spcPct val="25000"/>
              </a:spcBef>
              <a:buClr>
                <a:schemeClr val="accent2"/>
              </a:buClr>
              <a:buFont typeface="Wingdings" panose="05000000000000000000" pitchFamily="2" charset="2"/>
              <a:buNone/>
            </a:pPr>
            <a:r>
              <a:rPr lang="en-US" altLang="en-US" sz="4000" b="1">
                <a:solidFill>
                  <a:srgbClr val="225A7A"/>
                </a:solidFill>
              </a:rPr>
              <a:t>(Re)Insurance Industry Is Very Well Capitalized</a:t>
            </a:r>
            <a:endParaRPr lang="en-US" altLang="en-US" sz="4000" b="1" i="1">
              <a:solidFill>
                <a:srgbClr val="225A7A"/>
              </a:solidFill>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300"/>
                                  </p:stCondLst>
                                  <p:childTnLst>
                                    <p:set>
                                      <p:cBhvr>
                                        <p:cTn id="6" dur="1" fill="hold">
                                          <p:stCondLst>
                                            <p:cond delay="0"/>
                                          </p:stCondLst>
                                        </p:cTn>
                                        <p:tgtEl>
                                          <p:spTgt spid="2154498"/>
                                        </p:tgtEl>
                                        <p:attrNameLst>
                                          <p:attrName>style.visibility</p:attrName>
                                        </p:attrNameLst>
                                      </p:cBhvr>
                                      <p:to>
                                        <p:strVal val="visible"/>
                                      </p:to>
                                    </p:set>
                                    <p:animEffect transition="in" filter="barn(outVertical)">
                                      <p:cBhvr>
                                        <p:cTn id="7" dur="1000"/>
                                        <p:tgtEl>
                                          <p:spTgt spid="2154498"/>
                                        </p:tgtEl>
                                      </p:cBhvr>
                                    </p:animEffect>
                                  </p:childTnLst>
                                </p:cTn>
                              </p:par>
                              <p:par>
                                <p:cTn id="8" presetID="16" presetClass="entr" presetSubtype="37" fill="hold" grpId="0" nodeType="withEffect">
                                  <p:stCondLst>
                                    <p:cond delay="30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4498"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5"/>
          <p:cNvSpPr txBox="1">
            <a:spLocks noGrp="1" noChangeArrowheads="1"/>
          </p:cNvSpPr>
          <p:nvPr/>
        </p:nvSpPr>
        <p:spPr bwMode="auto">
          <a:xfrm>
            <a:off x="85725" y="6961188"/>
            <a:ext cx="1352550"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85000"/>
              </a:lnSpc>
              <a:spcBef>
                <a:spcPct val="20000"/>
              </a:spcBef>
            </a:pPr>
            <a:r>
              <a:rPr lang="en-US" altLang="en-US" sz="900">
                <a:solidFill>
                  <a:srgbClr val="FFFFFF"/>
                </a:solidFill>
              </a:rPr>
              <a:t>12/01/09 - 9pm</a:t>
            </a:r>
          </a:p>
        </p:txBody>
      </p:sp>
      <p:sp>
        <p:nvSpPr>
          <p:cNvPr id="47110" name="Rectangle 2"/>
          <p:cNvSpPr>
            <a:spLocks noGrp="1" noChangeArrowheads="1"/>
          </p:cNvSpPr>
          <p:nvPr>
            <p:ph type="title"/>
          </p:nvPr>
        </p:nvSpPr>
        <p:spPr>
          <a:xfrm>
            <a:off x="125413" y="133350"/>
            <a:ext cx="8229600" cy="990600"/>
          </a:xfrm>
        </p:spPr>
        <p:txBody>
          <a:bodyPr/>
          <a:lstStyle/>
          <a:p>
            <a:pPr eaLnBrk="1" fontAlgn="auto" hangingPunct="1">
              <a:spcBef>
                <a:spcPts val="0"/>
              </a:spcBef>
              <a:spcAft>
                <a:spcPts val="0"/>
              </a:spcAft>
              <a:buClr>
                <a:srgbClr val="003366"/>
              </a:buClr>
              <a:buFont typeface="Questrial"/>
              <a:buNone/>
              <a:defRPr/>
            </a:pPr>
            <a:r>
              <a:rPr lang="en-US" sz="3200" b="1" dirty="0" smtClean="0">
                <a:solidFill>
                  <a:schemeClr val="accent5">
                    <a:lumMod val="50000"/>
                  </a:schemeClr>
                </a:solidFill>
                <a:latin typeface="+mn-lt"/>
                <a:ea typeface="Questrial"/>
                <a:cs typeface="Questrial"/>
                <a:sym typeface="Questrial"/>
              </a:rPr>
              <a:t>Policyholder Surplus, </a:t>
            </a:r>
            <a:br>
              <a:rPr lang="en-US" sz="3200" b="1" dirty="0" smtClean="0">
                <a:solidFill>
                  <a:schemeClr val="accent5">
                    <a:lumMod val="50000"/>
                  </a:schemeClr>
                </a:solidFill>
                <a:latin typeface="+mn-lt"/>
                <a:ea typeface="Questrial"/>
                <a:cs typeface="Questrial"/>
                <a:sym typeface="Questrial"/>
              </a:rPr>
            </a:br>
            <a:r>
              <a:rPr lang="en-US" sz="3200" b="1" dirty="0" smtClean="0">
                <a:solidFill>
                  <a:schemeClr val="accent5">
                    <a:lumMod val="50000"/>
                  </a:schemeClr>
                </a:solidFill>
                <a:latin typeface="+mn-lt"/>
                <a:ea typeface="Questrial"/>
                <a:cs typeface="Questrial"/>
                <a:sym typeface="Questrial"/>
              </a:rPr>
              <a:t>2006:Q4–2015:Q4</a:t>
            </a:r>
          </a:p>
        </p:txBody>
      </p:sp>
      <p:sp>
        <p:nvSpPr>
          <p:cNvPr id="59396" name="Rectangle 4"/>
          <p:cNvSpPr>
            <a:spLocks noChangeArrowheads="1"/>
          </p:cNvSpPr>
          <p:nvPr/>
        </p:nvSpPr>
        <p:spPr bwMode="auto">
          <a:xfrm>
            <a:off x="-171450" y="6584950"/>
            <a:ext cx="20574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365760" tIns="0" rIns="0" bIns="137160" anchor="b">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85000"/>
              </a:lnSpc>
              <a:spcBef>
                <a:spcPct val="25000"/>
              </a:spcBef>
              <a:buClr>
                <a:srgbClr val="FF6801"/>
              </a:buClr>
              <a:buFont typeface="Wingdings" panose="05000000000000000000" pitchFamily="2" charset="2"/>
              <a:buNone/>
            </a:pPr>
            <a:r>
              <a:rPr lang="en-US" altLang="en-US" sz="1100"/>
              <a:t>Sources: ISO, A.M .Best.</a:t>
            </a:r>
          </a:p>
        </p:txBody>
      </p:sp>
      <p:sp>
        <p:nvSpPr>
          <p:cNvPr id="59397" name="PPTShape_0"/>
          <p:cNvSpPr>
            <a:spLocks noChangeArrowheads="1"/>
          </p:cNvSpPr>
          <p:nvPr/>
        </p:nvSpPr>
        <p:spPr bwMode="black">
          <a:xfrm>
            <a:off x="169863" y="1123950"/>
            <a:ext cx="8221662"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90000"/>
              </a:lnSpc>
              <a:spcBef>
                <a:spcPct val="20000"/>
              </a:spcBef>
            </a:pPr>
            <a:r>
              <a:rPr lang="en-US" altLang="en-US" sz="1600" b="1">
                <a:solidFill>
                  <a:srgbClr val="225A7A"/>
                </a:solidFill>
              </a:rPr>
              <a:t>($ Billions)</a:t>
            </a:r>
          </a:p>
        </p:txBody>
      </p:sp>
      <p:graphicFrame>
        <p:nvGraphicFramePr>
          <p:cNvPr id="59398" name="Object 3"/>
          <p:cNvGraphicFramePr>
            <a:graphicFrameLocks/>
          </p:cNvGraphicFramePr>
          <p:nvPr/>
        </p:nvGraphicFramePr>
        <p:xfrm>
          <a:off x="228600" y="1300163"/>
          <a:ext cx="8736013" cy="3362325"/>
        </p:xfrm>
        <a:graphic>
          <a:graphicData uri="http://schemas.openxmlformats.org/presentationml/2006/ole">
            <mc:AlternateContent xmlns:mc="http://schemas.openxmlformats.org/markup-compatibility/2006">
              <mc:Choice xmlns:v="urn:schemas-microsoft-com:vml" Requires="v">
                <p:oleObj spid="_x0000_s59407" r:id="rId6" imgW="8736325" imgH="3365284" progId="Excel.Chart.8">
                  <p:embed/>
                </p:oleObj>
              </mc:Choice>
              <mc:Fallback>
                <p:oleObj r:id="rId6" imgW="8736325" imgH="3365284" progId="Excel.Chart.8">
                  <p:embed/>
                  <p:pic>
                    <p:nvPicPr>
                      <p:cNvPr id="0" name="Object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300163"/>
                        <a:ext cx="8736013"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200776" name="AutoShape 8"/>
          <p:cNvSpPr>
            <a:spLocks noChangeArrowheads="1"/>
          </p:cNvSpPr>
          <p:nvPr/>
        </p:nvSpPr>
        <p:spPr bwMode="blackWhite">
          <a:xfrm>
            <a:off x="1619250" y="1300163"/>
            <a:ext cx="1697038" cy="568325"/>
          </a:xfrm>
          <a:prstGeom prst="wedgeRectCallout">
            <a:avLst>
              <a:gd name="adj1" fmla="val -47891"/>
              <a:gd name="adj2" fmla="val 196696"/>
            </a:avLst>
          </a:prstGeom>
          <a:gradFill rotWithShape="1">
            <a:gsLst>
              <a:gs pos="0">
                <a:schemeClr val="accent5">
                  <a:lumMod val="50000"/>
                </a:schemeClr>
              </a:gs>
              <a:gs pos="100000">
                <a:srgbClr val="173C51"/>
              </a:gs>
            </a:gsLst>
            <a:lin ang="5400000" scaled="1"/>
          </a:gradFill>
          <a:ln w="28575" algn="ctr">
            <a:solidFill>
              <a:schemeClr val="bg1"/>
            </a:solidFill>
            <a:miter lim="800000"/>
            <a:headEnd/>
            <a:tailEnd/>
          </a:ln>
        </p:spPr>
        <p:txBody>
          <a:bodyPr tIns="91440" bIns="91440" anchor="ctr"/>
          <a:lstStyle/>
          <a:p>
            <a:pPr algn="ctr" eaLnBrk="0" hangingPunct="0">
              <a:lnSpc>
                <a:spcPct val="90000"/>
              </a:lnSpc>
              <a:spcBef>
                <a:spcPct val="50000"/>
              </a:spcBef>
              <a:buClr>
                <a:srgbClr val="FFFFFF"/>
              </a:buClr>
              <a:buFont typeface="Wingdings" pitchFamily="2" charset="2"/>
              <a:buNone/>
              <a:defRPr/>
            </a:pPr>
            <a:r>
              <a:rPr lang="en-US" sz="1600" b="1" kern="0" dirty="0">
                <a:solidFill>
                  <a:srgbClr val="FFFFFF"/>
                </a:solidFill>
                <a:latin typeface="Arial" charset="0"/>
                <a:ea typeface="Arial"/>
                <a:cs typeface="Arial" charset="0"/>
                <a:sym typeface="Arial"/>
              </a:rPr>
              <a:t>2007:Q3</a:t>
            </a:r>
            <a:br>
              <a:rPr lang="en-US" sz="1600" b="1" kern="0" dirty="0">
                <a:solidFill>
                  <a:srgbClr val="FFFFFF"/>
                </a:solidFill>
                <a:latin typeface="Arial" charset="0"/>
                <a:ea typeface="Arial"/>
                <a:cs typeface="Arial" charset="0"/>
                <a:sym typeface="Arial"/>
              </a:rPr>
            </a:br>
            <a:r>
              <a:rPr lang="en-US" sz="1600" b="1" kern="0" dirty="0">
                <a:solidFill>
                  <a:srgbClr val="FFFFFF"/>
                </a:solidFill>
                <a:latin typeface="Arial" charset="0"/>
                <a:ea typeface="Arial"/>
                <a:cs typeface="Arial" charset="0"/>
                <a:sym typeface="Arial"/>
              </a:rPr>
              <a:t>Pre-Crisis Peak</a:t>
            </a:r>
          </a:p>
        </p:txBody>
      </p:sp>
      <p:sp>
        <p:nvSpPr>
          <p:cNvPr id="59400" name="Text Box 5"/>
          <p:cNvSpPr txBox="1">
            <a:spLocks noChangeArrowheads="1"/>
          </p:cNvSpPr>
          <p:nvPr/>
        </p:nvSpPr>
        <p:spPr bwMode="auto">
          <a:xfrm>
            <a:off x="5799138" y="5440363"/>
            <a:ext cx="266065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85000"/>
              </a:lnSpc>
              <a:spcBef>
                <a:spcPct val="25000"/>
              </a:spcBef>
            </a:pPr>
            <a:endParaRPr lang="en-US" altLang="en-US" sz="1600" b="1" i="1">
              <a:solidFill>
                <a:srgbClr val="FF0000"/>
              </a:solidFill>
            </a:endParaRPr>
          </a:p>
          <a:p>
            <a:pPr>
              <a:lnSpc>
                <a:spcPct val="85000"/>
              </a:lnSpc>
              <a:spcBef>
                <a:spcPct val="25000"/>
              </a:spcBef>
            </a:pPr>
            <a:endParaRPr lang="en-US" altLang="en-US" sz="1600" b="1"/>
          </a:p>
          <a:p>
            <a:pPr>
              <a:lnSpc>
                <a:spcPct val="85000"/>
              </a:lnSpc>
              <a:spcBef>
                <a:spcPct val="25000"/>
              </a:spcBef>
            </a:pPr>
            <a:endParaRPr lang="en-US" altLang="en-US" sz="1600" b="1" i="1">
              <a:solidFill>
                <a:srgbClr val="339966"/>
              </a:solidFill>
            </a:endParaRPr>
          </a:p>
        </p:txBody>
      </p:sp>
      <p:sp>
        <p:nvSpPr>
          <p:cNvPr id="16" name="PPTShape_1"/>
          <p:cNvSpPr>
            <a:spLocks noChangeArrowheads="1"/>
          </p:cNvSpPr>
          <p:nvPr/>
        </p:nvSpPr>
        <p:spPr bwMode="blackWhite">
          <a:xfrm>
            <a:off x="5600700" y="3459163"/>
            <a:ext cx="2740025" cy="555625"/>
          </a:xfrm>
          <a:prstGeom prst="wedgeRectCallout">
            <a:avLst>
              <a:gd name="adj1" fmla="val 62773"/>
              <a:gd name="adj2" fmla="val -145745"/>
            </a:avLst>
          </a:prstGeom>
          <a:solidFill>
            <a:srgbClr val="FFCC00"/>
          </a:solidFill>
          <a:ln w="28575" algn="ctr">
            <a:solidFill>
              <a:schemeClr val="bg1"/>
            </a:solidFill>
            <a:miter lim="800000"/>
            <a:headEnd/>
            <a:tailEnd/>
          </a:ln>
        </p:spPr>
        <p:txBody>
          <a:bodyPr tIns="91440" bIns="9144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spcBef>
                <a:spcPct val="50000"/>
              </a:spcBef>
              <a:buClr>
                <a:srgbClr val="FFFFFF"/>
              </a:buClr>
              <a:buFont typeface="Wingdings" panose="05000000000000000000" pitchFamily="2" charset="2"/>
              <a:buNone/>
            </a:pPr>
            <a:r>
              <a:rPr lang="en-US" altLang="en-US" b="1"/>
              <a:t>Surplus as of 12/31/15 stood at a near-record high $673.7B</a:t>
            </a:r>
          </a:p>
        </p:txBody>
      </p:sp>
      <p:sp>
        <p:nvSpPr>
          <p:cNvPr id="59402" name="Text Box 18"/>
          <p:cNvSpPr txBox="1">
            <a:spLocks noChangeArrowheads="1"/>
          </p:cNvSpPr>
          <p:nvPr/>
        </p:nvSpPr>
        <p:spPr bwMode="auto">
          <a:xfrm>
            <a:off x="190500" y="5438775"/>
            <a:ext cx="3113088"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50000"/>
              </a:spcBef>
            </a:pPr>
            <a:r>
              <a:rPr lang="en-US" altLang="en-US"/>
              <a:t>2010:Q1 data includes $22.5B of paid-in capital from a holding company parent for one insurer’s investment in a non-insurance business .</a:t>
            </a:r>
          </a:p>
        </p:txBody>
      </p:sp>
      <p:sp>
        <p:nvSpPr>
          <p:cNvPr id="18" name="AutoShape 7"/>
          <p:cNvSpPr>
            <a:spLocks noChangeArrowheads="1"/>
          </p:cNvSpPr>
          <p:nvPr/>
        </p:nvSpPr>
        <p:spPr bwMode="blackWhite">
          <a:xfrm>
            <a:off x="198438" y="4791075"/>
            <a:ext cx="8686800" cy="655638"/>
          </a:xfrm>
          <a:prstGeom prst="wedgeRectCallout">
            <a:avLst>
              <a:gd name="adj1" fmla="val 49752"/>
              <a:gd name="adj2" fmla="val 22257"/>
            </a:avLst>
          </a:prstGeom>
          <a:gradFill rotWithShape="1">
            <a:gsLst>
              <a:gs pos="0">
                <a:schemeClr val="accent5">
                  <a:lumMod val="50000"/>
                </a:schemeClr>
              </a:gs>
              <a:gs pos="100000">
                <a:schemeClr val="accent1">
                  <a:gamma/>
                  <a:shade val="66275"/>
                  <a:invGamma/>
                </a:schemeClr>
              </a:gs>
            </a:gsLst>
            <a:lin ang="5400000" scaled="1"/>
          </a:gradFill>
          <a:ln w="28575" algn="ctr">
            <a:solidFill>
              <a:schemeClr val="bg1"/>
            </a:solidFill>
            <a:miter lim="800000"/>
            <a:headEnd/>
            <a:tailEnd/>
          </a:ln>
          <a:effectLst/>
        </p:spPr>
        <p:txBody>
          <a:bodyPr tIns="91440" bIns="91440" anchor="ctr"/>
          <a:lstStyle/>
          <a:p>
            <a:pPr algn="ctr" eaLnBrk="0" hangingPunct="0">
              <a:lnSpc>
                <a:spcPct val="90000"/>
              </a:lnSpc>
              <a:spcBef>
                <a:spcPct val="50000"/>
              </a:spcBef>
              <a:buClr>
                <a:srgbClr val="FFFFFF"/>
              </a:buClr>
              <a:buFont typeface="Wingdings" pitchFamily="2" charset="2"/>
              <a:buNone/>
              <a:defRPr/>
            </a:pPr>
            <a:r>
              <a:rPr lang="en-US" sz="2000" b="1" kern="0" dirty="0">
                <a:solidFill>
                  <a:srgbClr val="FFFFFF"/>
                </a:solidFill>
                <a:latin typeface="Arial" charset="0"/>
                <a:ea typeface="Arial"/>
                <a:cs typeface="Arial" charset="0"/>
                <a:sym typeface="Arial"/>
              </a:rPr>
              <a:t>The industry now has $1 of surplus for every $0.76 of NPW,</a:t>
            </a:r>
            <a:br>
              <a:rPr lang="en-US" sz="2000" b="1" kern="0" dirty="0">
                <a:solidFill>
                  <a:srgbClr val="FFFFFF"/>
                </a:solidFill>
                <a:latin typeface="Arial" charset="0"/>
                <a:ea typeface="Arial"/>
                <a:cs typeface="Arial" charset="0"/>
                <a:sym typeface="Arial"/>
              </a:rPr>
            </a:br>
            <a:r>
              <a:rPr lang="en-US" sz="2000" b="1" kern="0" dirty="0">
                <a:solidFill>
                  <a:srgbClr val="FFFFFF"/>
                </a:solidFill>
                <a:latin typeface="Arial" charset="0"/>
                <a:ea typeface="Arial"/>
                <a:cs typeface="Arial" charset="0"/>
                <a:sym typeface="Arial"/>
              </a:rPr>
              <a:t>close to the strongest claims-paying status in its history.</a:t>
            </a:r>
          </a:p>
        </p:txBody>
      </p:sp>
      <p:sp>
        <p:nvSpPr>
          <p:cNvPr id="19" name="PPTShape_2"/>
          <p:cNvSpPr>
            <a:spLocks noChangeArrowheads="1"/>
          </p:cNvSpPr>
          <p:nvPr/>
        </p:nvSpPr>
        <p:spPr bwMode="blackWhite">
          <a:xfrm>
            <a:off x="3810000" y="1181100"/>
            <a:ext cx="2563813" cy="568325"/>
          </a:xfrm>
          <a:prstGeom prst="wedgeRectCallout">
            <a:avLst>
              <a:gd name="adj1" fmla="val 15172"/>
              <a:gd name="adj2" fmla="val 146953"/>
            </a:avLst>
          </a:prstGeom>
          <a:gradFill rotWithShape="1">
            <a:gsLst>
              <a:gs pos="0">
                <a:schemeClr val="accent5">
                  <a:lumMod val="50000"/>
                </a:schemeClr>
              </a:gs>
              <a:gs pos="100000">
                <a:srgbClr val="173C51"/>
              </a:gs>
            </a:gsLst>
            <a:lin ang="5400000" scaled="1"/>
          </a:gradFill>
          <a:ln w="28575" algn="ctr">
            <a:solidFill>
              <a:schemeClr val="bg1"/>
            </a:solidFill>
            <a:miter lim="800000"/>
            <a:headEnd/>
            <a:tailEnd/>
          </a:ln>
        </p:spPr>
        <p:txBody>
          <a:bodyPr tIns="91440" bIns="91440" anchor="ctr"/>
          <a:lstStyle/>
          <a:p>
            <a:pPr algn="ctr" eaLnBrk="0" hangingPunct="0">
              <a:lnSpc>
                <a:spcPct val="90000"/>
              </a:lnSpc>
              <a:spcBef>
                <a:spcPct val="50000"/>
              </a:spcBef>
              <a:buClr>
                <a:srgbClr val="FFFFFF"/>
              </a:buClr>
              <a:buFont typeface="Wingdings" pitchFamily="2" charset="2"/>
              <a:buNone/>
              <a:defRPr/>
            </a:pPr>
            <a:r>
              <a:rPr lang="en-US" sz="1600" b="1" kern="0" dirty="0">
                <a:solidFill>
                  <a:srgbClr val="FFFFFF"/>
                </a:solidFill>
                <a:latin typeface="Arial" charset="0"/>
                <a:ea typeface="Arial"/>
                <a:cs typeface="Arial" charset="0"/>
                <a:sym typeface="Arial"/>
              </a:rPr>
              <a:t>Drop due to near-record 2011 CAT losses</a:t>
            </a:r>
          </a:p>
        </p:txBody>
      </p:sp>
      <p:sp>
        <p:nvSpPr>
          <p:cNvPr id="15" name="Rectangle 5"/>
          <p:cNvSpPr>
            <a:spLocks noChangeArrowheads="1"/>
          </p:cNvSpPr>
          <p:nvPr/>
        </p:nvSpPr>
        <p:spPr bwMode="blackWhite">
          <a:xfrm>
            <a:off x="3382963" y="5595938"/>
            <a:ext cx="5449887" cy="930275"/>
          </a:xfrm>
          <a:prstGeom prst="rect">
            <a:avLst/>
          </a:prstGeom>
          <a:gradFill rotWithShape="1">
            <a:gsLst>
              <a:gs pos="0">
                <a:srgbClr val="FF6801"/>
              </a:gs>
              <a:gs pos="100000">
                <a:srgbClr val="DC5A01"/>
              </a:gs>
            </a:gsLst>
            <a:lin ang="5400000" scaled="1"/>
          </a:gradFill>
          <a:ln w="12700" algn="ctr">
            <a:solidFill>
              <a:srgbClr val="FF6801"/>
            </a:solidFill>
            <a:miter lim="800000"/>
            <a:headEnd/>
            <a:tailEnd/>
          </a:ln>
        </p:spPr>
        <p:txBody>
          <a:bodyPr bIns="64008"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5000"/>
              </a:lnSpc>
              <a:spcBef>
                <a:spcPct val="25000"/>
              </a:spcBef>
            </a:pPr>
            <a:r>
              <a:rPr lang="en-US" altLang="en-US" sz="2000" b="1">
                <a:solidFill>
                  <a:srgbClr val="FFFFFF"/>
                </a:solidFill>
              </a:rPr>
              <a:t>The P/C insurance industry entered 2016</a:t>
            </a:r>
            <a:br>
              <a:rPr lang="en-US" altLang="en-US" sz="2000" b="1">
                <a:solidFill>
                  <a:srgbClr val="FFFFFF"/>
                </a:solidFill>
              </a:rPr>
            </a:br>
            <a:r>
              <a:rPr lang="en-US" altLang="en-US" sz="2000" b="1">
                <a:solidFill>
                  <a:srgbClr val="FFFFFF"/>
                </a:solidFill>
              </a:rPr>
              <a:t>in very strong financial condition.</a:t>
            </a:r>
          </a:p>
        </p:txBody>
      </p:sp>
      <p:pic>
        <p:nvPicPr>
          <p:cNvPr id="59406" name="Picture 5" descr="http://www.iii.org/sites/default/files/images/logo_rgbx3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200776"/>
                                        </p:tgtEl>
                                        <p:attrNameLst>
                                          <p:attrName>style.visibility</p:attrName>
                                        </p:attrNameLst>
                                      </p:cBhvr>
                                      <p:to>
                                        <p:strVal val="visible"/>
                                      </p:to>
                                    </p:set>
                                    <p:animEffect transition="in" filter="wipe(left)">
                                      <p:cBhvr>
                                        <p:cTn id="7" dur="500"/>
                                        <p:tgtEl>
                                          <p:spTgt spid="720077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nodeType="afterGroup">
                            <p:stCondLst>
                              <p:cond delay="1000"/>
                            </p:stCondLst>
                            <p:childTnLst>
                              <p:par>
                                <p:cTn id="13" presetID="22" presetClass="entr" presetSubtype="2" fill="hold" grpId="0" nodeType="afterEffect">
                                  <p:stCondLst>
                                    <p:cond delay="70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childTnLst>
                          </p:cTn>
                        </p:par>
                        <p:par>
                          <p:cTn id="16" fill="hold" nodeType="afterGroup">
                            <p:stCondLst>
                              <p:cond delay="220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nodeType="afterGroup">
                            <p:stCondLst>
                              <p:cond delay="2700"/>
                            </p:stCondLst>
                            <p:childTnLst>
                              <p:par>
                                <p:cTn id="21" presetID="23" presetClass="entr" presetSubtype="16" fill="hold" grpId="0" nodeType="afterEffect">
                                  <p:stCondLst>
                                    <p:cond delay="1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0776" grpId="0" animBg="1"/>
      <p:bldP spid="16" grpId="0" animBg="1"/>
      <p:bldP spid="18" grpId="0" animBg="1"/>
      <p:bldP spid="19"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380546" name="Object 2"/>
          <p:cNvGraphicFramePr>
            <a:graphicFrameLocks noChangeAspect="1"/>
          </p:cNvGraphicFramePr>
          <p:nvPr/>
        </p:nvGraphicFramePr>
        <p:xfrm>
          <a:off x="138113" y="1498600"/>
          <a:ext cx="8655050" cy="4200525"/>
        </p:xfrm>
        <a:graphic>
          <a:graphicData uri="http://schemas.openxmlformats.org/presentationml/2006/ole">
            <mc:AlternateContent xmlns:mc="http://schemas.openxmlformats.org/markup-compatibility/2006">
              <mc:Choice xmlns:v="urn:schemas-microsoft-com:vml" Requires="v">
                <p:oleObj spid="_x0000_s60427" name="Chart" r:id="rId4" imgW="8610735" imgH="4181349" progId="MSGraph.Chart.8">
                  <p:embed followColorScheme="full"/>
                </p:oleObj>
              </mc:Choice>
              <mc:Fallback>
                <p:oleObj name="Chart" r:id="rId4" imgW="8610735" imgH="4181349"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138113" y="1498600"/>
                        <a:ext cx="8655050" cy="42005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6083" name="Rectangle 3"/>
          <p:cNvSpPr>
            <a:spLocks noGrp="1" noChangeArrowheads="1"/>
          </p:cNvSpPr>
          <p:nvPr>
            <p:ph type="title"/>
          </p:nvPr>
        </p:nvSpPr>
        <p:spPr>
          <a:xfrm>
            <a:off x="192088" y="152400"/>
            <a:ext cx="8229600" cy="990600"/>
          </a:xfrm>
        </p:spPr>
        <p:txBody>
          <a:bodyPr/>
          <a:lstStyle/>
          <a:p>
            <a:pPr eaLnBrk="1" fontAlgn="auto" hangingPunct="1">
              <a:spcBef>
                <a:spcPts val="0"/>
              </a:spcBef>
              <a:spcAft>
                <a:spcPts val="0"/>
              </a:spcAft>
              <a:buClr>
                <a:srgbClr val="003366"/>
              </a:buClr>
              <a:buFont typeface="Questrial"/>
              <a:buNone/>
              <a:defRPr/>
            </a:pPr>
            <a:r>
              <a:rPr lang="en-US" sz="3200" b="1" dirty="0" smtClean="0">
                <a:solidFill>
                  <a:schemeClr val="accent5">
                    <a:lumMod val="50000"/>
                  </a:schemeClr>
                </a:solidFill>
                <a:latin typeface="+mj-lt"/>
                <a:ea typeface="Questrial"/>
                <a:cs typeface="Questrial"/>
                <a:sym typeface="Questrial"/>
              </a:rPr>
              <a:t>US Policyholder Surplus:</a:t>
            </a:r>
            <a:br>
              <a:rPr lang="en-US" sz="3200" b="1" dirty="0" smtClean="0">
                <a:solidFill>
                  <a:schemeClr val="accent5">
                    <a:lumMod val="50000"/>
                  </a:schemeClr>
                </a:solidFill>
                <a:latin typeface="+mj-lt"/>
                <a:ea typeface="Questrial"/>
                <a:cs typeface="Questrial"/>
                <a:sym typeface="Questrial"/>
              </a:rPr>
            </a:br>
            <a:r>
              <a:rPr lang="en-US" sz="3200" b="1" dirty="0" smtClean="0">
                <a:solidFill>
                  <a:schemeClr val="accent5">
                    <a:lumMod val="50000"/>
                  </a:schemeClr>
                </a:solidFill>
                <a:latin typeface="+mj-lt"/>
                <a:ea typeface="Questrial"/>
                <a:cs typeface="Questrial"/>
                <a:sym typeface="Questrial"/>
              </a:rPr>
              <a:t>1975–2015*</a:t>
            </a:r>
          </a:p>
        </p:txBody>
      </p:sp>
      <p:sp>
        <p:nvSpPr>
          <p:cNvPr id="60420" name="Rectangle 4"/>
          <p:cNvSpPr>
            <a:spLocks noChangeArrowheads="1"/>
          </p:cNvSpPr>
          <p:nvPr/>
        </p:nvSpPr>
        <p:spPr bwMode="auto">
          <a:xfrm>
            <a:off x="-12700" y="6396038"/>
            <a:ext cx="66516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365760" tIns="0" rIns="0" bIns="137160" anchor="b">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85000"/>
              </a:lnSpc>
              <a:spcBef>
                <a:spcPct val="25000"/>
              </a:spcBef>
              <a:buClr>
                <a:schemeClr val="accent2"/>
              </a:buClr>
              <a:buFont typeface="Wingdings" panose="05000000000000000000" pitchFamily="2" charset="2"/>
              <a:buNone/>
            </a:pPr>
            <a:r>
              <a:rPr lang="en-US" altLang="en-US" sz="1100"/>
              <a:t>* As of  12/31/15.</a:t>
            </a:r>
          </a:p>
          <a:p>
            <a:pPr>
              <a:lnSpc>
                <a:spcPct val="85000"/>
              </a:lnSpc>
              <a:spcBef>
                <a:spcPct val="25000"/>
              </a:spcBef>
              <a:buClr>
                <a:schemeClr val="accent2"/>
              </a:buClr>
              <a:buFont typeface="Wingdings" panose="05000000000000000000" pitchFamily="2" charset="2"/>
              <a:buNone/>
            </a:pPr>
            <a:r>
              <a:rPr lang="en-US" altLang="en-US" sz="1100"/>
              <a:t>Source: A.M. Best, ISO, Insurance Information Institute.</a:t>
            </a:r>
          </a:p>
        </p:txBody>
      </p:sp>
      <p:sp>
        <p:nvSpPr>
          <p:cNvPr id="230405" name="Text Box 6"/>
          <p:cNvSpPr txBox="1">
            <a:spLocks noChangeArrowheads="1"/>
          </p:cNvSpPr>
          <p:nvPr/>
        </p:nvSpPr>
        <p:spPr bwMode="blackWhite">
          <a:xfrm>
            <a:off x="5722938" y="3843338"/>
            <a:ext cx="3151187" cy="1250950"/>
          </a:xfrm>
          <a:prstGeom prst="rect">
            <a:avLst/>
          </a:prstGeom>
          <a:gradFill rotWithShape="1">
            <a:gsLst>
              <a:gs pos="0">
                <a:schemeClr val="accent5">
                  <a:lumMod val="50000"/>
                </a:schemeClr>
              </a:gs>
              <a:gs pos="100000">
                <a:schemeClr val="accent1">
                  <a:gamma/>
                  <a:shade val="66275"/>
                  <a:invGamma/>
                </a:schemeClr>
              </a:gs>
            </a:gsLst>
            <a:lin ang="5400000" scaled="1"/>
          </a:gradFill>
          <a:ln w="28575" algn="ctr">
            <a:solidFill>
              <a:schemeClr val="bg1"/>
            </a:solidFill>
            <a:miter lim="800000"/>
            <a:headEnd type="none" w="sm" len="sm"/>
            <a:tailEnd type="none" w="sm" len="sm"/>
          </a:ln>
          <a:effectLst/>
        </p:spPr>
        <p:txBody>
          <a:bodyPr tIns="91440" bIns="91440" anchor="ctr"/>
          <a:lstStyle/>
          <a:p>
            <a:pPr algn="ctr" eaLnBrk="0" fontAlgn="auto" hangingPunct="0">
              <a:lnSpc>
                <a:spcPct val="85000"/>
              </a:lnSpc>
              <a:spcBef>
                <a:spcPct val="50000"/>
              </a:spcBef>
              <a:spcAft>
                <a:spcPts val="0"/>
              </a:spcAft>
              <a:buClr>
                <a:schemeClr val="bg1"/>
              </a:buClr>
              <a:buFont typeface="Wingdings" pitchFamily="2" charset="2"/>
              <a:buNone/>
              <a:defRPr/>
            </a:pPr>
            <a:r>
              <a:rPr lang="en-US" sz="1600" b="1" kern="0" dirty="0">
                <a:solidFill>
                  <a:schemeClr val="bg1"/>
                </a:solidFill>
                <a:latin typeface="Arial"/>
                <a:ea typeface="Arial"/>
                <a:cs typeface="+mn-cs"/>
                <a:sym typeface="Arial"/>
              </a:rPr>
              <a:t>“Surplus” is a measure of underwriting capacity.  It is analogous to “Owners Equity” or “Net Worth” in non-insurance organizations</a:t>
            </a:r>
          </a:p>
        </p:txBody>
      </p:sp>
      <p:sp>
        <p:nvSpPr>
          <p:cNvPr id="60422" name="AutoShape 7"/>
          <p:cNvSpPr>
            <a:spLocks noChangeArrowheads="1"/>
          </p:cNvSpPr>
          <p:nvPr/>
        </p:nvSpPr>
        <p:spPr bwMode="auto">
          <a:xfrm>
            <a:off x="7315200" y="2506663"/>
            <a:ext cx="184150" cy="396875"/>
          </a:xfrm>
          <a:prstGeom prst="rightArrow">
            <a:avLst>
              <a:gd name="adj1" fmla="val 50000"/>
              <a:gd name="adj2" fmla="val 25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ct val="50000"/>
              </a:spcBef>
              <a:buClr>
                <a:srgbClr val="FF3300"/>
              </a:buClr>
              <a:buFont typeface="Wingdings" panose="05000000000000000000" pitchFamily="2" charset="2"/>
              <a:buNone/>
            </a:pPr>
            <a:endParaRPr lang="en-US" altLang="en-US" sz="1000">
              <a:latin typeface="Times New Roman" panose="02020603050405020304" pitchFamily="18" charset="0"/>
            </a:endParaRPr>
          </a:p>
        </p:txBody>
      </p:sp>
      <p:sp>
        <p:nvSpPr>
          <p:cNvPr id="60423" name="Rectangle 7"/>
          <p:cNvSpPr>
            <a:spLocks noChangeArrowheads="1"/>
          </p:cNvSpPr>
          <p:nvPr/>
        </p:nvSpPr>
        <p:spPr bwMode="black">
          <a:xfrm>
            <a:off x="347663" y="1266825"/>
            <a:ext cx="8221662"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90000"/>
              </a:lnSpc>
              <a:spcBef>
                <a:spcPct val="20000"/>
              </a:spcBef>
            </a:pPr>
            <a:r>
              <a:rPr lang="en-US" altLang="en-US" sz="1600" b="1">
                <a:solidFill>
                  <a:srgbClr val="225A7A"/>
                </a:solidFill>
              </a:rPr>
              <a:t>($ Billions)</a:t>
            </a:r>
          </a:p>
        </p:txBody>
      </p:sp>
      <p:sp>
        <p:nvSpPr>
          <p:cNvPr id="230408" name="Rectangle 8"/>
          <p:cNvSpPr>
            <a:spLocks noChangeArrowheads="1"/>
          </p:cNvSpPr>
          <p:nvPr/>
        </p:nvSpPr>
        <p:spPr bwMode="blackWhite">
          <a:xfrm>
            <a:off x="192088" y="5626100"/>
            <a:ext cx="8756650" cy="682625"/>
          </a:xfrm>
          <a:prstGeom prst="rect">
            <a:avLst/>
          </a:prstGeom>
          <a:gradFill rotWithShape="1">
            <a:gsLst>
              <a:gs pos="0">
                <a:srgbClr val="FF6801"/>
              </a:gs>
              <a:gs pos="100000">
                <a:srgbClr val="DC5A01"/>
              </a:gs>
            </a:gsLst>
            <a:lin ang="5400000" scaled="1"/>
          </a:gradFill>
          <a:ln w="12700" algn="ctr">
            <a:solidFill>
              <a:srgbClr val="FF6801"/>
            </a:solidFill>
            <a:miter lim="800000"/>
            <a:headEnd/>
            <a:tailEnd/>
          </a:ln>
        </p:spPr>
        <p:txBody>
          <a:bodyPr bIns="64008"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5000"/>
              </a:lnSpc>
              <a:spcBef>
                <a:spcPct val="25000"/>
              </a:spcBef>
            </a:pPr>
            <a:r>
              <a:rPr lang="en-US" altLang="en-US" b="1">
                <a:solidFill>
                  <a:srgbClr val="FFFFFF"/>
                </a:solidFill>
              </a:rPr>
              <a:t>The Premium-to-Surplus Ratio Stood at $0.76:$1 as of</a:t>
            </a:r>
            <a:br>
              <a:rPr lang="en-US" altLang="en-US" b="1">
                <a:solidFill>
                  <a:srgbClr val="FFFFFF"/>
                </a:solidFill>
              </a:rPr>
            </a:br>
            <a:r>
              <a:rPr lang="en-US" altLang="en-US" b="1">
                <a:solidFill>
                  <a:srgbClr val="FFFFFF"/>
                </a:solidFill>
              </a:rPr>
              <a:t>12/31/15, a Near Record Low (at Least in Recent History)</a:t>
            </a:r>
          </a:p>
        </p:txBody>
      </p:sp>
      <p:sp>
        <p:nvSpPr>
          <p:cNvPr id="7200776" name="AutoShape 8"/>
          <p:cNvSpPr>
            <a:spLocks noChangeArrowheads="1"/>
          </p:cNvSpPr>
          <p:nvPr/>
        </p:nvSpPr>
        <p:spPr bwMode="blackWhite">
          <a:xfrm>
            <a:off x="1416050" y="1647825"/>
            <a:ext cx="5378450" cy="873125"/>
          </a:xfrm>
          <a:prstGeom prst="wedgeRectCallout">
            <a:avLst>
              <a:gd name="adj1" fmla="val 82442"/>
              <a:gd name="adj2" fmla="val -13347"/>
            </a:avLst>
          </a:prstGeom>
          <a:gradFill rotWithShape="1">
            <a:gsLst>
              <a:gs pos="0">
                <a:schemeClr val="accent5">
                  <a:lumMod val="50000"/>
                </a:schemeClr>
              </a:gs>
              <a:gs pos="100000">
                <a:srgbClr val="173C51"/>
              </a:gs>
            </a:gsLst>
            <a:lin ang="5400000" scaled="1"/>
          </a:gradFill>
          <a:ln w="28575" algn="ctr">
            <a:solidFill>
              <a:schemeClr val="bg1"/>
            </a:solidFill>
            <a:miter lim="800000"/>
            <a:headEnd/>
            <a:tailEnd/>
          </a:ln>
        </p:spPr>
        <p:txBody>
          <a:bodyPr tIns="91440" bIns="91440" anchor="ctr"/>
          <a:lstStyle/>
          <a:p>
            <a:pPr algn="ctr" eaLnBrk="0" fontAlgn="auto" hangingPunct="0">
              <a:lnSpc>
                <a:spcPct val="90000"/>
              </a:lnSpc>
              <a:spcBef>
                <a:spcPct val="50000"/>
              </a:spcBef>
              <a:spcAft>
                <a:spcPts val="0"/>
              </a:spcAft>
              <a:buClr>
                <a:schemeClr val="bg1"/>
              </a:buClr>
              <a:buFont typeface="Wingdings" pitchFamily="2" charset="2"/>
              <a:buNone/>
              <a:defRPr/>
            </a:pPr>
            <a:r>
              <a:rPr lang="en-US" sz="1600" b="1" kern="0" dirty="0">
                <a:solidFill>
                  <a:schemeClr val="bg1"/>
                </a:solidFill>
                <a:latin typeface="Arial"/>
                <a:ea typeface="Arial"/>
                <a:cs typeface="Arial"/>
                <a:sym typeface="Arial"/>
              </a:rPr>
              <a:t>Surplus as of 12/31/15 was a near-record $673.7, down 0.2% from $675.2 of 12/31/14, and up 54.1% ($236.6B) from the crisis trough of $437.1B at 3/31/09</a:t>
            </a:r>
          </a:p>
        </p:txBody>
      </p:sp>
      <p:pic>
        <p:nvPicPr>
          <p:cNvPr id="60426" name="Picture 5" descr="http://www.iii.org/sites/default/files/images/logo_rgbx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1000"/>
                                  </p:stCondLst>
                                  <p:childTnLst>
                                    <p:set>
                                      <p:cBhvr>
                                        <p:cTn id="6" dur="1" fill="hold">
                                          <p:stCondLst>
                                            <p:cond delay="0"/>
                                          </p:stCondLst>
                                        </p:cTn>
                                        <p:tgtEl>
                                          <p:spTgt spid="6380546">
                                            <p:oleChartEl type="series" lvl="1"/>
                                          </p:spTgt>
                                        </p:tgtEl>
                                        <p:attrNameLst>
                                          <p:attrName>style.visibility</p:attrName>
                                        </p:attrNameLst>
                                      </p:cBhvr>
                                      <p:to>
                                        <p:strVal val="visible"/>
                                      </p:to>
                                    </p:set>
                                    <p:animEffect transition="in" filter="wipe(left)">
                                      <p:cBhvr>
                                        <p:cTn id="7" dur="1000"/>
                                        <p:tgtEl>
                                          <p:spTgt spid="6380546">
                                            <p:oleChartEl type="series" lvl="1"/>
                                          </p:spTgt>
                                        </p:tgtEl>
                                      </p:cBhvr>
                                    </p:animEffect>
                                  </p:childTnLst>
                                </p:cTn>
                              </p:par>
                            </p:childTnLst>
                          </p:cTn>
                        </p:par>
                        <p:par>
                          <p:cTn id="8" fill="hold" nodeType="afterGroup">
                            <p:stCondLst>
                              <p:cond delay="2000"/>
                            </p:stCondLst>
                            <p:childTnLst>
                              <p:par>
                                <p:cTn id="9" presetID="22" presetClass="entr" presetSubtype="2" fill="hold" grpId="0" nodeType="afterEffect">
                                  <p:stCondLst>
                                    <p:cond delay="700"/>
                                  </p:stCondLst>
                                  <p:childTnLst>
                                    <p:set>
                                      <p:cBhvr>
                                        <p:cTn id="10" dur="1" fill="hold">
                                          <p:stCondLst>
                                            <p:cond delay="0"/>
                                          </p:stCondLst>
                                        </p:cTn>
                                        <p:tgtEl>
                                          <p:spTgt spid="7200776"/>
                                        </p:tgtEl>
                                        <p:attrNameLst>
                                          <p:attrName>style.visibility</p:attrName>
                                        </p:attrNameLst>
                                      </p:cBhvr>
                                      <p:to>
                                        <p:strVal val="visible"/>
                                      </p:to>
                                    </p:set>
                                    <p:animEffect transition="in" filter="wipe(right)">
                                      <p:cBhvr>
                                        <p:cTn id="11" dur="500"/>
                                        <p:tgtEl>
                                          <p:spTgt spid="7200776"/>
                                        </p:tgtEl>
                                      </p:cBhvr>
                                    </p:animEffect>
                                  </p:childTnLst>
                                </p:cTn>
                              </p:par>
                            </p:childTnLst>
                          </p:cTn>
                        </p:par>
                        <p:par>
                          <p:cTn id="12" fill="hold" nodeType="afterGroup">
                            <p:stCondLst>
                              <p:cond delay="3200"/>
                            </p:stCondLst>
                            <p:childTnLst>
                              <p:par>
                                <p:cTn id="13" presetID="10" presetClass="entr" presetSubtype="0" fill="hold" grpId="0" nodeType="afterEffect">
                                  <p:stCondLst>
                                    <p:cond delay="700"/>
                                  </p:stCondLst>
                                  <p:childTnLst>
                                    <p:set>
                                      <p:cBhvr>
                                        <p:cTn id="14" dur="1" fill="hold">
                                          <p:stCondLst>
                                            <p:cond delay="0"/>
                                          </p:stCondLst>
                                        </p:cTn>
                                        <p:tgtEl>
                                          <p:spTgt spid="230405"/>
                                        </p:tgtEl>
                                        <p:attrNameLst>
                                          <p:attrName>style.visibility</p:attrName>
                                        </p:attrNameLst>
                                      </p:cBhvr>
                                      <p:to>
                                        <p:strVal val="visible"/>
                                      </p:to>
                                    </p:set>
                                    <p:animEffect transition="in" filter="fade">
                                      <p:cBhvr>
                                        <p:cTn id="15" dur="500"/>
                                        <p:tgtEl>
                                          <p:spTgt spid="230405"/>
                                        </p:tgtEl>
                                      </p:cBhvr>
                                    </p:animEffect>
                                  </p:childTnLst>
                                </p:cTn>
                              </p:par>
                            </p:childTnLst>
                          </p:cTn>
                        </p:par>
                        <p:par>
                          <p:cTn id="16" fill="hold" nodeType="afterGroup">
                            <p:stCondLst>
                              <p:cond delay="4400"/>
                            </p:stCondLst>
                            <p:childTnLst>
                              <p:par>
                                <p:cTn id="17" presetID="23" presetClass="entr" presetSubtype="16" fill="hold" grpId="0" nodeType="afterEffect">
                                  <p:stCondLst>
                                    <p:cond delay="700"/>
                                  </p:stCondLst>
                                  <p:childTnLst>
                                    <p:set>
                                      <p:cBhvr>
                                        <p:cTn id="18" dur="1" fill="hold">
                                          <p:stCondLst>
                                            <p:cond delay="0"/>
                                          </p:stCondLst>
                                        </p:cTn>
                                        <p:tgtEl>
                                          <p:spTgt spid="230408"/>
                                        </p:tgtEl>
                                        <p:attrNameLst>
                                          <p:attrName>style.visibility</p:attrName>
                                        </p:attrNameLst>
                                      </p:cBhvr>
                                      <p:to>
                                        <p:strVal val="visible"/>
                                      </p:to>
                                    </p:set>
                                    <p:anim calcmode="lin" valueType="num">
                                      <p:cBhvr>
                                        <p:cTn id="19" dur="500" fill="hold"/>
                                        <p:tgtEl>
                                          <p:spTgt spid="230408"/>
                                        </p:tgtEl>
                                        <p:attrNameLst>
                                          <p:attrName>ppt_w</p:attrName>
                                        </p:attrNameLst>
                                      </p:cBhvr>
                                      <p:tavLst>
                                        <p:tav tm="0">
                                          <p:val>
                                            <p:fltVal val="0"/>
                                          </p:val>
                                        </p:tav>
                                        <p:tav tm="100000">
                                          <p:val>
                                            <p:strVal val="#ppt_w"/>
                                          </p:val>
                                        </p:tav>
                                      </p:tavLst>
                                    </p:anim>
                                    <p:anim calcmode="lin" valueType="num">
                                      <p:cBhvr>
                                        <p:cTn id="20" dur="500" fill="hold"/>
                                        <p:tgtEl>
                                          <p:spTgt spid="2304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6380546" grpId="0" bld="series"/>
      <p:bldP spid="230405" grpId="0" animBg="1"/>
      <p:bldP spid="230408" grpId="0" animBg="1"/>
      <p:bldP spid="720077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Date Placeholder 3"/>
          <p:cNvSpPr>
            <a:spLocks noGrp="1"/>
          </p:cNvSpPr>
          <p:nvPr>
            <p:ph type="dt" sz="quarter" idx="10"/>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12/01/09 - 9pm</a:t>
            </a:r>
          </a:p>
        </p:txBody>
      </p:sp>
      <p:sp>
        <p:nvSpPr>
          <p:cNvPr id="61443" name="Footer Placeholder 4"/>
          <p:cNvSpPr>
            <a:spLocks noGrp="1"/>
          </p:cNvSpPr>
          <p:nvPr>
            <p:ph type="ftr" sz="quarter" idx="11"/>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eSlide – P6466 – The Financial Crisis and the Future of the P/C</a:t>
            </a:r>
          </a:p>
        </p:txBody>
      </p:sp>
      <p:sp>
        <p:nvSpPr>
          <p:cNvPr id="10242" name="Title 1"/>
          <p:cNvSpPr>
            <a:spLocks noGrp="1"/>
          </p:cNvSpPr>
          <p:nvPr>
            <p:ph type="title"/>
          </p:nvPr>
        </p:nvSpPr>
        <p:spPr>
          <a:xfrm>
            <a:off x="101600" y="173038"/>
            <a:ext cx="8229600" cy="990600"/>
          </a:xfrm>
        </p:spPr>
        <p:txBody>
          <a:bodyPr/>
          <a:lstStyle/>
          <a:p>
            <a:pPr eaLnBrk="1" fontAlgn="auto" hangingPunct="1">
              <a:spcBef>
                <a:spcPts val="0"/>
              </a:spcBef>
              <a:spcAft>
                <a:spcPts val="0"/>
              </a:spcAft>
              <a:buClr>
                <a:srgbClr val="003366"/>
              </a:buClr>
              <a:buFont typeface="Questrial"/>
              <a:buNone/>
              <a:defRPr/>
            </a:pPr>
            <a:r>
              <a:rPr lang="en-US" altLang="en-US" sz="3200" b="1" dirty="0" smtClean="0">
                <a:solidFill>
                  <a:schemeClr val="accent5">
                    <a:lumMod val="50000"/>
                  </a:schemeClr>
                </a:solidFill>
                <a:latin typeface="Arial" panose="020B0604020202020204" pitchFamily="34" charset="0"/>
                <a:ea typeface="Questrial"/>
                <a:cs typeface="Questrial"/>
                <a:sym typeface="Questrial"/>
              </a:rPr>
              <a:t>Catastrophe Bond Issuance and Outstanding: 1997-2015</a:t>
            </a:r>
          </a:p>
        </p:txBody>
      </p:sp>
      <p:graphicFrame>
        <p:nvGraphicFramePr>
          <p:cNvPr id="61445" name="Content Placeholder 9"/>
          <p:cNvGraphicFramePr>
            <a:graphicFrameLocks noGrp="1"/>
          </p:cNvGraphicFramePr>
          <p:nvPr>
            <p:ph idx="4294967295"/>
          </p:nvPr>
        </p:nvGraphicFramePr>
        <p:xfrm>
          <a:off x="-50800" y="1597025"/>
          <a:ext cx="8255000" cy="3767138"/>
        </p:xfrm>
        <a:graphic>
          <a:graphicData uri="http://schemas.openxmlformats.org/presentationml/2006/ole">
            <mc:AlternateContent xmlns:mc="http://schemas.openxmlformats.org/markup-compatibility/2006">
              <mc:Choice xmlns:v="urn:schemas-microsoft-com:vml" Requires="v">
                <p:oleObj spid="_x0000_s61450" r:id="rId4" imgW="8254699" imgH="3767655" progId="Excel.Chart.8">
                  <p:embed/>
                </p:oleObj>
              </mc:Choice>
              <mc:Fallback>
                <p:oleObj r:id="rId4" imgW="8254699" imgH="3767655" progId="Excel.Chart.8">
                  <p:embed/>
                  <p:pic>
                    <p:nvPicPr>
                      <p:cNvPr id="0" name="Content Placeholder 9"/>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1597025"/>
                        <a:ext cx="8255000"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46" name="Rectangle 3"/>
          <p:cNvSpPr>
            <a:spLocks noChangeArrowheads="1"/>
          </p:cNvSpPr>
          <p:nvPr/>
        </p:nvSpPr>
        <p:spPr bwMode="black">
          <a:xfrm>
            <a:off x="347663" y="1163638"/>
            <a:ext cx="8221662"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90000"/>
              </a:lnSpc>
              <a:spcBef>
                <a:spcPct val="20000"/>
              </a:spcBef>
            </a:pPr>
            <a:r>
              <a:rPr lang="en-US" altLang="en-US" sz="1600" b="1">
                <a:solidFill>
                  <a:srgbClr val="225A7A"/>
                </a:solidFill>
              </a:rPr>
              <a:t>Risk Capital Amount ($ Millions)</a:t>
            </a:r>
          </a:p>
        </p:txBody>
      </p:sp>
      <p:sp>
        <p:nvSpPr>
          <p:cNvPr id="12" name="Rectangle 6"/>
          <p:cNvSpPr>
            <a:spLocks noChangeArrowheads="1"/>
          </p:cNvSpPr>
          <p:nvPr/>
        </p:nvSpPr>
        <p:spPr bwMode="blackWhite">
          <a:xfrm>
            <a:off x="512763" y="5497513"/>
            <a:ext cx="8312150" cy="682625"/>
          </a:xfrm>
          <a:prstGeom prst="rect">
            <a:avLst/>
          </a:prstGeom>
          <a:gradFill rotWithShape="1">
            <a:gsLst>
              <a:gs pos="0">
                <a:srgbClr val="FF6801"/>
              </a:gs>
              <a:gs pos="100000">
                <a:srgbClr val="DC5A01"/>
              </a:gs>
            </a:gsLst>
            <a:lin ang="5400000" scaled="1"/>
          </a:gradFill>
          <a:ln w="12700" algn="ctr">
            <a:solidFill>
              <a:srgbClr val="FF6801"/>
            </a:solidFill>
            <a:miter lim="800000"/>
            <a:headEnd/>
            <a:tailEnd/>
          </a:ln>
        </p:spPr>
        <p:txBody>
          <a:bodyPr bIns="64008"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5000"/>
              </a:lnSpc>
              <a:spcBef>
                <a:spcPct val="25000"/>
              </a:spcBef>
            </a:pPr>
            <a:r>
              <a:rPr lang="en-US" altLang="en-US" sz="1800" b="1">
                <a:solidFill>
                  <a:srgbClr val="FFFFFF"/>
                </a:solidFill>
              </a:rPr>
              <a:t>Cat Bond Issuance Declined Slightly in 2015 from 2014’s Record Pace.  Lower Yields on Bonds Explain Some of the Contraction.</a:t>
            </a:r>
          </a:p>
        </p:txBody>
      </p:sp>
      <p:sp>
        <p:nvSpPr>
          <p:cNvPr id="61448" name="TextBox 2"/>
          <p:cNvSpPr txBox="1">
            <a:spLocks noChangeArrowheads="1"/>
          </p:cNvSpPr>
          <p:nvPr/>
        </p:nvSpPr>
        <p:spPr bwMode="auto">
          <a:xfrm>
            <a:off x="0" y="6510338"/>
            <a:ext cx="8331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1100"/>
              <a:t>Source: Guy Carpenter, Artemis accessed at </a:t>
            </a:r>
            <a:r>
              <a:rPr lang="en-US" altLang="en-US" sz="1100">
                <a:hlinkClick r:id="rId6"/>
              </a:rPr>
              <a:t>http://www.artemis.bm/deal_directory/cat_bonds_ils_issued_outstanding.html</a:t>
            </a:r>
            <a:r>
              <a:rPr lang="en-US" altLang="en-US" sz="1100"/>
              <a:t> .</a:t>
            </a:r>
          </a:p>
        </p:txBody>
      </p:sp>
      <p:pic>
        <p:nvPicPr>
          <p:cNvPr id="61449" name="Picture 5" descr="http://www.iii.org/sites/default/files/images/logo_rgbx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hape 204"/>
          <p:cNvSpPr txBox="1">
            <a:spLocks noGrp="1"/>
          </p:cNvSpPr>
          <p:nvPr>
            <p:ph type="body" idx="1"/>
          </p:nvPr>
        </p:nvSpPr>
        <p:spPr>
          <a:xfrm>
            <a:off x="1828800" y="1524000"/>
            <a:ext cx="6324600" cy="3717925"/>
          </a:xfrm>
        </p:spPr>
        <p:txBody>
          <a:bodyPr tIns="45700" bIns="45700"/>
          <a:lstStyle/>
          <a:p>
            <a:pPr marL="0" indent="0" eaLnBrk="1" hangingPunct="1">
              <a:spcBef>
                <a:spcPct val="0"/>
              </a:spcBef>
              <a:buClr>
                <a:srgbClr val="000000"/>
              </a:buClr>
              <a:buSzPct val="25000"/>
              <a:buFontTx/>
              <a:buNone/>
            </a:pPr>
            <a:r>
              <a:rPr lang="en-US" altLang="en-US" smtClean="0">
                <a:solidFill>
                  <a:srgbClr val="000000"/>
                </a:solidFill>
                <a:latin typeface="Century Gothic" panose="020B0502020202020204" pitchFamily="34" charset="0"/>
                <a:cs typeface="Arial" panose="020B0604020202020204" pitchFamily="34" charset="0"/>
                <a:sym typeface="Questrial" charset="0"/>
              </a:rPr>
              <a:t>Advisen delivers:</a:t>
            </a:r>
          </a:p>
          <a:p>
            <a:pPr marL="0" indent="0" eaLnBrk="1" hangingPunct="1">
              <a:spcBef>
                <a:spcPts val="563"/>
              </a:spcBef>
              <a:buClr>
                <a:srgbClr val="000000"/>
              </a:buClr>
              <a:buSzPct val="25000"/>
              <a:buFontTx/>
              <a:buNone/>
            </a:pPr>
            <a:r>
              <a:rPr lang="en-US" altLang="en-US" smtClean="0">
                <a:solidFill>
                  <a:srgbClr val="000000"/>
                </a:solidFill>
                <a:latin typeface="Century Gothic" panose="020B0502020202020204" pitchFamily="34" charset="0"/>
                <a:cs typeface="Arial" panose="020B0604020202020204" pitchFamily="34" charset="0"/>
                <a:sym typeface="Questrial" charset="0"/>
              </a:rPr>
              <a:t>	the </a:t>
            </a:r>
            <a:r>
              <a:rPr lang="en-US" altLang="en-US" b="1" i="1" smtClean="0">
                <a:solidFill>
                  <a:srgbClr val="000000"/>
                </a:solidFill>
                <a:latin typeface="Century Gothic" panose="020B0502020202020204" pitchFamily="34" charset="0"/>
                <a:cs typeface="Arial" panose="020B0604020202020204" pitchFamily="34" charset="0"/>
                <a:sym typeface="Questrial" charset="0"/>
              </a:rPr>
              <a:t>right</a:t>
            </a:r>
            <a:r>
              <a:rPr lang="en-US" altLang="en-US" smtClean="0">
                <a:solidFill>
                  <a:srgbClr val="000000"/>
                </a:solidFill>
                <a:latin typeface="Century Gothic" panose="020B0502020202020204" pitchFamily="34" charset="0"/>
                <a:cs typeface="Arial" panose="020B0604020202020204" pitchFamily="34" charset="0"/>
                <a:sym typeface="Questrial" charset="0"/>
              </a:rPr>
              <a:t> information into</a:t>
            </a:r>
          </a:p>
          <a:p>
            <a:pPr marL="0" indent="0" eaLnBrk="1" hangingPunct="1">
              <a:spcBef>
                <a:spcPts val="563"/>
              </a:spcBef>
              <a:buClr>
                <a:srgbClr val="000000"/>
              </a:buClr>
              <a:buSzPct val="25000"/>
              <a:buFontTx/>
              <a:buNone/>
            </a:pPr>
            <a:r>
              <a:rPr lang="en-US" altLang="en-US" smtClean="0">
                <a:solidFill>
                  <a:srgbClr val="000000"/>
                </a:solidFill>
                <a:latin typeface="Century Gothic" panose="020B0502020202020204" pitchFamily="34" charset="0"/>
                <a:cs typeface="Arial" panose="020B0604020202020204" pitchFamily="34" charset="0"/>
                <a:sym typeface="Questrial" charset="0"/>
              </a:rPr>
              <a:t>	the </a:t>
            </a:r>
            <a:r>
              <a:rPr lang="en-US" altLang="en-US" b="1" i="1" smtClean="0">
                <a:solidFill>
                  <a:srgbClr val="000000"/>
                </a:solidFill>
                <a:latin typeface="Century Gothic" panose="020B0502020202020204" pitchFamily="34" charset="0"/>
                <a:cs typeface="Arial" panose="020B0604020202020204" pitchFamily="34" charset="0"/>
                <a:sym typeface="Questrial" charset="0"/>
              </a:rPr>
              <a:t>right</a:t>
            </a:r>
            <a:r>
              <a:rPr lang="en-US" altLang="en-US" smtClean="0">
                <a:solidFill>
                  <a:srgbClr val="000000"/>
                </a:solidFill>
                <a:latin typeface="Century Gothic" panose="020B0502020202020204" pitchFamily="34" charset="0"/>
                <a:cs typeface="Arial" panose="020B0604020202020204" pitchFamily="34" charset="0"/>
                <a:sym typeface="Questrial" charset="0"/>
              </a:rPr>
              <a:t> hands at</a:t>
            </a:r>
          </a:p>
          <a:p>
            <a:pPr marL="0" indent="0" eaLnBrk="1" hangingPunct="1">
              <a:spcBef>
                <a:spcPts val="563"/>
              </a:spcBef>
              <a:buClr>
                <a:srgbClr val="000000"/>
              </a:buClr>
              <a:buSzPct val="25000"/>
              <a:buFontTx/>
              <a:buNone/>
            </a:pPr>
            <a:r>
              <a:rPr lang="en-US" altLang="en-US" smtClean="0">
                <a:solidFill>
                  <a:srgbClr val="000000"/>
                </a:solidFill>
                <a:latin typeface="Century Gothic" panose="020B0502020202020204" pitchFamily="34" charset="0"/>
                <a:cs typeface="Arial" panose="020B0604020202020204" pitchFamily="34" charset="0"/>
                <a:sym typeface="Questrial" charset="0"/>
              </a:rPr>
              <a:t>	the </a:t>
            </a:r>
            <a:r>
              <a:rPr lang="en-US" altLang="en-US" b="1" i="1" smtClean="0">
                <a:solidFill>
                  <a:srgbClr val="000000"/>
                </a:solidFill>
                <a:latin typeface="Century Gothic" panose="020B0502020202020204" pitchFamily="34" charset="0"/>
                <a:cs typeface="Arial" panose="020B0604020202020204" pitchFamily="34" charset="0"/>
                <a:sym typeface="Questrial" charset="0"/>
              </a:rPr>
              <a:t>right</a:t>
            </a:r>
            <a:r>
              <a:rPr lang="en-US" altLang="en-US" smtClean="0">
                <a:solidFill>
                  <a:srgbClr val="000000"/>
                </a:solidFill>
                <a:latin typeface="Century Gothic" panose="020B0502020202020204" pitchFamily="34" charset="0"/>
                <a:cs typeface="Arial" panose="020B0604020202020204" pitchFamily="34" charset="0"/>
                <a:sym typeface="Questrial" charset="0"/>
              </a:rPr>
              <a:t> time</a:t>
            </a:r>
          </a:p>
          <a:p>
            <a:pPr marL="0" indent="0" eaLnBrk="1" hangingPunct="1">
              <a:spcBef>
                <a:spcPts val="563"/>
              </a:spcBef>
              <a:buClr>
                <a:srgbClr val="000000"/>
              </a:buClr>
              <a:buSzPct val="25000"/>
              <a:buFontTx/>
              <a:buNone/>
            </a:pPr>
            <a:r>
              <a:rPr lang="en-US" altLang="en-US" smtClean="0">
                <a:solidFill>
                  <a:srgbClr val="000000"/>
                </a:solidFill>
                <a:latin typeface="Century Gothic" panose="020B0502020202020204" pitchFamily="34" charset="0"/>
                <a:cs typeface="Arial" panose="020B0604020202020204" pitchFamily="34" charset="0"/>
                <a:sym typeface="Questrial" charset="0"/>
              </a:rPr>
              <a:t>	to </a:t>
            </a:r>
            <a:r>
              <a:rPr lang="en-US" altLang="en-US" i="1" smtClean="0">
                <a:solidFill>
                  <a:srgbClr val="000000"/>
                </a:solidFill>
                <a:latin typeface="Century Gothic" panose="020B0502020202020204" pitchFamily="34" charset="0"/>
                <a:cs typeface="Arial" panose="020B0604020202020204" pitchFamily="34" charset="0"/>
                <a:sym typeface="Questrial" charset="0"/>
              </a:rPr>
              <a:t>power</a:t>
            </a:r>
            <a:r>
              <a:rPr lang="en-US" altLang="en-US" smtClean="0">
                <a:solidFill>
                  <a:srgbClr val="000000"/>
                </a:solidFill>
                <a:latin typeface="Century Gothic" panose="020B0502020202020204" pitchFamily="34" charset="0"/>
                <a:cs typeface="Arial" panose="020B0604020202020204" pitchFamily="34" charset="0"/>
                <a:sym typeface="Questrial" charset="0"/>
              </a:rPr>
              <a:t> performance</a:t>
            </a:r>
          </a:p>
          <a:p>
            <a:pPr marL="0" indent="0" eaLnBrk="1" hangingPunct="1">
              <a:spcBef>
                <a:spcPts val="563"/>
              </a:spcBef>
              <a:buClr>
                <a:srgbClr val="000000"/>
              </a:buClr>
              <a:buSzPct val="25000"/>
              <a:buFontTx/>
              <a:buNone/>
            </a:pPr>
            <a:endParaRPr lang="en-US" altLang="en-US" u="sng" smtClean="0">
              <a:solidFill>
                <a:schemeClr val="hlink"/>
              </a:solidFill>
              <a:latin typeface="Century Gothic" panose="020B0502020202020204" pitchFamily="34" charset="0"/>
              <a:cs typeface="Arial" panose="020B0604020202020204" pitchFamily="34" charset="0"/>
              <a:sym typeface="Questrial" charset="0"/>
              <a:hlinkClick r:id="rId3"/>
            </a:endParaRPr>
          </a:p>
          <a:p>
            <a:pPr marL="0" indent="0" eaLnBrk="1" hangingPunct="1">
              <a:spcBef>
                <a:spcPts val="563"/>
              </a:spcBef>
              <a:buClr>
                <a:srgbClr val="000000"/>
              </a:buClr>
              <a:buSzPct val="25000"/>
              <a:buFontTx/>
              <a:buNone/>
            </a:pPr>
            <a:r>
              <a:rPr lang="en-US" altLang="en-US" u="sng" smtClean="0">
                <a:solidFill>
                  <a:schemeClr val="hlink"/>
                </a:solidFill>
                <a:latin typeface="Century Gothic" panose="020B0502020202020204" pitchFamily="34" charset="0"/>
                <a:cs typeface="Arial" panose="020B0604020202020204" pitchFamily="34" charset="0"/>
                <a:sym typeface="Questrial" charset="0"/>
                <a:hlinkClick r:id="rId3"/>
              </a:rPr>
              <a:t>www.advisenltd.com</a:t>
            </a:r>
          </a:p>
          <a:p>
            <a:pPr marL="0" indent="0" eaLnBrk="1" hangingPunct="1">
              <a:spcBef>
                <a:spcPts val="563"/>
              </a:spcBef>
              <a:buClr>
                <a:srgbClr val="000000"/>
              </a:buClr>
              <a:buSzPct val="25000"/>
              <a:buFontTx/>
              <a:buNone/>
            </a:pPr>
            <a:endParaRPr lang="en-US" altLang="en-US" smtClean="0">
              <a:solidFill>
                <a:srgbClr val="000000"/>
              </a:solidFill>
              <a:latin typeface="Questrial" charset="0"/>
              <a:cs typeface="Arial" panose="020B0604020202020204" pitchFamily="34" charset="0"/>
              <a:sym typeface="Questrial" charset="0"/>
            </a:endParaRPr>
          </a:p>
        </p:txBody>
      </p:sp>
      <p:sp>
        <p:nvSpPr>
          <p:cNvPr id="25603" name="Shape 205"/>
          <p:cNvSpPr txBox="1">
            <a:spLocks noGrp="1"/>
          </p:cNvSpPr>
          <p:nvPr>
            <p:ph type="title"/>
          </p:nvPr>
        </p:nvSpPr>
        <p:spPr>
          <a:xfrm>
            <a:off x="685800" y="152400"/>
            <a:ext cx="8001000" cy="990600"/>
          </a:xfrm>
        </p:spPr>
        <p:txBody>
          <a:bodyPr tIns="45700" bIns="45700"/>
          <a:lstStyle/>
          <a:p>
            <a:pPr eaLnBrk="1" hangingPunct="1">
              <a:spcBef>
                <a:spcPct val="0"/>
              </a:spcBef>
              <a:buSzPct val="25000"/>
              <a:buFont typeface="Questrial" charset="0"/>
              <a:buNone/>
            </a:pPr>
            <a:r>
              <a:rPr lang="en-US" altLang="en-US" smtClean="0">
                <a:latin typeface="Century Gothic" panose="020B0502020202020204" pitchFamily="34" charset="0"/>
                <a:cs typeface="Arial" panose="020B0604020202020204" pitchFamily="34" charset="0"/>
                <a:sym typeface="Questrial" charset="0"/>
              </a:rPr>
              <a:t>About Advisen</a:t>
            </a:r>
          </a:p>
        </p:txBody>
      </p:sp>
    </p:spTree>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14300" y="187325"/>
            <a:ext cx="8229600" cy="990600"/>
          </a:xfrm>
        </p:spPr>
        <p:txBody>
          <a:bodyPr/>
          <a:lstStyle/>
          <a:p>
            <a:pPr eaLnBrk="1" fontAlgn="auto" hangingPunct="1">
              <a:spcBef>
                <a:spcPts val="0"/>
              </a:spcBef>
              <a:spcAft>
                <a:spcPts val="0"/>
              </a:spcAft>
              <a:buClr>
                <a:srgbClr val="003366"/>
              </a:buClr>
              <a:buFont typeface="Questrial"/>
              <a:buNone/>
              <a:defRPr/>
            </a:pPr>
            <a:r>
              <a:rPr lang="en-US" altLang="en-US" sz="3200" b="1" dirty="0" smtClean="0">
                <a:solidFill>
                  <a:schemeClr val="accent5">
                    <a:lumMod val="50000"/>
                  </a:schemeClr>
                </a:solidFill>
                <a:latin typeface="Arial" panose="020B0604020202020204" pitchFamily="34" charset="0"/>
                <a:ea typeface="Questrial"/>
                <a:cs typeface="Questrial"/>
                <a:sym typeface="Questrial"/>
              </a:rPr>
              <a:t>US Property CAT Rate on Line Index </a:t>
            </a:r>
            <a:br>
              <a:rPr lang="en-US" altLang="en-US" sz="3200" b="1" dirty="0" smtClean="0">
                <a:solidFill>
                  <a:schemeClr val="accent5">
                    <a:lumMod val="50000"/>
                  </a:schemeClr>
                </a:solidFill>
                <a:latin typeface="Arial" panose="020B0604020202020204" pitchFamily="34" charset="0"/>
                <a:ea typeface="Questrial"/>
                <a:cs typeface="Questrial"/>
                <a:sym typeface="Questrial"/>
              </a:rPr>
            </a:br>
            <a:r>
              <a:rPr lang="en-US" altLang="en-US" sz="3200" b="1" dirty="0" smtClean="0">
                <a:solidFill>
                  <a:schemeClr val="accent5">
                    <a:lumMod val="50000"/>
                  </a:schemeClr>
                </a:solidFill>
                <a:latin typeface="Arial" panose="020B0604020202020204" pitchFamily="34" charset="0"/>
                <a:ea typeface="Questrial"/>
                <a:cs typeface="Questrial"/>
                <a:sym typeface="Questrial"/>
              </a:rPr>
              <a:t>&amp; Global Reinsurance ROE</a:t>
            </a:r>
          </a:p>
        </p:txBody>
      </p:sp>
      <p:sp>
        <p:nvSpPr>
          <p:cNvPr id="62467" name="Date Placeholder 3"/>
          <p:cNvSpPr>
            <a:spLocks noGrp="1"/>
          </p:cNvSpPr>
          <p:nvPr>
            <p:ph type="dt" sz="quarter" idx="10"/>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12/01/09 - 9pm</a:t>
            </a:r>
          </a:p>
        </p:txBody>
      </p:sp>
      <p:sp>
        <p:nvSpPr>
          <p:cNvPr id="62468" name="Footer Placeholder 4"/>
          <p:cNvSpPr>
            <a:spLocks noGrp="1"/>
          </p:cNvSpPr>
          <p:nvPr>
            <p:ph type="ftr" sz="quarter" idx="11"/>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eSlide – P6466 – The Financial Crisis and the Future of the P/C</a:t>
            </a:r>
          </a:p>
        </p:txBody>
      </p:sp>
      <p:sp>
        <p:nvSpPr>
          <p:cNvPr id="10" name="Rectangle 6"/>
          <p:cNvSpPr>
            <a:spLocks noChangeArrowheads="1"/>
          </p:cNvSpPr>
          <p:nvPr/>
        </p:nvSpPr>
        <p:spPr bwMode="blackWhite">
          <a:xfrm>
            <a:off x="415925" y="5561013"/>
            <a:ext cx="8312150" cy="725487"/>
          </a:xfrm>
          <a:prstGeom prst="rect">
            <a:avLst/>
          </a:prstGeom>
          <a:gradFill rotWithShape="1">
            <a:gsLst>
              <a:gs pos="0">
                <a:srgbClr val="FF6801"/>
              </a:gs>
              <a:gs pos="100000">
                <a:srgbClr val="DC5A01"/>
              </a:gs>
            </a:gsLst>
            <a:lin ang="5400000" scaled="1"/>
          </a:gradFill>
          <a:ln w="12700" algn="ctr">
            <a:solidFill>
              <a:srgbClr val="FF6801"/>
            </a:solidFill>
            <a:miter lim="800000"/>
            <a:headEnd/>
            <a:tailEnd/>
          </a:ln>
        </p:spPr>
        <p:txBody>
          <a:bodyPr bIns="64008"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5000"/>
              </a:lnSpc>
              <a:spcBef>
                <a:spcPct val="25000"/>
              </a:spcBef>
            </a:pPr>
            <a:r>
              <a:rPr lang="en-US" altLang="en-US" sz="2000" b="1">
                <a:solidFill>
                  <a:srgbClr val="FFFFFF"/>
                </a:solidFill>
              </a:rPr>
              <a:t>Near-record traditional capacity, alternative capital and low CAT activity have impacted markets</a:t>
            </a:r>
          </a:p>
        </p:txBody>
      </p:sp>
      <p:sp>
        <p:nvSpPr>
          <p:cNvPr id="62470" name="Rectangle 4"/>
          <p:cNvSpPr>
            <a:spLocks noChangeArrowheads="1"/>
          </p:cNvSpPr>
          <p:nvPr/>
        </p:nvSpPr>
        <p:spPr bwMode="auto">
          <a:xfrm>
            <a:off x="0" y="6426200"/>
            <a:ext cx="75692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0" tIns="0" rIns="0" bIns="137160" anchor="b">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85000"/>
              </a:lnSpc>
              <a:spcBef>
                <a:spcPct val="25000"/>
              </a:spcBef>
              <a:buClr>
                <a:srgbClr val="FF6801"/>
              </a:buClr>
              <a:buFont typeface="Wingdings" panose="05000000000000000000" pitchFamily="2" charset="2"/>
              <a:buNone/>
            </a:pPr>
            <a:r>
              <a:rPr lang="en-US" altLang="en-US" sz="1100"/>
              <a:t>Source: Barclays PLC from Guy Carpenter; Insurance Information Institute.</a:t>
            </a:r>
          </a:p>
        </p:txBody>
      </p:sp>
      <p:pic>
        <p:nvPicPr>
          <p:cNvPr id="6247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25" y="1671638"/>
            <a:ext cx="4235450" cy="2489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6247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3925" y="1671638"/>
            <a:ext cx="4106863" cy="2489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2473" name="TextBox 1"/>
          <p:cNvSpPr txBox="1">
            <a:spLocks noChangeArrowheads="1"/>
          </p:cNvSpPr>
          <p:nvPr/>
        </p:nvSpPr>
        <p:spPr bwMode="auto">
          <a:xfrm>
            <a:off x="1089025" y="1192213"/>
            <a:ext cx="26955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800" b="1" u="sng">
                <a:solidFill>
                  <a:srgbClr val="225A7A"/>
                </a:solidFill>
              </a:rPr>
              <a:t>US Property CAT ROL</a:t>
            </a:r>
          </a:p>
        </p:txBody>
      </p:sp>
      <p:sp>
        <p:nvSpPr>
          <p:cNvPr id="62474" name="TextBox 1"/>
          <p:cNvSpPr txBox="1">
            <a:spLocks noChangeArrowheads="1"/>
          </p:cNvSpPr>
          <p:nvPr/>
        </p:nvSpPr>
        <p:spPr bwMode="auto">
          <a:xfrm>
            <a:off x="5440363" y="1177925"/>
            <a:ext cx="328771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800" b="1" u="sng">
                <a:solidFill>
                  <a:srgbClr val="225A7A"/>
                </a:solidFill>
              </a:rPr>
              <a:t>Global Reinsurance ROE</a:t>
            </a:r>
          </a:p>
        </p:txBody>
      </p:sp>
      <p:pic>
        <p:nvPicPr>
          <p:cNvPr id="62475" name="Picture 5" descr="http://www.iii.org/sites/default/files/images/logo_rgb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ChangeArrowheads="1"/>
          </p:cNvSpPr>
          <p:nvPr/>
        </p:nvSpPr>
        <p:spPr bwMode="auto">
          <a:xfrm>
            <a:off x="0" y="6556375"/>
            <a:ext cx="9144000" cy="301625"/>
          </a:xfrm>
          <a:prstGeom prst="rect">
            <a:avLst/>
          </a:prstGeom>
          <a:solidFill>
            <a:srgbClr val="225A7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6349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1175" y="838200"/>
            <a:ext cx="30321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4102" name="Rectangle 6"/>
          <p:cNvSpPr>
            <a:spLocks noChangeArrowheads="1"/>
          </p:cNvSpPr>
          <p:nvPr/>
        </p:nvSpPr>
        <p:spPr bwMode="blackWhite">
          <a:xfrm>
            <a:off x="585788" y="1824038"/>
            <a:ext cx="8239125" cy="2076450"/>
          </a:xfrm>
          <a:prstGeom prst="rect">
            <a:avLst/>
          </a:prstGeom>
          <a:gradFill rotWithShape="1">
            <a:gsLst>
              <a:gs pos="0">
                <a:srgbClr val="FF6801"/>
              </a:gs>
              <a:gs pos="100000">
                <a:srgbClr val="DC5A01"/>
              </a:gs>
            </a:gsLst>
            <a:lin ang="5400000" scaled="1"/>
          </a:gradFill>
          <a:ln w="12700" algn="ctr">
            <a:solidFill>
              <a:srgbClr val="FF6801"/>
            </a:solidFill>
            <a:miter lim="800000"/>
            <a:headEnd/>
            <a:tailEnd/>
          </a:ln>
        </p:spPr>
        <p:txBody>
          <a:bodyPr lIns="45720" rIns="45720" anchor="ctr"/>
          <a:lstStyle>
            <a:lvl1pPr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5000"/>
              </a:lnSpc>
              <a:spcBef>
                <a:spcPct val="25000"/>
              </a:spcBef>
            </a:pPr>
            <a:r>
              <a:rPr lang="en-US" altLang="en-US" sz="4400" b="1">
                <a:solidFill>
                  <a:srgbClr val="FFFFFF"/>
                </a:solidFill>
              </a:rPr>
              <a:t>Insured Catastrophe Losses</a:t>
            </a:r>
          </a:p>
        </p:txBody>
      </p:sp>
      <p:sp>
        <p:nvSpPr>
          <p:cNvPr id="63493" name="TextBox 5"/>
          <p:cNvSpPr txBox="1">
            <a:spLocks noChangeArrowheads="1"/>
          </p:cNvSpPr>
          <p:nvPr/>
        </p:nvSpPr>
        <p:spPr bwMode="auto">
          <a:xfrm>
            <a:off x="246063" y="4000500"/>
            <a:ext cx="864235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200" b="1">
                <a:solidFill>
                  <a:srgbClr val="225A7A"/>
                </a:solidFill>
              </a:rPr>
              <a:t>2013/14 and 2015 Experienced Below Average CAT Activity After Very High CAT Losses in 2011/12</a:t>
            </a:r>
          </a:p>
          <a:p>
            <a:pPr algn="ctr" eaLnBrk="1" hangingPunct="1"/>
            <a:r>
              <a:rPr lang="en-US" altLang="en-US" sz="3200" b="1" i="1">
                <a:solidFill>
                  <a:srgbClr val="FF0000"/>
                </a:solidFill>
              </a:rPr>
              <a:t>Winter Storm Losses Far Above Average in 2014 and 2015</a:t>
            </a:r>
          </a:p>
        </p:txBody>
      </p:sp>
      <p:sp>
        <p:nvSpPr>
          <p:cNvPr id="63494" name="Date Placeholder 7"/>
          <p:cNvSpPr>
            <a:spLocks noGrp="1"/>
          </p:cNvSpPr>
          <p:nvPr>
            <p:ph type="dt" sz="quarter" idx="10"/>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888888"/>
                </a:solidFill>
                <a:latin typeface="Questrial" charset="0"/>
                <a:sym typeface="Questrial" charset="0"/>
              </a:rPr>
              <a:t>12/01/09 - 9pm</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300"/>
                                  </p:stCondLst>
                                  <p:childTnLst>
                                    <p:set>
                                      <p:cBhvr>
                                        <p:cTn id="6" dur="1" fill="hold">
                                          <p:stCondLst>
                                            <p:cond delay="0"/>
                                          </p:stCondLst>
                                        </p:cTn>
                                        <p:tgtEl>
                                          <p:spTgt spid="1924102"/>
                                        </p:tgtEl>
                                        <p:attrNameLst>
                                          <p:attrName>style.visibility</p:attrName>
                                        </p:attrNameLst>
                                      </p:cBhvr>
                                      <p:to>
                                        <p:strVal val="visible"/>
                                      </p:to>
                                    </p:set>
                                    <p:animEffect transition="in" filter="barn(outVertical)">
                                      <p:cBhvr>
                                        <p:cTn id="7" dur="1000"/>
                                        <p:tgtEl>
                                          <p:spTgt spid="192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410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5"/>
          <p:cNvSpPr txBox="1">
            <a:spLocks noGrp="1" noChangeArrowheads="1"/>
          </p:cNvSpPr>
          <p:nvPr/>
        </p:nvSpPr>
        <p:spPr bwMode="auto">
          <a:xfrm>
            <a:off x="85725" y="6961188"/>
            <a:ext cx="1352550"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85000"/>
              </a:lnSpc>
              <a:spcBef>
                <a:spcPct val="20000"/>
              </a:spcBef>
            </a:pPr>
            <a:r>
              <a:rPr lang="en-US" altLang="en-US" sz="900">
                <a:solidFill>
                  <a:srgbClr val="FFFFFF"/>
                </a:solidFill>
                <a:latin typeface="Times New Roman" panose="02020603050405020304" pitchFamily="18" charset="0"/>
              </a:rPr>
              <a:t>12/01/09 - 9pm</a:t>
            </a:r>
          </a:p>
        </p:txBody>
      </p:sp>
      <p:sp>
        <p:nvSpPr>
          <p:cNvPr id="64515" name="Rectangle 106"/>
          <p:cNvSpPr txBox="1">
            <a:spLocks noGrp="1" noChangeArrowheads="1"/>
          </p:cNvSpPr>
          <p:nvPr/>
        </p:nvSpPr>
        <p:spPr bwMode="auto">
          <a:xfrm>
            <a:off x="2695575" y="6961188"/>
            <a:ext cx="3752850"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85000"/>
              </a:lnSpc>
              <a:spcBef>
                <a:spcPct val="20000"/>
              </a:spcBef>
            </a:pPr>
            <a:r>
              <a:rPr lang="en-US" altLang="en-US" sz="900">
                <a:solidFill>
                  <a:srgbClr val="FFFFFF"/>
                </a:solidFill>
                <a:latin typeface="Times New Roman" panose="02020603050405020304" pitchFamily="18" charset="0"/>
              </a:rPr>
              <a:t>eSlide – P6466 – The Financial Crisis and the Future of the P/C</a:t>
            </a:r>
          </a:p>
        </p:txBody>
      </p:sp>
      <p:graphicFrame>
        <p:nvGraphicFramePr>
          <p:cNvPr id="64516" name="Object 2"/>
          <p:cNvGraphicFramePr>
            <a:graphicFrameLocks noChangeAspect="1"/>
          </p:cNvGraphicFramePr>
          <p:nvPr/>
        </p:nvGraphicFramePr>
        <p:xfrm>
          <a:off x="215900" y="1371600"/>
          <a:ext cx="8661400" cy="3594100"/>
        </p:xfrm>
        <a:graphic>
          <a:graphicData uri="http://schemas.openxmlformats.org/presentationml/2006/ole">
            <mc:AlternateContent xmlns:mc="http://schemas.openxmlformats.org/markup-compatibility/2006">
              <mc:Choice xmlns:v="urn:schemas-microsoft-com:vml" Requires="v">
                <p:oleObj spid="_x0000_s64524" name="Chart" r:id="rId4" imgW="8543841" imgH="3562361" progId="MSGraph.Chart.8">
                  <p:embed followColorScheme="full"/>
                </p:oleObj>
              </mc:Choice>
              <mc:Fallback>
                <p:oleObj name="Chart" r:id="rId4" imgW="8543841" imgH="3562361"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215900" y="1371600"/>
                        <a:ext cx="86614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4517" name="Date Placeholder 11"/>
          <p:cNvSpPr>
            <a:spLocks noGrp="1"/>
          </p:cNvSpPr>
          <p:nvPr>
            <p:ph type="dt" sz="quarter" idx="10"/>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888888"/>
                </a:solidFill>
                <a:latin typeface="Questrial" charset="0"/>
                <a:sym typeface="Questrial" charset="0"/>
              </a:rPr>
              <a:t>12/01/09 - 9pm</a:t>
            </a:r>
          </a:p>
        </p:txBody>
      </p:sp>
      <p:sp>
        <p:nvSpPr>
          <p:cNvPr id="1929222" name="Rectangle 3"/>
          <p:cNvSpPr>
            <a:spLocks noGrp="1" noChangeArrowheads="1"/>
          </p:cNvSpPr>
          <p:nvPr>
            <p:ph type="title"/>
          </p:nvPr>
        </p:nvSpPr>
        <p:spPr>
          <a:xfrm>
            <a:off x="76200" y="152400"/>
            <a:ext cx="8229600" cy="990600"/>
          </a:xfrm>
        </p:spPr>
        <p:txBody>
          <a:bodyPr/>
          <a:lstStyle/>
          <a:p>
            <a:pPr eaLnBrk="1" fontAlgn="auto" hangingPunct="1">
              <a:spcBef>
                <a:spcPts val="0"/>
              </a:spcBef>
              <a:spcAft>
                <a:spcPts val="0"/>
              </a:spcAft>
              <a:buClr>
                <a:srgbClr val="003366"/>
              </a:buClr>
              <a:buFont typeface="Questrial"/>
              <a:buNone/>
              <a:defRPr/>
            </a:pPr>
            <a:r>
              <a:rPr lang="en-US" sz="3200" b="1" dirty="0" smtClean="0">
                <a:solidFill>
                  <a:schemeClr val="accent5">
                    <a:lumMod val="50000"/>
                  </a:schemeClr>
                </a:solidFill>
                <a:latin typeface="+mn-lt"/>
                <a:ea typeface="Questrial"/>
                <a:cs typeface="Questrial"/>
                <a:sym typeface="Questrial"/>
              </a:rPr>
              <a:t>U.S. Insured Catastrophe Losses</a:t>
            </a:r>
          </a:p>
        </p:txBody>
      </p:sp>
      <p:sp>
        <p:nvSpPr>
          <p:cNvPr id="1929223" name="Rectangle 4"/>
          <p:cNvSpPr>
            <a:spLocks noChangeArrowheads="1"/>
          </p:cNvSpPr>
          <p:nvPr/>
        </p:nvSpPr>
        <p:spPr bwMode="auto">
          <a:xfrm>
            <a:off x="0" y="5734050"/>
            <a:ext cx="9144000" cy="1123950"/>
          </a:xfrm>
          <a:prstGeom prst="rect">
            <a:avLst/>
          </a:prstGeom>
          <a:noFill/>
          <a:ln w="9525" algn="ctr">
            <a:noFill/>
            <a:miter lim="800000"/>
            <a:headEnd/>
            <a:tailEnd/>
          </a:ln>
        </p:spPr>
        <p:txBody>
          <a:bodyPr lIns="365760" tIns="0" rIns="0" bIns="137160" anchor="b">
            <a:spAutoFit/>
          </a:bodyPr>
          <a:lstStyle/>
          <a:p>
            <a:pPr eaLnBrk="0" fontAlgn="auto" hangingPunct="0">
              <a:lnSpc>
                <a:spcPct val="85000"/>
              </a:lnSpc>
              <a:spcBef>
                <a:spcPct val="25000"/>
              </a:spcBef>
              <a:spcAft>
                <a:spcPts val="0"/>
              </a:spcAft>
              <a:buClr>
                <a:srgbClr val="FF6801"/>
              </a:buClr>
              <a:buFont typeface="Wingdings" pitchFamily="2" charset="2"/>
              <a:buNone/>
              <a:defRPr/>
            </a:pPr>
            <a:endParaRPr lang="en-US" sz="1050" kern="0" dirty="0">
              <a:ea typeface="Arial"/>
              <a:sym typeface="Arial"/>
            </a:endParaRPr>
          </a:p>
          <a:p>
            <a:pPr eaLnBrk="0" fontAlgn="auto" hangingPunct="0">
              <a:lnSpc>
                <a:spcPct val="85000"/>
              </a:lnSpc>
              <a:spcBef>
                <a:spcPct val="25000"/>
              </a:spcBef>
              <a:spcAft>
                <a:spcPts val="0"/>
              </a:spcAft>
              <a:buClr>
                <a:srgbClr val="FF6801"/>
              </a:buClr>
              <a:buFont typeface="Wingdings" pitchFamily="2" charset="2"/>
              <a:buNone/>
              <a:defRPr/>
            </a:pPr>
            <a:endParaRPr lang="en-US" sz="1050" kern="0" dirty="0">
              <a:ea typeface="Arial"/>
              <a:sym typeface="Arial"/>
            </a:endParaRPr>
          </a:p>
          <a:p>
            <a:pPr eaLnBrk="0" fontAlgn="auto" hangingPunct="0">
              <a:lnSpc>
                <a:spcPct val="85000"/>
              </a:lnSpc>
              <a:spcBef>
                <a:spcPct val="25000"/>
              </a:spcBef>
              <a:spcAft>
                <a:spcPts val="0"/>
              </a:spcAft>
              <a:buClr>
                <a:srgbClr val="FF6801"/>
              </a:buClr>
              <a:buFont typeface="Wingdings" pitchFamily="2" charset="2"/>
              <a:buNone/>
              <a:defRPr/>
            </a:pPr>
            <a:r>
              <a:rPr lang="en-US" sz="1050" kern="0" dirty="0">
                <a:ea typeface="Arial"/>
                <a:sym typeface="Arial"/>
              </a:rPr>
              <a:t>*Estimate through 12/31/15 in 2015 dollars.</a:t>
            </a:r>
          </a:p>
          <a:p>
            <a:pPr eaLnBrk="0" fontAlgn="auto" hangingPunct="0">
              <a:lnSpc>
                <a:spcPct val="85000"/>
              </a:lnSpc>
              <a:spcBef>
                <a:spcPct val="25000"/>
              </a:spcBef>
              <a:spcAft>
                <a:spcPts val="0"/>
              </a:spcAft>
              <a:buClr>
                <a:srgbClr val="FF6801"/>
              </a:buClr>
              <a:buFont typeface="Wingdings" pitchFamily="2" charset="2"/>
              <a:buNone/>
              <a:defRPr/>
            </a:pPr>
            <a:r>
              <a:rPr lang="en-US" sz="1050" kern="0" dirty="0">
                <a:ea typeface="Arial"/>
                <a:sym typeface="Arial"/>
              </a:rPr>
              <a:t>Note: 2001 figure includes $20.3B for 9/11 losses reported through 12/31/01 ($25.9B 2011 dollars). Includes only business and personal property claims, business interruption and auto claims. Non-prop/BI losses = $12.2B ($15.6B in 2011 dollars.)  </a:t>
            </a:r>
          </a:p>
          <a:p>
            <a:pPr eaLnBrk="0" fontAlgn="auto" hangingPunct="0">
              <a:lnSpc>
                <a:spcPct val="85000"/>
              </a:lnSpc>
              <a:spcBef>
                <a:spcPct val="25000"/>
              </a:spcBef>
              <a:spcAft>
                <a:spcPts val="0"/>
              </a:spcAft>
              <a:buClr>
                <a:srgbClr val="FF6801"/>
              </a:buClr>
              <a:buFont typeface="Wingdings" pitchFamily="2" charset="2"/>
              <a:buNone/>
              <a:defRPr/>
            </a:pPr>
            <a:r>
              <a:rPr lang="en-US" sz="1050" kern="0" dirty="0">
                <a:ea typeface="Arial"/>
                <a:sym typeface="Arial"/>
              </a:rPr>
              <a:t>Sources: Property Claims Service/ISO;  Insurance Information Institute.</a:t>
            </a:r>
          </a:p>
        </p:txBody>
      </p:sp>
      <p:sp>
        <p:nvSpPr>
          <p:cNvPr id="2120710" name="Rectangle 6"/>
          <p:cNvSpPr>
            <a:spLocks noChangeArrowheads="1"/>
          </p:cNvSpPr>
          <p:nvPr/>
        </p:nvSpPr>
        <p:spPr bwMode="blackWhite">
          <a:xfrm>
            <a:off x="206375" y="4872038"/>
            <a:ext cx="6465888" cy="1179512"/>
          </a:xfrm>
          <a:prstGeom prst="rect">
            <a:avLst/>
          </a:prstGeom>
          <a:gradFill rotWithShape="1">
            <a:gsLst>
              <a:gs pos="0">
                <a:srgbClr val="FF6801"/>
              </a:gs>
              <a:gs pos="100000">
                <a:srgbClr val="DC5A01"/>
              </a:gs>
            </a:gsLst>
            <a:lin ang="5400000" scaled="1"/>
          </a:gradFill>
          <a:ln w="12700" algn="ctr">
            <a:solidFill>
              <a:srgbClr val="FF6801"/>
            </a:solidFill>
            <a:miter lim="800000"/>
            <a:headEnd/>
            <a:tailEnd/>
          </a:ln>
        </p:spPr>
        <p:txBody>
          <a:bodyPr bIns="64008"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5000"/>
              </a:lnSpc>
              <a:spcBef>
                <a:spcPct val="25000"/>
              </a:spcBef>
            </a:pPr>
            <a:r>
              <a:rPr lang="en-US" altLang="en-US" sz="2000" b="1">
                <a:solidFill>
                  <a:srgbClr val="FFFFFF"/>
                </a:solidFill>
              </a:rPr>
              <a:t>2013/14/15 Were Welcome Respites from 2011/12, among the Costliest Years for Insured Disaster Losses in US History.  Longer-term Trend is for more—not fewer—Costly Events</a:t>
            </a:r>
            <a:endParaRPr lang="en-US" altLang="en-US" sz="2000" b="1" i="1">
              <a:solidFill>
                <a:srgbClr val="FFFFFF"/>
              </a:solidFill>
            </a:endParaRPr>
          </a:p>
        </p:txBody>
      </p:sp>
      <p:sp>
        <p:nvSpPr>
          <p:cNvPr id="2120711" name="AutoShape 7"/>
          <p:cNvSpPr>
            <a:spLocks noChangeArrowheads="1"/>
          </p:cNvSpPr>
          <p:nvPr/>
        </p:nvSpPr>
        <p:spPr bwMode="blackWhite">
          <a:xfrm>
            <a:off x="6191250" y="1371600"/>
            <a:ext cx="2271713" cy="965200"/>
          </a:xfrm>
          <a:prstGeom prst="wedgeRectCallout">
            <a:avLst>
              <a:gd name="adj1" fmla="val 19280"/>
              <a:gd name="adj2" fmla="val 80202"/>
            </a:avLst>
          </a:prstGeom>
          <a:gradFill rotWithShape="1">
            <a:gsLst>
              <a:gs pos="0">
                <a:schemeClr val="accent1"/>
              </a:gs>
              <a:gs pos="100000">
                <a:schemeClr val="accent1">
                  <a:gamma/>
                  <a:shade val="66275"/>
                  <a:invGamma/>
                </a:schemeClr>
              </a:gs>
            </a:gsLst>
            <a:lin ang="5400000" scaled="1"/>
          </a:gradFill>
          <a:ln w="28575" algn="ctr">
            <a:solidFill>
              <a:schemeClr val="bg1"/>
            </a:solidFill>
            <a:miter lim="800000"/>
            <a:headEnd/>
            <a:tailEnd/>
          </a:ln>
          <a:effectLst/>
        </p:spPr>
        <p:txBody>
          <a:bodyPr tIns="91440" bIns="91440" anchor="ctr"/>
          <a:lstStyle/>
          <a:p>
            <a:pPr algn="ctr" eaLnBrk="0" fontAlgn="auto" hangingPunct="0">
              <a:lnSpc>
                <a:spcPct val="90000"/>
              </a:lnSpc>
              <a:spcBef>
                <a:spcPct val="50000"/>
              </a:spcBef>
              <a:spcAft>
                <a:spcPts val="0"/>
              </a:spcAft>
              <a:buClr>
                <a:srgbClr val="FFFFFF"/>
              </a:buClr>
              <a:buFont typeface="Wingdings" pitchFamily="2" charset="2"/>
              <a:buNone/>
              <a:defRPr/>
            </a:pPr>
            <a:r>
              <a:rPr lang="en-US" b="1" kern="0" dirty="0">
                <a:solidFill>
                  <a:srgbClr val="FFFFFF"/>
                </a:solidFill>
                <a:ea typeface="Arial"/>
                <a:sym typeface="Arial"/>
              </a:rPr>
              <a:t> 2012  was the 3</a:t>
            </a:r>
            <a:r>
              <a:rPr lang="en-US" b="1" kern="0" baseline="30000" dirty="0">
                <a:solidFill>
                  <a:srgbClr val="FFFFFF"/>
                </a:solidFill>
                <a:ea typeface="Arial"/>
                <a:sym typeface="Arial"/>
              </a:rPr>
              <a:t>rd</a:t>
            </a:r>
            <a:r>
              <a:rPr lang="en-US" b="1" kern="0" dirty="0">
                <a:solidFill>
                  <a:srgbClr val="FFFFFF"/>
                </a:solidFill>
                <a:ea typeface="Arial"/>
                <a:sym typeface="Arial"/>
              </a:rPr>
              <a:t> most expensive year ever for insured CAT losses</a:t>
            </a:r>
          </a:p>
        </p:txBody>
      </p:sp>
      <p:sp>
        <p:nvSpPr>
          <p:cNvPr id="2120712" name="AutoShape 8"/>
          <p:cNvSpPr>
            <a:spLocks noChangeArrowheads="1"/>
          </p:cNvSpPr>
          <p:nvPr/>
        </p:nvSpPr>
        <p:spPr bwMode="blackWhite">
          <a:xfrm>
            <a:off x="7062788" y="5060950"/>
            <a:ext cx="1844675" cy="1004888"/>
          </a:xfrm>
          <a:prstGeom prst="wedgeRectCallout">
            <a:avLst>
              <a:gd name="adj1" fmla="val 33248"/>
              <a:gd name="adj2" fmla="val -68471"/>
            </a:avLst>
          </a:prstGeom>
          <a:gradFill rotWithShape="1">
            <a:gsLst>
              <a:gs pos="0">
                <a:schemeClr val="tx2"/>
              </a:gs>
              <a:gs pos="100000">
                <a:schemeClr val="tx2">
                  <a:gamma/>
                  <a:shade val="66275"/>
                  <a:invGamma/>
                </a:schemeClr>
              </a:gs>
            </a:gsLst>
            <a:lin ang="5400000" scaled="1"/>
          </a:gradFill>
          <a:ln w="28575" algn="ctr">
            <a:solidFill>
              <a:schemeClr val="bg1"/>
            </a:solidFill>
            <a:miter lim="800000"/>
            <a:headEnd/>
            <a:tailEnd/>
          </a:ln>
          <a:effectLst/>
        </p:spPr>
        <p:txBody>
          <a:bodyPr tIns="91440" bIns="91440" anchor="ctr"/>
          <a:lstStyle/>
          <a:p>
            <a:pPr algn="ctr" eaLnBrk="0" fontAlgn="auto" hangingPunct="0">
              <a:lnSpc>
                <a:spcPct val="90000"/>
              </a:lnSpc>
              <a:spcBef>
                <a:spcPct val="50000"/>
              </a:spcBef>
              <a:spcAft>
                <a:spcPts val="0"/>
              </a:spcAft>
              <a:buClr>
                <a:srgbClr val="FFFFFF"/>
              </a:buClr>
              <a:buFont typeface="Wingdings" pitchFamily="2" charset="2"/>
              <a:buNone/>
              <a:defRPr/>
            </a:pPr>
            <a:r>
              <a:rPr lang="en-US" b="1" kern="0" dirty="0">
                <a:solidFill>
                  <a:srgbClr val="FFFFFF"/>
                </a:solidFill>
                <a:ea typeface="Arial"/>
                <a:sym typeface="Arial"/>
              </a:rPr>
              <a:t>$15B in insured CAT losses though 12/31/15</a:t>
            </a:r>
          </a:p>
        </p:txBody>
      </p:sp>
      <p:sp>
        <p:nvSpPr>
          <p:cNvPr id="64523" name="Rectangle 9"/>
          <p:cNvSpPr>
            <a:spLocks noChangeArrowheads="1"/>
          </p:cNvSpPr>
          <p:nvPr/>
        </p:nvSpPr>
        <p:spPr bwMode="black">
          <a:xfrm>
            <a:off x="111125" y="1162050"/>
            <a:ext cx="8534400"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90000"/>
              </a:lnSpc>
              <a:spcBef>
                <a:spcPct val="20000"/>
              </a:spcBef>
            </a:pPr>
            <a:r>
              <a:rPr lang="en-US" altLang="en-US" sz="1600" b="1">
                <a:solidFill>
                  <a:srgbClr val="225A7A"/>
                </a:solidFill>
              </a:rPr>
              <a:t>($ Billions, $ 2015)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700"/>
                                  </p:stCondLst>
                                  <p:childTnLst>
                                    <p:set>
                                      <p:cBhvr>
                                        <p:cTn id="6" dur="1" fill="hold">
                                          <p:stCondLst>
                                            <p:cond delay="0"/>
                                          </p:stCondLst>
                                        </p:cTn>
                                        <p:tgtEl>
                                          <p:spTgt spid="2120712"/>
                                        </p:tgtEl>
                                        <p:attrNameLst>
                                          <p:attrName>style.visibility</p:attrName>
                                        </p:attrNameLst>
                                      </p:cBhvr>
                                      <p:to>
                                        <p:strVal val="visible"/>
                                      </p:to>
                                    </p:set>
                                    <p:animEffect transition="in" filter="wipe(down)">
                                      <p:cBhvr>
                                        <p:cTn id="7" dur="500"/>
                                        <p:tgtEl>
                                          <p:spTgt spid="2120712"/>
                                        </p:tgtEl>
                                      </p:cBhvr>
                                    </p:animEffect>
                                  </p:childTnLst>
                                </p:cTn>
                              </p:par>
                            </p:childTnLst>
                          </p:cTn>
                        </p:par>
                        <p:par>
                          <p:cTn id="8" fill="hold" nodeType="afterGroup">
                            <p:stCondLst>
                              <p:cond delay="1200"/>
                            </p:stCondLst>
                            <p:childTnLst>
                              <p:par>
                                <p:cTn id="9" presetID="22" presetClass="entr" presetSubtype="2" fill="hold" grpId="0" nodeType="afterEffect">
                                  <p:stCondLst>
                                    <p:cond delay="700"/>
                                  </p:stCondLst>
                                  <p:childTnLst>
                                    <p:set>
                                      <p:cBhvr>
                                        <p:cTn id="10" dur="1" fill="hold">
                                          <p:stCondLst>
                                            <p:cond delay="0"/>
                                          </p:stCondLst>
                                        </p:cTn>
                                        <p:tgtEl>
                                          <p:spTgt spid="2120711"/>
                                        </p:tgtEl>
                                        <p:attrNameLst>
                                          <p:attrName>style.visibility</p:attrName>
                                        </p:attrNameLst>
                                      </p:cBhvr>
                                      <p:to>
                                        <p:strVal val="visible"/>
                                      </p:to>
                                    </p:set>
                                    <p:animEffect transition="in" filter="wipe(right)">
                                      <p:cBhvr>
                                        <p:cTn id="11" dur="500"/>
                                        <p:tgtEl>
                                          <p:spTgt spid="2120711"/>
                                        </p:tgtEl>
                                      </p:cBhvr>
                                    </p:animEffect>
                                  </p:childTnLst>
                                </p:cTn>
                              </p:par>
                            </p:childTnLst>
                          </p:cTn>
                        </p:par>
                        <p:par>
                          <p:cTn id="12" fill="hold" nodeType="afterGroup">
                            <p:stCondLst>
                              <p:cond delay="2400"/>
                            </p:stCondLst>
                            <p:childTnLst>
                              <p:par>
                                <p:cTn id="13" presetID="53" presetClass="entr" presetSubtype="0" fill="hold" grpId="0" nodeType="afterEffect">
                                  <p:stCondLst>
                                    <p:cond delay="700"/>
                                  </p:stCondLst>
                                  <p:childTnLst>
                                    <p:set>
                                      <p:cBhvr>
                                        <p:cTn id="14" dur="1" fill="hold">
                                          <p:stCondLst>
                                            <p:cond delay="0"/>
                                          </p:stCondLst>
                                        </p:cTn>
                                        <p:tgtEl>
                                          <p:spTgt spid="2120710"/>
                                        </p:tgtEl>
                                        <p:attrNameLst>
                                          <p:attrName>style.visibility</p:attrName>
                                        </p:attrNameLst>
                                      </p:cBhvr>
                                      <p:to>
                                        <p:strVal val="visible"/>
                                      </p:to>
                                    </p:set>
                                    <p:anim calcmode="lin" valueType="num">
                                      <p:cBhvr>
                                        <p:cTn id="15" dur="500" fill="hold"/>
                                        <p:tgtEl>
                                          <p:spTgt spid="2120710"/>
                                        </p:tgtEl>
                                        <p:attrNameLst>
                                          <p:attrName>ppt_w</p:attrName>
                                        </p:attrNameLst>
                                      </p:cBhvr>
                                      <p:tavLst>
                                        <p:tav tm="0">
                                          <p:val>
                                            <p:fltVal val="0"/>
                                          </p:val>
                                        </p:tav>
                                        <p:tav tm="100000">
                                          <p:val>
                                            <p:strVal val="#ppt_w"/>
                                          </p:val>
                                        </p:tav>
                                      </p:tavLst>
                                    </p:anim>
                                    <p:anim calcmode="lin" valueType="num">
                                      <p:cBhvr>
                                        <p:cTn id="16" dur="500" fill="hold"/>
                                        <p:tgtEl>
                                          <p:spTgt spid="2120710"/>
                                        </p:tgtEl>
                                        <p:attrNameLst>
                                          <p:attrName>ppt_h</p:attrName>
                                        </p:attrNameLst>
                                      </p:cBhvr>
                                      <p:tavLst>
                                        <p:tav tm="0">
                                          <p:val>
                                            <p:fltVal val="0"/>
                                          </p:val>
                                        </p:tav>
                                        <p:tav tm="100000">
                                          <p:val>
                                            <p:strVal val="#ppt_h"/>
                                          </p:val>
                                        </p:tav>
                                      </p:tavLst>
                                    </p:anim>
                                    <p:animEffect transition="in" filter="fade">
                                      <p:cBhvr>
                                        <p:cTn id="17" dur="500"/>
                                        <p:tgtEl>
                                          <p:spTgt spid="2120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0710" grpId="0" animBg="1"/>
      <p:bldP spid="2120711" grpId="0" animBg="1"/>
      <p:bldP spid="21207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5"/>
          <p:cNvSpPr>
            <a:spLocks noGrp="1" noChangeArrowheads="1"/>
          </p:cNvSpPr>
          <p:nvPr>
            <p:ph type="dt" sz="quarter" idx="10"/>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12/01/09 - 9pm</a:t>
            </a:r>
          </a:p>
        </p:txBody>
      </p:sp>
      <p:sp>
        <p:nvSpPr>
          <p:cNvPr id="32774" name="Rectangle 2"/>
          <p:cNvSpPr>
            <a:spLocks noGrp="1" noChangeArrowheads="1"/>
          </p:cNvSpPr>
          <p:nvPr>
            <p:ph type="title"/>
          </p:nvPr>
        </p:nvSpPr>
        <p:spPr>
          <a:xfrm>
            <a:off x="33338" y="96838"/>
            <a:ext cx="8229600" cy="990600"/>
          </a:xfrm>
        </p:spPr>
        <p:txBody>
          <a:bodyPr/>
          <a:lstStyle/>
          <a:p>
            <a:pPr eaLnBrk="1" fontAlgn="auto" hangingPunct="1">
              <a:spcBef>
                <a:spcPts val="0"/>
              </a:spcBef>
              <a:spcAft>
                <a:spcPts val="0"/>
              </a:spcAft>
              <a:buClr>
                <a:srgbClr val="003366"/>
              </a:buClr>
              <a:buFont typeface="Questrial"/>
              <a:buNone/>
              <a:defRPr/>
            </a:pPr>
            <a:r>
              <a:rPr lang="en-US" sz="2800" b="1" dirty="0" smtClean="0">
                <a:solidFill>
                  <a:schemeClr val="accent5">
                    <a:lumMod val="50000"/>
                  </a:schemeClr>
                </a:solidFill>
                <a:latin typeface="+mj-lt"/>
                <a:ea typeface="Questrial"/>
                <a:cs typeface="Questrial"/>
                <a:sym typeface="Questrial"/>
              </a:rPr>
              <a:t>Combined Ratio Points Associated with Catastrophe Losses: 1960 – 2016F*</a:t>
            </a:r>
          </a:p>
        </p:txBody>
      </p:sp>
      <p:sp>
        <p:nvSpPr>
          <p:cNvPr id="65540" name="Rectangle 3"/>
          <p:cNvSpPr>
            <a:spLocks noChangeArrowheads="1"/>
          </p:cNvSpPr>
          <p:nvPr/>
        </p:nvSpPr>
        <p:spPr bwMode="auto">
          <a:xfrm>
            <a:off x="33338" y="6059488"/>
            <a:ext cx="8888412"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0" tIns="0" rIns="0" bIns="137160" anchor="b">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85000"/>
              </a:lnSpc>
              <a:spcBef>
                <a:spcPct val="25000"/>
              </a:spcBef>
              <a:buClr>
                <a:srgbClr val="FF6801"/>
              </a:buClr>
              <a:buFont typeface="Wingdings" panose="05000000000000000000" pitchFamily="2" charset="2"/>
              <a:buNone/>
            </a:pPr>
            <a:r>
              <a:rPr lang="en-US" altLang="en-US" sz="1100"/>
              <a:t>*2010s represent 2010-2015.</a:t>
            </a:r>
          </a:p>
          <a:p>
            <a:pPr>
              <a:lnSpc>
                <a:spcPct val="85000"/>
              </a:lnSpc>
              <a:spcBef>
                <a:spcPct val="25000"/>
              </a:spcBef>
              <a:buClr>
                <a:srgbClr val="FF6801"/>
              </a:buClr>
              <a:buFont typeface="Wingdings" panose="05000000000000000000" pitchFamily="2" charset="2"/>
              <a:buNone/>
            </a:pPr>
            <a:r>
              <a:rPr lang="en-US" altLang="en-US" sz="1100"/>
              <a:t>Notes: Private carrier losses only.  Excludes loss adjustment expenses and reinsurance reinstatement premiums. Figures are adjusted for losses ultimately paid by foreign insurers and reinsurers.</a:t>
            </a:r>
          </a:p>
          <a:p>
            <a:pPr>
              <a:lnSpc>
                <a:spcPct val="85000"/>
              </a:lnSpc>
              <a:spcBef>
                <a:spcPct val="25000"/>
              </a:spcBef>
              <a:buClr>
                <a:srgbClr val="FF6801"/>
              </a:buClr>
              <a:buFont typeface="Wingdings" panose="05000000000000000000" pitchFamily="2" charset="2"/>
              <a:buNone/>
            </a:pPr>
            <a:r>
              <a:rPr lang="en-US" altLang="en-US" sz="1100"/>
              <a:t>Source: ISO (1960-2009); A.M. Best (2010-16E) Insurance Information Institute.				</a:t>
            </a:r>
          </a:p>
        </p:txBody>
      </p:sp>
      <p:graphicFrame>
        <p:nvGraphicFramePr>
          <p:cNvPr id="65541" name="Object 2"/>
          <p:cNvGraphicFramePr>
            <a:graphicFrameLocks noChangeAspect="1"/>
          </p:cNvGraphicFramePr>
          <p:nvPr/>
        </p:nvGraphicFramePr>
        <p:xfrm>
          <a:off x="271463" y="1301750"/>
          <a:ext cx="8670925" cy="4243388"/>
        </p:xfrm>
        <a:graphic>
          <a:graphicData uri="http://schemas.openxmlformats.org/presentationml/2006/ole">
            <mc:AlternateContent xmlns:mc="http://schemas.openxmlformats.org/markup-compatibility/2006">
              <mc:Choice xmlns:v="urn:schemas-microsoft-com:vml" Requires="v">
                <p:oleObj spid="_x0000_s65547" name="Chart" r:id="rId4" imgW="8572433" imgH="3743383" progId="MSGraph.Chart.8">
                  <p:embed followColorScheme="full"/>
                </p:oleObj>
              </mc:Choice>
              <mc:Fallback>
                <p:oleObj name="Chart" r:id="rId4" imgW="8572433" imgH="3743383"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271463" y="1301750"/>
                        <a:ext cx="8670925"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tangle 6"/>
          <p:cNvSpPr>
            <a:spLocks noChangeArrowheads="1"/>
          </p:cNvSpPr>
          <p:nvPr/>
        </p:nvSpPr>
        <p:spPr bwMode="blackWhite">
          <a:xfrm>
            <a:off x="700088" y="5392738"/>
            <a:ext cx="7834312" cy="642937"/>
          </a:xfrm>
          <a:prstGeom prst="rect">
            <a:avLst/>
          </a:prstGeom>
          <a:gradFill rotWithShape="1">
            <a:gsLst>
              <a:gs pos="0">
                <a:srgbClr val="FF6801"/>
              </a:gs>
              <a:gs pos="100000">
                <a:srgbClr val="DC5A01"/>
              </a:gs>
            </a:gsLst>
            <a:lin ang="5400000" scaled="1"/>
          </a:gradFill>
          <a:ln w="12700" algn="ctr">
            <a:solidFill>
              <a:srgbClr val="FF6801"/>
            </a:solidFill>
            <a:miter lim="800000"/>
            <a:headEnd/>
            <a:tailEnd/>
          </a:ln>
        </p:spPr>
        <p:txBody>
          <a:bodyPr bIns="64008"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5000"/>
              </a:lnSpc>
              <a:spcBef>
                <a:spcPct val="25000"/>
              </a:spcBef>
            </a:pPr>
            <a:r>
              <a:rPr lang="en-US" altLang="en-US" b="1">
                <a:solidFill>
                  <a:srgbClr val="FFFFFF"/>
                </a:solidFill>
              </a:rPr>
              <a:t>The Catastrophe Loss Component of Private Insurer Losses Has Increased Sharply in Recent Decades</a:t>
            </a:r>
            <a:endParaRPr lang="en-US" altLang="en-US" b="1" i="1">
              <a:solidFill>
                <a:srgbClr val="FFFFFF"/>
              </a:solidFill>
            </a:endParaRPr>
          </a:p>
        </p:txBody>
      </p:sp>
      <p:sp>
        <p:nvSpPr>
          <p:cNvPr id="11" name="AutoShape 38"/>
          <p:cNvSpPr>
            <a:spLocks noChangeArrowheads="1"/>
          </p:cNvSpPr>
          <p:nvPr/>
        </p:nvSpPr>
        <p:spPr bwMode="blackWhite">
          <a:xfrm>
            <a:off x="2535238" y="1063625"/>
            <a:ext cx="2130425" cy="2668588"/>
          </a:xfrm>
          <a:prstGeom prst="wedgeRectCallout">
            <a:avLst>
              <a:gd name="adj1" fmla="val 42806"/>
              <a:gd name="adj2" fmla="val -45051"/>
            </a:avLst>
          </a:prstGeom>
          <a:gradFill rotWithShape="1">
            <a:gsLst>
              <a:gs pos="0">
                <a:schemeClr val="accent1"/>
              </a:gs>
              <a:gs pos="100000">
                <a:srgbClr val="173C51"/>
              </a:gs>
            </a:gsLst>
            <a:lin ang="5400000" scaled="1"/>
          </a:gradFill>
          <a:ln w="28575" algn="ctr">
            <a:solidFill>
              <a:schemeClr val="bg1"/>
            </a:solidFill>
            <a:miter lim="800000"/>
            <a:headEnd/>
            <a:tailEnd/>
          </a:ln>
        </p:spPr>
        <p:txBody>
          <a:bodyPr tIns="91440" bIns="9144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spcBef>
                <a:spcPct val="100000"/>
              </a:spcBef>
              <a:buClr>
                <a:schemeClr val="accent2"/>
              </a:buClr>
              <a:buFont typeface="Wingdings" panose="05000000000000000000" pitchFamily="2" charset="2"/>
              <a:buNone/>
            </a:pPr>
            <a:r>
              <a:rPr lang="en-US" altLang="en-US" sz="1600" b="1">
                <a:solidFill>
                  <a:schemeClr val="bg1"/>
                </a:solidFill>
              </a:rPr>
              <a:t>Avg. CAT  Loss Component of the</a:t>
            </a:r>
            <a:r>
              <a:rPr lang="en-US" altLang="en-US" sz="1600" b="1" u="sng">
                <a:solidFill>
                  <a:schemeClr val="bg1"/>
                </a:solidFill>
              </a:rPr>
              <a:t> </a:t>
            </a:r>
            <a:r>
              <a:rPr lang="en-US" altLang="en-US" sz="1600" b="1">
                <a:solidFill>
                  <a:schemeClr val="bg1"/>
                </a:solidFill>
              </a:rPr>
              <a:t>Combined Ratio  </a:t>
            </a:r>
            <a:r>
              <a:rPr lang="en-US" altLang="en-US" sz="1600" b="1" u="sng">
                <a:solidFill>
                  <a:schemeClr val="bg1"/>
                </a:solidFill>
              </a:rPr>
              <a:t> by Decade</a:t>
            </a:r>
          </a:p>
          <a:p>
            <a:pPr algn="ctr">
              <a:lnSpc>
                <a:spcPct val="90000"/>
              </a:lnSpc>
              <a:spcBef>
                <a:spcPct val="100000"/>
              </a:spcBef>
              <a:buClr>
                <a:schemeClr val="accent2"/>
              </a:buClr>
              <a:buFont typeface="Wingdings" panose="05000000000000000000" pitchFamily="2" charset="2"/>
              <a:buNone/>
            </a:pPr>
            <a:r>
              <a:rPr lang="en-US" altLang="en-US" sz="1600" b="1">
                <a:solidFill>
                  <a:schemeClr val="bg1"/>
                </a:solidFill>
              </a:rPr>
              <a:t>1960s: 1.04       1970s: 0.85     1980s: 1.31     1990s: 3.39     2000s: 3.52     2010s: 5.47*</a:t>
            </a:r>
          </a:p>
        </p:txBody>
      </p:sp>
      <p:sp>
        <p:nvSpPr>
          <p:cNvPr id="65544" name="Rectangle 6"/>
          <p:cNvSpPr>
            <a:spLocks noChangeArrowheads="1"/>
          </p:cNvSpPr>
          <p:nvPr/>
        </p:nvSpPr>
        <p:spPr bwMode="black">
          <a:xfrm>
            <a:off x="201613" y="1131888"/>
            <a:ext cx="8221662"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90000"/>
              </a:lnSpc>
              <a:spcBef>
                <a:spcPct val="20000"/>
              </a:spcBef>
            </a:pPr>
            <a:r>
              <a:rPr lang="en-US" altLang="en-US" sz="1600" b="1">
                <a:solidFill>
                  <a:srgbClr val="225A7A"/>
                </a:solidFill>
              </a:rPr>
              <a:t>Combined Ratio Points</a:t>
            </a:r>
          </a:p>
        </p:txBody>
      </p:sp>
      <p:sp>
        <p:nvSpPr>
          <p:cNvPr id="12" name="AutoShape 7"/>
          <p:cNvSpPr>
            <a:spLocks noChangeArrowheads="1"/>
          </p:cNvSpPr>
          <p:nvPr/>
        </p:nvSpPr>
        <p:spPr bwMode="blackWhite">
          <a:xfrm>
            <a:off x="5516563" y="1090613"/>
            <a:ext cx="2335212" cy="911225"/>
          </a:xfrm>
          <a:prstGeom prst="wedgeRectCallout">
            <a:avLst>
              <a:gd name="adj1" fmla="val 58430"/>
              <a:gd name="adj2" fmla="val 78888"/>
            </a:avLst>
          </a:prstGeom>
          <a:gradFill rotWithShape="1">
            <a:gsLst>
              <a:gs pos="0">
                <a:schemeClr val="accent5">
                  <a:lumMod val="50000"/>
                </a:schemeClr>
              </a:gs>
              <a:gs pos="100000">
                <a:schemeClr val="tx2">
                  <a:gamma/>
                  <a:shade val="66275"/>
                  <a:invGamma/>
                </a:schemeClr>
              </a:gs>
            </a:gsLst>
            <a:lin ang="5400000" scaled="1"/>
          </a:gradFill>
          <a:ln w="28575" algn="ctr">
            <a:solidFill>
              <a:schemeClr val="bg1"/>
            </a:solidFill>
            <a:miter lim="800000"/>
            <a:headEnd/>
            <a:tailEnd/>
          </a:ln>
          <a:effectLst/>
        </p:spPr>
        <p:txBody>
          <a:bodyPr tIns="91440" bIns="91440" anchor="ctr"/>
          <a:lstStyle/>
          <a:p>
            <a:pPr algn="ctr" eaLnBrk="0" hangingPunct="0">
              <a:lnSpc>
                <a:spcPct val="90000"/>
              </a:lnSpc>
              <a:spcBef>
                <a:spcPct val="50000"/>
              </a:spcBef>
              <a:buClr>
                <a:srgbClr val="FFFFFF"/>
              </a:buClr>
              <a:buFont typeface="Wingdings" pitchFamily="2" charset="2"/>
              <a:buNone/>
              <a:defRPr/>
            </a:pPr>
            <a:r>
              <a:rPr lang="en-US" sz="1600" b="1" kern="0" dirty="0">
                <a:solidFill>
                  <a:srgbClr val="FFFFFF"/>
                </a:solidFill>
                <a:latin typeface="Arial"/>
                <a:ea typeface="Arial"/>
                <a:cs typeface="Arial"/>
                <a:sym typeface="Arial"/>
              </a:rPr>
              <a:t>Catastrophe losses as a share of all losses reached a record high in 2011</a:t>
            </a:r>
            <a:endParaRPr lang="en-US" sz="1600" b="1" kern="0" dirty="0">
              <a:solidFill>
                <a:srgbClr val="FFFFFF"/>
              </a:solidFill>
              <a:latin typeface="Arial" charset="0"/>
              <a:ea typeface="Arial"/>
              <a:cs typeface="Arial" charset="0"/>
              <a:sym typeface="Arial"/>
            </a:endParaRPr>
          </a:p>
        </p:txBody>
      </p:sp>
      <p:pic>
        <p:nvPicPr>
          <p:cNvPr id="65546" name="Picture 5" descr="http://www.iii.org/sites/default/files/images/logo_rgbx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7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nodeType="afterGroup">
                            <p:stCondLst>
                              <p:cond delay="1200"/>
                            </p:stCondLst>
                            <p:childTnLst>
                              <p:par>
                                <p:cTn id="11" presetID="22" presetClass="entr" presetSubtype="8" fill="hold" grpId="0" nodeType="after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nodeType="afterGroup">
                            <p:stCondLst>
                              <p:cond delay="2200"/>
                            </p:stCondLst>
                            <p:childTnLst>
                              <p:par>
                                <p:cTn id="15" presetID="22" presetClass="entr" presetSubtype="4" fill="hold" grpId="0" nodeType="afterEffect">
                                  <p:stCondLst>
                                    <p:cond delay="70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105"/>
          <p:cNvSpPr>
            <a:spLocks noGrp="1" noChangeArrowheads="1"/>
          </p:cNvSpPr>
          <p:nvPr>
            <p:ph type="dt" sz="quarter" idx="10"/>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12/01/09 - 9pm</a:t>
            </a:r>
          </a:p>
        </p:txBody>
      </p:sp>
      <p:sp>
        <p:nvSpPr>
          <p:cNvPr id="31750" name="Rectangle 2"/>
          <p:cNvSpPr>
            <a:spLocks noGrp="1" noChangeArrowheads="1"/>
          </p:cNvSpPr>
          <p:nvPr>
            <p:ph type="title"/>
          </p:nvPr>
        </p:nvSpPr>
        <p:spPr>
          <a:xfrm>
            <a:off x="152400" y="228600"/>
            <a:ext cx="7924800" cy="860425"/>
          </a:xfrm>
        </p:spPr>
        <p:txBody>
          <a:bodyPr/>
          <a:lstStyle/>
          <a:p>
            <a:pPr eaLnBrk="1" fontAlgn="auto" hangingPunct="1">
              <a:spcBef>
                <a:spcPts val="0"/>
              </a:spcBef>
              <a:spcAft>
                <a:spcPts val="0"/>
              </a:spcAft>
              <a:buClr>
                <a:srgbClr val="003366"/>
              </a:buClr>
              <a:buFont typeface="Questrial"/>
              <a:buNone/>
              <a:defRPr/>
            </a:pPr>
            <a:r>
              <a:rPr lang="en-US" sz="3200" b="1" dirty="0" smtClean="0">
                <a:solidFill>
                  <a:schemeClr val="accent5">
                    <a:lumMod val="50000"/>
                  </a:schemeClr>
                </a:solidFill>
                <a:latin typeface="+mn-lt"/>
                <a:ea typeface="Questrial"/>
                <a:cs typeface="Questrial"/>
                <a:sym typeface="Questrial"/>
              </a:rPr>
              <a:t>Top 16 Most Costly Disasters</a:t>
            </a:r>
            <a:br>
              <a:rPr lang="en-US" sz="3200" b="1" dirty="0" smtClean="0">
                <a:solidFill>
                  <a:schemeClr val="accent5">
                    <a:lumMod val="50000"/>
                  </a:schemeClr>
                </a:solidFill>
                <a:latin typeface="+mn-lt"/>
                <a:ea typeface="Questrial"/>
                <a:cs typeface="Questrial"/>
                <a:sym typeface="Questrial"/>
              </a:rPr>
            </a:br>
            <a:r>
              <a:rPr lang="en-US" sz="3200" b="1" dirty="0" smtClean="0">
                <a:solidFill>
                  <a:schemeClr val="accent5">
                    <a:lumMod val="50000"/>
                  </a:schemeClr>
                </a:solidFill>
                <a:latin typeface="+mn-lt"/>
                <a:ea typeface="Questrial"/>
                <a:cs typeface="Questrial"/>
                <a:sym typeface="Questrial"/>
              </a:rPr>
              <a:t>in U.S. History—Katrina Still Ranks #1</a:t>
            </a:r>
          </a:p>
        </p:txBody>
      </p:sp>
      <p:sp>
        <p:nvSpPr>
          <p:cNvPr id="66564" name="Rectangle 3"/>
          <p:cNvSpPr>
            <a:spLocks noChangeArrowheads="1"/>
          </p:cNvSpPr>
          <p:nvPr/>
        </p:nvSpPr>
        <p:spPr bwMode="black">
          <a:xfrm>
            <a:off x="347663" y="1365250"/>
            <a:ext cx="8534400"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90000"/>
              </a:lnSpc>
              <a:spcBef>
                <a:spcPct val="20000"/>
              </a:spcBef>
            </a:pPr>
            <a:r>
              <a:rPr lang="en-US" altLang="en-US" sz="1600" b="1">
                <a:solidFill>
                  <a:srgbClr val="225A7A"/>
                </a:solidFill>
              </a:rPr>
              <a:t>(Insured Losses, 2014 Dollars, $ Billions)</a:t>
            </a:r>
          </a:p>
        </p:txBody>
      </p:sp>
      <p:graphicFrame>
        <p:nvGraphicFramePr>
          <p:cNvPr id="66565" name="Object 5"/>
          <p:cNvGraphicFramePr>
            <a:graphicFrameLocks noChangeAspect="1"/>
          </p:cNvGraphicFramePr>
          <p:nvPr/>
        </p:nvGraphicFramePr>
        <p:xfrm>
          <a:off x="39688" y="2176463"/>
          <a:ext cx="8964612" cy="3348037"/>
        </p:xfrm>
        <a:graphic>
          <a:graphicData uri="http://schemas.openxmlformats.org/presentationml/2006/ole">
            <mc:AlternateContent xmlns:mc="http://schemas.openxmlformats.org/markup-compatibility/2006">
              <mc:Choice xmlns:v="urn:schemas-microsoft-com:vml" Requires="v">
                <p:oleObj spid="_x0000_s66572" r:id="rId5" imgW="8961897" imgH="3346994" progId="Excel.Chart.8">
                  <p:embed/>
                </p:oleObj>
              </mc:Choice>
              <mc:Fallback>
                <p:oleObj r:id="rId5" imgW="8961897" imgH="3346994" progId="Excel.Chart.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88" y="2176463"/>
                        <a:ext cx="8964612"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67463" name="AutoShape 7"/>
          <p:cNvSpPr>
            <a:spLocks noChangeArrowheads="1"/>
          </p:cNvSpPr>
          <p:nvPr/>
        </p:nvSpPr>
        <p:spPr bwMode="blackWhite">
          <a:xfrm>
            <a:off x="3894138" y="1681163"/>
            <a:ext cx="3500437" cy="1487487"/>
          </a:xfrm>
          <a:prstGeom prst="wedgeRectCallout">
            <a:avLst>
              <a:gd name="adj1" fmla="val 25165"/>
              <a:gd name="adj2" fmla="val 81041"/>
            </a:avLst>
          </a:prstGeom>
          <a:gradFill rotWithShape="1">
            <a:gsLst>
              <a:gs pos="0">
                <a:srgbClr val="FFC000"/>
              </a:gs>
              <a:gs pos="100000">
                <a:schemeClr val="tx2">
                  <a:gamma/>
                  <a:shade val="66275"/>
                  <a:invGamma/>
                </a:schemeClr>
              </a:gs>
            </a:gsLst>
            <a:lin ang="5400000" scaled="1"/>
          </a:gradFill>
          <a:ln w="28575" algn="ctr">
            <a:solidFill>
              <a:schemeClr val="bg1"/>
            </a:solidFill>
            <a:miter lim="800000"/>
            <a:headEnd/>
            <a:tailEnd/>
          </a:ln>
          <a:effectLst/>
        </p:spPr>
        <p:txBody>
          <a:bodyPr tIns="91440" bIns="91440" anchor="ctr"/>
          <a:lstStyle/>
          <a:p>
            <a:pPr algn="ctr" eaLnBrk="0" hangingPunct="0">
              <a:lnSpc>
                <a:spcPct val="90000"/>
              </a:lnSpc>
              <a:spcBef>
                <a:spcPct val="50000"/>
              </a:spcBef>
              <a:buClr>
                <a:srgbClr val="FFFFFF"/>
              </a:buClr>
              <a:buFont typeface="Wingdings" pitchFamily="2" charset="2"/>
              <a:buNone/>
              <a:defRPr/>
            </a:pPr>
            <a:r>
              <a:rPr lang="en-US" sz="2400" b="1" kern="0" dirty="0">
                <a:solidFill>
                  <a:srgbClr val="FFFFFF"/>
                </a:solidFill>
                <a:latin typeface="Arial"/>
                <a:ea typeface="Arial"/>
                <a:cs typeface="Arial"/>
                <a:sym typeface="Arial"/>
              </a:rPr>
              <a:t>Storm Sandy in 2012 was the last mega-CAT to hit the US</a:t>
            </a:r>
            <a:endParaRPr lang="en-US" sz="2400" b="1" kern="0" dirty="0">
              <a:solidFill>
                <a:srgbClr val="FFFFFF"/>
              </a:solidFill>
              <a:latin typeface="Arial" charset="0"/>
              <a:ea typeface="Arial"/>
              <a:cs typeface="Arial" charset="0"/>
              <a:sym typeface="Arial"/>
            </a:endParaRPr>
          </a:p>
        </p:txBody>
      </p:sp>
      <p:sp>
        <p:nvSpPr>
          <p:cNvPr id="11" name="AutoShape 17"/>
          <p:cNvSpPr>
            <a:spLocks noChangeArrowheads="1"/>
          </p:cNvSpPr>
          <p:nvPr/>
        </p:nvSpPr>
        <p:spPr bwMode="blackWhite">
          <a:xfrm>
            <a:off x="869950" y="3278188"/>
            <a:ext cx="1589088" cy="711200"/>
          </a:xfrm>
          <a:prstGeom prst="wedgeRectCallout">
            <a:avLst>
              <a:gd name="adj1" fmla="val 79786"/>
              <a:gd name="adj2" fmla="val 72536"/>
            </a:avLst>
          </a:prstGeom>
          <a:gradFill rotWithShape="1">
            <a:gsLst>
              <a:gs pos="0">
                <a:schemeClr val="accent5">
                  <a:lumMod val="50000"/>
                </a:schemeClr>
              </a:gs>
              <a:gs pos="100000">
                <a:schemeClr val="accent1">
                  <a:gamma/>
                  <a:shade val="66275"/>
                  <a:invGamma/>
                </a:schemeClr>
              </a:gs>
            </a:gsLst>
            <a:lin ang="5400000" scaled="1"/>
          </a:gradFill>
          <a:ln w="28575" algn="ctr">
            <a:solidFill>
              <a:schemeClr val="bg1"/>
            </a:solidFill>
            <a:miter lim="800000"/>
            <a:headEnd/>
            <a:tailEnd/>
          </a:ln>
          <a:effectLst/>
        </p:spPr>
        <p:txBody>
          <a:bodyPr tIns="91440" bIns="91440" anchor="ctr"/>
          <a:lstStyle/>
          <a:p>
            <a:pPr algn="ctr" eaLnBrk="0" fontAlgn="auto" hangingPunct="0">
              <a:lnSpc>
                <a:spcPct val="90000"/>
              </a:lnSpc>
              <a:spcBef>
                <a:spcPct val="50000"/>
              </a:spcBef>
              <a:spcAft>
                <a:spcPts val="0"/>
              </a:spcAft>
              <a:buClr>
                <a:schemeClr val="bg1"/>
              </a:buClr>
              <a:buFont typeface="Wingdings" pitchFamily="2" charset="2"/>
              <a:buNone/>
              <a:defRPr/>
            </a:pPr>
            <a:r>
              <a:rPr lang="en-US" b="1" kern="0" dirty="0">
                <a:solidFill>
                  <a:schemeClr val="bg1"/>
                </a:solidFill>
                <a:latin typeface="Arial"/>
                <a:ea typeface="Arial"/>
                <a:cs typeface="Arial"/>
                <a:sym typeface="Arial"/>
              </a:rPr>
              <a:t>Includes Tuscaloosa, AL, tornado</a:t>
            </a:r>
          </a:p>
        </p:txBody>
      </p:sp>
      <p:sp>
        <p:nvSpPr>
          <p:cNvPr id="12" name="AutoShape 17"/>
          <p:cNvSpPr>
            <a:spLocks noChangeArrowheads="1"/>
          </p:cNvSpPr>
          <p:nvPr/>
        </p:nvSpPr>
        <p:spPr bwMode="blackWhite">
          <a:xfrm>
            <a:off x="3146425" y="3254375"/>
            <a:ext cx="1265238" cy="711200"/>
          </a:xfrm>
          <a:prstGeom prst="wedgeRectCallout">
            <a:avLst>
              <a:gd name="adj1" fmla="val -23514"/>
              <a:gd name="adj2" fmla="val 78757"/>
            </a:avLst>
          </a:prstGeom>
          <a:gradFill rotWithShape="1">
            <a:gsLst>
              <a:gs pos="0">
                <a:schemeClr val="accent5">
                  <a:lumMod val="50000"/>
                </a:schemeClr>
              </a:gs>
              <a:gs pos="100000">
                <a:schemeClr val="accent1">
                  <a:gamma/>
                  <a:shade val="66275"/>
                  <a:invGamma/>
                </a:schemeClr>
              </a:gs>
            </a:gsLst>
            <a:lin ang="5400000" scaled="1"/>
          </a:gradFill>
          <a:ln w="28575" algn="ctr">
            <a:solidFill>
              <a:schemeClr val="bg1"/>
            </a:solidFill>
            <a:miter lim="800000"/>
            <a:headEnd/>
            <a:tailEnd/>
          </a:ln>
          <a:effectLst/>
        </p:spPr>
        <p:txBody>
          <a:bodyPr tIns="91440" bIns="91440" anchor="ctr"/>
          <a:lstStyle/>
          <a:p>
            <a:pPr eaLnBrk="0" fontAlgn="auto" hangingPunct="0">
              <a:lnSpc>
                <a:spcPct val="90000"/>
              </a:lnSpc>
              <a:spcBef>
                <a:spcPct val="50000"/>
              </a:spcBef>
              <a:spcAft>
                <a:spcPts val="0"/>
              </a:spcAft>
              <a:buClr>
                <a:schemeClr val="bg1"/>
              </a:buClr>
              <a:defRPr/>
            </a:pPr>
            <a:r>
              <a:rPr lang="en-US" b="1" kern="0" dirty="0">
                <a:solidFill>
                  <a:schemeClr val="bg1"/>
                </a:solidFill>
                <a:latin typeface="Arial"/>
                <a:ea typeface="Arial"/>
                <a:cs typeface="Arial"/>
                <a:sym typeface="Arial"/>
              </a:rPr>
              <a:t>Includes Joplin, MO, tornado</a:t>
            </a:r>
          </a:p>
        </p:txBody>
      </p:sp>
      <p:sp>
        <p:nvSpPr>
          <p:cNvPr id="14" name="Rectangle 5"/>
          <p:cNvSpPr>
            <a:spLocks noChangeArrowheads="1"/>
          </p:cNvSpPr>
          <p:nvPr/>
        </p:nvSpPr>
        <p:spPr bwMode="blackWhite">
          <a:xfrm>
            <a:off x="1249363" y="5380038"/>
            <a:ext cx="6731000" cy="911225"/>
          </a:xfrm>
          <a:prstGeom prst="rect">
            <a:avLst/>
          </a:prstGeom>
          <a:gradFill rotWithShape="1">
            <a:gsLst>
              <a:gs pos="0">
                <a:srgbClr val="FF6801"/>
              </a:gs>
              <a:gs pos="100000">
                <a:srgbClr val="DC5A01"/>
              </a:gs>
            </a:gsLst>
            <a:lin ang="5400000" scaled="1"/>
          </a:gradFill>
          <a:ln w="12700" algn="ctr">
            <a:solidFill>
              <a:srgbClr val="FF6801"/>
            </a:solidFill>
            <a:miter lim="800000"/>
            <a:headEnd/>
            <a:tailEnd/>
          </a:ln>
        </p:spPr>
        <p:txBody>
          <a:bodyPr bIns="64008"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5000"/>
              </a:lnSpc>
              <a:spcBef>
                <a:spcPct val="25000"/>
              </a:spcBef>
            </a:pPr>
            <a:r>
              <a:rPr lang="en-US" altLang="en-US" sz="2000" b="1">
                <a:solidFill>
                  <a:srgbClr val="FFFFFF"/>
                </a:solidFill>
              </a:rPr>
              <a:t>12 of the 16 Most Expensive Events in US History Have Occurred Since 2004</a:t>
            </a:r>
          </a:p>
        </p:txBody>
      </p:sp>
      <p:sp>
        <p:nvSpPr>
          <p:cNvPr id="66570" name="Rectangle 4"/>
          <p:cNvSpPr>
            <a:spLocks noChangeArrowheads="1"/>
          </p:cNvSpPr>
          <p:nvPr/>
        </p:nvSpPr>
        <p:spPr bwMode="auto">
          <a:xfrm>
            <a:off x="-104775" y="6434138"/>
            <a:ext cx="91440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0" tIns="0" rIns="0" bIns="137160" anchor="b">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85000"/>
              </a:lnSpc>
              <a:spcBef>
                <a:spcPct val="25000"/>
              </a:spcBef>
              <a:buClr>
                <a:srgbClr val="FF6801"/>
              </a:buClr>
              <a:buFont typeface="Wingdings" panose="05000000000000000000" pitchFamily="2" charset="2"/>
              <a:buNone/>
            </a:pPr>
            <a:endParaRPr lang="en-US" altLang="en-US" sz="1100"/>
          </a:p>
          <a:p>
            <a:pPr>
              <a:lnSpc>
                <a:spcPct val="85000"/>
              </a:lnSpc>
              <a:spcBef>
                <a:spcPct val="25000"/>
              </a:spcBef>
              <a:buClr>
                <a:srgbClr val="FF6801"/>
              </a:buClr>
              <a:buFont typeface="Wingdings" panose="05000000000000000000" pitchFamily="2" charset="2"/>
              <a:buNone/>
            </a:pPr>
            <a:r>
              <a:rPr lang="en-US" altLang="en-US" sz="1100"/>
              <a:t>Sources: PCS; Insurance Information Institute inflation adjustments to 2014 dollars using the CPI.</a:t>
            </a:r>
          </a:p>
        </p:txBody>
      </p:sp>
      <p:pic>
        <p:nvPicPr>
          <p:cNvPr id="66571" name="Picture 5" descr="http://www.iii.org/sites/default/files/images/logo_rgbx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700"/>
                                  </p:stCondLst>
                                  <p:childTnLst>
                                    <p:set>
                                      <p:cBhvr>
                                        <p:cTn id="6" dur="1" fill="hold">
                                          <p:stCondLst>
                                            <p:cond delay="0"/>
                                          </p:stCondLst>
                                        </p:cTn>
                                        <p:tgtEl>
                                          <p:spTgt spid="2067463"/>
                                        </p:tgtEl>
                                        <p:attrNameLst>
                                          <p:attrName>style.visibility</p:attrName>
                                        </p:attrNameLst>
                                      </p:cBhvr>
                                      <p:to>
                                        <p:strVal val="visible"/>
                                      </p:to>
                                    </p:set>
                                    <p:animEffect transition="in" filter="wipe(down)">
                                      <p:cBhvr>
                                        <p:cTn id="7" dur="500"/>
                                        <p:tgtEl>
                                          <p:spTgt spid="2067463"/>
                                        </p:tgtEl>
                                      </p:cBhvr>
                                    </p:animEffect>
                                  </p:childTnLst>
                                </p:cTn>
                              </p:par>
                            </p:childTnLst>
                          </p:cTn>
                        </p:par>
                        <p:par>
                          <p:cTn id="8" fill="hold" nodeType="afterGroup">
                            <p:stCondLst>
                              <p:cond delay="12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nodeType="afterGroup">
                            <p:stCondLst>
                              <p:cond delay="17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nodeType="afterGroup">
                            <p:stCondLst>
                              <p:cond delay="2200"/>
                            </p:stCondLst>
                            <p:childTnLst>
                              <p:par>
                                <p:cTn id="17" presetID="23" presetClass="entr" presetSubtype="16" fill="hold" grpId="0" nodeType="afterEffect">
                                  <p:stCondLst>
                                    <p:cond delay="70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7463" grpId="0" animBg="1"/>
      <p:bldP spid="11" grpId="0" animBg="1"/>
      <p:bldP spid="12"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reeform 2"/>
          <p:cNvSpPr>
            <a:spLocks/>
          </p:cNvSpPr>
          <p:nvPr/>
        </p:nvSpPr>
        <p:spPr bwMode="gray">
          <a:xfrm>
            <a:off x="4424363" y="2084388"/>
            <a:ext cx="120650" cy="531812"/>
          </a:xfrm>
          <a:custGeom>
            <a:avLst/>
            <a:gdLst>
              <a:gd name="T0" fmla="*/ 0 w 102"/>
              <a:gd name="T1" fmla="*/ 2147483647 h 180"/>
              <a:gd name="T2" fmla="*/ 0 w 102"/>
              <a:gd name="T3" fmla="*/ 0 h 180"/>
              <a:gd name="T4" fmla="*/ 2147483647 w 102"/>
              <a:gd name="T5" fmla="*/ 0 h 180"/>
              <a:gd name="T6" fmla="*/ 0 60000 65536"/>
              <a:gd name="T7" fmla="*/ 0 60000 65536"/>
              <a:gd name="T8" fmla="*/ 0 60000 65536"/>
              <a:gd name="T9" fmla="*/ 0 w 102"/>
              <a:gd name="T10" fmla="*/ 0 h 180"/>
              <a:gd name="T11" fmla="*/ 102 w 102"/>
              <a:gd name="T12" fmla="*/ 180 h 180"/>
            </a:gdLst>
            <a:ahLst/>
            <a:cxnLst>
              <a:cxn ang="T6">
                <a:pos x="T0" y="T1"/>
              </a:cxn>
              <a:cxn ang="T7">
                <a:pos x="T2" y="T3"/>
              </a:cxn>
              <a:cxn ang="T8">
                <a:pos x="T4" y="T5"/>
              </a:cxn>
            </a:cxnLst>
            <a:rect l="T9" t="T10" r="T11" b="T12"/>
            <a:pathLst>
              <a:path w="102" h="180">
                <a:moveTo>
                  <a:pt x="0" y="180"/>
                </a:moveTo>
                <a:lnTo>
                  <a:pt x="0" y="0"/>
                </a:lnTo>
                <a:lnTo>
                  <a:pt x="102"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99" name="Rectangle 3"/>
          <p:cNvSpPr>
            <a:spLocks noGrp="1" noChangeArrowheads="1"/>
          </p:cNvSpPr>
          <p:nvPr>
            <p:ph type="title"/>
          </p:nvPr>
        </p:nvSpPr>
        <p:spPr>
          <a:xfrm>
            <a:off x="44450" y="90488"/>
            <a:ext cx="7699375" cy="860425"/>
          </a:xfrm>
        </p:spPr>
        <p:txBody>
          <a:bodyPr/>
          <a:lstStyle/>
          <a:p>
            <a:pPr eaLnBrk="1" fontAlgn="auto" hangingPunct="1">
              <a:spcBef>
                <a:spcPts val="0"/>
              </a:spcBef>
              <a:spcAft>
                <a:spcPts val="0"/>
              </a:spcAft>
              <a:buClr>
                <a:srgbClr val="003366"/>
              </a:buClr>
              <a:buFont typeface="Questrial"/>
              <a:buNone/>
              <a:defRPr/>
            </a:pPr>
            <a:r>
              <a:rPr lang="en-US" sz="3200" b="1" dirty="0" smtClean="0">
                <a:solidFill>
                  <a:schemeClr val="accent5">
                    <a:lumMod val="50000"/>
                  </a:schemeClr>
                </a:solidFill>
                <a:latin typeface="+mj-lt"/>
                <a:ea typeface="Questrial"/>
                <a:cs typeface="Questrial"/>
                <a:sym typeface="Questrial"/>
              </a:rPr>
              <a:t>Inflation Adjusted U.S. Catastrophe Losses by Cause of Loss, 1995–2014</a:t>
            </a:r>
            <a:r>
              <a:rPr lang="en-US" sz="3200" b="1" baseline="30000" dirty="0" smtClean="0">
                <a:solidFill>
                  <a:schemeClr val="accent5">
                    <a:lumMod val="50000"/>
                  </a:schemeClr>
                </a:solidFill>
                <a:latin typeface="+mj-lt"/>
                <a:ea typeface="Questrial"/>
                <a:cs typeface="Questrial"/>
                <a:sym typeface="Questrial"/>
              </a:rPr>
              <a:t>1</a:t>
            </a:r>
          </a:p>
        </p:txBody>
      </p:sp>
      <p:graphicFrame>
        <p:nvGraphicFramePr>
          <p:cNvPr id="67588" name="Object 8"/>
          <p:cNvGraphicFramePr>
            <a:graphicFrameLocks noGrp="1"/>
          </p:cNvGraphicFramePr>
          <p:nvPr>
            <p:ph idx="4294967295"/>
          </p:nvPr>
        </p:nvGraphicFramePr>
        <p:xfrm>
          <a:off x="2159000" y="1584325"/>
          <a:ext cx="4486275" cy="3695700"/>
        </p:xfrm>
        <a:graphic>
          <a:graphicData uri="http://schemas.openxmlformats.org/presentationml/2006/ole">
            <mc:AlternateContent xmlns:mc="http://schemas.openxmlformats.org/markup-compatibility/2006">
              <mc:Choice xmlns:v="urn:schemas-microsoft-com:vml" Requires="v">
                <p:oleObj spid="_x0000_s67606" r:id="rId5" imgW="4487045" imgH="3694496" progId="Excel.Chart.8">
                  <p:embed/>
                </p:oleObj>
              </mc:Choice>
              <mc:Fallback>
                <p:oleObj r:id="rId5" imgW="4487045" imgH="3694496" progId="Excel.Chart.8">
                  <p:embed/>
                  <p:pic>
                    <p:nvPicPr>
                      <p:cNvPr id="0" name="Object 8"/>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9000" y="1584325"/>
                        <a:ext cx="44862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80" name="Rectangle 5"/>
          <p:cNvSpPr>
            <a:spLocks noChangeArrowheads="1"/>
          </p:cNvSpPr>
          <p:nvPr/>
        </p:nvSpPr>
        <p:spPr bwMode="auto">
          <a:xfrm>
            <a:off x="95250" y="5408613"/>
            <a:ext cx="8821738" cy="1400175"/>
          </a:xfrm>
          <a:prstGeom prst="rect">
            <a:avLst/>
          </a:prstGeom>
          <a:noFill/>
          <a:ln w="9525">
            <a:noFill/>
            <a:miter lim="800000"/>
            <a:headEnd/>
            <a:tailEnd/>
          </a:ln>
        </p:spPr>
        <p:txBody>
          <a:bodyPr lIns="365760" tIns="0" rIns="0" bIns="137160" anchor="b">
            <a:spAutoFit/>
          </a:bodyPr>
          <a:lstStyle/>
          <a:p>
            <a:pPr eaLnBrk="0" fontAlgn="auto" hangingPunct="0">
              <a:lnSpc>
                <a:spcPct val="85000"/>
              </a:lnSpc>
              <a:spcBef>
                <a:spcPct val="25000"/>
              </a:spcBef>
              <a:spcAft>
                <a:spcPts val="0"/>
              </a:spcAft>
              <a:buClr>
                <a:schemeClr val="accent2"/>
              </a:buClr>
              <a:buFont typeface="Wingdings" pitchFamily="2" charset="2"/>
              <a:buNone/>
              <a:defRPr/>
            </a:pPr>
            <a:r>
              <a:rPr lang="en-US" sz="1100" kern="0" dirty="0">
                <a:latin typeface="Arial"/>
                <a:ea typeface="Arial"/>
                <a:cs typeface="Arial"/>
                <a:sym typeface="Arial"/>
              </a:rPr>
              <a:t>							</a:t>
            </a:r>
          </a:p>
          <a:p>
            <a:pPr marL="228600" indent="-228600" eaLnBrk="0" fontAlgn="auto" hangingPunct="0">
              <a:lnSpc>
                <a:spcPct val="85000"/>
              </a:lnSpc>
              <a:spcBef>
                <a:spcPct val="25000"/>
              </a:spcBef>
              <a:spcAft>
                <a:spcPts val="0"/>
              </a:spcAft>
              <a:buClr>
                <a:schemeClr val="accent2"/>
              </a:buClr>
              <a:buFont typeface="Wingdings" pitchFamily="2" charset="2"/>
              <a:buAutoNum type="arabicPeriod"/>
              <a:defRPr/>
            </a:pPr>
            <a:r>
              <a:rPr lang="en-US" sz="1100" kern="0" dirty="0">
                <a:latin typeface="Arial"/>
                <a:ea typeface="Arial"/>
                <a:cs typeface="Arial"/>
                <a:sym typeface="Arial"/>
              </a:rPr>
              <a:t>Catastrophes are defined as events causing direct insured losses to property of $25 million or more in 2014 dollars.</a:t>
            </a:r>
          </a:p>
          <a:p>
            <a:pPr marL="228600" indent="-228600" eaLnBrk="0" fontAlgn="auto" hangingPunct="0">
              <a:lnSpc>
                <a:spcPct val="85000"/>
              </a:lnSpc>
              <a:spcBef>
                <a:spcPct val="25000"/>
              </a:spcBef>
              <a:spcAft>
                <a:spcPts val="0"/>
              </a:spcAft>
              <a:buClr>
                <a:schemeClr val="accent2"/>
              </a:buClr>
              <a:buFont typeface="Wingdings" pitchFamily="2" charset="2"/>
              <a:buAutoNum type="arabicPeriod"/>
              <a:defRPr/>
            </a:pPr>
            <a:r>
              <a:rPr lang="en-US" sz="1100" kern="0" dirty="0">
                <a:latin typeface="Arial"/>
                <a:ea typeface="Arial"/>
                <a:cs typeface="Arial"/>
                <a:sym typeface="Arial"/>
              </a:rPr>
              <a:t>Excludes snow.</a:t>
            </a:r>
          </a:p>
          <a:p>
            <a:pPr marL="228600" indent="-228600" eaLnBrk="0" fontAlgn="auto" hangingPunct="0">
              <a:lnSpc>
                <a:spcPct val="85000"/>
              </a:lnSpc>
              <a:spcBef>
                <a:spcPct val="25000"/>
              </a:spcBef>
              <a:spcAft>
                <a:spcPts val="0"/>
              </a:spcAft>
              <a:buClr>
                <a:schemeClr val="accent2"/>
              </a:buClr>
              <a:buFont typeface="Wingdings" pitchFamily="2" charset="2"/>
              <a:buAutoNum type="arabicPeriod"/>
              <a:defRPr/>
            </a:pPr>
            <a:r>
              <a:rPr lang="en-US" sz="1100" kern="0" dirty="0">
                <a:latin typeface="Arial"/>
                <a:ea typeface="Arial"/>
                <a:cs typeface="Arial"/>
                <a:sym typeface="Arial"/>
              </a:rPr>
              <a:t>Does not include NFIP flood losses</a:t>
            </a:r>
          </a:p>
          <a:p>
            <a:pPr marL="228600" indent="-228600" eaLnBrk="0" fontAlgn="auto" hangingPunct="0">
              <a:lnSpc>
                <a:spcPct val="85000"/>
              </a:lnSpc>
              <a:spcBef>
                <a:spcPct val="25000"/>
              </a:spcBef>
              <a:spcAft>
                <a:spcPts val="0"/>
              </a:spcAft>
              <a:buClr>
                <a:schemeClr val="accent2"/>
              </a:buClr>
              <a:buFont typeface="Wingdings" pitchFamily="2" charset="2"/>
              <a:buAutoNum type="arabicPeriod"/>
              <a:defRPr/>
            </a:pPr>
            <a:r>
              <a:rPr lang="en-US" sz="1100" kern="0" dirty="0">
                <a:latin typeface="Arial"/>
                <a:ea typeface="Arial"/>
                <a:cs typeface="Arial"/>
                <a:sym typeface="Arial"/>
              </a:rPr>
              <a:t>Includes </a:t>
            </a:r>
            <a:r>
              <a:rPr lang="en-US" sz="1100" kern="0" dirty="0" err="1">
                <a:latin typeface="Arial"/>
                <a:ea typeface="Arial"/>
                <a:cs typeface="Arial"/>
                <a:sym typeface="Arial"/>
              </a:rPr>
              <a:t>wildland</a:t>
            </a:r>
            <a:r>
              <a:rPr lang="en-US" sz="1100" kern="0" dirty="0">
                <a:latin typeface="Arial"/>
                <a:ea typeface="Arial"/>
                <a:cs typeface="Arial"/>
                <a:sym typeface="Arial"/>
              </a:rPr>
              <a:t> fires</a:t>
            </a:r>
          </a:p>
          <a:p>
            <a:pPr marL="228600" indent="-228600" eaLnBrk="0" fontAlgn="auto" hangingPunct="0">
              <a:lnSpc>
                <a:spcPct val="85000"/>
              </a:lnSpc>
              <a:spcBef>
                <a:spcPct val="25000"/>
              </a:spcBef>
              <a:spcAft>
                <a:spcPts val="0"/>
              </a:spcAft>
              <a:buClr>
                <a:schemeClr val="accent2"/>
              </a:buClr>
              <a:buFont typeface="Wingdings" pitchFamily="2" charset="2"/>
              <a:buAutoNum type="arabicPeriod"/>
              <a:defRPr/>
            </a:pPr>
            <a:r>
              <a:rPr lang="en-US" sz="1100" kern="0" dirty="0">
                <a:latin typeface="Arial"/>
                <a:ea typeface="Arial"/>
                <a:cs typeface="Arial"/>
                <a:sym typeface="Arial"/>
              </a:rPr>
              <a:t>Includes civil disorders, water damage, utility disruptions and non-property losses such as those covered by workers compensation.</a:t>
            </a:r>
          </a:p>
          <a:p>
            <a:pPr eaLnBrk="0" fontAlgn="auto" hangingPunct="0">
              <a:lnSpc>
                <a:spcPct val="85000"/>
              </a:lnSpc>
              <a:spcBef>
                <a:spcPct val="25000"/>
              </a:spcBef>
              <a:spcAft>
                <a:spcPts val="0"/>
              </a:spcAft>
              <a:buClr>
                <a:schemeClr val="accent2"/>
              </a:buClr>
              <a:buFont typeface="Wingdings" pitchFamily="2" charset="2"/>
              <a:buNone/>
              <a:defRPr/>
            </a:pPr>
            <a:r>
              <a:rPr lang="en-US" sz="1100" kern="0" dirty="0">
                <a:latin typeface="Arial"/>
                <a:ea typeface="Arial"/>
                <a:cs typeface="Arial"/>
                <a:sym typeface="Arial"/>
              </a:rPr>
              <a:t>Source: ISO’s Property Claim Services Unit.  </a:t>
            </a:r>
          </a:p>
        </p:txBody>
      </p:sp>
      <p:sp>
        <p:nvSpPr>
          <p:cNvPr id="67590" name="Rectangle 7"/>
          <p:cNvSpPr>
            <a:spLocks noChangeArrowheads="1"/>
          </p:cNvSpPr>
          <p:nvPr/>
        </p:nvSpPr>
        <p:spPr bwMode="gray">
          <a:xfrm>
            <a:off x="6396038" y="3287713"/>
            <a:ext cx="2532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85000"/>
              </a:lnSpc>
            </a:pPr>
            <a:r>
              <a:rPr lang="en-US" altLang="en-US"/>
              <a:t>Hurricanes &amp; Tropical Storms, $161.2</a:t>
            </a:r>
          </a:p>
        </p:txBody>
      </p:sp>
      <p:sp>
        <p:nvSpPr>
          <p:cNvPr id="67591" name="Rectangle 8"/>
          <p:cNvSpPr>
            <a:spLocks noChangeArrowheads="1"/>
          </p:cNvSpPr>
          <p:nvPr/>
        </p:nvSpPr>
        <p:spPr bwMode="gray">
          <a:xfrm>
            <a:off x="4957763" y="1214438"/>
            <a:ext cx="1593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85000"/>
              </a:lnSpc>
            </a:pPr>
            <a:r>
              <a:rPr lang="en-US" altLang="en-US"/>
              <a:t>Fires (4), $6.0</a:t>
            </a:r>
          </a:p>
        </p:txBody>
      </p:sp>
      <p:sp>
        <p:nvSpPr>
          <p:cNvPr id="67592" name="Rectangle 11"/>
          <p:cNvSpPr>
            <a:spLocks noChangeArrowheads="1"/>
          </p:cNvSpPr>
          <p:nvPr/>
        </p:nvSpPr>
        <p:spPr bwMode="gray">
          <a:xfrm>
            <a:off x="1547813" y="4760913"/>
            <a:ext cx="18319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lnSpc>
                <a:spcPct val="85000"/>
              </a:lnSpc>
            </a:pPr>
            <a:r>
              <a:rPr lang="en-US" altLang="en-US"/>
              <a:t>Events Involving Tornadoes (2), $154.9</a:t>
            </a:r>
          </a:p>
        </p:txBody>
      </p:sp>
      <p:sp>
        <p:nvSpPr>
          <p:cNvPr id="67593" name="Rectangle 13"/>
          <p:cNvSpPr>
            <a:spLocks noChangeArrowheads="1"/>
          </p:cNvSpPr>
          <p:nvPr/>
        </p:nvSpPr>
        <p:spPr bwMode="gray">
          <a:xfrm>
            <a:off x="736600" y="2855913"/>
            <a:ext cx="20955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85000"/>
              </a:lnSpc>
            </a:pPr>
            <a:r>
              <a:rPr lang="en-US" altLang="en-US"/>
              <a:t>Winter Storms, $26.9</a:t>
            </a:r>
            <a:endParaRPr lang="en-US" altLang="en-US" i="1"/>
          </a:p>
        </p:txBody>
      </p:sp>
      <p:sp>
        <p:nvSpPr>
          <p:cNvPr id="67594" name="Rectangle 14"/>
          <p:cNvSpPr>
            <a:spLocks noChangeArrowheads="1"/>
          </p:cNvSpPr>
          <p:nvPr/>
        </p:nvSpPr>
        <p:spPr bwMode="gray">
          <a:xfrm>
            <a:off x="1831975" y="2119313"/>
            <a:ext cx="134461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lnSpc>
                <a:spcPct val="85000"/>
              </a:lnSpc>
            </a:pPr>
            <a:r>
              <a:rPr lang="en-US" altLang="en-US"/>
              <a:t>Terrorism, $24.5</a:t>
            </a:r>
          </a:p>
        </p:txBody>
      </p:sp>
      <p:sp>
        <p:nvSpPr>
          <p:cNvPr id="67595" name="Rectangle 15"/>
          <p:cNvSpPr>
            <a:spLocks noChangeArrowheads="1"/>
          </p:cNvSpPr>
          <p:nvPr/>
        </p:nvSpPr>
        <p:spPr bwMode="gray">
          <a:xfrm>
            <a:off x="1089025" y="1730375"/>
            <a:ext cx="26146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lnSpc>
                <a:spcPct val="85000"/>
              </a:lnSpc>
            </a:pPr>
            <a:r>
              <a:rPr lang="en-US" altLang="en-US"/>
              <a:t>Geological Events, $0.5</a:t>
            </a:r>
          </a:p>
        </p:txBody>
      </p:sp>
      <p:sp>
        <p:nvSpPr>
          <p:cNvPr id="67596" name="Rectangle 15"/>
          <p:cNvSpPr>
            <a:spLocks noChangeArrowheads="1"/>
          </p:cNvSpPr>
          <p:nvPr/>
        </p:nvSpPr>
        <p:spPr bwMode="gray">
          <a:xfrm>
            <a:off x="1317625" y="1155700"/>
            <a:ext cx="22034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lnSpc>
                <a:spcPct val="85000"/>
              </a:lnSpc>
            </a:pPr>
            <a:r>
              <a:rPr lang="en-US" altLang="en-US"/>
              <a:t>Wind/Hail/Flood (3), $21.4</a:t>
            </a:r>
          </a:p>
        </p:txBody>
      </p:sp>
      <p:sp>
        <p:nvSpPr>
          <p:cNvPr id="67597" name="Freeform 2"/>
          <p:cNvSpPr>
            <a:spLocks/>
          </p:cNvSpPr>
          <p:nvPr/>
        </p:nvSpPr>
        <p:spPr bwMode="gray">
          <a:xfrm>
            <a:off x="4608513" y="1489075"/>
            <a:ext cx="425450" cy="187325"/>
          </a:xfrm>
          <a:custGeom>
            <a:avLst/>
            <a:gdLst>
              <a:gd name="T0" fmla="*/ 0 w 102"/>
              <a:gd name="T1" fmla="*/ 2147483647 h 180"/>
              <a:gd name="T2" fmla="*/ 0 w 102"/>
              <a:gd name="T3" fmla="*/ 0 h 180"/>
              <a:gd name="T4" fmla="*/ 2147483647 w 102"/>
              <a:gd name="T5" fmla="*/ 0 h 180"/>
              <a:gd name="T6" fmla="*/ 0 60000 65536"/>
              <a:gd name="T7" fmla="*/ 0 60000 65536"/>
              <a:gd name="T8" fmla="*/ 0 60000 65536"/>
              <a:gd name="T9" fmla="*/ 0 w 102"/>
              <a:gd name="T10" fmla="*/ 0 h 180"/>
              <a:gd name="T11" fmla="*/ 102 w 102"/>
              <a:gd name="T12" fmla="*/ 180 h 180"/>
            </a:gdLst>
            <a:ahLst/>
            <a:cxnLst>
              <a:cxn ang="T6">
                <a:pos x="T0" y="T1"/>
              </a:cxn>
              <a:cxn ang="T7">
                <a:pos x="T2" y="T3"/>
              </a:cxn>
              <a:cxn ang="T8">
                <a:pos x="T4" y="T5"/>
              </a:cxn>
            </a:cxnLst>
            <a:rect l="T9" t="T10" r="T11" b="T12"/>
            <a:pathLst>
              <a:path w="102" h="180">
                <a:moveTo>
                  <a:pt x="0" y="180"/>
                </a:moveTo>
                <a:lnTo>
                  <a:pt x="0" y="0"/>
                </a:lnTo>
                <a:lnTo>
                  <a:pt x="102"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598" name="Rectangle 8"/>
          <p:cNvSpPr>
            <a:spLocks noChangeArrowheads="1"/>
          </p:cNvSpPr>
          <p:nvPr/>
        </p:nvSpPr>
        <p:spPr bwMode="gray">
          <a:xfrm>
            <a:off x="5106988" y="1474788"/>
            <a:ext cx="1593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85000"/>
              </a:lnSpc>
            </a:pPr>
            <a:r>
              <a:rPr lang="en-US" altLang="en-US"/>
              <a:t>Other (5), $0.2</a:t>
            </a:r>
          </a:p>
        </p:txBody>
      </p:sp>
      <p:sp>
        <p:nvSpPr>
          <p:cNvPr id="67599" name="Freeform 2"/>
          <p:cNvSpPr>
            <a:spLocks/>
          </p:cNvSpPr>
          <p:nvPr/>
        </p:nvSpPr>
        <p:spPr bwMode="gray">
          <a:xfrm rot="5400000">
            <a:off x="3577432" y="1142206"/>
            <a:ext cx="501650" cy="630237"/>
          </a:xfrm>
          <a:custGeom>
            <a:avLst/>
            <a:gdLst>
              <a:gd name="T0" fmla="*/ 0 w 102"/>
              <a:gd name="T1" fmla="*/ 2147483647 h 180"/>
              <a:gd name="T2" fmla="*/ 0 w 102"/>
              <a:gd name="T3" fmla="*/ 0 h 180"/>
              <a:gd name="T4" fmla="*/ 2147483647 w 102"/>
              <a:gd name="T5" fmla="*/ 0 h 180"/>
              <a:gd name="T6" fmla="*/ 0 60000 65536"/>
              <a:gd name="T7" fmla="*/ 0 60000 65536"/>
              <a:gd name="T8" fmla="*/ 0 60000 65536"/>
              <a:gd name="T9" fmla="*/ 0 w 102"/>
              <a:gd name="T10" fmla="*/ 0 h 180"/>
              <a:gd name="T11" fmla="*/ 102 w 102"/>
              <a:gd name="T12" fmla="*/ 180 h 180"/>
            </a:gdLst>
            <a:ahLst/>
            <a:cxnLst>
              <a:cxn ang="T6">
                <a:pos x="T0" y="T1"/>
              </a:cxn>
              <a:cxn ang="T7">
                <a:pos x="T2" y="T3"/>
              </a:cxn>
              <a:cxn ang="T8">
                <a:pos x="T4" y="T5"/>
              </a:cxn>
            </a:cxnLst>
            <a:rect l="T9" t="T10" r="T11" b="T12"/>
            <a:pathLst>
              <a:path w="102" h="180">
                <a:moveTo>
                  <a:pt x="0" y="180"/>
                </a:moveTo>
                <a:lnTo>
                  <a:pt x="0" y="0"/>
                </a:lnTo>
                <a:lnTo>
                  <a:pt x="102"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0" name="Freeform 2"/>
          <p:cNvSpPr>
            <a:spLocks/>
          </p:cNvSpPr>
          <p:nvPr/>
        </p:nvSpPr>
        <p:spPr bwMode="gray">
          <a:xfrm>
            <a:off x="4487863" y="1304925"/>
            <a:ext cx="425450" cy="338138"/>
          </a:xfrm>
          <a:custGeom>
            <a:avLst/>
            <a:gdLst>
              <a:gd name="T0" fmla="*/ 0 w 102"/>
              <a:gd name="T1" fmla="*/ 2147483647 h 180"/>
              <a:gd name="T2" fmla="*/ 0 w 102"/>
              <a:gd name="T3" fmla="*/ 0 h 180"/>
              <a:gd name="T4" fmla="*/ 2147483647 w 102"/>
              <a:gd name="T5" fmla="*/ 0 h 180"/>
              <a:gd name="T6" fmla="*/ 0 60000 65536"/>
              <a:gd name="T7" fmla="*/ 0 60000 65536"/>
              <a:gd name="T8" fmla="*/ 0 60000 65536"/>
              <a:gd name="T9" fmla="*/ 0 w 102"/>
              <a:gd name="T10" fmla="*/ 0 h 180"/>
              <a:gd name="T11" fmla="*/ 102 w 102"/>
              <a:gd name="T12" fmla="*/ 180 h 180"/>
            </a:gdLst>
            <a:ahLst/>
            <a:cxnLst>
              <a:cxn ang="T6">
                <a:pos x="T0" y="T1"/>
              </a:cxn>
              <a:cxn ang="T7">
                <a:pos x="T2" y="T3"/>
              </a:cxn>
              <a:cxn ang="T8">
                <a:pos x="T4" y="T5"/>
              </a:cxn>
            </a:cxnLst>
            <a:rect l="T9" t="T10" r="T11" b="T12"/>
            <a:pathLst>
              <a:path w="102" h="180">
                <a:moveTo>
                  <a:pt x="0" y="180"/>
                </a:moveTo>
                <a:lnTo>
                  <a:pt x="0" y="0"/>
                </a:lnTo>
                <a:lnTo>
                  <a:pt x="102"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1" name="Text Box 6"/>
          <p:cNvSpPr txBox="1">
            <a:spLocks noChangeArrowheads="1"/>
          </p:cNvSpPr>
          <p:nvPr/>
        </p:nvSpPr>
        <p:spPr bwMode="blackWhite">
          <a:xfrm>
            <a:off x="6284913" y="4003675"/>
            <a:ext cx="2784475" cy="1404938"/>
          </a:xfrm>
          <a:prstGeom prst="rect">
            <a:avLst/>
          </a:prstGeom>
          <a:gradFill rotWithShape="1">
            <a:gsLst>
              <a:gs pos="0">
                <a:srgbClr val="225A7A"/>
              </a:gs>
              <a:gs pos="100000">
                <a:srgbClr val="173C51"/>
              </a:gs>
            </a:gsLst>
            <a:lin ang="5400000" scaled="1"/>
          </a:gradFill>
          <a:ln w="28575" algn="ctr">
            <a:solidFill>
              <a:srgbClr val="FFFFFF"/>
            </a:solidFill>
            <a:miter lim="800000"/>
            <a:headEnd type="none" w="sm" len="sm"/>
            <a:tailEnd type="none" w="sm" len="sm"/>
          </a:ln>
        </p:spPr>
        <p:txBody>
          <a:bodyPr tIns="91440" bIns="9144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85000"/>
              </a:lnSpc>
              <a:spcBef>
                <a:spcPct val="50000"/>
              </a:spcBef>
              <a:buClr>
                <a:srgbClr val="FFFFFF"/>
              </a:buClr>
              <a:buFont typeface="Wingdings" panose="05000000000000000000" pitchFamily="2" charset="2"/>
              <a:buNone/>
            </a:pPr>
            <a:r>
              <a:rPr lang="en-US" altLang="en-US" sz="2000" b="1">
                <a:solidFill>
                  <a:srgbClr val="FFFFFF"/>
                </a:solidFill>
              </a:rPr>
              <a:t>Wind losses are by far cause the most catastrophe losses, even if hurricanes/TS are excluded.</a:t>
            </a:r>
          </a:p>
        </p:txBody>
      </p:sp>
      <p:sp>
        <p:nvSpPr>
          <p:cNvPr id="21" name="AutoShape 7"/>
          <p:cNvSpPr>
            <a:spLocks noChangeArrowheads="1"/>
          </p:cNvSpPr>
          <p:nvPr/>
        </p:nvSpPr>
        <p:spPr bwMode="blackWhite">
          <a:xfrm>
            <a:off x="258763" y="3479800"/>
            <a:ext cx="2244725" cy="987425"/>
          </a:xfrm>
          <a:prstGeom prst="wedgeRectCallout">
            <a:avLst>
              <a:gd name="adj1" fmla="val 87148"/>
              <a:gd name="adj2" fmla="val 23081"/>
            </a:avLst>
          </a:prstGeom>
          <a:gradFill>
            <a:gsLst>
              <a:gs pos="70000">
                <a:srgbClr val="FFC000"/>
              </a:gs>
              <a:gs pos="100000">
                <a:schemeClr val="accent1">
                  <a:gamma/>
                  <a:shade val="66275"/>
                  <a:invGamma/>
                </a:schemeClr>
              </a:gs>
            </a:gsLst>
            <a:lin ang="5400000" scaled="1"/>
          </a:gradFill>
          <a:ln w="28575" algn="ctr">
            <a:solidFill>
              <a:schemeClr val="bg1"/>
            </a:solidFill>
            <a:miter lim="800000"/>
            <a:headEnd/>
            <a:tailEnd/>
          </a:ln>
          <a:effectLst/>
        </p:spPr>
        <p:txBody>
          <a:bodyPr tIns="91440" bIns="91440" anchor="ctr"/>
          <a:lstStyle/>
          <a:p>
            <a:pPr algn="ctr" eaLnBrk="0" fontAlgn="auto" hangingPunct="0">
              <a:lnSpc>
                <a:spcPct val="90000"/>
              </a:lnSpc>
              <a:spcBef>
                <a:spcPct val="50000"/>
              </a:spcBef>
              <a:spcAft>
                <a:spcPts val="0"/>
              </a:spcAft>
              <a:buClr>
                <a:schemeClr val="bg1"/>
              </a:buClr>
              <a:buFont typeface="Wingdings" pitchFamily="2" charset="2"/>
              <a:buNone/>
              <a:defRPr/>
            </a:pPr>
            <a:r>
              <a:rPr lang="en-US" sz="2000" b="1" kern="0" dirty="0">
                <a:solidFill>
                  <a:schemeClr val="bg1"/>
                </a:solidFill>
                <a:latin typeface="Arial"/>
                <a:ea typeface="Arial"/>
                <a:cs typeface="+mn-cs"/>
                <a:sym typeface="Arial"/>
              </a:rPr>
              <a:t>Tornado share of CAT losses is rising</a:t>
            </a:r>
          </a:p>
        </p:txBody>
      </p:sp>
      <p:sp>
        <p:nvSpPr>
          <p:cNvPr id="67603" name="Text Box 6"/>
          <p:cNvSpPr txBox="1">
            <a:spLocks noChangeArrowheads="1"/>
          </p:cNvSpPr>
          <p:nvPr/>
        </p:nvSpPr>
        <p:spPr bwMode="blackWhite">
          <a:xfrm>
            <a:off x="6415088" y="1357313"/>
            <a:ext cx="2684462" cy="1636712"/>
          </a:xfrm>
          <a:prstGeom prst="rect">
            <a:avLst/>
          </a:prstGeom>
          <a:gradFill rotWithShape="1">
            <a:gsLst>
              <a:gs pos="0">
                <a:srgbClr val="225A7A"/>
              </a:gs>
              <a:gs pos="100000">
                <a:srgbClr val="173C51"/>
              </a:gs>
            </a:gsLst>
            <a:lin ang="5400000" scaled="1"/>
          </a:gradFill>
          <a:ln w="28575" algn="ctr">
            <a:solidFill>
              <a:srgbClr val="FFFFFF"/>
            </a:solidFill>
            <a:miter lim="800000"/>
            <a:headEnd type="none" w="sm" len="sm"/>
            <a:tailEnd type="none" w="sm" len="sm"/>
          </a:ln>
        </p:spPr>
        <p:txBody>
          <a:bodyPr tIns="91440" bIns="9144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85000"/>
              </a:lnSpc>
              <a:spcBef>
                <a:spcPct val="50000"/>
              </a:spcBef>
              <a:buClr>
                <a:srgbClr val="FFFFFF"/>
              </a:buClr>
              <a:buFont typeface="Wingdings" panose="05000000000000000000" pitchFamily="2" charset="2"/>
              <a:buNone/>
            </a:pPr>
            <a:r>
              <a:rPr lang="en-US" altLang="en-US" sz="2000" b="1">
                <a:solidFill>
                  <a:srgbClr val="FFFFFF"/>
                </a:solidFill>
              </a:rPr>
              <a:t>Insured cat losses from 1995-2014 totaled $395.6B, an average of $19.8B per year or $1.65B per month</a:t>
            </a:r>
          </a:p>
        </p:txBody>
      </p:sp>
      <p:sp>
        <p:nvSpPr>
          <p:cNvPr id="23" name="AutoShape 17"/>
          <p:cNvSpPr>
            <a:spLocks noChangeArrowheads="1"/>
          </p:cNvSpPr>
          <p:nvPr/>
        </p:nvSpPr>
        <p:spPr bwMode="blackWhite">
          <a:xfrm>
            <a:off x="114300" y="1338263"/>
            <a:ext cx="1446213" cy="1398587"/>
          </a:xfrm>
          <a:prstGeom prst="wedgeRectCallout">
            <a:avLst>
              <a:gd name="adj1" fmla="val 138957"/>
              <a:gd name="adj2" fmla="val 43196"/>
            </a:avLst>
          </a:prstGeom>
          <a:gradFill rotWithShape="1">
            <a:gsLst>
              <a:gs pos="0">
                <a:schemeClr val="accent5">
                  <a:lumMod val="50000"/>
                </a:schemeClr>
              </a:gs>
              <a:gs pos="100000">
                <a:schemeClr val="accent1">
                  <a:gamma/>
                  <a:shade val="66275"/>
                  <a:invGamma/>
                </a:schemeClr>
              </a:gs>
            </a:gsLst>
            <a:lin ang="5400000" scaled="1"/>
          </a:gradFill>
          <a:ln w="28575" algn="ctr">
            <a:solidFill>
              <a:schemeClr val="bg1"/>
            </a:solidFill>
            <a:miter lim="800000"/>
            <a:headEnd/>
            <a:tailEnd/>
          </a:ln>
          <a:effectLst/>
        </p:spPr>
        <p:txBody>
          <a:bodyPr tIns="91440" bIns="91440" anchor="ctr"/>
          <a:lstStyle/>
          <a:p>
            <a:pPr algn="ctr" eaLnBrk="0" fontAlgn="auto" hangingPunct="0">
              <a:lnSpc>
                <a:spcPct val="90000"/>
              </a:lnSpc>
              <a:spcBef>
                <a:spcPct val="50000"/>
              </a:spcBef>
              <a:spcAft>
                <a:spcPts val="0"/>
              </a:spcAft>
              <a:buClr>
                <a:schemeClr val="bg1"/>
              </a:buClr>
              <a:buFont typeface="Wingdings" pitchFamily="2" charset="2"/>
              <a:buNone/>
              <a:defRPr/>
            </a:pPr>
            <a:r>
              <a:rPr lang="en-US" b="1" kern="0" dirty="0">
                <a:solidFill>
                  <a:schemeClr val="bg1"/>
                </a:solidFill>
                <a:latin typeface="Arial"/>
                <a:ea typeface="Arial"/>
                <a:cs typeface="Arial"/>
                <a:sym typeface="Arial"/>
              </a:rPr>
              <a:t>Winter storm losses were much above average in 2014/15 are will push this share up</a:t>
            </a:r>
          </a:p>
        </p:txBody>
      </p:sp>
      <p:pic>
        <p:nvPicPr>
          <p:cNvPr id="67605" name="Picture 5" descr="http://www.iii.org/sites/default/files/images/logo_rgbx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70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nodeType="afterGroup">
                            <p:stCondLst>
                              <p:cond delay="1200"/>
                            </p:stCondLst>
                            <p:childTnLst>
                              <p:par>
                                <p:cTn id="9" presetID="22" presetClass="entr" presetSubtype="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4498" name="Rectangle 2"/>
          <p:cNvSpPr>
            <a:spLocks noGrp="1" noChangeArrowheads="1"/>
          </p:cNvSpPr>
          <p:nvPr>
            <p:ph type="ctrTitle"/>
          </p:nvPr>
        </p:nvSpPr>
        <p:spPr bwMode="blackWhite">
          <a:xfrm>
            <a:off x="609600" y="1905000"/>
            <a:ext cx="7848600" cy="1981200"/>
          </a:xfrm>
          <a:gradFill rotWithShape="1">
            <a:gsLst>
              <a:gs pos="0">
                <a:srgbClr val="FF6801"/>
              </a:gs>
              <a:gs pos="100000">
                <a:srgbClr val="DC5A01"/>
              </a:gs>
            </a:gsLst>
            <a:lin ang="5400000" scaled="1"/>
          </a:gradFill>
          <a:ln w="12700" cap="flat" algn="ctr">
            <a:solidFill>
              <a:srgbClr val="FF6801"/>
            </a:solidFill>
          </a:ln>
        </p:spPr>
        <p:txBody>
          <a:bodyPr/>
          <a:lstStyle/>
          <a:p>
            <a:pPr algn="ctr" eaLnBrk="1" fontAlgn="auto" hangingPunct="1">
              <a:lnSpc>
                <a:spcPct val="95000"/>
              </a:lnSpc>
              <a:spcBef>
                <a:spcPct val="25000"/>
              </a:spcBef>
              <a:spcAft>
                <a:spcPts val="0"/>
              </a:spcAft>
              <a:buClr>
                <a:srgbClr val="003366"/>
              </a:buClr>
              <a:buFont typeface="Questrial"/>
              <a:buNone/>
              <a:defRPr/>
            </a:pPr>
            <a:r>
              <a:rPr lang="en-US" sz="3800" b="1" dirty="0" smtClean="0">
                <a:solidFill>
                  <a:schemeClr val="bg1"/>
                </a:solidFill>
                <a:latin typeface="+mj-lt"/>
                <a:ea typeface="Questrial"/>
                <a:cs typeface="Questrial"/>
                <a:sym typeface="Questrial"/>
              </a:rPr>
              <a:t>UNDERSINSURANCE:   POLITICAL AND ECONOMIC CONSIDERATIONS IN THE U.S.</a:t>
            </a:r>
          </a:p>
        </p:txBody>
      </p:sp>
      <p:sp>
        <p:nvSpPr>
          <p:cNvPr id="68611" name="Date Placeholder 6"/>
          <p:cNvSpPr>
            <a:spLocks noGrp="1"/>
          </p:cNvSpPr>
          <p:nvPr>
            <p:ph type="dt" sz="quarter" idx="10"/>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12/01/09 - 9pm</a:t>
            </a:r>
          </a:p>
        </p:txBody>
      </p:sp>
      <p:sp>
        <p:nvSpPr>
          <p:cNvPr id="68612" name="Rectangle 3"/>
          <p:cNvSpPr>
            <a:spLocks noChangeArrowheads="1"/>
          </p:cNvSpPr>
          <p:nvPr/>
        </p:nvSpPr>
        <p:spPr bwMode="auto">
          <a:xfrm>
            <a:off x="0" y="6556375"/>
            <a:ext cx="9144000" cy="301625"/>
          </a:xfrm>
          <a:prstGeom prst="rect">
            <a:avLst/>
          </a:prstGeom>
          <a:solidFill>
            <a:srgbClr val="225A7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686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1175" y="838200"/>
            <a:ext cx="30321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p:nvSpPr>
        <p:spPr bwMode="auto">
          <a:xfrm>
            <a:off x="317500" y="4257675"/>
            <a:ext cx="84502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5720" rIns="45720">
            <a:spAutoFit/>
          </a:bodyPr>
          <a:lstStyle>
            <a:lvl1pPr marL="292100" indent="-2921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spcBef>
                <a:spcPct val="25000"/>
              </a:spcBef>
              <a:buClr>
                <a:srgbClr val="FF6801"/>
              </a:buClr>
              <a:buFont typeface="Wingdings" panose="05000000000000000000" pitchFamily="2" charset="2"/>
              <a:buNone/>
            </a:pPr>
            <a:r>
              <a:rPr lang="en-US" altLang="en-US" sz="4000" b="1">
                <a:solidFill>
                  <a:srgbClr val="225A7A"/>
                </a:solidFill>
              </a:rPr>
              <a:t>Vulnerable Economic Development, Subsidies and Underinsurance Are Inextricably Intertwined</a:t>
            </a:r>
            <a:endParaRPr lang="en-US" altLang="en-US" sz="4000" b="1" i="1">
              <a:solidFill>
                <a:srgbClr val="C00000"/>
              </a:solidFill>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300"/>
                                  </p:stCondLst>
                                  <p:childTnLst>
                                    <p:set>
                                      <p:cBhvr>
                                        <p:cTn id="6" dur="1" fill="hold">
                                          <p:stCondLst>
                                            <p:cond delay="0"/>
                                          </p:stCondLst>
                                        </p:cTn>
                                        <p:tgtEl>
                                          <p:spTgt spid="2154498"/>
                                        </p:tgtEl>
                                        <p:attrNameLst>
                                          <p:attrName>style.visibility</p:attrName>
                                        </p:attrNameLst>
                                      </p:cBhvr>
                                      <p:to>
                                        <p:strVal val="visible"/>
                                      </p:to>
                                    </p:set>
                                    <p:animEffect transition="in" filter="barn(outVertical)">
                                      <p:cBhvr>
                                        <p:cTn id="7" dur="1000"/>
                                        <p:tgtEl>
                                          <p:spTgt spid="2154498"/>
                                        </p:tgtEl>
                                      </p:cBhvr>
                                    </p:animEffect>
                                  </p:childTnLst>
                                </p:cTn>
                              </p:par>
                              <p:par>
                                <p:cTn id="8" presetID="16" presetClass="entr" presetSubtype="37" fill="hold" grpId="0" nodeType="withEffect">
                                  <p:stCondLst>
                                    <p:cond delay="30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4498" grpId="0" animBg="1"/>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105"/>
          <p:cNvSpPr>
            <a:spLocks noGrp="1" noChangeArrowheads="1"/>
          </p:cNvSpPr>
          <p:nvPr>
            <p:ph type="dt" sz="quarter" idx="10"/>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12/01/09 - 9pm</a:t>
            </a:r>
          </a:p>
        </p:txBody>
      </p:sp>
      <p:sp>
        <p:nvSpPr>
          <p:cNvPr id="69635" name="Rectangle 106"/>
          <p:cNvSpPr>
            <a:spLocks noGrp="1" noChangeArrowheads="1"/>
          </p:cNvSpPr>
          <p:nvPr>
            <p:ph type="ftr" sz="quarter" idx="11"/>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eSlide – P6466 – The Financial Crisis and the Future of the P/C</a:t>
            </a:r>
          </a:p>
        </p:txBody>
      </p:sp>
      <p:sp>
        <p:nvSpPr>
          <p:cNvPr id="107525" name="Rectangle 2"/>
          <p:cNvSpPr>
            <a:spLocks noGrp="1" noChangeArrowheads="1"/>
          </p:cNvSpPr>
          <p:nvPr>
            <p:ph type="title"/>
          </p:nvPr>
        </p:nvSpPr>
        <p:spPr>
          <a:xfrm>
            <a:off x="168275" y="152400"/>
            <a:ext cx="8108950" cy="990600"/>
          </a:xfrm>
        </p:spPr>
        <p:txBody>
          <a:bodyPr/>
          <a:lstStyle/>
          <a:p>
            <a:pPr eaLnBrk="1" fontAlgn="auto" hangingPunct="1">
              <a:spcBef>
                <a:spcPts val="0"/>
              </a:spcBef>
              <a:spcAft>
                <a:spcPts val="0"/>
              </a:spcAft>
              <a:buClr>
                <a:srgbClr val="003366"/>
              </a:buClr>
              <a:buFont typeface="Questrial"/>
              <a:buNone/>
              <a:defRPr/>
            </a:pPr>
            <a:r>
              <a:rPr lang="en-US" sz="3200" b="1" dirty="0" smtClean="0">
                <a:solidFill>
                  <a:schemeClr val="accent5">
                    <a:lumMod val="50000"/>
                  </a:schemeClr>
                </a:solidFill>
                <a:latin typeface="+mn-lt"/>
                <a:ea typeface="Questrial"/>
                <a:cs typeface="Questrial"/>
                <a:sym typeface="Questrial"/>
              </a:rPr>
              <a:t>The Four Types of Underinsurance</a:t>
            </a:r>
          </a:p>
        </p:txBody>
      </p:sp>
      <p:sp>
        <p:nvSpPr>
          <p:cNvPr id="1922051" name="Rectangle 3"/>
          <p:cNvSpPr txBox="1">
            <a:spLocks noGrp="1" noChangeArrowheads="1"/>
          </p:cNvSpPr>
          <p:nvPr>
            <p:ph type="body" idx="4294967295"/>
          </p:nvPr>
        </p:nvSpPr>
        <p:spPr>
          <a:xfrm>
            <a:off x="0" y="1090613"/>
            <a:ext cx="8629650" cy="4652962"/>
          </a:xfrm>
        </p:spPr>
        <p:txBody>
          <a:bodyPr/>
          <a:lstStyle/>
          <a:p>
            <a:pPr marL="457200" indent="-457200" eaLnBrk="1" hangingPunct="1">
              <a:lnSpc>
                <a:spcPts val="2100"/>
              </a:lnSpc>
              <a:spcBef>
                <a:spcPct val="50000"/>
              </a:spcBef>
              <a:buClr>
                <a:srgbClr val="283E36"/>
              </a:buClr>
              <a:buFontTx/>
              <a:buAutoNum type="arabicPeriod"/>
            </a:pPr>
            <a:r>
              <a:rPr lang="en-US" altLang="en-US" sz="2000" b="1" smtClean="0">
                <a:solidFill>
                  <a:srgbClr val="FF0000"/>
                </a:solidFill>
                <a:latin typeface="Arial" panose="020B0604020202020204" pitchFamily="34" charset="0"/>
                <a:cs typeface="Arial" panose="020B0604020202020204" pitchFamily="34" charset="0"/>
                <a:sym typeface="Questrial" charset="0"/>
              </a:rPr>
              <a:t>Entirely Uninsured</a:t>
            </a:r>
          </a:p>
          <a:p>
            <a:pPr marL="742950" lvl="1" indent="-107950" eaLnBrk="1" hangingPunct="1">
              <a:lnSpc>
                <a:spcPts val="2100"/>
              </a:lnSpc>
              <a:spcBef>
                <a:spcPts val="563"/>
              </a:spcBef>
              <a:buClr>
                <a:srgbClr val="283E36"/>
              </a:buClr>
              <a:buFontTx/>
              <a:buChar char="–"/>
            </a:pPr>
            <a:r>
              <a:rPr lang="en-US" altLang="en-US" sz="1800" b="1" smtClean="0">
                <a:solidFill>
                  <a:srgbClr val="283E36"/>
                </a:solidFill>
                <a:latin typeface="Arial" panose="020B0604020202020204" pitchFamily="34" charset="0"/>
                <a:cs typeface="Arial" panose="020B0604020202020204" pitchFamily="34" charset="0"/>
                <a:sym typeface="Questrial" charset="0"/>
              </a:rPr>
              <a:t>People/Businesses in this group buy no insurance at all because:</a:t>
            </a:r>
          </a:p>
          <a:p>
            <a:pPr marL="1143000" lvl="2" indent="-76200" eaLnBrk="1" hangingPunct="1">
              <a:lnSpc>
                <a:spcPts val="2100"/>
              </a:lnSpc>
              <a:spcBef>
                <a:spcPts val="475"/>
              </a:spcBef>
              <a:buClr>
                <a:srgbClr val="283E36"/>
              </a:buClr>
              <a:buFontTx/>
              <a:buChar char="•"/>
            </a:pPr>
            <a:r>
              <a:rPr lang="en-US" altLang="en-US" sz="1600" b="1" smtClean="0">
                <a:solidFill>
                  <a:srgbClr val="283E36"/>
                </a:solidFill>
                <a:latin typeface="Arial" panose="020B0604020202020204" pitchFamily="34" charset="0"/>
                <a:cs typeface="Arial" panose="020B0604020202020204" pitchFamily="34" charset="0"/>
                <a:sym typeface="Questrial" charset="0"/>
              </a:rPr>
              <a:t>Unaware of it</a:t>
            </a:r>
          </a:p>
          <a:p>
            <a:pPr marL="1143000" lvl="2" indent="-76200" eaLnBrk="1" hangingPunct="1">
              <a:lnSpc>
                <a:spcPts val="2100"/>
              </a:lnSpc>
              <a:spcBef>
                <a:spcPts val="475"/>
              </a:spcBef>
              <a:buClr>
                <a:srgbClr val="283E36"/>
              </a:buClr>
              <a:buFontTx/>
              <a:buChar char="•"/>
            </a:pPr>
            <a:r>
              <a:rPr lang="en-US" altLang="en-US" sz="1600" b="1" smtClean="0">
                <a:solidFill>
                  <a:srgbClr val="283E36"/>
                </a:solidFill>
                <a:latin typeface="Arial" panose="020B0604020202020204" pitchFamily="34" charset="0"/>
                <a:cs typeface="Arial" panose="020B0604020202020204" pitchFamily="34" charset="0"/>
                <a:sym typeface="Questrial" charset="0"/>
              </a:rPr>
              <a:t>Belief that cost outweighs benefit</a:t>
            </a:r>
            <a:endParaRPr lang="en-US" altLang="en-US" sz="1800" b="1" smtClean="0">
              <a:solidFill>
                <a:srgbClr val="283E36"/>
              </a:solidFill>
              <a:latin typeface="Arial" panose="020B0604020202020204" pitchFamily="34" charset="0"/>
              <a:cs typeface="Arial" panose="020B0604020202020204" pitchFamily="34" charset="0"/>
              <a:sym typeface="Questrial" charset="0"/>
            </a:endParaRPr>
          </a:p>
          <a:p>
            <a:pPr marL="457200" indent="-457200" eaLnBrk="1" hangingPunct="1">
              <a:lnSpc>
                <a:spcPts val="2100"/>
              </a:lnSpc>
              <a:spcBef>
                <a:spcPct val="50000"/>
              </a:spcBef>
              <a:buClr>
                <a:srgbClr val="283E36"/>
              </a:buClr>
              <a:buFontTx/>
              <a:buAutoNum type="arabicPeriod"/>
            </a:pPr>
            <a:r>
              <a:rPr lang="en-US" altLang="en-US" sz="2000" b="1" smtClean="0">
                <a:solidFill>
                  <a:srgbClr val="FF0000"/>
                </a:solidFill>
                <a:latin typeface="Arial" panose="020B0604020202020204" pitchFamily="34" charset="0"/>
                <a:cs typeface="Arial" panose="020B0604020202020204" pitchFamily="34" charset="0"/>
                <a:sym typeface="Questrial" charset="0"/>
              </a:rPr>
              <a:t>Insured, but Certain Perils Excluded</a:t>
            </a:r>
          </a:p>
          <a:p>
            <a:pPr marL="742950" lvl="1" indent="-107950" eaLnBrk="1" hangingPunct="1">
              <a:lnSpc>
                <a:spcPts val="2100"/>
              </a:lnSpc>
              <a:spcBef>
                <a:spcPts val="563"/>
              </a:spcBef>
              <a:buClr>
                <a:srgbClr val="283E36"/>
              </a:buClr>
              <a:buFontTx/>
              <a:buChar char="–"/>
            </a:pPr>
            <a:r>
              <a:rPr lang="en-US" altLang="en-US" sz="1800" b="1" smtClean="0">
                <a:solidFill>
                  <a:srgbClr val="283E36"/>
                </a:solidFill>
                <a:latin typeface="Arial" panose="020B0604020202020204" pitchFamily="34" charset="0"/>
                <a:cs typeface="Arial" panose="020B0604020202020204" pitchFamily="34" charset="0"/>
                <a:sym typeface="Questrial" charset="0"/>
              </a:rPr>
              <a:t>Covered for many perils but some are excluded (e.g., flood, earthquake)</a:t>
            </a:r>
          </a:p>
          <a:p>
            <a:pPr marL="742950" lvl="1" indent="-107950" eaLnBrk="1" hangingPunct="1">
              <a:lnSpc>
                <a:spcPts val="2100"/>
              </a:lnSpc>
              <a:spcBef>
                <a:spcPts val="563"/>
              </a:spcBef>
              <a:buClr>
                <a:srgbClr val="283E36"/>
              </a:buClr>
              <a:buFontTx/>
              <a:buChar char="–"/>
            </a:pPr>
            <a:r>
              <a:rPr lang="en-US" altLang="en-US" sz="1800" b="1" smtClean="0">
                <a:solidFill>
                  <a:srgbClr val="283E36"/>
                </a:solidFill>
                <a:latin typeface="Arial" panose="020B0604020202020204" pitchFamily="34" charset="0"/>
                <a:cs typeface="Arial" panose="020B0604020202020204" pitchFamily="34" charset="0"/>
                <a:sym typeface="Questrial" charset="0"/>
              </a:rPr>
              <a:t>Fail to completely insurer because:</a:t>
            </a:r>
          </a:p>
          <a:p>
            <a:pPr marL="1143000" lvl="2" indent="-76200" eaLnBrk="1" hangingPunct="1">
              <a:lnSpc>
                <a:spcPts val="2100"/>
              </a:lnSpc>
              <a:spcBef>
                <a:spcPts val="475"/>
              </a:spcBef>
              <a:buClr>
                <a:srgbClr val="283E36"/>
              </a:buClr>
              <a:buFontTx/>
              <a:buChar char="•"/>
            </a:pPr>
            <a:r>
              <a:rPr lang="en-US" altLang="en-US" sz="1600" b="1" smtClean="0">
                <a:solidFill>
                  <a:srgbClr val="283E36"/>
                </a:solidFill>
                <a:latin typeface="Arial" panose="020B0604020202020204" pitchFamily="34" charset="0"/>
                <a:cs typeface="Arial" panose="020B0604020202020204" pitchFamily="34" charset="0"/>
                <a:sym typeface="Questrial" charset="0"/>
              </a:rPr>
              <a:t>Unaware of availability of coverage</a:t>
            </a:r>
          </a:p>
          <a:p>
            <a:pPr marL="1143000" lvl="2" indent="-76200" eaLnBrk="1" hangingPunct="1">
              <a:lnSpc>
                <a:spcPts val="2100"/>
              </a:lnSpc>
              <a:spcBef>
                <a:spcPts val="475"/>
              </a:spcBef>
              <a:buClr>
                <a:srgbClr val="283E36"/>
              </a:buClr>
              <a:buFontTx/>
              <a:buChar char="•"/>
            </a:pPr>
            <a:r>
              <a:rPr lang="en-US" altLang="en-US" sz="1600" b="1" smtClean="0">
                <a:solidFill>
                  <a:srgbClr val="283E36"/>
                </a:solidFill>
                <a:latin typeface="Arial" panose="020B0604020202020204" pitchFamily="34" charset="0"/>
                <a:cs typeface="Arial" panose="020B0604020202020204" pitchFamily="34" charset="0"/>
                <a:sym typeface="Questrial" charset="0"/>
              </a:rPr>
              <a:t>Belief that cost outweighs benefit</a:t>
            </a:r>
          </a:p>
          <a:p>
            <a:pPr marL="1143000" lvl="2" indent="-76200" eaLnBrk="1" hangingPunct="1">
              <a:lnSpc>
                <a:spcPts val="2100"/>
              </a:lnSpc>
              <a:spcBef>
                <a:spcPts val="475"/>
              </a:spcBef>
              <a:buClr>
                <a:srgbClr val="283E36"/>
              </a:buClr>
              <a:buFontTx/>
              <a:buChar char="•"/>
            </a:pPr>
            <a:r>
              <a:rPr lang="en-US" altLang="en-US" sz="1600" b="1" smtClean="0">
                <a:solidFill>
                  <a:srgbClr val="283E36"/>
                </a:solidFill>
                <a:latin typeface="Arial" panose="020B0604020202020204" pitchFamily="34" charset="0"/>
                <a:cs typeface="Arial" panose="020B0604020202020204" pitchFamily="34" charset="0"/>
                <a:sym typeface="Questrial" charset="0"/>
              </a:rPr>
              <a:t>Lack of available coverage</a:t>
            </a:r>
          </a:p>
          <a:p>
            <a:pPr marL="457200" indent="-457200" eaLnBrk="1" hangingPunct="1">
              <a:lnSpc>
                <a:spcPts val="2100"/>
              </a:lnSpc>
              <a:spcBef>
                <a:spcPct val="50000"/>
              </a:spcBef>
              <a:buClr>
                <a:srgbClr val="283E36"/>
              </a:buClr>
              <a:buFontTx/>
              <a:buAutoNum type="arabicPeriod"/>
            </a:pPr>
            <a:r>
              <a:rPr lang="en-US" altLang="en-US" sz="2000" b="1" smtClean="0">
                <a:solidFill>
                  <a:srgbClr val="FF0000"/>
                </a:solidFill>
                <a:latin typeface="Arial" panose="020B0604020202020204" pitchFamily="34" charset="0"/>
                <a:cs typeface="Arial" panose="020B0604020202020204" pitchFamily="34" charset="0"/>
                <a:sym typeface="Questrial" charset="0"/>
              </a:rPr>
              <a:t>Insured, but Policy Terms Restrictive</a:t>
            </a:r>
          </a:p>
          <a:p>
            <a:pPr marL="742950" lvl="1" indent="-107950" eaLnBrk="1" hangingPunct="1">
              <a:lnSpc>
                <a:spcPts val="2100"/>
              </a:lnSpc>
              <a:spcBef>
                <a:spcPts val="563"/>
              </a:spcBef>
              <a:buClr>
                <a:srgbClr val="283E36"/>
              </a:buClr>
              <a:buFontTx/>
              <a:buChar char="–"/>
            </a:pPr>
            <a:r>
              <a:rPr lang="en-US" altLang="en-US" sz="1800" b="1" smtClean="0">
                <a:solidFill>
                  <a:srgbClr val="283E36"/>
                </a:solidFill>
                <a:latin typeface="Arial" panose="020B0604020202020204" pitchFamily="34" charset="0"/>
                <a:cs typeface="Arial" panose="020B0604020202020204" pitchFamily="34" charset="0"/>
                <a:sym typeface="Questrial" charset="0"/>
              </a:rPr>
              <a:t>Coverage is restrictive/limited, often due to limits of insurability</a:t>
            </a:r>
          </a:p>
          <a:p>
            <a:pPr marL="457200" indent="-457200" eaLnBrk="1" hangingPunct="1">
              <a:lnSpc>
                <a:spcPts val="2100"/>
              </a:lnSpc>
              <a:spcBef>
                <a:spcPct val="50000"/>
              </a:spcBef>
              <a:buClr>
                <a:srgbClr val="283E36"/>
              </a:buClr>
              <a:buFontTx/>
              <a:buAutoNum type="arabicPeriod"/>
            </a:pPr>
            <a:r>
              <a:rPr lang="en-US" altLang="en-US" sz="2000" b="1" smtClean="0">
                <a:solidFill>
                  <a:srgbClr val="FF0000"/>
                </a:solidFill>
                <a:latin typeface="Arial" panose="020B0604020202020204" pitchFamily="34" charset="0"/>
                <a:cs typeface="Arial" panose="020B0604020202020204" pitchFamily="34" charset="0"/>
                <a:sym typeface="Questrial" charset="0"/>
              </a:rPr>
              <a:t>Insured, but Undervalued</a:t>
            </a:r>
          </a:p>
          <a:p>
            <a:pPr marL="742950" lvl="1" indent="-107950" eaLnBrk="1" hangingPunct="1">
              <a:lnSpc>
                <a:spcPts val="2100"/>
              </a:lnSpc>
              <a:spcBef>
                <a:spcPts val="563"/>
              </a:spcBef>
              <a:buClr>
                <a:srgbClr val="283E36"/>
              </a:buClr>
              <a:buFontTx/>
              <a:buChar char="–"/>
            </a:pPr>
            <a:r>
              <a:rPr lang="en-US" altLang="en-US" sz="1800" b="1" smtClean="0">
                <a:solidFill>
                  <a:srgbClr val="283E36"/>
                </a:solidFill>
                <a:latin typeface="Arial" panose="020B0604020202020204" pitchFamily="34" charset="0"/>
                <a:cs typeface="Arial" panose="020B0604020202020204" pitchFamily="34" charset="0"/>
                <a:sym typeface="Questrial" charset="0"/>
              </a:rPr>
              <a:t>Perils are covered and level of coverage meets stated demand, but exposures are undervalued</a:t>
            </a:r>
            <a:endParaRPr lang="en-US" altLang="en-US" sz="2400" b="1" smtClean="0">
              <a:solidFill>
                <a:srgbClr val="283E36"/>
              </a:solidFill>
              <a:latin typeface="Arial" panose="020B0604020202020204" pitchFamily="34" charset="0"/>
              <a:cs typeface="Arial" panose="020B0604020202020204" pitchFamily="34" charset="0"/>
              <a:sym typeface="Questrial" charset="0"/>
            </a:endParaRPr>
          </a:p>
        </p:txBody>
      </p:sp>
      <p:sp>
        <p:nvSpPr>
          <p:cNvPr id="69638" name="Rectangle 3"/>
          <p:cNvSpPr>
            <a:spLocks noChangeArrowheads="1"/>
          </p:cNvSpPr>
          <p:nvPr/>
        </p:nvSpPr>
        <p:spPr bwMode="auto">
          <a:xfrm>
            <a:off x="-209550" y="6481763"/>
            <a:ext cx="8863013"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365760" tIns="0" rIns="0" bIns="137160" anchor="b">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a:lnSpc>
                <a:spcPct val="85000"/>
              </a:lnSpc>
              <a:spcBef>
                <a:spcPct val="25000"/>
              </a:spcBef>
              <a:buClr>
                <a:srgbClr val="FF6801"/>
              </a:buClr>
              <a:buFont typeface="Wingdings" panose="05000000000000000000" pitchFamily="2" charset="2"/>
              <a:buNone/>
            </a:pPr>
            <a:endParaRPr lang="en-US" altLang="en-US" sz="1000"/>
          </a:p>
          <a:p>
            <a:pPr algn="r">
              <a:lnSpc>
                <a:spcPct val="85000"/>
              </a:lnSpc>
              <a:spcBef>
                <a:spcPct val="25000"/>
              </a:spcBef>
              <a:buClr>
                <a:srgbClr val="FF6801"/>
              </a:buClr>
              <a:buFont typeface="Wingdings" panose="05000000000000000000" pitchFamily="2" charset="2"/>
              <a:buNone/>
            </a:pPr>
            <a:r>
              <a:rPr lang="en-US" altLang="en-US" sz="1000"/>
              <a:t>Source:  Swiss Re Economic Research &amp; Consulting, sigma no. 5/2015.</a:t>
            </a:r>
          </a:p>
        </p:txBody>
      </p:sp>
      <p:pic>
        <p:nvPicPr>
          <p:cNvPr id="69639" name="Picture 5" descr="http://www.iii.org/sites/default/files/images/logo_rgb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22051">
                                            <p:txEl>
                                              <p:pRg st="0" end="0"/>
                                            </p:txEl>
                                          </p:spTgt>
                                        </p:tgtEl>
                                        <p:attrNameLst>
                                          <p:attrName>style.visibility</p:attrName>
                                        </p:attrNameLst>
                                      </p:cBhvr>
                                      <p:to>
                                        <p:strVal val="visible"/>
                                      </p:to>
                                    </p:set>
                                    <p:animEffect transition="in" filter="wipe(left)">
                                      <p:cBhvr>
                                        <p:cTn id="7" dur="500"/>
                                        <p:tgtEl>
                                          <p:spTgt spid="192205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22051">
                                            <p:txEl>
                                              <p:pRg st="1" end="1"/>
                                            </p:txEl>
                                          </p:spTgt>
                                        </p:tgtEl>
                                        <p:attrNameLst>
                                          <p:attrName>style.visibility</p:attrName>
                                        </p:attrNameLst>
                                      </p:cBhvr>
                                      <p:to>
                                        <p:strVal val="visible"/>
                                      </p:to>
                                    </p:set>
                                    <p:animEffect transition="in" filter="wipe(left)">
                                      <p:cBhvr>
                                        <p:cTn id="10" dur="500"/>
                                        <p:tgtEl>
                                          <p:spTgt spid="1922051">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22051">
                                            <p:txEl>
                                              <p:pRg st="2" end="2"/>
                                            </p:txEl>
                                          </p:spTgt>
                                        </p:tgtEl>
                                        <p:attrNameLst>
                                          <p:attrName>style.visibility</p:attrName>
                                        </p:attrNameLst>
                                      </p:cBhvr>
                                      <p:to>
                                        <p:strVal val="visible"/>
                                      </p:to>
                                    </p:set>
                                    <p:animEffect transition="in" filter="wipe(left)">
                                      <p:cBhvr>
                                        <p:cTn id="13" dur="500"/>
                                        <p:tgtEl>
                                          <p:spTgt spid="1922051">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922051">
                                            <p:txEl>
                                              <p:pRg st="3" end="3"/>
                                            </p:txEl>
                                          </p:spTgt>
                                        </p:tgtEl>
                                        <p:attrNameLst>
                                          <p:attrName>style.visibility</p:attrName>
                                        </p:attrNameLst>
                                      </p:cBhvr>
                                      <p:to>
                                        <p:strVal val="visible"/>
                                      </p:to>
                                    </p:set>
                                    <p:animEffect transition="in" filter="wipe(left)">
                                      <p:cBhvr>
                                        <p:cTn id="16" dur="500"/>
                                        <p:tgtEl>
                                          <p:spTgt spid="1922051">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22051">
                                            <p:txEl>
                                              <p:pRg st="4" end="4"/>
                                            </p:txEl>
                                          </p:spTgt>
                                        </p:tgtEl>
                                        <p:attrNameLst>
                                          <p:attrName>style.visibility</p:attrName>
                                        </p:attrNameLst>
                                      </p:cBhvr>
                                      <p:to>
                                        <p:strVal val="visible"/>
                                      </p:to>
                                    </p:set>
                                    <p:animEffect transition="in" filter="wipe(left)">
                                      <p:cBhvr>
                                        <p:cTn id="21" dur="500"/>
                                        <p:tgtEl>
                                          <p:spTgt spid="1922051">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922051">
                                            <p:txEl>
                                              <p:pRg st="5" end="5"/>
                                            </p:txEl>
                                          </p:spTgt>
                                        </p:tgtEl>
                                        <p:attrNameLst>
                                          <p:attrName>style.visibility</p:attrName>
                                        </p:attrNameLst>
                                      </p:cBhvr>
                                      <p:to>
                                        <p:strVal val="visible"/>
                                      </p:to>
                                    </p:set>
                                    <p:animEffect transition="in" filter="wipe(left)">
                                      <p:cBhvr>
                                        <p:cTn id="24" dur="500"/>
                                        <p:tgtEl>
                                          <p:spTgt spid="1922051">
                                            <p:txEl>
                                              <p:pRg st="5" end="5"/>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922051">
                                            <p:txEl>
                                              <p:pRg st="6" end="6"/>
                                            </p:txEl>
                                          </p:spTgt>
                                        </p:tgtEl>
                                        <p:attrNameLst>
                                          <p:attrName>style.visibility</p:attrName>
                                        </p:attrNameLst>
                                      </p:cBhvr>
                                      <p:to>
                                        <p:strVal val="visible"/>
                                      </p:to>
                                    </p:set>
                                    <p:animEffect transition="in" filter="wipe(left)">
                                      <p:cBhvr>
                                        <p:cTn id="27" dur="500"/>
                                        <p:tgtEl>
                                          <p:spTgt spid="1922051">
                                            <p:txEl>
                                              <p:pRg st="6" end="6"/>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922051">
                                            <p:txEl>
                                              <p:pRg st="7" end="7"/>
                                            </p:txEl>
                                          </p:spTgt>
                                        </p:tgtEl>
                                        <p:attrNameLst>
                                          <p:attrName>style.visibility</p:attrName>
                                        </p:attrNameLst>
                                      </p:cBhvr>
                                      <p:to>
                                        <p:strVal val="visible"/>
                                      </p:to>
                                    </p:set>
                                    <p:animEffect transition="in" filter="wipe(left)">
                                      <p:cBhvr>
                                        <p:cTn id="30" dur="500"/>
                                        <p:tgtEl>
                                          <p:spTgt spid="1922051">
                                            <p:txEl>
                                              <p:pRg st="7" end="7"/>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22051">
                                            <p:txEl>
                                              <p:pRg st="8" end="8"/>
                                            </p:txEl>
                                          </p:spTgt>
                                        </p:tgtEl>
                                        <p:attrNameLst>
                                          <p:attrName>style.visibility</p:attrName>
                                        </p:attrNameLst>
                                      </p:cBhvr>
                                      <p:to>
                                        <p:strVal val="visible"/>
                                      </p:to>
                                    </p:set>
                                    <p:animEffect transition="in" filter="wipe(left)">
                                      <p:cBhvr>
                                        <p:cTn id="33" dur="500"/>
                                        <p:tgtEl>
                                          <p:spTgt spid="1922051">
                                            <p:txEl>
                                              <p:pRg st="8" end="8"/>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922051">
                                            <p:txEl>
                                              <p:pRg st="9" end="9"/>
                                            </p:txEl>
                                          </p:spTgt>
                                        </p:tgtEl>
                                        <p:attrNameLst>
                                          <p:attrName>style.visibility</p:attrName>
                                        </p:attrNameLst>
                                      </p:cBhvr>
                                      <p:to>
                                        <p:strVal val="visible"/>
                                      </p:to>
                                    </p:set>
                                    <p:animEffect transition="in" filter="wipe(left)">
                                      <p:cBhvr>
                                        <p:cTn id="36" dur="500"/>
                                        <p:tgtEl>
                                          <p:spTgt spid="1922051">
                                            <p:txEl>
                                              <p:pRg st="9" end="9"/>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922051">
                                            <p:txEl>
                                              <p:pRg st="10" end="10"/>
                                            </p:txEl>
                                          </p:spTgt>
                                        </p:tgtEl>
                                        <p:attrNameLst>
                                          <p:attrName>style.visibility</p:attrName>
                                        </p:attrNameLst>
                                      </p:cBhvr>
                                      <p:to>
                                        <p:strVal val="visible"/>
                                      </p:to>
                                    </p:set>
                                    <p:animEffect transition="in" filter="wipe(left)">
                                      <p:cBhvr>
                                        <p:cTn id="41" dur="500"/>
                                        <p:tgtEl>
                                          <p:spTgt spid="1922051">
                                            <p:txEl>
                                              <p:pRg st="10" end="10"/>
                                            </p:txEl>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922051">
                                            <p:txEl>
                                              <p:pRg st="11" end="11"/>
                                            </p:txEl>
                                          </p:spTgt>
                                        </p:tgtEl>
                                        <p:attrNameLst>
                                          <p:attrName>style.visibility</p:attrName>
                                        </p:attrNameLst>
                                      </p:cBhvr>
                                      <p:to>
                                        <p:strVal val="visible"/>
                                      </p:to>
                                    </p:set>
                                    <p:animEffect transition="in" filter="wipe(left)">
                                      <p:cBhvr>
                                        <p:cTn id="44" dur="500"/>
                                        <p:tgtEl>
                                          <p:spTgt spid="1922051">
                                            <p:txEl>
                                              <p:pRg st="11" end="11"/>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922051">
                                            <p:txEl>
                                              <p:pRg st="12" end="12"/>
                                            </p:txEl>
                                          </p:spTgt>
                                        </p:tgtEl>
                                        <p:attrNameLst>
                                          <p:attrName>style.visibility</p:attrName>
                                        </p:attrNameLst>
                                      </p:cBhvr>
                                      <p:to>
                                        <p:strVal val="visible"/>
                                      </p:to>
                                    </p:set>
                                    <p:animEffect transition="in" filter="wipe(left)">
                                      <p:cBhvr>
                                        <p:cTn id="49" dur="500"/>
                                        <p:tgtEl>
                                          <p:spTgt spid="1922051">
                                            <p:txEl>
                                              <p:pRg st="12" end="12"/>
                                            </p:txEl>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922051">
                                            <p:txEl>
                                              <p:pRg st="13" end="13"/>
                                            </p:txEl>
                                          </p:spTgt>
                                        </p:tgtEl>
                                        <p:attrNameLst>
                                          <p:attrName>style.visibility</p:attrName>
                                        </p:attrNameLst>
                                      </p:cBhvr>
                                      <p:to>
                                        <p:strVal val="visible"/>
                                      </p:to>
                                    </p:set>
                                    <p:animEffect transition="in" filter="wipe(left)">
                                      <p:cBhvr>
                                        <p:cTn id="52" dur="500"/>
                                        <p:tgtEl>
                                          <p:spTgt spid="192205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2051"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105"/>
          <p:cNvSpPr>
            <a:spLocks noGrp="1" noChangeArrowheads="1"/>
          </p:cNvSpPr>
          <p:nvPr>
            <p:ph type="dt" sz="quarter" idx="10"/>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12/01/09 - 9pm</a:t>
            </a:r>
          </a:p>
        </p:txBody>
      </p:sp>
      <p:sp>
        <p:nvSpPr>
          <p:cNvPr id="70659" name="Rectangle 106"/>
          <p:cNvSpPr>
            <a:spLocks noGrp="1" noChangeArrowheads="1"/>
          </p:cNvSpPr>
          <p:nvPr>
            <p:ph type="ftr" sz="quarter" idx="11"/>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eSlide – P6466 – The Financial Crisis and the Future of the P/C</a:t>
            </a:r>
          </a:p>
        </p:txBody>
      </p:sp>
      <p:sp>
        <p:nvSpPr>
          <p:cNvPr id="107525" name="Rectangle 2"/>
          <p:cNvSpPr>
            <a:spLocks noGrp="1" noChangeArrowheads="1"/>
          </p:cNvSpPr>
          <p:nvPr>
            <p:ph type="title"/>
          </p:nvPr>
        </p:nvSpPr>
        <p:spPr>
          <a:xfrm>
            <a:off x="138113" y="147638"/>
            <a:ext cx="8229600" cy="990600"/>
          </a:xfrm>
        </p:spPr>
        <p:txBody>
          <a:bodyPr/>
          <a:lstStyle/>
          <a:p>
            <a:pPr eaLnBrk="1" fontAlgn="auto" hangingPunct="1">
              <a:spcBef>
                <a:spcPts val="0"/>
              </a:spcBef>
              <a:spcAft>
                <a:spcPts val="0"/>
              </a:spcAft>
              <a:buClr>
                <a:srgbClr val="003366"/>
              </a:buClr>
              <a:buFont typeface="Questrial"/>
              <a:buNone/>
              <a:defRPr/>
            </a:pPr>
            <a:r>
              <a:rPr lang="en-US" sz="3000" b="1" dirty="0" smtClean="0">
                <a:solidFill>
                  <a:schemeClr val="accent5">
                    <a:lumMod val="50000"/>
                  </a:schemeClr>
                </a:solidFill>
                <a:latin typeface="+mj-lt"/>
                <a:ea typeface="Questrial"/>
                <a:cs typeface="Questrial"/>
                <a:sym typeface="Questrial"/>
              </a:rPr>
              <a:t>Factors Influencing the Decision</a:t>
            </a:r>
            <a:br>
              <a:rPr lang="en-US" sz="3000" b="1" dirty="0" smtClean="0">
                <a:solidFill>
                  <a:schemeClr val="accent5">
                    <a:lumMod val="50000"/>
                  </a:schemeClr>
                </a:solidFill>
                <a:latin typeface="+mj-lt"/>
                <a:ea typeface="Questrial"/>
                <a:cs typeface="Questrial"/>
                <a:sym typeface="Questrial"/>
              </a:rPr>
            </a:br>
            <a:r>
              <a:rPr lang="en-US" sz="3000" b="1" dirty="0" smtClean="0">
                <a:solidFill>
                  <a:schemeClr val="accent5">
                    <a:lumMod val="50000"/>
                  </a:schemeClr>
                </a:solidFill>
                <a:latin typeface="+mj-lt"/>
                <a:ea typeface="Questrial"/>
                <a:cs typeface="Questrial"/>
                <a:sym typeface="Questrial"/>
              </a:rPr>
              <a:t>to Buy Property Insurance</a:t>
            </a:r>
          </a:p>
        </p:txBody>
      </p:sp>
      <p:sp>
        <p:nvSpPr>
          <p:cNvPr id="1922051" name="Rectangle 3"/>
          <p:cNvSpPr txBox="1">
            <a:spLocks noGrp="1" noChangeArrowheads="1"/>
          </p:cNvSpPr>
          <p:nvPr>
            <p:ph type="body" idx="4294967295"/>
          </p:nvPr>
        </p:nvSpPr>
        <p:spPr>
          <a:xfrm>
            <a:off x="0" y="1090613"/>
            <a:ext cx="8629650" cy="4652962"/>
          </a:xfrm>
        </p:spPr>
        <p:txBody>
          <a:bodyPr/>
          <a:lstStyle/>
          <a:p>
            <a:pPr marL="457200" indent="-457200" eaLnBrk="1" hangingPunct="1">
              <a:lnSpc>
                <a:spcPts val="1600"/>
              </a:lnSpc>
              <a:spcBef>
                <a:spcPct val="50000"/>
              </a:spcBef>
              <a:buClr>
                <a:srgbClr val="283E36"/>
              </a:buClr>
              <a:buFontTx/>
              <a:buAutoNum type="arabicPeriod"/>
            </a:pPr>
            <a:r>
              <a:rPr lang="en-US" altLang="en-US" sz="1800" b="1" smtClean="0">
                <a:solidFill>
                  <a:srgbClr val="FF0000"/>
                </a:solidFill>
                <a:latin typeface="Arial" panose="020B0604020202020204" pitchFamily="34" charset="0"/>
                <a:cs typeface="Arial" panose="020B0604020202020204" pitchFamily="34" charset="0"/>
                <a:sym typeface="Questrial" charset="0"/>
              </a:rPr>
              <a:t>Risk Awareness</a:t>
            </a:r>
          </a:p>
          <a:p>
            <a:pPr marL="742950" lvl="1" indent="-107950" eaLnBrk="1" hangingPunct="1">
              <a:lnSpc>
                <a:spcPts val="1600"/>
              </a:lnSpc>
              <a:spcBef>
                <a:spcPts val="563"/>
              </a:spcBef>
              <a:buClr>
                <a:srgbClr val="283E36"/>
              </a:buClr>
              <a:buFontTx/>
              <a:buChar char="–"/>
            </a:pPr>
            <a:r>
              <a:rPr lang="en-US" altLang="en-US" sz="1600" b="1" smtClean="0">
                <a:solidFill>
                  <a:srgbClr val="283E36"/>
                </a:solidFill>
                <a:latin typeface="Arial" panose="020B0604020202020204" pitchFamily="34" charset="0"/>
                <a:cs typeface="Arial" panose="020B0604020202020204" pitchFamily="34" charset="0"/>
                <a:sym typeface="Questrial" charset="0"/>
              </a:rPr>
              <a:t>Vulnerability to (natural disaster) risk often poorly understood</a:t>
            </a:r>
          </a:p>
          <a:p>
            <a:pPr marL="742950" lvl="1" indent="-107950" eaLnBrk="1" hangingPunct="1">
              <a:lnSpc>
                <a:spcPts val="1600"/>
              </a:lnSpc>
              <a:spcBef>
                <a:spcPts val="563"/>
              </a:spcBef>
              <a:buClr>
                <a:srgbClr val="283E36"/>
              </a:buClr>
              <a:buFontTx/>
              <a:buChar char="–"/>
            </a:pPr>
            <a:r>
              <a:rPr lang="en-US" altLang="en-US" sz="1600" b="1" smtClean="0">
                <a:solidFill>
                  <a:srgbClr val="283E36"/>
                </a:solidFill>
                <a:latin typeface="Arial" panose="020B0604020202020204" pitchFamily="34" charset="0"/>
                <a:cs typeface="Arial" panose="020B0604020202020204" pitchFamily="34" charset="0"/>
                <a:sym typeface="Questrial" charset="0"/>
              </a:rPr>
              <a:t>Awareness does not necessarily lead to insurance purchases</a:t>
            </a:r>
          </a:p>
          <a:p>
            <a:pPr marL="742950" lvl="1" indent="-107950" eaLnBrk="1" hangingPunct="1">
              <a:lnSpc>
                <a:spcPts val="1600"/>
              </a:lnSpc>
              <a:spcBef>
                <a:spcPts val="563"/>
              </a:spcBef>
              <a:buClr>
                <a:srgbClr val="283E36"/>
              </a:buClr>
              <a:buFontTx/>
              <a:buChar char="–"/>
            </a:pPr>
            <a:r>
              <a:rPr lang="en-US" altLang="en-US" sz="1600" b="1" smtClean="0">
                <a:solidFill>
                  <a:srgbClr val="283E36"/>
                </a:solidFill>
                <a:latin typeface="Arial" panose="020B0604020202020204" pitchFamily="34" charset="0"/>
                <a:cs typeface="Arial" panose="020B0604020202020204" pitchFamily="34" charset="0"/>
                <a:sym typeface="Questrial" charset="0"/>
              </a:rPr>
              <a:t>Lack of awareness; perceptions on low-probability events</a:t>
            </a:r>
          </a:p>
          <a:p>
            <a:pPr marL="457200" indent="-457200" eaLnBrk="1" hangingPunct="1">
              <a:lnSpc>
                <a:spcPts val="1600"/>
              </a:lnSpc>
              <a:spcBef>
                <a:spcPct val="50000"/>
              </a:spcBef>
              <a:buClr>
                <a:srgbClr val="283E36"/>
              </a:buClr>
              <a:buFontTx/>
              <a:buAutoNum type="arabicPeriod"/>
            </a:pPr>
            <a:r>
              <a:rPr lang="en-US" altLang="en-US" sz="1800" b="1" smtClean="0">
                <a:solidFill>
                  <a:srgbClr val="FF0000"/>
                </a:solidFill>
                <a:latin typeface="Arial" panose="020B0604020202020204" pitchFamily="34" charset="0"/>
                <a:cs typeface="Arial" panose="020B0604020202020204" pitchFamily="34" charset="0"/>
                <a:sym typeface="Questrial" charset="0"/>
              </a:rPr>
              <a:t>Knowledge about Insurance Products and their Availability</a:t>
            </a:r>
          </a:p>
          <a:p>
            <a:pPr marL="742950" lvl="1" indent="-107950" eaLnBrk="1" hangingPunct="1">
              <a:lnSpc>
                <a:spcPts val="1600"/>
              </a:lnSpc>
              <a:spcBef>
                <a:spcPts val="563"/>
              </a:spcBef>
              <a:buClr>
                <a:srgbClr val="283E36"/>
              </a:buClr>
              <a:buFontTx/>
              <a:buChar char="–"/>
            </a:pPr>
            <a:r>
              <a:rPr lang="en-US" altLang="en-US" sz="1600" b="1" smtClean="0">
                <a:solidFill>
                  <a:srgbClr val="283E36"/>
                </a:solidFill>
                <a:latin typeface="Arial" panose="020B0604020202020204" pitchFamily="34" charset="0"/>
                <a:cs typeface="Arial" panose="020B0604020202020204" pitchFamily="34" charset="0"/>
                <a:sym typeface="Questrial" charset="0"/>
              </a:rPr>
              <a:t>Insurance ‘literacy’ is key</a:t>
            </a:r>
          </a:p>
          <a:p>
            <a:pPr marL="742950" lvl="1" indent="-107950" eaLnBrk="1" hangingPunct="1">
              <a:lnSpc>
                <a:spcPts val="1600"/>
              </a:lnSpc>
              <a:spcBef>
                <a:spcPts val="563"/>
              </a:spcBef>
              <a:buClr>
                <a:srgbClr val="283E36"/>
              </a:buClr>
              <a:buFontTx/>
              <a:buChar char="–"/>
            </a:pPr>
            <a:r>
              <a:rPr lang="en-US" altLang="en-US" sz="1600" b="1" smtClean="0">
                <a:solidFill>
                  <a:srgbClr val="283E36"/>
                </a:solidFill>
                <a:latin typeface="Arial" panose="020B0604020202020204" pitchFamily="34" charset="0"/>
                <a:cs typeface="Arial" panose="020B0604020202020204" pitchFamily="34" charset="0"/>
                <a:sym typeface="Questrial" charset="0"/>
              </a:rPr>
              <a:t>Understanding of what’s covered, limits, premiums, claims process often lacking</a:t>
            </a:r>
            <a:endParaRPr lang="en-US" altLang="en-US" b="1" smtClean="0">
              <a:solidFill>
                <a:srgbClr val="283E36"/>
              </a:solidFill>
              <a:latin typeface="Arial" panose="020B0604020202020204" pitchFamily="34" charset="0"/>
              <a:cs typeface="Arial" panose="020B0604020202020204" pitchFamily="34" charset="0"/>
              <a:sym typeface="Questrial" charset="0"/>
            </a:endParaRPr>
          </a:p>
          <a:p>
            <a:pPr marL="457200" indent="-457200" eaLnBrk="1" hangingPunct="1">
              <a:lnSpc>
                <a:spcPts val="1600"/>
              </a:lnSpc>
              <a:spcBef>
                <a:spcPct val="50000"/>
              </a:spcBef>
              <a:buClr>
                <a:srgbClr val="283E36"/>
              </a:buClr>
              <a:buFontTx/>
              <a:buAutoNum type="arabicPeriod"/>
            </a:pPr>
            <a:r>
              <a:rPr lang="en-US" altLang="en-US" sz="1800" b="1" smtClean="0">
                <a:solidFill>
                  <a:srgbClr val="FF0000"/>
                </a:solidFill>
                <a:latin typeface="Arial" panose="020B0604020202020204" pitchFamily="34" charset="0"/>
                <a:cs typeface="Arial" panose="020B0604020202020204" pitchFamily="34" charset="0"/>
                <a:sym typeface="Questrial" charset="0"/>
              </a:rPr>
              <a:t>Affordability</a:t>
            </a:r>
          </a:p>
          <a:p>
            <a:pPr marL="742950" lvl="1" indent="-107950" eaLnBrk="1" hangingPunct="1">
              <a:lnSpc>
                <a:spcPts val="1600"/>
              </a:lnSpc>
              <a:spcBef>
                <a:spcPts val="563"/>
              </a:spcBef>
              <a:buClr>
                <a:srgbClr val="283E36"/>
              </a:buClr>
              <a:buFontTx/>
              <a:buChar char="–"/>
            </a:pPr>
            <a:r>
              <a:rPr lang="en-US" altLang="en-US" sz="1600" b="1" smtClean="0">
                <a:solidFill>
                  <a:srgbClr val="283E36"/>
                </a:solidFill>
                <a:latin typeface="Arial" panose="020B0604020202020204" pitchFamily="34" charset="0"/>
                <a:cs typeface="Arial" panose="020B0604020202020204" pitchFamily="34" charset="0"/>
                <a:sym typeface="Questrial" charset="0"/>
              </a:rPr>
              <a:t>As with any product, insurance buyers are price sensitive</a:t>
            </a:r>
          </a:p>
          <a:p>
            <a:pPr marL="742950" lvl="1" indent="-107950" eaLnBrk="1" hangingPunct="1">
              <a:lnSpc>
                <a:spcPts val="1600"/>
              </a:lnSpc>
              <a:spcBef>
                <a:spcPts val="563"/>
              </a:spcBef>
              <a:buClr>
                <a:srgbClr val="283E36"/>
              </a:buClr>
              <a:buFontTx/>
              <a:buChar char="–"/>
            </a:pPr>
            <a:r>
              <a:rPr lang="en-US" altLang="en-US" sz="1600" b="1" smtClean="0">
                <a:solidFill>
                  <a:srgbClr val="283E36"/>
                </a:solidFill>
                <a:latin typeface="Arial" panose="020B0604020202020204" pitchFamily="34" charset="0"/>
                <a:cs typeface="Arial" panose="020B0604020202020204" pitchFamily="34" charset="0"/>
                <a:sym typeface="Questrial" charset="0"/>
              </a:rPr>
              <a:t>Budget constraints could be binding for low-income consumers</a:t>
            </a:r>
          </a:p>
          <a:p>
            <a:pPr marL="457200" indent="-457200" eaLnBrk="1" hangingPunct="1">
              <a:lnSpc>
                <a:spcPts val="1600"/>
              </a:lnSpc>
              <a:spcBef>
                <a:spcPct val="50000"/>
              </a:spcBef>
              <a:buClr>
                <a:srgbClr val="283E36"/>
              </a:buClr>
              <a:buFontTx/>
              <a:buAutoNum type="arabicPeriod"/>
            </a:pPr>
            <a:r>
              <a:rPr lang="en-US" altLang="en-US" sz="1800" b="1" smtClean="0">
                <a:solidFill>
                  <a:srgbClr val="FF0000"/>
                </a:solidFill>
                <a:latin typeface="Arial" panose="020B0604020202020204" pitchFamily="34" charset="0"/>
                <a:cs typeface="Arial" panose="020B0604020202020204" pitchFamily="34" charset="0"/>
                <a:sym typeface="Questrial" charset="0"/>
              </a:rPr>
              <a:t>Trust in Insurers </a:t>
            </a:r>
          </a:p>
          <a:p>
            <a:pPr marL="742950" lvl="1" indent="-107950" eaLnBrk="1" hangingPunct="1">
              <a:lnSpc>
                <a:spcPts val="1600"/>
              </a:lnSpc>
              <a:spcBef>
                <a:spcPts val="563"/>
              </a:spcBef>
              <a:buClr>
                <a:srgbClr val="283E36"/>
              </a:buClr>
              <a:buFontTx/>
              <a:buChar char="–"/>
            </a:pPr>
            <a:r>
              <a:rPr lang="en-US" altLang="en-US" sz="1600" b="1" smtClean="0">
                <a:solidFill>
                  <a:srgbClr val="283E36"/>
                </a:solidFill>
                <a:latin typeface="Arial" panose="020B0604020202020204" pitchFamily="34" charset="0"/>
                <a:cs typeface="Arial" panose="020B0604020202020204" pitchFamily="34" charset="0"/>
                <a:sym typeface="Questrial" charset="0"/>
              </a:rPr>
              <a:t>Stories of claim disputes, litigation have impact</a:t>
            </a:r>
            <a:endParaRPr lang="en-US" altLang="en-US" sz="2400" b="1" smtClean="0">
              <a:solidFill>
                <a:srgbClr val="283E36"/>
              </a:solidFill>
              <a:latin typeface="Arial" panose="020B0604020202020204" pitchFamily="34" charset="0"/>
              <a:cs typeface="Arial" panose="020B0604020202020204" pitchFamily="34" charset="0"/>
              <a:sym typeface="Questrial" charset="0"/>
            </a:endParaRPr>
          </a:p>
          <a:p>
            <a:pPr marL="457200" indent="-457200" eaLnBrk="1" hangingPunct="1">
              <a:lnSpc>
                <a:spcPts val="1600"/>
              </a:lnSpc>
              <a:spcBef>
                <a:spcPct val="50000"/>
              </a:spcBef>
              <a:buClr>
                <a:srgbClr val="283E36"/>
              </a:buClr>
              <a:buFontTx/>
              <a:buAutoNum type="arabicPeriod"/>
            </a:pPr>
            <a:r>
              <a:rPr lang="en-US" altLang="en-US" sz="1800" b="1" smtClean="0">
                <a:solidFill>
                  <a:srgbClr val="FF0000"/>
                </a:solidFill>
                <a:latin typeface="Arial" panose="020B0604020202020204" pitchFamily="34" charset="0"/>
                <a:cs typeface="Arial" panose="020B0604020202020204" pitchFamily="34" charset="0"/>
                <a:sym typeface="Questrial" charset="0"/>
              </a:rPr>
              <a:t>Ease of Buying Insurance Products </a:t>
            </a:r>
          </a:p>
          <a:p>
            <a:pPr marL="742950" lvl="1" indent="-107950" eaLnBrk="1" hangingPunct="1">
              <a:lnSpc>
                <a:spcPts val="1600"/>
              </a:lnSpc>
              <a:spcBef>
                <a:spcPts val="563"/>
              </a:spcBef>
              <a:buClr>
                <a:srgbClr val="283E36"/>
              </a:buClr>
              <a:buFontTx/>
              <a:buChar char="–"/>
            </a:pPr>
            <a:r>
              <a:rPr lang="en-US" altLang="en-US" sz="1600" b="1" smtClean="0">
                <a:solidFill>
                  <a:srgbClr val="283E36"/>
                </a:solidFill>
                <a:latin typeface="Arial" panose="020B0604020202020204" pitchFamily="34" charset="0"/>
                <a:cs typeface="Arial" panose="020B0604020202020204" pitchFamily="34" charset="0"/>
                <a:sym typeface="Questrial" charset="0"/>
              </a:rPr>
              <a:t>Insurance products are intangible and may seem abstract to many consumers</a:t>
            </a:r>
            <a:endParaRPr lang="en-US" altLang="en-US" sz="1800" b="1" smtClean="0">
              <a:solidFill>
                <a:srgbClr val="FF0000"/>
              </a:solidFill>
              <a:latin typeface="Arial" panose="020B0604020202020204" pitchFamily="34" charset="0"/>
              <a:cs typeface="Arial" panose="020B0604020202020204" pitchFamily="34" charset="0"/>
              <a:sym typeface="Questrial" charset="0"/>
            </a:endParaRPr>
          </a:p>
          <a:p>
            <a:pPr marL="457200" indent="-457200" eaLnBrk="1" hangingPunct="1">
              <a:lnSpc>
                <a:spcPts val="1600"/>
              </a:lnSpc>
              <a:spcBef>
                <a:spcPct val="50000"/>
              </a:spcBef>
              <a:buClr>
                <a:srgbClr val="283E36"/>
              </a:buClr>
              <a:buFontTx/>
              <a:buAutoNum type="arabicPeriod"/>
            </a:pPr>
            <a:r>
              <a:rPr lang="en-US" altLang="en-US" sz="1800" b="1" smtClean="0">
                <a:solidFill>
                  <a:srgbClr val="FF0000"/>
                </a:solidFill>
                <a:latin typeface="Arial" panose="020B0604020202020204" pitchFamily="34" charset="0"/>
                <a:cs typeface="Arial" panose="020B0604020202020204" pitchFamily="34" charset="0"/>
                <a:sym typeface="Questrial" charset="0"/>
              </a:rPr>
              <a:t>Reliance on Government Aid as a Substitute for Insurance</a:t>
            </a:r>
          </a:p>
          <a:p>
            <a:pPr marL="742950" lvl="1" indent="-107950" eaLnBrk="1" hangingPunct="1">
              <a:lnSpc>
                <a:spcPts val="1600"/>
              </a:lnSpc>
              <a:spcBef>
                <a:spcPts val="563"/>
              </a:spcBef>
              <a:buClr>
                <a:srgbClr val="283E36"/>
              </a:buClr>
              <a:buFontTx/>
              <a:buChar char="–"/>
            </a:pPr>
            <a:r>
              <a:rPr lang="en-US" altLang="en-US" sz="1600" b="1" smtClean="0">
                <a:solidFill>
                  <a:srgbClr val="283E36"/>
                </a:solidFill>
                <a:latin typeface="Arial" panose="020B0604020202020204" pitchFamily="34" charset="0"/>
                <a:cs typeface="Arial" panose="020B0604020202020204" pitchFamily="34" charset="0"/>
                <a:sym typeface="Questrial" charset="0"/>
              </a:rPr>
              <a:t>Widespread expectation of government aid can reduce incentives to buy insurance, leading to a crowding out of private sector solutions</a:t>
            </a:r>
          </a:p>
          <a:p>
            <a:pPr marL="457200" indent="-457200" eaLnBrk="1" hangingPunct="1">
              <a:lnSpc>
                <a:spcPts val="1600"/>
              </a:lnSpc>
              <a:spcBef>
                <a:spcPct val="50000"/>
              </a:spcBef>
              <a:buClr>
                <a:srgbClr val="283E36"/>
              </a:buClr>
              <a:buFontTx/>
              <a:buAutoNum type="arabicPeriod"/>
            </a:pPr>
            <a:endParaRPr lang="en-US" altLang="en-US" sz="1600" b="1" smtClean="0">
              <a:solidFill>
                <a:srgbClr val="283E36"/>
              </a:solidFill>
              <a:latin typeface="Arial" panose="020B0604020202020204" pitchFamily="34" charset="0"/>
              <a:cs typeface="Arial" panose="020B0604020202020204" pitchFamily="34" charset="0"/>
              <a:sym typeface="Questrial" charset="0"/>
            </a:endParaRPr>
          </a:p>
          <a:p>
            <a:pPr marL="457200" indent="-457200" eaLnBrk="1" hangingPunct="1">
              <a:lnSpc>
                <a:spcPts val="1600"/>
              </a:lnSpc>
              <a:spcBef>
                <a:spcPts val="638"/>
              </a:spcBef>
              <a:buClr>
                <a:srgbClr val="283E36"/>
              </a:buClr>
            </a:pPr>
            <a:endParaRPr lang="en-US" altLang="en-US" sz="3200" b="1" smtClean="0">
              <a:solidFill>
                <a:srgbClr val="283E36"/>
              </a:solidFill>
              <a:latin typeface="Questrial" charset="0"/>
              <a:cs typeface="Arial" panose="020B0604020202020204" pitchFamily="34" charset="0"/>
              <a:sym typeface="Questrial" charset="0"/>
            </a:endParaRPr>
          </a:p>
        </p:txBody>
      </p:sp>
      <p:sp>
        <p:nvSpPr>
          <p:cNvPr id="70662" name="Rectangle 3"/>
          <p:cNvSpPr>
            <a:spLocks noChangeArrowheads="1"/>
          </p:cNvSpPr>
          <p:nvPr/>
        </p:nvSpPr>
        <p:spPr bwMode="auto">
          <a:xfrm>
            <a:off x="-161925" y="6481763"/>
            <a:ext cx="8863013"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365760" tIns="0" rIns="0" bIns="137160" anchor="b">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85000"/>
              </a:lnSpc>
              <a:spcBef>
                <a:spcPct val="25000"/>
              </a:spcBef>
              <a:buClr>
                <a:srgbClr val="FF6801"/>
              </a:buClr>
              <a:buFont typeface="Wingdings" panose="05000000000000000000" pitchFamily="2" charset="2"/>
              <a:buNone/>
            </a:pPr>
            <a:endParaRPr lang="en-US" altLang="en-US" sz="1000"/>
          </a:p>
          <a:p>
            <a:pPr>
              <a:lnSpc>
                <a:spcPct val="85000"/>
              </a:lnSpc>
              <a:spcBef>
                <a:spcPct val="25000"/>
              </a:spcBef>
              <a:buClr>
                <a:srgbClr val="FF6801"/>
              </a:buClr>
              <a:buFont typeface="Wingdings" panose="05000000000000000000" pitchFamily="2" charset="2"/>
              <a:buNone/>
            </a:pPr>
            <a:r>
              <a:rPr lang="en-US" altLang="en-US" sz="1000"/>
              <a:t>Source:  Swiss Re Economic Research &amp; Consulting, sigma no. 5/2015.</a:t>
            </a:r>
          </a:p>
        </p:txBody>
      </p:sp>
      <p:pic>
        <p:nvPicPr>
          <p:cNvPr id="70663" name="Picture 5" descr="http://www.iii.org/sites/default/files/images/logo_rgb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22051">
                                            <p:txEl>
                                              <p:pRg st="0" end="0"/>
                                            </p:txEl>
                                          </p:spTgt>
                                        </p:tgtEl>
                                        <p:attrNameLst>
                                          <p:attrName>style.visibility</p:attrName>
                                        </p:attrNameLst>
                                      </p:cBhvr>
                                      <p:to>
                                        <p:strVal val="visible"/>
                                      </p:to>
                                    </p:set>
                                    <p:animEffect transition="in" filter="wipe(left)">
                                      <p:cBhvr>
                                        <p:cTn id="7" dur="500"/>
                                        <p:tgtEl>
                                          <p:spTgt spid="192205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22051">
                                            <p:txEl>
                                              <p:pRg st="1" end="1"/>
                                            </p:txEl>
                                          </p:spTgt>
                                        </p:tgtEl>
                                        <p:attrNameLst>
                                          <p:attrName>style.visibility</p:attrName>
                                        </p:attrNameLst>
                                      </p:cBhvr>
                                      <p:to>
                                        <p:strVal val="visible"/>
                                      </p:to>
                                    </p:set>
                                    <p:animEffect transition="in" filter="wipe(left)">
                                      <p:cBhvr>
                                        <p:cTn id="10" dur="500"/>
                                        <p:tgtEl>
                                          <p:spTgt spid="1922051">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22051">
                                            <p:txEl>
                                              <p:pRg st="2" end="2"/>
                                            </p:txEl>
                                          </p:spTgt>
                                        </p:tgtEl>
                                        <p:attrNameLst>
                                          <p:attrName>style.visibility</p:attrName>
                                        </p:attrNameLst>
                                      </p:cBhvr>
                                      <p:to>
                                        <p:strVal val="visible"/>
                                      </p:to>
                                    </p:set>
                                    <p:animEffect transition="in" filter="wipe(left)">
                                      <p:cBhvr>
                                        <p:cTn id="13" dur="500"/>
                                        <p:tgtEl>
                                          <p:spTgt spid="1922051">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922051">
                                            <p:txEl>
                                              <p:pRg st="3" end="3"/>
                                            </p:txEl>
                                          </p:spTgt>
                                        </p:tgtEl>
                                        <p:attrNameLst>
                                          <p:attrName>style.visibility</p:attrName>
                                        </p:attrNameLst>
                                      </p:cBhvr>
                                      <p:to>
                                        <p:strVal val="visible"/>
                                      </p:to>
                                    </p:set>
                                    <p:animEffect transition="in" filter="wipe(left)">
                                      <p:cBhvr>
                                        <p:cTn id="16" dur="500"/>
                                        <p:tgtEl>
                                          <p:spTgt spid="1922051">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22051">
                                            <p:txEl>
                                              <p:pRg st="4" end="4"/>
                                            </p:txEl>
                                          </p:spTgt>
                                        </p:tgtEl>
                                        <p:attrNameLst>
                                          <p:attrName>style.visibility</p:attrName>
                                        </p:attrNameLst>
                                      </p:cBhvr>
                                      <p:to>
                                        <p:strVal val="visible"/>
                                      </p:to>
                                    </p:set>
                                    <p:animEffect transition="in" filter="wipe(left)">
                                      <p:cBhvr>
                                        <p:cTn id="21" dur="500"/>
                                        <p:tgtEl>
                                          <p:spTgt spid="1922051">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922051">
                                            <p:txEl>
                                              <p:pRg st="5" end="5"/>
                                            </p:txEl>
                                          </p:spTgt>
                                        </p:tgtEl>
                                        <p:attrNameLst>
                                          <p:attrName>style.visibility</p:attrName>
                                        </p:attrNameLst>
                                      </p:cBhvr>
                                      <p:to>
                                        <p:strVal val="visible"/>
                                      </p:to>
                                    </p:set>
                                    <p:animEffect transition="in" filter="wipe(left)">
                                      <p:cBhvr>
                                        <p:cTn id="24" dur="500"/>
                                        <p:tgtEl>
                                          <p:spTgt spid="1922051">
                                            <p:txEl>
                                              <p:pRg st="5" end="5"/>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922051">
                                            <p:txEl>
                                              <p:pRg st="6" end="6"/>
                                            </p:txEl>
                                          </p:spTgt>
                                        </p:tgtEl>
                                        <p:attrNameLst>
                                          <p:attrName>style.visibility</p:attrName>
                                        </p:attrNameLst>
                                      </p:cBhvr>
                                      <p:to>
                                        <p:strVal val="visible"/>
                                      </p:to>
                                    </p:set>
                                    <p:animEffect transition="in" filter="wipe(left)">
                                      <p:cBhvr>
                                        <p:cTn id="27" dur="500"/>
                                        <p:tgtEl>
                                          <p:spTgt spid="1922051">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22051">
                                            <p:txEl>
                                              <p:pRg st="7" end="7"/>
                                            </p:txEl>
                                          </p:spTgt>
                                        </p:tgtEl>
                                        <p:attrNameLst>
                                          <p:attrName>style.visibility</p:attrName>
                                        </p:attrNameLst>
                                      </p:cBhvr>
                                      <p:to>
                                        <p:strVal val="visible"/>
                                      </p:to>
                                    </p:set>
                                    <p:animEffect transition="in" filter="wipe(left)">
                                      <p:cBhvr>
                                        <p:cTn id="32" dur="500"/>
                                        <p:tgtEl>
                                          <p:spTgt spid="1922051">
                                            <p:txEl>
                                              <p:pRg st="7" end="7"/>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922051">
                                            <p:txEl>
                                              <p:pRg st="8" end="8"/>
                                            </p:txEl>
                                          </p:spTgt>
                                        </p:tgtEl>
                                        <p:attrNameLst>
                                          <p:attrName>style.visibility</p:attrName>
                                        </p:attrNameLst>
                                      </p:cBhvr>
                                      <p:to>
                                        <p:strVal val="visible"/>
                                      </p:to>
                                    </p:set>
                                    <p:animEffect transition="in" filter="wipe(left)">
                                      <p:cBhvr>
                                        <p:cTn id="35" dur="500"/>
                                        <p:tgtEl>
                                          <p:spTgt spid="1922051">
                                            <p:txEl>
                                              <p:pRg st="8" end="8"/>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922051">
                                            <p:txEl>
                                              <p:pRg st="9" end="9"/>
                                            </p:txEl>
                                          </p:spTgt>
                                        </p:tgtEl>
                                        <p:attrNameLst>
                                          <p:attrName>style.visibility</p:attrName>
                                        </p:attrNameLst>
                                      </p:cBhvr>
                                      <p:to>
                                        <p:strVal val="visible"/>
                                      </p:to>
                                    </p:set>
                                    <p:animEffect transition="in" filter="wipe(left)">
                                      <p:cBhvr>
                                        <p:cTn id="38" dur="500"/>
                                        <p:tgtEl>
                                          <p:spTgt spid="1922051">
                                            <p:txEl>
                                              <p:pRg st="9" end="9"/>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22051">
                                            <p:txEl>
                                              <p:pRg st="10" end="10"/>
                                            </p:txEl>
                                          </p:spTgt>
                                        </p:tgtEl>
                                        <p:attrNameLst>
                                          <p:attrName>style.visibility</p:attrName>
                                        </p:attrNameLst>
                                      </p:cBhvr>
                                      <p:to>
                                        <p:strVal val="visible"/>
                                      </p:to>
                                    </p:set>
                                    <p:animEffect transition="in" filter="wipe(left)">
                                      <p:cBhvr>
                                        <p:cTn id="43" dur="500"/>
                                        <p:tgtEl>
                                          <p:spTgt spid="1922051">
                                            <p:txEl>
                                              <p:pRg st="10" end="10"/>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922051">
                                            <p:txEl>
                                              <p:pRg st="11" end="11"/>
                                            </p:txEl>
                                          </p:spTgt>
                                        </p:tgtEl>
                                        <p:attrNameLst>
                                          <p:attrName>style.visibility</p:attrName>
                                        </p:attrNameLst>
                                      </p:cBhvr>
                                      <p:to>
                                        <p:strVal val="visible"/>
                                      </p:to>
                                    </p:set>
                                    <p:animEffect transition="in" filter="wipe(left)">
                                      <p:cBhvr>
                                        <p:cTn id="46" dur="500"/>
                                        <p:tgtEl>
                                          <p:spTgt spid="1922051">
                                            <p:txEl>
                                              <p:pRg st="11" end="11"/>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922051">
                                            <p:txEl>
                                              <p:pRg st="12" end="12"/>
                                            </p:txEl>
                                          </p:spTgt>
                                        </p:tgtEl>
                                        <p:attrNameLst>
                                          <p:attrName>style.visibility</p:attrName>
                                        </p:attrNameLst>
                                      </p:cBhvr>
                                      <p:to>
                                        <p:strVal val="visible"/>
                                      </p:to>
                                    </p:set>
                                    <p:animEffect transition="in" filter="wipe(left)">
                                      <p:cBhvr>
                                        <p:cTn id="51" dur="500"/>
                                        <p:tgtEl>
                                          <p:spTgt spid="1922051">
                                            <p:txEl>
                                              <p:pRg st="12" end="12"/>
                                            </p:txEl>
                                          </p:spTgt>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922051">
                                            <p:txEl>
                                              <p:pRg st="13" end="13"/>
                                            </p:txEl>
                                          </p:spTgt>
                                        </p:tgtEl>
                                        <p:attrNameLst>
                                          <p:attrName>style.visibility</p:attrName>
                                        </p:attrNameLst>
                                      </p:cBhvr>
                                      <p:to>
                                        <p:strVal val="visible"/>
                                      </p:to>
                                    </p:set>
                                    <p:animEffect transition="in" filter="wipe(left)">
                                      <p:cBhvr>
                                        <p:cTn id="54" dur="500"/>
                                        <p:tgtEl>
                                          <p:spTgt spid="1922051">
                                            <p:txEl>
                                              <p:pRg st="13" end="13"/>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922051">
                                            <p:txEl>
                                              <p:pRg st="14" end="14"/>
                                            </p:txEl>
                                          </p:spTgt>
                                        </p:tgtEl>
                                        <p:attrNameLst>
                                          <p:attrName>style.visibility</p:attrName>
                                        </p:attrNameLst>
                                      </p:cBhvr>
                                      <p:to>
                                        <p:strVal val="visible"/>
                                      </p:to>
                                    </p:set>
                                    <p:animEffect transition="in" filter="wipe(left)">
                                      <p:cBhvr>
                                        <p:cTn id="59" dur="500"/>
                                        <p:tgtEl>
                                          <p:spTgt spid="1922051">
                                            <p:txEl>
                                              <p:pRg st="14" end="14"/>
                                            </p:txEl>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922051">
                                            <p:txEl>
                                              <p:pRg st="15" end="15"/>
                                            </p:txEl>
                                          </p:spTgt>
                                        </p:tgtEl>
                                        <p:attrNameLst>
                                          <p:attrName>style.visibility</p:attrName>
                                        </p:attrNameLst>
                                      </p:cBhvr>
                                      <p:to>
                                        <p:strVal val="visible"/>
                                      </p:to>
                                    </p:set>
                                    <p:animEffect transition="in" filter="wipe(left)">
                                      <p:cBhvr>
                                        <p:cTn id="62" dur="500"/>
                                        <p:tgtEl>
                                          <p:spTgt spid="1922051">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2051"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5"/>
          <p:cNvSpPr>
            <a:spLocks noGrp="1" noChangeArrowheads="1"/>
          </p:cNvSpPr>
          <p:nvPr>
            <p:ph type="dt" sz="quarter" idx="10"/>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12/01/09 - 9pm</a:t>
            </a:r>
          </a:p>
        </p:txBody>
      </p:sp>
      <p:sp>
        <p:nvSpPr>
          <p:cNvPr id="71683" name="Rectangle 106"/>
          <p:cNvSpPr>
            <a:spLocks noGrp="1" noChangeArrowheads="1"/>
          </p:cNvSpPr>
          <p:nvPr>
            <p:ph type="ftr" sz="quarter" idx="11"/>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eSlide – P6466 – The Financial Crisis and the Future of the P/C</a:t>
            </a:r>
          </a:p>
        </p:txBody>
      </p:sp>
      <p:graphicFrame>
        <p:nvGraphicFramePr>
          <p:cNvPr id="71684" name="Object 2"/>
          <p:cNvGraphicFramePr>
            <a:graphicFrameLocks/>
          </p:cNvGraphicFramePr>
          <p:nvPr/>
        </p:nvGraphicFramePr>
        <p:xfrm>
          <a:off x="50800" y="1778000"/>
          <a:ext cx="8493125" cy="4343400"/>
        </p:xfrm>
        <a:graphic>
          <a:graphicData uri="http://schemas.openxmlformats.org/presentationml/2006/ole">
            <mc:AlternateContent xmlns:mc="http://schemas.openxmlformats.org/markup-compatibility/2006">
              <mc:Choice xmlns:v="urn:schemas-microsoft-com:vml" Requires="v">
                <p:oleObj spid="_x0000_s71690" r:id="rId5" imgW="8498561" imgH="4340728" progId="Excel.Chart.8">
                  <p:embed/>
                </p:oleObj>
              </mc:Choice>
              <mc:Fallback>
                <p:oleObj r:id="rId5" imgW="8498561" imgH="4340728" progId="Excel.Chart.8">
                  <p:embed/>
                  <p:pic>
                    <p:nvPicPr>
                      <p:cNvPr id="0" name="Object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 y="1778000"/>
                        <a:ext cx="84931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685" name="Rectangle 4"/>
          <p:cNvSpPr>
            <a:spLocks noChangeArrowheads="1"/>
          </p:cNvSpPr>
          <p:nvPr/>
        </p:nvSpPr>
        <p:spPr bwMode="auto">
          <a:xfrm>
            <a:off x="-217488" y="6116638"/>
            <a:ext cx="9191626"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365760" tIns="0" rIns="0" bIns="137160" anchor="b">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85000"/>
              </a:lnSpc>
              <a:spcBef>
                <a:spcPct val="25000"/>
              </a:spcBef>
              <a:buClr>
                <a:srgbClr val="FF6801"/>
              </a:buClr>
              <a:buFont typeface="Wingdings" panose="05000000000000000000" pitchFamily="2" charset="2"/>
              <a:buNone/>
            </a:pPr>
            <a:r>
              <a:rPr lang="en-US" altLang="en-US" sz="1000">
                <a:latin typeface="Arial "/>
              </a:rPr>
              <a:t>Sources: CA Earthquake (WSJ, </a:t>
            </a:r>
            <a:r>
              <a:rPr lang="en-US" altLang="en-US" sz="1000">
                <a:latin typeface="Arial "/>
                <a:hlinkClick r:id="rId7"/>
              </a:rPr>
              <a:t>http://www.wsj.com/articles/california-pushes-homeowners-to-insure-against-earthquakes-1440980138</a:t>
            </a:r>
            <a:r>
              <a:rPr lang="en-US" altLang="en-US" sz="1000">
                <a:latin typeface="Arial "/>
              </a:rPr>
              <a:t> ); Flood and Renters (I.I.I. June 2015 Pulse Survey); Cyber (Advisen, 2015); Terrorism (</a:t>
            </a:r>
            <a:r>
              <a:rPr lang="en-US" altLang="en-US" sz="1000"/>
              <a:t>Marsh Global Analytics, </a:t>
            </a:r>
            <a:r>
              <a:rPr lang="en-US" altLang="en-US" sz="1000" i="1"/>
              <a:t>2014 Terrorism Risk Insurance Report,</a:t>
            </a:r>
            <a:r>
              <a:rPr lang="en-US" altLang="en-US" sz="1000"/>
              <a:t> April 2014; data for 2013); Pvt. Passenger Auto (Insurance Research Council, </a:t>
            </a:r>
            <a:r>
              <a:rPr lang="en-US" altLang="en-US" sz="1000" i="1"/>
              <a:t>Uninsured Motorists, </a:t>
            </a:r>
            <a:r>
              <a:rPr lang="en-US" altLang="en-US" sz="1000"/>
              <a:t>2014 Edition, data for 2012); Home and Workers Comp (I.I.I. estimates);  Insurance Information Institute research.</a:t>
            </a:r>
            <a:endParaRPr lang="en-US" altLang="en-US" sz="1000">
              <a:latin typeface="Arial "/>
            </a:endParaRPr>
          </a:p>
        </p:txBody>
      </p:sp>
      <p:sp>
        <p:nvSpPr>
          <p:cNvPr id="71686" name="Rectangle 2"/>
          <p:cNvSpPr txBox="1">
            <a:spLocks noChangeArrowheads="1"/>
          </p:cNvSpPr>
          <p:nvPr/>
        </p:nvSpPr>
        <p:spPr bwMode="black">
          <a:xfrm>
            <a:off x="111125" y="228600"/>
            <a:ext cx="78549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lvl1pPr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90000"/>
              </a:lnSpc>
            </a:pPr>
            <a:r>
              <a:rPr lang="en-US" altLang="en-US" sz="3000" b="1">
                <a:solidFill>
                  <a:srgbClr val="225A7A"/>
                </a:solidFill>
              </a:rPr>
              <a:t>Take-Up Rates for Various Types of Insurance in the U.S.</a:t>
            </a:r>
          </a:p>
        </p:txBody>
      </p:sp>
      <p:sp>
        <p:nvSpPr>
          <p:cNvPr id="71687" name="Rectangle 3"/>
          <p:cNvSpPr>
            <a:spLocks noChangeArrowheads="1"/>
          </p:cNvSpPr>
          <p:nvPr/>
        </p:nvSpPr>
        <p:spPr bwMode="black">
          <a:xfrm>
            <a:off x="111125" y="1320800"/>
            <a:ext cx="8534400"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90000"/>
              </a:lnSpc>
              <a:spcBef>
                <a:spcPct val="20000"/>
              </a:spcBef>
            </a:pPr>
            <a:r>
              <a:rPr lang="en-US" altLang="en-US" sz="1600" b="1">
                <a:solidFill>
                  <a:srgbClr val="225A7A"/>
                </a:solidFill>
                <a:latin typeface="Arial "/>
              </a:rPr>
              <a:t>Take-Up Rate</a:t>
            </a:r>
          </a:p>
        </p:txBody>
      </p:sp>
      <p:sp>
        <p:nvSpPr>
          <p:cNvPr id="10" name="Text Box 17"/>
          <p:cNvSpPr txBox="1">
            <a:spLocks noChangeArrowheads="1"/>
          </p:cNvSpPr>
          <p:nvPr/>
        </p:nvSpPr>
        <p:spPr bwMode="auto">
          <a:xfrm>
            <a:off x="1011238" y="2208213"/>
            <a:ext cx="3368675" cy="708025"/>
          </a:xfrm>
          <a:prstGeom prst="rect">
            <a:avLst/>
          </a:prstGeom>
          <a:solidFill>
            <a:schemeClr val="accent5">
              <a:lumMod val="50000"/>
            </a:schemeClr>
          </a:solidFill>
          <a:ln>
            <a:noFill/>
          </a:ln>
          <a:extLst/>
        </p:spPr>
        <p:txBody>
          <a:bodyPr>
            <a:spAutoFit/>
          </a:bodyPr>
          <a:lstStyle>
            <a:lvl1pPr>
              <a:lnSpc>
                <a:spcPct val="90000"/>
              </a:lnSpc>
              <a:spcBef>
                <a:spcPct val="100000"/>
              </a:spcBef>
              <a:buClr>
                <a:schemeClr val="accent2"/>
              </a:buClr>
              <a:buFont typeface="Wingdings" panose="05000000000000000000" pitchFamily="2" charset="2"/>
              <a:buChar char="n"/>
              <a:defRPr sz="2400">
                <a:solidFill>
                  <a:schemeClr val="tx1"/>
                </a:solidFill>
                <a:latin typeface="Arial" panose="020B0604020202020204" pitchFamily="34" charset="0"/>
              </a:defRPr>
            </a:lvl1pPr>
            <a:lvl2pPr marL="742950" indent="-285750">
              <a:lnSpc>
                <a:spcPct val="90000"/>
              </a:lnSpc>
              <a:spcBef>
                <a:spcPct val="50000"/>
              </a:spcBef>
              <a:buClr>
                <a:schemeClr val="accent2"/>
              </a:buClr>
              <a:buFont typeface="Wingdings" panose="05000000000000000000" pitchFamily="2" charset="2"/>
              <a:buChar char="w"/>
              <a:defRPr sz="2200">
                <a:solidFill>
                  <a:schemeClr val="tx1"/>
                </a:solidFill>
                <a:latin typeface="Arial" panose="020B0604020202020204" pitchFamily="34" charset="0"/>
              </a:defRPr>
            </a:lvl2pPr>
            <a:lvl3pPr marL="1143000" indent="-228600">
              <a:lnSpc>
                <a:spcPct val="90000"/>
              </a:lnSpc>
              <a:spcBef>
                <a:spcPct val="25000"/>
              </a:spcBef>
              <a:buClr>
                <a:schemeClr val="accent2"/>
              </a:buClr>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ct val="15000"/>
              </a:spcBef>
              <a:buClr>
                <a:schemeClr val="accent2"/>
              </a:buClr>
              <a:buFont typeface="Wingdings" panose="05000000000000000000" pitchFamily="2" charset="2"/>
              <a:buChar char="§"/>
              <a:defRPr>
                <a:solidFill>
                  <a:schemeClr val="tx1"/>
                </a:solidFill>
                <a:latin typeface="Arial" panose="020B0604020202020204" pitchFamily="34" charset="0"/>
              </a:defRPr>
            </a:lvl4pPr>
            <a:lvl5pPr marL="2057400" indent="-228600">
              <a:lnSpc>
                <a:spcPct val="95000"/>
              </a:lnSpc>
              <a:spcBef>
                <a:spcPct val="15000"/>
              </a:spcBef>
              <a:buClr>
                <a:schemeClr val="accent2"/>
              </a:buClr>
              <a:buChar char="»"/>
              <a:defRPr sz="1600">
                <a:solidFill>
                  <a:schemeClr val="tx1"/>
                </a:solidFill>
                <a:latin typeface="Arial" panose="020B0604020202020204" pitchFamily="34" charset="0"/>
              </a:defRPr>
            </a:lvl5pPr>
            <a:lvl6pPr marL="25146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6pPr>
            <a:lvl7pPr marL="29718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7pPr>
            <a:lvl8pPr marL="34290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8pPr>
            <a:lvl9pPr marL="38862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9pPr>
          </a:lstStyle>
          <a:p>
            <a:pPr algn="ctr">
              <a:lnSpc>
                <a:spcPct val="100000"/>
              </a:lnSpc>
              <a:spcBef>
                <a:spcPct val="0"/>
              </a:spcBef>
              <a:buClrTx/>
              <a:buFontTx/>
              <a:buNone/>
              <a:defRPr/>
            </a:pPr>
            <a:r>
              <a:rPr lang="en-US" altLang="en-US" sz="2000" b="1" kern="0" dirty="0" smtClean="0">
                <a:solidFill>
                  <a:srgbClr val="FFFFFF"/>
                </a:solidFill>
                <a:ea typeface="Arial"/>
                <a:sym typeface="Arial"/>
              </a:rPr>
              <a:t>Take-up rates vary widely by type of coverage</a:t>
            </a:r>
            <a:endParaRPr lang="en-US" altLang="en-US" sz="2000" b="1" kern="0" dirty="0">
              <a:solidFill>
                <a:srgbClr val="FFFFFF"/>
              </a:solidFill>
              <a:ea typeface="Arial"/>
              <a:sym typeface="Arial"/>
            </a:endParaRPr>
          </a:p>
        </p:txBody>
      </p:sp>
      <p:pic>
        <p:nvPicPr>
          <p:cNvPr id="71689" name="Picture 5" descr="http://www.iii.org/sites/default/files/images/logo_rgbx3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hape 211"/>
          <p:cNvSpPr txBox="1">
            <a:spLocks noGrp="1"/>
          </p:cNvSpPr>
          <p:nvPr>
            <p:ph type="title"/>
          </p:nvPr>
        </p:nvSpPr>
        <p:spPr>
          <a:xfrm>
            <a:off x="685800" y="152400"/>
            <a:ext cx="8001000" cy="990600"/>
          </a:xfrm>
        </p:spPr>
        <p:txBody>
          <a:bodyPr tIns="45700" bIns="45700"/>
          <a:lstStyle/>
          <a:p>
            <a:pPr eaLnBrk="1" hangingPunct="1">
              <a:spcBef>
                <a:spcPct val="0"/>
              </a:spcBef>
              <a:buSzPct val="25000"/>
              <a:buFont typeface="Questrial" charset="0"/>
              <a:buNone/>
            </a:pPr>
            <a:r>
              <a:rPr lang="en-US" altLang="en-US" smtClean="0">
                <a:latin typeface="Century Gothic" panose="020B0502020202020204" pitchFamily="34" charset="0"/>
                <a:cs typeface="Arial" panose="020B0604020202020204" pitchFamily="34" charset="0"/>
                <a:sym typeface="Questrial" charset="0"/>
              </a:rPr>
              <a:t>Today’s Moderator</a:t>
            </a:r>
          </a:p>
        </p:txBody>
      </p:sp>
      <p:sp>
        <p:nvSpPr>
          <p:cNvPr id="26627" name="Shape 212"/>
          <p:cNvSpPr txBox="1">
            <a:spLocks noGrp="1"/>
          </p:cNvSpPr>
          <p:nvPr>
            <p:ph type="body" idx="1"/>
          </p:nvPr>
        </p:nvSpPr>
        <p:spPr>
          <a:xfrm>
            <a:off x="4175125" y="2438400"/>
            <a:ext cx="4968875" cy="1889125"/>
          </a:xfrm>
        </p:spPr>
        <p:txBody>
          <a:bodyPr tIns="45700" bIns="45700"/>
          <a:lstStyle/>
          <a:p>
            <a:pPr marL="0" indent="0" eaLnBrk="1" hangingPunct="1">
              <a:spcBef>
                <a:spcPct val="0"/>
              </a:spcBef>
              <a:buClr>
                <a:srgbClr val="000000"/>
              </a:buClr>
              <a:buSzPct val="25000"/>
              <a:buFontTx/>
              <a:buNone/>
            </a:pPr>
            <a:r>
              <a:rPr lang="en-US" altLang="en-US" sz="2400" b="1" smtClean="0">
                <a:solidFill>
                  <a:srgbClr val="000000"/>
                </a:solidFill>
                <a:latin typeface="Century Gothic" panose="020B0502020202020204" pitchFamily="34" charset="0"/>
                <a:cs typeface="Arial" panose="020B0604020202020204" pitchFamily="34" charset="0"/>
                <a:sym typeface="Questrial" charset="0"/>
              </a:rPr>
              <a:t>Josh Bradford </a:t>
            </a:r>
          </a:p>
          <a:p>
            <a:pPr marL="0" indent="0" eaLnBrk="1" hangingPunct="1">
              <a:spcBef>
                <a:spcPts val="475"/>
              </a:spcBef>
              <a:buClr>
                <a:srgbClr val="000000"/>
              </a:buClr>
              <a:buSzPct val="25000"/>
              <a:buFontTx/>
              <a:buNone/>
            </a:pPr>
            <a:r>
              <a:rPr lang="en-US" altLang="en-US" sz="2400" smtClean="0">
                <a:solidFill>
                  <a:srgbClr val="000000"/>
                </a:solidFill>
                <a:latin typeface="Century Gothic" panose="020B0502020202020204" pitchFamily="34" charset="0"/>
                <a:cs typeface="Arial" panose="020B0604020202020204" pitchFamily="34" charset="0"/>
                <a:sym typeface="Questrial" charset="0"/>
              </a:rPr>
              <a:t>Senior Editor, Specialty Editorial</a:t>
            </a:r>
          </a:p>
          <a:p>
            <a:pPr marL="0" indent="0" eaLnBrk="1" hangingPunct="1">
              <a:spcBef>
                <a:spcPts val="475"/>
              </a:spcBef>
              <a:buClr>
                <a:srgbClr val="000000"/>
              </a:buClr>
              <a:buSzPct val="25000"/>
              <a:buFontTx/>
              <a:buNone/>
            </a:pPr>
            <a:r>
              <a:rPr lang="en-US" altLang="en-US" sz="2400" smtClean="0">
                <a:solidFill>
                  <a:srgbClr val="000000"/>
                </a:solidFill>
                <a:latin typeface="Century Gothic" panose="020B0502020202020204" pitchFamily="34" charset="0"/>
                <a:cs typeface="Arial" panose="020B0604020202020204" pitchFamily="34" charset="0"/>
                <a:sym typeface="Questrial" charset="0"/>
              </a:rPr>
              <a:t>Advisen </a:t>
            </a:r>
          </a:p>
          <a:p>
            <a:pPr marL="0" indent="0" eaLnBrk="1" hangingPunct="1">
              <a:spcBef>
                <a:spcPts val="475"/>
              </a:spcBef>
              <a:buClr>
                <a:srgbClr val="000000"/>
              </a:buClr>
              <a:buSzPct val="25000"/>
              <a:buFontTx/>
              <a:buNone/>
            </a:pPr>
            <a:endParaRPr lang="en-US" altLang="en-US" sz="2400" smtClean="0">
              <a:solidFill>
                <a:srgbClr val="000000"/>
              </a:solidFill>
              <a:latin typeface="Questrial" charset="0"/>
              <a:cs typeface="Arial" panose="020B0604020202020204" pitchFamily="34" charset="0"/>
              <a:sym typeface="Questrial" charset="0"/>
            </a:endParaRPr>
          </a:p>
        </p:txBody>
      </p:sp>
      <p:pic>
        <p:nvPicPr>
          <p:cNvPr id="26628" name="Picture 3" descr="C:\Users\lcryer\AppData\Local\Microsoft\Windows\Temporary Internet Files\Content.Outlook\YO2XVMFN\121213_Advisen_HS_035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81125" y="1524000"/>
            <a:ext cx="2794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txBox="1">
            <a:spLocks noChangeArrowheads="1"/>
          </p:cNvSpPr>
          <p:nvPr/>
        </p:nvSpPr>
        <p:spPr bwMode="auto">
          <a:xfrm>
            <a:off x="0" y="0"/>
            <a:ext cx="803592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600" b="1">
                <a:solidFill>
                  <a:srgbClr val="225A7A"/>
                </a:solidFill>
              </a:rPr>
              <a:t>Number of National Flood Insurance Program Policies in Force at Year-End, 1980-2015*</a:t>
            </a:r>
          </a:p>
        </p:txBody>
      </p:sp>
      <p:sp>
        <p:nvSpPr>
          <p:cNvPr id="72707" name="Rectangle 7"/>
          <p:cNvSpPr>
            <a:spLocks noChangeArrowheads="1"/>
          </p:cNvSpPr>
          <p:nvPr/>
        </p:nvSpPr>
        <p:spPr bwMode="auto">
          <a:xfrm>
            <a:off x="9525" y="6226175"/>
            <a:ext cx="87503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100"/>
              <a:t>Source: National Flood Insurance Program. </a:t>
            </a:r>
            <a:br>
              <a:rPr lang="en-US" altLang="en-US" sz="1100"/>
            </a:br>
            <a:r>
              <a:rPr lang="en-US" altLang="en-US" sz="1100"/>
              <a:t>* As of July, 2015</a:t>
            </a:r>
          </a:p>
        </p:txBody>
      </p:sp>
      <p:graphicFrame>
        <p:nvGraphicFramePr>
          <p:cNvPr id="72708" name="Object 3"/>
          <p:cNvGraphicFramePr>
            <a:graphicFrameLocks noChangeAspect="1"/>
          </p:cNvGraphicFramePr>
          <p:nvPr/>
        </p:nvGraphicFramePr>
        <p:xfrm>
          <a:off x="9525" y="1201738"/>
          <a:ext cx="9134475" cy="5227637"/>
        </p:xfrm>
        <a:graphic>
          <a:graphicData uri="http://schemas.openxmlformats.org/presentationml/2006/ole">
            <mc:AlternateContent xmlns:mc="http://schemas.openxmlformats.org/markup-compatibility/2006">
              <mc:Choice xmlns:v="urn:schemas-microsoft-com:vml" Requires="v">
                <p:oleObj spid="_x0000_s72712" r:id="rId5" imgW="9132599" imgH="5230821" progId="Excel.Chart.8">
                  <p:embed/>
                </p:oleObj>
              </mc:Choice>
              <mc:Fallback>
                <p:oleObj r:id="rId5" imgW="9132599" imgH="5230821" progId="Excel.Char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 y="1201738"/>
                        <a:ext cx="9134475" cy="522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p:cNvSpPr txBox="1"/>
          <p:nvPr/>
        </p:nvSpPr>
        <p:spPr>
          <a:xfrm>
            <a:off x="0" y="2459038"/>
            <a:ext cx="738664" cy="2308324"/>
          </a:xfrm>
          <a:prstGeom prst="rect">
            <a:avLst/>
          </a:prstGeom>
          <a:noFill/>
        </p:spPr>
        <p:txBody>
          <a:bodyPr vert="vert270">
            <a:spAutoFit/>
          </a:bodyPr>
          <a:lstStyle/>
          <a:p>
            <a:pPr>
              <a:defRPr/>
            </a:pPr>
            <a:r>
              <a:rPr lang="en-US" kern="0" dirty="0">
                <a:latin typeface="Arial" charset="0"/>
                <a:ea typeface="Arial"/>
                <a:cs typeface="Arial" charset="0"/>
                <a:sym typeface="Arial"/>
              </a:rPr>
              <a:t>(</a:t>
            </a:r>
            <a:r>
              <a:rPr lang="en-US" b="1" kern="0" dirty="0">
                <a:latin typeface="Arial" charset="0"/>
                <a:ea typeface="Arial"/>
                <a:cs typeface="Arial" charset="0"/>
                <a:sym typeface="Arial"/>
              </a:rPr>
              <a:t>millions</a:t>
            </a:r>
            <a:r>
              <a:rPr lang="en-US" kern="0" dirty="0">
                <a:latin typeface="Arial" charset="0"/>
                <a:ea typeface="Arial"/>
                <a:cs typeface="Arial" charset="0"/>
                <a:sym typeface="Arial"/>
              </a:rPr>
              <a:t>)</a:t>
            </a:r>
          </a:p>
          <a:p>
            <a:pPr>
              <a:defRPr/>
            </a:pPr>
            <a:endParaRPr lang="en-US" kern="0" dirty="0">
              <a:latin typeface="Arial" charset="0"/>
              <a:ea typeface="Arial"/>
              <a:cs typeface="Arial" charset="0"/>
              <a:sym typeface="Arial"/>
            </a:endParaRPr>
          </a:p>
        </p:txBody>
      </p:sp>
      <p:sp>
        <p:nvSpPr>
          <p:cNvPr id="7" name="AutoShape 7"/>
          <p:cNvSpPr>
            <a:spLocks noChangeArrowheads="1"/>
          </p:cNvSpPr>
          <p:nvPr/>
        </p:nvSpPr>
        <p:spPr bwMode="blackWhite">
          <a:xfrm>
            <a:off x="4922838" y="3017838"/>
            <a:ext cx="2897187" cy="2106612"/>
          </a:xfrm>
          <a:prstGeom prst="wedgeRectCallout">
            <a:avLst>
              <a:gd name="adj1" fmla="val 64649"/>
              <a:gd name="adj2" fmla="val -71382"/>
            </a:avLst>
          </a:prstGeom>
          <a:gradFill rotWithShape="1">
            <a:gsLst>
              <a:gs pos="28000">
                <a:srgbClr val="FFC000"/>
              </a:gs>
              <a:gs pos="100000">
                <a:schemeClr val="tx2">
                  <a:gamma/>
                  <a:shade val="66275"/>
                  <a:invGamma/>
                </a:schemeClr>
              </a:gs>
            </a:gsLst>
            <a:lin ang="5400000" scaled="1"/>
          </a:gradFill>
          <a:ln w="28575" algn="ctr">
            <a:solidFill>
              <a:schemeClr val="bg1"/>
            </a:solidFill>
            <a:miter lim="800000"/>
            <a:headEnd/>
            <a:tailEnd/>
          </a:ln>
          <a:effectLst/>
        </p:spPr>
        <p:txBody>
          <a:bodyPr tIns="91440" bIns="91440" anchor="ctr"/>
          <a:lstStyle/>
          <a:p>
            <a:pPr algn="ctr" eaLnBrk="0" hangingPunct="0">
              <a:lnSpc>
                <a:spcPct val="90000"/>
              </a:lnSpc>
              <a:spcBef>
                <a:spcPct val="50000"/>
              </a:spcBef>
              <a:buClr>
                <a:srgbClr val="FFFFFF"/>
              </a:buClr>
              <a:buFont typeface="Wingdings" pitchFamily="2" charset="2"/>
              <a:buNone/>
              <a:defRPr/>
            </a:pPr>
            <a:r>
              <a:rPr lang="en-US" sz="2000" b="1" kern="0" dirty="0">
                <a:solidFill>
                  <a:srgbClr val="FFFFFF"/>
                </a:solidFill>
                <a:latin typeface="Arial" charset="0"/>
                <a:ea typeface="Arial"/>
                <a:cs typeface="Arial" charset="0"/>
                <a:sym typeface="Arial"/>
              </a:rPr>
              <a:t> The number of NFIP policies in force has plunged by 549,000 or 9.6% since 2009, even as coastal development surges and sea levels rise</a:t>
            </a:r>
          </a:p>
        </p:txBody>
      </p:sp>
      <p:pic>
        <p:nvPicPr>
          <p:cNvPr id="72711" name="Picture 5" descr="http://www.iii.org/sites/default/files/images/logo_rgbx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7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4498" name="Rectangle 2"/>
          <p:cNvSpPr>
            <a:spLocks noGrp="1" noChangeArrowheads="1"/>
          </p:cNvSpPr>
          <p:nvPr>
            <p:ph type="ctrTitle"/>
          </p:nvPr>
        </p:nvSpPr>
        <p:spPr bwMode="blackWhite">
          <a:gradFill rotWithShape="1">
            <a:gsLst>
              <a:gs pos="0">
                <a:srgbClr val="FF6801"/>
              </a:gs>
              <a:gs pos="100000">
                <a:srgbClr val="DC5A01"/>
              </a:gs>
            </a:gsLst>
            <a:lin ang="5400000" scaled="1"/>
          </a:gradFill>
          <a:ln w="12700" cap="flat" algn="ctr">
            <a:solidFill>
              <a:srgbClr val="FF6801"/>
            </a:solidFill>
          </a:ln>
        </p:spPr>
        <p:txBody>
          <a:bodyPr/>
          <a:lstStyle/>
          <a:p>
            <a:pPr algn="ctr" eaLnBrk="1" fontAlgn="auto" hangingPunct="1">
              <a:lnSpc>
                <a:spcPct val="95000"/>
              </a:lnSpc>
              <a:spcBef>
                <a:spcPct val="25000"/>
              </a:spcBef>
              <a:spcAft>
                <a:spcPts val="0"/>
              </a:spcAft>
              <a:buClr>
                <a:srgbClr val="003366"/>
              </a:buClr>
              <a:buFont typeface="Questrial"/>
              <a:buNone/>
              <a:defRPr/>
            </a:pPr>
            <a:r>
              <a:rPr lang="en-US" sz="3800" b="1" dirty="0" smtClean="0">
                <a:solidFill>
                  <a:schemeClr val="bg1"/>
                </a:solidFill>
                <a:latin typeface="+mj-lt"/>
                <a:ea typeface="Questrial"/>
                <a:cs typeface="Questrial"/>
                <a:sym typeface="Questrial"/>
              </a:rPr>
              <a:t>CONSUMER AWARENESS AND UNDERINSURANCE</a:t>
            </a:r>
          </a:p>
        </p:txBody>
      </p:sp>
      <p:sp>
        <p:nvSpPr>
          <p:cNvPr id="73731" name="Date Placeholder 6"/>
          <p:cNvSpPr>
            <a:spLocks noGrp="1"/>
          </p:cNvSpPr>
          <p:nvPr>
            <p:ph type="dt" sz="quarter" idx="10"/>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12/01/09 - 9pm</a:t>
            </a:r>
          </a:p>
        </p:txBody>
      </p:sp>
      <p:sp>
        <p:nvSpPr>
          <p:cNvPr id="73732" name="Rectangle 3"/>
          <p:cNvSpPr>
            <a:spLocks noChangeArrowheads="1"/>
          </p:cNvSpPr>
          <p:nvPr/>
        </p:nvSpPr>
        <p:spPr bwMode="auto">
          <a:xfrm>
            <a:off x="0" y="6556375"/>
            <a:ext cx="9144000" cy="301625"/>
          </a:xfrm>
          <a:prstGeom prst="rect">
            <a:avLst/>
          </a:prstGeom>
          <a:solidFill>
            <a:srgbClr val="225A7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737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1175" y="838200"/>
            <a:ext cx="30321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p:nvSpPr>
        <p:spPr bwMode="auto">
          <a:xfrm>
            <a:off x="317500" y="4257675"/>
            <a:ext cx="8450263"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5720" rIns="45720">
            <a:spAutoFit/>
          </a:bodyPr>
          <a:lstStyle>
            <a:lvl1pPr marL="292100" indent="-2921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spcBef>
                <a:spcPct val="25000"/>
              </a:spcBef>
              <a:buClr>
                <a:srgbClr val="FF6801"/>
              </a:buClr>
              <a:buFont typeface="Wingdings" panose="05000000000000000000" pitchFamily="2" charset="2"/>
              <a:buNone/>
            </a:pPr>
            <a:r>
              <a:rPr lang="en-US" altLang="en-US" sz="4000" b="1">
                <a:solidFill>
                  <a:srgbClr val="225A7A"/>
                </a:solidFill>
              </a:rPr>
              <a:t>Education of the Public Is a Difficult, Continuous Process</a:t>
            </a:r>
          </a:p>
          <a:p>
            <a:pPr algn="ctr">
              <a:lnSpc>
                <a:spcPct val="90000"/>
              </a:lnSpc>
              <a:spcBef>
                <a:spcPct val="25000"/>
              </a:spcBef>
              <a:buClr>
                <a:srgbClr val="FF6801"/>
              </a:buClr>
              <a:buFont typeface="Wingdings" panose="05000000000000000000" pitchFamily="2" charset="2"/>
              <a:buNone/>
            </a:pPr>
            <a:r>
              <a:rPr lang="en-US" altLang="en-US" sz="4000" b="1" i="1">
                <a:solidFill>
                  <a:srgbClr val="C00000"/>
                </a:solidFill>
              </a:rPr>
              <a:t>Case Study: Flood Insurance</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300"/>
                                  </p:stCondLst>
                                  <p:childTnLst>
                                    <p:set>
                                      <p:cBhvr>
                                        <p:cTn id="6" dur="1" fill="hold">
                                          <p:stCondLst>
                                            <p:cond delay="0"/>
                                          </p:stCondLst>
                                        </p:cTn>
                                        <p:tgtEl>
                                          <p:spTgt spid="2154498"/>
                                        </p:tgtEl>
                                        <p:attrNameLst>
                                          <p:attrName>style.visibility</p:attrName>
                                        </p:attrNameLst>
                                      </p:cBhvr>
                                      <p:to>
                                        <p:strVal val="visible"/>
                                      </p:to>
                                    </p:set>
                                    <p:animEffect transition="in" filter="barn(outVertical)">
                                      <p:cBhvr>
                                        <p:cTn id="7" dur="1000"/>
                                        <p:tgtEl>
                                          <p:spTgt spid="2154498"/>
                                        </p:tgtEl>
                                      </p:cBhvr>
                                    </p:animEffect>
                                  </p:childTnLst>
                                </p:cTn>
                              </p:par>
                              <p:par>
                                <p:cTn id="8" presetID="16" presetClass="entr" presetSubtype="37" fill="hold" grpId="0" nodeType="withEffect">
                                  <p:stCondLst>
                                    <p:cond delay="30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4498" grpId="0" animBg="1"/>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05"/>
          <p:cNvSpPr>
            <a:spLocks noGrp="1" noChangeArrowheads="1"/>
          </p:cNvSpPr>
          <p:nvPr>
            <p:ph type="dt" sz="quarter" idx="10"/>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12/01/09 - 9pm</a:t>
            </a:r>
          </a:p>
        </p:txBody>
      </p:sp>
      <p:sp>
        <p:nvSpPr>
          <p:cNvPr id="74755" name="Rectangle 106"/>
          <p:cNvSpPr>
            <a:spLocks noGrp="1" noChangeArrowheads="1"/>
          </p:cNvSpPr>
          <p:nvPr>
            <p:ph type="ftr" sz="quarter" idx="11"/>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eSlide – P6466 – The Financial Crisis and the Future of the P/C</a:t>
            </a:r>
          </a:p>
        </p:txBody>
      </p:sp>
      <p:sp>
        <p:nvSpPr>
          <p:cNvPr id="1030" name="Rectangle 2"/>
          <p:cNvSpPr>
            <a:spLocks noGrp="1" noChangeArrowheads="1"/>
          </p:cNvSpPr>
          <p:nvPr>
            <p:ph type="title"/>
          </p:nvPr>
        </p:nvSpPr>
        <p:spPr>
          <a:xfrm>
            <a:off x="203200" y="152400"/>
            <a:ext cx="8229600" cy="990600"/>
          </a:xfrm>
        </p:spPr>
        <p:txBody>
          <a:bodyPr/>
          <a:lstStyle/>
          <a:p>
            <a:pPr eaLnBrk="1" fontAlgn="auto" hangingPunct="1">
              <a:spcBef>
                <a:spcPts val="0"/>
              </a:spcBef>
              <a:spcAft>
                <a:spcPts val="0"/>
              </a:spcAft>
              <a:buClr>
                <a:srgbClr val="003366"/>
              </a:buClr>
              <a:buFont typeface="Questrial"/>
              <a:buNone/>
              <a:defRPr/>
            </a:pPr>
            <a:r>
              <a:rPr lang="en-US" sz="3200" b="1" dirty="0" err="1" smtClean="0">
                <a:solidFill>
                  <a:schemeClr val="accent5">
                    <a:lumMod val="50000"/>
                  </a:schemeClr>
                </a:solidFill>
                <a:latin typeface="+mj-lt"/>
                <a:ea typeface="Questrial"/>
                <a:cs typeface="Questrial"/>
                <a:sym typeface="Questrial"/>
              </a:rPr>
              <a:t>I.I.I.</a:t>
            </a:r>
            <a:r>
              <a:rPr lang="en-US" sz="3200" b="1" dirty="0" smtClean="0">
                <a:solidFill>
                  <a:schemeClr val="accent5">
                    <a:lumMod val="50000"/>
                  </a:schemeClr>
                </a:solidFill>
                <a:latin typeface="+mj-lt"/>
                <a:ea typeface="Questrial"/>
                <a:cs typeface="Questrial"/>
                <a:sym typeface="Questrial"/>
              </a:rPr>
              <a:t> Poll: Home Insurance</a:t>
            </a:r>
            <a:endParaRPr lang="en-US" sz="3200" b="1" baseline="30000" dirty="0" smtClean="0">
              <a:solidFill>
                <a:schemeClr val="accent5">
                  <a:lumMod val="50000"/>
                </a:schemeClr>
              </a:solidFill>
              <a:latin typeface="+mj-lt"/>
              <a:ea typeface="Questrial"/>
              <a:cs typeface="Questrial"/>
              <a:sym typeface="Questrial"/>
            </a:endParaRPr>
          </a:p>
        </p:txBody>
      </p:sp>
      <p:sp>
        <p:nvSpPr>
          <p:cNvPr id="74757" name="Rectangle 3"/>
          <p:cNvSpPr>
            <a:spLocks noChangeArrowheads="1"/>
          </p:cNvSpPr>
          <p:nvPr/>
        </p:nvSpPr>
        <p:spPr bwMode="auto">
          <a:xfrm>
            <a:off x="0" y="6578600"/>
            <a:ext cx="8636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365760" tIns="0" rIns="0" bIns="137160" anchor="b">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85000"/>
              </a:lnSpc>
              <a:spcBef>
                <a:spcPct val="25000"/>
              </a:spcBef>
              <a:buClr>
                <a:srgbClr val="FF6801"/>
              </a:buClr>
              <a:buFont typeface="Wingdings" panose="05000000000000000000" pitchFamily="2" charset="2"/>
              <a:buNone/>
            </a:pPr>
            <a:r>
              <a:rPr lang="en-US" altLang="en-US" sz="1100"/>
              <a:t>Source: Insurance Information Institute Annual </a:t>
            </a:r>
            <a:r>
              <a:rPr lang="en-US" altLang="en-US" sz="1100" i="1"/>
              <a:t>Pulse</a:t>
            </a:r>
            <a:r>
              <a:rPr lang="en-US" altLang="en-US" sz="1100"/>
              <a:t> Survey.</a:t>
            </a:r>
          </a:p>
        </p:txBody>
      </p:sp>
      <p:graphicFrame>
        <p:nvGraphicFramePr>
          <p:cNvPr id="74758" name="Object 2"/>
          <p:cNvGraphicFramePr>
            <a:graphicFrameLocks noChangeAspect="1"/>
          </p:cNvGraphicFramePr>
          <p:nvPr/>
        </p:nvGraphicFramePr>
        <p:xfrm>
          <a:off x="50800" y="2244725"/>
          <a:ext cx="9144000" cy="3763963"/>
        </p:xfrm>
        <a:graphic>
          <a:graphicData uri="http://schemas.openxmlformats.org/presentationml/2006/ole">
            <mc:AlternateContent xmlns:mc="http://schemas.openxmlformats.org/markup-compatibility/2006">
              <mc:Choice xmlns:v="urn:schemas-microsoft-com:vml" Requires="v">
                <p:oleObj spid="_x0000_s74764" r:id="rId5" imgW="9144793" imgH="3767655" progId="Excel.Chart.8">
                  <p:embed/>
                </p:oleObj>
              </mc:Choice>
              <mc:Fallback>
                <p:oleObj r:id="rId5" imgW="9144793" imgH="3767655" progId="Excel.Char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 y="2244725"/>
                        <a:ext cx="91440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5"/>
          <p:cNvSpPr>
            <a:spLocks noChangeArrowheads="1"/>
          </p:cNvSpPr>
          <p:nvPr/>
        </p:nvSpPr>
        <p:spPr bwMode="blackWhite">
          <a:xfrm>
            <a:off x="298450" y="5454650"/>
            <a:ext cx="8618538" cy="657225"/>
          </a:xfrm>
          <a:prstGeom prst="rect">
            <a:avLst/>
          </a:prstGeom>
          <a:gradFill rotWithShape="1">
            <a:gsLst>
              <a:gs pos="0">
                <a:srgbClr val="FF6801"/>
              </a:gs>
              <a:gs pos="100000">
                <a:srgbClr val="DC5A01"/>
              </a:gs>
            </a:gsLst>
            <a:lin ang="5400000" scaled="1"/>
          </a:gradFill>
          <a:ln w="12700" algn="ctr">
            <a:solidFill>
              <a:srgbClr val="FF6801"/>
            </a:solidFill>
            <a:miter lim="800000"/>
            <a:headEnd/>
            <a:tailEnd/>
          </a:ln>
        </p:spPr>
        <p:txBody>
          <a:bodyPr bIns="64008"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5000"/>
              </a:lnSpc>
              <a:spcBef>
                <a:spcPct val="25000"/>
              </a:spcBef>
            </a:pPr>
            <a:r>
              <a:rPr lang="en-US" altLang="en-US" b="1">
                <a:solidFill>
                  <a:srgbClr val="FFFFFF"/>
                </a:solidFill>
              </a:rPr>
              <a:t>The Percentage of Renters Who Have Renters Insurance Has Been Rising Since 2011.</a:t>
            </a:r>
          </a:p>
        </p:txBody>
      </p:sp>
      <p:sp>
        <p:nvSpPr>
          <p:cNvPr id="3" name="Rectangle 2"/>
          <p:cNvSpPr/>
          <p:nvPr/>
        </p:nvSpPr>
        <p:spPr>
          <a:xfrm>
            <a:off x="298450" y="1257300"/>
            <a:ext cx="3697288" cy="830263"/>
          </a:xfrm>
          <a:prstGeom prst="rect">
            <a:avLst/>
          </a:prstGeom>
        </p:spPr>
        <p:txBody>
          <a:bodyPr wrap="none">
            <a:spAutoFit/>
          </a:bodyPr>
          <a:lstStyle/>
          <a:p>
            <a:pPr>
              <a:defRPr/>
            </a:pPr>
            <a:r>
              <a:rPr lang="en-US" sz="1600" b="1" kern="0" dirty="0">
                <a:solidFill>
                  <a:schemeClr val="accent5">
                    <a:lumMod val="50000"/>
                  </a:schemeClr>
                </a:solidFill>
                <a:latin typeface="Arial" charset="0"/>
                <a:ea typeface="Arial"/>
                <a:cs typeface="Arial" charset="0"/>
                <a:sym typeface="Arial"/>
              </a:rPr>
              <a:t>Q.</a:t>
            </a:r>
            <a:r>
              <a:rPr lang="en-US" sz="1600" i="1" kern="0" dirty="0">
                <a:solidFill>
                  <a:schemeClr val="accent5">
                    <a:lumMod val="50000"/>
                  </a:schemeClr>
                </a:solidFill>
                <a:latin typeface="Arial" charset="0"/>
                <a:ea typeface="Arial"/>
                <a:cs typeface="Arial" charset="0"/>
                <a:sym typeface="Arial"/>
              </a:rPr>
              <a:t> </a:t>
            </a:r>
            <a:r>
              <a:rPr lang="en-US" sz="1600" b="1" kern="0" dirty="0">
                <a:solidFill>
                  <a:schemeClr val="accent5">
                    <a:lumMod val="50000"/>
                  </a:schemeClr>
                </a:solidFill>
                <a:latin typeface="Arial" charset="0"/>
                <a:ea typeface="Arial"/>
                <a:cs typeface="Arial" charset="0"/>
                <a:sym typeface="Arial"/>
              </a:rPr>
              <a:t>Do you have renters insurance?</a:t>
            </a:r>
            <a:r>
              <a:rPr lang="en-US" sz="1600" b="1" kern="0" baseline="30000" dirty="0">
                <a:solidFill>
                  <a:schemeClr val="accent5">
                    <a:lumMod val="50000"/>
                  </a:schemeClr>
                </a:solidFill>
                <a:latin typeface="Arial" charset="0"/>
                <a:ea typeface="Arial"/>
                <a:cs typeface="Arial" charset="0"/>
                <a:sym typeface="Arial"/>
              </a:rPr>
              <a:t> 1</a:t>
            </a:r>
          </a:p>
          <a:p>
            <a:pPr>
              <a:defRPr/>
            </a:pPr>
            <a:endParaRPr lang="en-US" sz="1600" b="1" kern="0" dirty="0">
              <a:solidFill>
                <a:srgbClr val="28688C"/>
              </a:solidFill>
              <a:latin typeface="Arial" charset="0"/>
              <a:ea typeface="Arial"/>
              <a:cs typeface="Arial" charset="0"/>
              <a:sym typeface="Arial"/>
            </a:endParaRPr>
          </a:p>
          <a:p>
            <a:pPr>
              <a:defRPr/>
            </a:pPr>
            <a:endParaRPr lang="en-US" sz="1600" kern="0" dirty="0">
              <a:latin typeface="Arial" charset="0"/>
              <a:ea typeface="Arial"/>
              <a:cs typeface="Arial" charset="0"/>
              <a:sym typeface="Arial"/>
            </a:endParaRPr>
          </a:p>
        </p:txBody>
      </p:sp>
      <p:sp>
        <p:nvSpPr>
          <p:cNvPr id="74761" name="Rectangle 7"/>
          <p:cNvSpPr>
            <a:spLocks noChangeArrowheads="1"/>
          </p:cNvSpPr>
          <p:nvPr/>
        </p:nvSpPr>
        <p:spPr bwMode="auto">
          <a:xfrm>
            <a:off x="298450" y="6149975"/>
            <a:ext cx="457200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85000"/>
              </a:lnSpc>
              <a:spcBef>
                <a:spcPct val="25000"/>
              </a:spcBef>
              <a:buClr>
                <a:srgbClr val="FF6801"/>
              </a:buClr>
            </a:pPr>
            <a:r>
              <a:rPr lang="en-US" altLang="en-US" sz="1100" baseline="30000"/>
              <a:t>1</a:t>
            </a:r>
            <a:r>
              <a:rPr lang="en-US" altLang="en-US" sz="1100"/>
              <a:t>Asked of those who rent their home.</a:t>
            </a:r>
          </a:p>
        </p:txBody>
      </p:sp>
      <p:sp>
        <p:nvSpPr>
          <p:cNvPr id="11" name="AutoShape 6"/>
          <p:cNvSpPr>
            <a:spLocks noChangeArrowheads="1"/>
          </p:cNvSpPr>
          <p:nvPr/>
        </p:nvSpPr>
        <p:spPr bwMode="blackWhite">
          <a:xfrm>
            <a:off x="2695575" y="1673225"/>
            <a:ext cx="5829300" cy="1465263"/>
          </a:xfrm>
          <a:prstGeom prst="wedgeRectCallout">
            <a:avLst>
              <a:gd name="adj1" fmla="val -26968"/>
              <a:gd name="adj2" fmla="val -45412"/>
            </a:avLst>
          </a:prstGeom>
          <a:gradFill rotWithShape="1">
            <a:gsLst>
              <a:gs pos="0">
                <a:schemeClr val="accent5">
                  <a:lumMod val="50000"/>
                </a:schemeClr>
              </a:gs>
              <a:gs pos="100000">
                <a:srgbClr val="173C51"/>
              </a:gs>
            </a:gsLst>
            <a:lin ang="5400000" scaled="1"/>
          </a:gradFill>
          <a:ln w="28575" algn="ctr">
            <a:solidFill>
              <a:schemeClr val="bg1"/>
            </a:solidFill>
            <a:miter lim="800000"/>
            <a:headEnd/>
            <a:tailEnd/>
          </a:ln>
        </p:spPr>
        <p:txBody>
          <a:bodyPr tIns="91440" bIns="9144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lnSpc>
                <a:spcPct val="90000"/>
              </a:lnSpc>
              <a:spcBef>
                <a:spcPct val="50000"/>
              </a:spcBef>
              <a:buClr>
                <a:srgbClr val="FFFFFF"/>
              </a:buClr>
              <a:buFont typeface="Wingdings" pitchFamily="2" charset="2"/>
              <a:buNone/>
              <a:defRPr/>
            </a:pPr>
            <a:r>
              <a:rPr lang="en-US" sz="2400" b="1" kern="0" dirty="0" smtClean="0">
                <a:solidFill>
                  <a:srgbClr val="FFFFFF"/>
                </a:solidFill>
                <a:cs typeface="Arial" panose="020B0604020202020204" pitchFamily="34" charset="0"/>
                <a:sym typeface="Arial"/>
              </a:rPr>
              <a:t>Americans are increasingly choosing to rent, but are slow to understand the need to insure, exacerbating the underinsurance gap</a:t>
            </a:r>
            <a:endParaRPr lang="en-US" sz="2400" b="1" kern="0" dirty="0">
              <a:solidFill>
                <a:srgbClr val="FFFFFF"/>
              </a:solidFill>
              <a:cs typeface="Arial" panose="020B0604020202020204" pitchFamily="34" charset="0"/>
              <a:sym typeface="Arial"/>
            </a:endParaRPr>
          </a:p>
        </p:txBody>
      </p:sp>
      <p:pic>
        <p:nvPicPr>
          <p:cNvPr id="74763" name="Picture 5" descr="http://www.iii.org/sites/default/files/images/logo_rgbx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5"/>
          <p:cNvSpPr>
            <a:spLocks noGrp="1" noChangeArrowheads="1"/>
          </p:cNvSpPr>
          <p:nvPr>
            <p:ph type="dt" sz="quarter" idx="10"/>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12/01/09 - 9pm</a:t>
            </a:r>
          </a:p>
        </p:txBody>
      </p:sp>
      <p:sp>
        <p:nvSpPr>
          <p:cNvPr id="75779" name="Rectangle 106"/>
          <p:cNvSpPr>
            <a:spLocks noGrp="1" noChangeArrowheads="1"/>
          </p:cNvSpPr>
          <p:nvPr>
            <p:ph type="ftr" sz="quarter" idx="11"/>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eSlide – P6466 – The Financial Crisis and the Future of the P/C</a:t>
            </a:r>
          </a:p>
        </p:txBody>
      </p:sp>
      <p:sp>
        <p:nvSpPr>
          <p:cNvPr id="14342" name="Rectangle 2"/>
          <p:cNvSpPr>
            <a:spLocks noGrp="1" noChangeArrowheads="1"/>
          </p:cNvSpPr>
          <p:nvPr>
            <p:ph type="title"/>
          </p:nvPr>
        </p:nvSpPr>
        <p:spPr>
          <a:xfrm>
            <a:off x="228600" y="130175"/>
            <a:ext cx="8229600" cy="990600"/>
          </a:xfrm>
        </p:spPr>
        <p:txBody>
          <a:bodyPr/>
          <a:lstStyle/>
          <a:p>
            <a:pPr eaLnBrk="1" fontAlgn="auto" hangingPunct="1">
              <a:spcBef>
                <a:spcPts val="0"/>
              </a:spcBef>
              <a:spcAft>
                <a:spcPts val="0"/>
              </a:spcAft>
              <a:buClr>
                <a:srgbClr val="003366"/>
              </a:buClr>
              <a:buFont typeface="Questrial"/>
              <a:buNone/>
              <a:defRPr/>
            </a:pPr>
            <a:r>
              <a:rPr lang="en-US" sz="3200" b="1" dirty="0" err="1" smtClean="0">
                <a:solidFill>
                  <a:schemeClr val="accent5">
                    <a:lumMod val="50000"/>
                  </a:schemeClr>
                </a:solidFill>
                <a:latin typeface="+mj-lt"/>
                <a:ea typeface="Questrial"/>
                <a:cs typeface="Questrial"/>
                <a:sym typeface="Questrial"/>
              </a:rPr>
              <a:t>I.I.I.</a:t>
            </a:r>
            <a:r>
              <a:rPr lang="en-US" sz="3200" b="1" dirty="0" smtClean="0">
                <a:solidFill>
                  <a:schemeClr val="accent5">
                    <a:lumMod val="50000"/>
                  </a:schemeClr>
                </a:solidFill>
                <a:latin typeface="+mj-lt"/>
                <a:ea typeface="Questrial"/>
                <a:cs typeface="Questrial"/>
                <a:sym typeface="Questrial"/>
              </a:rPr>
              <a:t> Poll: Home Insurance</a:t>
            </a:r>
          </a:p>
        </p:txBody>
      </p:sp>
      <p:sp>
        <p:nvSpPr>
          <p:cNvPr id="14343" name="Rectangle 3"/>
          <p:cNvSpPr>
            <a:spLocks noChangeArrowheads="1"/>
          </p:cNvSpPr>
          <p:nvPr/>
        </p:nvSpPr>
        <p:spPr bwMode="black">
          <a:xfrm>
            <a:off x="231775" y="1149350"/>
            <a:ext cx="8534400" cy="893763"/>
          </a:xfrm>
          <a:prstGeom prst="rect">
            <a:avLst/>
          </a:prstGeom>
          <a:noFill/>
          <a:ln w="9525" algn="ctr">
            <a:noFill/>
            <a:miter lim="800000"/>
            <a:headEnd/>
            <a:tailEnd/>
          </a:ln>
        </p:spPr>
        <p:txBody>
          <a:bodyPr lIns="0" tIns="0" rIns="0" bIns="0">
            <a:spAutoFit/>
          </a:bodyPr>
          <a:lstStyle/>
          <a:p>
            <a:pPr defTabSz="114300" eaLnBrk="0" hangingPunct="0">
              <a:lnSpc>
                <a:spcPct val="90000"/>
              </a:lnSpc>
              <a:spcBef>
                <a:spcPct val="20000"/>
              </a:spcBef>
              <a:defRPr/>
            </a:pPr>
            <a:r>
              <a:rPr lang="en-US" sz="2000" b="1" kern="0" dirty="0">
                <a:solidFill>
                  <a:schemeClr val="accent5">
                    <a:lumMod val="50000"/>
                  </a:schemeClr>
                </a:solidFill>
                <a:latin typeface="Arial "/>
                <a:ea typeface="Arial"/>
                <a:cs typeface="Arial" charset="0"/>
                <a:sym typeface="Arial"/>
              </a:rPr>
              <a:t>Q. Does your homeowners policy cover damage from flooding during a hurricane?</a:t>
            </a:r>
            <a:r>
              <a:rPr lang="en-US" sz="2000" b="1" kern="0" baseline="30000" dirty="0">
                <a:solidFill>
                  <a:schemeClr val="accent5">
                    <a:lumMod val="50000"/>
                  </a:schemeClr>
                </a:solidFill>
                <a:latin typeface="Arial "/>
                <a:ea typeface="Arial"/>
                <a:cs typeface="Arial" charset="0"/>
                <a:sym typeface="Arial"/>
              </a:rPr>
              <a:t>1</a:t>
            </a:r>
          </a:p>
          <a:p>
            <a:pPr defTabSz="114300" eaLnBrk="0" hangingPunct="0">
              <a:lnSpc>
                <a:spcPct val="90000"/>
              </a:lnSpc>
              <a:spcBef>
                <a:spcPct val="20000"/>
              </a:spcBef>
              <a:defRPr/>
            </a:pPr>
            <a:endParaRPr lang="en-US" sz="2000" b="1" kern="0" dirty="0">
              <a:solidFill>
                <a:srgbClr val="28688C"/>
              </a:solidFill>
              <a:latin typeface="Arial "/>
              <a:ea typeface="Arial"/>
              <a:cs typeface="Arial" charset="0"/>
              <a:sym typeface="Arial"/>
            </a:endParaRPr>
          </a:p>
        </p:txBody>
      </p:sp>
      <p:sp>
        <p:nvSpPr>
          <p:cNvPr id="75782" name="Rectangle 4"/>
          <p:cNvSpPr>
            <a:spLocks noChangeArrowheads="1"/>
          </p:cNvSpPr>
          <p:nvPr/>
        </p:nvSpPr>
        <p:spPr bwMode="auto">
          <a:xfrm>
            <a:off x="0" y="6389688"/>
            <a:ext cx="7569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0" tIns="0" rIns="0" bIns="137160" anchor="b">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85000"/>
              </a:lnSpc>
              <a:spcBef>
                <a:spcPct val="25000"/>
              </a:spcBef>
              <a:buClr>
                <a:srgbClr val="FF6801"/>
              </a:buClr>
              <a:buFont typeface="Wingdings" panose="05000000000000000000" pitchFamily="2" charset="2"/>
              <a:buNone/>
            </a:pPr>
            <a:r>
              <a:rPr lang="en-US" altLang="en-US" sz="1100" baseline="30000">
                <a:latin typeface="Arial "/>
              </a:rPr>
              <a:t>1</a:t>
            </a:r>
            <a:r>
              <a:rPr lang="en-US" altLang="en-US" sz="1100">
                <a:latin typeface="Arial "/>
              </a:rPr>
              <a:t>Asked of those who have home insurance.</a:t>
            </a:r>
          </a:p>
          <a:p>
            <a:pPr>
              <a:lnSpc>
                <a:spcPct val="85000"/>
              </a:lnSpc>
              <a:spcBef>
                <a:spcPct val="25000"/>
              </a:spcBef>
              <a:buClr>
                <a:srgbClr val="FF6801"/>
              </a:buClr>
              <a:buFont typeface="Wingdings" panose="05000000000000000000" pitchFamily="2" charset="2"/>
              <a:buNone/>
            </a:pPr>
            <a:r>
              <a:rPr lang="en-US" altLang="en-US" sz="1100">
                <a:latin typeface="Arial "/>
              </a:rPr>
              <a:t>Source: Insurance Information Institute Annual </a:t>
            </a:r>
            <a:r>
              <a:rPr lang="en-US" altLang="en-US" sz="1100" i="1">
                <a:latin typeface="Arial "/>
              </a:rPr>
              <a:t>Pulse</a:t>
            </a:r>
            <a:r>
              <a:rPr lang="en-US" altLang="en-US" sz="1100">
                <a:latin typeface="Arial "/>
              </a:rPr>
              <a:t> Survey.</a:t>
            </a:r>
          </a:p>
        </p:txBody>
      </p:sp>
      <p:sp>
        <p:nvSpPr>
          <p:cNvPr id="2069509" name="Text Box 5"/>
          <p:cNvSpPr txBox="1">
            <a:spLocks noChangeArrowheads="1"/>
          </p:cNvSpPr>
          <p:nvPr/>
        </p:nvSpPr>
        <p:spPr bwMode="blackWhite">
          <a:xfrm>
            <a:off x="398463" y="5049838"/>
            <a:ext cx="8202612" cy="1139825"/>
          </a:xfrm>
          <a:prstGeom prst="rect">
            <a:avLst/>
          </a:prstGeom>
          <a:gradFill rotWithShape="0">
            <a:gsLst>
              <a:gs pos="0">
                <a:schemeClr val="accent2"/>
              </a:gs>
              <a:gs pos="34000">
                <a:srgbClr val="DC5A01"/>
              </a:gs>
            </a:gsLst>
            <a:lin ang="5400000" scaled="1"/>
          </a:gradFill>
          <a:ln w="12700" algn="ctr">
            <a:solidFill>
              <a:srgbClr val="FF6801"/>
            </a:solidFill>
            <a:miter lim="800000"/>
            <a:headEnd type="none" w="sm" len="sm"/>
            <a:tailEnd type="none" w="sm" len="sm"/>
          </a:ln>
        </p:spPr>
        <p:txBody>
          <a:bodyPr bIns="64008" anchor="ctr"/>
          <a:lstStyle/>
          <a:p>
            <a:pPr algn="ctr">
              <a:defRPr/>
            </a:pPr>
            <a:r>
              <a:rPr lang="en-US" b="1" kern="0" dirty="0">
                <a:solidFill>
                  <a:srgbClr val="FFFFFF"/>
                </a:solidFill>
                <a:latin typeface="Arial "/>
                <a:ea typeface="Arial"/>
                <a:cs typeface="Arial" charset="0"/>
                <a:sym typeface="Arial"/>
              </a:rPr>
              <a:t>More Than Half of Homeowners Know Their HO Insurance Does Not Cover Flood From a Hurricane, But A Significant Proportion Either Think It Does Or Do Not Know.</a:t>
            </a:r>
            <a:endParaRPr lang="en-US" kern="0" dirty="0">
              <a:solidFill>
                <a:srgbClr val="FFFFFF"/>
              </a:solidFill>
              <a:latin typeface="Arial "/>
              <a:ea typeface="Arial"/>
              <a:cs typeface="Arial" charset="0"/>
              <a:sym typeface="Arial"/>
            </a:endParaRPr>
          </a:p>
        </p:txBody>
      </p:sp>
      <p:graphicFrame>
        <p:nvGraphicFramePr>
          <p:cNvPr id="75784" name="Object 2"/>
          <p:cNvGraphicFramePr>
            <a:graphicFrameLocks/>
          </p:cNvGraphicFramePr>
          <p:nvPr/>
        </p:nvGraphicFramePr>
        <p:xfrm>
          <a:off x="2930525" y="1665288"/>
          <a:ext cx="3041650" cy="3427412"/>
        </p:xfrm>
        <a:graphic>
          <a:graphicData uri="http://schemas.openxmlformats.org/presentationml/2006/ole">
            <mc:AlternateContent xmlns:mc="http://schemas.openxmlformats.org/markup-compatibility/2006">
              <mc:Choice xmlns:v="urn:schemas-microsoft-com:vml" Requires="v">
                <p:oleObj spid="_x0000_s75789" r:id="rId5" imgW="3042168" imgH="3426249" progId="Excel.Chart.8">
                  <p:embed/>
                </p:oleObj>
              </mc:Choice>
              <mc:Fallback>
                <p:oleObj r:id="rId5" imgW="3042168" imgH="3426249" progId="Excel.Chart.8">
                  <p:embed/>
                  <p:pic>
                    <p:nvPicPr>
                      <p:cNvPr id="0" name="Object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0525" y="1665288"/>
                        <a:ext cx="304165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5785" name="Text Box 8"/>
          <p:cNvSpPr txBox="1">
            <a:spLocks noChangeArrowheads="1"/>
          </p:cNvSpPr>
          <p:nvPr/>
        </p:nvSpPr>
        <p:spPr bwMode="auto">
          <a:xfrm>
            <a:off x="2197100" y="2560638"/>
            <a:ext cx="118745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buSzPct val="90000"/>
              <a:buFont typeface="Wingdings" panose="05000000000000000000" pitchFamily="2" charset="2"/>
              <a:buNone/>
            </a:pPr>
            <a:r>
              <a:rPr lang="en-US" altLang="en-US"/>
              <a:t>Don’t know</a:t>
            </a:r>
            <a:endParaRPr lang="en-US" altLang="en-US" b="1"/>
          </a:p>
        </p:txBody>
      </p:sp>
      <p:sp>
        <p:nvSpPr>
          <p:cNvPr id="75786" name="Text Box 9"/>
          <p:cNvSpPr txBox="1">
            <a:spLocks noChangeArrowheads="1"/>
          </p:cNvSpPr>
          <p:nvPr/>
        </p:nvSpPr>
        <p:spPr bwMode="auto">
          <a:xfrm>
            <a:off x="5727700" y="2573338"/>
            <a:ext cx="830263"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buSzPct val="90000"/>
              <a:buFont typeface="Wingdings" panose="05000000000000000000" pitchFamily="2" charset="2"/>
              <a:buNone/>
            </a:pPr>
            <a:r>
              <a:rPr lang="en-US" altLang="en-US"/>
              <a:t>Yes</a:t>
            </a:r>
            <a:endParaRPr lang="en-US" altLang="en-US" b="1"/>
          </a:p>
        </p:txBody>
      </p:sp>
      <p:sp>
        <p:nvSpPr>
          <p:cNvPr id="75787" name="Text Box 10"/>
          <p:cNvSpPr txBox="1">
            <a:spLocks noChangeArrowheads="1"/>
          </p:cNvSpPr>
          <p:nvPr/>
        </p:nvSpPr>
        <p:spPr bwMode="auto">
          <a:xfrm>
            <a:off x="4279900" y="4706938"/>
            <a:ext cx="58420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buSzPct val="90000"/>
              <a:buFont typeface="Wingdings" panose="05000000000000000000" pitchFamily="2" charset="2"/>
              <a:buNone/>
            </a:pPr>
            <a:r>
              <a:rPr lang="en-US" altLang="en-US"/>
              <a:t>No</a:t>
            </a:r>
            <a:endParaRPr lang="en-US" altLang="en-US" b="1"/>
          </a:p>
        </p:txBody>
      </p:sp>
      <p:pic>
        <p:nvPicPr>
          <p:cNvPr id="75788" name="Picture 5" descr="http://www.iii.org/sites/default/files/images/logo_rgbx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500"/>
                                  </p:stCondLst>
                                  <p:childTnLst>
                                    <p:set>
                                      <p:cBhvr>
                                        <p:cTn id="6" dur="1" fill="hold">
                                          <p:stCondLst>
                                            <p:cond delay="0"/>
                                          </p:stCondLst>
                                        </p:cTn>
                                        <p:tgtEl>
                                          <p:spTgt spid="2069509"/>
                                        </p:tgtEl>
                                        <p:attrNameLst>
                                          <p:attrName>style.visibility</p:attrName>
                                        </p:attrNameLst>
                                      </p:cBhvr>
                                      <p:to>
                                        <p:strVal val="visible"/>
                                      </p:to>
                                    </p:set>
                                    <p:anim calcmode="lin" valueType="num">
                                      <p:cBhvr>
                                        <p:cTn id="7" dur="500" fill="hold"/>
                                        <p:tgtEl>
                                          <p:spTgt spid="2069509"/>
                                        </p:tgtEl>
                                        <p:attrNameLst>
                                          <p:attrName>ppt_w</p:attrName>
                                        </p:attrNameLst>
                                      </p:cBhvr>
                                      <p:tavLst>
                                        <p:tav tm="0">
                                          <p:val>
                                            <p:fltVal val="0"/>
                                          </p:val>
                                        </p:tav>
                                        <p:tav tm="100000">
                                          <p:val>
                                            <p:strVal val="#ppt_w"/>
                                          </p:val>
                                        </p:tav>
                                      </p:tavLst>
                                    </p:anim>
                                    <p:anim calcmode="lin" valueType="num">
                                      <p:cBhvr>
                                        <p:cTn id="8" dur="500" fill="hold"/>
                                        <p:tgtEl>
                                          <p:spTgt spid="20695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50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Date Placeholder 3"/>
          <p:cNvSpPr>
            <a:spLocks noGrp="1"/>
          </p:cNvSpPr>
          <p:nvPr>
            <p:ph type="dt" sz="quarter" idx="10"/>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12/01/09 - 9pm</a:t>
            </a:r>
          </a:p>
        </p:txBody>
      </p:sp>
      <p:sp>
        <p:nvSpPr>
          <p:cNvPr id="76803" name="Footer Placeholder 4"/>
          <p:cNvSpPr>
            <a:spLocks noGrp="1"/>
          </p:cNvSpPr>
          <p:nvPr>
            <p:ph type="ftr" sz="quarter" idx="11"/>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eSlide – P6466 – The Financial Crisis and the Future of the P/C</a:t>
            </a:r>
          </a:p>
        </p:txBody>
      </p:sp>
      <p:sp>
        <p:nvSpPr>
          <p:cNvPr id="2" name="Title 1"/>
          <p:cNvSpPr>
            <a:spLocks noGrp="1"/>
          </p:cNvSpPr>
          <p:nvPr>
            <p:ph type="title"/>
          </p:nvPr>
        </p:nvSpPr>
        <p:spPr>
          <a:xfrm>
            <a:off x="228600" y="130175"/>
            <a:ext cx="8229600" cy="990600"/>
          </a:xfrm>
        </p:spPr>
        <p:txBody>
          <a:bodyPr/>
          <a:lstStyle/>
          <a:p>
            <a:pPr eaLnBrk="1" fontAlgn="auto" hangingPunct="1">
              <a:spcBef>
                <a:spcPts val="0"/>
              </a:spcBef>
              <a:spcAft>
                <a:spcPts val="0"/>
              </a:spcAft>
              <a:buClr>
                <a:srgbClr val="003366"/>
              </a:buClr>
              <a:buFont typeface="Questrial"/>
              <a:buNone/>
              <a:defRPr/>
            </a:pPr>
            <a:r>
              <a:rPr lang="en-US" sz="3200" b="1" dirty="0" smtClean="0">
                <a:solidFill>
                  <a:schemeClr val="accent5">
                    <a:lumMod val="50000"/>
                  </a:schemeClr>
                </a:solidFill>
                <a:latin typeface="+mn-lt"/>
                <a:ea typeface="Questrial"/>
                <a:cs typeface="Questrial"/>
                <a:sym typeface="Questrial"/>
              </a:rPr>
              <a:t>I.I.I. Poll: Home Insurance</a:t>
            </a:r>
            <a:endParaRPr lang="en-US" sz="3200" b="1" dirty="0">
              <a:solidFill>
                <a:schemeClr val="accent5">
                  <a:lumMod val="50000"/>
                </a:schemeClr>
              </a:solidFill>
              <a:latin typeface="+mn-lt"/>
              <a:ea typeface="Questrial"/>
              <a:cs typeface="Questrial"/>
              <a:sym typeface="Questrial"/>
            </a:endParaRPr>
          </a:p>
        </p:txBody>
      </p:sp>
      <p:graphicFrame>
        <p:nvGraphicFramePr>
          <p:cNvPr id="76805" name="Content Placeholder 9"/>
          <p:cNvGraphicFramePr>
            <a:graphicFrameLocks noGrp="1"/>
          </p:cNvGraphicFramePr>
          <p:nvPr>
            <p:ph idx="4294967295"/>
          </p:nvPr>
        </p:nvGraphicFramePr>
        <p:xfrm>
          <a:off x="939800" y="2238375"/>
          <a:ext cx="8255000" cy="2890838"/>
        </p:xfrm>
        <a:graphic>
          <a:graphicData uri="http://schemas.openxmlformats.org/presentationml/2006/ole">
            <mc:AlternateContent xmlns:mc="http://schemas.openxmlformats.org/markup-compatibility/2006">
              <mc:Choice xmlns:v="urn:schemas-microsoft-com:vml" Requires="v">
                <p:oleObj spid="_x0000_s76810" r:id="rId4" imgW="8254699" imgH="2889754" progId="Excel.Chart.8">
                  <p:embed/>
                </p:oleObj>
              </mc:Choice>
              <mc:Fallback>
                <p:oleObj r:id="rId4" imgW="8254699" imgH="2889754" progId="Excel.Chart.8">
                  <p:embed/>
                  <p:pic>
                    <p:nvPicPr>
                      <p:cNvPr id="0" name="Content Placeholder 9"/>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800" y="2238375"/>
                        <a:ext cx="8255000"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3"/>
          <p:cNvSpPr>
            <a:spLocks noChangeArrowheads="1"/>
          </p:cNvSpPr>
          <p:nvPr/>
        </p:nvSpPr>
        <p:spPr bwMode="black">
          <a:xfrm>
            <a:off x="304800" y="1120775"/>
            <a:ext cx="8534400" cy="923925"/>
          </a:xfrm>
          <a:prstGeom prst="rect">
            <a:avLst/>
          </a:prstGeom>
          <a:noFill/>
          <a:ln w="9525" algn="ctr">
            <a:noFill/>
            <a:miter lim="800000"/>
            <a:headEnd/>
            <a:tailEnd/>
          </a:ln>
        </p:spPr>
        <p:txBody>
          <a:bodyPr lIns="0" tIns="0" rIns="0" bIns="0">
            <a:spAutoFit/>
          </a:bodyPr>
          <a:lstStyle/>
          <a:p>
            <a:pPr>
              <a:defRPr/>
            </a:pPr>
            <a:r>
              <a:rPr lang="en-US" sz="2000" b="1" kern="0" dirty="0">
                <a:solidFill>
                  <a:schemeClr val="accent5">
                    <a:lumMod val="50000"/>
                  </a:schemeClr>
                </a:solidFill>
                <a:latin typeface="Arial "/>
                <a:ea typeface="Arial"/>
                <a:cs typeface="Arial" charset="0"/>
                <a:sym typeface="Arial"/>
              </a:rPr>
              <a:t>Q. Does your homeowners policy cover damage from flooding during a hurricane?</a:t>
            </a:r>
            <a:r>
              <a:rPr lang="en-US" sz="2000" b="1" kern="0" baseline="30000" dirty="0">
                <a:solidFill>
                  <a:schemeClr val="accent5">
                    <a:lumMod val="50000"/>
                  </a:schemeClr>
                </a:solidFill>
                <a:latin typeface="Arial "/>
                <a:ea typeface="Arial"/>
                <a:cs typeface="Arial" charset="0"/>
                <a:sym typeface="Arial"/>
              </a:rPr>
              <a:t>1</a:t>
            </a:r>
          </a:p>
          <a:p>
            <a:pPr>
              <a:defRPr/>
            </a:pPr>
            <a:r>
              <a:rPr lang="en-US" sz="2000" b="1" kern="0" dirty="0">
                <a:solidFill>
                  <a:schemeClr val="accent5">
                    <a:lumMod val="50000"/>
                  </a:schemeClr>
                </a:solidFill>
                <a:latin typeface="Arial "/>
                <a:ea typeface="Arial"/>
                <a:cs typeface="Arial" charset="0"/>
                <a:sym typeface="Arial"/>
              </a:rPr>
              <a:t>                                              Respondents answering “YES”</a:t>
            </a:r>
          </a:p>
        </p:txBody>
      </p:sp>
      <p:sp>
        <p:nvSpPr>
          <p:cNvPr id="11" name="Text Box 5"/>
          <p:cNvSpPr txBox="1">
            <a:spLocks noChangeArrowheads="1"/>
          </p:cNvSpPr>
          <p:nvPr/>
        </p:nvSpPr>
        <p:spPr bwMode="blackWhite">
          <a:xfrm>
            <a:off x="320675" y="5187950"/>
            <a:ext cx="8518525" cy="750888"/>
          </a:xfrm>
          <a:prstGeom prst="rect">
            <a:avLst/>
          </a:prstGeom>
          <a:solidFill>
            <a:srgbClr val="C56015"/>
          </a:solidFill>
          <a:ln w="12700" algn="ctr">
            <a:solidFill>
              <a:srgbClr val="FF6801"/>
            </a:solidFill>
            <a:miter lim="800000"/>
            <a:headEnd type="none" w="sm" len="sm"/>
            <a:tailEnd type="none" w="sm" len="sm"/>
          </a:ln>
        </p:spPr>
        <p:txBody>
          <a:bodyPr bIns="64008"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5000"/>
              </a:lnSpc>
              <a:spcBef>
                <a:spcPct val="25000"/>
              </a:spcBef>
            </a:pPr>
            <a:r>
              <a:rPr lang="en-US" altLang="en-US" b="1">
                <a:solidFill>
                  <a:srgbClr val="FFFFFF"/>
                </a:solidFill>
                <a:latin typeface="Arial "/>
              </a:rPr>
              <a:t>Homeowners in the South and Northeast Were Most Likely to Think Home Insurance Pays for Flood Damage.</a:t>
            </a:r>
          </a:p>
        </p:txBody>
      </p:sp>
      <p:sp>
        <p:nvSpPr>
          <p:cNvPr id="76808" name="Rectangle 4"/>
          <p:cNvSpPr>
            <a:spLocks noChangeArrowheads="1"/>
          </p:cNvSpPr>
          <p:nvPr/>
        </p:nvSpPr>
        <p:spPr bwMode="auto">
          <a:xfrm>
            <a:off x="0" y="6122988"/>
            <a:ext cx="7569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0" tIns="0" rIns="0" bIns="137160" anchor="b">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85000"/>
              </a:lnSpc>
              <a:spcBef>
                <a:spcPct val="25000"/>
              </a:spcBef>
              <a:buClr>
                <a:srgbClr val="FF6801"/>
              </a:buClr>
              <a:buFont typeface="Wingdings" panose="05000000000000000000" pitchFamily="2" charset="2"/>
              <a:buNone/>
            </a:pPr>
            <a:r>
              <a:rPr lang="en-US" altLang="en-US" sz="1100" baseline="30000">
                <a:latin typeface="Arial "/>
              </a:rPr>
              <a:t>1</a:t>
            </a:r>
            <a:r>
              <a:rPr lang="en-US" altLang="en-US" sz="1100">
                <a:latin typeface="Arial "/>
              </a:rPr>
              <a:t>Asked of those who have home insurance.</a:t>
            </a:r>
          </a:p>
          <a:p>
            <a:pPr>
              <a:lnSpc>
                <a:spcPct val="85000"/>
              </a:lnSpc>
              <a:spcBef>
                <a:spcPct val="25000"/>
              </a:spcBef>
              <a:buClr>
                <a:srgbClr val="FF6801"/>
              </a:buClr>
              <a:buFont typeface="Wingdings" panose="05000000000000000000" pitchFamily="2" charset="2"/>
              <a:buNone/>
            </a:pPr>
            <a:r>
              <a:rPr lang="en-US" altLang="en-US" sz="1100">
                <a:latin typeface="Arial "/>
              </a:rPr>
              <a:t>Source: Insurance Information Institute Annual </a:t>
            </a:r>
            <a:r>
              <a:rPr lang="en-US" altLang="en-US" sz="1100" i="1">
                <a:latin typeface="Arial "/>
              </a:rPr>
              <a:t>Pulse</a:t>
            </a:r>
            <a:r>
              <a:rPr lang="en-US" altLang="en-US" sz="1100">
                <a:latin typeface="Arial "/>
              </a:rPr>
              <a:t> Survey.</a:t>
            </a:r>
          </a:p>
        </p:txBody>
      </p:sp>
      <p:pic>
        <p:nvPicPr>
          <p:cNvPr id="76809" name="Picture 5" descr="http://www.iii.org/sites/default/files/images/logo_rgbx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5"/>
          <p:cNvSpPr>
            <a:spLocks noGrp="1" noChangeArrowheads="1"/>
          </p:cNvSpPr>
          <p:nvPr>
            <p:ph type="dt" sz="quarter" idx="10"/>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12/01/09 - 9pm</a:t>
            </a:r>
          </a:p>
        </p:txBody>
      </p:sp>
      <p:sp>
        <p:nvSpPr>
          <p:cNvPr id="77827" name="Rectangle 106"/>
          <p:cNvSpPr>
            <a:spLocks noGrp="1" noChangeArrowheads="1"/>
          </p:cNvSpPr>
          <p:nvPr>
            <p:ph type="ftr" sz="quarter" idx="11"/>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FFFFFF"/>
                </a:solidFill>
                <a:latin typeface="Questrial" charset="0"/>
                <a:sym typeface="Questrial" charset="0"/>
              </a:rPr>
              <a:t>eSlide – P6466 – The Financial Crisis and the Future of the P/C</a:t>
            </a:r>
          </a:p>
        </p:txBody>
      </p:sp>
      <p:sp>
        <p:nvSpPr>
          <p:cNvPr id="14342" name="Rectangle 2"/>
          <p:cNvSpPr>
            <a:spLocks noGrp="1" noChangeArrowheads="1"/>
          </p:cNvSpPr>
          <p:nvPr>
            <p:ph type="title"/>
          </p:nvPr>
        </p:nvSpPr>
        <p:spPr>
          <a:xfrm>
            <a:off x="152400" y="152400"/>
            <a:ext cx="8229600" cy="990600"/>
          </a:xfrm>
        </p:spPr>
        <p:txBody>
          <a:bodyPr/>
          <a:lstStyle/>
          <a:p>
            <a:pPr eaLnBrk="1" fontAlgn="auto" hangingPunct="1">
              <a:spcBef>
                <a:spcPts val="0"/>
              </a:spcBef>
              <a:spcAft>
                <a:spcPts val="0"/>
              </a:spcAft>
              <a:buClr>
                <a:srgbClr val="003366"/>
              </a:buClr>
              <a:buFont typeface="Questrial"/>
              <a:buNone/>
              <a:defRPr/>
            </a:pPr>
            <a:r>
              <a:rPr lang="en-US" sz="3200" b="1" dirty="0" smtClean="0">
                <a:solidFill>
                  <a:schemeClr val="accent5">
                    <a:lumMod val="50000"/>
                  </a:schemeClr>
                </a:solidFill>
                <a:latin typeface="+mj-lt"/>
                <a:ea typeface="Questrial"/>
                <a:cs typeface="Questrial"/>
                <a:sym typeface="Questrial"/>
              </a:rPr>
              <a:t>I.I.I. Poll: </a:t>
            </a:r>
            <a:r>
              <a:rPr lang="en-US" sz="3200" b="1" dirty="0" err="1" smtClean="0">
                <a:solidFill>
                  <a:schemeClr val="accent5">
                    <a:lumMod val="50000"/>
                  </a:schemeClr>
                </a:solidFill>
                <a:latin typeface="+mj-lt"/>
                <a:ea typeface="Questrial"/>
                <a:cs typeface="Questrial"/>
                <a:sym typeface="Questrial"/>
              </a:rPr>
              <a:t>Superstorm</a:t>
            </a:r>
            <a:r>
              <a:rPr lang="en-US" sz="3200" b="1" dirty="0" smtClean="0">
                <a:solidFill>
                  <a:schemeClr val="accent5">
                    <a:lumMod val="50000"/>
                  </a:schemeClr>
                </a:solidFill>
                <a:latin typeface="+mj-lt"/>
                <a:ea typeface="Questrial"/>
                <a:cs typeface="Questrial"/>
                <a:sym typeface="Questrial"/>
              </a:rPr>
              <a:t> Sandy Claims</a:t>
            </a:r>
          </a:p>
        </p:txBody>
      </p:sp>
      <p:sp>
        <p:nvSpPr>
          <p:cNvPr id="14343" name="Rectangle 3"/>
          <p:cNvSpPr>
            <a:spLocks noChangeArrowheads="1"/>
          </p:cNvSpPr>
          <p:nvPr/>
        </p:nvSpPr>
        <p:spPr bwMode="black">
          <a:xfrm>
            <a:off x="347663" y="1266825"/>
            <a:ext cx="8534400" cy="1538288"/>
          </a:xfrm>
          <a:prstGeom prst="rect">
            <a:avLst/>
          </a:prstGeom>
          <a:noFill/>
          <a:ln w="9525" algn="ctr">
            <a:noFill/>
            <a:miter lim="800000"/>
            <a:headEnd/>
            <a:tailEnd/>
          </a:ln>
        </p:spPr>
        <p:txBody>
          <a:bodyPr lIns="0" tIns="0" rIns="0" bIns="0">
            <a:spAutoFit/>
          </a:bodyPr>
          <a:lstStyle/>
          <a:p>
            <a:pPr>
              <a:defRPr/>
            </a:pPr>
            <a:r>
              <a:rPr lang="en-US" sz="2000" b="1" kern="0" dirty="0">
                <a:solidFill>
                  <a:schemeClr val="accent5">
                    <a:lumMod val="50000"/>
                  </a:schemeClr>
                </a:solidFill>
                <a:latin typeface="Arial "/>
                <a:ea typeface="Arial"/>
                <a:cs typeface="Arial" charset="0"/>
                <a:sym typeface="Arial"/>
              </a:rPr>
              <a:t>Q.</a:t>
            </a:r>
            <a:r>
              <a:rPr lang="en-US" sz="2000" i="1" kern="0" dirty="0">
                <a:solidFill>
                  <a:schemeClr val="accent5">
                    <a:lumMod val="50000"/>
                  </a:schemeClr>
                </a:solidFill>
                <a:latin typeface="Arial "/>
                <a:ea typeface="Arial"/>
                <a:cs typeface="Arial" charset="0"/>
                <a:sym typeface="Arial"/>
              </a:rPr>
              <a:t> </a:t>
            </a:r>
            <a:r>
              <a:rPr lang="en-US" sz="2000" b="1" kern="0" dirty="0">
                <a:solidFill>
                  <a:schemeClr val="accent5">
                    <a:lumMod val="50000"/>
                  </a:schemeClr>
                </a:solidFill>
                <a:latin typeface="Arial "/>
                <a:ea typeface="Arial"/>
                <a:cs typeface="Arial" charset="0"/>
                <a:sym typeface="Arial"/>
              </a:rPr>
              <a:t>Do you think that the damages in these disputed claims from Hurricane Sandy were covered by homeowners insurance or flood insurance policies?</a:t>
            </a:r>
            <a:r>
              <a:rPr lang="en-US" sz="2000" b="1" kern="0" baseline="30000" dirty="0">
                <a:solidFill>
                  <a:schemeClr val="accent5">
                    <a:lumMod val="50000"/>
                  </a:schemeClr>
                </a:solidFill>
                <a:latin typeface="Arial "/>
                <a:ea typeface="Arial"/>
                <a:cs typeface="Arial" charset="0"/>
                <a:sym typeface="Arial"/>
              </a:rPr>
              <a:t>1</a:t>
            </a:r>
          </a:p>
          <a:p>
            <a:pPr>
              <a:defRPr/>
            </a:pPr>
            <a:endParaRPr lang="en-US" sz="2000" b="1" kern="0" dirty="0">
              <a:solidFill>
                <a:srgbClr val="28688C"/>
              </a:solidFill>
              <a:latin typeface="Arial "/>
              <a:ea typeface="Arial"/>
              <a:cs typeface="Arial" charset="0"/>
              <a:sym typeface="Arial"/>
            </a:endParaRPr>
          </a:p>
          <a:p>
            <a:pPr>
              <a:defRPr/>
            </a:pPr>
            <a:endParaRPr lang="en-US" sz="2000" b="1" kern="0" dirty="0">
              <a:solidFill>
                <a:srgbClr val="225A7A"/>
              </a:solidFill>
              <a:latin typeface="Arial "/>
              <a:ea typeface="Arial"/>
              <a:cs typeface="Arial" charset="0"/>
              <a:sym typeface="Arial"/>
            </a:endParaRPr>
          </a:p>
        </p:txBody>
      </p:sp>
      <p:sp>
        <p:nvSpPr>
          <p:cNvPr id="77830" name="Rectangle 4"/>
          <p:cNvSpPr>
            <a:spLocks noChangeArrowheads="1"/>
          </p:cNvSpPr>
          <p:nvPr/>
        </p:nvSpPr>
        <p:spPr bwMode="auto">
          <a:xfrm>
            <a:off x="0" y="6575425"/>
            <a:ext cx="75692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0" tIns="0" rIns="0" bIns="137160" anchor="b">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85000"/>
              </a:lnSpc>
              <a:spcBef>
                <a:spcPct val="25000"/>
              </a:spcBef>
              <a:buClr>
                <a:srgbClr val="FF6801"/>
              </a:buClr>
              <a:buFont typeface="Wingdings" panose="05000000000000000000" pitchFamily="2" charset="2"/>
              <a:buNone/>
            </a:pPr>
            <a:r>
              <a:rPr lang="en-US" altLang="en-US" sz="1100"/>
              <a:t>Source: Insurance Information Institute Annual </a:t>
            </a:r>
            <a:r>
              <a:rPr lang="en-US" altLang="en-US" sz="1100" i="1"/>
              <a:t>Pulse</a:t>
            </a:r>
            <a:r>
              <a:rPr lang="en-US" altLang="en-US" sz="1100"/>
              <a:t> Survey.</a:t>
            </a:r>
          </a:p>
        </p:txBody>
      </p:sp>
      <p:sp>
        <p:nvSpPr>
          <p:cNvPr id="2069509" name="Text Box 5"/>
          <p:cNvSpPr txBox="1">
            <a:spLocks noChangeArrowheads="1"/>
          </p:cNvSpPr>
          <p:nvPr/>
        </p:nvSpPr>
        <p:spPr bwMode="blackWhite">
          <a:xfrm>
            <a:off x="338138" y="5299075"/>
            <a:ext cx="8621712" cy="955675"/>
          </a:xfrm>
          <a:prstGeom prst="rect">
            <a:avLst/>
          </a:prstGeom>
          <a:gradFill rotWithShape="0">
            <a:gsLst>
              <a:gs pos="0">
                <a:schemeClr val="accent2"/>
              </a:gs>
              <a:gs pos="22000">
                <a:srgbClr val="DC5A01"/>
              </a:gs>
            </a:gsLst>
            <a:lin ang="5400000" scaled="1"/>
          </a:gradFill>
          <a:ln w="12700" algn="ctr">
            <a:solidFill>
              <a:srgbClr val="FF6801"/>
            </a:solidFill>
            <a:miter lim="800000"/>
            <a:headEnd type="none" w="sm" len="sm"/>
            <a:tailEnd type="none" w="sm" len="sm"/>
          </a:ln>
        </p:spPr>
        <p:txBody>
          <a:bodyPr bIns="64008" anchor="ctr"/>
          <a:lstStyle/>
          <a:p>
            <a:pPr algn="ctr">
              <a:lnSpc>
                <a:spcPct val="95000"/>
              </a:lnSpc>
              <a:spcBef>
                <a:spcPct val="25000"/>
              </a:spcBef>
              <a:defRPr/>
            </a:pPr>
            <a:r>
              <a:rPr lang="en-US" sz="2000" b="1" kern="0" dirty="0">
                <a:solidFill>
                  <a:srgbClr val="FFFFFF"/>
                </a:solidFill>
                <a:latin typeface="Arial "/>
                <a:ea typeface="Arial"/>
                <a:cs typeface="Arial" charset="0"/>
                <a:sym typeface="Arial"/>
              </a:rPr>
              <a:t>Only 1/3 Third of </a:t>
            </a:r>
            <a:r>
              <a:rPr lang="en-US" sz="2000" b="1" kern="0" dirty="0">
                <a:solidFill>
                  <a:srgbClr val="FFFFFF"/>
                </a:solidFill>
                <a:latin typeface="Arial "/>
                <a:ea typeface="Arial"/>
                <a:sym typeface="Arial"/>
              </a:rPr>
              <a:t>Those</a:t>
            </a:r>
            <a:r>
              <a:rPr lang="en-US" sz="2000" b="1" kern="0" dirty="0">
                <a:solidFill>
                  <a:srgbClr val="FFFFFF"/>
                </a:solidFill>
                <a:latin typeface="Arial "/>
                <a:ea typeface="Arial"/>
                <a:cs typeface="Arial" charset="0"/>
                <a:sym typeface="Arial"/>
              </a:rPr>
              <a:t> Who Heard About </a:t>
            </a:r>
            <a:r>
              <a:rPr lang="en-US" sz="2000" b="1" kern="0" dirty="0" err="1">
                <a:solidFill>
                  <a:srgbClr val="FFFFFF"/>
                </a:solidFill>
                <a:latin typeface="Arial "/>
                <a:ea typeface="Arial"/>
                <a:cs typeface="Arial" charset="0"/>
                <a:sym typeface="Arial"/>
              </a:rPr>
              <a:t>Superstorm</a:t>
            </a:r>
            <a:r>
              <a:rPr lang="en-US" sz="2000" b="1" kern="0" dirty="0">
                <a:solidFill>
                  <a:srgbClr val="FFFFFF"/>
                </a:solidFill>
                <a:latin typeface="Arial "/>
                <a:ea typeface="Arial"/>
                <a:cs typeface="Arial" charset="0"/>
                <a:sym typeface="Arial"/>
              </a:rPr>
              <a:t> Sandy Claim Disputes Thought the Claims Were Related to Home Insurance while 43% Understood Correctly that the Claims are on Flood Policies.</a:t>
            </a:r>
          </a:p>
        </p:txBody>
      </p:sp>
      <p:graphicFrame>
        <p:nvGraphicFramePr>
          <p:cNvPr id="77832" name="Object 2"/>
          <p:cNvGraphicFramePr>
            <a:graphicFrameLocks/>
          </p:cNvGraphicFramePr>
          <p:nvPr/>
        </p:nvGraphicFramePr>
        <p:xfrm>
          <a:off x="2905125" y="2392363"/>
          <a:ext cx="3041650" cy="2720975"/>
        </p:xfrm>
        <a:graphic>
          <a:graphicData uri="http://schemas.openxmlformats.org/presentationml/2006/ole">
            <mc:AlternateContent xmlns:mc="http://schemas.openxmlformats.org/markup-compatibility/2006">
              <mc:Choice xmlns:v="urn:schemas-microsoft-com:vml" Requires="v">
                <p:oleObj spid="_x0000_s77838" r:id="rId5" imgW="3036071" imgH="2719052" progId="Excel.Chart.8">
                  <p:embed/>
                </p:oleObj>
              </mc:Choice>
              <mc:Fallback>
                <p:oleObj r:id="rId5" imgW="3036071" imgH="2719052" progId="Excel.Chart.8">
                  <p:embed/>
                  <p:pic>
                    <p:nvPicPr>
                      <p:cNvPr id="0" name="Object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5125" y="2392363"/>
                        <a:ext cx="304165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7833" name="Text Box 8"/>
          <p:cNvSpPr txBox="1">
            <a:spLocks noChangeArrowheads="1"/>
          </p:cNvSpPr>
          <p:nvPr/>
        </p:nvSpPr>
        <p:spPr bwMode="auto">
          <a:xfrm>
            <a:off x="2154238" y="2730500"/>
            <a:ext cx="118745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buSzPct val="90000"/>
              <a:buFont typeface="Wingdings" panose="05000000000000000000" pitchFamily="2" charset="2"/>
              <a:buNone/>
            </a:pPr>
            <a:r>
              <a:rPr lang="en-US" altLang="en-US"/>
              <a:t>Don’t know</a:t>
            </a:r>
            <a:endParaRPr lang="en-US" altLang="en-US" b="1"/>
          </a:p>
        </p:txBody>
      </p:sp>
      <p:sp>
        <p:nvSpPr>
          <p:cNvPr id="77834" name="Text Box 9"/>
          <p:cNvSpPr txBox="1">
            <a:spLocks noChangeArrowheads="1"/>
          </p:cNvSpPr>
          <p:nvPr/>
        </p:nvSpPr>
        <p:spPr bwMode="auto">
          <a:xfrm>
            <a:off x="5653088" y="2936875"/>
            <a:ext cx="10572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buSzPct val="90000"/>
              <a:buFont typeface="Wingdings" panose="05000000000000000000" pitchFamily="2" charset="2"/>
              <a:buNone/>
            </a:pPr>
            <a:r>
              <a:rPr lang="en-US" altLang="en-US"/>
              <a:t>Home insurance</a:t>
            </a:r>
          </a:p>
          <a:p>
            <a:pPr algn="ctr">
              <a:lnSpc>
                <a:spcPct val="90000"/>
              </a:lnSpc>
              <a:buSzPct val="90000"/>
              <a:buFont typeface="Wingdings" panose="05000000000000000000" pitchFamily="2" charset="2"/>
              <a:buNone/>
            </a:pPr>
            <a:endParaRPr lang="en-US" altLang="en-US" b="1"/>
          </a:p>
        </p:txBody>
      </p:sp>
      <p:sp>
        <p:nvSpPr>
          <p:cNvPr id="77835" name="Text Box 10"/>
          <p:cNvSpPr txBox="1">
            <a:spLocks noChangeArrowheads="1"/>
          </p:cNvSpPr>
          <p:nvPr/>
        </p:nvSpPr>
        <p:spPr bwMode="auto">
          <a:xfrm>
            <a:off x="2181225" y="4427538"/>
            <a:ext cx="102870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buSzPct val="90000"/>
              <a:buFont typeface="Wingdings" panose="05000000000000000000" pitchFamily="2" charset="2"/>
              <a:buNone/>
            </a:pPr>
            <a:r>
              <a:rPr lang="en-US" altLang="en-US"/>
              <a:t>Flood insurance</a:t>
            </a:r>
          </a:p>
        </p:txBody>
      </p:sp>
      <p:sp>
        <p:nvSpPr>
          <p:cNvPr id="77836" name="TextBox 2"/>
          <p:cNvSpPr txBox="1">
            <a:spLocks noChangeArrowheads="1"/>
          </p:cNvSpPr>
          <p:nvPr/>
        </p:nvSpPr>
        <p:spPr bwMode="auto">
          <a:xfrm>
            <a:off x="347663" y="6254750"/>
            <a:ext cx="8602662"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85000"/>
              </a:lnSpc>
              <a:spcBef>
                <a:spcPct val="25000"/>
              </a:spcBef>
              <a:buClr>
                <a:srgbClr val="FF6801"/>
              </a:buClr>
            </a:pPr>
            <a:r>
              <a:rPr lang="en-US" altLang="en-US" sz="1100" baseline="30000"/>
              <a:t>1</a:t>
            </a:r>
            <a:r>
              <a:rPr lang="en-US" altLang="en-US" sz="1100"/>
              <a:t>Asked of those who had heard about disputes following Hurricane Sandy.</a:t>
            </a:r>
          </a:p>
        </p:txBody>
      </p:sp>
      <p:pic>
        <p:nvPicPr>
          <p:cNvPr id="77837" name="Picture 5" descr="http://www.iii.org/sites/default/files/images/logo_rgbx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500"/>
                                  </p:stCondLst>
                                  <p:childTnLst>
                                    <p:set>
                                      <p:cBhvr>
                                        <p:cTn id="6" dur="1" fill="hold">
                                          <p:stCondLst>
                                            <p:cond delay="0"/>
                                          </p:stCondLst>
                                        </p:cTn>
                                        <p:tgtEl>
                                          <p:spTgt spid="2069509"/>
                                        </p:tgtEl>
                                        <p:attrNameLst>
                                          <p:attrName>style.visibility</p:attrName>
                                        </p:attrNameLst>
                                      </p:cBhvr>
                                      <p:to>
                                        <p:strVal val="visible"/>
                                      </p:to>
                                    </p:set>
                                    <p:anim calcmode="lin" valueType="num">
                                      <p:cBhvr>
                                        <p:cTn id="7" dur="500" fill="hold"/>
                                        <p:tgtEl>
                                          <p:spTgt spid="2069509"/>
                                        </p:tgtEl>
                                        <p:attrNameLst>
                                          <p:attrName>ppt_w</p:attrName>
                                        </p:attrNameLst>
                                      </p:cBhvr>
                                      <p:tavLst>
                                        <p:tav tm="0">
                                          <p:val>
                                            <p:fltVal val="0"/>
                                          </p:val>
                                        </p:tav>
                                        <p:tav tm="100000">
                                          <p:val>
                                            <p:strVal val="#ppt_w"/>
                                          </p:val>
                                        </p:tav>
                                      </p:tavLst>
                                    </p:anim>
                                    <p:anim calcmode="lin" valueType="num">
                                      <p:cBhvr>
                                        <p:cTn id="8" dur="500" fill="hold"/>
                                        <p:tgtEl>
                                          <p:spTgt spid="20695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50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ChangeArrowheads="1"/>
          </p:cNvSpPr>
          <p:nvPr/>
        </p:nvSpPr>
        <p:spPr bwMode="auto">
          <a:xfrm>
            <a:off x="0" y="6556375"/>
            <a:ext cx="9144000" cy="301625"/>
          </a:xfrm>
          <a:prstGeom prst="rect">
            <a:avLst/>
          </a:prstGeom>
          <a:solidFill>
            <a:srgbClr val="225A7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7885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1175" y="838200"/>
            <a:ext cx="30321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
          <p:cNvSpPr>
            <a:spLocks noChangeArrowheads="1"/>
          </p:cNvSpPr>
          <p:nvPr/>
        </p:nvSpPr>
        <p:spPr bwMode="blackWhite">
          <a:xfrm>
            <a:off x="377825" y="2724150"/>
            <a:ext cx="8424863" cy="1133475"/>
          </a:xfrm>
          <a:prstGeom prst="rect">
            <a:avLst/>
          </a:prstGeom>
          <a:gradFill rotWithShape="1">
            <a:gsLst>
              <a:gs pos="66000">
                <a:schemeClr val="accent5">
                  <a:lumMod val="50000"/>
                </a:schemeClr>
              </a:gs>
              <a:gs pos="100000">
                <a:schemeClr val="accent1">
                  <a:gamma/>
                  <a:shade val="66275"/>
                  <a:invGamma/>
                </a:schemeClr>
              </a:gs>
            </a:gsLst>
            <a:lin ang="5400000" scaled="1"/>
          </a:gradFill>
          <a:ln w="12700">
            <a:solidFill>
              <a:schemeClr val="accent1"/>
            </a:solidFill>
            <a:miter lim="800000"/>
            <a:headEnd/>
            <a:tailEnd/>
          </a:ln>
          <a:effectLst/>
        </p:spPr>
        <p:txBody>
          <a:bodyPr lIns="45720" rIns="45720" anchor="ctr"/>
          <a:lstStyle/>
          <a:p>
            <a:pPr algn="ctr" fontAlgn="auto">
              <a:lnSpc>
                <a:spcPct val="85000"/>
              </a:lnSpc>
              <a:spcBef>
                <a:spcPct val="25000"/>
              </a:spcBef>
              <a:spcAft>
                <a:spcPts val="0"/>
              </a:spcAft>
              <a:defRPr/>
            </a:pPr>
            <a:r>
              <a:rPr lang="en-US" sz="3200" b="1" kern="0" dirty="0">
                <a:solidFill>
                  <a:srgbClr val="FFFFFF"/>
                </a:solidFill>
                <a:ea typeface="Arial"/>
                <a:sym typeface="Arial"/>
              </a:rPr>
              <a:t>CYBER RISK AND INSURANCE</a:t>
            </a:r>
          </a:p>
        </p:txBody>
      </p:sp>
      <p:sp>
        <p:nvSpPr>
          <p:cNvPr id="7" name="Rectangle 6"/>
          <p:cNvSpPr>
            <a:spLocks noChangeArrowheads="1"/>
          </p:cNvSpPr>
          <p:nvPr/>
        </p:nvSpPr>
        <p:spPr bwMode="auto">
          <a:xfrm>
            <a:off x="157163" y="4224338"/>
            <a:ext cx="866775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5720" rIns="45720">
            <a:spAutoFit/>
          </a:bodyPr>
          <a:lstStyle>
            <a:lvl1pPr marL="292100" indent="-2921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spcBef>
                <a:spcPct val="25000"/>
              </a:spcBef>
              <a:buClr>
                <a:schemeClr val="accent2"/>
              </a:buClr>
              <a:buFont typeface="Wingdings" panose="05000000000000000000" pitchFamily="2" charset="2"/>
              <a:buNone/>
            </a:pPr>
            <a:r>
              <a:rPr lang="en-US" altLang="en-US" sz="3600" b="1">
                <a:solidFill>
                  <a:srgbClr val="225A7A"/>
                </a:solidFill>
                <a:latin typeface="Arial "/>
              </a:rPr>
              <a:t>Cyber Risk is a Rapidly Emerging Exposure for Businesses Large and Small in Every Industry</a:t>
            </a:r>
          </a:p>
          <a:p>
            <a:pPr algn="ctr">
              <a:lnSpc>
                <a:spcPct val="90000"/>
              </a:lnSpc>
              <a:spcBef>
                <a:spcPct val="25000"/>
              </a:spcBef>
              <a:buClr>
                <a:schemeClr val="accent2"/>
              </a:buClr>
              <a:buFont typeface="Wingdings" panose="05000000000000000000" pitchFamily="2" charset="2"/>
              <a:buNone/>
            </a:pPr>
            <a:r>
              <a:rPr lang="en-US" altLang="en-US" sz="3600" b="1" i="1">
                <a:solidFill>
                  <a:srgbClr val="FF0000"/>
                </a:solidFill>
                <a:latin typeface="Arial "/>
              </a:rPr>
              <a:t>Insurers Are Closing the Gaps</a:t>
            </a:r>
            <a:endParaRPr lang="en-US" altLang="en-US" sz="3200" b="1" i="1">
              <a:solidFill>
                <a:srgbClr val="FF0000"/>
              </a:solidFill>
              <a:latin typeface="Arial "/>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withEffect">
                                  <p:stCondLst>
                                    <p:cond delay="30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120650" y="152400"/>
            <a:ext cx="7550150" cy="860425"/>
          </a:xfrm>
        </p:spPr>
        <p:txBody>
          <a:bodyPr/>
          <a:lstStyle/>
          <a:p>
            <a:pPr eaLnBrk="1" fontAlgn="auto" hangingPunct="1">
              <a:spcBef>
                <a:spcPts val="0"/>
              </a:spcBef>
              <a:spcAft>
                <a:spcPts val="0"/>
              </a:spcAft>
              <a:buClr>
                <a:srgbClr val="003366"/>
              </a:buClr>
              <a:buFont typeface="Questrial"/>
              <a:buNone/>
              <a:defRPr/>
            </a:pPr>
            <a:r>
              <a:rPr lang="en-US" sz="3200" b="1" dirty="0" smtClean="0">
                <a:solidFill>
                  <a:schemeClr val="accent5">
                    <a:lumMod val="50000"/>
                  </a:schemeClr>
                </a:solidFill>
                <a:latin typeface="Arial" pitchFamily="34" charset="0"/>
                <a:ea typeface="Questrial"/>
                <a:cs typeface="Questrial"/>
                <a:sym typeface="Questrial"/>
              </a:rPr>
              <a:t>Data Breaches 2005-2015, by Number of Breaches and Records Exposed</a:t>
            </a:r>
          </a:p>
        </p:txBody>
      </p:sp>
      <p:sp>
        <p:nvSpPr>
          <p:cNvPr id="1028" name="Rectangle 3"/>
          <p:cNvSpPr>
            <a:spLocks noChangeArrowheads="1"/>
          </p:cNvSpPr>
          <p:nvPr/>
        </p:nvSpPr>
        <p:spPr bwMode="black">
          <a:xfrm>
            <a:off x="290513" y="1139825"/>
            <a:ext cx="8221662" cy="220663"/>
          </a:xfrm>
          <a:prstGeom prst="rect">
            <a:avLst/>
          </a:prstGeom>
          <a:noFill/>
          <a:ln w="9525" algn="ctr">
            <a:noFill/>
            <a:miter lim="800000"/>
            <a:headEnd/>
            <a:tailEnd/>
          </a:ln>
        </p:spPr>
        <p:txBody>
          <a:bodyPr lIns="0" tIns="0" rIns="0" bIns="0">
            <a:spAutoFit/>
          </a:bodyPr>
          <a:lstStyle/>
          <a:p>
            <a:pPr defTabSz="114300" eaLnBrk="0" fontAlgn="auto" hangingPunct="0">
              <a:lnSpc>
                <a:spcPct val="90000"/>
              </a:lnSpc>
              <a:spcBef>
                <a:spcPct val="20000"/>
              </a:spcBef>
              <a:spcAft>
                <a:spcPts val="0"/>
              </a:spcAft>
              <a:defRPr/>
            </a:pPr>
            <a:r>
              <a:rPr lang="en-US" sz="1600" b="1" kern="0" dirty="0">
                <a:solidFill>
                  <a:srgbClr val="225A7A"/>
                </a:solidFill>
                <a:latin typeface="Arial "/>
                <a:ea typeface="Arial"/>
                <a:sym typeface="Arial"/>
              </a:rPr>
              <a:t># Data </a:t>
            </a:r>
            <a:r>
              <a:rPr lang="en-US" sz="1600" b="1" kern="0" dirty="0">
                <a:solidFill>
                  <a:schemeClr val="accent5">
                    <a:lumMod val="50000"/>
                  </a:schemeClr>
                </a:solidFill>
                <a:latin typeface="Arial "/>
                <a:ea typeface="Arial"/>
                <a:sym typeface="Arial"/>
              </a:rPr>
              <a:t>Breaches/Millions</a:t>
            </a:r>
            <a:r>
              <a:rPr lang="en-US" sz="1600" b="1" kern="0" dirty="0">
                <a:solidFill>
                  <a:srgbClr val="225A7A"/>
                </a:solidFill>
                <a:latin typeface="Arial "/>
                <a:ea typeface="Arial"/>
                <a:sym typeface="Arial"/>
              </a:rPr>
              <a:t> of Records Exposed</a:t>
            </a:r>
          </a:p>
        </p:txBody>
      </p:sp>
      <p:sp>
        <p:nvSpPr>
          <p:cNvPr id="79876" name="Rectangle 4"/>
          <p:cNvSpPr>
            <a:spLocks noChangeArrowheads="1"/>
          </p:cNvSpPr>
          <p:nvPr/>
        </p:nvSpPr>
        <p:spPr bwMode="auto">
          <a:xfrm>
            <a:off x="0" y="6415088"/>
            <a:ext cx="91440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0" tIns="0" rIns="0" bIns="137160" anchor="b">
            <a:spAutoFit/>
          </a:bodyPr>
          <a:lstStyle>
            <a:lvl1pPr marL="133350" indent="-133350" eaLnBrk="0" hangingPunct="0">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112713" algn="r"/>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90000"/>
              </a:lnSpc>
              <a:buClr>
                <a:srgbClr val="FF6801"/>
              </a:buClr>
            </a:pPr>
            <a:r>
              <a:rPr lang="en-US" altLang="en-US" sz="1100">
                <a:latin typeface="Arial "/>
              </a:rPr>
              <a:t>Source: Identity Theft Resource Center (updated as of Jan. 6, 2016);</a:t>
            </a:r>
          </a:p>
          <a:p>
            <a:pPr>
              <a:lnSpc>
                <a:spcPct val="90000"/>
              </a:lnSpc>
              <a:buClr>
                <a:srgbClr val="FF6801"/>
              </a:buClr>
            </a:pPr>
            <a:r>
              <a:rPr lang="en-US" altLang="en-US" sz="1100">
                <a:latin typeface="Arial "/>
                <a:hlinkClick r:id="rId4"/>
              </a:rPr>
              <a:t>http://www.idtheftcenter.org/images/breach/ITRCBreachReport2015.pdf</a:t>
            </a:r>
            <a:r>
              <a:rPr lang="en-US" altLang="en-US" sz="1100">
                <a:latin typeface="Arial "/>
              </a:rPr>
              <a:t> </a:t>
            </a:r>
          </a:p>
        </p:txBody>
      </p:sp>
      <p:graphicFrame>
        <p:nvGraphicFramePr>
          <p:cNvPr id="79877" name="Object 2"/>
          <p:cNvGraphicFramePr>
            <a:graphicFrameLocks/>
          </p:cNvGraphicFramePr>
          <p:nvPr/>
        </p:nvGraphicFramePr>
        <p:xfrm>
          <a:off x="273050" y="1376363"/>
          <a:ext cx="8597900" cy="4203700"/>
        </p:xfrm>
        <a:graphic>
          <a:graphicData uri="http://schemas.openxmlformats.org/presentationml/2006/ole">
            <mc:AlternateContent xmlns:mc="http://schemas.openxmlformats.org/markup-compatibility/2006">
              <mc:Choice xmlns:v="urn:schemas-microsoft-com:vml" Requires="v">
                <p:oleObj spid="_x0000_s79892" name="Chart" r:id="rId5" imgW="8601024" imgH="4114884" progId="MSGraph.Chart.8">
                  <p:embed followColorScheme="full"/>
                </p:oleObj>
              </mc:Choice>
              <mc:Fallback>
                <p:oleObj name="Chart" r:id="rId5" imgW="8601024" imgH="4114884" progId="MSGraph.Chart.8">
                  <p:embed followColorScheme="full"/>
                  <p:pic>
                    <p:nvPicPr>
                      <p:cNvPr id="0" name="Object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050" y="1376363"/>
                        <a:ext cx="8597900" cy="420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07206" name="Rectangle 6"/>
          <p:cNvSpPr>
            <a:spLocks noChangeArrowheads="1"/>
          </p:cNvSpPr>
          <p:nvPr/>
        </p:nvSpPr>
        <p:spPr bwMode="blackWhite">
          <a:xfrm>
            <a:off x="414338" y="5537200"/>
            <a:ext cx="7967662" cy="763588"/>
          </a:xfrm>
          <a:prstGeom prst="rect">
            <a:avLst/>
          </a:prstGeom>
          <a:gradFill rotWithShape="1">
            <a:gsLst>
              <a:gs pos="0">
                <a:srgbClr val="FF6801"/>
              </a:gs>
              <a:gs pos="100000">
                <a:srgbClr val="DC5A01"/>
              </a:gs>
            </a:gsLst>
            <a:lin ang="5400000" scaled="1"/>
          </a:gradFill>
          <a:ln w="12700" algn="ctr">
            <a:solidFill>
              <a:srgbClr val="FF6801"/>
            </a:solidFill>
            <a:miter lim="800000"/>
            <a:headEnd/>
            <a:tailEnd/>
          </a:ln>
        </p:spPr>
        <p:txBody>
          <a:bodyPr bIns="64008"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5000"/>
              </a:lnSpc>
              <a:spcBef>
                <a:spcPct val="25000"/>
              </a:spcBef>
            </a:pPr>
            <a:r>
              <a:rPr lang="en-US" altLang="en-US" b="1">
                <a:solidFill>
                  <a:srgbClr val="FFFFFF"/>
                </a:solidFill>
                <a:latin typeface="Arial "/>
              </a:rPr>
              <a:t>The 781 reported data breaches in 2015 was virtually unchanged form the record 783 reported in 2014. The number of exposed records soared to 169.1 million, and increase of 97.5%.</a:t>
            </a:r>
          </a:p>
        </p:txBody>
      </p:sp>
      <p:sp>
        <p:nvSpPr>
          <p:cNvPr id="79879" name="Rectangle 3"/>
          <p:cNvSpPr>
            <a:spLocks noChangeArrowheads="1"/>
          </p:cNvSpPr>
          <p:nvPr/>
        </p:nvSpPr>
        <p:spPr bwMode="black">
          <a:xfrm>
            <a:off x="8050213" y="1228725"/>
            <a:ext cx="76993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90000"/>
              </a:lnSpc>
              <a:spcBef>
                <a:spcPct val="20000"/>
              </a:spcBef>
            </a:pPr>
            <a:r>
              <a:rPr lang="en-US" altLang="en-US" sz="1600" b="1">
                <a:solidFill>
                  <a:srgbClr val="225A7A"/>
                </a:solidFill>
                <a:latin typeface="Arial "/>
              </a:rPr>
              <a:t>Millions</a:t>
            </a:r>
          </a:p>
        </p:txBody>
      </p:sp>
      <p:pic>
        <p:nvPicPr>
          <p:cNvPr id="79880" name="Picture 4" descr="https://encrypted-tbn0.gstatic.com/images?q=tbn:ANd9GcSh6ORZLNYgoUo4jcSKlBVamg_OKlcLZwHcqkIqZ8NpxyY1NNE7T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6625" y="1122363"/>
            <a:ext cx="10493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p:cNvPicPr>
            <a:picLocks noChangeAspect="1"/>
          </p:cNvPicPr>
          <p:nvPr/>
        </p:nvPicPr>
        <p:blipFill>
          <a:blip r:embed="rId8">
            <a:extLst>
              <a:ext uri="{28A0092B-C50C-407E-A947-70E740481C1C}">
                <a14:useLocalDpi xmlns:a14="http://schemas.microsoft.com/office/drawing/2010/main" val="0"/>
              </a:ext>
            </a:extLst>
          </a:blip>
          <a:srcRect l="-2" t="36630" r="-9370" b="38519"/>
          <a:stretch>
            <a:fillRect/>
          </a:stretch>
        </p:blipFill>
        <p:spPr bwMode="auto">
          <a:xfrm>
            <a:off x="5740400" y="1233488"/>
            <a:ext cx="103663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2"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53238" y="1133475"/>
            <a:ext cx="11017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73238" y="1516063"/>
            <a:ext cx="180181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4"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78413" y="2097088"/>
            <a:ext cx="66198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5" name="AutoShape 4" descr="Image result for office of personnel management logo"/>
          <p:cNvSpPr>
            <a:spLocks noChangeAspect="1" noChangeArrowheads="1"/>
          </p:cNvSpPr>
          <p:nvPr/>
        </p:nvSpPr>
        <p:spPr bwMode="auto">
          <a:xfrm>
            <a:off x="-31750" y="-136525"/>
            <a:ext cx="120967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79886" name="AutoShape 6" descr="Image result for office of personnel management logo"/>
          <p:cNvSpPr>
            <a:spLocks noChangeAspect="1" noChangeArrowheads="1"/>
          </p:cNvSpPr>
          <p:nvPr/>
        </p:nvSpPr>
        <p:spPr bwMode="auto">
          <a:xfrm>
            <a:off x="120650" y="15875"/>
            <a:ext cx="120967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79887" name="Picture 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23938" y="1682750"/>
            <a:ext cx="868362"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8" name="Picture 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872163" y="1549400"/>
            <a:ext cx="9588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9" name="Picture 9"/>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938338" y="1755775"/>
            <a:ext cx="96678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0" name="Picture 1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16000" y="2633663"/>
            <a:ext cx="106997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1" name="Picture 5" descr="http://www.iii.org/sites/default/files/images/logo_rgbx300.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1000"/>
                                  </p:stCondLst>
                                  <p:childTnLst>
                                    <p:set>
                                      <p:cBhvr>
                                        <p:cTn id="6" dur="1" fill="hold">
                                          <p:stCondLst>
                                            <p:cond delay="0"/>
                                          </p:stCondLst>
                                        </p:cTn>
                                        <p:tgtEl>
                                          <p:spTgt spid="307206"/>
                                        </p:tgtEl>
                                        <p:attrNameLst>
                                          <p:attrName>style.visibility</p:attrName>
                                        </p:attrNameLst>
                                      </p:cBhvr>
                                      <p:to>
                                        <p:strVal val="visible"/>
                                      </p:to>
                                    </p:set>
                                    <p:anim calcmode="lin" valueType="num">
                                      <p:cBhvr>
                                        <p:cTn id="7" dur="500" fill="hold"/>
                                        <p:tgtEl>
                                          <p:spTgt spid="307206"/>
                                        </p:tgtEl>
                                        <p:attrNameLst>
                                          <p:attrName>ppt_w</p:attrName>
                                        </p:attrNameLst>
                                      </p:cBhvr>
                                      <p:tavLst>
                                        <p:tav tm="0">
                                          <p:val>
                                            <p:fltVal val="0"/>
                                          </p:val>
                                        </p:tav>
                                        <p:tav tm="100000">
                                          <p:val>
                                            <p:strVal val="#ppt_w"/>
                                          </p:val>
                                        </p:tav>
                                      </p:tavLst>
                                    </p:anim>
                                    <p:anim calcmode="lin" valueType="num">
                                      <p:cBhvr>
                                        <p:cTn id="8" dur="500" fill="hold"/>
                                        <p:tgtEl>
                                          <p:spTgt spid="30720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5"/>
          <p:cNvSpPr>
            <a:spLocks noGrp="1" noChangeArrowheads="1"/>
          </p:cNvSpPr>
          <p:nvPr>
            <p:ph type="dt" sz="quarter" idx="10"/>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FFFFFF"/>
                </a:solidFill>
                <a:ea typeface="MS PGothic" panose="020B0600070205080204" pitchFamily="34" charset="-128"/>
                <a:sym typeface="Questrial" charset="0"/>
              </a:rPr>
              <a:t>12/01/09 - 9pm</a:t>
            </a:r>
          </a:p>
        </p:txBody>
      </p:sp>
      <p:sp>
        <p:nvSpPr>
          <p:cNvPr id="80899" name="Rectangle 106"/>
          <p:cNvSpPr>
            <a:spLocks noGrp="1" noChangeArrowheads="1"/>
          </p:cNvSpPr>
          <p:nvPr>
            <p:ph type="ftr" sz="quarter" idx="11"/>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FFFFFF"/>
                </a:solidFill>
                <a:ea typeface="MS PGothic" panose="020B0600070205080204" pitchFamily="34" charset="-128"/>
                <a:sym typeface="Questrial" charset="0"/>
              </a:rPr>
              <a:t>eSlide – P6466 – The Financial Crisis and the Future of the P/C</a:t>
            </a:r>
          </a:p>
        </p:txBody>
      </p:sp>
      <p:sp>
        <p:nvSpPr>
          <p:cNvPr id="68612" name="Rectangle 2"/>
          <p:cNvSpPr>
            <a:spLocks noGrp="1" noChangeArrowheads="1"/>
          </p:cNvSpPr>
          <p:nvPr>
            <p:ph type="title"/>
          </p:nvPr>
        </p:nvSpPr>
        <p:spPr>
          <a:xfrm>
            <a:off x="228600" y="152400"/>
            <a:ext cx="8229600" cy="990600"/>
          </a:xfrm>
        </p:spPr>
        <p:txBody>
          <a:bodyPr/>
          <a:lstStyle/>
          <a:p>
            <a:pPr eaLnBrk="1" fontAlgn="auto" hangingPunct="1">
              <a:spcBef>
                <a:spcPts val="0"/>
              </a:spcBef>
              <a:spcAft>
                <a:spcPts val="0"/>
              </a:spcAft>
              <a:buClr>
                <a:srgbClr val="003366"/>
              </a:buClr>
              <a:buFont typeface="Questrial"/>
              <a:buNone/>
              <a:defRPr/>
            </a:pPr>
            <a:r>
              <a:rPr lang="en-US" altLang="en-US" sz="3200" b="1" dirty="0" smtClean="0">
                <a:solidFill>
                  <a:schemeClr val="accent5">
                    <a:lumMod val="50000"/>
                  </a:schemeClr>
                </a:solidFill>
                <a:latin typeface="Arial" panose="020B0604020202020204" pitchFamily="34" charset="0"/>
                <a:ea typeface="ＭＳ Ｐゴシック" panose="020B0600070205080204" pitchFamily="34" charset="-128"/>
                <a:cs typeface="Questrial"/>
                <a:sym typeface="Questrial"/>
              </a:rPr>
              <a:t>Data/Privacy Breach:</a:t>
            </a:r>
            <a:br>
              <a:rPr lang="en-US" altLang="en-US" sz="3200" b="1" dirty="0" smtClean="0">
                <a:solidFill>
                  <a:schemeClr val="accent5">
                    <a:lumMod val="50000"/>
                  </a:schemeClr>
                </a:solidFill>
                <a:latin typeface="Arial" panose="020B0604020202020204" pitchFamily="34" charset="0"/>
                <a:ea typeface="ＭＳ Ｐゴシック" panose="020B0600070205080204" pitchFamily="34" charset="-128"/>
                <a:cs typeface="Questrial"/>
                <a:sym typeface="Questrial"/>
              </a:rPr>
            </a:br>
            <a:r>
              <a:rPr lang="en-US" altLang="en-US" sz="3200" b="1" dirty="0" smtClean="0">
                <a:solidFill>
                  <a:schemeClr val="accent5">
                    <a:lumMod val="50000"/>
                  </a:schemeClr>
                </a:solidFill>
                <a:latin typeface="Arial" panose="020B0604020202020204" pitchFamily="34" charset="0"/>
                <a:ea typeface="ＭＳ Ｐゴシック" panose="020B0600070205080204" pitchFamily="34" charset="-128"/>
                <a:cs typeface="Questrial"/>
                <a:sym typeface="Questrial"/>
              </a:rPr>
              <a:t>Many Potential Costs Can Be Insured</a:t>
            </a:r>
          </a:p>
        </p:txBody>
      </p:sp>
      <p:graphicFrame>
        <p:nvGraphicFramePr>
          <p:cNvPr id="3" name="Diagram 2"/>
          <p:cNvGraphicFramePr/>
          <p:nvPr/>
        </p:nvGraphicFramePr>
        <p:xfrm>
          <a:off x="871539" y="1227613"/>
          <a:ext cx="7286624" cy="4980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ounded Rectangle 1"/>
          <p:cNvSpPr/>
          <p:nvPr/>
        </p:nvSpPr>
        <p:spPr>
          <a:xfrm>
            <a:off x="1143000" y="4786313"/>
            <a:ext cx="1824038" cy="882650"/>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kern="0" dirty="0">
                <a:solidFill>
                  <a:srgbClr val="FFFFFF"/>
                </a:solidFill>
                <a:sym typeface="Arial"/>
              </a:rPr>
              <a:t>Forensic costs to discover cause</a:t>
            </a:r>
          </a:p>
        </p:txBody>
      </p:sp>
      <p:cxnSp>
        <p:nvCxnSpPr>
          <p:cNvPr id="5" name="Straight Connector 4"/>
          <p:cNvCxnSpPr/>
          <p:nvPr/>
        </p:nvCxnSpPr>
        <p:spPr>
          <a:xfrm flipV="1">
            <a:off x="2843213" y="4357688"/>
            <a:ext cx="885825" cy="428625"/>
          </a:xfrm>
          <a:prstGeom prst="line">
            <a:avLst/>
          </a:prstGeom>
          <a:ln w="317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80904" name="Picture 5" descr="http://www.iii.org/sites/default/files/images/logo_rgbx3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22" name="Object 2"/>
          <p:cNvGraphicFramePr>
            <a:graphicFrameLocks/>
          </p:cNvGraphicFramePr>
          <p:nvPr/>
        </p:nvGraphicFramePr>
        <p:xfrm>
          <a:off x="215900" y="1673225"/>
          <a:ext cx="8926513" cy="4676775"/>
        </p:xfrm>
        <a:graphic>
          <a:graphicData uri="http://schemas.openxmlformats.org/presentationml/2006/ole">
            <mc:AlternateContent xmlns:mc="http://schemas.openxmlformats.org/markup-compatibility/2006">
              <mc:Choice xmlns:v="urn:schemas-microsoft-com:vml" Requires="v">
                <p:oleObj spid="_x0000_s81930" name="Chart" r:id="rId4" imgW="8715392" imgH="4600673" progId="MSGraph.Chart.8">
                  <p:embed followColorScheme="full"/>
                </p:oleObj>
              </mc:Choice>
              <mc:Fallback>
                <p:oleObj name="Chart" r:id="rId4" imgW="8715392" imgH="4600673" progId="MSGraph.Chart.8">
                  <p:embed followColorScheme="full"/>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900" y="1673225"/>
                        <a:ext cx="8926513"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4" name="Rectangle 3"/>
          <p:cNvSpPr>
            <a:spLocks noGrp="1" noChangeArrowheads="1"/>
          </p:cNvSpPr>
          <p:nvPr>
            <p:ph type="title"/>
          </p:nvPr>
        </p:nvSpPr>
        <p:spPr>
          <a:xfrm>
            <a:off x="0" y="152400"/>
            <a:ext cx="8054975" cy="860425"/>
          </a:xfrm>
        </p:spPr>
        <p:txBody>
          <a:bodyPr/>
          <a:lstStyle/>
          <a:p>
            <a:pPr eaLnBrk="1" fontAlgn="auto" hangingPunct="1">
              <a:spcBef>
                <a:spcPts val="0"/>
              </a:spcBef>
              <a:spcAft>
                <a:spcPts val="0"/>
              </a:spcAft>
              <a:buClr>
                <a:srgbClr val="003366"/>
              </a:buClr>
              <a:buFont typeface="Questrial"/>
              <a:buNone/>
              <a:defRPr/>
            </a:pPr>
            <a:r>
              <a:rPr lang="en-US" sz="3200" b="1" dirty="0" smtClean="0">
                <a:solidFill>
                  <a:schemeClr val="accent5">
                    <a:lumMod val="50000"/>
                  </a:schemeClr>
                </a:solidFill>
                <a:latin typeface="+mj-lt"/>
                <a:ea typeface="Questrial"/>
                <a:cs typeface="Questrial"/>
                <a:sym typeface="Questrial"/>
              </a:rPr>
              <a:t>Estimated Cyber Insurance Premiums Written, 2014 – 2020F</a:t>
            </a:r>
          </a:p>
        </p:txBody>
      </p:sp>
      <p:sp>
        <p:nvSpPr>
          <p:cNvPr id="1969158" name="AutoShape 6"/>
          <p:cNvSpPr>
            <a:spLocks noChangeArrowheads="1"/>
          </p:cNvSpPr>
          <p:nvPr/>
        </p:nvSpPr>
        <p:spPr bwMode="blackWhite">
          <a:xfrm>
            <a:off x="4167188" y="1220788"/>
            <a:ext cx="2403475" cy="1474787"/>
          </a:xfrm>
          <a:prstGeom prst="wedgeRectCallout">
            <a:avLst>
              <a:gd name="adj1" fmla="val 79445"/>
              <a:gd name="adj2" fmla="val 59836"/>
            </a:avLst>
          </a:prstGeom>
          <a:gradFill rotWithShape="1">
            <a:gsLst>
              <a:gs pos="54000">
                <a:schemeClr val="accent5">
                  <a:lumMod val="50000"/>
                </a:schemeClr>
              </a:gs>
              <a:gs pos="100000">
                <a:schemeClr val="accent1">
                  <a:gamma/>
                  <a:shade val="66275"/>
                  <a:invGamma/>
                </a:schemeClr>
              </a:gs>
            </a:gsLst>
            <a:lin ang="5400000" scaled="1"/>
          </a:gradFill>
          <a:ln w="28575" algn="ctr">
            <a:solidFill>
              <a:schemeClr val="bg1"/>
            </a:solidFill>
            <a:miter lim="800000"/>
            <a:headEnd/>
            <a:tailEnd/>
          </a:ln>
          <a:effectLst/>
        </p:spPr>
        <p:txBody>
          <a:bodyPr tIns="91440" bIns="91440" anchor="ctr"/>
          <a:lstStyle/>
          <a:p>
            <a:pPr algn="ctr" eaLnBrk="0" fontAlgn="auto" hangingPunct="0">
              <a:lnSpc>
                <a:spcPct val="90000"/>
              </a:lnSpc>
              <a:spcBef>
                <a:spcPct val="50000"/>
              </a:spcBef>
              <a:spcAft>
                <a:spcPts val="0"/>
              </a:spcAft>
              <a:buClr>
                <a:schemeClr val="bg1"/>
              </a:buClr>
              <a:buFont typeface="Wingdings" pitchFamily="2" charset="2"/>
              <a:buNone/>
              <a:defRPr/>
            </a:pPr>
            <a:r>
              <a:rPr lang="en-US" sz="2000" b="1" kern="0" dirty="0">
                <a:solidFill>
                  <a:schemeClr val="bg1"/>
                </a:solidFill>
                <a:latin typeface="Arial "/>
                <a:ea typeface="Arial"/>
                <a:cs typeface="Arial"/>
                <a:sym typeface="Arial"/>
              </a:rPr>
              <a:t>Cyber insurance premiums written could more than triple to $7.5 billion by 2020</a:t>
            </a:r>
          </a:p>
        </p:txBody>
      </p:sp>
      <p:sp>
        <p:nvSpPr>
          <p:cNvPr id="81925" name="Rectangle 6"/>
          <p:cNvSpPr>
            <a:spLocks noChangeArrowheads="1"/>
          </p:cNvSpPr>
          <p:nvPr/>
        </p:nvSpPr>
        <p:spPr bwMode="auto">
          <a:xfrm>
            <a:off x="215900" y="6486525"/>
            <a:ext cx="55991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1200">
                <a:latin typeface="Arial "/>
              </a:rPr>
              <a:t>Source: Advisen (2014 est.); PwC (2015, 2020); Insurance Information Institute.</a:t>
            </a:r>
          </a:p>
        </p:txBody>
      </p:sp>
      <p:sp>
        <p:nvSpPr>
          <p:cNvPr id="8" name="Rectangle 8"/>
          <p:cNvSpPr>
            <a:spLocks noChangeArrowheads="1"/>
          </p:cNvSpPr>
          <p:nvPr/>
        </p:nvSpPr>
        <p:spPr bwMode="black">
          <a:xfrm>
            <a:off x="215900" y="1920875"/>
            <a:ext cx="8221663" cy="220663"/>
          </a:xfrm>
          <a:prstGeom prst="rect">
            <a:avLst/>
          </a:prstGeom>
          <a:noFill/>
          <a:ln w="9525" algn="ctr">
            <a:noFill/>
            <a:miter lim="800000"/>
            <a:headEnd/>
            <a:tailEnd/>
          </a:ln>
        </p:spPr>
        <p:txBody>
          <a:bodyPr lIns="0" tIns="0" rIns="0" bIns="0">
            <a:spAutoFit/>
          </a:bodyPr>
          <a:lstStyle/>
          <a:p>
            <a:pPr defTabSz="114300" eaLnBrk="0" fontAlgn="auto" hangingPunct="0">
              <a:lnSpc>
                <a:spcPct val="90000"/>
              </a:lnSpc>
              <a:spcBef>
                <a:spcPct val="20000"/>
              </a:spcBef>
              <a:spcAft>
                <a:spcPts val="0"/>
              </a:spcAft>
              <a:defRPr/>
            </a:pPr>
            <a:r>
              <a:rPr lang="en-US" sz="1600" b="1" kern="0" dirty="0">
                <a:solidFill>
                  <a:schemeClr val="accent5">
                    <a:lumMod val="50000"/>
                  </a:schemeClr>
                </a:solidFill>
                <a:ea typeface="Arial"/>
                <a:sym typeface="Arial"/>
              </a:rPr>
              <a:t>$ Billions</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63663" y="1220788"/>
            <a:ext cx="2649537" cy="34258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0" name="AutoShape 6"/>
          <p:cNvSpPr>
            <a:spLocks noChangeArrowheads="1"/>
          </p:cNvSpPr>
          <p:nvPr/>
        </p:nvSpPr>
        <p:spPr bwMode="blackWhite">
          <a:xfrm>
            <a:off x="4167188" y="3357563"/>
            <a:ext cx="2403475" cy="1017587"/>
          </a:xfrm>
          <a:prstGeom prst="wedgeRectCallout">
            <a:avLst>
              <a:gd name="adj1" fmla="val -72772"/>
              <a:gd name="adj2" fmla="val -35580"/>
            </a:avLst>
          </a:prstGeom>
          <a:gradFill rotWithShape="1">
            <a:gsLst>
              <a:gs pos="43000">
                <a:schemeClr val="accent5">
                  <a:lumMod val="50000"/>
                </a:schemeClr>
              </a:gs>
              <a:gs pos="100000">
                <a:schemeClr val="accent1">
                  <a:gamma/>
                  <a:shade val="66275"/>
                  <a:invGamma/>
                </a:schemeClr>
              </a:gs>
            </a:gsLst>
            <a:lin ang="5400000" scaled="1"/>
          </a:gradFill>
          <a:ln w="28575" algn="ctr">
            <a:solidFill>
              <a:schemeClr val="bg1"/>
            </a:solidFill>
            <a:miter lim="800000"/>
            <a:headEnd/>
            <a:tailEnd/>
          </a:ln>
          <a:effectLst/>
        </p:spPr>
        <p:txBody>
          <a:bodyPr tIns="91440" bIns="91440" anchor="ctr"/>
          <a:lstStyle/>
          <a:p>
            <a:pPr algn="ctr" eaLnBrk="0" fontAlgn="auto" hangingPunct="0">
              <a:lnSpc>
                <a:spcPct val="90000"/>
              </a:lnSpc>
              <a:spcBef>
                <a:spcPct val="50000"/>
              </a:spcBef>
              <a:spcAft>
                <a:spcPts val="0"/>
              </a:spcAft>
              <a:buClr>
                <a:schemeClr val="bg1"/>
              </a:buClr>
              <a:buFont typeface="Wingdings" pitchFamily="2" charset="2"/>
              <a:buNone/>
              <a:defRPr/>
            </a:pPr>
            <a:r>
              <a:rPr lang="en-US" sz="2000" b="1" kern="0" dirty="0">
                <a:solidFill>
                  <a:schemeClr val="bg1"/>
                </a:solidFill>
                <a:latin typeface="Arial "/>
                <a:ea typeface="Arial"/>
                <a:cs typeface="Arial"/>
                <a:sym typeface="Arial"/>
              </a:rPr>
              <a:t>I.I.I.’s Cyber Risk paper issued   Oct. 2015</a:t>
            </a:r>
          </a:p>
        </p:txBody>
      </p:sp>
      <p:pic>
        <p:nvPicPr>
          <p:cNvPr id="81929" name="Picture 5" descr="http://www.iii.org/sites/default/files/images/logo_rgbx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700"/>
                                  </p:stCondLst>
                                  <p:childTnLst>
                                    <p:set>
                                      <p:cBhvr>
                                        <p:cTn id="6" dur="1" fill="hold">
                                          <p:stCondLst>
                                            <p:cond delay="0"/>
                                          </p:stCondLst>
                                        </p:cTn>
                                        <p:tgtEl>
                                          <p:spTgt spid="1969158"/>
                                        </p:tgtEl>
                                        <p:attrNameLst>
                                          <p:attrName>style.visibility</p:attrName>
                                        </p:attrNameLst>
                                      </p:cBhvr>
                                      <p:to>
                                        <p:strVal val="visible"/>
                                      </p:to>
                                    </p:set>
                                    <p:animEffect transition="in" filter="wipe(right)">
                                      <p:cBhvr>
                                        <p:cTn id="7" dur="500"/>
                                        <p:tgtEl>
                                          <p:spTgt spid="1969158"/>
                                        </p:tgtEl>
                                      </p:cBhvr>
                                    </p:animEffect>
                                  </p:childTnLst>
                                </p:cTn>
                              </p:par>
                            </p:childTnLst>
                          </p:cTn>
                        </p:par>
                        <p:par>
                          <p:cTn id="8" fill="hold" nodeType="afterGroup">
                            <p:stCondLst>
                              <p:cond delay="1200"/>
                            </p:stCondLst>
                            <p:childTnLst>
                              <p:par>
                                <p:cTn id="9" presetID="10" presetClass="entr" presetSubtype="0"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nodeType="afterGroup">
                            <p:stCondLst>
                              <p:cond delay="2200"/>
                            </p:stCondLst>
                            <p:childTnLst>
                              <p:par>
                                <p:cTn id="13" presetID="22" presetClass="entr" presetSubtype="2" fill="hold" grpId="0" nodeType="afterEffect">
                                  <p:stCondLst>
                                    <p:cond delay="70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915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hape 219"/>
          <p:cNvSpPr txBox="1">
            <a:spLocks noGrp="1"/>
          </p:cNvSpPr>
          <p:nvPr>
            <p:ph type="title"/>
          </p:nvPr>
        </p:nvSpPr>
        <p:spPr>
          <a:xfrm>
            <a:off x="685800" y="152400"/>
            <a:ext cx="8001000" cy="990600"/>
          </a:xfrm>
        </p:spPr>
        <p:txBody>
          <a:bodyPr tIns="45700" bIns="45700"/>
          <a:lstStyle/>
          <a:p>
            <a:pPr eaLnBrk="1" hangingPunct="1">
              <a:spcBef>
                <a:spcPct val="0"/>
              </a:spcBef>
              <a:buSzPct val="25000"/>
              <a:buFont typeface="Questrial" charset="0"/>
              <a:buNone/>
            </a:pPr>
            <a:r>
              <a:rPr lang="en-US" altLang="en-US" smtClean="0">
                <a:latin typeface="Century Gothic" panose="020B0502020202020204" pitchFamily="34" charset="0"/>
                <a:cs typeface="Arial" panose="020B0604020202020204" pitchFamily="34" charset="0"/>
                <a:sym typeface="Questrial" charset="0"/>
              </a:rPr>
              <a:t>Today’s Panelists</a:t>
            </a:r>
          </a:p>
        </p:txBody>
      </p:sp>
      <p:sp>
        <p:nvSpPr>
          <p:cNvPr id="27651" name="Shape 220"/>
          <p:cNvSpPr txBox="1">
            <a:spLocks noChangeArrowheads="1"/>
          </p:cNvSpPr>
          <p:nvPr/>
        </p:nvSpPr>
        <p:spPr bwMode="auto">
          <a:xfrm>
            <a:off x="3048000" y="4495800"/>
            <a:ext cx="2971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0000"/>
              </a:buClr>
              <a:buSzPct val="25000"/>
            </a:pPr>
            <a:r>
              <a:rPr lang="en-US" altLang="en-US" sz="1200">
                <a:latin typeface="Questrial" charset="0"/>
                <a:sym typeface="Questrial" charset="0"/>
              </a:rPr>
              <a:t>.</a:t>
            </a:r>
          </a:p>
        </p:txBody>
      </p:sp>
      <p:sp>
        <p:nvSpPr>
          <p:cNvPr id="221" name="Shape 221"/>
          <p:cNvSpPr txBox="1"/>
          <p:nvPr/>
        </p:nvSpPr>
        <p:spPr>
          <a:xfrm>
            <a:off x="6477000" y="4491038"/>
            <a:ext cx="2514600" cy="1447800"/>
          </a:xfrm>
          <a:prstGeom prst="rect">
            <a:avLst/>
          </a:prstGeom>
          <a:noFill/>
          <a:ln>
            <a:noFill/>
          </a:ln>
        </p:spPr>
        <p:txBody>
          <a:bodyPr lIns="91425" tIns="45700" rIns="91425" bIns="45700"/>
          <a:lstStyle/>
          <a:p>
            <a:pPr algn="ctr" fontAlgn="auto">
              <a:spcBef>
                <a:spcPts val="0"/>
              </a:spcBef>
              <a:spcAft>
                <a:spcPts val="0"/>
              </a:spcAft>
              <a:buClr>
                <a:schemeClr val="dk1"/>
              </a:buClr>
              <a:buFont typeface="Arial"/>
              <a:buNone/>
              <a:defRPr/>
            </a:pPr>
            <a:endParaRPr sz="1050" kern="0">
              <a:solidFill>
                <a:schemeClr val="dk1"/>
              </a:solidFill>
              <a:latin typeface="Questrial"/>
              <a:ea typeface="Questrial"/>
              <a:cs typeface="Questrial"/>
              <a:sym typeface="Questrial"/>
            </a:endParaRPr>
          </a:p>
        </p:txBody>
      </p:sp>
      <p:sp>
        <p:nvSpPr>
          <p:cNvPr id="27653" name="Shape 222"/>
          <p:cNvSpPr txBox="1">
            <a:spLocks noChangeArrowheads="1"/>
          </p:cNvSpPr>
          <p:nvPr/>
        </p:nvSpPr>
        <p:spPr bwMode="auto">
          <a:xfrm>
            <a:off x="152400" y="4495800"/>
            <a:ext cx="2895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0000"/>
              </a:buClr>
            </a:pPr>
            <a:endParaRPr lang="en-US" altLang="en-US" sz="1200">
              <a:latin typeface="Questrial" charset="0"/>
              <a:sym typeface="Questrial" charset="0"/>
            </a:endParaRPr>
          </a:p>
        </p:txBody>
      </p:sp>
      <p:sp>
        <p:nvSpPr>
          <p:cNvPr id="27654" name="Shape 224"/>
          <p:cNvSpPr txBox="1">
            <a:spLocks noChangeArrowheads="1"/>
          </p:cNvSpPr>
          <p:nvPr/>
        </p:nvSpPr>
        <p:spPr bwMode="auto">
          <a:xfrm>
            <a:off x="5029200" y="4581525"/>
            <a:ext cx="259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US" sz="1600" b="1">
                <a:latin typeface="Century Gothic" panose="020B0502020202020204" pitchFamily="34" charset="0"/>
                <a:sym typeface="Questrial" charset="0"/>
              </a:rPr>
              <a:t>Thomas Holzheu </a:t>
            </a:r>
          </a:p>
          <a:p>
            <a:pPr algn="ctr" eaLnBrk="1" hangingPunct="1">
              <a:buSzPct val="25000"/>
            </a:pPr>
            <a:r>
              <a:rPr lang="en-US" altLang="en-US" sz="1200">
                <a:latin typeface="Century Gothic" panose="020B0502020202020204" pitchFamily="34" charset="0"/>
                <a:sym typeface="Questrial" charset="0"/>
              </a:rPr>
              <a:t>Chief Economist Americas, </a:t>
            </a:r>
          </a:p>
          <a:p>
            <a:pPr algn="ctr" eaLnBrk="1" hangingPunct="1">
              <a:buSzPct val="25000"/>
            </a:pPr>
            <a:r>
              <a:rPr lang="en-US" altLang="en-US" sz="1200">
                <a:latin typeface="Century Gothic" panose="020B0502020202020204" pitchFamily="34" charset="0"/>
                <a:sym typeface="Questrial" charset="0"/>
              </a:rPr>
              <a:t>Swiss Re </a:t>
            </a:r>
          </a:p>
        </p:txBody>
      </p:sp>
      <p:sp>
        <p:nvSpPr>
          <p:cNvPr id="27655" name="Shape 226"/>
          <p:cNvSpPr txBox="1">
            <a:spLocks noChangeArrowheads="1"/>
          </p:cNvSpPr>
          <p:nvPr/>
        </p:nvSpPr>
        <p:spPr bwMode="auto">
          <a:xfrm>
            <a:off x="1371600" y="4581525"/>
            <a:ext cx="259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US" sz="1600" b="1">
                <a:latin typeface="Century Gothic" panose="020B0502020202020204" pitchFamily="34" charset="0"/>
                <a:sym typeface="Questrial" charset="0"/>
              </a:rPr>
              <a:t>Robert Hartwig</a:t>
            </a:r>
          </a:p>
          <a:p>
            <a:pPr algn="ctr" eaLnBrk="1" hangingPunct="1">
              <a:buSzPct val="25000"/>
            </a:pPr>
            <a:r>
              <a:rPr lang="en-US" altLang="en-US" sz="1200">
                <a:latin typeface="Century Gothic" panose="020B0502020202020204" pitchFamily="34" charset="0"/>
                <a:sym typeface="Questrial" charset="0"/>
              </a:rPr>
              <a:t>President,</a:t>
            </a:r>
          </a:p>
          <a:p>
            <a:pPr algn="ctr" eaLnBrk="1" hangingPunct="1">
              <a:buSzPct val="25000"/>
            </a:pPr>
            <a:r>
              <a:rPr lang="en-US" altLang="en-US" sz="1200">
                <a:latin typeface="Century Gothic" panose="020B0502020202020204" pitchFamily="34" charset="0"/>
                <a:sym typeface="Questrial" charset="0"/>
              </a:rPr>
              <a:t>Insurance Information Institute</a:t>
            </a:r>
          </a:p>
        </p:txBody>
      </p:sp>
      <p:pic>
        <p:nvPicPr>
          <p:cNvPr id="2765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58938" y="1452563"/>
            <a:ext cx="20161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5363" y="1452563"/>
            <a:ext cx="303847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ChangeArrowheads="1"/>
          </p:cNvSpPr>
          <p:nvPr/>
        </p:nvSpPr>
        <p:spPr bwMode="auto">
          <a:xfrm>
            <a:off x="0" y="6556375"/>
            <a:ext cx="9144000" cy="301625"/>
          </a:xfrm>
          <a:prstGeom prst="rect">
            <a:avLst/>
          </a:prstGeom>
          <a:solidFill>
            <a:srgbClr val="225A7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829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1175" y="838200"/>
            <a:ext cx="30321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
          <p:cNvSpPr>
            <a:spLocks noChangeArrowheads="1"/>
          </p:cNvSpPr>
          <p:nvPr/>
        </p:nvSpPr>
        <p:spPr bwMode="blackWhite">
          <a:xfrm>
            <a:off x="407988" y="2333625"/>
            <a:ext cx="8424862" cy="1133475"/>
          </a:xfrm>
          <a:prstGeom prst="rect">
            <a:avLst/>
          </a:prstGeom>
          <a:gradFill rotWithShape="1">
            <a:gsLst>
              <a:gs pos="49000">
                <a:schemeClr val="accent5">
                  <a:lumMod val="50000"/>
                </a:schemeClr>
              </a:gs>
              <a:gs pos="100000">
                <a:schemeClr val="accent1">
                  <a:gamma/>
                  <a:shade val="66275"/>
                  <a:invGamma/>
                </a:schemeClr>
              </a:gs>
            </a:gsLst>
            <a:lin ang="5400000" scaled="1"/>
          </a:gradFill>
          <a:ln w="12700">
            <a:solidFill>
              <a:schemeClr val="accent1"/>
            </a:solidFill>
            <a:miter lim="800000"/>
            <a:headEnd/>
            <a:tailEnd/>
          </a:ln>
          <a:effectLst/>
        </p:spPr>
        <p:txBody>
          <a:bodyPr lIns="45720" rIns="45720" anchor="ctr"/>
          <a:lstStyle/>
          <a:p>
            <a:pPr algn="ctr" fontAlgn="auto">
              <a:lnSpc>
                <a:spcPct val="85000"/>
              </a:lnSpc>
              <a:spcBef>
                <a:spcPct val="25000"/>
              </a:spcBef>
              <a:spcAft>
                <a:spcPts val="0"/>
              </a:spcAft>
              <a:defRPr/>
            </a:pPr>
            <a:r>
              <a:rPr lang="en-US" sz="3200" b="1" kern="0" dirty="0">
                <a:solidFill>
                  <a:srgbClr val="FFFFFF"/>
                </a:solidFill>
                <a:latin typeface="Arial "/>
                <a:ea typeface="Arial"/>
                <a:cs typeface="Arial"/>
                <a:sym typeface="Arial"/>
              </a:rPr>
              <a:t>THE ‘INTERNET OF THINGS’</a:t>
            </a:r>
          </a:p>
        </p:txBody>
      </p:sp>
      <p:sp>
        <p:nvSpPr>
          <p:cNvPr id="82949" name="TextBox 5"/>
          <p:cNvSpPr txBox="1">
            <a:spLocks noChangeArrowheads="1"/>
          </p:cNvSpPr>
          <p:nvPr/>
        </p:nvSpPr>
        <p:spPr bwMode="auto">
          <a:xfrm>
            <a:off x="355600" y="3722688"/>
            <a:ext cx="83534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200" b="1">
                <a:solidFill>
                  <a:srgbClr val="225A7A"/>
                </a:solidFill>
              </a:rPr>
              <a:t>The Advance of Technology Creates     New Risks, New Gaps and New Solutions</a:t>
            </a:r>
            <a:endParaRPr lang="en-US" altLang="en-US" sz="3200" b="1">
              <a:solidFill>
                <a:srgbClr val="FF0000"/>
              </a:solidFill>
            </a:endParaRPr>
          </a:p>
        </p:txBody>
      </p:sp>
    </p:spTree>
  </p:cSld>
  <p:clrMapOvr>
    <a:masterClrMapping/>
  </p:clrMapOvr>
  <p:transition>
    <p:zoom dir="in"/>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105"/>
          <p:cNvSpPr txBox="1">
            <a:spLocks noGrp="1" noChangeArrowheads="1"/>
          </p:cNvSpPr>
          <p:nvPr/>
        </p:nvSpPr>
        <p:spPr bwMode="auto">
          <a:xfrm>
            <a:off x="85725" y="6961188"/>
            <a:ext cx="1352550"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85000"/>
              </a:lnSpc>
              <a:spcBef>
                <a:spcPct val="20000"/>
              </a:spcBef>
            </a:pPr>
            <a:r>
              <a:rPr lang="en-US" altLang="en-US" sz="900">
                <a:solidFill>
                  <a:schemeClr val="bg1"/>
                </a:solidFill>
              </a:rPr>
              <a:t>12/01/09 - 9pm</a:t>
            </a:r>
          </a:p>
        </p:txBody>
      </p:sp>
      <p:sp>
        <p:nvSpPr>
          <p:cNvPr id="83971" name="Rectangle 106"/>
          <p:cNvSpPr txBox="1">
            <a:spLocks noGrp="1" noChangeArrowheads="1"/>
          </p:cNvSpPr>
          <p:nvPr/>
        </p:nvSpPr>
        <p:spPr bwMode="auto">
          <a:xfrm>
            <a:off x="2695575" y="6961188"/>
            <a:ext cx="3752850"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85000"/>
              </a:lnSpc>
              <a:spcBef>
                <a:spcPct val="20000"/>
              </a:spcBef>
            </a:pPr>
            <a:r>
              <a:rPr lang="en-US" altLang="en-US" sz="900">
                <a:solidFill>
                  <a:schemeClr val="bg1"/>
                </a:solidFill>
              </a:rPr>
              <a:t>eSlide – P6466 – The Financial Crisis and the Future of the P/C</a:t>
            </a:r>
          </a:p>
        </p:txBody>
      </p:sp>
      <p:sp>
        <p:nvSpPr>
          <p:cNvPr id="84997" name="Rectangle 2"/>
          <p:cNvSpPr>
            <a:spLocks noGrp="1" noChangeArrowheads="1"/>
          </p:cNvSpPr>
          <p:nvPr>
            <p:ph type="title"/>
          </p:nvPr>
        </p:nvSpPr>
        <p:spPr>
          <a:xfrm>
            <a:off x="152400" y="139700"/>
            <a:ext cx="8229600" cy="990600"/>
          </a:xfrm>
        </p:spPr>
        <p:txBody>
          <a:bodyPr/>
          <a:lstStyle/>
          <a:p>
            <a:pPr eaLnBrk="1" fontAlgn="auto" hangingPunct="1">
              <a:spcBef>
                <a:spcPts val="0"/>
              </a:spcBef>
              <a:spcAft>
                <a:spcPts val="0"/>
              </a:spcAft>
              <a:buClr>
                <a:srgbClr val="003366"/>
              </a:buClr>
              <a:buFont typeface="Questrial"/>
              <a:buNone/>
              <a:defRPr/>
            </a:pPr>
            <a:r>
              <a:rPr lang="en-US" sz="3000" b="1" dirty="0" smtClean="0">
                <a:solidFill>
                  <a:schemeClr val="accent5">
                    <a:lumMod val="50000"/>
                  </a:schemeClr>
                </a:solidFill>
                <a:latin typeface="+mj-lt"/>
                <a:ea typeface="Questrial"/>
                <a:cs typeface="Questrial"/>
                <a:sym typeface="Questrial"/>
              </a:rPr>
              <a:t>The Internet of Things and the</a:t>
            </a:r>
            <a:br>
              <a:rPr lang="en-US" sz="3000" b="1" dirty="0" smtClean="0">
                <a:solidFill>
                  <a:schemeClr val="accent5">
                    <a:lumMod val="50000"/>
                  </a:schemeClr>
                </a:solidFill>
                <a:latin typeface="+mj-lt"/>
                <a:ea typeface="Questrial"/>
                <a:cs typeface="Questrial"/>
                <a:sym typeface="Questrial"/>
              </a:rPr>
            </a:br>
            <a:r>
              <a:rPr lang="en-US" sz="3000" b="1" dirty="0" smtClean="0">
                <a:solidFill>
                  <a:schemeClr val="accent5">
                    <a:lumMod val="50000"/>
                  </a:schemeClr>
                </a:solidFill>
                <a:latin typeface="+mj-lt"/>
                <a:ea typeface="Questrial"/>
                <a:cs typeface="Questrial"/>
                <a:sym typeface="Questrial"/>
              </a:rPr>
              <a:t> </a:t>
            </a:r>
            <a:r>
              <a:rPr lang="en-US" sz="3000" b="1" dirty="0">
                <a:solidFill>
                  <a:schemeClr val="accent5">
                    <a:lumMod val="50000"/>
                  </a:schemeClr>
                </a:solidFill>
                <a:latin typeface="+mj-lt"/>
                <a:ea typeface="Questrial"/>
                <a:cs typeface="Questrial"/>
                <a:sym typeface="Questrial"/>
              </a:rPr>
              <a:t>Insurance Industry</a:t>
            </a:r>
          </a:p>
        </p:txBody>
      </p:sp>
      <p:pic>
        <p:nvPicPr>
          <p:cNvPr id="839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1092200"/>
            <a:ext cx="60579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6326188" y="1092200"/>
            <a:ext cx="2722562" cy="556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txBody>
          <a:bodyPr lIns="45720" rIns="45720"/>
          <a:lstStyle>
            <a:lvl1pPr marL="292100" indent="-2921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635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9779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3208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16637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1209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5781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0353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4925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ts val="2400"/>
              </a:lnSpc>
              <a:spcBef>
                <a:spcPct val="50000"/>
              </a:spcBef>
              <a:buClr>
                <a:schemeClr val="accent2"/>
              </a:buClr>
              <a:buFont typeface="Wingdings" panose="05000000000000000000" pitchFamily="2" charset="2"/>
              <a:buChar char="n"/>
            </a:pPr>
            <a:r>
              <a:rPr lang="en-US" altLang="en-US" sz="2100" b="1">
                <a:solidFill>
                  <a:schemeClr val="tx1"/>
                </a:solidFill>
              </a:rPr>
              <a:t>The “Internet of Things” will create trillions in economic value throughout the global economy by 2025</a:t>
            </a:r>
          </a:p>
          <a:p>
            <a:pPr>
              <a:lnSpc>
                <a:spcPts val="2400"/>
              </a:lnSpc>
              <a:spcBef>
                <a:spcPct val="50000"/>
              </a:spcBef>
              <a:buClr>
                <a:schemeClr val="accent2"/>
              </a:buClr>
              <a:buFont typeface="Wingdings" panose="05000000000000000000" pitchFamily="2" charset="2"/>
              <a:buChar char="n"/>
            </a:pPr>
            <a:r>
              <a:rPr lang="en-US" altLang="en-US" sz="2100" b="1">
                <a:solidFill>
                  <a:schemeClr val="tx1"/>
                </a:solidFill>
              </a:rPr>
              <a:t>What opportunities, challenges will this create for insurers?</a:t>
            </a:r>
          </a:p>
          <a:p>
            <a:pPr>
              <a:lnSpc>
                <a:spcPts val="2400"/>
              </a:lnSpc>
              <a:spcBef>
                <a:spcPct val="50000"/>
              </a:spcBef>
              <a:buClr>
                <a:schemeClr val="accent2"/>
              </a:buClr>
              <a:buFont typeface="Wingdings" panose="05000000000000000000" pitchFamily="2" charset="2"/>
              <a:buChar char="n"/>
            </a:pPr>
            <a:r>
              <a:rPr lang="en-US" altLang="en-US" sz="2100" b="1">
                <a:solidFill>
                  <a:schemeClr val="tx1"/>
                </a:solidFill>
              </a:rPr>
              <a:t>As new risks arise, new gaps will emerge as solutions generally lag</a:t>
            </a:r>
          </a:p>
        </p:txBody>
      </p:sp>
      <p:sp>
        <p:nvSpPr>
          <p:cNvPr id="83975" name="Rectangle 4"/>
          <p:cNvSpPr>
            <a:spLocks noChangeArrowheads="1"/>
          </p:cNvSpPr>
          <p:nvPr/>
        </p:nvSpPr>
        <p:spPr bwMode="auto">
          <a:xfrm>
            <a:off x="-61913" y="6203950"/>
            <a:ext cx="8121651"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0" tIns="0" rIns="0" bIns="137160" anchor="b">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85000"/>
              </a:lnSpc>
              <a:spcBef>
                <a:spcPct val="25000"/>
              </a:spcBef>
              <a:buClr>
                <a:schemeClr val="accent2"/>
              </a:buClr>
              <a:buFont typeface="Wingdings" panose="05000000000000000000" pitchFamily="2" charset="2"/>
              <a:buNone/>
            </a:pPr>
            <a:endParaRPr lang="en-US" altLang="en-US" sz="1100"/>
          </a:p>
          <a:p>
            <a:pPr>
              <a:lnSpc>
                <a:spcPct val="85000"/>
              </a:lnSpc>
              <a:spcBef>
                <a:spcPct val="25000"/>
              </a:spcBef>
              <a:buClr>
                <a:schemeClr val="accent2"/>
              </a:buClr>
              <a:buFont typeface="Wingdings" panose="05000000000000000000" pitchFamily="2" charset="2"/>
              <a:buNone/>
            </a:pPr>
            <a:r>
              <a:rPr lang="en-US" altLang="en-US" sz="1100"/>
              <a:t>Sources: McKinsey Global Institute, </a:t>
            </a:r>
            <a:r>
              <a:rPr lang="en-US" altLang="en-US" sz="1100" i="1"/>
              <a:t>The Internet of Things: Mapping the Value Beyond the Hype</a:t>
            </a:r>
            <a:r>
              <a:rPr lang="en-US" altLang="en-US" sz="1100"/>
              <a:t>,</a:t>
            </a:r>
          </a:p>
          <a:p>
            <a:pPr>
              <a:lnSpc>
                <a:spcPct val="85000"/>
              </a:lnSpc>
              <a:spcBef>
                <a:spcPct val="25000"/>
              </a:spcBef>
              <a:buClr>
                <a:schemeClr val="accent2"/>
              </a:buClr>
              <a:buFont typeface="Wingdings" panose="05000000000000000000" pitchFamily="2" charset="2"/>
              <a:buNone/>
            </a:pPr>
            <a:r>
              <a:rPr lang="en-US" altLang="en-US" sz="1100"/>
              <a:t>June 2015; Insurance Information Institute. </a:t>
            </a:r>
          </a:p>
        </p:txBody>
      </p:sp>
      <p:pic>
        <p:nvPicPr>
          <p:cNvPr id="83976" name="Picture 5" descr="http://www.iii.org/sites/default/files/images/logo_rgb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7699" name="Rectangle 3"/>
          <p:cNvSpPr>
            <a:spLocks noChangeArrowheads="1"/>
          </p:cNvSpPr>
          <p:nvPr/>
        </p:nvSpPr>
        <p:spPr bwMode="blackWhite">
          <a:xfrm>
            <a:off x="685800" y="2327275"/>
            <a:ext cx="7772400" cy="1470025"/>
          </a:xfrm>
          <a:prstGeom prst="rect">
            <a:avLst/>
          </a:prstGeom>
          <a:gradFill rotWithShape="1">
            <a:gsLst>
              <a:gs pos="0">
                <a:srgbClr val="FF6801"/>
              </a:gs>
              <a:gs pos="100000">
                <a:srgbClr val="DC5A01"/>
              </a:gs>
            </a:gsLst>
            <a:lin ang="5400000" scaled="1"/>
          </a:gradFill>
          <a:ln w="12700" algn="ctr">
            <a:solidFill>
              <a:srgbClr val="FF6801"/>
            </a:solidFill>
            <a:miter lim="800000"/>
            <a:headEnd/>
            <a:tailEnd/>
          </a:ln>
        </p:spPr>
        <p:txBody>
          <a:bodyPr lIns="45720" rIns="45720" anchor="ctr"/>
          <a:lstStyle>
            <a:lvl1pPr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1143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1143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5000"/>
              </a:lnSpc>
              <a:spcBef>
                <a:spcPct val="25000"/>
              </a:spcBef>
            </a:pPr>
            <a:r>
              <a:rPr lang="en-US" altLang="en-US" sz="6000" b="1">
                <a:solidFill>
                  <a:srgbClr val="FFFFFF"/>
                </a:solidFill>
              </a:rPr>
              <a:t>www.iii.org</a:t>
            </a:r>
          </a:p>
        </p:txBody>
      </p:sp>
      <p:sp>
        <p:nvSpPr>
          <p:cNvPr id="2077700" name="Rectangle 4"/>
          <p:cNvSpPr>
            <a:spLocks noChangeArrowheads="1"/>
          </p:cNvSpPr>
          <p:nvPr/>
        </p:nvSpPr>
        <p:spPr bwMode="auto">
          <a:xfrm>
            <a:off x="161925" y="4232275"/>
            <a:ext cx="8696325"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5720" rIns="45720">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spcBef>
                <a:spcPct val="25000"/>
              </a:spcBef>
              <a:buClr>
                <a:schemeClr val="accent2"/>
              </a:buClr>
              <a:buFont typeface="Wingdings" panose="05000000000000000000" pitchFamily="2" charset="2"/>
              <a:buNone/>
            </a:pPr>
            <a:r>
              <a:rPr lang="en-US" altLang="en-US" sz="3600" b="1" i="1">
                <a:solidFill>
                  <a:srgbClr val="225A7A"/>
                </a:solidFill>
              </a:rPr>
              <a:t>Thank you for your time</a:t>
            </a:r>
            <a:br>
              <a:rPr lang="en-US" altLang="en-US" sz="3600" b="1" i="1">
                <a:solidFill>
                  <a:srgbClr val="225A7A"/>
                </a:solidFill>
              </a:rPr>
            </a:br>
            <a:r>
              <a:rPr lang="en-US" altLang="en-US" sz="3600" b="1" i="1">
                <a:solidFill>
                  <a:srgbClr val="225A7A"/>
                </a:solidFill>
              </a:rPr>
              <a:t>and your attention!</a:t>
            </a:r>
            <a:endParaRPr lang="en-US" altLang="en-US" sz="3600" b="1" i="1">
              <a:solidFill>
                <a:srgbClr val="FF0000"/>
              </a:solidFill>
            </a:endParaRPr>
          </a:p>
          <a:p>
            <a:pPr algn="ctr">
              <a:lnSpc>
                <a:spcPct val="90000"/>
              </a:lnSpc>
              <a:spcBef>
                <a:spcPct val="25000"/>
              </a:spcBef>
              <a:buClr>
                <a:schemeClr val="accent2"/>
              </a:buClr>
              <a:buFont typeface="Wingdings" panose="05000000000000000000" pitchFamily="2" charset="2"/>
              <a:buNone/>
            </a:pPr>
            <a:r>
              <a:rPr lang="en-US" altLang="en-US" sz="3600" b="1" i="1">
                <a:solidFill>
                  <a:srgbClr val="FF0000"/>
                </a:solidFill>
              </a:rPr>
              <a:t>Twitter: </a:t>
            </a:r>
            <a:r>
              <a:rPr lang="en-US" altLang="en-US" sz="3600" b="1" i="1">
                <a:solidFill>
                  <a:srgbClr val="00B050"/>
                </a:solidFill>
              </a:rPr>
              <a:t>twitter.com/bob_Hartwig</a:t>
            </a:r>
          </a:p>
          <a:p>
            <a:pPr algn="ctr">
              <a:lnSpc>
                <a:spcPct val="90000"/>
              </a:lnSpc>
              <a:spcBef>
                <a:spcPct val="25000"/>
              </a:spcBef>
              <a:buClr>
                <a:schemeClr val="accent2"/>
              </a:buClr>
              <a:buFont typeface="Wingdings" panose="05000000000000000000" pitchFamily="2" charset="2"/>
              <a:buNone/>
            </a:pPr>
            <a:r>
              <a:rPr lang="en-US" altLang="en-US" sz="3600" b="1" i="1">
                <a:solidFill>
                  <a:srgbClr val="00B050"/>
                </a:solidFill>
              </a:rPr>
              <a:t>Download at </a:t>
            </a:r>
            <a:r>
              <a:rPr lang="en-US" altLang="en-US" sz="3600" b="1" i="1">
                <a:solidFill>
                  <a:srgbClr val="00B050"/>
                </a:solidFill>
                <a:hlinkClick r:id="rId3"/>
              </a:rPr>
              <a:t>www.iii.org/presentations</a:t>
            </a:r>
            <a:r>
              <a:rPr lang="en-US" altLang="en-US" sz="3600" b="1" i="1">
                <a:solidFill>
                  <a:srgbClr val="00B050"/>
                </a:solidFill>
              </a:rPr>
              <a:t> </a:t>
            </a:r>
            <a:endParaRPr lang="en-US" altLang="en-US" sz="3600" b="1" i="1">
              <a:solidFill>
                <a:srgbClr val="C00000"/>
              </a:solidFill>
            </a:endParaRPr>
          </a:p>
        </p:txBody>
      </p:sp>
      <p:sp>
        <p:nvSpPr>
          <p:cNvPr id="2077702" name="Rectangle 6"/>
          <p:cNvSpPr>
            <a:spLocks noChangeArrowheads="1"/>
          </p:cNvSpPr>
          <p:nvPr/>
        </p:nvSpPr>
        <p:spPr bwMode="auto">
          <a:xfrm>
            <a:off x="668338" y="1597025"/>
            <a:ext cx="78073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5720" rIns="45720">
            <a:spAutoFit/>
          </a:bodyPr>
          <a:lstStyle>
            <a:lvl1pPr eaLnBrk="0" hangingPunct="0">
              <a:tabLst>
                <a:tab pos="61722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tabLst>
                <a:tab pos="61722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tabLst>
                <a:tab pos="61722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tabLst>
                <a:tab pos="61722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tabLst>
                <a:tab pos="61722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61722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61722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61722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61722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90000"/>
              </a:lnSpc>
              <a:spcBef>
                <a:spcPct val="25000"/>
              </a:spcBef>
              <a:buClr>
                <a:schemeClr val="accent2"/>
              </a:buClr>
              <a:buFont typeface="Wingdings" panose="05000000000000000000" pitchFamily="2" charset="2"/>
              <a:buNone/>
            </a:pPr>
            <a:r>
              <a:rPr lang="en-US" altLang="en-US" sz="2800" b="1">
                <a:solidFill>
                  <a:srgbClr val="225A7A"/>
                </a:solidFill>
              </a:rPr>
              <a:t>Insurance Information Institute Online:</a:t>
            </a:r>
          </a:p>
        </p:txBody>
      </p:sp>
      <p:sp>
        <p:nvSpPr>
          <p:cNvPr id="84997" name="Date Placeholder 4"/>
          <p:cNvSpPr>
            <a:spLocks noGrp="1"/>
          </p:cNvSpPr>
          <p:nvPr>
            <p:ph type="dt" sz="quarter" idx="10"/>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888888"/>
                </a:solidFill>
                <a:latin typeface="Questrial" charset="0"/>
                <a:sym typeface="Questrial" charset="0"/>
              </a:rPr>
              <a:t>12/01/09 - 9pm</a:t>
            </a:r>
          </a:p>
        </p:txBody>
      </p:sp>
      <p:sp>
        <p:nvSpPr>
          <p:cNvPr id="84998" name="Slide Number Placeholder 5"/>
          <p:cNvSpPr>
            <a:spLocks noGrp="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84999" name="Picture 5" descr="http://www.iii.org/sites/default/files/images/logo_rgb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138113"/>
            <a:ext cx="134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77702"/>
                                        </p:tgtEl>
                                        <p:attrNameLst>
                                          <p:attrName>style.visibility</p:attrName>
                                        </p:attrNameLst>
                                      </p:cBhvr>
                                      <p:to>
                                        <p:strVal val="visible"/>
                                      </p:to>
                                    </p:set>
                                    <p:animEffect transition="in" filter="fade">
                                      <p:cBhvr>
                                        <p:cTn id="7" dur="1000"/>
                                        <p:tgtEl>
                                          <p:spTgt spid="2077702"/>
                                        </p:tgtEl>
                                      </p:cBhvr>
                                    </p:animEffect>
                                  </p:childTnLst>
                                </p:cTn>
                              </p:par>
                              <p:par>
                                <p:cTn id="8" presetID="37" presetClass="entr" presetSubtype="0" fill="hold" grpId="0" nodeType="withEffect">
                                  <p:stCondLst>
                                    <p:cond delay="0"/>
                                  </p:stCondLst>
                                  <p:childTnLst>
                                    <p:set>
                                      <p:cBhvr>
                                        <p:cTn id="9" dur="1" fill="hold">
                                          <p:stCondLst>
                                            <p:cond delay="0"/>
                                          </p:stCondLst>
                                        </p:cTn>
                                        <p:tgtEl>
                                          <p:spTgt spid="2077699"/>
                                        </p:tgtEl>
                                        <p:attrNameLst>
                                          <p:attrName>style.visibility</p:attrName>
                                        </p:attrNameLst>
                                      </p:cBhvr>
                                      <p:to>
                                        <p:strVal val="visible"/>
                                      </p:to>
                                    </p:set>
                                    <p:animEffect transition="in" filter="fade">
                                      <p:cBhvr>
                                        <p:cTn id="10" dur="1000"/>
                                        <p:tgtEl>
                                          <p:spTgt spid="2077699"/>
                                        </p:tgtEl>
                                      </p:cBhvr>
                                    </p:animEffect>
                                    <p:anim calcmode="lin" valueType="num">
                                      <p:cBhvr>
                                        <p:cTn id="11" dur="1000" fill="hold"/>
                                        <p:tgtEl>
                                          <p:spTgt spid="2077699"/>
                                        </p:tgtEl>
                                        <p:attrNameLst>
                                          <p:attrName>ppt_x</p:attrName>
                                        </p:attrNameLst>
                                      </p:cBhvr>
                                      <p:tavLst>
                                        <p:tav tm="0">
                                          <p:val>
                                            <p:strVal val="#ppt_x"/>
                                          </p:val>
                                        </p:tav>
                                        <p:tav tm="100000">
                                          <p:val>
                                            <p:strVal val="#ppt_x"/>
                                          </p:val>
                                        </p:tav>
                                      </p:tavLst>
                                    </p:anim>
                                    <p:anim calcmode="lin" valueType="num">
                                      <p:cBhvr>
                                        <p:cTn id="12" dur="900" decel="100000" fill="hold"/>
                                        <p:tgtEl>
                                          <p:spTgt spid="2077699"/>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2077699"/>
                                        </p:tgtEl>
                                        <p:attrNameLst>
                                          <p:attrName>ppt_y</p:attrName>
                                        </p:attrNameLst>
                                      </p:cBhvr>
                                      <p:tavLst>
                                        <p:tav tm="0">
                                          <p:val>
                                            <p:strVal val="#ppt_y-.03"/>
                                          </p:val>
                                        </p:tav>
                                        <p:tav tm="100000">
                                          <p:val>
                                            <p:strVal val="#ppt_y"/>
                                          </p:val>
                                        </p:tav>
                                      </p:tavLst>
                                    </p:anim>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077700"/>
                                        </p:tgtEl>
                                        <p:attrNameLst>
                                          <p:attrName>style.visibility</p:attrName>
                                        </p:attrNameLst>
                                      </p:cBhvr>
                                      <p:to>
                                        <p:strVal val="visible"/>
                                      </p:to>
                                    </p:set>
                                    <p:animEffect transition="in" filter="fade">
                                      <p:cBhvr>
                                        <p:cTn id="17" dur="1000"/>
                                        <p:tgtEl>
                                          <p:spTgt spid="2077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7699" grpId="0" animBg="1"/>
      <p:bldP spid="2077700" grpId="0"/>
      <p:bldP spid="207770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hape 219"/>
          <p:cNvSpPr txBox="1">
            <a:spLocks noGrp="1"/>
          </p:cNvSpPr>
          <p:nvPr>
            <p:ph type="title"/>
          </p:nvPr>
        </p:nvSpPr>
        <p:spPr>
          <a:xfrm>
            <a:off x="685800" y="152400"/>
            <a:ext cx="8001000" cy="990600"/>
          </a:xfrm>
        </p:spPr>
        <p:txBody>
          <a:bodyPr tIns="45700" bIns="45700"/>
          <a:lstStyle/>
          <a:p>
            <a:pPr eaLnBrk="1" hangingPunct="1">
              <a:spcBef>
                <a:spcPct val="0"/>
              </a:spcBef>
              <a:buSzPct val="25000"/>
              <a:buFont typeface="Questrial" charset="0"/>
              <a:buNone/>
            </a:pPr>
            <a:r>
              <a:rPr lang="en-US" altLang="en-US" smtClean="0">
                <a:latin typeface="Century Gothic" panose="020B0502020202020204" pitchFamily="34" charset="0"/>
                <a:cs typeface="Arial" panose="020B0604020202020204" pitchFamily="34" charset="0"/>
                <a:sym typeface="Questrial" charset="0"/>
              </a:rPr>
              <a:t>Thank you to our panelists! </a:t>
            </a:r>
          </a:p>
        </p:txBody>
      </p:sp>
      <p:sp>
        <p:nvSpPr>
          <p:cNvPr id="86019" name="Shape 220"/>
          <p:cNvSpPr txBox="1">
            <a:spLocks noChangeArrowheads="1"/>
          </p:cNvSpPr>
          <p:nvPr/>
        </p:nvSpPr>
        <p:spPr bwMode="auto">
          <a:xfrm>
            <a:off x="3048000" y="4495800"/>
            <a:ext cx="2971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0000"/>
              </a:buClr>
              <a:buSzPct val="25000"/>
            </a:pPr>
            <a:r>
              <a:rPr lang="en-US" altLang="en-US" sz="1200">
                <a:latin typeface="Questrial" charset="0"/>
                <a:sym typeface="Questrial" charset="0"/>
              </a:rPr>
              <a:t>.</a:t>
            </a:r>
          </a:p>
        </p:txBody>
      </p:sp>
      <p:sp>
        <p:nvSpPr>
          <p:cNvPr id="221" name="Shape 221"/>
          <p:cNvSpPr txBox="1"/>
          <p:nvPr/>
        </p:nvSpPr>
        <p:spPr>
          <a:xfrm>
            <a:off x="6477000" y="4491038"/>
            <a:ext cx="2514600" cy="1447800"/>
          </a:xfrm>
          <a:prstGeom prst="rect">
            <a:avLst/>
          </a:prstGeom>
          <a:noFill/>
          <a:ln>
            <a:noFill/>
          </a:ln>
        </p:spPr>
        <p:txBody>
          <a:bodyPr lIns="91425" tIns="45700" rIns="91425" bIns="45700"/>
          <a:lstStyle/>
          <a:p>
            <a:pPr algn="ctr" fontAlgn="auto">
              <a:spcBef>
                <a:spcPts val="0"/>
              </a:spcBef>
              <a:spcAft>
                <a:spcPts val="0"/>
              </a:spcAft>
              <a:buClr>
                <a:schemeClr val="dk1"/>
              </a:buClr>
              <a:buFont typeface="Arial"/>
              <a:buNone/>
              <a:defRPr/>
            </a:pPr>
            <a:endParaRPr sz="1050" kern="0">
              <a:solidFill>
                <a:schemeClr val="dk1"/>
              </a:solidFill>
              <a:latin typeface="Questrial"/>
              <a:ea typeface="Questrial"/>
              <a:cs typeface="Questrial"/>
              <a:sym typeface="Questrial"/>
            </a:endParaRPr>
          </a:p>
        </p:txBody>
      </p:sp>
      <p:sp>
        <p:nvSpPr>
          <p:cNvPr id="86021" name="Shape 222"/>
          <p:cNvSpPr txBox="1">
            <a:spLocks noChangeArrowheads="1"/>
          </p:cNvSpPr>
          <p:nvPr/>
        </p:nvSpPr>
        <p:spPr bwMode="auto">
          <a:xfrm>
            <a:off x="152400" y="4495800"/>
            <a:ext cx="2895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0000"/>
              </a:buClr>
            </a:pPr>
            <a:endParaRPr lang="en-US" altLang="en-US" sz="1200">
              <a:latin typeface="Questrial" charset="0"/>
              <a:sym typeface="Questrial" charset="0"/>
            </a:endParaRPr>
          </a:p>
        </p:txBody>
      </p:sp>
      <p:sp>
        <p:nvSpPr>
          <p:cNvPr id="86022" name="Shape 224"/>
          <p:cNvSpPr txBox="1">
            <a:spLocks noChangeArrowheads="1"/>
          </p:cNvSpPr>
          <p:nvPr/>
        </p:nvSpPr>
        <p:spPr bwMode="auto">
          <a:xfrm>
            <a:off x="5029200" y="4581525"/>
            <a:ext cx="259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US" sz="1600" b="1">
                <a:latin typeface="Century Gothic" panose="020B0502020202020204" pitchFamily="34" charset="0"/>
                <a:sym typeface="Questrial" charset="0"/>
              </a:rPr>
              <a:t>Thomas Holzheu </a:t>
            </a:r>
          </a:p>
          <a:p>
            <a:pPr algn="ctr" eaLnBrk="1" hangingPunct="1">
              <a:buSzPct val="25000"/>
            </a:pPr>
            <a:r>
              <a:rPr lang="en-US" altLang="en-US" sz="1200">
                <a:latin typeface="Century Gothic" panose="020B0502020202020204" pitchFamily="34" charset="0"/>
                <a:sym typeface="Questrial" charset="0"/>
              </a:rPr>
              <a:t>Chief Economist Americas, </a:t>
            </a:r>
          </a:p>
          <a:p>
            <a:pPr algn="ctr" eaLnBrk="1" hangingPunct="1">
              <a:buSzPct val="25000"/>
            </a:pPr>
            <a:r>
              <a:rPr lang="en-US" altLang="en-US" sz="1200">
                <a:latin typeface="Century Gothic" panose="020B0502020202020204" pitchFamily="34" charset="0"/>
                <a:sym typeface="Questrial" charset="0"/>
              </a:rPr>
              <a:t>Swiss Re </a:t>
            </a:r>
          </a:p>
        </p:txBody>
      </p:sp>
      <p:sp>
        <p:nvSpPr>
          <p:cNvPr id="86023" name="Shape 226"/>
          <p:cNvSpPr txBox="1">
            <a:spLocks noChangeArrowheads="1"/>
          </p:cNvSpPr>
          <p:nvPr/>
        </p:nvSpPr>
        <p:spPr bwMode="auto">
          <a:xfrm>
            <a:off x="1371600" y="4581525"/>
            <a:ext cx="259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US" sz="1600" b="1">
                <a:latin typeface="Century Gothic" panose="020B0502020202020204" pitchFamily="34" charset="0"/>
                <a:sym typeface="Questrial" charset="0"/>
              </a:rPr>
              <a:t>Robert Hartwig</a:t>
            </a:r>
          </a:p>
          <a:p>
            <a:pPr algn="ctr" eaLnBrk="1" hangingPunct="1">
              <a:buSzPct val="25000"/>
            </a:pPr>
            <a:r>
              <a:rPr lang="en-US" altLang="en-US" sz="1200">
                <a:latin typeface="Century Gothic" panose="020B0502020202020204" pitchFamily="34" charset="0"/>
                <a:sym typeface="Questrial" charset="0"/>
              </a:rPr>
              <a:t>President,</a:t>
            </a:r>
          </a:p>
          <a:p>
            <a:pPr algn="ctr" eaLnBrk="1" hangingPunct="1">
              <a:buSzPct val="25000"/>
            </a:pPr>
            <a:r>
              <a:rPr lang="en-US" altLang="en-US" sz="1200">
                <a:latin typeface="Century Gothic" panose="020B0502020202020204" pitchFamily="34" charset="0"/>
                <a:sym typeface="Questrial" charset="0"/>
              </a:rPr>
              <a:t>Insurance Information Institute</a:t>
            </a:r>
          </a:p>
        </p:txBody>
      </p:sp>
      <p:pic>
        <p:nvPicPr>
          <p:cNvPr id="8602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8938" y="1452563"/>
            <a:ext cx="20161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5363" y="1452563"/>
            <a:ext cx="303847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hape 189"/>
          <p:cNvSpPr txBox="1">
            <a:spLocks noGrp="1"/>
          </p:cNvSpPr>
          <p:nvPr>
            <p:ph type="body" idx="1"/>
          </p:nvPr>
        </p:nvSpPr>
        <p:spPr>
          <a:xfrm>
            <a:off x="1600200" y="1997075"/>
            <a:ext cx="6096000" cy="3794125"/>
          </a:xfrm>
        </p:spPr>
        <p:txBody>
          <a:bodyPr tIns="45700" bIns="45700"/>
          <a:lstStyle/>
          <a:p>
            <a:pPr marL="0" indent="0" eaLnBrk="1" hangingPunct="1">
              <a:spcBef>
                <a:spcPct val="0"/>
              </a:spcBef>
              <a:buClr>
                <a:srgbClr val="000000"/>
              </a:buClr>
              <a:buSzPct val="25000"/>
              <a:buFontTx/>
              <a:buNone/>
            </a:pPr>
            <a:endParaRPr lang="en-US" altLang="en-US" smtClean="0">
              <a:solidFill>
                <a:srgbClr val="000000"/>
              </a:solidFill>
              <a:latin typeface="Questrial" charset="0"/>
              <a:cs typeface="Arial" panose="020B0604020202020204" pitchFamily="34" charset="0"/>
              <a:sym typeface="Questrial" charset="0"/>
            </a:endParaRPr>
          </a:p>
          <a:p>
            <a:pPr marL="0" indent="0" eaLnBrk="1" hangingPunct="1">
              <a:spcBef>
                <a:spcPts val="563"/>
              </a:spcBef>
              <a:buClr>
                <a:srgbClr val="000000"/>
              </a:buClr>
              <a:buSzPct val="25000"/>
              <a:buFontTx/>
              <a:buNone/>
            </a:pPr>
            <a:r>
              <a:rPr lang="en-US" altLang="en-US" smtClean="0">
                <a:solidFill>
                  <a:srgbClr val="000000"/>
                </a:solidFill>
                <a:latin typeface="Century Gothic" panose="020B0502020202020204" pitchFamily="34" charset="0"/>
                <a:cs typeface="Arial" panose="020B0604020202020204" pitchFamily="34" charset="0"/>
                <a:sym typeface="Questrial" charset="0"/>
              </a:rPr>
              <a:t>Visit </a:t>
            </a:r>
            <a:r>
              <a:rPr lang="en-US" altLang="en-US" u="sng" smtClean="0">
                <a:solidFill>
                  <a:schemeClr val="hlink"/>
                </a:solidFill>
                <a:latin typeface="Century Gothic" panose="020B0502020202020204" pitchFamily="34" charset="0"/>
                <a:cs typeface="Arial" panose="020B0604020202020204" pitchFamily="34" charset="0"/>
                <a:sym typeface="Questrial" charset="0"/>
                <a:hlinkClick r:id="rId3"/>
              </a:rPr>
              <a:t>www.advisenltd.com</a:t>
            </a:r>
            <a:r>
              <a:rPr lang="en-US" altLang="en-US" smtClean="0">
                <a:solidFill>
                  <a:srgbClr val="000000"/>
                </a:solidFill>
                <a:latin typeface="Century Gothic" panose="020B0502020202020204" pitchFamily="34" charset="0"/>
                <a:cs typeface="Arial" panose="020B0604020202020204" pitchFamily="34" charset="0"/>
                <a:sym typeface="Questrial" charset="0"/>
              </a:rPr>
              <a:t> at the end of this webinar to download:</a:t>
            </a:r>
          </a:p>
          <a:p>
            <a:pPr lvl="1" indent="-285750" eaLnBrk="1" hangingPunct="1">
              <a:spcBef>
                <a:spcPts val="475"/>
              </a:spcBef>
              <a:buClr>
                <a:srgbClr val="000000"/>
              </a:buClr>
              <a:buSzTx/>
              <a:buFontTx/>
              <a:buChar char="–"/>
            </a:pPr>
            <a:r>
              <a:rPr lang="en-US" altLang="en-US" smtClean="0">
                <a:solidFill>
                  <a:srgbClr val="000000"/>
                </a:solidFill>
                <a:latin typeface="Century Gothic" panose="020B0502020202020204" pitchFamily="34" charset="0"/>
                <a:cs typeface="Arial" panose="020B0604020202020204" pitchFamily="34" charset="0"/>
                <a:sym typeface="Questrial" charset="0"/>
              </a:rPr>
              <a:t>Copy of these slides</a:t>
            </a:r>
          </a:p>
          <a:p>
            <a:pPr lvl="1" indent="-285750" eaLnBrk="1" hangingPunct="1">
              <a:spcBef>
                <a:spcPts val="475"/>
              </a:spcBef>
              <a:buClr>
                <a:srgbClr val="000000"/>
              </a:buClr>
              <a:buSzTx/>
              <a:buFontTx/>
              <a:buChar char="–"/>
            </a:pPr>
            <a:r>
              <a:rPr lang="en-US" altLang="en-US" smtClean="0">
                <a:solidFill>
                  <a:srgbClr val="000000"/>
                </a:solidFill>
                <a:latin typeface="Century Gothic" panose="020B0502020202020204" pitchFamily="34" charset="0"/>
                <a:cs typeface="Arial" panose="020B0604020202020204" pitchFamily="34" charset="0"/>
                <a:sym typeface="Questrial" charset="0"/>
              </a:rPr>
              <a:t>Recording of today’s webinar</a:t>
            </a:r>
          </a:p>
        </p:txBody>
      </p:sp>
      <p:sp>
        <p:nvSpPr>
          <p:cNvPr id="87043" name="Shape 190"/>
          <p:cNvSpPr txBox="1">
            <a:spLocks noGrp="1"/>
          </p:cNvSpPr>
          <p:nvPr>
            <p:ph type="title"/>
          </p:nvPr>
        </p:nvSpPr>
        <p:spPr>
          <a:xfrm>
            <a:off x="533400" y="152400"/>
            <a:ext cx="8305800" cy="1981200"/>
          </a:xfrm>
        </p:spPr>
        <p:txBody>
          <a:bodyPr tIns="45700" bIns="45700"/>
          <a:lstStyle/>
          <a:p>
            <a:pPr algn="ctr" eaLnBrk="1" hangingPunct="1">
              <a:spcBef>
                <a:spcPct val="0"/>
              </a:spcBef>
              <a:buSzPct val="25000"/>
              <a:buFont typeface="Questrial" charset="0"/>
              <a:buNone/>
            </a:pPr>
            <a:r>
              <a:rPr lang="en-US" altLang="en-US" smtClean="0">
                <a:latin typeface="Century Gothic" panose="020B0502020202020204" pitchFamily="34" charset="0"/>
                <a:cs typeface="Arial" panose="020B0604020202020204" pitchFamily="34" charset="0"/>
                <a:sym typeface="Questrial" charset="0"/>
              </a:rPr>
              <a:t>Natural and Man-made Catastrophes in 2015 – Calm Before the Storm?</a:t>
            </a:r>
          </a:p>
        </p:txBody>
      </p:sp>
    </p:spTree>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txBox="1">
            <a:spLocks noGrp="1"/>
          </p:cNvSpPr>
          <p:nvPr>
            <p:ph type="title"/>
          </p:nvPr>
        </p:nvSpPr>
        <p:spPr>
          <a:xfrm>
            <a:off x="685800" y="152400"/>
            <a:ext cx="8001000" cy="990600"/>
          </a:xfrm>
        </p:spPr>
        <p:txBody>
          <a:bodyPr/>
          <a:lstStyle/>
          <a:p>
            <a:pPr eaLnBrk="1" hangingPunct="1">
              <a:spcBef>
                <a:spcPct val="0"/>
              </a:spcBef>
              <a:buFont typeface="Questrial" charset="0"/>
              <a:buNone/>
            </a:pPr>
            <a:r>
              <a:rPr lang="en-US" altLang="en-US" smtClean="0">
                <a:latin typeface="Century Gothic" panose="020B0502020202020204" pitchFamily="34" charset="0"/>
                <a:cs typeface="Arial" panose="020B0604020202020204" pitchFamily="34" charset="0"/>
                <a:sym typeface="Questrial" charset="0"/>
              </a:rPr>
              <a:t>Register now! </a:t>
            </a:r>
          </a:p>
        </p:txBody>
      </p:sp>
      <p:sp>
        <p:nvSpPr>
          <p:cNvPr id="88067" name="Text Placeholder 2"/>
          <p:cNvSpPr txBox="1">
            <a:spLocks noGrp="1"/>
          </p:cNvSpPr>
          <p:nvPr>
            <p:ph type="body" idx="1"/>
          </p:nvPr>
        </p:nvSpPr>
        <p:spPr>
          <a:xfrm>
            <a:off x="457200" y="4800600"/>
            <a:ext cx="8229600" cy="1293813"/>
          </a:xfrm>
        </p:spPr>
        <p:txBody>
          <a:bodyPr/>
          <a:lstStyle/>
          <a:p>
            <a:pPr marL="177800" indent="0" algn="ctr" eaLnBrk="1" hangingPunct="1">
              <a:spcBef>
                <a:spcPts val="563"/>
              </a:spcBef>
              <a:buClr>
                <a:srgbClr val="000000"/>
              </a:buClr>
              <a:buSzTx/>
              <a:buFontTx/>
              <a:buNone/>
            </a:pPr>
            <a:r>
              <a:rPr lang="en-US" altLang="en-US" smtClean="0">
                <a:solidFill>
                  <a:srgbClr val="000000"/>
                </a:solidFill>
                <a:latin typeface="Century Gothic" panose="020B0502020202020204" pitchFamily="34" charset="0"/>
                <a:cs typeface="Arial" panose="020B0604020202020204" pitchFamily="34" charset="0"/>
                <a:sym typeface="Questrial" charset="0"/>
              </a:rPr>
              <a:t>Visit </a:t>
            </a:r>
            <a:r>
              <a:rPr lang="en-US" altLang="en-US" smtClean="0">
                <a:solidFill>
                  <a:srgbClr val="000000"/>
                </a:solidFill>
                <a:latin typeface="Century Gothic" panose="020B0502020202020204" pitchFamily="34" charset="0"/>
                <a:cs typeface="Arial" panose="020B0604020202020204" pitchFamily="34" charset="0"/>
                <a:sym typeface="Questrial" charset="0"/>
                <a:hlinkClick r:id="rId2"/>
              </a:rPr>
              <a:t>http://www.advisenltd.com/events/</a:t>
            </a:r>
            <a:r>
              <a:rPr lang="en-US" altLang="en-US" smtClean="0">
                <a:solidFill>
                  <a:srgbClr val="000000"/>
                </a:solidFill>
                <a:latin typeface="Century Gothic" panose="020B0502020202020204" pitchFamily="34" charset="0"/>
                <a:cs typeface="Arial" panose="020B0604020202020204" pitchFamily="34" charset="0"/>
                <a:sym typeface="Questrial" charset="0"/>
              </a:rPr>
              <a:t> for the conference &amp; webinar schedule!</a:t>
            </a:r>
          </a:p>
        </p:txBody>
      </p:sp>
      <p:pic>
        <p:nvPicPr>
          <p:cNvPr id="8806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1066800"/>
            <a:ext cx="44608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3"/>
          <p:cNvSpPr txBox="1">
            <a:spLocks noGrp="1"/>
          </p:cNvSpPr>
          <p:nvPr>
            <p:ph type="title"/>
          </p:nvPr>
        </p:nvSpPr>
        <p:spPr>
          <a:xfrm>
            <a:off x="533400" y="-76200"/>
            <a:ext cx="8305800" cy="1447800"/>
          </a:xfrm>
        </p:spPr>
        <p:txBody>
          <a:bodyPr/>
          <a:lstStyle/>
          <a:p>
            <a:pPr algn="ctr" eaLnBrk="1" hangingPunct="1">
              <a:spcBef>
                <a:spcPct val="0"/>
              </a:spcBef>
              <a:buFont typeface="Questrial" charset="0"/>
              <a:buNone/>
            </a:pPr>
            <a:r>
              <a:rPr lang="en-US" altLang="en-US" smtClean="0">
                <a:latin typeface="Century Gothic" panose="020B0502020202020204" pitchFamily="34" charset="0"/>
                <a:cs typeface="Arial" panose="020B0604020202020204" pitchFamily="34" charset="0"/>
                <a:sym typeface="Questrial" charset="0"/>
              </a:rPr>
              <a:t>2016 RIMS Benchmark Survey</a:t>
            </a:r>
            <a:endParaRPr lang="en-US" altLang="en-US" sz="3200" smtClean="0">
              <a:latin typeface="Century Gothic" panose="020B0502020202020204" pitchFamily="34" charset="0"/>
              <a:cs typeface="Arial" panose="020B0604020202020204" pitchFamily="34" charset="0"/>
              <a:sym typeface="Questrial" charset="0"/>
            </a:endParaRPr>
          </a:p>
        </p:txBody>
      </p:sp>
      <p:pic>
        <p:nvPicPr>
          <p:cNvPr id="890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752600"/>
            <a:ext cx="2554288" cy="3309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092" name="TextBox 1"/>
          <p:cNvSpPr txBox="1">
            <a:spLocks noChangeArrowheads="1"/>
          </p:cNvSpPr>
          <p:nvPr/>
        </p:nvSpPr>
        <p:spPr bwMode="auto">
          <a:xfrm>
            <a:off x="685800" y="1981200"/>
            <a:ext cx="3657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4800" b="1"/>
          </a:p>
        </p:txBody>
      </p:sp>
      <p:sp>
        <p:nvSpPr>
          <p:cNvPr id="3" name="Rectangle 2"/>
          <p:cNvSpPr/>
          <p:nvPr/>
        </p:nvSpPr>
        <p:spPr>
          <a:xfrm>
            <a:off x="304800" y="1295400"/>
            <a:ext cx="7162800" cy="3754438"/>
          </a:xfrm>
          <a:prstGeom prst="rect">
            <a:avLst/>
          </a:prstGeom>
        </p:spPr>
        <p:txBody>
          <a:bodyPr>
            <a:spAutoFit/>
          </a:bodyPr>
          <a:lstStyle/>
          <a:p>
            <a:pPr fontAlgn="auto">
              <a:spcBef>
                <a:spcPts val="0"/>
              </a:spcBef>
              <a:spcAft>
                <a:spcPts val="0"/>
              </a:spcAft>
              <a:defRPr/>
            </a:pPr>
            <a:r>
              <a:rPr lang="en-US" kern="0" dirty="0">
                <a:latin typeface="Century Gothic" panose="020B0502020202020204" pitchFamily="34" charset="0"/>
                <a:ea typeface="Arial"/>
                <a:cs typeface="Arial"/>
                <a:sym typeface="Arial"/>
              </a:rPr>
              <a:t>The RIMS Benchmark Survey includes industry data for more than 52,000 insurance programs from 1,457 organizations.</a:t>
            </a:r>
          </a:p>
          <a:p>
            <a:pPr fontAlgn="auto">
              <a:spcBef>
                <a:spcPts val="0"/>
              </a:spcBef>
              <a:spcAft>
                <a:spcPts val="0"/>
              </a:spcAft>
              <a:defRPr/>
            </a:pPr>
            <a:endParaRPr lang="en-US" kern="0" dirty="0">
              <a:latin typeface="Century Gothic" panose="020B0502020202020204" pitchFamily="34" charset="0"/>
              <a:ea typeface="Arial"/>
              <a:cs typeface="Arial"/>
              <a:sym typeface="Arial"/>
            </a:endParaRPr>
          </a:p>
          <a:p>
            <a:pPr fontAlgn="auto">
              <a:spcBef>
                <a:spcPts val="0"/>
              </a:spcBef>
              <a:spcAft>
                <a:spcPts val="0"/>
              </a:spcAft>
              <a:defRPr/>
            </a:pPr>
            <a:r>
              <a:rPr lang="en-US" b="1" kern="0" dirty="0">
                <a:latin typeface="Century Gothic" panose="020B0502020202020204" pitchFamily="34" charset="0"/>
                <a:ea typeface="Arial"/>
                <a:cs typeface="Arial"/>
                <a:sym typeface="Arial"/>
              </a:rPr>
              <a:t>New Cyber Insurance Coverage Chapter!</a:t>
            </a:r>
          </a:p>
          <a:p>
            <a:pPr fontAlgn="auto">
              <a:spcBef>
                <a:spcPts val="0"/>
              </a:spcBef>
              <a:spcAft>
                <a:spcPts val="0"/>
              </a:spcAft>
              <a:defRPr/>
            </a:pPr>
            <a:endParaRPr lang="en-US" kern="0" dirty="0">
              <a:latin typeface="Century Gothic" panose="020B0502020202020204" pitchFamily="34" charset="0"/>
              <a:ea typeface="Arial"/>
              <a:cs typeface="Arial"/>
              <a:sym typeface="Arial"/>
            </a:endParaRPr>
          </a:p>
          <a:p>
            <a:pPr fontAlgn="auto">
              <a:spcBef>
                <a:spcPts val="0"/>
              </a:spcBef>
              <a:spcAft>
                <a:spcPts val="0"/>
              </a:spcAft>
              <a:defRPr/>
            </a:pPr>
            <a:r>
              <a:rPr lang="en-US" kern="0" dirty="0">
                <a:latin typeface="Century Gothic" panose="020B0502020202020204" pitchFamily="34" charset="0"/>
                <a:ea typeface="Arial"/>
                <a:cs typeface="Arial"/>
                <a:sym typeface="Arial"/>
              </a:rPr>
              <a:t>New this year is a special chapter examining cyber</a:t>
            </a:r>
          </a:p>
          <a:p>
            <a:pPr fontAlgn="auto">
              <a:spcBef>
                <a:spcPts val="0"/>
              </a:spcBef>
              <a:spcAft>
                <a:spcPts val="0"/>
              </a:spcAft>
              <a:defRPr/>
            </a:pPr>
            <a:r>
              <a:rPr lang="en-US" kern="0" dirty="0">
                <a:latin typeface="Century Gothic" panose="020B0502020202020204" pitchFamily="34" charset="0"/>
                <a:ea typeface="Arial"/>
                <a:cs typeface="Arial"/>
                <a:sym typeface="Arial"/>
              </a:rPr>
              <a:t>insurance coverage.</a:t>
            </a:r>
          </a:p>
          <a:p>
            <a:pPr fontAlgn="auto">
              <a:spcBef>
                <a:spcPts val="0"/>
              </a:spcBef>
              <a:spcAft>
                <a:spcPts val="0"/>
              </a:spcAft>
              <a:defRPr/>
            </a:pPr>
            <a:endParaRPr lang="en-US" kern="0" dirty="0">
              <a:latin typeface="Century Gothic" panose="020B0502020202020204" pitchFamily="34" charset="0"/>
              <a:ea typeface="Arial"/>
              <a:cs typeface="Arial"/>
              <a:sym typeface="Arial"/>
            </a:endParaRPr>
          </a:p>
          <a:p>
            <a:pPr fontAlgn="auto">
              <a:spcBef>
                <a:spcPts val="0"/>
              </a:spcBef>
              <a:spcAft>
                <a:spcPts val="0"/>
              </a:spcAft>
              <a:defRPr/>
            </a:pPr>
            <a:r>
              <a:rPr lang="en-US" kern="0" dirty="0">
                <a:latin typeface="Century Gothic" panose="020B0502020202020204" pitchFamily="34" charset="0"/>
                <a:ea typeface="Arial"/>
                <a:cs typeface="Arial"/>
                <a:sym typeface="Arial"/>
              </a:rPr>
              <a:t>Key features of this chapter include:</a:t>
            </a:r>
          </a:p>
          <a:p>
            <a:pPr marL="285750" indent="-285750" fontAlgn="auto">
              <a:spcBef>
                <a:spcPts val="0"/>
              </a:spcBef>
              <a:spcAft>
                <a:spcPts val="0"/>
              </a:spcAft>
              <a:buFont typeface="Arial" panose="020B0604020202020204" pitchFamily="34" charset="0"/>
              <a:buChar char="•"/>
              <a:defRPr/>
            </a:pPr>
            <a:r>
              <a:rPr lang="en-US" kern="0" dirty="0">
                <a:latin typeface="Century Gothic" panose="020B0502020202020204" pitchFamily="34" charset="0"/>
                <a:ea typeface="Arial"/>
                <a:cs typeface="Arial"/>
                <a:sym typeface="Arial"/>
              </a:rPr>
              <a:t>Major coverage provisions</a:t>
            </a:r>
          </a:p>
          <a:p>
            <a:pPr marL="285750" indent="-285750" fontAlgn="auto">
              <a:spcBef>
                <a:spcPts val="0"/>
              </a:spcBef>
              <a:spcAft>
                <a:spcPts val="0"/>
              </a:spcAft>
              <a:buFont typeface="Arial" panose="020B0604020202020204" pitchFamily="34" charset="0"/>
              <a:buChar char="•"/>
              <a:defRPr/>
            </a:pPr>
            <a:r>
              <a:rPr lang="en-US" kern="0" dirty="0">
                <a:latin typeface="Century Gothic" panose="020B0502020202020204" pitchFamily="34" charset="0"/>
                <a:ea typeface="Arial"/>
                <a:cs typeface="Arial"/>
                <a:sym typeface="Arial"/>
              </a:rPr>
              <a:t>Limits purchased</a:t>
            </a:r>
          </a:p>
          <a:p>
            <a:pPr marL="285750" indent="-285750" fontAlgn="auto">
              <a:spcBef>
                <a:spcPts val="0"/>
              </a:spcBef>
              <a:spcAft>
                <a:spcPts val="0"/>
              </a:spcAft>
              <a:buFont typeface="Arial" panose="020B0604020202020204" pitchFamily="34" charset="0"/>
              <a:buChar char="•"/>
              <a:defRPr/>
            </a:pPr>
            <a:r>
              <a:rPr lang="en-US" kern="0" dirty="0">
                <a:latin typeface="Century Gothic" panose="020B0502020202020204" pitchFamily="34" charset="0"/>
                <a:ea typeface="Arial"/>
                <a:cs typeface="Arial"/>
                <a:sym typeface="Arial"/>
              </a:rPr>
              <a:t>Retentions assumed</a:t>
            </a:r>
          </a:p>
          <a:p>
            <a:pPr marL="285750" indent="-285750" fontAlgn="auto">
              <a:spcBef>
                <a:spcPts val="0"/>
              </a:spcBef>
              <a:spcAft>
                <a:spcPts val="0"/>
              </a:spcAft>
              <a:buFont typeface="Arial" panose="020B0604020202020204" pitchFamily="34" charset="0"/>
              <a:buChar char="•"/>
              <a:defRPr/>
            </a:pPr>
            <a:r>
              <a:rPr lang="en-US" kern="0" dirty="0">
                <a:latin typeface="Century Gothic" panose="020B0502020202020204" pitchFamily="34" charset="0"/>
                <a:ea typeface="Arial"/>
                <a:cs typeface="Arial"/>
                <a:sym typeface="Arial"/>
              </a:rPr>
              <a:t>Premiums paid</a:t>
            </a:r>
          </a:p>
          <a:p>
            <a:pPr marL="285750" indent="-285750" fontAlgn="auto">
              <a:spcBef>
                <a:spcPts val="0"/>
              </a:spcBef>
              <a:spcAft>
                <a:spcPts val="0"/>
              </a:spcAft>
              <a:buFont typeface="Arial" panose="020B0604020202020204" pitchFamily="34" charset="0"/>
              <a:buChar char="•"/>
              <a:defRPr/>
            </a:pPr>
            <a:r>
              <a:rPr lang="en-US" kern="0" dirty="0">
                <a:latin typeface="Century Gothic" panose="020B0502020202020204" pitchFamily="34" charset="0"/>
                <a:ea typeface="Arial"/>
                <a:cs typeface="Arial"/>
                <a:sym typeface="Arial"/>
              </a:rPr>
              <a:t>Major carrier market shares</a:t>
            </a:r>
          </a:p>
          <a:p>
            <a:pPr fontAlgn="auto">
              <a:spcBef>
                <a:spcPts val="0"/>
              </a:spcBef>
              <a:spcAft>
                <a:spcPts val="0"/>
              </a:spcAft>
              <a:defRPr/>
            </a:pPr>
            <a:endParaRPr lang="en-US" kern="0" dirty="0">
              <a:latin typeface="Century Gothic" panose="020B0502020202020204" pitchFamily="34" charset="0"/>
              <a:ea typeface="Arial"/>
              <a:cs typeface="Arial"/>
              <a:sym typeface="Arial"/>
            </a:endParaRPr>
          </a:p>
          <a:p>
            <a:pPr fontAlgn="auto">
              <a:spcBef>
                <a:spcPts val="0"/>
              </a:spcBef>
              <a:spcAft>
                <a:spcPts val="0"/>
              </a:spcAft>
              <a:defRPr/>
            </a:pPr>
            <a:r>
              <a:rPr lang="en-US" kern="0" dirty="0">
                <a:latin typeface="Century Gothic" panose="020B0502020202020204" pitchFamily="34" charset="0"/>
                <a:ea typeface="Arial"/>
                <a:cs typeface="Arial"/>
                <a:sym typeface="Arial"/>
              </a:rPr>
              <a:t>This information will inform risk managers and their brokers in the </a:t>
            </a:r>
          </a:p>
          <a:p>
            <a:pPr fontAlgn="auto">
              <a:spcBef>
                <a:spcPts val="0"/>
              </a:spcBef>
              <a:spcAft>
                <a:spcPts val="0"/>
              </a:spcAft>
              <a:defRPr/>
            </a:pPr>
            <a:r>
              <a:rPr lang="en-US" kern="0" dirty="0">
                <a:latin typeface="Century Gothic" panose="020B0502020202020204" pitchFamily="34" charset="0"/>
                <a:ea typeface="Arial"/>
                <a:cs typeface="Arial"/>
                <a:sym typeface="Arial"/>
              </a:rPr>
              <a:t>design and construction of a cyber insurance program.</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hape 414"/>
          <p:cNvSpPr txBox="1">
            <a:spLocks noGrp="1"/>
          </p:cNvSpPr>
          <p:nvPr>
            <p:ph type="body" idx="1"/>
          </p:nvPr>
        </p:nvSpPr>
        <p:spPr>
          <a:xfrm>
            <a:off x="3429000" y="1676400"/>
            <a:ext cx="2743200" cy="517525"/>
          </a:xfrm>
        </p:spPr>
        <p:txBody>
          <a:bodyPr tIns="45700" bIns="45700"/>
          <a:lstStyle/>
          <a:p>
            <a:pPr eaLnBrk="1" hangingPunct="1">
              <a:spcBef>
                <a:spcPct val="0"/>
              </a:spcBef>
              <a:buSzPct val="25000"/>
              <a:buFontTx/>
              <a:buNone/>
            </a:pPr>
            <a:r>
              <a:rPr lang="en-US" altLang="en-US" smtClean="0">
                <a:latin typeface="Century Gothic" panose="020B0502020202020204" pitchFamily="34" charset="0"/>
                <a:cs typeface="Arial" panose="020B0604020202020204" pitchFamily="34" charset="0"/>
                <a:sym typeface="Questrial" charset="0"/>
              </a:rPr>
              <a:t>Contact Us</a:t>
            </a:r>
          </a:p>
        </p:txBody>
      </p:sp>
      <p:sp>
        <p:nvSpPr>
          <p:cNvPr id="90115" name="Shape 415"/>
          <p:cNvSpPr txBox="1">
            <a:spLocks noGrp="1"/>
          </p:cNvSpPr>
          <p:nvPr>
            <p:ph type="body" idx="2"/>
          </p:nvPr>
        </p:nvSpPr>
        <p:spPr>
          <a:xfrm>
            <a:off x="3276600" y="2274888"/>
            <a:ext cx="3429000" cy="2144712"/>
          </a:xfrm>
        </p:spPr>
        <p:txBody>
          <a:bodyPr tIns="45700" bIns="45700"/>
          <a:lstStyle/>
          <a:p>
            <a:pPr eaLnBrk="1" hangingPunct="1">
              <a:lnSpc>
                <a:spcPct val="90000"/>
              </a:lnSpc>
              <a:spcBef>
                <a:spcPct val="0"/>
              </a:spcBef>
              <a:buClr>
                <a:srgbClr val="000000"/>
              </a:buClr>
              <a:buSzPct val="25000"/>
              <a:buFontTx/>
              <a:buNone/>
            </a:pPr>
            <a:r>
              <a:rPr lang="en-US" altLang="en-US" sz="1700" smtClean="0">
                <a:solidFill>
                  <a:srgbClr val="000000"/>
                </a:solidFill>
                <a:latin typeface="Century Gothic" panose="020B0502020202020204" pitchFamily="34" charset="0"/>
                <a:cs typeface="Arial" panose="020B0604020202020204" pitchFamily="34" charset="0"/>
                <a:sym typeface="Questrial" charset="0"/>
              </a:rPr>
              <a:t>Advisen Ltd.</a:t>
            </a:r>
          </a:p>
          <a:p>
            <a:pPr eaLnBrk="1" hangingPunct="1">
              <a:lnSpc>
                <a:spcPct val="90000"/>
              </a:lnSpc>
              <a:spcBef>
                <a:spcPts val="338"/>
              </a:spcBef>
              <a:buClr>
                <a:srgbClr val="000000"/>
              </a:buClr>
              <a:buSzPct val="25000"/>
              <a:buFontTx/>
              <a:buNone/>
            </a:pPr>
            <a:r>
              <a:rPr lang="en-US" altLang="en-US" sz="1700" smtClean="0">
                <a:solidFill>
                  <a:srgbClr val="000000"/>
                </a:solidFill>
                <a:latin typeface="Century Gothic" panose="020B0502020202020204" pitchFamily="34" charset="0"/>
                <a:cs typeface="Arial" panose="020B0604020202020204" pitchFamily="34" charset="0"/>
                <a:sym typeface="Questrial" charset="0"/>
              </a:rPr>
              <a:t>1430 Broadway</a:t>
            </a:r>
          </a:p>
          <a:p>
            <a:pPr eaLnBrk="1" hangingPunct="1">
              <a:lnSpc>
                <a:spcPct val="90000"/>
              </a:lnSpc>
              <a:spcBef>
                <a:spcPts val="338"/>
              </a:spcBef>
              <a:buClr>
                <a:srgbClr val="000000"/>
              </a:buClr>
              <a:buSzPct val="25000"/>
              <a:buFontTx/>
              <a:buNone/>
            </a:pPr>
            <a:r>
              <a:rPr lang="en-US" altLang="en-US" sz="1700" smtClean="0">
                <a:solidFill>
                  <a:srgbClr val="000000"/>
                </a:solidFill>
                <a:latin typeface="Century Gothic" panose="020B0502020202020204" pitchFamily="34" charset="0"/>
                <a:cs typeface="Arial" panose="020B0604020202020204" pitchFamily="34" charset="0"/>
                <a:sym typeface="Questrial" charset="0"/>
              </a:rPr>
              <a:t>8</a:t>
            </a:r>
            <a:r>
              <a:rPr lang="en-US" altLang="en-US" sz="1700" baseline="30000" smtClean="0">
                <a:solidFill>
                  <a:srgbClr val="000000"/>
                </a:solidFill>
                <a:latin typeface="Century Gothic" panose="020B0502020202020204" pitchFamily="34" charset="0"/>
                <a:cs typeface="Arial" panose="020B0604020202020204" pitchFamily="34" charset="0"/>
                <a:sym typeface="Questrial" charset="0"/>
              </a:rPr>
              <a:t>th</a:t>
            </a:r>
            <a:r>
              <a:rPr lang="en-US" altLang="en-US" sz="1700" smtClean="0">
                <a:solidFill>
                  <a:srgbClr val="000000"/>
                </a:solidFill>
                <a:latin typeface="Century Gothic" panose="020B0502020202020204" pitchFamily="34" charset="0"/>
                <a:cs typeface="Arial" panose="020B0604020202020204" pitchFamily="34" charset="0"/>
                <a:sym typeface="Questrial" charset="0"/>
              </a:rPr>
              <a:t> Floor</a:t>
            </a:r>
          </a:p>
          <a:p>
            <a:pPr eaLnBrk="1" hangingPunct="1">
              <a:lnSpc>
                <a:spcPct val="90000"/>
              </a:lnSpc>
              <a:spcBef>
                <a:spcPts val="338"/>
              </a:spcBef>
              <a:buClr>
                <a:srgbClr val="000000"/>
              </a:buClr>
              <a:buSzPct val="25000"/>
              <a:buFontTx/>
              <a:buNone/>
            </a:pPr>
            <a:r>
              <a:rPr lang="en-US" altLang="en-US" sz="1700" smtClean="0">
                <a:solidFill>
                  <a:srgbClr val="000000"/>
                </a:solidFill>
                <a:latin typeface="Century Gothic" panose="020B0502020202020204" pitchFamily="34" charset="0"/>
                <a:cs typeface="Arial" panose="020B0604020202020204" pitchFamily="34" charset="0"/>
                <a:sym typeface="Questrial" charset="0"/>
              </a:rPr>
              <a:t>New York, NY 10018</a:t>
            </a:r>
          </a:p>
          <a:p>
            <a:pPr eaLnBrk="1" hangingPunct="1">
              <a:lnSpc>
                <a:spcPct val="90000"/>
              </a:lnSpc>
              <a:spcBef>
                <a:spcPts val="338"/>
              </a:spcBef>
              <a:buClr>
                <a:srgbClr val="000000"/>
              </a:buClr>
              <a:buSzPct val="25000"/>
              <a:buFontTx/>
              <a:buNone/>
            </a:pPr>
            <a:r>
              <a:rPr lang="en-US" altLang="en-US" sz="1700" u="sng" smtClean="0">
                <a:solidFill>
                  <a:schemeClr val="hlink"/>
                </a:solidFill>
                <a:latin typeface="Century Gothic" panose="020B0502020202020204" pitchFamily="34" charset="0"/>
                <a:cs typeface="Arial" panose="020B0604020202020204" pitchFamily="34" charset="0"/>
                <a:sym typeface="Questrial" charset="0"/>
                <a:hlinkClick r:id="rId3"/>
              </a:rPr>
              <a:t>www.advisenltd.com</a:t>
            </a:r>
          </a:p>
          <a:p>
            <a:pPr eaLnBrk="1" hangingPunct="1">
              <a:lnSpc>
                <a:spcPct val="90000"/>
              </a:lnSpc>
              <a:spcBef>
                <a:spcPts val="338"/>
              </a:spcBef>
              <a:buClr>
                <a:srgbClr val="000000"/>
              </a:buClr>
              <a:buSzPct val="25000"/>
              <a:buFontTx/>
              <a:buNone/>
            </a:pPr>
            <a:r>
              <a:rPr lang="en-US" altLang="en-US" sz="1700" smtClean="0">
                <a:solidFill>
                  <a:srgbClr val="000000"/>
                </a:solidFill>
                <a:latin typeface="Century Gothic" panose="020B0502020202020204" pitchFamily="34" charset="0"/>
                <a:cs typeface="Arial" panose="020B0604020202020204" pitchFamily="34" charset="0"/>
                <a:sym typeface="Questrial" charset="0"/>
              </a:rPr>
              <a:t>Phone +1.212.897.4800</a:t>
            </a:r>
          </a:p>
          <a:p>
            <a:pPr eaLnBrk="1" hangingPunct="1">
              <a:lnSpc>
                <a:spcPct val="90000"/>
              </a:lnSpc>
              <a:spcBef>
                <a:spcPts val="338"/>
              </a:spcBef>
              <a:buClr>
                <a:srgbClr val="000000"/>
              </a:buClr>
              <a:buSzPct val="25000"/>
              <a:buFontTx/>
              <a:buNone/>
            </a:pPr>
            <a:r>
              <a:rPr lang="en-US" altLang="en-US" sz="1700" smtClean="0">
                <a:solidFill>
                  <a:srgbClr val="000000"/>
                </a:solidFill>
                <a:latin typeface="Century Gothic" panose="020B0502020202020204" pitchFamily="34" charset="0"/>
                <a:cs typeface="Arial" panose="020B0604020202020204" pitchFamily="34" charset="0"/>
                <a:sym typeface="Questrial" charset="0"/>
              </a:rPr>
              <a:t>advisenevents@advisen.com</a:t>
            </a:r>
          </a:p>
        </p:txBody>
      </p:sp>
    </p:spTree>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Placeholder 1"/>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28675" name="Title 2"/>
          <p:cNvSpPr txBox="1">
            <a:spLocks noGrp="1"/>
          </p:cNvSpPr>
          <p:nvPr>
            <p:ph type="ctrTitle"/>
          </p:nvPr>
        </p:nvSpPr>
        <p:spPr>
          <a:xfrm>
            <a:off x="684213" y="1628775"/>
            <a:ext cx="7272337" cy="1295400"/>
          </a:xfrm>
        </p:spPr>
        <p:txBody>
          <a:bodyPr/>
          <a:lstStyle/>
          <a:p>
            <a:pPr eaLnBrk="1" hangingPunct="1">
              <a:buClr>
                <a:srgbClr val="003366"/>
              </a:buClr>
              <a:buFont typeface="Questrial" charset="0"/>
              <a:buNone/>
            </a:pPr>
            <a:r>
              <a:rPr lang="en-US" altLang="en-US" b="1" smtClean="0">
                <a:latin typeface="SwissReSans Light" charset="0"/>
                <a:cs typeface="Arial" panose="020B0604020202020204" pitchFamily="34" charset="0"/>
                <a:sym typeface="Questrial" charset="0"/>
              </a:rPr>
              <a:t/>
            </a:r>
            <a:br>
              <a:rPr lang="en-US" altLang="en-US" b="1" smtClean="0">
                <a:latin typeface="SwissReSans Light" charset="0"/>
                <a:cs typeface="Arial" panose="020B0604020202020204" pitchFamily="34" charset="0"/>
                <a:sym typeface="Questrial" charset="0"/>
              </a:rPr>
            </a:br>
            <a:endParaRPr lang="en-US" altLang="en-US" b="1" smtClean="0">
              <a:latin typeface="SwissReSans Light" charset="0"/>
              <a:cs typeface="Arial" panose="020B0604020202020204" pitchFamily="34" charset="0"/>
              <a:sym typeface="Questrial" charset="0"/>
            </a:endParaRPr>
          </a:p>
        </p:txBody>
      </p:sp>
      <p:pic>
        <p:nvPicPr>
          <p:cNvPr id="28676" name="Picture 10"/>
          <p:cNvPicPr>
            <a:picLocks noChangeAspect="1"/>
          </p:cNvPicPr>
          <p:nvPr>
            <p:custDataLst>
              <p:tags r:id="rId1"/>
            </p:custDataLst>
          </p:nvPr>
        </p:nvPicPr>
        <p:blipFill>
          <a:blip r:embed="rId5" cstate="screen">
            <a:grayscl/>
            <a:biLevel thresh="50000"/>
            <a:extLst>
              <a:ext uri="{28A0092B-C50C-407E-A947-70E740481C1C}">
                <a14:useLocalDpi xmlns:a14="http://schemas.microsoft.com/office/drawing/2010/main"/>
              </a:ext>
            </a:extLst>
          </a:blip>
          <a:srcRect/>
          <a:stretch>
            <a:fillRect/>
          </a:stretch>
        </p:blipFill>
        <p:spPr bwMode="gray">
          <a:xfrm>
            <a:off x="263525" y="301625"/>
            <a:ext cx="13795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0" y="1341438"/>
            <a:ext cx="9144000" cy="2663825"/>
          </a:xfrm>
          <a:prstGeom prst="rect">
            <a:avLst/>
          </a:prstGeom>
          <a:gradFill flip="none" rotWithShape="1">
            <a:gsLst>
              <a:gs pos="0">
                <a:schemeClr val="tx2">
                  <a:lumMod val="75000"/>
                  <a:shade val="30000"/>
                  <a:satMod val="115000"/>
                </a:schemeClr>
              </a:gs>
              <a:gs pos="50000">
                <a:schemeClr val="tx2">
                  <a:shade val="67500"/>
                  <a:satMod val="115000"/>
                  <a:lumMod val="95000"/>
                </a:schemeClr>
              </a:gs>
              <a:gs pos="100000">
                <a:schemeClr val="tx2">
                  <a:shade val="100000"/>
                  <a:satMod val="115000"/>
                  <a:lumMod val="62000"/>
                  <a:lumOff val="38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kern="0" dirty="0">
              <a:solidFill>
                <a:srgbClr val="FF0000"/>
              </a:solidFill>
              <a:latin typeface="SwissReSans" pitchFamily="34" charset="0"/>
              <a:sym typeface="Arial"/>
            </a:endParaRPr>
          </a:p>
        </p:txBody>
      </p:sp>
      <p:sp>
        <p:nvSpPr>
          <p:cNvPr id="8" name="Title 2"/>
          <p:cNvSpPr txBox="1">
            <a:spLocks/>
          </p:cNvSpPr>
          <p:nvPr/>
        </p:nvSpPr>
        <p:spPr bwMode="black">
          <a:xfrm>
            <a:off x="792163" y="1628775"/>
            <a:ext cx="7596187" cy="2232025"/>
          </a:xfrm>
          <a:prstGeom prst="rect">
            <a:avLst/>
          </a:prstGeom>
          <a:noFill/>
        </p:spPr>
        <p:txBody>
          <a:bodyPr lIns="0" tIns="0" rIns="0" bIns="0" anchor="ctr"/>
          <a:lstStyle/>
          <a:p>
            <a:pPr fontAlgn="auto">
              <a:lnSpc>
                <a:spcPct val="80000"/>
              </a:lnSpc>
              <a:spcAft>
                <a:spcPts val="0"/>
              </a:spcAft>
              <a:defRPr/>
            </a:pPr>
            <a:r>
              <a:rPr lang="en-US" sz="5400" kern="0" dirty="0">
                <a:solidFill>
                  <a:schemeClr val="bg1"/>
                </a:solidFill>
                <a:latin typeface="SwissReSans Light" pitchFamily="34" charset="0"/>
                <a:ea typeface="+mj-ea"/>
                <a:cs typeface="+mj-cs"/>
                <a:sym typeface="Arial"/>
              </a:rPr>
              <a:t>sigma</a:t>
            </a:r>
            <a:r>
              <a:rPr lang="en-US" sz="4400" kern="0" dirty="0">
                <a:solidFill>
                  <a:schemeClr val="bg1"/>
                </a:solidFill>
                <a:latin typeface="SwissReSans Light" pitchFamily="34" charset="0"/>
                <a:ea typeface="+mj-ea"/>
                <a:cs typeface="+mj-cs"/>
                <a:sym typeface="Arial"/>
              </a:rPr>
              <a:t> </a:t>
            </a:r>
            <a:r>
              <a:rPr lang="en-US" sz="2800" b="1" kern="0" dirty="0">
                <a:solidFill>
                  <a:schemeClr val="bg1"/>
                </a:solidFill>
                <a:latin typeface="SwissReSans Light" pitchFamily="34" charset="0"/>
                <a:ea typeface="+mj-ea"/>
                <a:cs typeface="+mj-cs"/>
                <a:sym typeface="Arial"/>
              </a:rPr>
              <a:t/>
            </a:r>
            <a:br>
              <a:rPr lang="en-US" sz="2800" b="1" kern="0" dirty="0">
                <a:solidFill>
                  <a:schemeClr val="bg1"/>
                </a:solidFill>
                <a:latin typeface="SwissReSans Light" pitchFamily="34" charset="0"/>
                <a:ea typeface="+mj-ea"/>
                <a:cs typeface="+mj-cs"/>
                <a:sym typeface="Arial"/>
              </a:rPr>
            </a:br>
            <a:endParaRPr lang="en-US" sz="2800" b="1" kern="0" dirty="0">
              <a:solidFill>
                <a:schemeClr val="bg1"/>
              </a:solidFill>
              <a:latin typeface="SwissReSans Light" pitchFamily="34" charset="0"/>
              <a:ea typeface="+mj-ea"/>
              <a:cs typeface="+mj-cs"/>
              <a:sym typeface="Arial"/>
            </a:endParaRPr>
          </a:p>
          <a:p>
            <a:pPr fontAlgn="auto">
              <a:spcAft>
                <a:spcPts val="0"/>
              </a:spcAft>
              <a:defRPr/>
            </a:pPr>
            <a:r>
              <a:rPr lang="en-US" sz="2800" b="1" kern="0" dirty="0">
                <a:solidFill>
                  <a:schemeClr val="bg1"/>
                </a:solidFill>
                <a:latin typeface="SwissReSans Light" pitchFamily="34" charset="0"/>
                <a:ea typeface="+mj-ea"/>
                <a:cs typeface="+mj-cs"/>
                <a:sym typeface="Arial"/>
              </a:rPr>
              <a:t/>
            </a:r>
            <a:br>
              <a:rPr lang="en-US" sz="2800" b="1" kern="0" dirty="0">
                <a:solidFill>
                  <a:schemeClr val="bg1"/>
                </a:solidFill>
                <a:latin typeface="SwissReSans Light" pitchFamily="34" charset="0"/>
                <a:ea typeface="+mj-ea"/>
                <a:cs typeface="+mj-cs"/>
                <a:sym typeface="Arial"/>
              </a:rPr>
            </a:br>
            <a:r>
              <a:rPr lang="en-US" sz="2400" kern="0" dirty="0">
                <a:solidFill>
                  <a:schemeClr val="bg1"/>
                </a:solidFill>
                <a:latin typeface="+mj-lt"/>
                <a:ea typeface="+mj-ea"/>
                <a:cs typeface="+mj-cs"/>
                <a:sym typeface="Arial"/>
              </a:rPr>
              <a:t>Natural catastrophes and man-made disasters in 2015</a:t>
            </a:r>
            <a:br>
              <a:rPr lang="en-US" sz="2400" kern="0" dirty="0">
                <a:solidFill>
                  <a:schemeClr val="bg1"/>
                </a:solidFill>
                <a:latin typeface="+mj-lt"/>
                <a:ea typeface="+mj-ea"/>
                <a:cs typeface="+mj-cs"/>
                <a:sym typeface="Arial"/>
              </a:rPr>
            </a:br>
            <a:r>
              <a:rPr lang="en-US" sz="2400" kern="0" dirty="0">
                <a:solidFill>
                  <a:schemeClr val="bg1"/>
                </a:solidFill>
                <a:latin typeface="SwissReSans Light" pitchFamily="34" charset="0"/>
                <a:ea typeface="+mj-ea"/>
                <a:cs typeface="+mj-cs"/>
                <a:sym typeface="Arial"/>
              </a:rPr>
              <a:t>Swiss Re Economic Research &amp; Consulting</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blackWhite">
          <a:xfrm>
            <a:off x="14288" y="5486400"/>
            <a:ext cx="9144000" cy="720725"/>
          </a:xfrm>
          <a:prstGeom prst="rect">
            <a:avLst/>
          </a:prstGeom>
          <a:solidFill>
            <a:schemeClr val="accent2">
              <a:lumMod val="75000"/>
            </a:schemeClr>
          </a:solidFill>
          <a:ln w="12700" algn="ctr">
            <a:noFill/>
            <a:miter lim="800000"/>
            <a:headEnd/>
            <a:tailEnd/>
          </a:ln>
          <a:effectLst/>
        </p:spPr>
        <p:txBody>
          <a:bodyPr bIns="64008" anchor="ctr"/>
          <a:lstStyle/>
          <a:p>
            <a:pPr marL="0" lvl="1" fontAlgn="auto">
              <a:lnSpc>
                <a:spcPct val="150000"/>
              </a:lnSpc>
              <a:spcBef>
                <a:spcPct val="25000"/>
              </a:spcBef>
              <a:spcAft>
                <a:spcPts val="0"/>
              </a:spcAft>
              <a:defRPr/>
            </a:pPr>
            <a:r>
              <a:rPr lang="en-US" kern="0" dirty="0">
                <a:solidFill>
                  <a:srgbClr val="FFFFFF"/>
                </a:solidFill>
                <a:latin typeface="Century Gothic" panose="020B0502020202020204" pitchFamily="34" charset="0"/>
                <a:ea typeface="Arial"/>
                <a:cs typeface="Arial"/>
                <a:sym typeface="Arial"/>
              </a:rPr>
              <a:t>	More than 19 000 people were killed or went missing in natural catastrophes, </a:t>
            </a:r>
            <a:br>
              <a:rPr lang="en-US" kern="0" dirty="0">
                <a:solidFill>
                  <a:srgbClr val="FFFFFF"/>
                </a:solidFill>
                <a:latin typeface="Century Gothic" panose="020B0502020202020204" pitchFamily="34" charset="0"/>
                <a:ea typeface="Arial"/>
                <a:cs typeface="Arial"/>
                <a:sym typeface="Arial"/>
              </a:rPr>
            </a:br>
            <a:r>
              <a:rPr lang="en-US" kern="0" dirty="0">
                <a:solidFill>
                  <a:srgbClr val="FFFFFF"/>
                </a:solidFill>
                <a:latin typeface="Century Gothic" panose="020B0502020202020204" pitchFamily="34" charset="0"/>
                <a:ea typeface="Arial"/>
                <a:cs typeface="Arial"/>
                <a:sym typeface="Arial"/>
              </a:rPr>
              <a:t>	the majority in the devastating earthquake that struck Nepal in April</a:t>
            </a:r>
          </a:p>
        </p:txBody>
      </p:sp>
      <p:pic>
        <p:nvPicPr>
          <p:cNvPr id="2969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8313" y="981075"/>
            <a:ext cx="6335712"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itle 2"/>
          <p:cNvSpPr txBox="1">
            <a:spLocks noGrp="1"/>
          </p:cNvSpPr>
          <p:nvPr>
            <p:ph type="title"/>
          </p:nvPr>
        </p:nvSpPr>
        <p:spPr>
          <a:xfrm>
            <a:off x="457200" y="381000"/>
            <a:ext cx="8229600" cy="990600"/>
          </a:xfrm>
          <a:solidFill>
            <a:schemeClr val="bg1"/>
          </a:solidFill>
        </p:spPr>
        <p:txBody>
          <a:bodyPr/>
          <a:lstStyle/>
          <a:p>
            <a:pPr eaLnBrk="1" hangingPunct="1">
              <a:buClr>
                <a:srgbClr val="003366"/>
              </a:buClr>
              <a:buFont typeface="Questrial" charset="0"/>
              <a:buNone/>
            </a:pPr>
            <a:r>
              <a:rPr lang="en-US" altLang="en-US" sz="2800" smtClean="0">
                <a:solidFill>
                  <a:srgbClr val="003366"/>
                </a:solidFill>
                <a:latin typeface="Century Gothic" panose="020B0502020202020204" pitchFamily="34" charset="0"/>
                <a:cs typeface="Arial" panose="020B0604020202020204" pitchFamily="34" charset="0"/>
                <a:sym typeface="Questrial" charset="0"/>
              </a:rPr>
              <a:t>More than 26 000 casualties in 2015</a:t>
            </a:r>
          </a:p>
        </p:txBody>
      </p:sp>
      <p:pic>
        <p:nvPicPr>
          <p:cNvPr id="29701" name="Picture 2" descr="C:\Users\lcryer\AppData\Local\Microsoft\Windows\Temporary Internet Files\Content.Outlook\YO2XVMFN\$R7N886Z.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6588125"/>
            <a:ext cx="10668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58813" y="1847850"/>
            <a:ext cx="8145462"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7885113" y="2276475"/>
            <a:ext cx="287337" cy="72072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itle 2"/>
          <p:cNvSpPr txBox="1">
            <a:spLocks/>
          </p:cNvSpPr>
          <p:nvPr/>
        </p:nvSpPr>
        <p:spPr bwMode="black">
          <a:xfrm>
            <a:off x="693738" y="636588"/>
            <a:ext cx="7991475" cy="692150"/>
          </a:xfrm>
          <a:prstGeom prst="rect">
            <a:avLst/>
          </a:prstGeom>
        </p:spPr>
        <p:txBody>
          <a:bodyPr lIns="0" tIns="0" rIns="0" bIns="0"/>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fontAlgn="auto">
              <a:spcAft>
                <a:spcPts val="0"/>
              </a:spcAft>
              <a:defRPr/>
            </a:pPr>
            <a:r>
              <a:rPr lang="en-US" dirty="0">
                <a:solidFill>
                  <a:schemeClr val="bg2">
                    <a:lumMod val="75000"/>
                  </a:schemeClr>
                </a:solidFill>
                <a:latin typeface="Century Gothic" panose="020B0502020202020204" pitchFamily="34" charset="0"/>
                <a:sym typeface="Arial"/>
              </a:rPr>
              <a:t>The number of natural </a:t>
            </a:r>
            <a:r>
              <a:rPr lang="en-US" dirty="0" smtClean="0">
                <a:solidFill>
                  <a:schemeClr val="bg2">
                    <a:lumMod val="75000"/>
                  </a:schemeClr>
                </a:solidFill>
                <a:latin typeface="Century Gothic" panose="020B0502020202020204" pitchFamily="34" charset="0"/>
                <a:sym typeface="Arial"/>
              </a:rPr>
              <a:t>catastrophe events </a:t>
            </a:r>
            <a:br>
              <a:rPr lang="en-US" dirty="0" smtClean="0">
                <a:solidFill>
                  <a:schemeClr val="bg2">
                    <a:lumMod val="75000"/>
                  </a:schemeClr>
                </a:solidFill>
                <a:latin typeface="Century Gothic" panose="020B0502020202020204" pitchFamily="34" charset="0"/>
                <a:sym typeface="Arial"/>
              </a:rPr>
            </a:br>
            <a:r>
              <a:rPr lang="en-US" dirty="0" smtClean="0">
                <a:solidFill>
                  <a:schemeClr val="bg2">
                    <a:lumMod val="75000"/>
                  </a:schemeClr>
                </a:solidFill>
                <a:latin typeface="Century Gothic" panose="020B0502020202020204" pitchFamily="34" charset="0"/>
                <a:sym typeface="Arial"/>
              </a:rPr>
              <a:t>continues </a:t>
            </a:r>
            <a:r>
              <a:rPr lang="en-US" dirty="0">
                <a:solidFill>
                  <a:schemeClr val="bg2">
                    <a:lumMod val="75000"/>
                  </a:schemeClr>
                </a:solidFill>
                <a:latin typeface="Century Gothic" panose="020B0502020202020204" pitchFamily="34" charset="0"/>
                <a:sym typeface="Arial"/>
              </a:rPr>
              <a:t>to trend </a:t>
            </a:r>
            <a:r>
              <a:rPr lang="en-US" dirty="0" smtClean="0">
                <a:solidFill>
                  <a:schemeClr val="bg2">
                    <a:lumMod val="75000"/>
                  </a:schemeClr>
                </a:solidFill>
                <a:latin typeface="Century Gothic" panose="020B0502020202020204" pitchFamily="34" charset="0"/>
                <a:sym typeface="Arial"/>
              </a:rPr>
              <a:t>up</a:t>
            </a:r>
          </a:p>
          <a:p>
            <a:pPr fontAlgn="auto">
              <a:spcAft>
                <a:spcPts val="0"/>
              </a:spcAft>
              <a:defRPr/>
            </a:pPr>
            <a:endParaRPr lang="en-US" dirty="0">
              <a:solidFill>
                <a:schemeClr val="accent3"/>
              </a:solidFill>
              <a:latin typeface="+mn-lt"/>
              <a:sym typeface="Arial"/>
            </a:endParaRPr>
          </a:p>
        </p:txBody>
      </p:sp>
      <p:sp>
        <p:nvSpPr>
          <p:cNvPr id="15" name="TextBox 9"/>
          <p:cNvSpPr txBox="1"/>
          <p:nvPr/>
        </p:nvSpPr>
        <p:spPr>
          <a:xfrm>
            <a:off x="5135563" y="6423025"/>
            <a:ext cx="3684587" cy="246063"/>
          </a:xfrm>
          <a:prstGeom prst="rect">
            <a:avLst/>
          </a:prstGeom>
          <a:noFill/>
        </p:spPr>
        <p:txBody>
          <a:bodyPr wrap="none">
            <a:spAutoFit/>
          </a:bodyPr>
          <a:lstStyle/>
          <a:p>
            <a:pPr algn="r" fontAlgn="auto">
              <a:spcBef>
                <a:spcPts val="0"/>
              </a:spcBef>
              <a:spcAft>
                <a:spcPts val="0"/>
              </a:spcAft>
              <a:defRPr/>
            </a:pPr>
            <a:r>
              <a:rPr lang="de-CH" sz="1000" kern="0" dirty="0">
                <a:solidFill>
                  <a:schemeClr val="bg1">
                    <a:lumMod val="50000"/>
                  </a:schemeClr>
                </a:solidFill>
                <a:latin typeface="Swiss Re Sans Light"/>
                <a:ea typeface="Arial"/>
                <a:cs typeface="Arial"/>
                <a:sym typeface="Arial"/>
              </a:rPr>
              <a:t>Source: Swiss Re Economic Research &amp; Consulting and Cat </a:t>
            </a:r>
            <a:r>
              <a:rPr lang="de-CH" sz="1000" kern="0" dirty="0" err="1">
                <a:solidFill>
                  <a:schemeClr val="bg1">
                    <a:lumMod val="50000"/>
                  </a:schemeClr>
                </a:solidFill>
                <a:latin typeface="Swiss Re Sans Light"/>
                <a:ea typeface="Arial"/>
                <a:cs typeface="Arial"/>
                <a:sym typeface="Arial"/>
              </a:rPr>
              <a:t>Perils</a:t>
            </a:r>
            <a:r>
              <a:rPr lang="de-CH" sz="1000" kern="0" dirty="0">
                <a:solidFill>
                  <a:schemeClr val="bg1">
                    <a:lumMod val="50000"/>
                  </a:schemeClr>
                </a:solidFill>
                <a:latin typeface="Swiss Re Sans Light"/>
                <a:ea typeface="Arial"/>
                <a:cs typeface="Arial"/>
                <a:sym typeface="Arial"/>
              </a:rPr>
              <a:t>. </a:t>
            </a:r>
            <a:endParaRPr lang="en-GB" sz="1000" kern="0" dirty="0">
              <a:solidFill>
                <a:schemeClr val="bg1">
                  <a:lumMod val="50000"/>
                </a:schemeClr>
              </a:solidFill>
              <a:latin typeface="Swiss Re Sans Light"/>
              <a:ea typeface="Arial"/>
              <a:cs typeface="Arial"/>
              <a:sym typeface="Arial"/>
            </a:endParaRPr>
          </a:p>
        </p:txBody>
      </p:sp>
      <p:sp>
        <p:nvSpPr>
          <p:cNvPr id="30726" name="Title 3"/>
          <p:cNvSpPr txBox="1">
            <a:spLocks/>
          </p:cNvSpPr>
          <p:nvPr/>
        </p:nvSpPr>
        <p:spPr bwMode="black">
          <a:xfrm>
            <a:off x="755650" y="1447800"/>
            <a:ext cx="640873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90000"/>
              </a:lnSpc>
            </a:pPr>
            <a:r>
              <a:rPr lang="en-GB" altLang="en-US">
                <a:solidFill>
                  <a:schemeClr val="tx1"/>
                </a:solidFill>
                <a:latin typeface="Century Gothic" panose="020B0502020202020204" pitchFamily="34" charset="0"/>
              </a:rPr>
              <a:t>Number of natural and man-made catastrophe events, 1970 – 2015</a:t>
            </a:r>
          </a:p>
        </p:txBody>
      </p:sp>
      <p:sp>
        <p:nvSpPr>
          <p:cNvPr id="30727" name="TextBox 2"/>
          <p:cNvSpPr txBox="1">
            <a:spLocks noChangeArrowheads="1"/>
          </p:cNvSpPr>
          <p:nvPr/>
        </p:nvSpPr>
        <p:spPr bwMode="auto">
          <a:xfrm>
            <a:off x="6372225" y="1700213"/>
            <a:ext cx="1944688" cy="461962"/>
          </a:xfrm>
          <a:prstGeom prst="rect">
            <a:avLst/>
          </a:prstGeom>
          <a:solidFill>
            <a:schemeClr val="bg1">
              <a:alpha val="9411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it-IT" altLang="en-US" sz="1200">
                <a:solidFill>
                  <a:srgbClr val="FF0000"/>
                </a:solidFill>
                <a:latin typeface="Swiss Re Sans Light"/>
              </a:rPr>
              <a:t>Record high number of nat cat events in 2015</a:t>
            </a:r>
          </a:p>
        </p:txBody>
      </p:sp>
      <p:sp>
        <p:nvSpPr>
          <p:cNvPr id="4" name="Rectangle 3"/>
          <p:cNvSpPr/>
          <p:nvPr/>
        </p:nvSpPr>
        <p:spPr>
          <a:xfrm>
            <a:off x="658813" y="6021388"/>
            <a:ext cx="5137150" cy="36036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kern="0" dirty="0" err="1">
              <a:latin typeface="SwissReSans" pitchFamily="34" charset="0"/>
              <a:sym typeface="Arial"/>
            </a:endParaRPr>
          </a:p>
        </p:txBody>
      </p:sp>
      <p:pic>
        <p:nvPicPr>
          <p:cNvPr id="30729" name="Picture 2" descr="C:\Users\lcryer\AppData\Local\Microsoft\Windows\Temporary Internet Files\Content.Outlook\YO2XVMFN\$R7N886Z.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6588125"/>
            <a:ext cx="10668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0.xml><?xml version="1.0" encoding="utf-8"?>
<p:tagLst xmlns:a="http://schemas.openxmlformats.org/drawingml/2006/main" xmlns:r="http://schemas.openxmlformats.org/officeDocument/2006/relationships" xmlns:p="http://schemas.openxmlformats.org/presentationml/2006/main">
  <p:tag name="ARTICULATE_TITLE_TAG" val="P/C Insurance Industry Combined Ratio"/>
  <p:tag name="ARTICULATE_SLIDE_GUID" val="d597db85-55e1-4188-b89d-d656c2dd132a"/>
  <p:tag name="ARTICULATE_SLIDE_NAV" val="52"/>
  <p:tag name="ARTICULATE_SLIDE_PAUSE" val="0"/>
  <p:tag name="ARTICULATE_NAV_LEVEL" val="3"/>
  <p:tag name="ARTICULATE_SLIDE_PRESENTER" val="Dr. Robert P. Hartwig, CPCU"/>
  <p:tag name="ARTICULATE_SLIDE_PRESENTER_GUID" val="87C4BC35D5FE"/>
  <p:tag name="ARTICULATE_PLAYLIST_ID" val="-1"/>
  <p:tag name="ARTICULATE_LOCK_SLIDE" val="0"/>
</p:tagLst>
</file>

<file path=ppt/tags/tag11.xml><?xml version="1.0" encoding="utf-8"?>
<p:tagLst xmlns:a="http://schemas.openxmlformats.org/drawingml/2006/main" xmlns:r="http://schemas.openxmlformats.org/officeDocument/2006/relationships" xmlns:p="http://schemas.openxmlformats.org/presentationml/2006/main">
  <p:tag name="ARTICULATE_SLIDE_GUID" val="8d816a7d-974e-4f1a-9550-52aea7948b6c"/>
  <p:tag name="ARTICULATE_SLIDE_NAV" val="48"/>
  <p:tag name="ARTICULATE_SLIDE_PAUSE" val="0"/>
  <p:tag name="ARTICULATE_NAV_LEVEL" val="3"/>
  <p:tag name="ARTICULATE_SLIDE_PRESENTER" val="Dr. Robert P. Hartwig, CPCU"/>
  <p:tag name="ARTICULATE_SLIDE_PRESENTER_GUID" val="87C4BC35D5FE"/>
  <p:tag name="ARTICULATE_PLAYLIST_ID" val="-1"/>
  <p:tag name="ARTICULATE_LOCK_SLIDE" val="0"/>
</p:tagLst>
</file>

<file path=ppt/tags/tag2.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5.xml><?xml version="1.0" encoding="utf-8"?>
<p:tagLst xmlns:a="http://schemas.openxmlformats.org/drawingml/2006/main" xmlns:r="http://schemas.openxmlformats.org/officeDocument/2006/relationships" xmlns:p="http://schemas.openxmlformats.org/presentationml/2006/main">
  <p:tag name="SHAPETYPE" val="Logo"/>
  <p:tag name="COLORTAG" val="L"/>
  <p:tag name="LOGO" val="0"/>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cyUf928hJEmW82uMF5yb4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3U0LPagmFESDVqAt4S8ub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cyUf928hJEmW82uMF5yb4A"/>
</p:tagLst>
</file>

<file path=ppt/tags/tag9.xml><?xml version="1.0" encoding="utf-8"?>
<p:tagLst xmlns:a="http://schemas.openxmlformats.org/drawingml/2006/main" xmlns:r="http://schemas.openxmlformats.org/officeDocument/2006/relationships" xmlns:p="http://schemas.openxmlformats.org/presentationml/2006/main">
  <p:tag name="ARTICULATE_TITLE_TAG" val="P/C Net Income After Taxes"/>
  <p:tag name="ARTICULATE_SLIDE_GUID" val="b36d2394-cab0-4993-8a78-0afe809536e5"/>
  <p:tag name="ARTICULATE_SLIDE_NAV" val="43"/>
  <p:tag name="ARTICULATE_SLIDE_PAUSE" val="0"/>
  <p:tag name="ARTICULATE_NAV_LEVEL" val="3"/>
  <p:tag name="ARTICULATE_SLIDE_PRESENTER" val="Dr. Robert P. Hartwig, CPCU"/>
  <p:tag name="ARTICULATE_SLIDE_PRESENTER_GUID" val="87C4BC35D5FE"/>
  <p:tag name="ARTICULATE_PLAYLIST_ID" val="-1"/>
  <p:tag name="ARTICULATE_LOCK_SLIDE" val="0"/>
</p:tagLst>
</file>

<file path=ppt/theme/theme1.xml><?xml version="1.0" encoding="utf-8"?>
<a:theme xmlns:a="http://schemas.openxmlformats.org/drawingml/2006/main" name="ppt sample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3.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4.xml><?xml version="1.0" encoding="utf-8"?>
<a:themeOverride xmlns:a="http://schemas.openxmlformats.org/drawingml/2006/main">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941</TotalTime>
  <Words>4284</Words>
  <Application>Microsoft Office PowerPoint</Application>
  <PresentationFormat>On-screen Show (4:3)</PresentationFormat>
  <Paragraphs>656</Paragraphs>
  <Slides>68</Slides>
  <Notes>60</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3</vt:i4>
      </vt:variant>
      <vt:variant>
        <vt:lpstr>Slide Titles</vt:lpstr>
      </vt:variant>
      <vt:variant>
        <vt:i4>68</vt:i4>
      </vt:variant>
    </vt:vector>
  </HeadingPairs>
  <TitlesOfParts>
    <vt:vector size="89" baseType="lpstr">
      <vt:lpstr>Arial </vt:lpstr>
      <vt:lpstr>SwissReSansBold</vt:lpstr>
      <vt:lpstr>Questrial</vt:lpstr>
      <vt:lpstr>SwissReSansLight</vt:lpstr>
      <vt:lpstr>Wingdings</vt:lpstr>
      <vt:lpstr>Symbol</vt:lpstr>
      <vt:lpstr>MS PGothic</vt:lpstr>
      <vt:lpstr>Swiss Re Sans</vt:lpstr>
      <vt:lpstr>Calibri Light</vt:lpstr>
      <vt:lpstr>SwissReSans Light</vt:lpstr>
      <vt:lpstr>SwissReSans</vt:lpstr>
      <vt:lpstr>MS PGothic</vt:lpstr>
      <vt:lpstr>Calibri</vt:lpstr>
      <vt:lpstr>Century Gothic</vt:lpstr>
      <vt:lpstr>Arial</vt:lpstr>
      <vt:lpstr>Times New Roman</vt:lpstr>
      <vt:lpstr>Swiss Re Sans Light</vt:lpstr>
      <vt:lpstr>ppt sample template</vt:lpstr>
      <vt:lpstr>Microsoft Excel Chart</vt:lpstr>
      <vt:lpstr>Microsoft Graph Chart</vt:lpstr>
      <vt:lpstr>Chart</vt:lpstr>
      <vt:lpstr>Natural and Man-made Catastrophes in 2015 </vt:lpstr>
      <vt:lpstr>Natural and Man-made Catastrophes in 2015 – Calm Before the Storm?</vt:lpstr>
      <vt:lpstr>Many Thanks to our Sponsor!</vt:lpstr>
      <vt:lpstr>About Advisen</vt:lpstr>
      <vt:lpstr>Today’s Moderator</vt:lpstr>
      <vt:lpstr>Today’s Panelists</vt:lpstr>
      <vt:lpstr> </vt:lpstr>
      <vt:lpstr>More than 26 000 casualties in 2015</vt:lpstr>
      <vt:lpstr>PowerPoint Presentation</vt:lpstr>
      <vt:lpstr>Top five insured losses in 2015 </vt:lpstr>
      <vt:lpstr>PowerPoint Presentation</vt:lpstr>
      <vt:lpstr>Below-average losses in 2015 – no room for complacency  Total and insured losses in USD billion</vt:lpstr>
      <vt:lpstr>Man-made losses were up Insured losses in USD billion</vt:lpstr>
      <vt:lpstr>PowerPoint Presentation</vt:lpstr>
      <vt:lpstr> Global weather patterns deviated from climate norms Land and Ocean Temperature deviations Jan through Dec 2015  </vt:lpstr>
      <vt:lpstr>PowerPoint Presentation</vt:lpstr>
      <vt:lpstr>PowerPoint Presentation</vt:lpstr>
      <vt:lpstr>PowerPoint Presentation</vt:lpstr>
      <vt:lpstr>PowerPoint Presentation</vt:lpstr>
      <vt:lpstr>PowerPoint Presentation</vt:lpstr>
      <vt:lpstr>PowerPoint Presentation</vt:lpstr>
      <vt:lpstr>The protection gap varies by peril and by region  Nat cat protection gap by region and peril, 1975-2014</vt:lpstr>
      <vt:lpstr>Mw 7.8 earthquake in Nepal</vt:lpstr>
      <vt:lpstr>PowerPoint Presentation</vt:lpstr>
      <vt:lpstr> </vt:lpstr>
      <vt:lpstr>Natural and Man Made Catastrophes in 2015: Calm Before the Storm?</vt:lpstr>
      <vt:lpstr>PowerPoint Presentation</vt:lpstr>
      <vt:lpstr>P/C Industry Net Income After Taxes 1991–2015</vt:lpstr>
      <vt:lpstr>ROE: Property/Casualty Insurance  by Major Event, 1987–2015</vt:lpstr>
      <vt:lpstr>P/C Insurance Industry  Combined Ratio, 2001–2015*</vt:lpstr>
      <vt:lpstr>PowerPoint Presentation</vt:lpstr>
      <vt:lpstr>RNW Homeowners: TN, MS and AL vs. U.S., 2005-2014</vt:lpstr>
      <vt:lpstr>Top Ten Most Expensive And Least Expensive  States For Homeowners Insurance, 2013 (1)</vt:lpstr>
      <vt:lpstr>INVESTMENTS:  THE NEW REALITY</vt:lpstr>
      <vt:lpstr>Property/Casualty Insurance Industry Investment Income: 2000–20151</vt:lpstr>
      <vt:lpstr>CAPITAL/CAPACITY </vt:lpstr>
      <vt:lpstr>Policyholder Surplus,  2006:Q4–2015:Q4</vt:lpstr>
      <vt:lpstr>US Policyholder Surplus: 1975–2015*</vt:lpstr>
      <vt:lpstr>Catastrophe Bond Issuance and Outstanding: 1997-2015</vt:lpstr>
      <vt:lpstr>US Property CAT Rate on Line Index  &amp; Global Reinsurance ROE</vt:lpstr>
      <vt:lpstr>PowerPoint Presentation</vt:lpstr>
      <vt:lpstr>U.S. Insured Catastrophe Losses</vt:lpstr>
      <vt:lpstr>Combined Ratio Points Associated with Catastrophe Losses: 1960 – 2016F*</vt:lpstr>
      <vt:lpstr>Top 16 Most Costly Disasters in U.S. History—Katrina Still Ranks #1</vt:lpstr>
      <vt:lpstr>Inflation Adjusted U.S. Catastrophe Losses by Cause of Loss, 1995–20141</vt:lpstr>
      <vt:lpstr>UNDERSINSURANCE:   POLITICAL AND ECONOMIC CONSIDERATIONS IN THE U.S.</vt:lpstr>
      <vt:lpstr>The Four Types of Underinsurance</vt:lpstr>
      <vt:lpstr>Factors Influencing the Decision to Buy Property Insurance</vt:lpstr>
      <vt:lpstr>PowerPoint Presentation</vt:lpstr>
      <vt:lpstr>PowerPoint Presentation</vt:lpstr>
      <vt:lpstr>CONSUMER AWARENESS AND UNDERINSURANCE</vt:lpstr>
      <vt:lpstr>I.I.I. Poll: Home Insurance</vt:lpstr>
      <vt:lpstr>I.I.I. Poll: Home Insurance</vt:lpstr>
      <vt:lpstr>I.I.I. Poll: Home Insurance</vt:lpstr>
      <vt:lpstr>I.I.I. Poll: Superstorm Sandy Claims</vt:lpstr>
      <vt:lpstr>PowerPoint Presentation</vt:lpstr>
      <vt:lpstr>Data Breaches 2005-2015, by Number of Breaches and Records Exposed</vt:lpstr>
      <vt:lpstr>Data/Privacy Breach: Many Potential Costs Can Be Insured</vt:lpstr>
      <vt:lpstr>Estimated Cyber Insurance Premiums Written, 2014 – 2020F</vt:lpstr>
      <vt:lpstr>PowerPoint Presentation</vt:lpstr>
      <vt:lpstr>The Internet of Things and the  Insurance Industry</vt:lpstr>
      <vt:lpstr>PowerPoint Presentation</vt:lpstr>
      <vt:lpstr>Thank you to our panelists! </vt:lpstr>
      <vt:lpstr>Natural and Man-made Catastrophes in 2015 – Calm Before the Storm?</vt:lpstr>
      <vt:lpstr>Register now! </vt:lpstr>
      <vt:lpstr>2016 RIMS Benchmark Survey</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 Lay of the Land</dc:title>
  <dc:creator>Lindsay Cryer</dc:creator>
  <cp:lastModifiedBy>Lewis, Shorna</cp:lastModifiedBy>
  <cp:revision>41</cp:revision>
  <dcterms:modified xsi:type="dcterms:W3CDTF">2016-05-26T12:11:03Z</dcterms:modified>
</cp:coreProperties>
</file>