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  <p:sldMasterId id="2147483674" r:id="rId3"/>
  </p:sldMasterIdLst>
  <p:notesMasterIdLst>
    <p:notesMasterId r:id="rId22"/>
  </p:notesMasterIdLst>
  <p:handoutMasterIdLst>
    <p:handoutMasterId r:id="rId23"/>
  </p:handoutMasterIdLst>
  <p:sldIdLst>
    <p:sldId id="359" r:id="rId4"/>
    <p:sldId id="361" r:id="rId5"/>
    <p:sldId id="360" r:id="rId6"/>
    <p:sldId id="354" r:id="rId7"/>
    <p:sldId id="321" r:id="rId8"/>
    <p:sldId id="352" r:id="rId9"/>
    <p:sldId id="353" r:id="rId10"/>
    <p:sldId id="355" r:id="rId11"/>
    <p:sldId id="367" r:id="rId12"/>
    <p:sldId id="366" r:id="rId13"/>
    <p:sldId id="356" r:id="rId14"/>
    <p:sldId id="364" r:id="rId15"/>
    <p:sldId id="365" r:id="rId16"/>
    <p:sldId id="369" r:id="rId17"/>
    <p:sldId id="348" r:id="rId18"/>
    <p:sldId id="358" r:id="rId19"/>
    <p:sldId id="362" r:id="rId20"/>
    <p:sldId id="3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ch, James" initials="LJ" lastIdx="2" clrIdx="0">
    <p:extLst>
      <p:ext uri="{19B8F6BF-5375-455C-9EA6-DF929625EA0E}">
        <p15:presenceInfo xmlns:p15="http://schemas.microsoft.com/office/powerpoint/2012/main" userId="S-1-12-1-880524412-1118439724-3670997161-3937781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A6DCF7"/>
    <a:srgbClr val="2F72AD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9" autoAdjust="0"/>
    <p:restoredTop sz="75337" autoAdjust="0"/>
  </p:normalViewPr>
  <p:slideViewPr>
    <p:cSldViewPr snapToGrid="0">
      <p:cViewPr varScale="1">
        <p:scale>
          <a:sx n="86" d="100"/>
          <a:sy n="86" d="100"/>
        </p:scale>
        <p:origin x="2478" y="84"/>
      </p:cViewPr>
      <p:guideLst>
        <p:guide orient="horz" pos="2160"/>
        <p:guide pos="2880"/>
        <p:guide pos="3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266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4072810011382E-2"/>
          <c:y val="3.1544191845524767E-2"/>
          <c:w val="0.9340159271899886"/>
          <c:h val="0.84141738334931815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chemeClr val="accent1"/>
            </a:solidFill>
            <a:ln w="1204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E6E-4ABB-AC90-7BCB85B63C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6E-4ABB-AC90-7BCB85B63C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28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Insurtech</c:v>
                </c:pt>
                <c:pt idx="1">
                  <c:v>Insurer VC</c:v>
                </c:pt>
                <c:pt idx="2">
                  <c:v>ILS</c:v>
                </c:pt>
                <c:pt idx="3">
                  <c:v>IoT</c:v>
                </c:pt>
                <c:pt idx="4">
                  <c:v>Gig Economy</c:v>
                </c:pt>
                <c:pt idx="5">
                  <c:v>Tight Value Chain</c:v>
                </c:pt>
                <c:pt idx="6">
                  <c:v>Big Data</c:v>
                </c:pt>
                <c:pt idx="7">
                  <c:v>Mobile Apps</c:v>
                </c:pt>
                <c:pt idx="8">
                  <c:v>Advanced Analytics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1.1000000000000001E-2</c:v>
                </c:pt>
                <c:pt idx="1">
                  <c:v>1.6E-2</c:v>
                </c:pt>
                <c:pt idx="2">
                  <c:v>4.4000000000000004E-2</c:v>
                </c:pt>
                <c:pt idx="3">
                  <c:v>0.06</c:v>
                </c:pt>
                <c:pt idx="4">
                  <c:v>0.06</c:v>
                </c:pt>
                <c:pt idx="5">
                  <c:v>0.121</c:v>
                </c:pt>
                <c:pt idx="6">
                  <c:v>0.18099999999999999</c:v>
                </c:pt>
                <c:pt idx="7">
                  <c:v>0.187</c:v>
                </c:pt>
                <c:pt idx="8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6E-4ABB-AC90-7BCB85B63C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9723600"/>
        <c:axId val="462434784"/>
      </c:barChart>
      <c:catAx>
        <c:axId val="45972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434784"/>
        <c:crossesAt val="0"/>
        <c:auto val="1"/>
        <c:lblAlgn val="ctr"/>
        <c:lblOffset val="0"/>
        <c:noMultiLvlLbl val="0"/>
      </c:catAx>
      <c:valAx>
        <c:axId val="4624347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0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9723600"/>
        <c:crossesAt val="1"/>
        <c:crossBetween val="between"/>
        <c:majorUnit val="0.2"/>
        <c:minorUnit val="0.1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4072810011382E-2"/>
          <c:y val="3.1544191845524767E-2"/>
          <c:w val="0.9340159271899886"/>
          <c:h val="0.84141738334931815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chemeClr val="accent1"/>
            </a:solidFill>
            <a:ln w="1204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2A-4FEC-9E5B-DB3409F526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2A-4FEC-9E5B-DB3409F526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28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IoT</c:v>
                </c:pt>
                <c:pt idx="1">
                  <c:v>Gig Economy</c:v>
                </c:pt>
                <c:pt idx="2">
                  <c:v>Insurer VC</c:v>
                </c:pt>
                <c:pt idx="3">
                  <c:v>Advanced Analytics</c:v>
                </c:pt>
                <c:pt idx="4">
                  <c:v>Big Data</c:v>
                </c:pt>
                <c:pt idx="5">
                  <c:v>ILS</c:v>
                </c:pt>
                <c:pt idx="6">
                  <c:v>Tight Value Chain</c:v>
                </c:pt>
                <c:pt idx="7">
                  <c:v>Mobile Apps</c:v>
                </c:pt>
                <c:pt idx="8">
                  <c:v>Insurtech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6.2E-2</c:v>
                </c:pt>
                <c:pt idx="1">
                  <c:v>7.9000000000000001E-2</c:v>
                </c:pt>
                <c:pt idx="2">
                  <c:v>7.9000000000000001E-2</c:v>
                </c:pt>
                <c:pt idx="3">
                  <c:v>0.09</c:v>
                </c:pt>
                <c:pt idx="4">
                  <c:v>9.6000000000000002E-2</c:v>
                </c:pt>
                <c:pt idx="5">
                  <c:v>0.11899999999999999</c:v>
                </c:pt>
                <c:pt idx="6">
                  <c:v>0.14099999999999999</c:v>
                </c:pt>
                <c:pt idx="7">
                  <c:v>0.16400000000000001</c:v>
                </c:pt>
                <c:pt idx="8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A-4FEC-9E5B-DB3409F526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9723600"/>
        <c:axId val="462434784"/>
      </c:barChart>
      <c:catAx>
        <c:axId val="45972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434784"/>
        <c:crossesAt val="0"/>
        <c:auto val="1"/>
        <c:lblAlgn val="ctr"/>
        <c:lblOffset val="0"/>
        <c:noMultiLvlLbl val="0"/>
      </c:catAx>
      <c:valAx>
        <c:axId val="4624347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0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9723600"/>
        <c:crossesAt val="1"/>
        <c:crossBetween val="between"/>
        <c:majorUnit val="0.2"/>
        <c:minorUnit val="0.1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140</c:v>
                </c:pt>
                <c:pt idx="1">
                  <c:v>350</c:v>
                </c:pt>
                <c:pt idx="2">
                  <c:v>270</c:v>
                </c:pt>
                <c:pt idx="3">
                  <c:v>870</c:v>
                </c:pt>
                <c:pt idx="4">
                  <c:v>2670</c:v>
                </c:pt>
                <c:pt idx="5">
                  <c:v>1690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57304"/>
        <c:axId val="389347792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Deals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28</c:v>
                </c:pt>
                <c:pt idx="1">
                  <c:v>46</c:v>
                </c:pt>
                <c:pt idx="2">
                  <c:v>63</c:v>
                </c:pt>
                <c:pt idx="3">
                  <c:v>91</c:v>
                </c:pt>
                <c:pt idx="4">
                  <c:v>122</c:v>
                </c:pt>
                <c:pt idx="5">
                  <c:v>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21-4025-A3A1-701ECBA33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158536"/>
        <c:axId val="434160504"/>
      </c:lineChart>
      <c:catAx>
        <c:axId val="38935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47792"/>
        <c:crosses val="autoZero"/>
        <c:auto val="1"/>
        <c:lblAlgn val="ctr"/>
        <c:lblOffset val="100"/>
        <c:noMultiLvlLbl val="0"/>
      </c:catAx>
      <c:valAx>
        <c:axId val="3893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7304"/>
        <c:crosses val="autoZero"/>
        <c:crossBetween val="between"/>
      </c:valAx>
      <c:valAx>
        <c:axId val="4341605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4158536"/>
        <c:crosses val="max"/>
        <c:crossBetween val="between"/>
        <c:majorUnit val="40"/>
      </c:valAx>
      <c:catAx>
        <c:axId val="434158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4160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7083105797362"/>
          <c:y val="0.17152507566576922"/>
          <c:w val="0.8924291689420264"/>
          <c:h val="0.67215416116958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Alternative Capital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Sheet1!$B$2:$L$2</c:f>
              <c:numCache>
                <c:formatCode>_(* #,##0_);_(* \(#,##0\);_(* "-"??_);_(@_)</c:formatCode>
                <c:ptCount val="11"/>
                <c:pt idx="0" formatCode="General">
                  <c:v>17</c:v>
                </c:pt>
                <c:pt idx="1">
                  <c:v>22</c:v>
                </c:pt>
                <c:pt idx="2">
                  <c:v>19</c:v>
                </c:pt>
                <c:pt idx="3">
                  <c:v>22</c:v>
                </c:pt>
                <c:pt idx="4">
                  <c:v>24</c:v>
                </c:pt>
                <c:pt idx="5">
                  <c:v>28</c:v>
                </c:pt>
                <c:pt idx="6">
                  <c:v>39</c:v>
                </c:pt>
                <c:pt idx="7">
                  <c:v>50</c:v>
                </c:pt>
                <c:pt idx="8">
                  <c:v>64</c:v>
                </c:pt>
                <c:pt idx="9">
                  <c:v>72</c:v>
                </c:pt>
                <c:pt idx="1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B-454B-93C2-10EAE6C4DDD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Traditional Capital</c:v>
                </c:pt>
              </c:strCache>
            </c:strRef>
          </c:tx>
          <c:spPr>
            <a:solidFill>
              <a:schemeClr val="accent1"/>
            </a:solidFill>
            <a:ln w="25336">
              <a:noFill/>
            </a:ln>
          </c:spPr>
          <c:invertIfNegative val="0"/>
          <c:dLbls>
            <c:dLbl>
              <c:idx val="0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3B-454B-93C2-10EAE6C4DDDA}"/>
                </c:ext>
              </c:extLst>
            </c:dLbl>
            <c:dLbl>
              <c:idx val="1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3B-454B-93C2-10EAE6C4DDDA}"/>
                </c:ext>
              </c:extLst>
            </c:dLbl>
            <c:dLbl>
              <c:idx val="2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3B-454B-93C2-10EAE6C4DDDA}"/>
                </c:ext>
              </c:extLst>
            </c:dLbl>
            <c:dLbl>
              <c:idx val="3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73B-454B-93C2-10EAE6C4DDDA}"/>
                </c:ext>
              </c:extLst>
            </c:dLbl>
            <c:dLbl>
              <c:idx val="4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73B-454B-93C2-10EAE6C4DDDA}"/>
                </c:ext>
              </c:extLst>
            </c:dLbl>
            <c:dLbl>
              <c:idx val="5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73B-454B-93C2-10EAE6C4DDDA}"/>
                </c:ext>
              </c:extLst>
            </c:dLbl>
            <c:numFmt formatCode="General" sourceLinked="0"/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Sheet1!$B$3:$L$3</c:f>
              <c:numCache>
                <c:formatCode>_(* #,##0_);_(* \(#,##0\);_(* "-"??_);_(@_)</c:formatCode>
                <c:ptCount val="11"/>
                <c:pt idx="0" formatCode="#,##0">
                  <c:v>368</c:v>
                </c:pt>
                <c:pt idx="1">
                  <c:v>388</c:v>
                </c:pt>
                <c:pt idx="2">
                  <c:v>321</c:v>
                </c:pt>
                <c:pt idx="3">
                  <c:v>378</c:v>
                </c:pt>
                <c:pt idx="4">
                  <c:v>447</c:v>
                </c:pt>
                <c:pt idx="5">
                  <c:v>428</c:v>
                </c:pt>
                <c:pt idx="6">
                  <c:v>466</c:v>
                </c:pt>
                <c:pt idx="7">
                  <c:v>490</c:v>
                </c:pt>
                <c:pt idx="8">
                  <c:v>511</c:v>
                </c:pt>
                <c:pt idx="9">
                  <c:v>493</c:v>
                </c:pt>
                <c:pt idx="10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3B-454B-93C2-10EAE6C4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07614960"/>
        <c:axId val="30762162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Sheet1!$B$4:$L$4</c:f>
              <c:numCache>
                <c:formatCode>#,##0</c:formatCode>
                <c:ptCount val="11"/>
                <c:pt idx="0">
                  <c:v>385</c:v>
                </c:pt>
                <c:pt idx="1">
                  <c:v>410</c:v>
                </c:pt>
                <c:pt idx="2">
                  <c:v>340</c:v>
                </c:pt>
                <c:pt idx="3">
                  <c:v>400</c:v>
                </c:pt>
                <c:pt idx="4">
                  <c:v>470</c:v>
                </c:pt>
                <c:pt idx="5">
                  <c:v>455</c:v>
                </c:pt>
                <c:pt idx="6">
                  <c:v>505</c:v>
                </c:pt>
                <c:pt idx="7">
                  <c:v>540</c:v>
                </c:pt>
                <c:pt idx="8">
                  <c:v>575</c:v>
                </c:pt>
                <c:pt idx="9" formatCode="General">
                  <c:v>565</c:v>
                </c:pt>
                <c:pt idx="10" formatCode="General">
                  <c:v>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3B-454B-93C2-10EAE6C4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4960"/>
        <c:axId val="307621624"/>
      </c:lineChart>
      <c:catAx>
        <c:axId val="30761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621624"/>
        <c:crosses val="autoZero"/>
        <c:auto val="1"/>
        <c:lblAlgn val="ctr"/>
        <c:lblOffset val="20"/>
        <c:noMultiLvlLbl val="0"/>
      </c:catAx>
      <c:valAx>
        <c:axId val="307621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Global Reinsurance Capital</a:t>
                </a:r>
              </a:p>
            </c:rich>
          </c:tx>
          <c:layout>
            <c:manualLayout>
              <c:xMode val="edge"/>
              <c:yMode val="edge"/>
              <c:x val="1.3067512217261164E-2"/>
              <c:y val="0.2377764113829971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07614960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layout>
        <c:manualLayout>
          <c:xMode val="edge"/>
          <c:yMode val="edge"/>
          <c:x val="0.26102401864625502"/>
          <c:y val="0.92334827744712356"/>
          <c:w val="0.38967477549880125"/>
          <c:h val="5.845611982353608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73901954861"/>
          <c:y val="0.23990960028313199"/>
          <c:w val="0.55252199051470896"/>
          <c:h val="0.760090396927283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C2-420E-B7ED-8F8938E0E1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C2-420E-B7ED-8F8938E0E1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C2-420E-B7ED-8F8938E0E1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Enabling the value chain</c:v>
                </c:pt>
                <c:pt idx="1">
                  <c:v>Disintermediating incumbents from customers</c:v>
                </c:pt>
                <c:pt idx="2">
                  <c:v>Disrupting the value chain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C2-420E-B7ED-8F8938E0E1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FAB4D-3FE8-46D4-921D-3DAAFD4519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70C20-E506-4FF7-9F1C-765AA78E70C1}">
      <dgm:prSet phldrT="[Text]" custT="1"/>
      <dgm:spPr/>
      <dgm:t>
        <a:bodyPr/>
        <a:lstStyle/>
        <a:p>
          <a:r>
            <a:rPr lang="en-US" sz="1400" b="1" dirty="0"/>
            <a:t>Create Product (Publish the Newspaper)</a:t>
          </a:r>
        </a:p>
      </dgm:t>
    </dgm:pt>
    <dgm:pt modelId="{9453320E-08F2-4A9D-8D02-C93B8993606B}" type="parTrans" cxnId="{1338CEE4-50EB-4CF5-AF76-B68B3DC57411}">
      <dgm:prSet/>
      <dgm:spPr/>
      <dgm:t>
        <a:bodyPr/>
        <a:lstStyle/>
        <a:p>
          <a:endParaRPr lang="en-US" sz="1400"/>
        </a:p>
      </dgm:t>
    </dgm:pt>
    <dgm:pt modelId="{473D3182-B31B-4F17-BE88-DD6E1BE86813}" type="sibTrans" cxnId="{1338CEE4-50EB-4CF5-AF76-B68B3DC57411}">
      <dgm:prSet/>
      <dgm:spPr/>
      <dgm:t>
        <a:bodyPr/>
        <a:lstStyle/>
        <a:p>
          <a:endParaRPr lang="en-US" sz="1400"/>
        </a:p>
      </dgm:t>
    </dgm:pt>
    <dgm:pt modelId="{92545DD2-D102-4073-81E4-5DB851FB631B}">
      <dgm:prSet custT="1"/>
      <dgm:spPr/>
      <dgm:t>
        <a:bodyPr/>
        <a:lstStyle/>
        <a:p>
          <a:r>
            <a:rPr lang="en-US" sz="1400" b="1" dirty="0"/>
            <a:t>Gather Information (News, Ads)</a:t>
          </a:r>
        </a:p>
      </dgm:t>
    </dgm:pt>
    <dgm:pt modelId="{28992293-AD1D-4A88-A481-D7A6A63ED112}" type="parTrans" cxnId="{7CD23DBF-388C-441C-949E-CB6361D32CE9}">
      <dgm:prSet/>
      <dgm:spPr/>
      <dgm:t>
        <a:bodyPr/>
        <a:lstStyle/>
        <a:p>
          <a:endParaRPr lang="en-US" sz="1400"/>
        </a:p>
      </dgm:t>
    </dgm:pt>
    <dgm:pt modelId="{93FDA5C6-8DC8-4A52-A474-9944C73D702B}" type="sibTrans" cxnId="{7CD23DBF-388C-441C-949E-CB6361D32CE9}">
      <dgm:prSet/>
      <dgm:spPr/>
      <dgm:t>
        <a:bodyPr/>
        <a:lstStyle/>
        <a:p>
          <a:endParaRPr lang="en-US" sz="1400"/>
        </a:p>
      </dgm:t>
    </dgm:pt>
    <dgm:pt modelId="{C105252B-CB6E-42AC-A480-84404B6436FC}">
      <dgm:prSet custT="1"/>
      <dgm:spPr/>
      <dgm:t>
        <a:bodyPr/>
        <a:lstStyle/>
        <a:p>
          <a:r>
            <a:rPr lang="en-US" sz="1400" b="1" dirty="0"/>
            <a:t>Distribute Product (Deliver the Newspaper)</a:t>
          </a:r>
        </a:p>
      </dgm:t>
    </dgm:pt>
    <dgm:pt modelId="{0719EF53-D4F9-42B3-979E-6155580564BC}" type="parTrans" cxnId="{44CE299F-EC6B-4D24-A9E3-6DDD273EA76B}">
      <dgm:prSet/>
      <dgm:spPr/>
      <dgm:t>
        <a:bodyPr/>
        <a:lstStyle/>
        <a:p>
          <a:endParaRPr lang="en-US" sz="1400"/>
        </a:p>
      </dgm:t>
    </dgm:pt>
    <dgm:pt modelId="{72A4AA6C-9D90-4FF9-AD71-D409F859D665}" type="sibTrans" cxnId="{44CE299F-EC6B-4D24-A9E3-6DDD273EA76B}">
      <dgm:prSet/>
      <dgm:spPr/>
      <dgm:t>
        <a:bodyPr/>
        <a:lstStyle/>
        <a:p>
          <a:endParaRPr lang="en-US" sz="1400"/>
        </a:p>
      </dgm:t>
    </dgm:pt>
    <dgm:pt modelId="{A9C6EBDA-93C5-42FE-96CD-1EAA2DAC5AF7}">
      <dgm:prSet phldrT="[Text]" custT="1"/>
      <dgm:spPr/>
      <dgm:t>
        <a:bodyPr/>
        <a:lstStyle/>
        <a:p>
          <a:r>
            <a:rPr lang="en-US" sz="1400" b="1" dirty="0"/>
            <a:t>Improve World </a:t>
          </a:r>
        </a:p>
      </dgm:t>
    </dgm:pt>
    <dgm:pt modelId="{65C6B2F2-5192-41F5-8B94-7B66CB34FFA9}" type="parTrans" cxnId="{3D351A5C-E5E2-483F-A60A-4FCD696F511D}">
      <dgm:prSet/>
      <dgm:spPr/>
      <dgm:t>
        <a:bodyPr/>
        <a:lstStyle/>
        <a:p>
          <a:endParaRPr lang="en-US" sz="1400"/>
        </a:p>
      </dgm:t>
    </dgm:pt>
    <dgm:pt modelId="{A872446A-C876-4C34-8318-FD76BFE087CF}" type="sibTrans" cxnId="{3D351A5C-E5E2-483F-A60A-4FCD696F511D}">
      <dgm:prSet/>
      <dgm:spPr/>
      <dgm:t>
        <a:bodyPr/>
        <a:lstStyle/>
        <a:p>
          <a:endParaRPr lang="en-US" sz="1400"/>
        </a:p>
      </dgm:t>
    </dgm:pt>
    <dgm:pt modelId="{D4A30E28-D12B-4434-BE81-41FEA86160A5}">
      <dgm:prSet custT="1"/>
      <dgm:spPr/>
      <dgm:t>
        <a:bodyPr/>
        <a:lstStyle/>
        <a:p>
          <a:r>
            <a:rPr lang="en-US" sz="1400" b="1" dirty="0"/>
            <a:t>Printing Press</a:t>
          </a:r>
        </a:p>
      </dgm:t>
    </dgm:pt>
    <dgm:pt modelId="{CFFA79FE-98F6-4730-A29A-6D389B085EB4}" type="parTrans" cxnId="{DC34C8D8-C699-42D9-A8E1-AF31E1C1B775}">
      <dgm:prSet/>
      <dgm:spPr/>
      <dgm:t>
        <a:bodyPr/>
        <a:lstStyle/>
        <a:p>
          <a:endParaRPr lang="en-US"/>
        </a:p>
      </dgm:t>
    </dgm:pt>
    <dgm:pt modelId="{02316398-8A8C-4646-8EED-F41F19B909C9}" type="sibTrans" cxnId="{DC34C8D8-C699-42D9-A8E1-AF31E1C1B775}">
      <dgm:prSet/>
      <dgm:spPr/>
      <dgm:t>
        <a:bodyPr/>
        <a:lstStyle/>
        <a:p>
          <a:endParaRPr lang="en-US"/>
        </a:p>
      </dgm:t>
    </dgm:pt>
    <dgm:pt modelId="{4E4B4067-D128-4B7B-97B6-B098539D68CC}" type="pres">
      <dgm:prSet presAssocID="{55FFAB4D-3FE8-46D4-921D-3DAAFD45193A}" presName="CompostProcess" presStyleCnt="0">
        <dgm:presLayoutVars>
          <dgm:dir/>
          <dgm:resizeHandles val="exact"/>
        </dgm:presLayoutVars>
      </dgm:prSet>
      <dgm:spPr/>
    </dgm:pt>
    <dgm:pt modelId="{A152B669-C2C7-459C-A64B-5D2800C9DC64}" type="pres">
      <dgm:prSet presAssocID="{55FFAB4D-3FE8-46D4-921D-3DAAFD45193A}" presName="arrow" presStyleLbl="bgShp" presStyleIdx="0" presStyleCnt="1" custLinFactNeighborX="-991" custLinFactNeighborY="-821"/>
      <dgm:spPr/>
    </dgm:pt>
    <dgm:pt modelId="{20A31AA8-B183-4F29-BC32-7AE7D2F588F3}" type="pres">
      <dgm:prSet presAssocID="{55FFAB4D-3FE8-46D4-921D-3DAAFD45193A}" presName="linearProcess" presStyleCnt="0"/>
      <dgm:spPr/>
    </dgm:pt>
    <dgm:pt modelId="{BC2DDC50-D412-46F1-908D-7C2905B6ABE6}" type="pres">
      <dgm:prSet presAssocID="{D4A30E28-D12B-4434-BE81-41FEA86160A5}" presName="textNode" presStyleLbl="node1" presStyleIdx="0" presStyleCnt="5">
        <dgm:presLayoutVars>
          <dgm:bulletEnabled val="1"/>
        </dgm:presLayoutVars>
      </dgm:prSet>
      <dgm:spPr/>
    </dgm:pt>
    <dgm:pt modelId="{3A759DCE-57CB-4370-A534-F3F69CE7AB99}" type="pres">
      <dgm:prSet presAssocID="{02316398-8A8C-4646-8EED-F41F19B909C9}" presName="sibTrans" presStyleCnt="0"/>
      <dgm:spPr/>
    </dgm:pt>
    <dgm:pt modelId="{70A62A1C-F154-4910-9C4E-62E600A80DD4}" type="pres">
      <dgm:prSet presAssocID="{92545DD2-D102-4073-81E4-5DB851FB631B}" presName="textNode" presStyleLbl="node1" presStyleIdx="1" presStyleCnt="5">
        <dgm:presLayoutVars>
          <dgm:bulletEnabled val="1"/>
        </dgm:presLayoutVars>
      </dgm:prSet>
      <dgm:spPr/>
    </dgm:pt>
    <dgm:pt modelId="{7FCF817D-5F5B-436F-9517-BC4BB1F8045C}" type="pres">
      <dgm:prSet presAssocID="{93FDA5C6-8DC8-4A52-A474-9944C73D702B}" presName="sibTrans" presStyleCnt="0"/>
      <dgm:spPr/>
    </dgm:pt>
    <dgm:pt modelId="{94A54FA7-0450-445A-8026-0207A2847018}" type="pres">
      <dgm:prSet presAssocID="{51E70C20-E506-4FF7-9F1C-765AA78E70C1}" presName="textNode" presStyleLbl="node1" presStyleIdx="2" presStyleCnt="5">
        <dgm:presLayoutVars>
          <dgm:bulletEnabled val="1"/>
        </dgm:presLayoutVars>
      </dgm:prSet>
      <dgm:spPr/>
    </dgm:pt>
    <dgm:pt modelId="{48BF1143-71F3-4CD7-A945-30313464EEB9}" type="pres">
      <dgm:prSet presAssocID="{473D3182-B31B-4F17-BE88-DD6E1BE86813}" presName="sibTrans" presStyleCnt="0"/>
      <dgm:spPr/>
    </dgm:pt>
    <dgm:pt modelId="{7E743432-CC7F-4390-8FC6-15CFA3D6582B}" type="pres">
      <dgm:prSet presAssocID="{C105252B-CB6E-42AC-A480-84404B6436FC}" presName="textNode" presStyleLbl="node1" presStyleIdx="3" presStyleCnt="5">
        <dgm:presLayoutVars>
          <dgm:bulletEnabled val="1"/>
        </dgm:presLayoutVars>
      </dgm:prSet>
      <dgm:spPr/>
    </dgm:pt>
    <dgm:pt modelId="{AB308EE6-A83A-4D1E-A643-6E07177AA05E}" type="pres">
      <dgm:prSet presAssocID="{72A4AA6C-9D90-4FF9-AD71-D409F859D665}" presName="sibTrans" presStyleCnt="0"/>
      <dgm:spPr/>
    </dgm:pt>
    <dgm:pt modelId="{6310D234-C0C6-44A1-98F4-7DB8A98AB0CC}" type="pres">
      <dgm:prSet presAssocID="{A9C6EBDA-93C5-42FE-96CD-1EAA2DAC5AF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0C3861F-68CE-43F2-ADAA-8AAB82BF350C}" type="presOf" srcId="{51E70C20-E506-4FF7-9F1C-765AA78E70C1}" destId="{94A54FA7-0450-445A-8026-0207A2847018}" srcOrd="0" destOrd="0" presId="urn:microsoft.com/office/officeart/2005/8/layout/hProcess9"/>
    <dgm:cxn modelId="{3D351A5C-E5E2-483F-A60A-4FCD696F511D}" srcId="{55FFAB4D-3FE8-46D4-921D-3DAAFD45193A}" destId="{A9C6EBDA-93C5-42FE-96CD-1EAA2DAC5AF7}" srcOrd="4" destOrd="0" parTransId="{65C6B2F2-5192-41F5-8B94-7B66CB34FFA9}" sibTransId="{A872446A-C876-4C34-8318-FD76BFE087CF}"/>
    <dgm:cxn modelId="{8902E981-52FB-4284-BB6C-E4AA65CD59A9}" type="presOf" srcId="{92545DD2-D102-4073-81E4-5DB851FB631B}" destId="{70A62A1C-F154-4910-9C4E-62E600A80DD4}" srcOrd="0" destOrd="0" presId="urn:microsoft.com/office/officeart/2005/8/layout/hProcess9"/>
    <dgm:cxn modelId="{44CE299F-EC6B-4D24-A9E3-6DDD273EA76B}" srcId="{55FFAB4D-3FE8-46D4-921D-3DAAFD45193A}" destId="{C105252B-CB6E-42AC-A480-84404B6436FC}" srcOrd="3" destOrd="0" parTransId="{0719EF53-D4F9-42B3-979E-6155580564BC}" sibTransId="{72A4AA6C-9D90-4FF9-AD71-D409F859D665}"/>
    <dgm:cxn modelId="{67AEE9A1-2F19-4946-83D3-3806D5F9472E}" type="presOf" srcId="{C105252B-CB6E-42AC-A480-84404B6436FC}" destId="{7E743432-CC7F-4390-8FC6-15CFA3D6582B}" srcOrd="0" destOrd="0" presId="urn:microsoft.com/office/officeart/2005/8/layout/hProcess9"/>
    <dgm:cxn modelId="{7CD23DBF-388C-441C-949E-CB6361D32CE9}" srcId="{55FFAB4D-3FE8-46D4-921D-3DAAFD45193A}" destId="{92545DD2-D102-4073-81E4-5DB851FB631B}" srcOrd="1" destOrd="0" parTransId="{28992293-AD1D-4A88-A481-D7A6A63ED112}" sibTransId="{93FDA5C6-8DC8-4A52-A474-9944C73D702B}"/>
    <dgm:cxn modelId="{DCF76BC5-FDA3-4B63-A3A6-0DA1C93EABA6}" type="presOf" srcId="{A9C6EBDA-93C5-42FE-96CD-1EAA2DAC5AF7}" destId="{6310D234-C0C6-44A1-98F4-7DB8A98AB0CC}" srcOrd="0" destOrd="0" presId="urn:microsoft.com/office/officeart/2005/8/layout/hProcess9"/>
    <dgm:cxn modelId="{0B44ECCF-5EC3-4A54-A9D6-8244B33561C2}" type="presOf" srcId="{55FFAB4D-3FE8-46D4-921D-3DAAFD45193A}" destId="{4E4B4067-D128-4B7B-97B6-B098539D68CC}" srcOrd="0" destOrd="0" presId="urn:microsoft.com/office/officeart/2005/8/layout/hProcess9"/>
    <dgm:cxn modelId="{DC34C8D8-C699-42D9-A8E1-AF31E1C1B775}" srcId="{55FFAB4D-3FE8-46D4-921D-3DAAFD45193A}" destId="{D4A30E28-D12B-4434-BE81-41FEA86160A5}" srcOrd="0" destOrd="0" parTransId="{CFFA79FE-98F6-4730-A29A-6D389B085EB4}" sibTransId="{02316398-8A8C-4646-8EED-F41F19B909C9}"/>
    <dgm:cxn modelId="{1338CEE4-50EB-4CF5-AF76-B68B3DC57411}" srcId="{55FFAB4D-3FE8-46D4-921D-3DAAFD45193A}" destId="{51E70C20-E506-4FF7-9F1C-765AA78E70C1}" srcOrd="2" destOrd="0" parTransId="{9453320E-08F2-4A9D-8D02-C93B8993606B}" sibTransId="{473D3182-B31B-4F17-BE88-DD6E1BE86813}"/>
    <dgm:cxn modelId="{F6B712E8-905E-4045-B68C-8C9704217ABA}" type="presOf" srcId="{D4A30E28-D12B-4434-BE81-41FEA86160A5}" destId="{BC2DDC50-D412-46F1-908D-7C2905B6ABE6}" srcOrd="0" destOrd="0" presId="urn:microsoft.com/office/officeart/2005/8/layout/hProcess9"/>
    <dgm:cxn modelId="{9149D06A-F4ED-4649-B9E4-168162798115}" type="presParOf" srcId="{4E4B4067-D128-4B7B-97B6-B098539D68CC}" destId="{A152B669-C2C7-459C-A64B-5D2800C9DC64}" srcOrd="0" destOrd="0" presId="urn:microsoft.com/office/officeart/2005/8/layout/hProcess9"/>
    <dgm:cxn modelId="{4B81BE72-8E85-4E70-9E64-398300B0C9AA}" type="presParOf" srcId="{4E4B4067-D128-4B7B-97B6-B098539D68CC}" destId="{20A31AA8-B183-4F29-BC32-7AE7D2F588F3}" srcOrd="1" destOrd="0" presId="urn:microsoft.com/office/officeart/2005/8/layout/hProcess9"/>
    <dgm:cxn modelId="{6AA6ABB5-1FC2-430D-B5EA-926264200810}" type="presParOf" srcId="{20A31AA8-B183-4F29-BC32-7AE7D2F588F3}" destId="{BC2DDC50-D412-46F1-908D-7C2905B6ABE6}" srcOrd="0" destOrd="0" presId="urn:microsoft.com/office/officeart/2005/8/layout/hProcess9"/>
    <dgm:cxn modelId="{2DC85411-EA2E-4D52-B49F-8A702D71EA77}" type="presParOf" srcId="{20A31AA8-B183-4F29-BC32-7AE7D2F588F3}" destId="{3A759DCE-57CB-4370-A534-F3F69CE7AB99}" srcOrd="1" destOrd="0" presId="urn:microsoft.com/office/officeart/2005/8/layout/hProcess9"/>
    <dgm:cxn modelId="{7286A81C-A60E-4705-B55C-270E423DAB7D}" type="presParOf" srcId="{20A31AA8-B183-4F29-BC32-7AE7D2F588F3}" destId="{70A62A1C-F154-4910-9C4E-62E600A80DD4}" srcOrd="2" destOrd="0" presId="urn:microsoft.com/office/officeart/2005/8/layout/hProcess9"/>
    <dgm:cxn modelId="{DD85285A-9CE3-483C-946A-C82B956572A5}" type="presParOf" srcId="{20A31AA8-B183-4F29-BC32-7AE7D2F588F3}" destId="{7FCF817D-5F5B-436F-9517-BC4BB1F8045C}" srcOrd="3" destOrd="0" presId="urn:microsoft.com/office/officeart/2005/8/layout/hProcess9"/>
    <dgm:cxn modelId="{231D9347-00B6-41D8-B260-D406FF938F51}" type="presParOf" srcId="{20A31AA8-B183-4F29-BC32-7AE7D2F588F3}" destId="{94A54FA7-0450-445A-8026-0207A2847018}" srcOrd="4" destOrd="0" presId="urn:microsoft.com/office/officeart/2005/8/layout/hProcess9"/>
    <dgm:cxn modelId="{9777739D-48E2-45EE-9260-DCCBFDD06468}" type="presParOf" srcId="{20A31AA8-B183-4F29-BC32-7AE7D2F588F3}" destId="{48BF1143-71F3-4CD7-A945-30313464EEB9}" srcOrd="5" destOrd="0" presId="urn:microsoft.com/office/officeart/2005/8/layout/hProcess9"/>
    <dgm:cxn modelId="{650D1A7F-A8CE-418C-8BAC-57CBDF642204}" type="presParOf" srcId="{20A31AA8-B183-4F29-BC32-7AE7D2F588F3}" destId="{7E743432-CC7F-4390-8FC6-15CFA3D6582B}" srcOrd="6" destOrd="0" presId="urn:microsoft.com/office/officeart/2005/8/layout/hProcess9"/>
    <dgm:cxn modelId="{60DEC2C6-9643-4128-96DC-161971CDB857}" type="presParOf" srcId="{20A31AA8-B183-4F29-BC32-7AE7D2F588F3}" destId="{AB308EE6-A83A-4D1E-A643-6E07177AA05E}" srcOrd="7" destOrd="0" presId="urn:microsoft.com/office/officeart/2005/8/layout/hProcess9"/>
    <dgm:cxn modelId="{42F626D7-FB20-4310-AE90-FB2C3ECEBF76}" type="presParOf" srcId="{20A31AA8-B183-4F29-BC32-7AE7D2F588F3}" destId="{6310D234-C0C6-44A1-98F4-7DB8A98AB0C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FAB4D-3FE8-46D4-921D-3DAAFD4519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70C20-E506-4FF7-9F1C-765AA78E70C1}">
      <dgm:prSet phldrT="[Text]" custT="1"/>
      <dgm:spPr/>
      <dgm:t>
        <a:bodyPr/>
        <a:lstStyle/>
        <a:p>
          <a:r>
            <a:rPr lang="en-US" sz="1400" b="1" dirty="0"/>
            <a:t>Create Policy/ Treaty</a:t>
          </a:r>
        </a:p>
      </dgm:t>
    </dgm:pt>
    <dgm:pt modelId="{9453320E-08F2-4A9D-8D02-C93B8993606B}" type="parTrans" cxnId="{1338CEE4-50EB-4CF5-AF76-B68B3DC57411}">
      <dgm:prSet/>
      <dgm:spPr/>
      <dgm:t>
        <a:bodyPr/>
        <a:lstStyle/>
        <a:p>
          <a:endParaRPr lang="en-US" sz="1400"/>
        </a:p>
      </dgm:t>
    </dgm:pt>
    <dgm:pt modelId="{473D3182-B31B-4F17-BE88-DD6E1BE86813}" type="sibTrans" cxnId="{1338CEE4-50EB-4CF5-AF76-B68B3DC57411}">
      <dgm:prSet/>
      <dgm:spPr/>
      <dgm:t>
        <a:bodyPr/>
        <a:lstStyle/>
        <a:p>
          <a:endParaRPr lang="en-US" sz="1400"/>
        </a:p>
      </dgm:t>
    </dgm:pt>
    <dgm:pt modelId="{92545DD2-D102-4073-81E4-5DB851FB631B}">
      <dgm:prSet custT="1"/>
      <dgm:spPr/>
      <dgm:t>
        <a:bodyPr/>
        <a:lstStyle/>
        <a:p>
          <a:r>
            <a:rPr lang="en-US" sz="1400" b="1" dirty="0"/>
            <a:t>Brains + Bank Account</a:t>
          </a:r>
        </a:p>
      </dgm:t>
    </dgm:pt>
    <dgm:pt modelId="{28992293-AD1D-4A88-A481-D7A6A63ED112}" type="parTrans" cxnId="{7CD23DBF-388C-441C-949E-CB6361D32CE9}">
      <dgm:prSet/>
      <dgm:spPr/>
      <dgm:t>
        <a:bodyPr/>
        <a:lstStyle/>
        <a:p>
          <a:endParaRPr lang="en-US" sz="1400"/>
        </a:p>
      </dgm:t>
    </dgm:pt>
    <dgm:pt modelId="{93FDA5C6-8DC8-4A52-A474-9944C73D702B}" type="sibTrans" cxnId="{7CD23DBF-388C-441C-949E-CB6361D32CE9}">
      <dgm:prSet/>
      <dgm:spPr/>
      <dgm:t>
        <a:bodyPr/>
        <a:lstStyle/>
        <a:p>
          <a:endParaRPr lang="en-US" sz="1400"/>
        </a:p>
      </dgm:t>
    </dgm:pt>
    <dgm:pt modelId="{7F3E23DC-0D50-4D94-89BF-21E67C91798F}">
      <dgm:prSet phldrT="[Text]" custT="1"/>
      <dgm:spPr/>
      <dgm:t>
        <a:bodyPr/>
        <a:lstStyle/>
        <a:p>
          <a:r>
            <a:rPr lang="en-US" sz="1400" b="1" dirty="0"/>
            <a:t>Write Risk</a:t>
          </a:r>
        </a:p>
      </dgm:t>
    </dgm:pt>
    <dgm:pt modelId="{AEE6EF17-C48D-471A-A724-FEBC5BF07BCE}" type="parTrans" cxnId="{B5F7E31A-FB3F-4B1F-9280-006465FD1418}">
      <dgm:prSet/>
      <dgm:spPr/>
      <dgm:t>
        <a:bodyPr/>
        <a:lstStyle/>
        <a:p>
          <a:endParaRPr lang="en-US" sz="1400"/>
        </a:p>
      </dgm:t>
    </dgm:pt>
    <dgm:pt modelId="{7E9FD778-33D0-4AD3-A7CB-6572AF88F984}" type="sibTrans" cxnId="{B5F7E31A-FB3F-4B1F-9280-006465FD1418}">
      <dgm:prSet/>
      <dgm:spPr/>
      <dgm:t>
        <a:bodyPr/>
        <a:lstStyle/>
        <a:p>
          <a:endParaRPr lang="en-US" sz="1400"/>
        </a:p>
      </dgm:t>
    </dgm:pt>
    <dgm:pt modelId="{1EC0E9DE-65AE-44E9-8B2E-3A0D2D7C2891}">
      <dgm:prSet phldrT="[Text]" custT="1"/>
      <dgm:spPr/>
      <dgm:t>
        <a:bodyPr/>
        <a:lstStyle/>
        <a:p>
          <a:r>
            <a:rPr lang="en-US" sz="1400" b="1" dirty="0"/>
            <a:t>Perform Loss Control</a:t>
          </a:r>
        </a:p>
      </dgm:t>
    </dgm:pt>
    <dgm:pt modelId="{3EF247FC-0154-4D91-ADC4-01EC4CBB9EBF}" type="parTrans" cxnId="{C94F532F-6957-4F27-80BA-0BA266982310}">
      <dgm:prSet/>
      <dgm:spPr/>
      <dgm:t>
        <a:bodyPr/>
        <a:lstStyle/>
        <a:p>
          <a:endParaRPr lang="en-US" sz="1400"/>
        </a:p>
      </dgm:t>
    </dgm:pt>
    <dgm:pt modelId="{0744D38E-BDE4-43B1-BE4D-1F2269C53D68}" type="sibTrans" cxnId="{C94F532F-6957-4F27-80BA-0BA266982310}">
      <dgm:prSet/>
      <dgm:spPr/>
      <dgm:t>
        <a:bodyPr/>
        <a:lstStyle/>
        <a:p>
          <a:endParaRPr lang="en-US" sz="1400"/>
        </a:p>
      </dgm:t>
    </dgm:pt>
    <dgm:pt modelId="{0DF18A4E-2471-42A4-A709-06BF829EF0A1}">
      <dgm:prSet phldrT="[Text]" custT="1"/>
      <dgm:spPr/>
      <dgm:t>
        <a:bodyPr/>
        <a:lstStyle/>
        <a:p>
          <a:r>
            <a:rPr lang="en-US" sz="1400" b="1" dirty="0"/>
            <a:t>Settle Claims</a:t>
          </a:r>
        </a:p>
      </dgm:t>
    </dgm:pt>
    <dgm:pt modelId="{D991F317-9FDB-4F2C-B9A6-15A9BC6C8A1F}" type="parTrans" cxnId="{CC1BA577-5DFE-4AE7-8BE8-BCB1DA4DA14A}">
      <dgm:prSet/>
      <dgm:spPr/>
      <dgm:t>
        <a:bodyPr/>
        <a:lstStyle/>
        <a:p>
          <a:endParaRPr lang="en-US" sz="1400"/>
        </a:p>
      </dgm:t>
    </dgm:pt>
    <dgm:pt modelId="{A3F197BE-3C0D-4148-B8A0-04A135A93812}" type="sibTrans" cxnId="{CC1BA577-5DFE-4AE7-8BE8-BCB1DA4DA14A}">
      <dgm:prSet/>
      <dgm:spPr/>
      <dgm:t>
        <a:bodyPr/>
        <a:lstStyle/>
        <a:p>
          <a:endParaRPr lang="en-US" sz="1400"/>
        </a:p>
      </dgm:t>
    </dgm:pt>
    <dgm:pt modelId="{C105252B-CB6E-42AC-A480-84404B6436FC}">
      <dgm:prSet custT="1"/>
      <dgm:spPr/>
      <dgm:t>
        <a:bodyPr/>
        <a:lstStyle/>
        <a:p>
          <a:r>
            <a:rPr lang="en-US" sz="1400" b="1" dirty="0"/>
            <a:t>Market Policy/ Treaty</a:t>
          </a:r>
        </a:p>
      </dgm:t>
    </dgm:pt>
    <dgm:pt modelId="{0719EF53-D4F9-42B3-979E-6155580564BC}" type="parTrans" cxnId="{44CE299F-EC6B-4D24-A9E3-6DDD273EA76B}">
      <dgm:prSet/>
      <dgm:spPr/>
      <dgm:t>
        <a:bodyPr/>
        <a:lstStyle/>
        <a:p>
          <a:endParaRPr lang="en-US" sz="1400"/>
        </a:p>
      </dgm:t>
    </dgm:pt>
    <dgm:pt modelId="{72A4AA6C-9D90-4FF9-AD71-D409F859D665}" type="sibTrans" cxnId="{44CE299F-EC6B-4D24-A9E3-6DDD273EA76B}">
      <dgm:prSet/>
      <dgm:spPr/>
      <dgm:t>
        <a:bodyPr/>
        <a:lstStyle/>
        <a:p>
          <a:endParaRPr lang="en-US" sz="1400"/>
        </a:p>
      </dgm:t>
    </dgm:pt>
    <dgm:pt modelId="{A9C6EBDA-93C5-42FE-96CD-1EAA2DAC5AF7}">
      <dgm:prSet phldrT="[Text]" custT="1"/>
      <dgm:spPr/>
      <dgm:t>
        <a:bodyPr/>
        <a:lstStyle/>
        <a:p>
          <a:r>
            <a:rPr lang="en-US" sz="1400" b="1" dirty="0"/>
            <a:t>Improve World </a:t>
          </a:r>
        </a:p>
      </dgm:t>
    </dgm:pt>
    <dgm:pt modelId="{65C6B2F2-5192-41F5-8B94-7B66CB34FFA9}" type="parTrans" cxnId="{3D351A5C-E5E2-483F-A60A-4FCD696F511D}">
      <dgm:prSet/>
      <dgm:spPr/>
      <dgm:t>
        <a:bodyPr/>
        <a:lstStyle/>
        <a:p>
          <a:endParaRPr lang="en-US" sz="1400"/>
        </a:p>
      </dgm:t>
    </dgm:pt>
    <dgm:pt modelId="{A872446A-C876-4C34-8318-FD76BFE087CF}" type="sibTrans" cxnId="{3D351A5C-E5E2-483F-A60A-4FCD696F511D}">
      <dgm:prSet/>
      <dgm:spPr/>
      <dgm:t>
        <a:bodyPr/>
        <a:lstStyle/>
        <a:p>
          <a:endParaRPr lang="en-US" sz="1400"/>
        </a:p>
      </dgm:t>
    </dgm:pt>
    <dgm:pt modelId="{2B07AB65-1F2B-4D45-972B-1C1AA13814EC}">
      <dgm:prSet phldrT="[Text]" custT="1"/>
      <dgm:spPr/>
      <dgm:t>
        <a:bodyPr/>
        <a:lstStyle/>
        <a:p>
          <a:r>
            <a:rPr lang="en-US" sz="1400" b="1" dirty="0"/>
            <a:t>Price Risk</a:t>
          </a:r>
        </a:p>
      </dgm:t>
    </dgm:pt>
    <dgm:pt modelId="{762E9C64-3965-4959-B96A-8A388D84F14A}" type="sibTrans" cxnId="{C6335219-35F7-4BB7-9FBA-0BFA5DC9251D}">
      <dgm:prSet/>
      <dgm:spPr/>
      <dgm:t>
        <a:bodyPr/>
        <a:lstStyle/>
        <a:p>
          <a:endParaRPr lang="en-US" sz="1400"/>
        </a:p>
      </dgm:t>
    </dgm:pt>
    <dgm:pt modelId="{CED6E3D6-A3C9-40EA-92F9-235ABE8206A4}" type="parTrans" cxnId="{C6335219-35F7-4BB7-9FBA-0BFA5DC9251D}">
      <dgm:prSet/>
      <dgm:spPr/>
      <dgm:t>
        <a:bodyPr/>
        <a:lstStyle/>
        <a:p>
          <a:endParaRPr lang="en-US" sz="1400"/>
        </a:p>
      </dgm:t>
    </dgm:pt>
    <dgm:pt modelId="{4E4B4067-D128-4B7B-97B6-B098539D68CC}" type="pres">
      <dgm:prSet presAssocID="{55FFAB4D-3FE8-46D4-921D-3DAAFD45193A}" presName="CompostProcess" presStyleCnt="0">
        <dgm:presLayoutVars>
          <dgm:dir/>
          <dgm:resizeHandles val="exact"/>
        </dgm:presLayoutVars>
      </dgm:prSet>
      <dgm:spPr/>
    </dgm:pt>
    <dgm:pt modelId="{A152B669-C2C7-459C-A64B-5D2800C9DC64}" type="pres">
      <dgm:prSet presAssocID="{55FFAB4D-3FE8-46D4-921D-3DAAFD45193A}" presName="arrow" presStyleLbl="bgShp" presStyleIdx="0" presStyleCnt="1" custLinFactNeighborX="-991" custLinFactNeighborY="-821"/>
      <dgm:spPr/>
    </dgm:pt>
    <dgm:pt modelId="{20A31AA8-B183-4F29-BC32-7AE7D2F588F3}" type="pres">
      <dgm:prSet presAssocID="{55FFAB4D-3FE8-46D4-921D-3DAAFD45193A}" presName="linearProcess" presStyleCnt="0"/>
      <dgm:spPr/>
    </dgm:pt>
    <dgm:pt modelId="{70A62A1C-F154-4910-9C4E-62E600A80DD4}" type="pres">
      <dgm:prSet presAssocID="{92545DD2-D102-4073-81E4-5DB851FB631B}" presName="textNode" presStyleLbl="node1" presStyleIdx="0" presStyleCnt="8">
        <dgm:presLayoutVars>
          <dgm:bulletEnabled val="1"/>
        </dgm:presLayoutVars>
      </dgm:prSet>
      <dgm:spPr/>
    </dgm:pt>
    <dgm:pt modelId="{7FCF817D-5F5B-436F-9517-BC4BB1F8045C}" type="pres">
      <dgm:prSet presAssocID="{93FDA5C6-8DC8-4A52-A474-9944C73D702B}" presName="sibTrans" presStyleCnt="0"/>
      <dgm:spPr/>
    </dgm:pt>
    <dgm:pt modelId="{94A54FA7-0450-445A-8026-0207A2847018}" type="pres">
      <dgm:prSet presAssocID="{51E70C20-E506-4FF7-9F1C-765AA78E70C1}" presName="textNode" presStyleLbl="node1" presStyleIdx="1" presStyleCnt="8">
        <dgm:presLayoutVars>
          <dgm:bulletEnabled val="1"/>
        </dgm:presLayoutVars>
      </dgm:prSet>
      <dgm:spPr/>
    </dgm:pt>
    <dgm:pt modelId="{48BF1143-71F3-4CD7-A945-30313464EEB9}" type="pres">
      <dgm:prSet presAssocID="{473D3182-B31B-4F17-BE88-DD6E1BE86813}" presName="sibTrans" presStyleCnt="0"/>
      <dgm:spPr/>
    </dgm:pt>
    <dgm:pt modelId="{7E743432-CC7F-4390-8FC6-15CFA3D6582B}" type="pres">
      <dgm:prSet presAssocID="{C105252B-CB6E-42AC-A480-84404B6436FC}" presName="textNode" presStyleLbl="node1" presStyleIdx="2" presStyleCnt="8">
        <dgm:presLayoutVars>
          <dgm:bulletEnabled val="1"/>
        </dgm:presLayoutVars>
      </dgm:prSet>
      <dgm:spPr/>
    </dgm:pt>
    <dgm:pt modelId="{AB308EE6-A83A-4D1E-A643-6E07177AA05E}" type="pres">
      <dgm:prSet presAssocID="{72A4AA6C-9D90-4FF9-AD71-D409F859D665}" presName="sibTrans" presStyleCnt="0"/>
      <dgm:spPr/>
    </dgm:pt>
    <dgm:pt modelId="{2EA539DF-C130-472D-9E00-B45561132935}" type="pres">
      <dgm:prSet presAssocID="{7F3E23DC-0D50-4D94-89BF-21E67C91798F}" presName="textNode" presStyleLbl="node1" presStyleIdx="3" presStyleCnt="8">
        <dgm:presLayoutVars>
          <dgm:bulletEnabled val="1"/>
        </dgm:presLayoutVars>
      </dgm:prSet>
      <dgm:spPr/>
    </dgm:pt>
    <dgm:pt modelId="{2666BD86-5DE5-4BA8-96E9-30BC49B30967}" type="pres">
      <dgm:prSet presAssocID="{7E9FD778-33D0-4AD3-A7CB-6572AF88F984}" presName="sibTrans" presStyleCnt="0"/>
      <dgm:spPr/>
    </dgm:pt>
    <dgm:pt modelId="{8E560B7B-C1C6-4174-B929-8A0EC41215B3}" type="pres">
      <dgm:prSet presAssocID="{2B07AB65-1F2B-4D45-972B-1C1AA13814EC}" presName="textNode" presStyleLbl="node1" presStyleIdx="4" presStyleCnt="8">
        <dgm:presLayoutVars>
          <dgm:bulletEnabled val="1"/>
        </dgm:presLayoutVars>
      </dgm:prSet>
      <dgm:spPr/>
    </dgm:pt>
    <dgm:pt modelId="{FE9409D4-1089-49C1-BDF8-5237F5CB3535}" type="pres">
      <dgm:prSet presAssocID="{762E9C64-3965-4959-B96A-8A388D84F14A}" presName="sibTrans" presStyleCnt="0"/>
      <dgm:spPr/>
    </dgm:pt>
    <dgm:pt modelId="{8430E4D2-4BE5-4033-A40B-7D01DC320A25}" type="pres">
      <dgm:prSet presAssocID="{1EC0E9DE-65AE-44E9-8B2E-3A0D2D7C2891}" presName="textNode" presStyleLbl="node1" presStyleIdx="5" presStyleCnt="8">
        <dgm:presLayoutVars>
          <dgm:bulletEnabled val="1"/>
        </dgm:presLayoutVars>
      </dgm:prSet>
      <dgm:spPr/>
    </dgm:pt>
    <dgm:pt modelId="{90F9E2C3-A749-47EA-9ACE-BCB8AB3EA74A}" type="pres">
      <dgm:prSet presAssocID="{0744D38E-BDE4-43B1-BE4D-1F2269C53D68}" presName="sibTrans" presStyleCnt="0"/>
      <dgm:spPr/>
    </dgm:pt>
    <dgm:pt modelId="{DA227052-28CD-48CA-B212-6CE9437E2590}" type="pres">
      <dgm:prSet presAssocID="{0DF18A4E-2471-42A4-A709-06BF829EF0A1}" presName="textNode" presStyleLbl="node1" presStyleIdx="6" presStyleCnt="8">
        <dgm:presLayoutVars>
          <dgm:bulletEnabled val="1"/>
        </dgm:presLayoutVars>
      </dgm:prSet>
      <dgm:spPr/>
    </dgm:pt>
    <dgm:pt modelId="{5F50013E-F129-4FC1-9BFD-B49D23E33F90}" type="pres">
      <dgm:prSet presAssocID="{A3F197BE-3C0D-4148-B8A0-04A135A93812}" presName="sibTrans" presStyleCnt="0"/>
      <dgm:spPr/>
    </dgm:pt>
    <dgm:pt modelId="{6310D234-C0C6-44A1-98F4-7DB8A98AB0CC}" type="pres">
      <dgm:prSet presAssocID="{A9C6EBDA-93C5-42FE-96CD-1EAA2DAC5AF7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C6335219-35F7-4BB7-9FBA-0BFA5DC9251D}" srcId="{55FFAB4D-3FE8-46D4-921D-3DAAFD45193A}" destId="{2B07AB65-1F2B-4D45-972B-1C1AA13814EC}" srcOrd="4" destOrd="0" parTransId="{CED6E3D6-A3C9-40EA-92F9-235ABE8206A4}" sibTransId="{762E9C64-3965-4959-B96A-8A388D84F14A}"/>
    <dgm:cxn modelId="{B5F7E31A-FB3F-4B1F-9280-006465FD1418}" srcId="{55FFAB4D-3FE8-46D4-921D-3DAAFD45193A}" destId="{7F3E23DC-0D50-4D94-89BF-21E67C91798F}" srcOrd="3" destOrd="0" parTransId="{AEE6EF17-C48D-471A-A724-FEBC5BF07BCE}" sibTransId="{7E9FD778-33D0-4AD3-A7CB-6572AF88F984}"/>
    <dgm:cxn modelId="{A0C3861F-68CE-43F2-ADAA-8AAB82BF350C}" type="presOf" srcId="{51E70C20-E506-4FF7-9F1C-765AA78E70C1}" destId="{94A54FA7-0450-445A-8026-0207A2847018}" srcOrd="0" destOrd="0" presId="urn:microsoft.com/office/officeart/2005/8/layout/hProcess9"/>
    <dgm:cxn modelId="{C94F532F-6957-4F27-80BA-0BA266982310}" srcId="{55FFAB4D-3FE8-46D4-921D-3DAAFD45193A}" destId="{1EC0E9DE-65AE-44E9-8B2E-3A0D2D7C2891}" srcOrd="5" destOrd="0" parTransId="{3EF247FC-0154-4D91-ADC4-01EC4CBB9EBF}" sibTransId="{0744D38E-BDE4-43B1-BE4D-1F2269C53D68}"/>
    <dgm:cxn modelId="{D6654E3B-19F7-4AE8-834A-D2BE47776D9D}" type="presOf" srcId="{2B07AB65-1F2B-4D45-972B-1C1AA13814EC}" destId="{8E560B7B-C1C6-4174-B929-8A0EC41215B3}" srcOrd="0" destOrd="0" presId="urn:microsoft.com/office/officeart/2005/8/layout/hProcess9"/>
    <dgm:cxn modelId="{3D351A5C-E5E2-483F-A60A-4FCD696F511D}" srcId="{55FFAB4D-3FE8-46D4-921D-3DAAFD45193A}" destId="{A9C6EBDA-93C5-42FE-96CD-1EAA2DAC5AF7}" srcOrd="7" destOrd="0" parTransId="{65C6B2F2-5192-41F5-8B94-7B66CB34FFA9}" sibTransId="{A872446A-C876-4C34-8318-FD76BFE087CF}"/>
    <dgm:cxn modelId="{8F85756A-FD3E-4704-BBDD-BFB09542D4CB}" type="presOf" srcId="{7F3E23DC-0D50-4D94-89BF-21E67C91798F}" destId="{2EA539DF-C130-472D-9E00-B45561132935}" srcOrd="0" destOrd="0" presId="urn:microsoft.com/office/officeart/2005/8/layout/hProcess9"/>
    <dgm:cxn modelId="{CC1BA577-5DFE-4AE7-8BE8-BCB1DA4DA14A}" srcId="{55FFAB4D-3FE8-46D4-921D-3DAAFD45193A}" destId="{0DF18A4E-2471-42A4-A709-06BF829EF0A1}" srcOrd="6" destOrd="0" parTransId="{D991F317-9FDB-4F2C-B9A6-15A9BC6C8A1F}" sibTransId="{A3F197BE-3C0D-4148-B8A0-04A135A93812}"/>
    <dgm:cxn modelId="{11569A78-704D-4B62-9DCB-4EF08A5B2513}" type="presOf" srcId="{1EC0E9DE-65AE-44E9-8B2E-3A0D2D7C2891}" destId="{8430E4D2-4BE5-4033-A40B-7D01DC320A25}" srcOrd="0" destOrd="0" presId="urn:microsoft.com/office/officeart/2005/8/layout/hProcess9"/>
    <dgm:cxn modelId="{8902E981-52FB-4284-BB6C-E4AA65CD59A9}" type="presOf" srcId="{92545DD2-D102-4073-81E4-5DB851FB631B}" destId="{70A62A1C-F154-4910-9C4E-62E600A80DD4}" srcOrd="0" destOrd="0" presId="urn:microsoft.com/office/officeart/2005/8/layout/hProcess9"/>
    <dgm:cxn modelId="{C4431D87-6480-45BE-9A51-454C75082B9A}" type="presOf" srcId="{0DF18A4E-2471-42A4-A709-06BF829EF0A1}" destId="{DA227052-28CD-48CA-B212-6CE9437E2590}" srcOrd="0" destOrd="0" presId="urn:microsoft.com/office/officeart/2005/8/layout/hProcess9"/>
    <dgm:cxn modelId="{44CE299F-EC6B-4D24-A9E3-6DDD273EA76B}" srcId="{55FFAB4D-3FE8-46D4-921D-3DAAFD45193A}" destId="{C105252B-CB6E-42AC-A480-84404B6436FC}" srcOrd="2" destOrd="0" parTransId="{0719EF53-D4F9-42B3-979E-6155580564BC}" sibTransId="{72A4AA6C-9D90-4FF9-AD71-D409F859D665}"/>
    <dgm:cxn modelId="{67AEE9A1-2F19-4946-83D3-3806D5F9472E}" type="presOf" srcId="{C105252B-CB6E-42AC-A480-84404B6436FC}" destId="{7E743432-CC7F-4390-8FC6-15CFA3D6582B}" srcOrd="0" destOrd="0" presId="urn:microsoft.com/office/officeart/2005/8/layout/hProcess9"/>
    <dgm:cxn modelId="{7CD23DBF-388C-441C-949E-CB6361D32CE9}" srcId="{55FFAB4D-3FE8-46D4-921D-3DAAFD45193A}" destId="{92545DD2-D102-4073-81E4-5DB851FB631B}" srcOrd="0" destOrd="0" parTransId="{28992293-AD1D-4A88-A481-D7A6A63ED112}" sibTransId="{93FDA5C6-8DC8-4A52-A474-9944C73D702B}"/>
    <dgm:cxn modelId="{DCF76BC5-FDA3-4B63-A3A6-0DA1C93EABA6}" type="presOf" srcId="{A9C6EBDA-93C5-42FE-96CD-1EAA2DAC5AF7}" destId="{6310D234-C0C6-44A1-98F4-7DB8A98AB0CC}" srcOrd="0" destOrd="0" presId="urn:microsoft.com/office/officeart/2005/8/layout/hProcess9"/>
    <dgm:cxn modelId="{0B44ECCF-5EC3-4A54-A9D6-8244B33561C2}" type="presOf" srcId="{55FFAB4D-3FE8-46D4-921D-3DAAFD45193A}" destId="{4E4B4067-D128-4B7B-97B6-B098539D68CC}" srcOrd="0" destOrd="0" presId="urn:microsoft.com/office/officeart/2005/8/layout/hProcess9"/>
    <dgm:cxn modelId="{1338CEE4-50EB-4CF5-AF76-B68B3DC57411}" srcId="{55FFAB4D-3FE8-46D4-921D-3DAAFD45193A}" destId="{51E70C20-E506-4FF7-9F1C-765AA78E70C1}" srcOrd="1" destOrd="0" parTransId="{9453320E-08F2-4A9D-8D02-C93B8993606B}" sibTransId="{473D3182-B31B-4F17-BE88-DD6E1BE86813}"/>
    <dgm:cxn modelId="{9149D06A-F4ED-4649-B9E4-168162798115}" type="presParOf" srcId="{4E4B4067-D128-4B7B-97B6-B098539D68CC}" destId="{A152B669-C2C7-459C-A64B-5D2800C9DC64}" srcOrd="0" destOrd="0" presId="urn:microsoft.com/office/officeart/2005/8/layout/hProcess9"/>
    <dgm:cxn modelId="{4B81BE72-8E85-4E70-9E64-398300B0C9AA}" type="presParOf" srcId="{4E4B4067-D128-4B7B-97B6-B098539D68CC}" destId="{20A31AA8-B183-4F29-BC32-7AE7D2F588F3}" srcOrd="1" destOrd="0" presId="urn:microsoft.com/office/officeart/2005/8/layout/hProcess9"/>
    <dgm:cxn modelId="{7286A81C-A60E-4705-B55C-270E423DAB7D}" type="presParOf" srcId="{20A31AA8-B183-4F29-BC32-7AE7D2F588F3}" destId="{70A62A1C-F154-4910-9C4E-62E600A80DD4}" srcOrd="0" destOrd="0" presId="urn:microsoft.com/office/officeart/2005/8/layout/hProcess9"/>
    <dgm:cxn modelId="{DD85285A-9CE3-483C-946A-C82B956572A5}" type="presParOf" srcId="{20A31AA8-B183-4F29-BC32-7AE7D2F588F3}" destId="{7FCF817D-5F5B-436F-9517-BC4BB1F8045C}" srcOrd="1" destOrd="0" presId="urn:microsoft.com/office/officeart/2005/8/layout/hProcess9"/>
    <dgm:cxn modelId="{231D9347-00B6-41D8-B260-D406FF938F51}" type="presParOf" srcId="{20A31AA8-B183-4F29-BC32-7AE7D2F588F3}" destId="{94A54FA7-0450-445A-8026-0207A2847018}" srcOrd="2" destOrd="0" presId="urn:microsoft.com/office/officeart/2005/8/layout/hProcess9"/>
    <dgm:cxn modelId="{9777739D-48E2-45EE-9260-DCCBFDD06468}" type="presParOf" srcId="{20A31AA8-B183-4F29-BC32-7AE7D2F588F3}" destId="{48BF1143-71F3-4CD7-A945-30313464EEB9}" srcOrd="3" destOrd="0" presId="urn:microsoft.com/office/officeart/2005/8/layout/hProcess9"/>
    <dgm:cxn modelId="{650D1A7F-A8CE-418C-8BAC-57CBDF642204}" type="presParOf" srcId="{20A31AA8-B183-4F29-BC32-7AE7D2F588F3}" destId="{7E743432-CC7F-4390-8FC6-15CFA3D6582B}" srcOrd="4" destOrd="0" presId="urn:microsoft.com/office/officeart/2005/8/layout/hProcess9"/>
    <dgm:cxn modelId="{60DEC2C6-9643-4128-96DC-161971CDB857}" type="presParOf" srcId="{20A31AA8-B183-4F29-BC32-7AE7D2F588F3}" destId="{AB308EE6-A83A-4D1E-A643-6E07177AA05E}" srcOrd="5" destOrd="0" presId="urn:microsoft.com/office/officeart/2005/8/layout/hProcess9"/>
    <dgm:cxn modelId="{C5611A2B-36EC-4C66-BCBA-07D3BAD376F8}" type="presParOf" srcId="{20A31AA8-B183-4F29-BC32-7AE7D2F588F3}" destId="{2EA539DF-C130-472D-9E00-B45561132935}" srcOrd="6" destOrd="0" presId="urn:microsoft.com/office/officeart/2005/8/layout/hProcess9"/>
    <dgm:cxn modelId="{922F67F3-3ABF-4200-8584-CBE0E452D585}" type="presParOf" srcId="{20A31AA8-B183-4F29-BC32-7AE7D2F588F3}" destId="{2666BD86-5DE5-4BA8-96E9-30BC49B30967}" srcOrd="7" destOrd="0" presId="urn:microsoft.com/office/officeart/2005/8/layout/hProcess9"/>
    <dgm:cxn modelId="{ED14E6DD-1206-4853-A60F-1FD2E668370A}" type="presParOf" srcId="{20A31AA8-B183-4F29-BC32-7AE7D2F588F3}" destId="{8E560B7B-C1C6-4174-B929-8A0EC41215B3}" srcOrd="8" destOrd="0" presId="urn:microsoft.com/office/officeart/2005/8/layout/hProcess9"/>
    <dgm:cxn modelId="{845C4483-3795-4099-AF89-A3B0E9CF9F9B}" type="presParOf" srcId="{20A31AA8-B183-4F29-BC32-7AE7D2F588F3}" destId="{FE9409D4-1089-49C1-BDF8-5237F5CB3535}" srcOrd="9" destOrd="0" presId="urn:microsoft.com/office/officeart/2005/8/layout/hProcess9"/>
    <dgm:cxn modelId="{A6CD04A1-1312-4DA0-9E4C-CD2314997F87}" type="presParOf" srcId="{20A31AA8-B183-4F29-BC32-7AE7D2F588F3}" destId="{8430E4D2-4BE5-4033-A40B-7D01DC320A25}" srcOrd="10" destOrd="0" presId="urn:microsoft.com/office/officeart/2005/8/layout/hProcess9"/>
    <dgm:cxn modelId="{DDC072CE-4176-4610-AA27-3065598A39A0}" type="presParOf" srcId="{20A31AA8-B183-4F29-BC32-7AE7D2F588F3}" destId="{90F9E2C3-A749-47EA-9ACE-BCB8AB3EA74A}" srcOrd="11" destOrd="0" presId="urn:microsoft.com/office/officeart/2005/8/layout/hProcess9"/>
    <dgm:cxn modelId="{DBA5198D-D6D2-4000-A864-173F2683B2AE}" type="presParOf" srcId="{20A31AA8-B183-4F29-BC32-7AE7D2F588F3}" destId="{DA227052-28CD-48CA-B212-6CE9437E2590}" srcOrd="12" destOrd="0" presId="urn:microsoft.com/office/officeart/2005/8/layout/hProcess9"/>
    <dgm:cxn modelId="{9289D667-7FA3-44D5-BF31-9BD4BEEF9DC5}" type="presParOf" srcId="{20A31AA8-B183-4F29-BC32-7AE7D2F588F3}" destId="{5F50013E-F129-4FC1-9BFD-B49D23E33F90}" srcOrd="13" destOrd="0" presId="urn:microsoft.com/office/officeart/2005/8/layout/hProcess9"/>
    <dgm:cxn modelId="{42F626D7-FB20-4310-AE90-FB2C3ECEBF76}" type="presParOf" srcId="{20A31AA8-B183-4F29-BC32-7AE7D2F588F3}" destId="{6310D234-C0C6-44A1-98F4-7DB8A98AB0CC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B669-C2C7-459C-A64B-5D2800C9DC64}">
      <dsp:nvSpPr>
        <dsp:cNvPr id="0" name=""/>
        <dsp:cNvSpPr/>
      </dsp:nvSpPr>
      <dsp:spPr>
        <a:xfrm>
          <a:off x="563117" y="0"/>
          <a:ext cx="7189470" cy="4040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DDC50-D412-46F1-908D-7C2905B6ABE6}">
      <dsp:nvSpPr>
        <dsp:cNvPr id="0" name=""/>
        <dsp:cNvSpPr/>
      </dsp:nvSpPr>
      <dsp:spPr>
        <a:xfrm>
          <a:off x="2477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Printing Press</a:t>
          </a:r>
        </a:p>
      </dsp:txBody>
      <dsp:txXfrm>
        <a:off x="75298" y="1284877"/>
        <a:ext cx="1346106" cy="1470432"/>
      </dsp:txXfrm>
    </dsp:sp>
    <dsp:sp modelId="{70A62A1C-F154-4910-9C4E-62E600A80DD4}">
      <dsp:nvSpPr>
        <dsp:cNvPr id="0" name=""/>
        <dsp:cNvSpPr/>
      </dsp:nvSpPr>
      <dsp:spPr>
        <a:xfrm>
          <a:off x="1742851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Gather Information (News, Ads)</a:t>
          </a:r>
        </a:p>
      </dsp:txBody>
      <dsp:txXfrm>
        <a:off x="1815672" y="1284877"/>
        <a:ext cx="1346106" cy="1470432"/>
      </dsp:txXfrm>
    </dsp:sp>
    <dsp:sp modelId="{94A54FA7-0450-445A-8026-0207A2847018}">
      <dsp:nvSpPr>
        <dsp:cNvPr id="0" name=""/>
        <dsp:cNvSpPr/>
      </dsp:nvSpPr>
      <dsp:spPr>
        <a:xfrm>
          <a:off x="3483225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Product (Publish the Newspaper)</a:t>
          </a:r>
        </a:p>
      </dsp:txBody>
      <dsp:txXfrm>
        <a:off x="3556046" y="1284877"/>
        <a:ext cx="1346106" cy="1470432"/>
      </dsp:txXfrm>
    </dsp:sp>
    <dsp:sp modelId="{7E743432-CC7F-4390-8FC6-15CFA3D6582B}">
      <dsp:nvSpPr>
        <dsp:cNvPr id="0" name=""/>
        <dsp:cNvSpPr/>
      </dsp:nvSpPr>
      <dsp:spPr>
        <a:xfrm>
          <a:off x="5223599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Distribute Product (Deliver the Newspaper)</a:t>
          </a:r>
        </a:p>
      </dsp:txBody>
      <dsp:txXfrm>
        <a:off x="5296420" y="1284877"/>
        <a:ext cx="1346106" cy="1470432"/>
      </dsp:txXfrm>
    </dsp:sp>
    <dsp:sp modelId="{6310D234-C0C6-44A1-98F4-7DB8A98AB0CC}">
      <dsp:nvSpPr>
        <dsp:cNvPr id="0" name=""/>
        <dsp:cNvSpPr/>
      </dsp:nvSpPr>
      <dsp:spPr>
        <a:xfrm>
          <a:off x="6963973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Improve World </a:t>
          </a:r>
        </a:p>
      </dsp:txBody>
      <dsp:txXfrm>
        <a:off x="7036794" y="1284877"/>
        <a:ext cx="1346106" cy="147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B669-C2C7-459C-A64B-5D2800C9DC64}">
      <dsp:nvSpPr>
        <dsp:cNvPr id="0" name=""/>
        <dsp:cNvSpPr/>
      </dsp:nvSpPr>
      <dsp:spPr>
        <a:xfrm>
          <a:off x="563117" y="0"/>
          <a:ext cx="7189470" cy="4040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62A1C-F154-4910-9C4E-62E600A80DD4}">
      <dsp:nvSpPr>
        <dsp:cNvPr id="0" name=""/>
        <dsp:cNvSpPr/>
      </dsp:nvSpPr>
      <dsp:spPr>
        <a:xfrm>
          <a:off x="4129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Brains + Bank Account</a:t>
          </a:r>
        </a:p>
      </dsp:txBody>
      <dsp:txXfrm>
        <a:off x="49128" y="1257055"/>
        <a:ext cx="831813" cy="1526076"/>
      </dsp:txXfrm>
    </dsp:sp>
    <dsp:sp modelId="{94A54FA7-0450-445A-8026-0207A2847018}">
      <dsp:nvSpPr>
        <dsp:cNvPr id="0" name=""/>
        <dsp:cNvSpPr/>
      </dsp:nvSpPr>
      <dsp:spPr>
        <a:xfrm>
          <a:off x="1079576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Policy/ Treaty</a:t>
          </a:r>
        </a:p>
      </dsp:txBody>
      <dsp:txXfrm>
        <a:off x="1124575" y="1257055"/>
        <a:ext cx="831813" cy="1526076"/>
      </dsp:txXfrm>
    </dsp:sp>
    <dsp:sp modelId="{7E743432-CC7F-4390-8FC6-15CFA3D6582B}">
      <dsp:nvSpPr>
        <dsp:cNvPr id="0" name=""/>
        <dsp:cNvSpPr/>
      </dsp:nvSpPr>
      <dsp:spPr>
        <a:xfrm>
          <a:off x="2155023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Market Policy/ Treaty</a:t>
          </a:r>
        </a:p>
      </dsp:txBody>
      <dsp:txXfrm>
        <a:off x="2200022" y="1257055"/>
        <a:ext cx="831813" cy="1526076"/>
      </dsp:txXfrm>
    </dsp:sp>
    <dsp:sp modelId="{2EA539DF-C130-472D-9E00-B45561132935}">
      <dsp:nvSpPr>
        <dsp:cNvPr id="0" name=""/>
        <dsp:cNvSpPr/>
      </dsp:nvSpPr>
      <dsp:spPr>
        <a:xfrm>
          <a:off x="3230470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Write Risk</a:t>
          </a:r>
        </a:p>
      </dsp:txBody>
      <dsp:txXfrm>
        <a:off x="3275469" y="1257055"/>
        <a:ext cx="831813" cy="1526076"/>
      </dsp:txXfrm>
    </dsp:sp>
    <dsp:sp modelId="{8E560B7B-C1C6-4174-B929-8A0EC41215B3}">
      <dsp:nvSpPr>
        <dsp:cNvPr id="0" name=""/>
        <dsp:cNvSpPr/>
      </dsp:nvSpPr>
      <dsp:spPr>
        <a:xfrm>
          <a:off x="4305917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Price Risk</a:t>
          </a:r>
        </a:p>
      </dsp:txBody>
      <dsp:txXfrm>
        <a:off x="4350916" y="1257055"/>
        <a:ext cx="831813" cy="1526076"/>
      </dsp:txXfrm>
    </dsp:sp>
    <dsp:sp modelId="{8430E4D2-4BE5-4033-A40B-7D01DC320A25}">
      <dsp:nvSpPr>
        <dsp:cNvPr id="0" name=""/>
        <dsp:cNvSpPr/>
      </dsp:nvSpPr>
      <dsp:spPr>
        <a:xfrm>
          <a:off x="5381364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Perform Loss Control</a:t>
          </a:r>
        </a:p>
      </dsp:txBody>
      <dsp:txXfrm>
        <a:off x="5426363" y="1257055"/>
        <a:ext cx="831813" cy="1526076"/>
      </dsp:txXfrm>
    </dsp:sp>
    <dsp:sp modelId="{DA227052-28CD-48CA-B212-6CE9437E2590}">
      <dsp:nvSpPr>
        <dsp:cNvPr id="0" name=""/>
        <dsp:cNvSpPr/>
      </dsp:nvSpPr>
      <dsp:spPr>
        <a:xfrm>
          <a:off x="6456811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Settle Claims</a:t>
          </a:r>
        </a:p>
      </dsp:txBody>
      <dsp:txXfrm>
        <a:off x="6501810" y="1257055"/>
        <a:ext cx="831813" cy="1526076"/>
      </dsp:txXfrm>
    </dsp:sp>
    <dsp:sp modelId="{6310D234-C0C6-44A1-98F4-7DB8A98AB0CC}">
      <dsp:nvSpPr>
        <dsp:cNvPr id="0" name=""/>
        <dsp:cNvSpPr/>
      </dsp:nvSpPr>
      <dsp:spPr>
        <a:xfrm>
          <a:off x="7532258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Improve World </a:t>
          </a:r>
        </a:p>
      </dsp:txBody>
      <dsp:txXfrm>
        <a:off x="7577257" y="1257055"/>
        <a:ext cx="831813" cy="152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0.15812</cdr:x>
      <cdr:y>0</cdr:y>
    </cdr:from>
    <cdr:to>
      <cdr:x>1</cdr:x>
      <cdr:y>0.1476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52050" y="0"/>
          <a:ext cx="3471845" cy="51356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endParaRPr lang="en-US" sz="2000" b="1" dirty="0" err="1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0.0176</cdr:x>
      <cdr:y>0.02005</cdr:y>
    </cdr:from>
    <cdr:to>
      <cdr:x>0.27564</cdr:x>
      <cdr:y>0.12509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218" y="83973"/>
          <a:ext cx="2114554" cy="439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(Billions of USD)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10/18/2017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32004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0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0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4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Insurance Disruption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ctr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/ Digitalization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 changes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of auto insurance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Autonomous vehicles -- reduction of accidents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of reduced risk pools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Disparate Impact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Automation and efficiencies -- claims, underwriting, filings (?)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product lines -- cyber, sharing economy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 technologies -- cognitive computing, predictive analytics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trust will be key -- demonstrate the societal value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 vs. personal/information privacy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market entrants -- "Uber of Insurance" 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Lemonade: Approved in State of New York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ct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-- Opportunity / Threat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 to entry (for potential disrupters)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-- 50+ individual regulatory bodies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Taxi vs. Insurance Regulator: One can put you in jail…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Pull back / curb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trust will play key role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 font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Sandbox approach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fontAlgn="ctr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vs. other global regions with less regulatory burden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[TBD] Audience Relevance Section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3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9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Gathering Big Data Affects</a:t>
            </a:r>
          </a:p>
          <a:p>
            <a:pPr lvl="1"/>
            <a:r>
              <a:rPr lang="en-US" dirty="0"/>
              <a:t>Underwriting</a:t>
            </a:r>
          </a:p>
          <a:p>
            <a:pPr lvl="1"/>
            <a:r>
              <a:rPr lang="en-US" dirty="0"/>
              <a:t>Pricing</a:t>
            </a:r>
          </a:p>
          <a:p>
            <a:r>
              <a:rPr lang="en-US" dirty="0"/>
              <a:t>Monitoring Could Affect</a:t>
            </a:r>
          </a:p>
          <a:p>
            <a:pPr lvl="1"/>
            <a:r>
              <a:rPr lang="en-US" dirty="0"/>
              <a:t>Loss Control</a:t>
            </a:r>
          </a:p>
          <a:p>
            <a:pPr lvl="1"/>
            <a:r>
              <a:rPr lang="en-US" dirty="0"/>
              <a:t>Pricing?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8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8897938"/>
            <a:ext cx="6921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4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Jim</a:t>
            </a:r>
          </a:p>
          <a:p>
            <a:pPr lvl="1"/>
            <a:r>
              <a:rPr lang="en-US" dirty="0"/>
              <a:t>IDs suspicious</a:t>
            </a:r>
            <a:r>
              <a:rPr lang="en-US" baseline="0" dirty="0"/>
              <a:t> activity</a:t>
            </a:r>
          </a:p>
          <a:p>
            <a:pPr lvl="1"/>
            <a:r>
              <a:rPr lang="en-US" baseline="0" dirty="0"/>
              <a:t>Marries Artificial Intelligence, Behavioral Economics (file via video)</a:t>
            </a:r>
          </a:p>
          <a:p>
            <a:pPr lvl="1"/>
            <a:r>
              <a:rPr lang="en-US" baseline="0" dirty="0"/>
              <a:t>Bot handles simplest claims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3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8025"/>
            <a:ext cx="47259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our most recent count we are </a:t>
            </a:r>
            <a:r>
              <a:rPr lang="en-US" b="1" dirty="0"/>
              <a:t>tracking over 500+ </a:t>
            </a:r>
            <a:r>
              <a:rPr lang="en-US" dirty="0"/>
              <a:t>InsurTech Companies.  Just a year ago that number was about half that.   We are tracking companies across </a:t>
            </a:r>
            <a:r>
              <a:rPr lang="en-US" b="1" dirty="0"/>
              <a:t>Risk and Health </a:t>
            </a:r>
            <a:r>
              <a:rPr lang="en-US" dirty="0"/>
              <a:t>in a variety of themes.  For us its more </a:t>
            </a:r>
            <a:r>
              <a:rPr lang="en-US" b="1" dirty="0"/>
              <a:t>about business concepts </a:t>
            </a:r>
            <a:r>
              <a:rPr lang="en-US" dirty="0"/>
              <a:t>than it is about individual companies.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023" eaLnBrk="0" fontAlgn="base" hangingPunct="0">
              <a:spcBef>
                <a:spcPct val="0"/>
              </a:spcBef>
              <a:spcAft>
                <a:spcPct val="0"/>
              </a:spcAft>
            </a:pPr>
            <a:fld id="{254F704F-957B-4CC0-A8AE-EE764F09C29A}" type="slidenum">
              <a:rPr lang="en-US" sz="800">
                <a:solidFill>
                  <a:prstClr val="black"/>
                </a:solidFill>
                <a:latin typeface="Arial" charset="0"/>
                <a:ea typeface="ＭＳ Ｐゴシック" pitchFamily="108" charset="-128"/>
              </a:rPr>
              <a:pPr defTabSz="942023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800" dirty="0">
              <a:solidFill>
                <a:prstClr val="black"/>
              </a:solidFill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78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8025"/>
            <a:ext cx="47259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examples of insurance company investments in InsurTech….  As you can see it is across a variety of themes or business concepts…. </a:t>
            </a:r>
          </a:p>
          <a:p>
            <a:r>
              <a:rPr lang="en-US" b="1" dirty="0"/>
              <a:t>Metromile –   Telematics</a:t>
            </a:r>
          </a:p>
          <a:p>
            <a:r>
              <a:rPr lang="en-US" b="1" dirty="0"/>
              <a:t>CoverHound and Policy Genius-    Insurance Marketplaces</a:t>
            </a:r>
          </a:p>
          <a:p>
            <a:r>
              <a:rPr lang="en-US" b="1" baseline="0" dirty="0"/>
              <a:t>One Inc. –   Cloud Based IT Platform and</a:t>
            </a:r>
          </a:p>
          <a:p>
            <a:r>
              <a:rPr lang="en-US" b="1" baseline="0" dirty="0"/>
              <a:t>Slice -   Micro-Duration Coverage.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These investments create an opportunity to </a:t>
            </a:r>
            <a:r>
              <a:rPr lang="en-US" b="1" baseline="0" dirty="0"/>
              <a:t>accelerate growth, improve efficiency, enhance the customer experience and  “Speed to Market</a:t>
            </a:r>
            <a:r>
              <a:rPr lang="en-US" baseline="0" dirty="0"/>
              <a:t>” for new products in emerging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023" eaLnBrk="0" fontAlgn="base" hangingPunct="0">
              <a:spcBef>
                <a:spcPct val="0"/>
              </a:spcBef>
              <a:spcAft>
                <a:spcPct val="0"/>
              </a:spcAft>
            </a:pPr>
            <a:fld id="{D1C7FB31-0C7B-4DF9-A9BC-6BD9C278B254}" type="slidenum">
              <a:rPr lang="en-US" sz="800">
                <a:solidFill>
                  <a:srgbClr val="313232"/>
                </a:solidFill>
                <a:latin typeface="Arial" charset="0"/>
                <a:ea typeface="ＭＳ Ｐゴシック" pitchFamily="108" charset="-128"/>
              </a:rPr>
              <a:pPr defTabSz="942023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800" dirty="0">
              <a:solidFill>
                <a:srgbClr val="313232"/>
              </a:solidFill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13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industries being impacted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</p:spTree>
    <p:extLst>
      <p:ext uri="{BB962C8B-B14F-4D97-AF65-F5344CB8AC3E}">
        <p14:creationId xmlns:p14="http://schemas.microsoft.com/office/powerpoint/2010/main" val="369065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1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7167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7167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1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7167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7167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7643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7643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1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7167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7167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7643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7643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1549-0EE9-4414-804C-D922FB08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8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13208" y="3501416"/>
            <a:ext cx="7796213" cy="103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3978" y="2057065"/>
            <a:ext cx="7886700" cy="1325563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0" y="2404648"/>
            <a:ext cx="344424" cy="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7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4492800" y="2224800"/>
            <a:ext cx="4651200" cy="4633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0" y="2404648"/>
            <a:ext cx="344424" cy="344424"/>
          </a:xfrm>
          <a:prstGeom prst="rect">
            <a:avLst/>
          </a:prstGeom>
        </p:spPr>
      </p:pic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314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1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1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91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1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91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51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51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81301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81300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1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7167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77715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7643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78462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-9144" y="0"/>
            <a:ext cx="731520" cy="731520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491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85491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85942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85" r:id="rId3"/>
    <p:sldLayoutId id="2147483654" r:id="rId4"/>
    <p:sldLayoutId id="2147483664" r:id="rId5"/>
    <p:sldLayoutId id="2147483650" r:id="rId6"/>
    <p:sldLayoutId id="2147483665" r:id="rId7"/>
    <p:sldLayoutId id="2147483655" r:id="rId8"/>
    <p:sldLayoutId id="2147483656" r:id="rId9"/>
    <p:sldLayoutId id="2147483658" r:id="rId10"/>
    <p:sldLayoutId id="2147483659" r:id="rId11"/>
    <p:sldLayoutId id="2147483657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flipH="1">
            <a:off x="4492800" y="2224800"/>
            <a:ext cx="4651200" cy="4633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2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1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tags" Target="../tags/tag3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g"/><Relationship Id="rId18" Type="http://schemas.openxmlformats.org/officeDocument/2006/relationships/image" Target="../media/image5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png"/><Relationship Id="rId12" Type="http://schemas.openxmlformats.org/officeDocument/2006/relationships/image" Target="../media/image51.gif"/><Relationship Id="rId17" Type="http://schemas.openxmlformats.org/officeDocument/2006/relationships/image" Target="../media/image56.png"/><Relationship Id="rId2" Type="http://schemas.openxmlformats.org/officeDocument/2006/relationships/tags" Target="../tags/tag4.xml"/><Relationship Id="rId16" Type="http://schemas.openxmlformats.org/officeDocument/2006/relationships/image" Target="../media/image55.jpg"/><Relationship Id="rId20" Type="http://schemas.openxmlformats.org/officeDocument/2006/relationships/image" Target="../media/image59.jp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e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hyperlink" Target="http://www.iii.org/presentations" TargetMode="External"/><Relationship Id="rId4" Type="http://schemas.openxmlformats.org/officeDocument/2006/relationships/hyperlink" Target="http://www.iii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Disruption and Insurance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Challenges and Opportunities </a:t>
            </a:r>
            <a:br>
              <a:rPr lang="en-US" dirty="0"/>
            </a:br>
            <a:r>
              <a:rPr lang="en-US" dirty="0"/>
              <a:t>All Along the Value Chain</a:t>
            </a:r>
          </a:p>
        </p:txBody>
      </p:sp>
    </p:spTree>
    <p:extLst>
      <p:ext uri="{BB962C8B-B14F-4D97-AF65-F5344CB8AC3E}">
        <p14:creationId xmlns:p14="http://schemas.microsoft.com/office/powerpoint/2010/main" val="24141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Peer-to-Peer (P2P)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Taking on the </a:t>
            </a:r>
            <a:r>
              <a:rPr lang="en-US" i="1" u="sng" dirty="0"/>
              <a:t>Entire</a:t>
            </a:r>
            <a:r>
              <a:rPr lang="en-US" dirty="0"/>
              <a:t> Value Chain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CEO Daniel Schreiber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Typical P2P Model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dirty="0"/>
              <a:t>Resembles </a:t>
            </a:r>
            <a:r>
              <a:rPr lang="en-US" dirty="0" err="1"/>
              <a:t>Mutuals</a:t>
            </a:r>
            <a:r>
              <a:rPr lang="en-US" dirty="0"/>
              <a:t>/Reciprocals</a:t>
            </a:r>
          </a:p>
          <a:p>
            <a:r>
              <a:rPr lang="en-US" dirty="0"/>
              <a:t>People Join Small Group of Friends to Prefund Deductible or Bear Other Small Risk.</a:t>
            </a:r>
          </a:p>
          <a:p>
            <a:r>
              <a:rPr lang="en-US" dirty="0"/>
              <a:t>Leftover Deductible $$ Rolled Forward.</a:t>
            </a:r>
          </a:p>
          <a:p>
            <a:r>
              <a:rPr lang="en-US" dirty="0"/>
              <a:t>May Deter Fraud – You Wouldn’t Cheat Your Friends!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9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Our Chief Behavioral Officer, Professor Dan </a:t>
            </a:r>
            <a:r>
              <a:rPr lang="en-US" dirty="0" err="1">
                <a:ea typeface="Calibri" panose="020F0502020204030204" pitchFamily="34" charset="0"/>
              </a:rPr>
              <a:t>Ariely</a:t>
            </a:r>
            <a:r>
              <a:rPr lang="en-US" dirty="0">
                <a:ea typeface="Calibri" panose="020F0502020204030204" pitchFamily="34" charset="0"/>
              </a:rPr>
              <a:t>, says that “If you tried to create a system to bring out the worst in humans, it would look a lot like the insurance of today.”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821" y="1663710"/>
            <a:ext cx="4048189" cy="2159034"/>
          </a:xfrm>
          <a:prstGeom prst="rect">
            <a:avLst/>
          </a:prstGeom>
          <a:ln>
            <a:solidFill>
              <a:srgbClr val="2B7299"/>
            </a:solidFill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52425" y="5535930"/>
            <a:ext cx="4049524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Source: “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UberX-ing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 Insurance : Is Peer-to-Peer Insurance Viable?”, presentation by Jay 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Sarzen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, 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Aite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 Group at Drinker Biddle Insurance Conference, June 21, 2016.</a:t>
            </a:r>
            <a:endParaRPr lang="en-US" sz="900" i="1" dirty="0">
              <a:solidFill>
                <a:srgbClr val="000000">
                  <a:lumMod val="75000"/>
                </a:srgb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79086" y="426215"/>
            <a:ext cx="2189548" cy="2146910"/>
            <a:chOff x="7466450" y="1271945"/>
            <a:chExt cx="1388701" cy="2146910"/>
          </a:xfrm>
        </p:grpSpPr>
        <p:cxnSp>
          <p:nvCxnSpPr>
            <p:cNvPr id="20" name="Straight Arrow Connector 19"/>
            <p:cNvCxnSpPr/>
            <p:nvPr/>
          </p:nvCxnSpPr>
          <p:spPr bwMode="gray">
            <a:xfrm>
              <a:off x="8392054" y="1652225"/>
              <a:ext cx="0" cy="176663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PTShape_1"/>
            <p:cNvSpPr>
              <a:spLocks noChangeArrowheads="1"/>
            </p:cNvSpPr>
            <p:nvPr/>
          </p:nvSpPr>
          <p:spPr bwMode="gray">
            <a:xfrm>
              <a:off x="7466450" y="1271945"/>
              <a:ext cx="1388701" cy="499356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Lemonade’s Model: </a:t>
              </a:r>
              <a:r>
                <a:rPr lang="en-US" sz="1200" b="1" i="1" u="sng" dirty="0">
                  <a:solidFill>
                    <a:schemeClr val="bg1"/>
                  </a:solidFill>
                  <a:cs typeface="Arial" charset="0"/>
                </a:rPr>
                <a:t>Unknown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6516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4045313"/>
            <a:ext cx="2805988" cy="243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Disruptor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Artificial Intelligence + Behavioral Economics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585667"/>
            <a:ext cx="1647825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337" y="2105689"/>
            <a:ext cx="2498650" cy="4703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987" y="1418403"/>
            <a:ext cx="4979351" cy="2719873"/>
          </a:xfrm>
          <a:prstGeom prst="rect">
            <a:avLst/>
          </a:prstGeom>
          <a:scene3d>
            <a:camera prst="orthographicFront">
              <a:rot lat="120000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7329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4546824" y="1176981"/>
            <a:ext cx="4225229" cy="505333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81458" y="1176981"/>
            <a:ext cx="4199151" cy="505334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5" y="1594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5" y="1594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18986" y="3619225"/>
            <a:ext cx="4014012" cy="9869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InsurTech Startups Have Broad Range</a:t>
            </a:r>
            <a:r>
              <a:rPr lang="mr-IN" dirty="0"/>
              <a:t>…</a:t>
            </a:r>
            <a:r>
              <a:rPr lang="en-US" dirty="0"/>
              <a:t>BUT</a:t>
            </a:r>
            <a:r>
              <a:rPr lang="mr-IN" dirty="0"/>
              <a:t>…</a:t>
            </a:r>
            <a:r>
              <a:rPr lang="en-US" dirty="0"/>
              <a:t>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Aon.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18985" y="1620354"/>
            <a:ext cx="8138984" cy="9680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8986" y="4685570"/>
            <a:ext cx="4014012" cy="70250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8986" y="2680617"/>
            <a:ext cx="8138983" cy="85394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8986" y="5478799"/>
            <a:ext cx="4014012" cy="64180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15969" y="3673469"/>
            <a:ext cx="4048351" cy="24471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1102"/>
          <a:stretch/>
        </p:blipFill>
        <p:spPr>
          <a:xfrm>
            <a:off x="583738" y="1822257"/>
            <a:ext cx="1085951" cy="3962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107" y="1935044"/>
            <a:ext cx="1337040" cy="2834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990" y="2011719"/>
            <a:ext cx="1357013" cy="2130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224" y="2272439"/>
            <a:ext cx="1179664" cy="2670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960" y="2213159"/>
            <a:ext cx="1461131" cy="327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05" b="35146"/>
          <a:stretch/>
        </p:blipFill>
        <p:spPr>
          <a:xfrm>
            <a:off x="2981122" y="1890729"/>
            <a:ext cx="1053353" cy="3470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7281" y="3173564"/>
            <a:ext cx="1255635" cy="2131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1662" y="3212846"/>
            <a:ext cx="1232895" cy="173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641" y="3017627"/>
            <a:ext cx="1176768" cy="4304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606" y="3146864"/>
            <a:ext cx="1135329" cy="2636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78" y="3974021"/>
            <a:ext cx="1338463" cy="2526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588" y="4317533"/>
            <a:ext cx="827147" cy="2246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631" y="3975440"/>
            <a:ext cx="1034967" cy="249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408" y="4302729"/>
            <a:ext cx="1253707" cy="20680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94" y="5044844"/>
            <a:ext cx="573957" cy="2582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10" y="5846073"/>
            <a:ext cx="1045116" cy="15460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685" y="5055228"/>
            <a:ext cx="573259" cy="2374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067" y="5809618"/>
            <a:ext cx="1142927" cy="2275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85" y="5779134"/>
            <a:ext cx="1139520" cy="2884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451" y="4164708"/>
            <a:ext cx="1090516" cy="27041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5" t="21282" r="8844" b="22682"/>
          <a:stretch/>
        </p:blipFill>
        <p:spPr>
          <a:xfrm>
            <a:off x="4781907" y="4215163"/>
            <a:ext cx="760453" cy="17231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059" y="4147946"/>
            <a:ext cx="1065944" cy="27003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317" y="4817535"/>
            <a:ext cx="954113" cy="35413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721" y="4854333"/>
            <a:ext cx="1137344" cy="28054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023" y="4908249"/>
            <a:ext cx="798784" cy="172711"/>
          </a:xfrm>
          <a:prstGeom prst="rect">
            <a:avLst/>
          </a:prstGeom>
        </p:spPr>
      </p:pic>
      <p:pic>
        <p:nvPicPr>
          <p:cNvPr id="200704" name="Picture 20070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923" y="5566544"/>
            <a:ext cx="997491" cy="294259"/>
          </a:xfrm>
          <a:prstGeom prst="rect">
            <a:avLst/>
          </a:prstGeom>
        </p:spPr>
      </p:pic>
      <p:pic>
        <p:nvPicPr>
          <p:cNvPr id="200705" name="Picture 20070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297" y="5546002"/>
            <a:ext cx="1395235" cy="279047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 bwMode="auto">
          <a:xfrm>
            <a:off x="371677" y="1245196"/>
            <a:ext cx="4221571" cy="2825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Risk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475" y="2262314"/>
            <a:ext cx="1075051" cy="229039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auto">
          <a:xfrm>
            <a:off x="4580608" y="1245196"/>
            <a:ext cx="4221571" cy="2825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18984" y="1620425"/>
            <a:ext cx="8138984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48422" y="1606414"/>
            <a:ext cx="2856668" cy="2825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t" anchorCtr="0" compatLnSpc="1">
            <a:prstTxWarp prst="textNoShape">
              <a:avLst/>
            </a:prstTxWarp>
          </a:bodyPr>
          <a:lstStyle/>
          <a:p>
            <a:pPr algn="ctr" defTabSz="6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Insurance Marketplace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18984" y="2684253"/>
            <a:ext cx="8138984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18984" y="3621163"/>
            <a:ext cx="4014013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18984" y="4687893"/>
            <a:ext cx="4014013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18984" y="5478800"/>
            <a:ext cx="4014013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615967" y="3621008"/>
            <a:ext cx="4044507" cy="281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54428" y="3620333"/>
            <a:ext cx="1873931" cy="3029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t" anchorCtr="0" compatLnSpc="1">
            <a:prstTxWarp prst="textNoShape">
              <a:avLst/>
            </a:prstTxWarp>
          </a:bodyPr>
          <a:lstStyle/>
          <a:p>
            <a:pPr algn="ctr" defTabSz="6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Health Navigators</a:t>
            </a:r>
            <a:endParaRPr lang="en-US" sz="1400" b="1" baseline="30000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88373" y="3617953"/>
            <a:ext cx="1588180" cy="2482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t" anchorCtr="0" compatLnSpc="1">
            <a:prstTxWarp prst="textNoShape">
              <a:avLst/>
            </a:prstTxWarp>
          </a:bodyPr>
          <a:lstStyle/>
          <a:p>
            <a:pPr algn="ctr" defTabSz="6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Peer to Peer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204031" y="4686007"/>
            <a:ext cx="2504692" cy="2622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t" anchorCtr="0" compatLnSpc="1">
            <a:prstTxWarp prst="textNoShape">
              <a:avLst/>
            </a:prstTxWarp>
          </a:bodyPr>
          <a:lstStyle/>
          <a:p>
            <a:pPr algn="ctr" defTabSz="6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Micro-duration Coverage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739555" y="5511415"/>
            <a:ext cx="1588180" cy="1914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Telematics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150487" y="2684391"/>
            <a:ext cx="2856668" cy="2622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2" rIns="68580" bIns="34292" numCol="1" rtlCol="0" anchor="t" anchorCtr="0" compatLnSpc="1">
            <a:prstTxWarp prst="textNoShape">
              <a:avLst/>
            </a:prstTxWarp>
          </a:bodyPr>
          <a:lstStyle/>
          <a:p>
            <a:pPr algn="ctr" defTabSz="6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Digital Brokers</a:t>
            </a:r>
          </a:p>
        </p:txBody>
      </p:sp>
    </p:spTree>
    <p:extLst>
      <p:ext uri="{BB962C8B-B14F-4D97-AF65-F5344CB8AC3E}">
        <p14:creationId xmlns:p14="http://schemas.microsoft.com/office/powerpoint/2010/main" val="179887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5" y="1594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5" y="1594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 descr="Image result for mattermark"/>
          <p:cNvSpPr>
            <a:spLocks noChangeAspect="1" noChangeArrowheads="1"/>
          </p:cNvSpPr>
          <p:nvPr/>
        </p:nvSpPr>
        <p:spPr bwMode="auto">
          <a:xfrm>
            <a:off x="1259685" y="-144458"/>
            <a:ext cx="2286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2" rIns="68580" bIns="34292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AutoShape 14" descr="Image result for angellist"/>
          <p:cNvSpPr>
            <a:spLocks noChangeAspect="1" noChangeArrowheads="1"/>
          </p:cNvSpPr>
          <p:nvPr/>
        </p:nvSpPr>
        <p:spPr bwMode="auto">
          <a:xfrm>
            <a:off x="1373984" y="7949"/>
            <a:ext cx="2286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2" rIns="68580" bIns="34292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4" name="AutoShape 24" descr="Image result for Startupbootcamp Insurtech"/>
          <p:cNvSpPr>
            <a:spLocks noChangeAspect="1" noChangeArrowheads="1"/>
          </p:cNvSpPr>
          <p:nvPr/>
        </p:nvSpPr>
        <p:spPr bwMode="auto">
          <a:xfrm>
            <a:off x="1488285" y="160349"/>
            <a:ext cx="2286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2" rIns="68580" bIns="34292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1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88930" y="1684602"/>
            <a:ext cx="140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$205M</a:t>
            </a:r>
            <a:endParaRPr lang="en-SG" sz="2800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4688" y="2678305"/>
            <a:ext cx="128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$57M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204869" y="3611714"/>
            <a:ext cx="128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$37M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188930" y="4492241"/>
            <a:ext cx="129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$21M</a:t>
            </a:r>
            <a:endParaRPr lang="en-SG" sz="2800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82989" y="5419413"/>
            <a:ext cx="130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pitchFamily="108" charset="-128"/>
              </a:rPr>
              <a:t>$4M</a:t>
            </a:r>
            <a:endParaRPr lang="en-SG" sz="2800" dirty="0">
              <a:solidFill>
                <a:srgbClr val="000000"/>
              </a:solidFill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US" dirty="0"/>
              <a:t>With Broad Incumbent Support 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SG" dirty="0">
                <a:solidFill>
                  <a:srgbClr val="000000"/>
                </a:solidFill>
                <a:ea typeface="ＭＳ Ｐゴシック"/>
              </a:rPr>
              <a:t>Note: Total funding.</a:t>
            </a:r>
            <a:r>
              <a:rPr lang="en-US" dirty="0"/>
              <a:t> </a:t>
            </a:r>
          </a:p>
          <a:p>
            <a:r>
              <a:rPr lang="en-US" dirty="0"/>
              <a:t>Source: Aon.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0" t="11274" b="20445"/>
          <a:stretch/>
        </p:blipFill>
        <p:spPr>
          <a:xfrm>
            <a:off x="442173" y="2710617"/>
            <a:ext cx="1589603" cy="4521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38" y="1734505"/>
            <a:ext cx="1672471" cy="4234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9" t="22518" r="12347" b="21704"/>
          <a:stretch/>
        </p:blipFill>
        <p:spPr>
          <a:xfrm>
            <a:off x="474908" y="4580858"/>
            <a:ext cx="1524131" cy="345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23" y="5478558"/>
            <a:ext cx="900103" cy="404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87" y="3715424"/>
            <a:ext cx="1454572" cy="31273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189113" y="1719398"/>
            <a:ext cx="2977835" cy="453628"/>
            <a:chOff x="3300213" y="1719397"/>
            <a:chExt cx="2977835" cy="4536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213" y="1719397"/>
              <a:ext cx="1042824" cy="4536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7984" y="1789205"/>
              <a:ext cx="1570064" cy="31401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011504" y="2636996"/>
            <a:ext cx="3333057" cy="601401"/>
            <a:chOff x="3034645" y="2636994"/>
            <a:chExt cx="3333057" cy="6014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4645" y="2636994"/>
              <a:ext cx="1336446" cy="6014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693" y="2823514"/>
              <a:ext cx="1651009" cy="2328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998073" y="3719358"/>
            <a:ext cx="3359919" cy="311212"/>
            <a:chOff x="2987183" y="3719357"/>
            <a:chExt cx="3359919" cy="3112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183" y="3722338"/>
              <a:ext cx="1401051" cy="3082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693" y="3719357"/>
              <a:ext cx="1630409" cy="30162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571985" y="4559357"/>
            <a:ext cx="4212095" cy="388987"/>
            <a:chOff x="2571983" y="4559357"/>
            <a:chExt cx="4212095" cy="38898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5297" y="4559357"/>
              <a:ext cx="1254797" cy="38898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983" y="4621850"/>
              <a:ext cx="1200000" cy="2640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3408" y="4628913"/>
              <a:ext cx="1350670" cy="2498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608688" y="5388404"/>
            <a:ext cx="2138689" cy="585243"/>
            <a:chOff x="3467826" y="5388403"/>
            <a:chExt cx="2138689" cy="5852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706" y="5537767"/>
              <a:ext cx="1193809" cy="28651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826" y="5388403"/>
              <a:ext cx="585243" cy="585243"/>
            </a:xfrm>
            <a:prstGeom prst="rect">
              <a:avLst/>
            </a:prstGeom>
          </p:spPr>
        </p:pic>
      </p:grpSp>
      <p:cxnSp>
        <p:nvCxnSpPr>
          <p:cNvPr id="37" name="Straight Connector 36"/>
          <p:cNvCxnSpPr/>
          <p:nvPr/>
        </p:nvCxnSpPr>
        <p:spPr>
          <a:xfrm>
            <a:off x="457200" y="2412279"/>
            <a:ext cx="7924800" cy="0"/>
          </a:xfrm>
          <a:prstGeom prst="line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" y="3500851"/>
            <a:ext cx="7924800" cy="0"/>
          </a:xfrm>
          <a:prstGeom prst="line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57200" y="4319456"/>
            <a:ext cx="7924800" cy="0"/>
          </a:xfrm>
          <a:prstGeom prst="line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7200" y="5155479"/>
            <a:ext cx="7924800" cy="0"/>
          </a:xfrm>
          <a:prstGeom prst="line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3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"/>
          <p:cNvSpPr>
            <a:spLocks noChangeArrowheads="1"/>
          </p:cNvSpPr>
          <p:nvPr/>
        </p:nvSpPr>
        <p:spPr bwMode="gray">
          <a:xfrm>
            <a:off x="6418288" y="2923209"/>
            <a:ext cx="1777205" cy="2280003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137160" tIns="137160" rIns="91440" bIns="13716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sz="1600" dirty="0">
              <a:solidFill>
                <a:srgbClr val="286EB8"/>
              </a:solidFill>
              <a:latin typeface="+mn-lt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gray">
          <a:xfrm>
            <a:off x="5190146" y="2923210"/>
            <a:ext cx="739412" cy="2273231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137160" tIns="137160" rIns="91440" bIns="13716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sz="1600" dirty="0">
              <a:solidFill>
                <a:srgbClr val="286EB8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InsurTech Disruption: Threat or Opportunity?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Automation efficiencies can have powerful impact on industry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133857" y="5622434"/>
            <a:ext cx="7833039" cy="1083791"/>
          </a:xfrm>
        </p:spPr>
        <p:txBody>
          <a:bodyPr/>
          <a:lstStyle/>
          <a:p>
            <a:r>
              <a:rPr lang="en-US" sz="900" baseline="30000" dirty="0"/>
              <a:t>1</a:t>
            </a:r>
            <a:r>
              <a:rPr lang="en-US" sz="900" dirty="0"/>
              <a:t>Insurtechs are insurance businesses, usually startups, that use technologically innovative apps, processes, or business models; 2016 data based on some 500 commercially well-known cases. </a:t>
            </a:r>
            <a:r>
              <a:rPr lang="en-US" sz="900" baseline="30000" dirty="0"/>
              <a:t>2</a:t>
            </a:r>
            <a:r>
              <a:rPr lang="en-US" sz="900" dirty="0"/>
              <a:t>Assumes a 3 to 5 percentage point improvement in loss ratio, a 2 to 4 percentage point improvement in operating expenses, and a 6 to 8 percentage point improvement in direct sales conversions. </a:t>
            </a:r>
            <a:r>
              <a:rPr lang="en-US" sz="900" baseline="30000" dirty="0"/>
              <a:t>3</a:t>
            </a:r>
            <a:r>
              <a:rPr lang="en-US" sz="900" dirty="0"/>
              <a:t>Includes growth in investment income as well premiums. Investment income modeled as a ﬂat percentage of premium in each year. </a:t>
            </a:r>
            <a:r>
              <a:rPr lang="en-US" sz="900" baseline="30000" dirty="0"/>
              <a:t>4</a:t>
            </a:r>
            <a:r>
              <a:rPr lang="en-US" sz="900" dirty="0"/>
              <a:t>Includes impact of semi- and fully autonomous vehicles. </a:t>
            </a:r>
            <a:r>
              <a:rPr lang="en-US" sz="900" baseline="30000" dirty="0"/>
              <a:t>5</a:t>
            </a:r>
            <a:r>
              <a:rPr lang="en-US" sz="900" dirty="0"/>
              <a:t>Assumes a </a:t>
            </a:r>
            <a:br>
              <a:rPr lang="en-US" sz="900" dirty="0"/>
            </a:br>
            <a:r>
              <a:rPr lang="en-US" sz="900" dirty="0"/>
              <a:t>25 percent reduction in premiums as a result of telematics and sensors and a 50 percent risk transfer to commercial product liability.</a:t>
            </a:r>
          </a:p>
          <a:p>
            <a:r>
              <a:rPr lang="en-US" sz="900" dirty="0"/>
              <a:t>Source: Panorama by McKinsey; Digital and Auto Insurers Value at Stake Analysis, McKinsey, 2016.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371676" y="1620917"/>
            <a:ext cx="4153168" cy="640080"/>
          </a:xfrm>
        </p:spPr>
        <p:txBody>
          <a:bodyPr/>
          <a:lstStyle/>
          <a:p>
            <a:r>
              <a:rPr lang="en-US" dirty="0"/>
              <a:t>Focus of </a:t>
            </a:r>
            <a:r>
              <a:rPr lang="en-US" dirty="0" err="1"/>
              <a:t>InsurTech</a:t>
            </a:r>
            <a:r>
              <a:rPr lang="en-US" dirty="0"/>
              <a:t> in the insurance value chain</a:t>
            </a:r>
            <a:r>
              <a:rPr lang="en-US" baseline="30000" dirty="0"/>
              <a:t>1</a:t>
            </a:r>
            <a:r>
              <a:rPr lang="en-US" dirty="0"/>
              <a:t>, %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77715" y="1620917"/>
            <a:ext cx="4153168" cy="640080"/>
          </a:xfrm>
        </p:spPr>
        <p:txBody>
          <a:bodyPr/>
          <a:lstStyle/>
          <a:p>
            <a:r>
              <a:rPr lang="en-US" dirty="0"/>
              <a:t>Future profits as a </a:t>
            </a:r>
            <a:br>
              <a:rPr lang="en-US" dirty="0"/>
            </a:br>
            <a:r>
              <a:rPr lang="en-US" dirty="0"/>
              <a:t>% of today’s profits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495301" y="2372937"/>
            <a:ext cx="4076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Only nine percent of </a:t>
            </a:r>
            <a:r>
              <a:rPr lang="en-US" sz="1600" dirty="0" err="1"/>
              <a:t>InsurTechs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aim to oust incumbents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4572001" y="2372937"/>
            <a:ext cx="4076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Digitizing the business, </a:t>
            </a:r>
            <a:br>
              <a:rPr lang="en-US" sz="1600" dirty="0"/>
            </a:br>
            <a:r>
              <a:rPr lang="en-US" sz="1600" dirty="0"/>
              <a:t>auto insurance example</a:t>
            </a:r>
          </a:p>
        </p:txBody>
      </p:sp>
      <p:graphicFrame>
        <p:nvGraphicFramePr>
          <p:cNvPr id="18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50370" y="2760049"/>
          <a:ext cx="3859815" cy="280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gray">
          <a:xfrm>
            <a:off x="3445142" y="4940033"/>
            <a:ext cx="1007335" cy="3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00" b="1" dirty="0"/>
              <a:t>Enabling the value chain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171576" y="4035695"/>
            <a:ext cx="1614915" cy="72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00" b="1" dirty="0"/>
              <a:t>Disintermediating incumbents from customers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1850251" y="3104262"/>
            <a:ext cx="1213644" cy="42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00" b="1" dirty="0"/>
              <a:t>Disrupting the value chain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gray">
          <a:xfrm>
            <a:off x="4799114" y="4629512"/>
            <a:ext cx="361951" cy="566928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lIns="137160" tIns="137160" rIns="91440" bIns="13716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sz="1600" dirty="0">
              <a:solidFill>
                <a:srgbClr val="286EB8"/>
              </a:solidFill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78877" y="3505106"/>
            <a:ext cx="361951" cy="1131180"/>
            <a:chOff x="5376689" y="3282585"/>
            <a:chExt cx="361950" cy="113118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5376689" y="3282585"/>
              <a:ext cx="361950" cy="4575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gray">
            <a:xfrm>
              <a:off x="5376689" y="3740150"/>
              <a:ext cx="361950" cy="673615"/>
            </a:xfrm>
            <a:prstGeom prst="rect">
              <a:avLst/>
            </a:prstGeom>
            <a:solidFill>
              <a:schemeClr val="accent4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61875" y="3505106"/>
            <a:ext cx="935056" cy="1698108"/>
            <a:chOff x="5961874" y="3282585"/>
            <a:chExt cx="935056" cy="1698108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gray">
            <a:xfrm>
              <a:off x="5961874" y="3740150"/>
              <a:ext cx="361950" cy="1240543"/>
            </a:xfrm>
            <a:prstGeom prst="rect">
              <a:avLst/>
            </a:prstGeom>
            <a:solidFill>
              <a:schemeClr val="accent1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gray">
            <a:xfrm>
              <a:off x="5961874" y="3282585"/>
              <a:ext cx="361950" cy="4575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gray">
            <a:xfrm>
              <a:off x="6534980" y="3282585"/>
              <a:ext cx="361950" cy="114665"/>
            </a:xfrm>
            <a:prstGeom prst="rect">
              <a:avLst/>
            </a:prstGeom>
            <a:solidFill>
              <a:schemeClr val="accent5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gray">
            <a:xfrm>
              <a:off x="6534980" y="3397250"/>
              <a:ext cx="361950" cy="224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10486" y="3837393"/>
            <a:ext cx="361951" cy="565087"/>
            <a:chOff x="7111959" y="3621644"/>
            <a:chExt cx="361950" cy="565087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gray">
            <a:xfrm>
              <a:off x="7111959" y="3621644"/>
              <a:ext cx="361950" cy="340756"/>
            </a:xfrm>
            <a:prstGeom prst="rect">
              <a:avLst/>
            </a:prstGeom>
            <a:solidFill>
              <a:schemeClr val="accent5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gray">
            <a:xfrm>
              <a:off x="7111959" y="3962400"/>
              <a:ext cx="361950" cy="224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98463" y="4097047"/>
            <a:ext cx="361951" cy="305432"/>
            <a:chOff x="5376689" y="3282586"/>
            <a:chExt cx="361950" cy="305432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gray">
            <a:xfrm>
              <a:off x="5376689" y="3282586"/>
              <a:ext cx="361950" cy="2235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gray">
            <a:xfrm>
              <a:off x="5376689" y="3506110"/>
              <a:ext cx="361950" cy="81908"/>
            </a:xfrm>
            <a:prstGeom prst="rect">
              <a:avLst/>
            </a:prstGeom>
            <a:solidFill>
              <a:schemeClr val="accent4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275529" y="4097049"/>
            <a:ext cx="361951" cy="1099393"/>
            <a:chOff x="8604944" y="3881300"/>
            <a:chExt cx="361950" cy="1099393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gray">
            <a:xfrm>
              <a:off x="8604944" y="3881300"/>
              <a:ext cx="361950" cy="2235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gray">
            <a:xfrm>
              <a:off x="8604944" y="4105158"/>
              <a:ext cx="361950" cy="875535"/>
            </a:xfrm>
            <a:prstGeom prst="rect">
              <a:avLst/>
            </a:prstGeom>
            <a:solidFill>
              <a:schemeClr val="accent1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</a:pPr>
              <a:endParaRPr lang="en-US" altLang="en-US" sz="1600" dirty="0">
                <a:solidFill>
                  <a:srgbClr val="286EB8"/>
                </a:solidFill>
                <a:latin typeface="+mn-lt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5161065" y="4629512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46250" y="3505105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3825" y="3505105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96932" y="3837328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79665" y="4402479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59905" y="4099128"/>
            <a:ext cx="2156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gray">
          <a:xfrm>
            <a:off x="4712258" y="5244014"/>
            <a:ext cx="577575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00" b="1" dirty="0"/>
              <a:t>Today’s profits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gray">
          <a:xfrm>
            <a:off x="5880949" y="5244014"/>
            <a:ext cx="522017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00" b="1"/>
              <a:t>2025 profits</a:t>
            </a:r>
            <a:endParaRPr lang="en-US" sz="1000" b="1" dirty="0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gray">
          <a:xfrm>
            <a:off x="8195496" y="5244014"/>
            <a:ext cx="522017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00" b="1" dirty="0"/>
              <a:t>2035 profits</a:t>
            </a:r>
            <a:r>
              <a:rPr lang="en-US" sz="1000" b="1" baseline="30000" dirty="0"/>
              <a:t>5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gray">
          <a:xfrm>
            <a:off x="5217234" y="2971801"/>
            <a:ext cx="685239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00" b="1" dirty="0"/>
              <a:t>Short-term gain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gray">
          <a:xfrm>
            <a:off x="6395195" y="2971801"/>
            <a:ext cx="1792531" cy="2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000" b="1" dirty="0"/>
              <a:t>Long-term decline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gray">
          <a:xfrm>
            <a:off x="5234978" y="4641590"/>
            <a:ext cx="649751" cy="5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 dirty="0"/>
              <a:t>Improvements in growth, and loss-and-expense ratio</a:t>
            </a:r>
            <a:r>
              <a:rPr lang="en-US" sz="800" baseline="30000" dirty="0"/>
              <a:t>2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gray">
          <a:xfrm>
            <a:off x="6428234" y="4640466"/>
            <a:ext cx="577575" cy="5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 dirty="0"/>
              <a:t>Impact from improved vehicle safety</a:t>
            </a:r>
            <a:r>
              <a:rPr lang="en-US" sz="800" baseline="30000" dirty="0"/>
              <a:t>3-4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gray">
          <a:xfrm>
            <a:off x="7002674" y="4640466"/>
            <a:ext cx="577575" cy="5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 dirty="0"/>
              <a:t>Shift in liability to commercial product lines</a:t>
            </a:r>
            <a:r>
              <a:rPr lang="en-US" sz="800" baseline="30000" dirty="0"/>
              <a:t>4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gray">
          <a:xfrm>
            <a:off x="7648074" y="4640466"/>
            <a:ext cx="577575" cy="5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 dirty="0"/>
              <a:t>Improved loss-and-expense ratio</a:t>
            </a:r>
            <a:r>
              <a:rPr lang="en-US" sz="800" baseline="30000" dirty="0"/>
              <a:t>4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gray">
          <a:xfrm>
            <a:off x="4799114" y="4480389"/>
            <a:ext cx="361951" cy="1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/>
              <a:t>100</a:t>
            </a:r>
            <a:endParaRPr lang="en-US" sz="800" baseline="30000" dirty="0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gray">
          <a:xfrm>
            <a:off x="5333399" y="3357724"/>
            <a:ext cx="452904" cy="12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/>
              <a:t>120-200</a:t>
            </a:r>
            <a:endParaRPr lang="en-US" sz="800" baseline="30000" dirty="0"/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gray">
          <a:xfrm>
            <a:off x="5915503" y="3365698"/>
            <a:ext cx="452904" cy="12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 dirty="0"/>
              <a:t>220-300</a:t>
            </a:r>
            <a:endParaRPr lang="en-US" sz="800" baseline="30000" dirty="0"/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gray">
          <a:xfrm>
            <a:off x="6489503" y="3879030"/>
            <a:ext cx="452904" cy="12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 dirty="0"/>
              <a:t>-20 to -60</a:t>
            </a:r>
            <a:endParaRPr lang="en-US" sz="800" baseline="30000" dirty="0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gray">
          <a:xfrm>
            <a:off x="7049182" y="4461862"/>
            <a:ext cx="500989" cy="15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/>
              <a:t>-</a:t>
            </a:r>
            <a:r>
              <a:rPr lang="en-US" sz="800" dirty="0"/>
              <a:t>6</a:t>
            </a:r>
            <a:r>
              <a:rPr lang="en-US" sz="800"/>
              <a:t>0 to -100</a:t>
            </a:r>
            <a:endParaRPr lang="en-US" sz="800" baseline="30000" dirty="0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gray">
          <a:xfrm>
            <a:off x="7657007" y="3932961"/>
            <a:ext cx="452904" cy="12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/>
              <a:t>15-55</a:t>
            </a:r>
            <a:endParaRPr lang="en-US" sz="800" baseline="30000" dirty="0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gray">
          <a:xfrm>
            <a:off x="8230051" y="3932797"/>
            <a:ext cx="452904" cy="12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800" dirty="0"/>
              <a:t>155-195</a:t>
            </a:r>
            <a:endParaRPr lang="en-US" sz="800" baseline="30000" dirty="0"/>
          </a:p>
        </p:txBody>
      </p:sp>
    </p:spTree>
    <p:extLst>
      <p:ext uri="{BB962C8B-B14F-4D97-AF65-F5344CB8AC3E}">
        <p14:creationId xmlns:p14="http://schemas.microsoft.com/office/powerpoint/2010/main" val="3735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21" grpId="0"/>
      <p:bldP spid="22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ctr"/>
            <a:r>
              <a:rPr lang="en-US" dirty="0"/>
              <a:t>Successful Digital Transformation </a:t>
            </a:r>
            <a:r>
              <a:rPr lang="en-US" dirty="0">
                <a:sym typeface="Wingdings"/>
              </a:rPr>
              <a:t> Holistic Approach  </a:t>
            </a:r>
            <a:r>
              <a:rPr lang="en-US" dirty="0"/>
              <a:t> </a:t>
            </a:r>
          </a:p>
        </p:txBody>
      </p:sp>
      <p:sp>
        <p:nvSpPr>
          <p:cNvPr id="16" name="Hexagon 15"/>
          <p:cNvSpPr/>
          <p:nvPr/>
        </p:nvSpPr>
        <p:spPr>
          <a:xfrm>
            <a:off x="462042" y="2932906"/>
            <a:ext cx="1661729" cy="1432525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/>
        </p:nvSpPr>
        <p:spPr>
          <a:xfrm>
            <a:off x="457202" y="4409581"/>
            <a:ext cx="1671151" cy="1440648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8" name="Hexagon 17"/>
          <p:cNvSpPr/>
          <p:nvPr/>
        </p:nvSpPr>
        <p:spPr bwMode="gray">
          <a:xfrm>
            <a:off x="3115310" y="1444326"/>
            <a:ext cx="1711836" cy="1475721"/>
          </a:xfrm>
          <a:prstGeom prst="hexagon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Hexagon 18"/>
          <p:cNvSpPr/>
          <p:nvPr/>
        </p:nvSpPr>
        <p:spPr bwMode="gray">
          <a:xfrm>
            <a:off x="1775695" y="3630718"/>
            <a:ext cx="1711836" cy="1475721"/>
          </a:xfrm>
          <a:prstGeom prst="hexagon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Hexagon 22"/>
          <p:cNvSpPr/>
          <p:nvPr/>
        </p:nvSpPr>
        <p:spPr bwMode="gray">
          <a:xfrm>
            <a:off x="3115310" y="2896410"/>
            <a:ext cx="1711836" cy="1475721"/>
          </a:xfrm>
          <a:prstGeom prst="hexagon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8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Hexagon 23"/>
          <p:cNvSpPr/>
          <p:nvPr/>
        </p:nvSpPr>
        <p:spPr bwMode="gray">
          <a:xfrm>
            <a:off x="1766987" y="2167658"/>
            <a:ext cx="1711836" cy="1475721"/>
          </a:xfrm>
          <a:prstGeom prst="hexagon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Hexagon 24"/>
          <p:cNvSpPr/>
          <p:nvPr/>
        </p:nvSpPr>
        <p:spPr bwMode="gray">
          <a:xfrm>
            <a:off x="4478535" y="2528225"/>
            <a:ext cx="4269616" cy="3680704"/>
          </a:xfrm>
          <a:prstGeom prst="hexagon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6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6616" y="1545461"/>
            <a:ext cx="8261291" cy="4041648"/>
          </a:xfrm>
        </p:spPr>
        <p:txBody>
          <a:bodyPr/>
          <a:lstStyle/>
          <a:p>
            <a:pPr marL="338138" indent="-338138"/>
            <a:r>
              <a:rPr lang="en-US" sz="2000" dirty="0"/>
              <a:t>Disruption provides opportunities and challenges throughout the value chain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4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your time</a:t>
            </a:r>
            <a:br>
              <a:rPr lang="en-US"/>
            </a:br>
            <a:r>
              <a:rPr lang="en-US"/>
              <a:t>and your attention!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www.iii.org</a:t>
            </a:r>
            <a:endParaRPr lang="en-US" dirty="0"/>
          </a:p>
          <a:p>
            <a:r>
              <a:rPr lang="en-US" dirty="0"/>
              <a:t>Download at </a:t>
            </a:r>
            <a:r>
              <a:rPr lang="en-US" dirty="0">
                <a:hlinkClick r:id="rId5"/>
              </a:rPr>
              <a:t>www.iii.org/presentations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9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8/15 Created off presentation to FACI, 8/17, combined with previous Disruption slides</a:t>
            </a:r>
          </a:p>
          <a:p>
            <a:r>
              <a:rPr lang="en-US" dirty="0"/>
              <a:t>10/4 Reordered slides, reintroduced slide about loss control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Threats,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Whither Silicon Valley?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00" dirty="0"/>
              <a:t>SOURCE: A.M. Best Winter 2016-17 Insurance Industry Survey.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Greatest Threat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385889" y="2550393"/>
          <a:ext cx="4123895" cy="34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56616" y="1651309"/>
            <a:ext cx="4153168" cy="640080"/>
          </a:xfrm>
        </p:spPr>
        <p:txBody>
          <a:bodyPr/>
          <a:lstStyle/>
          <a:p>
            <a:r>
              <a:rPr lang="en-US" dirty="0"/>
              <a:t>Greatest Opportunity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4509784" y="2562474"/>
          <a:ext cx="4123895" cy="34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776614" y="5173249"/>
            <a:ext cx="2417523" cy="51356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4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307975" y="1397000"/>
          <a:ext cx="82645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bg1"/>
                </a:solidFill>
              </a:rPr>
              <a:t>eSlide</a:t>
            </a:r>
            <a:r>
              <a:rPr lang="en-US" altLang="en-US" dirty="0">
                <a:solidFill>
                  <a:schemeClr val="bg1"/>
                </a:solidFill>
              </a:rPr>
              <a:t>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99415" y="1238250"/>
            <a:ext cx="27438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2"/>
                </a:solidFill>
              </a:rPr>
              <a:t>Investment ($ Millions)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99885" y="6389410"/>
            <a:ext cx="715985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CB Insights, Insurance Information Institute.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899886" y="74295"/>
            <a:ext cx="658676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b="0" dirty="0">
                <a:solidFill>
                  <a:srgbClr val="337DBE"/>
                </a:solidFill>
                <a:latin typeface="+mj-lt"/>
              </a:rPr>
              <a:t>Insurance Technology Financing – Change Is Coming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black">
          <a:xfrm>
            <a:off x="6048528" y="1206826"/>
            <a:ext cx="23769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1"/>
                </a:solidFill>
              </a:rPr>
              <a:t>Deals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Investment In Insurance Tech Is Rising. Number of Deals Set A Record Last Year.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37085" y="777879"/>
            <a:ext cx="1574591" cy="785746"/>
            <a:chOff x="501324" y="1020059"/>
            <a:chExt cx="3325809" cy="785741"/>
          </a:xfrm>
        </p:grpSpPr>
        <p:cxnSp>
          <p:nvCxnSpPr>
            <p:cNvPr id="17" name="Straight Arrow Connector 16"/>
            <p:cNvCxnSpPr/>
            <p:nvPr/>
          </p:nvCxnSpPr>
          <p:spPr bwMode="gray">
            <a:xfrm flipH="1">
              <a:off x="768630" y="1367622"/>
              <a:ext cx="30992" cy="43817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501324" y="1020059"/>
              <a:ext cx="3325809" cy="681966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More Than Half This Funding Was in Two Deals (</a:t>
              </a:r>
              <a:r>
                <a:rPr lang="en-US" sz="1200" b="1" dirty="0" err="1">
                  <a:solidFill>
                    <a:schemeClr val="bg1"/>
                  </a:solidFill>
                  <a:cs typeface="Arial" charset="0"/>
                </a:rPr>
                <a:t>Zenefits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/ </a:t>
              </a:r>
              <a:r>
                <a:rPr lang="en-US" sz="1200" b="1" dirty="0" err="1">
                  <a:solidFill>
                    <a:schemeClr val="bg1"/>
                  </a:solidFill>
                  <a:cs typeface="Arial" charset="0"/>
                </a:rPr>
                <a:t>Zhong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 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176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Value Chain?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Example: Local Newspapers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25768" y="1884363"/>
          <a:ext cx="84582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8930" y="2503170"/>
            <a:ext cx="6469380" cy="3771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bg1"/>
                </a:solidFill>
              </a:rPr>
              <a:t>Provide Information to Local Audience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This Industry Was Radically Disrupted by the Internet. Its Barriers to Entry Were Destroyed. Is Insurance Next?</a:t>
            </a:r>
          </a:p>
        </p:txBody>
      </p:sp>
    </p:spTree>
    <p:extLst>
      <p:ext uri="{BB962C8B-B14F-4D97-AF65-F5344CB8AC3E}">
        <p14:creationId xmlns:p14="http://schemas.microsoft.com/office/powerpoint/2010/main" val="18228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9" grpId="1" uiExpand="1">
        <p:bldSub>
          <a:bldDgm/>
        </p:bldSub>
      </p:bldGraphic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 bwMode="gray">
          <a:xfrm>
            <a:off x="343695" y="1362510"/>
            <a:ext cx="2724912" cy="2308697"/>
            <a:chOff x="343693" y="6487162"/>
            <a:chExt cx="2724912" cy="2308697"/>
          </a:xfrm>
        </p:grpSpPr>
        <p:sp>
          <p:nvSpPr>
            <p:cNvPr id="39" name="Rectangle 38"/>
            <p:cNvSpPr/>
            <p:nvPr/>
          </p:nvSpPr>
          <p:spPr bwMode="gray">
            <a:xfrm>
              <a:off x="343693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 Placeholder 4"/>
            <p:cNvSpPr txBox="1">
              <a:spLocks/>
            </p:cNvSpPr>
            <p:nvPr/>
          </p:nvSpPr>
          <p:spPr bwMode="gray">
            <a:xfrm>
              <a:off x="343693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>
                <a:spcBef>
                  <a:spcPts val="0"/>
                </a:spcBef>
              </a:pPr>
              <a:endParaRPr lang="en-US" sz="18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gray">
          <a:xfrm>
            <a:off x="3209545" y="1362510"/>
            <a:ext cx="2724912" cy="2308697"/>
            <a:chOff x="3209544" y="6487162"/>
            <a:chExt cx="2724912" cy="2308697"/>
          </a:xfrm>
        </p:grpSpPr>
        <p:sp>
          <p:nvSpPr>
            <p:cNvPr id="44" name="Rectangle 43"/>
            <p:cNvSpPr/>
            <p:nvPr/>
          </p:nvSpPr>
          <p:spPr bwMode="gray">
            <a:xfrm>
              <a:off x="3209544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 Placeholder 4"/>
            <p:cNvSpPr txBox="1">
              <a:spLocks/>
            </p:cNvSpPr>
            <p:nvPr/>
          </p:nvSpPr>
          <p:spPr bwMode="gray">
            <a:xfrm>
              <a:off x="3209544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>
                <a:spcBef>
                  <a:spcPts val="0"/>
                </a:spcBef>
              </a:pPr>
              <a:endParaRPr lang="en-US" sz="18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 bwMode="gray">
          <a:xfrm>
            <a:off x="6075396" y="1362510"/>
            <a:ext cx="2724912" cy="2308697"/>
            <a:chOff x="6075395" y="6487162"/>
            <a:chExt cx="2724912" cy="2308697"/>
          </a:xfrm>
        </p:grpSpPr>
        <p:sp>
          <p:nvSpPr>
            <p:cNvPr id="49" name="Rectangle 48"/>
            <p:cNvSpPr/>
            <p:nvPr/>
          </p:nvSpPr>
          <p:spPr bwMode="gray">
            <a:xfrm>
              <a:off x="6075395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 Placeholder 4"/>
            <p:cNvSpPr txBox="1">
              <a:spLocks/>
            </p:cNvSpPr>
            <p:nvPr/>
          </p:nvSpPr>
          <p:spPr bwMode="gray">
            <a:xfrm>
              <a:off x="6075395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lvl="0"/>
              <a:endParaRPr lang="en-US" sz="1801" dirty="0"/>
            </a:p>
          </p:txBody>
        </p:sp>
      </p:grpSp>
      <p:grpSp>
        <p:nvGrpSpPr>
          <p:cNvPr id="54" name="Group 53"/>
          <p:cNvGrpSpPr/>
          <p:nvPr/>
        </p:nvGrpSpPr>
        <p:grpSpPr bwMode="gray">
          <a:xfrm>
            <a:off x="1778140" y="3859516"/>
            <a:ext cx="2724912" cy="2308697"/>
            <a:chOff x="343693" y="6487162"/>
            <a:chExt cx="2724912" cy="2308697"/>
          </a:xfrm>
        </p:grpSpPr>
        <p:sp>
          <p:nvSpPr>
            <p:cNvPr id="55" name="Rectangle 54"/>
            <p:cNvSpPr/>
            <p:nvPr/>
          </p:nvSpPr>
          <p:spPr bwMode="gray">
            <a:xfrm>
              <a:off x="343693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Placeholder 4"/>
            <p:cNvSpPr txBox="1">
              <a:spLocks/>
            </p:cNvSpPr>
            <p:nvPr/>
          </p:nvSpPr>
          <p:spPr bwMode="gray">
            <a:xfrm>
              <a:off x="343693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>
                <a:spcBef>
                  <a:spcPts val="0"/>
                </a:spcBef>
              </a:pPr>
              <a:endParaRPr lang="en-US" sz="18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 bwMode="gray">
          <a:xfrm>
            <a:off x="4642472" y="3859516"/>
            <a:ext cx="2724912" cy="2308697"/>
            <a:chOff x="343693" y="6487162"/>
            <a:chExt cx="2724912" cy="2308697"/>
          </a:xfrm>
        </p:grpSpPr>
        <p:sp>
          <p:nvSpPr>
            <p:cNvPr id="58" name="Rectangle 57"/>
            <p:cNvSpPr/>
            <p:nvPr/>
          </p:nvSpPr>
          <p:spPr bwMode="gray">
            <a:xfrm>
              <a:off x="343693" y="6982488"/>
              <a:ext cx="2724912" cy="18133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 Placeholder 4"/>
            <p:cNvSpPr txBox="1">
              <a:spLocks/>
            </p:cNvSpPr>
            <p:nvPr/>
          </p:nvSpPr>
          <p:spPr bwMode="gray">
            <a:xfrm>
              <a:off x="343693" y="6487162"/>
              <a:ext cx="2724912" cy="731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6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>
                <a:spcBef>
                  <a:spcPts val="0"/>
                </a:spcBef>
              </a:pPr>
              <a:endParaRPr lang="en-US" sz="180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fontAlgn="ctr"/>
            <a:r>
              <a:rPr lang="en-US" sz="3000" dirty="0">
                <a:solidFill>
                  <a:schemeClr val="accent1"/>
                </a:solidFill>
                <a:latin typeface="+mn-lt"/>
              </a:rPr>
              <a:t>Insurance Disruption</a:t>
            </a:r>
            <a:br>
              <a:rPr lang="en-US" sz="3000" dirty="0">
                <a:solidFill>
                  <a:schemeClr val="accent1"/>
                </a:solidFill>
                <a:latin typeface="+mn-lt"/>
              </a:rPr>
            </a:br>
            <a:r>
              <a:rPr lang="en-US" sz="3000" dirty="0">
                <a:solidFill>
                  <a:schemeClr val="accent1"/>
                </a:solidFill>
              </a:rPr>
              <a:t>Technology / Digitalization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343695" y="1362510"/>
            <a:ext cx="2724912" cy="2308697"/>
            <a:chOff x="343693" y="1362503"/>
            <a:chExt cx="2724912" cy="2308697"/>
          </a:xfrm>
        </p:grpSpPr>
        <p:grpSp>
          <p:nvGrpSpPr>
            <p:cNvPr id="2" name="Group 1"/>
            <p:cNvGrpSpPr/>
            <p:nvPr/>
          </p:nvGrpSpPr>
          <p:grpSpPr bwMode="gray">
            <a:xfrm>
              <a:off x="343693" y="1362503"/>
              <a:ext cx="2724912" cy="2308697"/>
              <a:chOff x="344196" y="1362503"/>
              <a:chExt cx="2724912" cy="2308697"/>
            </a:xfrm>
          </p:grpSpPr>
          <p:sp>
            <p:nvSpPr>
              <p:cNvPr id="15" name="Rectangle 14"/>
              <p:cNvSpPr/>
              <p:nvPr/>
            </p:nvSpPr>
            <p:spPr bwMode="gray">
              <a:xfrm>
                <a:off x="344196" y="2094023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 Placeholder 4"/>
              <p:cNvSpPr txBox="1">
                <a:spLocks/>
              </p:cNvSpPr>
              <p:nvPr/>
            </p:nvSpPr>
            <p:spPr bwMode="gray">
              <a:xfrm>
                <a:off x="344196" y="1362503"/>
                <a:ext cx="2724912" cy="731520"/>
              </a:xfrm>
              <a:prstGeom prst="snip1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801" dirty="0">
                    <a:solidFill>
                      <a:schemeClr val="bg1"/>
                    </a:solidFill>
                  </a:rPr>
                  <a:t>Fundamental</a:t>
                </a:r>
                <a:br>
                  <a:rPr lang="en-US" sz="1801" dirty="0">
                    <a:solidFill>
                      <a:schemeClr val="bg1"/>
                    </a:solidFill>
                  </a:rPr>
                </a:br>
                <a:r>
                  <a:rPr lang="en-US" sz="1801" dirty="0">
                    <a:solidFill>
                      <a:schemeClr val="bg1"/>
                    </a:solidFill>
                  </a:rPr>
                  <a:t>Changes </a:t>
                </a:r>
              </a:p>
            </p:txBody>
          </p:sp>
        </p:grpSp>
        <p:sp>
          <p:nvSpPr>
            <p:cNvPr id="25" name="Content Placeholder 7"/>
            <p:cNvSpPr txBox="1">
              <a:spLocks/>
            </p:cNvSpPr>
            <p:nvPr/>
          </p:nvSpPr>
          <p:spPr bwMode="gray">
            <a:xfrm>
              <a:off x="446980" y="2180331"/>
              <a:ext cx="2517285" cy="872549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62" indent="-231762">
                <a:spcBef>
                  <a:spcPts val="900"/>
                </a:spcBef>
              </a:pPr>
              <a:r>
                <a:rPr lang="en-US" sz="1600" dirty="0"/>
                <a:t>Future of Auto</a:t>
              </a:r>
            </a:p>
            <a:p>
              <a:pPr marL="231762" indent="-231762">
                <a:spcBef>
                  <a:spcPts val="900"/>
                </a:spcBef>
              </a:pPr>
              <a:r>
                <a:rPr lang="en-US" sz="1600" dirty="0"/>
                <a:t>Future of Reduced </a:t>
              </a:r>
              <a:br>
                <a:rPr lang="en-US" sz="1600" dirty="0"/>
              </a:br>
              <a:r>
                <a:rPr lang="en-US" sz="1600" dirty="0"/>
                <a:t>Risk Pools</a:t>
              </a:r>
            </a:p>
          </p:txBody>
        </p:sp>
      </p:grpSp>
      <p:grpSp>
        <p:nvGrpSpPr>
          <p:cNvPr id="31" name="Group 30"/>
          <p:cNvGrpSpPr/>
          <p:nvPr/>
        </p:nvGrpSpPr>
        <p:grpSpPr bwMode="gray">
          <a:xfrm>
            <a:off x="3209545" y="1362510"/>
            <a:ext cx="2724912" cy="2308697"/>
            <a:chOff x="3209544" y="1362503"/>
            <a:chExt cx="2724912" cy="2308697"/>
          </a:xfrm>
        </p:grpSpPr>
        <p:grpSp>
          <p:nvGrpSpPr>
            <p:cNvPr id="5" name="Group 4"/>
            <p:cNvGrpSpPr/>
            <p:nvPr/>
          </p:nvGrpSpPr>
          <p:grpSpPr bwMode="gray">
            <a:xfrm>
              <a:off x="3209544" y="1362503"/>
              <a:ext cx="2724912" cy="2308697"/>
              <a:chOff x="3210047" y="1362503"/>
              <a:chExt cx="2724912" cy="2308697"/>
            </a:xfrm>
          </p:grpSpPr>
          <p:sp>
            <p:nvSpPr>
              <p:cNvPr id="17" name="Rectangle 16"/>
              <p:cNvSpPr/>
              <p:nvPr/>
            </p:nvSpPr>
            <p:spPr bwMode="gray">
              <a:xfrm>
                <a:off x="3210047" y="2094023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 Placeholder 4"/>
              <p:cNvSpPr txBox="1">
                <a:spLocks/>
              </p:cNvSpPr>
              <p:nvPr/>
            </p:nvSpPr>
            <p:spPr bwMode="gray">
              <a:xfrm>
                <a:off x="3210047" y="1362503"/>
                <a:ext cx="2724912" cy="731520"/>
              </a:xfrm>
              <a:prstGeom prst="snip1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accent3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801" dirty="0">
                    <a:solidFill>
                      <a:schemeClr val="bg1"/>
                    </a:solidFill>
                  </a:rPr>
                  <a:t>Opportunities</a:t>
                </a:r>
              </a:p>
            </p:txBody>
          </p:sp>
        </p:grpSp>
        <p:sp>
          <p:nvSpPr>
            <p:cNvPr id="26" name="Content Placeholder 7"/>
            <p:cNvSpPr txBox="1">
              <a:spLocks/>
            </p:cNvSpPr>
            <p:nvPr/>
          </p:nvSpPr>
          <p:spPr bwMode="gray">
            <a:xfrm>
              <a:off x="3313357" y="2180331"/>
              <a:ext cx="2517285" cy="1431163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62" indent="-231762">
                <a:spcBef>
                  <a:spcPts val="900"/>
                </a:spcBef>
                <a:buClr>
                  <a:schemeClr val="accent3"/>
                </a:buClr>
              </a:pPr>
              <a:r>
                <a:rPr lang="en-US" sz="1600" dirty="0"/>
                <a:t>Automation / Efficiencies</a:t>
              </a:r>
            </a:p>
            <a:p>
              <a:pPr marL="231762" indent="-231762">
                <a:spcBef>
                  <a:spcPts val="900"/>
                </a:spcBef>
                <a:buClr>
                  <a:schemeClr val="accent3"/>
                </a:buClr>
              </a:pPr>
              <a:r>
                <a:rPr lang="en-US" sz="1600" dirty="0"/>
                <a:t>New Product Lines (Cyber)</a:t>
              </a:r>
            </a:p>
            <a:p>
              <a:pPr marL="231762" indent="-231762">
                <a:spcBef>
                  <a:spcPts val="900"/>
                </a:spcBef>
                <a:buClr>
                  <a:schemeClr val="accent3"/>
                </a:buClr>
              </a:pPr>
              <a:r>
                <a:rPr lang="en-US" sz="1600" dirty="0"/>
                <a:t>Emerging Technologies</a:t>
              </a:r>
            </a:p>
          </p:txBody>
        </p:sp>
      </p:grpSp>
      <p:grpSp>
        <p:nvGrpSpPr>
          <p:cNvPr id="64" name="Group 63"/>
          <p:cNvGrpSpPr/>
          <p:nvPr/>
        </p:nvGrpSpPr>
        <p:grpSpPr bwMode="gray">
          <a:xfrm>
            <a:off x="6075396" y="1362508"/>
            <a:ext cx="2724912" cy="2308696"/>
            <a:chOff x="6075395" y="1362503"/>
            <a:chExt cx="2724912" cy="2308697"/>
          </a:xfrm>
        </p:grpSpPr>
        <p:grpSp>
          <p:nvGrpSpPr>
            <p:cNvPr id="6" name="Group 5"/>
            <p:cNvGrpSpPr/>
            <p:nvPr/>
          </p:nvGrpSpPr>
          <p:grpSpPr bwMode="gray">
            <a:xfrm>
              <a:off x="6075395" y="1362503"/>
              <a:ext cx="2724912" cy="2308697"/>
              <a:chOff x="6075898" y="1362503"/>
              <a:chExt cx="2724912" cy="2308697"/>
            </a:xfrm>
          </p:grpSpPr>
          <p:sp>
            <p:nvSpPr>
              <p:cNvPr id="19" name="Rectangle 18"/>
              <p:cNvSpPr/>
              <p:nvPr/>
            </p:nvSpPr>
            <p:spPr bwMode="gray">
              <a:xfrm>
                <a:off x="6075898" y="2094023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 Placeholder 4"/>
              <p:cNvSpPr txBox="1">
                <a:spLocks/>
              </p:cNvSpPr>
              <p:nvPr/>
            </p:nvSpPr>
            <p:spPr bwMode="gray">
              <a:xfrm>
                <a:off x="6075898" y="1362503"/>
                <a:ext cx="2724912" cy="731520"/>
              </a:xfrm>
              <a:prstGeom prst="snip1Rect">
                <a:avLst/>
              </a:prstGeom>
              <a:solidFill>
                <a:schemeClr val="accent5"/>
              </a:solidFill>
              <a:ln w="28575" cap="flat" cmpd="sng" algn="ctr">
                <a:solidFill>
                  <a:schemeClr val="accent5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 lvl="0"/>
                <a:r>
                  <a:rPr lang="en-US" sz="1801" dirty="0"/>
                  <a:t>Challenges</a:t>
                </a:r>
              </a:p>
            </p:txBody>
          </p:sp>
        </p:grpSp>
        <p:sp>
          <p:nvSpPr>
            <p:cNvPr id="27" name="Content Placeholder 7"/>
            <p:cNvSpPr txBox="1">
              <a:spLocks/>
            </p:cNvSpPr>
            <p:nvPr/>
          </p:nvSpPr>
          <p:spPr bwMode="gray">
            <a:xfrm>
              <a:off x="6179208" y="2180331"/>
              <a:ext cx="2517285" cy="1315747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62" indent="-231762">
                <a:spcBef>
                  <a:spcPts val="900"/>
                </a:spcBef>
                <a:buClr>
                  <a:schemeClr val="accent5"/>
                </a:buClr>
              </a:pPr>
              <a:r>
                <a:rPr lang="en-US" sz="1600" dirty="0"/>
                <a:t>Consumer Trust – Demonstrate the Societal Value</a:t>
              </a:r>
            </a:p>
            <a:p>
              <a:pPr marL="231762" indent="-231762">
                <a:spcBef>
                  <a:spcPts val="900"/>
                </a:spcBef>
                <a:buClr>
                  <a:schemeClr val="accent5"/>
                </a:buClr>
              </a:pPr>
              <a:r>
                <a:rPr lang="en-US" sz="1600" dirty="0"/>
                <a:t>Big Data vs. Individual Privacy</a:t>
              </a:r>
            </a:p>
          </p:txBody>
        </p:sp>
      </p:grpSp>
      <p:grpSp>
        <p:nvGrpSpPr>
          <p:cNvPr id="65" name="Group 64"/>
          <p:cNvGrpSpPr/>
          <p:nvPr/>
        </p:nvGrpSpPr>
        <p:grpSpPr bwMode="gray">
          <a:xfrm>
            <a:off x="1776620" y="3859516"/>
            <a:ext cx="2724912" cy="2308697"/>
            <a:chOff x="1776619" y="3859510"/>
            <a:chExt cx="2724912" cy="2308697"/>
          </a:xfrm>
        </p:grpSpPr>
        <p:grpSp>
          <p:nvGrpSpPr>
            <p:cNvPr id="8" name="Group 7"/>
            <p:cNvGrpSpPr/>
            <p:nvPr/>
          </p:nvGrpSpPr>
          <p:grpSpPr bwMode="gray">
            <a:xfrm>
              <a:off x="1776619" y="3859510"/>
              <a:ext cx="2724912" cy="2308697"/>
              <a:chOff x="1855655" y="3859510"/>
              <a:chExt cx="2724912" cy="2308697"/>
            </a:xfrm>
          </p:grpSpPr>
          <p:sp>
            <p:nvSpPr>
              <p:cNvPr id="21" name="Rectangle 20"/>
              <p:cNvSpPr/>
              <p:nvPr/>
            </p:nvSpPr>
            <p:spPr bwMode="gray">
              <a:xfrm>
                <a:off x="1855655" y="4591030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 Placeholder 4"/>
              <p:cNvSpPr txBox="1">
                <a:spLocks/>
              </p:cNvSpPr>
              <p:nvPr/>
            </p:nvSpPr>
            <p:spPr bwMode="gray">
              <a:xfrm>
                <a:off x="1855655" y="3859510"/>
                <a:ext cx="2724912" cy="731520"/>
              </a:xfrm>
              <a:prstGeom prst="snip1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801" dirty="0">
                    <a:solidFill>
                      <a:schemeClr val="bg1"/>
                    </a:solidFill>
                  </a:rPr>
                  <a:t>New Market Entrants “Uber of Insurance”?</a:t>
                </a:r>
              </a:p>
            </p:txBody>
          </p:sp>
        </p:grpSp>
        <p:sp>
          <p:nvSpPr>
            <p:cNvPr id="28" name="Content Placeholder 7"/>
            <p:cNvSpPr txBox="1">
              <a:spLocks/>
            </p:cNvSpPr>
            <p:nvPr/>
          </p:nvSpPr>
          <p:spPr bwMode="gray">
            <a:xfrm>
              <a:off x="1880432" y="4675277"/>
              <a:ext cx="2517285" cy="766109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62" indent="-231762">
                <a:spcBef>
                  <a:spcPts val="900"/>
                </a:spcBef>
                <a:buClr>
                  <a:schemeClr val="accent2"/>
                </a:buClr>
              </a:pPr>
              <a:r>
                <a:rPr lang="en-US" sz="1600" dirty="0"/>
                <a:t>Lemonade</a:t>
              </a:r>
            </a:p>
            <a:p>
              <a:pPr marL="461939" lvl="1" indent="-174617">
                <a:spcBef>
                  <a:spcPts val="500"/>
                </a:spcBef>
                <a:buClr>
                  <a:schemeClr val="accent2"/>
                </a:buClr>
              </a:pPr>
              <a:r>
                <a:rPr lang="en-US" sz="1401" dirty="0"/>
                <a:t>Offered in CA, IL, NJ, NY </a:t>
              </a:r>
            </a:p>
          </p:txBody>
        </p:sp>
      </p:grpSp>
      <p:grpSp>
        <p:nvGrpSpPr>
          <p:cNvPr id="67" name="Group 66"/>
          <p:cNvGrpSpPr/>
          <p:nvPr/>
        </p:nvGrpSpPr>
        <p:grpSpPr bwMode="gray">
          <a:xfrm>
            <a:off x="4642472" y="3859517"/>
            <a:ext cx="2724912" cy="2308697"/>
            <a:chOff x="4642470" y="3859510"/>
            <a:chExt cx="2724912" cy="2308697"/>
          </a:xfrm>
        </p:grpSpPr>
        <p:grpSp>
          <p:nvGrpSpPr>
            <p:cNvPr id="10" name="Group 9"/>
            <p:cNvGrpSpPr/>
            <p:nvPr/>
          </p:nvGrpSpPr>
          <p:grpSpPr bwMode="gray">
            <a:xfrm>
              <a:off x="4642470" y="3859510"/>
              <a:ext cx="2724912" cy="2308697"/>
              <a:chOff x="4721506" y="3859510"/>
              <a:chExt cx="2724912" cy="2308697"/>
            </a:xfrm>
          </p:grpSpPr>
          <p:sp>
            <p:nvSpPr>
              <p:cNvPr id="23" name="Rectangle 22"/>
              <p:cNvSpPr/>
              <p:nvPr/>
            </p:nvSpPr>
            <p:spPr bwMode="gray">
              <a:xfrm>
                <a:off x="4721506" y="4591030"/>
                <a:ext cx="2724912" cy="15771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 Placeholder 4"/>
              <p:cNvSpPr txBox="1">
                <a:spLocks/>
              </p:cNvSpPr>
              <p:nvPr/>
            </p:nvSpPr>
            <p:spPr bwMode="gray">
              <a:xfrm>
                <a:off x="4721506" y="3859510"/>
                <a:ext cx="2724912" cy="731520"/>
              </a:xfrm>
              <a:prstGeom prst="snip1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28575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6" rIns="91429" bIns="9144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indent="0" algn="ctr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None/>
                  <a:defRPr kumimoji="0" sz="2000" b="1" i="0" u="none" strike="noStrike" cap="none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</a:defRPr>
                </a:lvl1pPr>
                <a:lvl2pPr indent="0">
                  <a:buNone/>
                  <a:defRPr sz="2000" b="1"/>
                </a:lvl2pPr>
                <a:lvl3pPr indent="0">
                  <a:buNone/>
                  <a:defRPr b="1"/>
                </a:lvl3pPr>
                <a:lvl4pPr indent="0">
                  <a:buNone/>
                  <a:defRPr sz="1600" b="1"/>
                </a:lvl4pPr>
                <a:lvl5pPr indent="0">
                  <a:buNone/>
                  <a:defRPr sz="1600" b="1"/>
                </a:lvl5pPr>
                <a:lvl6pPr indent="0">
                  <a:buNone/>
                  <a:defRPr sz="1600" b="1"/>
                </a:lvl6pPr>
                <a:lvl7pPr indent="0">
                  <a:buNone/>
                  <a:defRPr sz="1600" b="1"/>
                </a:lvl7pPr>
                <a:lvl8pPr indent="0">
                  <a:buNone/>
                  <a:defRPr sz="1600" b="1"/>
                </a:lvl8pPr>
                <a:lvl9pPr indent="0">
                  <a:buNone/>
                  <a:defRPr sz="1600" b="1"/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801" dirty="0">
                    <a:solidFill>
                      <a:schemeClr val="bg1"/>
                    </a:solidFill>
                  </a:rPr>
                  <a:t>Regulatory Opportunities/Threats</a:t>
                </a:r>
              </a:p>
            </p:txBody>
          </p:sp>
        </p:grpSp>
        <p:sp>
          <p:nvSpPr>
            <p:cNvPr id="29" name="Content Placeholder 7"/>
            <p:cNvSpPr txBox="1">
              <a:spLocks/>
            </p:cNvSpPr>
            <p:nvPr/>
          </p:nvSpPr>
          <p:spPr bwMode="gray">
            <a:xfrm>
              <a:off x="4746283" y="4675277"/>
              <a:ext cx="2517285" cy="1431163"/>
            </a:xfrm>
            <a:prstGeom prst="rect">
              <a:avLst/>
            </a:prstGeom>
          </p:spPr>
          <p:txBody>
            <a:bodyPr vert="horz" wrap="square" lIns="45721" tIns="45721" rIns="45721" bIns="45721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62" indent="-231762">
                <a:spcBef>
                  <a:spcPts val="900"/>
                </a:spcBef>
                <a:buClr>
                  <a:schemeClr val="tx2">
                    <a:lumMod val="90000"/>
                    <a:lumOff val="10000"/>
                  </a:schemeClr>
                </a:buClr>
              </a:pPr>
              <a:r>
                <a:rPr lang="en-US" sz="1600" dirty="0"/>
                <a:t>Barrier to Entry</a:t>
              </a:r>
            </a:p>
            <a:p>
              <a:pPr marL="231762" indent="-231762">
                <a:spcBef>
                  <a:spcPts val="900"/>
                </a:spcBef>
                <a:buClr>
                  <a:schemeClr val="tx2">
                    <a:lumMod val="90000"/>
                    <a:lumOff val="10000"/>
                  </a:schemeClr>
                </a:buClr>
              </a:pPr>
              <a:r>
                <a:rPr lang="en-US" sz="1600" dirty="0"/>
                <a:t>US vs. Other Less Regulated Regions</a:t>
              </a:r>
            </a:p>
            <a:p>
              <a:pPr marL="231762" indent="-231762">
                <a:spcBef>
                  <a:spcPts val="900"/>
                </a:spcBef>
                <a:buClr>
                  <a:schemeClr val="tx2">
                    <a:lumMod val="90000"/>
                    <a:lumOff val="10000"/>
                  </a:schemeClr>
                </a:buClr>
              </a:pPr>
              <a:r>
                <a:rPr lang="en-US" sz="1600" dirty="0"/>
                <a:t>Trust Pull-back – the Sandbox Approach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78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(Re)Insurance Value Chain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Where Could Disruption Lie?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25768" y="1884363"/>
          <a:ext cx="84582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8930" y="2503170"/>
            <a:ext cx="6469380" cy="3771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bg1"/>
                </a:solidFill>
              </a:rPr>
              <a:t>Protecting People &amp; Organizations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Most Links in the Value Chain Have the Potential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to Be Disrupted in Next 10 Years.</a:t>
            </a:r>
          </a:p>
        </p:txBody>
      </p:sp>
    </p:spTree>
    <p:extLst>
      <p:ext uri="{BB962C8B-B14F-4D97-AF65-F5344CB8AC3E}">
        <p14:creationId xmlns:p14="http://schemas.microsoft.com/office/powerpoint/2010/main" val="30563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9" grpId="1" uiExpand="1">
        <p:bldSub>
          <a:bldDgm/>
        </p:bldSub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87"/>
            <a:ext cx="7939792" cy="1069848"/>
          </a:xfrm>
        </p:spPr>
        <p:txBody>
          <a:bodyPr/>
          <a:lstStyle/>
          <a:p>
            <a:r>
              <a:rPr lang="en-US" dirty="0">
                <a:latin typeface="Arial "/>
              </a:rPr>
              <a:t>Alternative Capital</a:t>
            </a:r>
            <a:br>
              <a:rPr lang="en-US" dirty="0">
                <a:latin typeface="Arial "/>
              </a:rPr>
            </a:br>
            <a:r>
              <a:rPr lang="en-US" dirty="0">
                <a:latin typeface="Arial "/>
              </a:rPr>
              <a:t>Potentially Disrupting the Bank Account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2514" y="6575615"/>
            <a:ext cx="704668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Aon Benfield Analytics; Insurance Information Institute.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97180" y="1257321"/>
          <a:ext cx="8275791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Alternative capacity has grown 350% since 2006. It has more than tripled in the past six 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709" y="5092861"/>
            <a:ext cx="694481" cy="30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64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990241"/>
            <a:ext cx="8328025" cy="521645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7850" y="129816"/>
            <a:ext cx="7405946" cy="8604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0" kern="1200">
                <a:solidFill>
                  <a:srgbClr val="337D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One-Day Auto Insurance</a:t>
            </a:r>
          </a:p>
        </p:txBody>
      </p:sp>
    </p:spTree>
    <p:extLst>
      <p:ext uri="{BB962C8B-B14F-4D97-AF65-F5344CB8AC3E}">
        <p14:creationId xmlns:p14="http://schemas.microsoft.com/office/powerpoint/2010/main" val="196233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Control Disruptor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Internet of Things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Telematics Today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Telematics Tomorrow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68090" y="2401178"/>
            <a:ext cx="4053057" cy="4152483"/>
            <a:chOff x="762000" y="1081368"/>
            <a:chExt cx="5027173" cy="55337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3908"/>
            <a:stretch/>
          </p:blipFill>
          <p:spPr>
            <a:xfrm>
              <a:off x="762000" y="1250212"/>
              <a:ext cx="2995448" cy="9610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6358" y="2951957"/>
              <a:ext cx="2086731" cy="27814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5770" y="1081368"/>
              <a:ext cx="1953403" cy="274074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888" y="5910279"/>
              <a:ext cx="2857500" cy="704850"/>
            </a:xfrm>
            <a:prstGeom prst="rect">
              <a:avLst/>
            </a:prstGeom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51168" y="1391507"/>
            <a:ext cx="3701034" cy="4041648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9800" y="2401178"/>
            <a:ext cx="3629025" cy="1590675"/>
            <a:chOff x="273050" y="2834142"/>
            <a:chExt cx="3629025" cy="15906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050" y="2834142"/>
              <a:ext cx="3629025" cy="15906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3050" y="2857046"/>
              <a:ext cx="678295" cy="555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50" y="3996119"/>
            <a:ext cx="3681967" cy="23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887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ub-section">
  <a:themeElements>
    <a:clrScheme name="Hyperlink 2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Hyperlink 2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1126</Words>
  <Application>Microsoft Office PowerPoint</Application>
  <PresentationFormat>On-screen Show (4:3)</PresentationFormat>
  <Paragraphs>191</Paragraphs>
  <Slides>18</Slides>
  <Notes>11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Arial </vt:lpstr>
      <vt:lpstr>Arial Narrow</vt:lpstr>
      <vt:lpstr>Calibri</vt:lpstr>
      <vt:lpstr>Mangal</vt:lpstr>
      <vt:lpstr>Wingdings</vt:lpstr>
      <vt:lpstr>Wingdings 3</vt:lpstr>
      <vt:lpstr>Office Theme</vt:lpstr>
      <vt:lpstr>Sub-section</vt:lpstr>
      <vt:lpstr>Blank</vt:lpstr>
      <vt:lpstr>think-cell Slide</vt:lpstr>
      <vt:lpstr>Disruption and Insurance</vt:lpstr>
      <vt:lpstr>Greatest Threats, Opportunities</vt:lpstr>
      <vt:lpstr>PowerPoint Presentation</vt:lpstr>
      <vt:lpstr>What Is A Value Chain?</vt:lpstr>
      <vt:lpstr>Insurance Disruption Technology / Digitalization </vt:lpstr>
      <vt:lpstr>The (Re)Insurance Value Chain</vt:lpstr>
      <vt:lpstr>Alternative Capital Potentially Disrupting the Bank Account</vt:lpstr>
      <vt:lpstr>PowerPoint Presentation</vt:lpstr>
      <vt:lpstr>Loss Control Disruptor</vt:lpstr>
      <vt:lpstr>Peer-to-Peer (P2P) Insurance</vt:lpstr>
      <vt:lpstr>Claims Disruptor</vt:lpstr>
      <vt:lpstr>InsurTech Startups Have Broad Range…BUT…  </vt:lpstr>
      <vt:lpstr>…With Broad Incumbent Support </vt:lpstr>
      <vt:lpstr>InsurTech Disruption: Threat or Opportunity? </vt:lpstr>
      <vt:lpstr>Successful Digital Transformation  Holistic Approach   </vt:lpstr>
      <vt:lpstr>Summary</vt:lpstr>
      <vt:lpstr>Thank you for your time and your attention!</vt:lpstr>
      <vt:lpstr>History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P14228 - III PPT Template 4:3</dc:title>
  <dc:subject>v2007 and v2010</dc:subject>
  <dc:creator>Call @ 866-2-eSlide</dc:creator>
  <dc:description>eSlide, LLC - P14228 - III PPT Template 4:3</dc:description>
  <cp:lastModifiedBy>Lewis, Charlene</cp:lastModifiedBy>
  <cp:revision>196</cp:revision>
  <cp:lastPrinted>2016-06-07T18:47:34Z</cp:lastPrinted>
  <dcterms:created xsi:type="dcterms:W3CDTF">2011-11-02T14:24:24Z</dcterms:created>
  <dcterms:modified xsi:type="dcterms:W3CDTF">2017-10-18T16:08:13Z</dcterms:modified>
</cp:coreProperties>
</file>