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wav" ContentType="audio/wav"/>
  <Default Extension="vml" ContentType="application/vnd.openxmlformats-officedocument.vmlDrawing"/>
  <Default Extension="gif" ContentType="image/gif"/>
  <Default Extension="xlsx" ContentType="application/vnd.openxmlformats-officedocument.spreadsheetml.sheet"/>
  <Default Extension="jpg" ContentType="image/jpeg"/>
  <Default Extension="sldx" ContentType="application/vnd.openxmlformats-officedocument.presentationml.slide"/>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4.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tags/tag5.xml" ContentType="application/vnd.openxmlformats-officedocument.presentationml.tags+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tags/tag6.xml" ContentType="application/vnd.openxmlformats-officedocument.presentationml.tags+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tags/tag7.xml" ContentType="application/vnd.openxmlformats-officedocument.presentationml.tags+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drawings/drawing2.xml" ContentType="application/vnd.openxmlformats-officedocument.drawingml.chartshapes+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134.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135.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136.xml" ContentType="application/vnd.openxmlformats-officedocument.presentationml.notesSlide+xml"/>
  <Override PartName="/ppt/tags/tag18.xml" ContentType="application/vnd.openxmlformats-officedocument.presentationml.tags+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143.xml" ContentType="application/vnd.openxmlformats-officedocument.presentationml.notesSlide+xml"/>
  <Override PartName="/ppt/tags/tag24.xml" ContentType="application/vnd.openxmlformats-officedocument.presentationml.tags+xml"/>
  <Override PartName="/ppt/notesSlides/notesSlide144.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145.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notesSlides/notesSlide146.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notesSlides/notesSlide150.xml" ContentType="application/vnd.openxmlformats-officedocument.presentationml.notesSlide+xml"/>
  <Override PartName="/ppt/tags/tag35.xml" ContentType="application/vnd.openxmlformats-officedocument.presentationml.tags+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charts/chart3.xml" ContentType="application/vnd.openxmlformats-officedocument.drawingml.chart+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215"/>
  </p:notesMasterIdLst>
  <p:handoutMasterIdLst>
    <p:handoutMasterId r:id="rId216"/>
  </p:handoutMasterIdLst>
  <p:sldIdLst>
    <p:sldId id="3491" r:id="rId2"/>
    <p:sldId id="4081" r:id="rId3"/>
    <p:sldId id="4082" r:id="rId4"/>
    <p:sldId id="4083" r:id="rId5"/>
    <p:sldId id="4084" r:id="rId6"/>
    <p:sldId id="4085" r:id="rId7"/>
    <p:sldId id="4086" r:id="rId8"/>
    <p:sldId id="4123" r:id="rId9"/>
    <p:sldId id="4124" r:id="rId10"/>
    <p:sldId id="4250" r:id="rId11"/>
    <p:sldId id="4251" r:id="rId12"/>
    <p:sldId id="4271" r:id="rId13"/>
    <p:sldId id="4249" r:id="rId14"/>
    <p:sldId id="4258" r:id="rId15"/>
    <p:sldId id="4259" r:id="rId16"/>
    <p:sldId id="4260" r:id="rId17"/>
    <p:sldId id="4261" r:id="rId18"/>
    <p:sldId id="4262" r:id="rId19"/>
    <p:sldId id="4263" r:id="rId20"/>
    <p:sldId id="4264" r:id="rId21"/>
    <p:sldId id="4265" r:id="rId22"/>
    <p:sldId id="4266" r:id="rId23"/>
    <p:sldId id="4267" r:id="rId24"/>
    <p:sldId id="4268" r:id="rId25"/>
    <p:sldId id="4269" r:id="rId26"/>
    <p:sldId id="4270" r:id="rId27"/>
    <p:sldId id="3985" r:id="rId28"/>
    <p:sldId id="4018" r:id="rId29"/>
    <p:sldId id="4019" r:id="rId30"/>
    <p:sldId id="4020" r:id="rId31"/>
    <p:sldId id="4021" r:id="rId32"/>
    <p:sldId id="4022" r:id="rId33"/>
    <p:sldId id="4023" r:id="rId34"/>
    <p:sldId id="4024" r:id="rId35"/>
    <p:sldId id="4025" r:id="rId36"/>
    <p:sldId id="4026" r:id="rId37"/>
    <p:sldId id="4027" r:id="rId38"/>
    <p:sldId id="4028" r:id="rId39"/>
    <p:sldId id="4029" r:id="rId40"/>
    <p:sldId id="4030" r:id="rId41"/>
    <p:sldId id="4088" r:id="rId42"/>
    <p:sldId id="4089" r:id="rId43"/>
    <p:sldId id="4090" r:id="rId44"/>
    <p:sldId id="4091" r:id="rId45"/>
    <p:sldId id="4092" r:id="rId46"/>
    <p:sldId id="3433" r:id="rId47"/>
    <p:sldId id="4096" r:id="rId48"/>
    <p:sldId id="4014" r:id="rId49"/>
    <p:sldId id="4097" r:id="rId50"/>
    <p:sldId id="4093" r:id="rId51"/>
    <p:sldId id="4094" r:id="rId52"/>
    <p:sldId id="4095" r:id="rId53"/>
    <p:sldId id="4098" r:id="rId54"/>
    <p:sldId id="4099" r:id="rId55"/>
    <p:sldId id="4043" r:id="rId56"/>
    <p:sldId id="4100" r:id="rId57"/>
    <p:sldId id="4077" r:id="rId58"/>
    <p:sldId id="3922" r:id="rId59"/>
    <p:sldId id="4101" r:id="rId60"/>
    <p:sldId id="3381" r:id="rId61"/>
    <p:sldId id="3758" r:id="rId62"/>
    <p:sldId id="4078" r:id="rId63"/>
    <p:sldId id="4079" r:id="rId64"/>
    <p:sldId id="3203" r:id="rId65"/>
    <p:sldId id="3416" r:id="rId66"/>
    <p:sldId id="4104" r:id="rId67"/>
    <p:sldId id="3481" r:id="rId68"/>
    <p:sldId id="4125" r:id="rId69"/>
    <p:sldId id="4126" r:id="rId70"/>
    <p:sldId id="3851" r:id="rId71"/>
    <p:sldId id="3852" r:id="rId72"/>
    <p:sldId id="4194" r:id="rId73"/>
    <p:sldId id="4195" r:id="rId74"/>
    <p:sldId id="4203" r:id="rId75"/>
    <p:sldId id="4204" r:id="rId76"/>
    <p:sldId id="3941" r:id="rId77"/>
    <p:sldId id="4105" r:id="rId78"/>
    <p:sldId id="4106" r:id="rId79"/>
    <p:sldId id="4107" r:id="rId80"/>
    <p:sldId id="4108" r:id="rId81"/>
    <p:sldId id="4109" r:id="rId82"/>
    <p:sldId id="4110" r:id="rId83"/>
    <p:sldId id="4111" r:id="rId84"/>
    <p:sldId id="4112" r:id="rId85"/>
    <p:sldId id="4113" r:id="rId86"/>
    <p:sldId id="4127" r:id="rId87"/>
    <p:sldId id="4115" r:id="rId88"/>
    <p:sldId id="4116" r:id="rId89"/>
    <p:sldId id="4117" r:id="rId90"/>
    <p:sldId id="4120" r:id="rId91"/>
    <p:sldId id="4121" r:id="rId92"/>
    <p:sldId id="4122" r:id="rId93"/>
    <p:sldId id="3944" r:id="rId94"/>
    <p:sldId id="3945" r:id="rId95"/>
    <p:sldId id="3946" r:id="rId96"/>
    <p:sldId id="4136" r:id="rId97"/>
    <p:sldId id="4137" r:id="rId98"/>
    <p:sldId id="4138" r:id="rId99"/>
    <p:sldId id="4139" r:id="rId100"/>
    <p:sldId id="4140" r:id="rId101"/>
    <p:sldId id="4141" r:id="rId102"/>
    <p:sldId id="4142" r:id="rId103"/>
    <p:sldId id="4143" r:id="rId104"/>
    <p:sldId id="4144" r:id="rId105"/>
    <p:sldId id="4145" r:id="rId106"/>
    <p:sldId id="4146" r:id="rId107"/>
    <p:sldId id="4196" r:id="rId108"/>
    <p:sldId id="4200" r:id="rId109"/>
    <p:sldId id="4198" r:id="rId110"/>
    <p:sldId id="4197" r:id="rId111"/>
    <p:sldId id="4199" r:id="rId112"/>
    <p:sldId id="4201" r:id="rId113"/>
    <p:sldId id="4202" r:id="rId114"/>
    <p:sldId id="2680" r:id="rId115"/>
    <p:sldId id="4128" r:id="rId116"/>
    <p:sldId id="4129" r:id="rId117"/>
    <p:sldId id="4130" r:id="rId118"/>
    <p:sldId id="4131" r:id="rId119"/>
    <p:sldId id="4132" r:id="rId120"/>
    <p:sldId id="4133" r:id="rId121"/>
    <p:sldId id="4134" r:id="rId122"/>
    <p:sldId id="4135" r:id="rId123"/>
    <p:sldId id="3955" r:id="rId124"/>
    <p:sldId id="4147" r:id="rId125"/>
    <p:sldId id="3549" r:id="rId126"/>
    <p:sldId id="4148" r:id="rId127"/>
    <p:sldId id="4149" r:id="rId128"/>
    <p:sldId id="4252" r:id="rId129"/>
    <p:sldId id="4253" r:id="rId130"/>
    <p:sldId id="4254" r:id="rId131"/>
    <p:sldId id="4255" r:id="rId132"/>
    <p:sldId id="4256" r:id="rId133"/>
    <p:sldId id="4257" r:id="rId134"/>
    <p:sldId id="3096" r:id="rId135"/>
    <p:sldId id="4175" r:id="rId136"/>
    <p:sldId id="4033" r:id="rId137"/>
    <p:sldId id="4034" r:id="rId138"/>
    <p:sldId id="4009" r:id="rId139"/>
    <p:sldId id="4007" r:id="rId140"/>
    <p:sldId id="4210" r:id="rId141"/>
    <p:sldId id="4174" r:id="rId142"/>
    <p:sldId id="3700" r:id="rId143"/>
    <p:sldId id="3713" r:id="rId144"/>
    <p:sldId id="4176" r:id="rId145"/>
    <p:sldId id="4177" r:id="rId146"/>
    <p:sldId id="4178" r:id="rId147"/>
    <p:sldId id="4179" r:id="rId148"/>
    <p:sldId id="3698" r:id="rId149"/>
    <p:sldId id="3699" r:id="rId150"/>
    <p:sldId id="4035" r:id="rId151"/>
    <p:sldId id="4048" r:id="rId152"/>
    <p:sldId id="3494" r:id="rId153"/>
    <p:sldId id="4049" r:id="rId154"/>
    <p:sldId id="3689" r:id="rId155"/>
    <p:sldId id="3924" r:id="rId156"/>
    <p:sldId id="3925" r:id="rId157"/>
    <p:sldId id="3716" r:id="rId158"/>
    <p:sldId id="4036" r:id="rId159"/>
    <p:sldId id="3717" r:id="rId160"/>
    <p:sldId id="3740" r:id="rId161"/>
    <p:sldId id="4037" r:id="rId162"/>
    <p:sldId id="3690" r:id="rId163"/>
    <p:sldId id="3691" r:id="rId164"/>
    <p:sldId id="4050" r:id="rId165"/>
    <p:sldId id="4180" r:id="rId166"/>
    <p:sldId id="2965" r:id="rId167"/>
    <p:sldId id="3415" r:id="rId168"/>
    <p:sldId id="3478" r:id="rId169"/>
    <p:sldId id="3702" r:id="rId170"/>
    <p:sldId id="4182" r:id="rId171"/>
    <p:sldId id="4183" r:id="rId172"/>
    <p:sldId id="4184" r:id="rId173"/>
    <p:sldId id="3580" r:id="rId174"/>
    <p:sldId id="3706" r:id="rId175"/>
    <p:sldId id="4038" r:id="rId176"/>
    <p:sldId id="3707" r:id="rId177"/>
    <p:sldId id="3921" r:id="rId178"/>
    <p:sldId id="3744" r:id="rId179"/>
    <p:sldId id="4087" r:id="rId180"/>
    <p:sldId id="4192" r:id="rId181"/>
    <p:sldId id="4193" r:id="rId182"/>
    <p:sldId id="4205" r:id="rId183"/>
    <p:sldId id="4206" r:id="rId184"/>
    <p:sldId id="4207" r:id="rId185"/>
    <p:sldId id="4208" r:id="rId186"/>
    <p:sldId id="4209" r:id="rId187"/>
    <p:sldId id="4185" r:id="rId188"/>
    <p:sldId id="4186" r:id="rId189"/>
    <p:sldId id="4187" r:id="rId190"/>
    <p:sldId id="4190" r:id="rId191"/>
    <p:sldId id="4188" r:id="rId192"/>
    <p:sldId id="4189" r:id="rId193"/>
    <p:sldId id="4191" r:id="rId194"/>
    <p:sldId id="3844" r:id="rId195"/>
    <p:sldId id="3845" r:id="rId196"/>
    <p:sldId id="3846" r:id="rId197"/>
    <p:sldId id="3847" r:id="rId198"/>
    <p:sldId id="4238" r:id="rId199"/>
    <p:sldId id="4239" r:id="rId200"/>
    <p:sldId id="4240" r:id="rId201"/>
    <p:sldId id="4241" r:id="rId202"/>
    <p:sldId id="4242" r:id="rId203"/>
    <p:sldId id="4243" r:id="rId204"/>
    <p:sldId id="4244" r:id="rId205"/>
    <p:sldId id="4245" r:id="rId206"/>
    <p:sldId id="4246" r:id="rId207"/>
    <p:sldId id="1445" r:id="rId208"/>
    <p:sldId id="1450" r:id="rId209"/>
    <p:sldId id="2652" r:id="rId210"/>
    <p:sldId id="2655" r:id="rId211"/>
    <p:sldId id="3228" r:id="rId212"/>
    <p:sldId id="3757" r:id="rId213"/>
    <p:sldId id="1136" r:id="rId214"/>
  </p:sldIdLst>
  <p:sldSz cx="9144000" cy="6858000" type="screen4x3"/>
  <p:notesSz cx="6997700" cy="92837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072">
          <p15:clr>
            <a:srgbClr val="A4A3A4"/>
          </p15:clr>
        </p15:guide>
        <p15:guide id="2" orient="horz" pos="3856">
          <p15:clr>
            <a:srgbClr val="A4A3A4"/>
          </p15:clr>
        </p15:guide>
        <p15:guide id="3" orient="horz" pos="3608">
          <p15:clr>
            <a:srgbClr val="A4A3A4"/>
          </p15:clr>
        </p15:guide>
        <p15:guide id="4" orient="horz" pos="1472">
          <p15:clr>
            <a:srgbClr val="A4A3A4"/>
          </p15:clr>
        </p15:guide>
        <p15:guide id="5" orient="horz" pos="798">
          <p15:clr>
            <a:srgbClr val="A4A3A4"/>
          </p15:clr>
        </p15:guide>
        <p15:guide id="6" pos="219">
          <p15:clr>
            <a:srgbClr val="A4A3A4"/>
          </p15:clr>
        </p15:guide>
        <p15:guide id="7" pos="5497">
          <p15:clr>
            <a:srgbClr val="A4A3A4"/>
          </p15:clr>
        </p15:guide>
        <p15:guide id="8" pos="463">
          <p15:clr>
            <a:srgbClr val="A4A3A4"/>
          </p15:clr>
        </p15:guide>
      </p15:sldGuideLst>
    </p:ext>
    <p:ext uri="{2D200454-40CA-4A62-9FC3-DE9A4176ACB9}">
      <p15:notesGuideLst xmlns:p15="http://schemas.microsoft.com/office/powerpoint/2012/main">
        <p15:guide id="1" orient="horz" pos="2924">
          <p15:clr>
            <a:srgbClr val="A4A3A4"/>
          </p15:clr>
        </p15:guide>
        <p15:guide id="2" pos="220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5A7A"/>
    <a:srgbClr val="2B7299"/>
    <a:srgbClr val="3691C4"/>
    <a:srgbClr val="3333CC"/>
    <a:srgbClr val="28688C"/>
    <a:srgbClr val="E5F1F7"/>
    <a:srgbClr val="4B9FCD"/>
    <a:srgbClr val="D0DCE2"/>
    <a:srgbClr val="C9D6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85" autoAdjust="0"/>
    <p:restoredTop sz="89785" autoAdjust="0"/>
  </p:normalViewPr>
  <p:slideViewPr>
    <p:cSldViewPr snapToGrid="0">
      <p:cViewPr varScale="1">
        <p:scale>
          <a:sx n="105" d="100"/>
          <a:sy n="105" d="100"/>
        </p:scale>
        <p:origin x="966" y="90"/>
      </p:cViewPr>
      <p:guideLst>
        <p:guide orient="horz" pos="1072"/>
        <p:guide orient="horz" pos="3856"/>
        <p:guide orient="horz" pos="3608"/>
        <p:guide orient="horz" pos="1472"/>
        <p:guide orient="horz" pos="798"/>
        <p:guide pos="219"/>
        <p:guide pos="5497"/>
        <p:guide pos="463"/>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Grid="0">
      <p:cViewPr varScale="1">
        <p:scale>
          <a:sx n="94" d="100"/>
          <a:sy n="94" d="100"/>
        </p:scale>
        <p:origin x="-2898" y="-90"/>
      </p:cViewPr>
      <p:guideLst>
        <p:guide orient="horz" pos="2924"/>
        <p:guide pos="2205"/>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handoutMaster" Target="handoutMasters/handoutMaster1.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presProps" Target="presProps.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viewProps" Target="viewProps.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theme" Target="theme/theme1.xml"/><Relationship Id="rId3" Type="http://schemas.openxmlformats.org/officeDocument/2006/relationships/slide" Target="slides/slide2.xml"/><Relationship Id="rId214" Type="http://schemas.openxmlformats.org/officeDocument/2006/relationships/slide" Target="slides/slide213.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tableStyles" Target="tableStyle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notesMaster" Target="notesMasters/notesMaster1.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Sheet1!$B$1</c:f>
              <c:strCache>
                <c:ptCount val="1"/>
                <c:pt idx="0">
                  <c:v>Private Carriers ($ B)</c:v>
                </c:pt>
              </c:strCache>
            </c:strRef>
          </c:tx>
          <c:spPr>
            <a:solidFill>
              <a:srgbClr val="28688C"/>
            </a:solidFill>
          </c:spPr>
          <c:invertIfNegative val="0"/>
          <c:dPt>
            <c:idx val="19"/>
            <c:invertIfNegative val="0"/>
            <c:bubble3D val="0"/>
            <c:spPr>
              <a:solidFill>
                <a:srgbClr val="28688C"/>
              </a:solidFill>
              <a:ln>
                <a:solidFill>
                  <a:srgbClr val="3E7BB8"/>
                </a:solidFill>
              </a:ln>
            </c:spPr>
          </c:dPt>
          <c:dPt>
            <c:idx val="21"/>
            <c:invertIfNegative val="0"/>
            <c:bubble3D val="0"/>
            <c:spPr>
              <a:solidFill>
                <a:srgbClr val="2B7299"/>
              </a:solidFill>
            </c:spPr>
          </c:dPt>
          <c:dPt>
            <c:idx val="22"/>
            <c:invertIfNegative val="0"/>
            <c:bubble3D val="0"/>
            <c:spPr>
              <a:solidFill>
                <a:srgbClr val="2B7299"/>
              </a:solidFill>
            </c:spPr>
          </c:dPt>
          <c:dPt>
            <c:idx val="23"/>
            <c:invertIfNegative val="0"/>
            <c:bubble3D val="0"/>
            <c:spPr>
              <a:solidFill>
                <a:srgbClr val="4B9FCD"/>
              </a:solidFill>
            </c:spPr>
          </c:dPt>
          <c:dLbls>
            <c:numFmt formatCode="#,##0.0" sourceLinked="0"/>
            <c:spPr>
              <a:noFill/>
              <a:ln>
                <a:noFill/>
              </a:ln>
              <a:effectLst/>
            </c:spPr>
            <c:txPr>
              <a:bodyPr rot="0" vert="horz"/>
              <a:lstStyle/>
              <a:p>
                <a:pPr>
                  <a:defRPr sz="1094" b="1" i="0" baseline="0">
                    <a:solidFill>
                      <a:schemeClr val="bg1"/>
                    </a:solidFill>
                    <a:latin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Sheet1!$A$2:$A$25</c:f>
              <c:strCache>
                <c:ptCount val="24"/>
                <c:pt idx="0">
                  <c:v>90</c:v>
                </c:pt>
                <c:pt idx="1">
                  <c:v>91</c:v>
                </c:pt>
                <c:pt idx="2">
                  <c:v>92</c:v>
                </c:pt>
                <c:pt idx="3">
                  <c:v>93</c:v>
                </c:pt>
                <c:pt idx="4">
                  <c:v>94</c:v>
                </c:pt>
                <c:pt idx="5">
                  <c:v>95</c:v>
                </c:pt>
                <c:pt idx="6">
                  <c:v>96</c:v>
                </c:pt>
                <c:pt idx="7">
                  <c:v>97</c:v>
                </c:pt>
                <c:pt idx="8">
                  <c:v>98</c:v>
                </c:pt>
                <c:pt idx="9">
                  <c:v>99</c:v>
                </c:pt>
                <c:pt idx="10">
                  <c:v>00</c:v>
                </c:pt>
                <c:pt idx="11">
                  <c:v>01</c:v>
                </c:pt>
                <c:pt idx="12">
                  <c:v>02</c:v>
                </c:pt>
                <c:pt idx="13">
                  <c:v>03</c:v>
                </c:pt>
                <c:pt idx="14">
                  <c:v>04</c:v>
                </c:pt>
                <c:pt idx="15">
                  <c:v>05</c:v>
                </c:pt>
                <c:pt idx="16">
                  <c:v>06</c:v>
                </c:pt>
                <c:pt idx="17">
                  <c:v>07</c:v>
                </c:pt>
                <c:pt idx="18">
                  <c:v>08</c:v>
                </c:pt>
                <c:pt idx="19">
                  <c:v>09</c:v>
                </c:pt>
                <c:pt idx="20">
                  <c:v>10</c:v>
                </c:pt>
                <c:pt idx="21">
                  <c:v>11</c:v>
                </c:pt>
                <c:pt idx="22">
                  <c:v>12</c:v>
                </c:pt>
                <c:pt idx="23">
                  <c:v>13</c:v>
                </c:pt>
              </c:strCache>
            </c:strRef>
          </c:cat>
          <c:val>
            <c:numRef>
              <c:f>Sheet1!$B$2:$B$25</c:f>
              <c:numCache>
                <c:formatCode>0.000</c:formatCode>
                <c:ptCount val="24"/>
                <c:pt idx="0">
                  <c:v>30.996355121000001</c:v>
                </c:pt>
                <c:pt idx="1">
                  <c:v>31.316294560999999</c:v>
                </c:pt>
                <c:pt idx="2">
                  <c:v>29.753761604000001</c:v>
                </c:pt>
                <c:pt idx="3">
                  <c:v>30.505050416</c:v>
                </c:pt>
                <c:pt idx="4">
                  <c:v>29.077386128000001</c:v>
                </c:pt>
                <c:pt idx="5">
                  <c:v>26.321967000000001</c:v>
                </c:pt>
                <c:pt idx="6">
                  <c:v>25.202254229000001</c:v>
                </c:pt>
                <c:pt idx="7">
                  <c:v>24.183790124000001</c:v>
                </c:pt>
                <c:pt idx="8">
                  <c:v>23.294640043000001</c:v>
                </c:pt>
                <c:pt idx="9">
                  <c:v>22.304646870999999</c:v>
                </c:pt>
                <c:pt idx="10">
                  <c:v>24.956931406999999</c:v>
                </c:pt>
                <c:pt idx="11">
                  <c:v>26.133928442000002</c:v>
                </c:pt>
                <c:pt idx="12">
                  <c:v>29.249614615000002</c:v>
                </c:pt>
                <c:pt idx="13">
                  <c:v>31.117596655999996</c:v>
                </c:pt>
                <c:pt idx="14">
                  <c:v>34.662006891000004</c:v>
                </c:pt>
                <c:pt idx="15">
                  <c:v>37.784561175999997</c:v>
                </c:pt>
                <c:pt idx="16">
                  <c:v>38.611554639999994</c:v>
                </c:pt>
                <c:pt idx="17">
                  <c:v>37.587669666999993</c:v>
                </c:pt>
                <c:pt idx="18">
                  <c:v>33.755330207999997</c:v>
                </c:pt>
                <c:pt idx="19">
                  <c:v>30.3</c:v>
                </c:pt>
                <c:pt idx="20">
                  <c:v>29.9</c:v>
                </c:pt>
                <c:pt idx="21">
                  <c:v>32.299999999999997</c:v>
                </c:pt>
                <c:pt idx="22">
                  <c:v>35.1</c:v>
                </c:pt>
                <c:pt idx="23">
                  <c:v>37</c:v>
                </c:pt>
              </c:numCache>
            </c:numRef>
          </c:val>
        </c:ser>
        <c:ser>
          <c:idx val="2"/>
          <c:order val="1"/>
          <c:tx>
            <c:strRef>
              <c:f>Sheet1!$C$1</c:f>
              <c:strCache>
                <c:ptCount val="1"/>
                <c:pt idx="0">
                  <c:v>State Funds ($ B)</c:v>
                </c:pt>
              </c:strCache>
            </c:strRef>
          </c:tx>
          <c:spPr>
            <a:solidFill>
              <a:schemeClr val="accent6"/>
            </a:solidFill>
          </c:spPr>
          <c:invertIfNegative val="0"/>
          <c:dPt>
            <c:idx val="19"/>
            <c:invertIfNegative val="0"/>
            <c:bubble3D val="0"/>
            <c:spPr>
              <a:solidFill>
                <a:schemeClr val="accent6"/>
              </a:solidFill>
              <a:ln>
                <a:solidFill>
                  <a:schemeClr val="accent2"/>
                </a:solidFill>
              </a:ln>
            </c:spPr>
          </c:dPt>
          <c:dPt>
            <c:idx val="22"/>
            <c:invertIfNegative val="0"/>
            <c:bubble3D val="0"/>
          </c:dPt>
          <c:dPt>
            <c:idx val="23"/>
            <c:invertIfNegative val="0"/>
            <c:bubble3D val="0"/>
            <c:spPr>
              <a:solidFill>
                <a:schemeClr val="accent6">
                  <a:lumMod val="60000"/>
                  <a:lumOff val="40000"/>
                </a:schemeClr>
              </a:solidFill>
            </c:spPr>
          </c:dPt>
          <c:cat>
            <c:strRef>
              <c:f>Sheet1!$A$2:$A$25</c:f>
              <c:strCache>
                <c:ptCount val="24"/>
                <c:pt idx="0">
                  <c:v>90</c:v>
                </c:pt>
                <c:pt idx="1">
                  <c:v>91</c:v>
                </c:pt>
                <c:pt idx="2">
                  <c:v>92</c:v>
                </c:pt>
                <c:pt idx="3">
                  <c:v>93</c:v>
                </c:pt>
                <c:pt idx="4">
                  <c:v>94</c:v>
                </c:pt>
                <c:pt idx="5">
                  <c:v>95</c:v>
                </c:pt>
                <c:pt idx="6">
                  <c:v>96</c:v>
                </c:pt>
                <c:pt idx="7">
                  <c:v>97</c:v>
                </c:pt>
                <c:pt idx="8">
                  <c:v>98</c:v>
                </c:pt>
                <c:pt idx="9">
                  <c:v>99</c:v>
                </c:pt>
                <c:pt idx="10">
                  <c:v>00</c:v>
                </c:pt>
                <c:pt idx="11">
                  <c:v>01</c:v>
                </c:pt>
                <c:pt idx="12">
                  <c:v>02</c:v>
                </c:pt>
                <c:pt idx="13">
                  <c:v>03</c:v>
                </c:pt>
                <c:pt idx="14">
                  <c:v>04</c:v>
                </c:pt>
                <c:pt idx="15">
                  <c:v>05</c:v>
                </c:pt>
                <c:pt idx="16">
                  <c:v>06</c:v>
                </c:pt>
                <c:pt idx="17">
                  <c:v>07</c:v>
                </c:pt>
                <c:pt idx="18">
                  <c:v>08</c:v>
                </c:pt>
                <c:pt idx="19">
                  <c:v>09</c:v>
                </c:pt>
                <c:pt idx="20">
                  <c:v>10</c:v>
                </c:pt>
                <c:pt idx="21">
                  <c:v>11</c:v>
                </c:pt>
                <c:pt idx="22">
                  <c:v>12</c:v>
                </c:pt>
                <c:pt idx="23">
                  <c:v>13</c:v>
                </c:pt>
              </c:strCache>
            </c:strRef>
          </c:cat>
          <c:val>
            <c:numRef>
              <c:f>Sheet1!$C$2:$C$25</c:f>
              <c:numCache>
                <c:formatCode>0.000</c:formatCode>
                <c:ptCount val="24"/>
                <c:pt idx="0">
                  <c:v>4.3</c:v>
                </c:pt>
                <c:pt idx="1">
                  <c:v>4.4000000000000004</c:v>
                </c:pt>
                <c:pt idx="2">
                  <c:v>4.5</c:v>
                </c:pt>
                <c:pt idx="3">
                  <c:v>4.9000000000000004</c:v>
                </c:pt>
                <c:pt idx="4">
                  <c:v>4.5</c:v>
                </c:pt>
                <c:pt idx="5">
                  <c:v>3.8</c:v>
                </c:pt>
                <c:pt idx="6">
                  <c:v>3.3</c:v>
                </c:pt>
                <c:pt idx="7">
                  <c:v>2.6816056490000002</c:v>
                </c:pt>
                <c:pt idx="8">
                  <c:v>2.644896573</c:v>
                </c:pt>
                <c:pt idx="9">
                  <c:v>2.702384602</c:v>
                </c:pt>
                <c:pt idx="10">
                  <c:v>3.6824865689999999</c:v>
                </c:pt>
                <c:pt idx="11">
                  <c:v>6.0117218489999997</c:v>
                </c:pt>
                <c:pt idx="12">
                  <c:v>8.4210921709999997</c:v>
                </c:pt>
                <c:pt idx="13">
                  <c:v>11.156217815</c:v>
                </c:pt>
                <c:pt idx="14">
                  <c:v>11.819045130999999</c:v>
                </c:pt>
                <c:pt idx="15">
                  <c:v>10.065</c:v>
                </c:pt>
                <c:pt idx="16">
                  <c:v>7.8433660380000001</c:v>
                </c:pt>
                <c:pt idx="17">
                  <c:v>6.7283254809999997</c:v>
                </c:pt>
                <c:pt idx="18">
                  <c:v>5.5453181000000002</c:v>
                </c:pt>
                <c:pt idx="19">
                  <c:v>4.3</c:v>
                </c:pt>
                <c:pt idx="20">
                  <c:v>3.9</c:v>
                </c:pt>
                <c:pt idx="21">
                  <c:v>4.0999999999999996</c:v>
                </c:pt>
                <c:pt idx="22">
                  <c:v>4.5</c:v>
                </c:pt>
                <c:pt idx="23">
                  <c:v>4.0999999999999996</c:v>
                </c:pt>
              </c:numCache>
            </c:numRef>
          </c:val>
        </c:ser>
        <c:dLbls>
          <c:showLegendKey val="0"/>
          <c:showVal val="0"/>
          <c:showCatName val="0"/>
          <c:showSerName val="0"/>
          <c:showPercent val="0"/>
          <c:showBubbleSize val="0"/>
        </c:dLbls>
        <c:gapWidth val="20"/>
        <c:overlap val="100"/>
        <c:axId val="-1101292848"/>
        <c:axId val="-1101292304"/>
      </c:barChart>
      <c:lineChart>
        <c:grouping val="standard"/>
        <c:varyColors val="0"/>
        <c:ser>
          <c:idx val="3"/>
          <c:order val="2"/>
          <c:tx>
            <c:strRef>
              <c:f>Sheet1!$D$1</c:f>
              <c:strCache>
                <c:ptCount val="1"/>
                <c:pt idx="0">
                  <c:v>Label Placeholder</c:v>
                </c:pt>
              </c:strCache>
            </c:strRef>
          </c:tx>
          <c:spPr>
            <a:ln>
              <a:noFill/>
            </a:ln>
          </c:spPr>
          <c:marker>
            <c:symbol val="none"/>
          </c:marker>
          <c:dLbls>
            <c:dLbl>
              <c:idx val="18"/>
              <c:numFmt formatCode="#,##0.0" sourceLinked="0"/>
              <c:spPr/>
              <c:txPr>
                <a:bodyPr/>
                <a:lstStyle/>
                <a:p>
                  <a:pPr>
                    <a:defRPr sz="1200" b="1" baseline="0">
                      <a:latin typeface="Arial" pitchFamily="34" charset="0"/>
                      <a:cs typeface="Arial" pitchFamily="34" charset="0"/>
                    </a:defRPr>
                  </a:pPr>
                  <a:endParaRPr lang="en-US"/>
                </a:p>
              </c:txPr>
              <c:dLblPos val="t"/>
              <c:showLegendKey val="0"/>
              <c:showVal val="1"/>
              <c:showCatName val="0"/>
              <c:showSerName val="0"/>
              <c:showPercent val="0"/>
              <c:showBubbleSize val="0"/>
            </c:dLbl>
            <c:numFmt formatCode="#,##0.0" sourceLinked="0"/>
            <c:spPr>
              <a:noFill/>
              <a:ln>
                <a:noFill/>
              </a:ln>
              <a:effectLst/>
            </c:spPr>
            <c:txPr>
              <a:bodyPr/>
              <a:lstStyle/>
              <a:p>
                <a:pPr>
                  <a:defRPr sz="1200" b="1">
                    <a:latin typeface="Arial" pitchFamily="34" charset="0"/>
                    <a:cs typeface="Arial"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Sheet1!$A$2:$A$25</c:f>
              <c:strCache>
                <c:ptCount val="24"/>
                <c:pt idx="0">
                  <c:v>90</c:v>
                </c:pt>
                <c:pt idx="1">
                  <c:v>91</c:v>
                </c:pt>
                <c:pt idx="2">
                  <c:v>92</c:v>
                </c:pt>
                <c:pt idx="3">
                  <c:v>93</c:v>
                </c:pt>
                <c:pt idx="4">
                  <c:v>94</c:v>
                </c:pt>
                <c:pt idx="5">
                  <c:v>95</c:v>
                </c:pt>
                <c:pt idx="6">
                  <c:v>96</c:v>
                </c:pt>
                <c:pt idx="7">
                  <c:v>97</c:v>
                </c:pt>
                <c:pt idx="8">
                  <c:v>98</c:v>
                </c:pt>
                <c:pt idx="9">
                  <c:v>99</c:v>
                </c:pt>
                <c:pt idx="10">
                  <c:v>00</c:v>
                </c:pt>
                <c:pt idx="11">
                  <c:v>01</c:v>
                </c:pt>
                <c:pt idx="12">
                  <c:v>02</c:v>
                </c:pt>
                <c:pt idx="13">
                  <c:v>03</c:v>
                </c:pt>
                <c:pt idx="14">
                  <c:v>04</c:v>
                </c:pt>
                <c:pt idx="15">
                  <c:v>05</c:v>
                </c:pt>
                <c:pt idx="16">
                  <c:v>06</c:v>
                </c:pt>
                <c:pt idx="17">
                  <c:v>07</c:v>
                </c:pt>
                <c:pt idx="18">
                  <c:v>08</c:v>
                </c:pt>
                <c:pt idx="19">
                  <c:v>09</c:v>
                </c:pt>
                <c:pt idx="20">
                  <c:v>10</c:v>
                </c:pt>
                <c:pt idx="21">
                  <c:v>11</c:v>
                </c:pt>
                <c:pt idx="22">
                  <c:v>12</c:v>
                </c:pt>
                <c:pt idx="23">
                  <c:v>13</c:v>
                </c:pt>
              </c:strCache>
            </c:strRef>
          </c:cat>
          <c:val>
            <c:numRef>
              <c:f>Sheet1!$D$2:$D$25</c:f>
              <c:numCache>
                <c:formatCode>0.000</c:formatCode>
                <c:ptCount val="24"/>
                <c:pt idx="0">
                  <c:v>35.299999999999997</c:v>
                </c:pt>
                <c:pt idx="1">
                  <c:v>35.700000000000003</c:v>
                </c:pt>
                <c:pt idx="2">
                  <c:v>34.299999999999997</c:v>
                </c:pt>
                <c:pt idx="3">
                  <c:v>35.4</c:v>
                </c:pt>
                <c:pt idx="4">
                  <c:v>33.6</c:v>
                </c:pt>
                <c:pt idx="5">
                  <c:v>30.1</c:v>
                </c:pt>
                <c:pt idx="6">
                  <c:v>28.5</c:v>
                </c:pt>
                <c:pt idx="7">
                  <c:v>26.865395773000003</c:v>
                </c:pt>
                <c:pt idx="8">
                  <c:v>25.939536616000002</c:v>
                </c:pt>
                <c:pt idx="9">
                  <c:v>25.007031472999998</c:v>
                </c:pt>
                <c:pt idx="10">
                  <c:v>28.639417975999997</c:v>
                </c:pt>
                <c:pt idx="11">
                  <c:v>32.145650291000003</c:v>
                </c:pt>
                <c:pt idx="12">
                  <c:v>37.670706786000004</c:v>
                </c:pt>
                <c:pt idx="13">
                  <c:v>42.273814470999994</c:v>
                </c:pt>
                <c:pt idx="14">
                  <c:v>46.481052022</c:v>
                </c:pt>
                <c:pt idx="15">
                  <c:v>47.849561175999995</c:v>
                </c:pt>
                <c:pt idx="16">
                  <c:v>46.454920677999993</c:v>
                </c:pt>
                <c:pt idx="17">
                  <c:v>44.315995147999992</c:v>
                </c:pt>
                <c:pt idx="18">
                  <c:v>39.300648308</c:v>
                </c:pt>
                <c:pt idx="19">
                  <c:v>34.6</c:v>
                </c:pt>
                <c:pt idx="20">
                  <c:v>33.799999999999997</c:v>
                </c:pt>
                <c:pt idx="21">
                  <c:v>36.4</c:v>
                </c:pt>
                <c:pt idx="22">
                  <c:v>39.6</c:v>
                </c:pt>
                <c:pt idx="23">
                  <c:v>41.9</c:v>
                </c:pt>
              </c:numCache>
            </c:numRef>
          </c:val>
          <c:smooth val="0"/>
        </c:ser>
        <c:ser>
          <c:idx val="1"/>
          <c:order val="3"/>
          <c:tx>
            <c:strRef>
              <c:f>Sheet1!$E$1</c:f>
              <c:strCache>
                <c:ptCount val="1"/>
                <c:pt idx="0">
                  <c:v>AVG</c:v>
                </c:pt>
              </c:strCache>
            </c:strRef>
          </c:tx>
          <c:spPr>
            <a:ln w="28024">
              <a:noFill/>
            </a:ln>
          </c:spPr>
          <c:marker>
            <c:symbol val="none"/>
          </c:marker>
          <c:cat>
            <c:strRef>
              <c:f>Sheet1!$A$2:$A$25</c:f>
              <c:strCache>
                <c:ptCount val="24"/>
                <c:pt idx="0">
                  <c:v>90</c:v>
                </c:pt>
                <c:pt idx="1">
                  <c:v>91</c:v>
                </c:pt>
                <c:pt idx="2">
                  <c:v>92</c:v>
                </c:pt>
                <c:pt idx="3">
                  <c:v>93</c:v>
                </c:pt>
                <c:pt idx="4">
                  <c:v>94</c:v>
                </c:pt>
                <c:pt idx="5">
                  <c:v>95</c:v>
                </c:pt>
                <c:pt idx="6">
                  <c:v>96</c:v>
                </c:pt>
                <c:pt idx="7">
                  <c:v>97</c:v>
                </c:pt>
                <c:pt idx="8">
                  <c:v>98</c:v>
                </c:pt>
                <c:pt idx="9">
                  <c:v>99</c:v>
                </c:pt>
                <c:pt idx="10">
                  <c:v>00</c:v>
                </c:pt>
                <c:pt idx="11">
                  <c:v>01</c:v>
                </c:pt>
                <c:pt idx="12">
                  <c:v>02</c:v>
                </c:pt>
                <c:pt idx="13">
                  <c:v>03</c:v>
                </c:pt>
                <c:pt idx="14">
                  <c:v>04</c:v>
                </c:pt>
                <c:pt idx="15">
                  <c:v>05</c:v>
                </c:pt>
                <c:pt idx="16">
                  <c:v>06</c:v>
                </c:pt>
                <c:pt idx="17">
                  <c:v>07</c:v>
                </c:pt>
                <c:pt idx="18">
                  <c:v>08</c:v>
                </c:pt>
                <c:pt idx="19">
                  <c:v>09</c:v>
                </c:pt>
                <c:pt idx="20">
                  <c:v>10</c:v>
                </c:pt>
                <c:pt idx="21">
                  <c:v>11</c:v>
                </c:pt>
                <c:pt idx="22">
                  <c:v>12</c:v>
                </c:pt>
                <c:pt idx="23">
                  <c:v>13</c:v>
                </c:pt>
              </c:strCache>
            </c:strRef>
          </c:cat>
          <c:val>
            <c:numRef>
              <c:f>Sheet1!$E$2:$E$25</c:f>
              <c:numCache>
                <c:formatCode>0.000</c:formatCode>
                <c:ptCount val="24"/>
                <c:pt idx="0">
                  <c:v>29.621833333333331</c:v>
                </c:pt>
                <c:pt idx="1">
                  <c:v>29.621833333333331</c:v>
                </c:pt>
                <c:pt idx="2">
                  <c:v>29.621833333333331</c:v>
                </c:pt>
                <c:pt idx="3">
                  <c:v>29.621833333333331</c:v>
                </c:pt>
                <c:pt idx="4">
                  <c:v>29.621833333333331</c:v>
                </c:pt>
                <c:pt idx="5">
                  <c:v>29.621833333333331</c:v>
                </c:pt>
                <c:pt idx="6">
                  <c:v>29.621833333333331</c:v>
                </c:pt>
                <c:pt idx="7">
                  <c:v>29.621833333333331</c:v>
                </c:pt>
                <c:pt idx="8">
                  <c:v>29.621833333333331</c:v>
                </c:pt>
                <c:pt idx="9">
                  <c:v>29.621833333333331</c:v>
                </c:pt>
                <c:pt idx="10">
                  <c:v>29.621833333333331</c:v>
                </c:pt>
                <c:pt idx="11">
                  <c:v>29.621833333333331</c:v>
                </c:pt>
                <c:pt idx="12">
                  <c:v>29.621833333333331</c:v>
                </c:pt>
                <c:pt idx="13">
                  <c:v>29.621833333333331</c:v>
                </c:pt>
                <c:pt idx="14">
                  <c:v>29.621833333333331</c:v>
                </c:pt>
                <c:pt idx="15">
                  <c:v>29.621833333333331</c:v>
                </c:pt>
                <c:pt idx="16">
                  <c:v>29.621833333333331</c:v>
                </c:pt>
                <c:pt idx="17">
                  <c:v>29.621833333333331</c:v>
                </c:pt>
                <c:pt idx="18">
                  <c:v>29.621833333333331</c:v>
                </c:pt>
                <c:pt idx="19">
                  <c:v>29.622</c:v>
                </c:pt>
                <c:pt idx="20">
                  <c:v>29.622</c:v>
                </c:pt>
                <c:pt idx="21">
                  <c:v>29.622</c:v>
                </c:pt>
                <c:pt idx="22">
                  <c:v>29.622</c:v>
                </c:pt>
                <c:pt idx="23">
                  <c:v>29.622</c:v>
                </c:pt>
              </c:numCache>
            </c:numRef>
          </c:val>
          <c:smooth val="0"/>
        </c:ser>
        <c:dLbls>
          <c:showLegendKey val="0"/>
          <c:showVal val="0"/>
          <c:showCatName val="0"/>
          <c:showSerName val="0"/>
          <c:showPercent val="0"/>
          <c:showBubbleSize val="0"/>
        </c:dLbls>
        <c:marker val="1"/>
        <c:smooth val="0"/>
        <c:axId val="-1101292848"/>
        <c:axId val="-1101292304"/>
      </c:lineChart>
      <c:catAx>
        <c:axId val="-1101292848"/>
        <c:scaling>
          <c:orientation val="minMax"/>
        </c:scaling>
        <c:delete val="0"/>
        <c:axPos val="b"/>
        <c:numFmt formatCode="General" sourceLinked="1"/>
        <c:majorTickMark val="none"/>
        <c:minorTickMark val="none"/>
        <c:tickLblPos val="low"/>
        <c:spPr>
          <a:ln w="28024">
            <a:solidFill>
              <a:schemeClr val="bg1">
                <a:lumMod val="50000"/>
              </a:schemeClr>
            </a:solidFill>
          </a:ln>
        </c:spPr>
        <c:txPr>
          <a:bodyPr rot="0"/>
          <a:lstStyle/>
          <a:p>
            <a:pPr>
              <a:defRPr sz="1173" b="1">
                <a:latin typeface="Arial" pitchFamily="34" charset="0"/>
                <a:cs typeface="Arial" pitchFamily="34" charset="0"/>
              </a:defRPr>
            </a:pPr>
            <a:endParaRPr lang="en-US"/>
          </a:p>
        </c:txPr>
        <c:crossAx val="-1101292304"/>
        <c:crosses val="autoZero"/>
        <c:auto val="0"/>
        <c:lblAlgn val="ctr"/>
        <c:lblOffset val="100"/>
        <c:tickLblSkip val="1"/>
        <c:noMultiLvlLbl val="0"/>
      </c:catAx>
      <c:valAx>
        <c:axId val="-1101292304"/>
        <c:scaling>
          <c:orientation val="minMax"/>
          <c:max val="50"/>
          <c:min val="0"/>
        </c:scaling>
        <c:delete val="0"/>
        <c:axPos val="l"/>
        <c:numFmt formatCode="0" sourceLinked="0"/>
        <c:majorTickMark val="none"/>
        <c:minorTickMark val="none"/>
        <c:tickLblPos val="low"/>
        <c:spPr>
          <a:ln w="28024">
            <a:solidFill>
              <a:schemeClr val="bg1">
                <a:lumMod val="50000"/>
              </a:schemeClr>
            </a:solidFill>
          </a:ln>
        </c:spPr>
        <c:txPr>
          <a:bodyPr/>
          <a:lstStyle/>
          <a:p>
            <a:pPr>
              <a:defRPr sz="1573" b="1">
                <a:latin typeface="Arial" pitchFamily="34" charset="0"/>
                <a:cs typeface="Arial" pitchFamily="34" charset="0"/>
              </a:defRPr>
            </a:pPr>
            <a:endParaRPr lang="en-US"/>
          </a:p>
        </c:txPr>
        <c:crossAx val="-1101292848"/>
        <c:crosses val="autoZero"/>
        <c:crossBetween val="between"/>
        <c:majorUnit val="10"/>
      </c:valAx>
      <c:spPr>
        <a:noFill/>
        <a:ln w="25363">
          <a:noFill/>
        </a:ln>
      </c:spPr>
    </c:plotArea>
    <c:legend>
      <c:legendPos val="r"/>
      <c:legendEntry>
        <c:idx val="2"/>
        <c:delete val="1"/>
      </c:legendEntry>
      <c:legendEntry>
        <c:idx val="3"/>
        <c:delete val="1"/>
      </c:legendEntry>
      <c:layout>
        <c:manualLayout>
          <c:xMode val="edge"/>
          <c:yMode val="edge"/>
          <c:x val="6.6474320890547584E-2"/>
          <c:y val="3.1575324607604018E-2"/>
          <c:w val="0.29913829315438417"/>
          <c:h val="0.13509122617950906"/>
        </c:manualLayout>
      </c:layout>
      <c:overlay val="1"/>
      <c:txPr>
        <a:bodyPr/>
        <a:lstStyle/>
        <a:p>
          <a:pPr>
            <a:defRPr sz="1373" b="1">
              <a:latin typeface="Arial" pitchFamily="34" charset="0"/>
              <a:cs typeface="Arial" pitchFamily="34" charset="0"/>
            </a:defRPr>
          </a:pPr>
          <a:endParaRPr lang="en-US"/>
        </a:p>
      </c:txPr>
    </c:legend>
    <c:plotVisOnly val="1"/>
    <c:dispBlanksAs val="gap"/>
    <c:showDLblsOverMax val="0"/>
  </c:chart>
  <c:txPr>
    <a:bodyPr/>
    <a:lstStyle/>
    <a:p>
      <a:pPr>
        <a:defRPr sz="176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1105217140832474E-2"/>
          <c:y val="3.4098667589344503E-2"/>
          <c:w val="0.93040188886645558"/>
          <c:h val="0.86296741032373536"/>
        </c:manualLayout>
      </c:layout>
      <c:barChart>
        <c:barDir val="col"/>
        <c:grouping val="clustered"/>
        <c:varyColors val="0"/>
        <c:ser>
          <c:idx val="0"/>
          <c:order val="0"/>
          <c:tx>
            <c:strRef>
              <c:f>Chart!$B$1</c:f>
              <c:strCache>
                <c:ptCount val="1"/>
                <c:pt idx="0">
                  <c:v>Indicated</c:v>
                </c:pt>
              </c:strCache>
            </c:strRef>
          </c:tx>
          <c:spPr>
            <a:ln w="6350">
              <a:solidFill>
                <a:srgbClr val="0F5173"/>
              </a:solidFill>
            </a:ln>
          </c:spPr>
          <c:invertIfNegative val="0"/>
          <c:dPt>
            <c:idx val="19"/>
            <c:invertIfNegative val="0"/>
            <c:bubble3D val="0"/>
            <c:spPr>
              <a:solidFill>
                <a:srgbClr val="0F5173"/>
              </a:solidFill>
              <a:ln w="6350">
                <a:solidFill>
                  <a:srgbClr val="0F5173"/>
                </a:solidFill>
              </a:ln>
            </c:spPr>
          </c:dPt>
          <c:dLbls>
            <c:dLbl>
              <c:idx val="19"/>
              <c:numFmt formatCode="#,##0" sourceLinked="0"/>
              <c:spPr/>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dLbl>
            <c:dLbl>
              <c:idx val="20"/>
              <c:numFmt formatCode="#,##0" sourceLinked="0"/>
              <c:spPr/>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dLbl>
            <c:numFmt formatCode="#,##0.0" sourceLinked="0"/>
            <c:spPr>
              <a:noFill/>
              <a:ln>
                <a:noFill/>
              </a:ln>
              <a:effectLst/>
            </c:spPr>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Chart!$A$2:$A$24</c:f>
              <c:strCache>
                <c:ptCount val="23"/>
                <c:pt idx="0">
                  <c:v>91</c:v>
                </c:pt>
                <c:pt idx="1">
                  <c:v>92</c:v>
                </c:pt>
                <c:pt idx="2">
                  <c:v>93</c:v>
                </c:pt>
                <c:pt idx="3">
                  <c:v>94</c:v>
                </c:pt>
                <c:pt idx="4">
                  <c:v>95</c:v>
                </c:pt>
                <c:pt idx="5">
                  <c:v>96</c:v>
                </c:pt>
                <c:pt idx="6">
                  <c:v>97</c:v>
                </c:pt>
                <c:pt idx="7">
                  <c:v>98</c:v>
                </c:pt>
                <c:pt idx="8">
                  <c:v>99</c:v>
                </c:pt>
                <c:pt idx="9">
                  <c:v>00</c:v>
                </c:pt>
                <c:pt idx="10">
                  <c:v>01</c:v>
                </c:pt>
                <c:pt idx="11">
                  <c:v>02</c:v>
                </c:pt>
                <c:pt idx="12">
                  <c:v>03</c:v>
                </c:pt>
                <c:pt idx="13">
                  <c:v>04</c:v>
                </c:pt>
                <c:pt idx="14">
                  <c:v>05</c:v>
                </c:pt>
                <c:pt idx="15">
                  <c:v>06</c:v>
                </c:pt>
                <c:pt idx="16">
                  <c:v>07</c:v>
                </c:pt>
                <c:pt idx="17">
                  <c:v>08</c:v>
                </c:pt>
                <c:pt idx="18">
                  <c:v>09</c:v>
                </c:pt>
                <c:pt idx="19">
                  <c:v>10</c:v>
                </c:pt>
                <c:pt idx="20">
                  <c:v>11</c:v>
                </c:pt>
                <c:pt idx="21">
                  <c:v>12</c:v>
                </c:pt>
                <c:pt idx="22">
                  <c:v>13P</c:v>
                </c:pt>
              </c:strCache>
            </c:strRef>
          </c:cat>
          <c:val>
            <c:numRef>
              <c:f>Chart!$B$2:$B$24</c:f>
              <c:numCache>
                <c:formatCode>General</c:formatCode>
                <c:ptCount val="23"/>
                <c:pt idx="0">
                  <c:v>-4.2</c:v>
                </c:pt>
                <c:pt idx="1">
                  <c:v>-4.3999999999999995</c:v>
                </c:pt>
                <c:pt idx="2">
                  <c:v>-9.1999999999999993</c:v>
                </c:pt>
                <c:pt idx="3">
                  <c:v>0.3</c:v>
                </c:pt>
                <c:pt idx="4">
                  <c:v>-6.5</c:v>
                </c:pt>
                <c:pt idx="5">
                  <c:v>-4.5</c:v>
                </c:pt>
                <c:pt idx="6">
                  <c:v>0.5</c:v>
                </c:pt>
                <c:pt idx="7">
                  <c:v>-3.9</c:v>
                </c:pt>
                <c:pt idx="8">
                  <c:v>-2.2999999999999998</c:v>
                </c:pt>
                <c:pt idx="9">
                  <c:v>-4.5</c:v>
                </c:pt>
                <c:pt idx="10">
                  <c:v>-6.899999999999995</c:v>
                </c:pt>
                <c:pt idx="11">
                  <c:v>-4.5</c:v>
                </c:pt>
                <c:pt idx="12">
                  <c:v>-4.1000000000000005</c:v>
                </c:pt>
                <c:pt idx="13">
                  <c:v>-3.6999999999999997</c:v>
                </c:pt>
                <c:pt idx="14">
                  <c:v>-6.6000000000000005</c:v>
                </c:pt>
                <c:pt idx="15">
                  <c:v>-4.5</c:v>
                </c:pt>
                <c:pt idx="16">
                  <c:v>-2.1999999999999997</c:v>
                </c:pt>
                <c:pt idx="17">
                  <c:v>-4.3</c:v>
                </c:pt>
                <c:pt idx="18">
                  <c:v>-5.7</c:v>
                </c:pt>
                <c:pt idx="19">
                  <c:v>10.5</c:v>
                </c:pt>
                <c:pt idx="20" formatCode="0.0">
                  <c:v>-4</c:v>
                </c:pt>
                <c:pt idx="21">
                  <c:v>-6.1</c:v>
                </c:pt>
                <c:pt idx="22">
                  <c:v>-2</c:v>
                </c:pt>
              </c:numCache>
            </c:numRef>
          </c:val>
        </c:ser>
        <c:dLbls>
          <c:showLegendKey val="0"/>
          <c:showVal val="0"/>
          <c:showCatName val="0"/>
          <c:showSerName val="0"/>
          <c:showPercent val="0"/>
          <c:showBubbleSize val="0"/>
        </c:dLbls>
        <c:gapWidth val="80"/>
        <c:axId val="-1101291216"/>
        <c:axId val="-1101286864"/>
      </c:barChart>
      <c:barChart>
        <c:barDir val="col"/>
        <c:grouping val="stacked"/>
        <c:varyColors val="0"/>
        <c:ser>
          <c:idx val="1"/>
          <c:order val="1"/>
          <c:tx>
            <c:strRef>
              <c:f>Chart!$C$1</c:f>
              <c:strCache>
                <c:ptCount val="1"/>
                <c:pt idx="0">
                  <c:v>Adjusted</c:v>
                </c:pt>
              </c:strCache>
            </c:strRef>
          </c:tx>
          <c:spPr>
            <a:solidFill>
              <a:srgbClr val="0F5173">
                <a:lumMod val="20000"/>
                <a:lumOff val="80000"/>
              </a:srgbClr>
            </a:solidFill>
            <a:ln w="6350">
              <a:solidFill>
                <a:srgbClr val="0F5173"/>
              </a:solidFill>
            </a:ln>
          </c:spPr>
          <c:invertIfNegative val="0"/>
          <c:dLbls>
            <c:dLbl>
              <c:idx val="20"/>
              <c:layout>
                <c:manualLayout>
                  <c:x val="0"/>
                  <c:y val="-2.6729031600871201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Chart!$A$2:$A$24</c:f>
              <c:strCache>
                <c:ptCount val="23"/>
                <c:pt idx="0">
                  <c:v>91</c:v>
                </c:pt>
                <c:pt idx="1">
                  <c:v>92</c:v>
                </c:pt>
                <c:pt idx="2">
                  <c:v>93</c:v>
                </c:pt>
                <c:pt idx="3">
                  <c:v>94</c:v>
                </c:pt>
                <c:pt idx="4">
                  <c:v>95</c:v>
                </c:pt>
                <c:pt idx="5">
                  <c:v>96</c:v>
                </c:pt>
                <c:pt idx="6">
                  <c:v>97</c:v>
                </c:pt>
                <c:pt idx="7">
                  <c:v>98</c:v>
                </c:pt>
                <c:pt idx="8">
                  <c:v>99</c:v>
                </c:pt>
                <c:pt idx="9">
                  <c:v>00</c:v>
                </c:pt>
                <c:pt idx="10">
                  <c:v>01</c:v>
                </c:pt>
                <c:pt idx="11">
                  <c:v>02</c:v>
                </c:pt>
                <c:pt idx="12">
                  <c:v>03</c:v>
                </c:pt>
                <c:pt idx="13">
                  <c:v>04</c:v>
                </c:pt>
                <c:pt idx="14">
                  <c:v>05</c:v>
                </c:pt>
                <c:pt idx="15">
                  <c:v>06</c:v>
                </c:pt>
                <c:pt idx="16">
                  <c:v>07</c:v>
                </c:pt>
                <c:pt idx="17">
                  <c:v>08</c:v>
                </c:pt>
                <c:pt idx="18">
                  <c:v>09</c:v>
                </c:pt>
                <c:pt idx="19">
                  <c:v>10</c:v>
                </c:pt>
                <c:pt idx="20">
                  <c:v>11</c:v>
                </c:pt>
                <c:pt idx="21">
                  <c:v>12</c:v>
                </c:pt>
                <c:pt idx="22">
                  <c:v>13P</c:v>
                </c:pt>
              </c:strCache>
            </c:strRef>
          </c:cat>
          <c:val>
            <c:numRef>
              <c:f>Chart!$C$2:$C$24</c:f>
              <c:numCache>
                <c:formatCode>General</c:formatCode>
                <c:ptCount val="23"/>
                <c:pt idx="19">
                  <c:v>3.5</c:v>
                </c:pt>
                <c:pt idx="20" formatCode="0.0">
                  <c:v>-1</c:v>
                </c:pt>
              </c:numCache>
            </c:numRef>
          </c:val>
        </c:ser>
        <c:dLbls>
          <c:showLegendKey val="0"/>
          <c:showVal val="0"/>
          <c:showCatName val="0"/>
          <c:showSerName val="0"/>
          <c:showPercent val="0"/>
          <c:showBubbleSize val="0"/>
        </c:dLbls>
        <c:gapWidth val="80"/>
        <c:axId val="-1101284688"/>
        <c:axId val="-1101285232"/>
      </c:barChart>
      <c:lineChart>
        <c:grouping val="standard"/>
        <c:varyColors val="0"/>
        <c:ser>
          <c:idx val="2"/>
          <c:order val="2"/>
          <c:tx>
            <c:strRef>
              <c:f>Chart!$D$1</c:f>
              <c:strCache>
                <c:ptCount val="1"/>
                <c:pt idx="0">
                  <c:v>Label Indicated</c:v>
                </c:pt>
              </c:strCache>
            </c:strRef>
          </c:tx>
          <c:spPr>
            <a:ln>
              <a:noFill/>
              <a:prstDash val="lgDash"/>
            </a:ln>
          </c:spPr>
          <c:marker>
            <c:symbol val="none"/>
          </c:marker>
          <c:cat>
            <c:strRef>
              <c:f>Chart!$A$2:$A$24</c:f>
              <c:strCache>
                <c:ptCount val="23"/>
                <c:pt idx="0">
                  <c:v>91</c:v>
                </c:pt>
                <c:pt idx="1">
                  <c:v>92</c:v>
                </c:pt>
                <c:pt idx="2">
                  <c:v>93</c:v>
                </c:pt>
                <c:pt idx="3">
                  <c:v>94</c:v>
                </c:pt>
                <c:pt idx="4">
                  <c:v>95</c:v>
                </c:pt>
                <c:pt idx="5">
                  <c:v>96</c:v>
                </c:pt>
                <c:pt idx="6">
                  <c:v>97</c:v>
                </c:pt>
                <c:pt idx="7">
                  <c:v>98</c:v>
                </c:pt>
                <c:pt idx="8">
                  <c:v>99</c:v>
                </c:pt>
                <c:pt idx="9">
                  <c:v>00</c:v>
                </c:pt>
                <c:pt idx="10">
                  <c:v>01</c:v>
                </c:pt>
                <c:pt idx="11">
                  <c:v>02</c:v>
                </c:pt>
                <c:pt idx="12">
                  <c:v>03</c:v>
                </c:pt>
                <c:pt idx="13">
                  <c:v>04</c:v>
                </c:pt>
                <c:pt idx="14">
                  <c:v>05</c:v>
                </c:pt>
                <c:pt idx="15">
                  <c:v>06</c:v>
                </c:pt>
                <c:pt idx="16">
                  <c:v>07</c:v>
                </c:pt>
                <c:pt idx="17">
                  <c:v>08</c:v>
                </c:pt>
                <c:pt idx="18">
                  <c:v>09</c:v>
                </c:pt>
                <c:pt idx="19">
                  <c:v>10</c:v>
                </c:pt>
                <c:pt idx="20">
                  <c:v>11</c:v>
                </c:pt>
                <c:pt idx="21">
                  <c:v>12</c:v>
                </c:pt>
                <c:pt idx="22">
                  <c:v>13P</c:v>
                </c:pt>
              </c:strCache>
            </c:strRef>
          </c:cat>
          <c:val>
            <c:numRef>
              <c:f>Chart!$D$2:$D$24</c:f>
              <c:numCache>
                <c:formatCode>General</c:formatCode>
                <c:ptCount val="23"/>
                <c:pt idx="0">
                  <c:v>-4.2</c:v>
                </c:pt>
                <c:pt idx="1">
                  <c:v>-4.3999999999999995</c:v>
                </c:pt>
                <c:pt idx="2">
                  <c:v>-9.1999999999999993</c:v>
                </c:pt>
                <c:pt idx="3">
                  <c:v>0.3</c:v>
                </c:pt>
                <c:pt idx="4">
                  <c:v>-6.5</c:v>
                </c:pt>
                <c:pt idx="5">
                  <c:v>-4.5</c:v>
                </c:pt>
                <c:pt idx="6">
                  <c:v>0.5</c:v>
                </c:pt>
                <c:pt idx="7">
                  <c:v>-3.9</c:v>
                </c:pt>
                <c:pt idx="8">
                  <c:v>-2.2999999999999998</c:v>
                </c:pt>
                <c:pt idx="9">
                  <c:v>-4.5</c:v>
                </c:pt>
                <c:pt idx="10">
                  <c:v>-6.899999999999995</c:v>
                </c:pt>
                <c:pt idx="11">
                  <c:v>-4.5</c:v>
                </c:pt>
                <c:pt idx="12">
                  <c:v>-4.1000000000000005</c:v>
                </c:pt>
                <c:pt idx="13">
                  <c:v>-3.6999999999999997</c:v>
                </c:pt>
                <c:pt idx="14">
                  <c:v>-6.6000000000000005</c:v>
                </c:pt>
                <c:pt idx="15">
                  <c:v>-4.5</c:v>
                </c:pt>
                <c:pt idx="16">
                  <c:v>-2.1</c:v>
                </c:pt>
                <c:pt idx="17">
                  <c:v>-4.1000000000000005</c:v>
                </c:pt>
                <c:pt idx="18">
                  <c:v>-5.5</c:v>
                </c:pt>
                <c:pt idx="19">
                  <c:v>10.5</c:v>
                </c:pt>
              </c:numCache>
            </c:numRef>
          </c:val>
          <c:smooth val="0"/>
        </c:ser>
        <c:ser>
          <c:idx val="3"/>
          <c:order val="3"/>
          <c:tx>
            <c:strRef>
              <c:f>Chart!$E$1</c:f>
              <c:strCache>
                <c:ptCount val="1"/>
                <c:pt idx="0">
                  <c:v>Label Adjusted</c:v>
                </c:pt>
              </c:strCache>
            </c:strRef>
          </c:tx>
          <c:spPr>
            <a:ln w="28575">
              <a:noFill/>
            </a:ln>
          </c:spPr>
          <c:marker>
            <c:symbol val="none"/>
          </c:marker>
          <c:cat>
            <c:strRef>
              <c:f>Chart!$A$2:$A$24</c:f>
              <c:strCache>
                <c:ptCount val="23"/>
                <c:pt idx="0">
                  <c:v>91</c:v>
                </c:pt>
                <c:pt idx="1">
                  <c:v>92</c:v>
                </c:pt>
                <c:pt idx="2">
                  <c:v>93</c:v>
                </c:pt>
                <c:pt idx="3">
                  <c:v>94</c:v>
                </c:pt>
                <c:pt idx="4">
                  <c:v>95</c:v>
                </c:pt>
                <c:pt idx="5">
                  <c:v>96</c:v>
                </c:pt>
                <c:pt idx="6">
                  <c:v>97</c:v>
                </c:pt>
                <c:pt idx="7">
                  <c:v>98</c:v>
                </c:pt>
                <c:pt idx="8">
                  <c:v>99</c:v>
                </c:pt>
                <c:pt idx="9">
                  <c:v>00</c:v>
                </c:pt>
                <c:pt idx="10">
                  <c:v>01</c:v>
                </c:pt>
                <c:pt idx="11">
                  <c:v>02</c:v>
                </c:pt>
                <c:pt idx="12">
                  <c:v>03</c:v>
                </c:pt>
                <c:pt idx="13">
                  <c:v>04</c:v>
                </c:pt>
                <c:pt idx="14">
                  <c:v>05</c:v>
                </c:pt>
                <c:pt idx="15">
                  <c:v>06</c:v>
                </c:pt>
                <c:pt idx="16">
                  <c:v>07</c:v>
                </c:pt>
                <c:pt idx="17">
                  <c:v>08</c:v>
                </c:pt>
                <c:pt idx="18">
                  <c:v>09</c:v>
                </c:pt>
                <c:pt idx="19">
                  <c:v>10</c:v>
                </c:pt>
                <c:pt idx="20">
                  <c:v>11</c:v>
                </c:pt>
                <c:pt idx="21">
                  <c:v>12</c:v>
                </c:pt>
                <c:pt idx="22">
                  <c:v>13P</c:v>
                </c:pt>
              </c:strCache>
            </c:strRef>
          </c:cat>
          <c:val>
            <c:numRef>
              <c:f>Chart!$E$2:$E$24</c:f>
              <c:numCache>
                <c:formatCode>General</c:formatCode>
                <c:ptCount val="23"/>
                <c:pt idx="0">
                  <c:v>3</c:v>
                </c:pt>
                <c:pt idx="1">
                  <c:v>3</c:v>
                </c:pt>
                <c:pt idx="2">
                  <c:v>3</c:v>
                </c:pt>
                <c:pt idx="3">
                  <c:v>3</c:v>
                </c:pt>
                <c:pt idx="4">
                  <c:v>3</c:v>
                </c:pt>
                <c:pt idx="5">
                  <c:v>3</c:v>
                </c:pt>
                <c:pt idx="6">
                  <c:v>3</c:v>
                </c:pt>
                <c:pt idx="7">
                  <c:v>3</c:v>
                </c:pt>
                <c:pt idx="8">
                  <c:v>3</c:v>
                </c:pt>
                <c:pt idx="9">
                  <c:v>3</c:v>
                </c:pt>
                <c:pt idx="10">
                  <c:v>3</c:v>
                </c:pt>
                <c:pt idx="11">
                  <c:v>3</c:v>
                </c:pt>
                <c:pt idx="12">
                  <c:v>3</c:v>
                </c:pt>
                <c:pt idx="13">
                  <c:v>3</c:v>
                </c:pt>
                <c:pt idx="14">
                  <c:v>3</c:v>
                </c:pt>
                <c:pt idx="15">
                  <c:v>3</c:v>
                </c:pt>
                <c:pt idx="16">
                  <c:v>3</c:v>
                </c:pt>
                <c:pt idx="17">
                  <c:v>3</c:v>
                </c:pt>
                <c:pt idx="18">
                  <c:v>3</c:v>
                </c:pt>
                <c:pt idx="19">
                  <c:v>3</c:v>
                </c:pt>
              </c:numCache>
            </c:numRef>
          </c:val>
          <c:smooth val="0"/>
        </c:ser>
        <c:dLbls>
          <c:showLegendKey val="0"/>
          <c:showVal val="0"/>
          <c:showCatName val="0"/>
          <c:showSerName val="0"/>
          <c:showPercent val="0"/>
          <c:showBubbleSize val="0"/>
        </c:dLbls>
        <c:marker val="1"/>
        <c:smooth val="0"/>
        <c:axId val="-1101291216"/>
        <c:axId val="-1101286864"/>
      </c:lineChart>
      <c:catAx>
        <c:axId val="-1101291216"/>
        <c:scaling>
          <c:orientation val="minMax"/>
        </c:scaling>
        <c:delete val="0"/>
        <c:axPos val="b"/>
        <c:numFmt formatCode="General" sourceLinked="1"/>
        <c:majorTickMark val="none"/>
        <c:minorTickMark val="none"/>
        <c:tickLblPos val="low"/>
        <c:spPr>
          <a:ln w="28575">
            <a:solidFill>
              <a:schemeClr val="bg1">
                <a:lumMod val="50000"/>
              </a:schemeClr>
            </a:solidFill>
          </a:ln>
        </c:spPr>
        <c:txPr>
          <a:bodyPr rot="0"/>
          <a:lstStyle/>
          <a:p>
            <a:pPr>
              <a:defRPr sz="1200" b="1">
                <a:latin typeface="Arial" pitchFamily="34" charset="0"/>
                <a:cs typeface="Arial" pitchFamily="34" charset="0"/>
              </a:defRPr>
            </a:pPr>
            <a:endParaRPr lang="en-US"/>
          </a:p>
        </c:txPr>
        <c:crossAx val="-1101286864"/>
        <c:crosses val="autoZero"/>
        <c:auto val="0"/>
        <c:lblAlgn val="ctr"/>
        <c:lblOffset val="100"/>
        <c:tickLblSkip val="1"/>
        <c:noMultiLvlLbl val="0"/>
      </c:catAx>
      <c:valAx>
        <c:axId val="-1101286864"/>
        <c:scaling>
          <c:orientation val="minMax"/>
          <c:max val="12"/>
          <c:min val="-10"/>
        </c:scaling>
        <c:delete val="0"/>
        <c:axPos val="l"/>
        <c:numFmt formatCode="General" sourceLinked="1"/>
        <c:majorTickMark val="none"/>
        <c:minorTickMark val="none"/>
        <c:tickLblPos val="low"/>
        <c:spPr>
          <a:ln w="28575">
            <a:solidFill>
              <a:schemeClr val="bg1">
                <a:lumMod val="50000"/>
              </a:schemeClr>
            </a:solidFill>
          </a:ln>
        </c:spPr>
        <c:txPr>
          <a:bodyPr/>
          <a:lstStyle/>
          <a:p>
            <a:pPr>
              <a:defRPr sz="1600" b="1">
                <a:latin typeface="Arial" pitchFamily="34" charset="0"/>
                <a:cs typeface="Arial" pitchFamily="34" charset="0"/>
              </a:defRPr>
            </a:pPr>
            <a:endParaRPr lang="en-US"/>
          </a:p>
        </c:txPr>
        <c:crossAx val="-1101291216"/>
        <c:crosses val="autoZero"/>
        <c:crossBetween val="between"/>
        <c:majorUnit val="2"/>
      </c:valAx>
      <c:valAx>
        <c:axId val="-1101285232"/>
        <c:scaling>
          <c:orientation val="minMax"/>
          <c:max val="12"/>
          <c:min val="-10"/>
        </c:scaling>
        <c:delete val="0"/>
        <c:axPos val="r"/>
        <c:numFmt formatCode="General" sourceLinked="1"/>
        <c:majorTickMark val="none"/>
        <c:minorTickMark val="none"/>
        <c:tickLblPos val="none"/>
        <c:spPr>
          <a:ln>
            <a:noFill/>
          </a:ln>
        </c:spPr>
        <c:crossAx val="-1101284688"/>
        <c:crosses val="max"/>
        <c:crossBetween val="between"/>
        <c:majorUnit val="2"/>
      </c:valAx>
      <c:catAx>
        <c:axId val="-1101284688"/>
        <c:scaling>
          <c:orientation val="minMax"/>
        </c:scaling>
        <c:delete val="0"/>
        <c:axPos val="t"/>
        <c:numFmt formatCode="General" sourceLinked="1"/>
        <c:majorTickMark val="none"/>
        <c:minorTickMark val="none"/>
        <c:tickLblPos val="none"/>
        <c:spPr>
          <a:ln>
            <a:noFill/>
          </a:ln>
        </c:spPr>
        <c:crossAx val="-1101285232"/>
        <c:crosses val="max"/>
        <c:auto val="1"/>
        <c:lblAlgn val="ctr"/>
        <c:lblOffset val="100"/>
        <c:noMultiLvlLbl val="0"/>
      </c:catAx>
    </c:plotArea>
    <c:legend>
      <c:legendPos val="r"/>
      <c:layout>
        <c:manualLayout>
          <c:xMode val="edge"/>
          <c:yMode val="edge"/>
          <c:x val="0.64775526002366313"/>
          <c:y val="0.22189170358465235"/>
          <c:w val="0.18040336741124283"/>
          <c:h val="0.11766840335731193"/>
        </c:manualLayout>
      </c:layout>
      <c:overlay val="0"/>
      <c:txPr>
        <a:bodyPr/>
        <a:lstStyle/>
        <a:p>
          <a:pPr>
            <a:defRPr sz="1600">
              <a:latin typeface="Arial" pitchFamily="34" charset="0"/>
              <a:cs typeface="Arial"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5482796892341849E-2"/>
          <c:y val="3.7037037037037035E-2"/>
          <c:w val="0.74250832408435075"/>
          <c:h val="0.79302832244008714"/>
        </c:manualLayout>
      </c:layout>
      <c:barChart>
        <c:barDir val="bar"/>
        <c:grouping val="percentStacked"/>
        <c:varyColors val="0"/>
        <c:ser>
          <c:idx val="0"/>
          <c:order val="0"/>
          <c:tx>
            <c:strRef>
              <c:f>Sheet1!$A$2</c:f>
              <c:strCache>
                <c:ptCount val="1"/>
                <c:pt idx="0">
                  <c:v>Under 1 year</c:v>
                </c:pt>
              </c:strCache>
            </c:strRef>
          </c:tx>
          <c:spPr>
            <a:solidFill>
              <a:schemeClr val="accent1"/>
            </a:solidFill>
            <a:ln w="37525">
              <a:solidFill>
                <a:schemeClr val="accent1"/>
              </a:solidFill>
              <a:prstDash val="solid"/>
            </a:ln>
          </c:spPr>
          <c:invertIfNegative val="0"/>
          <c:dLbls>
            <c:dLbl>
              <c:idx val="0"/>
              <c:numFmt formatCode="0.0%" sourceLinked="0"/>
              <c:spPr>
                <a:noFill/>
                <a:ln w="25017">
                  <a:noFill/>
                </a:ln>
              </c:spPr>
              <c:txPr>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dLbl>
            <c:dLbl>
              <c:idx val="1"/>
              <c:numFmt formatCode="0.0%" sourceLinked="0"/>
              <c:spPr>
                <a:noFill/>
                <a:ln w="25017">
                  <a:noFill/>
                </a:ln>
              </c:spPr>
              <c:txPr>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dLbl>
            <c:dLbl>
              <c:idx val="2"/>
              <c:numFmt formatCode="0.0%" sourceLinked="0"/>
              <c:spPr>
                <a:noFill/>
                <a:ln w="25017">
                  <a:noFill/>
                </a:ln>
              </c:spPr>
              <c:txPr>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dLbl>
            <c:dLbl>
              <c:idx val="8"/>
              <c:numFmt formatCode="0.0%" sourceLinked="0"/>
              <c:spPr>
                <a:noFill/>
                <a:ln w="25017">
                  <a:noFill/>
                </a:ln>
              </c:spPr>
              <c:txPr>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dLbl>
            <c:dLbl>
              <c:idx val="9"/>
              <c:numFmt formatCode="0.0%" sourceLinked="0"/>
              <c:spPr>
                <a:noFill/>
                <a:ln w="25017">
                  <a:noFill/>
                </a:ln>
              </c:spPr>
              <c:txPr>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dLbl>
            <c:numFmt formatCode="0.0%" sourceLinked="0"/>
            <c:spPr>
              <a:noFill/>
              <a:ln w="25017">
                <a:noFill/>
              </a:ln>
            </c:spPr>
            <c:txPr>
              <a:bodyPr wrap="square" lIns="38100" tIns="19050" rIns="38100" bIns="19050" anchor="ctr">
                <a:spAutoFit/>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Sheet1!$B$1:$L$1</c:f>
              <c:strCache>
                <c:ptCount val="11"/>
                <c:pt idx="0">
                  <c:v>2003</c:v>
                </c:pt>
                <c:pt idx="1">
                  <c:v>2004</c:v>
                </c:pt>
                <c:pt idx="2">
                  <c:v>2005</c:v>
                </c:pt>
                <c:pt idx="3">
                  <c:v>2006</c:v>
                </c:pt>
                <c:pt idx="4">
                  <c:v>2007</c:v>
                </c:pt>
                <c:pt idx="5">
                  <c:v>2008</c:v>
                </c:pt>
                <c:pt idx="6">
                  <c:v>2009</c:v>
                </c:pt>
                <c:pt idx="7">
                  <c:v>2010</c:v>
                </c:pt>
                <c:pt idx="8">
                  <c:v>2011</c:v>
                </c:pt>
                <c:pt idx="9">
                  <c:v>2012</c:v>
                </c:pt>
                <c:pt idx="10">
                  <c:v>2013</c:v>
                </c:pt>
              </c:strCache>
            </c:strRef>
          </c:cat>
          <c:val>
            <c:numRef>
              <c:f>Sheet1!$B$2:$L$2</c:f>
              <c:numCache>
                <c:formatCode>0.0%</c:formatCode>
                <c:ptCount val="11"/>
                <c:pt idx="0">
                  <c:v>0.14399999999999999</c:v>
                </c:pt>
                <c:pt idx="1">
                  <c:v>0.154</c:v>
                </c:pt>
                <c:pt idx="2">
                  <c:v>0.16</c:v>
                </c:pt>
                <c:pt idx="3">
                  <c:v>0.16</c:v>
                </c:pt>
                <c:pt idx="4">
                  <c:v>0.152</c:v>
                </c:pt>
                <c:pt idx="5">
                  <c:v>0.157</c:v>
                </c:pt>
                <c:pt idx="6">
                  <c:v>0.15620000000000001</c:v>
                </c:pt>
                <c:pt idx="7">
                  <c:v>0.15959999999999999</c:v>
                </c:pt>
                <c:pt idx="8">
                  <c:v>0.1489</c:v>
                </c:pt>
                <c:pt idx="9">
                  <c:v>0.16569999999999999</c:v>
                </c:pt>
                <c:pt idx="10">
                  <c:v>0.16520000000000001</c:v>
                </c:pt>
              </c:numCache>
            </c:numRef>
          </c:val>
        </c:ser>
        <c:ser>
          <c:idx val="1"/>
          <c:order val="1"/>
          <c:tx>
            <c:strRef>
              <c:f>Sheet1!$A$3</c:f>
              <c:strCache>
                <c:ptCount val="1"/>
                <c:pt idx="0">
                  <c:v>1-5 years</c:v>
                </c:pt>
              </c:strCache>
            </c:strRef>
          </c:tx>
          <c:spPr>
            <a:solidFill>
              <a:schemeClr val="accent2"/>
            </a:solidFill>
            <a:ln w="12508">
              <a:solidFill>
                <a:schemeClr val="tx1"/>
              </a:solidFill>
              <a:prstDash val="solid"/>
            </a:ln>
          </c:spPr>
          <c:invertIfNegative val="0"/>
          <c:dLbls>
            <c:spPr>
              <a:noFill/>
              <a:ln w="25017">
                <a:noFill/>
              </a:ln>
            </c:spPr>
            <c:txPr>
              <a:bodyPr wrap="square" lIns="38100" tIns="19050" rIns="38100" bIns="19050" anchor="ctr">
                <a:spAutoFit/>
              </a:bodyPr>
              <a:lstStyle/>
              <a:p>
                <a:pPr>
                  <a:defRPr sz="1377" b="0"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Sheet1!$B$1:$L$1</c:f>
              <c:strCache>
                <c:ptCount val="11"/>
                <c:pt idx="0">
                  <c:v>2003</c:v>
                </c:pt>
                <c:pt idx="1">
                  <c:v>2004</c:v>
                </c:pt>
                <c:pt idx="2">
                  <c:v>2005</c:v>
                </c:pt>
                <c:pt idx="3">
                  <c:v>2006</c:v>
                </c:pt>
                <c:pt idx="4">
                  <c:v>2007</c:v>
                </c:pt>
                <c:pt idx="5">
                  <c:v>2008</c:v>
                </c:pt>
                <c:pt idx="6">
                  <c:v>2009</c:v>
                </c:pt>
                <c:pt idx="7">
                  <c:v>2010</c:v>
                </c:pt>
                <c:pt idx="8">
                  <c:v>2011</c:v>
                </c:pt>
                <c:pt idx="9">
                  <c:v>2012</c:v>
                </c:pt>
                <c:pt idx="10">
                  <c:v>2013</c:v>
                </c:pt>
              </c:strCache>
            </c:strRef>
          </c:cat>
          <c:val>
            <c:numRef>
              <c:f>Sheet1!$B$3:$L$3</c:f>
              <c:numCache>
                <c:formatCode>0.0%</c:formatCode>
                <c:ptCount val="11"/>
                <c:pt idx="0">
                  <c:v>0.29799999999999999</c:v>
                </c:pt>
                <c:pt idx="1">
                  <c:v>0.29199999999999998</c:v>
                </c:pt>
                <c:pt idx="2">
                  <c:v>0.28799999999999998</c:v>
                </c:pt>
                <c:pt idx="3">
                  <c:v>0.29499999999999998</c:v>
                </c:pt>
                <c:pt idx="4">
                  <c:v>0.3</c:v>
                </c:pt>
                <c:pt idx="5">
                  <c:v>0.32400000000000001</c:v>
                </c:pt>
                <c:pt idx="6">
                  <c:v>0.36370000000000002</c:v>
                </c:pt>
                <c:pt idx="7">
                  <c:v>0.39500000000000002</c:v>
                </c:pt>
                <c:pt idx="8">
                  <c:v>0.41220000000000001</c:v>
                </c:pt>
                <c:pt idx="9">
                  <c:v>0.4042</c:v>
                </c:pt>
                <c:pt idx="10">
                  <c:v>0.3876</c:v>
                </c:pt>
              </c:numCache>
            </c:numRef>
          </c:val>
        </c:ser>
        <c:ser>
          <c:idx val="2"/>
          <c:order val="2"/>
          <c:tx>
            <c:strRef>
              <c:f>Sheet1!$A$4</c:f>
              <c:strCache>
                <c:ptCount val="1"/>
                <c:pt idx="0">
                  <c:v>5-10 years</c:v>
                </c:pt>
              </c:strCache>
            </c:strRef>
          </c:tx>
          <c:spPr>
            <a:solidFill>
              <a:schemeClr val="hlink"/>
            </a:solidFill>
            <a:ln w="12508">
              <a:solidFill>
                <a:schemeClr val="tx1"/>
              </a:solidFill>
              <a:prstDash val="solid"/>
            </a:ln>
          </c:spPr>
          <c:invertIfNegative val="0"/>
          <c:dLbls>
            <c:spPr>
              <a:noFill/>
              <a:ln w="25017">
                <a:noFill/>
              </a:ln>
            </c:spPr>
            <c:txPr>
              <a:bodyPr wrap="square" lIns="38100" tIns="19050" rIns="38100" bIns="19050" anchor="ctr">
                <a:spAutoFit/>
              </a:bodyPr>
              <a:lstStyle/>
              <a:p>
                <a:pPr>
                  <a:defRPr sz="1393" b="0" i="0" u="none" strike="noStrike" baseline="0">
                    <a:solidFill>
                      <a:srgbClr val="FFFFFF"/>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Sheet1!$B$1:$L$1</c:f>
              <c:strCache>
                <c:ptCount val="11"/>
                <c:pt idx="0">
                  <c:v>2003</c:v>
                </c:pt>
                <c:pt idx="1">
                  <c:v>2004</c:v>
                </c:pt>
                <c:pt idx="2">
                  <c:v>2005</c:v>
                </c:pt>
                <c:pt idx="3">
                  <c:v>2006</c:v>
                </c:pt>
                <c:pt idx="4">
                  <c:v>2007</c:v>
                </c:pt>
                <c:pt idx="5">
                  <c:v>2008</c:v>
                </c:pt>
                <c:pt idx="6">
                  <c:v>2009</c:v>
                </c:pt>
                <c:pt idx="7">
                  <c:v>2010</c:v>
                </c:pt>
                <c:pt idx="8">
                  <c:v>2011</c:v>
                </c:pt>
                <c:pt idx="9">
                  <c:v>2012</c:v>
                </c:pt>
                <c:pt idx="10">
                  <c:v>2013</c:v>
                </c:pt>
              </c:strCache>
            </c:strRef>
          </c:cat>
          <c:val>
            <c:numRef>
              <c:f>Sheet1!$B$4:$L$4</c:f>
              <c:numCache>
                <c:formatCode>0.0%</c:formatCode>
                <c:ptCount val="11"/>
                <c:pt idx="0">
                  <c:v>0.313</c:v>
                </c:pt>
                <c:pt idx="1">
                  <c:v>0.32500000000000001</c:v>
                </c:pt>
                <c:pt idx="2">
                  <c:v>0.34100000000000003</c:v>
                </c:pt>
                <c:pt idx="3">
                  <c:v>0.34100000000000003</c:v>
                </c:pt>
                <c:pt idx="4">
                  <c:v>0.33800000000000002</c:v>
                </c:pt>
                <c:pt idx="5">
                  <c:v>0.312</c:v>
                </c:pt>
                <c:pt idx="6">
                  <c:v>0.2903</c:v>
                </c:pt>
                <c:pt idx="7">
                  <c:v>0.27110000000000001</c:v>
                </c:pt>
                <c:pt idx="8">
                  <c:v>0.2732</c:v>
                </c:pt>
                <c:pt idx="9">
                  <c:v>0.27589999999999998</c:v>
                </c:pt>
                <c:pt idx="10">
                  <c:v>0.2928</c:v>
                </c:pt>
              </c:numCache>
            </c:numRef>
          </c:val>
        </c:ser>
        <c:ser>
          <c:idx val="3"/>
          <c:order val="3"/>
          <c:tx>
            <c:strRef>
              <c:f>Sheet1!$A$5</c:f>
              <c:strCache>
                <c:ptCount val="1"/>
                <c:pt idx="0">
                  <c:v>10-20 years</c:v>
                </c:pt>
              </c:strCache>
            </c:strRef>
          </c:tx>
          <c:spPr>
            <a:solidFill>
              <a:schemeClr val="folHlink"/>
            </a:solidFill>
            <a:ln w="12508">
              <a:solidFill>
                <a:schemeClr val="tx1"/>
              </a:solidFill>
              <a:prstDash val="solid"/>
            </a:ln>
          </c:spPr>
          <c:invertIfNegative val="0"/>
          <c:dLbls>
            <c:spPr>
              <a:noFill/>
              <a:ln w="25017">
                <a:noFill/>
              </a:ln>
            </c:spPr>
            <c:txPr>
              <a:bodyPr wrap="square" lIns="38100" tIns="19050" rIns="38100" bIns="19050" anchor="ctr">
                <a:spAutoFit/>
              </a:bodyPr>
              <a:lstStyle/>
              <a:p>
                <a:pPr>
                  <a:defRPr sz="1393" b="0" i="0" u="none" strike="noStrike" baseline="0">
                    <a:solidFill>
                      <a:srgbClr val="FFFFFF"/>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Sheet1!$B$1:$L$1</c:f>
              <c:strCache>
                <c:ptCount val="11"/>
                <c:pt idx="0">
                  <c:v>2003</c:v>
                </c:pt>
                <c:pt idx="1">
                  <c:v>2004</c:v>
                </c:pt>
                <c:pt idx="2">
                  <c:v>2005</c:v>
                </c:pt>
                <c:pt idx="3">
                  <c:v>2006</c:v>
                </c:pt>
                <c:pt idx="4">
                  <c:v>2007</c:v>
                </c:pt>
                <c:pt idx="5">
                  <c:v>2008</c:v>
                </c:pt>
                <c:pt idx="6">
                  <c:v>2009</c:v>
                </c:pt>
                <c:pt idx="7">
                  <c:v>2010</c:v>
                </c:pt>
                <c:pt idx="8">
                  <c:v>2011</c:v>
                </c:pt>
                <c:pt idx="9">
                  <c:v>2012</c:v>
                </c:pt>
                <c:pt idx="10">
                  <c:v>2013</c:v>
                </c:pt>
              </c:strCache>
            </c:strRef>
          </c:cat>
          <c:val>
            <c:numRef>
              <c:f>Sheet1!$B$5:$L$5</c:f>
              <c:numCache>
                <c:formatCode>0.0%</c:formatCode>
                <c:ptCount val="11"/>
                <c:pt idx="0">
                  <c:v>0.154</c:v>
                </c:pt>
                <c:pt idx="1">
                  <c:v>0.154</c:v>
                </c:pt>
                <c:pt idx="2">
                  <c:v>0.13600000000000001</c:v>
                </c:pt>
                <c:pt idx="3">
                  <c:v>0.13100000000000001</c:v>
                </c:pt>
                <c:pt idx="4">
                  <c:v>0.129</c:v>
                </c:pt>
                <c:pt idx="5">
                  <c:v>0.127</c:v>
                </c:pt>
                <c:pt idx="6">
                  <c:v>0.1186</c:v>
                </c:pt>
                <c:pt idx="7">
                  <c:v>0.1124</c:v>
                </c:pt>
                <c:pt idx="8">
                  <c:v>0.1037</c:v>
                </c:pt>
                <c:pt idx="9">
                  <c:v>9.7799999999999998E-2</c:v>
                </c:pt>
                <c:pt idx="10">
                  <c:v>9.7799999999999998E-2</c:v>
                </c:pt>
              </c:numCache>
            </c:numRef>
          </c:val>
        </c:ser>
        <c:ser>
          <c:idx val="4"/>
          <c:order val="4"/>
          <c:tx>
            <c:strRef>
              <c:f>Sheet1!$A$6</c:f>
              <c:strCache>
                <c:ptCount val="1"/>
                <c:pt idx="0">
                  <c:v>over 20 years</c:v>
                </c:pt>
              </c:strCache>
            </c:strRef>
          </c:tx>
          <c:spPr>
            <a:solidFill>
              <a:schemeClr val="bg2"/>
            </a:solidFill>
            <a:ln w="12508">
              <a:solidFill>
                <a:schemeClr val="tx1"/>
              </a:solidFill>
              <a:prstDash val="solid"/>
            </a:ln>
          </c:spPr>
          <c:invertIfNegative val="0"/>
          <c:dLbls>
            <c:spPr>
              <a:noFill/>
              <a:ln w="25017">
                <a:noFill/>
              </a:ln>
            </c:spPr>
            <c:txPr>
              <a:bodyPr wrap="square" lIns="38100" tIns="19050" rIns="38100" bIns="19050" anchor="ctr">
                <a:spAutoFit/>
              </a:bodyPr>
              <a:lstStyle/>
              <a:p>
                <a:pPr>
                  <a:defRPr sz="1377" b="0"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Sheet1!$B$1:$L$1</c:f>
              <c:strCache>
                <c:ptCount val="11"/>
                <c:pt idx="0">
                  <c:v>2003</c:v>
                </c:pt>
                <c:pt idx="1">
                  <c:v>2004</c:v>
                </c:pt>
                <c:pt idx="2">
                  <c:v>2005</c:v>
                </c:pt>
                <c:pt idx="3">
                  <c:v>2006</c:v>
                </c:pt>
                <c:pt idx="4">
                  <c:v>2007</c:v>
                </c:pt>
                <c:pt idx="5">
                  <c:v>2008</c:v>
                </c:pt>
                <c:pt idx="6">
                  <c:v>2009</c:v>
                </c:pt>
                <c:pt idx="7">
                  <c:v>2010</c:v>
                </c:pt>
                <c:pt idx="8">
                  <c:v>2011</c:v>
                </c:pt>
                <c:pt idx="9">
                  <c:v>2012</c:v>
                </c:pt>
                <c:pt idx="10">
                  <c:v>2013</c:v>
                </c:pt>
              </c:strCache>
            </c:strRef>
          </c:cat>
          <c:val>
            <c:numRef>
              <c:f>Sheet1!$B$6:$L$6</c:f>
              <c:numCache>
                <c:formatCode>0.0%</c:formatCode>
                <c:ptCount val="11"/>
                <c:pt idx="0">
                  <c:v>9.1999999999999998E-2</c:v>
                </c:pt>
                <c:pt idx="1">
                  <c:v>7.5999999999999998E-2</c:v>
                </c:pt>
                <c:pt idx="2">
                  <c:v>7.5999999999999998E-2</c:v>
                </c:pt>
                <c:pt idx="3">
                  <c:v>7.3999999999999996E-2</c:v>
                </c:pt>
                <c:pt idx="4">
                  <c:v>8.1000000000000003E-2</c:v>
                </c:pt>
                <c:pt idx="5">
                  <c:v>8.1000000000000003E-2</c:v>
                </c:pt>
                <c:pt idx="6">
                  <c:v>7.1199999999999999E-2</c:v>
                </c:pt>
                <c:pt idx="7">
                  <c:v>6.2199999999999998E-2</c:v>
                </c:pt>
                <c:pt idx="8">
                  <c:v>6.2E-2</c:v>
                </c:pt>
                <c:pt idx="9">
                  <c:v>5.6899999999999999E-2</c:v>
                </c:pt>
                <c:pt idx="10">
                  <c:v>5.6899999999999999E-2</c:v>
                </c:pt>
              </c:numCache>
            </c:numRef>
          </c:val>
        </c:ser>
        <c:dLbls>
          <c:showLegendKey val="0"/>
          <c:showVal val="0"/>
          <c:showCatName val="0"/>
          <c:showSerName val="0"/>
          <c:showPercent val="0"/>
          <c:showBubbleSize val="0"/>
        </c:dLbls>
        <c:gapWidth val="150"/>
        <c:overlap val="100"/>
        <c:axId val="-1258257088"/>
        <c:axId val="-1258269056"/>
      </c:barChart>
      <c:catAx>
        <c:axId val="-1258257088"/>
        <c:scaling>
          <c:orientation val="minMax"/>
        </c:scaling>
        <c:delete val="0"/>
        <c:axPos val="l"/>
        <c:numFmt formatCode="General" sourceLinked="1"/>
        <c:majorTickMark val="out"/>
        <c:minorTickMark val="none"/>
        <c:tickLblPos val="nextTo"/>
        <c:spPr>
          <a:ln w="12508">
            <a:solidFill>
              <a:schemeClr val="tx1"/>
            </a:solidFill>
            <a:prstDash val="solid"/>
          </a:ln>
        </c:spPr>
        <c:txPr>
          <a:bodyPr rot="0" vert="horz"/>
          <a:lstStyle/>
          <a:p>
            <a:pPr>
              <a:defRPr sz="1377" b="0" i="0" u="none" strike="noStrike" baseline="0">
                <a:solidFill>
                  <a:schemeClr val="tx1"/>
                </a:solidFill>
                <a:latin typeface="Arial"/>
                <a:ea typeface="Arial"/>
                <a:cs typeface="Arial"/>
              </a:defRPr>
            </a:pPr>
            <a:endParaRPr lang="en-US"/>
          </a:p>
        </c:txPr>
        <c:crossAx val="-1258269056"/>
        <c:crossesAt val="0"/>
        <c:auto val="1"/>
        <c:lblAlgn val="ctr"/>
        <c:lblOffset val="20"/>
        <c:tickLblSkip val="1"/>
        <c:tickMarkSkip val="1"/>
        <c:noMultiLvlLbl val="0"/>
      </c:catAx>
      <c:valAx>
        <c:axId val="-1258269056"/>
        <c:scaling>
          <c:orientation val="minMax"/>
          <c:max val="1"/>
          <c:min val="0"/>
        </c:scaling>
        <c:delete val="0"/>
        <c:axPos val="b"/>
        <c:majorGridlines>
          <c:spPr>
            <a:ln w="3128">
              <a:solidFill>
                <a:schemeClr val="tx1"/>
              </a:solidFill>
              <a:prstDash val="solid"/>
            </a:ln>
          </c:spPr>
        </c:majorGridlines>
        <c:numFmt formatCode="0%" sourceLinked="0"/>
        <c:majorTickMark val="out"/>
        <c:minorTickMark val="none"/>
        <c:tickLblPos val="nextTo"/>
        <c:spPr>
          <a:ln w="3128">
            <a:solidFill>
              <a:schemeClr val="tx1"/>
            </a:solidFill>
            <a:prstDash val="solid"/>
          </a:ln>
        </c:spPr>
        <c:txPr>
          <a:bodyPr rot="0" vert="horz"/>
          <a:lstStyle/>
          <a:p>
            <a:pPr>
              <a:defRPr sz="1377" b="0" i="0" u="none" strike="noStrike" baseline="0">
                <a:solidFill>
                  <a:schemeClr val="tx1"/>
                </a:solidFill>
                <a:latin typeface="Arial"/>
                <a:ea typeface="Arial"/>
                <a:cs typeface="Arial"/>
              </a:defRPr>
            </a:pPr>
            <a:endParaRPr lang="en-US"/>
          </a:p>
        </c:txPr>
        <c:crossAx val="-1258257088"/>
        <c:crossesAt val="1"/>
        <c:crossBetween val="between"/>
        <c:majorUnit val="0.2"/>
        <c:minorUnit val="2E-3"/>
      </c:valAx>
      <c:spPr>
        <a:noFill/>
        <a:ln w="25369">
          <a:noFill/>
        </a:ln>
      </c:spPr>
    </c:plotArea>
    <c:legend>
      <c:legendPos val="r"/>
      <c:layout>
        <c:manualLayout>
          <c:xMode val="edge"/>
          <c:yMode val="edge"/>
          <c:x val="0.8357377588075463"/>
          <c:y val="0.28322457093209968"/>
          <c:w val="0.15982207703489115"/>
          <c:h val="0.29629552805032816"/>
        </c:manualLayout>
      </c:layout>
      <c:overlay val="0"/>
      <c:spPr>
        <a:solidFill>
          <a:schemeClr val="bg1"/>
        </a:solidFill>
        <a:ln w="3128">
          <a:solidFill>
            <a:schemeClr val="tx1"/>
          </a:solidFill>
          <a:prstDash val="solid"/>
        </a:ln>
      </c:spPr>
      <c:txPr>
        <a:bodyPr/>
        <a:lstStyle/>
        <a:p>
          <a:pPr>
            <a:defRPr sz="1264" b="0" i="0" u="none" strike="noStrike" baseline="0">
              <a:solidFill>
                <a:schemeClr val="tx1"/>
              </a:solidFill>
              <a:latin typeface="Arial"/>
              <a:ea typeface="Arial"/>
              <a:cs typeface="Arial"/>
            </a:defRPr>
          </a:pPr>
          <a:endParaRPr lang="en-US"/>
        </a:p>
      </c:txPr>
    </c:legend>
    <c:plotVisOnly val="1"/>
    <c:dispBlanksAs val="gap"/>
    <c:showDLblsOverMax val="0"/>
  </c:chart>
  <c:spPr>
    <a:noFill/>
    <a:ln>
      <a:noFill/>
    </a:ln>
  </c:spPr>
  <c:txPr>
    <a:bodyPr/>
    <a:lstStyle/>
    <a:p>
      <a:pPr>
        <a:defRPr sz="1377" b="0" i="0" u="none" strike="noStrike" baseline="0">
          <a:solidFill>
            <a:schemeClr val="tx1"/>
          </a:solidFill>
          <a:latin typeface="Arial"/>
          <a:ea typeface="Arial"/>
          <a:cs typeface="Arial"/>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00.vml.rels><?xml version="1.0" encoding="UTF-8" standalone="yes"?>
<Relationships xmlns="http://schemas.openxmlformats.org/package/2006/relationships"><Relationship Id="rId1" Type="http://schemas.openxmlformats.org/officeDocument/2006/relationships/image" Target="../media/image113.emf"/></Relationships>
</file>

<file path=ppt/drawings/_rels/vmlDrawing101.vml.rels><?xml version="1.0" encoding="UTF-8" standalone="yes"?>
<Relationships xmlns="http://schemas.openxmlformats.org/package/2006/relationships"><Relationship Id="rId1" Type="http://schemas.openxmlformats.org/officeDocument/2006/relationships/image" Target="../media/image114.emf"/></Relationships>
</file>

<file path=ppt/drawings/_rels/vmlDrawing102.vml.rels><?xml version="1.0" encoding="UTF-8" standalone="yes"?>
<Relationships xmlns="http://schemas.openxmlformats.org/package/2006/relationships"><Relationship Id="rId1" Type="http://schemas.openxmlformats.org/officeDocument/2006/relationships/image" Target="../media/image92.emf"/></Relationships>
</file>

<file path=ppt/drawings/_rels/vmlDrawing103.vml.rels><?xml version="1.0" encoding="UTF-8" standalone="yes"?>
<Relationships xmlns="http://schemas.openxmlformats.org/package/2006/relationships"><Relationship Id="rId1" Type="http://schemas.openxmlformats.org/officeDocument/2006/relationships/image" Target="../media/image115.emf"/></Relationships>
</file>

<file path=ppt/drawings/_rels/vmlDrawing104.vml.rels><?xml version="1.0" encoding="UTF-8" standalone="yes"?>
<Relationships xmlns="http://schemas.openxmlformats.org/package/2006/relationships"><Relationship Id="rId1" Type="http://schemas.openxmlformats.org/officeDocument/2006/relationships/image" Target="../media/image116.emf"/></Relationships>
</file>

<file path=ppt/drawings/_rels/vmlDrawing105.vml.rels><?xml version="1.0" encoding="UTF-8" standalone="yes"?>
<Relationships xmlns="http://schemas.openxmlformats.org/package/2006/relationships"><Relationship Id="rId1" Type="http://schemas.openxmlformats.org/officeDocument/2006/relationships/image" Target="../media/image117.emf"/></Relationships>
</file>

<file path=ppt/drawings/_rels/vmlDrawing106.vml.rels><?xml version="1.0" encoding="UTF-8" standalone="yes"?>
<Relationships xmlns="http://schemas.openxmlformats.org/package/2006/relationships"><Relationship Id="rId1" Type="http://schemas.openxmlformats.org/officeDocument/2006/relationships/image" Target="../media/image118.emf"/></Relationships>
</file>

<file path=ppt/drawings/_rels/vmlDrawing107.vml.rels><?xml version="1.0" encoding="UTF-8" standalone="yes"?>
<Relationships xmlns="http://schemas.openxmlformats.org/package/2006/relationships"><Relationship Id="rId1" Type="http://schemas.openxmlformats.org/officeDocument/2006/relationships/image" Target="../media/image120.emf"/></Relationships>
</file>

<file path=ppt/drawings/_rels/vmlDrawing108.vml.rels><?xml version="1.0" encoding="UTF-8" standalone="yes"?>
<Relationships xmlns="http://schemas.openxmlformats.org/package/2006/relationships"><Relationship Id="rId1" Type="http://schemas.openxmlformats.org/officeDocument/2006/relationships/image" Target="../media/image121.emf"/></Relationships>
</file>

<file path=ppt/drawings/_rels/vmlDrawing109.vml.rels><?xml version="1.0" encoding="UTF-8" standalone="yes"?>
<Relationships xmlns="http://schemas.openxmlformats.org/package/2006/relationships"><Relationship Id="rId1" Type="http://schemas.openxmlformats.org/officeDocument/2006/relationships/image" Target="../media/image12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10.vml.rels><?xml version="1.0" encoding="UTF-8" standalone="yes"?>
<Relationships xmlns="http://schemas.openxmlformats.org/package/2006/relationships"><Relationship Id="rId1" Type="http://schemas.openxmlformats.org/officeDocument/2006/relationships/image" Target="../media/image123.emf"/></Relationships>
</file>

<file path=ppt/drawings/_rels/vmlDrawing111.vml.rels><?xml version="1.0" encoding="UTF-8" standalone="yes"?>
<Relationships xmlns="http://schemas.openxmlformats.org/package/2006/relationships"><Relationship Id="rId1" Type="http://schemas.openxmlformats.org/officeDocument/2006/relationships/image" Target="../media/image124.emf"/></Relationships>
</file>

<file path=ppt/drawings/_rels/vmlDrawing112.vml.rels><?xml version="1.0" encoding="UTF-8" standalone="yes"?>
<Relationships xmlns="http://schemas.openxmlformats.org/package/2006/relationships"><Relationship Id="rId1" Type="http://schemas.openxmlformats.org/officeDocument/2006/relationships/image" Target="../media/image125.emf"/></Relationships>
</file>

<file path=ppt/drawings/_rels/vmlDrawing113.vml.rels><?xml version="1.0" encoding="UTF-8" standalone="yes"?>
<Relationships xmlns="http://schemas.openxmlformats.org/package/2006/relationships"><Relationship Id="rId1" Type="http://schemas.openxmlformats.org/officeDocument/2006/relationships/image" Target="../media/image126.emf"/></Relationships>
</file>

<file path=ppt/drawings/_rels/vmlDrawing114.vml.rels><?xml version="1.0" encoding="UTF-8" standalone="yes"?>
<Relationships xmlns="http://schemas.openxmlformats.org/package/2006/relationships"><Relationship Id="rId1" Type="http://schemas.openxmlformats.org/officeDocument/2006/relationships/image" Target="../media/image127.emf"/></Relationships>
</file>

<file path=ppt/drawings/_rels/vmlDrawing115.vml.rels><?xml version="1.0" encoding="UTF-8" standalone="yes"?>
<Relationships xmlns="http://schemas.openxmlformats.org/package/2006/relationships"><Relationship Id="rId1" Type="http://schemas.openxmlformats.org/officeDocument/2006/relationships/image" Target="../media/image130.emf"/></Relationships>
</file>

<file path=ppt/drawings/_rels/vmlDrawing116.vml.rels><?xml version="1.0" encoding="UTF-8" standalone="yes"?>
<Relationships xmlns="http://schemas.openxmlformats.org/package/2006/relationships"><Relationship Id="rId1" Type="http://schemas.openxmlformats.org/officeDocument/2006/relationships/image" Target="../media/image134.emf"/></Relationships>
</file>

<file path=ppt/drawings/_rels/vmlDrawing117.vml.rels><?xml version="1.0" encoding="UTF-8" standalone="yes"?>
<Relationships xmlns="http://schemas.openxmlformats.org/package/2006/relationships"><Relationship Id="rId1" Type="http://schemas.openxmlformats.org/officeDocument/2006/relationships/image" Target="../media/image137.emf"/></Relationships>
</file>

<file path=ppt/drawings/_rels/vmlDrawing118.vml.rels><?xml version="1.0" encoding="UTF-8" standalone="yes"?>
<Relationships xmlns="http://schemas.openxmlformats.org/package/2006/relationships"><Relationship Id="rId1" Type="http://schemas.openxmlformats.org/officeDocument/2006/relationships/image" Target="../media/image138.emf"/></Relationships>
</file>

<file path=ppt/drawings/_rels/vmlDrawing119.vml.rels><?xml version="1.0" encoding="UTF-8" standalone="yes"?>
<Relationships xmlns="http://schemas.openxmlformats.org/package/2006/relationships"><Relationship Id="rId1" Type="http://schemas.openxmlformats.org/officeDocument/2006/relationships/image" Target="../media/image139.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20.vml.rels><?xml version="1.0" encoding="UTF-8" standalone="yes"?>
<Relationships xmlns="http://schemas.openxmlformats.org/package/2006/relationships"><Relationship Id="rId1" Type="http://schemas.openxmlformats.org/officeDocument/2006/relationships/image" Target="../media/image144.emf"/></Relationships>
</file>

<file path=ppt/drawings/_rels/vmlDrawing121.vml.rels><?xml version="1.0" encoding="UTF-8" standalone="yes"?>
<Relationships xmlns="http://schemas.openxmlformats.org/package/2006/relationships"><Relationship Id="rId1" Type="http://schemas.openxmlformats.org/officeDocument/2006/relationships/image" Target="../media/image145.emf"/></Relationships>
</file>

<file path=ppt/drawings/_rels/vmlDrawing122.vml.rels><?xml version="1.0" encoding="UTF-8" standalone="yes"?>
<Relationships xmlns="http://schemas.openxmlformats.org/package/2006/relationships"><Relationship Id="rId1" Type="http://schemas.openxmlformats.org/officeDocument/2006/relationships/image" Target="../media/image149.emf"/></Relationships>
</file>

<file path=ppt/drawings/_rels/vmlDrawing123.vml.rels><?xml version="1.0" encoding="UTF-8" standalone="yes"?>
<Relationships xmlns="http://schemas.openxmlformats.org/package/2006/relationships"><Relationship Id="rId1" Type="http://schemas.openxmlformats.org/officeDocument/2006/relationships/image" Target="../media/image150.emf"/></Relationships>
</file>

<file path=ppt/drawings/_rels/vmlDrawing124.vml.rels><?xml version="1.0" encoding="UTF-8" standalone="yes"?>
<Relationships xmlns="http://schemas.openxmlformats.org/package/2006/relationships"><Relationship Id="rId1" Type="http://schemas.openxmlformats.org/officeDocument/2006/relationships/image" Target="../media/image151.emf"/></Relationships>
</file>

<file path=ppt/drawings/_rels/vmlDrawing125.vml.rels><?xml version="1.0" encoding="UTF-8" standalone="yes"?>
<Relationships xmlns="http://schemas.openxmlformats.org/package/2006/relationships"><Relationship Id="rId1" Type="http://schemas.openxmlformats.org/officeDocument/2006/relationships/image" Target="../media/image152.emf"/></Relationships>
</file>

<file path=ppt/drawings/_rels/vmlDrawing126.vml.rels><?xml version="1.0" encoding="UTF-8" standalone="yes"?>
<Relationships xmlns="http://schemas.openxmlformats.org/package/2006/relationships"><Relationship Id="rId1" Type="http://schemas.openxmlformats.org/officeDocument/2006/relationships/image" Target="../media/image153.emf"/></Relationships>
</file>

<file path=ppt/drawings/_rels/vmlDrawing127.vml.rels><?xml version="1.0" encoding="UTF-8" standalone="yes"?>
<Relationships xmlns="http://schemas.openxmlformats.org/package/2006/relationships"><Relationship Id="rId1" Type="http://schemas.openxmlformats.org/officeDocument/2006/relationships/image" Target="../media/image160.emf"/></Relationships>
</file>

<file path=ppt/drawings/_rels/vmlDrawing128.vml.rels><?xml version="1.0" encoding="UTF-8" standalone="yes"?>
<Relationships xmlns="http://schemas.openxmlformats.org/package/2006/relationships"><Relationship Id="rId1" Type="http://schemas.openxmlformats.org/officeDocument/2006/relationships/image" Target="../media/image161.emf"/></Relationships>
</file>

<file path=ppt/drawings/_rels/vmlDrawing129.vml.rels><?xml version="1.0" encoding="UTF-8" standalone="yes"?>
<Relationships xmlns="http://schemas.openxmlformats.org/package/2006/relationships"><Relationship Id="rId1" Type="http://schemas.openxmlformats.org/officeDocument/2006/relationships/image" Target="../media/image162.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30.vml.rels><?xml version="1.0" encoding="UTF-8" standalone="yes"?>
<Relationships xmlns="http://schemas.openxmlformats.org/package/2006/relationships"><Relationship Id="rId1" Type="http://schemas.openxmlformats.org/officeDocument/2006/relationships/image" Target="../media/image163.emf"/></Relationships>
</file>

<file path=ppt/drawings/_rels/vmlDrawing131.vml.rels><?xml version="1.0" encoding="UTF-8" standalone="yes"?>
<Relationships xmlns="http://schemas.openxmlformats.org/package/2006/relationships"><Relationship Id="rId1" Type="http://schemas.openxmlformats.org/officeDocument/2006/relationships/image" Target="../media/image164.emf"/></Relationships>
</file>

<file path=ppt/drawings/_rels/vmlDrawing132.vml.rels><?xml version="1.0" encoding="UTF-8" standalone="yes"?>
<Relationships xmlns="http://schemas.openxmlformats.org/package/2006/relationships"><Relationship Id="rId1" Type="http://schemas.openxmlformats.org/officeDocument/2006/relationships/image" Target="../media/image165.emf"/></Relationships>
</file>

<file path=ppt/drawings/_rels/vmlDrawing133.vml.rels><?xml version="1.0" encoding="UTF-8" standalone="yes"?>
<Relationships xmlns="http://schemas.openxmlformats.org/package/2006/relationships"><Relationship Id="rId1" Type="http://schemas.openxmlformats.org/officeDocument/2006/relationships/image" Target="../media/image170.emf"/></Relationships>
</file>

<file path=ppt/drawings/_rels/vmlDrawing134.vml.rels><?xml version="1.0" encoding="UTF-8" standalone="yes"?>
<Relationships xmlns="http://schemas.openxmlformats.org/package/2006/relationships"><Relationship Id="rId1" Type="http://schemas.openxmlformats.org/officeDocument/2006/relationships/image" Target="../media/image171.emf"/></Relationships>
</file>

<file path=ppt/drawings/_rels/vmlDrawing135.vml.rels><?xml version="1.0" encoding="UTF-8" standalone="yes"?>
<Relationships xmlns="http://schemas.openxmlformats.org/package/2006/relationships"><Relationship Id="rId1" Type="http://schemas.openxmlformats.org/officeDocument/2006/relationships/image" Target="../media/image172.emf"/></Relationships>
</file>

<file path=ppt/drawings/_rels/vmlDrawing136.vml.rels><?xml version="1.0" encoding="UTF-8" standalone="yes"?>
<Relationships xmlns="http://schemas.openxmlformats.org/package/2006/relationships"><Relationship Id="rId1" Type="http://schemas.openxmlformats.org/officeDocument/2006/relationships/image" Target="../media/image173.emf"/></Relationships>
</file>

<file path=ppt/drawings/_rels/vmlDrawing137.vml.rels><?xml version="1.0" encoding="UTF-8" standalone="yes"?>
<Relationships xmlns="http://schemas.openxmlformats.org/package/2006/relationships"><Relationship Id="rId1" Type="http://schemas.openxmlformats.org/officeDocument/2006/relationships/image" Target="../media/image174.emf"/></Relationships>
</file>

<file path=ppt/drawings/_rels/vmlDrawing138.vml.rels><?xml version="1.0" encoding="UTF-8" standalone="yes"?>
<Relationships xmlns="http://schemas.openxmlformats.org/package/2006/relationships"><Relationship Id="rId1" Type="http://schemas.openxmlformats.org/officeDocument/2006/relationships/image" Target="../media/image175.emf"/></Relationships>
</file>

<file path=ppt/drawings/_rels/vmlDrawing139.vml.rels><?xml version="1.0" encoding="UTF-8" standalone="yes"?>
<Relationships xmlns="http://schemas.openxmlformats.org/package/2006/relationships"><Relationship Id="rId1" Type="http://schemas.openxmlformats.org/officeDocument/2006/relationships/image" Target="../media/image176.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40.vml.rels><?xml version="1.0" encoding="UTF-8" standalone="yes"?>
<Relationships xmlns="http://schemas.openxmlformats.org/package/2006/relationships"><Relationship Id="rId1" Type="http://schemas.openxmlformats.org/officeDocument/2006/relationships/image" Target="../media/image177.emf"/></Relationships>
</file>

<file path=ppt/drawings/_rels/vmlDrawing141.vml.rels><?xml version="1.0" encoding="UTF-8" standalone="yes"?>
<Relationships xmlns="http://schemas.openxmlformats.org/package/2006/relationships"><Relationship Id="rId1" Type="http://schemas.openxmlformats.org/officeDocument/2006/relationships/image" Target="../media/image178.emf"/></Relationships>
</file>

<file path=ppt/drawings/_rels/vmlDrawing142.vml.rels><?xml version="1.0" encoding="UTF-8" standalone="yes"?>
<Relationships xmlns="http://schemas.openxmlformats.org/package/2006/relationships"><Relationship Id="rId1" Type="http://schemas.openxmlformats.org/officeDocument/2006/relationships/image" Target="../media/image179.emf"/></Relationships>
</file>

<file path=ppt/drawings/_rels/vmlDrawing143.vml.rels><?xml version="1.0" encoding="UTF-8" standalone="yes"?>
<Relationships xmlns="http://schemas.openxmlformats.org/package/2006/relationships"><Relationship Id="rId1" Type="http://schemas.openxmlformats.org/officeDocument/2006/relationships/image" Target="../media/image180.emf"/></Relationships>
</file>

<file path=ppt/drawings/_rels/vmlDrawing144.vml.rels><?xml version="1.0" encoding="UTF-8" standalone="yes"?>
<Relationships xmlns="http://schemas.openxmlformats.org/package/2006/relationships"><Relationship Id="rId1" Type="http://schemas.openxmlformats.org/officeDocument/2006/relationships/image" Target="../media/image181.emf"/></Relationships>
</file>

<file path=ppt/drawings/_rels/vmlDrawing145.vml.rels><?xml version="1.0" encoding="UTF-8" standalone="yes"?>
<Relationships xmlns="http://schemas.openxmlformats.org/package/2006/relationships"><Relationship Id="rId1" Type="http://schemas.openxmlformats.org/officeDocument/2006/relationships/image" Target="../media/image182.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56.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57.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58.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59.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60.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62.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63.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64.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6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66.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67.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69.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70.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71.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72.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73.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74.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76.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7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78.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79.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62.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81.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82.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83.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84.e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85.e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86.e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87.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88.emf"/></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89.emf"/></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91.emf"/></Relationships>
</file>

<file path=ppt/drawings/_rels/vmlDrawing83.vml.rels><?xml version="1.0" encoding="UTF-8" standalone="yes"?>
<Relationships xmlns="http://schemas.openxmlformats.org/package/2006/relationships"><Relationship Id="rId1" Type="http://schemas.openxmlformats.org/officeDocument/2006/relationships/image" Target="../media/image92.emf"/></Relationships>
</file>

<file path=ppt/drawings/_rels/vmlDrawing84.vml.rels><?xml version="1.0" encoding="UTF-8" standalone="yes"?>
<Relationships xmlns="http://schemas.openxmlformats.org/package/2006/relationships"><Relationship Id="rId1" Type="http://schemas.openxmlformats.org/officeDocument/2006/relationships/image" Target="../media/image94.emf"/></Relationships>
</file>

<file path=ppt/drawings/_rels/vmlDrawing85.vml.rels><?xml version="1.0" encoding="UTF-8" standalone="yes"?>
<Relationships xmlns="http://schemas.openxmlformats.org/package/2006/relationships"><Relationship Id="rId1" Type="http://schemas.openxmlformats.org/officeDocument/2006/relationships/image" Target="../media/image95.emf"/></Relationships>
</file>

<file path=ppt/drawings/_rels/vmlDrawing86.vml.rels><?xml version="1.0" encoding="UTF-8" standalone="yes"?>
<Relationships xmlns="http://schemas.openxmlformats.org/package/2006/relationships"><Relationship Id="rId1" Type="http://schemas.openxmlformats.org/officeDocument/2006/relationships/image" Target="../media/image96.emf"/></Relationships>
</file>

<file path=ppt/drawings/_rels/vmlDrawing87.vml.rels><?xml version="1.0" encoding="UTF-8" standalone="yes"?>
<Relationships xmlns="http://schemas.openxmlformats.org/package/2006/relationships"><Relationship Id="rId1" Type="http://schemas.openxmlformats.org/officeDocument/2006/relationships/image" Target="../media/image100.emf"/></Relationships>
</file>

<file path=ppt/drawings/_rels/vmlDrawing88.vml.rels><?xml version="1.0" encoding="UTF-8" standalone="yes"?>
<Relationships xmlns="http://schemas.openxmlformats.org/package/2006/relationships"><Relationship Id="rId1" Type="http://schemas.openxmlformats.org/officeDocument/2006/relationships/image" Target="../media/image101.emf"/></Relationships>
</file>

<file path=ppt/drawings/_rels/vmlDrawing89.vml.rels><?xml version="1.0" encoding="UTF-8" standalone="yes"?>
<Relationships xmlns="http://schemas.openxmlformats.org/package/2006/relationships"><Relationship Id="rId1" Type="http://schemas.openxmlformats.org/officeDocument/2006/relationships/image" Target="../media/image10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90.vml.rels><?xml version="1.0" encoding="UTF-8" standalone="yes"?>
<Relationships xmlns="http://schemas.openxmlformats.org/package/2006/relationships"><Relationship Id="rId1" Type="http://schemas.openxmlformats.org/officeDocument/2006/relationships/image" Target="../media/image103.emf"/></Relationships>
</file>

<file path=ppt/drawings/_rels/vmlDrawing91.vml.rels><?xml version="1.0" encoding="UTF-8" standalone="yes"?>
<Relationships xmlns="http://schemas.openxmlformats.org/package/2006/relationships"><Relationship Id="rId1" Type="http://schemas.openxmlformats.org/officeDocument/2006/relationships/image" Target="../media/image104.emf"/></Relationships>
</file>

<file path=ppt/drawings/_rels/vmlDrawing92.vml.rels><?xml version="1.0" encoding="UTF-8" standalone="yes"?>
<Relationships xmlns="http://schemas.openxmlformats.org/package/2006/relationships"><Relationship Id="rId1" Type="http://schemas.openxmlformats.org/officeDocument/2006/relationships/image" Target="../media/image105.emf"/></Relationships>
</file>

<file path=ppt/drawings/_rels/vmlDrawing93.vml.rels><?xml version="1.0" encoding="UTF-8" standalone="yes"?>
<Relationships xmlns="http://schemas.openxmlformats.org/package/2006/relationships"><Relationship Id="rId1" Type="http://schemas.openxmlformats.org/officeDocument/2006/relationships/image" Target="../media/image106.emf"/></Relationships>
</file>

<file path=ppt/drawings/_rels/vmlDrawing94.vml.rels><?xml version="1.0" encoding="UTF-8" standalone="yes"?>
<Relationships xmlns="http://schemas.openxmlformats.org/package/2006/relationships"><Relationship Id="rId1" Type="http://schemas.openxmlformats.org/officeDocument/2006/relationships/image" Target="../media/image107.emf"/></Relationships>
</file>

<file path=ppt/drawings/_rels/vmlDrawing95.vml.rels><?xml version="1.0" encoding="UTF-8" standalone="yes"?>
<Relationships xmlns="http://schemas.openxmlformats.org/package/2006/relationships"><Relationship Id="rId1" Type="http://schemas.openxmlformats.org/officeDocument/2006/relationships/image" Target="../media/image108.emf"/></Relationships>
</file>

<file path=ppt/drawings/_rels/vmlDrawing96.vml.rels><?xml version="1.0" encoding="UTF-8" standalone="yes"?>
<Relationships xmlns="http://schemas.openxmlformats.org/package/2006/relationships"><Relationship Id="rId1" Type="http://schemas.openxmlformats.org/officeDocument/2006/relationships/image" Target="../media/image109.emf"/></Relationships>
</file>

<file path=ppt/drawings/_rels/vmlDrawing97.vml.rels><?xml version="1.0" encoding="UTF-8" standalone="yes"?>
<Relationships xmlns="http://schemas.openxmlformats.org/package/2006/relationships"><Relationship Id="rId1" Type="http://schemas.openxmlformats.org/officeDocument/2006/relationships/image" Target="../media/image110.emf"/></Relationships>
</file>

<file path=ppt/drawings/_rels/vmlDrawing98.vml.rels><?xml version="1.0" encoding="UTF-8" standalone="yes"?>
<Relationships xmlns="http://schemas.openxmlformats.org/package/2006/relationships"><Relationship Id="rId1" Type="http://schemas.openxmlformats.org/officeDocument/2006/relationships/image" Target="../media/image111.emf"/></Relationships>
</file>

<file path=ppt/drawings/_rels/vmlDrawing99.vml.rels><?xml version="1.0" encoding="UTF-8" standalone="yes"?>
<Relationships xmlns="http://schemas.openxmlformats.org/package/2006/relationships"><Relationship Id="rId1" Type="http://schemas.openxmlformats.org/officeDocument/2006/relationships/image" Target="../media/image112.emf"/></Relationships>
</file>

<file path=ppt/drawings/drawing1.xml><?xml version="1.0" encoding="utf-8"?>
<c:userShapes xmlns:c="http://schemas.openxmlformats.org/drawingml/2006/chart">
  <cdr:relSizeAnchor xmlns:cdr="http://schemas.openxmlformats.org/drawingml/2006/chartDrawing">
    <cdr:from>
      <cdr:x>0.6061</cdr:x>
      <cdr:y>0.7065</cdr:y>
    </cdr:from>
    <cdr:to>
      <cdr:x>0.87455</cdr:x>
      <cdr:y>0.89563</cdr:y>
    </cdr:to>
    <cdr:sp macro="" textlink="">
      <cdr:nvSpPr>
        <cdr:cNvPr id="2" name="AutoShape 38"/>
        <cdr:cNvSpPr>
          <a:spLocks xmlns:a="http://schemas.openxmlformats.org/drawingml/2006/main" noChangeArrowheads="1"/>
        </cdr:cNvSpPr>
      </cdr:nvSpPr>
      <cdr:spPr bwMode="blackWhite">
        <a:xfrm xmlns:a="http://schemas.openxmlformats.org/drawingml/2006/main">
          <a:off x="5427662" y="3045060"/>
          <a:ext cx="2403993" cy="815162"/>
        </a:xfrm>
        <a:prstGeom xmlns:a="http://schemas.openxmlformats.org/drawingml/2006/main" prst="wedgeRectCallout">
          <a:avLst>
            <a:gd name="adj1" fmla="val 81245"/>
            <a:gd name="adj2" fmla="val -59929"/>
          </a:avLst>
        </a:prstGeom>
        <a:gradFill xmlns:a="http://schemas.openxmlformats.org/drawingml/2006/main" rotWithShape="1">
          <a:gsLst>
            <a:gs pos="0">
              <a:srgbClr val="225A7A"/>
            </a:gs>
            <a:gs pos="100000">
              <a:srgbClr val="173C51"/>
            </a:gs>
          </a:gsLst>
          <a:lin ang="5400000" scaled="1"/>
        </a:gradFill>
        <a:ln xmlns:a="http://schemas.openxmlformats.org/drawingml/2006/main" w="28575" algn="ctr">
          <a:solidFill>
            <a:srgbClr val="FFFFFF"/>
          </a:solidFill>
          <a:miter lim="800000"/>
          <a:headEnd/>
          <a:tailEnd/>
        </a:ln>
      </cdr:spPr>
      <cdr:txBody>
        <a:bodyPr xmlns:a="http://schemas.openxmlformats.org/drawingml/2006/main" tIns="91440" bIns="91440" anchor="ctr"/>
        <a:lstStyle xmlns:a="http://schemas.openxmlformats.org/drawingml/2006/main">
          <a:defPPr>
            <a:defRPr lang="en-US"/>
          </a:defPPr>
          <a:lvl1pPr algn="l" rtl="0" fontAlgn="base">
            <a:spcBef>
              <a:spcPct val="0"/>
            </a:spcBef>
            <a:spcAft>
              <a:spcPct val="0"/>
            </a:spcAft>
            <a:defRPr kern="1200">
              <a:solidFill>
                <a:srgbClr val="000000"/>
              </a:solidFill>
              <a:latin typeface="Arial" charset="0"/>
              <a:cs typeface="Arial" charset="0"/>
            </a:defRPr>
          </a:lvl1pPr>
          <a:lvl2pPr marL="457200" algn="l" rtl="0" fontAlgn="base">
            <a:spcBef>
              <a:spcPct val="0"/>
            </a:spcBef>
            <a:spcAft>
              <a:spcPct val="0"/>
            </a:spcAft>
            <a:defRPr kern="1200">
              <a:solidFill>
                <a:srgbClr val="000000"/>
              </a:solidFill>
              <a:latin typeface="Arial" charset="0"/>
              <a:cs typeface="Arial" charset="0"/>
            </a:defRPr>
          </a:lvl2pPr>
          <a:lvl3pPr marL="914400" algn="l" rtl="0" fontAlgn="base">
            <a:spcBef>
              <a:spcPct val="0"/>
            </a:spcBef>
            <a:spcAft>
              <a:spcPct val="0"/>
            </a:spcAft>
            <a:defRPr kern="1200">
              <a:solidFill>
                <a:srgbClr val="000000"/>
              </a:solidFill>
              <a:latin typeface="Arial" charset="0"/>
              <a:cs typeface="Arial" charset="0"/>
            </a:defRPr>
          </a:lvl3pPr>
          <a:lvl4pPr marL="1371600" algn="l" rtl="0" fontAlgn="base">
            <a:spcBef>
              <a:spcPct val="0"/>
            </a:spcBef>
            <a:spcAft>
              <a:spcPct val="0"/>
            </a:spcAft>
            <a:defRPr kern="1200">
              <a:solidFill>
                <a:srgbClr val="000000"/>
              </a:solidFill>
              <a:latin typeface="Arial" charset="0"/>
              <a:cs typeface="Arial" charset="0"/>
            </a:defRPr>
          </a:lvl4pPr>
          <a:lvl5pPr marL="1828800" algn="l" rtl="0" fontAlgn="base">
            <a:spcBef>
              <a:spcPct val="0"/>
            </a:spcBef>
            <a:spcAft>
              <a:spcPct val="0"/>
            </a:spcAft>
            <a:defRPr kern="1200">
              <a:solidFill>
                <a:srgbClr val="000000"/>
              </a:solidFill>
              <a:latin typeface="Arial" charset="0"/>
              <a:cs typeface="Arial" charset="0"/>
            </a:defRPr>
          </a:lvl5pPr>
          <a:lvl6pPr marL="2286000" algn="l" defTabSz="914400" rtl="0" eaLnBrk="1" latinLnBrk="0" hangingPunct="1">
            <a:defRPr kern="1200">
              <a:solidFill>
                <a:srgbClr val="000000"/>
              </a:solidFill>
              <a:latin typeface="Arial" charset="0"/>
              <a:cs typeface="Arial" charset="0"/>
            </a:defRPr>
          </a:lvl6pPr>
          <a:lvl7pPr marL="2743200" algn="l" defTabSz="914400" rtl="0" eaLnBrk="1" latinLnBrk="0" hangingPunct="1">
            <a:defRPr kern="1200">
              <a:solidFill>
                <a:srgbClr val="000000"/>
              </a:solidFill>
              <a:latin typeface="Arial" charset="0"/>
              <a:cs typeface="Arial" charset="0"/>
            </a:defRPr>
          </a:lvl7pPr>
          <a:lvl8pPr marL="3200400" algn="l" defTabSz="914400" rtl="0" eaLnBrk="1" latinLnBrk="0" hangingPunct="1">
            <a:defRPr kern="1200">
              <a:solidFill>
                <a:srgbClr val="000000"/>
              </a:solidFill>
              <a:latin typeface="Arial" charset="0"/>
              <a:cs typeface="Arial" charset="0"/>
            </a:defRPr>
          </a:lvl8pPr>
          <a:lvl9pPr marL="3657600" algn="l" defTabSz="914400" rtl="0" eaLnBrk="1" latinLnBrk="0" hangingPunct="1">
            <a:defRPr kern="1200">
              <a:solidFill>
                <a:srgbClr val="000000"/>
              </a:solidFill>
              <a:latin typeface="Arial" charset="0"/>
              <a:cs typeface="Arial" charset="0"/>
            </a:defRPr>
          </a:lvl9pPr>
        </a:lstStyle>
        <a:p xmlns:a="http://schemas.openxmlformats.org/drawingml/2006/main">
          <a:pPr algn="ctr" eaLnBrk="0" hangingPunct="0">
            <a:lnSpc>
              <a:spcPct val="90000"/>
            </a:lnSpc>
            <a:spcBef>
              <a:spcPct val="50000"/>
            </a:spcBef>
            <a:buClr>
              <a:srgbClr val="FFFFFF"/>
            </a:buClr>
            <a:buFont typeface="Wingdings" pitchFamily="2" charset="2"/>
            <a:buNone/>
          </a:pPr>
          <a:r>
            <a:rPr lang="en-US" sz="1400" b="1" dirty="0" smtClean="0">
              <a:solidFill>
                <a:srgbClr val="FFFFFF"/>
              </a:solidFill>
            </a:rPr>
            <a:t>Pvt. Carrier NWP growth was +5.4% in 2013 and 8.7% in 2012</a:t>
          </a:r>
          <a:endParaRPr lang="en-US" sz="1400" b="1" dirty="0">
            <a:solidFill>
              <a:srgbClr val="FFFFFF"/>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0.08271</cdr:x>
      <cdr:y>0.16886</cdr:y>
    </cdr:from>
    <cdr:to>
      <cdr:x>0.55634</cdr:x>
      <cdr:y>0.41863</cdr:y>
    </cdr:to>
    <cdr:sp macro="" textlink="">
      <cdr:nvSpPr>
        <cdr:cNvPr id="2" name="Text Box 6"/>
        <cdr:cNvSpPr txBox="1">
          <a:spLocks xmlns:a="http://schemas.openxmlformats.org/drawingml/2006/main" noChangeArrowheads="1"/>
        </cdr:cNvSpPr>
      </cdr:nvSpPr>
      <cdr:spPr bwMode="blackWhite">
        <a:xfrm xmlns:a="http://schemas.openxmlformats.org/drawingml/2006/main">
          <a:off x="737420" y="707923"/>
          <a:ext cx="4222902" cy="1047137"/>
        </a:xfrm>
        <a:prstGeom xmlns:a="http://schemas.openxmlformats.org/drawingml/2006/main" prst="rect">
          <a:avLst/>
        </a:prstGeom>
        <a:gradFill xmlns:a="http://schemas.openxmlformats.org/drawingml/2006/main" rotWithShape="1">
          <a:gsLst>
            <a:gs pos="0">
              <a:srgbClr val="225A7A"/>
            </a:gs>
            <a:gs pos="100000">
              <a:srgbClr val="173C51"/>
            </a:gs>
          </a:gsLst>
          <a:lin ang="5400000" scaled="1"/>
        </a:gradFill>
        <a:ln xmlns:a="http://schemas.openxmlformats.org/drawingml/2006/main" w="28575" algn="ctr">
          <a:solidFill>
            <a:srgbClr val="FFFFFF"/>
          </a:solidFill>
          <a:miter lim="800000"/>
          <a:headEnd type="none" w="sm" len="sm"/>
          <a:tailEnd type="none" w="sm" len="sm"/>
        </a:ln>
      </cdr:spPr>
      <cdr:txBody>
        <a:bodyPr xmlns:a="http://schemas.openxmlformats.org/drawingml/2006/main" tIns="91440" bIns="91440" anchor="ctr"/>
        <a:lstStyle xmlns:a="http://schemas.openxmlformats.org/drawingml/2006/main">
          <a:defPPr>
            <a:defRPr lang="en-US"/>
          </a:defPPr>
          <a:lvl1pPr algn="l" rtl="0" fontAlgn="base">
            <a:spcBef>
              <a:spcPct val="0"/>
            </a:spcBef>
            <a:spcAft>
              <a:spcPct val="0"/>
            </a:spcAft>
            <a:defRPr kern="1200">
              <a:solidFill>
                <a:srgbClr val="000000"/>
              </a:solidFill>
              <a:latin typeface="Arial" charset="0"/>
              <a:cs typeface="Arial" charset="0"/>
            </a:defRPr>
          </a:lvl1pPr>
          <a:lvl2pPr marL="457200" algn="l" rtl="0" fontAlgn="base">
            <a:spcBef>
              <a:spcPct val="0"/>
            </a:spcBef>
            <a:spcAft>
              <a:spcPct val="0"/>
            </a:spcAft>
            <a:defRPr kern="1200">
              <a:solidFill>
                <a:srgbClr val="000000"/>
              </a:solidFill>
              <a:latin typeface="Arial" charset="0"/>
              <a:cs typeface="Arial" charset="0"/>
            </a:defRPr>
          </a:lvl2pPr>
          <a:lvl3pPr marL="914400" algn="l" rtl="0" fontAlgn="base">
            <a:spcBef>
              <a:spcPct val="0"/>
            </a:spcBef>
            <a:spcAft>
              <a:spcPct val="0"/>
            </a:spcAft>
            <a:defRPr kern="1200">
              <a:solidFill>
                <a:srgbClr val="000000"/>
              </a:solidFill>
              <a:latin typeface="Arial" charset="0"/>
              <a:cs typeface="Arial" charset="0"/>
            </a:defRPr>
          </a:lvl3pPr>
          <a:lvl4pPr marL="1371600" algn="l" rtl="0" fontAlgn="base">
            <a:spcBef>
              <a:spcPct val="0"/>
            </a:spcBef>
            <a:spcAft>
              <a:spcPct val="0"/>
            </a:spcAft>
            <a:defRPr kern="1200">
              <a:solidFill>
                <a:srgbClr val="000000"/>
              </a:solidFill>
              <a:latin typeface="Arial" charset="0"/>
              <a:cs typeface="Arial" charset="0"/>
            </a:defRPr>
          </a:lvl4pPr>
          <a:lvl5pPr marL="1828800" algn="l" rtl="0" fontAlgn="base">
            <a:spcBef>
              <a:spcPct val="0"/>
            </a:spcBef>
            <a:spcAft>
              <a:spcPct val="0"/>
            </a:spcAft>
            <a:defRPr kern="1200">
              <a:solidFill>
                <a:srgbClr val="000000"/>
              </a:solidFill>
              <a:latin typeface="Arial" charset="0"/>
              <a:cs typeface="Arial" charset="0"/>
            </a:defRPr>
          </a:lvl5pPr>
          <a:lvl6pPr marL="2286000" algn="l" defTabSz="914400" rtl="0" eaLnBrk="1" latinLnBrk="0" hangingPunct="1">
            <a:defRPr kern="1200">
              <a:solidFill>
                <a:srgbClr val="000000"/>
              </a:solidFill>
              <a:latin typeface="Arial" charset="0"/>
              <a:cs typeface="Arial" charset="0"/>
            </a:defRPr>
          </a:lvl6pPr>
          <a:lvl7pPr marL="2743200" algn="l" defTabSz="914400" rtl="0" eaLnBrk="1" latinLnBrk="0" hangingPunct="1">
            <a:defRPr kern="1200">
              <a:solidFill>
                <a:srgbClr val="000000"/>
              </a:solidFill>
              <a:latin typeface="Arial" charset="0"/>
              <a:cs typeface="Arial" charset="0"/>
            </a:defRPr>
          </a:lvl7pPr>
          <a:lvl8pPr marL="3200400" algn="l" defTabSz="914400" rtl="0" eaLnBrk="1" latinLnBrk="0" hangingPunct="1">
            <a:defRPr kern="1200">
              <a:solidFill>
                <a:srgbClr val="000000"/>
              </a:solidFill>
              <a:latin typeface="Arial" charset="0"/>
              <a:cs typeface="Arial" charset="0"/>
            </a:defRPr>
          </a:lvl8pPr>
          <a:lvl9pPr marL="3657600" algn="l" defTabSz="914400" rtl="0" eaLnBrk="1" latinLnBrk="0" hangingPunct="1">
            <a:defRPr kern="1200">
              <a:solidFill>
                <a:srgbClr val="000000"/>
              </a:solidFill>
              <a:latin typeface="Arial" charset="0"/>
              <a:cs typeface="Arial" charset="0"/>
            </a:defRPr>
          </a:lvl9pPr>
        </a:lstStyle>
        <a:p xmlns:a="http://schemas.openxmlformats.org/drawingml/2006/main">
          <a:pPr algn="ctr" eaLnBrk="0" hangingPunct="0">
            <a:lnSpc>
              <a:spcPct val="85000"/>
            </a:lnSpc>
            <a:spcBef>
              <a:spcPct val="50000"/>
            </a:spcBef>
            <a:buClr>
              <a:srgbClr val="FFFFFF"/>
            </a:buClr>
            <a:buFont typeface="Wingdings" pitchFamily="2" charset="2"/>
            <a:buNone/>
          </a:pPr>
          <a:r>
            <a:rPr lang="en-US" sz="1600" b="1" u="sng" dirty="0" smtClean="0">
              <a:solidFill>
                <a:srgbClr val="FFFFFF"/>
              </a:solidFill>
            </a:rPr>
            <a:t>Frequency Change: 2007—2012</a:t>
          </a:r>
        </a:p>
        <a:p xmlns:a="http://schemas.openxmlformats.org/drawingml/2006/main">
          <a:pPr algn="ctr" eaLnBrk="0" hangingPunct="0">
            <a:lnSpc>
              <a:spcPct val="85000"/>
            </a:lnSpc>
            <a:spcBef>
              <a:spcPct val="50000"/>
            </a:spcBef>
            <a:buClr>
              <a:srgbClr val="FFFFFF"/>
            </a:buClr>
            <a:buFont typeface="Wingdings" pitchFamily="2" charset="2"/>
            <a:buNone/>
          </a:pPr>
          <a:r>
            <a:rPr lang="en-US" sz="1600" b="1" dirty="0" smtClean="0">
              <a:solidFill>
                <a:srgbClr val="FFFFFF"/>
              </a:solidFill>
            </a:rPr>
            <a:t>Contracting: 7.9</a:t>
          </a:r>
          <a:r>
            <a:rPr lang="en-US" sz="1600" b="1" dirty="0" smtClean="0">
              <a:solidFill>
                <a:srgbClr val="FFFFFF"/>
              </a:solidFill>
              <a:sym typeface="Wingdings" pitchFamily="2" charset="2"/>
            </a:rPr>
            <a:t>7.1	-9.3%</a:t>
          </a:r>
        </a:p>
        <a:p xmlns:a="http://schemas.openxmlformats.org/drawingml/2006/main">
          <a:pPr algn="ctr" eaLnBrk="0" hangingPunct="0">
            <a:lnSpc>
              <a:spcPct val="85000"/>
            </a:lnSpc>
            <a:spcBef>
              <a:spcPct val="50000"/>
            </a:spcBef>
            <a:buClr>
              <a:srgbClr val="FFFFFF"/>
            </a:buClr>
            <a:buFont typeface="Wingdings" pitchFamily="2" charset="2"/>
            <a:buNone/>
          </a:pPr>
          <a:r>
            <a:rPr lang="en-US" sz="1600" b="1" i="0" dirty="0" smtClean="0">
              <a:solidFill>
                <a:srgbClr val="FFFFFF"/>
              </a:solidFill>
              <a:sym typeface="Wingdings" pitchFamily="2" charset="2"/>
            </a:rPr>
            <a:t>Manufacturing: 13.612.0	-11.8%</a:t>
          </a:r>
          <a:endParaRPr lang="en-US" sz="1600" b="1" i="0" dirty="0">
            <a:solidFill>
              <a:srgbClr val="FFFFFF"/>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9378" name="Rectangle 1026"/>
          <p:cNvSpPr>
            <a:spLocks noGrp="1" noChangeArrowheads="1"/>
          </p:cNvSpPr>
          <p:nvPr>
            <p:ph type="hdr" sz="quarter"/>
          </p:nvPr>
        </p:nvSpPr>
        <p:spPr bwMode="auto">
          <a:xfrm>
            <a:off x="0" y="0"/>
            <a:ext cx="3033713" cy="463550"/>
          </a:xfrm>
          <a:prstGeom prst="rect">
            <a:avLst/>
          </a:prstGeom>
          <a:noFill/>
          <a:ln w="9525">
            <a:noFill/>
            <a:miter lim="800000"/>
            <a:headEnd/>
            <a:tailEnd/>
          </a:ln>
          <a:effectLst/>
        </p:spPr>
        <p:txBody>
          <a:bodyPr vert="horz" wrap="square" lIns="91264" tIns="45632" rIns="91264" bIns="45632" numCol="1" anchor="t" anchorCtr="0" compatLnSpc="1">
            <a:prstTxWarp prst="textNoShape">
              <a:avLst/>
            </a:prstTxWarp>
          </a:bodyPr>
          <a:lstStyle>
            <a:lvl1pPr defTabSz="912813" eaLnBrk="0" hangingPunct="0">
              <a:defRPr sz="1200">
                <a:latin typeface="Arial" charset="0"/>
                <a:cs typeface="+mn-cs"/>
              </a:defRPr>
            </a:lvl1pPr>
          </a:lstStyle>
          <a:p>
            <a:pPr>
              <a:defRPr/>
            </a:pPr>
            <a:endParaRPr lang="en-US"/>
          </a:p>
        </p:txBody>
      </p:sp>
      <p:sp>
        <p:nvSpPr>
          <p:cNvPr id="229379" name="Rectangle 1027"/>
          <p:cNvSpPr>
            <a:spLocks noGrp="1" noChangeArrowheads="1"/>
          </p:cNvSpPr>
          <p:nvPr>
            <p:ph type="dt" sz="quarter" idx="1"/>
          </p:nvPr>
        </p:nvSpPr>
        <p:spPr bwMode="auto">
          <a:xfrm>
            <a:off x="3962400" y="0"/>
            <a:ext cx="3033713" cy="463550"/>
          </a:xfrm>
          <a:prstGeom prst="rect">
            <a:avLst/>
          </a:prstGeom>
          <a:noFill/>
          <a:ln w="9525">
            <a:noFill/>
            <a:miter lim="800000"/>
            <a:headEnd/>
            <a:tailEnd/>
          </a:ln>
          <a:effectLst/>
        </p:spPr>
        <p:txBody>
          <a:bodyPr vert="horz" wrap="square" lIns="91264" tIns="45632" rIns="91264" bIns="45632" numCol="1" anchor="t" anchorCtr="0" compatLnSpc="1">
            <a:prstTxWarp prst="textNoShape">
              <a:avLst/>
            </a:prstTxWarp>
          </a:bodyPr>
          <a:lstStyle>
            <a:lvl1pPr algn="r" defTabSz="912813" eaLnBrk="0" hangingPunct="0">
              <a:defRPr sz="1200">
                <a:latin typeface="Arial" charset="0"/>
                <a:cs typeface="+mn-cs"/>
              </a:defRPr>
            </a:lvl1pPr>
          </a:lstStyle>
          <a:p>
            <a:pPr>
              <a:defRPr/>
            </a:pPr>
            <a:fld id="{56428D4E-CD86-468D-BEE4-4FD3A017EE70}" type="datetime1">
              <a:rPr lang="en-US"/>
              <a:pPr>
                <a:defRPr/>
              </a:pPr>
              <a:t>7/17/2014</a:t>
            </a:fld>
            <a:endParaRPr lang="en-US"/>
          </a:p>
        </p:txBody>
      </p:sp>
      <p:sp>
        <p:nvSpPr>
          <p:cNvPr id="229380" name="Rectangle 1028"/>
          <p:cNvSpPr>
            <a:spLocks noGrp="1" noChangeArrowheads="1"/>
          </p:cNvSpPr>
          <p:nvPr>
            <p:ph type="ftr" sz="quarter" idx="2"/>
          </p:nvPr>
        </p:nvSpPr>
        <p:spPr bwMode="auto">
          <a:xfrm>
            <a:off x="0" y="8818563"/>
            <a:ext cx="3033713" cy="463550"/>
          </a:xfrm>
          <a:prstGeom prst="rect">
            <a:avLst/>
          </a:prstGeom>
          <a:noFill/>
          <a:ln w="9525">
            <a:noFill/>
            <a:miter lim="800000"/>
            <a:headEnd/>
            <a:tailEnd/>
          </a:ln>
          <a:effectLst/>
        </p:spPr>
        <p:txBody>
          <a:bodyPr vert="horz" wrap="square" lIns="91264" tIns="45632" rIns="91264" bIns="45632" numCol="1" anchor="b" anchorCtr="0" compatLnSpc="1">
            <a:prstTxWarp prst="textNoShape">
              <a:avLst/>
            </a:prstTxWarp>
          </a:bodyPr>
          <a:lstStyle>
            <a:lvl1pPr defTabSz="912813" eaLnBrk="0" hangingPunct="0">
              <a:defRPr sz="1200">
                <a:latin typeface="Arial" charset="0"/>
                <a:cs typeface="+mn-cs"/>
              </a:defRPr>
            </a:lvl1pPr>
          </a:lstStyle>
          <a:p>
            <a:pPr>
              <a:defRPr/>
            </a:pPr>
            <a:endParaRPr lang="en-US"/>
          </a:p>
        </p:txBody>
      </p:sp>
      <p:sp>
        <p:nvSpPr>
          <p:cNvPr id="229381" name="Rectangle 1029"/>
          <p:cNvSpPr>
            <a:spLocks noGrp="1" noChangeArrowheads="1"/>
          </p:cNvSpPr>
          <p:nvPr>
            <p:ph type="sldNum" sz="quarter" idx="3"/>
          </p:nvPr>
        </p:nvSpPr>
        <p:spPr bwMode="auto">
          <a:xfrm>
            <a:off x="3962400" y="8818563"/>
            <a:ext cx="3033713" cy="463550"/>
          </a:xfrm>
          <a:prstGeom prst="rect">
            <a:avLst/>
          </a:prstGeom>
          <a:noFill/>
          <a:ln w="9525">
            <a:noFill/>
            <a:miter lim="800000"/>
            <a:headEnd/>
            <a:tailEnd/>
          </a:ln>
          <a:effectLst/>
        </p:spPr>
        <p:txBody>
          <a:bodyPr vert="horz" wrap="square" lIns="91264" tIns="45632" rIns="91264" bIns="45632" numCol="1" anchor="b" anchorCtr="0" compatLnSpc="1">
            <a:prstTxWarp prst="textNoShape">
              <a:avLst/>
            </a:prstTxWarp>
          </a:bodyPr>
          <a:lstStyle>
            <a:lvl1pPr algn="r" defTabSz="912813" eaLnBrk="0" hangingPunct="0">
              <a:defRPr sz="1200">
                <a:latin typeface="Arial" charset="0"/>
                <a:cs typeface="+mn-cs"/>
              </a:defRPr>
            </a:lvl1pPr>
          </a:lstStyle>
          <a:p>
            <a:pPr>
              <a:defRPr/>
            </a:pPr>
            <a:fld id="{46DD95BB-A669-4F44-8D4A-44D0FEE85DCC}" type="slidenum">
              <a:rPr lang="en-US"/>
              <a:pPr>
                <a:defRPr/>
              </a:pPr>
              <a:t>‹#›</a:t>
            </a:fld>
            <a:endParaRPr lang="en-US"/>
          </a:p>
        </p:txBody>
      </p:sp>
    </p:spTree>
    <p:extLst>
      <p:ext uri="{BB962C8B-B14F-4D97-AF65-F5344CB8AC3E}">
        <p14:creationId xmlns:p14="http://schemas.microsoft.com/office/powerpoint/2010/main" val="4244614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6674" name="Rectangle 3075"/>
          <p:cNvSpPr>
            <a:spLocks noGrp="1" noRot="1" noChangeAspect="1" noChangeArrowheads="1" noTextEdit="1"/>
          </p:cNvSpPr>
          <p:nvPr>
            <p:ph type="sldImg" idx="2"/>
          </p:nvPr>
        </p:nvSpPr>
        <p:spPr bwMode="auto">
          <a:xfrm>
            <a:off x="1470025" y="581025"/>
            <a:ext cx="4056063" cy="3041650"/>
          </a:xfrm>
          <a:prstGeom prst="rect">
            <a:avLst/>
          </a:prstGeom>
          <a:noFill/>
          <a:ln w="9525" algn="ctr">
            <a:solidFill>
              <a:srgbClr val="000000"/>
            </a:solidFill>
            <a:miter lim="800000"/>
            <a:headEnd/>
            <a:tailEnd/>
          </a:ln>
        </p:spPr>
      </p:sp>
      <p:sp>
        <p:nvSpPr>
          <p:cNvPr id="3077" name="Notes Placeholder 3076"/>
          <p:cNvSpPr>
            <a:spLocks noGrp="1" noChangeArrowheads="1"/>
          </p:cNvSpPr>
          <p:nvPr>
            <p:ph type="body" sz="quarter" idx="3"/>
          </p:nvPr>
        </p:nvSpPr>
        <p:spPr bwMode="auto">
          <a:xfrm>
            <a:off x="571500" y="3819525"/>
            <a:ext cx="5856288" cy="5148263"/>
          </a:xfrm>
          <a:prstGeom prst="rect">
            <a:avLst/>
          </a:prstGeom>
          <a:noFill/>
          <a:ln w="9525" algn="ctr">
            <a:noFill/>
            <a:miter lim="800000"/>
            <a:headEnd/>
            <a:tailEnd/>
          </a:ln>
          <a:effectLst/>
        </p:spPr>
        <p:txBody>
          <a:bodyPr vert="horz" wrap="square" lIns="46066" tIns="46066" rIns="46066" bIns="4606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9" name="Slide Number Placeholder 3078"/>
          <p:cNvSpPr>
            <a:spLocks noGrp="1" noChangeArrowheads="1"/>
          </p:cNvSpPr>
          <p:nvPr>
            <p:ph type="sldNum" sz="quarter" idx="5"/>
          </p:nvPr>
        </p:nvSpPr>
        <p:spPr bwMode="auto">
          <a:xfrm>
            <a:off x="3148013" y="9037638"/>
            <a:ext cx="704850" cy="244475"/>
          </a:xfrm>
          <a:prstGeom prst="rect">
            <a:avLst/>
          </a:prstGeom>
          <a:noFill/>
          <a:ln w="9525">
            <a:noFill/>
            <a:miter lim="800000"/>
            <a:headEnd/>
            <a:tailEnd/>
          </a:ln>
        </p:spPr>
        <p:txBody>
          <a:bodyPr vert="horz" wrap="square" lIns="45887" tIns="46499" rIns="45887" bIns="46499" numCol="1" anchor="b" anchorCtr="0" compatLnSpc="1">
            <a:prstTxWarp prst="textNoShape">
              <a:avLst/>
            </a:prstTxWarp>
            <a:spAutoFit/>
          </a:bodyPr>
          <a:lstStyle>
            <a:lvl1pPr algn="ctr" defTabSz="930275">
              <a:defRPr sz="1000">
                <a:latin typeface="Arial" charset="0"/>
                <a:cs typeface="+mn-cs"/>
              </a:defRPr>
            </a:lvl1pPr>
          </a:lstStyle>
          <a:p>
            <a:pPr>
              <a:defRPr/>
            </a:pPr>
            <a:fld id="{3926E3E4-F212-49E4-9AB9-DC573DC8C484}" type="slidenum">
              <a:rPr lang="en-US"/>
              <a:pPr>
                <a:defRPr/>
              </a:pPr>
              <a:t>‹#›</a:t>
            </a:fld>
            <a:endParaRPr lang="en-US"/>
          </a:p>
        </p:txBody>
      </p:sp>
    </p:spTree>
    <p:extLst>
      <p:ext uri="{BB962C8B-B14F-4D97-AF65-F5344CB8AC3E}">
        <p14:creationId xmlns:p14="http://schemas.microsoft.com/office/powerpoint/2010/main" val="1789215900"/>
      </p:ext>
    </p:extLst>
  </p:cSld>
  <p:clrMap bg1="lt1" tx1="dk1" bg2="lt2" tx2="dk2" accent1="accent1" accent2="accent2" accent3="accent3" accent4="accent4" accent5="accent5" accent6="accent6" hlink="hlink" folHlink="folHlink"/>
  <p:notesStyle>
    <a:lvl1pPr marL="228600" indent="-228600" algn="l" rtl="0" eaLnBrk="0" fontAlgn="base" hangingPunct="0">
      <a:lnSpc>
        <a:spcPct val="90000"/>
      </a:lnSpc>
      <a:spcBef>
        <a:spcPct val="100000"/>
      </a:spcBef>
      <a:spcAft>
        <a:spcPct val="0"/>
      </a:spcAft>
      <a:buClr>
        <a:srgbClr val="008080"/>
      </a:buClr>
      <a:buSzPct val="85000"/>
      <a:buFont typeface="Wingdings" pitchFamily="2" charset="2"/>
      <a:buChar char="n"/>
      <a:defRPr sz="1400" kern="1200">
        <a:solidFill>
          <a:schemeClr val="tx1"/>
        </a:solidFill>
        <a:latin typeface="Arial" charset="0"/>
        <a:ea typeface="+mn-ea"/>
        <a:cs typeface="+mn-cs"/>
      </a:defRPr>
    </a:lvl1pPr>
    <a:lvl2pPr marL="517525" indent="-174625" algn="l" rtl="0" eaLnBrk="0" fontAlgn="base" hangingPunct="0">
      <a:lnSpc>
        <a:spcPct val="90000"/>
      </a:lnSpc>
      <a:spcBef>
        <a:spcPct val="50000"/>
      </a:spcBef>
      <a:spcAft>
        <a:spcPct val="0"/>
      </a:spcAft>
      <a:buClr>
        <a:srgbClr val="008080"/>
      </a:buClr>
      <a:buFont typeface="Wingdings" pitchFamily="2" charset="2"/>
      <a:buChar char="w"/>
      <a:defRPr sz="1200" kern="1200">
        <a:solidFill>
          <a:schemeClr val="tx1"/>
        </a:solidFill>
        <a:latin typeface="Arial" charset="0"/>
        <a:ea typeface="+mn-ea"/>
        <a:cs typeface="+mn-cs"/>
      </a:defRPr>
    </a:lvl2pPr>
    <a:lvl3pPr marL="800100" indent="-168275" algn="l" rtl="0" eaLnBrk="0" fontAlgn="base" hangingPunct="0">
      <a:lnSpc>
        <a:spcPct val="90000"/>
      </a:lnSpc>
      <a:spcBef>
        <a:spcPct val="25000"/>
      </a:spcBef>
      <a:spcAft>
        <a:spcPct val="0"/>
      </a:spcAft>
      <a:buClr>
        <a:srgbClr val="008080"/>
      </a:buClr>
      <a:buFont typeface="Arial" charset="0"/>
      <a:buChar char="–"/>
      <a:defRPr sz="1200" kern="1200">
        <a:solidFill>
          <a:schemeClr val="tx1"/>
        </a:solidFill>
        <a:latin typeface="Arial" charset="0"/>
        <a:ea typeface="+mn-ea"/>
        <a:cs typeface="+mn-cs"/>
      </a:defRPr>
    </a:lvl3pPr>
    <a:lvl4pPr marL="1089025" indent="-174625" algn="l" rtl="0" eaLnBrk="0" fontAlgn="base" hangingPunct="0">
      <a:lnSpc>
        <a:spcPct val="90000"/>
      </a:lnSpc>
      <a:spcBef>
        <a:spcPct val="15000"/>
      </a:spcBef>
      <a:spcAft>
        <a:spcPct val="0"/>
      </a:spcAft>
      <a:buClr>
        <a:srgbClr val="008080"/>
      </a:buClr>
      <a:buFont typeface="Wingdings" pitchFamily="2" charset="2"/>
      <a:buChar char="§"/>
      <a:defRPr sz="1200" kern="1200">
        <a:solidFill>
          <a:schemeClr val="tx1"/>
        </a:solidFill>
        <a:latin typeface="Arial" charset="0"/>
        <a:ea typeface="+mn-ea"/>
        <a:cs typeface="+mn-cs"/>
      </a:defRPr>
    </a:lvl4pPr>
    <a:lvl5pPr marL="1371600" indent="-168275" algn="l" rtl="0" eaLnBrk="0" fontAlgn="base" hangingPunct="0">
      <a:lnSpc>
        <a:spcPct val="90000"/>
      </a:lnSpc>
      <a:spcBef>
        <a:spcPct val="15000"/>
      </a:spcBef>
      <a:spcAft>
        <a:spcPct val="0"/>
      </a:spcAft>
      <a:buClr>
        <a:srgbClr val="008080"/>
      </a:buClr>
      <a:buChar char="–"/>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3"/>
          <p:cNvSpPr>
            <a:spLocks noGrp="1" noChangeArrowheads="1"/>
          </p:cNvSpPr>
          <p:nvPr>
            <p:ph type="sldNum" sz="quarter" idx="5"/>
          </p:nvPr>
        </p:nvSpPr>
        <p:spPr/>
        <p:txBody>
          <a:bodyPr/>
          <a:lstStyle/>
          <a:p>
            <a:pPr>
              <a:defRPr/>
            </a:pPr>
            <a:fld id="{91438143-1DA2-4BA3-AF43-18D3330F406F}" type="slidenum">
              <a:rPr lang="en-US" smtClean="0"/>
              <a:pPr>
                <a:defRPr/>
              </a:pPr>
              <a:t>1</a:t>
            </a:fld>
            <a:endParaRPr lang="en-US" dirty="0" smtClean="0"/>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4288907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3"/>
          <p:cNvSpPr txBox="1">
            <a:spLocks noGrp="1" noChangeArrowheads="1"/>
          </p:cNvSpPr>
          <p:nvPr/>
        </p:nvSpPr>
        <p:spPr bwMode="auto">
          <a:xfrm>
            <a:off x="3148013" y="9034682"/>
            <a:ext cx="704850" cy="247432"/>
          </a:xfrm>
          <a:prstGeom prst="rect">
            <a:avLst/>
          </a:prstGeom>
          <a:noFill/>
          <a:ln w="9525">
            <a:noFill/>
            <a:miter lim="800000"/>
            <a:headEnd/>
            <a:tailEnd/>
          </a:ln>
        </p:spPr>
        <p:txBody>
          <a:bodyPr lIns="45801" tIns="46413" rIns="45801" bIns="46413" anchor="b">
            <a:spAutoFit/>
          </a:bodyPr>
          <a:lstStyle/>
          <a:p>
            <a:pPr algn="ctr" defTabSz="928629"/>
            <a:fld id="{10D51B6F-E5CE-42ED-829B-9910A1E4B827}" type="slidenum">
              <a:rPr lang="en-US" sz="1000">
                <a:solidFill>
                  <a:srgbClr val="000000"/>
                </a:solidFill>
              </a:rPr>
              <a:pPr algn="ctr" defTabSz="928629"/>
              <a:t>10</a:t>
            </a:fld>
            <a:endParaRPr lang="en-US" sz="1000" dirty="0">
              <a:solidFill>
                <a:srgbClr val="000000"/>
              </a:solidFill>
            </a:endParaRPr>
          </a:p>
        </p:txBody>
      </p:sp>
      <p:sp>
        <p:nvSpPr>
          <p:cNvPr id="234499" name="Rectangle 2"/>
          <p:cNvSpPr>
            <a:spLocks noGrp="1" noRot="1" noChangeAspect="1" noChangeArrowheads="1" noTextEdit="1"/>
          </p:cNvSpPr>
          <p:nvPr>
            <p:ph type="sldImg"/>
          </p:nvPr>
        </p:nvSpPr>
        <p:spPr>
          <a:ln/>
        </p:spPr>
      </p:sp>
      <p:sp>
        <p:nvSpPr>
          <p:cNvPr id="234500"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2111733003"/>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3"/>
          <p:cNvSpPr>
            <a:spLocks noGrp="1" noChangeArrowheads="1"/>
          </p:cNvSpPr>
          <p:nvPr>
            <p:ph type="sldNum" sz="quarter" idx="5"/>
          </p:nvPr>
        </p:nvSpPr>
        <p:spPr/>
        <p:txBody>
          <a:bodyPr/>
          <a:lstStyle/>
          <a:p>
            <a:pPr>
              <a:defRPr/>
            </a:pPr>
            <a:fld id="{6B63DA4F-B002-47BE-9AEC-705672FE9F1E}" type="slidenum">
              <a:rPr lang="en-US" smtClean="0"/>
              <a:pPr>
                <a:defRPr/>
              </a:pPr>
              <a:t>107</a:t>
            </a:fld>
            <a:endParaRPr lang="en-US" smtClean="0"/>
          </a:p>
        </p:txBody>
      </p:sp>
      <p:sp>
        <p:nvSpPr>
          <p:cNvPr id="222211" name="Rectangle 2"/>
          <p:cNvSpPr>
            <a:spLocks noGrp="1" noRot="1" noChangeAspect="1" noChangeArrowheads="1" noTextEdit="1"/>
          </p:cNvSpPr>
          <p:nvPr>
            <p:ph type="sldImg"/>
          </p:nvPr>
        </p:nvSpPr>
        <p:spPr>
          <a:ln/>
        </p:spPr>
      </p:sp>
      <p:sp>
        <p:nvSpPr>
          <p:cNvPr id="2222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01677612"/>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089208" y="8787738"/>
            <a:ext cx="695149" cy="247794"/>
          </a:xfrm>
        </p:spPr>
        <p:txBody>
          <a:bodyPr/>
          <a:lstStyle/>
          <a:p>
            <a:pPr defTabSz="909278">
              <a:defRPr/>
            </a:pPr>
            <a:fld id="{30B1B221-73F5-4062-9EC5-65201ECCFD86}" type="slidenum">
              <a:rPr lang="en-US" smtClean="0"/>
              <a:pPr defTabSz="909278">
                <a:defRPr/>
              </a:pPr>
              <a:t>108</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300" dirty="0"/>
          </a:p>
        </p:txBody>
      </p:sp>
    </p:spTree>
    <p:extLst>
      <p:ext uri="{BB962C8B-B14F-4D97-AF65-F5344CB8AC3E}">
        <p14:creationId xmlns:p14="http://schemas.microsoft.com/office/powerpoint/2010/main" val="899372946"/>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txBox="1">
            <a:spLocks noGrp="1" noChangeArrowheads="1"/>
          </p:cNvSpPr>
          <p:nvPr/>
        </p:nvSpPr>
        <p:spPr bwMode="auto">
          <a:xfrm>
            <a:off x="3091392" y="8790984"/>
            <a:ext cx="690778" cy="244550"/>
          </a:xfrm>
          <a:prstGeom prst="rect">
            <a:avLst/>
          </a:prstGeom>
          <a:noFill/>
          <a:ln w="9525">
            <a:noFill/>
            <a:miter lim="800000"/>
            <a:headEnd/>
            <a:tailEnd/>
          </a:ln>
        </p:spPr>
        <p:txBody>
          <a:bodyPr lIns="44918" tIns="45517" rIns="44918" bIns="45517" anchor="b">
            <a:spAutoFit/>
          </a:bodyPr>
          <a:lstStyle/>
          <a:p>
            <a:pPr algn="ctr" defTabSz="909375"/>
            <a:fld id="{E50E95F2-1135-4372-9204-625316A33F45}" type="slidenum">
              <a:rPr lang="en-US" sz="1000"/>
              <a:pPr algn="ctr" defTabSz="909375"/>
              <a:t>109</a:t>
            </a:fld>
            <a:endParaRPr lang="en-US" sz="1000" dirty="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91310942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txBox="1">
            <a:spLocks noGrp="1" noChangeArrowheads="1"/>
          </p:cNvSpPr>
          <p:nvPr/>
        </p:nvSpPr>
        <p:spPr bwMode="auto">
          <a:xfrm>
            <a:off x="3085791" y="8836321"/>
            <a:ext cx="689527" cy="245803"/>
          </a:xfrm>
          <a:prstGeom prst="rect">
            <a:avLst/>
          </a:prstGeom>
          <a:noFill/>
          <a:ln w="9525">
            <a:noFill/>
            <a:miter lim="800000"/>
            <a:headEnd/>
            <a:tailEnd/>
          </a:ln>
        </p:spPr>
        <p:txBody>
          <a:bodyPr lIns="44913" tIns="45513" rIns="44913" bIns="45513" anchor="b">
            <a:spAutoFit/>
          </a:bodyPr>
          <a:lstStyle/>
          <a:p>
            <a:pPr algn="ctr" defTabSz="909375"/>
            <a:fld id="{2F97931E-18E9-494E-8641-F6F22D608404}" type="slidenum">
              <a:rPr lang="en-US" sz="1000"/>
              <a:pPr algn="ctr" defTabSz="909375"/>
              <a:t>110</a:t>
            </a:fld>
            <a:endParaRPr lang="en-US" sz="1000" dirty="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lIns="45089" tIns="45089" rIns="45089" bIns="45089"/>
          <a:lstStyle/>
          <a:p>
            <a:endParaRPr lang="en-US" smtClean="0"/>
          </a:p>
        </p:txBody>
      </p:sp>
    </p:spTree>
    <p:extLst>
      <p:ext uri="{BB962C8B-B14F-4D97-AF65-F5344CB8AC3E}">
        <p14:creationId xmlns:p14="http://schemas.microsoft.com/office/powerpoint/2010/main" val="3837179811"/>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556611159"/>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sldNum" sz="quarter" idx="5"/>
          </p:nvPr>
        </p:nvSpPr>
        <p:spPr>
          <a:xfrm>
            <a:off x="3090767" y="8787738"/>
            <a:ext cx="692033" cy="247794"/>
          </a:xfrm>
        </p:spPr>
        <p:txBody>
          <a:bodyPr/>
          <a:lstStyle/>
          <a:p>
            <a:pPr defTabSz="909375">
              <a:defRPr/>
            </a:pPr>
            <a:fld id="{3711D1C8-0BB5-4546-B0DE-9FAB346B6C05}" type="slidenum">
              <a:rPr lang="en-US" smtClean="0"/>
              <a:pPr defTabSz="909375">
                <a:defRPr/>
              </a:pPr>
              <a:t>112</a:t>
            </a:fld>
            <a:endParaRPr lang="en-US" dirty="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544133370"/>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Slide Image Placeholder 1"/>
          <p:cNvSpPr>
            <a:spLocks noGrp="1" noRot="1" noChangeAspect="1" noTextEdit="1"/>
          </p:cNvSpPr>
          <p:nvPr>
            <p:ph type="sldImg"/>
          </p:nvPr>
        </p:nvSpPr>
        <p:spPr>
          <a:ln/>
        </p:spPr>
      </p:sp>
      <p:sp>
        <p:nvSpPr>
          <p:cNvPr id="270339" name="Notes Placeholder 2"/>
          <p:cNvSpPr>
            <a:spLocks noGrp="1"/>
          </p:cNvSpPr>
          <p:nvPr>
            <p:ph type="body" idx="1"/>
          </p:nvPr>
        </p:nvSpPr>
        <p:spPr>
          <a:noFill/>
          <a:ln/>
        </p:spPr>
        <p:txBody>
          <a:bodyPr/>
          <a:lstStyle/>
          <a:p>
            <a:endParaRPr lang="en-US" sz="2400" dirty="0" smtClean="0"/>
          </a:p>
        </p:txBody>
      </p:sp>
      <p:sp>
        <p:nvSpPr>
          <p:cNvPr id="270340" name="Slide Number Placeholder 3"/>
          <p:cNvSpPr txBox="1">
            <a:spLocks noGrp="1"/>
          </p:cNvSpPr>
          <p:nvPr/>
        </p:nvSpPr>
        <p:spPr bwMode="auto">
          <a:xfrm>
            <a:off x="3155317" y="8988116"/>
            <a:ext cx="702948" cy="246380"/>
          </a:xfrm>
          <a:prstGeom prst="rect">
            <a:avLst/>
          </a:prstGeom>
          <a:noFill/>
          <a:ln w="9525">
            <a:noFill/>
            <a:miter lim="800000"/>
            <a:headEnd/>
            <a:tailEnd/>
          </a:ln>
        </p:spPr>
        <p:txBody>
          <a:bodyPr lIns="45956" tIns="46569" rIns="45956" bIns="46569" anchor="b">
            <a:spAutoFit/>
          </a:bodyPr>
          <a:lstStyle/>
          <a:p>
            <a:pPr algn="ctr" defTabSz="930275"/>
            <a:fld id="{15C28DB1-9D12-46D2-85EE-9083FA58BCE8}" type="slidenum">
              <a:rPr lang="en-US" sz="1000"/>
              <a:pPr algn="ctr" defTabSz="930275"/>
              <a:t>113</a:t>
            </a:fld>
            <a:endParaRPr lang="en-US" sz="1000"/>
          </a:p>
        </p:txBody>
      </p:sp>
    </p:spTree>
    <p:extLst>
      <p:ext uri="{BB962C8B-B14F-4D97-AF65-F5344CB8AC3E}">
        <p14:creationId xmlns:p14="http://schemas.microsoft.com/office/powerpoint/2010/main" val="2288718424"/>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3"/>
          <p:cNvSpPr>
            <a:spLocks noGrp="1" noChangeArrowheads="1"/>
          </p:cNvSpPr>
          <p:nvPr>
            <p:ph type="sldNum" sz="quarter" idx="5"/>
          </p:nvPr>
        </p:nvSpPr>
        <p:spPr/>
        <p:txBody>
          <a:bodyPr/>
          <a:lstStyle/>
          <a:p>
            <a:pPr>
              <a:defRPr/>
            </a:pPr>
            <a:fld id="{7FCDD7B8-0D49-4A9D-9892-A6D8561FBDE5}" type="slidenum">
              <a:rPr lang="en-US" smtClean="0"/>
              <a:pPr>
                <a:defRPr/>
              </a:pPr>
              <a:t>114</a:t>
            </a:fld>
            <a:endParaRPr lang="en-US" smtClean="0"/>
          </a:p>
        </p:txBody>
      </p:sp>
      <p:sp>
        <p:nvSpPr>
          <p:cNvPr id="275459" name="Rectangle 2"/>
          <p:cNvSpPr>
            <a:spLocks noGrp="1" noRot="1" noChangeAspect="1" noChangeArrowheads="1" noTextEdit="1"/>
          </p:cNvSpPr>
          <p:nvPr>
            <p:ph type="sldImg"/>
          </p:nvPr>
        </p:nvSpPr>
        <p:spPr>
          <a:ln/>
        </p:spPr>
      </p:sp>
      <p:sp>
        <p:nvSpPr>
          <p:cNvPr id="27546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42343445"/>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p:cNvSpPr txBox="1">
            <a:spLocks noGrp="1" noChangeArrowheads="1"/>
          </p:cNvSpPr>
          <p:nvPr/>
        </p:nvSpPr>
        <p:spPr bwMode="auto">
          <a:xfrm>
            <a:off x="3085791" y="8836303"/>
            <a:ext cx="689527" cy="245821"/>
          </a:xfrm>
          <a:prstGeom prst="rect">
            <a:avLst/>
          </a:prstGeom>
          <a:noFill/>
          <a:ln w="9525">
            <a:noFill/>
            <a:miter lim="800000"/>
            <a:headEnd/>
            <a:tailEnd/>
          </a:ln>
        </p:spPr>
        <p:txBody>
          <a:bodyPr lIns="44923" tIns="45522" rIns="44923" bIns="45522" anchor="b">
            <a:spAutoFit/>
          </a:bodyPr>
          <a:lstStyle/>
          <a:p>
            <a:pPr algn="ctr" defTabSz="909375"/>
            <a:fld id="{7B4316D7-5E5D-414D-8028-D6CC0CAC2BE5}" type="slidenum">
              <a:rPr lang="en-US" sz="1000"/>
              <a:pPr algn="ctr" defTabSz="909375"/>
              <a:t>115</a:t>
            </a:fld>
            <a:endParaRPr lang="en-US" sz="1000" dirty="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762911428"/>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3"/>
          <p:cNvSpPr>
            <a:spLocks noGrp="1" noChangeArrowheads="1"/>
          </p:cNvSpPr>
          <p:nvPr>
            <p:ph type="sldNum" sz="quarter" idx="5"/>
          </p:nvPr>
        </p:nvSpPr>
        <p:spPr/>
        <p:txBody>
          <a:bodyPr/>
          <a:lstStyle/>
          <a:p>
            <a:pPr>
              <a:defRPr/>
            </a:pPr>
            <a:fld id="{55E3C67A-46F9-4D53-AC71-52801308699E}" type="slidenum">
              <a:rPr lang="en-US" smtClean="0"/>
              <a:pPr>
                <a:defRPr/>
              </a:pPr>
              <a:t>116</a:t>
            </a:fld>
            <a:endParaRPr lang="en-US" smtClean="0"/>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0658831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087188345"/>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95940651-FB9A-4022-9D6C-6ADB5507F1E7}" type="slidenum">
              <a:rPr lang="en-US" altLang="en-US" sz="1000" smtClean="0"/>
              <a:pPr>
                <a:lnSpc>
                  <a:spcPct val="100000"/>
                </a:lnSpc>
                <a:spcBef>
                  <a:spcPct val="0"/>
                </a:spcBef>
                <a:buClrTx/>
                <a:buSzTx/>
                <a:buFontTx/>
                <a:buNone/>
              </a:pPr>
              <a:t>117</a:t>
            </a:fld>
            <a:endParaRPr lang="en-US" altLang="en-US" sz="1000" smtClean="0"/>
          </a:p>
        </p:txBody>
      </p:sp>
      <p:sp>
        <p:nvSpPr>
          <p:cNvPr id="6147" name="Slide Image Placeholder 1"/>
          <p:cNvSpPr>
            <a:spLocks noGrp="1" noRot="1" noChangeAspect="1" noTextEdit="1"/>
          </p:cNvSpPr>
          <p:nvPr>
            <p:ph type="sldImg"/>
          </p:nvPr>
        </p:nvSpPr>
        <p:spPr>
          <a:xfrm>
            <a:off x="1181100" y="698500"/>
            <a:ext cx="4648200" cy="3486150"/>
          </a:xfrm>
          <a:ln w="12700"/>
        </p:spPr>
      </p:sp>
      <p:sp>
        <p:nvSpPr>
          <p:cNvPr id="6148" name="Notes Placeholder 2"/>
          <p:cNvSpPr>
            <a:spLocks noGrp="1"/>
          </p:cNvSpPr>
          <p:nvPr>
            <p:ph type="body" idx="1"/>
          </p:nvPr>
        </p:nvSpPr>
        <p:spPr>
          <a:xfrm>
            <a:off x="701675" y="4416425"/>
            <a:ext cx="560705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567" tIns="45784" rIns="91567" bIns="45784"/>
          <a:lstStyle/>
          <a:p>
            <a:pPr marL="0" indent="0"/>
            <a:endParaRPr lang="en-US" altLang="en-US" smtClean="0">
              <a:latin typeface="Arial" panose="020B0604020202020204" pitchFamily="34" charset="0"/>
            </a:endParaRPr>
          </a:p>
        </p:txBody>
      </p:sp>
    </p:spTree>
    <p:extLst>
      <p:ext uri="{BB962C8B-B14F-4D97-AF65-F5344CB8AC3E}">
        <p14:creationId xmlns:p14="http://schemas.microsoft.com/office/powerpoint/2010/main" val="1416898356"/>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2F1645CA-5D70-4DC2-9741-4212C9062EC5}" type="slidenum">
              <a:rPr lang="en-US" altLang="en-US" sz="1000" smtClean="0"/>
              <a:pPr>
                <a:lnSpc>
                  <a:spcPct val="100000"/>
                </a:lnSpc>
                <a:spcBef>
                  <a:spcPct val="0"/>
                </a:spcBef>
                <a:buClrTx/>
                <a:buSzTx/>
                <a:buFontTx/>
                <a:buNone/>
              </a:pPr>
              <a:t>118</a:t>
            </a:fld>
            <a:endParaRPr lang="en-US" altLang="en-US" sz="1000" smtClean="0"/>
          </a:p>
        </p:txBody>
      </p:sp>
      <p:sp>
        <p:nvSpPr>
          <p:cNvPr id="8195" name="Slide Image Placeholder 1"/>
          <p:cNvSpPr>
            <a:spLocks noGrp="1" noRot="1" noChangeAspect="1" noTextEdit="1"/>
          </p:cNvSpPr>
          <p:nvPr>
            <p:ph type="sldImg"/>
          </p:nvPr>
        </p:nvSpPr>
        <p:spPr>
          <a:xfrm>
            <a:off x="1181100" y="698500"/>
            <a:ext cx="4648200" cy="3486150"/>
          </a:xfrm>
          <a:ln w="12700"/>
        </p:spPr>
      </p:sp>
      <p:sp>
        <p:nvSpPr>
          <p:cNvPr id="8196" name="Notes Placeholder 2"/>
          <p:cNvSpPr>
            <a:spLocks noGrp="1"/>
          </p:cNvSpPr>
          <p:nvPr>
            <p:ph type="body" idx="1"/>
          </p:nvPr>
        </p:nvSpPr>
        <p:spPr>
          <a:xfrm>
            <a:off x="701675" y="4416425"/>
            <a:ext cx="560705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567" tIns="45784" rIns="91567" bIns="45784"/>
          <a:lstStyle/>
          <a:p>
            <a:pPr marL="0" indent="0"/>
            <a:endParaRPr lang="en-US" altLang="en-US" smtClean="0">
              <a:latin typeface="Arial" panose="020B0604020202020204" pitchFamily="34" charset="0"/>
            </a:endParaRPr>
          </a:p>
        </p:txBody>
      </p:sp>
    </p:spTree>
    <p:extLst>
      <p:ext uri="{BB962C8B-B14F-4D97-AF65-F5344CB8AC3E}">
        <p14:creationId xmlns:p14="http://schemas.microsoft.com/office/powerpoint/2010/main" val="2931011586"/>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348685743"/>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787650210"/>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683176018"/>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p:txBody>
          <a:bodyPr/>
          <a:lstStyle/>
          <a:p>
            <a:pPr>
              <a:defRPr/>
            </a:pPr>
            <a:fld id="{D3B46664-AE7A-4EF7-BFD7-083E2F3E0F65}" type="slidenum">
              <a:rPr lang="en-US" smtClean="0"/>
              <a:pPr>
                <a:defRPr/>
              </a:pPr>
              <a:t>122</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375412886"/>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131402638"/>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txBox="1">
            <a:spLocks noGrp="1" noChangeArrowheads="1"/>
          </p:cNvSpPr>
          <p:nvPr/>
        </p:nvSpPr>
        <p:spPr bwMode="auto">
          <a:xfrm>
            <a:off x="3085167" y="8836311"/>
            <a:ext cx="690779" cy="245811"/>
          </a:xfrm>
          <a:prstGeom prst="rect">
            <a:avLst/>
          </a:prstGeom>
          <a:noFill/>
          <a:ln w="9525">
            <a:noFill/>
            <a:miter lim="800000"/>
            <a:headEnd/>
            <a:tailEnd/>
          </a:ln>
        </p:spPr>
        <p:txBody>
          <a:bodyPr lIns="44918" tIns="45517" rIns="44918" bIns="45517" anchor="b">
            <a:spAutoFit/>
          </a:bodyPr>
          <a:lstStyle/>
          <a:p>
            <a:pPr algn="ctr" defTabSz="910832"/>
            <a:fld id="{E9565180-8486-4D0E-8C23-611864437D81}" type="slidenum">
              <a:rPr lang="en-US" sz="1000"/>
              <a:pPr algn="ctr" defTabSz="910832"/>
              <a:t>124</a:t>
            </a:fld>
            <a:endParaRPr lang="en-US" sz="100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lIns="45093" tIns="45093" rIns="45093" bIns="45093"/>
          <a:lstStyle/>
          <a:p>
            <a:endParaRPr lang="en-US" smtClean="0"/>
          </a:p>
        </p:txBody>
      </p:sp>
    </p:spTree>
    <p:extLst>
      <p:ext uri="{BB962C8B-B14F-4D97-AF65-F5344CB8AC3E}">
        <p14:creationId xmlns:p14="http://schemas.microsoft.com/office/powerpoint/2010/main" val="1606549127"/>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3"/>
          <p:cNvSpPr>
            <a:spLocks noGrp="1" noChangeArrowheads="1"/>
          </p:cNvSpPr>
          <p:nvPr>
            <p:ph type="sldNum" sz="quarter" idx="5"/>
          </p:nvPr>
        </p:nvSpPr>
        <p:spPr>
          <a:noFill/>
        </p:spPr>
        <p:txBody>
          <a:bodyPr/>
          <a:lstStyle/>
          <a:p>
            <a:fld id="{4235DF62-E68F-4DB6-8DD5-1F40EFEB7612}" type="slidenum">
              <a:rPr lang="en-US" smtClean="0"/>
              <a:pPr/>
              <a:t>125</a:t>
            </a:fld>
            <a:endParaRPr lang="en-US" smtClean="0"/>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836780828"/>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3"/>
          <p:cNvSpPr txBox="1">
            <a:spLocks noGrp="1" noChangeArrowheads="1"/>
          </p:cNvSpPr>
          <p:nvPr/>
        </p:nvSpPr>
        <p:spPr bwMode="auto">
          <a:xfrm>
            <a:off x="3091702" y="8790834"/>
            <a:ext cx="690225" cy="244699"/>
          </a:xfrm>
          <a:prstGeom prst="rect">
            <a:avLst/>
          </a:prstGeom>
          <a:noFill/>
          <a:ln w="9525">
            <a:noFill/>
            <a:miter lim="800000"/>
            <a:headEnd/>
            <a:tailEnd/>
          </a:ln>
        </p:spPr>
        <p:txBody>
          <a:bodyPr lIns="44991" tIns="45591" rIns="44991" bIns="45591" anchor="b">
            <a:spAutoFit/>
          </a:bodyPr>
          <a:lstStyle/>
          <a:p>
            <a:pPr algn="ctr" defTabSz="912387"/>
            <a:fld id="{D33E2A00-2CF7-4478-84A9-2FF29938CC9E}" type="slidenum">
              <a:rPr lang="en-US" sz="1000"/>
              <a:pPr algn="ctr" defTabSz="912387"/>
              <a:t>126</a:t>
            </a:fld>
            <a:endParaRPr lang="en-US" sz="100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lIns="45166" tIns="45166" rIns="45166" bIns="45166"/>
          <a:lstStyle/>
          <a:p>
            <a:endParaRPr lang="en-US" smtClean="0"/>
          </a:p>
        </p:txBody>
      </p:sp>
    </p:spTree>
    <p:extLst>
      <p:ext uri="{BB962C8B-B14F-4D97-AF65-F5344CB8AC3E}">
        <p14:creationId xmlns:p14="http://schemas.microsoft.com/office/powerpoint/2010/main" val="21372013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2197820374"/>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3"/>
          <p:cNvSpPr>
            <a:spLocks noGrp="1" noChangeArrowheads="1"/>
          </p:cNvSpPr>
          <p:nvPr>
            <p:ph type="sldNum" sz="quarter" idx="5"/>
          </p:nvPr>
        </p:nvSpPr>
        <p:spPr>
          <a:xfrm>
            <a:off x="3085167" y="8836291"/>
            <a:ext cx="690779" cy="245831"/>
          </a:xfrm>
          <a:noFill/>
        </p:spPr>
        <p:txBody>
          <a:bodyPr/>
          <a:lstStyle/>
          <a:p>
            <a:fld id="{E188F4B9-AFA1-4FA4-B0F5-782B95A74519}" type="slidenum">
              <a:rPr lang="en-US" smtClean="0">
                <a:cs typeface="Arial" charset="0"/>
              </a:rPr>
              <a:pPr/>
              <a:t>127</a:t>
            </a:fld>
            <a:endParaRPr lang="en-US" smtClean="0">
              <a:cs typeface="Arial" charset="0"/>
            </a:endParaRPr>
          </a:p>
        </p:txBody>
      </p:sp>
      <p:sp>
        <p:nvSpPr>
          <p:cNvPr id="70659" name="Rectangle 4"/>
          <p:cNvSpPr>
            <a:spLocks noGrp="1" noRot="1" noChangeAspect="1" noChangeArrowheads="1" noTextEdit="1"/>
          </p:cNvSpPr>
          <p:nvPr>
            <p:ph type="sldImg"/>
          </p:nvPr>
        </p:nvSpPr>
        <p:spPr>
          <a:ln/>
        </p:spPr>
      </p:sp>
      <p:sp>
        <p:nvSpPr>
          <p:cNvPr id="70660"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699520232"/>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3"/>
          <p:cNvSpPr>
            <a:spLocks noGrp="1" noChangeArrowheads="1"/>
          </p:cNvSpPr>
          <p:nvPr>
            <p:ph type="sldNum" sz="quarter" idx="5"/>
          </p:nvPr>
        </p:nvSpPr>
        <p:spPr>
          <a:noFill/>
        </p:spPr>
        <p:txBody>
          <a:bodyPr/>
          <a:lstStyle/>
          <a:p>
            <a:fld id="{3F9BC501-6218-4533-8075-4FEDF8B85956}" type="slidenum">
              <a:rPr lang="en-US" smtClean="0"/>
              <a:pPr/>
              <a:t>128</a:t>
            </a:fld>
            <a:endParaRPr lang="en-US" smtClean="0"/>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359446308"/>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Rot="1" noChangeAspect="1" noChangeArrowheads="1" noTextEdit="1"/>
          </p:cNvSpPr>
          <p:nvPr>
            <p:ph type="sldImg"/>
          </p:nvPr>
        </p:nvSpPr>
        <p:spPr>
          <a:ln/>
        </p:spPr>
      </p:sp>
      <p:sp>
        <p:nvSpPr>
          <p:cNvPr id="26214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114034523"/>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131</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489344662"/>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26338933"/>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8113" name="Slide Image Placeholder 1"/>
          <p:cNvSpPr>
            <a:spLocks noGrp="1" noRot="1" noChangeAspect="1"/>
          </p:cNvSpPr>
          <p:nvPr>
            <p:ph type="sldImg"/>
          </p:nvPr>
        </p:nvSpPr>
        <p:spPr>
          <a:ln/>
        </p:spPr>
      </p:sp>
    </p:spTree>
    <p:extLst>
      <p:ext uri="{BB962C8B-B14F-4D97-AF65-F5344CB8AC3E}">
        <p14:creationId xmlns:p14="http://schemas.microsoft.com/office/powerpoint/2010/main" val="1917006095"/>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sldNum" sz="quarter" idx="5"/>
          </p:nvPr>
        </p:nvSpPr>
        <p:spPr/>
        <p:txBody>
          <a:bodyPr/>
          <a:lstStyle/>
          <a:p>
            <a:pPr>
              <a:defRPr/>
            </a:pPr>
            <a:fld id="{D16B205B-5CAC-4CDE-BC3B-EC6CDB61437F}" type="slidenum">
              <a:rPr lang="en-US" smtClean="0"/>
              <a:pPr>
                <a:defRPr/>
              </a:pPr>
              <a:t>134</a:t>
            </a:fld>
            <a:endParaRPr lang="en-US" smtClean="0"/>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557183744"/>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9697" name="Rectangle 3"/>
          <p:cNvSpPr txBox="1">
            <a:spLocks noGrp="1" noChangeArrowheads="1"/>
          </p:cNvSpPr>
          <p:nvPr/>
        </p:nvSpPr>
        <p:spPr bwMode="auto">
          <a:xfrm>
            <a:off x="3148652" y="9034803"/>
            <a:ext cx="703573" cy="247312"/>
          </a:xfrm>
          <a:prstGeom prst="rect">
            <a:avLst/>
          </a:prstGeom>
          <a:noFill/>
          <a:ln w="9525">
            <a:noFill/>
            <a:miter lim="800000"/>
            <a:headEnd/>
            <a:tailEnd/>
          </a:ln>
        </p:spPr>
        <p:txBody>
          <a:bodyPr lIns="45909" tIns="46522" rIns="45909" bIns="46522" anchor="b">
            <a:spAutoFit/>
          </a:bodyPr>
          <a:lstStyle/>
          <a:p>
            <a:pPr algn="ctr"/>
            <a:fld id="{ECB28993-AF64-42C9-8474-B3CB83825417}" type="slidenum">
              <a:rPr lang="en-US" sz="1000">
                <a:solidFill>
                  <a:srgbClr val="000000"/>
                </a:solidFill>
                <a:latin typeface="Times New Roman" pitchFamily="18" charset="0"/>
              </a:rPr>
              <a:pPr algn="ctr"/>
              <a:t>135</a:t>
            </a:fld>
            <a:endParaRPr lang="en-US" sz="1000" dirty="0">
              <a:solidFill>
                <a:srgbClr val="000000"/>
              </a:solidFill>
              <a:latin typeface="Times New Roman" pitchFamily="18" charset="0"/>
            </a:endParaRPr>
          </a:p>
        </p:txBody>
      </p:sp>
      <p:sp>
        <p:nvSpPr>
          <p:cNvPr id="1949698" name="Rectangle 2"/>
          <p:cNvSpPr>
            <a:spLocks noGrp="1" noRot="1" noChangeAspect="1" noChangeArrowheads="1" noTextEdit="1"/>
          </p:cNvSpPr>
          <p:nvPr>
            <p:ph type="sldImg"/>
          </p:nvPr>
        </p:nvSpPr>
        <p:spPr>
          <a:ln/>
        </p:spPr>
      </p:sp>
      <p:sp>
        <p:nvSpPr>
          <p:cNvPr id="1949699" name="Rectangle 3"/>
          <p:cNvSpPr>
            <a:spLocks noGrp="1" noChangeArrowheads="1"/>
          </p:cNvSpPr>
          <p:nvPr>
            <p:ph type="body" idx="1"/>
          </p:nvPr>
        </p:nvSpPr>
        <p:spPr>
          <a:noFill/>
          <a:ln/>
        </p:spPr>
        <p:txBody>
          <a:bodyPr/>
          <a:lstStyle/>
          <a:p>
            <a:pPr>
              <a:spcBef>
                <a:spcPct val="0"/>
              </a:spcBef>
            </a:pPr>
            <a:endParaRPr lang="en-US" smtClean="0"/>
          </a:p>
        </p:txBody>
      </p:sp>
    </p:spTree>
    <p:extLst>
      <p:ext uri="{BB962C8B-B14F-4D97-AF65-F5344CB8AC3E}">
        <p14:creationId xmlns:p14="http://schemas.microsoft.com/office/powerpoint/2010/main" val="1581697533"/>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3"/>
          <p:cNvSpPr>
            <a:spLocks noGrp="1" noChangeArrowheads="1"/>
          </p:cNvSpPr>
          <p:nvPr>
            <p:ph type="sldNum" sz="quarter" idx="5"/>
          </p:nvPr>
        </p:nvSpPr>
        <p:spPr>
          <a:xfrm>
            <a:off x="3148013" y="9034463"/>
            <a:ext cx="704850" cy="247650"/>
          </a:xfrm>
        </p:spPr>
        <p:txBody>
          <a:bodyPr/>
          <a:lstStyle/>
          <a:p>
            <a:pPr>
              <a:defRPr/>
            </a:pPr>
            <a:fld id="{ECA2118D-97E9-47A6-8843-4A77375CEADF}" type="slidenum">
              <a:rPr lang="en-US" smtClean="0">
                <a:solidFill>
                  <a:srgbClr val="000000"/>
                </a:solidFill>
              </a:rPr>
              <a:pPr>
                <a:defRPr/>
              </a:pPr>
              <a:t>136</a:t>
            </a:fld>
            <a:endParaRPr lang="en-US" smtClean="0">
              <a:solidFill>
                <a:srgbClr val="000000"/>
              </a:solidFill>
            </a:endParaRPr>
          </a:p>
        </p:txBody>
      </p:sp>
      <p:sp>
        <p:nvSpPr>
          <p:cNvPr id="209923" name="Rectangle 4"/>
          <p:cNvSpPr>
            <a:spLocks noGrp="1" noRot="1" noChangeAspect="1" noChangeArrowheads="1" noTextEdit="1"/>
          </p:cNvSpPr>
          <p:nvPr>
            <p:ph type="sldImg"/>
          </p:nvPr>
        </p:nvSpPr>
        <p:spPr>
          <a:ln/>
        </p:spPr>
      </p:sp>
      <p:sp>
        <p:nvSpPr>
          <p:cNvPr id="209924"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328523654"/>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148013" y="9034319"/>
            <a:ext cx="704850" cy="247794"/>
          </a:xfrm>
          <a:noFill/>
        </p:spPr>
        <p:txBody>
          <a:bodyPr/>
          <a:lstStyle/>
          <a:p>
            <a:pPr defTabSz="928763"/>
            <a:fld id="{C2B5FA5F-BEB6-44D3-B00D-B1810101F93B}" type="slidenum">
              <a:rPr lang="en-US">
                <a:solidFill>
                  <a:prstClr val="black"/>
                </a:solidFill>
              </a:rPr>
              <a:pPr defTabSz="928763"/>
              <a:t>137</a:t>
            </a:fld>
            <a:endParaRPr lang="en-US" dirty="0">
              <a:solidFill>
                <a:prstClr val="black"/>
              </a:solidFill>
            </a:endParaRPr>
          </a:p>
        </p:txBody>
      </p:sp>
      <p:sp>
        <p:nvSpPr>
          <p:cNvPr id="6147" name="Slide Image Placeholder 1"/>
          <p:cNvSpPr>
            <a:spLocks noGrp="1" noRot="1" noChangeAspect="1" noTextEdit="1"/>
          </p:cNvSpPr>
          <p:nvPr>
            <p:ph type="sldImg"/>
          </p:nvPr>
        </p:nvSpPr>
        <p:spPr>
          <a:xfrm>
            <a:off x="1177925" y="698500"/>
            <a:ext cx="4641850" cy="3481388"/>
          </a:xfrm>
          <a:ln w="12700"/>
        </p:spPr>
      </p:sp>
      <p:sp>
        <p:nvSpPr>
          <p:cNvPr id="6148" name="Notes Placeholder 2"/>
          <p:cNvSpPr>
            <a:spLocks noGrp="1"/>
          </p:cNvSpPr>
          <p:nvPr>
            <p:ph type="body" idx="1"/>
          </p:nvPr>
        </p:nvSpPr>
        <p:spPr>
          <a:xfrm>
            <a:off x="700404" y="4410392"/>
            <a:ext cx="5596893" cy="4175762"/>
          </a:xfrm>
          <a:noFill/>
          <a:ln/>
        </p:spPr>
        <p:txBody>
          <a:bodyPr lIns="91418" tIns="45710" rIns="91418" bIns="45710"/>
          <a:lstStyle/>
          <a:p>
            <a:endParaRPr lang="en-US" dirty="0" smtClean="0"/>
          </a:p>
        </p:txBody>
      </p:sp>
    </p:spTree>
    <p:extLst>
      <p:ext uri="{BB962C8B-B14F-4D97-AF65-F5344CB8AC3E}">
        <p14:creationId xmlns:p14="http://schemas.microsoft.com/office/powerpoint/2010/main" val="18021283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3"/>
          <p:cNvSpPr>
            <a:spLocks noGrp="1" noChangeArrowheads="1"/>
          </p:cNvSpPr>
          <p:nvPr>
            <p:ph type="sldNum" sz="quarter" idx="5"/>
          </p:nvPr>
        </p:nvSpPr>
        <p:spPr>
          <a:xfrm>
            <a:off x="3084513" y="9047163"/>
            <a:ext cx="692150" cy="247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Arial" panose="020B0604020202020204" pitchFamily="34" charset="0"/>
              </a:defRPr>
            </a:lvl1pPr>
            <a:lvl2pPr marL="742950" indent="-285750" defTabSz="927100">
              <a:defRPr>
                <a:solidFill>
                  <a:schemeClr val="tx1"/>
                </a:solidFill>
                <a:latin typeface="Arial" panose="020B0604020202020204" pitchFamily="34" charset="0"/>
              </a:defRPr>
            </a:lvl2pPr>
            <a:lvl3pPr marL="1143000" indent="-228600" defTabSz="927100">
              <a:defRPr>
                <a:solidFill>
                  <a:schemeClr val="tx1"/>
                </a:solidFill>
                <a:latin typeface="Arial" panose="020B0604020202020204" pitchFamily="34" charset="0"/>
              </a:defRPr>
            </a:lvl3pPr>
            <a:lvl4pPr marL="1600200" indent="-228600" defTabSz="927100">
              <a:defRPr>
                <a:solidFill>
                  <a:schemeClr val="tx1"/>
                </a:solidFill>
                <a:latin typeface="Arial" panose="020B0604020202020204" pitchFamily="34" charset="0"/>
              </a:defRPr>
            </a:lvl4pPr>
            <a:lvl5pPr marL="2057400" indent="-228600" defTabSz="927100">
              <a:defRPr>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defRPr>
            </a:lvl9pPr>
          </a:lstStyle>
          <a:p>
            <a:fld id="{E5A31CDB-2F51-446C-9F5C-F906A36CD1F6}" type="slidenum">
              <a:rPr lang="en-US" altLang="en-US" smtClean="0">
                <a:solidFill>
                  <a:srgbClr val="000000"/>
                </a:solidFill>
              </a:rPr>
              <a:pPr/>
              <a:t>13</a:t>
            </a:fld>
            <a:endParaRPr lang="en-US" altLang="en-US" smtClean="0">
              <a:solidFill>
                <a:srgbClr val="000000"/>
              </a:solidFill>
            </a:endParaRPr>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z="2400" smtClean="0">
              <a:latin typeface="Arial" panose="020B0604020202020204" pitchFamily="34" charset="0"/>
            </a:endParaRPr>
          </a:p>
        </p:txBody>
      </p:sp>
    </p:spTree>
    <p:extLst>
      <p:ext uri="{BB962C8B-B14F-4D97-AF65-F5344CB8AC3E}">
        <p14:creationId xmlns:p14="http://schemas.microsoft.com/office/powerpoint/2010/main" val="436296387"/>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a:xfrm>
            <a:off x="3148013" y="9034319"/>
            <a:ext cx="704850" cy="247794"/>
          </a:xfrm>
        </p:spPr>
        <p:txBody>
          <a:bodyPr/>
          <a:lstStyle/>
          <a:p>
            <a:pPr>
              <a:defRPr/>
            </a:pPr>
            <a:fld id="{D3B46664-AE7A-4EF7-BFD7-083E2F3E0F65}" type="slidenum">
              <a:rPr lang="en-US" smtClean="0"/>
              <a:pPr>
                <a:defRPr/>
              </a:pPr>
              <a:t>138</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020546979"/>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3"/>
          <p:cNvSpPr>
            <a:spLocks noGrp="1" noChangeArrowheads="1"/>
          </p:cNvSpPr>
          <p:nvPr>
            <p:ph type="sldNum" sz="quarter" idx="5"/>
          </p:nvPr>
        </p:nvSpPr>
        <p:spPr>
          <a:xfrm>
            <a:off x="3148013" y="9034463"/>
            <a:ext cx="704850" cy="247650"/>
          </a:xfrm>
        </p:spPr>
        <p:txBody>
          <a:bodyPr/>
          <a:lstStyle/>
          <a:p>
            <a:pPr>
              <a:defRPr/>
            </a:pPr>
            <a:fld id="{CD7F88F9-67A0-4DD5-9BC7-F7DE73C9931D}" type="slidenum">
              <a:rPr lang="en-US" smtClean="0"/>
              <a:pPr>
                <a:defRPr/>
              </a:pPr>
              <a:t>139</a:t>
            </a:fld>
            <a:endParaRPr lang="en-US" smtClean="0"/>
          </a:p>
        </p:txBody>
      </p:sp>
      <p:sp>
        <p:nvSpPr>
          <p:cNvPr id="230403" name="Rectangle 2"/>
          <p:cNvSpPr>
            <a:spLocks noGrp="1" noRot="1" noChangeAspect="1" noChangeArrowheads="1" noTextEdit="1"/>
          </p:cNvSpPr>
          <p:nvPr>
            <p:ph type="sldImg"/>
          </p:nvPr>
        </p:nvSpPr>
        <p:spPr>
          <a:ln/>
        </p:spPr>
      </p:sp>
      <p:sp>
        <p:nvSpPr>
          <p:cNvPr id="23040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416230638"/>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3"/>
          <p:cNvSpPr>
            <a:spLocks noGrp="1" noChangeArrowheads="1"/>
          </p:cNvSpPr>
          <p:nvPr>
            <p:ph type="sldNum" sz="quarter" idx="5"/>
          </p:nvPr>
        </p:nvSpPr>
        <p:spPr>
          <a:xfrm>
            <a:off x="3148014" y="9034464"/>
            <a:ext cx="704850" cy="247650"/>
          </a:xfrm>
        </p:spPr>
        <p:txBody>
          <a:bodyPr/>
          <a:lstStyle/>
          <a:p>
            <a:pPr>
              <a:defRPr/>
            </a:pPr>
            <a:fld id="{CD8EFDAD-DD28-475D-8809-5E3173A79418}" type="slidenum">
              <a:rPr lang="en-US" smtClean="0"/>
              <a:pPr>
                <a:defRPr/>
              </a:pPr>
              <a:t>140</a:t>
            </a:fld>
            <a:endParaRPr lang="en-US" smtClean="0"/>
          </a:p>
        </p:txBody>
      </p:sp>
      <p:sp>
        <p:nvSpPr>
          <p:cNvPr id="215043" name="Rectangle 2"/>
          <p:cNvSpPr>
            <a:spLocks noGrp="1" noRot="1" noChangeAspect="1" noChangeArrowheads="1" noTextEdit="1"/>
          </p:cNvSpPr>
          <p:nvPr>
            <p:ph type="sldImg"/>
          </p:nvPr>
        </p:nvSpPr>
        <p:spPr>
          <a:ln/>
        </p:spPr>
      </p:sp>
      <p:sp>
        <p:nvSpPr>
          <p:cNvPr id="2150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049618064"/>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3"/>
          <p:cNvSpPr>
            <a:spLocks noGrp="1" noChangeArrowheads="1"/>
          </p:cNvSpPr>
          <p:nvPr>
            <p:ph type="sldNum" sz="quarter" idx="5"/>
          </p:nvPr>
        </p:nvSpPr>
        <p:spPr>
          <a:xfrm>
            <a:off x="3148014" y="9034466"/>
            <a:ext cx="704849" cy="247650"/>
          </a:xfrm>
        </p:spPr>
        <p:txBody>
          <a:bodyPr/>
          <a:lstStyle/>
          <a:p>
            <a:pPr>
              <a:defRPr/>
            </a:pPr>
            <a:fld id="{205DA8A8-5777-4FA2-8084-FB24BA0FA918}" type="slidenum">
              <a:rPr lang="en-US" smtClean="0">
                <a:solidFill>
                  <a:srgbClr val="000000"/>
                </a:solidFill>
              </a:rPr>
              <a:pPr>
                <a:defRPr/>
              </a:pPr>
              <a:t>141</a:t>
            </a:fld>
            <a:endParaRPr lang="en-US" smtClean="0">
              <a:solidFill>
                <a:srgbClr val="000000"/>
              </a:solidFill>
            </a:endParaRPr>
          </a:p>
        </p:txBody>
      </p:sp>
      <p:sp>
        <p:nvSpPr>
          <p:cNvPr id="208899" name="Rectangle 4"/>
          <p:cNvSpPr>
            <a:spLocks noGrp="1" noRot="1" noChangeAspect="1" noChangeArrowheads="1" noTextEdit="1"/>
          </p:cNvSpPr>
          <p:nvPr>
            <p:ph type="sldImg"/>
          </p:nvPr>
        </p:nvSpPr>
        <p:spPr>
          <a:ln/>
        </p:spPr>
      </p:sp>
      <p:sp>
        <p:nvSpPr>
          <p:cNvPr id="208900"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640523752"/>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3"/>
          <p:cNvSpPr>
            <a:spLocks noGrp="1" noChangeArrowheads="1"/>
          </p:cNvSpPr>
          <p:nvPr>
            <p:ph type="sldNum" sz="quarter" idx="5"/>
          </p:nvPr>
        </p:nvSpPr>
        <p:spPr>
          <a:xfrm>
            <a:off x="3148015" y="9034465"/>
            <a:ext cx="704850" cy="247650"/>
          </a:xfrm>
        </p:spPr>
        <p:txBody>
          <a:bodyPr/>
          <a:lstStyle/>
          <a:p>
            <a:pPr>
              <a:defRPr/>
            </a:pPr>
            <a:fld id="{935D9A84-BDC2-4CC8-AAC8-58F3C8F9656A}" type="slidenum">
              <a:rPr lang="en-US" smtClean="0"/>
              <a:pPr>
                <a:defRPr/>
              </a:pPr>
              <a:t>144</a:t>
            </a:fld>
            <a:endParaRPr lang="en-US" smtClean="0"/>
          </a:p>
        </p:txBody>
      </p:sp>
      <p:sp>
        <p:nvSpPr>
          <p:cNvPr id="190467" name="Rectangle 4"/>
          <p:cNvSpPr>
            <a:spLocks noGrp="1" noRot="1" noChangeAspect="1" noChangeArrowheads="1" noTextEdit="1"/>
          </p:cNvSpPr>
          <p:nvPr>
            <p:ph type="sldImg"/>
          </p:nvPr>
        </p:nvSpPr>
        <p:spPr>
          <a:ln/>
        </p:spPr>
      </p:sp>
      <p:sp>
        <p:nvSpPr>
          <p:cNvPr id="190468"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006291935"/>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721651-C618-4989-BD9A-C51CDEA22A0A}" type="slidenum">
              <a:rPr lang="en-US" noProof="0" smtClean="0"/>
              <a:pPr/>
              <a:t>145</a:t>
            </a:fld>
            <a:endParaRPr lang="en-US" noProof="0" dirty="0"/>
          </a:p>
        </p:txBody>
      </p:sp>
    </p:spTree>
    <p:extLst>
      <p:ext uri="{BB962C8B-B14F-4D97-AF65-F5344CB8AC3E}">
        <p14:creationId xmlns:p14="http://schemas.microsoft.com/office/powerpoint/2010/main" val="1271072449"/>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148013" y="9034319"/>
            <a:ext cx="704850" cy="247794"/>
          </a:xfrm>
        </p:spPr>
        <p:txBody>
          <a:bodyPr/>
          <a:lstStyle/>
          <a:p>
            <a:fld id="{076349CA-7964-46F8-9AF2-4ABE1A925F7D}" type="slidenum">
              <a:rPr lang="en-US" smtClean="0"/>
              <a:pPr/>
              <a:t>150</a:t>
            </a:fld>
            <a:endParaRPr lang="en-US" dirty="0"/>
          </a:p>
        </p:txBody>
      </p:sp>
    </p:spTree>
    <p:extLst>
      <p:ext uri="{BB962C8B-B14F-4D97-AF65-F5344CB8AC3E}">
        <p14:creationId xmlns:p14="http://schemas.microsoft.com/office/powerpoint/2010/main" val="676614453"/>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148013" y="9034319"/>
            <a:ext cx="704850" cy="247794"/>
          </a:xfrm>
        </p:spPr>
        <p:txBody>
          <a:bodyPr/>
          <a:lstStyle/>
          <a:p>
            <a:fld id="{076349CA-7964-46F8-9AF2-4ABE1A925F7D}" type="slidenum">
              <a:rPr lang="en-US" smtClean="0"/>
              <a:pPr/>
              <a:t>151</a:t>
            </a:fld>
            <a:endParaRPr lang="en-US" dirty="0"/>
          </a:p>
        </p:txBody>
      </p:sp>
    </p:spTree>
    <p:extLst>
      <p:ext uri="{BB962C8B-B14F-4D97-AF65-F5344CB8AC3E}">
        <p14:creationId xmlns:p14="http://schemas.microsoft.com/office/powerpoint/2010/main" val="3122912377"/>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3"/>
          <p:cNvSpPr>
            <a:spLocks noGrp="1" noChangeArrowheads="1"/>
          </p:cNvSpPr>
          <p:nvPr>
            <p:ph type="sldNum" sz="quarter" idx="5"/>
          </p:nvPr>
        </p:nvSpPr>
        <p:spPr>
          <a:xfrm>
            <a:off x="3148014" y="9034466"/>
            <a:ext cx="704849" cy="247650"/>
          </a:xfrm>
        </p:spPr>
        <p:txBody>
          <a:bodyPr/>
          <a:lstStyle/>
          <a:p>
            <a:pPr>
              <a:defRPr/>
            </a:pPr>
            <a:fld id="{205DA8A8-5777-4FA2-8084-FB24BA0FA918}" type="slidenum">
              <a:rPr lang="en-US" smtClean="0">
                <a:solidFill>
                  <a:srgbClr val="000000"/>
                </a:solidFill>
              </a:rPr>
              <a:pPr>
                <a:defRPr/>
              </a:pPr>
              <a:t>152</a:t>
            </a:fld>
            <a:endParaRPr lang="en-US" smtClean="0">
              <a:solidFill>
                <a:srgbClr val="000000"/>
              </a:solidFill>
            </a:endParaRPr>
          </a:p>
        </p:txBody>
      </p:sp>
      <p:sp>
        <p:nvSpPr>
          <p:cNvPr id="208899" name="Rectangle 4"/>
          <p:cNvSpPr>
            <a:spLocks noGrp="1" noRot="1" noChangeAspect="1" noChangeArrowheads="1" noTextEdit="1"/>
          </p:cNvSpPr>
          <p:nvPr>
            <p:ph type="sldImg"/>
          </p:nvPr>
        </p:nvSpPr>
        <p:spPr>
          <a:ln/>
        </p:spPr>
      </p:sp>
      <p:sp>
        <p:nvSpPr>
          <p:cNvPr id="208900"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4034384"/>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696913"/>
            <a:ext cx="4641850" cy="3481387"/>
          </a:xfrm>
          <a:prstGeom prst="rect">
            <a:avLst/>
          </a:prstGeom>
          <a:noFill/>
          <a:ln w="12700">
            <a:solidFill>
              <a:prstClr val="black"/>
            </a:solidFill>
          </a:ln>
        </p:spPr>
      </p:sp>
      <p:sp>
        <p:nvSpPr>
          <p:cNvPr id="3" name="Notes Placeholder 2"/>
          <p:cNvSpPr>
            <a:spLocks noGrp="1"/>
          </p:cNvSpPr>
          <p:nvPr>
            <p:ph type="body" idx="1"/>
          </p:nvPr>
        </p:nvSpPr>
        <p:spPr>
          <a:xfrm>
            <a:off x="699934" y="4410077"/>
            <a:ext cx="5597842" cy="4176713"/>
          </a:xfrm>
          <a:prstGeom prst="rect">
            <a:avLst/>
          </a:prstGeom>
        </p:spPr>
        <p:txBody>
          <a:bodyPr lIns="96884" tIns="48442" rIns="96884" bIns="48442">
            <a:normAutofit/>
          </a:bodyPr>
          <a:lstStyle/>
          <a:p>
            <a:endParaRPr lang="en-US"/>
          </a:p>
        </p:txBody>
      </p:sp>
    </p:spTree>
    <p:extLst>
      <p:ext uri="{BB962C8B-B14F-4D97-AF65-F5344CB8AC3E}">
        <p14:creationId xmlns:p14="http://schemas.microsoft.com/office/powerpoint/2010/main" val="38861475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xfrm>
            <a:off x="3148013" y="9034319"/>
            <a:ext cx="704850" cy="247794"/>
          </a:xfrm>
        </p:spPr>
        <p:txBody>
          <a:bodyPr/>
          <a:lstStyle/>
          <a:p>
            <a:pPr>
              <a:defRPr/>
            </a:pPr>
            <a:fld id="{3A6B90E8-B186-4EE7-9831-1401031F6C6C}" type="slidenum">
              <a:rPr lang="en-US" smtClean="0">
                <a:solidFill>
                  <a:srgbClr val="000000"/>
                </a:solidFill>
              </a:rPr>
              <a:pPr>
                <a:defRPr/>
              </a:pPr>
              <a:t>14</a:t>
            </a:fld>
            <a:endParaRPr lang="en-US" smtClean="0">
              <a:solidFill>
                <a:srgbClr val="000000"/>
              </a:solidFill>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116060693"/>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a:noFill/>
        </p:spPr>
        <p:txBody>
          <a:bodyPr/>
          <a:lstStyle/>
          <a:p>
            <a:fld id="{17E88D79-0CC8-4381-91FD-54AB31888A2F}" type="slidenum">
              <a:rPr lang="en-US" smtClean="0"/>
              <a:pPr/>
              <a:t>154</a:t>
            </a:fld>
            <a:endParaRPr lang="en-US" smtClean="0"/>
          </a:p>
        </p:txBody>
      </p:sp>
      <p:sp>
        <p:nvSpPr>
          <p:cNvPr id="329731" name="Rectangle 4"/>
          <p:cNvSpPr>
            <a:spLocks noGrp="1" noRot="1" noChangeAspect="1" noChangeArrowheads="1" noTextEdit="1"/>
          </p:cNvSpPr>
          <p:nvPr>
            <p:ph type="sldImg"/>
          </p:nvPr>
        </p:nvSpPr>
        <p:spPr>
          <a:ln/>
        </p:spPr>
      </p:sp>
      <p:sp>
        <p:nvSpPr>
          <p:cNvPr id="329732"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786891270"/>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p:txBody>
          <a:bodyPr/>
          <a:lstStyle/>
          <a:p>
            <a:pPr>
              <a:defRPr/>
            </a:pPr>
            <a:fld id="{D3B46664-AE7A-4EF7-BFD7-083E2F3E0F65}" type="slidenum">
              <a:rPr lang="en-US" smtClean="0"/>
              <a:pPr>
                <a:defRPr/>
              </a:pPr>
              <a:t>155</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701081739"/>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p:txBody>
          <a:bodyPr/>
          <a:lstStyle/>
          <a:p>
            <a:pPr>
              <a:defRPr/>
            </a:pPr>
            <a:fld id="{D3B46664-AE7A-4EF7-BFD7-083E2F3E0F65}" type="slidenum">
              <a:rPr lang="en-US" smtClean="0"/>
              <a:pPr>
                <a:defRPr/>
              </a:pPr>
              <a:t>156</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78443371"/>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148013" y="9034319"/>
            <a:ext cx="704850" cy="247794"/>
          </a:xfrm>
        </p:spPr>
        <p:txBody>
          <a:bodyPr/>
          <a:lstStyle/>
          <a:p>
            <a:fld id="{E5721651-C618-4989-BD9A-C51CDEA22A0A}" type="slidenum">
              <a:rPr lang="en-US" noProof="0" smtClean="0"/>
              <a:pPr/>
              <a:t>157</a:t>
            </a:fld>
            <a:endParaRPr lang="en-US" noProof="0" dirty="0"/>
          </a:p>
        </p:txBody>
      </p:sp>
    </p:spTree>
    <p:extLst>
      <p:ext uri="{BB962C8B-B14F-4D97-AF65-F5344CB8AC3E}">
        <p14:creationId xmlns:p14="http://schemas.microsoft.com/office/powerpoint/2010/main" val="4190236405"/>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Rot="1" noChangeAspect="1" noChangeArrowheads="1" noTextEdit="1"/>
          </p:cNvSpPr>
          <p:nvPr>
            <p:ph type="sldImg"/>
          </p:nvPr>
        </p:nvSpPr>
        <p:spPr>
          <a:xfrm>
            <a:off x="1181100" y="700088"/>
            <a:ext cx="4635500" cy="3478212"/>
          </a:xfrm>
          <a:solidFill>
            <a:srgbClr val="FFFFFF"/>
          </a:solidFill>
          <a:ln/>
        </p:spPr>
      </p:sp>
      <p:sp>
        <p:nvSpPr>
          <p:cNvPr id="210947"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3185064671"/>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148013" y="9034319"/>
            <a:ext cx="704850" cy="247794"/>
          </a:xfrm>
        </p:spPr>
        <p:txBody>
          <a:bodyPr/>
          <a:lstStyle/>
          <a:p>
            <a:fld id="{E5721651-C618-4989-BD9A-C51CDEA22A0A}" type="slidenum">
              <a:rPr lang="en-US" noProof="0" smtClean="0"/>
              <a:pPr/>
              <a:t>159</a:t>
            </a:fld>
            <a:endParaRPr lang="en-US" noProof="0" dirty="0"/>
          </a:p>
        </p:txBody>
      </p:sp>
    </p:spTree>
    <p:extLst>
      <p:ext uri="{BB962C8B-B14F-4D97-AF65-F5344CB8AC3E}">
        <p14:creationId xmlns:p14="http://schemas.microsoft.com/office/powerpoint/2010/main" val="3365000068"/>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148013" y="9034319"/>
            <a:ext cx="704850" cy="247794"/>
          </a:xfrm>
        </p:spPr>
        <p:txBody>
          <a:bodyPr/>
          <a:lstStyle/>
          <a:p>
            <a:fld id="{E5721651-C618-4989-BD9A-C51CDEA22A0A}" type="slidenum">
              <a:rPr lang="en-US" noProof="0" smtClean="0"/>
              <a:pPr/>
              <a:t>160</a:t>
            </a:fld>
            <a:endParaRPr lang="en-US" noProof="0" dirty="0"/>
          </a:p>
        </p:txBody>
      </p:sp>
    </p:spTree>
    <p:extLst>
      <p:ext uri="{BB962C8B-B14F-4D97-AF65-F5344CB8AC3E}">
        <p14:creationId xmlns:p14="http://schemas.microsoft.com/office/powerpoint/2010/main" val="3432348112"/>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148013" y="9034319"/>
            <a:ext cx="704850" cy="247794"/>
          </a:xfrm>
        </p:spPr>
        <p:txBody>
          <a:bodyPr/>
          <a:lstStyle/>
          <a:p>
            <a:fld id="{E5721651-C618-4989-BD9A-C51CDEA22A0A}" type="slidenum">
              <a:rPr lang="en-US" noProof="0" smtClean="0"/>
              <a:pPr/>
              <a:t>161</a:t>
            </a:fld>
            <a:endParaRPr lang="en-US" noProof="0" dirty="0"/>
          </a:p>
        </p:txBody>
      </p:sp>
    </p:spTree>
    <p:extLst>
      <p:ext uri="{BB962C8B-B14F-4D97-AF65-F5344CB8AC3E}">
        <p14:creationId xmlns:p14="http://schemas.microsoft.com/office/powerpoint/2010/main" val="945657474"/>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a:noFill/>
        </p:spPr>
        <p:txBody>
          <a:bodyPr/>
          <a:lstStyle/>
          <a:p>
            <a:fld id="{17E88D79-0CC8-4381-91FD-54AB31888A2F}" type="slidenum">
              <a:rPr lang="en-US" smtClean="0"/>
              <a:pPr/>
              <a:t>162</a:t>
            </a:fld>
            <a:endParaRPr lang="en-US" smtClean="0"/>
          </a:p>
        </p:txBody>
      </p:sp>
      <p:sp>
        <p:nvSpPr>
          <p:cNvPr id="329731" name="Rectangle 4"/>
          <p:cNvSpPr>
            <a:spLocks noGrp="1" noRot="1" noChangeAspect="1" noChangeArrowheads="1" noTextEdit="1"/>
          </p:cNvSpPr>
          <p:nvPr>
            <p:ph type="sldImg"/>
          </p:nvPr>
        </p:nvSpPr>
        <p:spPr>
          <a:ln/>
        </p:spPr>
      </p:sp>
      <p:sp>
        <p:nvSpPr>
          <p:cNvPr id="329732"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51052654"/>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a:noFill/>
        </p:spPr>
        <p:txBody>
          <a:bodyPr/>
          <a:lstStyle/>
          <a:p>
            <a:fld id="{17E88D79-0CC8-4381-91FD-54AB31888A2F}" type="slidenum">
              <a:rPr lang="en-US" smtClean="0"/>
              <a:pPr/>
              <a:t>163</a:t>
            </a:fld>
            <a:endParaRPr lang="en-US" smtClean="0"/>
          </a:p>
        </p:txBody>
      </p:sp>
      <p:sp>
        <p:nvSpPr>
          <p:cNvPr id="329731" name="Rectangle 4"/>
          <p:cNvSpPr>
            <a:spLocks noGrp="1" noRot="1" noChangeAspect="1" noChangeArrowheads="1" noTextEdit="1"/>
          </p:cNvSpPr>
          <p:nvPr>
            <p:ph type="sldImg"/>
          </p:nvPr>
        </p:nvSpPr>
        <p:spPr>
          <a:ln/>
        </p:spPr>
      </p:sp>
      <p:sp>
        <p:nvSpPr>
          <p:cNvPr id="329732"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4306687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148013" y="9034463"/>
            <a:ext cx="704850" cy="247650"/>
          </a:xfrm>
        </p:spPr>
        <p:txBody>
          <a:bodyPr/>
          <a:lstStyle/>
          <a:p>
            <a:pPr>
              <a:defRPr/>
            </a:pPr>
            <a:fld id="{C3FDAECC-01E3-46D0-B980-A45E82B7AFA3}" type="slidenum">
              <a:rPr lang="en-US" smtClean="0">
                <a:solidFill>
                  <a:srgbClr val="000000"/>
                </a:solidFill>
              </a:rPr>
              <a:pPr>
                <a:defRPr/>
              </a:pPr>
              <a:t>15</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77925" y="696913"/>
            <a:ext cx="4641850" cy="3481387"/>
          </a:xfrm>
          <a:ln w="12700"/>
        </p:spPr>
      </p:sp>
      <p:sp>
        <p:nvSpPr>
          <p:cNvPr id="286724"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extLst>
      <p:ext uri="{BB962C8B-B14F-4D97-AF65-F5344CB8AC3E}">
        <p14:creationId xmlns:p14="http://schemas.microsoft.com/office/powerpoint/2010/main" val="724508721"/>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148013" y="9034319"/>
            <a:ext cx="704850" cy="247794"/>
          </a:xfrm>
        </p:spPr>
        <p:txBody>
          <a:bodyPr/>
          <a:lstStyle/>
          <a:p>
            <a:fld id="{076349CA-7964-46F8-9AF2-4ABE1A925F7D}" type="slidenum">
              <a:rPr lang="en-US" smtClean="0"/>
              <a:pPr/>
              <a:t>164</a:t>
            </a:fld>
            <a:endParaRPr lang="en-US"/>
          </a:p>
        </p:txBody>
      </p:sp>
    </p:spTree>
    <p:extLst>
      <p:ext uri="{BB962C8B-B14F-4D97-AF65-F5344CB8AC3E}">
        <p14:creationId xmlns:p14="http://schemas.microsoft.com/office/powerpoint/2010/main" val="1093794415"/>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148013" y="9034319"/>
            <a:ext cx="704850" cy="247794"/>
          </a:xfrm>
        </p:spPr>
        <p:txBody>
          <a:bodyPr/>
          <a:lstStyle/>
          <a:p>
            <a:fld id="{076349CA-7964-46F8-9AF2-4ABE1A925F7D}" type="slidenum">
              <a:rPr lang="en-US" smtClean="0"/>
              <a:pPr/>
              <a:t>165</a:t>
            </a:fld>
            <a:endParaRPr lang="en-US"/>
          </a:p>
        </p:txBody>
      </p:sp>
    </p:spTree>
    <p:extLst>
      <p:ext uri="{BB962C8B-B14F-4D97-AF65-F5344CB8AC3E}">
        <p14:creationId xmlns:p14="http://schemas.microsoft.com/office/powerpoint/2010/main" val="2940767322"/>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Rot="1" noChangeAspect="1" noChangeArrowheads="1" noTextEdit="1"/>
          </p:cNvSpPr>
          <p:nvPr>
            <p:ph type="sldImg"/>
          </p:nvPr>
        </p:nvSpPr>
        <p:spPr>
          <a:xfrm>
            <a:off x="1179513" y="700088"/>
            <a:ext cx="4638675" cy="3478212"/>
          </a:xfrm>
          <a:solidFill>
            <a:srgbClr val="FFFFFF"/>
          </a:solidFill>
          <a:ln/>
        </p:spPr>
      </p:sp>
      <p:sp>
        <p:nvSpPr>
          <p:cNvPr id="199683"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797307483"/>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3"/>
          <p:cNvSpPr>
            <a:spLocks noGrp="1" noChangeArrowheads="1"/>
          </p:cNvSpPr>
          <p:nvPr>
            <p:ph type="sldNum" sz="quarter" idx="5"/>
          </p:nvPr>
        </p:nvSpPr>
        <p:spPr>
          <a:xfrm>
            <a:off x="3148013" y="9034463"/>
            <a:ext cx="704850" cy="247650"/>
          </a:xfrm>
        </p:spPr>
        <p:txBody>
          <a:bodyPr/>
          <a:lstStyle/>
          <a:p>
            <a:pPr>
              <a:defRPr/>
            </a:pPr>
            <a:fld id="{ECA2118D-97E9-47A6-8843-4A77375CEADF}" type="slidenum">
              <a:rPr lang="en-US" smtClean="0">
                <a:solidFill>
                  <a:srgbClr val="000000"/>
                </a:solidFill>
              </a:rPr>
              <a:pPr>
                <a:defRPr/>
              </a:pPr>
              <a:t>167</a:t>
            </a:fld>
            <a:endParaRPr lang="en-US" smtClean="0">
              <a:solidFill>
                <a:srgbClr val="000000"/>
              </a:solidFill>
            </a:endParaRPr>
          </a:p>
        </p:txBody>
      </p:sp>
      <p:sp>
        <p:nvSpPr>
          <p:cNvPr id="209923" name="Rectangle 4"/>
          <p:cNvSpPr>
            <a:spLocks noGrp="1" noRot="1" noChangeAspect="1" noChangeArrowheads="1" noTextEdit="1"/>
          </p:cNvSpPr>
          <p:nvPr>
            <p:ph type="sldImg"/>
          </p:nvPr>
        </p:nvSpPr>
        <p:spPr>
          <a:ln/>
        </p:spPr>
      </p:sp>
      <p:sp>
        <p:nvSpPr>
          <p:cNvPr id="209924"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444133344"/>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Rot="1" noChangeAspect="1" noChangeArrowheads="1" noTextEdit="1"/>
          </p:cNvSpPr>
          <p:nvPr>
            <p:ph type="sldImg"/>
          </p:nvPr>
        </p:nvSpPr>
        <p:spPr>
          <a:ln/>
        </p:spPr>
      </p:sp>
      <p:sp>
        <p:nvSpPr>
          <p:cNvPr id="26317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740550674"/>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sldNum" sz="quarter" idx="5"/>
          </p:nvPr>
        </p:nvSpPr>
        <p:spPr>
          <a:xfrm>
            <a:off x="3148013" y="9034319"/>
            <a:ext cx="704850" cy="247794"/>
          </a:xfrm>
        </p:spPr>
        <p:txBody>
          <a:bodyPr/>
          <a:lstStyle/>
          <a:p>
            <a:pPr>
              <a:defRPr/>
            </a:pPr>
            <a:fld id="{D16B205B-5CAC-4CDE-BC3B-EC6CDB61437F}" type="slidenum">
              <a:rPr lang="en-US" smtClean="0"/>
              <a:pPr>
                <a:defRPr/>
              </a:pPr>
              <a:t>169</a:t>
            </a:fld>
            <a:endParaRPr lang="en-US" smtClean="0"/>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592912420"/>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Rot="1" noChangeAspect="1" noChangeArrowheads="1" noTextEdit="1"/>
          </p:cNvSpPr>
          <p:nvPr>
            <p:ph type="sldImg"/>
          </p:nvPr>
        </p:nvSpPr>
        <p:spPr>
          <a:ln/>
        </p:spPr>
      </p:sp>
      <p:sp>
        <p:nvSpPr>
          <p:cNvPr id="216067"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133935876"/>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148014" y="9034321"/>
            <a:ext cx="704850" cy="247794"/>
          </a:xfrm>
        </p:spPr>
        <p:txBody>
          <a:bodyPr/>
          <a:lstStyle/>
          <a:p>
            <a:pPr>
              <a:defRPr/>
            </a:pPr>
            <a:fld id="{13477895-592F-4D1B-9D08-B8F915A07ED7}" type="slidenum">
              <a:rPr lang="en-US" smtClean="0">
                <a:solidFill>
                  <a:srgbClr val="000000"/>
                </a:solidFill>
              </a:rPr>
              <a:pPr>
                <a:defRPr/>
              </a:pPr>
              <a:t>171</a:t>
            </a:fld>
            <a:endParaRPr lang="en-US" smtClean="0">
              <a:solidFill>
                <a:srgbClr val="000000"/>
              </a:solidFill>
            </a:endParaRPr>
          </a:p>
        </p:txBody>
      </p:sp>
      <p:sp>
        <p:nvSpPr>
          <p:cNvPr id="217091" name="Slide Image Placeholder 1"/>
          <p:cNvSpPr>
            <a:spLocks noGrp="1" noRot="1" noChangeAspect="1" noTextEdit="1"/>
          </p:cNvSpPr>
          <p:nvPr>
            <p:ph type="sldImg"/>
          </p:nvPr>
        </p:nvSpPr>
        <p:spPr>
          <a:xfrm>
            <a:off x="1179513" y="696913"/>
            <a:ext cx="4640262" cy="3481387"/>
          </a:xfrm>
          <a:ln w="12700"/>
        </p:spPr>
      </p:sp>
      <p:sp>
        <p:nvSpPr>
          <p:cNvPr id="217092" name="Notes Placeholder 2"/>
          <p:cNvSpPr>
            <a:spLocks noGrp="1"/>
          </p:cNvSpPr>
          <p:nvPr>
            <p:ph type="body" idx="1"/>
          </p:nvPr>
        </p:nvSpPr>
        <p:spPr>
          <a:xfrm>
            <a:off x="700090" y="4410076"/>
            <a:ext cx="5597525" cy="4176712"/>
          </a:xfrm>
          <a:noFill/>
          <a:ln/>
        </p:spPr>
        <p:txBody>
          <a:bodyPr lIns="90703" tIns="45351" rIns="90703" bIns="45351"/>
          <a:lstStyle/>
          <a:p>
            <a:endParaRPr lang="en-US" dirty="0" smtClean="0"/>
          </a:p>
        </p:txBody>
      </p:sp>
    </p:spTree>
    <p:extLst>
      <p:ext uri="{BB962C8B-B14F-4D97-AF65-F5344CB8AC3E}">
        <p14:creationId xmlns:p14="http://schemas.microsoft.com/office/powerpoint/2010/main" val="4040393990"/>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ldNum" sz="quarter" idx="5"/>
          </p:nvPr>
        </p:nvSpPr>
        <p:spPr>
          <a:xfrm>
            <a:off x="3148014" y="9034321"/>
            <a:ext cx="704850" cy="247794"/>
          </a:xfrm>
        </p:spPr>
        <p:txBody>
          <a:bodyPr/>
          <a:lstStyle/>
          <a:p>
            <a:pPr>
              <a:defRPr/>
            </a:pPr>
            <a:fld id="{CA22429F-497C-4787-B0C5-F4E8A801F656}" type="slidenum">
              <a:rPr lang="en-US" smtClean="0">
                <a:solidFill>
                  <a:srgbClr val="000000"/>
                </a:solidFill>
              </a:rPr>
              <a:pPr>
                <a:defRPr/>
              </a:pPr>
              <a:t>172</a:t>
            </a:fld>
            <a:endParaRPr lang="en-US" smtClean="0">
              <a:solidFill>
                <a:srgbClr val="000000"/>
              </a:solidFill>
            </a:endParaRPr>
          </a:p>
        </p:txBody>
      </p:sp>
      <p:sp>
        <p:nvSpPr>
          <p:cNvPr id="218115" name="Slide Image Placeholder 1"/>
          <p:cNvSpPr>
            <a:spLocks noGrp="1" noRot="1" noChangeAspect="1" noTextEdit="1"/>
          </p:cNvSpPr>
          <p:nvPr>
            <p:ph type="sldImg"/>
          </p:nvPr>
        </p:nvSpPr>
        <p:spPr>
          <a:xfrm>
            <a:off x="1179513" y="696913"/>
            <a:ext cx="4640262" cy="3481387"/>
          </a:xfrm>
          <a:ln w="12700"/>
        </p:spPr>
      </p:sp>
      <p:sp>
        <p:nvSpPr>
          <p:cNvPr id="218116" name="Notes Placeholder 2"/>
          <p:cNvSpPr>
            <a:spLocks noGrp="1"/>
          </p:cNvSpPr>
          <p:nvPr>
            <p:ph type="body" idx="1"/>
          </p:nvPr>
        </p:nvSpPr>
        <p:spPr>
          <a:xfrm>
            <a:off x="700090" y="4410076"/>
            <a:ext cx="5597525" cy="4176712"/>
          </a:xfrm>
          <a:noFill/>
          <a:ln/>
        </p:spPr>
        <p:txBody>
          <a:bodyPr lIns="90703" tIns="45351" rIns="90703" bIns="45351"/>
          <a:lstStyle/>
          <a:p>
            <a:endParaRPr lang="en-US" dirty="0" smtClean="0"/>
          </a:p>
        </p:txBody>
      </p:sp>
    </p:spTree>
    <p:extLst>
      <p:ext uri="{BB962C8B-B14F-4D97-AF65-F5344CB8AC3E}">
        <p14:creationId xmlns:p14="http://schemas.microsoft.com/office/powerpoint/2010/main" val="3209353944"/>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sldNum" sz="quarter" idx="5"/>
          </p:nvPr>
        </p:nvSpPr>
        <p:spPr>
          <a:xfrm>
            <a:off x="3148013" y="9034463"/>
            <a:ext cx="704850" cy="247650"/>
          </a:xfrm>
        </p:spPr>
        <p:txBody>
          <a:bodyPr/>
          <a:lstStyle/>
          <a:p>
            <a:pPr>
              <a:defRPr/>
            </a:pPr>
            <a:fld id="{AED8072F-0E08-458F-BF88-90F48070855D}" type="slidenum">
              <a:rPr lang="en-US"/>
              <a:pPr>
                <a:defRPr/>
              </a:pPr>
              <a:t>173</a:t>
            </a:fld>
            <a:endParaRPr lang="en-US"/>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726975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148013" y="9034463"/>
            <a:ext cx="704850" cy="247650"/>
          </a:xfrm>
        </p:spPr>
        <p:txBody>
          <a:bodyPr/>
          <a:lstStyle/>
          <a:p>
            <a:pPr>
              <a:defRPr/>
            </a:pPr>
            <a:fld id="{6A210E9D-8931-4C98-8795-0266F6BA0585}" type="slidenum">
              <a:rPr lang="en-US" smtClean="0">
                <a:solidFill>
                  <a:srgbClr val="000000"/>
                </a:solidFill>
              </a:rPr>
              <a:pPr>
                <a:defRPr/>
              </a:pPr>
              <a:t>16</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77925" y="696913"/>
            <a:ext cx="4641850" cy="3481387"/>
          </a:xfrm>
          <a:ln w="12700"/>
        </p:spPr>
      </p:sp>
      <p:sp>
        <p:nvSpPr>
          <p:cNvPr id="287748"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extLst>
      <p:ext uri="{BB962C8B-B14F-4D97-AF65-F5344CB8AC3E}">
        <p14:creationId xmlns:p14="http://schemas.microsoft.com/office/powerpoint/2010/main" val="4045943799"/>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xfrm>
            <a:off x="1179513" y="700088"/>
            <a:ext cx="4638675" cy="3478212"/>
          </a:xfrm>
          <a:solidFill>
            <a:srgbClr val="FFFFFF"/>
          </a:solidFill>
          <a:ln/>
        </p:spPr>
      </p:sp>
      <p:sp>
        <p:nvSpPr>
          <p:cNvPr id="202755"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3511942101"/>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Rot="1" noChangeAspect="1" noChangeArrowheads="1" noTextEdit="1"/>
          </p:cNvSpPr>
          <p:nvPr>
            <p:ph type="sldImg"/>
          </p:nvPr>
        </p:nvSpPr>
        <p:spPr>
          <a:xfrm>
            <a:off x="1181100" y="700088"/>
            <a:ext cx="4635500" cy="3478212"/>
          </a:xfrm>
          <a:solidFill>
            <a:srgbClr val="FFFFFF"/>
          </a:solidFill>
          <a:ln/>
        </p:spPr>
      </p:sp>
      <p:sp>
        <p:nvSpPr>
          <p:cNvPr id="198659"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2756437134"/>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xfrm>
            <a:off x="1179513" y="700088"/>
            <a:ext cx="4638675" cy="3478212"/>
          </a:xfrm>
          <a:solidFill>
            <a:srgbClr val="FFFFFF"/>
          </a:solidFill>
          <a:ln/>
        </p:spPr>
      </p:sp>
      <p:sp>
        <p:nvSpPr>
          <p:cNvPr id="202755"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2406424928"/>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xfrm>
            <a:off x="1179513" y="700088"/>
            <a:ext cx="4638675" cy="3478212"/>
          </a:xfrm>
          <a:solidFill>
            <a:srgbClr val="FFFFFF"/>
          </a:solidFill>
          <a:ln/>
        </p:spPr>
      </p:sp>
      <p:sp>
        <p:nvSpPr>
          <p:cNvPr id="202755"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4272564736"/>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xfrm>
            <a:off x="1179513" y="700088"/>
            <a:ext cx="4638675" cy="3478212"/>
          </a:xfrm>
          <a:solidFill>
            <a:srgbClr val="FFFFFF"/>
          </a:solidFill>
          <a:ln/>
        </p:spPr>
      </p:sp>
      <p:sp>
        <p:nvSpPr>
          <p:cNvPr id="202755"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929572221"/>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xfrm>
            <a:off x="1179513" y="700088"/>
            <a:ext cx="4638675" cy="3478212"/>
          </a:xfrm>
          <a:solidFill>
            <a:srgbClr val="FFFFFF"/>
          </a:solidFill>
          <a:ln/>
        </p:spPr>
      </p:sp>
      <p:sp>
        <p:nvSpPr>
          <p:cNvPr id="202755"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1242234970"/>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sldNum" sz="quarter" idx="5"/>
          </p:nvPr>
        </p:nvSpPr>
        <p:spPr>
          <a:noFill/>
        </p:spPr>
        <p:txBody>
          <a:bodyPr/>
          <a:lstStyle/>
          <a:p>
            <a:pPr defTabSz="930193"/>
            <a:fld id="{5A2A7BB4-00DB-4919-A7C7-558F09B8FCA9}" type="slidenum">
              <a:rPr lang="en-US" smtClean="0"/>
              <a:pPr defTabSz="930193"/>
              <a:t>180</a:t>
            </a:fld>
            <a:endParaRPr lang="en-US" dirty="0"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237319425"/>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sldNum" sz="quarter" idx="5"/>
          </p:nvPr>
        </p:nvSpPr>
        <p:spPr>
          <a:noFill/>
        </p:spPr>
        <p:txBody>
          <a:bodyPr/>
          <a:lstStyle/>
          <a:p>
            <a:pPr defTabSz="930193"/>
            <a:fld id="{5A2A7BB4-00DB-4919-A7C7-558F09B8FCA9}" type="slidenum">
              <a:rPr lang="en-US" smtClean="0"/>
              <a:pPr defTabSz="930193"/>
              <a:t>181</a:t>
            </a:fld>
            <a:endParaRPr lang="en-US" dirty="0"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346221508"/>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p:txBody>
          <a:bodyPr/>
          <a:lstStyle>
            <a:lvl1pPr defTabSz="930275" eaLnBrk="0" hangingPunct="0">
              <a:defRPr>
                <a:solidFill>
                  <a:schemeClr val="tx1"/>
                </a:solidFill>
                <a:latin typeface="Arial" panose="020B0604020202020204" pitchFamily="34" charset="0"/>
                <a:cs typeface="Arial" panose="020B0604020202020204" pitchFamily="34" charset="0"/>
              </a:defRPr>
            </a:lvl1pPr>
            <a:lvl2pPr marL="742950" indent="-285750" defTabSz="930275" eaLnBrk="0" hangingPunct="0">
              <a:defRPr>
                <a:solidFill>
                  <a:schemeClr val="tx1"/>
                </a:solidFill>
                <a:latin typeface="Arial" panose="020B0604020202020204" pitchFamily="34" charset="0"/>
                <a:cs typeface="Arial" panose="020B0604020202020204" pitchFamily="34" charset="0"/>
              </a:defRPr>
            </a:lvl2pPr>
            <a:lvl3pPr marL="1143000" indent="-228600" defTabSz="930275" eaLnBrk="0" hangingPunct="0">
              <a:defRPr>
                <a:solidFill>
                  <a:schemeClr val="tx1"/>
                </a:solidFill>
                <a:latin typeface="Arial" panose="020B0604020202020204" pitchFamily="34" charset="0"/>
                <a:cs typeface="Arial" panose="020B0604020202020204" pitchFamily="34" charset="0"/>
              </a:defRPr>
            </a:lvl3pPr>
            <a:lvl4pPr marL="1600200" indent="-228600" defTabSz="930275" eaLnBrk="0" hangingPunct="0">
              <a:defRPr>
                <a:solidFill>
                  <a:schemeClr val="tx1"/>
                </a:solidFill>
                <a:latin typeface="Arial" panose="020B0604020202020204" pitchFamily="34" charset="0"/>
                <a:cs typeface="Arial" panose="020B0604020202020204" pitchFamily="34" charset="0"/>
              </a:defRPr>
            </a:lvl4pPr>
            <a:lvl5pPr marL="2057400" indent="-228600" defTabSz="930275" eaLnBrk="0" hangingPunct="0">
              <a:defRPr>
                <a:solidFill>
                  <a:schemeClr val="tx1"/>
                </a:solidFill>
                <a:latin typeface="Arial" panose="020B0604020202020204" pitchFamily="34" charset="0"/>
                <a:cs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8DBCE3B-4D1F-40C2-87A2-95BB71EF5B3F}" type="slidenum">
              <a:rPr lang="en-US" altLang="en-US"/>
              <a:pPr eaLnBrk="1" hangingPunct="1"/>
              <a:t>182</a:t>
            </a:fld>
            <a:endParaRPr lang="en-US" altLang="en-US"/>
          </a:p>
        </p:txBody>
      </p:sp>
      <p:sp>
        <p:nvSpPr>
          <p:cNvPr id="294915" name="Rectangle 2"/>
          <p:cNvSpPr>
            <a:spLocks noGrp="1" noRot="1" noChangeAspect="1" noChangeArrowheads="1" noTextEdit="1"/>
          </p:cNvSpPr>
          <p:nvPr>
            <p:ph type="sldImg"/>
          </p:nvPr>
        </p:nvSpPr>
        <p:spPr>
          <a:ln/>
        </p:spPr>
      </p:sp>
      <p:sp>
        <p:nvSpPr>
          <p:cNvPr id="294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49046055"/>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a:noFill/>
        </p:spPr>
        <p:txBody>
          <a:bodyPr/>
          <a:lstStyle/>
          <a:p>
            <a:fld id="{17E88D79-0CC8-4381-91FD-54AB31888A2F}" type="slidenum">
              <a:rPr lang="en-US" smtClean="0"/>
              <a:pPr/>
              <a:t>185</a:t>
            </a:fld>
            <a:endParaRPr lang="en-US" smtClean="0"/>
          </a:p>
        </p:txBody>
      </p:sp>
      <p:sp>
        <p:nvSpPr>
          <p:cNvPr id="329731" name="Rectangle 4"/>
          <p:cNvSpPr>
            <a:spLocks noGrp="1" noRot="1" noChangeAspect="1" noChangeArrowheads="1" noTextEdit="1"/>
          </p:cNvSpPr>
          <p:nvPr>
            <p:ph type="sldImg"/>
          </p:nvPr>
        </p:nvSpPr>
        <p:spPr>
          <a:ln/>
        </p:spPr>
      </p:sp>
      <p:sp>
        <p:nvSpPr>
          <p:cNvPr id="329732"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98713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148013" y="9034463"/>
            <a:ext cx="704850" cy="247650"/>
          </a:xfrm>
        </p:spPr>
        <p:txBody>
          <a:bodyPr/>
          <a:lstStyle/>
          <a:p>
            <a:pPr>
              <a:defRPr/>
            </a:pPr>
            <a:fld id="{C3FDAECC-01E3-46D0-B980-A45E82B7AFA3}" type="slidenum">
              <a:rPr lang="en-US" smtClean="0">
                <a:solidFill>
                  <a:srgbClr val="000000"/>
                </a:solidFill>
              </a:rPr>
              <a:pPr>
                <a:defRPr/>
              </a:pPr>
              <a:t>17</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77925" y="696913"/>
            <a:ext cx="4641850" cy="3481387"/>
          </a:xfrm>
          <a:ln w="12700"/>
        </p:spPr>
      </p:sp>
      <p:sp>
        <p:nvSpPr>
          <p:cNvPr id="286724"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extLst>
      <p:ext uri="{BB962C8B-B14F-4D97-AF65-F5344CB8AC3E}">
        <p14:creationId xmlns:p14="http://schemas.microsoft.com/office/powerpoint/2010/main" val="1360388970"/>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a:noFill/>
        </p:spPr>
        <p:txBody>
          <a:bodyPr/>
          <a:lstStyle/>
          <a:p>
            <a:fld id="{17E88D79-0CC8-4381-91FD-54AB31888A2F}" type="slidenum">
              <a:rPr lang="en-US" smtClean="0"/>
              <a:pPr/>
              <a:t>186</a:t>
            </a:fld>
            <a:endParaRPr lang="en-US" smtClean="0"/>
          </a:p>
        </p:txBody>
      </p:sp>
      <p:sp>
        <p:nvSpPr>
          <p:cNvPr id="329731" name="Rectangle 4"/>
          <p:cNvSpPr>
            <a:spLocks noGrp="1" noRot="1" noChangeAspect="1" noChangeArrowheads="1" noTextEdit="1"/>
          </p:cNvSpPr>
          <p:nvPr>
            <p:ph type="sldImg"/>
          </p:nvPr>
        </p:nvSpPr>
        <p:spPr>
          <a:ln/>
        </p:spPr>
      </p:sp>
      <p:sp>
        <p:nvSpPr>
          <p:cNvPr id="329732"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063413347"/>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3"/>
          <p:cNvSpPr txBox="1">
            <a:spLocks noGrp="1" noChangeArrowheads="1"/>
          </p:cNvSpPr>
          <p:nvPr/>
        </p:nvSpPr>
        <p:spPr bwMode="auto">
          <a:xfrm>
            <a:off x="3086723" y="8836151"/>
            <a:ext cx="687667" cy="245971"/>
          </a:xfrm>
          <a:prstGeom prst="rect">
            <a:avLst/>
          </a:prstGeom>
          <a:noFill/>
          <a:ln w="9525">
            <a:noFill/>
            <a:miter lim="800000"/>
            <a:headEnd/>
            <a:tailEnd/>
          </a:ln>
        </p:spPr>
        <p:txBody>
          <a:bodyPr lIns="44996" tIns="45596" rIns="44996" bIns="45596" anchor="b">
            <a:spAutoFit/>
          </a:bodyPr>
          <a:lstStyle/>
          <a:p>
            <a:pPr algn="ctr" defTabSz="910832"/>
            <a:fld id="{80B93877-0C9D-4CAD-84B4-15CDCD63F2DF}" type="slidenum">
              <a:rPr lang="en-US" sz="1000"/>
              <a:pPr algn="ctr" defTabSz="910832"/>
              <a:t>187</a:t>
            </a:fld>
            <a:endParaRPr lang="en-US" sz="1000"/>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950904631"/>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txBox="1">
            <a:spLocks noGrp="1" noChangeArrowheads="1"/>
          </p:cNvSpPr>
          <p:nvPr/>
        </p:nvSpPr>
        <p:spPr bwMode="auto">
          <a:xfrm>
            <a:off x="3085168" y="8837568"/>
            <a:ext cx="690779" cy="244555"/>
          </a:xfrm>
          <a:prstGeom prst="rect">
            <a:avLst/>
          </a:prstGeom>
          <a:noFill/>
          <a:ln w="9525">
            <a:noFill/>
            <a:miter lim="800000"/>
            <a:headEnd/>
            <a:tailEnd/>
          </a:ln>
        </p:spPr>
        <p:txBody>
          <a:bodyPr lIns="44924" tIns="45522" rIns="44924" bIns="45522" anchor="b">
            <a:spAutoFit/>
          </a:bodyPr>
          <a:lstStyle/>
          <a:p>
            <a:pPr algn="ctr" defTabSz="910741"/>
            <a:fld id="{AA3B54CF-3B90-4833-A1B1-3D837068E6A9}" type="slidenum">
              <a:rPr lang="en-US" sz="1000"/>
              <a:pPr algn="ctr" defTabSz="910741"/>
              <a:t>189</a:t>
            </a:fld>
            <a:endParaRPr lang="en-US" sz="1000" dirty="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834373578"/>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3"/>
          <p:cNvSpPr txBox="1">
            <a:spLocks noGrp="1" noChangeArrowheads="1"/>
          </p:cNvSpPr>
          <p:nvPr/>
        </p:nvSpPr>
        <p:spPr bwMode="auto">
          <a:xfrm>
            <a:off x="3148651" y="9034803"/>
            <a:ext cx="703573" cy="247312"/>
          </a:xfrm>
          <a:prstGeom prst="rect">
            <a:avLst/>
          </a:prstGeom>
          <a:noFill/>
          <a:ln w="9525">
            <a:noFill/>
            <a:miter lim="800000"/>
            <a:headEnd/>
            <a:tailEnd/>
          </a:ln>
        </p:spPr>
        <p:txBody>
          <a:bodyPr lIns="45877" tIns="46489" rIns="45877" bIns="46489" anchor="b">
            <a:spAutoFit/>
          </a:bodyPr>
          <a:lstStyle/>
          <a:p>
            <a:pPr algn="ctr" defTabSz="928692"/>
            <a:fld id="{0D384969-57EF-47F2-8E1F-3213D4760988}" type="slidenum">
              <a:rPr lang="en-US" sz="1000"/>
              <a:pPr algn="ctr" defTabSz="928692"/>
              <a:t>190</a:t>
            </a:fld>
            <a:endParaRPr lang="en-US" sz="1000" dirty="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95446251"/>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3"/>
          <p:cNvSpPr txBox="1">
            <a:spLocks noGrp="1" noChangeArrowheads="1"/>
          </p:cNvSpPr>
          <p:nvPr/>
        </p:nvSpPr>
        <p:spPr bwMode="auto">
          <a:xfrm>
            <a:off x="3085793" y="8836313"/>
            <a:ext cx="689527" cy="245811"/>
          </a:xfrm>
          <a:prstGeom prst="rect">
            <a:avLst/>
          </a:prstGeom>
          <a:noFill/>
          <a:ln w="9525">
            <a:noFill/>
            <a:miter lim="800000"/>
            <a:headEnd/>
            <a:tailEnd/>
          </a:ln>
        </p:spPr>
        <p:txBody>
          <a:bodyPr lIns="44918" tIns="45517" rIns="44918" bIns="45517" anchor="b">
            <a:spAutoFit/>
          </a:bodyPr>
          <a:lstStyle/>
          <a:p>
            <a:pPr algn="ctr" defTabSz="909282"/>
            <a:fld id="{0D384969-57EF-47F2-8E1F-3213D4760988}" type="slidenum">
              <a:rPr lang="en-US" sz="1000"/>
              <a:pPr algn="ctr" defTabSz="909282"/>
              <a:t>192</a:t>
            </a:fld>
            <a:endParaRPr lang="en-US" sz="1000" dirty="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104598777"/>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085792" y="8836293"/>
            <a:ext cx="689527" cy="245831"/>
          </a:xfrm>
        </p:spPr>
        <p:txBody>
          <a:bodyPr/>
          <a:lstStyle/>
          <a:p>
            <a:pPr defTabSz="909375">
              <a:defRPr/>
            </a:pPr>
            <a:fld id="{15A7F7DB-3A93-4CAB-8AF3-CD35918FB945}" type="slidenum">
              <a:rPr lang="en-US" smtClean="0"/>
              <a:pPr defTabSz="909375">
                <a:defRPr/>
              </a:pPr>
              <a:t>193</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557618160"/>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3"/>
          <p:cNvSpPr>
            <a:spLocks noGrp="1" noChangeArrowheads="1"/>
          </p:cNvSpPr>
          <p:nvPr>
            <p:ph type="sldNum" sz="quarter" idx="5"/>
          </p:nvPr>
        </p:nvSpPr>
        <p:spPr>
          <a:noFill/>
        </p:spPr>
        <p:txBody>
          <a:bodyPr/>
          <a:lstStyle/>
          <a:p>
            <a:fld id="{88F0B80F-0B74-4C40-B669-C3F58EF08489}" type="slidenum">
              <a:rPr lang="en-US" smtClean="0"/>
              <a:pPr/>
              <a:t>194</a:t>
            </a:fld>
            <a:endParaRPr lang="en-US" smtClean="0"/>
          </a:p>
        </p:txBody>
      </p:sp>
      <p:sp>
        <p:nvSpPr>
          <p:cNvPr id="193539" name="Rectangle 2"/>
          <p:cNvSpPr>
            <a:spLocks noGrp="1" noRot="1" noChangeAspect="1" noChangeArrowheads="1" noTextEdit="1"/>
          </p:cNvSpPr>
          <p:nvPr>
            <p:ph type="sldImg"/>
          </p:nvPr>
        </p:nvSpPr>
        <p:spPr>
          <a:ln/>
        </p:spPr>
      </p:sp>
      <p:sp>
        <p:nvSpPr>
          <p:cNvPr id="19354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331608896"/>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3"/>
          <p:cNvSpPr>
            <a:spLocks noGrp="1" noChangeArrowheads="1"/>
          </p:cNvSpPr>
          <p:nvPr>
            <p:ph type="sldNum" sz="quarter" idx="5"/>
          </p:nvPr>
        </p:nvSpPr>
        <p:spPr>
          <a:xfrm>
            <a:off x="3148013" y="9034463"/>
            <a:ext cx="704850" cy="247650"/>
          </a:xfrm>
          <a:noFill/>
        </p:spPr>
        <p:txBody>
          <a:bodyPr/>
          <a:lstStyle/>
          <a:p>
            <a:fld id="{8A1AEE26-587D-445B-85F8-2921819E1060}" type="slidenum">
              <a:rPr lang="en-US" smtClean="0">
                <a:solidFill>
                  <a:srgbClr val="000000"/>
                </a:solidFill>
              </a:rPr>
              <a:pPr/>
              <a:t>195</a:t>
            </a:fld>
            <a:endParaRPr lang="en-US" smtClean="0">
              <a:solidFill>
                <a:srgbClr val="000000"/>
              </a:solidFill>
            </a:endParaRPr>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705744713"/>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3"/>
          <p:cNvSpPr>
            <a:spLocks noGrp="1" noChangeArrowheads="1"/>
          </p:cNvSpPr>
          <p:nvPr>
            <p:ph type="sldNum" sz="quarter" idx="5"/>
          </p:nvPr>
        </p:nvSpPr>
        <p:spPr>
          <a:xfrm>
            <a:off x="3148013" y="9034463"/>
            <a:ext cx="704850" cy="247650"/>
          </a:xfrm>
          <a:noFill/>
        </p:spPr>
        <p:txBody>
          <a:bodyPr/>
          <a:lstStyle/>
          <a:p>
            <a:fld id="{CB66A91C-4B29-43F0-8E6F-4B71C98B0CC2}" type="slidenum">
              <a:rPr lang="en-US" smtClean="0">
                <a:solidFill>
                  <a:srgbClr val="000000"/>
                </a:solidFill>
              </a:rPr>
              <a:pPr/>
              <a:t>196</a:t>
            </a:fld>
            <a:endParaRPr lang="en-US" smtClean="0">
              <a:solidFill>
                <a:srgbClr val="000000"/>
              </a:solidFill>
            </a:endParaRPr>
          </a:p>
        </p:txBody>
      </p:sp>
      <p:sp>
        <p:nvSpPr>
          <p:cNvPr id="196611" name="Rectangle 2"/>
          <p:cNvSpPr>
            <a:spLocks noGrp="1" noRot="1" noChangeAspect="1" noChangeArrowheads="1" noTextEdit="1"/>
          </p:cNvSpPr>
          <p:nvPr>
            <p:ph type="sldImg"/>
          </p:nvPr>
        </p:nvSpPr>
        <p:spPr>
          <a:ln/>
        </p:spPr>
      </p:sp>
      <p:sp>
        <p:nvSpPr>
          <p:cNvPr id="1966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048075609"/>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3"/>
          <p:cNvSpPr>
            <a:spLocks noGrp="1" noChangeArrowheads="1"/>
          </p:cNvSpPr>
          <p:nvPr>
            <p:ph type="sldNum" sz="quarter" idx="5"/>
          </p:nvPr>
        </p:nvSpPr>
        <p:spPr>
          <a:xfrm>
            <a:off x="3148013" y="9034463"/>
            <a:ext cx="704850" cy="247650"/>
          </a:xfrm>
          <a:noFill/>
        </p:spPr>
        <p:txBody>
          <a:bodyPr/>
          <a:lstStyle/>
          <a:p>
            <a:fld id="{B5C9E534-845B-43F1-B937-B42EF370C8A8}" type="slidenum">
              <a:rPr lang="en-US" smtClean="0">
                <a:solidFill>
                  <a:srgbClr val="000000"/>
                </a:solidFill>
              </a:rPr>
              <a:pPr/>
              <a:t>197</a:t>
            </a:fld>
            <a:endParaRPr lang="en-US" smtClean="0">
              <a:solidFill>
                <a:srgbClr val="000000"/>
              </a:solidFill>
            </a:endParaRPr>
          </a:p>
        </p:txBody>
      </p:sp>
      <p:sp>
        <p:nvSpPr>
          <p:cNvPr id="195587" name="Rectangle 2"/>
          <p:cNvSpPr>
            <a:spLocks noGrp="1" noRot="1" noChangeAspect="1" noChangeArrowheads="1" noTextEdit="1"/>
          </p:cNvSpPr>
          <p:nvPr>
            <p:ph type="sldImg"/>
          </p:nvPr>
        </p:nvSpPr>
        <p:spPr>
          <a:ln/>
        </p:spPr>
      </p:sp>
      <p:sp>
        <p:nvSpPr>
          <p:cNvPr id="19558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6739458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148013" y="9034463"/>
            <a:ext cx="704850" cy="247650"/>
          </a:xfrm>
        </p:spPr>
        <p:txBody>
          <a:bodyPr/>
          <a:lstStyle/>
          <a:p>
            <a:pPr>
              <a:defRPr/>
            </a:pPr>
            <a:fld id="{6A210E9D-8931-4C98-8795-0266F6BA0585}" type="slidenum">
              <a:rPr lang="en-US" smtClean="0">
                <a:solidFill>
                  <a:srgbClr val="000000"/>
                </a:solidFill>
              </a:rPr>
              <a:pPr>
                <a:defRPr/>
              </a:pPr>
              <a:t>18</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77925" y="696913"/>
            <a:ext cx="4641850" cy="3481387"/>
          </a:xfrm>
          <a:ln w="12700"/>
        </p:spPr>
      </p:sp>
      <p:sp>
        <p:nvSpPr>
          <p:cNvPr id="287748"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extLst>
      <p:ext uri="{BB962C8B-B14F-4D97-AF65-F5344CB8AC3E}">
        <p14:creationId xmlns:p14="http://schemas.microsoft.com/office/powerpoint/2010/main" val="2665924421"/>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3"/>
          <p:cNvSpPr>
            <a:spLocks noGrp="1" noChangeArrowheads="1"/>
          </p:cNvSpPr>
          <p:nvPr>
            <p:ph type="sldNum" sz="quarter" idx="5"/>
          </p:nvPr>
        </p:nvSpPr>
        <p:spPr/>
        <p:txBody>
          <a:bodyPr/>
          <a:lstStyle/>
          <a:p>
            <a:pPr>
              <a:defRPr/>
            </a:pPr>
            <a:fld id="{8268D18C-0784-4943-AE98-17D8DF7C11EF}" type="slidenum">
              <a:rPr lang="en-US" smtClean="0"/>
              <a:pPr>
                <a:defRPr/>
              </a:pPr>
              <a:t>198</a:t>
            </a:fld>
            <a:endParaRPr lang="en-US" smtClean="0"/>
          </a:p>
        </p:txBody>
      </p:sp>
      <p:sp>
        <p:nvSpPr>
          <p:cNvPr id="251907" name="Rectangle 2"/>
          <p:cNvSpPr>
            <a:spLocks noGrp="1" noRot="1" noChangeAspect="1" noChangeArrowheads="1" noTextEdit="1"/>
          </p:cNvSpPr>
          <p:nvPr>
            <p:ph type="sldImg"/>
          </p:nvPr>
        </p:nvSpPr>
        <p:spPr>
          <a:ln/>
        </p:spPr>
      </p:sp>
      <p:sp>
        <p:nvSpPr>
          <p:cNvPr id="25190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396826517"/>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2107866095"/>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txBox="1">
            <a:spLocks noGrp="1" noChangeArrowheads="1"/>
          </p:cNvSpPr>
          <p:nvPr/>
        </p:nvSpPr>
        <p:spPr bwMode="auto">
          <a:xfrm>
            <a:off x="3147346" y="9034803"/>
            <a:ext cx="706249" cy="247312"/>
          </a:xfrm>
          <a:prstGeom prst="rect">
            <a:avLst/>
          </a:prstGeom>
          <a:noFill/>
          <a:ln w="9525">
            <a:noFill/>
            <a:miter lim="800000"/>
            <a:headEnd/>
            <a:tailEnd/>
          </a:ln>
        </p:spPr>
        <p:txBody>
          <a:bodyPr lIns="45887" tIns="46499" rIns="45887" bIns="46499" anchor="b">
            <a:spAutoFit/>
          </a:bodyPr>
          <a:lstStyle/>
          <a:p>
            <a:pPr algn="ctr" defTabSz="930275"/>
            <a:fld id="{37408F01-780E-4886-93F5-C78D10FDAB23}" type="slidenum">
              <a:rPr lang="en-US" sz="1000"/>
              <a:pPr algn="ctr" defTabSz="930275"/>
              <a:t>200</a:t>
            </a:fld>
            <a:endParaRPr lang="en-US" sz="1000"/>
          </a:p>
        </p:txBody>
      </p:sp>
      <p:sp>
        <p:nvSpPr>
          <p:cNvPr id="94211" name="Rectangle 2"/>
          <p:cNvSpPr>
            <a:spLocks noGrp="1" noRot="1" noChangeAspect="1" noChangeArrowheads="1" noTextEdit="1"/>
          </p:cNvSpPr>
          <p:nvPr>
            <p:ph type="sldImg"/>
          </p:nvPr>
        </p:nvSpPr>
        <p:spPr>
          <a:xfrm>
            <a:off x="1470025" y="581025"/>
            <a:ext cx="4056063" cy="3041650"/>
          </a:xfrm>
          <a:ln/>
        </p:spPr>
      </p:sp>
      <p:sp>
        <p:nvSpPr>
          <p:cNvPr id="94212" name="Rectangle 3"/>
          <p:cNvSpPr>
            <a:spLocks noGrp="1" noChangeArrowheads="1"/>
          </p:cNvSpPr>
          <p:nvPr>
            <p:ph type="body" idx="1"/>
          </p:nvPr>
        </p:nvSpPr>
        <p:spPr>
          <a:noFill/>
          <a:ln/>
        </p:spPr>
        <p:txBody>
          <a:bodyPr lIns="46135" tIns="46135" rIns="46135" bIns="46135"/>
          <a:lstStyle/>
          <a:p>
            <a:endParaRPr lang="en-US" sz="2400" dirty="0" smtClean="0"/>
          </a:p>
        </p:txBody>
      </p:sp>
    </p:spTree>
    <p:extLst>
      <p:ext uri="{BB962C8B-B14F-4D97-AF65-F5344CB8AC3E}">
        <p14:creationId xmlns:p14="http://schemas.microsoft.com/office/powerpoint/2010/main" val="2175653795"/>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2871764758"/>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3"/>
          <p:cNvSpPr txBox="1">
            <a:spLocks noGrp="1" noChangeArrowheads="1"/>
          </p:cNvSpPr>
          <p:nvPr/>
        </p:nvSpPr>
        <p:spPr bwMode="auto">
          <a:xfrm>
            <a:off x="3146425" y="9034463"/>
            <a:ext cx="708025" cy="247650"/>
          </a:xfrm>
          <a:prstGeom prst="rect">
            <a:avLst/>
          </a:prstGeom>
          <a:noFill/>
          <a:ln w="9525">
            <a:noFill/>
            <a:miter lim="800000"/>
            <a:headEnd/>
            <a:tailEnd/>
          </a:ln>
        </p:spPr>
        <p:txBody>
          <a:bodyPr lIns="45814" tIns="46425" rIns="45814" bIns="46425" anchor="b">
            <a:spAutoFit/>
          </a:bodyPr>
          <a:lstStyle/>
          <a:p>
            <a:pPr algn="ctr" defTabSz="928688"/>
            <a:fld id="{E3DF93DA-A49A-4A19-BD82-46C4AC1D0ED9}" type="slidenum">
              <a:rPr lang="en-US" sz="1000"/>
              <a:pPr algn="ctr" defTabSz="928688"/>
              <a:t>202</a:t>
            </a:fld>
            <a:endParaRPr lang="en-US" sz="1000"/>
          </a:p>
        </p:txBody>
      </p:sp>
      <p:sp>
        <p:nvSpPr>
          <p:cNvPr id="254979" name="Rectangle 2"/>
          <p:cNvSpPr>
            <a:spLocks noGrp="1" noRot="1" noChangeAspect="1" noChangeArrowheads="1" noTextEdit="1"/>
          </p:cNvSpPr>
          <p:nvPr>
            <p:ph type="sldImg"/>
          </p:nvPr>
        </p:nvSpPr>
        <p:spPr>
          <a:ln/>
        </p:spPr>
      </p:sp>
      <p:sp>
        <p:nvSpPr>
          <p:cNvPr id="254980" name="Rectangle 3"/>
          <p:cNvSpPr>
            <a:spLocks noGrp="1" noChangeArrowheads="1"/>
          </p:cNvSpPr>
          <p:nvPr>
            <p:ph type="body" idx="1"/>
          </p:nvPr>
        </p:nvSpPr>
        <p:spPr>
          <a:noFill/>
          <a:ln/>
        </p:spPr>
        <p:txBody>
          <a:bodyPr/>
          <a:lstStyle/>
          <a:p>
            <a:r>
              <a:rPr lang="en-US" sz="2400" smtClean="0"/>
              <a:t>This shows the drop in Combined Ratio for each line of business that would be needed to maintain a constant ROE, given a 1-percentage-point drop in investment yield</a:t>
            </a:r>
          </a:p>
        </p:txBody>
      </p:sp>
    </p:spTree>
    <p:extLst>
      <p:ext uri="{BB962C8B-B14F-4D97-AF65-F5344CB8AC3E}">
        <p14:creationId xmlns:p14="http://schemas.microsoft.com/office/powerpoint/2010/main" val="1965809972"/>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txBox="1">
            <a:spLocks noGrp="1" noChangeArrowheads="1"/>
          </p:cNvSpPr>
          <p:nvPr/>
        </p:nvSpPr>
        <p:spPr bwMode="auto">
          <a:xfrm>
            <a:off x="3148965" y="9034803"/>
            <a:ext cx="703010" cy="247312"/>
          </a:xfrm>
          <a:prstGeom prst="rect">
            <a:avLst/>
          </a:prstGeom>
          <a:noFill/>
          <a:ln w="9525">
            <a:noFill/>
            <a:miter lim="800000"/>
            <a:headEnd/>
            <a:tailEnd/>
          </a:ln>
        </p:spPr>
        <p:txBody>
          <a:bodyPr lIns="45951" tIns="46564" rIns="45951" bIns="46564" anchor="b">
            <a:spAutoFit/>
          </a:bodyPr>
          <a:lstStyle/>
          <a:p>
            <a:pPr algn="ctr" defTabSz="931863"/>
            <a:fld id="{47C89156-2F8B-41D7-B79C-F708654623FD}" type="slidenum">
              <a:rPr lang="en-US" sz="1000"/>
              <a:pPr algn="ctr" defTabSz="931863"/>
              <a:t>203</a:t>
            </a:fld>
            <a:endParaRPr lang="en-US" sz="100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lIns="46130" tIns="46130" rIns="46130" bIns="46130"/>
          <a:lstStyle/>
          <a:p>
            <a:endParaRPr lang="en-US" smtClean="0"/>
          </a:p>
        </p:txBody>
      </p:sp>
    </p:spTree>
    <p:extLst>
      <p:ext uri="{BB962C8B-B14F-4D97-AF65-F5344CB8AC3E}">
        <p14:creationId xmlns:p14="http://schemas.microsoft.com/office/powerpoint/2010/main" val="2882404240"/>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txBox="1">
            <a:spLocks noGrp="1" noChangeArrowheads="1"/>
          </p:cNvSpPr>
          <p:nvPr/>
        </p:nvSpPr>
        <p:spPr bwMode="auto">
          <a:xfrm>
            <a:off x="3087343" y="8836173"/>
            <a:ext cx="686421" cy="245951"/>
          </a:xfrm>
          <a:prstGeom prst="rect">
            <a:avLst/>
          </a:prstGeom>
          <a:noFill/>
          <a:ln w="9525">
            <a:noFill/>
            <a:miter lim="800000"/>
            <a:headEnd/>
            <a:tailEnd/>
          </a:ln>
        </p:spPr>
        <p:txBody>
          <a:bodyPr lIns="44986" tIns="45586" rIns="44986" bIns="45586" anchor="b">
            <a:spAutoFit/>
          </a:bodyPr>
          <a:lstStyle/>
          <a:p>
            <a:pPr algn="ctr" defTabSz="910927"/>
            <a:fld id="{68D79A82-C6A8-435D-975A-0BA087ED921A}" type="slidenum">
              <a:rPr lang="en-US" sz="1000"/>
              <a:pPr algn="ctr" defTabSz="910927"/>
              <a:t>204</a:t>
            </a:fld>
            <a:endParaRPr lang="en-US" sz="1000" dirty="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lIns="45161" tIns="45161" rIns="45161" bIns="45161"/>
          <a:lstStyle/>
          <a:p>
            <a:endParaRPr lang="en-US" smtClean="0">
              <a:latin typeface="Arial" pitchFamily="34" charset="0"/>
            </a:endParaRPr>
          </a:p>
        </p:txBody>
      </p:sp>
    </p:spTree>
    <p:extLst>
      <p:ext uri="{BB962C8B-B14F-4D97-AF65-F5344CB8AC3E}">
        <p14:creationId xmlns:p14="http://schemas.microsoft.com/office/powerpoint/2010/main" val="2115458358"/>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3"/>
          <p:cNvSpPr txBox="1">
            <a:spLocks noGrp="1" noChangeArrowheads="1"/>
          </p:cNvSpPr>
          <p:nvPr/>
        </p:nvSpPr>
        <p:spPr bwMode="auto">
          <a:xfrm>
            <a:off x="3152136" y="8988116"/>
            <a:ext cx="709310" cy="246380"/>
          </a:xfrm>
          <a:prstGeom prst="rect">
            <a:avLst/>
          </a:prstGeom>
          <a:noFill/>
          <a:ln w="9525">
            <a:noFill/>
            <a:miter lim="800000"/>
            <a:headEnd/>
            <a:tailEnd/>
          </a:ln>
        </p:spPr>
        <p:txBody>
          <a:bodyPr lIns="45814" tIns="46425" rIns="45814" bIns="46425" anchor="b">
            <a:spAutoFit/>
          </a:bodyPr>
          <a:lstStyle/>
          <a:p>
            <a:pPr algn="ctr" defTabSz="928688"/>
            <a:fld id="{E3DF93DA-A49A-4A19-BD82-46C4AC1D0ED9}" type="slidenum">
              <a:rPr lang="en-US" sz="1000"/>
              <a:pPr algn="ctr" defTabSz="928688"/>
              <a:t>205</a:t>
            </a:fld>
            <a:endParaRPr lang="en-US" sz="1000"/>
          </a:p>
        </p:txBody>
      </p:sp>
      <p:sp>
        <p:nvSpPr>
          <p:cNvPr id="254979" name="Rectangle 2"/>
          <p:cNvSpPr>
            <a:spLocks noGrp="1" noRot="1" noChangeAspect="1" noChangeArrowheads="1" noTextEdit="1"/>
          </p:cNvSpPr>
          <p:nvPr>
            <p:ph type="sldImg"/>
          </p:nvPr>
        </p:nvSpPr>
        <p:spPr>
          <a:ln/>
        </p:spPr>
      </p:sp>
      <p:sp>
        <p:nvSpPr>
          <p:cNvPr id="254980" name="Rectangle 3"/>
          <p:cNvSpPr>
            <a:spLocks noGrp="1" noChangeArrowheads="1"/>
          </p:cNvSpPr>
          <p:nvPr>
            <p:ph type="body" idx="1"/>
          </p:nvPr>
        </p:nvSpPr>
        <p:spPr>
          <a:noFill/>
          <a:ln/>
        </p:spPr>
        <p:txBody>
          <a:bodyPr/>
          <a:lstStyle/>
          <a:p>
            <a:r>
              <a:rPr lang="en-US" sz="2400" smtClean="0"/>
              <a:t>This shows the drop in Combined Ratio for each line of business that would be needed to maintain a constant ROE, given a 1-percentage-point drop in investment yield</a:t>
            </a:r>
          </a:p>
        </p:txBody>
      </p:sp>
    </p:spTree>
    <p:extLst>
      <p:ext uri="{BB962C8B-B14F-4D97-AF65-F5344CB8AC3E}">
        <p14:creationId xmlns:p14="http://schemas.microsoft.com/office/powerpoint/2010/main" val="1063008748"/>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832">
              <a:defRPr>
                <a:solidFill>
                  <a:schemeClr val="tx1"/>
                </a:solidFill>
                <a:latin typeface="Arial" panose="020B0604020202020204" pitchFamily="34" charset="0"/>
                <a:cs typeface="Arial" panose="020B0604020202020204" pitchFamily="34" charset="0"/>
              </a:defRPr>
            </a:lvl1pPr>
            <a:lvl2pPr marL="727422" indent="-279778" defTabSz="910832">
              <a:defRPr>
                <a:solidFill>
                  <a:schemeClr val="tx1"/>
                </a:solidFill>
                <a:latin typeface="Arial" panose="020B0604020202020204" pitchFamily="34" charset="0"/>
                <a:cs typeface="Arial" panose="020B0604020202020204" pitchFamily="34" charset="0"/>
              </a:defRPr>
            </a:lvl2pPr>
            <a:lvl3pPr marL="1119111" indent="-223822" defTabSz="910832">
              <a:defRPr>
                <a:solidFill>
                  <a:schemeClr val="tx1"/>
                </a:solidFill>
                <a:latin typeface="Arial" panose="020B0604020202020204" pitchFamily="34" charset="0"/>
                <a:cs typeface="Arial" panose="020B0604020202020204" pitchFamily="34" charset="0"/>
              </a:defRPr>
            </a:lvl3pPr>
            <a:lvl4pPr marL="1566756" indent="-223822" defTabSz="910832">
              <a:defRPr>
                <a:solidFill>
                  <a:schemeClr val="tx1"/>
                </a:solidFill>
                <a:latin typeface="Arial" panose="020B0604020202020204" pitchFamily="34" charset="0"/>
                <a:cs typeface="Arial" panose="020B0604020202020204" pitchFamily="34" charset="0"/>
              </a:defRPr>
            </a:lvl4pPr>
            <a:lvl5pPr marL="2014400" indent="-223822" defTabSz="910832">
              <a:defRPr>
                <a:solidFill>
                  <a:schemeClr val="tx1"/>
                </a:solidFill>
                <a:latin typeface="Arial" panose="020B0604020202020204" pitchFamily="34" charset="0"/>
                <a:cs typeface="Arial" panose="020B0604020202020204" pitchFamily="34" charset="0"/>
              </a:defRPr>
            </a:lvl5pPr>
            <a:lvl6pPr marL="2462045" indent="-223822" defTabSz="9108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09689" indent="-223822" defTabSz="9108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57334" indent="-223822" defTabSz="9108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04978" indent="-223822" defTabSz="9108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E19F311-31B5-4DFA-A883-1DAC86264FD0}" type="slidenum">
              <a:rPr lang="en-US" smtClean="0"/>
              <a:pPr/>
              <a:t>206</a:t>
            </a:fld>
            <a:endParaRPr lang="en-US" smtClean="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Tree>
    <p:extLst>
      <p:ext uri="{BB962C8B-B14F-4D97-AF65-F5344CB8AC3E}">
        <p14:creationId xmlns:p14="http://schemas.microsoft.com/office/powerpoint/2010/main" val="1679641912"/>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3"/>
          <p:cNvSpPr>
            <a:spLocks noGrp="1" noChangeArrowheads="1"/>
          </p:cNvSpPr>
          <p:nvPr>
            <p:ph type="sldNum" sz="quarter" idx="5"/>
          </p:nvPr>
        </p:nvSpPr>
        <p:spPr/>
        <p:txBody>
          <a:bodyPr/>
          <a:lstStyle/>
          <a:p>
            <a:pPr>
              <a:defRPr/>
            </a:pPr>
            <a:fld id="{4528E22D-B324-4FA6-B14C-B990912558F9}" type="slidenum">
              <a:rPr lang="en-US" smtClean="0"/>
              <a:pPr>
                <a:defRPr/>
              </a:pPr>
              <a:t>207</a:t>
            </a:fld>
            <a:endParaRPr lang="en-US" smtClean="0"/>
          </a:p>
        </p:txBody>
      </p:sp>
      <p:sp>
        <p:nvSpPr>
          <p:cNvPr id="256003" name="Rectangle 2"/>
          <p:cNvSpPr>
            <a:spLocks noGrp="1" noRot="1" noChangeAspect="1" noChangeArrowheads="1" noTextEdit="1"/>
          </p:cNvSpPr>
          <p:nvPr>
            <p:ph type="sldImg"/>
          </p:nvPr>
        </p:nvSpPr>
        <p:spPr>
          <a:ln/>
        </p:spPr>
      </p:sp>
      <p:sp>
        <p:nvSpPr>
          <p:cNvPr id="25600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6591679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sldNum" sz="quarter" idx="5"/>
          </p:nvPr>
        </p:nvSpPr>
        <p:spPr>
          <a:noFill/>
        </p:spPr>
        <p:txBody>
          <a:bodyPr/>
          <a:lstStyle/>
          <a:p>
            <a:pPr defTabSz="930193"/>
            <a:fld id="{5A2A7BB4-00DB-4919-A7C7-558F09B8FCA9}" type="slidenum">
              <a:rPr lang="en-US" smtClean="0"/>
              <a:pPr defTabSz="930193"/>
              <a:t>20</a:t>
            </a:fld>
            <a:endParaRPr lang="en-US" dirty="0"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819587024"/>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3"/>
          <p:cNvSpPr>
            <a:spLocks noGrp="1" noChangeArrowheads="1"/>
          </p:cNvSpPr>
          <p:nvPr>
            <p:ph type="sldNum" sz="quarter" idx="5"/>
          </p:nvPr>
        </p:nvSpPr>
        <p:spPr/>
        <p:txBody>
          <a:bodyPr/>
          <a:lstStyle/>
          <a:p>
            <a:pPr>
              <a:defRPr/>
            </a:pPr>
            <a:fld id="{E33EB345-5751-4A4D-AEB1-4B36327EB547}" type="slidenum">
              <a:rPr lang="en-US" smtClean="0"/>
              <a:pPr>
                <a:defRPr/>
              </a:pPr>
              <a:t>208</a:t>
            </a:fld>
            <a:endParaRPr lang="en-US" smtClean="0"/>
          </a:p>
        </p:txBody>
      </p:sp>
      <p:sp>
        <p:nvSpPr>
          <p:cNvPr id="257027" name="Rectangle 2"/>
          <p:cNvSpPr>
            <a:spLocks noGrp="1" noRot="1" noChangeAspect="1" noChangeArrowheads="1" noTextEdit="1"/>
          </p:cNvSpPr>
          <p:nvPr>
            <p:ph type="sldImg"/>
          </p:nvPr>
        </p:nvSpPr>
        <p:spPr>
          <a:ln/>
        </p:spPr>
      </p:sp>
      <p:sp>
        <p:nvSpPr>
          <p:cNvPr id="25702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694372581"/>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82" tIns="46494" rIns="45882" bIns="46494" anchor="b">
            <a:spAutoFit/>
          </a:bodyPr>
          <a:lstStyle/>
          <a:p>
            <a:pPr algn="ctr" defTabSz="930275"/>
            <a:fld id="{2B7B4AF2-885E-4590-9F62-EC63C2F56F96}" type="slidenum">
              <a:rPr lang="en-US" sz="1000"/>
              <a:pPr algn="ctr" defTabSz="930275"/>
              <a:t>209</a:t>
            </a:fld>
            <a:endParaRPr lang="en-US" sz="1000"/>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2207420121"/>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82" tIns="46494" rIns="45882" bIns="46494" anchor="b">
            <a:spAutoFit/>
          </a:bodyPr>
          <a:lstStyle/>
          <a:p>
            <a:pPr algn="ctr" defTabSz="930275"/>
            <a:fld id="{2B7B4AF2-885E-4590-9F62-EC63C2F56F96}" type="slidenum">
              <a:rPr lang="en-US" sz="1000"/>
              <a:pPr algn="ctr" defTabSz="930275"/>
              <a:t>210</a:t>
            </a:fld>
            <a:endParaRPr lang="en-US" sz="1000"/>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4187610443"/>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3"/>
          <p:cNvSpPr>
            <a:spLocks noGrp="1" noChangeArrowheads="1"/>
          </p:cNvSpPr>
          <p:nvPr>
            <p:ph type="sldNum" sz="quarter" idx="5"/>
          </p:nvPr>
        </p:nvSpPr>
        <p:spPr/>
        <p:txBody>
          <a:bodyPr/>
          <a:lstStyle/>
          <a:p>
            <a:pPr>
              <a:defRPr/>
            </a:pPr>
            <a:fld id="{F426AC5C-5A9A-499C-AB4F-C9EEC46BE5D7}" type="slidenum">
              <a:rPr lang="en-US" smtClean="0"/>
              <a:pPr>
                <a:defRPr/>
              </a:pPr>
              <a:t>212</a:t>
            </a:fld>
            <a:endParaRPr lang="en-US" smtClean="0"/>
          </a:p>
        </p:txBody>
      </p:sp>
      <p:sp>
        <p:nvSpPr>
          <p:cNvPr id="258051" name="Rectangle 2"/>
          <p:cNvSpPr>
            <a:spLocks noGrp="1" noRot="1" noChangeAspect="1" noChangeArrowheads="1" noTextEdit="1"/>
          </p:cNvSpPr>
          <p:nvPr>
            <p:ph type="sldImg"/>
          </p:nvPr>
        </p:nvSpPr>
        <p:spPr>
          <a:ln/>
        </p:spPr>
      </p:sp>
      <p:sp>
        <p:nvSpPr>
          <p:cNvPr id="25805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85495094"/>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p:txBody>
          <a:bodyPr/>
          <a:lstStyle/>
          <a:p>
            <a:pPr>
              <a:defRPr/>
            </a:pPr>
            <a:fld id="{EA3D68F1-0777-4B1E-A52C-51505E82C0DB}" type="slidenum">
              <a:rPr lang="en-US" smtClean="0"/>
              <a:pPr>
                <a:defRPr/>
              </a:pPr>
              <a:t>213</a:t>
            </a:fld>
            <a:endParaRPr lang="en-US" smtClean="0"/>
          </a:p>
        </p:txBody>
      </p:sp>
      <p:sp>
        <p:nvSpPr>
          <p:cNvPr id="292867" name="Rectangle 2"/>
          <p:cNvSpPr>
            <a:spLocks noGrp="1" noRot="1" noChangeAspect="1" noChangeArrowheads="1" noTextEdit="1"/>
          </p:cNvSpPr>
          <p:nvPr>
            <p:ph type="sldImg"/>
          </p:nvPr>
        </p:nvSpPr>
        <p:spPr>
          <a:ln/>
        </p:spPr>
      </p:sp>
      <p:sp>
        <p:nvSpPr>
          <p:cNvPr id="2928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38916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3"/>
          <p:cNvSpPr>
            <a:spLocks noGrp="1" noChangeArrowheads="1"/>
          </p:cNvSpPr>
          <p:nvPr>
            <p:ph type="sldNum" sz="quarter" idx="5"/>
          </p:nvPr>
        </p:nvSpPr>
        <p:spPr/>
        <p:txBody>
          <a:bodyPr/>
          <a:lstStyle/>
          <a:p>
            <a:pPr>
              <a:defRPr/>
            </a:pPr>
            <a:fld id="{D788225C-6672-464D-A51D-0BCF5E1B6D7F}" type="slidenum">
              <a:rPr lang="en-US" smtClean="0"/>
              <a:pPr>
                <a:defRPr/>
              </a:pPr>
              <a:t>2</a:t>
            </a:fld>
            <a:endParaRPr 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6482635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148013" y="9034463"/>
            <a:ext cx="704850" cy="247650"/>
          </a:xfrm>
        </p:spPr>
        <p:txBody>
          <a:bodyPr/>
          <a:lstStyle/>
          <a:p>
            <a:pPr>
              <a:defRPr/>
            </a:pPr>
            <a:fld id="{C3FDAECC-01E3-46D0-B980-A45E82B7AFA3}" type="slidenum">
              <a:rPr lang="en-US" smtClean="0">
                <a:solidFill>
                  <a:srgbClr val="000000"/>
                </a:solidFill>
              </a:rPr>
              <a:pPr>
                <a:defRPr/>
              </a:pPr>
              <a:t>21</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77925" y="696913"/>
            <a:ext cx="4641850" cy="3481387"/>
          </a:xfrm>
          <a:ln w="12700"/>
        </p:spPr>
      </p:sp>
      <p:sp>
        <p:nvSpPr>
          <p:cNvPr id="286724"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extLst>
      <p:ext uri="{BB962C8B-B14F-4D97-AF65-F5344CB8AC3E}">
        <p14:creationId xmlns:p14="http://schemas.microsoft.com/office/powerpoint/2010/main" val="29641970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148013" y="9034463"/>
            <a:ext cx="704850" cy="247650"/>
          </a:xfrm>
        </p:spPr>
        <p:txBody>
          <a:bodyPr/>
          <a:lstStyle/>
          <a:p>
            <a:pPr>
              <a:defRPr/>
            </a:pPr>
            <a:fld id="{6A210E9D-8931-4C98-8795-0266F6BA0585}" type="slidenum">
              <a:rPr lang="en-US" smtClean="0">
                <a:solidFill>
                  <a:srgbClr val="000000"/>
                </a:solidFill>
              </a:rPr>
              <a:pPr>
                <a:defRPr/>
              </a:pPr>
              <a:t>22</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77925" y="696913"/>
            <a:ext cx="4641850" cy="3481387"/>
          </a:xfrm>
          <a:ln w="12700"/>
        </p:spPr>
      </p:sp>
      <p:sp>
        <p:nvSpPr>
          <p:cNvPr id="287748"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extLst>
      <p:ext uri="{BB962C8B-B14F-4D97-AF65-F5344CB8AC3E}">
        <p14:creationId xmlns:p14="http://schemas.microsoft.com/office/powerpoint/2010/main" val="26652175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148013" y="9034463"/>
            <a:ext cx="704850" cy="247650"/>
          </a:xfrm>
        </p:spPr>
        <p:txBody>
          <a:bodyPr/>
          <a:lstStyle/>
          <a:p>
            <a:pPr>
              <a:defRPr/>
            </a:pPr>
            <a:fld id="{C3FDAECC-01E3-46D0-B980-A45E82B7AFA3}" type="slidenum">
              <a:rPr lang="en-US" smtClean="0">
                <a:solidFill>
                  <a:srgbClr val="000000"/>
                </a:solidFill>
              </a:rPr>
              <a:pPr>
                <a:defRPr/>
              </a:pPr>
              <a:t>23</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77925" y="696913"/>
            <a:ext cx="4641850" cy="3481387"/>
          </a:xfrm>
          <a:ln w="12700"/>
        </p:spPr>
      </p:sp>
      <p:sp>
        <p:nvSpPr>
          <p:cNvPr id="286724"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extLst>
      <p:ext uri="{BB962C8B-B14F-4D97-AF65-F5344CB8AC3E}">
        <p14:creationId xmlns:p14="http://schemas.microsoft.com/office/powerpoint/2010/main" val="23685035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148013" y="9034463"/>
            <a:ext cx="704850" cy="247650"/>
          </a:xfrm>
        </p:spPr>
        <p:txBody>
          <a:bodyPr/>
          <a:lstStyle/>
          <a:p>
            <a:pPr>
              <a:defRPr/>
            </a:pPr>
            <a:fld id="{6A210E9D-8931-4C98-8795-0266F6BA0585}" type="slidenum">
              <a:rPr lang="en-US" smtClean="0">
                <a:solidFill>
                  <a:srgbClr val="000000"/>
                </a:solidFill>
              </a:rPr>
              <a:pPr>
                <a:defRPr/>
              </a:pPr>
              <a:t>24</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77925" y="696913"/>
            <a:ext cx="4641850" cy="3481387"/>
          </a:xfrm>
          <a:ln w="12700"/>
        </p:spPr>
      </p:sp>
      <p:sp>
        <p:nvSpPr>
          <p:cNvPr id="287748"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extLst>
      <p:ext uri="{BB962C8B-B14F-4D97-AF65-F5344CB8AC3E}">
        <p14:creationId xmlns:p14="http://schemas.microsoft.com/office/powerpoint/2010/main" val="35752825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148013" y="9034463"/>
            <a:ext cx="704850" cy="247650"/>
          </a:xfrm>
        </p:spPr>
        <p:txBody>
          <a:bodyPr/>
          <a:lstStyle/>
          <a:p>
            <a:pPr>
              <a:defRPr/>
            </a:pPr>
            <a:fld id="{C3FDAECC-01E3-46D0-B980-A45E82B7AFA3}" type="slidenum">
              <a:rPr lang="en-US" smtClean="0">
                <a:solidFill>
                  <a:srgbClr val="000000"/>
                </a:solidFill>
              </a:rPr>
              <a:pPr>
                <a:defRPr/>
              </a:pPr>
              <a:t>25</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77925" y="696913"/>
            <a:ext cx="4641850" cy="3481387"/>
          </a:xfrm>
          <a:ln w="12700"/>
        </p:spPr>
      </p:sp>
      <p:sp>
        <p:nvSpPr>
          <p:cNvPr id="286724"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extLst>
      <p:ext uri="{BB962C8B-B14F-4D97-AF65-F5344CB8AC3E}">
        <p14:creationId xmlns:p14="http://schemas.microsoft.com/office/powerpoint/2010/main" val="5303691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148013" y="9034463"/>
            <a:ext cx="704850" cy="247650"/>
          </a:xfrm>
        </p:spPr>
        <p:txBody>
          <a:bodyPr/>
          <a:lstStyle/>
          <a:p>
            <a:pPr>
              <a:defRPr/>
            </a:pPr>
            <a:fld id="{6A210E9D-8931-4C98-8795-0266F6BA0585}" type="slidenum">
              <a:rPr lang="en-US" smtClean="0">
                <a:solidFill>
                  <a:srgbClr val="000000"/>
                </a:solidFill>
              </a:rPr>
              <a:pPr>
                <a:defRPr/>
              </a:pPr>
              <a:t>26</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77925" y="696913"/>
            <a:ext cx="4641850" cy="3481387"/>
          </a:xfrm>
          <a:ln w="12700"/>
        </p:spPr>
      </p:sp>
      <p:sp>
        <p:nvSpPr>
          <p:cNvPr id="287748" name="Notes Placeholder 2"/>
          <p:cNvSpPr>
            <a:spLocks noGrp="1"/>
          </p:cNvSpPr>
          <p:nvPr>
            <p:ph type="body" idx="1"/>
          </p:nvPr>
        </p:nvSpPr>
        <p:spPr>
          <a:xfrm>
            <a:off x="700088" y="4410075"/>
            <a:ext cx="5597525" cy="4176713"/>
          </a:xfrm>
          <a:noFill/>
          <a:ln/>
        </p:spPr>
        <p:txBody>
          <a:bodyPr lIns="91421" tIns="45711" rIns="91421" bIns="45711"/>
          <a:lstStyle/>
          <a:p>
            <a:endParaRPr lang="en-US" dirty="0" smtClean="0"/>
          </a:p>
        </p:txBody>
      </p:sp>
    </p:spTree>
    <p:extLst>
      <p:ext uri="{BB962C8B-B14F-4D97-AF65-F5344CB8AC3E}">
        <p14:creationId xmlns:p14="http://schemas.microsoft.com/office/powerpoint/2010/main" val="33372251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3"/>
          <p:cNvSpPr>
            <a:spLocks noGrp="1" noChangeArrowheads="1"/>
          </p:cNvSpPr>
          <p:nvPr>
            <p:ph type="sldNum" sz="quarter" idx="5"/>
          </p:nvPr>
        </p:nvSpPr>
        <p:spPr>
          <a:xfrm>
            <a:off x="3148013" y="9034319"/>
            <a:ext cx="704850" cy="247794"/>
          </a:xfrm>
        </p:spPr>
        <p:txBody>
          <a:bodyPr/>
          <a:lstStyle/>
          <a:p>
            <a:pPr>
              <a:defRPr/>
            </a:pPr>
            <a:fld id="{C341E3BC-7F9C-4A0D-907A-5E614E9AA1E9}" type="slidenum">
              <a:rPr lang="en-US" smtClean="0"/>
              <a:pPr>
                <a:defRPr/>
              </a:pPr>
              <a:t>27</a:t>
            </a:fld>
            <a:endParaRPr 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8897836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txBox="1">
            <a:spLocks noGrp="1" noChangeArrowheads="1"/>
          </p:cNvSpPr>
          <p:nvPr/>
        </p:nvSpPr>
        <p:spPr bwMode="auto">
          <a:xfrm>
            <a:off x="3147754" y="9034803"/>
            <a:ext cx="705420" cy="247312"/>
          </a:xfrm>
          <a:prstGeom prst="rect">
            <a:avLst/>
          </a:prstGeom>
          <a:noFill/>
          <a:ln w="9525">
            <a:noFill/>
            <a:miter lim="800000"/>
            <a:headEnd/>
            <a:tailEnd/>
          </a:ln>
        </p:spPr>
        <p:txBody>
          <a:bodyPr lIns="45887" tIns="46499" rIns="45887" bIns="46499" anchor="b">
            <a:spAutoFit/>
          </a:bodyPr>
          <a:lstStyle/>
          <a:p>
            <a:pPr algn="ctr" defTabSz="930275"/>
            <a:fld id="{E5EBEBFA-A7C8-4198-87BA-9849D8670A05}" type="slidenum">
              <a:rPr lang="en-US" sz="1000"/>
              <a:pPr algn="ctr" defTabSz="930275"/>
              <a:t>28</a:t>
            </a:fld>
            <a:endParaRPr lang="en-US" sz="100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875714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txBox="1">
            <a:spLocks noGrp="1" noChangeArrowheads="1"/>
          </p:cNvSpPr>
          <p:nvPr/>
        </p:nvSpPr>
        <p:spPr bwMode="auto">
          <a:xfrm>
            <a:off x="3147754" y="9034803"/>
            <a:ext cx="705420" cy="247312"/>
          </a:xfrm>
          <a:prstGeom prst="rect">
            <a:avLst/>
          </a:prstGeom>
          <a:noFill/>
          <a:ln w="9525">
            <a:noFill/>
            <a:miter lim="800000"/>
            <a:headEnd/>
            <a:tailEnd/>
          </a:ln>
        </p:spPr>
        <p:txBody>
          <a:bodyPr lIns="45887" tIns="46499" rIns="45887" bIns="46499" anchor="b">
            <a:spAutoFit/>
          </a:bodyPr>
          <a:lstStyle/>
          <a:p>
            <a:pPr algn="ctr" defTabSz="930275"/>
            <a:fld id="{7E6FD15B-4584-4B8C-A6B4-069EF17E182C}" type="slidenum">
              <a:rPr lang="en-US" sz="1000"/>
              <a:pPr algn="ctr" defTabSz="930275"/>
              <a:t>29</a:t>
            </a:fld>
            <a:endParaRPr lang="en-US" sz="100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6406140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txBox="1">
            <a:spLocks noGrp="1" noChangeArrowheads="1"/>
          </p:cNvSpPr>
          <p:nvPr/>
        </p:nvSpPr>
        <p:spPr bwMode="auto">
          <a:xfrm>
            <a:off x="3147754" y="9034803"/>
            <a:ext cx="705420" cy="247312"/>
          </a:xfrm>
          <a:prstGeom prst="rect">
            <a:avLst/>
          </a:prstGeom>
          <a:noFill/>
          <a:ln w="9525">
            <a:noFill/>
            <a:miter lim="800000"/>
            <a:headEnd/>
            <a:tailEnd/>
          </a:ln>
        </p:spPr>
        <p:txBody>
          <a:bodyPr lIns="45887" tIns="46499" rIns="45887" bIns="46499" anchor="b">
            <a:spAutoFit/>
          </a:bodyPr>
          <a:lstStyle/>
          <a:p>
            <a:pPr algn="ctr" defTabSz="930275"/>
            <a:fld id="{2D386D7A-3188-4FEB-864E-791744544B3C}" type="slidenum">
              <a:rPr lang="en-US" sz="1000"/>
              <a:pPr algn="ctr" defTabSz="930275"/>
              <a:t>30</a:t>
            </a:fld>
            <a:endParaRPr lang="en-US" sz="100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2413254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z="2400">
              <a:latin typeface="Arial" panose="020B0604020202020204" pitchFamily="34" charset="0"/>
            </a:endParaRPr>
          </a:p>
        </p:txBody>
      </p:sp>
    </p:spTree>
    <p:extLst>
      <p:ext uri="{BB962C8B-B14F-4D97-AF65-F5344CB8AC3E}">
        <p14:creationId xmlns:p14="http://schemas.microsoft.com/office/powerpoint/2010/main" val="40085997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txBox="1">
            <a:spLocks noGrp="1" noChangeArrowheads="1"/>
          </p:cNvSpPr>
          <p:nvPr/>
        </p:nvSpPr>
        <p:spPr bwMode="auto">
          <a:xfrm>
            <a:off x="3147754" y="9034803"/>
            <a:ext cx="705420" cy="247312"/>
          </a:xfrm>
          <a:prstGeom prst="rect">
            <a:avLst/>
          </a:prstGeom>
          <a:noFill/>
          <a:ln w="9525">
            <a:noFill/>
            <a:miter lim="800000"/>
            <a:headEnd/>
            <a:tailEnd/>
          </a:ln>
        </p:spPr>
        <p:txBody>
          <a:bodyPr lIns="45887" tIns="46499" rIns="45887" bIns="46499" anchor="b">
            <a:spAutoFit/>
          </a:bodyPr>
          <a:lstStyle/>
          <a:p>
            <a:pPr algn="ctr" defTabSz="930275"/>
            <a:fld id="{27FF128B-7D07-4CBB-8908-3AF990508B75}" type="slidenum">
              <a:rPr lang="en-US" sz="1000"/>
              <a:pPr algn="ctr" defTabSz="930275"/>
              <a:t>31</a:t>
            </a:fld>
            <a:endParaRPr lang="en-US" sz="100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8761431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txBox="1">
            <a:spLocks noGrp="1" noChangeArrowheads="1"/>
          </p:cNvSpPr>
          <p:nvPr/>
        </p:nvSpPr>
        <p:spPr bwMode="auto">
          <a:xfrm>
            <a:off x="3147754" y="9034803"/>
            <a:ext cx="705420" cy="247312"/>
          </a:xfrm>
          <a:prstGeom prst="rect">
            <a:avLst/>
          </a:prstGeom>
          <a:noFill/>
          <a:ln w="9525">
            <a:noFill/>
            <a:miter lim="800000"/>
            <a:headEnd/>
            <a:tailEnd/>
          </a:ln>
        </p:spPr>
        <p:txBody>
          <a:bodyPr lIns="45887" tIns="46499" rIns="45887" bIns="46499" anchor="b">
            <a:spAutoFit/>
          </a:bodyPr>
          <a:lstStyle/>
          <a:p>
            <a:pPr algn="ctr" defTabSz="930275"/>
            <a:fld id="{16BE76C2-791D-44D7-8BBB-EF8D8FA8634D}" type="slidenum">
              <a:rPr lang="en-US" sz="1000"/>
              <a:pPr algn="ctr" defTabSz="930275"/>
              <a:t>32</a:t>
            </a:fld>
            <a:endParaRPr lang="en-US" sz="100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31935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txBox="1">
            <a:spLocks noGrp="1" noChangeArrowheads="1"/>
          </p:cNvSpPr>
          <p:nvPr/>
        </p:nvSpPr>
        <p:spPr bwMode="auto">
          <a:xfrm>
            <a:off x="3147754" y="9034803"/>
            <a:ext cx="705420" cy="247312"/>
          </a:xfrm>
          <a:prstGeom prst="rect">
            <a:avLst/>
          </a:prstGeom>
          <a:noFill/>
          <a:ln w="9525">
            <a:noFill/>
            <a:miter lim="800000"/>
            <a:headEnd/>
            <a:tailEnd/>
          </a:ln>
        </p:spPr>
        <p:txBody>
          <a:bodyPr lIns="45887" tIns="46499" rIns="45887" bIns="46499" anchor="b">
            <a:spAutoFit/>
          </a:bodyPr>
          <a:lstStyle/>
          <a:p>
            <a:pPr algn="ctr" defTabSz="930275"/>
            <a:fld id="{24AD1F39-082E-4E70-9893-CA0D6BB3CAE7}" type="slidenum">
              <a:rPr lang="en-US" sz="1000"/>
              <a:pPr algn="ctr" defTabSz="930275"/>
              <a:t>33</a:t>
            </a:fld>
            <a:endParaRPr lang="en-US" sz="100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3699081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xfrm>
            <a:off x="1177925" y="696913"/>
            <a:ext cx="4641850" cy="3481387"/>
          </a:xfrm>
          <a:ln/>
        </p:spPr>
      </p:sp>
      <p:sp>
        <p:nvSpPr>
          <p:cNvPr id="31747" name="Rectangle 3"/>
          <p:cNvSpPr>
            <a:spLocks noGrp="1" noChangeArrowheads="1"/>
          </p:cNvSpPr>
          <p:nvPr>
            <p:ph type="body" idx="1"/>
          </p:nvPr>
        </p:nvSpPr>
        <p:spPr>
          <a:xfrm>
            <a:off x="700578" y="4410392"/>
            <a:ext cx="5596546" cy="4175763"/>
          </a:xfrm>
          <a:noFill/>
          <a:ln/>
        </p:spPr>
        <p:txBody>
          <a:bodyPr/>
          <a:lstStyle/>
          <a:p>
            <a:endParaRPr lang="en-US" dirty="0" smtClean="0"/>
          </a:p>
        </p:txBody>
      </p:sp>
    </p:spTree>
    <p:extLst>
      <p:ext uri="{BB962C8B-B14F-4D97-AF65-F5344CB8AC3E}">
        <p14:creationId xmlns:p14="http://schemas.microsoft.com/office/powerpoint/2010/main" val="16662893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xfrm>
            <a:off x="1177925" y="696913"/>
            <a:ext cx="4641850" cy="3481387"/>
          </a:xfrm>
          <a:ln/>
        </p:spPr>
      </p:sp>
      <p:sp>
        <p:nvSpPr>
          <p:cNvPr id="32771" name="Rectangle 3"/>
          <p:cNvSpPr>
            <a:spLocks noGrp="1" noChangeArrowheads="1"/>
          </p:cNvSpPr>
          <p:nvPr>
            <p:ph type="body" idx="1"/>
          </p:nvPr>
        </p:nvSpPr>
        <p:spPr>
          <a:xfrm>
            <a:off x="700578" y="4410392"/>
            <a:ext cx="5596546" cy="4175763"/>
          </a:xfrm>
          <a:noFill/>
          <a:ln/>
        </p:spPr>
        <p:txBody>
          <a:bodyPr/>
          <a:lstStyle/>
          <a:p>
            <a:endParaRPr lang="en-US" smtClean="0"/>
          </a:p>
        </p:txBody>
      </p:sp>
    </p:spTree>
    <p:extLst>
      <p:ext uri="{BB962C8B-B14F-4D97-AF65-F5344CB8AC3E}">
        <p14:creationId xmlns:p14="http://schemas.microsoft.com/office/powerpoint/2010/main" val="6624960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3"/>
          <p:cNvSpPr>
            <a:spLocks noGrp="1" noChangeArrowheads="1"/>
          </p:cNvSpPr>
          <p:nvPr>
            <p:ph type="sldNum" sz="quarter" idx="5"/>
          </p:nvPr>
        </p:nvSpPr>
        <p:spPr>
          <a:xfrm>
            <a:off x="3148013" y="9034319"/>
            <a:ext cx="704850" cy="247794"/>
          </a:xfrm>
        </p:spPr>
        <p:txBody>
          <a:bodyPr/>
          <a:lstStyle/>
          <a:p>
            <a:pPr>
              <a:defRPr/>
            </a:pPr>
            <a:fld id="{8763556B-200C-47A7-A0C1-331B2F754F54}" type="slidenum">
              <a:rPr lang="en-US" smtClean="0">
                <a:solidFill>
                  <a:srgbClr val="000000"/>
                </a:solidFill>
              </a:rPr>
              <a:pPr>
                <a:defRPr/>
              </a:pPr>
              <a:t>36</a:t>
            </a:fld>
            <a:endParaRPr lang="en-US" smtClean="0">
              <a:solidFill>
                <a:srgbClr val="000000"/>
              </a:solidFill>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6235636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xfrm>
            <a:off x="1177925" y="696913"/>
            <a:ext cx="4641850" cy="3481387"/>
          </a:xfrm>
          <a:ln/>
        </p:spPr>
      </p:sp>
      <p:sp>
        <p:nvSpPr>
          <p:cNvPr id="34819" name="Rectangle 3"/>
          <p:cNvSpPr>
            <a:spLocks noGrp="1" noChangeArrowheads="1"/>
          </p:cNvSpPr>
          <p:nvPr>
            <p:ph type="body" idx="1"/>
          </p:nvPr>
        </p:nvSpPr>
        <p:spPr>
          <a:xfrm>
            <a:off x="700578" y="4410392"/>
            <a:ext cx="5596546" cy="4175763"/>
          </a:xfrm>
          <a:noFill/>
          <a:ln/>
        </p:spPr>
        <p:txBody>
          <a:bodyPr/>
          <a:lstStyle/>
          <a:p>
            <a:endParaRPr lang="en-US" smtClean="0"/>
          </a:p>
        </p:txBody>
      </p:sp>
    </p:spTree>
    <p:extLst>
      <p:ext uri="{BB962C8B-B14F-4D97-AF65-F5344CB8AC3E}">
        <p14:creationId xmlns:p14="http://schemas.microsoft.com/office/powerpoint/2010/main" val="19968165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xfrm>
            <a:off x="1177925" y="696913"/>
            <a:ext cx="4641850" cy="3481387"/>
          </a:xfrm>
          <a:ln/>
        </p:spPr>
      </p:sp>
      <p:sp>
        <p:nvSpPr>
          <p:cNvPr id="35843" name="Rectangle 3"/>
          <p:cNvSpPr>
            <a:spLocks noGrp="1" noChangeArrowheads="1"/>
          </p:cNvSpPr>
          <p:nvPr>
            <p:ph type="body" idx="1"/>
          </p:nvPr>
        </p:nvSpPr>
        <p:spPr>
          <a:xfrm>
            <a:off x="700578" y="4410392"/>
            <a:ext cx="5596546" cy="4175763"/>
          </a:xfrm>
          <a:noFill/>
          <a:ln/>
        </p:spPr>
        <p:txBody>
          <a:bodyPr/>
          <a:lstStyle/>
          <a:p>
            <a:endParaRPr lang="en-US" smtClean="0"/>
          </a:p>
        </p:txBody>
      </p:sp>
    </p:spTree>
    <p:extLst>
      <p:ext uri="{BB962C8B-B14F-4D97-AF65-F5344CB8AC3E}">
        <p14:creationId xmlns:p14="http://schemas.microsoft.com/office/powerpoint/2010/main" val="42126464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xfrm>
            <a:off x="1177925" y="696913"/>
            <a:ext cx="4641850" cy="3481387"/>
          </a:xfrm>
          <a:ln/>
        </p:spPr>
      </p:sp>
      <p:sp>
        <p:nvSpPr>
          <p:cNvPr id="36867" name="Rectangle 3"/>
          <p:cNvSpPr>
            <a:spLocks noGrp="1" noChangeArrowheads="1"/>
          </p:cNvSpPr>
          <p:nvPr>
            <p:ph type="body" idx="1"/>
          </p:nvPr>
        </p:nvSpPr>
        <p:spPr>
          <a:xfrm>
            <a:off x="700578" y="4410392"/>
            <a:ext cx="5596546" cy="4175763"/>
          </a:xfrm>
          <a:noFill/>
          <a:ln/>
        </p:spPr>
        <p:txBody>
          <a:bodyPr/>
          <a:lstStyle/>
          <a:p>
            <a:endParaRPr lang="en-US" smtClean="0"/>
          </a:p>
        </p:txBody>
      </p:sp>
    </p:spTree>
    <p:extLst>
      <p:ext uri="{BB962C8B-B14F-4D97-AF65-F5344CB8AC3E}">
        <p14:creationId xmlns:p14="http://schemas.microsoft.com/office/powerpoint/2010/main" val="42872287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3"/>
          <p:cNvSpPr>
            <a:spLocks noGrp="1" noChangeArrowheads="1"/>
          </p:cNvSpPr>
          <p:nvPr>
            <p:ph type="sldNum" sz="quarter" idx="5"/>
          </p:nvPr>
        </p:nvSpPr>
        <p:spPr>
          <a:xfrm>
            <a:off x="3148013" y="9034319"/>
            <a:ext cx="704850" cy="247794"/>
          </a:xfrm>
        </p:spPr>
        <p:txBody>
          <a:bodyPr/>
          <a:lstStyle/>
          <a:p>
            <a:pPr>
              <a:defRPr/>
            </a:pPr>
            <a:fld id="{FFD504A1-8048-45A5-A2C6-DD298EBD7FBF}" type="slidenum">
              <a:rPr lang="en-US" smtClean="0">
                <a:solidFill>
                  <a:srgbClr val="000000"/>
                </a:solidFill>
              </a:rPr>
              <a:pPr>
                <a:defRPr/>
              </a:pPr>
              <a:t>40</a:t>
            </a:fld>
            <a:endParaRPr lang="en-US" smtClean="0">
              <a:solidFill>
                <a:srgbClr val="000000"/>
              </a:solidFill>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1712945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4</a:t>
            </a:fld>
            <a:endParaRPr lang="en-US" smtClean="0"/>
          </a:p>
        </p:txBody>
      </p:sp>
    </p:spTree>
    <p:extLst>
      <p:ext uri="{BB962C8B-B14F-4D97-AF65-F5344CB8AC3E}">
        <p14:creationId xmlns:p14="http://schemas.microsoft.com/office/powerpoint/2010/main" val="133771221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txBox="1">
            <a:spLocks noGrp="1" noChangeArrowheads="1"/>
          </p:cNvSpPr>
          <p:nvPr/>
        </p:nvSpPr>
        <p:spPr bwMode="auto">
          <a:xfrm>
            <a:off x="3147754" y="9034803"/>
            <a:ext cx="705420" cy="247312"/>
          </a:xfrm>
          <a:prstGeom prst="rect">
            <a:avLst/>
          </a:prstGeom>
          <a:noFill/>
          <a:ln w="9525">
            <a:noFill/>
            <a:miter lim="800000"/>
            <a:headEnd/>
            <a:tailEnd/>
          </a:ln>
        </p:spPr>
        <p:txBody>
          <a:bodyPr lIns="45887" tIns="46499" rIns="45887" bIns="46499" anchor="b">
            <a:spAutoFit/>
          </a:bodyPr>
          <a:lstStyle/>
          <a:p>
            <a:pPr algn="ctr" defTabSz="930275"/>
            <a:fld id="{4A9B8996-4A4F-4BD3-8C32-30B18A70DAB8}" type="slidenum">
              <a:rPr lang="en-US" sz="1000"/>
              <a:pPr algn="ctr" defTabSz="930275"/>
              <a:t>41</a:t>
            </a:fld>
            <a:endParaRPr lang="en-US" sz="100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86493847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txBox="1">
            <a:spLocks noGrp="1" noChangeArrowheads="1"/>
          </p:cNvSpPr>
          <p:nvPr/>
        </p:nvSpPr>
        <p:spPr bwMode="auto">
          <a:xfrm>
            <a:off x="3147754" y="9034803"/>
            <a:ext cx="705420" cy="247312"/>
          </a:xfrm>
          <a:prstGeom prst="rect">
            <a:avLst/>
          </a:prstGeom>
          <a:noFill/>
          <a:ln w="9525">
            <a:noFill/>
            <a:miter lim="800000"/>
            <a:headEnd/>
            <a:tailEnd/>
          </a:ln>
        </p:spPr>
        <p:txBody>
          <a:bodyPr lIns="45887" tIns="46499" rIns="45887" bIns="46499" anchor="b">
            <a:spAutoFit/>
          </a:bodyPr>
          <a:lstStyle/>
          <a:p>
            <a:pPr algn="ctr" defTabSz="930275"/>
            <a:fld id="{EEBC7385-0CF2-4F4B-BDA9-34CF8FDA0380}" type="slidenum">
              <a:rPr lang="en-US" sz="1000"/>
              <a:pPr algn="ctr" defTabSz="930275"/>
              <a:t>42</a:t>
            </a:fld>
            <a:endParaRPr lang="en-US" sz="100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34690518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txBox="1">
            <a:spLocks noGrp="1" noChangeArrowheads="1"/>
          </p:cNvSpPr>
          <p:nvPr/>
        </p:nvSpPr>
        <p:spPr bwMode="auto">
          <a:xfrm>
            <a:off x="3147754" y="9034803"/>
            <a:ext cx="705420" cy="247312"/>
          </a:xfrm>
          <a:prstGeom prst="rect">
            <a:avLst/>
          </a:prstGeom>
          <a:noFill/>
          <a:ln w="9525">
            <a:noFill/>
            <a:miter lim="800000"/>
            <a:headEnd/>
            <a:tailEnd/>
          </a:ln>
        </p:spPr>
        <p:txBody>
          <a:bodyPr lIns="45887" tIns="46499" rIns="45887" bIns="46499" anchor="b">
            <a:spAutoFit/>
          </a:bodyPr>
          <a:lstStyle/>
          <a:p>
            <a:pPr algn="ctr" defTabSz="930275"/>
            <a:fld id="{41A8343A-88A1-431D-A5EE-1E9D384757B3}" type="slidenum">
              <a:rPr lang="en-US" sz="1000"/>
              <a:pPr algn="ctr" defTabSz="930275"/>
              <a:t>43</a:t>
            </a:fld>
            <a:endParaRPr lang="en-US" sz="100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70566037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p:cNvSpPr txBox="1">
            <a:spLocks noGrp="1" noChangeArrowheads="1"/>
          </p:cNvSpPr>
          <p:nvPr/>
        </p:nvSpPr>
        <p:spPr bwMode="auto">
          <a:xfrm>
            <a:off x="3147754" y="9034803"/>
            <a:ext cx="705420" cy="247312"/>
          </a:xfrm>
          <a:prstGeom prst="rect">
            <a:avLst/>
          </a:prstGeom>
          <a:noFill/>
          <a:ln w="9525">
            <a:noFill/>
            <a:miter lim="800000"/>
            <a:headEnd/>
            <a:tailEnd/>
          </a:ln>
        </p:spPr>
        <p:txBody>
          <a:bodyPr lIns="45887" tIns="46499" rIns="45887" bIns="46499" anchor="b">
            <a:spAutoFit/>
          </a:bodyPr>
          <a:lstStyle/>
          <a:p>
            <a:pPr algn="ctr" defTabSz="930275"/>
            <a:fld id="{70A7022A-0251-4D48-9803-8FED96632763}" type="slidenum">
              <a:rPr lang="en-US" sz="1000"/>
              <a:pPr algn="ctr" defTabSz="930275"/>
              <a:t>44</a:t>
            </a:fld>
            <a:endParaRPr lang="en-US" sz="100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2638290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txBox="1">
            <a:spLocks noGrp="1" noChangeArrowheads="1"/>
          </p:cNvSpPr>
          <p:nvPr/>
        </p:nvSpPr>
        <p:spPr bwMode="auto">
          <a:xfrm>
            <a:off x="3147754" y="9034803"/>
            <a:ext cx="705420" cy="247312"/>
          </a:xfrm>
          <a:prstGeom prst="rect">
            <a:avLst/>
          </a:prstGeom>
          <a:noFill/>
          <a:ln w="9525">
            <a:noFill/>
            <a:miter lim="800000"/>
            <a:headEnd/>
            <a:tailEnd/>
          </a:ln>
        </p:spPr>
        <p:txBody>
          <a:bodyPr lIns="45887" tIns="46499" rIns="45887" bIns="46499" anchor="b">
            <a:spAutoFit/>
          </a:bodyPr>
          <a:lstStyle/>
          <a:p>
            <a:pPr algn="ctr" defTabSz="930275"/>
            <a:fld id="{CD04A43A-08C9-4D42-B3DC-A3097B9DBC94}" type="slidenum">
              <a:rPr lang="en-US" sz="1000"/>
              <a:pPr algn="ctr" defTabSz="930275"/>
              <a:t>45</a:t>
            </a:fld>
            <a:endParaRPr lang="en-US" sz="100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174610705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sldNum" sz="quarter" idx="5"/>
          </p:nvPr>
        </p:nvSpPr>
        <p:spPr>
          <a:xfrm>
            <a:off x="3148013" y="9034463"/>
            <a:ext cx="704850" cy="247650"/>
          </a:xfrm>
        </p:spPr>
        <p:txBody>
          <a:bodyPr/>
          <a:lstStyle/>
          <a:p>
            <a:pPr>
              <a:defRPr/>
            </a:pPr>
            <a:fld id="{938F789B-0BA8-4A49-AFC3-8C639E029E1C}" type="slidenum">
              <a:rPr lang="en-US" smtClean="0"/>
              <a:pPr>
                <a:defRPr/>
              </a:pPr>
              <a:t>46</a:t>
            </a:fld>
            <a:endParaRPr lang="en-US" smtClean="0"/>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24664522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089208" y="9000413"/>
            <a:ext cx="695149" cy="246717"/>
          </a:xfrm>
        </p:spPr>
        <p:txBody>
          <a:bodyPr/>
          <a:lstStyle/>
          <a:p>
            <a:pPr defTabSz="928688">
              <a:defRPr/>
            </a:pPr>
            <a:fld id="{30B1B221-73F5-4062-9EC5-65201ECCFD86}" type="slidenum">
              <a:rPr lang="en-US" smtClean="0"/>
              <a:pPr defTabSz="928688">
                <a:defRPr/>
              </a:pPr>
              <a:t>47</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64147350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sldNum" sz="quarter" idx="5"/>
          </p:nvPr>
        </p:nvSpPr>
        <p:spPr>
          <a:xfrm>
            <a:off x="3148013" y="9034319"/>
            <a:ext cx="704850" cy="247794"/>
          </a:xfrm>
        </p:spPr>
        <p:txBody>
          <a:bodyPr/>
          <a:lstStyle/>
          <a:p>
            <a:pPr defTabSz="928787">
              <a:defRPr/>
            </a:pPr>
            <a:fld id="{3711D1C8-0BB5-4546-B0DE-9FAB346B6C05}" type="slidenum">
              <a:rPr lang="en-US" smtClean="0"/>
              <a:pPr defTabSz="928787">
                <a:defRPr/>
              </a:pPr>
              <a:t>48</a:t>
            </a:fld>
            <a:endParaRPr lang="en-US" dirty="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35109335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94005467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153726" y="8987973"/>
            <a:ext cx="706129" cy="246523"/>
          </a:xfrm>
          <a:noFill/>
        </p:spPr>
        <p:txBody>
          <a:bodyPr/>
          <a:lstStyle/>
          <a:p>
            <a:pPr defTabSz="928787"/>
            <a:fld id="{30532359-0848-4907-AD08-97107569C8AF}" type="slidenum">
              <a:rPr lang="en-US" smtClean="0"/>
              <a:pPr defTabSz="928787"/>
              <a:t>50</a:t>
            </a:fld>
            <a:endParaRPr lang="en-US" dirty="0" smtClean="0"/>
          </a:p>
        </p:txBody>
      </p:sp>
      <p:sp>
        <p:nvSpPr>
          <p:cNvPr id="6147" name="Slide Image Placeholder 1"/>
          <p:cNvSpPr>
            <a:spLocks noGrp="1" noRot="1" noChangeAspect="1" noTextEdit="1"/>
          </p:cNvSpPr>
          <p:nvPr>
            <p:ph type="sldImg"/>
          </p:nvPr>
        </p:nvSpPr>
        <p:spPr>
          <a:xfrm>
            <a:off x="1196975" y="693738"/>
            <a:ext cx="4616450" cy="3462337"/>
          </a:xfrm>
          <a:ln w="12700"/>
        </p:spPr>
      </p:sp>
      <p:sp>
        <p:nvSpPr>
          <p:cNvPr id="6148" name="Notes Placeholder 2"/>
          <p:cNvSpPr>
            <a:spLocks noGrp="1"/>
          </p:cNvSpPr>
          <p:nvPr>
            <p:ph type="body" idx="1"/>
          </p:nvPr>
        </p:nvSpPr>
        <p:spPr>
          <a:xfrm>
            <a:off x="701675" y="4387767"/>
            <a:ext cx="5607050" cy="4154342"/>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30523384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3"/>
          <p:cNvSpPr>
            <a:spLocks noGrp="1" noChangeArrowheads="1"/>
          </p:cNvSpPr>
          <p:nvPr>
            <p:ph type="sldNum" sz="quarter" idx="5"/>
          </p:nvPr>
        </p:nvSpPr>
        <p:spPr>
          <a:xfrm>
            <a:off x="3018099" y="8897545"/>
            <a:ext cx="675762" cy="243897"/>
          </a:xfrm>
          <a:noFill/>
        </p:spPr>
        <p:txBody>
          <a:bodyPr/>
          <a:lstStyle/>
          <a:p>
            <a:pPr defTabSz="911229"/>
            <a:fld id="{BC4CED26-30FC-40B3-942B-401B2AAF5079}" type="slidenum">
              <a:rPr lang="en-US" smtClean="0"/>
              <a:pPr defTabSz="911229"/>
              <a:t>5</a:t>
            </a:fld>
            <a:endParaRPr lang="en-US" smtClean="0"/>
          </a:p>
        </p:txBody>
      </p:sp>
      <p:sp>
        <p:nvSpPr>
          <p:cNvPr id="214019" name="Rectangle 2"/>
          <p:cNvSpPr>
            <a:spLocks noGrp="1" noRot="1" noChangeAspect="1" noChangeArrowheads="1" noTextEdit="1"/>
          </p:cNvSpPr>
          <p:nvPr>
            <p:ph type="sldImg"/>
          </p:nvPr>
        </p:nvSpPr>
        <p:spPr>
          <a:ln/>
        </p:spPr>
      </p:sp>
      <p:sp>
        <p:nvSpPr>
          <p:cNvPr id="21402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30521377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ldNum" sz="quarter" idx="5"/>
          </p:nvPr>
        </p:nvSpPr>
        <p:spPr>
          <a:xfrm>
            <a:off x="3153726" y="8987973"/>
            <a:ext cx="706129" cy="246523"/>
          </a:xfrm>
          <a:noFill/>
        </p:spPr>
        <p:txBody>
          <a:bodyPr/>
          <a:lstStyle/>
          <a:p>
            <a:pPr defTabSz="928787"/>
            <a:fld id="{5363ED84-0AC9-4C9B-ACEC-9A440EC97352}" type="slidenum">
              <a:rPr lang="en-US" smtClean="0"/>
              <a:pPr defTabSz="928787"/>
              <a:t>51</a:t>
            </a:fld>
            <a:endParaRPr lang="en-US" dirty="0" smtClean="0"/>
          </a:p>
        </p:txBody>
      </p:sp>
      <p:sp>
        <p:nvSpPr>
          <p:cNvPr id="7171" name="Slide Image Placeholder 1"/>
          <p:cNvSpPr>
            <a:spLocks noGrp="1" noRot="1" noChangeAspect="1" noTextEdit="1"/>
          </p:cNvSpPr>
          <p:nvPr>
            <p:ph type="sldImg"/>
          </p:nvPr>
        </p:nvSpPr>
        <p:spPr>
          <a:xfrm>
            <a:off x="1196975" y="693738"/>
            <a:ext cx="4616450" cy="3462337"/>
          </a:xfrm>
          <a:ln w="12700"/>
        </p:spPr>
      </p:sp>
      <p:sp>
        <p:nvSpPr>
          <p:cNvPr id="7172" name="Notes Placeholder 2"/>
          <p:cNvSpPr>
            <a:spLocks noGrp="1"/>
          </p:cNvSpPr>
          <p:nvPr>
            <p:ph type="body" idx="1"/>
          </p:nvPr>
        </p:nvSpPr>
        <p:spPr>
          <a:xfrm>
            <a:off x="701675" y="4387767"/>
            <a:ext cx="5607050" cy="4154342"/>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6964545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926E3E4-F212-49E4-9AB9-DC573DC8C484}" type="slidenum">
              <a:rPr lang="en-US" smtClean="0"/>
              <a:pPr>
                <a:defRPr/>
              </a:pPr>
              <a:t>52</a:t>
            </a:fld>
            <a:endParaRPr lang="en-US"/>
          </a:p>
        </p:txBody>
      </p:sp>
    </p:spTree>
    <p:extLst>
      <p:ext uri="{BB962C8B-B14F-4D97-AF65-F5344CB8AC3E}">
        <p14:creationId xmlns:p14="http://schemas.microsoft.com/office/powerpoint/2010/main" val="293350446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56047671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3"/>
          <p:cNvSpPr>
            <a:spLocks noGrp="1" noChangeArrowheads="1"/>
          </p:cNvSpPr>
          <p:nvPr>
            <p:ph type="sldNum" sz="quarter" idx="5"/>
          </p:nvPr>
        </p:nvSpPr>
        <p:spPr>
          <a:xfrm>
            <a:off x="3153726" y="8988116"/>
            <a:ext cx="706129" cy="246380"/>
          </a:xfrm>
        </p:spPr>
        <p:txBody>
          <a:bodyPr/>
          <a:lstStyle/>
          <a:p>
            <a:pPr>
              <a:defRPr/>
            </a:pPr>
            <a:fld id="{922E83D1-EE4F-414B-BA5F-15D01CA178D1}" type="slidenum">
              <a:rPr lang="en-US" smtClean="0"/>
              <a:pPr>
                <a:defRPr/>
              </a:pPr>
              <a:t>56</a:t>
            </a:fld>
            <a:endParaRPr lang="en-US" smtClean="0"/>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37654499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77" tIns="46489" rIns="45877" bIns="46489" anchor="b">
            <a:spAutoFit/>
          </a:bodyPr>
          <a:lstStyle/>
          <a:p>
            <a:pPr algn="ctr" defTabSz="930275"/>
            <a:fld id="{E9565180-8486-4D0E-8C23-611864437D81}" type="slidenum">
              <a:rPr lang="en-US" sz="1000"/>
              <a:pPr algn="ctr" defTabSz="930275"/>
              <a:t>57</a:t>
            </a:fld>
            <a:endParaRPr lang="en-US" sz="100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lIns="46056" tIns="46056" rIns="46056" bIns="46056"/>
          <a:lstStyle/>
          <a:p>
            <a:endParaRPr lang="en-US" smtClean="0"/>
          </a:p>
        </p:txBody>
      </p:sp>
    </p:spTree>
    <p:extLst>
      <p:ext uri="{BB962C8B-B14F-4D97-AF65-F5344CB8AC3E}">
        <p14:creationId xmlns:p14="http://schemas.microsoft.com/office/powerpoint/2010/main" val="372138498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3"/>
          <p:cNvSpPr>
            <a:spLocks noGrp="1" noChangeArrowheads="1"/>
          </p:cNvSpPr>
          <p:nvPr>
            <p:ph type="sldNum" sz="quarter" idx="5"/>
          </p:nvPr>
        </p:nvSpPr>
        <p:spPr>
          <a:noFill/>
        </p:spPr>
        <p:txBody>
          <a:bodyPr/>
          <a:lstStyle/>
          <a:p>
            <a:fld id="{C577A771-F876-4171-95F0-B7487A835CDC}" type="slidenum">
              <a:rPr lang="en-US" smtClean="0"/>
              <a:pPr/>
              <a:t>58</a:t>
            </a:fld>
            <a:endParaRPr lang="en-US" smtClean="0"/>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516039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3"/>
          <p:cNvSpPr>
            <a:spLocks noGrp="1" noChangeArrowheads="1"/>
          </p:cNvSpPr>
          <p:nvPr>
            <p:ph type="sldNum" sz="quarter" idx="5"/>
          </p:nvPr>
        </p:nvSpPr>
        <p:spPr>
          <a:xfrm>
            <a:off x="3153726" y="8988116"/>
            <a:ext cx="706129" cy="246380"/>
          </a:xfrm>
        </p:spPr>
        <p:txBody>
          <a:bodyPr/>
          <a:lstStyle/>
          <a:p>
            <a:pPr>
              <a:defRPr/>
            </a:pPr>
            <a:fld id="{7FF981F9-8331-43C1-8622-D2EDB409ECCC}" type="slidenum">
              <a:rPr lang="en-US" smtClean="0"/>
              <a:pPr>
                <a:defRPr/>
              </a:pPr>
              <a:t>59</a:t>
            </a:fld>
            <a:endParaRPr lang="en-US" smtClean="0"/>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76182385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3"/>
          <p:cNvSpPr>
            <a:spLocks noGrp="1" noChangeArrowheads="1"/>
          </p:cNvSpPr>
          <p:nvPr>
            <p:ph type="sldNum" sz="quarter" idx="5"/>
          </p:nvPr>
        </p:nvSpPr>
        <p:spPr>
          <a:xfrm>
            <a:off x="3148013" y="9034319"/>
            <a:ext cx="704850" cy="247794"/>
          </a:xfrm>
        </p:spPr>
        <p:txBody>
          <a:bodyPr/>
          <a:lstStyle/>
          <a:p>
            <a:pPr>
              <a:defRPr/>
            </a:pPr>
            <a:fld id="{DDEFB222-CE26-4681-BBEB-6CA6CED4556C}" type="slidenum">
              <a:rPr lang="en-US" smtClean="0"/>
              <a:pPr>
                <a:defRPr/>
              </a:pPr>
              <a:t>60</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57571477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8CF14289-BFB6-4620-B50D-5080FC444261}" type="slidenum">
              <a:rPr lang="en-US" sz="1000"/>
              <a:pPr algn="ctr" defTabSz="930275"/>
              <a:t>61</a:t>
            </a:fld>
            <a:endParaRPr lang="en-US" sz="1000"/>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69569086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77" tIns="46489" rIns="45877" bIns="46489" anchor="b">
            <a:spAutoFit/>
          </a:bodyPr>
          <a:lstStyle/>
          <a:p>
            <a:pPr algn="ctr" defTabSz="930275"/>
            <a:fld id="{E9565180-8486-4D0E-8C23-611864437D81}" type="slidenum">
              <a:rPr lang="en-US" sz="1000"/>
              <a:pPr algn="ctr" defTabSz="930275"/>
              <a:t>62</a:t>
            </a:fld>
            <a:endParaRPr lang="en-US" sz="100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lIns="46056" tIns="46056" rIns="46056" bIns="46056"/>
          <a:lstStyle/>
          <a:p>
            <a:endParaRPr lang="en-US" smtClean="0"/>
          </a:p>
        </p:txBody>
      </p:sp>
    </p:spTree>
    <p:extLst>
      <p:ext uri="{BB962C8B-B14F-4D97-AF65-F5344CB8AC3E}">
        <p14:creationId xmlns:p14="http://schemas.microsoft.com/office/powerpoint/2010/main" val="8866930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3"/>
          <p:cNvSpPr>
            <a:spLocks noGrp="1" noChangeArrowheads="1"/>
          </p:cNvSpPr>
          <p:nvPr>
            <p:ph type="sldNum" sz="quarter" idx="5"/>
          </p:nvPr>
        </p:nvSpPr>
        <p:spPr>
          <a:xfrm>
            <a:off x="3079578" y="8882926"/>
            <a:ext cx="689527" cy="246029"/>
          </a:xfrm>
        </p:spPr>
        <p:txBody>
          <a:bodyPr/>
          <a:lstStyle/>
          <a:p>
            <a:pPr defTabSz="909710">
              <a:defRPr/>
            </a:pPr>
            <a:fld id="{5858BD08-603D-48F8-9A20-C039EB7A66EE}" type="slidenum">
              <a:rPr lang="en-US" smtClean="0">
                <a:solidFill>
                  <a:srgbClr val="000000"/>
                </a:solidFill>
              </a:rPr>
              <a:pPr defTabSz="909710">
                <a:defRPr/>
              </a:pPr>
              <a:t>6</a:t>
            </a:fld>
            <a:endParaRPr lang="en-US" dirty="0" smtClean="0">
              <a:solidFill>
                <a:srgbClr val="000000"/>
              </a:solidFill>
            </a:endParaRPr>
          </a:p>
        </p:txBody>
      </p:sp>
      <p:sp>
        <p:nvSpPr>
          <p:cNvPr id="223235" name="Rectangle 2"/>
          <p:cNvSpPr>
            <a:spLocks noGrp="1" noRot="1" noChangeAspect="1" noChangeArrowheads="1" noTextEdit="1"/>
          </p:cNvSpPr>
          <p:nvPr>
            <p:ph type="sldImg"/>
          </p:nvPr>
        </p:nvSpPr>
        <p:spPr>
          <a:ln/>
        </p:spPr>
      </p:sp>
      <p:sp>
        <p:nvSpPr>
          <p:cNvPr id="223236" name="Rectangle 3"/>
          <p:cNvSpPr>
            <a:spLocks noGrp="1" noChangeArrowheads="1"/>
          </p:cNvSpPr>
          <p:nvPr>
            <p:ph type="body" idx="1"/>
          </p:nvPr>
        </p:nvSpPr>
        <p:spPr>
          <a:noFill/>
          <a:ln/>
        </p:spPr>
        <p:txBody>
          <a:bodyPr/>
          <a:lstStyle/>
          <a:p>
            <a:endParaRPr lang="en-US" sz="2400" dirty="0"/>
          </a:p>
        </p:txBody>
      </p:sp>
    </p:spTree>
    <p:extLst>
      <p:ext uri="{BB962C8B-B14F-4D97-AF65-F5344CB8AC3E}">
        <p14:creationId xmlns:p14="http://schemas.microsoft.com/office/powerpoint/2010/main" val="232869585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3"/>
          <p:cNvSpPr>
            <a:spLocks noGrp="1" noChangeArrowheads="1"/>
          </p:cNvSpPr>
          <p:nvPr>
            <p:ph type="sldNum" sz="quarter" idx="5"/>
          </p:nvPr>
        </p:nvSpPr>
        <p:spPr>
          <a:xfrm>
            <a:off x="3148013" y="9034463"/>
            <a:ext cx="704850" cy="247650"/>
          </a:xfrm>
          <a:noFill/>
        </p:spPr>
        <p:txBody>
          <a:bodyPr/>
          <a:lstStyle/>
          <a:p>
            <a:fld id="{4B467A6F-CB38-460C-8EC3-8BFEECA8E64B}" type="slidenum">
              <a:rPr lang="en-US" smtClean="0"/>
              <a:pPr/>
              <a:t>63</a:t>
            </a:fld>
            <a:endParaRPr lang="en-US" smtClean="0"/>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43073896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3"/>
          <p:cNvSpPr>
            <a:spLocks noGrp="1" noChangeArrowheads="1"/>
          </p:cNvSpPr>
          <p:nvPr>
            <p:ph type="sldNum" sz="quarter" idx="5"/>
          </p:nvPr>
        </p:nvSpPr>
        <p:spPr>
          <a:xfrm>
            <a:off x="3148013" y="9034463"/>
            <a:ext cx="704850" cy="247650"/>
          </a:xfrm>
          <a:noFill/>
        </p:spPr>
        <p:txBody>
          <a:bodyPr/>
          <a:lstStyle/>
          <a:p>
            <a:fld id="{4B467A6F-CB38-460C-8EC3-8BFEECA8E64B}" type="slidenum">
              <a:rPr lang="en-US" smtClean="0"/>
              <a:pPr/>
              <a:t>64</a:t>
            </a:fld>
            <a:endParaRPr lang="en-US" smtClean="0"/>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62497988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30410015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3"/>
          <p:cNvSpPr>
            <a:spLocks noGrp="1" noChangeArrowheads="1"/>
          </p:cNvSpPr>
          <p:nvPr>
            <p:ph type="sldNum" sz="quarter" idx="5"/>
          </p:nvPr>
        </p:nvSpPr>
        <p:spPr>
          <a:xfrm>
            <a:off x="3153726" y="8988116"/>
            <a:ext cx="706129" cy="246380"/>
          </a:xfrm>
        </p:spPr>
        <p:txBody>
          <a:bodyPr/>
          <a:lstStyle/>
          <a:p>
            <a:pPr>
              <a:defRPr/>
            </a:pPr>
            <a:fld id="{B70BCC09-4ABA-4E3E-8ED2-5282800C71F0}" type="slidenum">
              <a:rPr lang="en-US" smtClean="0"/>
              <a:pPr>
                <a:defRPr/>
              </a:pPr>
              <a:t>66</a:t>
            </a:fld>
            <a:endParaRPr lang="en-US" smtClean="0"/>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7258172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3"/>
          <p:cNvSpPr>
            <a:spLocks noGrp="1" noChangeArrowheads="1"/>
          </p:cNvSpPr>
          <p:nvPr>
            <p:ph type="sldNum" sz="quarter" idx="5"/>
          </p:nvPr>
        </p:nvSpPr>
        <p:spPr>
          <a:xfrm>
            <a:off x="3148013" y="9034319"/>
            <a:ext cx="704850" cy="247794"/>
          </a:xfrm>
          <a:noFill/>
        </p:spPr>
        <p:txBody>
          <a:bodyPr/>
          <a:lstStyle/>
          <a:p>
            <a:pPr defTabSz="928908"/>
            <a:fld id="{FFF15467-B734-4D13-B337-6BBFA5D46509}" type="slidenum">
              <a:rPr lang="en-US" smtClean="0">
                <a:latin typeface="Arial" pitchFamily="34" charset="0"/>
              </a:rPr>
              <a:pPr defTabSz="928908"/>
              <a:t>67</a:t>
            </a:fld>
            <a:endParaRPr lang="en-US" dirty="0" smtClean="0">
              <a:latin typeface="Arial" pitchFamily="34"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347086277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txBox="1">
            <a:spLocks noGrp="1" noChangeArrowheads="1"/>
          </p:cNvSpPr>
          <p:nvPr/>
        </p:nvSpPr>
        <p:spPr bwMode="auto">
          <a:xfrm>
            <a:off x="3154680" y="8988455"/>
            <a:ext cx="704286" cy="246043"/>
          </a:xfrm>
          <a:prstGeom prst="rect">
            <a:avLst/>
          </a:prstGeom>
          <a:noFill/>
          <a:ln w="9525">
            <a:noFill/>
            <a:miter lim="800000"/>
            <a:headEnd/>
            <a:tailEnd/>
          </a:ln>
        </p:spPr>
        <p:txBody>
          <a:bodyPr lIns="45951" tIns="46564" rIns="45951" bIns="46564" anchor="b">
            <a:spAutoFit/>
          </a:bodyPr>
          <a:lstStyle/>
          <a:p>
            <a:pPr algn="ctr" defTabSz="931863"/>
            <a:fld id="{47C89156-2F8B-41D7-B79C-F708654623FD}" type="slidenum">
              <a:rPr lang="en-US" sz="1000"/>
              <a:pPr algn="ctr" defTabSz="931863"/>
              <a:t>68</a:t>
            </a:fld>
            <a:endParaRPr lang="en-US" sz="100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lIns="46130" tIns="46130" rIns="46130" bIns="46130"/>
          <a:lstStyle/>
          <a:p>
            <a:endParaRPr lang="en-US" smtClean="0"/>
          </a:p>
        </p:txBody>
      </p:sp>
    </p:spTree>
    <p:extLst>
      <p:ext uri="{BB962C8B-B14F-4D97-AF65-F5344CB8AC3E}">
        <p14:creationId xmlns:p14="http://schemas.microsoft.com/office/powerpoint/2010/main" val="22517913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txBox="1">
            <a:spLocks noGrp="1" noChangeArrowheads="1"/>
          </p:cNvSpPr>
          <p:nvPr/>
        </p:nvSpPr>
        <p:spPr bwMode="auto">
          <a:xfrm>
            <a:off x="3155320" y="8986539"/>
            <a:ext cx="702948" cy="247958"/>
          </a:xfrm>
          <a:prstGeom prst="rect">
            <a:avLst/>
          </a:prstGeom>
          <a:noFill/>
          <a:ln w="9525">
            <a:noFill/>
            <a:miter lim="800000"/>
            <a:headEnd/>
            <a:tailEnd/>
          </a:ln>
        </p:spPr>
        <p:txBody>
          <a:bodyPr lIns="45947" tIns="46560" rIns="45947" bIns="46560" anchor="b">
            <a:spAutoFit/>
          </a:bodyPr>
          <a:lstStyle/>
          <a:p>
            <a:pPr algn="ctr" defTabSz="931681"/>
            <a:fld id="{4399CF41-50F9-49BD-A259-C822E00D5B97}" type="slidenum">
              <a:rPr lang="en-US" sz="1000" smtClean="0">
                <a:solidFill>
                  <a:srgbClr val="000000"/>
                </a:solidFill>
              </a:rPr>
              <a:pPr algn="ctr" defTabSz="931681"/>
              <a:t>69</a:t>
            </a:fld>
            <a:endParaRPr lang="en-US" sz="1000" dirty="0" smtClean="0">
              <a:solidFill>
                <a:srgbClr val="000000"/>
              </a:solidFill>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22175954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sldNum" sz="quarter" idx="5"/>
          </p:nvPr>
        </p:nvSpPr>
        <p:spPr>
          <a:xfrm>
            <a:off x="3148013" y="9034319"/>
            <a:ext cx="704850" cy="247794"/>
          </a:xfrm>
        </p:spPr>
        <p:txBody>
          <a:bodyPr/>
          <a:lstStyle/>
          <a:p>
            <a:pPr>
              <a:defRPr/>
            </a:pPr>
            <a:fld id="{9CA87C76-DB74-48C8-8124-79DAD4A811D1}" type="slidenum">
              <a:rPr lang="en-US" smtClean="0"/>
              <a:pPr>
                <a:defRPr/>
              </a:pPr>
              <a:t>70</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137914738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sldNum" sz="quarter" idx="5"/>
          </p:nvPr>
        </p:nvSpPr>
        <p:spPr>
          <a:xfrm>
            <a:off x="3148013" y="9034463"/>
            <a:ext cx="704850" cy="247650"/>
          </a:xfrm>
        </p:spPr>
        <p:txBody>
          <a:bodyPr/>
          <a:lstStyle/>
          <a:p>
            <a:pPr>
              <a:defRPr/>
            </a:pPr>
            <a:fld id="{B2A273B8-4229-4DDB-A170-29D1C53BF517}" type="slidenum">
              <a:rPr lang="en-US" smtClean="0"/>
              <a:pPr>
                <a:defRPr/>
              </a:pPr>
              <a:t>71</a:t>
            </a:fld>
            <a:endParaRPr lang="en-US" smtClean="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52185705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4280587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02308598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3"/>
          <p:cNvSpPr txBox="1">
            <a:spLocks noGrp="1" noChangeArrowheads="1"/>
          </p:cNvSpPr>
          <p:nvPr/>
        </p:nvSpPr>
        <p:spPr bwMode="auto">
          <a:xfrm>
            <a:off x="3153726" y="8988116"/>
            <a:ext cx="706129" cy="246380"/>
          </a:xfrm>
          <a:prstGeom prst="rect">
            <a:avLst/>
          </a:prstGeom>
          <a:noFill/>
          <a:ln w="9525">
            <a:noFill/>
            <a:miter lim="800000"/>
            <a:headEnd/>
            <a:tailEnd/>
          </a:ln>
        </p:spPr>
        <p:txBody>
          <a:bodyPr lIns="45882" tIns="46494" rIns="45882" bIns="46494" anchor="b">
            <a:spAutoFit/>
          </a:bodyPr>
          <a:lstStyle/>
          <a:p>
            <a:pPr algn="ctr" defTabSz="930275"/>
            <a:fld id="{9147EEA4-1C7C-4C10-AE99-ECAAB11F4287}" type="slidenum">
              <a:rPr lang="en-US" sz="1000"/>
              <a:pPr algn="ctr" defTabSz="930275"/>
              <a:t>73</a:t>
            </a:fld>
            <a:endParaRPr lang="en-US" sz="1000"/>
          </a:p>
        </p:txBody>
      </p:sp>
      <p:sp>
        <p:nvSpPr>
          <p:cNvPr id="272387"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ln/>
        </p:spPr>
        <p:txBody>
          <a:bodyPr/>
          <a:lstStyle/>
          <a:p>
            <a:pPr>
              <a:buNone/>
              <a:defRPr/>
            </a:pPr>
            <a:endParaRPr lang="en-US" dirty="0" smtClean="0"/>
          </a:p>
        </p:txBody>
      </p:sp>
    </p:spTree>
    <p:extLst>
      <p:ext uri="{BB962C8B-B14F-4D97-AF65-F5344CB8AC3E}">
        <p14:creationId xmlns:p14="http://schemas.microsoft.com/office/powerpoint/2010/main" val="111446564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94246817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3"/>
          <p:cNvSpPr>
            <a:spLocks noGrp="1" noChangeArrowheads="1"/>
          </p:cNvSpPr>
          <p:nvPr>
            <p:ph type="sldNum" sz="quarter" idx="5"/>
          </p:nvPr>
        </p:nvSpPr>
        <p:spPr/>
        <p:txBody>
          <a:bodyPr/>
          <a:lstStyle/>
          <a:p>
            <a:pPr>
              <a:defRPr/>
            </a:pPr>
            <a:fld id="{C648A442-6509-4029-9674-B030FA2A056F}" type="slidenum">
              <a:rPr lang="en-US" smtClean="0"/>
              <a:pPr>
                <a:defRPr/>
              </a:pPr>
              <a:t>75</a:t>
            </a:fld>
            <a:endParaRPr lang="en-US" smtClean="0"/>
          </a:p>
        </p:txBody>
      </p:sp>
      <p:sp>
        <p:nvSpPr>
          <p:cNvPr id="274435" name="Rectangle 4"/>
          <p:cNvSpPr>
            <a:spLocks noGrp="1" noRot="1" noChangeAspect="1" noChangeArrowheads="1" noTextEdit="1"/>
          </p:cNvSpPr>
          <p:nvPr>
            <p:ph type="sldImg"/>
          </p:nvPr>
        </p:nvSpPr>
        <p:spPr>
          <a:ln/>
        </p:spPr>
      </p:sp>
      <p:sp>
        <p:nvSpPr>
          <p:cNvPr id="274436"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83939854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3"/>
          <p:cNvSpPr>
            <a:spLocks noGrp="1" noChangeArrowheads="1"/>
          </p:cNvSpPr>
          <p:nvPr>
            <p:ph type="sldNum" sz="quarter" idx="5"/>
          </p:nvPr>
        </p:nvSpPr>
        <p:spPr/>
        <p:txBody>
          <a:bodyPr/>
          <a:lstStyle/>
          <a:p>
            <a:pPr>
              <a:defRPr/>
            </a:pPr>
            <a:fld id="{6B63DA4F-B002-47BE-9AEC-705672FE9F1E}" type="slidenum">
              <a:rPr lang="en-US" smtClean="0"/>
              <a:pPr>
                <a:defRPr/>
              </a:pPr>
              <a:t>76</a:t>
            </a:fld>
            <a:endParaRPr lang="en-US" smtClean="0"/>
          </a:p>
        </p:txBody>
      </p:sp>
      <p:sp>
        <p:nvSpPr>
          <p:cNvPr id="222211" name="Rectangle 2"/>
          <p:cNvSpPr>
            <a:spLocks noGrp="1" noRot="1" noChangeAspect="1" noChangeArrowheads="1" noTextEdit="1"/>
          </p:cNvSpPr>
          <p:nvPr>
            <p:ph type="sldImg"/>
          </p:nvPr>
        </p:nvSpPr>
        <p:spPr>
          <a:ln/>
        </p:spPr>
      </p:sp>
      <p:sp>
        <p:nvSpPr>
          <p:cNvPr id="2222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74768260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txBox="1">
            <a:spLocks noGrp="1" noChangeArrowheads="1"/>
          </p:cNvSpPr>
          <p:nvPr/>
        </p:nvSpPr>
        <p:spPr bwMode="auto">
          <a:xfrm>
            <a:off x="3090767" y="8790972"/>
            <a:ext cx="692033" cy="244560"/>
          </a:xfrm>
          <a:prstGeom prst="rect">
            <a:avLst/>
          </a:prstGeom>
          <a:noFill/>
          <a:ln w="9525">
            <a:noFill/>
            <a:miter lim="800000"/>
            <a:headEnd/>
            <a:tailEnd/>
          </a:ln>
        </p:spPr>
        <p:txBody>
          <a:bodyPr lIns="44923" tIns="45522" rIns="44923" bIns="45522" anchor="b">
            <a:spAutoFit/>
          </a:bodyPr>
          <a:lstStyle/>
          <a:p>
            <a:pPr algn="ctr" defTabSz="910832"/>
            <a:fld id="{2B7B4AF2-885E-4590-9F62-EC63C2F56F96}" type="slidenum">
              <a:rPr lang="en-US" sz="1000"/>
              <a:pPr algn="ctr" defTabSz="910832"/>
              <a:t>77</a:t>
            </a:fld>
            <a:endParaRPr lang="en-US" sz="1000"/>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p:spPr>
        <p:txBody>
          <a:bodyPr/>
          <a:lstStyle/>
          <a:p>
            <a:endParaRPr lang="en-US" sz="2300" dirty="0"/>
          </a:p>
        </p:txBody>
      </p:sp>
    </p:spTree>
    <p:extLst>
      <p:ext uri="{BB962C8B-B14F-4D97-AF65-F5344CB8AC3E}">
        <p14:creationId xmlns:p14="http://schemas.microsoft.com/office/powerpoint/2010/main" val="272495639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152136" y="8988116"/>
            <a:ext cx="709310" cy="246380"/>
          </a:xfrm>
        </p:spPr>
        <p:txBody>
          <a:bodyPr/>
          <a:lstStyle/>
          <a:p>
            <a:pPr defTabSz="928688">
              <a:defRPr/>
            </a:pPr>
            <a:fld id="{30B1B221-73F5-4062-9EC5-65201ECCFD86}" type="slidenum">
              <a:rPr lang="en-US" smtClean="0"/>
              <a:pPr defTabSz="928688">
                <a:defRPr/>
              </a:pPr>
              <a:t>78</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231200710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089208" y="8787738"/>
            <a:ext cx="695149" cy="247794"/>
          </a:xfrm>
        </p:spPr>
        <p:txBody>
          <a:bodyPr/>
          <a:lstStyle/>
          <a:p>
            <a:pPr defTabSz="909278">
              <a:defRPr/>
            </a:pPr>
            <a:fld id="{30B1B221-73F5-4062-9EC5-65201ECCFD86}" type="slidenum">
              <a:rPr lang="en-US" smtClean="0"/>
              <a:pPr defTabSz="909278">
                <a:defRPr/>
              </a:pPr>
              <a:t>79</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300" dirty="0"/>
          </a:p>
        </p:txBody>
      </p:sp>
    </p:spTree>
    <p:extLst>
      <p:ext uri="{BB962C8B-B14F-4D97-AF65-F5344CB8AC3E}">
        <p14:creationId xmlns:p14="http://schemas.microsoft.com/office/powerpoint/2010/main" val="122152269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152136" y="8988116"/>
            <a:ext cx="709310" cy="246380"/>
          </a:xfrm>
        </p:spPr>
        <p:txBody>
          <a:bodyPr/>
          <a:lstStyle/>
          <a:p>
            <a:pPr defTabSz="928688">
              <a:defRPr/>
            </a:pPr>
            <a:fld id="{30B1B221-73F5-4062-9EC5-65201ECCFD86}" type="slidenum">
              <a:rPr lang="en-US" smtClean="0"/>
              <a:pPr defTabSz="928688">
                <a:defRPr/>
              </a:pPr>
              <a:t>80</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424197546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3"/>
          <p:cNvSpPr txBox="1">
            <a:spLocks noGrp="1" noChangeArrowheads="1"/>
          </p:cNvSpPr>
          <p:nvPr/>
        </p:nvSpPr>
        <p:spPr bwMode="auto">
          <a:xfrm>
            <a:off x="3153726" y="8986537"/>
            <a:ext cx="706129" cy="247959"/>
          </a:xfrm>
          <a:prstGeom prst="rect">
            <a:avLst/>
          </a:prstGeom>
          <a:noFill/>
          <a:ln w="9525">
            <a:noFill/>
            <a:miter lim="800000"/>
            <a:headEnd/>
            <a:tailEnd/>
          </a:ln>
        </p:spPr>
        <p:txBody>
          <a:bodyPr lIns="45877" tIns="46489" rIns="45877" bIns="46489" anchor="b">
            <a:spAutoFit/>
          </a:bodyPr>
          <a:lstStyle/>
          <a:p>
            <a:pPr algn="ctr" defTabSz="930275"/>
            <a:fld id="{0120D0FC-162D-4E32-919F-627FE4F4B1C3}" type="slidenum">
              <a:rPr lang="en-US" sz="1000"/>
              <a:pPr algn="ctr" defTabSz="930275"/>
              <a:t>81</a:t>
            </a:fld>
            <a:endParaRPr lang="en-US" sz="1000"/>
          </a:p>
        </p:txBody>
      </p:sp>
      <p:sp>
        <p:nvSpPr>
          <p:cNvPr id="97283" name="Rectangle 2"/>
          <p:cNvSpPr>
            <a:spLocks noGrp="1" noRot="1" noChangeAspect="1" noChangeArrowheads="1" noTextEdit="1"/>
          </p:cNvSpPr>
          <p:nvPr>
            <p:ph type="sldImg"/>
          </p:nvPr>
        </p:nvSpPr>
        <p:spPr>
          <a:xfrm>
            <a:off x="1154113" y="682625"/>
            <a:ext cx="4649787" cy="3486150"/>
          </a:xfrm>
          <a:ln/>
        </p:spPr>
      </p:sp>
      <p:sp>
        <p:nvSpPr>
          <p:cNvPr id="97284" name="Rectangle 3"/>
          <p:cNvSpPr>
            <a:spLocks noGrp="1" noChangeArrowheads="1"/>
          </p:cNvSpPr>
          <p:nvPr>
            <p:ph type="body" idx="1"/>
          </p:nvPr>
        </p:nvSpPr>
        <p:spPr>
          <a:xfrm>
            <a:off x="917650" y="4396928"/>
            <a:ext cx="5125798" cy="4169500"/>
          </a:xfrm>
          <a:noFill/>
          <a:ln/>
        </p:spPr>
        <p:txBody>
          <a:bodyPr lIns="91482" tIns="45744" rIns="91482" bIns="45744"/>
          <a:lstStyle/>
          <a:p>
            <a:pPr marL="0" indent="0"/>
            <a:endParaRPr lang="en-US" dirty="0" smtClean="0"/>
          </a:p>
        </p:txBody>
      </p:sp>
    </p:spTree>
    <p:extLst>
      <p:ext uri="{BB962C8B-B14F-4D97-AF65-F5344CB8AC3E}">
        <p14:creationId xmlns:p14="http://schemas.microsoft.com/office/powerpoint/2010/main" val="25861162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4588"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1788"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8988"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6188"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3388"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30588"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7788"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BC42D317-78A5-4794-8EF1-9D25E7EA23BC}" type="slidenum">
              <a:rPr lang="en-US" sz="1000" smtClean="0"/>
              <a:pPr>
                <a:lnSpc>
                  <a:spcPct val="100000"/>
                </a:lnSpc>
                <a:spcBef>
                  <a:spcPct val="0"/>
                </a:spcBef>
                <a:buClrTx/>
                <a:buSzTx/>
                <a:buFontTx/>
                <a:buNone/>
              </a:pPr>
              <a:t>82</a:t>
            </a:fld>
            <a:endParaRPr lang="en-US" sz="1000"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Tree>
    <p:extLst>
      <p:ext uri="{BB962C8B-B14F-4D97-AF65-F5344CB8AC3E}">
        <p14:creationId xmlns:p14="http://schemas.microsoft.com/office/powerpoint/2010/main" val="37952546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085167" y="9046678"/>
            <a:ext cx="690779" cy="248133"/>
          </a:xfrm>
          <a:noFill/>
        </p:spPr>
        <p:txBody>
          <a:bodyPr/>
          <a:lstStyle/>
          <a:p>
            <a:pPr defTabSz="928787"/>
            <a:fld id="{5D11E945-B2AB-401C-B79F-AAE9AF6B9630}" type="slidenum">
              <a:rPr lang="en-US" smtClean="0"/>
              <a:pPr defTabSz="928787"/>
              <a:t>8</a:t>
            </a:fld>
            <a:endParaRPr lang="en-US" dirty="0" smtClean="0"/>
          </a:p>
        </p:txBody>
      </p:sp>
      <p:sp>
        <p:nvSpPr>
          <p:cNvPr id="6147" name="Slide Image Placeholder 1"/>
          <p:cNvSpPr>
            <a:spLocks noGrp="1" noRot="1" noChangeAspect="1" noTextEdit="1"/>
          </p:cNvSpPr>
          <p:nvPr>
            <p:ph type="sldImg"/>
          </p:nvPr>
        </p:nvSpPr>
        <p:spPr>
          <a:xfrm>
            <a:off x="1104900" y="698500"/>
            <a:ext cx="4648200" cy="3486150"/>
          </a:xfrm>
          <a:ln w="12700"/>
        </p:spPr>
      </p:sp>
      <p:sp>
        <p:nvSpPr>
          <p:cNvPr id="6148" name="Notes Placeholder 2"/>
          <p:cNvSpPr>
            <a:spLocks noGrp="1"/>
          </p:cNvSpPr>
          <p:nvPr>
            <p:ph type="body" idx="1"/>
          </p:nvPr>
        </p:nvSpPr>
        <p:spPr>
          <a:xfrm>
            <a:off x="686422" y="4416426"/>
            <a:ext cx="5485157" cy="4181475"/>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147103087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4588"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1788"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8988"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6188"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3388"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30588"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7788"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2202635C-E3FC-4DB0-A4EC-06F088ADCA41}" type="slidenum">
              <a:rPr lang="en-US" sz="1000" smtClean="0"/>
              <a:pPr>
                <a:lnSpc>
                  <a:spcPct val="100000"/>
                </a:lnSpc>
                <a:spcBef>
                  <a:spcPct val="0"/>
                </a:spcBef>
                <a:buClrTx/>
                <a:buSzTx/>
                <a:buFontTx/>
                <a:buNone/>
              </a:pPr>
              <a:t>83</a:t>
            </a:fld>
            <a:endParaRPr lang="en-US" sz="1000"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Tree>
    <p:extLst>
      <p:ext uri="{BB962C8B-B14F-4D97-AF65-F5344CB8AC3E}">
        <p14:creationId xmlns:p14="http://schemas.microsoft.com/office/powerpoint/2010/main" val="235261100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146425" y="9034463"/>
            <a:ext cx="708025" cy="247650"/>
          </a:xfrm>
        </p:spPr>
        <p:txBody>
          <a:bodyPr/>
          <a:lstStyle/>
          <a:p>
            <a:pPr defTabSz="928688">
              <a:defRPr/>
            </a:pPr>
            <a:fld id="{30B1B221-73F5-4062-9EC5-65201ECCFD86}" type="slidenum">
              <a:rPr lang="en-US" smtClean="0"/>
              <a:pPr defTabSz="928688">
                <a:defRPr/>
              </a:pPr>
              <a:t>84</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332915149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ldNum" sz="quarter" idx="5"/>
          </p:nvPr>
        </p:nvSpPr>
        <p:spPr>
          <a:ln/>
        </p:spPr>
        <p:txBody>
          <a:bodyPr/>
          <a:lstStyle/>
          <a:p>
            <a:fld id="{8A0A6B39-CFCC-48C2-877B-BEDA2033B4AE}" type="slidenum">
              <a:rPr lang="en-US"/>
              <a:pPr/>
              <a:t>85</a:t>
            </a:fld>
            <a:endParaRPr lang="en-US"/>
          </a:p>
        </p:txBody>
      </p:sp>
      <p:sp>
        <p:nvSpPr>
          <p:cNvPr id="1937410" name="Rectangle 2"/>
          <p:cNvSpPr>
            <a:spLocks noGrp="1" noRot="1" noChangeAspect="1" noChangeArrowheads="1" noTextEdit="1"/>
          </p:cNvSpPr>
          <p:nvPr>
            <p:ph type="sldImg"/>
          </p:nvPr>
        </p:nvSpPr>
        <p:spPr>
          <a:ln/>
        </p:spPr>
      </p:sp>
      <p:sp>
        <p:nvSpPr>
          <p:cNvPr id="19374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57364399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3"/>
          <p:cNvSpPr>
            <a:spLocks noGrp="1" noChangeArrowheads="1"/>
          </p:cNvSpPr>
          <p:nvPr>
            <p:ph type="sldNum" sz="quarter" idx="5"/>
          </p:nvPr>
        </p:nvSpPr>
        <p:spPr>
          <a:xfrm>
            <a:off x="3153726" y="8988116"/>
            <a:ext cx="706129" cy="246380"/>
          </a:xfrm>
        </p:spPr>
        <p:txBody>
          <a:bodyPr/>
          <a:lstStyle/>
          <a:p>
            <a:pPr>
              <a:defRPr/>
            </a:pPr>
            <a:fld id="{B70BCC09-4ABA-4E3E-8ED2-5282800C71F0}" type="slidenum">
              <a:rPr lang="en-US" smtClean="0"/>
              <a:pPr>
                <a:defRPr/>
              </a:pPr>
              <a:t>86</a:t>
            </a:fld>
            <a:endParaRPr lang="en-US" smtClean="0"/>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57619739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71292966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txBox="1">
            <a:spLocks noGrp="1" noChangeArrowheads="1"/>
          </p:cNvSpPr>
          <p:nvPr/>
        </p:nvSpPr>
        <p:spPr bwMode="auto">
          <a:xfrm>
            <a:off x="3091392" y="8790992"/>
            <a:ext cx="690778" cy="244542"/>
          </a:xfrm>
          <a:prstGeom prst="rect">
            <a:avLst/>
          </a:prstGeom>
          <a:noFill/>
          <a:ln w="9525">
            <a:noFill/>
            <a:miter lim="800000"/>
            <a:headEnd/>
            <a:tailEnd/>
          </a:ln>
        </p:spPr>
        <p:txBody>
          <a:bodyPr lIns="44913" tIns="45513" rIns="44913" bIns="45513" anchor="b">
            <a:spAutoFit/>
          </a:bodyPr>
          <a:lstStyle/>
          <a:p>
            <a:pPr algn="ctr" defTabSz="909375"/>
            <a:fld id="{E7F16FBB-7AEE-4DA5-B0F2-DB9341F37734}" type="slidenum">
              <a:rPr lang="en-US" sz="1000"/>
              <a:pPr algn="ctr" defTabSz="909375"/>
              <a:t>88</a:t>
            </a:fld>
            <a:endParaRPr lang="en-US" sz="1000" dirty="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lIns="45089" tIns="45089" rIns="45089" bIns="45089"/>
          <a:lstStyle/>
          <a:p>
            <a:endParaRPr lang="en-US" smtClean="0"/>
          </a:p>
        </p:txBody>
      </p:sp>
    </p:spTree>
    <p:extLst>
      <p:ext uri="{BB962C8B-B14F-4D97-AF65-F5344CB8AC3E}">
        <p14:creationId xmlns:p14="http://schemas.microsoft.com/office/powerpoint/2010/main" val="169970652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txBox="1">
            <a:spLocks noGrp="1" noChangeArrowheads="1"/>
          </p:cNvSpPr>
          <p:nvPr/>
        </p:nvSpPr>
        <p:spPr bwMode="auto">
          <a:xfrm>
            <a:off x="3091702" y="8790834"/>
            <a:ext cx="690225" cy="244699"/>
          </a:xfrm>
          <a:prstGeom prst="rect">
            <a:avLst/>
          </a:prstGeom>
          <a:noFill/>
          <a:ln w="9525">
            <a:noFill/>
            <a:miter lim="800000"/>
            <a:headEnd/>
            <a:tailEnd/>
          </a:ln>
        </p:spPr>
        <p:txBody>
          <a:bodyPr lIns="44991" tIns="45591" rIns="44991" bIns="45591" anchor="b">
            <a:spAutoFit/>
          </a:bodyPr>
          <a:lstStyle/>
          <a:p>
            <a:pPr algn="ctr" defTabSz="912387"/>
            <a:fld id="{47C89156-2F8B-41D7-B79C-F708654623FD}" type="slidenum">
              <a:rPr lang="en-US" sz="1000"/>
              <a:pPr algn="ctr" defTabSz="912387"/>
              <a:t>89</a:t>
            </a:fld>
            <a:endParaRPr lang="en-US" sz="100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lIns="45166" tIns="45166" rIns="45166" bIns="45166"/>
          <a:lstStyle/>
          <a:p>
            <a:endParaRPr lang="en-US" smtClean="0"/>
          </a:p>
        </p:txBody>
      </p:sp>
    </p:spTree>
    <p:extLst>
      <p:ext uri="{BB962C8B-B14F-4D97-AF65-F5344CB8AC3E}">
        <p14:creationId xmlns:p14="http://schemas.microsoft.com/office/powerpoint/2010/main" val="319497265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089208" y="8787738"/>
            <a:ext cx="695149" cy="247794"/>
          </a:xfrm>
        </p:spPr>
        <p:txBody>
          <a:bodyPr/>
          <a:lstStyle/>
          <a:p>
            <a:pPr defTabSz="909278">
              <a:defRPr/>
            </a:pPr>
            <a:fld id="{30B1B221-73F5-4062-9EC5-65201ECCFD86}" type="slidenum">
              <a:rPr lang="en-US" smtClean="0"/>
              <a:pPr defTabSz="909278">
                <a:defRPr/>
              </a:pPr>
              <a:t>90</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300" dirty="0"/>
          </a:p>
        </p:txBody>
      </p:sp>
    </p:spTree>
    <p:extLst>
      <p:ext uri="{BB962C8B-B14F-4D97-AF65-F5344CB8AC3E}">
        <p14:creationId xmlns:p14="http://schemas.microsoft.com/office/powerpoint/2010/main" val="259728564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txBox="1">
            <a:spLocks noGrp="1" noChangeArrowheads="1"/>
          </p:cNvSpPr>
          <p:nvPr/>
        </p:nvSpPr>
        <p:spPr bwMode="auto">
          <a:xfrm>
            <a:off x="3154680" y="8988455"/>
            <a:ext cx="704286" cy="246043"/>
          </a:xfrm>
          <a:prstGeom prst="rect">
            <a:avLst/>
          </a:prstGeom>
          <a:noFill/>
          <a:ln w="9525">
            <a:noFill/>
            <a:miter lim="800000"/>
            <a:headEnd/>
            <a:tailEnd/>
          </a:ln>
        </p:spPr>
        <p:txBody>
          <a:bodyPr lIns="45951" tIns="46564" rIns="45951" bIns="46564" anchor="b">
            <a:spAutoFit/>
          </a:bodyPr>
          <a:lstStyle/>
          <a:p>
            <a:pPr algn="ctr" defTabSz="931863"/>
            <a:fld id="{47C89156-2F8B-41D7-B79C-F708654623FD}" type="slidenum">
              <a:rPr lang="en-US" sz="1000"/>
              <a:pPr algn="ctr" defTabSz="931863"/>
              <a:t>91</a:t>
            </a:fld>
            <a:endParaRPr lang="en-US" sz="100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lIns="46130" tIns="46130" rIns="46130" bIns="46130"/>
          <a:lstStyle/>
          <a:p>
            <a:endParaRPr lang="en-US" smtClean="0"/>
          </a:p>
        </p:txBody>
      </p:sp>
    </p:spTree>
    <p:extLst>
      <p:ext uri="{BB962C8B-B14F-4D97-AF65-F5344CB8AC3E}">
        <p14:creationId xmlns:p14="http://schemas.microsoft.com/office/powerpoint/2010/main" val="212134217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txBox="1">
            <a:spLocks noGrp="1" noChangeArrowheads="1"/>
          </p:cNvSpPr>
          <p:nvPr/>
        </p:nvSpPr>
        <p:spPr bwMode="auto">
          <a:xfrm>
            <a:off x="3155320" y="8986539"/>
            <a:ext cx="702948" cy="247958"/>
          </a:xfrm>
          <a:prstGeom prst="rect">
            <a:avLst/>
          </a:prstGeom>
          <a:noFill/>
          <a:ln w="9525">
            <a:noFill/>
            <a:miter lim="800000"/>
            <a:headEnd/>
            <a:tailEnd/>
          </a:ln>
        </p:spPr>
        <p:txBody>
          <a:bodyPr lIns="45947" tIns="46560" rIns="45947" bIns="46560" anchor="b">
            <a:spAutoFit/>
          </a:bodyPr>
          <a:lstStyle/>
          <a:p>
            <a:pPr algn="ctr" defTabSz="931681"/>
            <a:fld id="{4399CF41-50F9-49BD-A259-C822E00D5B97}" type="slidenum">
              <a:rPr lang="en-US" sz="1000" smtClean="0">
                <a:solidFill>
                  <a:srgbClr val="000000"/>
                </a:solidFill>
              </a:rPr>
              <a:pPr algn="ctr" defTabSz="931681"/>
              <a:t>92</a:t>
            </a:fld>
            <a:endParaRPr lang="en-US" sz="1000" dirty="0" smtClean="0">
              <a:solidFill>
                <a:srgbClr val="000000"/>
              </a:solidFill>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680759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ldNum" sz="quarter" idx="5"/>
          </p:nvPr>
        </p:nvSpPr>
        <p:spPr>
          <a:xfrm>
            <a:off x="3085167" y="9046678"/>
            <a:ext cx="690779" cy="248133"/>
          </a:xfrm>
          <a:noFill/>
        </p:spPr>
        <p:txBody>
          <a:bodyPr/>
          <a:lstStyle/>
          <a:p>
            <a:pPr defTabSz="928787"/>
            <a:fld id="{CD578EAB-D2FC-49DD-9D39-674CBBC01DF6}" type="slidenum">
              <a:rPr lang="en-US" smtClean="0"/>
              <a:pPr defTabSz="928787"/>
              <a:t>9</a:t>
            </a:fld>
            <a:endParaRPr lang="en-US" dirty="0" smtClean="0"/>
          </a:p>
        </p:txBody>
      </p:sp>
      <p:sp>
        <p:nvSpPr>
          <p:cNvPr id="7171" name="Slide Image Placeholder 1"/>
          <p:cNvSpPr>
            <a:spLocks noGrp="1" noRot="1" noChangeAspect="1" noTextEdit="1"/>
          </p:cNvSpPr>
          <p:nvPr>
            <p:ph type="sldImg"/>
          </p:nvPr>
        </p:nvSpPr>
        <p:spPr>
          <a:xfrm>
            <a:off x="1104900" y="698500"/>
            <a:ext cx="4648200" cy="3486150"/>
          </a:xfrm>
          <a:ln w="12700"/>
        </p:spPr>
      </p:sp>
      <p:sp>
        <p:nvSpPr>
          <p:cNvPr id="7172" name="Notes Placeholder 2"/>
          <p:cNvSpPr>
            <a:spLocks noGrp="1"/>
          </p:cNvSpPr>
          <p:nvPr>
            <p:ph type="body" idx="1"/>
          </p:nvPr>
        </p:nvSpPr>
        <p:spPr>
          <a:xfrm>
            <a:off x="686422" y="4416426"/>
            <a:ext cx="5485157" cy="4181475"/>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304020274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ldNum" sz="quarter" idx="5"/>
          </p:nvPr>
        </p:nvSpPr>
        <p:spPr>
          <a:ln/>
        </p:spPr>
        <p:txBody>
          <a:bodyPr/>
          <a:lstStyle/>
          <a:p>
            <a:fld id="{8FF24AE9-E789-41DF-8009-6DFC36735A5D}" type="slidenum">
              <a:rPr lang="en-US"/>
              <a:pPr/>
              <a:t>93</a:t>
            </a:fld>
            <a:endParaRPr lang="en-US"/>
          </a:p>
        </p:txBody>
      </p:sp>
      <p:sp>
        <p:nvSpPr>
          <p:cNvPr id="1990658" name="Rectangle 2"/>
          <p:cNvSpPr>
            <a:spLocks noGrp="1" noRot="1" noChangeAspect="1" noChangeArrowheads="1" noTextEdit="1"/>
          </p:cNvSpPr>
          <p:nvPr>
            <p:ph type="sldImg"/>
          </p:nvPr>
        </p:nvSpPr>
        <p:spPr>
          <a:ln/>
        </p:spPr>
      </p:sp>
      <p:sp>
        <p:nvSpPr>
          <p:cNvPr id="19906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88910063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146425" y="9034463"/>
            <a:ext cx="708025" cy="247650"/>
          </a:xfrm>
        </p:spPr>
        <p:txBody>
          <a:bodyPr/>
          <a:lstStyle/>
          <a:p>
            <a:pPr defTabSz="928688">
              <a:defRPr/>
            </a:pPr>
            <a:fld id="{30B1B221-73F5-4062-9EC5-65201ECCFD86}" type="slidenum">
              <a:rPr lang="en-US" smtClean="0"/>
              <a:pPr defTabSz="928688">
                <a:defRPr/>
              </a:pPr>
              <a:t>94</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291537249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146425" y="9034463"/>
            <a:ext cx="708025" cy="247650"/>
          </a:xfrm>
        </p:spPr>
        <p:txBody>
          <a:bodyPr/>
          <a:lstStyle/>
          <a:p>
            <a:pPr defTabSz="928688">
              <a:defRPr/>
            </a:pPr>
            <a:fld id="{30B1B221-73F5-4062-9EC5-65201ECCFD86}" type="slidenum">
              <a:rPr lang="en-US" smtClean="0"/>
              <a:pPr defTabSz="928688">
                <a:defRPr/>
              </a:pPr>
              <a:t>95</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3081777179"/>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3"/>
          <p:cNvSpPr>
            <a:spLocks noGrp="1" noChangeArrowheads="1"/>
          </p:cNvSpPr>
          <p:nvPr>
            <p:ph type="sldNum" sz="quarter" idx="5"/>
          </p:nvPr>
        </p:nvSpPr>
        <p:spPr/>
        <p:txBody>
          <a:bodyPr/>
          <a:lstStyle/>
          <a:p>
            <a:pPr>
              <a:defRPr/>
            </a:pPr>
            <a:fld id="{6B63DA4F-B002-47BE-9AEC-705672FE9F1E}" type="slidenum">
              <a:rPr lang="en-US" smtClean="0"/>
              <a:pPr>
                <a:defRPr/>
              </a:pPr>
              <a:t>96</a:t>
            </a:fld>
            <a:endParaRPr lang="en-US" smtClean="0"/>
          </a:p>
        </p:txBody>
      </p:sp>
      <p:sp>
        <p:nvSpPr>
          <p:cNvPr id="222211" name="Rectangle 2"/>
          <p:cNvSpPr>
            <a:spLocks noGrp="1" noRot="1" noChangeAspect="1" noChangeArrowheads="1" noTextEdit="1"/>
          </p:cNvSpPr>
          <p:nvPr>
            <p:ph type="sldImg"/>
          </p:nvPr>
        </p:nvSpPr>
        <p:spPr>
          <a:ln/>
        </p:spPr>
      </p:sp>
      <p:sp>
        <p:nvSpPr>
          <p:cNvPr id="2222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986933241"/>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148013" y="9034319"/>
            <a:ext cx="704850" cy="247794"/>
          </a:xfrm>
        </p:spPr>
        <p:txBody>
          <a:bodyPr/>
          <a:lstStyle/>
          <a:p>
            <a:fld id="{076349CA-7964-46F8-9AF2-4ABE1A925F7D}" type="slidenum">
              <a:rPr lang="en-US" smtClean="0"/>
              <a:pPr/>
              <a:t>98</a:t>
            </a:fld>
            <a:endParaRPr lang="en-US"/>
          </a:p>
        </p:txBody>
      </p:sp>
    </p:spTree>
    <p:extLst>
      <p:ext uri="{BB962C8B-B14F-4D97-AF65-F5344CB8AC3E}">
        <p14:creationId xmlns:p14="http://schemas.microsoft.com/office/powerpoint/2010/main" val="636970127"/>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txBox="1">
            <a:spLocks noGrp="1" noChangeArrowheads="1"/>
          </p:cNvSpPr>
          <p:nvPr/>
        </p:nvSpPr>
        <p:spPr bwMode="auto">
          <a:xfrm>
            <a:off x="3085167" y="8836311"/>
            <a:ext cx="690779" cy="245811"/>
          </a:xfrm>
          <a:prstGeom prst="rect">
            <a:avLst/>
          </a:prstGeom>
          <a:noFill/>
          <a:ln w="9525">
            <a:noFill/>
            <a:miter lim="800000"/>
            <a:headEnd/>
            <a:tailEnd/>
          </a:ln>
        </p:spPr>
        <p:txBody>
          <a:bodyPr lIns="44918" tIns="45517" rIns="44918" bIns="45517" anchor="b">
            <a:spAutoFit/>
          </a:bodyPr>
          <a:lstStyle/>
          <a:p>
            <a:pPr algn="ctr" defTabSz="910832"/>
            <a:fld id="{E9565180-8486-4D0E-8C23-611864437D81}" type="slidenum">
              <a:rPr lang="en-US" sz="1000"/>
              <a:pPr algn="ctr" defTabSz="910832"/>
              <a:t>100</a:t>
            </a:fld>
            <a:endParaRPr lang="en-US" sz="100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lIns="45093" tIns="45093" rIns="45093" bIns="45093"/>
          <a:lstStyle/>
          <a:p>
            <a:endParaRPr lang="en-US" smtClean="0"/>
          </a:p>
        </p:txBody>
      </p:sp>
    </p:spTree>
    <p:extLst>
      <p:ext uri="{BB962C8B-B14F-4D97-AF65-F5344CB8AC3E}">
        <p14:creationId xmlns:p14="http://schemas.microsoft.com/office/powerpoint/2010/main" val="415750045"/>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3"/>
          <p:cNvSpPr txBox="1">
            <a:spLocks noGrp="1" noChangeArrowheads="1"/>
          </p:cNvSpPr>
          <p:nvPr/>
        </p:nvSpPr>
        <p:spPr bwMode="auto">
          <a:xfrm>
            <a:off x="3149600" y="9034463"/>
            <a:ext cx="701675" cy="247650"/>
          </a:xfrm>
          <a:prstGeom prst="rect">
            <a:avLst/>
          </a:prstGeom>
          <a:noFill/>
          <a:ln w="9525">
            <a:noFill/>
            <a:miter lim="800000"/>
            <a:headEnd/>
            <a:tailEnd/>
          </a:ln>
        </p:spPr>
        <p:txBody>
          <a:bodyPr lIns="45956" tIns="46569" rIns="45956" bIns="46569" anchor="b">
            <a:spAutoFit/>
          </a:bodyPr>
          <a:lstStyle/>
          <a:p>
            <a:pPr algn="ctr" defTabSz="931863"/>
            <a:fld id="{656F2DA5-2A16-4F02-B835-037A87D5F1E8}" type="slidenum">
              <a:rPr lang="en-US" sz="1000"/>
              <a:pPr algn="ctr" defTabSz="931863"/>
              <a:t>103</a:t>
            </a:fld>
            <a:endParaRPr lang="en-US" sz="1000"/>
          </a:p>
        </p:txBody>
      </p:sp>
      <p:sp>
        <p:nvSpPr>
          <p:cNvPr id="235523" name="Rectangle 2"/>
          <p:cNvSpPr>
            <a:spLocks noGrp="1" noRot="1" noChangeAspect="1" noChangeArrowheads="1" noTextEdit="1"/>
          </p:cNvSpPr>
          <p:nvPr>
            <p:ph type="sldImg"/>
          </p:nvPr>
        </p:nvSpPr>
        <p:spPr>
          <a:ln/>
        </p:spPr>
      </p:sp>
      <p:sp>
        <p:nvSpPr>
          <p:cNvPr id="23552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357601983"/>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3"/>
          <p:cNvSpPr txBox="1">
            <a:spLocks noGrp="1" noChangeArrowheads="1"/>
          </p:cNvSpPr>
          <p:nvPr/>
        </p:nvSpPr>
        <p:spPr bwMode="auto">
          <a:xfrm>
            <a:off x="3153726" y="8986537"/>
            <a:ext cx="706129" cy="247959"/>
          </a:xfrm>
          <a:prstGeom prst="rect">
            <a:avLst/>
          </a:prstGeom>
          <a:noFill/>
          <a:ln w="9525">
            <a:noFill/>
            <a:miter lim="800000"/>
            <a:headEnd/>
            <a:tailEnd/>
          </a:ln>
        </p:spPr>
        <p:txBody>
          <a:bodyPr lIns="45877" tIns="46489" rIns="45877" bIns="46489" anchor="b">
            <a:spAutoFit/>
          </a:bodyPr>
          <a:lstStyle/>
          <a:p>
            <a:pPr algn="ctr" defTabSz="930275"/>
            <a:fld id="{0120D0FC-162D-4E32-919F-627FE4F4B1C3}" type="slidenum">
              <a:rPr lang="en-US" sz="1000"/>
              <a:pPr algn="ctr" defTabSz="930275"/>
              <a:t>104</a:t>
            </a:fld>
            <a:endParaRPr lang="en-US" sz="1000"/>
          </a:p>
        </p:txBody>
      </p:sp>
      <p:sp>
        <p:nvSpPr>
          <p:cNvPr id="97283" name="Rectangle 2"/>
          <p:cNvSpPr>
            <a:spLocks noGrp="1" noRot="1" noChangeAspect="1" noChangeArrowheads="1" noTextEdit="1"/>
          </p:cNvSpPr>
          <p:nvPr>
            <p:ph type="sldImg"/>
          </p:nvPr>
        </p:nvSpPr>
        <p:spPr>
          <a:xfrm>
            <a:off x="1154113" y="682625"/>
            <a:ext cx="4649787" cy="3486150"/>
          </a:xfrm>
          <a:ln/>
        </p:spPr>
      </p:sp>
      <p:sp>
        <p:nvSpPr>
          <p:cNvPr id="97284" name="Rectangle 3"/>
          <p:cNvSpPr>
            <a:spLocks noGrp="1" noChangeArrowheads="1"/>
          </p:cNvSpPr>
          <p:nvPr>
            <p:ph type="body" idx="1"/>
          </p:nvPr>
        </p:nvSpPr>
        <p:spPr>
          <a:xfrm>
            <a:off x="917650" y="4396928"/>
            <a:ext cx="5125798" cy="4169500"/>
          </a:xfrm>
          <a:noFill/>
          <a:ln/>
        </p:spPr>
        <p:txBody>
          <a:bodyPr lIns="91482" tIns="45744" rIns="91482" bIns="45744"/>
          <a:lstStyle/>
          <a:p>
            <a:pPr marL="0" indent="0"/>
            <a:endParaRPr lang="en-US" dirty="0" smtClean="0"/>
          </a:p>
        </p:txBody>
      </p:sp>
    </p:spTree>
    <p:extLst>
      <p:ext uri="{BB962C8B-B14F-4D97-AF65-F5344CB8AC3E}">
        <p14:creationId xmlns:p14="http://schemas.microsoft.com/office/powerpoint/2010/main" val="3269568096"/>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3"/>
          <p:cNvSpPr txBox="1">
            <a:spLocks noGrp="1" noChangeArrowheads="1"/>
          </p:cNvSpPr>
          <p:nvPr/>
        </p:nvSpPr>
        <p:spPr bwMode="auto">
          <a:xfrm>
            <a:off x="3153726" y="8986537"/>
            <a:ext cx="706129" cy="247959"/>
          </a:xfrm>
          <a:prstGeom prst="rect">
            <a:avLst/>
          </a:prstGeom>
          <a:noFill/>
          <a:ln w="9525">
            <a:noFill/>
            <a:miter lim="800000"/>
            <a:headEnd/>
            <a:tailEnd/>
          </a:ln>
        </p:spPr>
        <p:txBody>
          <a:bodyPr lIns="45877" tIns="46489" rIns="45877" bIns="46489" anchor="b">
            <a:spAutoFit/>
          </a:bodyPr>
          <a:lstStyle/>
          <a:p>
            <a:pPr algn="ctr" defTabSz="930275"/>
            <a:fld id="{0120D0FC-162D-4E32-919F-627FE4F4B1C3}" type="slidenum">
              <a:rPr lang="en-US" sz="1000"/>
              <a:pPr algn="ctr" defTabSz="930275"/>
              <a:t>105</a:t>
            </a:fld>
            <a:endParaRPr lang="en-US" sz="1000"/>
          </a:p>
        </p:txBody>
      </p:sp>
      <p:sp>
        <p:nvSpPr>
          <p:cNvPr id="97283" name="Rectangle 2"/>
          <p:cNvSpPr>
            <a:spLocks noGrp="1" noRot="1" noChangeAspect="1" noChangeArrowheads="1" noTextEdit="1"/>
          </p:cNvSpPr>
          <p:nvPr>
            <p:ph type="sldImg"/>
          </p:nvPr>
        </p:nvSpPr>
        <p:spPr>
          <a:xfrm>
            <a:off x="1154113" y="682625"/>
            <a:ext cx="4649787" cy="3486150"/>
          </a:xfrm>
          <a:ln/>
        </p:spPr>
      </p:sp>
      <p:sp>
        <p:nvSpPr>
          <p:cNvPr id="97284" name="Rectangle 3"/>
          <p:cNvSpPr>
            <a:spLocks noGrp="1" noChangeArrowheads="1"/>
          </p:cNvSpPr>
          <p:nvPr>
            <p:ph type="body" idx="1"/>
          </p:nvPr>
        </p:nvSpPr>
        <p:spPr>
          <a:xfrm>
            <a:off x="917650" y="4396928"/>
            <a:ext cx="5125798" cy="4169500"/>
          </a:xfrm>
          <a:noFill/>
          <a:ln/>
        </p:spPr>
        <p:txBody>
          <a:bodyPr lIns="91482" tIns="45744" rIns="91482" bIns="45744"/>
          <a:lstStyle/>
          <a:p>
            <a:pPr marL="0" indent="0"/>
            <a:endParaRPr lang="en-US" dirty="0" smtClean="0"/>
          </a:p>
        </p:txBody>
      </p:sp>
    </p:spTree>
    <p:extLst>
      <p:ext uri="{BB962C8B-B14F-4D97-AF65-F5344CB8AC3E}">
        <p14:creationId xmlns:p14="http://schemas.microsoft.com/office/powerpoint/2010/main" val="104768432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3"/>
          <p:cNvSpPr txBox="1">
            <a:spLocks noGrp="1" noChangeArrowheads="1"/>
          </p:cNvSpPr>
          <p:nvPr/>
        </p:nvSpPr>
        <p:spPr bwMode="auto">
          <a:xfrm>
            <a:off x="3153726" y="8986537"/>
            <a:ext cx="706129" cy="247959"/>
          </a:xfrm>
          <a:prstGeom prst="rect">
            <a:avLst/>
          </a:prstGeom>
          <a:noFill/>
          <a:ln w="9525">
            <a:noFill/>
            <a:miter lim="800000"/>
            <a:headEnd/>
            <a:tailEnd/>
          </a:ln>
        </p:spPr>
        <p:txBody>
          <a:bodyPr lIns="45877" tIns="46489" rIns="45877" bIns="46489" anchor="b">
            <a:spAutoFit/>
          </a:bodyPr>
          <a:lstStyle/>
          <a:p>
            <a:pPr algn="ctr" defTabSz="930275"/>
            <a:fld id="{0120D0FC-162D-4E32-919F-627FE4F4B1C3}" type="slidenum">
              <a:rPr lang="en-US" sz="1000"/>
              <a:pPr algn="ctr" defTabSz="930275"/>
              <a:t>106</a:t>
            </a:fld>
            <a:endParaRPr lang="en-US" sz="1000"/>
          </a:p>
        </p:txBody>
      </p:sp>
      <p:sp>
        <p:nvSpPr>
          <p:cNvPr id="97283" name="Rectangle 2"/>
          <p:cNvSpPr>
            <a:spLocks noGrp="1" noRot="1" noChangeAspect="1" noChangeArrowheads="1" noTextEdit="1"/>
          </p:cNvSpPr>
          <p:nvPr>
            <p:ph type="sldImg"/>
          </p:nvPr>
        </p:nvSpPr>
        <p:spPr>
          <a:xfrm>
            <a:off x="1154113" y="682625"/>
            <a:ext cx="4649787" cy="3486150"/>
          </a:xfrm>
          <a:ln/>
        </p:spPr>
      </p:sp>
      <p:sp>
        <p:nvSpPr>
          <p:cNvPr id="97284" name="Rectangle 3"/>
          <p:cNvSpPr>
            <a:spLocks noGrp="1" noChangeArrowheads="1"/>
          </p:cNvSpPr>
          <p:nvPr>
            <p:ph type="body" idx="1"/>
          </p:nvPr>
        </p:nvSpPr>
        <p:spPr>
          <a:xfrm>
            <a:off x="917650" y="4396928"/>
            <a:ext cx="5125798" cy="4169500"/>
          </a:xfrm>
          <a:noFill/>
          <a:ln/>
        </p:spPr>
        <p:txBody>
          <a:bodyPr lIns="91482" tIns="45744" rIns="91482" bIns="45744"/>
          <a:lstStyle/>
          <a:p>
            <a:pPr marL="0" indent="0"/>
            <a:endParaRPr lang="en-US" dirty="0" smtClean="0"/>
          </a:p>
        </p:txBody>
      </p:sp>
    </p:spTree>
    <p:extLst>
      <p:ext uri="{BB962C8B-B14F-4D97-AF65-F5344CB8AC3E}">
        <p14:creationId xmlns:p14="http://schemas.microsoft.com/office/powerpoint/2010/main" val="24614221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183"/>
          <p:cNvSpPr>
            <a:spLocks noChangeArrowheads="1"/>
          </p:cNvSpPr>
          <p:nvPr userDrawn="1"/>
        </p:nvSpPr>
        <p:spPr bwMode="white">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a:cs typeface="+mn-cs"/>
            </a:endParaRPr>
          </a:p>
        </p:txBody>
      </p:sp>
      <p:pic>
        <p:nvPicPr>
          <p:cNvPr id="5" name="Picture 1188" descr="Title Page bar_112409_1pm"/>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268288"/>
            <a:ext cx="9144000" cy="1974850"/>
          </a:xfrm>
          <a:prstGeom prst="rect">
            <a:avLst/>
          </a:prstGeom>
          <a:noFill/>
          <a:ln w="9525">
            <a:noFill/>
            <a:miter lim="800000"/>
            <a:headEnd/>
            <a:tailEnd/>
          </a:ln>
        </p:spPr>
      </p:pic>
      <p:sp>
        <p:nvSpPr>
          <p:cNvPr id="6" name="Rectangle 1180"/>
          <p:cNvSpPr>
            <a:spLocks noChangeArrowheads="1"/>
          </p:cNvSpPr>
          <p:nvPr userDrawn="1"/>
        </p:nvSpPr>
        <p:spPr bwMode="auto">
          <a:xfrm>
            <a:off x="0" y="6556375"/>
            <a:ext cx="9144000" cy="301625"/>
          </a:xfrm>
          <a:prstGeom prst="rect">
            <a:avLst/>
          </a:prstGeom>
          <a:solidFill>
            <a:srgbClr val="225A7A"/>
          </a:solidFill>
          <a:ln w="9525">
            <a:noFill/>
            <a:miter lim="800000"/>
            <a:headEnd/>
            <a:tailEnd/>
          </a:ln>
          <a:effectLst/>
        </p:spPr>
        <p:txBody>
          <a:bodyPr wrap="none" anchor="ctr"/>
          <a:lstStyle/>
          <a:p>
            <a:pPr>
              <a:defRPr/>
            </a:pPr>
            <a:endParaRPr lang="en-US">
              <a:cs typeface="+mn-cs"/>
            </a:endParaRPr>
          </a:p>
        </p:txBody>
      </p:sp>
      <p:pic>
        <p:nvPicPr>
          <p:cNvPr id="7" name="Picture 1181"/>
          <p:cNvPicPr>
            <a:picLocks noChangeAspect="1" noChangeArrowheads="1"/>
          </p:cNvPicPr>
          <p:nvPr userDrawn="1"/>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81978" name="Rectangle 1082"/>
          <p:cNvSpPr>
            <a:spLocks noGrp="1" noChangeArrowheads="1"/>
          </p:cNvSpPr>
          <p:nvPr>
            <p:ph type="ctrTitle"/>
          </p:nvPr>
        </p:nvSpPr>
        <p:spPr bwMode="auto">
          <a:xfrm>
            <a:off x="685800" y="2979738"/>
            <a:ext cx="7772400" cy="649287"/>
          </a:xfrm>
          <a:ln algn="ctr"/>
        </p:spPr>
        <p:txBody>
          <a:bodyPr>
            <a:spAutoFit/>
          </a:bodyPr>
          <a:lstStyle>
            <a:lvl1pPr algn="ctr">
              <a:lnSpc>
                <a:spcPct val="85000"/>
              </a:lnSpc>
              <a:spcBef>
                <a:spcPct val="40000"/>
              </a:spcBef>
              <a:defRPr sz="4300" smtClean="0">
                <a:solidFill>
                  <a:schemeClr val="accent2"/>
                </a:solidFill>
              </a:defRPr>
            </a:lvl1pPr>
          </a:lstStyle>
          <a:p>
            <a:r>
              <a:rPr lang="en-US" smtClean="0"/>
              <a:t>Click to edit Master title style</a:t>
            </a:r>
          </a:p>
        </p:txBody>
      </p:sp>
      <p:sp>
        <p:nvSpPr>
          <p:cNvPr id="81979" name="Rectangle 1083"/>
          <p:cNvSpPr>
            <a:spLocks noGrp="1" noChangeArrowheads="1"/>
          </p:cNvSpPr>
          <p:nvPr>
            <p:ph type="subTitle" idx="1"/>
          </p:nvPr>
        </p:nvSpPr>
        <p:spPr>
          <a:xfrm>
            <a:off x="668338" y="4867275"/>
            <a:ext cx="7807325" cy="430213"/>
          </a:xfrm>
        </p:spPr>
        <p:txBody>
          <a:bodyPr>
            <a:spAutoFit/>
          </a:bodyPr>
          <a:lstStyle>
            <a:lvl1pPr marL="0" indent="0" algn="ctr">
              <a:lnSpc>
                <a:spcPct val="85000"/>
              </a:lnSpc>
              <a:spcBef>
                <a:spcPct val="25000"/>
              </a:spcBef>
              <a:buFont typeface="Wingdings" pitchFamily="2" charset="2"/>
              <a:buNone/>
              <a:defRPr sz="2600" b="1" smtClean="0">
                <a:solidFill>
                  <a:srgbClr val="225A7A"/>
                </a:solidFill>
              </a:defRPr>
            </a:lvl1pPr>
          </a:lstStyle>
          <a:p>
            <a:r>
              <a:rPr lang="en-US" smtClean="0"/>
              <a:t>Click to edit Master subtitle style</a:t>
            </a:r>
          </a:p>
        </p:txBody>
      </p:sp>
      <p:sp>
        <p:nvSpPr>
          <p:cNvPr id="8" name="Rectangle 1184"/>
          <p:cNvSpPr>
            <a:spLocks noGrp="1" noChangeArrowheads="1"/>
          </p:cNvSpPr>
          <p:nvPr>
            <p:ph type="dt" sz="half" idx="10"/>
          </p:nvPr>
        </p:nvSpPr>
        <p:spPr/>
        <p:txBody>
          <a:bodyPr/>
          <a:lstStyle>
            <a:lvl1pPr>
              <a:defRPr/>
            </a:lvl1pPr>
          </a:lstStyle>
          <a:p>
            <a:pPr>
              <a:defRPr/>
            </a:pPr>
            <a:r>
              <a:rPr lang="en-US" smtClean="0"/>
              <a:t>12/01/09 - 9pm</a:t>
            </a:r>
            <a:endParaRPr lang="en-US"/>
          </a:p>
        </p:txBody>
      </p:sp>
      <p:sp>
        <p:nvSpPr>
          <p:cNvPr id="9" name="Rectangle 1185"/>
          <p:cNvSpPr>
            <a:spLocks noGrp="1" noChangeArrowheads="1"/>
          </p:cNvSpPr>
          <p:nvPr>
            <p:ph type="ftr" sz="quarter" idx="11"/>
          </p:nvPr>
        </p:nvSpPr>
        <p:spPr/>
        <p:txBody>
          <a:bodyPr/>
          <a:lstStyle>
            <a:lvl1pPr>
              <a:defRPr/>
            </a:lvl1pPr>
          </a:lstStyle>
          <a:p>
            <a:pPr>
              <a:defRPr/>
            </a:pPr>
            <a:r>
              <a:rPr lang="en-US"/>
              <a:t>eSlide – P6466 – The Financial Crisis and the Future of the P/C</a:t>
            </a:r>
          </a:p>
        </p:txBody>
      </p:sp>
      <p:sp>
        <p:nvSpPr>
          <p:cNvPr id="10" name="Rectangle 1189"/>
          <p:cNvSpPr>
            <a:spLocks noGrp="1" noChangeArrowheads="1"/>
          </p:cNvSpPr>
          <p:nvPr>
            <p:ph type="sldNum" sz="quarter" idx="12"/>
          </p:nvPr>
        </p:nvSpPr>
        <p:spPr/>
        <p:txBody>
          <a:bodyPr/>
          <a:lstStyle>
            <a:lvl1pPr>
              <a:defRPr>
                <a:solidFill>
                  <a:schemeClr val="bg1"/>
                </a:solidFill>
              </a:defRPr>
            </a:lvl1pPr>
          </a:lstStyle>
          <a:p>
            <a:pPr>
              <a:defRPr/>
            </a:pPr>
            <a:fld id="{1AA298A7-07D0-41F4-A57B-095D4458DCA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ext Placeholder 2"/>
          <p:cNvSpPr>
            <a:spLocks noGrp="1"/>
          </p:cNvSpPr>
          <p:nvPr>
            <p:ph type="body"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00BC345D-58F2-4414-BF4A-B7296ABFC7E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able Placeholder 2"/>
          <p:cNvSpPr>
            <a:spLocks noGrp="1"/>
          </p:cNvSpPr>
          <p:nvPr>
            <p:ph type="tbl" idx="1"/>
          </p:nvPr>
        </p:nvSpPr>
        <p:spPr/>
        <p:txBody>
          <a:bodyPr lIns="91440" rIns="91440" rtlCol="0"/>
          <a:lstStyle/>
          <a:p>
            <a:pPr lvl="0"/>
            <a:endParaRPr lang="en-US" noProof="0" smtClean="0"/>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CAFC86FA-B60D-423D-926C-A543DAD8D6A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98450" y="90488"/>
            <a:ext cx="7400925" cy="86042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95300" y="1647825"/>
            <a:ext cx="8153400" cy="4652963"/>
          </a:xfrm>
        </p:spPr>
        <p:txBody>
          <a:bodyPr/>
          <a:lstStyle/>
          <a:p>
            <a:pPr lvl="0"/>
            <a:endParaRPr lang="en-US" noProof="0"/>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213DCD5A-272D-460F-810D-8B44844B5B0F}"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genda">
    <p:bg>
      <p:bgPr>
        <a:solidFill>
          <a:srgbClr val="FFFFFF"/>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48000" y="303902"/>
            <a:ext cx="6840000" cy="720000"/>
          </a:xfrm>
        </p:spPr>
        <p:txBody>
          <a:bodyPr/>
          <a:lstStyle>
            <a:lvl1pPr>
              <a:defRPr>
                <a:solidFill>
                  <a:schemeClr val="tx2"/>
                </a:solidFill>
              </a:defRPr>
            </a:lvl1pPr>
          </a:lstStyle>
          <a:p>
            <a:r>
              <a:rPr lang="en-US" smtClean="0"/>
              <a:t>Click to edit Master title style</a:t>
            </a:r>
            <a:endParaRPr lang="de-DE" dirty="0"/>
          </a:p>
        </p:txBody>
      </p:sp>
      <p:sp>
        <p:nvSpPr>
          <p:cNvPr id="5" name="Textplatzhalter 4"/>
          <p:cNvSpPr>
            <a:spLocks noGrp="1"/>
          </p:cNvSpPr>
          <p:nvPr>
            <p:ph type="body" sz="quarter" idx="10"/>
          </p:nvPr>
        </p:nvSpPr>
        <p:spPr>
          <a:xfrm>
            <a:off x="287337" y="1438937"/>
            <a:ext cx="8569325" cy="4842000"/>
          </a:xfrm>
        </p:spPr>
        <p:txBody>
          <a:bodyPr/>
          <a:lstStyle>
            <a:lvl1pPr marL="350100" indent="-342900">
              <a:buFont typeface="+mj-lt"/>
              <a:buAutoNum type="arabicPeriod"/>
              <a:defRPr baseline="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ST">
    <p:spTree>
      <p:nvGrpSpPr>
        <p:cNvPr id="1" name=""/>
        <p:cNvGrpSpPr/>
        <p:nvPr/>
      </p:nvGrpSpPr>
      <p:grpSpPr>
        <a:xfrm>
          <a:off x="0" y="0"/>
          <a:ext cx="0" cy="0"/>
          <a:chOff x="0" y="0"/>
          <a:chExt cx="0" cy="0"/>
        </a:xfrm>
      </p:grpSpPr>
      <p:sp>
        <p:nvSpPr>
          <p:cNvPr id="10" name="Titel 9"/>
          <p:cNvSpPr>
            <a:spLocks noGrp="1"/>
          </p:cNvSpPr>
          <p:nvPr>
            <p:ph type="title"/>
          </p:nvPr>
        </p:nvSpPr>
        <p:spPr/>
        <p:txBody>
          <a:bodyPr/>
          <a:lstStyle>
            <a:lvl1pPr>
              <a:defRPr>
                <a:solidFill>
                  <a:schemeClr val="tx2"/>
                </a:solidFill>
              </a:defRPr>
            </a:lvl1pPr>
          </a:lstStyle>
          <a:p>
            <a:r>
              <a:rPr lang="de-DE" noProof="0" smtClean="0"/>
              <a:t>Titelmasterformat durch Klicken bearbeiten</a:t>
            </a:r>
            <a:endParaRPr lang="de-DE" noProof="0" dirty="0"/>
          </a:p>
        </p:txBody>
      </p:sp>
      <p:sp>
        <p:nvSpPr>
          <p:cNvPr id="13" name="Foliennummernplatzhalter 12"/>
          <p:cNvSpPr>
            <a:spLocks noGrp="1"/>
          </p:cNvSpPr>
          <p:nvPr>
            <p:ph type="sldNum" sz="quarter" idx="13"/>
          </p:nvPr>
        </p:nvSpPr>
        <p:spPr/>
        <p:txBody>
          <a:bodyPr/>
          <a:lstStyle/>
          <a:p>
            <a:fld id="{D56DB8AA-803C-49D2-90AA-1140CE72DCD7}" type="slidenum">
              <a:rPr lang="de-DE" smtClean="0"/>
              <a:pPr/>
              <a:t>‹#›</a:t>
            </a:fld>
            <a:endParaRPr lang="de-DE" dirty="0"/>
          </a:p>
        </p:txBody>
      </p:sp>
      <p:sp>
        <p:nvSpPr>
          <p:cNvPr id="12" name="Rechteck 11"/>
          <p:cNvSpPr/>
          <p:nvPr userDrawn="1"/>
        </p:nvSpPr>
        <p:spPr>
          <a:xfrm>
            <a:off x="287711" y="1388845"/>
            <a:ext cx="8568952" cy="50292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Karten_Mas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8F1D8FF3-5AB6-4EC6-BDC2-E6058C96F90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rtlCol="0"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rtlCol="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EAA4BFB2-9712-42D6-90C8-408268A1944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DB690DBB-527D-49DE-BE17-F2C090C1D32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8"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lvl1pPr>
              <a:defRPr/>
            </a:lvl1pPr>
          </a:lstStyle>
          <a:p>
            <a:pPr>
              <a:defRPr/>
            </a:pPr>
            <a:fld id="{9A7B4C8B-F8C1-4480-ADCB-1FB9116D9DE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4"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5" name="Rectangle 110"/>
          <p:cNvSpPr>
            <a:spLocks noGrp="1" noChangeArrowheads="1"/>
          </p:cNvSpPr>
          <p:nvPr>
            <p:ph type="sldNum" sz="quarter" idx="12"/>
          </p:nvPr>
        </p:nvSpPr>
        <p:spPr>
          <a:ln/>
        </p:spPr>
        <p:txBody>
          <a:bodyPr/>
          <a:lstStyle>
            <a:lvl1pPr>
              <a:defRPr/>
            </a:lvl1pPr>
          </a:lstStyle>
          <a:p>
            <a:pPr>
              <a:defRPr/>
            </a:pPr>
            <a:fld id="{103D1549-189B-430A-BC2E-B6FA9183E25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3"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4" name="Rectangle 110"/>
          <p:cNvSpPr>
            <a:spLocks noGrp="1" noChangeArrowheads="1"/>
          </p:cNvSpPr>
          <p:nvPr>
            <p:ph type="sldNum" sz="quarter" idx="12"/>
          </p:nvPr>
        </p:nvSpPr>
        <p:spPr>
          <a:ln/>
        </p:spPr>
        <p:txBody>
          <a:bodyPr/>
          <a:lstStyle>
            <a:lvl1pPr>
              <a:defRPr/>
            </a:lvl1pPr>
          </a:lstStyle>
          <a:p>
            <a:pPr>
              <a:defRPr/>
            </a:pPr>
            <a:fld id="{79649112-2361-4913-9798-B6AEBB59A8D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rtlCol="0"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13E2EC06-222A-42D0-87E9-064A6BEAE80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rtlCol="0"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lIns="91440" rIns="91440"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C71FF8B8-F0F3-400C-8102-4AEACDC8D33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8" name="Rectangle 104"/>
          <p:cNvSpPr>
            <a:spLocks noChangeArrowheads="1"/>
          </p:cNvSpPr>
          <p:nvPr/>
        </p:nvSpPr>
        <p:spPr bwMode="white">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a:cs typeface="+mn-cs"/>
            </a:endParaRPr>
          </a:p>
        </p:txBody>
      </p:sp>
      <p:pic>
        <p:nvPicPr>
          <p:cNvPr id="90115" name="Picture 109" descr="Text Page"/>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0" y="0"/>
            <a:ext cx="9144000" cy="1150938"/>
          </a:xfrm>
          <a:prstGeom prst="rect">
            <a:avLst/>
          </a:prstGeom>
          <a:noFill/>
          <a:ln w="9525">
            <a:noFill/>
            <a:miter lim="800000"/>
            <a:headEnd/>
            <a:tailEnd/>
          </a:ln>
        </p:spPr>
      </p:pic>
      <p:sp>
        <p:nvSpPr>
          <p:cNvPr id="90116" name="Rectangle 45"/>
          <p:cNvSpPr>
            <a:spLocks noGrp="1" noChangeArrowheads="1"/>
          </p:cNvSpPr>
          <p:nvPr>
            <p:ph type="body" idx="1"/>
          </p:nvPr>
        </p:nvSpPr>
        <p:spPr bwMode="auto">
          <a:xfrm>
            <a:off x="495300" y="1647825"/>
            <a:ext cx="8153400" cy="4652963"/>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0117" name="Rectangle 44"/>
          <p:cNvSpPr>
            <a:spLocks noGrp="1" noChangeArrowheads="1"/>
          </p:cNvSpPr>
          <p:nvPr>
            <p:ph type="title"/>
          </p:nvPr>
        </p:nvSpPr>
        <p:spPr bwMode="black">
          <a:xfrm>
            <a:off x="298450" y="90488"/>
            <a:ext cx="7400925"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smtClean="0"/>
              <a:t>Click to edit </a:t>
            </a:r>
            <a:br>
              <a:rPr lang="en-US" smtClean="0"/>
            </a:br>
            <a:r>
              <a:rPr lang="en-US" smtClean="0"/>
              <a:t>Master title style</a:t>
            </a:r>
          </a:p>
        </p:txBody>
      </p:sp>
      <p:sp>
        <p:nvSpPr>
          <p:cNvPr id="1125" name="Rectangle 101"/>
          <p:cNvSpPr>
            <a:spLocks noChangeArrowheads="1"/>
          </p:cNvSpPr>
          <p:nvPr/>
        </p:nvSpPr>
        <p:spPr bwMode="auto">
          <a:xfrm>
            <a:off x="0" y="6807200"/>
            <a:ext cx="9144000" cy="50800"/>
          </a:xfrm>
          <a:prstGeom prst="rect">
            <a:avLst/>
          </a:prstGeom>
          <a:solidFill>
            <a:srgbClr val="225A7A"/>
          </a:solidFill>
          <a:ln w="9525">
            <a:noFill/>
            <a:miter lim="800000"/>
            <a:headEnd/>
            <a:tailEnd/>
          </a:ln>
          <a:effectLst/>
        </p:spPr>
        <p:txBody>
          <a:bodyPr wrap="none" anchor="ctr"/>
          <a:lstStyle/>
          <a:p>
            <a:pPr>
              <a:defRPr/>
            </a:pPr>
            <a:endParaRPr lang="en-US">
              <a:cs typeface="+mn-cs"/>
            </a:endParaRPr>
          </a:p>
        </p:txBody>
      </p:sp>
      <p:pic>
        <p:nvPicPr>
          <p:cNvPr id="90119" name="Picture 102"/>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7761288" y="349250"/>
            <a:ext cx="1228725" cy="341313"/>
          </a:xfrm>
          <a:prstGeom prst="rect">
            <a:avLst/>
          </a:prstGeom>
          <a:noFill/>
          <a:ln w="9525">
            <a:noFill/>
            <a:miter lim="800000"/>
            <a:headEnd/>
            <a:tailEnd/>
          </a:ln>
        </p:spPr>
      </p:pic>
      <p:sp>
        <p:nvSpPr>
          <p:cNvPr id="1129" name="Rectangle 105"/>
          <p:cNvSpPr>
            <a:spLocks noGrp="1" noChangeArrowheads="1"/>
          </p:cNvSpPr>
          <p:nvPr>
            <p:ph type="dt" sz="half" idx="2"/>
          </p:nvPr>
        </p:nvSpPr>
        <p:spPr bwMode="auto">
          <a:xfrm>
            <a:off x="85725" y="6961188"/>
            <a:ext cx="1352550"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900">
                <a:solidFill>
                  <a:schemeClr val="bg1"/>
                </a:solidFill>
                <a:latin typeface="Arial" charset="0"/>
                <a:cs typeface="+mn-cs"/>
              </a:defRPr>
            </a:lvl1pPr>
          </a:lstStyle>
          <a:p>
            <a:pPr>
              <a:defRPr/>
            </a:pPr>
            <a:r>
              <a:rPr lang="en-US" smtClean="0"/>
              <a:t>12/01/09 - 9pm</a:t>
            </a:r>
            <a:endParaRPr lang="en-US"/>
          </a:p>
        </p:txBody>
      </p:sp>
      <p:sp>
        <p:nvSpPr>
          <p:cNvPr id="1130" name="Rectangle 106"/>
          <p:cNvSpPr>
            <a:spLocks noGrp="1" noChangeArrowheads="1"/>
          </p:cNvSpPr>
          <p:nvPr>
            <p:ph type="ftr" sz="quarter" idx="3"/>
          </p:nvPr>
        </p:nvSpPr>
        <p:spPr bwMode="auto">
          <a:xfrm>
            <a:off x="2695575" y="6961188"/>
            <a:ext cx="3752850" cy="1174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900">
                <a:solidFill>
                  <a:schemeClr val="bg1"/>
                </a:solidFill>
                <a:latin typeface="Arial" charset="0"/>
                <a:cs typeface="+mn-cs"/>
              </a:defRPr>
            </a:lvl1pPr>
          </a:lstStyle>
          <a:p>
            <a:pPr>
              <a:defRPr/>
            </a:pPr>
            <a:r>
              <a:rPr lang="en-US"/>
              <a:t>eSlide – P6466 – The Financial Crisis and the Future of the P/C</a:t>
            </a:r>
          </a:p>
        </p:txBody>
      </p:sp>
      <p:sp>
        <p:nvSpPr>
          <p:cNvPr id="1134" name="Rectangle 110"/>
          <p:cNvSpPr>
            <a:spLocks noGrp="1" noChangeArrowheads="1"/>
          </p:cNvSpPr>
          <p:nvPr>
            <p:ph type="sldNum" sz="quarter" idx="4"/>
          </p:nvPr>
        </p:nvSpPr>
        <p:spPr bwMode="auto">
          <a:xfrm>
            <a:off x="8601075" y="6656388"/>
            <a:ext cx="447675"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lnSpc>
                <a:spcPct val="85000"/>
              </a:lnSpc>
              <a:spcBef>
                <a:spcPct val="20000"/>
              </a:spcBef>
              <a:defRPr sz="900">
                <a:latin typeface="Arial" charset="0"/>
                <a:cs typeface="+mn-cs"/>
              </a:defRPr>
            </a:lvl1pPr>
          </a:lstStyle>
          <a:p>
            <a:pPr>
              <a:defRPr/>
            </a:pPr>
            <a:fld id="{FF8B5C7A-7BED-4BF9-AD02-83F44DE0BE2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437" r:id="rId1"/>
    <p:sldLayoutId id="2147485426" r:id="rId2"/>
    <p:sldLayoutId id="2147485427" r:id="rId3"/>
    <p:sldLayoutId id="2147485428" r:id="rId4"/>
    <p:sldLayoutId id="2147485429" r:id="rId5"/>
    <p:sldLayoutId id="2147485430" r:id="rId6"/>
    <p:sldLayoutId id="2147485431" r:id="rId7"/>
    <p:sldLayoutId id="2147485432" r:id="rId8"/>
    <p:sldLayoutId id="2147485433" r:id="rId9"/>
    <p:sldLayoutId id="2147485434" r:id="rId10"/>
    <p:sldLayoutId id="2147485435" r:id="rId11"/>
    <p:sldLayoutId id="2147485436" r:id="rId12"/>
    <p:sldLayoutId id="2147485438" r:id="rId13"/>
    <p:sldLayoutId id="2147485441" r:id="rId14"/>
    <p:sldLayoutId id="2147485442" r:id="rId15"/>
  </p:sldLayoutIdLst>
  <p:timing>
    <p:tnLst>
      <p:par>
        <p:cTn id="1" dur="indefinite" restart="never" nodeType="tmRoot"/>
      </p:par>
    </p:tnLst>
  </p:timing>
  <p:hf hdr="0" ftr="0"/>
  <p:txStyles>
    <p:title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p:titleStyle>
    <p:body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xml"/><Relationship Id="rId1" Type="http://schemas.openxmlformats.org/officeDocument/2006/relationships/vmlDrawing" Target="../drawings/vmlDrawing8.vml"/><Relationship Id="rId6" Type="http://schemas.openxmlformats.org/officeDocument/2006/relationships/image" Target="../media/image11.emf"/><Relationship Id="rId5" Type="http://schemas.openxmlformats.org/officeDocument/2006/relationships/oleObject" Target="../embeddings/oleObject8.bin"/><Relationship Id="rId4" Type="http://schemas.openxmlformats.org/officeDocument/2006/relationships/notesSlide" Target="../notesSlides/notesSlide10.xml"/></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95.xml"/><Relationship Id="rId7" Type="http://schemas.openxmlformats.org/officeDocument/2006/relationships/image" Target="../media/image93.jpeg"/><Relationship Id="rId2" Type="http://schemas.openxmlformats.org/officeDocument/2006/relationships/slideLayout" Target="../slideLayouts/slideLayout7.xml"/><Relationship Id="rId1" Type="http://schemas.openxmlformats.org/officeDocument/2006/relationships/vmlDrawing" Target="../drawings/vmlDrawing83.vml"/><Relationship Id="rId6" Type="http://schemas.openxmlformats.org/officeDocument/2006/relationships/image" Target="../media/image92.emf"/><Relationship Id="rId5" Type="http://schemas.openxmlformats.org/officeDocument/2006/relationships/oleObject" Target="../embeddings/oleObject83.bin"/><Relationship Id="rId4" Type="http://schemas.openxmlformats.org/officeDocument/2006/relationships/hyperlink" Target="http://data.bls.gov/" TargetMode="External"/></Relationships>
</file>

<file path=ppt/slides/_rels/slide101.xml.rels><?xml version="1.0" encoding="UTF-8" standalone="yes"?>
<Relationships xmlns="http://schemas.openxmlformats.org/package/2006/relationships"><Relationship Id="rId3" Type="http://schemas.openxmlformats.org/officeDocument/2006/relationships/oleObject" Target="../embeddings/oleObject84.bin"/><Relationship Id="rId2" Type="http://schemas.openxmlformats.org/officeDocument/2006/relationships/slideLayout" Target="../slideLayouts/slideLayout6.xml"/><Relationship Id="rId1" Type="http://schemas.openxmlformats.org/officeDocument/2006/relationships/vmlDrawing" Target="../drawings/vmlDrawing84.vml"/><Relationship Id="rId4" Type="http://schemas.openxmlformats.org/officeDocument/2006/relationships/image" Target="../media/image94.emf"/></Relationships>
</file>

<file path=ppt/slides/_rels/slide102.xml.rels><?xml version="1.0" encoding="UTF-8" standalone="yes"?>
<Relationships xmlns="http://schemas.openxmlformats.org/package/2006/relationships"><Relationship Id="rId3" Type="http://schemas.openxmlformats.org/officeDocument/2006/relationships/oleObject" Target="../embeddings/oleObject85.bin"/><Relationship Id="rId2" Type="http://schemas.openxmlformats.org/officeDocument/2006/relationships/slideLayout" Target="../slideLayouts/slideLayout12.xml"/><Relationship Id="rId1" Type="http://schemas.openxmlformats.org/officeDocument/2006/relationships/vmlDrawing" Target="../drawings/vmlDrawing85.vml"/><Relationship Id="rId4" Type="http://schemas.openxmlformats.org/officeDocument/2006/relationships/image" Target="../media/image95.emf"/></Relationships>
</file>

<file path=ppt/slides/_rels/slide103.xml.rels><?xml version="1.0" encoding="UTF-8" standalone="yes"?>
<Relationships xmlns="http://schemas.openxmlformats.org/package/2006/relationships"><Relationship Id="rId3" Type="http://schemas.openxmlformats.org/officeDocument/2006/relationships/notesSlide" Target="../notesSlides/notesSlide96.xml"/><Relationship Id="rId2" Type="http://schemas.openxmlformats.org/officeDocument/2006/relationships/slideLayout" Target="../slideLayouts/slideLayout7.xml"/><Relationship Id="rId1" Type="http://schemas.openxmlformats.org/officeDocument/2006/relationships/vmlDrawing" Target="../drawings/vmlDrawing86.vml"/><Relationship Id="rId5" Type="http://schemas.openxmlformats.org/officeDocument/2006/relationships/image" Target="../media/image96.emf"/><Relationship Id="rId4" Type="http://schemas.openxmlformats.org/officeDocument/2006/relationships/oleObject" Target="../embeddings/oleObject86.bin"/></Relationships>
</file>

<file path=ppt/slides/_rels/slide104.xml.rels><?xml version="1.0" encoding="UTF-8" standalone="yes"?>
<Relationships xmlns="http://schemas.openxmlformats.org/package/2006/relationships"><Relationship Id="rId3" Type="http://schemas.openxmlformats.org/officeDocument/2006/relationships/image" Target="../media/image97.emf"/><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98.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3" Type="http://schemas.openxmlformats.org/officeDocument/2006/relationships/image" Target="../media/image99.emf"/><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0.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3" Type="http://schemas.openxmlformats.org/officeDocument/2006/relationships/notesSlide" Target="../notesSlides/notesSlide101.xml"/><Relationship Id="rId2" Type="http://schemas.openxmlformats.org/officeDocument/2006/relationships/slideLayout" Target="../slideLayouts/slideLayout6.xml"/><Relationship Id="rId1" Type="http://schemas.openxmlformats.org/officeDocument/2006/relationships/vmlDrawing" Target="../drawings/vmlDrawing87.vml"/><Relationship Id="rId6" Type="http://schemas.openxmlformats.org/officeDocument/2006/relationships/hyperlink" Target="http://www.census.gov/manufacturing/m3/" TargetMode="External"/><Relationship Id="rId5" Type="http://schemas.openxmlformats.org/officeDocument/2006/relationships/image" Target="../media/image100.emf"/><Relationship Id="rId4" Type="http://schemas.openxmlformats.org/officeDocument/2006/relationships/oleObject" Target="../embeddings/oleObject87.bin"/></Relationships>
</file>

<file path=ppt/slides/_rels/slide109.xml.rels><?xml version="1.0" encoding="UTF-8" standalone="yes"?>
<Relationships xmlns="http://schemas.openxmlformats.org/package/2006/relationships"><Relationship Id="rId3" Type="http://schemas.openxmlformats.org/officeDocument/2006/relationships/notesSlide" Target="../notesSlides/notesSlide102.xml"/><Relationship Id="rId2" Type="http://schemas.openxmlformats.org/officeDocument/2006/relationships/slideLayout" Target="../slideLayouts/slideLayout7.xml"/><Relationship Id="rId1" Type="http://schemas.openxmlformats.org/officeDocument/2006/relationships/vmlDrawing" Target="../drawings/vmlDrawing88.vml"/><Relationship Id="rId6" Type="http://schemas.openxmlformats.org/officeDocument/2006/relationships/hyperlink" Target="http://www.census.gov/manufacturing/m3/" TargetMode="External"/><Relationship Id="rId5" Type="http://schemas.openxmlformats.org/officeDocument/2006/relationships/image" Target="../media/image101.emf"/><Relationship Id="rId4" Type="http://schemas.openxmlformats.org/officeDocument/2006/relationships/oleObject" Target="../embeddings/oleObject88.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image" Target="../media/image12.emf"/><Relationship Id="rId4" Type="http://schemas.openxmlformats.org/officeDocument/2006/relationships/oleObject" Target="../embeddings/oleObject9.bin"/></Relationships>
</file>

<file path=ppt/slides/_rels/slide110.xml.rels><?xml version="1.0" encoding="UTF-8" standalone="yes"?>
<Relationships xmlns="http://schemas.openxmlformats.org/package/2006/relationships"><Relationship Id="rId3" Type="http://schemas.openxmlformats.org/officeDocument/2006/relationships/notesSlide" Target="../notesSlides/notesSlide103.xml"/><Relationship Id="rId2" Type="http://schemas.openxmlformats.org/officeDocument/2006/relationships/slideLayout" Target="../slideLayouts/slideLayout7.xml"/><Relationship Id="rId1" Type="http://schemas.openxmlformats.org/officeDocument/2006/relationships/vmlDrawing" Target="../drawings/vmlDrawing89.vml"/><Relationship Id="rId6" Type="http://schemas.openxmlformats.org/officeDocument/2006/relationships/hyperlink" Target="http://data.bls.gov/" TargetMode="External"/><Relationship Id="rId5" Type="http://schemas.openxmlformats.org/officeDocument/2006/relationships/image" Target="../media/image102.emf"/><Relationship Id="rId4" Type="http://schemas.openxmlformats.org/officeDocument/2006/relationships/oleObject" Target="../embeddings/oleObject89.bin"/></Relationships>
</file>

<file path=ppt/slides/_rels/slide111.xml.rels><?xml version="1.0" encoding="UTF-8" standalone="yes"?>
<Relationships xmlns="http://schemas.openxmlformats.org/package/2006/relationships"><Relationship Id="rId3" Type="http://schemas.openxmlformats.org/officeDocument/2006/relationships/notesSlide" Target="../notesSlides/notesSlide104.xml"/><Relationship Id="rId2" Type="http://schemas.openxmlformats.org/officeDocument/2006/relationships/slideLayout" Target="../slideLayouts/slideLayout6.xml"/><Relationship Id="rId1" Type="http://schemas.openxmlformats.org/officeDocument/2006/relationships/vmlDrawing" Target="../drawings/vmlDrawing90.vml"/><Relationship Id="rId6" Type="http://schemas.openxmlformats.org/officeDocument/2006/relationships/hyperlink" Target="http://www.ism.ws/ismreport/mfgrob.cfm" TargetMode="External"/><Relationship Id="rId5" Type="http://schemas.openxmlformats.org/officeDocument/2006/relationships/image" Target="../media/image103.emf"/><Relationship Id="rId4" Type="http://schemas.openxmlformats.org/officeDocument/2006/relationships/oleObject" Target="../embeddings/oleObject90.bin"/></Relationships>
</file>

<file path=ppt/slides/_rels/slide112.xml.rels><?xml version="1.0" encoding="UTF-8" standalone="yes"?>
<Relationships xmlns="http://schemas.openxmlformats.org/package/2006/relationships"><Relationship Id="rId3" Type="http://schemas.openxmlformats.org/officeDocument/2006/relationships/notesSlide" Target="../notesSlides/notesSlide105.xml"/><Relationship Id="rId2" Type="http://schemas.openxmlformats.org/officeDocument/2006/relationships/slideLayout" Target="../slideLayouts/slideLayout6.xml"/><Relationship Id="rId1" Type="http://schemas.openxmlformats.org/officeDocument/2006/relationships/vmlDrawing" Target="../drawings/vmlDrawing91.vml"/><Relationship Id="rId5" Type="http://schemas.openxmlformats.org/officeDocument/2006/relationships/image" Target="../media/image104.emf"/><Relationship Id="rId4" Type="http://schemas.openxmlformats.org/officeDocument/2006/relationships/oleObject" Target="../embeddings/oleObject91.bin"/></Relationships>
</file>

<file path=ppt/slides/_rels/slide113.xml.rels><?xml version="1.0" encoding="UTF-8" standalone="yes"?>
<Relationships xmlns="http://schemas.openxmlformats.org/package/2006/relationships"><Relationship Id="rId3" Type="http://schemas.openxmlformats.org/officeDocument/2006/relationships/notesSlide" Target="../notesSlides/notesSlide106.xml"/><Relationship Id="rId7" Type="http://schemas.openxmlformats.org/officeDocument/2006/relationships/hyperlink" Target="http://www.federalreserve.gov/releases/g17/Current/default.htm" TargetMode="External"/><Relationship Id="rId2" Type="http://schemas.openxmlformats.org/officeDocument/2006/relationships/slideLayout" Target="../slideLayouts/slideLayout7.xml"/><Relationship Id="rId1" Type="http://schemas.openxmlformats.org/officeDocument/2006/relationships/vmlDrawing" Target="../drawings/vmlDrawing92.vml"/><Relationship Id="rId6" Type="http://schemas.openxmlformats.org/officeDocument/2006/relationships/image" Target="../media/image105.emf"/><Relationship Id="rId5" Type="http://schemas.openxmlformats.org/officeDocument/2006/relationships/oleObject" Target="../embeddings/oleObject92.bin"/><Relationship Id="rId4" Type="http://schemas.openxmlformats.org/officeDocument/2006/relationships/audio" Target="../media/audio1.wav"/></Relationships>
</file>

<file path=ppt/slides/_rels/slide1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7.xml"/><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3" Type="http://schemas.openxmlformats.org/officeDocument/2006/relationships/notesSlide" Target="../notesSlides/notesSlide108.xml"/><Relationship Id="rId2" Type="http://schemas.openxmlformats.org/officeDocument/2006/relationships/slideLayout" Target="../slideLayouts/slideLayout7.xml"/><Relationship Id="rId1" Type="http://schemas.openxmlformats.org/officeDocument/2006/relationships/vmlDrawing" Target="../drawings/vmlDrawing93.vml"/><Relationship Id="rId5" Type="http://schemas.openxmlformats.org/officeDocument/2006/relationships/image" Target="../media/image106.emf"/><Relationship Id="rId4" Type="http://schemas.openxmlformats.org/officeDocument/2006/relationships/oleObject" Target="../embeddings/oleObject93.bin"/></Relationships>
</file>

<file path=ppt/slides/_rels/slide116.xml.rels><?xml version="1.0" encoding="UTF-8" standalone="yes"?>
<Relationships xmlns="http://schemas.openxmlformats.org/package/2006/relationships"><Relationship Id="rId3" Type="http://schemas.openxmlformats.org/officeDocument/2006/relationships/notesSlide" Target="../notesSlides/notesSlide109.xml"/><Relationship Id="rId2" Type="http://schemas.openxmlformats.org/officeDocument/2006/relationships/slideLayout" Target="../slideLayouts/slideLayout6.xml"/><Relationship Id="rId1" Type="http://schemas.openxmlformats.org/officeDocument/2006/relationships/vmlDrawing" Target="../drawings/vmlDrawing94.vml"/><Relationship Id="rId5" Type="http://schemas.openxmlformats.org/officeDocument/2006/relationships/image" Target="../media/image107.emf"/><Relationship Id="rId4" Type="http://schemas.openxmlformats.org/officeDocument/2006/relationships/oleObject" Target="../embeddings/oleObject94.bin"/></Relationships>
</file>

<file path=ppt/slides/_rels/slide117.xml.rels><?xml version="1.0" encoding="UTF-8" standalone="yes"?>
<Relationships xmlns="http://schemas.openxmlformats.org/package/2006/relationships"><Relationship Id="rId3" Type="http://schemas.openxmlformats.org/officeDocument/2006/relationships/notesSlide" Target="../notesSlides/notesSlide110.xml"/><Relationship Id="rId2" Type="http://schemas.openxmlformats.org/officeDocument/2006/relationships/slideLayout" Target="../slideLayouts/slideLayout7.xml"/><Relationship Id="rId1" Type="http://schemas.openxmlformats.org/officeDocument/2006/relationships/vmlDrawing" Target="../drawings/vmlDrawing95.vml"/><Relationship Id="rId5" Type="http://schemas.openxmlformats.org/officeDocument/2006/relationships/image" Target="../media/image108.emf"/><Relationship Id="rId4" Type="http://schemas.openxmlformats.org/officeDocument/2006/relationships/oleObject" Target="../embeddings/oleObject95.bin"/></Relationships>
</file>

<file path=ppt/slides/_rels/slide118.xml.rels><?xml version="1.0" encoding="UTF-8" standalone="yes"?>
<Relationships xmlns="http://schemas.openxmlformats.org/package/2006/relationships"><Relationship Id="rId3" Type="http://schemas.openxmlformats.org/officeDocument/2006/relationships/notesSlide" Target="../notesSlides/notesSlide111.xml"/><Relationship Id="rId2" Type="http://schemas.openxmlformats.org/officeDocument/2006/relationships/slideLayout" Target="../slideLayouts/slideLayout7.xml"/><Relationship Id="rId1" Type="http://schemas.openxmlformats.org/officeDocument/2006/relationships/vmlDrawing" Target="../drawings/vmlDrawing96.vml"/><Relationship Id="rId5" Type="http://schemas.openxmlformats.org/officeDocument/2006/relationships/image" Target="../media/image109.emf"/><Relationship Id="rId4" Type="http://schemas.openxmlformats.org/officeDocument/2006/relationships/oleObject" Target="../embeddings/oleObject96.bin"/></Relationships>
</file>

<file path=ppt/slides/_rels/slide119.xml.rels><?xml version="1.0" encoding="UTF-8" standalone="yes"?>
<Relationships xmlns="http://schemas.openxmlformats.org/package/2006/relationships"><Relationship Id="rId3" Type="http://schemas.openxmlformats.org/officeDocument/2006/relationships/notesSlide" Target="../notesSlides/notesSlide112.xml"/><Relationship Id="rId2" Type="http://schemas.openxmlformats.org/officeDocument/2006/relationships/slideLayout" Target="../slideLayouts/slideLayout6.xml"/><Relationship Id="rId1" Type="http://schemas.openxmlformats.org/officeDocument/2006/relationships/vmlDrawing" Target="../drawings/vmlDrawing97.vml"/><Relationship Id="rId6" Type="http://schemas.openxmlformats.org/officeDocument/2006/relationships/hyperlink" Target="http://www.bls.gov/ces/home.htm" TargetMode="External"/><Relationship Id="rId5" Type="http://schemas.openxmlformats.org/officeDocument/2006/relationships/image" Target="../media/image110.emf"/><Relationship Id="rId4" Type="http://schemas.openxmlformats.org/officeDocument/2006/relationships/oleObject" Target="../embeddings/oleObject97.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vmlDrawing" Target="../drawings/vmlDrawing10.vml"/><Relationship Id="rId5" Type="http://schemas.openxmlformats.org/officeDocument/2006/relationships/image" Target="../media/image13.emf"/><Relationship Id="rId4" Type="http://schemas.openxmlformats.org/officeDocument/2006/relationships/oleObject" Target="../embeddings/oleObject10.bin"/></Relationships>
</file>

<file path=ppt/slides/_rels/slide120.xml.rels><?xml version="1.0" encoding="UTF-8" standalone="yes"?>
<Relationships xmlns="http://schemas.openxmlformats.org/package/2006/relationships"><Relationship Id="rId3" Type="http://schemas.openxmlformats.org/officeDocument/2006/relationships/notesSlide" Target="../notesSlides/notesSlide113.xml"/><Relationship Id="rId2" Type="http://schemas.openxmlformats.org/officeDocument/2006/relationships/slideLayout" Target="../slideLayouts/slideLayout6.xml"/><Relationship Id="rId1" Type="http://schemas.openxmlformats.org/officeDocument/2006/relationships/vmlDrawing" Target="../drawings/vmlDrawing98.vml"/><Relationship Id="rId6" Type="http://schemas.openxmlformats.org/officeDocument/2006/relationships/hyperlink" Target="http://www.bls.gov/ces/home.htm" TargetMode="External"/><Relationship Id="rId5" Type="http://schemas.openxmlformats.org/officeDocument/2006/relationships/image" Target="../media/image111.emf"/><Relationship Id="rId4" Type="http://schemas.openxmlformats.org/officeDocument/2006/relationships/oleObject" Target="../embeddings/oleObject98.bin"/></Relationships>
</file>

<file path=ppt/slides/_rels/slide121.xml.rels><?xml version="1.0" encoding="UTF-8" standalone="yes"?>
<Relationships xmlns="http://schemas.openxmlformats.org/package/2006/relationships"><Relationship Id="rId3" Type="http://schemas.openxmlformats.org/officeDocument/2006/relationships/notesSlide" Target="../notesSlides/notesSlide114.xml"/><Relationship Id="rId2" Type="http://schemas.openxmlformats.org/officeDocument/2006/relationships/slideLayout" Target="../slideLayouts/slideLayout6.xml"/><Relationship Id="rId1" Type="http://schemas.openxmlformats.org/officeDocument/2006/relationships/vmlDrawing" Target="../drawings/vmlDrawing99.vml"/><Relationship Id="rId6" Type="http://schemas.openxmlformats.org/officeDocument/2006/relationships/hyperlink" Target="http://www.bls.gov/ces/home.htm" TargetMode="External"/><Relationship Id="rId5" Type="http://schemas.openxmlformats.org/officeDocument/2006/relationships/image" Target="../media/image112.emf"/><Relationship Id="rId4" Type="http://schemas.openxmlformats.org/officeDocument/2006/relationships/oleObject" Target="../embeddings/oleObject99.bin"/></Relationships>
</file>

<file path=ppt/slides/_rels/slide122.xml.rels><?xml version="1.0" encoding="UTF-8" standalone="yes"?>
<Relationships xmlns="http://schemas.openxmlformats.org/package/2006/relationships"><Relationship Id="rId3" Type="http://schemas.openxmlformats.org/officeDocument/2006/relationships/notesSlide" Target="../notesSlides/notesSlide115.xml"/><Relationship Id="rId2" Type="http://schemas.openxmlformats.org/officeDocument/2006/relationships/slideLayout" Target="../slideLayouts/slideLayout6.xml"/><Relationship Id="rId1" Type="http://schemas.openxmlformats.org/officeDocument/2006/relationships/vmlDrawing" Target="../drawings/vmlDrawing100.vml"/><Relationship Id="rId6" Type="http://schemas.openxmlformats.org/officeDocument/2006/relationships/hyperlink" Target="http://www.bls.gov/data/" TargetMode="External"/><Relationship Id="rId5" Type="http://schemas.openxmlformats.org/officeDocument/2006/relationships/image" Target="../media/image113.emf"/><Relationship Id="rId4" Type="http://schemas.openxmlformats.org/officeDocument/2006/relationships/oleObject" Target="../embeddings/oleObject100.bin"/></Relationships>
</file>

<file path=ppt/slides/_rels/slide123.xml.rels><?xml version="1.0" encoding="UTF-8" standalone="yes"?>
<Relationships xmlns="http://schemas.openxmlformats.org/package/2006/relationships"><Relationship Id="rId3" Type="http://schemas.openxmlformats.org/officeDocument/2006/relationships/notesSlide" Target="../notesSlides/notesSlide116.xml"/><Relationship Id="rId2" Type="http://schemas.openxmlformats.org/officeDocument/2006/relationships/slideLayout" Target="../slideLayouts/slideLayout6.xml"/><Relationship Id="rId1" Type="http://schemas.openxmlformats.org/officeDocument/2006/relationships/vmlDrawing" Target="../drawings/vmlDrawing101.vml"/><Relationship Id="rId6" Type="http://schemas.openxmlformats.org/officeDocument/2006/relationships/hyperlink" Target="http://www.bls.gov/data/" TargetMode="External"/><Relationship Id="rId5" Type="http://schemas.openxmlformats.org/officeDocument/2006/relationships/image" Target="../media/image114.emf"/><Relationship Id="rId4" Type="http://schemas.openxmlformats.org/officeDocument/2006/relationships/oleObject" Target="../embeddings/oleObject101.bin"/></Relationships>
</file>

<file path=ppt/slides/_rels/slide124.xml.rels><?xml version="1.0" encoding="UTF-8" standalone="yes"?>
<Relationships xmlns="http://schemas.openxmlformats.org/package/2006/relationships"><Relationship Id="rId3" Type="http://schemas.openxmlformats.org/officeDocument/2006/relationships/notesSlide" Target="../notesSlides/notesSlide117.xml"/><Relationship Id="rId7" Type="http://schemas.openxmlformats.org/officeDocument/2006/relationships/image" Target="../media/image93.jpeg"/><Relationship Id="rId2" Type="http://schemas.openxmlformats.org/officeDocument/2006/relationships/slideLayout" Target="../slideLayouts/slideLayout7.xml"/><Relationship Id="rId1" Type="http://schemas.openxmlformats.org/officeDocument/2006/relationships/vmlDrawing" Target="../drawings/vmlDrawing102.vml"/><Relationship Id="rId6" Type="http://schemas.openxmlformats.org/officeDocument/2006/relationships/image" Target="../media/image92.emf"/><Relationship Id="rId5" Type="http://schemas.openxmlformats.org/officeDocument/2006/relationships/oleObject" Target="../embeddings/oleObject102.bin"/><Relationship Id="rId4" Type="http://schemas.openxmlformats.org/officeDocument/2006/relationships/hyperlink" Target="http://data.bls.gov/" TargetMode="External"/></Relationships>
</file>

<file path=ppt/slides/_rels/slide125.xml.rels><?xml version="1.0" encoding="UTF-8" standalone="yes"?>
<Relationships xmlns="http://schemas.openxmlformats.org/package/2006/relationships"><Relationship Id="rId3" Type="http://schemas.openxmlformats.org/officeDocument/2006/relationships/notesSlide" Target="../notesSlides/notesSlide118.xml"/><Relationship Id="rId2" Type="http://schemas.openxmlformats.org/officeDocument/2006/relationships/slideLayout" Target="../slideLayouts/slideLayout6.xml"/><Relationship Id="rId1" Type="http://schemas.openxmlformats.org/officeDocument/2006/relationships/vmlDrawing" Target="../drawings/vmlDrawing103.vml"/><Relationship Id="rId5" Type="http://schemas.openxmlformats.org/officeDocument/2006/relationships/image" Target="../media/image115.emf"/><Relationship Id="rId4" Type="http://schemas.openxmlformats.org/officeDocument/2006/relationships/oleObject" Target="../embeddings/oleObject103.bin"/></Relationships>
</file>

<file path=ppt/slides/_rels/slide126.xml.rels><?xml version="1.0" encoding="UTF-8" standalone="yes"?>
<Relationships xmlns="http://schemas.openxmlformats.org/package/2006/relationships"><Relationship Id="rId3" Type="http://schemas.openxmlformats.org/officeDocument/2006/relationships/notesSlide" Target="../notesSlides/notesSlide119.xml"/><Relationship Id="rId2" Type="http://schemas.openxmlformats.org/officeDocument/2006/relationships/slideLayout" Target="../slideLayouts/slideLayout7.xml"/><Relationship Id="rId1" Type="http://schemas.openxmlformats.org/officeDocument/2006/relationships/vmlDrawing" Target="../drawings/vmlDrawing104.vml"/><Relationship Id="rId6" Type="http://schemas.openxmlformats.org/officeDocument/2006/relationships/image" Target="../media/image116.emf"/><Relationship Id="rId5" Type="http://schemas.openxmlformats.org/officeDocument/2006/relationships/oleObject" Target="../embeddings/oleObject104.bin"/><Relationship Id="rId4" Type="http://schemas.openxmlformats.org/officeDocument/2006/relationships/hyperlink" Target="http://research.stlouisfed.org/fred2/series/WASCUR" TargetMode="External"/></Relationships>
</file>

<file path=ppt/slides/_rels/slide127.xml.rels><?xml version="1.0" encoding="UTF-8" standalone="yes"?>
<Relationships xmlns="http://schemas.openxmlformats.org/package/2006/relationships"><Relationship Id="rId3" Type="http://schemas.openxmlformats.org/officeDocument/2006/relationships/notesSlide" Target="../notesSlides/notesSlide120.xml"/><Relationship Id="rId2" Type="http://schemas.openxmlformats.org/officeDocument/2006/relationships/slideLayout" Target="../slideLayouts/slideLayout6.xml"/><Relationship Id="rId1" Type="http://schemas.openxmlformats.org/officeDocument/2006/relationships/vmlDrawing" Target="../drawings/vmlDrawing105.vml"/><Relationship Id="rId6" Type="http://schemas.openxmlformats.org/officeDocument/2006/relationships/hyperlink" Target="http://research.stlouisfed.org/fred2/series/WASCUR" TargetMode="External"/><Relationship Id="rId5" Type="http://schemas.openxmlformats.org/officeDocument/2006/relationships/image" Target="../media/image117.emf"/><Relationship Id="rId4" Type="http://schemas.openxmlformats.org/officeDocument/2006/relationships/oleObject" Target="../embeddings/oleObject105.bin"/></Relationships>
</file>

<file path=ppt/slides/_rels/slide12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21.xml"/><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3" Type="http://schemas.openxmlformats.org/officeDocument/2006/relationships/notesSlide" Target="../notesSlides/notesSlide122.xml"/><Relationship Id="rId2" Type="http://schemas.openxmlformats.org/officeDocument/2006/relationships/slideLayout" Target="../slideLayouts/slideLayout6.xml"/><Relationship Id="rId1" Type="http://schemas.openxmlformats.org/officeDocument/2006/relationships/vmlDrawing" Target="../drawings/vmlDrawing106.vml"/><Relationship Id="rId5" Type="http://schemas.openxmlformats.org/officeDocument/2006/relationships/image" Target="../media/image118.emf"/><Relationship Id="rId4" Type="http://schemas.openxmlformats.org/officeDocument/2006/relationships/oleObject" Target="../embeddings/oleObject106.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vmlDrawing" Target="../drawings/vmlDrawing11.vml"/><Relationship Id="rId5" Type="http://schemas.openxmlformats.org/officeDocument/2006/relationships/image" Target="../media/image14.emf"/><Relationship Id="rId4" Type="http://schemas.openxmlformats.org/officeDocument/2006/relationships/oleObject" Target="../embeddings/oleObject11.bin"/></Relationships>
</file>

<file path=ppt/slides/_rels/slide13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image" Target="../media/image119.emf"/><Relationship Id="rId2" Type="http://schemas.openxmlformats.org/officeDocument/2006/relationships/notesSlide" Target="../notesSlides/notesSlide123.xml"/><Relationship Id="rId1" Type="http://schemas.openxmlformats.org/officeDocument/2006/relationships/slideLayout" Target="../slideLayouts/slideLayout6.xml"/></Relationships>
</file>

<file path=ppt/slides/_rels/slide13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4.xml"/><Relationship Id="rId1" Type="http://schemas.openxmlformats.org/officeDocument/2006/relationships/slideLayout" Target="../slideLayouts/slideLayout6.xml"/></Relationships>
</file>

<file path=ppt/slides/_rels/slide133.xml.rels><?xml version="1.0" encoding="UTF-8" standalone="yes"?>
<Relationships xmlns="http://schemas.openxmlformats.org/package/2006/relationships"><Relationship Id="rId3" Type="http://schemas.openxmlformats.org/officeDocument/2006/relationships/notesSlide" Target="../notesSlides/notesSlide125.xml"/><Relationship Id="rId2" Type="http://schemas.openxmlformats.org/officeDocument/2006/relationships/slideLayout" Target="../slideLayouts/slideLayout6.xml"/><Relationship Id="rId1" Type="http://schemas.openxmlformats.org/officeDocument/2006/relationships/vmlDrawing" Target="../drawings/vmlDrawing107.vml"/><Relationship Id="rId6" Type="http://schemas.openxmlformats.org/officeDocument/2006/relationships/image" Target="../media/image120.emf"/><Relationship Id="rId5" Type="http://schemas.openxmlformats.org/officeDocument/2006/relationships/oleObject" Target="../embeddings/Microsoft_Excel_97-2003_Worksheet1.xls"/><Relationship Id="rId4" Type="http://schemas.openxmlformats.org/officeDocument/2006/relationships/oleObject" Target="../embeddings/oleObject107.bin"/></Relationships>
</file>

<file path=ppt/slides/_rels/slide13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26.xml"/><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3" Type="http://schemas.openxmlformats.org/officeDocument/2006/relationships/notesSlide" Target="../notesSlides/notesSlide127.xml"/><Relationship Id="rId2" Type="http://schemas.openxmlformats.org/officeDocument/2006/relationships/slideLayout" Target="../slideLayouts/slideLayout7.xml"/><Relationship Id="rId1" Type="http://schemas.openxmlformats.org/officeDocument/2006/relationships/vmlDrawing" Target="../drawings/vmlDrawing108.vml"/><Relationship Id="rId5" Type="http://schemas.openxmlformats.org/officeDocument/2006/relationships/image" Target="../media/image121.emf"/><Relationship Id="rId4" Type="http://schemas.openxmlformats.org/officeDocument/2006/relationships/oleObject" Target="../embeddings/oleObject108.bin"/></Relationships>
</file>

<file path=ppt/slides/_rels/slide136.xml.rels><?xml version="1.0" encoding="UTF-8" standalone="yes"?>
<Relationships xmlns="http://schemas.openxmlformats.org/package/2006/relationships"><Relationship Id="rId3" Type="http://schemas.openxmlformats.org/officeDocument/2006/relationships/notesSlide" Target="../notesSlides/notesSlide128.xml"/><Relationship Id="rId2" Type="http://schemas.openxmlformats.org/officeDocument/2006/relationships/slideLayout" Target="../slideLayouts/slideLayout6.xml"/><Relationship Id="rId1" Type="http://schemas.openxmlformats.org/officeDocument/2006/relationships/vmlDrawing" Target="../drawings/vmlDrawing109.vml"/><Relationship Id="rId5" Type="http://schemas.openxmlformats.org/officeDocument/2006/relationships/image" Target="../media/image122.emf"/><Relationship Id="rId4" Type="http://schemas.openxmlformats.org/officeDocument/2006/relationships/oleObject" Target="../embeddings/oleObject109.bin"/></Relationships>
</file>

<file path=ppt/slides/_rels/slide137.xml.rels><?xml version="1.0" encoding="UTF-8" standalone="yes"?>
<Relationships xmlns="http://schemas.openxmlformats.org/package/2006/relationships"><Relationship Id="rId3" Type="http://schemas.openxmlformats.org/officeDocument/2006/relationships/notesSlide" Target="../notesSlides/notesSlide129.xml"/><Relationship Id="rId2" Type="http://schemas.openxmlformats.org/officeDocument/2006/relationships/slideLayout" Target="../slideLayouts/slideLayout7.xml"/><Relationship Id="rId1" Type="http://schemas.openxmlformats.org/officeDocument/2006/relationships/vmlDrawing" Target="../drawings/vmlDrawing110.vml"/><Relationship Id="rId5" Type="http://schemas.openxmlformats.org/officeDocument/2006/relationships/image" Target="../media/image123.emf"/><Relationship Id="rId4" Type="http://schemas.openxmlformats.org/officeDocument/2006/relationships/oleObject" Target="../embeddings/oleObject110.bin"/></Relationships>
</file>

<file path=ppt/slides/_rels/slide138.xml.rels><?xml version="1.0" encoding="UTF-8" standalone="yes"?>
<Relationships xmlns="http://schemas.openxmlformats.org/package/2006/relationships"><Relationship Id="rId3" Type="http://schemas.openxmlformats.org/officeDocument/2006/relationships/notesSlide" Target="../notesSlides/notesSlide130.xml"/><Relationship Id="rId2" Type="http://schemas.openxmlformats.org/officeDocument/2006/relationships/slideLayout" Target="../slideLayouts/slideLayout6.xml"/><Relationship Id="rId1" Type="http://schemas.openxmlformats.org/officeDocument/2006/relationships/vmlDrawing" Target="../drawings/vmlDrawing111.vml"/><Relationship Id="rId5" Type="http://schemas.openxmlformats.org/officeDocument/2006/relationships/image" Target="../media/image124.emf"/><Relationship Id="rId4" Type="http://schemas.openxmlformats.org/officeDocument/2006/relationships/oleObject" Target="../embeddings/oleObject111.bin"/></Relationships>
</file>

<file path=ppt/slides/_rels/slide139.xml.rels><?xml version="1.0" encoding="UTF-8" standalone="yes"?>
<Relationships xmlns="http://schemas.openxmlformats.org/package/2006/relationships"><Relationship Id="rId3" Type="http://schemas.openxmlformats.org/officeDocument/2006/relationships/notesSlide" Target="../notesSlides/notesSlide131.xml"/><Relationship Id="rId2" Type="http://schemas.openxmlformats.org/officeDocument/2006/relationships/slideLayout" Target="../slideLayouts/slideLayout6.xml"/><Relationship Id="rId1" Type="http://schemas.openxmlformats.org/officeDocument/2006/relationships/vmlDrawing" Target="../drawings/vmlDrawing112.vml"/><Relationship Id="rId5" Type="http://schemas.openxmlformats.org/officeDocument/2006/relationships/image" Target="../media/image125.emf"/><Relationship Id="rId4" Type="http://schemas.openxmlformats.org/officeDocument/2006/relationships/oleObject" Target="../embeddings/oleObject112.bin"/></Relationships>
</file>

<file path=ppt/slides/_rels/slide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3" Type="http://schemas.openxmlformats.org/officeDocument/2006/relationships/notesSlide" Target="../notesSlides/notesSlide132.xml"/><Relationship Id="rId2" Type="http://schemas.openxmlformats.org/officeDocument/2006/relationships/slideLayout" Target="../slideLayouts/slideLayout6.xml"/><Relationship Id="rId1" Type="http://schemas.openxmlformats.org/officeDocument/2006/relationships/vmlDrawing" Target="../drawings/vmlDrawing113.vml"/><Relationship Id="rId5" Type="http://schemas.openxmlformats.org/officeDocument/2006/relationships/image" Target="../media/image126.emf"/><Relationship Id="rId4" Type="http://schemas.openxmlformats.org/officeDocument/2006/relationships/oleObject" Target="../embeddings/oleObject113.bin"/></Relationships>
</file>

<file path=ppt/slides/_rels/slide141.xml.rels><?xml version="1.0" encoding="UTF-8" standalone="yes"?>
<Relationships xmlns="http://schemas.openxmlformats.org/package/2006/relationships"><Relationship Id="rId3" Type="http://schemas.openxmlformats.org/officeDocument/2006/relationships/notesSlide" Target="../notesSlides/notesSlide133.xml"/><Relationship Id="rId2" Type="http://schemas.openxmlformats.org/officeDocument/2006/relationships/slideLayout" Target="../slideLayouts/slideLayout6.xml"/><Relationship Id="rId1" Type="http://schemas.openxmlformats.org/officeDocument/2006/relationships/vmlDrawing" Target="../drawings/vmlDrawing114.vml"/><Relationship Id="rId5" Type="http://schemas.openxmlformats.org/officeDocument/2006/relationships/image" Target="../media/image127.emf"/><Relationship Id="rId4" Type="http://schemas.openxmlformats.org/officeDocument/2006/relationships/oleObject" Target="../embeddings/oleObject114.bin"/></Relationships>
</file>

<file path=ppt/slides/_rels/slide142.xml.rels><?xml version="1.0" encoding="UTF-8" standalone="yes"?>
<Relationships xmlns="http://schemas.openxmlformats.org/package/2006/relationships"><Relationship Id="rId3" Type="http://schemas.openxmlformats.org/officeDocument/2006/relationships/image" Target="../media/image128.emf"/><Relationship Id="rId2" Type="http://schemas.openxmlformats.org/officeDocument/2006/relationships/slideLayout" Target="../slideLayouts/slideLayout13.xml"/><Relationship Id="rId1" Type="http://schemas.openxmlformats.org/officeDocument/2006/relationships/tags" Target="../tags/tag8.xml"/></Relationships>
</file>

<file path=ppt/slides/_rels/slide143.xml.rels><?xml version="1.0" encoding="UTF-8" standalone="yes"?>
<Relationships xmlns="http://schemas.openxmlformats.org/package/2006/relationships"><Relationship Id="rId3" Type="http://schemas.openxmlformats.org/officeDocument/2006/relationships/image" Target="../media/image129.emf"/><Relationship Id="rId2" Type="http://schemas.openxmlformats.org/officeDocument/2006/relationships/slideLayout" Target="../slideLayouts/slideLayout13.xml"/><Relationship Id="rId1" Type="http://schemas.openxmlformats.org/officeDocument/2006/relationships/tags" Target="../tags/tag9.xml"/></Relationships>
</file>

<file path=ppt/slides/_rels/slide144.xml.rels><?xml version="1.0" encoding="UTF-8" standalone="yes"?>
<Relationships xmlns="http://schemas.openxmlformats.org/package/2006/relationships"><Relationship Id="rId3" Type="http://schemas.openxmlformats.org/officeDocument/2006/relationships/notesSlide" Target="../notesSlides/notesSlide134.xml"/><Relationship Id="rId2" Type="http://schemas.openxmlformats.org/officeDocument/2006/relationships/slideLayout" Target="../slideLayouts/slideLayout6.xml"/><Relationship Id="rId1" Type="http://schemas.openxmlformats.org/officeDocument/2006/relationships/vmlDrawing" Target="../drawings/vmlDrawing115.vml"/><Relationship Id="rId5" Type="http://schemas.openxmlformats.org/officeDocument/2006/relationships/image" Target="../media/image130.emf"/><Relationship Id="rId4" Type="http://schemas.openxmlformats.org/officeDocument/2006/relationships/oleObject" Target="../embeddings/oleObject115.bin"/></Relationships>
</file>

<file path=ppt/slides/_rels/slide145.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131.jpeg"/><Relationship Id="rId5" Type="http://schemas.openxmlformats.org/officeDocument/2006/relationships/notesSlide" Target="../notesSlides/notesSlide135.xml"/><Relationship Id="rId4" Type="http://schemas.openxmlformats.org/officeDocument/2006/relationships/slideLayout" Target="../slideLayouts/slideLayout15.xml"/></Relationships>
</file>

<file path=ppt/slides/_rels/slide146.xml.rels><?xml version="1.0" encoding="UTF-8" standalone="yes"?>
<Relationships xmlns="http://schemas.openxmlformats.org/package/2006/relationships"><Relationship Id="rId3" Type="http://schemas.openxmlformats.org/officeDocument/2006/relationships/image" Target="../media/image132.emf"/><Relationship Id="rId2" Type="http://schemas.openxmlformats.org/officeDocument/2006/relationships/slideLayout" Target="../slideLayouts/slideLayout13.xml"/><Relationship Id="rId1" Type="http://schemas.openxmlformats.org/officeDocument/2006/relationships/tags" Target="../tags/tag13.xml"/></Relationships>
</file>

<file path=ppt/slides/_rels/slide147.xml.rels><?xml version="1.0" encoding="UTF-8" standalone="yes"?>
<Relationships xmlns="http://schemas.openxmlformats.org/package/2006/relationships"><Relationship Id="rId3" Type="http://schemas.openxmlformats.org/officeDocument/2006/relationships/image" Target="../media/image133.emf"/><Relationship Id="rId2" Type="http://schemas.openxmlformats.org/officeDocument/2006/relationships/slideLayout" Target="../slideLayouts/slideLayout13.xml"/><Relationship Id="rId1" Type="http://schemas.openxmlformats.org/officeDocument/2006/relationships/tags" Target="../tags/tag14.xml"/></Relationships>
</file>

<file path=ppt/slides/_rels/slide148.xml.rels><?xml version="1.0" encoding="UTF-8" standalone="yes"?>
<Relationships xmlns="http://schemas.openxmlformats.org/package/2006/relationships"><Relationship Id="rId3" Type="http://schemas.openxmlformats.org/officeDocument/2006/relationships/image" Target="../media/image132.emf"/><Relationship Id="rId2" Type="http://schemas.openxmlformats.org/officeDocument/2006/relationships/slideLayout" Target="../slideLayouts/slideLayout13.xml"/><Relationship Id="rId1" Type="http://schemas.openxmlformats.org/officeDocument/2006/relationships/tags" Target="../tags/tag15.xml"/></Relationships>
</file>

<file path=ppt/slides/_rels/slide149.xml.rels><?xml version="1.0" encoding="UTF-8" standalone="yes"?>
<Relationships xmlns="http://schemas.openxmlformats.org/package/2006/relationships"><Relationship Id="rId3" Type="http://schemas.openxmlformats.org/officeDocument/2006/relationships/image" Target="../media/image133.emf"/><Relationship Id="rId2" Type="http://schemas.openxmlformats.org/officeDocument/2006/relationships/slideLayout" Target="../slideLayouts/slideLayout13.xml"/><Relationship Id="rId1" Type="http://schemas.openxmlformats.org/officeDocument/2006/relationships/tags" Target="../tags/tag16.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vmlDrawing" Target="../drawings/vmlDrawing12.vml"/><Relationship Id="rId5" Type="http://schemas.openxmlformats.org/officeDocument/2006/relationships/image" Target="../media/image15.emf"/><Relationship Id="rId4" Type="http://schemas.openxmlformats.org/officeDocument/2006/relationships/oleObject" Target="../embeddings/oleObject12.bin"/></Relationships>
</file>

<file path=ppt/slides/_rels/slide150.xml.rels><?xml version="1.0" encoding="UTF-8" standalone="yes"?>
<Relationships xmlns="http://schemas.openxmlformats.org/package/2006/relationships"><Relationship Id="rId3" Type="http://schemas.openxmlformats.org/officeDocument/2006/relationships/notesSlide" Target="../notesSlides/notesSlide136.xml"/><Relationship Id="rId2" Type="http://schemas.openxmlformats.org/officeDocument/2006/relationships/slideLayout" Target="../slideLayouts/slideLayout13.xml"/><Relationship Id="rId1" Type="http://schemas.openxmlformats.org/officeDocument/2006/relationships/tags" Target="../tags/tag17.xml"/></Relationships>
</file>

<file path=ppt/slides/_rels/slide151.xml.rels><?xml version="1.0" encoding="UTF-8" standalone="yes"?>
<Relationships xmlns="http://schemas.openxmlformats.org/package/2006/relationships"><Relationship Id="rId3" Type="http://schemas.openxmlformats.org/officeDocument/2006/relationships/notesSlide" Target="../notesSlides/notesSlide137.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52.xml.rels><?xml version="1.0" encoding="UTF-8" standalone="yes"?>
<Relationships xmlns="http://schemas.openxmlformats.org/package/2006/relationships"><Relationship Id="rId3" Type="http://schemas.openxmlformats.org/officeDocument/2006/relationships/notesSlide" Target="../notesSlides/notesSlide138.xml"/><Relationship Id="rId2" Type="http://schemas.openxmlformats.org/officeDocument/2006/relationships/slideLayout" Target="../slideLayouts/slideLayout6.xml"/><Relationship Id="rId1" Type="http://schemas.openxmlformats.org/officeDocument/2006/relationships/vmlDrawing" Target="../drawings/vmlDrawing116.vml"/><Relationship Id="rId5" Type="http://schemas.openxmlformats.org/officeDocument/2006/relationships/image" Target="../media/image134.emf"/><Relationship Id="rId4" Type="http://schemas.openxmlformats.org/officeDocument/2006/relationships/oleObject" Target="../embeddings/oleObject116.bin"/></Relationships>
</file>

<file path=ppt/slides/_rels/slide153.xml.rels><?xml version="1.0" encoding="UTF-8" standalone="yes"?>
<Relationships xmlns="http://schemas.openxmlformats.org/package/2006/relationships"><Relationship Id="rId3" Type="http://schemas.openxmlformats.org/officeDocument/2006/relationships/tags" Target="../tags/tag21.xml"/><Relationship Id="rId7" Type="http://schemas.openxmlformats.org/officeDocument/2006/relationships/image" Target="../media/image136.png"/><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135.png"/><Relationship Id="rId5" Type="http://schemas.openxmlformats.org/officeDocument/2006/relationships/notesSlide" Target="../notesSlides/notesSlide139.xml"/><Relationship Id="rId4" Type="http://schemas.openxmlformats.org/officeDocument/2006/relationships/slideLayout" Target="../slideLayouts/slideLayout13.xml"/></Relationships>
</file>

<file path=ppt/slides/_rels/slide154.xml.rels><?xml version="1.0" encoding="UTF-8" standalone="yes"?>
<Relationships xmlns="http://schemas.openxmlformats.org/package/2006/relationships"><Relationship Id="rId3" Type="http://schemas.openxmlformats.org/officeDocument/2006/relationships/notesSlide" Target="../notesSlides/notesSlide140.xml"/><Relationship Id="rId2" Type="http://schemas.openxmlformats.org/officeDocument/2006/relationships/slideLayout" Target="../slideLayouts/slideLayout6.xml"/><Relationship Id="rId1" Type="http://schemas.openxmlformats.org/officeDocument/2006/relationships/vmlDrawing" Target="../drawings/vmlDrawing117.vml"/><Relationship Id="rId5" Type="http://schemas.openxmlformats.org/officeDocument/2006/relationships/image" Target="../media/image137.emf"/><Relationship Id="rId4" Type="http://schemas.openxmlformats.org/officeDocument/2006/relationships/oleObject" Target="../embeddings/oleObject117.bin"/></Relationships>
</file>

<file path=ppt/slides/_rels/slide155.xml.rels><?xml version="1.0" encoding="UTF-8" standalone="yes"?>
<Relationships xmlns="http://schemas.openxmlformats.org/package/2006/relationships"><Relationship Id="rId3" Type="http://schemas.openxmlformats.org/officeDocument/2006/relationships/notesSlide" Target="../notesSlides/notesSlide141.xml"/><Relationship Id="rId2" Type="http://schemas.openxmlformats.org/officeDocument/2006/relationships/slideLayout" Target="../slideLayouts/slideLayout6.xml"/><Relationship Id="rId1" Type="http://schemas.openxmlformats.org/officeDocument/2006/relationships/vmlDrawing" Target="../drawings/vmlDrawing118.vml"/><Relationship Id="rId6" Type="http://schemas.openxmlformats.org/officeDocument/2006/relationships/image" Target="../media/image138.emf"/><Relationship Id="rId5" Type="http://schemas.openxmlformats.org/officeDocument/2006/relationships/package" Target="../embeddings/Microsoft_PowerPoint_Slide3.sldx"/><Relationship Id="rId4" Type="http://schemas.openxmlformats.org/officeDocument/2006/relationships/oleObject" Target="../embeddings/oleObject118.bin"/></Relationships>
</file>

<file path=ppt/slides/_rels/slide156.xml.rels><?xml version="1.0" encoding="UTF-8" standalone="yes"?>
<Relationships xmlns="http://schemas.openxmlformats.org/package/2006/relationships"><Relationship Id="rId3" Type="http://schemas.openxmlformats.org/officeDocument/2006/relationships/notesSlide" Target="../notesSlides/notesSlide142.xml"/><Relationship Id="rId2" Type="http://schemas.openxmlformats.org/officeDocument/2006/relationships/slideLayout" Target="../slideLayouts/slideLayout6.xml"/><Relationship Id="rId1" Type="http://schemas.openxmlformats.org/officeDocument/2006/relationships/vmlDrawing" Target="../drawings/vmlDrawing119.vml"/><Relationship Id="rId6" Type="http://schemas.openxmlformats.org/officeDocument/2006/relationships/image" Target="../media/image139.emf"/><Relationship Id="rId5" Type="http://schemas.openxmlformats.org/officeDocument/2006/relationships/package" Target="../embeddings/Microsoft_PowerPoint_Slide4.sldx"/><Relationship Id="rId4" Type="http://schemas.openxmlformats.org/officeDocument/2006/relationships/oleObject" Target="../embeddings/oleObject119.bin"/></Relationships>
</file>

<file path=ppt/slides/_rels/slide157.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140.emf"/><Relationship Id="rId4" Type="http://schemas.openxmlformats.org/officeDocument/2006/relationships/notesSlide" Target="../notesSlides/notesSlide143.xml"/></Relationships>
</file>

<file path=ppt/slides/_rels/slide158.xml.rels><?xml version="1.0" encoding="UTF-8" standalone="yes"?>
<Relationships xmlns="http://schemas.openxmlformats.org/package/2006/relationships"><Relationship Id="rId3" Type="http://schemas.openxmlformats.org/officeDocument/2006/relationships/notesSlide" Target="../notesSlides/notesSlide144.xml"/><Relationship Id="rId2" Type="http://schemas.openxmlformats.org/officeDocument/2006/relationships/slideLayout" Target="../slideLayouts/slideLayout13.xml"/><Relationship Id="rId1" Type="http://schemas.openxmlformats.org/officeDocument/2006/relationships/tags" Target="../tags/tag24.xml"/><Relationship Id="rId4" Type="http://schemas.openxmlformats.org/officeDocument/2006/relationships/image" Target="../media/image141.png"/></Relationships>
</file>

<file path=ppt/slides/_rels/slide159.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image" Target="../media/image142.emf"/><Relationship Id="rId5" Type="http://schemas.openxmlformats.org/officeDocument/2006/relationships/notesSlide" Target="../notesSlides/notesSlide145.xml"/><Relationship Id="rId4"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vmlDrawing" Target="../drawings/vmlDrawing13.vml"/><Relationship Id="rId5" Type="http://schemas.openxmlformats.org/officeDocument/2006/relationships/image" Target="../media/image16.emf"/><Relationship Id="rId4" Type="http://schemas.openxmlformats.org/officeDocument/2006/relationships/oleObject" Target="../embeddings/oleObject13.bin"/></Relationships>
</file>

<file path=ppt/slides/_rels/slide160.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9.xml"/><Relationship Id="rId1" Type="http://schemas.openxmlformats.org/officeDocument/2006/relationships/tags" Target="../tags/tag28.xml"/><Relationship Id="rId5" Type="http://schemas.openxmlformats.org/officeDocument/2006/relationships/image" Target="../media/image143.png"/><Relationship Id="rId4" Type="http://schemas.openxmlformats.org/officeDocument/2006/relationships/notesSlide" Target="../notesSlides/notesSlide146.xml"/></Relationships>
</file>

<file path=ppt/slides/_rels/slide161.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image" Target="../media/image131.jpeg"/><Relationship Id="rId5" Type="http://schemas.openxmlformats.org/officeDocument/2006/relationships/notesSlide" Target="../notesSlides/notesSlide147.xml"/><Relationship Id="rId4" Type="http://schemas.openxmlformats.org/officeDocument/2006/relationships/slideLayout" Target="../slideLayouts/slideLayout15.xml"/></Relationships>
</file>

<file path=ppt/slides/_rels/slide162.xml.rels><?xml version="1.0" encoding="UTF-8" standalone="yes"?>
<Relationships xmlns="http://schemas.openxmlformats.org/package/2006/relationships"><Relationship Id="rId3" Type="http://schemas.openxmlformats.org/officeDocument/2006/relationships/notesSlide" Target="../notesSlides/notesSlide148.xml"/><Relationship Id="rId2" Type="http://schemas.openxmlformats.org/officeDocument/2006/relationships/slideLayout" Target="../slideLayouts/slideLayout6.xml"/><Relationship Id="rId1" Type="http://schemas.openxmlformats.org/officeDocument/2006/relationships/vmlDrawing" Target="../drawings/vmlDrawing120.vml"/><Relationship Id="rId5" Type="http://schemas.openxmlformats.org/officeDocument/2006/relationships/image" Target="../media/image144.emf"/><Relationship Id="rId4" Type="http://schemas.openxmlformats.org/officeDocument/2006/relationships/oleObject" Target="../embeddings/oleObject120.bin"/></Relationships>
</file>

<file path=ppt/slides/_rels/slide163.xml.rels><?xml version="1.0" encoding="UTF-8" standalone="yes"?>
<Relationships xmlns="http://schemas.openxmlformats.org/package/2006/relationships"><Relationship Id="rId3" Type="http://schemas.openxmlformats.org/officeDocument/2006/relationships/notesSlide" Target="../notesSlides/notesSlide149.xml"/><Relationship Id="rId2" Type="http://schemas.openxmlformats.org/officeDocument/2006/relationships/slideLayout" Target="../slideLayouts/slideLayout6.xml"/><Relationship Id="rId1" Type="http://schemas.openxmlformats.org/officeDocument/2006/relationships/vmlDrawing" Target="../drawings/vmlDrawing121.vml"/><Relationship Id="rId5" Type="http://schemas.openxmlformats.org/officeDocument/2006/relationships/image" Target="../media/image145.emf"/><Relationship Id="rId4" Type="http://schemas.openxmlformats.org/officeDocument/2006/relationships/oleObject" Target="../embeddings/oleObject121.bin"/></Relationships>
</file>

<file path=ppt/slides/_rels/slide16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34.xml"/><Relationship Id="rId1" Type="http://schemas.openxmlformats.org/officeDocument/2006/relationships/tags" Target="../tags/tag33.xml"/><Relationship Id="rId5" Type="http://schemas.openxmlformats.org/officeDocument/2006/relationships/image" Target="../media/image146.png"/><Relationship Id="rId4" Type="http://schemas.openxmlformats.org/officeDocument/2006/relationships/notesSlide" Target="../notesSlides/notesSlide150.xml"/></Relationships>
</file>

<file path=ppt/slides/_rels/slide165.xml.rels><?xml version="1.0" encoding="UTF-8" standalone="yes"?>
<Relationships xmlns="http://schemas.openxmlformats.org/package/2006/relationships"><Relationship Id="rId3" Type="http://schemas.openxmlformats.org/officeDocument/2006/relationships/notesSlide" Target="../notesSlides/notesSlide151.xml"/><Relationship Id="rId2" Type="http://schemas.openxmlformats.org/officeDocument/2006/relationships/slideLayout" Target="../slideLayouts/slideLayout13.xml"/><Relationship Id="rId1" Type="http://schemas.openxmlformats.org/officeDocument/2006/relationships/tags" Target="../tags/tag35.xml"/><Relationship Id="rId4" Type="http://schemas.openxmlformats.org/officeDocument/2006/relationships/image" Target="../media/image147.png"/></Relationships>
</file>

<file path=ppt/slides/_rels/slide166.xml.rels><?xml version="1.0" encoding="UTF-8" standalone="yes"?>
<Relationships xmlns="http://schemas.openxmlformats.org/package/2006/relationships"><Relationship Id="rId3" Type="http://schemas.openxmlformats.org/officeDocument/2006/relationships/image" Target="../media/image148.png"/><Relationship Id="rId2" Type="http://schemas.openxmlformats.org/officeDocument/2006/relationships/notesSlide" Target="../notesSlides/notesSlide152.xml"/><Relationship Id="rId1" Type="http://schemas.openxmlformats.org/officeDocument/2006/relationships/slideLayout" Target="../slideLayouts/slideLayout13.xml"/></Relationships>
</file>

<file path=ppt/slides/_rels/slide167.xml.rels><?xml version="1.0" encoding="UTF-8" standalone="yes"?>
<Relationships xmlns="http://schemas.openxmlformats.org/package/2006/relationships"><Relationship Id="rId3" Type="http://schemas.openxmlformats.org/officeDocument/2006/relationships/notesSlide" Target="../notesSlides/notesSlide153.xml"/><Relationship Id="rId2" Type="http://schemas.openxmlformats.org/officeDocument/2006/relationships/slideLayout" Target="../slideLayouts/slideLayout6.xml"/><Relationship Id="rId1" Type="http://schemas.openxmlformats.org/officeDocument/2006/relationships/vmlDrawing" Target="../drawings/vmlDrawing122.vml"/><Relationship Id="rId5" Type="http://schemas.openxmlformats.org/officeDocument/2006/relationships/image" Target="../media/image149.emf"/><Relationship Id="rId4" Type="http://schemas.openxmlformats.org/officeDocument/2006/relationships/oleObject" Target="../embeddings/oleObject122.bin"/></Relationships>
</file>

<file path=ppt/slides/_rels/slide168.xml.rels><?xml version="1.0" encoding="UTF-8" standalone="yes"?>
<Relationships xmlns="http://schemas.openxmlformats.org/package/2006/relationships"><Relationship Id="rId3" Type="http://schemas.openxmlformats.org/officeDocument/2006/relationships/notesSlide" Target="../notesSlides/notesSlide154.xml"/><Relationship Id="rId2" Type="http://schemas.openxmlformats.org/officeDocument/2006/relationships/slideLayout" Target="../slideLayouts/slideLayout6.xml"/><Relationship Id="rId1" Type="http://schemas.openxmlformats.org/officeDocument/2006/relationships/vmlDrawing" Target="../drawings/vmlDrawing123.vml"/><Relationship Id="rId5" Type="http://schemas.openxmlformats.org/officeDocument/2006/relationships/image" Target="../media/image150.emf"/><Relationship Id="rId4" Type="http://schemas.openxmlformats.org/officeDocument/2006/relationships/oleObject" Target="../embeddings/oleObject123.bin"/></Relationships>
</file>

<file path=ppt/slides/_rels/slide16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5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vmlDrawing" Target="../drawings/vmlDrawing14.vml"/><Relationship Id="rId5" Type="http://schemas.openxmlformats.org/officeDocument/2006/relationships/image" Target="../media/image17.emf"/><Relationship Id="rId4" Type="http://schemas.openxmlformats.org/officeDocument/2006/relationships/oleObject" Target="../embeddings/oleObject14.bin"/></Relationships>
</file>

<file path=ppt/slides/_rels/slide170.xml.rels><?xml version="1.0" encoding="UTF-8" standalone="yes"?>
<Relationships xmlns="http://schemas.openxmlformats.org/package/2006/relationships"><Relationship Id="rId3" Type="http://schemas.openxmlformats.org/officeDocument/2006/relationships/notesSlide" Target="../notesSlides/notesSlide156.xml"/><Relationship Id="rId2" Type="http://schemas.openxmlformats.org/officeDocument/2006/relationships/slideLayout" Target="../slideLayouts/slideLayout6.xml"/><Relationship Id="rId1" Type="http://schemas.openxmlformats.org/officeDocument/2006/relationships/vmlDrawing" Target="../drawings/vmlDrawing124.vml"/><Relationship Id="rId6" Type="http://schemas.openxmlformats.org/officeDocument/2006/relationships/hyperlink" Target="http://www.fema.gov/disasters" TargetMode="External"/><Relationship Id="rId5" Type="http://schemas.openxmlformats.org/officeDocument/2006/relationships/image" Target="../media/image151.emf"/><Relationship Id="rId4" Type="http://schemas.openxmlformats.org/officeDocument/2006/relationships/oleObject" Target="../embeddings/oleObject124.bin"/></Relationships>
</file>

<file path=ppt/slides/_rels/slide171.xml.rels><?xml version="1.0" encoding="UTF-8" standalone="yes"?>
<Relationships xmlns="http://schemas.openxmlformats.org/package/2006/relationships"><Relationship Id="rId3" Type="http://schemas.openxmlformats.org/officeDocument/2006/relationships/notesSlide" Target="../notesSlides/notesSlide157.xml"/><Relationship Id="rId2" Type="http://schemas.openxmlformats.org/officeDocument/2006/relationships/slideLayout" Target="../slideLayouts/slideLayout7.xml"/><Relationship Id="rId1" Type="http://schemas.openxmlformats.org/officeDocument/2006/relationships/vmlDrawing" Target="../drawings/vmlDrawing125.vml"/><Relationship Id="rId6" Type="http://schemas.openxmlformats.org/officeDocument/2006/relationships/hyperlink" Target="http://www.fema.gov/news/disaster_totals_annual.fema" TargetMode="External"/><Relationship Id="rId5" Type="http://schemas.openxmlformats.org/officeDocument/2006/relationships/image" Target="../media/image152.emf"/><Relationship Id="rId4" Type="http://schemas.openxmlformats.org/officeDocument/2006/relationships/oleObject" Target="../embeddings/oleObject125.bin"/></Relationships>
</file>

<file path=ppt/slides/_rels/slide172.xml.rels><?xml version="1.0" encoding="UTF-8" standalone="yes"?>
<Relationships xmlns="http://schemas.openxmlformats.org/package/2006/relationships"><Relationship Id="rId3" Type="http://schemas.openxmlformats.org/officeDocument/2006/relationships/notesSlide" Target="../notesSlides/notesSlide158.xml"/><Relationship Id="rId2" Type="http://schemas.openxmlformats.org/officeDocument/2006/relationships/slideLayout" Target="../slideLayouts/slideLayout7.xml"/><Relationship Id="rId1" Type="http://schemas.openxmlformats.org/officeDocument/2006/relationships/vmlDrawing" Target="../drawings/vmlDrawing126.vml"/><Relationship Id="rId6" Type="http://schemas.openxmlformats.org/officeDocument/2006/relationships/hyperlink" Target="http://www.fema.gov/news/disaster_totals_annual.fema" TargetMode="External"/><Relationship Id="rId5" Type="http://schemas.openxmlformats.org/officeDocument/2006/relationships/image" Target="../media/image153.emf"/><Relationship Id="rId4" Type="http://schemas.openxmlformats.org/officeDocument/2006/relationships/oleObject" Target="../embeddings/oleObject126.bin"/></Relationships>
</file>

<file path=ppt/slides/_rels/slide17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59.xml"/><Relationship Id="rId1" Type="http://schemas.openxmlformats.org/officeDocument/2006/relationships/slideLayout" Target="../slideLayouts/slideLayout7.xml"/></Relationships>
</file>

<file path=ppt/slides/_rels/slide174.xml.rels><?xml version="1.0" encoding="UTF-8" standalone="yes"?>
<Relationships xmlns="http://schemas.openxmlformats.org/package/2006/relationships"><Relationship Id="rId3" Type="http://schemas.openxmlformats.org/officeDocument/2006/relationships/hyperlink" Target="http://www.spc.noaa.gov/climo/online/monthly/2013_annual_summary.html" TargetMode="External"/><Relationship Id="rId2" Type="http://schemas.openxmlformats.org/officeDocument/2006/relationships/notesSlide" Target="../notesSlides/notesSlide160.xml"/><Relationship Id="rId1" Type="http://schemas.openxmlformats.org/officeDocument/2006/relationships/slideLayout" Target="../slideLayouts/slideLayout13.xml"/><Relationship Id="rId4" Type="http://schemas.openxmlformats.org/officeDocument/2006/relationships/image" Target="../media/image154.gif"/></Relationships>
</file>

<file path=ppt/slides/_rels/slide175.xml.rels><?xml version="1.0" encoding="UTF-8" standalone="yes"?>
<Relationships xmlns="http://schemas.openxmlformats.org/package/2006/relationships"><Relationship Id="rId3" Type="http://schemas.openxmlformats.org/officeDocument/2006/relationships/hyperlink" Target="http://www.spc.noaa.gov/wcm/" TargetMode="External"/><Relationship Id="rId2" Type="http://schemas.openxmlformats.org/officeDocument/2006/relationships/notesSlide" Target="../notesSlides/notesSlide161.xml"/><Relationship Id="rId1" Type="http://schemas.openxmlformats.org/officeDocument/2006/relationships/slideLayout" Target="../slideLayouts/slideLayout13.xml"/><Relationship Id="rId5" Type="http://schemas.openxmlformats.org/officeDocument/2006/relationships/image" Target="../media/image155.png"/><Relationship Id="rId4" Type="http://schemas.openxmlformats.org/officeDocument/2006/relationships/hyperlink" Target="http://www.spc.noaa.gov/wcm/torngraph-big.png" TargetMode="External"/></Relationships>
</file>

<file path=ppt/slides/_rels/slide176.xml.rels><?xml version="1.0" encoding="UTF-8" standalone="yes"?>
<Relationships xmlns="http://schemas.openxmlformats.org/package/2006/relationships"><Relationship Id="rId3" Type="http://schemas.openxmlformats.org/officeDocument/2006/relationships/hyperlink" Target="http://www.spc.noaa.gov/climo/online/monthly/2014_annual_summary.html" TargetMode="External"/><Relationship Id="rId2" Type="http://schemas.openxmlformats.org/officeDocument/2006/relationships/notesSlide" Target="../notesSlides/notesSlide162.xml"/><Relationship Id="rId1" Type="http://schemas.openxmlformats.org/officeDocument/2006/relationships/slideLayout" Target="../slideLayouts/slideLayout13.xml"/><Relationship Id="rId4" Type="http://schemas.openxmlformats.org/officeDocument/2006/relationships/image" Target="../media/image156.gif"/></Relationships>
</file>

<file path=ppt/slides/_rels/slide177.xml.rels><?xml version="1.0" encoding="UTF-8" standalone="yes"?>
<Relationships xmlns="http://schemas.openxmlformats.org/package/2006/relationships"><Relationship Id="rId3" Type="http://schemas.openxmlformats.org/officeDocument/2006/relationships/hyperlink" Target="http://www.spc.noaa.gov/climo/online/monthly/2013_annual_summary.html" TargetMode="External"/><Relationship Id="rId2" Type="http://schemas.openxmlformats.org/officeDocument/2006/relationships/notesSlide" Target="../notesSlides/notesSlide163.xml"/><Relationship Id="rId1" Type="http://schemas.openxmlformats.org/officeDocument/2006/relationships/slideLayout" Target="../slideLayouts/slideLayout13.xml"/><Relationship Id="rId4" Type="http://schemas.openxmlformats.org/officeDocument/2006/relationships/image" Target="../media/image157.gif"/></Relationships>
</file>

<file path=ppt/slides/_rels/slide178.xml.rels><?xml version="1.0" encoding="UTF-8" standalone="yes"?>
<Relationships xmlns="http://schemas.openxmlformats.org/package/2006/relationships"><Relationship Id="rId3" Type="http://schemas.openxmlformats.org/officeDocument/2006/relationships/hyperlink" Target="http://www.spc.noaa.gov/climo/online/monthly/2013_annual_summary.html" TargetMode="External"/><Relationship Id="rId2" Type="http://schemas.openxmlformats.org/officeDocument/2006/relationships/notesSlide" Target="../notesSlides/notesSlide164.xml"/><Relationship Id="rId1" Type="http://schemas.openxmlformats.org/officeDocument/2006/relationships/slideLayout" Target="../slideLayouts/slideLayout13.xml"/><Relationship Id="rId4" Type="http://schemas.openxmlformats.org/officeDocument/2006/relationships/image" Target="../media/image158.gif"/></Relationships>
</file>

<file path=ppt/slides/_rels/slide179.xml.rels><?xml version="1.0" encoding="UTF-8" standalone="yes"?>
<Relationships xmlns="http://schemas.openxmlformats.org/package/2006/relationships"><Relationship Id="rId3" Type="http://schemas.openxmlformats.org/officeDocument/2006/relationships/hyperlink" Target="http://www.spc.noaa.gov/climo/online/monthly/2014_annual_summary.html" TargetMode="External"/><Relationship Id="rId2" Type="http://schemas.openxmlformats.org/officeDocument/2006/relationships/notesSlide" Target="../notesSlides/notesSlide165.xml"/><Relationship Id="rId1" Type="http://schemas.openxmlformats.org/officeDocument/2006/relationships/slideLayout" Target="../slideLayouts/slideLayout13.xml"/><Relationship Id="rId4" Type="http://schemas.openxmlformats.org/officeDocument/2006/relationships/image" Target="../media/image159.gif"/></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vmlDrawing" Target="../drawings/vmlDrawing15.vml"/><Relationship Id="rId5" Type="http://schemas.openxmlformats.org/officeDocument/2006/relationships/image" Target="../media/image18.emf"/><Relationship Id="rId4" Type="http://schemas.openxmlformats.org/officeDocument/2006/relationships/oleObject" Target="../embeddings/oleObject15.bin"/></Relationships>
</file>

<file path=ppt/slides/_rels/slide180.xml.rels><?xml version="1.0" encoding="UTF-8" standalone="yes"?>
<Relationships xmlns="http://schemas.openxmlformats.org/package/2006/relationships"><Relationship Id="rId3" Type="http://schemas.openxmlformats.org/officeDocument/2006/relationships/notesSlide" Target="../notesSlides/notesSlide166.xml"/><Relationship Id="rId2" Type="http://schemas.openxmlformats.org/officeDocument/2006/relationships/slideLayout" Target="../slideLayouts/slideLayout6.xml"/><Relationship Id="rId1" Type="http://schemas.openxmlformats.org/officeDocument/2006/relationships/vmlDrawing" Target="../drawings/vmlDrawing127.vml"/><Relationship Id="rId5" Type="http://schemas.openxmlformats.org/officeDocument/2006/relationships/image" Target="../media/image160.emf"/><Relationship Id="rId4" Type="http://schemas.openxmlformats.org/officeDocument/2006/relationships/oleObject" Target="../embeddings/oleObject127.bin"/></Relationships>
</file>

<file path=ppt/slides/_rels/slide181.xml.rels><?xml version="1.0" encoding="UTF-8" standalone="yes"?>
<Relationships xmlns="http://schemas.openxmlformats.org/package/2006/relationships"><Relationship Id="rId3" Type="http://schemas.openxmlformats.org/officeDocument/2006/relationships/notesSlide" Target="../notesSlides/notesSlide167.xml"/><Relationship Id="rId2" Type="http://schemas.openxmlformats.org/officeDocument/2006/relationships/slideLayout" Target="../slideLayouts/slideLayout6.xml"/><Relationship Id="rId1" Type="http://schemas.openxmlformats.org/officeDocument/2006/relationships/vmlDrawing" Target="../drawings/vmlDrawing128.vml"/><Relationship Id="rId5" Type="http://schemas.openxmlformats.org/officeDocument/2006/relationships/image" Target="../media/image161.emf"/><Relationship Id="rId4" Type="http://schemas.openxmlformats.org/officeDocument/2006/relationships/oleObject" Target="../embeddings/oleObject128.bin"/></Relationships>
</file>

<file path=ppt/slides/_rels/slide18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68.xml"/><Relationship Id="rId1" Type="http://schemas.openxmlformats.org/officeDocument/2006/relationships/slideLayout" Target="../slideLayouts/slideLayout7.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3" Type="http://schemas.openxmlformats.org/officeDocument/2006/relationships/notesSlide" Target="../notesSlides/notesSlide169.xml"/><Relationship Id="rId2" Type="http://schemas.openxmlformats.org/officeDocument/2006/relationships/slideLayout" Target="../slideLayouts/slideLayout6.xml"/><Relationship Id="rId1" Type="http://schemas.openxmlformats.org/officeDocument/2006/relationships/vmlDrawing" Target="../drawings/vmlDrawing129.vml"/><Relationship Id="rId5" Type="http://schemas.openxmlformats.org/officeDocument/2006/relationships/image" Target="../media/image162.emf"/><Relationship Id="rId4" Type="http://schemas.openxmlformats.org/officeDocument/2006/relationships/oleObject" Target="../embeddings/oleObject129.bin"/></Relationships>
</file>

<file path=ppt/slides/_rels/slide186.xml.rels><?xml version="1.0" encoding="UTF-8" standalone="yes"?>
<Relationships xmlns="http://schemas.openxmlformats.org/package/2006/relationships"><Relationship Id="rId3" Type="http://schemas.openxmlformats.org/officeDocument/2006/relationships/notesSlide" Target="../notesSlides/notesSlide170.xml"/><Relationship Id="rId2" Type="http://schemas.openxmlformats.org/officeDocument/2006/relationships/slideLayout" Target="../slideLayouts/slideLayout6.xml"/><Relationship Id="rId1" Type="http://schemas.openxmlformats.org/officeDocument/2006/relationships/vmlDrawing" Target="../drawings/vmlDrawing130.vml"/><Relationship Id="rId5" Type="http://schemas.openxmlformats.org/officeDocument/2006/relationships/image" Target="../media/image163.emf"/><Relationship Id="rId4" Type="http://schemas.openxmlformats.org/officeDocument/2006/relationships/oleObject" Target="../embeddings/oleObject130.bin"/></Relationships>
</file>

<file path=ppt/slides/_rels/slide18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71.xml"/><Relationship Id="rId1" Type="http://schemas.openxmlformats.org/officeDocument/2006/relationships/slideLayout" Target="../slideLayouts/slideLayout7.xml"/><Relationship Id="rId4" Type="http://schemas.openxmlformats.org/officeDocument/2006/relationships/hyperlink" Target="http://www.iii.org/white_papers/terrorism-risk-a-constant-threat-2014.html" TargetMode="External"/></Relationships>
</file>

<file path=ppt/slides/_rels/slide188.xml.rels><?xml version="1.0" encoding="UTF-8" standalone="yes"?>
<Relationships xmlns="http://schemas.openxmlformats.org/package/2006/relationships"><Relationship Id="rId3" Type="http://schemas.openxmlformats.org/officeDocument/2006/relationships/oleObject" Target="../embeddings/oleObject131.bin"/><Relationship Id="rId2" Type="http://schemas.openxmlformats.org/officeDocument/2006/relationships/slideLayout" Target="../slideLayouts/slideLayout12.xml"/><Relationship Id="rId1" Type="http://schemas.openxmlformats.org/officeDocument/2006/relationships/vmlDrawing" Target="../drawings/vmlDrawing131.vml"/><Relationship Id="rId4" Type="http://schemas.openxmlformats.org/officeDocument/2006/relationships/image" Target="../media/image164.emf"/></Relationships>
</file>

<file path=ppt/slides/_rels/slide189.xml.rels><?xml version="1.0" encoding="UTF-8" standalone="yes"?>
<Relationships xmlns="http://schemas.openxmlformats.org/package/2006/relationships"><Relationship Id="rId3" Type="http://schemas.openxmlformats.org/officeDocument/2006/relationships/notesSlide" Target="../notesSlides/notesSlide172.xml"/><Relationship Id="rId2" Type="http://schemas.openxmlformats.org/officeDocument/2006/relationships/slideLayout" Target="../slideLayouts/slideLayout7.xml"/><Relationship Id="rId1" Type="http://schemas.openxmlformats.org/officeDocument/2006/relationships/vmlDrawing" Target="../drawings/vmlDrawing132.vml"/><Relationship Id="rId5" Type="http://schemas.openxmlformats.org/officeDocument/2006/relationships/image" Target="../media/image165.emf"/><Relationship Id="rId4" Type="http://schemas.openxmlformats.org/officeDocument/2006/relationships/oleObject" Target="../embeddings/oleObject132.bin"/></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12.xml"/><Relationship Id="rId1" Type="http://schemas.openxmlformats.org/officeDocument/2006/relationships/vmlDrawing" Target="../drawings/vmlDrawing16.vml"/><Relationship Id="rId4" Type="http://schemas.openxmlformats.org/officeDocument/2006/relationships/image" Target="../media/image19.emf"/></Relationships>
</file>

<file path=ppt/slides/_rels/slide190.xml.rels><?xml version="1.0" encoding="UTF-8" standalone="yes"?>
<Relationships xmlns="http://schemas.openxmlformats.org/package/2006/relationships"><Relationship Id="rId3" Type="http://schemas.openxmlformats.org/officeDocument/2006/relationships/image" Target="../media/image166.png"/><Relationship Id="rId2" Type="http://schemas.openxmlformats.org/officeDocument/2006/relationships/notesSlide" Target="../notesSlides/notesSlide173.xml"/><Relationship Id="rId1" Type="http://schemas.openxmlformats.org/officeDocument/2006/relationships/slideLayout" Target="../slideLayouts/slideLayout7.xml"/><Relationship Id="rId4" Type="http://schemas.openxmlformats.org/officeDocument/2006/relationships/image" Target="../media/image167.jpeg"/></Relationships>
</file>

<file path=ppt/slides/_rels/slide191.xml.rels><?xml version="1.0" encoding="UTF-8" standalone="yes"?>
<Relationships xmlns="http://schemas.openxmlformats.org/package/2006/relationships"><Relationship Id="rId2" Type="http://schemas.openxmlformats.org/officeDocument/2006/relationships/image" Target="../media/image168.emf"/><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3" Type="http://schemas.openxmlformats.org/officeDocument/2006/relationships/hyperlink" Target="http://www.iii.org/white_papers/terrorism-risk-a-constant-threat-2014.html" TargetMode="External"/><Relationship Id="rId2" Type="http://schemas.openxmlformats.org/officeDocument/2006/relationships/notesSlide" Target="../notesSlides/notesSlide174.xml"/><Relationship Id="rId1" Type="http://schemas.openxmlformats.org/officeDocument/2006/relationships/slideLayout" Target="../slideLayouts/slideLayout7.xml"/><Relationship Id="rId4" Type="http://schemas.openxmlformats.org/officeDocument/2006/relationships/image" Target="../media/image169.emf"/></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76.xml"/><Relationship Id="rId1" Type="http://schemas.openxmlformats.org/officeDocument/2006/relationships/slideLayout" Target="../slideLayouts/slideLayout7.xml"/></Relationships>
</file>

<file path=ppt/slides/_rels/slide195.xml.rels><?xml version="1.0" encoding="UTF-8" standalone="yes"?>
<Relationships xmlns="http://schemas.openxmlformats.org/package/2006/relationships"><Relationship Id="rId3" Type="http://schemas.openxmlformats.org/officeDocument/2006/relationships/notesSlide" Target="../notesSlides/notesSlide177.xml"/><Relationship Id="rId2" Type="http://schemas.openxmlformats.org/officeDocument/2006/relationships/slideLayout" Target="../slideLayouts/slideLayout6.xml"/><Relationship Id="rId1" Type="http://schemas.openxmlformats.org/officeDocument/2006/relationships/vmlDrawing" Target="../drawings/vmlDrawing133.vml"/><Relationship Id="rId5" Type="http://schemas.openxmlformats.org/officeDocument/2006/relationships/image" Target="../media/image170.emf"/><Relationship Id="rId4" Type="http://schemas.openxmlformats.org/officeDocument/2006/relationships/oleObject" Target="../embeddings/oleObject133.bin"/></Relationships>
</file>

<file path=ppt/slides/_rels/slide196.xml.rels><?xml version="1.0" encoding="UTF-8" standalone="yes"?>
<Relationships xmlns="http://schemas.openxmlformats.org/package/2006/relationships"><Relationship Id="rId3" Type="http://schemas.openxmlformats.org/officeDocument/2006/relationships/notesSlide" Target="../notesSlides/notesSlide178.xml"/><Relationship Id="rId2" Type="http://schemas.openxmlformats.org/officeDocument/2006/relationships/slideLayout" Target="../slideLayouts/slideLayout6.xml"/><Relationship Id="rId1" Type="http://schemas.openxmlformats.org/officeDocument/2006/relationships/vmlDrawing" Target="../drawings/vmlDrawing134.vml"/><Relationship Id="rId5" Type="http://schemas.openxmlformats.org/officeDocument/2006/relationships/image" Target="../media/image171.emf"/><Relationship Id="rId4" Type="http://schemas.openxmlformats.org/officeDocument/2006/relationships/oleObject" Target="../embeddings/oleObject134.bin"/></Relationships>
</file>

<file path=ppt/slides/_rels/slide197.xml.rels><?xml version="1.0" encoding="UTF-8" standalone="yes"?>
<Relationships xmlns="http://schemas.openxmlformats.org/package/2006/relationships"><Relationship Id="rId3" Type="http://schemas.openxmlformats.org/officeDocument/2006/relationships/notesSlide" Target="../notesSlides/notesSlide179.xml"/><Relationship Id="rId2" Type="http://schemas.openxmlformats.org/officeDocument/2006/relationships/slideLayout" Target="../slideLayouts/slideLayout6.xml"/><Relationship Id="rId1" Type="http://schemas.openxmlformats.org/officeDocument/2006/relationships/vmlDrawing" Target="../drawings/vmlDrawing135.vml"/><Relationship Id="rId5" Type="http://schemas.openxmlformats.org/officeDocument/2006/relationships/image" Target="../media/image172.emf"/><Relationship Id="rId4" Type="http://schemas.openxmlformats.org/officeDocument/2006/relationships/oleObject" Target="../embeddings/oleObject135.bin"/></Relationships>
</file>

<file path=ppt/slides/_rels/slide19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80.xml"/><Relationship Id="rId1" Type="http://schemas.openxmlformats.org/officeDocument/2006/relationships/slideLayout" Target="../slideLayouts/slideLayout7.xml"/></Relationships>
</file>

<file path=ppt/slides/_rels/slide199.xml.rels><?xml version="1.0" encoding="UTF-8" standalone="yes"?>
<Relationships xmlns="http://schemas.openxmlformats.org/package/2006/relationships"><Relationship Id="rId3" Type="http://schemas.openxmlformats.org/officeDocument/2006/relationships/notesSlide" Target="../notesSlides/notesSlide181.xml"/><Relationship Id="rId2" Type="http://schemas.openxmlformats.org/officeDocument/2006/relationships/slideLayout" Target="../slideLayouts/slideLayout7.xml"/><Relationship Id="rId1" Type="http://schemas.openxmlformats.org/officeDocument/2006/relationships/vmlDrawing" Target="../drawings/vmlDrawing136.vml"/><Relationship Id="rId5" Type="http://schemas.openxmlformats.org/officeDocument/2006/relationships/image" Target="../media/image173.emf"/><Relationship Id="rId4" Type="http://schemas.openxmlformats.org/officeDocument/2006/relationships/oleObject" Target="../embeddings/oleObject136.bin"/></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vmlDrawing" Target="../drawings/vmlDrawing17.vml"/><Relationship Id="rId5" Type="http://schemas.openxmlformats.org/officeDocument/2006/relationships/image" Target="../media/image20.emf"/><Relationship Id="rId4" Type="http://schemas.openxmlformats.org/officeDocument/2006/relationships/oleObject" Target="../embeddings/oleObject17.bin"/></Relationships>
</file>

<file path=ppt/slides/_rels/slide200.xml.rels><?xml version="1.0" encoding="UTF-8" standalone="yes"?>
<Relationships xmlns="http://schemas.openxmlformats.org/package/2006/relationships"><Relationship Id="rId3" Type="http://schemas.openxmlformats.org/officeDocument/2006/relationships/notesSlide" Target="../notesSlides/notesSlide182.xml"/><Relationship Id="rId2" Type="http://schemas.openxmlformats.org/officeDocument/2006/relationships/slideLayout" Target="../slideLayouts/slideLayout7.xml"/><Relationship Id="rId1" Type="http://schemas.openxmlformats.org/officeDocument/2006/relationships/vmlDrawing" Target="../drawings/vmlDrawing137.vml"/><Relationship Id="rId5" Type="http://schemas.openxmlformats.org/officeDocument/2006/relationships/image" Target="../media/image174.emf"/><Relationship Id="rId4" Type="http://schemas.openxmlformats.org/officeDocument/2006/relationships/oleObject" Target="../embeddings/oleObject137.bin"/></Relationships>
</file>

<file path=ppt/slides/_rels/slide201.xml.rels><?xml version="1.0" encoding="UTF-8" standalone="yes"?>
<Relationships xmlns="http://schemas.openxmlformats.org/package/2006/relationships"><Relationship Id="rId3" Type="http://schemas.openxmlformats.org/officeDocument/2006/relationships/notesSlide" Target="../notesSlides/notesSlide183.xml"/><Relationship Id="rId2" Type="http://schemas.openxmlformats.org/officeDocument/2006/relationships/slideLayout" Target="../slideLayouts/slideLayout7.xml"/><Relationship Id="rId1" Type="http://schemas.openxmlformats.org/officeDocument/2006/relationships/vmlDrawing" Target="../drawings/vmlDrawing138.vml"/><Relationship Id="rId5" Type="http://schemas.openxmlformats.org/officeDocument/2006/relationships/image" Target="../media/image175.emf"/><Relationship Id="rId4" Type="http://schemas.openxmlformats.org/officeDocument/2006/relationships/oleObject" Target="../embeddings/oleObject138.bin"/></Relationships>
</file>

<file path=ppt/slides/_rels/slide202.xml.rels><?xml version="1.0" encoding="UTF-8" standalone="yes"?>
<Relationships xmlns="http://schemas.openxmlformats.org/package/2006/relationships"><Relationship Id="rId3" Type="http://schemas.openxmlformats.org/officeDocument/2006/relationships/notesSlide" Target="../notesSlides/notesSlide184.xml"/><Relationship Id="rId2" Type="http://schemas.openxmlformats.org/officeDocument/2006/relationships/slideLayout" Target="../slideLayouts/slideLayout7.xml"/><Relationship Id="rId1" Type="http://schemas.openxmlformats.org/officeDocument/2006/relationships/vmlDrawing" Target="../drawings/vmlDrawing139.vml"/><Relationship Id="rId5" Type="http://schemas.openxmlformats.org/officeDocument/2006/relationships/image" Target="../media/image176.emf"/><Relationship Id="rId4" Type="http://schemas.openxmlformats.org/officeDocument/2006/relationships/oleObject" Target="../embeddings/oleObject139.bin"/></Relationships>
</file>

<file path=ppt/slides/_rels/slide203.xml.rels><?xml version="1.0" encoding="UTF-8" standalone="yes"?>
<Relationships xmlns="http://schemas.openxmlformats.org/package/2006/relationships"><Relationship Id="rId3" Type="http://schemas.openxmlformats.org/officeDocument/2006/relationships/notesSlide" Target="../notesSlides/notesSlide185.xml"/><Relationship Id="rId2" Type="http://schemas.openxmlformats.org/officeDocument/2006/relationships/slideLayout" Target="../slideLayouts/slideLayout7.xml"/><Relationship Id="rId1" Type="http://schemas.openxmlformats.org/officeDocument/2006/relationships/vmlDrawing" Target="../drawings/vmlDrawing140.vml"/><Relationship Id="rId6" Type="http://schemas.openxmlformats.org/officeDocument/2006/relationships/image" Target="../media/image177.emf"/><Relationship Id="rId5" Type="http://schemas.openxmlformats.org/officeDocument/2006/relationships/oleObject" Target="../embeddings/oleObject140.bin"/><Relationship Id="rId4" Type="http://schemas.openxmlformats.org/officeDocument/2006/relationships/hyperlink" Target="http://www.federalreserve.gov/releases/h15/data.htm" TargetMode="External"/></Relationships>
</file>

<file path=ppt/slides/_rels/slide204.xml.rels><?xml version="1.0" encoding="UTF-8" standalone="yes"?>
<Relationships xmlns="http://schemas.openxmlformats.org/package/2006/relationships"><Relationship Id="rId3" Type="http://schemas.openxmlformats.org/officeDocument/2006/relationships/notesSlide" Target="../notesSlides/notesSlide186.xml"/><Relationship Id="rId2" Type="http://schemas.openxmlformats.org/officeDocument/2006/relationships/slideLayout" Target="../slideLayouts/slideLayout7.xml"/><Relationship Id="rId1" Type="http://schemas.openxmlformats.org/officeDocument/2006/relationships/vmlDrawing" Target="../drawings/vmlDrawing141.vml"/><Relationship Id="rId6" Type="http://schemas.openxmlformats.org/officeDocument/2006/relationships/image" Target="../media/image178.emf"/><Relationship Id="rId5" Type="http://schemas.openxmlformats.org/officeDocument/2006/relationships/oleObject" Target="../embeddings/oleObject141.bin"/><Relationship Id="rId4" Type="http://schemas.openxmlformats.org/officeDocument/2006/relationships/hyperlink" Target="http://www.federalreserve.gov/releases/h15/data.htm" TargetMode="External"/></Relationships>
</file>

<file path=ppt/slides/_rels/slide205.xml.rels><?xml version="1.0" encoding="UTF-8" standalone="yes"?>
<Relationships xmlns="http://schemas.openxmlformats.org/package/2006/relationships"><Relationship Id="rId3" Type="http://schemas.openxmlformats.org/officeDocument/2006/relationships/notesSlide" Target="../notesSlides/notesSlide187.xml"/><Relationship Id="rId2" Type="http://schemas.openxmlformats.org/officeDocument/2006/relationships/slideLayout" Target="../slideLayouts/slideLayout7.xml"/><Relationship Id="rId1" Type="http://schemas.openxmlformats.org/officeDocument/2006/relationships/vmlDrawing" Target="../drawings/vmlDrawing142.vml"/><Relationship Id="rId5" Type="http://schemas.openxmlformats.org/officeDocument/2006/relationships/image" Target="../media/image179.emf"/><Relationship Id="rId4" Type="http://schemas.openxmlformats.org/officeDocument/2006/relationships/oleObject" Target="../embeddings/oleObject142.bin"/></Relationships>
</file>

<file path=ppt/slides/_rels/slide20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88.xml"/><Relationship Id="rId1" Type="http://schemas.openxmlformats.org/officeDocument/2006/relationships/slideLayout" Target="../slideLayouts/slideLayout6.xml"/></Relationships>
</file>

<file path=ppt/slides/_rels/slide20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89.xml"/><Relationship Id="rId1" Type="http://schemas.openxmlformats.org/officeDocument/2006/relationships/slideLayout" Target="../slideLayouts/slideLayout7.xml"/></Relationships>
</file>

<file path=ppt/slides/_rels/slide208.xml.rels><?xml version="1.0" encoding="UTF-8" standalone="yes"?>
<Relationships xmlns="http://schemas.openxmlformats.org/package/2006/relationships"><Relationship Id="rId3" Type="http://schemas.openxmlformats.org/officeDocument/2006/relationships/notesSlide" Target="../notesSlides/notesSlide190.xml"/><Relationship Id="rId2" Type="http://schemas.openxmlformats.org/officeDocument/2006/relationships/slideLayout" Target="../slideLayouts/slideLayout6.xml"/><Relationship Id="rId1" Type="http://schemas.openxmlformats.org/officeDocument/2006/relationships/vmlDrawing" Target="../drawings/vmlDrawing143.vml"/><Relationship Id="rId5" Type="http://schemas.openxmlformats.org/officeDocument/2006/relationships/image" Target="../media/image180.emf"/><Relationship Id="rId4" Type="http://schemas.openxmlformats.org/officeDocument/2006/relationships/oleObject" Target="../embeddings/oleObject143.bin"/></Relationships>
</file>

<file path=ppt/slides/_rels/slide209.xml.rels><?xml version="1.0" encoding="UTF-8" standalone="yes"?>
<Relationships xmlns="http://schemas.openxmlformats.org/package/2006/relationships"><Relationship Id="rId3" Type="http://schemas.openxmlformats.org/officeDocument/2006/relationships/notesSlide" Target="../notesSlides/notesSlide191.xml"/><Relationship Id="rId2" Type="http://schemas.openxmlformats.org/officeDocument/2006/relationships/slideLayout" Target="../slideLayouts/slideLayout7.xml"/><Relationship Id="rId1" Type="http://schemas.openxmlformats.org/officeDocument/2006/relationships/vmlDrawing" Target="../drawings/vmlDrawing144.vml"/><Relationship Id="rId5" Type="http://schemas.openxmlformats.org/officeDocument/2006/relationships/image" Target="../media/image181.emf"/><Relationship Id="rId4" Type="http://schemas.openxmlformats.org/officeDocument/2006/relationships/oleObject" Target="../embeddings/oleObject144.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vmlDrawing" Target="../drawings/vmlDrawing18.vml"/><Relationship Id="rId5" Type="http://schemas.openxmlformats.org/officeDocument/2006/relationships/image" Target="../media/image21.emf"/><Relationship Id="rId4" Type="http://schemas.openxmlformats.org/officeDocument/2006/relationships/oleObject" Target="../embeddings/oleObject18.bin"/></Relationships>
</file>

<file path=ppt/slides/_rels/slide210.xml.rels><?xml version="1.0" encoding="UTF-8" standalone="yes"?>
<Relationships xmlns="http://schemas.openxmlformats.org/package/2006/relationships"><Relationship Id="rId3" Type="http://schemas.openxmlformats.org/officeDocument/2006/relationships/notesSlide" Target="../notesSlides/notesSlide192.xml"/><Relationship Id="rId2" Type="http://schemas.openxmlformats.org/officeDocument/2006/relationships/slideLayout" Target="../slideLayouts/slideLayout7.xml"/><Relationship Id="rId1" Type="http://schemas.openxmlformats.org/officeDocument/2006/relationships/vmlDrawing" Target="../drawings/vmlDrawing145.vml"/><Relationship Id="rId5" Type="http://schemas.openxmlformats.org/officeDocument/2006/relationships/image" Target="../media/image182.emf"/><Relationship Id="rId4" Type="http://schemas.openxmlformats.org/officeDocument/2006/relationships/oleObject" Target="../embeddings/oleObject145.bin"/></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193.xml"/><Relationship Id="rId1" Type="http://schemas.openxmlformats.org/officeDocument/2006/relationships/slideLayout" Target="../slideLayouts/slideLayout6.xml"/></Relationships>
</file>

<file path=ppt/slides/_rels/slide213.xml.rels><?xml version="1.0" encoding="UTF-8" standalone="yes"?>
<Relationships xmlns="http://schemas.openxmlformats.org/package/2006/relationships"><Relationship Id="rId3" Type="http://schemas.openxmlformats.org/officeDocument/2006/relationships/hyperlink" Target="http://www.iii.org/presentations" TargetMode="External"/><Relationship Id="rId2" Type="http://schemas.openxmlformats.org/officeDocument/2006/relationships/notesSlide" Target="../notesSlides/notesSlide194.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vmlDrawing" Target="../drawings/vmlDrawing19.vml"/><Relationship Id="rId5" Type="http://schemas.openxmlformats.org/officeDocument/2006/relationships/image" Target="../media/image22.emf"/><Relationship Id="rId4" Type="http://schemas.openxmlformats.org/officeDocument/2006/relationships/oleObject" Target="../embeddings/oleObject19.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vmlDrawing" Target="../drawings/vmlDrawing20.vml"/><Relationship Id="rId5" Type="http://schemas.openxmlformats.org/officeDocument/2006/relationships/image" Target="../media/image23.emf"/><Relationship Id="rId4" Type="http://schemas.openxmlformats.org/officeDocument/2006/relationships/oleObject" Target="../embeddings/oleObject20.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vmlDrawing" Target="../drawings/vmlDrawing21.vml"/><Relationship Id="rId5" Type="http://schemas.openxmlformats.org/officeDocument/2006/relationships/image" Target="../media/image24.emf"/><Relationship Id="rId4" Type="http://schemas.openxmlformats.org/officeDocument/2006/relationships/oleObject" Target="../embeddings/oleObject21.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vmlDrawing" Target="../drawings/vmlDrawing22.vml"/><Relationship Id="rId5" Type="http://schemas.openxmlformats.org/officeDocument/2006/relationships/image" Target="../media/image25.emf"/><Relationship Id="rId4" Type="http://schemas.openxmlformats.org/officeDocument/2006/relationships/oleObject" Target="../embeddings/oleObject22.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vmlDrawing" Target="../drawings/vmlDrawing23.vml"/><Relationship Id="rId5" Type="http://schemas.openxmlformats.org/officeDocument/2006/relationships/image" Target="../media/image26.emf"/><Relationship Id="rId4" Type="http://schemas.openxmlformats.org/officeDocument/2006/relationships/oleObject" Target="../embeddings/oleObject23.bin"/></Relationships>
</file>

<file path=ppt/slides/_rels/slide2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vmlDrawing" Target="../drawings/vmlDrawing24.vml"/><Relationship Id="rId5" Type="http://schemas.openxmlformats.org/officeDocument/2006/relationships/image" Target="../media/image27.emf"/><Relationship Id="rId4" Type="http://schemas.openxmlformats.org/officeDocument/2006/relationships/oleObject" Target="../embeddings/oleObject24.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vmlDrawing" Target="../drawings/vmlDrawing25.vml"/><Relationship Id="rId5" Type="http://schemas.openxmlformats.org/officeDocument/2006/relationships/image" Target="../media/image28.emf"/><Relationship Id="rId4" Type="http://schemas.openxmlformats.org/officeDocument/2006/relationships/oleObject" Target="../embeddings/oleObject25.bin"/></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4.emf"/><Relationship Id="rId5" Type="http://schemas.openxmlformats.org/officeDocument/2006/relationships/oleObject" Target="../embeddings/oleObject1.bin"/><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vmlDrawing" Target="../drawings/vmlDrawing26.vml"/><Relationship Id="rId5" Type="http://schemas.openxmlformats.org/officeDocument/2006/relationships/image" Target="../media/image29.emf"/><Relationship Id="rId4" Type="http://schemas.openxmlformats.org/officeDocument/2006/relationships/oleObject" Target="../embeddings/oleObject26.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vmlDrawing" Target="../drawings/vmlDrawing27.vml"/><Relationship Id="rId5" Type="http://schemas.openxmlformats.org/officeDocument/2006/relationships/image" Target="../media/image30.emf"/><Relationship Id="rId4" Type="http://schemas.openxmlformats.org/officeDocument/2006/relationships/oleObject" Target="../embeddings/oleObject27.bin"/></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vmlDrawing" Target="../drawings/vmlDrawing28.vml"/><Relationship Id="rId5" Type="http://schemas.openxmlformats.org/officeDocument/2006/relationships/image" Target="../media/image31.emf"/><Relationship Id="rId4" Type="http://schemas.openxmlformats.org/officeDocument/2006/relationships/oleObject" Target="../embeddings/oleObject28.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7.xml"/><Relationship Id="rId1" Type="http://schemas.openxmlformats.org/officeDocument/2006/relationships/vmlDrawing" Target="../drawings/vmlDrawing29.vml"/><Relationship Id="rId5" Type="http://schemas.openxmlformats.org/officeDocument/2006/relationships/image" Target="../media/image32.emf"/><Relationship Id="rId4" Type="http://schemas.openxmlformats.org/officeDocument/2006/relationships/oleObject" Target="../embeddings/oleObject29.bin"/></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2.xml"/><Relationship Id="rId1" Type="http://schemas.openxmlformats.org/officeDocument/2006/relationships/vmlDrawing" Target="../drawings/vmlDrawing30.vml"/><Relationship Id="rId5" Type="http://schemas.openxmlformats.org/officeDocument/2006/relationships/image" Target="../media/image33.emf"/><Relationship Id="rId4" Type="http://schemas.openxmlformats.org/officeDocument/2006/relationships/oleObject" Target="../embeddings/oleObject30.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2.xml"/><Relationship Id="rId1" Type="http://schemas.openxmlformats.org/officeDocument/2006/relationships/vmlDrawing" Target="../drawings/vmlDrawing31.vml"/><Relationship Id="rId5" Type="http://schemas.openxmlformats.org/officeDocument/2006/relationships/image" Target="../media/image34.emf"/><Relationship Id="rId4" Type="http://schemas.openxmlformats.org/officeDocument/2006/relationships/oleObject" Target="../embeddings/oleObject31.bin"/></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2.xml"/><Relationship Id="rId1" Type="http://schemas.openxmlformats.org/officeDocument/2006/relationships/vmlDrawing" Target="../drawings/vmlDrawing32.vml"/><Relationship Id="rId5" Type="http://schemas.openxmlformats.org/officeDocument/2006/relationships/image" Target="../media/image35.emf"/><Relationship Id="rId4" Type="http://schemas.openxmlformats.org/officeDocument/2006/relationships/oleObject" Target="../embeddings/oleObject32.bin"/></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2.xml"/><Relationship Id="rId1" Type="http://schemas.openxmlformats.org/officeDocument/2006/relationships/vmlDrawing" Target="../drawings/vmlDrawing33.vml"/><Relationship Id="rId5" Type="http://schemas.openxmlformats.org/officeDocument/2006/relationships/image" Target="../media/image36.emf"/><Relationship Id="rId4" Type="http://schemas.openxmlformats.org/officeDocument/2006/relationships/oleObject" Target="../embeddings/oleObject33.bin"/></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2.xml"/><Relationship Id="rId1" Type="http://schemas.openxmlformats.org/officeDocument/2006/relationships/vmlDrawing" Target="../drawings/vmlDrawing34.vml"/><Relationship Id="rId5" Type="http://schemas.openxmlformats.org/officeDocument/2006/relationships/image" Target="../media/image37.emf"/><Relationship Id="rId4" Type="http://schemas.openxmlformats.org/officeDocument/2006/relationships/oleObject" Target="../embeddings/oleObject34.bin"/></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5.emf"/><Relationship Id="rId5" Type="http://schemas.openxmlformats.org/officeDocument/2006/relationships/oleObject" Target="../embeddings/oleObject2.bin"/><Relationship Id="rId4"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7.xml"/><Relationship Id="rId1" Type="http://schemas.openxmlformats.org/officeDocument/2006/relationships/vmlDrawing" Target="../drawings/vmlDrawing35.vml"/><Relationship Id="rId5" Type="http://schemas.openxmlformats.org/officeDocument/2006/relationships/image" Target="../media/image38.emf"/><Relationship Id="rId4" Type="http://schemas.openxmlformats.org/officeDocument/2006/relationships/oleObject" Target="../embeddings/oleObject35.bin"/></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7.xml"/><Relationship Id="rId1" Type="http://schemas.openxmlformats.org/officeDocument/2006/relationships/vmlDrawing" Target="../drawings/vmlDrawing36.vml"/><Relationship Id="rId5" Type="http://schemas.openxmlformats.org/officeDocument/2006/relationships/image" Target="../media/image39.emf"/><Relationship Id="rId4" Type="http://schemas.openxmlformats.org/officeDocument/2006/relationships/oleObject" Target="../embeddings/oleObject36.bin"/></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7.xml"/><Relationship Id="rId1" Type="http://schemas.openxmlformats.org/officeDocument/2006/relationships/vmlDrawing" Target="../drawings/vmlDrawing37.vml"/><Relationship Id="rId5" Type="http://schemas.openxmlformats.org/officeDocument/2006/relationships/image" Target="../media/image40.emf"/><Relationship Id="rId4" Type="http://schemas.openxmlformats.org/officeDocument/2006/relationships/oleObject" Target="../embeddings/oleObject37.bin"/></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7.xml"/><Relationship Id="rId1" Type="http://schemas.openxmlformats.org/officeDocument/2006/relationships/vmlDrawing" Target="../drawings/vmlDrawing38.vml"/><Relationship Id="rId5" Type="http://schemas.openxmlformats.org/officeDocument/2006/relationships/image" Target="../media/image41.emf"/><Relationship Id="rId4" Type="http://schemas.openxmlformats.org/officeDocument/2006/relationships/oleObject" Target="../embeddings/oleObject38.bin"/></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7.xml"/><Relationship Id="rId1" Type="http://schemas.openxmlformats.org/officeDocument/2006/relationships/vmlDrawing" Target="../drawings/vmlDrawing39.vml"/><Relationship Id="rId5" Type="http://schemas.openxmlformats.org/officeDocument/2006/relationships/image" Target="../media/image42.emf"/><Relationship Id="rId4" Type="http://schemas.openxmlformats.org/officeDocument/2006/relationships/oleObject" Target="../embeddings/oleObject39.bin"/></Relationships>
</file>

<file path=ppt/slides/_rels/slide4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6.xml"/><Relationship Id="rId1" Type="http://schemas.openxmlformats.org/officeDocument/2006/relationships/vmlDrawing" Target="../drawings/vmlDrawing40.vml"/><Relationship Id="rId5" Type="http://schemas.openxmlformats.org/officeDocument/2006/relationships/image" Target="../media/image43.emf"/><Relationship Id="rId4" Type="http://schemas.openxmlformats.org/officeDocument/2006/relationships/oleObject" Target="../embeddings/oleObject40.bin"/></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6.xml"/><Relationship Id="rId1" Type="http://schemas.openxmlformats.org/officeDocument/2006/relationships/vmlDrawing" Target="../drawings/vmlDrawing41.vml"/><Relationship Id="rId5" Type="http://schemas.openxmlformats.org/officeDocument/2006/relationships/image" Target="../media/image44.emf"/><Relationship Id="rId4" Type="http://schemas.openxmlformats.org/officeDocument/2006/relationships/oleObject" Target="../embeddings/oleObject41.bin"/></Relationships>
</file>

<file path=ppt/slides/_rels/slide49.xml.rels><?xml version="1.0" encoding="UTF-8" standalone="yes"?>
<Relationships xmlns="http://schemas.openxmlformats.org/package/2006/relationships"><Relationship Id="rId3" Type="http://schemas.openxmlformats.org/officeDocument/2006/relationships/hyperlink" Target="http://www.philadelphiafed.org/index.cfm" TargetMode="Externa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image" Target="../media/image45.jp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image" Target="../media/image6.emf"/><Relationship Id="rId4" Type="http://schemas.openxmlformats.org/officeDocument/2006/relationships/oleObject" Target="../embeddings/oleObject3.bin"/></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7.xml"/><Relationship Id="rId1" Type="http://schemas.openxmlformats.org/officeDocument/2006/relationships/vmlDrawing" Target="../drawings/vmlDrawing42.vml"/><Relationship Id="rId6" Type="http://schemas.openxmlformats.org/officeDocument/2006/relationships/hyperlink" Target="http://www.bea.gov/newsreleases/regional/gdp_state/gsp_newsrelease.htm" TargetMode="External"/><Relationship Id="rId5" Type="http://schemas.openxmlformats.org/officeDocument/2006/relationships/image" Target="../media/image46.emf"/><Relationship Id="rId4" Type="http://schemas.openxmlformats.org/officeDocument/2006/relationships/oleObject" Target="../embeddings/oleObject42.bin"/></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7.xml"/><Relationship Id="rId1" Type="http://schemas.openxmlformats.org/officeDocument/2006/relationships/vmlDrawing" Target="../drawings/vmlDrawing43.vml"/><Relationship Id="rId6" Type="http://schemas.openxmlformats.org/officeDocument/2006/relationships/hyperlink" Target="http://www.bea.gov/newsreleases/regional/gdp_state/gsp_newsrelease.htm" TargetMode="External"/><Relationship Id="rId5" Type="http://schemas.openxmlformats.org/officeDocument/2006/relationships/image" Target="../media/image47.emf"/><Relationship Id="rId4" Type="http://schemas.openxmlformats.org/officeDocument/2006/relationships/oleObject" Target="../embeddings/oleObject43.bin"/></Relationships>
</file>

<file path=ppt/slides/_rels/slide5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hyperlink" Target="http://www.bea.gov/newsreleases/regional/gdp_state/gsp_newsrelease.htm" TargetMode="Externa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6.xml"/><Relationship Id="rId1" Type="http://schemas.openxmlformats.org/officeDocument/2006/relationships/vmlDrawing" Target="../drawings/vmlDrawing44.vml"/><Relationship Id="rId5" Type="http://schemas.openxmlformats.org/officeDocument/2006/relationships/image" Target="../media/image49.emf"/><Relationship Id="rId4" Type="http://schemas.openxmlformats.org/officeDocument/2006/relationships/oleObject" Target="../embeddings/oleObject44.bin"/></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Layout" Target="../slideLayouts/slideLayout7.xml"/><Relationship Id="rId1" Type="http://schemas.openxmlformats.org/officeDocument/2006/relationships/vmlDrawing" Target="../drawings/vmlDrawing45.vml"/><Relationship Id="rId5" Type="http://schemas.openxmlformats.org/officeDocument/2006/relationships/hyperlink" Target="http://www.federalreserve.gov/releases/z1/current/z1r-5.pdf" TargetMode="External"/><Relationship Id="rId4" Type="http://schemas.openxmlformats.org/officeDocument/2006/relationships/image" Target="../media/image50.emf"/></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7.xml"/><Relationship Id="rId1" Type="http://schemas.openxmlformats.org/officeDocument/2006/relationships/vmlDrawing" Target="../drawings/vmlDrawing46.vml"/><Relationship Id="rId5" Type="http://schemas.openxmlformats.org/officeDocument/2006/relationships/hyperlink" Target="http://www.federalreserve.gov/releases/housedebt" TargetMode="External"/><Relationship Id="rId4" Type="http://schemas.openxmlformats.org/officeDocument/2006/relationships/image" Target="../media/image51.emf"/></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6.xml"/><Relationship Id="rId1" Type="http://schemas.openxmlformats.org/officeDocument/2006/relationships/vmlDrawing" Target="../drawings/vmlDrawing47.vml"/><Relationship Id="rId5" Type="http://schemas.openxmlformats.org/officeDocument/2006/relationships/image" Target="../media/image52.emf"/><Relationship Id="rId4" Type="http://schemas.openxmlformats.org/officeDocument/2006/relationships/oleObject" Target="../embeddings/oleObject47.bin"/></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7.xml"/><Relationship Id="rId1" Type="http://schemas.openxmlformats.org/officeDocument/2006/relationships/vmlDrawing" Target="../drawings/vmlDrawing48.vml"/><Relationship Id="rId5" Type="http://schemas.openxmlformats.org/officeDocument/2006/relationships/image" Target="../media/image53.emf"/><Relationship Id="rId4" Type="http://schemas.openxmlformats.org/officeDocument/2006/relationships/oleObject" Target="../embeddings/oleObject48.bin"/></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6.xml"/><Relationship Id="rId1" Type="http://schemas.openxmlformats.org/officeDocument/2006/relationships/vmlDrawing" Target="../drawings/vmlDrawing49.vml"/><Relationship Id="rId5" Type="http://schemas.openxmlformats.org/officeDocument/2006/relationships/image" Target="../media/image54.emf"/><Relationship Id="rId4" Type="http://schemas.openxmlformats.org/officeDocument/2006/relationships/oleObject" Target="../embeddings/oleObject49.bin"/></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6.xml"/><Relationship Id="rId1" Type="http://schemas.openxmlformats.org/officeDocument/2006/relationships/vmlDrawing" Target="../drawings/vmlDrawing50.vml"/><Relationship Id="rId5" Type="http://schemas.openxmlformats.org/officeDocument/2006/relationships/image" Target="../media/image55.emf"/><Relationship Id="rId4" Type="http://schemas.openxmlformats.org/officeDocument/2006/relationships/oleObject" Target="../embeddings/oleObject50.bin"/></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xml"/><Relationship Id="rId1" Type="http://schemas.openxmlformats.org/officeDocument/2006/relationships/vmlDrawing" Target="../drawings/vmlDrawing4.vml"/><Relationship Id="rId6" Type="http://schemas.openxmlformats.org/officeDocument/2006/relationships/image" Target="../media/image7.emf"/><Relationship Id="rId5" Type="http://schemas.openxmlformats.org/officeDocument/2006/relationships/oleObject" Target="../embeddings/oleObject4.bin"/><Relationship Id="rId4"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6.xml"/><Relationship Id="rId1" Type="http://schemas.openxmlformats.org/officeDocument/2006/relationships/vmlDrawing" Target="../drawings/vmlDrawing51.vml"/><Relationship Id="rId5" Type="http://schemas.openxmlformats.org/officeDocument/2006/relationships/image" Target="../media/image56.emf"/><Relationship Id="rId4" Type="http://schemas.openxmlformats.org/officeDocument/2006/relationships/oleObject" Target="../embeddings/oleObject51.bin"/></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7.xml"/><Relationship Id="rId1" Type="http://schemas.openxmlformats.org/officeDocument/2006/relationships/vmlDrawing" Target="../drawings/vmlDrawing52.vml"/><Relationship Id="rId5" Type="http://schemas.openxmlformats.org/officeDocument/2006/relationships/image" Target="../media/image57.emf"/><Relationship Id="rId4" Type="http://schemas.openxmlformats.org/officeDocument/2006/relationships/oleObject" Target="../embeddings/oleObject52.bin"/></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7.xml"/><Relationship Id="rId1" Type="http://schemas.openxmlformats.org/officeDocument/2006/relationships/vmlDrawing" Target="../drawings/vmlDrawing53.vml"/><Relationship Id="rId5" Type="http://schemas.openxmlformats.org/officeDocument/2006/relationships/image" Target="../media/image58.emf"/><Relationship Id="rId4" Type="http://schemas.openxmlformats.org/officeDocument/2006/relationships/oleObject" Target="../embeddings/oleObject53.bin"/></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6.xml"/><Relationship Id="rId1" Type="http://schemas.openxmlformats.org/officeDocument/2006/relationships/vmlDrawing" Target="../drawings/vmlDrawing54.vml"/><Relationship Id="rId5" Type="http://schemas.openxmlformats.org/officeDocument/2006/relationships/image" Target="../media/image59.emf"/><Relationship Id="rId4" Type="http://schemas.openxmlformats.org/officeDocument/2006/relationships/oleObject" Target="../embeddings/oleObject54.bin"/></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6.xml"/><Relationship Id="rId1" Type="http://schemas.openxmlformats.org/officeDocument/2006/relationships/vmlDrawing" Target="../drawings/vmlDrawing55.vml"/><Relationship Id="rId5" Type="http://schemas.openxmlformats.org/officeDocument/2006/relationships/image" Target="../media/image60.emf"/><Relationship Id="rId4" Type="http://schemas.openxmlformats.org/officeDocument/2006/relationships/oleObject" Target="../embeddings/oleObject55.bin"/></Relationships>
</file>

<file path=ppt/slides/_rels/slide6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6.xml"/><Relationship Id="rId1" Type="http://schemas.openxmlformats.org/officeDocument/2006/relationships/vmlDrawing" Target="../drawings/vmlDrawing56.vml"/><Relationship Id="rId5" Type="http://schemas.openxmlformats.org/officeDocument/2006/relationships/image" Target="../media/image62.emf"/><Relationship Id="rId4" Type="http://schemas.openxmlformats.org/officeDocument/2006/relationships/oleObject" Target="../embeddings/oleObject56.bin"/></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6.xml"/><Relationship Id="rId1" Type="http://schemas.openxmlformats.org/officeDocument/2006/relationships/vmlDrawing" Target="../drawings/vmlDrawing57.vml"/><Relationship Id="rId5" Type="http://schemas.openxmlformats.org/officeDocument/2006/relationships/image" Target="../media/image63.emf"/><Relationship Id="rId4" Type="http://schemas.openxmlformats.org/officeDocument/2006/relationships/oleObject" Target="../embeddings/oleObject57.bin"/></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7.xml"/><Relationship Id="rId1" Type="http://schemas.openxmlformats.org/officeDocument/2006/relationships/vmlDrawing" Target="../drawings/vmlDrawing58.vml"/><Relationship Id="rId6" Type="http://schemas.openxmlformats.org/officeDocument/2006/relationships/image" Target="../media/image64.emf"/><Relationship Id="rId5" Type="http://schemas.openxmlformats.org/officeDocument/2006/relationships/oleObject" Target="../embeddings/oleObject58.bin"/><Relationship Id="rId4" Type="http://schemas.openxmlformats.org/officeDocument/2006/relationships/hyperlink" Target="http://www.federalreserve.gov/releases/h15/data.htm" TargetMode="External"/></Relationships>
</file>

<file path=ppt/slides/_rels/slide69.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hyperlink" Target="http://www.federalreserve.gov/releases/h15/data.htm" TargetMode="External"/><Relationship Id="rId2" Type="http://schemas.openxmlformats.org/officeDocument/2006/relationships/tags" Target="../tags/tag5.xml"/><Relationship Id="rId1" Type="http://schemas.openxmlformats.org/officeDocument/2006/relationships/vmlDrawing" Target="../drawings/vmlDrawing59.vml"/><Relationship Id="rId6" Type="http://schemas.openxmlformats.org/officeDocument/2006/relationships/image" Target="../media/image65.emf"/><Relationship Id="rId5" Type="http://schemas.openxmlformats.org/officeDocument/2006/relationships/oleObject" Target="../embeddings/oleObject59.bin"/><Relationship Id="rId4" Type="http://schemas.openxmlformats.org/officeDocument/2006/relationships/notesSlide" Target="../notesSlides/notesSlide6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vmlDrawing" Target="../drawings/vmlDrawing5.vml"/><Relationship Id="rId5" Type="http://schemas.openxmlformats.org/officeDocument/2006/relationships/image" Target="../media/image8.emf"/><Relationship Id="rId4" Type="http://schemas.openxmlformats.org/officeDocument/2006/relationships/oleObject" Target="../embeddings/oleObject5.bin"/></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6.xml"/><Relationship Id="rId1" Type="http://schemas.openxmlformats.org/officeDocument/2006/relationships/vmlDrawing" Target="../drawings/vmlDrawing60.vml"/><Relationship Id="rId6" Type="http://schemas.openxmlformats.org/officeDocument/2006/relationships/hyperlink" Target="http://www2.fdic.gov/qbp/" TargetMode="External"/><Relationship Id="rId5" Type="http://schemas.openxmlformats.org/officeDocument/2006/relationships/image" Target="../media/image66.emf"/><Relationship Id="rId4" Type="http://schemas.openxmlformats.org/officeDocument/2006/relationships/oleObject" Target="../embeddings/oleObject60.bin"/></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6.xml"/><Relationship Id="rId1" Type="http://schemas.openxmlformats.org/officeDocument/2006/relationships/vmlDrawing" Target="../drawings/vmlDrawing61.vml"/><Relationship Id="rId6" Type="http://schemas.openxmlformats.org/officeDocument/2006/relationships/hyperlink" Target="http://www2.fdic.gov/qbp/" TargetMode="External"/><Relationship Id="rId5" Type="http://schemas.openxmlformats.org/officeDocument/2006/relationships/image" Target="../media/image67.emf"/><Relationship Id="rId4" Type="http://schemas.openxmlformats.org/officeDocument/2006/relationships/oleObject" Target="../embeddings/oleObject61.bin"/></Relationships>
</file>

<file path=ppt/slides/_rels/slide72.xml.rels><?xml version="1.0" encoding="UTF-8" standalone="yes"?>
<Relationships xmlns="http://schemas.openxmlformats.org/package/2006/relationships"><Relationship Id="rId3" Type="http://schemas.openxmlformats.org/officeDocument/2006/relationships/hyperlink" Target="http://www.advisorperspectives.com/dshort/charts/indicators/Sentiment.html?NFIB-optimism-index.gif" TargetMode="External"/><Relationship Id="rId2" Type="http://schemas.openxmlformats.org/officeDocument/2006/relationships/notesSlide" Target="../notesSlides/notesSlide69.xml"/><Relationship Id="rId1" Type="http://schemas.openxmlformats.org/officeDocument/2006/relationships/slideLayout" Target="../slideLayouts/slideLayout6.xml"/><Relationship Id="rId4" Type="http://schemas.openxmlformats.org/officeDocument/2006/relationships/image" Target="../media/image68.gif"/></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0.xml"/><Relationship Id="rId7" Type="http://schemas.openxmlformats.org/officeDocument/2006/relationships/hyperlink" Target="http://news.uscourts.gov/" TargetMode="External"/><Relationship Id="rId2" Type="http://schemas.openxmlformats.org/officeDocument/2006/relationships/slideLayout" Target="../slideLayouts/slideLayout7.xml"/><Relationship Id="rId1" Type="http://schemas.openxmlformats.org/officeDocument/2006/relationships/vmlDrawing" Target="../drawings/vmlDrawing62.vml"/><Relationship Id="rId6" Type="http://schemas.openxmlformats.org/officeDocument/2006/relationships/hyperlink" Target="http://www.abiworld.org/AM/AMTemplate.cfm?Section=Home&amp;TEMPLATE=/CM/ContentDisplay.cfm&amp;CONTENTID=61633" TargetMode="External"/><Relationship Id="rId5" Type="http://schemas.openxmlformats.org/officeDocument/2006/relationships/image" Target="../media/image69.emf"/><Relationship Id="rId4" Type="http://schemas.openxmlformats.org/officeDocument/2006/relationships/oleObject" Target="../embeddings/oleObject62.bin"/></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6.xml"/><Relationship Id="rId1" Type="http://schemas.openxmlformats.org/officeDocument/2006/relationships/vmlDrawing" Target="../drawings/vmlDrawing63.vml"/><Relationship Id="rId6" Type="http://schemas.openxmlformats.org/officeDocument/2006/relationships/hyperlink" Target="http://www.ism.ws/ismreport/nonmfgrob.cfm" TargetMode="External"/><Relationship Id="rId5" Type="http://schemas.openxmlformats.org/officeDocument/2006/relationships/image" Target="../media/image70.emf"/><Relationship Id="rId4" Type="http://schemas.openxmlformats.org/officeDocument/2006/relationships/oleObject" Target="../embeddings/oleObject63.bin"/></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7.xml"/><Relationship Id="rId1" Type="http://schemas.openxmlformats.org/officeDocument/2006/relationships/vmlDrawing" Target="../drawings/vmlDrawing64.vml"/><Relationship Id="rId5" Type="http://schemas.openxmlformats.org/officeDocument/2006/relationships/image" Target="../media/image71.emf"/><Relationship Id="rId4" Type="http://schemas.openxmlformats.org/officeDocument/2006/relationships/oleObject" Target="../embeddings/oleObject64.bin"/></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6.xml"/><Relationship Id="rId1" Type="http://schemas.openxmlformats.org/officeDocument/2006/relationships/vmlDrawing" Target="../drawings/vmlDrawing65.vml"/><Relationship Id="rId6" Type="http://schemas.openxmlformats.org/officeDocument/2006/relationships/hyperlink" Target="http://www.census.gov/construction/c30/c30index.html" TargetMode="External"/><Relationship Id="rId5" Type="http://schemas.openxmlformats.org/officeDocument/2006/relationships/image" Target="../media/image72.emf"/><Relationship Id="rId4" Type="http://schemas.openxmlformats.org/officeDocument/2006/relationships/oleObject" Target="../embeddings/oleObject65.bin"/></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6.xml"/><Relationship Id="rId1" Type="http://schemas.openxmlformats.org/officeDocument/2006/relationships/vmlDrawing" Target="../drawings/vmlDrawing66.vml"/><Relationship Id="rId6" Type="http://schemas.openxmlformats.org/officeDocument/2006/relationships/hyperlink" Target="http://www.census.gov/construction/c30/c30index.html" TargetMode="External"/><Relationship Id="rId5" Type="http://schemas.openxmlformats.org/officeDocument/2006/relationships/image" Target="../media/image73.emf"/><Relationship Id="rId4" Type="http://schemas.openxmlformats.org/officeDocument/2006/relationships/oleObject" Target="../embeddings/oleObject66.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9.emf"/><Relationship Id="rId4" Type="http://schemas.openxmlformats.org/officeDocument/2006/relationships/oleObject" Target="../embeddings/oleObject6.bin"/></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6.xml"/><Relationship Id="rId1" Type="http://schemas.openxmlformats.org/officeDocument/2006/relationships/vmlDrawing" Target="../drawings/vmlDrawing67.vml"/><Relationship Id="rId6" Type="http://schemas.openxmlformats.org/officeDocument/2006/relationships/hyperlink" Target="http://www.census.gov/construction/c30/c30index.html" TargetMode="External"/><Relationship Id="rId5" Type="http://schemas.openxmlformats.org/officeDocument/2006/relationships/image" Target="../media/image74.emf"/><Relationship Id="rId4" Type="http://schemas.openxmlformats.org/officeDocument/2006/relationships/oleObject" Target="../embeddings/oleObject67.bin"/></Relationships>
</file>

<file path=ppt/slides/_rels/slide81.xml.rels><?xml version="1.0" encoding="UTF-8" standalone="yes"?>
<Relationships xmlns="http://schemas.openxmlformats.org/package/2006/relationships"><Relationship Id="rId3" Type="http://schemas.openxmlformats.org/officeDocument/2006/relationships/image" Target="../media/image75.emf"/><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6.xml"/><Relationship Id="rId1" Type="http://schemas.openxmlformats.org/officeDocument/2006/relationships/vmlDrawing" Target="../drawings/vmlDrawing68.vml"/><Relationship Id="rId6" Type="http://schemas.openxmlformats.org/officeDocument/2006/relationships/hyperlink" Target="http://www2.fdic.gov/qbp/" TargetMode="External"/><Relationship Id="rId5" Type="http://schemas.openxmlformats.org/officeDocument/2006/relationships/image" Target="../media/image76.emf"/><Relationship Id="rId4" Type="http://schemas.openxmlformats.org/officeDocument/2006/relationships/oleObject" Target="../embeddings/oleObject68.bin"/></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6.xml"/><Relationship Id="rId1" Type="http://schemas.openxmlformats.org/officeDocument/2006/relationships/vmlDrawing" Target="../drawings/vmlDrawing69.vml"/><Relationship Id="rId6" Type="http://schemas.openxmlformats.org/officeDocument/2006/relationships/hyperlink" Target="http://www2.fdic.gov/qbp/" TargetMode="External"/><Relationship Id="rId5" Type="http://schemas.openxmlformats.org/officeDocument/2006/relationships/image" Target="../media/image77.emf"/><Relationship Id="rId4" Type="http://schemas.openxmlformats.org/officeDocument/2006/relationships/oleObject" Target="../embeddings/oleObject69.bin"/></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6.xml"/><Relationship Id="rId1" Type="http://schemas.openxmlformats.org/officeDocument/2006/relationships/vmlDrawing" Target="../drawings/vmlDrawing70.vml"/><Relationship Id="rId5" Type="http://schemas.openxmlformats.org/officeDocument/2006/relationships/image" Target="../media/image78.emf"/><Relationship Id="rId4" Type="http://schemas.openxmlformats.org/officeDocument/2006/relationships/oleObject" Target="../embeddings/oleObject70.bin"/></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6.xml"/><Relationship Id="rId1" Type="http://schemas.openxmlformats.org/officeDocument/2006/relationships/vmlDrawing" Target="../drawings/vmlDrawing71.vml"/><Relationship Id="rId6" Type="http://schemas.openxmlformats.org/officeDocument/2006/relationships/hyperlink" Target="http://www.census.gov/construction/c30/historical_data.html" TargetMode="External"/><Relationship Id="rId5" Type="http://schemas.openxmlformats.org/officeDocument/2006/relationships/image" Target="../media/image79.emf"/><Relationship Id="rId4" Type="http://schemas.openxmlformats.org/officeDocument/2006/relationships/oleObject" Target="../embeddings/oleObject71.bin"/></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6.xml"/><Relationship Id="rId1" Type="http://schemas.openxmlformats.org/officeDocument/2006/relationships/vmlDrawing" Target="../drawings/vmlDrawing72.vml"/><Relationship Id="rId5" Type="http://schemas.openxmlformats.org/officeDocument/2006/relationships/image" Target="../media/image62.emf"/><Relationship Id="rId4" Type="http://schemas.openxmlformats.org/officeDocument/2006/relationships/oleObject" Target="../embeddings/oleObject72.bin"/></Relationships>
</file>

<file path=ppt/slides/_rels/slide87.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84.xml"/><Relationship Id="rId1" Type="http://schemas.openxmlformats.org/officeDocument/2006/relationships/slideLayout" Target="../slideLayouts/slideLayout6.xml"/><Relationship Id="rId4" Type="http://schemas.openxmlformats.org/officeDocument/2006/relationships/hyperlink" Target="http://iec.ucf.edu/post/2014/01/07/Florida-Metro-Forecast-December-2013.aspx" TargetMode="External"/></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85.xml"/><Relationship Id="rId2" Type="http://schemas.openxmlformats.org/officeDocument/2006/relationships/slideLayout" Target="../slideLayouts/slideLayout7.xml"/><Relationship Id="rId1" Type="http://schemas.openxmlformats.org/officeDocument/2006/relationships/vmlDrawing" Target="../drawings/vmlDrawing73.vml"/><Relationship Id="rId6" Type="http://schemas.openxmlformats.org/officeDocument/2006/relationships/image" Target="../media/image81.emf"/><Relationship Id="rId5" Type="http://schemas.openxmlformats.org/officeDocument/2006/relationships/oleObject" Target="../embeddings/oleObject73.bin"/><Relationship Id="rId4" Type="http://schemas.openxmlformats.org/officeDocument/2006/relationships/hyperlink" Target="http://data.bls.gov/" TargetMode="External"/></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86.xml"/><Relationship Id="rId2" Type="http://schemas.openxmlformats.org/officeDocument/2006/relationships/slideLayout" Target="../slideLayouts/slideLayout7.xml"/><Relationship Id="rId1" Type="http://schemas.openxmlformats.org/officeDocument/2006/relationships/vmlDrawing" Target="../drawings/vmlDrawing74.vml"/><Relationship Id="rId5" Type="http://schemas.openxmlformats.org/officeDocument/2006/relationships/image" Target="../media/image82.emf"/><Relationship Id="rId4" Type="http://schemas.openxmlformats.org/officeDocument/2006/relationships/oleObject" Target="../embeddings/oleObject74.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10.emf"/><Relationship Id="rId4" Type="http://schemas.openxmlformats.org/officeDocument/2006/relationships/oleObject" Target="../embeddings/oleObject7.bin"/></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87.xml"/><Relationship Id="rId2" Type="http://schemas.openxmlformats.org/officeDocument/2006/relationships/slideLayout" Target="../slideLayouts/slideLayout6.xml"/><Relationship Id="rId1" Type="http://schemas.openxmlformats.org/officeDocument/2006/relationships/vmlDrawing" Target="../drawings/vmlDrawing75.vml"/><Relationship Id="rId6" Type="http://schemas.openxmlformats.org/officeDocument/2006/relationships/hyperlink" Target="http://www.agc.org/galleries/news/Metro_Empl_1404_Rank.pdf" TargetMode="External"/><Relationship Id="rId5" Type="http://schemas.openxmlformats.org/officeDocument/2006/relationships/image" Target="../media/image83.emf"/><Relationship Id="rId4" Type="http://schemas.openxmlformats.org/officeDocument/2006/relationships/oleObject" Target="../embeddings/oleObject75.bin"/></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88.xml"/><Relationship Id="rId2" Type="http://schemas.openxmlformats.org/officeDocument/2006/relationships/slideLayout" Target="../slideLayouts/slideLayout7.xml"/><Relationship Id="rId1" Type="http://schemas.openxmlformats.org/officeDocument/2006/relationships/vmlDrawing" Target="../drawings/vmlDrawing76.vml"/><Relationship Id="rId6" Type="http://schemas.openxmlformats.org/officeDocument/2006/relationships/image" Target="../media/image84.emf"/><Relationship Id="rId5" Type="http://schemas.openxmlformats.org/officeDocument/2006/relationships/oleObject" Target="../embeddings/oleObject76.bin"/><Relationship Id="rId4" Type="http://schemas.openxmlformats.org/officeDocument/2006/relationships/hyperlink" Target="http://www.federalreserve.gov/releases/h15/data.htm" TargetMode="External"/></Relationships>
</file>

<file path=ppt/slides/_rels/slide9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hyperlink" Target="http://www.federalreserve.gov/releases/h15/data.htm" TargetMode="External"/><Relationship Id="rId2" Type="http://schemas.openxmlformats.org/officeDocument/2006/relationships/tags" Target="../tags/tag6.xml"/><Relationship Id="rId1" Type="http://schemas.openxmlformats.org/officeDocument/2006/relationships/vmlDrawing" Target="../drawings/vmlDrawing77.vml"/><Relationship Id="rId6" Type="http://schemas.openxmlformats.org/officeDocument/2006/relationships/image" Target="../media/image85.emf"/><Relationship Id="rId5" Type="http://schemas.openxmlformats.org/officeDocument/2006/relationships/oleObject" Target="../embeddings/oleObject77.bin"/><Relationship Id="rId4" Type="http://schemas.openxmlformats.org/officeDocument/2006/relationships/notesSlide" Target="../notesSlides/notesSlide89.xml"/></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90.xml"/><Relationship Id="rId2" Type="http://schemas.openxmlformats.org/officeDocument/2006/relationships/slideLayout" Target="../slideLayouts/slideLayout6.xml"/><Relationship Id="rId1" Type="http://schemas.openxmlformats.org/officeDocument/2006/relationships/vmlDrawing" Target="../drawings/vmlDrawing78.vml"/><Relationship Id="rId5" Type="http://schemas.openxmlformats.org/officeDocument/2006/relationships/image" Target="../media/image86.emf"/><Relationship Id="rId4" Type="http://schemas.openxmlformats.org/officeDocument/2006/relationships/oleObject" Target="../embeddings/oleObject78.bin"/></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91.xml"/><Relationship Id="rId2" Type="http://schemas.openxmlformats.org/officeDocument/2006/relationships/slideLayout" Target="../slideLayouts/slideLayout6.xml"/><Relationship Id="rId1" Type="http://schemas.openxmlformats.org/officeDocument/2006/relationships/vmlDrawing" Target="../drawings/vmlDrawing79.vml"/><Relationship Id="rId5" Type="http://schemas.openxmlformats.org/officeDocument/2006/relationships/image" Target="../media/image87.emf"/><Relationship Id="rId4" Type="http://schemas.openxmlformats.org/officeDocument/2006/relationships/oleObject" Target="../embeddings/oleObject79.bin"/></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92.xml"/><Relationship Id="rId2" Type="http://schemas.openxmlformats.org/officeDocument/2006/relationships/slideLayout" Target="../slideLayouts/slideLayout6.xml"/><Relationship Id="rId1" Type="http://schemas.openxmlformats.org/officeDocument/2006/relationships/vmlDrawing" Target="../drawings/vmlDrawing80.vml"/><Relationship Id="rId6" Type="http://schemas.openxmlformats.org/officeDocument/2006/relationships/hyperlink" Target="http://www.census.gov/construction/c30/c30index.html" TargetMode="External"/><Relationship Id="rId5" Type="http://schemas.openxmlformats.org/officeDocument/2006/relationships/image" Target="../media/image88.emf"/><Relationship Id="rId4" Type="http://schemas.openxmlformats.org/officeDocument/2006/relationships/oleObject" Target="../embeddings/oleObject80.bin"/></Relationships>
</file>

<file path=ppt/slides/_rels/slide9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oleObject" Target="../embeddings/oleObject81.bin"/><Relationship Id="rId2" Type="http://schemas.openxmlformats.org/officeDocument/2006/relationships/slideLayout" Target="../slideLayouts/slideLayout6.xml"/><Relationship Id="rId1" Type="http://schemas.openxmlformats.org/officeDocument/2006/relationships/vmlDrawing" Target="../drawings/vmlDrawing81.vml"/><Relationship Id="rId4" Type="http://schemas.openxmlformats.org/officeDocument/2006/relationships/image" Target="../media/image89.emf"/></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94.xml"/><Relationship Id="rId2" Type="http://schemas.openxmlformats.org/officeDocument/2006/relationships/slideLayout" Target="../slideLayouts/slideLayout13.xml"/><Relationship Id="rId1" Type="http://schemas.openxmlformats.org/officeDocument/2006/relationships/tags" Target="../tags/tag7.xml"/><Relationship Id="rId5" Type="http://schemas.openxmlformats.org/officeDocument/2006/relationships/image" Target="../media/image90.png"/><Relationship Id="rId4" Type="http://schemas.openxmlformats.org/officeDocument/2006/relationships/hyperlink" Target="http://www.eia.gov/dnav/ng/hist/n9050us2a.htm" TargetMode="External"/></Relationships>
</file>

<file path=ppt/slides/_rels/slide99.xml.rels><?xml version="1.0" encoding="UTF-8" standalone="yes"?>
<Relationships xmlns="http://schemas.openxmlformats.org/package/2006/relationships"><Relationship Id="rId3" Type="http://schemas.openxmlformats.org/officeDocument/2006/relationships/oleObject" Target="../embeddings/oleObject82.bin"/><Relationship Id="rId2" Type="http://schemas.openxmlformats.org/officeDocument/2006/relationships/slideLayout" Target="../slideLayouts/slideLayout6.xml"/><Relationship Id="rId1" Type="http://schemas.openxmlformats.org/officeDocument/2006/relationships/vmlDrawing" Target="../drawings/vmlDrawing82.vml"/><Relationship Id="rId4" Type="http://schemas.openxmlformats.org/officeDocument/2006/relationships/image" Target="../media/image9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ctrTitle"/>
          </p:nvPr>
        </p:nvSpPr>
        <p:spPr>
          <a:xfrm>
            <a:off x="0" y="2429433"/>
            <a:ext cx="9104313" cy="1714315"/>
          </a:xfrm>
          <a:ln/>
        </p:spPr>
        <p:txBody>
          <a:bodyPr/>
          <a:lstStyle/>
          <a:p>
            <a:r>
              <a:rPr lang="en-US" sz="4400" dirty="0" smtClean="0"/>
              <a:t>It’s a Mad, Mad, Mad, Mad World:</a:t>
            </a:r>
            <a:br>
              <a:rPr lang="en-US" sz="4400" dirty="0" smtClean="0"/>
            </a:br>
            <a:r>
              <a:rPr lang="en-US" sz="4000" i="1" dirty="0" smtClean="0"/>
              <a:t>The Past, Present and Future of      P/C Insurance in the US and Texas</a:t>
            </a:r>
            <a:endParaRPr lang="en-US" sz="3400" i="1" dirty="0">
              <a:solidFill>
                <a:srgbClr val="FF0000"/>
              </a:solidFill>
            </a:endParaRPr>
          </a:p>
        </p:txBody>
      </p:sp>
      <p:sp>
        <p:nvSpPr>
          <p:cNvPr id="94211" name="Rectangle 3"/>
          <p:cNvSpPr>
            <a:spLocks noGrp="1" noChangeArrowheads="1"/>
          </p:cNvSpPr>
          <p:nvPr>
            <p:ph type="subTitle" idx="1"/>
          </p:nvPr>
        </p:nvSpPr>
        <p:spPr>
          <a:xfrm>
            <a:off x="0" y="4478251"/>
            <a:ext cx="8952271" cy="1341906"/>
          </a:xfrm>
        </p:spPr>
        <p:txBody>
          <a:bodyPr/>
          <a:lstStyle/>
          <a:p>
            <a:pPr>
              <a:lnSpc>
                <a:spcPct val="80000"/>
              </a:lnSpc>
            </a:pPr>
            <a:r>
              <a:rPr lang="en-US" sz="2800" dirty="0" smtClean="0"/>
              <a:t>Insurance Council of Texas Mid-Year Symposium</a:t>
            </a:r>
          </a:p>
          <a:p>
            <a:pPr>
              <a:lnSpc>
                <a:spcPct val="80000"/>
              </a:lnSpc>
            </a:pPr>
            <a:r>
              <a:rPr lang="en-US" sz="2800" dirty="0" smtClean="0"/>
              <a:t>Austin, TX</a:t>
            </a:r>
          </a:p>
          <a:p>
            <a:pPr>
              <a:lnSpc>
                <a:spcPct val="80000"/>
              </a:lnSpc>
            </a:pPr>
            <a:r>
              <a:rPr lang="en-US" sz="2800" dirty="0" smtClean="0"/>
              <a:t>July 17, 2014</a:t>
            </a:r>
            <a:endParaRPr lang="en-US" sz="2800" i="1" dirty="0" smtClean="0">
              <a:solidFill>
                <a:srgbClr val="FF0000"/>
              </a:solidFill>
            </a:endParaRPr>
          </a:p>
        </p:txBody>
      </p:sp>
      <p:sp>
        <p:nvSpPr>
          <p:cNvPr id="94212" name="Rectangle 3"/>
          <p:cNvSpPr txBox="1">
            <a:spLocks noChangeArrowheads="1"/>
          </p:cNvSpPr>
          <p:nvPr/>
        </p:nvSpPr>
        <p:spPr bwMode="gray">
          <a:xfrm>
            <a:off x="0" y="5886450"/>
            <a:ext cx="9144000" cy="971550"/>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1"/>
              </a:buClr>
              <a:buFont typeface="Wingdings" pitchFamily="2" charset="2"/>
              <a:buNone/>
            </a:pPr>
            <a:r>
              <a:rPr lang="en-US" b="1" dirty="0">
                <a:solidFill>
                  <a:schemeClr val="bg2"/>
                </a:solidFill>
              </a:rPr>
              <a:t>Robert P. Hartwig, Ph.D., CPCU, President &amp; Economist</a:t>
            </a:r>
          </a:p>
          <a:p>
            <a:pPr algn="ctr" eaLnBrk="0" hangingPunct="0">
              <a:lnSpc>
                <a:spcPct val="90000"/>
              </a:lnSpc>
              <a:spcBef>
                <a:spcPct val="25000"/>
              </a:spcBef>
              <a:buClr>
                <a:schemeClr val="accent1"/>
              </a:buClr>
            </a:pPr>
            <a:r>
              <a:rPr lang="en-US" b="1" dirty="0">
                <a:solidFill>
                  <a:schemeClr val="bg2"/>
                </a:solidFill>
                <a:sym typeface="Symbol" pitchFamily="18" charset="2"/>
              </a:rPr>
              <a:t>Insurance Information Institute  110 William Street  New York, NY 10038</a:t>
            </a:r>
          </a:p>
          <a:p>
            <a:pPr algn="ctr" eaLnBrk="0" hangingPunct="0">
              <a:lnSpc>
                <a:spcPct val="90000"/>
              </a:lnSpc>
              <a:spcBef>
                <a:spcPct val="25000"/>
              </a:spcBef>
              <a:buClr>
                <a:schemeClr val="accent1"/>
              </a:buClr>
            </a:pPr>
            <a:r>
              <a:rPr lang="en-US" b="1" dirty="0">
                <a:solidFill>
                  <a:schemeClr val="bg1"/>
                </a:solidFill>
                <a:sym typeface="Symbol" pitchFamily="18" charset="2"/>
              </a:rPr>
              <a:t>Tel: 212.346.5520  Cell: 917.453.1885  bobh@iii.org  www.iii.org</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a:solidFill>
                  <a:srgbClr val="FFFFFF"/>
                </a:solidFill>
                <a:latin typeface="Arial" charset="0"/>
                <a:cs typeface="Arial" charset="0"/>
              </a:rPr>
              <a:t>12/01/09 - 9pm</a:t>
            </a:r>
          </a:p>
        </p:txBody>
      </p:sp>
      <p:sp>
        <p:nvSpPr>
          <p:cNvPr id="4710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a:solidFill>
                  <a:srgbClr val="FFFFFF"/>
                </a:solidFill>
                <a:latin typeface="Arial" charset="0"/>
                <a:cs typeface="Arial" charset="0"/>
              </a:rPr>
              <a:t>eSlide – P6466 – The Financial Crisis and the Future of the P/C</a:t>
            </a:r>
          </a:p>
        </p:txBody>
      </p:sp>
      <p:sp>
        <p:nvSpPr>
          <p:cNvPr id="4710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561E0CFD-BE9A-4019-957A-DD05277E56E1}" type="slidenum">
              <a:rPr lang="en-US" sz="900">
                <a:solidFill>
                  <a:srgbClr val="000000"/>
                </a:solidFill>
                <a:latin typeface="Arial" charset="0"/>
                <a:cs typeface="Arial" charset="0"/>
              </a:rPr>
              <a:pPr algn="r" eaLnBrk="0" fontAlgn="base" hangingPunct="0">
                <a:lnSpc>
                  <a:spcPct val="85000"/>
                </a:lnSpc>
                <a:spcBef>
                  <a:spcPct val="20000"/>
                </a:spcBef>
                <a:spcAft>
                  <a:spcPct val="0"/>
                </a:spcAft>
              </a:pPr>
              <a:t>10</a:t>
            </a:fld>
            <a:endParaRPr lang="en-US" sz="900">
              <a:solidFill>
                <a:srgbClr val="000000"/>
              </a:solidFill>
              <a:latin typeface="Arial" charset="0"/>
              <a:cs typeface="Arial" charset="0"/>
            </a:endParaRPr>
          </a:p>
        </p:txBody>
      </p:sp>
      <p:sp>
        <p:nvSpPr>
          <p:cNvPr id="47110" name="Rectangle 2"/>
          <p:cNvSpPr>
            <a:spLocks noGrp="1" noChangeArrowheads="1"/>
          </p:cNvSpPr>
          <p:nvPr>
            <p:ph type="title" idx="4294967295"/>
          </p:nvPr>
        </p:nvSpPr>
        <p:spPr>
          <a:xfrm>
            <a:off x="398525" y="130245"/>
            <a:ext cx="4312623" cy="860425"/>
          </a:xfrm>
        </p:spPr>
        <p:txBody>
          <a:bodyPr/>
          <a:lstStyle/>
          <a:p>
            <a:r>
              <a:rPr lang="en-US" dirty="0" smtClean="0"/>
              <a:t>Policyholder Surplus, </a:t>
            </a:r>
            <a:br>
              <a:rPr lang="en-US" dirty="0" smtClean="0"/>
            </a:br>
            <a:r>
              <a:rPr lang="en-US" dirty="0" smtClean="0"/>
              <a:t>2006:Q4–2014:Q1</a:t>
            </a:r>
          </a:p>
        </p:txBody>
      </p:sp>
      <p:sp>
        <p:nvSpPr>
          <p:cNvPr id="47111" name="Rectangle 4"/>
          <p:cNvSpPr>
            <a:spLocks noChangeArrowheads="1"/>
          </p:cNvSpPr>
          <p:nvPr/>
        </p:nvSpPr>
        <p:spPr bwMode="auto">
          <a:xfrm>
            <a:off x="-171450" y="6584950"/>
            <a:ext cx="2057400" cy="282575"/>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a:solidFill>
                  <a:srgbClr val="000000"/>
                </a:solidFill>
                <a:latin typeface="Arial" charset="0"/>
                <a:cs typeface="Arial" charset="0"/>
              </a:rPr>
              <a:t>Sources: ISO, A.M .Best.</a:t>
            </a:r>
          </a:p>
        </p:txBody>
      </p:sp>
      <p:sp>
        <p:nvSpPr>
          <p:cNvPr id="47112" name="PPTShape_0"/>
          <p:cNvSpPr>
            <a:spLocks noChangeArrowheads="1"/>
          </p:cNvSpPr>
          <p:nvPr/>
        </p:nvSpPr>
        <p:spPr bwMode="black">
          <a:xfrm>
            <a:off x="169550" y="1123259"/>
            <a:ext cx="8221663"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 Billions)</a:t>
            </a:r>
          </a:p>
        </p:txBody>
      </p:sp>
      <p:graphicFrame>
        <p:nvGraphicFramePr>
          <p:cNvPr id="47106" name="Object 3"/>
          <p:cNvGraphicFramePr>
            <a:graphicFrameLocks/>
          </p:cNvGraphicFramePr>
          <p:nvPr>
            <p:extLst/>
          </p:nvPr>
        </p:nvGraphicFramePr>
        <p:xfrm>
          <a:off x="228600" y="1299781"/>
          <a:ext cx="8736496" cy="3362325"/>
        </p:xfrm>
        <a:graphic>
          <a:graphicData uri="http://schemas.openxmlformats.org/presentationml/2006/ole">
            <mc:AlternateContent xmlns:mc="http://schemas.openxmlformats.org/markup-compatibility/2006">
              <mc:Choice xmlns:v="urn:schemas-microsoft-com:vml" Requires="v">
                <p:oleObj spid="_x0000_s27951114" name="Chart" r:id="rId5" imgW="8772538" imgH="3305067" progId="MSGraph.Chart.8">
                  <p:embed followColorScheme="full"/>
                </p:oleObj>
              </mc:Choice>
              <mc:Fallback>
                <p:oleObj name="Chart" r:id="rId5" imgW="8772538" imgH="3305067" progId="MSGraph.Chart.8">
                  <p:embed followColorScheme="full"/>
                  <p:pic>
                    <p:nvPicPr>
                      <p:cNvPr id="0" name=""/>
                      <p:cNvPicPr>
                        <a:picLocks noChangeArrowheads="1"/>
                      </p:cNvPicPr>
                      <p:nvPr/>
                    </p:nvPicPr>
                    <p:blipFill>
                      <a:blip r:embed="rId6"/>
                      <a:srcRect/>
                      <a:stretch>
                        <a:fillRect/>
                      </a:stretch>
                    </p:blipFill>
                    <p:spPr bwMode="auto">
                      <a:xfrm>
                        <a:off x="228600" y="1299781"/>
                        <a:ext cx="8736496" cy="336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200776" name="AutoShape 8"/>
          <p:cNvSpPr>
            <a:spLocks noChangeArrowheads="1"/>
          </p:cNvSpPr>
          <p:nvPr/>
        </p:nvSpPr>
        <p:spPr bwMode="blackWhite">
          <a:xfrm>
            <a:off x="1901402" y="1314194"/>
            <a:ext cx="1696563" cy="568325"/>
          </a:xfrm>
          <a:prstGeom prst="wedgeRectCallout">
            <a:avLst>
              <a:gd name="adj1" fmla="val -47891"/>
              <a:gd name="adj2" fmla="val 19669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charset="0"/>
                <a:cs typeface="Arial" charset="0"/>
              </a:rPr>
              <a:t>2007:Q3</a:t>
            </a:r>
            <a:r>
              <a:rPr lang="en-US" sz="1600" b="1" dirty="0">
                <a:solidFill>
                  <a:srgbClr val="FFFFFF"/>
                </a:solidFill>
                <a:latin typeface="Arial" charset="0"/>
                <a:cs typeface="Arial" charset="0"/>
              </a:rPr>
              <a:t/>
            </a:r>
            <a:br>
              <a:rPr lang="en-US" sz="1600" b="1" dirty="0">
                <a:solidFill>
                  <a:srgbClr val="FFFFFF"/>
                </a:solidFill>
                <a:latin typeface="Arial" charset="0"/>
                <a:cs typeface="Arial" charset="0"/>
              </a:rPr>
            </a:br>
            <a:r>
              <a:rPr lang="en-US" sz="1600" b="1" dirty="0" smtClean="0">
                <a:solidFill>
                  <a:srgbClr val="FFFFFF"/>
                </a:solidFill>
                <a:latin typeface="Arial" charset="0"/>
                <a:cs typeface="Arial" charset="0"/>
              </a:rPr>
              <a:t>Pre-Crisis Peak</a:t>
            </a:r>
            <a:endParaRPr lang="en-US" sz="1600" b="1" dirty="0">
              <a:solidFill>
                <a:srgbClr val="FFFFFF"/>
              </a:solidFill>
              <a:latin typeface="Arial" charset="0"/>
              <a:cs typeface="Arial" charset="0"/>
            </a:endParaRPr>
          </a:p>
        </p:txBody>
      </p:sp>
      <p:sp>
        <p:nvSpPr>
          <p:cNvPr id="47122" name="Text Box 5"/>
          <p:cNvSpPr txBox="1">
            <a:spLocks noChangeArrowheads="1"/>
          </p:cNvSpPr>
          <p:nvPr/>
        </p:nvSpPr>
        <p:spPr bwMode="auto">
          <a:xfrm>
            <a:off x="5799089" y="5440557"/>
            <a:ext cx="2660648" cy="844043"/>
          </a:xfrm>
          <a:prstGeom prst="rect">
            <a:avLst/>
          </a:prstGeom>
          <a:noFill/>
          <a:ln w="12700" algn="ctr">
            <a:noFill/>
            <a:miter lim="800000"/>
            <a:headEnd type="none" w="sm" len="sm"/>
            <a:tailEnd type="none" w="sm" len="sm"/>
          </a:ln>
        </p:spPr>
        <p:txBody>
          <a:bodyPr>
            <a:spAutoFit/>
          </a:bodyPr>
          <a:lstStyle/>
          <a:p>
            <a:pPr eaLnBrk="0" fontAlgn="base" hangingPunct="0">
              <a:lnSpc>
                <a:spcPct val="85000"/>
              </a:lnSpc>
              <a:spcBef>
                <a:spcPct val="25000"/>
              </a:spcBef>
              <a:spcAft>
                <a:spcPct val="0"/>
              </a:spcAft>
            </a:pPr>
            <a:endParaRPr lang="en-US" sz="1600" b="1" i="1" dirty="0">
              <a:solidFill>
                <a:srgbClr val="FF0000"/>
              </a:solidFill>
              <a:latin typeface="Arial" charset="0"/>
              <a:cs typeface="Arial" charset="0"/>
            </a:endParaRPr>
          </a:p>
          <a:p>
            <a:pPr eaLnBrk="0" fontAlgn="base" hangingPunct="0">
              <a:lnSpc>
                <a:spcPct val="85000"/>
              </a:lnSpc>
              <a:spcBef>
                <a:spcPct val="25000"/>
              </a:spcBef>
              <a:spcAft>
                <a:spcPct val="0"/>
              </a:spcAft>
            </a:pPr>
            <a:endParaRPr lang="en-US" sz="1600" b="1" dirty="0">
              <a:solidFill>
                <a:srgbClr val="000000"/>
              </a:solidFill>
              <a:latin typeface="Arial" charset="0"/>
              <a:cs typeface="Arial" charset="0"/>
            </a:endParaRPr>
          </a:p>
          <a:p>
            <a:pPr eaLnBrk="0" fontAlgn="base" hangingPunct="0">
              <a:lnSpc>
                <a:spcPct val="85000"/>
              </a:lnSpc>
              <a:spcBef>
                <a:spcPct val="25000"/>
              </a:spcBef>
              <a:spcAft>
                <a:spcPct val="0"/>
              </a:spcAft>
            </a:pPr>
            <a:endParaRPr lang="en-US" sz="1600" b="1" i="1" dirty="0">
              <a:solidFill>
                <a:srgbClr val="339966"/>
              </a:solidFill>
              <a:latin typeface="Arial" charset="0"/>
              <a:cs typeface="Arial" charset="0"/>
            </a:endParaRPr>
          </a:p>
        </p:txBody>
      </p:sp>
      <p:sp>
        <p:nvSpPr>
          <p:cNvPr id="16" name="PPTShape_1"/>
          <p:cNvSpPr>
            <a:spLocks noChangeArrowheads="1"/>
          </p:cNvSpPr>
          <p:nvPr/>
        </p:nvSpPr>
        <p:spPr bwMode="blackWhite">
          <a:xfrm>
            <a:off x="5600701" y="3458818"/>
            <a:ext cx="2739986" cy="556591"/>
          </a:xfrm>
          <a:prstGeom prst="wedgeRectCallout">
            <a:avLst>
              <a:gd name="adj1" fmla="val 62773"/>
              <a:gd name="adj2" fmla="val -145744"/>
            </a:avLst>
          </a:prstGeom>
          <a:solidFill>
            <a:srgbClr val="FFCC00"/>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000000"/>
                </a:solidFill>
                <a:latin typeface="Arial" charset="0"/>
                <a:cs typeface="Arial" charset="0"/>
              </a:rPr>
              <a:t>Surplus </a:t>
            </a:r>
            <a:r>
              <a:rPr lang="en-US" sz="1400" b="1" dirty="0" smtClean="0">
                <a:solidFill>
                  <a:srgbClr val="000000"/>
                </a:solidFill>
                <a:latin typeface="Arial" charset="0"/>
                <a:cs typeface="Arial" charset="0"/>
              </a:rPr>
              <a:t>as of 3/31/14 stood at a record high $662.0B</a:t>
            </a:r>
            <a:endParaRPr lang="en-US" sz="1400" b="1" dirty="0">
              <a:solidFill>
                <a:srgbClr val="000000"/>
              </a:solidFill>
              <a:latin typeface="Arial" charset="0"/>
              <a:cs typeface="Arial" charset="0"/>
            </a:endParaRPr>
          </a:p>
        </p:txBody>
      </p:sp>
      <p:sp>
        <p:nvSpPr>
          <p:cNvPr id="47116" name="Text Box 18"/>
          <p:cNvSpPr txBox="1">
            <a:spLocks noChangeArrowheads="1"/>
          </p:cNvSpPr>
          <p:nvPr/>
        </p:nvSpPr>
        <p:spPr bwMode="auto">
          <a:xfrm>
            <a:off x="191123" y="5439216"/>
            <a:ext cx="3112729" cy="1169551"/>
          </a:xfrm>
          <a:prstGeom prst="rect">
            <a:avLst/>
          </a:prstGeom>
          <a:noFill/>
          <a:ln w="9525">
            <a:noFill/>
            <a:miter lim="800000"/>
            <a:headEnd/>
            <a:tailEnd/>
          </a:ln>
        </p:spPr>
        <p:txBody>
          <a:bodyPr wrap="square">
            <a:spAutoFit/>
          </a:bodyPr>
          <a:lstStyle/>
          <a:p>
            <a:pPr fontAlgn="base">
              <a:spcBef>
                <a:spcPct val="50000"/>
              </a:spcBef>
              <a:spcAft>
                <a:spcPct val="0"/>
              </a:spcAft>
            </a:pPr>
            <a:r>
              <a:rPr lang="en-US" sz="1400" dirty="0" smtClean="0">
                <a:solidFill>
                  <a:srgbClr val="000000"/>
                </a:solidFill>
              </a:rPr>
              <a:t>2010:Q1 data i</a:t>
            </a:r>
            <a:r>
              <a:rPr lang="en-US" sz="1400" dirty="0" smtClean="0">
                <a:solidFill>
                  <a:srgbClr val="000000"/>
                </a:solidFill>
                <a:latin typeface="Arial" charset="0"/>
                <a:cs typeface="Arial" charset="0"/>
              </a:rPr>
              <a:t>ncludes </a:t>
            </a:r>
            <a:r>
              <a:rPr lang="en-US" sz="1400" dirty="0">
                <a:solidFill>
                  <a:srgbClr val="000000"/>
                </a:solidFill>
                <a:latin typeface="Arial" charset="0"/>
                <a:cs typeface="Arial" charset="0"/>
              </a:rPr>
              <a:t>$22.5B of paid-in capital from a holding company parent for one insurer’s investment in a non-insurance business </a:t>
            </a:r>
            <a:r>
              <a:rPr lang="en-US" sz="1400" dirty="0" smtClean="0">
                <a:solidFill>
                  <a:srgbClr val="000000"/>
                </a:solidFill>
              </a:rPr>
              <a:t>.</a:t>
            </a:r>
            <a:endParaRPr lang="en-US" sz="1400" dirty="0">
              <a:solidFill>
                <a:srgbClr val="000000"/>
              </a:solidFill>
              <a:latin typeface="Arial" charset="0"/>
              <a:cs typeface="Arial" charset="0"/>
            </a:endParaRPr>
          </a:p>
        </p:txBody>
      </p:sp>
      <p:sp>
        <p:nvSpPr>
          <p:cNvPr id="18" name="AutoShape 7"/>
          <p:cNvSpPr>
            <a:spLocks noChangeArrowheads="1"/>
          </p:cNvSpPr>
          <p:nvPr/>
        </p:nvSpPr>
        <p:spPr bwMode="blackWhite">
          <a:xfrm>
            <a:off x="198782" y="4790660"/>
            <a:ext cx="8686800" cy="655984"/>
          </a:xfrm>
          <a:prstGeom prst="wedgeRectCallout">
            <a:avLst>
              <a:gd name="adj1" fmla="val 49752"/>
              <a:gd name="adj2" fmla="val 222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a:solidFill>
                  <a:srgbClr val="FFFFFF"/>
                </a:solidFill>
                <a:latin typeface="Arial" charset="0"/>
                <a:cs typeface="Arial" charset="0"/>
              </a:rPr>
              <a:t>The </a:t>
            </a:r>
            <a:r>
              <a:rPr lang="en-US" sz="2000" b="1" dirty="0" smtClean="0">
                <a:solidFill>
                  <a:srgbClr val="FFFFFF"/>
                </a:solidFill>
                <a:latin typeface="Arial" charset="0"/>
                <a:cs typeface="Arial" charset="0"/>
              </a:rPr>
              <a:t>industry </a:t>
            </a:r>
            <a:r>
              <a:rPr lang="en-US" sz="2000" b="1" dirty="0">
                <a:solidFill>
                  <a:srgbClr val="FFFFFF"/>
                </a:solidFill>
                <a:latin typeface="Arial" charset="0"/>
                <a:cs typeface="Arial" charset="0"/>
              </a:rPr>
              <a:t>now has $1 of surplus for every $</a:t>
            </a:r>
            <a:r>
              <a:rPr lang="en-US" sz="2000" b="1" dirty="0" smtClean="0">
                <a:solidFill>
                  <a:srgbClr val="FFFFFF"/>
                </a:solidFill>
                <a:latin typeface="Arial" charset="0"/>
                <a:cs typeface="Arial" charset="0"/>
              </a:rPr>
              <a:t>0.73 </a:t>
            </a:r>
            <a:r>
              <a:rPr lang="en-US" sz="2000" b="1" dirty="0">
                <a:solidFill>
                  <a:srgbClr val="FFFFFF"/>
                </a:solidFill>
                <a:latin typeface="Arial" charset="0"/>
                <a:cs typeface="Arial" charset="0"/>
              </a:rPr>
              <a:t>of </a:t>
            </a:r>
            <a:r>
              <a:rPr lang="en-US" sz="2000" b="1" dirty="0" smtClean="0">
                <a:solidFill>
                  <a:srgbClr val="FFFFFF"/>
                </a:solidFill>
                <a:latin typeface="Arial" charset="0"/>
                <a:cs typeface="Arial" charset="0"/>
              </a:rPr>
              <a:t>NPW,</a:t>
            </a:r>
            <a:br>
              <a:rPr lang="en-US" sz="2000" b="1" dirty="0" smtClean="0">
                <a:solidFill>
                  <a:srgbClr val="FFFFFF"/>
                </a:solidFill>
                <a:latin typeface="Arial" charset="0"/>
                <a:cs typeface="Arial" charset="0"/>
              </a:rPr>
            </a:br>
            <a:r>
              <a:rPr lang="en-US" sz="2000" b="1" dirty="0" smtClean="0">
                <a:solidFill>
                  <a:srgbClr val="FFFFFF"/>
                </a:solidFill>
                <a:latin typeface="Arial" charset="0"/>
                <a:cs typeface="Arial" charset="0"/>
              </a:rPr>
              <a:t>close to the </a:t>
            </a:r>
            <a:r>
              <a:rPr lang="en-US" sz="2000" b="1" dirty="0">
                <a:solidFill>
                  <a:srgbClr val="FFFFFF"/>
                </a:solidFill>
                <a:latin typeface="Arial" charset="0"/>
                <a:cs typeface="Arial" charset="0"/>
              </a:rPr>
              <a:t>strongest claims-paying status in its history.</a:t>
            </a:r>
          </a:p>
        </p:txBody>
      </p:sp>
      <p:sp>
        <p:nvSpPr>
          <p:cNvPr id="19" name="PPTShape_2"/>
          <p:cNvSpPr>
            <a:spLocks noChangeArrowheads="1"/>
          </p:cNvSpPr>
          <p:nvPr/>
        </p:nvSpPr>
        <p:spPr bwMode="blackWhite">
          <a:xfrm>
            <a:off x="4572000" y="1119224"/>
            <a:ext cx="2563812" cy="568325"/>
          </a:xfrm>
          <a:prstGeom prst="wedgeRectCallout">
            <a:avLst>
              <a:gd name="adj1" fmla="val 8435"/>
              <a:gd name="adj2" fmla="val 20594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charset="0"/>
                <a:cs typeface="Arial" charset="0"/>
              </a:rPr>
              <a:t>Drop due to near-record 2011 CAT losses</a:t>
            </a:r>
            <a:endParaRPr lang="en-US" sz="1600" b="1" dirty="0">
              <a:solidFill>
                <a:srgbClr val="FFFFFF"/>
              </a:solidFill>
              <a:latin typeface="Arial" charset="0"/>
              <a:cs typeface="Arial" charset="0"/>
            </a:endParaRPr>
          </a:p>
        </p:txBody>
      </p:sp>
      <p:sp>
        <p:nvSpPr>
          <p:cNvPr id="15" name="Rectangle 5"/>
          <p:cNvSpPr>
            <a:spLocks noChangeArrowheads="1"/>
          </p:cNvSpPr>
          <p:nvPr/>
        </p:nvSpPr>
        <p:spPr bwMode="blackWhite">
          <a:xfrm>
            <a:off x="3382297" y="5595730"/>
            <a:ext cx="5449819" cy="93062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2000" b="1" dirty="0" smtClean="0">
                <a:solidFill>
                  <a:srgbClr val="FFFFFF"/>
                </a:solidFill>
                <a:latin typeface="Arial" charset="0"/>
                <a:cs typeface="Arial" charset="0"/>
              </a:rPr>
              <a:t>The P/C insurance </a:t>
            </a:r>
            <a:r>
              <a:rPr lang="en-US" sz="2000" b="1" dirty="0" smtClean="0">
                <a:solidFill>
                  <a:srgbClr val="FFFFFF"/>
                </a:solidFill>
              </a:rPr>
              <a:t>i</a:t>
            </a:r>
            <a:r>
              <a:rPr lang="en-US" sz="2000" b="1" dirty="0" smtClean="0">
                <a:solidFill>
                  <a:srgbClr val="FFFFFF"/>
                </a:solidFill>
                <a:latin typeface="Arial" charset="0"/>
                <a:cs typeface="Arial" charset="0"/>
              </a:rPr>
              <a:t>ndustry </a:t>
            </a:r>
            <a:r>
              <a:rPr lang="en-US" sz="2000" b="1" dirty="0" smtClean="0">
                <a:solidFill>
                  <a:srgbClr val="FFFFFF"/>
                </a:solidFill>
              </a:rPr>
              <a:t>e</a:t>
            </a:r>
            <a:r>
              <a:rPr lang="en-US" sz="2000" b="1" dirty="0" smtClean="0">
                <a:solidFill>
                  <a:srgbClr val="FFFFFF"/>
                </a:solidFill>
                <a:latin typeface="Arial" charset="0"/>
                <a:cs typeface="Arial" charset="0"/>
              </a:rPr>
              <a:t>ntered 2014</a:t>
            </a:r>
            <a:br>
              <a:rPr lang="en-US" sz="2000" b="1" dirty="0" smtClean="0">
                <a:solidFill>
                  <a:srgbClr val="FFFFFF"/>
                </a:solidFill>
                <a:latin typeface="Arial" charset="0"/>
                <a:cs typeface="Arial" charset="0"/>
              </a:rPr>
            </a:br>
            <a:r>
              <a:rPr lang="en-US" sz="2000" b="1" dirty="0" smtClean="0">
                <a:solidFill>
                  <a:srgbClr val="FFFFFF"/>
                </a:solidFill>
                <a:latin typeface="Arial" charset="0"/>
                <a:cs typeface="Arial" charset="0"/>
              </a:rPr>
              <a:t>in </a:t>
            </a:r>
            <a:r>
              <a:rPr lang="en-US" sz="2000" b="1" dirty="0" smtClean="0">
                <a:solidFill>
                  <a:srgbClr val="FFFFFF"/>
                </a:solidFill>
              </a:rPr>
              <a:t>v</a:t>
            </a:r>
            <a:r>
              <a:rPr lang="en-US" sz="2000" b="1" dirty="0" smtClean="0">
                <a:solidFill>
                  <a:srgbClr val="FFFFFF"/>
                </a:solidFill>
                <a:latin typeface="Arial" charset="0"/>
                <a:cs typeface="Arial" charset="0"/>
              </a:rPr>
              <a:t>ery </a:t>
            </a:r>
            <a:r>
              <a:rPr lang="en-US" sz="2000" b="1" dirty="0" smtClean="0">
                <a:solidFill>
                  <a:srgbClr val="FFFFFF"/>
                </a:solidFill>
              </a:rPr>
              <a:t>s</a:t>
            </a:r>
            <a:r>
              <a:rPr lang="en-US" sz="2000" b="1" dirty="0" smtClean="0">
                <a:solidFill>
                  <a:srgbClr val="FFFFFF"/>
                </a:solidFill>
                <a:latin typeface="Arial" charset="0"/>
                <a:cs typeface="Arial" charset="0"/>
              </a:rPr>
              <a:t>trong </a:t>
            </a:r>
            <a:r>
              <a:rPr lang="en-US" sz="2000" b="1" dirty="0" smtClean="0">
                <a:solidFill>
                  <a:srgbClr val="FFFFFF"/>
                </a:solidFill>
              </a:rPr>
              <a:t>f</a:t>
            </a:r>
            <a:r>
              <a:rPr lang="en-US" sz="2000" b="1" dirty="0" smtClean="0">
                <a:solidFill>
                  <a:srgbClr val="FFFFFF"/>
                </a:solidFill>
                <a:latin typeface="Arial" charset="0"/>
                <a:cs typeface="Arial" charset="0"/>
              </a:rPr>
              <a:t>inancial condition.</a:t>
            </a:r>
            <a:endParaRPr lang="en-US" sz="2000" b="1" dirty="0">
              <a:solidFill>
                <a:srgbClr val="FFFFFF"/>
              </a:solidFill>
              <a:latin typeface="Arial" charset="0"/>
              <a:cs typeface="Arial" charset="0"/>
            </a:endParaRPr>
          </a:p>
        </p:txBody>
      </p:sp>
    </p:spTree>
    <p:custDataLst>
      <p:tags r:id="rId2"/>
    </p:custDataLst>
    <p:extLst>
      <p:ext uri="{BB962C8B-B14F-4D97-AF65-F5344CB8AC3E}">
        <p14:creationId xmlns:p14="http://schemas.microsoft.com/office/powerpoint/2010/main" val="391780393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00776"/>
                                        </p:tgtEl>
                                        <p:attrNameLst>
                                          <p:attrName>style.visibility</p:attrName>
                                        </p:attrNameLst>
                                      </p:cBhvr>
                                      <p:to>
                                        <p:strVal val="visible"/>
                                      </p:to>
                                    </p:set>
                                    <p:animEffect transition="in" filter="wipe(left)">
                                      <p:cBhvr>
                                        <p:cTn id="7" dur="500"/>
                                        <p:tgtEl>
                                          <p:spTgt spid="720077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22" presetClass="entr" presetSubtype="2" fill="hold" grpId="0" nodeType="afterEffect">
                                  <p:stCondLst>
                                    <p:cond delay="700"/>
                                  </p:stCondLst>
                                  <p:childTnLst>
                                    <p:set>
                                      <p:cBhvr>
                                        <p:cTn id="14" dur="1" fill="hold">
                                          <p:stCondLst>
                                            <p:cond delay="0"/>
                                          </p:stCondLst>
                                        </p:cTn>
                                        <p:tgtEl>
                                          <p:spTgt spid="18"/>
                                        </p:tgtEl>
                                        <p:attrNameLst>
                                          <p:attrName>style.visibility</p:attrName>
                                        </p:attrNameLst>
                                      </p:cBhvr>
                                      <p:to>
                                        <p:strVal val="visible"/>
                                      </p:to>
                                    </p:set>
                                    <p:animEffect transition="in" filter="wipe(right)">
                                      <p:cBhvr>
                                        <p:cTn id="15" dur="500"/>
                                        <p:tgtEl>
                                          <p:spTgt spid="18"/>
                                        </p:tgtEl>
                                      </p:cBhvr>
                                    </p:animEffect>
                                  </p:childTnLst>
                                </p:cTn>
                              </p:par>
                            </p:childTnLst>
                          </p:cTn>
                        </p:par>
                        <p:par>
                          <p:cTn id="16" fill="hold">
                            <p:stCondLst>
                              <p:cond delay="2200"/>
                            </p:stCondLst>
                            <p:childTnLst>
                              <p:par>
                                <p:cTn id="17" presetID="22" presetClass="entr" presetSubtype="8"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childTnLst>
                          </p:cTn>
                        </p:par>
                        <p:par>
                          <p:cTn id="20" fill="hold">
                            <p:stCondLst>
                              <p:cond delay="2700"/>
                            </p:stCondLst>
                            <p:childTnLst>
                              <p:par>
                                <p:cTn id="21" presetID="23" presetClass="entr" presetSubtype="16" fill="hold" grpId="0" nodeType="afterEffect">
                                  <p:stCondLst>
                                    <p:cond delay="100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00776" grpId="0" animBg="1"/>
      <p:bldP spid="16" grpId="0" animBg="1"/>
      <p:bldP spid="18" grpId="0" animBg="1"/>
      <p:bldP spid="19" grpId="0" animBg="1"/>
      <p:bldP spid="15"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304D1B2-FCFB-47FF-9729-B56EB152D928}" type="slidenum">
              <a:rPr lang="en-US" sz="900"/>
              <a:pPr algn="r" eaLnBrk="0" hangingPunct="0">
                <a:lnSpc>
                  <a:spcPct val="85000"/>
                </a:lnSpc>
                <a:spcBef>
                  <a:spcPct val="20000"/>
                </a:spcBef>
              </a:pPr>
              <a:t>100</a:t>
            </a:fld>
            <a:endParaRPr lang="en-US" sz="900"/>
          </a:p>
        </p:txBody>
      </p:sp>
      <p:sp>
        <p:nvSpPr>
          <p:cNvPr id="11270" name="Rectangle 7"/>
          <p:cNvSpPr>
            <a:spLocks noGrp="1" noChangeArrowheads="1"/>
          </p:cNvSpPr>
          <p:nvPr>
            <p:ph type="title" idx="4294967295"/>
          </p:nvPr>
        </p:nvSpPr>
        <p:spPr>
          <a:xfrm>
            <a:off x="450850" y="102933"/>
            <a:ext cx="7400925" cy="860425"/>
          </a:xfrm>
        </p:spPr>
        <p:txBody>
          <a:bodyPr/>
          <a:lstStyle/>
          <a:p>
            <a:r>
              <a:rPr lang="en-US" sz="3200" dirty="0" smtClean="0"/>
              <a:t>Oil &amp; Gas Extraction Employment,</a:t>
            </a:r>
            <a:br>
              <a:rPr lang="en-US" sz="3200" dirty="0" smtClean="0"/>
            </a:br>
            <a:r>
              <a:rPr lang="en-US" sz="3200" dirty="0" smtClean="0"/>
              <a:t>Jan. 2010—June 2014</a:t>
            </a:r>
            <a:r>
              <a:rPr lang="en-US" dirty="0" smtClean="0"/>
              <a:t>*</a:t>
            </a:r>
          </a:p>
        </p:txBody>
      </p:sp>
      <p:sp>
        <p:nvSpPr>
          <p:cNvPr id="11271" name="Text Box 5"/>
          <p:cNvSpPr txBox="1">
            <a:spLocks noChangeArrowheads="1"/>
          </p:cNvSpPr>
          <p:nvPr/>
        </p:nvSpPr>
        <p:spPr bwMode="auto">
          <a:xfrm>
            <a:off x="-58992" y="6463150"/>
            <a:ext cx="87249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*Seasonally </a:t>
            </a:r>
            <a:r>
              <a:rPr lang="en-US" sz="1100" dirty="0"/>
              <a:t>adjusted</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US Bureau of Labor </a:t>
            </a:r>
            <a:r>
              <a:rPr lang="en-US" sz="1100" dirty="0" smtClean="0"/>
              <a:t>Statistics at </a:t>
            </a:r>
            <a:r>
              <a:rPr lang="en-US" sz="1100" dirty="0" smtClean="0">
                <a:hlinkClick r:id="rId4"/>
              </a:rPr>
              <a:t>http://data.bls.gov</a:t>
            </a:r>
            <a:r>
              <a:rPr lang="en-US" sz="1100" dirty="0" smtClean="0"/>
              <a:t>; </a:t>
            </a:r>
            <a:r>
              <a:rPr lang="en-US" sz="1100" dirty="0"/>
              <a:t>Insurance Information </a:t>
            </a:r>
            <a:r>
              <a:rPr lang="en-US" sz="1100" dirty="0" smtClean="0"/>
              <a:t>Institute.</a:t>
            </a:r>
            <a:endParaRPr lang="en-US" sz="1100" dirty="0"/>
          </a:p>
        </p:txBody>
      </p:sp>
      <p:graphicFrame>
        <p:nvGraphicFramePr>
          <p:cNvPr id="11266" name="Object 8"/>
          <p:cNvGraphicFramePr>
            <a:graphicFrameLocks noChangeAspect="1"/>
          </p:cNvGraphicFramePr>
          <p:nvPr>
            <p:extLst>
              <p:ext uri="{D42A27DB-BD31-4B8C-83A1-F6EECF244321}">
                <p14:modId xmlns:p14="http://schemas.microsoft.com/office/powerpoint/2010/main" val="97533319"/>
              </p:ext>
            </p:extLst>
          </p:nvPr>
        </p:nvGraphicFramePr>
        <p:xfrm>
          <a:off x="221226" y="1691345"/>
          <a:ext cx="8500499" cy="4838700"/>
        </p:xfrm>
        <a:graphic>
          <a:graphicData uri="http://schemas.openxmlformats.org/presentationml/2006/ole">
            <mc:AlternateContent xmlns:mc="http://schemas.openxmlformats.org/markup-compatibility/2006">
              <mc:Choice xmlns:v="urn:schemas-microsoft-com:vml" Requires="v">
                <p:oleObj spid="_x0000_s27884579" name="Chart" r:id="rId5" imgW="8343872" imgH="4381562" progId="MSGraph.Chart.8">
                  <p:embed followColorScheme="full"/>
                </p:oleObj>
              </mc:Choice>
              <mc:Fallback>
                <p:oleObj name="Chart" r:id="rId5" imgW="8343872" imgH="4381562" progId="MSGraph.Chart.8">
                  <p:embed followColorScheme="full"/>
                  <p:pic>
                    <p:nvPicPr>
                      <p:cNvPr id="0" name=""/>
                      <p:cNvPicPr>
                        <a:picLocks noChangeAspect="1" noChangeArrowheads="1"/>
                      </p:cNvPicPr>
                      <p:nvPr/>
                    </p:nvPicPr>
                    <p:blipFill>
                      <a:blip r:embed="rId6"/>
                      <a:srcRect/>
                      <a:stretch>
                        <a:fillRect/>
                      </a:stretch>
                    </p:blipFill>
                    <p:spPr bwMode="gray">
                      <a:xfrm>
                        <a:off x="221226" y="1691345"/>
                        <a:ext cx="8500499"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7"/>
          <p:cNvSpPr>
            <a:spLocks noChangeArrowheads="1"/>
          </p:cNvSpPr>
          <p:nvPr/>
        </p:nvSpPr>
        <p:spPr bwMode="blackWhite">
          <a:xfrm>
            <a:off x="1700976" y="1140547"/>
            <a:ext cx="3991902" cy="1691146"/>
          </a:xfrm>
          <a:prstGeom prst="wedgeRectCallout">
            <a:avLst>
              <a:gd name="adj1" fmla="val 115945"/>
              <a:gd name="adj2" fmla="val 4263"/>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smtClean="0">
                <a:solidFill>
                  <a:schemeClr val="bg1"/>
                </a:solidFill>
              </a:rPr>
              <a:t>Oil and gas extraction employment is up 35.2% since Jan. 2010 as the energy sector booms.  Domestic energy production is essential to any robust economic recovery in the US.</a:t>
            </a:r>
            <a:endParaRPr lang="en-US" b="1" dirty="0">
              <a:solidFill>
                <a:schemeClr val="bg1"/>
              </a:solidFill>
              <a:latin typeface="Arial" pitchFamily="34" charset="0"/>
            </a:endParaRPr>
          </a:p>
        </p:txBody>
      </p:sp>
      <p:sp>
        <p:nvSpPr>
          <p:cNvPr id="9" name="Rectangle 7"/>
          <p:cNvSpPr>
            <a:spLocks noChangeArrowheads="1"/>
          </p:cNvSpPr>
          <p:nvPr/>
        </p:nvSpPr>
        <p:spPr bwMode="black">
          <a:xfrm>
            <a:off x="280219" y="1202626"/>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(Thousands)</a:t>
            </a:r>
            <a:endParaRPr lang="en-US" sz="1600" b="1" dirty="0">
              <a:solidFill>
                <a:srgbClr val="225A7A"/>
              </a:solidFill>
            </a:endParaRPr>
          </a:p>
        </p:txBody>
      </p:sp>
      <p:pic>
        <p:nvPicPr>
          <p:cNvPr id="10" name="Picture 9" descr="Fracking Rig in ND.jp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407444" y="3758569"/>
            <a:ext cx="2792660" cy="1863162"/>
          </a:xfrm>
          <a:prstGeom prst="rect">
            <a:avLst/>
          </a:prstGeom>
          <a:ln w="19050">
            <a:solidFill>
              <a:schemeClr val="accent1"/>
            </a:solidFill>
          </a:ln>
        </p:spPr>
      </p:pic>
      <p:sp>
        <p:nvSpPr>
          <p:cNvPr id="11" name="AutoShape 7"/>
          <p:cNvSpPr>
            <a:spLocks noChangeArrowheads="1"/>
          </p:cNvSpPr>
          <p:nvPr/>
        </p:nvSpPr>
        <p:spPr bwMode="blackWhite">
          <a:xfrm>
            <a:off x="7723239" y="1071719"/>
            <a:ext cx="1283115" cy="722672"/>
          </a:xfrm>
          <a:prstGeom prst="wedgeRectCallout">
            <a:avLst>
              <a:gd name="adj1" fmla="val 14882"/>
              <a:gd name="adj2" fmla="val 7247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Highest since Aug. 1986</a:t>
            </a:r>
            <a:endParaRPr lang="en-US" sz="1600" b="1" dirty="0">
              <a:solidFill>
                <a:srgbClr val="FFFFFF"/>
              </a:solidFill>
              <a:latin typeface="Arial" charset="0"/>
              <a:cs typeface="Arial" charset="0"/>
            </a:endParaRPr>
          </a:p>
        </p:txBody>
      </p:sp>
    </p:spTree>
    <p:extLst>
      <p:ext uri="{BB962C8B-B14F-4D97-AF65-F5344CB8AC3E}">
        <p14:creationId xmlns:p14="http://schemas.microsoft.com/office/powerpoint/2010/main" val="352419313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10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7292930" name="Object 2"/>
          <p:cNvGraphicFramePr>
            <a:graphicFrameLocks noChangeAspect="1"/>
          </p:cNvGraphicFramePr>
          <p:nvPr>
            <p:extLst/>
          </p:nvPr>
        </p:nvGraphicFramePr>
        <p:xfrm>
          <a:off x="87314" y="1565619"/>
          <a:ext cx="8932862" cy="5451475"/>
        </p:xfrm>
        <a:graphic>
          <a:graphicData uri="http://schemas.openxmlformats.org/presentationml/2006/ole">
            <mc:AlternateContent xmlns:mc="http://schemas.openxmlformats.org/markup-compatibility/2006">
              <mc:Choice xmlns:v="urn:schemas-microsoft-com:vml" Requires="v">
                <p:oleObj spid="_x0000_s27885603" name="Chart" r:id="rId3" imgW="8201074" imgH="5391113" progId="MSGraph.Chart.8">
                  <p:embed followColorScheme="full"/>
                </p:oleObj>
              </mc:Choice>
              <mc:Fallback>
                <p:oleObj name="Chart" r:id="rId3" imgW="8201074" imgH="5391113" progId="MSGraph.Chart.8">
                  <p:embed followColorScheme="full"/>
                  <p:pic>
                    <p:nvPicPr>
                      <p:cNvPr id="0" name=""/>
                      <p:cNvPicPr>
                        <a:picLocks noChangeAspect="1" noChangeArrowheads="1"/>
                      </p:cNvPicPr>
                      <p:nvPr/>
                    </p:nvPicPr>
                    <p:blipFill>
                      <a:blip r:embed="rId4"/>
                      <a:srcRect/>
                      <a:stretch>
                        <a:fillRect/>
                      </a:stretch>
                    </p:blipFill>
                    <p:spPr bwMode="auto">
                      <a:xfrm>
                        <a:off x="87314" y="1565619"/>
                        <a:ext cx="8932862" cy="5451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292931" name="Rectangle 3"/>
          <p:cNvSpPr>
            <a:spLocks noGrp="1" noChangeArrowheads="1"/>
          </p:cNvSpPr>
          <p:nvPr>
            <p:ph type="title"/>
          </p:nvPr>
        </p:nvSpPr>
        <p:spPr>
          <a:xfrm>
            <a:off x="238125" y="9525"/>
            <a:ext cx="7542213" cy="838200"/>
          </a:xfrm>
        </p:spPr>
        <p:txBody>
          <a:bodyPr/>
          <a:lstStyle/>
          <a:p>
            <a:r>
              <a:rPr lang="en-US" dirty="0" smtClean="0"/>
              <a:t>World Primary Energy Consumption</a:t>
            </a:r>
            <a:r>
              <a:rPr lang="en-US" sz="3200" dirty="0" smtClean="0"/>
              <a:t>, 1990-2040P</a:t>
            </a:r>
            <a:endParaRPr lang="en-US" dirty="0" smtClean="0"/>
          </a:p>
        </p:txBody>
      </p:sp>
      <p:sp>
        <p:nvSpPr>
          <p:cNvPr id="25604" name="Text Box 4"/>
          <p:cNvSpPr txBox="1">
            <a:spLocks noChangeArrowheads="1"/>
          </p:cNvSpPr>
          <p:nvPr/>
        </p:nvSpPr>
        <p:spPr bwMode="auto">
          <a:xfrm>
            <a:off x="76200" y="6473825"/>
            <a:ext cx="8763000" cy="277813"/>
          </a:xfrm>
          <a:prstGeom prst="rect">
            <a:avLst/>
          </a:prstGeom>
          <a:noFill/>
          <a:ln w="9525">
            <a:noFill/>
            <a:miter lim="800000"/>
            <a:headEnd/>
            <a:tailEnd/>
          </a:ln>
        </p:spPr>
        <p:txBody>
          <a:bodyPr lIns="92075" tIns="46038" rIns="92075" bIns="46038">
            <a:spAutoFit/>
          </a:bodyPr>
          <a:lstStyle/>
          <a:p>
            <a:r>
              <a:rPr lang="en-US" sz="1200" dirty="0"/>
              <a:t>Source: Energy Information Administration, </a:t>
            </a:r>
            <a:r>
              <a:rPr lang="en-US" sz="1200" i="1" dirty="0" smtClean="0"/>
              <a:t>2013 </a:t>
            </a:r>
            <a:r>
              <a:rPr lang="en-US" sz="1200" i="1" dirty="0"/>
              <a:t>International Energy Outlook</a:t>
            </a:r>
            <a:r>
              <a:rPr lang="en-US" sz="1200" dirty="0"/>
              <a:t>, Insurance Information Institute.</a:t>
            </a:r>
          </a:p>
        </p:txBody>
      </p:sp>
      <p:sp>
        <p:nvSpPr>
          <p:cNvPr id="7292933" name="Text Box 5"/>
          <p:cNvSpPr txBox="1">
            <a:spLocks noChangeArrowheads="1"/>
          </p:cNvSpPr>
          <p:nvPr/>
        </p:nvSpPr>
        <p:spPr bwMode="auto">
          <a:xfrm>
            <a:off x="5025231" y="4326361"/>
            <a:ext cx="3609975" cy="1077860"/>
          </a:xfrm>
          <a:prstGeom prst="rect">
            <a:avLst/>
          </a:prstGeom>
          <a:solidFill>
            <a:schemeClr val="bg1"/>
          </a:solidFill>
          <a:ln w="9525">
            <a:solidFill>
              <a:srgbClr val="FF0000"/>
            </a:solidFill>
            <a:miter lim="800000"/>
            <a:headEnd/>
            <a:tailEnd/>
          </a:ln>
        </p:spPr>
        <p:txBody>
          <a:bodyPr lIns="92075" tIns="46038" rIns="92075" bIns="46038">
            <a:spAutoFit/>
          </a:bodyPr>
          <a:lstStyle/>
          <a:p>
            <a:pPr algn="ctr">
              <a:lnSpc>
                <a:spcPct val="80000"/>
              </a:lnSpc>
            </a:pPr>
            <a:r>
              <a:rPr lang="en-US" sz="2000" b="1" dirty="0">
                <a:solidFill>
                  <a:srgbClr val="0033CC"/>
                </a:solidFill>
              </a:rPr>
              <a:t>Between </a:t>
            </a:r>
            <a:r>
              <a:rPr lang="en-US" sz="2000" b="1" dirty="0" smtClean="0">
                <a:solidFill>
                  <a:srgbClr val="0033CC"/>
                </a:solidFill>
              </a:rPr>
              <a:t>2010 </a:t>
            </a:r>
            <a:r>
              <a:rPr lang="en-US" sz="2000" b="1" dirty="0">
                <a:solidFill>
                  <a:srgbClr val="0033CC"/>
                </a:solidFill>
              </a:rPr>
              <a:t>and </a:t>
            </a:r>
            <a:r>
              <a:rPr lang="en-US" sz="2000" b="1" dirty="0" smtClean="0">
                <a:solidFill>
                  <a:srgbClr val="0033CC"/>
                </a:solidFill>
              </a:rPr>
              <a:t>2040, </a:t>
            </a:r>
            <a:r>
              <a:rPr lang="en-US" sz="2000" b="1" dirty="0">
                <a:solidFill>
                  <a:srgbClr val="0033CC"/>
                </a:solidFill>
              </a:rPr>
              <a:t>energy consumption in projected to increase </a:t>
            </a:r>
            <a:r>
              <a:rPr lang="en-US" sz="2000" b="1" dirty="0" smtClean="0">
                <a:solidFill>
                  <a:srgbClr val="0033CC"/>
                </a:solidFill>
              </a:rPr>
              <a:t>by 56.4% worldwide</a:t>
            </a:r>
            <a:endParaRPr lang="en-US" sz="2000" b="1" dirty="0">
              <a:solidFill>
                <a:srgbClr val="0033CC"/>
              </a:solidFill>
            </a:endParaRPr>
          </a:p>
        </p:txBody>
      </p:sp>
      <p:sp>
        <p:nvSpPr>
          <p:cNvPr id="25606" name="Text Box 3"/>
          <p:cNvSpPr txBox="1">
            <a:spLocks noChangeArrowheads="1"/>
          </p:cNvSpPr>
          <p:nvPr/>
        </p:nvSpPr>
        <p:spPr bwMode="auto">
          <a:xfrm>
            <a:off x="2038350" y="1046160"/>
            <a:ext cx="4570413" cy="462307"/>
          </a:xfrm>
          <a:prstGeom prst="rect">
            <a:avLst/>
          </a:prstGeom>
          <a:noFill/>
          <a:ln w="9525">
            <a:noFill/>
            <a:miter lim="800000"/>
            <a:headEnd/>
            <a:tailEnd/>
          </a:ln>
        </p:spPr>
        <p:txBody>
          <a:bodyPr lIns="92075" tIns="46038" rIns="92075" bIns="46038">
            <a:spAutoFit/>
          </a:bodyPr>
          <a:lstStyle/>
          <a:p>
            <a:pPr algn="ctr"/>
            <a:r>
              <a:rPr lang="en-US" sz="2400" b="1" dirty="0"/>
              <a:t>Quadrillion BTUs</a:t>
            </a:r>
          </a:p>
        </p:txBody>
      </p:sp>
      <p:sp>
        <p:nvSpPr>
          <p:cNvPr id="7" name="AutoShape 13"/>
          <p:cNvSpPr>
            <a:spLocks noChangeArrowheads="1"/>
          </p:cNvSpPr>
          <p:nvPr/>
        </p:nvSpPr>
        <p:spPr bwMode="blackWhite">
          <a:xfrm>
            <a:off x="1028701" y="1549400"/>
            <a:ext cx="2886074" cy="1707356"/>
          </a:xfrm>
          <a:prstGeom prst="wedgeRectCallout">
            <a:avLst>
              <a:gd name="adj1" fmla="val 175611"/>
              <a:gd name="adj2" fmla="val -2312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Growth in worldwide energy consumption will create more risk and vulnerabilities (natural and manmade); Innovations in risk management and insurance are needed.</a:t>
            </a:r>
            <a:endParaRPr lang="en-US" sz="1600" b="1" dirty="0">
              <a:solidFill>
                <a:schemeClr val="bg1"/>
              </a:solidFill>
            </a:endParaRPr>
          </a:p>
        </p:txBody>
      </p:sp>
    </p:spTree>
    <p:extLst>
      <p:ext uri="{BB962C8B-B14F-4D97-AF65-F5344CB8AC3E}">
        <p14:creationId xmlns:p14="http://schemas.microsoft.com/office/powerpoint/2010/main" val="35664133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292931"/>
                                        </p:tgtEl>
                                        <p:attrNameLst>
                                          <p:attrName>style.visibility</p:attrName>
                                        </p:attrNameLst>
                                      </p:cBhvr>
                                      <p:to>
                                        <p:strVal val="visible"/>
                                      </p:to>
                                    </p:set>
                                    <p:anim calcmode="lin" valueType="num">
                                      <p:cBhvr additive="base">
                                        <p:cTn id="7" dur="500" fill="hold"/>
                                        <p:tgtEl>
                                          <p:spTgt spid="7292931"/>
                                        </p:tgtEl>
                                        <p:attrNameLst>
                                          <p:attrName>ppt_x</p:attrName>
                                        </p:attrNameLst>
                                      </p:cBhvr>
                                      <p:tavLst>
                                        <p:tav tm="0">
                                          <p:val>
                                            <p:strVal val="#ppt_x"/>
                                          </p:val>
                                        </p:tav>
                                        <p:tav tm="100000">
                                          <p:val>
                                            <p:strVal val="#ppt_x"/>
                                          </p:val>
                                        </p:tav>
                                      </p:tavLst>
                                    </p:anim>
                                    <p:anim calcmode="lin" valueType="num">
                                      <p:cBhvr additive="base">
                                        <p:cTn id="8" dur="500" fill="hold"/>
                                        <p:tgtEl>
                                          <p:spTgt spid="729293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7292930"/>
                                        </p:tgtEl>
                                        <p:attrNameLst>
                                          <p:attrName>style.visibility</p:attrName>
                                        </p:attrNameLst>
                                      </p:cBhvr>
                                      <p:to>
                                        <p:strVal val="visible"/>
                                      </p:to>
                                    </p:set>
                                    <p:animEffect transition="in" filter="wipe(left)">
                                      <p:cBhvr>
                                        <p:cTn id="13" dur="500"/>
                                        <p:tgtEl>
                                          <p:spTgt spid="729293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292933"/>
                                        </p:tgtEl>
                                        <p:attrNameLst>
                                          <p:attrName>style.visibility</p:attrName>
                                        </p:attrNameLst>
                                      </p:cBhvr>
                                      <p:to>
                                        <p:strVal val="visible"/>
                                      </p:to>
                                    </p:set>
                                    <p:animEffect transition="in" filter="fade">
                                      <p:cBhvr>
                                        <p:cTn id="16" dur="2000"/>
                                        <p:tgtEl>
                                          <p:spTgt spid="7292933"/>
                                        </p:tgtEl>
                                      </p:cBhvr>
                                    </p:animEffect>
                                  </p:childTnLst>
                                </p:cTn>
                              </p:par>
                            </p:childTnLst>
                          </p:cTn>
                        </p:par>
                        <p:par>
                          <p:cTn id="17" fill="hold">
                            <p:stCondLst>
                              <p:cond delay="2000"/>
                            </p:stCondLst>
                            <p:childTnLst>
                              <p:par>
                                <p:cTn id="18" presetID="22" presetClass="entr" presetSubtype="2" fill="hold" grpId="0" nodeType="afterEffect">
                                  <p:stCondLst>
                                    <p:cond delay="500"/>
                                  </p:stCondLst>
                                  <p:childTnLst>
                                    <p:set>
                                      <p:cBhvr>
                                        <p:cTn id="19" dur="1" fill="hold">
                                          <p:stCondLst>
                                            <p:cond delay="0"/>
                                          </p:stCondLst>
                                        </p:cTn>
                                        <p:tgtEl>
                                          <p:spTgt spid="7"/>
                                        </p:tgtEl>
                                        <p:attrNameLst>
                                          <p:attrName>style.visibility</p:attrName>
                                        </p:attrNameLst>
                                      </p:cBhvr>
                                      <p:to>
                                        <p:strVal val="visible"/>
                                      </p:to>
                                    </p:set>
                                    <p:animEffect transition="in" filter="wipe(right)">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7292930" grpId="0" bld="series" animBg="0"/>
      <p:bldP spid="7292931" grpId="0" autoUpdateAnimBg="0"/>
      <p:bldP spid="7292933" grpId="0" animBg="1"/>
      <p:bldP spid="7" grpId="0" animBg="1"/>
    </p:bldLst>
  </p:timing>
</p:sld>
</file>

<file path=ppt/slides/slide10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9698" name="Object 2"/>
          <p:cNvGraphicFramePr>
            <a:graphicFrameLocks noGrp="1" noChangeAspect="1"/>
          </p:cNvGraphicFramePr>
          <p:nvPr>
            <p:ph type="chart" idx="1"/>
          </p:nvPr>
        </p:nvGraphicFramePr>
        <p:xfrm>
          <a:off x="407987" y="1546693"/>
          <a:ext cx="8736013" cy="5099050"/>
        </p:xfrm>
        <a:graphic>
          <a:graphicData uri="http://schemas.openxmlformats.org/presentationml/2006/ole">
            <mc:AlternateContent xmlns:mc="http://schemas.openxmlformats.org/markup-compatibility/2006">
              <mc:Choice xmlns:v="urn:schemas-microsoft-com:vml" Requires="v">
                <p:oleObj spid="_x0000_s27886627" name="Chart" r:id="rId3" imgW="8610574" imgH="4905503" progId="MSGraph.Chart.8">
                  <p:embed followColorScheme="full"/>
                </p:oleObj>
              </mc:Choice>
              <mc:Fallback>
                <p:oleObj name="Chart" r:id="rId3" imgW="8610574" imgH="4905503" progId="MSGraph.Chart.8">
                  <p:embed followColorScheme="full"/>
                  <p:pic>
                    <p:nvPicPr>
                      <p:cNvPr id="0" name=""/>
                      <p:cNvPicPr>
                        <a:picLocks noChangeAspect="1" noChangeArrowheads="1"/>
                      </p:cNvPicPr>
                      <p:nvPr/>
                    </p:nvPicPr>
                    <p:blipFill>
                      <a:blip r:embed="rId4"/>
                      <a:srcRect/>
                      <a:stretch>
                        <a:fillRect/>
                      </a:stretch>
                    </p:blipFill>
                    <p:spPr bwMode="auto">
                      <a:xfrm>
                        <a:off x="407987" y="1546693"/>
                        <a:ext cx="8736013" cy="509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9699" name="Text Box 6"/>
          <p:cNvSpPr txBox="1">
            <a:spLocks noChangeArrowheads="1"/>
          </p:cNvSpPr>
          <p:nvPr/>
        </p:nvSpPr>
        <p:spPr bwMode="blackWhite">
          <a:xfrm>
            <a:off x="161831" y="1069136"/>
            <a:ext cx="3388193" cy="1405123"/>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b="1" dirty="0" smtClean="0">
                <a:solidFill>
                  <a:srgbClr val="FFFFFF"/>
                </a:solidFill>
              </a:rPr>
              <a:t>Projected energy infrastructure investment through 2035 total $38 trillion; Implies substantial incurrence of risk.</a:t>
            </a:r>
            <a:endParaRPr lang="en-US" b="1" dirty="0">
              <a:solidFill>
                <a:srgbClr val="FFFFFF"/>
              </a:solidFill>
            </a:endParaRPr>
          </a:p>
        </p:txBody>
      </p:sp>
      <p:sp>
        <p:nvSpPr>
          <p:cNvPr id="7" name="Title 8"/>
          <p:cNvSpPr txBox="1">
            <a:spLocks/>
          </p:cNvSpPr>
          <p:nvPr/>
        </p:nvSpPr>
        <p:spPr bwMode="black">
          <a:xfrm>
            <a:off x="39688" y="120650"/>
            <a:ext cx="7799387" cy="719138"/>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dirty="0" smtClean="0">
                <a:solidFill>
                  <a:srgbClr val="28688C"/>
                </a:solidFill>
                <a:latin typeface="Arial"/>
                <a:ea typeface="Arial Unicode MS"/>
                <a:cs typeface="Arial"/>
              </a:rPr>
              <a:t>Cumulative Projected Investment in Global Energy Infrastructure,</a:t>
            </a:r>
            <a:r>
              <a:rPr lang="en-US" sz="2400" b="1" dirty="0" smtClean="0">
                <a:solidFill>
                  <a:srgbClr val="28688C"/>
                </a:solidFill>
                <a:latin typeface="Arial"/>
                <a:ea typeface="Arial Unicode MS"/>
                <a:cs typeface="Arial"/>
              </a:rPr>
              <a:t> 2011-2035</a:t>
            </a:r>
            <a:r>
              <a:rPr lang="en-US" b="1" dirty="0" smtClean="0">
                <a:solidFill>
                  <a:srgbClr val="28688C"/>
                </a:solidFill>
                <a:latin typeface="Arial"/>
                <a:ea typeface="Arial Unicode MS"/>
                <a:cs typeface="Arial"/>
              </a:rPr>
              <a:t> ($ Trill.)</a:t>
            </a:r>
            <a:endParaRPr lang="en-US" sz="3000" b="1" kern="0" dirty="0">
              <a:solidFill>
                <a:srgbClr val="28688C"/>
              </a:solidFill>
              <a:ea typeface="+mj-ea"/>
              <a:cs typeface="+mj-cs"/>
            </a:endParaRPr>
          </a:p>
        </p:txBody>
      </p:sp>
      <p:sp>
        <p:nvSpPr>
          <p:cNvPr id="8" name="Rectangle 3"/>
          <p:cNvSpPr>
            <a:spLocks noChangeArrowheads="1"/>
          </p:cNvSpPr>
          <p:nvPr/>
        </p:nvSpPr>
        <p:spPr bwMode="auto">
          <a:xfrm>
            <a:off x="0" y="6543596"/>
            <a:ext cx="8242300" cy="246221"/>
          </a:xfrm>
          <a:prstGeom prst="rect">
            <a:avLst/>
          </a:prstGeom>
          <a:noFill/>
          <a:ln w="9525" algn="ctr">
            <a:noFill/>
            <a:miter lim="800000"/>
            <a:headEnd/>
            <a:tailEnd/>
          </a:ln>
        </p:spPr>
        <p:txBody>
          <a:bodyPr anchor="ctr">
            <a:spAutoFit/>
          </a:bodyPr>
          <a:lstStyle/>
          <a:p>
            <a:pPr>
              <a:defRPr/>
            </a:pPr>
            <a:r>
              <a:rPr lang="en-US" sz="1000" dirty="0">
                <a:solidFill>
                  <a:schemeClr val="accent4">
                    <a:lumMod val="75000"/>
                  </a:schemeClr>
                </a:solidFill>
                <a:cs typeface="+mn-cs"/>
              </a:rPr>
              <a:t>Source: </a:t>
            </a:r>
            <a:r>
              <a:rPr lang="en-US" sz="1000" dirty="0" smtClean="0">
                <a:solidFill>
                  <a:schemeClr val="accent4">
                    <a:lumMod val="75000"/>
                  </a:schemeClr>
                </a:solidFill>
                <a:cs typeface="+mn-cs"/>
              </a:rPr>
              <a:t>International Energy Agency, </a:t>
            </a:r>
            <a:r>
              <a:rPr lang="en-US" sz="1000" i="1" dirty="0" smtClean="0">
                <a:solidFill>
                  <a:schemeClr val="accent4">
                    <a:lumMod val="75000"/>
                  </a:schemeClr>
                </a:solidFill>
                <a:cs typeface="+mn-cs"/>
              </a:rPr>
              <a:t>World Energy Outlook 2011.</a:t>
            </a:r>
            <a:endParaRPr lang="en-US" sz="1000" i="1" dirty="0">
              <a:solidFill>
                <a:schemeClr val="accent4">
                  <a:lumMod val="75000"/>
                </a:schemeClr>
              </a:solidFill>
              <a:cs typeface="+mn-cs"/>
            </a:endParaRPr>
          </a:p>
        </p:txBody>
      </p:sp>
    </p:spTree>
    <p:extLst>
      <p:ext uri="{BB962C8B-B14F-4D97-AF65-F5344CB8AC3E}">
        <p14:creationId xmlns:p14="http://schemas.microsoft.com/office/powerpoint/2010/main" val="3912214499"/>
      </p:ext>
    </p:extLst>
  </p:cSld>
  <p:clrMapOvr>
    <a:masterClrMapping/>
  </p:clrMapOvr>
  <p:transition>
    <p:wipe dir="u"/>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2771"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2772"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277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EE4D684-34DF-4D80-8DB2-F1677C8D8F43}" type="slidenum">
              <a:rPr lang="en-US" sz="900"/>
              <a:pPr algn="r" eaLnBrk="0" hangingPunct="0">
                <a:lnSpc>
                  <a:spcPct val="85000"/>
                </a:lnSpc>
                <a:spcBef>
                  <a:spcPct val="20000"/>
                </a:spcBef>
              </a:pPr>
              <a:t>103</a:t>
            </a:fld>
            <a:endParaRPr lang="en-US" sz="900"/>
          </a:p>
        </p:txBody>
      </p:sp>
      <p:sp>
        <p:nvSpPr>
          <p:cNvPr id="32774" name="Rectangle 2"/>
          <p:cNvSpPr>
            <a:spLocks noGrp="1" noChangeArrowheads="1"/>
          </p:cNvSpPr>
          <p:nvPr>
            <p:ph type="title" idx="4294967295"/>
          </p:nvPr>
        </p:nvSpPr>
        <p:spPr/>
        <p:txBody>
          <a:bodyPr/>
          <a:lstStyle/>
          <a:p>
            <a:r>
              <a:rPr lang="en-US" sz="2600" dirty="0" smtClean="0"/>
              <a:t>US Electric Power Generation by Fuel Source, 2010-2035F (Billions of Kilowatt Hours)</a:t>
            </a:r>
          </a:p>
        </p:txBody>
      </p:sp>
      <p:graphicFrame>
        <p:nvGraphicFramePr>
          <p:cNvPr id="32770" name="Object 3"/>
          <p:cNvGraphicFramePr>
            <a:graphicFrameLocks noChangeAspect="1"/>
          </p:cNvGraphicFramePr>
          <p:nvPr/>
        </p:nvGraphicFramePr>
        <p:xfrm>
          <a:off x="190500" y="1076325"/>
          <a:ext cx="8420100" cy="5222875"/>
        </p:xfrm>
        <a:graphic>
          <a:graphicData uri="http://schemas.openxmlformats.org/presentationml/2006/ole">
            <mc:AlternateContent xmlns:mc="http://schemas.openxmlformats.org/markup-compatibility/2006">
              <mc:Choice xmlns:v="urn:schemas-microsoft-com:vml" Requires="v">
                <p:oleObj spid="_x0000_s27887651" name="Chart" r:id="rId4" imgW="8419996" imgH="4733825" progId="MSGraph.Chart.8">
                  <p:embed followColorScheme="full"/>
                </p:oleObj>
              </mc:Choice>
              <mc:Fallback>
                <p:oleObj name="Chart" r:id="rId4" imgW="8419996" imgH="4733825" progId="MSGraph.Chart.8">
                  <p:embed followColorScheme="full"/>
                  <p:pic>
                    <p:nvPicPr>
                      <p:cNvPr id="0" name=""/>
                      <p:cNvPicPr>
                        <a:picLocks noChangeAspect="1" noChangeArrowheads="1"/>
                      </p:cNvPicPr>
                      <p:nvPr/>
                    </p:nvPicPr>
                    <p:blipFill>
                      <a:blip r:embed="rId5"/>
                      <a:srcRect/>
                      <a:stretch>
                        <a:fillRect/>
                      </a:stretch>
                    </p:blipFill>
                    <p:spPr bwMode="gray">
                      <a:xfrm>
                        <a:off x="190500" y="1076325"/>
                        <a:ext cx="8420100" cy="5222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775" name="Rectangle 4"/>
          <p:cNvSpPr>
            <a:spLocks noChangeArrowheads="1"/>
          </p:cNvSpPr>
          <p:nvPr/>
        </p:nvSpPr>
        <p:spPr bwMode="auto">
          <a:xfrm>
            <a:off x="0" y="6575425"/>
            <a:ext cx="8121650"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US Energy Information Administration, </a:t>
            </a:r>
            <a:r>
              <a:rPr lang="en-US" sz="1100" i="1" dirty="0" smtClean="0"/>
              <a:t>Annual Energy Outlook 2012, </a:t>
            </a:r>
            <a:r>
              <a:rPr lang="en-US" sz="1100" dirty="0" smtClean="0"/>
              <a:t>Appendix A7. </a:t>
            </a:r>
            <a:endParaRPr lang="en-US" sz="1100" dirty="0"/>
          </a:p>
        </p:txBody>
      </p:sp>
      <p:sp>
        <p:nvSpPr>
          <p:cNvPr id="11" name="Rectangle 5"/>
          <p:cNvSpPr>
            <a:spLocks noChangeArrowheads="1"/>
          </p:cNvSpPr>
          <p:nvPr/>
        </p:nvSpPr>
        <p:spPr bwMode="blackWhite">
          <a:xfrm>
            <a:off x="373063" y="5924550"/>
            <a:ext cx="8437562" cy="5810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dirty="0" smtClean="0">
                <a:solidFill>
                  <a:srgbClr val="FFFFFF"/>
                </a:solidFill>
              </a:rPr>
              <a:t>Demand for Electricity Is Expected to Grow at a 0.6% Annual Rate Through 2035.  </a:t>
            </a:r>
            <a:r>
              <a:rPr lang="en-US" sz="1600" b="1" dirty="0" err="1" smtClean="0">
                <a:solidFill>
                  <a:srgbClr val="FFFFFF"/>
                </a:solidFill>
              </a:rPr>
              <a:t>Renewables</a:t>
            </a:r>
            <a:r>
              <a:rPr lang="en-US" sz="1600" b="1" dirty="0" smtClean="0">
                <a:solidFill>
                  <a:srgbClr val="FFFFFF"/>
                </a:solidFill>
              </a:rPr>
              <a:t> and Natural Gas Will Account for an Increasing Share of Fuel Source</a:t>
            </a:r>
            <a:endParaRPr lang="en-US" sz="1600" b="1" dirty="0">
              <a:solidFill>
                <a:srgbClr val="FFFFFF"/>
              </a:solidFill>
            </a:endParaRPr>
          </a:p>
        </p:txBody>
      </p:sp>
      <p:sp>
        <p:nvSpPr>
          <p:cNvPr id="9" name="TextBox 8"/>
          <p:cNvSpPr txBox="1"/>
          <p:nvPr/>
        </p:nvSpPr>
        <p:spPr>
          <a:xfrm>
            <a:off x="1169894" y="2245659"/>
            <a:ext cx="806823" cy="369332"/>
          </a:xfrm>
          <a:prstGeom prst="rect">
            <a:avLst/>
          </a:prstGeom>
          <a:noFill/>
        </p:spPr>
        <p:txBody>
          <a:bodyPr wrap="square" rtlCol="0">
            <a:spAutoFit/>
          </a:bodyPr>
          <a:lstStyle/>
          <a:p>
            <a:r>
              <a:rPr lang="en-US" b="1" dirty="0" smtClean="0"/>
              <a:t>3,806</a:t>
            </a:r>
            <a:endParaRPr lang="en-US" b="1" dirty="0"/>
          </a:p>
        </p:txBody>
      </p:sp>
      <p:sp>
        <p:nvSpPr>
          <p:cNvPr id="10" name="TextBox 9"/>
          <p:cNvSpPr txBox="1"/>
          <p:nvPr/>
        </p:nvSpPr>
        <p:spPr>
          <a:xfrm>
            <a:off x="2438395" y="2250142"/>
            <a:ext cx="806823" cy="369332"/>
          </a:xfrm>
          <a:prstGeom prst="rect">
            <a:avLst/>
          </a:prstGeom>
          <a:noFill/>
        </p:spPr>
        <p:txBody>
          <a:bodyPr wrap="square" rtlCol="0">
            <a:spAutoFit/>
          </a:bodyPr>
          <a:lstStyle/>
          <a:p>
            <a:r>
              <a:rPr lang="en-US" b="1" dirty="0" smtClean="0"/>
              <a:t>3,796</a:t>
            </a:r>
            <a:endParaRPr lang="en-US" b="1" dirty="0"/>
          </a:p>
        </p:txBody>
      </p:sp>
      <p:sp>
        <p:nvSpPr>
          <p:cNvPr id="12" name="TextBox 11"/>
          <p:cNvSpPr txBox="1"/>
          <p:nvPr/>
        </p:nvSpPr>
        <p:spPr>
          <a:xfrm>
            <a:off x="3733790" y="2214284"/>
            <a:ext cx="806823" cy="369332"/>
          </a:xfrm>
          <a:prstGeom prst="rect">
            <a:avLst/>
          </a:prstGeom>
          <a:noFill/>
        </p:spPr>
        <p:txBody>
          <a:bodyPr wrap="square" rtlCol="0">
            <a:spAutoFit/>
          </a:bodyPr>
          <a:lstStyle/>
          <a:p>
            <a:r>
              <a:rPr lang="en-US" b="1" dirty="0" smtClean="0"/>
              <a:t>3,937</a:t>
            </a:r>
            <a:endParaRPr lang="en-US" b="1" dirty="0"/>
          </a:p>
        </p:txBody>
      </p:sp>
      <p:sp>
        <p:nvSpPr>
          <p:cNvPr id="13" name="TextBox 12"/>
          <p:cNvSpPr txBox="1"/>
          <p:nvPr/>
        </p:nvSpPr>
        <p:spPr>
          <a:xfrm>
            <a:off x="5015743" y="2084296"/>
            <a:ext cx="806823" cy="369332"/>
          </a:xfrm>
          <a:prstGeom prst="rect">
            <a:avLst/>
          </a:prstGeom>
          <a:noFill/>
        </p:spPr>
        <p:txBody>
          <a:bodyPr wrap="square" rtlCol="0">
            <a:spAutoFit/>
          </a:bodyPr>
          <a:lstStyle/>
          <a:p>
            <a:r>
              <a:rPr lang="en-US" b="1" dirty="0" smtClean="0"/>
              <a:t>4,118</a:t>
            </a:r>
            <a:endParaRPr lang="en-US" b="1" dirty="0"/>
          </a:p>
        </p:txBody>
      </p:sp>
      <p:sp>
        <p:nvSpPr>
          <p:cNvPr id="14" name="TextBox 13"/>
          <p:cNvSpPr txBox="1"/>
          <p:nvPr/>
        </p:nvSpPr>
        <p:spPr>
          <a:xfrm>
            <a:off x="6257350" y="2021544"/>
            <a:ext cx="806823" cy="369332"/>
          </a:xfrm>
          <a:prstGeom prst="rect">
            <a:avLst/>
          </a:prstGeom>
          <a:noFill/>
        </p:spPr>
        <p:txBody>
          <a:bodyPr wrap="square" rtlCol="0">
            <a:spAutoFit/>
          </a:bodyPr>
          <a:lstStyle/>
          <a:p>
            <a:r>
              <a:rPr lang="en-US" b="1" dirty="0" smtClean="0"/>
              <a:t>4,279</a:t>
            </a:r>
            <a:endParaRPr lang="en-US" b="1" dirty="0"/>
          </a:p>
        </p:txBody>
      </p:sp>
      <p:sp>
        <p:nvSpPr>
          <p:cNvPr id="15" name="TextBox 14"/>
          <p:cNvSpPr txBox="1"/>
          <p:nvPr/>
        </p:nvSpPr>
        <p:spPr>
          <a:xfrm>
            <a:off x="7566192" y="1931898"/>
            <a:ext cx="806823" cy="369332"/>
          </a:xfrm>
          <a:prstGeom prst="rect">
            <a:avLst/>
          </a:prstGeom>
          <a:noFill/>
        </p:spPr>
        <p:txBody>
          <a:bodyPr wrap="square" rtlCol="0">
            <a:spAutoFit/>
          </a:bodyPr>
          <a:lstStyle/>
          <a:p>
            <a:r>
              <a:rPr lang="en-US" b="1" dirty="0" smtClean="0"/>
              <a:t>4,427</a:t>
            </a:r>
            <a:endParaRPr lang="en-US" b="1" dirty="0"/>
          </a:p>
        </p:txBody>
      </p:sp>
    </p:spTree>
    <p:extLst>
      <p:ext uri="{BB962C8B-B14F-4D97-AF65-F5344CB8AC3E}">
        <p14:creationId xmlns:p14="http://schemas.microsoft.com/office/powerpoint/2010/main" val="270958169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0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6082"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46083"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46084"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21FA640-1F19-490D-B16A-87840F9C3FDD}" type="slidenum">
              <a:rPr lang="en-US" sz="900"/>
              <a:pPr algn="r" eaLnBrk="0" hangingPunct="0">
                <a:lnSpc>
                  <a:spcPct val="85000"/>
                </a:lnSpc>
                <a:spcBef>
                  <a:spcPct val="20000"/>
                </a:spcBef>
              </a:pPr>
              <a:t>104</a:t>
            </a:fld>
            <a:endParaRPr lang="en-US" sz="900"/>
          </a:p>
        </p:txBody>
      </p:sp>
      <p:sp>
        <p:nvSpPr>
          <p:cNvPr id="437250" name="Rectangle 2"/>
          <p:cNvSpPr>
            <a:spLocks noGrp="1" noChangeArrowheads="1"/>
          </p:cNvSpPr>
          <p:nvPr>
            <p:ph type="title" idx="4294967295"/>
          </p:nvPr>
        </p:nvSpPr>
        <p:spPr>
          <a:xfrm>
            <a:off x="-13448" y="337110"/>
            <a:ext cx="8243047" cy="581025"/>
          </a:xfrm>
        </p:spPr>
        <p:txBody>
          <a:bodyPr lIns="92075" tIns="46038" rIns="92075" bIns="46038" anchor="b"/>
          <a:lstStyle/>
          <a:p>
            <a:pPr>
              <a:lnSpc>
                <a:spcPct val="85000"/>
              </a:lnSpc>
            </a:pPr>
            <a:r>
              <a:rPr lang="en-US" dirty="0" smtClean="0"/>
              <a:t>U.S. Electricity Generation by Fuel,</a:t>
            </a:r>
            <a:br>
              <a:rPr lang="en-US" dirty="0" smtClean="0"/>
            </a:br>
            <a:r>
              <a:rPr lang="en-US" dirty="0" smtClean="0"/>
              <a:t>1990-2040F </a:t>
            </a:r>
            <a:r>
              <a:rPr lang="en-US" sz="2400" dirty="0" smtClean="0"/>
              <a:t>(Trillions of Kilowatt Hours)</a:t>
            </a:r>
            <a:endParaRPr lang="en-US" dirty="0" smtClean="0">
              <a:solidFill>
                <a:srgbClr val="28688C"/>
              </a:solidFill>
            </a:endParaRPr>
          </a:p>
        </p:txBody>
      </p:sp>
      <p:sp>
        <p:nvSpPr>
          <p:cNvPr id="9" name="Text Box 5"/>
          <p:cNvSpPr txBox="1">
            <a:spLocks noChangeArrowheads="1"/>
          </p:cNvSpPr>
          <p:nvPr/>
        </p:nvSpPr>
        <p:spPr bwMode="auto">
          <a:xfrm>
            <a:off x="13446" y="6462855"/>
            <a:ext cx="8754035" cy="262252"/>
          </a:xfrm>
          <a:prstGeom prst="rect">
            <a:avLst/>
          </a:prstGeom>
          <a:noFill/>
          <a:ln w="9525">
            <a:noFill/>
            <a:miter lim="800000"/>
            <a:headEnd/>
            <a:tailEnd/>
          </a:ln>
        </p:spPr>
        <p:txBody>
          <a:bodyPr wrap="square" lIns="92075" tIns="46038" rIns="92075" bIns="46038">
            <a:spAutoFit/>
          </a:bodyPr>
          <a:lstStyle/>
          <a:p>
            <a:pPr eaLnBrk="0" hangingPunct="0">
              <a:spcBef>
                <a:spcPct val="50000"/>
              </a:spcBef>
              <a:buClr>
                <a:srgbClr val="FF3300"/>
              </a:buClr>
              <a:buFont typeface="Wingdings" pitchFamily="2" charset="2"/>
              <a:buNone/>
            </a:pPr>
            <a:r>
              <a:rPr lang="en-US" sz="1100" dirty="0" smtClean="0"/>
              <a:t>Source</a:t>
            </a:r>
            <a:r>
              <a:rPr lang="en-US" sz="1100" dirty="0"/>
              <a:t>: </a:t>
            </a:r>
            <a:r>
              <a:rPr lang="en-US" sz="1100" dirty="0" smtClean="0"/>
              <a:t> US Energy Information Administration, </a:t>
            </a:r>
            <a:r>
              <a:rPr lang="en-US" sz="1100" i="1" dirty="0" smtClean="0"/>
              <a:t>2014 Annual Energy Outlook Early Release Overview</a:t>
            </a:r>
            <a:r>
              <a:rPr lang="en-US" sz="1100" dirty="0" smtClean="0"/>
              <a:t>; Insurance Information Institute.</a:t>
            </a:r>
            <a:endParaRPr lang="en-US" sz="1100" dirty="0"/>
          </a:p>
        </p:txBody>
      </p:sp>
      <p:pic>
        <p:nvPicPr>
          <p:cNvPr id="2" name="Picture 1"/>
          <p:cNvPicPr>
            <a:picLocks noChangeAspect="1"/>
          </p:cNvPicPr>
          <p:nvPr/>
        </p:nvPicPr>
        <p:blipFill>
          <a:blip r:embed="rId3"/>
          <a:stretch>
            <a:fillRect/>
          </a:stretch>
        </p:blipFill>
        <p:spPr>
          <a:xfrm>
            <a:off x="90240" y="1154215"/>
            <a:ext cx="6678764" cy="5261471"/>
          </a:xfrm>
          <a:prstGeom prst="rect">
            <a:avLst/>
          </a:prstGeom>
        </p:spPr>
      </p:pic>
      <p:sp>
        <p:nvSpPr>
          <p:cNvPr id="10" name="AutoShape 13"/>
          <p:cNvSpPr>
            <a:spLocks noChangeArrowheads="1"/>
          </p:cNvSpPr>
          <p:nvPr/>
        </p:nvSpPr>
        <p:spPr bwMode="blackWhite">
          <a:xfrm>
            <a:off x="6915990" y="1527082"/>
            <a:ext cx="2017060" cy="2944906"/>
          </a:xfrm>
          <a:prstGeom prst="wedgeRectCallout">
            <a:avLst>
              <a:gd name="adj1" fmla="val -69688"/>
              <a:gd name="adj2" fmla="val -2199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Natural gas share of fossil fired generation will grow rapidly (more investment needed). Coal fired generation will remain flat but its share will fall due to abundant gas and EPA carbon regulations</a:t>
            </a:r>
            <a:endParaRPr lang="en-US" sz="1600" b="1" dirty="0">
              <a:solidFill>
                <a:schemeClr val="bg1"/>
              </a:solidFill>
            </a:endParaRPr>
          </a:p>
        </p:txBody>
      </p:sp>
    </p:spTree>
    <p:extLst>
      <p:ext uri="{BB962C8B-B14F-4D97-AF65-F5344CB8AC3E}">
        <p14:creationId xmlns:p14="http://schemas.microsoft.com/office/powerpoint/2010/main" val="4039654472"/>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37250"/>
                                        </p:tgtEl>
                                        <p:attrNameLst>
                                          <p:attrName>style.visibility</p:attrName>
                                        </p:attrNameLst>
                                      </p:cBhvr>
                                      <p:to>
                                        <p:strVal val="visible"/>
                                      </p:to>
                                    </p:set>
                                    <p:animEffect transition="in" filter="box(out)">
                                      <p:cBhvr>
                                        <p:cTn id="7" dur="500"/>
                                        <p:tgtEl>
                                          <p:spTgt spid="437250"/>
                                        </p:tgtEl>
                                      </p:cBhvr>
                                    </p:animEffect>
                                  </p:childTnLst>
                                </p:cTn>
                              </p:par>
                            </p:childTnLst>
                          </p:cTn>
                        </p:par>
                        <p:par>
                          <p:cTn id="8" fill="hold">
                            <p:stCondLst>
                              <p:cond delay="500"/>
                            </p:stCondLst>
                            <p:childTnLst>
                              <p:par>
                                <p:cTn id="9" presetID="22" presetClass="entr" presetSubtype="2" fill="hold" grpId="0" nodeType="afterEffect">
                                  <p:stCondLst>
                                    <p:cond delay="50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50" grpId="0" autoUpdateAnimBg="0"/>
      <p:bldP spid="10" grpId="0" animBg="1"/>
    </p:bldLst>
  </p:timing>
</p:sld>
</file>

<file path=ppt/slides/slide10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6082"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46083"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46084"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21FA640-1F19-490D-B16A-87840F9C3FDD}" type="slidenum">
              <a:rPr lang="en-US" sz="900"/>
              <a:pPr algn="r" eaLnBrk="0" hangingPunct="0">
                <a:lnSpc>
                  <a:spcPct val="85000"/>
                </a:lnSpc>
                <a:spcBef>
                  <a:spcPct val="20000"/>
                </a:spcBef>
              </a:pPr>
              <a:t>105</a:t>
            </a:fld>
            <a:endParaRPr lang="en-US" sz="900"/>
          </a:p>
        </p:txBody>
      </p:sp>
      <p:sp>
        <p:nvSpPr>
          <p:cNvPr id="437250" name="Rectangle 2"/>
          <p:cNvSpPr>
            <a:spLocks noGrp="1" noChangeArrowheads="1"/>
          </p:cNvSpPr>
          <p:nvPr>
            <p:ph type="title" idx="4294967295"/>
          </p:nvPr>
        </p:nvSpPr>
        <p:spPr>
          <a:xfrm>
            <a:off x="-13448" y="337110"/>
            <a:ext cx="8243047" cy="581025"/>
          </a:xfrm>
        </p:spPr>
        <p:txBody>
          <a:bodyPr lIns="92075" tIns="46038" rIns="92075" bIns="46038" anchor="b"/>
          <a:lstStyle/>
          <a:p>
            <a:pPr>
              <a:lnSpc>
                <a:spcPct val="85000"/>
              </a:lnSpc>
            </a:pPr>
            <a:r>
              <a:rPr lang="en-US" sz="2800" dirty="0" smtClean="0"/>
              <a:t>US Natural Gas Production and Non-Hydro Renewable Electricity Generation, 1990-2035P</a:t>
            </a:r>
            <a:endParaRPr lang="en-US" sz="2800" dirty="0" smtClean="0">
              <a:solidFill>
                <a:srgbClr val="28688C"/>
              </a:solidFill>
            </a:endParaRPr>
          </a:p>
        </p:txBody>
      </p:sp>
      <p:sp>
        <p:nvSpPr>
          <p:cNvPr id="9" name="Text Box 5"/>
          <p:cNvSpPr txBox="1">
            <a:spLocks noChangeArrowheads="1"/>
          </p:cNvSpPr>
          <p:nvPr/>
        </p:nvSpPr>
        <p:spPr bwMode="auto">
          <a:xfrm>
            <a:off x="13447" y="6462855"/>
            <a:ext cx="8242300" cy="262252"/>
          </a:xfrm>
          <a:prstGeom prst="rect">
            <a:avLst/>
          </a:prstGeom>
          <a:noFill/>
          <a:ln w="9525">
            <a:noFill/>
            <a:miter lim="800000"/>
            <a:headEnd/>
            <a:tailEnd/>
          </a:ln>
        </p:spPr>
        <p:txBody>
          <a:bodyPr lIns="92075" tIns="46038" rIns="92075" bIns="46038">
            <a:spAutoFit/>
          </a:bodyPr>
          <a:lstStyle/>
          <a:p>
            <a:pPr eaLnBrk="0" hangingPunct="0">
              <a:spcBef>
                <a:spcPct val="50000"/>
              </a:spcBef>
              <a:buClr>
                <a:srgbClr val="FF3300"/>
              </a:buClr>
              <a:buFont typeface="Wingdings" pitchFamily="2" charset="2"/>
              <a:buNone/>
            </a:pPr>
            <a:r>
              <a:rPr lang="en-US" sz="1100" dirty="0" smtClean="0"/>
              <a:t>Source</a:t>
            </a:r>
            <a:r>
              <a:rPr lang="en-US" sz="1100" dirty="0"/>
              <a:t>: </a:t>
            </a:r>
            <a:r>
              <a:rPr lang="en-US" sz="1100" dirty="0" smtClean="0"/>
              <a:t> US Energy Information Administration, </a:t>
            </a:r>
            <a:r>
              <a:rPr lang="en-US" sz="1100" i="1" dirty="0" smtClean="0"/>
              <a:t>Annual Energy Outlook 2011</a:t>
            </a:r>
            <a:r>
              <a:rPr lang="en-US" sz="1100" dirty="0" smtClean="0"/>
              <a:t>; Insurance Information Institute.</a:t>
            </a:r>
            <a:endParaRPr lang="en-US" sz="1100" dirty="0"/>
          </a:p>
        </p:txBody>
      </p:sp>
      <p:pic>
        <p:nvPicPr>
          <p:cNvPr id="2886658" name="Picture 2"/>
          <p:cNvPicPr>
            <a:picLocks noChangeAspect="1" noChangeArrowheads="1"/>
          </p:cNvPicPr>
          <p:nvPr/>
        </p:nvPicPr>
        <p:blipFill>
          <a:blip r:embed="rId3" cstate="print"/>
          <a:srcRect/>
          <a:stretch>
            <a:fillRect/>
          </a:stretch>
        </p:blipFill>
        <p:spPr bwMode="auto">
          <a:xfrm>
            <a:off x="197670" y="2191873"/>
            <a:ext cx="8838754" cy="3296770"/>
          </a:xfrm>
          <a:prstGeom prst="rect">
            <a:avLst/>
          </a:prstGeom>
          <a:noFill/>
          <a:ln w="9525">
            <a:noFill/>
            <a:miter lim="800000"/>
            <a:headEnd/>
            <a:tailEnd/>
          </a:ln>
        </p:spPr>
      </p:pic>
      <p:sp>
        <p:nvSpPr>
          <p:cNvPr id="11" name="AutoShape 13"/>
          <p:cNvSpPr>
            <a:spLocks noChangeArrowheads="1"/>
          </p:cNvSpPr>
          <p:nvPr/>
        </p:nvSpPr>
        <p:spPr bwMode="blackWhite">
          <a:xfrm>
            <a:off x="1842246" y="1169894"/>
            <a:ext cx="2528049" cy="833718"/>
          </a:xfrm>
          <a:prstGeom prst="wedgeRectCallout">
            <a:avLst>
              <a:gd name="adj1" fmla="val 44720"/>
              <a:gd name="adj2" fmla="val 12745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Shale gas production is expected to grow rapidly in the US</a:t>
            </a:r>
            <a:endParaRPr lang="en-US" sz="1600" b="1" dirty="0">
              <a:solidFill>
                <a:schemeClr val="bg1"/>
              </a:solidFill>
            </a:endParaRPr>
          </a:p>
        </p:txBody>
      </p:sp>
      <p:sp>
        <p:nvSpPr>
          <p:cNvPr id="12" name="AutoShape 13"/>
          <p:cNvSpPr>
            <a:spLocks noChangeArrowheads="1"/>
          </p:cNvSpPr>
          <p:nvPr/>
        </p:nvSpPr>
        <p:spPr bwMode="blackWhite">
          <a:xfrm>
            <a:off x="5849472" y="1093694"/>
            <a:ext cx="3056966" cy="833718"/>
          </a:xfrm>
          <a:prstGeom prst="wedgeRectCallout">
            <a:avLst>
              <a:gd name="adj1" fmla="val 45784"/>
              <a:gd name="adj2" fmla="val 10325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Wind is expected to account for the majority of renewable electricity generation</a:t>
            </a:r>
            <a:endParaRPr lang="en-US" sz="1600" b="1" dirty="0">
              <a:solidFill>
                <a:schemeClr val="bg1"/>
              </a:solidFill>
            </a:endParaRPr>
          </a:p>
        </p:txBody>
      </p:sp>
      <p:sp>
        <p:nvSpPr>
          <p:cNvPr id="10" name="AutoShape 13"/>
          <p:cNvSpPr>
            <a:spLocks noChangeArrowheads="1"/>
          </p:cNvSpPr>
          <p:nvPr/>
        </p:nvSpPr>
        <p:spPr bwMode="blackWhite">
          <a:xfrm>
            <a:off x="4119283" y="5544670"/>
            <a:ext cx="2528049" cy="990600"/>
          </a:xfrm>
          <a:prstGeom prst="wedgeRectCallout">
            <a:avLst>
              <a:gd name="adj1" fmla="val -51556"/>
              <a:gd name="adj2" fmla="val -19072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Tight gas production involves controversial hydraulic fracturing (</a:t>
            </a:r>
            <a:r>
              <a:rPr lang="en-US" sz="1600" b="1" dirty="0" err="1" smtClean="0">
                <a:solidFill>
                  <a:schemeClr val="bg1"/>
                </a:solidFill>
              </a:rPr>
              <a:t>fracking</a:t>
            </a:r>
            <a:r>
              <a:rPr lang="en-US" sz="1600" b="1" dirty="0" smtClean="0">
                <a:solidFill>
                  <a:schemeClr val="bg1"/>
                </a:solidFill>
              </a:rPr>
              <a:t>) techniques</a:t>
            </a:r>
            <a:endParaRPr lang="en-US" sz="1600" b="1" dirty="0">
              <a:solidFill>
                <a:schemeClr val="bg1"/>
              </a:solidFill>
            </a:endParaRPr>
          </a:p>
        </p:txBody>
      </p:sp>
    </p:spTree>
    <p:extLst>
      <p:ext uri="{BB962C8B-B14F-4D97-AF65-F5344CB8AC3E}">
        <p14:creationId xmlns:p14="http://schemas.microsoft.com/office/powerpoint/2010/main" val="1148029158"/>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37250"/>
                                        </p:tgtEl>
                                        <p:attrNameLst>
                                          <p:attrName>style.visibility</p:attrName>
                                        </p:attrNameLst>
                                      </p:cBhvr>
                                      <p:to>
                                        <p:strVal val="visible"/>
                                      </p:to>
                                    </p:set>
                                    <p:animEffect transition="in" filter="box(out)">
                                      <p:cBhvr>
                                        <p:cTn id="7" dur="500"/>
                                        <p:tgtEl>
                                          <p:spTgt spid="437250"/>
                                        </p:tgtEl>
                                      </p:cBhvr>
                                    </p:animEffect>
                                  </p:childTnLst>
                                </p:cTn>
                              </p:par>
                            </p:childTnLst>
                          </p:cTn>
                        </p:par>
                        <p:par>
                          <p:cTn id="8" fill="hold">
                            <p:stCondLst>
                              <p:cond delay="500"/>
                            </p:stCondLst>
                            <p:childTnLst>
                              <p:par>
                                <p:cTn id="9" presetID="22" presetClass="entr" presetSubtype="2" fill="hold" grpId="0" nodeType="after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wipe(right)">
                                      <p:cBhvr>
                                        <p:cTn id="11" dur="500"/>
                                        <p:tgtEl>
                                          <p:spTgt spid="11"/>
                                        </p:tgtEl>
                                      </p:cBhvr>
                                    </p:animEffect>
                                  </p:childTnLst>
                                </p:cTn>
                              </p:par>
                            </p:childTnLst>
                          </p:cTn>
                        </p:par>
                        <p:par>
                          <p:cTn id="12" fill="hold">
                            <p:stCondLst>
                              <p:cond delay="1500"/>
                            </p:stCondLst>
                            <p:childTnLst>
                              <p:par>
                                <p:cTn id="13" presetID="22" presetClass="entr" presetSubtype="2" fill="hold" grpId="0" nodeType="afterEffect">
                                  <p:stCondLst>
                                    <p:cond delay="500"/>
                                  </p:stCondLst>
                                  <p:childTnLst>
                                    <p:set>
                                      <p:cBhvr>
                                        <p:cTn id="14" dur="1" fill="hold">
                                          <p:stCondLst>
                                            <p:cond delay="0"/>
                                          </p:stCondLst>
                                        </p:cTn>
                                        <p:tgtEl>
                                          <p:spTgt spid="12"/>
                                        </p:tgtEl>
                                        <p:attrNameLst>
                                          <p:attrName>style.visibility</p:attrName>
                                        </p:attrNameLst>
                                      </p:cBhvr>
                                      <p:to>
                                        <p:strVal val="visible"/>
                                      </p:to>
                                    </p:set>
                                    <p:animEffect transition="in" filter="wipe(right)">
                                      <p:cBhvr>
                                        <p:cTn id="15" dur="500"/>
                                        <p:tgtEl>
                                          <p:spTgt spid="12"/>
                                        </p:tgtEl>
                                      </p:cBhvr>
                                    </p:animEffect>
                                  </p:childTnLst>
                                </p:cTn>
                              </p:par>
                            </p:childTnLst>
                          </p:cTn>
                        </p:par>
                        <p:par>
                          <p:cTn id="16" fill="hold">
                            <p:stCondLst>
                              <p:cond delay="2500"/>
                            </p:stCondLst>
                            <p:childTnLst>
                              <p:par>
                                <p:cTn id="17" presetID="22" presetClass="entr" presetSubtype="2" fill="hold" grpId="0" nodeType="afterEffect">
                                  <p:stCondLst>
                                    <p:cond delay="500"/>
                                  </p:stCondLst>
                                  <p:childTnLst>
                                    <p:set>
                                      <p:cBhvr>
                                        <p:cTn id="18" dur="1" fill="hold">
                                          <p:stCondLst>
                                            <p:cond delay="0"/>
                                          </p:stCondLst>
                                        </p:cTn>
                                        <p:tgtEl>
                                          <p:spTgt spid="10"/>
                                        </p:tgtEl>
                                        <p:attrNameLst>
                                          <p:attrName>style.visibility</p:attrName>
                                        </p:attrNameLst>
                                      </p:cBhvr>
                                      <p:to>
                                        <p:strVal val="visible"/>
                                      </p:to>
                                    </p:set>
                                    <p:animEffect transition="in" filter="wipe(right)">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50" grpId="0" autoUpdateAnimBg="0"/>
      <p:bldP spid="11" grpId="0" animBg="1"/>
      <p:bldP spid="12" grpId="0" animBg="1"/>
      <p:bldP spid="10" grpId="0" animBg="1"/>
    </p:bldLst>
  </p:timing>
</p:sld>
</file>

<file path=ppt/slides/slide10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6082"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46083"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46084"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21FA640-1F19-490D-B16A-87840F9C3FDD}" type="slidenum">
              <a:rPr lang="en-US" sz="900"/>
              <a:pPr algn="r" eaLnBrk="0" hangingPunct="0">
                <a:lnSpc>
                  <a:spcPct val="85000"/>
                </a:lnSpc>
                <a:spcBef>
                  <a:spcPct val="20000"/>
                </a:spcBef>
              </a:pPr>
              <a:t>106</a:t>
            </a:fld>
            <a:endParaRPr lang="en-US" sz="900"/>
          </a:p>
        </p:txBody>
      </p:sp>
      <p:sp>
        <p:nvSpPr>
          <p:cNvPr id="437250" name="Rectangle 2"/>
          <p:cNvSpPr>
            <a:spLocks noGrp="1" noChangeArrowheads="1"/>
          </p:cNvSpPr>
          <p:nvPr>
            <p:ph type="title" idx="4294967295"/>
          </p:nvPr>
        </p:nvSpPr>
        <p:spPr>
          <a:xfrm>
            <a:off x="-13448" y="337110"/>
            <a:ext cx="8243047" cy="581025"/>
          </a:xfrm>
        </p:spPr>
        <p:txBody>
          <a:bodyPr lIns="92075" tIns="46038" rIns="92075" bIns="46038" anchor="b"/>
          <a:lstStyle/>
          <a:p>
            <a:pPr>
              <a:lnSpc>
                <a:spcPct val="85000"/>
              </a:lnSpc>
            </a:pPr>
            <a:r>
              <a:rPr lang="en-US" dirty="0" smtClean="0"/>
              <a:t>U.S. Private Power Construction,</a:t>
            </a:r>
            <a:br>
              <a:rPr lang="en-US" dirty="0" smtClean="0"/>
            </a:br>
            <a:r>
              <a:rPr lang="en-US" dirty="0" smtClean="0"/>
              <a:t>2000-2014* </a:t>
            </a:r>
            <a:r>
              <a:rPr lang="en-US" sz="2400" dirty="0" smtClean="0"/>
              <a:t>(% Change, 3-Month Moving Avg.)</a:t>
            </a:r>
            <a:endParaRPr lang="en-US" dirty="0" smtClean="0">
              <a:solidFill>
                <a:srgbClr val="28688C"/>
              </a:solidFill>
            </a:endParaRPr>
          </a:p>
        </p:txBody>
      </p:sp>
      <p:sp>
        <p:nvSpPr>
          <p:cNvPr id="9" name="Text Box 5"/>
          <p:cNvSpPr txBox="1">
            <a:spLocks noChangeArrowheads="1"/>
          </p:cNvSpPr>
          <p:nvPr/>
        </p:nvSpPr>
        <p:spPr bwMode="auto">
          <a:xfrm>
            <a:off x="85725" y="6318161"/>
            <a:ext cx="8754035" cy="516168"/>
          </a:xfrm>
          <a:prstGeom prst="rect">
            <a:avLst/>
          </a:prstGeom>
          <a:noFill/>
          <a:ln w="9525">
            <a:noFill/>
            <a:miter lim="800000"/>
            <a:headEnd/>
            <a:tailEnd/>
          </a:ln>
        </p:spPr>
        <p:txBody>
          <a:bodyPr wrap="square" lIns="92075" tIns="46038" rIns="92075" bIns="46038">
            <a:spAutoFit/>
          </a:bodyPr>
          <a:lstStyle/>
          <a:p>
            <a:pPr eaLnBrk="0" hangingPunct="0">
              <a:spcBef>
                <a:spcPct val="50000"/>
              </a:spcBef>
              <a:buClr>
                <a:srgbClr val="FF3300"/>
              </a:buClr>
              <a:buFont typeface="Wingdings" pitchFamily="2" charset="2"/>
              <a:buNone/>
            </a:pPr>
            <a:r>
              <a:rPr lang="en-US" sz="1100" dirty="0" smtClean="0"/>
              <a:t>*Through April 2014.</a:t>
            </a:r>
          </a:p>
          <a:p>
            <a:pPr eaLnBrk="0" hangingPunct="0">
              <a:spcBef>
                <a:spcPct val="50000"/>
              </a:spcBef>
              <a:buClr>
                <a:srgbClr val="FF3300"/>
              </a:buClr>
              <a:buFont typeface="Wingdings" pitchFamily="2" charset="2"/>
              <a:buNone/>
            </a:pPr>
            <a:r>
              <a:rPr lang="en-US" sz="1100" dirty="0" smtClean="0"/>
              <a:t>Source</a:t>
            </a:r>
            <a:r>
              <a:rPr lang="en-US" sz="1100" dirty="0"/>
              <a:t>: </a:t>
            </a:r>
            <a:r>
              <a:rPr lang="en-US" sz="1100" dirty="0" smtClean="0"/>
              <a:t> US Dept. of Commerce; Energy Information Administration, Wells Fargo Securities (June 6, 2014 research report).</a:t>
            </a:r>
            <a:endParaRPr lang="en-US" sz="1100" dirty="0"/>
          </a:p>
        </p:txBody>
      </p:sp>
      <p:pic>
        <p:nvPicPr>
          <p:cNvPr id="3" name="Picture 2"/>
          <p:cNvPicPr>
            <a:picLocks noChangeAspect="1"/>
          </p:cNvPicPr>
          <p:nvPr/>
        </p:nvPicPr>
        <p:blipFill>
          <a:blip r:embed="rId3"/>
          <a:stretch>
            <a:fillRect/>
          </a:stretch>
        </p:blipFill>
        <p:spPr>
          <a:xfrm>
            <a:off x="185736" y="1075768"/>
            <a:ext cx="8043863" cy="5300893"/>
          </a:xfrm>
          <a:prstGeom prst="rect">
            <a:avLst/>
          </a:prstGeom>
        </p:spPr>
      </p:pic>
      <p:sp>
        <p:nvSpPr>
          <p:cNvPr id="11" name="AutoShape 13"/>
          <p:cNvSpPr>
            <a:spLocks noChangeArrowheads="1"/>
          </p:cNvSpPr>
          <p:nvPr/>
        </p:nvSpPr>
        <p:spPr bwMode="blackWhite">
          <a:xfrm>
            <a:off x="4933956" y="1125641"/>
            <a:ext cx="4133850" cy="1603276"/>
          </a:xfrm>
          <a:prstGeom prst="wedgeRectCallout">
            <a:avLst>
              <a:gd name="adj1" fmla="val 7494"/>
              <a:gd name="adj2" fmla="val 11793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Power construction accounts for a large share of all construction activity. The recent slowdown was in part due to the expiration of renewable production tax credits.  Going forward, about 75% of new capacity will be for gas fired plants</a:t>
            </a:r>
            <a:endParaRPr lang="en-US" sz="1600" b="1" dirty="0">
              <a:solidFill>
                <a:schemeClr val="bg1"/>
              </a:solidFill>
            </a:endParaRPr>
          </a:p>
        </p:txBody>
      </p:sp>
    </p:spTree>
    <p:extLst>
      <p:ext uri="{BB962C8B-B14F-4D97-AF65-F5344CB8AC3E}">
        <p14:creationId xmlns:p14="http://schemas.microsoft.com/office/powerpoint/2010/main" val="3526025901"/>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37250"/>
                                        </p:tgtEl>
                                        <p:attrNameLst>
                                          <p:attrName>style.visibility</p:attrName>
                                        </p:attrNameLst>
                                      </p:cBhvr>
                                      <p:to>
                                        <p:strVal val="visible"/>
                                      </p:to>
                                    </p:set>
                                    <p:animEffect transition="in" filter="box(out)">
                                      <p:cBhvr>
                                        <p:cTn id="7" dur="500"/>
                                        <p:tgtEl>
                                          <p:spTgt spid="437250"/>
                                        </p:tgtEl>
                                      </p:cBhvr>
                                    </p:animEffect>
                                  </p:childTnLst>
                                </p:cTn>
                              </p:par>
                            </p:childTnLst>
                          </p:cTn>
                        </p:par>
                        <p:par>
                          <p:cTn id="8" fill="hold">
                            <p:stCondLst>
                              <p:cond delay="500"/>
                            </p:stCondLst>
                            <p:childTnLst>
                              <p:par>
                                <p:cTn id="9" presetID="22" presetClass="entr" presetSubtype="2" fill="hold" grpId="0" nodeType="after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wipe(right)">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50" grpId="0" autoUpdateAnimBg="0"/>
      <p:bldP spid="11" grpId="0" animBg="1"/>
    </p:bldLst>
  </p:timing>
</p:sld>
</file>

<file path=ppt/slides/slide10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81025" y="2335213"/>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MANUFACTURING SECTOR OVERVIEW &amp; OUTLOOK</a:t>
            </a:r>
          </a:p>
        </p:txBody>
      </p:sp>
      <p:sp>
        <p:nvSpPr>
          <p:cNvPr id="130051"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0052"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768AB0DD-6747-40A0-AC06-7D6A13F73FFF}" type="slidenum">
              <a:rPr lang="en-US" sz="900">
                <a:solidFill>
                  <a:schemeClr val="bg1"/>
                </a:solidFill>
              </a:rPr>
              <a:pPr algn="r" eaLnBrk="0" hangingPunct="0">
                <a:lnSpc>
                  <a:spcPct val="85000"/>
                </a:lnSpc>
                <a:spcBef>
                  <a:spcPct val="20000"/>
                </a:spcBef>
              </a:pPr>
              <a:t>107</a:t>
            </a:fld>
            <a:endParaRPr lang="en-US" sz="900">
              <a:solidFill>
                <a:schemeClr val="bg1"/>
              </a:solidFill>
            </a:endParaRPr>
          </a:p>
        </p:txBody>
      </p:sp>
      <p:pic>
        <p:nvPicPr>
          <p:cNvPr id="130053"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243191" y="4086788"/>
            <a:ext cx="8427383" cy="2308324"/>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The U.S. Is Experiencing a Mini Manufacturing Renaissance That Is Benefitting the US Economy and the P/C Insurance Industry</a:t>
            </a:r>
            <a:endParaRPr lang="en-US" sz="40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107</a:t>
            </a:fld>
            <a:endParaRPr lang="en-US"/>
          </a:p>
        </p:txBody>
      </p:sp>
    </p:spTree>
    <p:extLst>
      <p:ext uri="{BB962C8B-B14F-4D97-AF65-F5344CB8AC3E}">
        <p14:creationId xmlns:p14="http://schemas.microsoft.com/office/powerpoint/2010/main" val="2267590419"/>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108</a:t>
            </a:fld>
            <a:endParaRPr lang="en-US" smtClean="0"/>
          </a:p>
        </p:txBody>
      </p:sp>
      <p:sp>
        <p:nvSpPr>
          <p:cNvPr id="66566" name="Rectangle 11"/>
          <p:cNvSpPr>
            <a:spLocks noGrp="1" noChangeArrowheads="1"/>
          </p:cNvSpPr>
          <p:nvPr>
            <p:ph type="title"/>
          </p:nvPr>
        </p:nvSpPr>
        <p:spPr/>
        <p:txBody>
          <a:bodyPr/>
          <a:lstStyle/>
          <a:p>
            <a:r>
              <a:rPr lang="en-US" dirty="0" smtClean="0"/>
              <a:t>Manufacturing Growth for Selected Sectors, 2014 vs. 2013*</a:t>
            </a:r>
          </a:p>
        </p:txBody>
      </p:sp>
      <p:graphicFrame>
        <p:nvGraphicFramePr>
          <p:cNvPr id="66562" name="Object 4"/>
          <p:cNvGraphicFramePr>
            <a:graphicFrameLocks noChangeAspect="1"/>
          </p:cNvGraphicFramePr>
          <p:nvPr>
            <p:extLst/>
          </p:nvPr>
        </p:nvGraphicFramePr>
        <p:xfrm>
          <a:off x="39688" y="1638300"/>
          <a:ext cx="8867775" cy="3771900"/>
        </p:xfrm>
        <a:graphic>
          <a:graphicData uri="http://schemas.openxmlformats.org/presentationml/2006/ole">
            <mc:AlternateContent xmlns:mc="http://schemas.openxmlformats.org/markup-compatibility/2006">
              <mc:Choice xmlns:v="urn:schemas-microsoft-com:vml" Requires="v">
                <p:oleObj spid="_x0000_s27917331" name="Chart" r:id="rId4" imgW="8534451" imgH="3771782" progId="MSGraph.Chart.8">
                  <p:embed followColorScheme="full"/>
                </p:oleObj>
              </mc:Choice>
              <mc:Fallback>
                <p:oleObj name="Chart" r:id="rId4" imgW="8534451" imgH="3771782" progId="MSGraph.Chart.8">
                  <p:embed followColorScheme="full"/>
                  <p:pic>
                    <p:nvPicPr>
                      <p:cNvPr id="0" name=""/>
                      <p:cNvPicPr>
                        <a:picLocks noChangeAspect="1" noChangeArrowheads="1"/>
                      </p:cNvPicPr>
                      <p:nvPr/>
                    </p:nvPicPr>
                    <p:blipFill>
                      <a:blip r:embed="rId5"/>
                      <a:srcRect/>
                      <a:stretch>
                        <a:fillRect/>
                      </a:stretch>
                    </p:blipFill>
                    <p:spPr bwMode="gray">
                      <a:xfrm>
                        <a:off x="39688" y="1638300"/>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206477" y="5464175"/>
            <a:ext cx="8760542" cy="92187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Manufacturing Is Expanding—Albeit  Slowly—Across a Number of Sectors that Will Contribute to Growth in Insurable Exposures Including: WC, Commercial Property, Commercial Auto and Many Liability Coverages</a:t>
            </a:r>
            <a:endParaRPr lang="en-US" b="1" dirty="0">
              <a:solidFill>
                <a:srgbClr val="FFFFFF"/>
              </a:solidFill>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926153" name="AutoShape 9"/>
          <p:cNvSpPr>
            <a:spLocks noChangeArrowheads="1"/>
          </p:cNvSpPr>
          <p:nvPr/>
        </p:nvSpPr>
        <p:spPr bwMode="blackWhite">
          <a:xfrm>
            <a:off x="1205948" y="3535291"/>
            <a:ext cx="2411972" cy="769233"/>
          </a:xfrm>
          <a:prstGeom prst="wedgeRectCallout">
            <a:avLst>
              <a:gd name="adj1" fmla="val 5346"/>
              <a:gd name="adj2" fmla="val -8566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Manufacturing of durable goods was stronger than nondurables in 2013</a:t>
            </a:r>
            <a:endParaRPr lang="en-US" sz="1400" b="1" dirty="0">
              <a:solidFill>
                <a:schemeClr val="bg1"/>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*Seasonally adjusted; Date are YTD comparing data through May 2014 to the same period in 2013.</a:t>
            </a:r>
            <a:r>
              <a:rPr lang="en-US" sz="1100" dirty="0"/>
              <a:t/>
            </a:r>
            <a:br>
              <a:rPr lang="en-US" sz="1100" dirty="0"/>
            </a:br>
            <a:r>
              <a:rPr lang="en-US" sz="1100" dirty="0"/>
              <a:t>Source: U.S. Census Bureau, </a:t>
            </a:r>
            <a:r>
              <a:rPr lang="en-US" sz="1100" i="1" dirty="0"/>
              <a:t>Full Report on Manufacturers’ Shipments, Inventories, and </a:t>
            </a:r>
            <a:r>
              <a:rPr lang="en-US" sz="1100" i="1" dirty="0" smtClean="0"/>
              <a:t>Orders, </a:t>
            </a:r>
            <a:r>
              <a:rPr lang="en-US" sz="1100" dirty="0" smtClean="0">
                <a:hlinkClick r:id="rId6"/>
              </a:rPr>
              <a:t>http://www.census.gov/manufacturing/m3/</a:t>
            </a:r>
            <a:r>
              <a:rPr lang="en-US" sz="1100" dirty="0" smtClean="0"/>
              <a:t> </a:t>
            </a:r>
            <a:endParaRPr lang="en-US" sz="1100" dirty="0"/>
          </a:p>
        </p:txBody>
      </p:sp>
      <p:sp>
        <p:nvSpPr>
          <p:cNvPr id="17" name="Rectangle 3"/>
          <p:cNvSpPr>
            <a:spLocks noChangeArrowheads="1"/>
          </p:cNvSpPr>
          <p:nvPr/>
        </p:nvSpPr>
        <p:spPr bwMode="black">
          <a:xfrm>
            <a:off x="739028" y="1464049"/>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Durables: +3.9%</a:t>
            </a:r>
            <a:endParaRPr lang="en-US" sz="2400" b="1" u="sng" dirty="0">
              <a:solidFill>
                <a:srgbClr val="225A7A"/>
              </a:solidFill>
            </a:endParaRPr>
          </a:p>
        </p:txBody>
      </p:sp>
      <p:sp>
        <p:nvSpPr>
          <p:cNvPr id="18" name="Rectangle 3"/>
          <p:cNvSpPr>
            <a:spLocks noChangeArrowheads="1"/>
          </p:cNvSpPr>
          <p:nvPr/>
        </p:nvSpPr>
        <p:spPr bwMode="black">
          <a:xfrm>
            <a:off x="4488296" y="1455084"/>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Non-Durables: +0.9%</a:t>
            </a:r>
            <a:endParaRPr lang="en-US" sz="2400" b="1" u="sng" dirty="0">
              <a:solidFill>
                <a:srgbClr val="225A7A"/>
              </a:solidFill>
            </a:endParaRPr>
          </a:p>
        </p:txBody>
      </p:sp>
    </p:spTree>
    <p:extLst>
      <p:ext uri="{BB962C8B-B14F-4D97-AF65-F5344CB8AC3E}">
        <p14:creationId xmlns:p14="http://schemas.microsoft.com/office/powerpoint/2010/main" val="152983882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926150"/>
                                        </p:tgtEl>
                                        <p:attrNameLst>
                                          <p:attrName>style.visibility</p:attrName>
                                        </p:attrNameLst>
                                      </p:cBhvr>
                                      <p:to>
                                        <p:strVal val="visible"/>
                                      </p:to>
                                    </p:set>
                                    <p:anim calcmode="lin" valueType="num">
                                      <p:cBhvr>
                                        <p:cTn id="11" dur="500" fill="hold"/>
                                        <p:tgtEl>
                                          <p:spTgt spid="1926150"/>
                                        </p:tgtEl>
                                        <p:attrNameLst>
                                          <p:attrName>ppt_w</p:attrName>
                                        </p:attrNameLst>
                                      </p:cBhvr>
                                      <p:tavLst>
                                        <p:tav tm="0">
                                          <p:val>
                                            <p:fltVal val="0"/>
                                          </p:val>
                                        </p:tav>
                                        <p:tav tm="100000">
                                          <p:val>
                                            <p:strVal val="#ppt_w"/>
                                          </p:val>
                                        </p:tav>
                                      </p:tavLst>
                                    </p:anim>
                                    <p:anim calcmode="lin" valueType="num">
                                      <p:cBhvr>
                                        <p:cTn id="12" dur="500" fill="hold"/>
                                        <p:tgtEl>
                                          <p:spTgt spid="192615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922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922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84CF365C-A4C7-4257-845A-69DF68F9C436}" type="slidenum">
              <a:rPr lang="en-US" sz="900"/>
              <a:pPr algn="r" eaLnBrk="0" hangingPunct="0">
                <a:lnSpc>
                  <a:spcPct val="85000"/>
                </a:lnSpc>
                <a:spcBef>
                  <a:spcPct val="20000"/>
                </a:spcBef>
              </a:pPr>
              <a:t>109</a:t>
            </a:fld>
            <a:endParaRPr lang="en-US" sz="900"/>
          </a:p>
        </p:txBody>
      </p:sp>
      <p:graphicFrame>
        <p:nvGraphicFramePr>
          <p:cNvPr id="9218" name="Object 3"/>
          <p:cNvGraphicFramePr>
            <a:graphicFrameLocks/>
          </p:cNvGraphicFramePr>
          <p:nvPr>
            <p:extLst/>
          </p:nvPr>
        </p:nvGraphicFramePr>
        <p:xfrm>
          <a:off x="336550" y="1047750"/>
          <a:ext cx="8597900" cy="4343400"/>
        </p:xfrm>
        <a:graphic>
          <a:graphicData uri="http://schemas.openxmlformats.org/presentationml/2006/ole">
            <mc:AlternateContent xmlns:mc="http://schemas.openxmlformats.org/markup-compatibility/2006">
              <mc:Choice xmlns:v="urn:schemas-microsoft-com:vml" Requires="v">
                <p:oleObj spid="_x0000_s27915283" name="Chart" r:id="rId4" imgW="8286645" imgH="4010133" progId="MSGraph.Chart.8">
                  <p:embed followColorScheme="full"/>
                </p:oleObj>
              </mc:Choice>
              <mc:Fallback>
                <p:oleObj name="Chart" r:id="rId4" imgW="8286645" imgH="4010133" progId="MSGraph.Chart.8">
                  <p:embed followColorScheme="full"/>
                  <p:pic>
                    <p:nvPicPr>
                      <p:cNvPr id="0" name=""/>
                      <p:cNvPicPr preferRelativeResize="0">
                        <a:picLocks noChangeArrowheads="1"/>
                      </p:cNvPicPr>
                      <p:nvPr/>
                    </p:nvPicPr>
                    <p:blipFill>
                      <a:blip r:embed="rId5"/>
                      <a:srcRect/>
                      <a:stretch>
                        <a:fillRect/>
                      </a:stretch>
                    </p:blipFill>
                    <p:spPr bwMode="auto">
                      <a:xfrm>
                        <a:off x="336550" y="1047750"/>
                        <a:ext cx="8597900"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9222" name="Rectangle 2"/>
          <p:cNvSpPr>
            <a:spLocks noGrp="1" noChangeArrowheads="1"/>
          </p:cNvSpPr>
          <p:nvPr>
            <p:ph type="title" idx="4294967295"/>
          </p:nvPr>
        </p:nvSpPr>
        <p:spPr>
          <a:xfrm>
            <a:off x="523875" y="131763"/>
            <a:ext cx="7219950" cy="860425"/>
          </a:xfrm>
        </p:spPr>
        <p:txBody>
          <a:bodyPr/>
          <a:lstStyle/>
          <a:p>
            <a:r>
              <a:rPr lang="en-US" dirty="0" smtClean="0"/>
              <a:t>Dollar Value* of Manufacturers’ Shipments </a:t>
            </a:r>
            <a:r>
              <a:rPr lang="en-US" sz="2000" dirty="0" smtClean="0"/>
              <a:t>Monthly, Jan. 1992—Apr. 2014</a:t>
            </a:r>
          </a:p>
        </p:txBody>
      </p:sp>
      <p:sp>
        <p:nvSpPr>
          <p:cNvPr id="9223" name="Rectangle 4"/>
          <p:cNvSpPr>
            <a:spLocks noChangeArrowheads="1"/>
          </p:cNvSpPr>
          <p:nvPr/>
        </p:nvSpPr>
        <p:spPr bwMode="auto">
          <a:xfrm>
            <a:off x="-147638" y="6430963"/>
            <a:ext cx="9090026" cy="4270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 Seasonally adjusted; Data </a:t>
            </a:r>
            <a:r>
              <a:rPr lang="en-US" sz="1100" dirty="0"/>
              <a:t>published </a:t>
            </a:r>
            <a:r>
              <a:rPr lang="en-US" sz="1100" dirty="0" smtClean="0"/>
              <a:t>June </a:t>
            </a:r>
            <a:r>
              <a:rPr lang="en-US" sz="1100" dirty="0"/>
              <a:t>3</a:t>
            </a:r>
            <a:r>
              <a:rPr lang="en-US" sz="1100" dirty="0" smtClean="0"/>
              <a:t>, </a:t>
            </a:r>
            <a:r>
              <a:rPr lang="en-US" sz="1100" dirty="0"/>
              <a:t>2014.</a:t>
            </a:r>
            <a:br>
              <a:rPr lang="en-US" sz="1100" dirty="0"/>
            </a:br>
            <a:r>
              <a:rPr lang="en-US" sz="1100" dirty="0"/>
              <a:t>Source: U.S. Census Bureau, </a:t>
            </a:r>
            <a:r>
              <a:rPr lang="en-US" sz="1100" i="1" dirty="0"/>
              <a:t>Full Report on Manufacturers’ Shipments, Inventories, and Orders, </a:t>
            </a:r>
            <a:r>
              <a:rPr lang="en-US" sz="1100" dirty="0">
                <a:hlinkClick r:id="rId6"/>
              </a:rPr>
              <a:t>http://www.census.gov/manufacturing/m3/</a:t>
            </a:r>
            <a:r>
              <a:rPr lang="en-US" sz="1100" dirty="0"/>
              <a:t> </a:t>
            </a:r>
          </a:p>
        </p:txBody>
      </p:sp>
      <p:sp>
        <p:nvSpPr>
          <p:cNvPr id="2129925" name="Rectangle 5"/>
          <p:cNvSpPr>
            <a:spLocks noChangeArrowheads="1"/>
          </p:cNvSpPr>
          <p:nvPr/>
        </p:nvSpPr>
        <p:spPr bwMode="blackWhite">
          <a:xfrm>
            <a:off x="44244" y="5367338"/>
            <a:ext cx="9026525" cy="100806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700" b="1" dirty="0">
                <a:solidFill>
                  <a:schemeClr val="bg1"/>
                </a:solidFill>
              </a:rPr>
              <a:t>Monthly shipments in </a:t>
            </a:r>
            <a:r>
              <a:rPr lang="en-US" sz="1700" b="1" dirty="0" smtClean="0">
                <a:solidFill>
                  <a:schemeClr val="bg1"/>
                </a:solidFill>
              </a:rPr>
              <a:t>Apr. 2014  </a:t>
            </a:r>
            <a:r>
              <a:rPr lang="en-US" sz="1700" b="1" dirty="0">
                <a:solidFill>
                  <a:schemeClr val="bg1"/>
                </a:solidFill>
              </a:rPr>
              <a:t>exceeded the pre-crisis (July 2008) peak. Manufacturing is energy-intensive and growth leads to gains in many commercial exposures: WC, Commercial Auto, Marine, Property, and various Liability </a:t>
            </a:r>
            <a:r>
              <a:rPr lang="en-US" sz="1700" b="1" dirty="0" err="1">
                <a:solidFill>
                  <a:schemeClr val="bg1"/>
                </a:solidFill>
              </a:rPr>
              <a:t>Coverages</a:t>
            </a:r>
            <a:r>
              <a:rPr lang="en-US" sz="1700" b="1" dirty="0">
                <a:solidFill>
                  <a:schemeClr val="bg1"/>
                </a:solidFill>
              </a:rPr>
              <a:t>.</a:t>
            </a:r>
            <a:endParaRPr lang="en-US" sz="1700" b="1" dirty="0">
              <a:solidFill>
                <a:srgbClr val="FFFFFF"/>
              </a:solidFill>
            </a:endParaRPr>
          </a:p>
        </p:txBody>
      </p:sp>
      <p:sp>
        <p:nvSpPr>
          <p:cNvPr id="9225" name="Rectangle 8"/>
          <p:cNvSpPr>
            <a:spLocks noChangeArrowheads="1"/>
          </p:cNvSpPr>
          <p:nvPr/>
        </p:nvSpPr>
        <p:spPr bwMode="black">
          <a:xfrm>
            <a:off x="347663" y="1119188"/>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Millions</a:t>
            </a:r>
          </a:p>
        </p:txBody>
      </p:sp>
      <p:sp>
        <p:nvSpPr>
          <p:cNvPr id="12" name="Date Placeholder 11"/>
          <p:cNvSpPr>
            <a:spLocks noGrp="1"/>
          </p:cNvSpPr>
          <p:nvPr>
            <p:ph type="dt" sz="quarter" idx="10"/>
          </p:nvPr>
        </p:nvSpPr>
        <p:spPr/>
        <p:txBody>
          <a:bodyPr/>
          <a:lstStyle/>
          <a:p>
            <a:pPr>
              <a:defRPr/>
            </a:pPr>
            <a:r>
              <a:rPr lang="en-US"/>
              <a:t>12/01/09 - 9pm</a:t>
            </a:r>
          </a:p>
        </p:txBody>
      </p:sp>
      <p:sp>
        <p:nvSpPr>
          <p:cNvPr id="13" name="Slide Number Placeholder 12"/>
          <p:cNvSpPr>
            <a:spLocks noGrp="1"/>
          </p:cNvSpPr>
          <p:nvPr>
            <p:ph type="sldNum" sz="quarter" idx="12"/>
          </p:nvPr>
        </p:nvSpPr>
        <p:spPr/>
        <p:txBody>
          <a:bodyPr/>
          <a:lstStyle/>
          <a:p>
            <a:pPr>
              <a:defRPr/>
            </a:pPr>
            <a:fld id="{11B33BDB-253A-4F22-A4CE-99B94C858058}" type="slidenum">
              <a:rPr lang="en-US" smtClean="0"/>
              <a:pPr>
                <a:defRPr/>
              </a:pPr>
              <a:t>109</a:t>
            </a:fld>
            <a:endParaRPr lang="en-US"/>
          </a:p>
        </p:txBody>
      </p:sp>
      <p:sp>
        <p:nvSpPr>
          <p:cNvPr id="15" name="AutoShape 5"/>
          <p:cNvSpPr>
            <a:spLocks noChangeArrowheads="1"/>
          </p:cNvSpPr>
          <p:nvPr/>
        </p:nvSpPr>
        <p:spPr bwMode="blackWhite">
          <a:xfrm>
            <a:off x="2524125" y="1173163"/>
            <a:ext cx="3048000" cy="914400"/>
          </a:xfrm>
          <a:prstGeom prst="wedgeRectCallout">
            <a:avLst>
              <a:gd name="adj1" fmla="val 162454"/>
              <a:gd name="adj2" fmla="val -1825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The value of Manufacturing Shipments in </a:t>
            </a:r>
            <a:r>
              <a:rPr lang="en-US" sz="1600" b="1" dirty="0" smtClean="0">
                <a:solidFill>
                  <a:schemeClr val="bg1"/>
                </a:solidFill>
              </a:rPr>
              <a:t>Apr. 2014 </a:t>
            </a:r>
            <a:r>
              <a:rPr lang="en-US" sz="1600" b="1" dirty="0">
                <a:solidFill>
                  <a:schemeClr val="bg1"/>
                </a:solidFill>
              </a:rPr>
              <a:t>was $</a:t>
            </a:r>
            <a:r>
              <a:rPr lang="en-US" sz="1600" b="1" dirty="0" smtClean="0">
                <a:solidFill>
                  <a:schemeClr val="bg1"/>
                </a:solidFill>
              </a:rPr>
              <a:t>497.6B—a new </a:t>
            </a:r>
            <a:r>
              <a:rPr lang="en-US" sz="1600" b="1" dirty="0">
                <a:solidFill>
                  <a:schemeClr val="bg1"/>
                </a:solidFill>
              </a:rPr>
              <a:t>record high.</a:t>
            </a:r>
          </a:p>
        </p:txBody>
      </p:sp>
    </p:spTree>
    <p:extLst>
      <p:ext uri="{BB962C8B-B14F-4D97-AF65-F5344CB8AC3E}">
        <p14:creationId xmlns:p14="http://schemas.microsoft.com/office/powerpoint/2010/main" val="298589469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129925"/>
                                        </p:tgtEl>
                                        <p:attrNameLst>
                                          <p:attrName>style.visibility</p:attrName>
                                        </p:attrNameLst>
                                      </p:cBhvr>
                                      <p:to>
                                        <p:strVal val="visible"/>
                                      </p:to>
                                    </p:set>
                                    <p:anim calcmode="lin" valueType="num">
                                      <p:cBhvr>
                                        <p:cTn id="7" dur="500" fill="hold"/>
                                        <p:tgtEl>
                                          <p:spTgt spid="2129925"/>
                                        </p:tgtEl>
                                        <p:attrNameLst>
                                          <p:attrName>ppt_w</p:attrName>
                                        </p:attrNameLst>
                                      </p:cBhvr>
                                      <p:tavLst>
                                        <p:tav tm="0">
                                          <p:val>
                                            <p:fltVal val="0"/>
                                          </p:val>
                                        </p:tav>
                                        <p:tav tm="100000">
                                          <p:val>
                                            <p:strVal val="#ppt_w"/>
                                          </p:val>
                                        </p:tav>
                                      </p:tavLst>
                                    </p:anim>
                                    <p:anim calcmode="lin" valueType="num">
                                      <p:cBhvr>
                                        <p:cTn id="8" dur="500" fill="hold"/>
                                        <p:tgtEl>
                                          <p:spTgt spid="2129925"/>
                                        </p:tgtEl>
                                        <p:attrNameLst>
                                          <p:attrName>ppt_h</p:attrName>
                                        </p:attrNameLst>
                                      </p:cBhvr>
                                      <p:tavLst>
                                        <p:tav tm="0">
                                          <p:val>
                                            <p:fltVal val="0"/>
                                          </p:val>
                                        </p:tav>
                                        <p:tav tm="100000">
                                          <p:val>
                                            <p:strVal val="#ppt_h"/>
                                          </p:val>
                                        </p:tav>
                                      </p:tavLst>
                                    </p:anim>
                                    <p:animEffect transition="in" filter="fade">
                                      <p:cBhvr>
                                        <p:cTn id="9" dur="500"/>
                                        <p:tgtEl>
                                          <p:spTgt spid="2129925"/>
                                        </p:tgtEl>
                                      </p:cBhvr>
                                    </p:animEffect>
                                  </p:childTnLst>
                                </p:cTn>
                              </p:par>
                            </p:childTnLst>
                          </p:cTn>
                        </p:par>
                        <p:par>
                          <p:cTn id="10" fill="hold">
                            <p:stCondLst>
                              <p:cond delay="1200"/>
                            </p:stCondLst>
                            <p:childTnLst>
                              <p:par>
                                <p:cTn id="11" presetID="22" presetClass="entr" presetSubtype="2"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right)">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25"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6380546" name="Object 2"/>
          <p:cNvGraphicFramePr>
            <a:graphicFrameLocks noChangeAspect="1"/>
          </p:cNvGraphicFramePr>
          <p:nvPr/>
        </p:nvGraphicFramePr>
        <p:xfrm>
          <a:off x="138113" y="1498600"/>
          <a:ext cx="8655050" cy="4200525"/>
        </p:xfrm>
        <a:graphic>
          <a:graphicData uri="http://schemas.openxmlformats.org/presentationml/2006/ole">
            <mc:AlternateContent xmlns:mc="http://schemas.openxmlformats.org/markup-compatibility/2006">
              <mc:Choice xmlns:v="urn:schemas-microsoft-com:vml" Requires="v">
                <p:oleObj spid="_x0000_s27952138" name="Chart" r:id="rId4" imgW="8610574" imgH="4181541" progId="MSGraph.Chart.8">
                  <p:embed followColorScheme="full"/>
                </p:oleObj>
              </mc:Choice>
              <mc:Fallback>
                <p:oleObj name="Chart" r:id="rId4" imgW="8610574" imgH="4181541" progId="MSGraph.Chart.8">
                  <p:embed followColorScheme="full"/>
                  <p:pic>
                    <p:nvPicPr>
                      <p:cNvPr id="0" name=""/>
                      <p:cNvPicPr>
                        <a:picLocks noChangeAspect="1" noChangeArrowheads="1"/>
                      </p:cNvPicPr>
                      <p:nvPr/>
                    </p:nvPicPr>
                    <p:blipFill>
                      <a:blip r:embed="rId5"/>
                      <a:srcRect/>
                      <a:stretch>
                        <a:fillRect/>
                      </a:stretch>
                    </p:blipFill>
                    <p:spPr bwMode="gray">
                      <a:xfrm>
                        <a:off x="138113" y="1498600"/>
                        <a:ext cx="8655050" cy="420052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46083" name="Rectangle 3"/>
          <p:cNvSpPr>
            <a:spLocks noGrp="1" noChangeArrowheads="1"/>
          </p:cNvSpPr>
          <p:nvPr>
            <p:ph type="title" idx="4294967295"/>
          </p:nvPr>
        </p:nvSpPr>
        <p:spPr/>
        <p:txBody>
          <a:bodyPr/>
          <a:lstStyle/>
          <a:p>
            <a:r>
              <a:rPr lang="en-US" dirty="0" smtClean="0"/>
              <a:t>US Policyholder Surplus:</a:t>
            </a:r>
            <a:br>
              <a:rPr lang="en-US" dirty="0" smtClean="0"/>
            </a:br>
            <a:r>
              <a:rPr lang="en-US" dirty="0" smtClean="0"/>
              <a:t>1975–2013*</a:t>
            </a:r>
          </a:p>
        </p:txBody>
      </p:sp>
      <p:sp>
        <p:nvSpPr>
          <p:cNvPr id="46084" name="Rectangle 4"/>
          <p:cNvSpPr>
            <a:spLocks noChangeArrowheads="1"/>
          </p:cNvSpPr>
          <p:nvPr/>
        </p:nvSpPr>
        <p:spPr bwMode="auto">
          <a:xfrm>
            <a:off x="-12700" y="6396038"/>
            <a:ext cx="6651625" cy="465137"/>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As of </a:t>
            </a:r>
            <a:r>
              <a:rPr lang="en-US" sz="1100" dirty="0" smtClean="0"/>
              <a:t>9/30/13.</a:t>
            </a:r>
            <a:endParaRPr lang="en-US" sz="1100" dirty="0"/>
          </a:p>
          <a:p>
            <a:pPr eaLnBrk="0" hangingPunct="0">
              <a:lnSpc>
                <a:spcPct val="85000"/>
              </a:lnSpc>
              <a:spcBef>
                <a:spcPct val="25000"/>
              </a:spcBef>
              <a:buClr>
                <a:schemeClr val="accent2"/>
              </a:buClr>
              <a:buFont typeface="Wingdings" pitchFamily="2" charset="2"/>
              <a:buNone/>
            </a:pPr>
            <a:r>
              <a:rPr lang="en-US" sz="1100" dirty="0"/>
              <a:t>Source: A.M. Best, ISO, Insurance Information Institute.</a:t>
            </a:r>
          </a:p>
        </p:txBody>
      </p:sp>
      <p:sp>
        <p:nvSpPr>
          <p:cNvPr id="230405" name="Text Box 6"/>
          <p:cNvSpPr txBox="1">
            <a:spLocks noChangeArrowheads="1"/>
          </p:cNvSpPr>
          <p:nvPr/>
        </p:nvSpPr>
        <p:spPr bwMode="blackWhite">
          <a:xfrm>
            <a:off x="5722373" y="3775586"/>
            <a:ext cx="3151905" cy="1249822"/>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dirty="0">
                <a:solidFill>
                  <a:schemeClr val="bg1"/>
                </a:solidFill>
                <a:cs typeface="+mn-cs"/>
              </a:rPr>
              <a:t>“Surplus” is a measure of underwriting capacity.  It is analogous to “Owners Equity” or “Net Worth” in non-insurance organizations</a:t>
            </a:r>
          </a:p>
        </p:txBody>
      </p:sp>
      <p:sp>
        <p:nvSpPr>
          <p:cNvPr id="46086" name="AutoShape 7"/>
          <p:cNvSpPr>
            <a:spLocks noChangeArrowheads="1"/>
          </p:cNvSpPr>
          <p:nvPr/>
        </p:nvSpPr>
        <p:spPr bwMode="auto">
          <a:xfrm>
            <a:off x="7315200" y="2506663"/>
            <a:ext cx="184150" cy="396875"/>
          </a:xfrm>
          <a:prstGeom prst="rightArrow">
            <a:avLst>
              <a:gd name="adj1" fmla="val 50000"/>
              <a:gd name="adj2" fmla="val 25000"/>
            </a:avLst>
          </a:prstGeom>
          <a:noFill/>
          <a:ln w="9525">
            <a:noFill/>
            <a:miter lim="800000"/>
            <a:headEnd/>
            <a:tailEnd/>
          </a:ln>
        </p:spPr>
        <p:txBody>
          <a:bodyPr wrap="none" lIns="92075" tIns="46038" rIns="92075" bIns="46038" anchor="ctr">
            <a:spAutoFit/>
          </a:bodyP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46087" name="Rectangle 7"/>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230408" name="Rectangle 8"/>
          <p:cNvSpPr>
            <a:spLocks noChangeArrowheads="1"/>
          </p:cNvSpPr>
          <p:nvPr/>
        </p:nvSpPr>
        <p:spPr bwMode="blackWhite">
          <a:xfrm>
            <a:off x="192088" y="5626100"/>
            <a:ext cx="8756650"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The Premium-to-Surplus Ratio Stood at $</a:t>
            </a:r>
            <a:r>
              <a:rPr lang="en-US" b="1" dirty="0" smtClean="0">
                <a:solidFill>
                  <a:srgbClr val="FFFFFF"/>
                </a:solidFill>
              </a:rPr>
              <a:t>0.78:$</a:t>
            </a:r>
            <a:r>
              <a:rPr lang="en-US" b="1" dirty="0">
                <a:solidFill>
                  <a:srgbClr val="FFFFFF"/>
                </a:solidFill>
              </a:rPr>
              <a:t>1 as of</a:t>
            </a:r>
            <a:br>
              <a:rPr lang="en-US" b="1" dirty="0">
                <a:solidFill>
                  <a:srgbClr val="FFFFFF"/>
                </a:solidFill>
              </a:rPr>
            </a:br>
            <a:r>
              <a:rPr lang="en-US" b="1" dirty="0" smtClean="0">
                <a:solidFill>
                  <a:srgbClr val="FFFFFF"/>
                </a:solidFill>
              </a:rPr>
              <a:t>9/30/13, </a:t>
            </a:r>
            <a:r>
              <a:rPr lang="en-US" b="1" dirty="0">
                <a:solidFill>
                  <a:srgbClr val="FFFFFF"/>
                </a:solidFill>
              </a:rPr>
              <a:t>a</a:t>
            </a:r>
            <a:r>
              <a:rPr lang="en-US" b="1" dirty="0" smtClean="0">
                <a:solidFill>
                  <a:srgbClr val="FFFFFF"/>
                </a:solidFill>
              </a:rPr>
              <a:t> </a:t>
            </a:r>
            <a:r>
              <a:rPr lang="en-US" b="1" dirty="0">
                <a:solidFill>
                  <a:srgbClr val="FFFFFF"/>
                </a:solidFill>
              </a:rPr>
              <a:t>Near Record Low (at Least in Recent History</a:t>
            </a:r>
            <a:r>
              <a:rPr lang="en-US" b="1" dirty="0" smtClean="0">
                <a:solidFill>
                  <a:srgbClr val="FFFFFF"/>
                </a:solidFill>
              </a:rPr>
              <a:t>)*</a:t>
            </a:r>
            <a:endParaRPr lang="en-US" b="1" dirty="0">
              <a:solidFill>
                <a:srgbClr val="FFFFFF"/>
              </a:solidFill>
            </a:endParaRPr>
          </a:p>
        </p:txBody>
      </p:sp>
      <p:sp>
        <p:nvSpPr>
          <p:cNvPr id="7200776" name="AutoShape 8"/>
          <p:cNvSpPr>
            <a:spLocks noChangeArrowheads="1"/>
          </p:cNvSpPr>
          <p:nvPr/>
        </p:nvSpPr>
        <p:spPr bwMode="blackWhite">
          <a:xfrm>
            <a:off x="1514475" y="1473200"/>
            <a:ext cx="5165725" cy="1435100"/>
          </a:xfrm>
          <a:prstGeom prst="wedgeRectCallout">
            <a:avLst>
              <a:gd name="adj1" fmla="val 83614"/>
              <a:gd name="adj2" fmla="val -1876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Surplus as of </a:t>
            </a:r>
            <a:r>
              <a:rPr lang="en-US" sz="1600" b="1" dirty="0" smtClean="0">
                <a:solidFill>
                  <a:schemeClr val="bg1"/>
                </a:solidFill>
              </a:rPr>
              <a:t>9/30/13 </a:t>
            </a:r>
            <a:r>
              <a:rPr lang="en-US" sz="1600" b="1" dirty="0">
                <a:solidFill>
                  <a:schemeClr val="bg1"/>
                </a:solidFill>
              </a:rPr>
              <a:t>was </a:t>
            </a:r>
            <a:r>
              <a:rPr lang="en-US" sz="1600" b="1" dirty="0" smtClean="0">
                <a:solidFill>
                  <a:schemeClr val="bg1"/>
                </a:solidFill>
              </a:rPr>
              <a:t>a record $624.4, up 6.4% from $586.9 of 12/31/12, and up 42.9% ($187.3B) from the crisis trough of </a:t>
            </a:r>
            <a:r>
              <a:rPr lang="en-US" sz="1600" b="1" dirty="0">
                <a:solidFill>
                  <a:schemeClr val="bg1"/>
                </a:solidFill>
              </a:rPr>
              <a:t>$437.1B </a:t>
            </a:r>
            <a:r>
              <a:rPr lang="en-US" sz="1600" b="1" dirty="0" smtClean="0">
                <a:solidFill>
                  <a:schemeClr val="bg1"/>
                </a:solidFill>
              </a:rPr>
              <a:t>at </a:t>
            </a:r>
            <a:r>
              <a:rPr lang="en-US" sz="1600" b="1" dirty="0">
                <a:solidFill>
                  <a:schemeClr val="bg1"/>
                </a:solidFill>
              </a:rPr>
              <a:t>3/31/09. </a:t>
            </a:r>
            <a:r>
              <a:rPr lang="en-US" sz="1600" b="1" dirty="0" smtClean="0">
                <a:solidFill>
                  <a:schemeClr val="bg1"/>
                </a:solidFill>
              </a:rPr>
              <a:t>Pre-crisis </a:t>
            </a:r>
            <a:r>
              <a:rPr lang="en-US" sz="1600" b="1" dirty="0">
                <a:solidFill>
                  <a:schemeClr val="bg1"/>
                </a:solidFill>
              </a:rPr>
              <a:t>peak was $521.8 as of 9/30/07. Surplus as of </a:t>
            </a:r>
            <a:r>
              <a:rPr lang="en-US" sz="1600" b="1" dirty="0" smtClean="0">
                <a:solidFill>
                  <a:schemeClr val="bg1"/>
                </a:solidFill>
              </a:rPr>
              <a:t>9/30/13 </a:t>
            </a:r>
            <a:r>
              <a:rPr lang="en-US" sz="1600" b="1" dirty="0">
                <a:solidFill>
                  <a:schemeClr val="bg1"/>
                </a:solidFill>
              </a:rPr>
              <a:t>was </a:t>
            </a:r>
            <a:r>
              <a:rPr lang="en-US" sz="1600" b="1" dirty="0" smtClean="0">
                <a:solidFill>
                  <a:schemeClr val="bg1"/>
                </a:solidFill>
              </a:rPr>
              <a:t>19.7% </a:t>
            </a:r>
            <a:r>
              <a:rPr lang="en-US" sz="1600" b="1" dirty="0">
                <a:solidFill>
                  <a:schemeClr val="bg1"/>
                </a:solidFill>
              </a:rPr>
              <a:t>above 2007 </a:t>
            </a:r>
            <a:r>
              <a:rPr lang="en-US" sz="1600" b="1" dirty="0" smtClean="0">
                <a:solidFill>
                  <a:schemeClr val="bg1"/>
                </a:solidFill>
              </a:rPr>
              <a:t>peak.</a:t>
            </a:r>
            <a:endParaRPr lang="en-US" sz="1600" b="1" dirty="0">
              <a:solidFill>
                <a:schemeClr val="bg1"/>
              </a:solidFill>
            </a:endParaRPr>
          </a:p>
        </p:txBody>
      </p:sp>
    </p:spTree>
    <p:extLst>
      <p:ext uri="{BB962C8B-B14F-4D97-AF65-F5344CB8AC3E}">
        <p14:creationId xmlns:p14="http://schemas.microsoft.com/office/powerpoint/2010/main" val="49601666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1000"/>
                                  </p:stCondLst>
                                  <p:childTnLst>
                                    <p:set>
                                      <p:cBhvr>
                                        <p:cTn id="6" dur="1" fill="hold">
                                          <p:stCondLst>
                                            <p:cond delay="0"/>
                                          </p:stCondLst>
                                        </p:cTn>
                                        <p:tgtEl>
                                          <p:spTgt spid="6380546"/>
                                        </p:tgtEl>
                                        <p:attrNameLst>
                                          <p:attrName>style.visibility</p:attrName>
                                        </p:attrNameLst>
                                      </p:cBhvr>
                                      <p:to>
                                        <p:strVal val="visible"/>
                                      </p:to>
                                    </p:set>
                                    <p:animEffect transition="in" filter="wipe(left)">
                                      <p:cBhvr>
                                        <p:cTn id="7" dur="1000"/>
                                        <p:tgtEl>
                                          <p:spTgt spid="6380546"/>
                                        </p:tgtEl>
                                      </p:cBhvr>
                                    </p:animEffect>
                                  </p:childTnLst>
                                </p:cTn>
                              </p:par>
                            </p:childTnLst>
                          </p:cTn>
                        </p:par>
                        <p:par>
                          <p:cTn id="8" fill="hold">
                            <p:stCondLst>
                              <p:cond delay="2000"/>
                            </p:stCondLst>
                            <p:childTnLst>
                              <p:par>
                                <p:cTn id="9" presetID="22" presetClass="entr" presetSubtype="2" fill="hold" grpId="0" nodeType="afterEffect">
                                  <p:stCondLst>
                                    <p:cond delay="700"/>
                                  </p:stCondLst>
                                  <p:childTnLst>
                                    <p:set>
                                      <p:cBhvr>
                                        <p:cTn id="10" dur="1" fill="hold">
                                          <p:stCondLst>
                                            <p:cond delay="0"/>
                                          </p:stCondLst>
                                        </p:cTn>
                                        <p:tgtEl>
                                          <p:spTgt spid="7200776"/>
                                        </p:tgtEl>
                                        <p:attrNameLst>
                                          <p:attrName>style.visibility</p:attrName>
                                        </p:attrNameLst>
                                      </p:cBhvr>
                                      <p:to>
                                        <p:strVal val="visible"/>
                                      </p:to>
                                    </p:set>
                                    <p:animEffect transition="in" filter="wipe(right)">
                                      <p:cBhvr>
                                        <p:cTn id="11" dur="500"/>
                                        <p:tgtEl>
                                          <p:spTgt spid="7200776"/>
                                        </p:tgtEl>
                                      </p:cBhvr>
                                    </p:animEffect>
                                  </p:childTnLst>
                                </p:cTn>
                              </p:par>
                            </p:childTnLst>
                          </p:cTn>
                        </p:par>
                        <p:par>
                          <p:cTn id="12" fill="hold">
                            <p:stCondLst>
                              <p:cond delay="3200"/>
                            </p:stCondLst>
                            <p:childTnLst>
                              <p:par>
                                <p:cTn id="13" presetID="10" presetClass="entr" presetSubtype="0" fill="hold" grpId="0" nodeType="afterEffect">
                                  <p:stCondLst>
                                    <p:cond delay="700"/>
                                  </p:stCondLst>
                                  <p:childTnLst>
                                    <p:set>
                                      <p:cBhvr>
                                        <p:cTn id="14" dur="1" fill="hold">
                                          <p:stCondLst>
                                            <p:cond delay="0"/>
                                          </p:stCondLst>
                                        </p:cTn>
                                        <p:tgtEl>
                                          <p:spTgt spid="230405"/>
                                        </p:tgtEl>
                                        <p:attrNameLst>
                                          <p:attrName>style.visibility</p:attrName>
                                        </p:attrNameLst>
                                      </p:cBhvr>
                                      <p:to>
                                        <p:strVal val="visible"/>
                                      </p:to>
                                    </p:set>
                                    <p:animEffect transition="in" filter="fade">
                                      <p:cBhvr>
                                        <p:cTn id="15" dur="500"/>
                                        <p:tgtEl>
                                          <p:spTgt spid="230405"/>
                                        </p:tgtEl>
                                      </p:cBhvr>
                                    </p:animEffect>
                                  </p:childTnLst>
                                </p:cTn>
                              </p:par>
                            </p:childTnLst>
                          </p:cTn>
                        </p:par>
                        <p:par>
                          <p:cTn id="16" fill="hold">
                            <p:stCondLst>
                              <p:cond delay="4400"/>
                            </p:stCondLst>
                            <p:childTnLst>
                              <p:par>
                                <p:cTn id="17" presetID="23" presetClass="entr" presetSubtype="16" fill="hold" grpId="0" nodeType="afterEffect">
                                  <p:stCondLst>
                                    <p:cond delay="700"/>
                                  </p:stCondLst>
                                  <p:childTnLst>
                                    <p:set>
                                      <p:cBhvr>
                                        <p:cTn id="18" dur="1" fill="hold">
                                          <p:stCondLst>
                                            <p:cond delay="0"/>
                                          </p:stCondLst>
                                        </p:cTn>
                                        <p:tgtEl>
                                          <p:spTgt spid="230408"/>
                                        </p:tgtEl>
                                        <p:attrNameLst>
                                          <p:attrName>style.visibility</p:attrName>
                                        </p:attrNameLst>
                                      </p:cBhvr>
                                      <p:to>
                                        <p:strVal val="visible"/>
                                      </p:to>
                                    </p:set>
                                    <p:anim calcmode="lin" valueType="num">
                                      <p:cBhvr>
                                        <p:cTn id="19" dur="500" fill="hold"/>
                                        <p:tgtEl>
                                          <p:spTgt spid="230408"/>
                                        </p:tgtEl>
                                        <p:attrNameLst>
                                          <p:attrName>ppt_w</p:attrName>
                                        </p:attrNameLst>
                                      </p:cBhvr>
                                      <p:tavLst>
                                        <p:tav tm="0">
                                          <p:val>
                                            <p:fltVal val="0"/>
                                          </p:val>
                                        </p:tav>
                                        <p:tav tm="100000">
                                          <p:val>
                                            <p:strVal val="#ppt_w"/>
                                          </p:val>
                                        </p:tav>
                                      </p:tavLst>
                                    </p:anim>
                                    <p:anim calcmode="lin" valueType="num">
                                      <p:cBhvr>
                                        <p:cTn id="20" dur="500" fill="hold"/>
                                        <p:tgtEl>
                                          <p:spTgt spid="23040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6380546" grpId="0" bld="series"/>
      <p:bldP spid="230405" grpId="0" animBg="1"/>
      <p:bldP spid="230408" grpId="0" animBg="1"/>
      <p:bldP spid="7200776" grpId="0"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20484"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20485"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360BACC6-EA7C-415D-9B9D-FADEB79FAE5F}" type="slidenum">
              <a:rPr lang="en-US" sz="900"/>
              <a:pPr algn="r" eaLnBrk="0" hangingPunct="0">
                <a:lnSpc>
                  <a:spcPct val="85000"/>
                </a:lnSpc>
                <a:spcBef>
                  <a:spcPct val="20000"/>
                </a:spcBef>
              </a:pPr>
              <a:t>110</a:t>
            </a:fld>
            <a:endParaRPr lang="en-US" sz="900"/>
          </a:p>
        </p:txBody>
      </p:sp>
      <p:sp>
        <p:nvSpPr>
          <p:cNvPr id="20486" name="Rectangle 7"/>
          <p:cNvSpPr>
            <a:spLocks noGrp="1" noChangeArrowheads="1"/>
          </p:cNvSpPr>
          <p:nvPr>
            <p:ph type="title" idx="4294967295"/>
          </p:nvPr>
        </p:nvSpPr>
        <p:spPr>
          <a:xfrm>
            <a:off x="450850" y="93663"/>
            <a:ext cx="7400925" cy="860425"/>
          </a:xfrm>
        </p:spPr>
        <p:txBody>
          <a:bodyPr/>
          <a:lstStyle/>
          <a:p>
            <a:r>
              <a:rPr lang="en-US" sz="3200" dirty="0" smtClean="0"/>
              <a:t>Manufacturing Employment,</a:t>
            </a:r>
            <a:br>
              <a:rPr lang="en-US" sz="3200" dirty="0" smtClean="0"/>
            </a:br>
            <a:r>
              <a:rPr lang="en-US" sz="3200" dirty="0" smtClean="0"/>
              <a:t>Jan. 2010—June 2014</a:t>
            </a:r>
            <a:r>
              <a:rPr lang="en-US" dirty="0" smtClean="0"/>
              <a:t>*</a:t>
            </a:r>
          </a:p>
        </p:txBody>
      </p:sp>
      <p:graphicFrame>
        <p:nvGraphicFramePr>
          <p:cNvPr id="20482" name="Object 8"/>
          <p:cNvGraphicFramePr>
            <a:graphicFrameLocks noChangeAspect="1"/>
          </p:cNvGraphicFramePr>
          <p:nvPr>
            <p:extLst>
              <p:ext uri="{D42A27DB-BD31-4B8C-83A1-F6EECF244321}">
                <p14:modId xmlns:p14="http://schemas.microsoft.com/office/powerpoint/2010/main" val="1701354701"/>
              </p:ext>
            </p:extLst>
          </p:nvPr>
        </p:nvGraphicFramePr>
        <p:xfrm>
          <a:off x="360363" y="1252538"/>
          <a:ext cx="8501062" cy="4452937"/>
        </p:xfrm>
        <a:graphic>
          <a:graphicData uri="http://schemas.openxmlformats.org/presentationml/2006/ole">
            <mc:AlternateContent xmlns:mc="http://schemas.openxmlformats.org/markup-compatibility/2006">
              <mc:Choice xmlns:v="urn:schemas-microsoft-com:vml" Requires="v">
                <p:oleObj spid="_x0000_s27914260" name="Chart" r:id="rId4" imgW="8343872" imgH="4381562" progId="MSGraph.Chart.8">
                  <p:embed followColorScheme="full"/>
                </p:oleObj>
              </mc:Choice>
              <mc:Fallback>
                <p:oleObj name="Chart" r:id="rId4" imgW="8343872" imgH="4381562" progId="MSGraph.Chart.8">
                  <p:embed followColorScheme="full"/>
                  <p:pic>
                    <p:nvPicPr>
                      <p:cNvPr id="0" name=""/>
                      <p:cNvPicPr>
                        <a:picLocks noChangeAspect="1" noChangeArrowheads="1"/>
                      </p:cNvPicPr>
                      <p:nvPr/>
                    </p:nvPicPr>
                    <p:blipFill>
                      <a:blip r:embed="rId5"/>
                      <a:srcRect/>
                      <a:stretch>
                        <a:fillRect/>
                      </a:stretch>
                    </p:blipFill>
                    <p:spPr bwMode="gray">
                      <a:xfrm>
                        <a:off x="360363" y="1252538"/>
                        <a:ext cx="8501062" cy="4452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7"/>
          <p:cNvSpPr>
            <a:spLocks noChangeArrowheads="1"/>
          </p:cNvSpPr>
          <p:nvPr/>
        </p:nvSpPr>
        <p:spPr bwMode="blackWhite">
          <a:xfrm>
            <a:off x="357188" y="5715000"/>
            <a:ext cx="8369300" cy="625475"/>
          </a:xfrm>
          <a:prstGeom prst="wedgeRectCallout">
            <a:avLst>
              <a:gd name="adj1" fmla="val 27963"/>
              <a:gd name="adj2" fmla="val 31949"/>
            </a:avLst>
          </a:prstGeom>
          <a:solidFill>
            <a:schemeClr val="accent2"/>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pPr>
            <a:r>
              <a:rPr lang="en-US" b="1">
                <a:solidFill>
                  <a:schemeClr val="bg1"/>
                </a:solidFill>
              </a:rPr>
              <a:t>Manufacturing employment is a surprising source of strength in the economy.  Employment in the sector is at a multi-year high.</a:t>
            </a:r>
          </a:p>
        </p:txBody>
      </p:sp>
      <p:sp>
        <p:nvSpPr>
          <p:cNvPr id="20488" name="Text Box 5"/>
          <p:cNvSpPr txBox="1">
            <a:spLocks noChangeArrowheads="1"/>
          </p:cNvSpPr>
          <p:nvPr/>
        </p:nvSpPr>
        <p:spPr bwMode="auto">
          <a:xfrm>
            <a:off x="-58738" y="6433859"/>
            <a:ext cx="8724901"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p>
          <a:p>
            <a:pPr eaLnBrk="0" hangingPunct="0">
              <a:lnSpc>
                <a:spcPct val="85000"/>
              </a:lnSpc>
              <a:spcBef>
                <a:spcPct val="25000"/>
              </a:spcBef>
              <a:buClr>
                <a:schemeClr val="accent2"/>
              </a:buClr>
              <a:buFont typeface="Wingdings" pitchFamily="2" charset="2"/>
              <a:buNone/>
            </a:pPr>
            <a:r>
              <a:rPr lang="en-US" sz="1100" dirty="0" smtClean="0"/>
              <a:t> Sources</a:t>
            </a:r>
            <a:r>
              <a:rPr lang="en-US" sz="1100" dirty="0"/>
              <a:t>: US Bureau of Labor Statistics at </a:t>
            </a:r>
            <a:r>
              <a:rPr lang="en-US" sz="1100" dirty="0">
                <a:hlinkClick r:id="rId6"/>
              </a:rPr>
              <a:t>http://data.bls.gov</a:t>
            </a:r>
            <a:r>
              <a:rPr lang="en-US" sz="1100" dirty="0"/>
              <a:t>; Insurance Information Institute.</a:t>
            </a:r>
          </a:p>
        </p:txBody>
      </p:sp>
      <p:sp>
        <p:nvSpPr>
          <p:cNvPr id="20489" name="Rectangle 7"/>
          <p:cNvSpPr>
            <a:spLocks noChangeArrowheads="1"/>
          </p:cNvSpPr>
          <p:nvPr/>
        </p:nvSpPr>
        <p:spPr bwMode="black">
          <a:xfrm>
            <a:off x="152400" y="1122363"/>
            <a:ext cx="1508125"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(Thousands)</a:t>
            </a:r>
          </a:p>
        </p:txBody>
      </p:sp>
      <p:sp>
        <p:nvSpPr>
          <p:cNvPr id="10" name="AutoShape 7"/>
          <p:cNvSpPr>
            <a:spLocks noChangeArrowheads="1"/>
          </p:cNvSpPr>
          <p:nvPr/>
        </p:nvSpPr>
        <p:spPr bwMode="blackWhite">
          <a:xfrm>
            <a:off x="1600200" y="1152525"/>
            <a:ext cx="3240088" cy="1054100"/>
          </a:xfrm>
          <a:prstGeom prst="wedgeRectCallout">
            <a:avLst>
              <a:gd name="adj1" fmla="val 40751"/>
              <a:gd name="adj2" fmla="val 830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a:solidFill>
                  <a:schemeClr val="bg1"/>
                </a:solidFill>
              </a:rPr>
              <a:t>Since Jan 2010, manufacturing employment is up </a:t>
            </a:r>
            <a:r>
              <a:rPr lang="en-US" b="1" dirty="0" smtClean="0">
                <a:solidFill>
                  <a:schemeClr val="bg1"/>
                </a:solidFill>
              </a:rPr>
              <a:t>(+661,000 </a:t>
            </a:r>
            <a:r>
              <a:rPr lang="en-US" b="1" dirty="0">
                <a:solidFill>
                  <a:schemeClr val="bg1"/>
                </a:solidFill>
              </a:rPr>
              <a:t>or </a:t>
            </a:r>
            <a:r>
              <a:rPr lang="en-US" b="1" dirty="0" smtClean="0">
                <a:solidFill>
                  <a:schemeClr val="bg1"/>
                </a:solidFill>
              </a:rPr>
              <a:t>+5.8%)</a:t>
            </a:r>
            <a:r>
              <a:rPr lang="en-US" b="1" dirty="0">
                <a:solidFill>
                  <a:schemeClr val="bg1"/>
                </a:solidFill>
              </a:rPr>
              <a:t/>
            </a:r>
            <a:br>
              <a:rPr lang="en-US" b="1" dirty="0">
                <a:solidFill>
                  <a:schemeClr val="bg1"/>
                </a:solidFill>
              </a:rPr>
            </a:br>
            <a:r>
              <a:rPr lang="en-US" b="1" dirty="0">
                <a:solidFill>
                  <a:schemeClr val="bg1"/>
                </a:solidFill>
              </a:rPr>
              <a:t>and still growing.</a:t>
            </a:r>
            <a:endParaRPr lang="en-US" b="1" dirty="0">
              <a:solidFill>
                <a:schemeClr val="bg1"/>
              </a:solidFill>
              <a:latin typeface="Arial" pitchFamily="34" charset="0"/>
            </a:endParaRPr>
          </a:p>
        </p:txBody>
      </p:sp>
    </p:spTree>
    <p:extLst>
      <p:ext uri="{BB962C8B-B14F-4D97-AF65-F5344CB8AC3E}">
        <p14:creationId xmlns:p14="http://schemas.microsoft.com/office/powerpoint/2010/main" val="88313401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1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74754" name="Object 3"/>
          <p:cNvGraphicFramePr>
            <a:graphicFrameLocks noGrp="1"/>
          </p:cNvGraphicFramePr>
          <p:nvPr>
            <p:ph idx="4294967295"/>
            <p:extLst/>
          </p:nvPr>
        </p:nvGraphicFramePr>
        <p:xfrm>
          <a:off x="103236" y="1397000"/>
          <a:ext cx="8775700" cy="4087813"/>
        </p:xfrm>
        <a:graphic>
          <a:graphicData uri="http://schemas.openxmlformats.org/presentationml/2006/ole">
            <mc:AlternateContent xmlns:mc="http://schemas.openxmlformats.org/markup-compatibility/2006">
              <mc:Choice xmlns:v="urn:schemas-microsoft-com:vml" Requires="v">
                <p:oleObj spid="_x0000_s27916307" name="Chart" r:id="rId4" imgW="8581960" imgH="4114867" progId="MSGraph.Chart.8">
                  <p:embed followColorScheme="full"/>
                </p:oleObj>
              </mc:Choice>
              <mc:Fallback>
                <p:oleObj name="Chart" r:id="rId4" imgW="8581960" imgH="4114867" progId="MSGraph.Chart.8">
                  <p:embed followColorScheme="full"/>
                  <p:pic>
                    <p:nvPicPr>
                      <p:cNvPr id="0" name=""/>
                      <p:cNvPicPr preferRelativeResize="0">
                        <a:picLocks noChangeArrowheads="1"/>
                      </p:cNvPicPr>
                      <p:nvPr/>
                    </p:nvPicPr>
                    <p:blipFill>
                      <a:blip r:embed="rId5"/>
                      <a:srcRect/>
                      <a:stretch>
                        <a:fillRect/>
                      </a:stretch>
                    </p:blipFill>
                    <p:spPr bwMode="gray">
                      <a:xfrm>
                        <a:off x="103236" y="1397000"/>
                        <a:ext cx="8775700" cy="4087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ISM Manufacturing Index</a:t>
            </a:r>
          </a:p>
          <a:p>
            <a:pPr defTabSz="114300" eaLnBrk="0" hangingPunct="0">
              <a:lnSpc>
                <a:spcPct val="90000"/>
              </a:lnSpc>
              <a:defRPr/>
            </a:pPr>
            <a:r>
              <a:rPr lang="en-US" sz="3000" b="1" i="1" kern="0" dirty="0" smtClean="0">
                <a:solidFill>
                  <a:srgbClr val="225A7A"/>
                </a:solidFill>
                <a:ea typeface="+mj-ea"/>
                <a:cs typeface="+mj-cs"/>
              </a:rPr>
              <a:t>(Values &gt; 50 Indicate Expansion)</a:t>
            </a:r>
            <a:endParaRPr lang="en-US" sz="3000" b="1" i="1" kern="0" dirty="0">
              <a:solidFill>
                <a:srgbClr val="225A7A"/>
              </a:solidFill>
              <a:ea typeface="+mj-ea"/>
              <a:cs typeface="+mj-cs"/>
            </a:endParaRPr>
          </a:p>
        </p:txBody>
      </p:sp>
      <p:sp>
        <p:nvSpPr>
          <p:cNvPr id="74756"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2010 </a:t>
            </a:r>
            <a:r>
              <a:rPr lang="en-US" sz="1600" b="1" dirty="0">
                <a:solidFill>
                  <a:srgbClr val="225A7A"/>
                </a:solidFill>
              </a:rPr>
              <a:t>through </a:t>
            </a:r>
            <a:r>
              <a:rPr lang="en-US" sz="1600" b="1" dirty="0" smtClean="0">
                <a:solidFill>
                  <a:srgbClr val="225A7A"/>
                </a:solidFill>
              </a:rPr>
              <a:t>May 2014</a:t>
            </a:r>
            <a:endParaRPr lang="en-US" sz="1600" b="1" dirty="0">
              <a:solidFill>
                <a:srgbClr val="225A7A"/>
              </a:solidFill>
            </a:endParaRPr>
          </a:p>
        </p:txBody>
      </p:sp>
      <p:sp>
        <p:nvSpPr>
          <p:cNvPr id="10" name="Rectangle 7"/>
          <p:cNvSpPr>
            <a:spLocks noChangeArrowheads="1"/>
          </p:cNvSpPr>
          <p:nvPr/>
        </p:nvSpPr>
        <p:spPr bwMode="blackWhite">
          <a:xfrm>
            <a:off x="545691" y="5562600"/>
            <a:ext cx="8065198"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The manufacturing sector expanded for 51 of the 53 months from Jan. 2010 through May 2014.  Pace of recovery has been uneven due to economic turbulence in the U.S., Europe and China</a:t>
            </a:r>
            <a:endParaRPr lang="en-US" b="1" dirty="0">
              <a:solidFill>
                <a:srgbClr val="FFFFFF"/>
              </a:solidFill>
            </a:endParaRPr>
          </a:p>
        </p:txBody>
      </p:sp>
      <p:sp>
        <p:nvSpPr>
          <p:cNvPr id="74758" name="Rectangle 6"/>
          <p:cNvSpPr>
            <a:spLocks noChangeArrowheads="1"/>
          </p:cNvSpPr>
          <p:nvPr/>
        </p:nvSpPr>
        <p:spPr bwMode="auto">
          <a:xfrm>
            <a:off x="-201613" y="6615303"/>
            <a:ext cx="8727048" cy="282385"/>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Institute for Supply Management at </a:t>
            </a:r>
            <a:r>
              <a:rPr lang="en-US" sz="1100" dirty="0" smtClean="0">
                <a:hlinkClick r:id="rId6"/>
              </a:rPr>
              <a:t>http://www.ism.ws/ismreport/mfgrob.cfm</a:t>
            </a:r>
            <a:r>
              <a:rPr lang="en-US" sz="1100" dirty="0" smtClean="0"/>
              <a:t>; </a:t>
            </a:r>
            <a:r>
              <a:rPr lang="en-US" sz="1100" dirty="0"/>
              <a:t>Insurance Information </a:t>
            </a:r>
            <a:r>
              <a:rPr lang="en-US" sz="1100" dirty="0" smtClean="0"/>
              <a:t>Institute.</a:t>
            </a:r>
            <a:endParaRPr lang="en-US" sz="1100" dirty="0"/>
          </a:p>
        </p:txBody>
      </p:sp>
      <p:sp>
        <p:nvSpPr>
          <p:cNvPr id="12" name="AutoShape 5"/>
          <p:cNvSpPr>
            <a:spLocks noChangeArrowheads="1"/>
          </p:cNvSpPr>
          <p:nvPr/>
        </p:nvSpPr>
        <p:spPr bwMode="blackWhite">
          <a:xfrm>
            <a:off x="4161911" y="3861729"/>
            <a:ext cx="2784079" cy="757084"/>
          </a:xfrm>
          <a:prstGeom prst="wedgeRectCallout">
            <a:avLst>
              <a:gd name="adj1" fmla="val 107852"/>
              <a:gd name="adj2" fmla="val -8819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Manufacturing continues to expand in 2014</a:t>
            </a:r>
            <a:endParaRPr lang="en-US" sz="1600" b="1" dirty="0">
              <a:solidFill>
                <a:schemeClr val="bg1"/>
              </a:solidFill>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111</a:t>
            </a:fld>
            <a:endParaRPr lang="en-US"/>
          </a:p>
        </p:txBody>
      </p:sp>
    </p:spTree>
    <p:extLst>
      <p:ext uri="{BB962C8B-B14F-4D97-AF65-F5344CB8AC3E}">
        <p14:creationId xmlns:p14="http://schemas.microsoft.com/office/powerpoint/2010/main" val="277473901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1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p:txBody>
          <a:bodyPr/>
          <a:lstStyle/>
          <a:p>
            <a:pPr>
              <a:defRPr/>
            </a:pPr>
            <a:fld id="{CE835BC6-8224-463A-A3C8-641FE62D3BCF}" type="slidenum">
              <a:rPr lang="en-US" smtClean="0"/>
              <a:pPr>
                <a:defRPr/>
              </a:pPr>
              <a:t>112</a:t>
            </a:fld>
            <a:endParaRPr lang="en-US" smtClean="0"/>
          </a:p>
        </p:txBody>
      </p:sp>
      <p:graphicFrame>
        <p:nvGraphicFramePr>
          <p:cNvPr id="5122" name="Object 2"/>
          <p:cNvGraphicFramePr>
            <a:graphicFrameLocks/>
          </p:cNvGraphicFramePr>
          <p:nvPr/>
        </p:nvGraphicFramePr>
        <p:xfrm>
          <a:off x="29980" y="1697895"/>
          <a:ext cx="8926513" cy="4676775"/>
        </p:xfrm>
        <a:graphic>
          <a:graphicData uri="http://schemas.openxmlformats.org/presentationml/2006/ole">
            <mc:AlternateContent xmlns:mc="http://schemas.openxmlformats.org/markup-compatibility/2006">
              <mc:Choice xmlns:v="urn:schemas-microsoft-com:vml" Requires="v">
                <p:oleObj spid="_x0000_s27918355" name="Chart" r:id="rId4" imgW="8705863" imgH="4572135" progId="MSGraph.Chart.8">
                  <p:embed followColorScheme="full"/>
                </p:oleObj>
              </mc:Choice>
              <mc:Fallback>
                <p:oleObj name="Chart" r:id="rId4" imgW="8705863" imgH="4572135" progId="MSGraph.Chart.8">
                  <p:embed followColorScheme="full"/>
                  <p:pic>
                    <p:nvPicPr>
                      <p:cNvPr id="0" name=""/>
                      <p:cNvPicPr>
                        <a:picLocks noChangeArrowheads="1"/>
                      </p:cNvPicPr>
                      <p:nvPr/>
                    </p:nvPicPr>
                    <p:blipFill>
                      <a:blip r:embed="rId5"/>
                      <a:srcRect/>
                      <a:stretch>
                        <a:fillRect/>
                      </a:stretch>
                    </p:blipFill>
                    <p:spPr bwMode="auto">
                      <a:xfrm>
                        <a:off x="29980" y="1697895"/>
                        <a:ext cx="8926513" cy="4676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4" name="Rectangle 3"/>
          <p:cNvSpPr>
            <a:spLocks noGrp="1" noChangeArrowheads="1"/>
          </p:cNvSpPr>
          <p:nvPr>
            <p:ph type="title"/>
          </p:nvPr>
        </p:nvSpPr>
        <p:spPr>
          <a:xfrm>
            <a:off x="29817" y="19878"/>
            <a:ext cx="8055044" cy="860425"/>
          </a:xfrm>
        </p:spPr>
        <p:txBody>
          <a:bodyPr/>
          <a:lstStyle/>
          <a:p>
            <a:r>
              <a:rPr lang="en-US" sz="2800" dirty="0" smtClean="0"/>
              <a:t>Business Investment: Expected to Accelerate, Fueling Commercial Exposure Growth</a:t>
            </a:r>
          </a:p>
        </p:txBody>
      </p:sp>
      <p:sp>
        <p:nvSpPr>
          <p:cNvPr id="1969158" name="AutoShape 6"/>
          <p:cNvSpPr>
            <a:spLocks noChangeArrowheads="1"/>
          </p:cNvSpPr>
          <p:nvPr/>
        </p:nvSpPr>
        <p:spPr bwMode="blackWhite">
          <a:xfrm>
            <a:off x="1735424" y="1269631"/>
            <a:ext cx="4029272" cy="1622656"/>
          </a:xfrm>
          <a:prstGeom prst="wedgeRectCallout">
            <a:avLst>
              <a:gd name="adj1" fmla="val 7017"/>
              <a:gd name="adj2" fmla="val 9669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Accelerating business investment will be a potent driver of commercial property and liability insurance exposures and should drive employment and WC payroll exposures as well (with a lag)</a:t>
            </a:r>
            <a:endParaRPr lang="en-US" b="1" dirty="0">
              <a:solidFill>
                <a:schemeClr val="bg1"/>
              </a:solidFill>
              <a:cs typeface="+mn-cs"/>
            </a:endParaRPr>
          </a:p>
        </p:txBody>
      </p:sp>
      <p:sp>
        <p:nvSpPr>
          <p:cNvPr id="5126" name="TextBox 9"/>
          <p:cNvSpPr txBox="1">
            <a:spLocks noChangeArrowheads="1"/>
          </p:cNvSpPr>
          <p:nvPr/>
        </p:nvSpPr>
        <p:spPr bwMode="auto">
          <a:xfrm>
            <a:off x="104906" y="6470435"/>
            <a:ext cx="8412162" cy="261610"/>
          </a:xfrm>
          <a:prstGeom prst="rect">
            <a:avLst/>
          </a:prstGeom>
          <a:noFill/>
          <a:ln w="9525">
            <a:noFill/>
            <a:miter lim="800000"/>
            <a:headEnd/>
            <a:tailEnd/>
          </a:ln>
        </p:spPr>
        <p:txBody>
          <a:bodyPr>
            <a:spAutoFit/>
          </a:bodyPr>
          <a:lstStyle/>
          <a:p>
            <a:r>
              <a:rPr lang="en-US" sz="1100" dirty="0" smtClean="0"/>
              <a:t>Source: IHS Global Insights as of  Jan. 13, 2014; Insurance Information Institute.</a:t>
            </a:r>
            <a:endParaRPr lang="en-US" sz="1100" dirty="0"/>
          </a:p>
        </p:txBody>
      </p:sp>
    </p:spTree>
    <p:extLst>
      <p:ext uri="{BB962C8B-B14F-4D97-AF65-F5344CB8AC3E}">
        <p14:creationId xmlns:p14="http://schemas.microsoft.com/office/powerpoint/2010/main" val="186293436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69158"/>
                                        </p:tgtEl>
                                        <p:attrNameLst>
                                          <p:attrName>style.visibility</p:attrName>
                                        </p:attrNameLst>
                                      </p:cBhvr>
                                      <p:to>
                                        <p:strVal val="visible"/>
                                      </p:to>
                                    </p:set>
                                    <p:animEffect transition="in" filter="wipe(right)">
                                      <p:cBhvr>
                                        <p:cTn id="7" dur="500"/>
                                        <p:tgtEl>
                                          <p:spTgt spid="1969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9158" grpId="0" animBg="1"/>
    </p:bldLst>
  </p:timing>
</p:sld>
</file>

<file path=ppt/slides/slide11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6380546" name="Object 2"/>
          <p:cNvGraphicFramePr>
            <a:graphicFrameLocks noChangeAspect="1"/>
          </p:cNvGraphicFramePr>
          <p:nvPr/>
        </p:nvGraphicFramePr>
        <p:xfrm>
          <a:off x="165847" y="1457325"/>
          <a:ext cx="8839200" cy="5083175"/>
        </p:xfrm>
        <a:graphic>
          <a:graphicData uri="http://schemas.openxmlformats.org/presentationml/2006/ole">
            <mc:AlternateContent xmlns:mc="http://schemas.openxmlformats.org/markup-compatibility/2006">
              <mc:Choice xmlns:v="urn:schemas-microsoft-com:vml" Requires="v">
                <p:oleObj spid="_x0000_s27919379" name="Chart" r:id="rId5" imgW="8153294" imgH="5372218" progId="MSGraph.Chart.8">
                  <p:embed followColorScheme="full"/>
                </p:oleObj>
              </mc:Choice>
              <mc:Fallback>
                <p:oleObj name="Chart" r:id="rId5" imgW="8153294" imgH="5372218" progId="MSGraph.Chart.8">
                  <p:embed followColorScheme="full"/>
                  <p:pic>
                    <p:nvPicPr>
                      <p:cNvPr id="0" name=""/>
                      <p:cNvPicPr>
                        <a:picLocks noChangeAspect="1" noChangeArrowheads="1"/>
                      </p:cNvPicPr>
                      <p:nvPr/>
                    </p:nvPicPr>
                    <p:blipFill>
                      <a:blip r:embed="rId6"/>
                      <a:srcRect/>
                      <a:stretch>
                        <a:fillRect/>
                      </a:stretch>
                    </p:blipFill>
                    <p:spPr bwMode="auto">
                      <a:xfrm>
                        <a:off x="165847" y="1457325"/>
                        <a:ext cx="8839200" cy="508317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6380547" name="Rectangle 3"/>
          <p:cNvSpPr>
            <a:spLocks noGrp="1" noChangeArrowheads="1"/>
          </p:cNvSpPr>
          <p:nvPr>
            <p:ph type="title" idx="4294967295"/>
          </p:nvPr>
        </p:nvSpPr>
        <p:spPr>
          <a:xfrm>
            <a:off x="88900" y="203200"/>
            <a:ext cx="7615238" cy="685800"/>
          </a:xfrm>
        </p:spPr>
        <p:txBody>
          <a:bodyPr lIns="92075" tIns="46038" rIns="92075" bIns="46038" anchor="b"/>
          <a:lstStyle/>
          <a:p>
            <a:pPr>
              <a:lnSpc>
                <a:spcPct val="85000"/>
              </a:lnSpc>
            </a:pPr>
            <a:r>
              <a:rPr lang="en-US" smtClean="0"/>
              <a:t>Recovery in Capacity Utilization is a Positive Sign for Commercial Exposures</a:t>
            </a:r>
          </a:p>
        </p:txBody>
      </p:sp>
      <p:sp>
        <p:nvSpPr>
          <p:cNvPr id="6380548" name="Rectangle 4"/>
          <p:cNvSpPr>
            <a:spLocks noChangeArrowheads="1"/>
          </p:cNvSpPr>
          <p:nvPr/>
        </p:nvSpPr>
        <p:spPr bwMode="auto">
          <a:xfrm>
            <a:off x="406400" y="6400800"/>
            <a:ext cx="7721600" cy="260350"/>
          </a:xfrm>
          <a:prstGeom prst="rect">
            <a:avLst/>
          </a:prstGeom>
          <a:noFill/>
          <a:ln w="9525">
            <a:noFill/>
            <a:miter lim="800000"/>
            <a:headEnd/>
            <a:tailEnd/>
          </a:ln>
        </p:spPr>
        <p:txBody>
          <a:bodyPr lIns="92075" tIns="46038" rIns="92075" bIns="46038">
            <a:spAutoFit/>
          </a:bodyPr>
          <a:lstStyle/>
          <a:p>
            <a:pPr eaLnBrk="0" hangingPunct="0"/>
            <a:r>
              <a:rPr lang="en-US" sz="1100" dirty="0"/>
              <a:t>Source:  Federal Reserve Board statistical releases at  </a:t>
            </a:r>
            <a:r>
              <a:rPr lang="en-US" sz="1100" dirty="0">
                <a:hlinkClick r:id="rId7"/>
              </a:rPr>
              <a:t>http://www.federalreserve.gov/releases/g17/Current/default.htm</a:t>
            </a:r>
            <a:r>
              <a:rPr lang="en-US" sz="1100" dirty="0"/>
              <a:t>. </a:t>
            </a:r>
          </a:p>
        </p:txBody>
      </p:sp>
      <p:sp>
        <p:nvSpPr>
          <p:cNvPr id="69637" name="AutoShape 7"/>
          <p:cNvSpPr>
            <a:spLocks noChangeArrowheads="1"/>
          </p:cNvSpPr>
          <p:nvPr/>
        </p:nvSpPr>
        <p:spPr bwMode="auto">
          <a:xfrm>
            <a:off x="7315200" y="2514600"/>
            <a:ext cx="685800" cy="379413"/>
          </a:xfrm>
          <a:prstGeom prst="rightArrow">
            <a:avLst>
              <a:gd name="adj1" fmla="val 50000"/>
              <a:gd name="adj2" fmla="val 45188"/>
            </a:avLst>
          </a:prstGeom>
          <a:noFill/>
          <a:ln w="9525">
            <a:noFill/>
            <a:miter lim="800000"/>
            <a:headEnd/>
            <a:tailEnd/>
          </a:ln>
        </p:spPr>
        <p:txBody>
          <a:bodyPr wrap="none" lIns="92075" tIns="46038" rIns="92075" bIns="46038" anchor="ctr">
            <a:spAutoFit/>
          </a:bodyP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69639" name="Slide Number Placeholder 10"/>
          <p:cNvSpPr txBox="1">
            <a:spLocks noGrp="1"/>
          </p:cNvSpPr>
          <p:nvPr/>
        </p:nvSpPr>
        <p:spPr bwMode="auto">
          <a:xfrm>
            <a:off x="6553200" y="6324600"/>
            <a:ext cx="1905000" cy="457200"/>
          </a:xfrm>
          <a:prstGeom prst="rect">
            <a:avLst/>
          </a:prstGeom>
          <a:noFill/>
          <a:ln w="9525">
            <a:noFill/>
            <a:miter lim="800000"/>
            <a:headEnd/>
            <a:tailEnd/>
          </a:ln>
        </p:spPr>
        <p:txBody>
          <a:bodyPr wrap="none" lIns="92075" tIns="46038" rIns="92075" bIns="46038" anchor="ctr"/>
          <a:lstStyle/>
          <a:p>
            <a:pPr algn="r" eaLnBrk="0" hangingPunct="0"/>
            <a:fld id="{97F9AB6A-6234-45E3-9680-BB6E9594E6F2}" type="slidenum">
              <a:rPr lang="en-US" sz="1400"/>
              <a:pPr algn="r" eaLnBrk="0" hangingPunct="0"/>
              <a:t>113</a:t>
            </a:fld>
            <a:endParaRPr lang="en-US" sz="1400"/>
          </a:p>
        </p:txBody>
      </p:sp>
      <p:sp>
        <p:nvSpPr>
          <p:cNvPr id="69640" name="Text Box 10"/>
          <p:cNvSpPr txBox="1">
            <a:spLocks noChangeArrowheads="1"/>
          </p:cNvSpPr>
          <p:nvPr/>
        </p:nvSpPr>
        <p:spPr bwMode="auto">
          <a:xfrm>
            <a:off x="0" y="1292225"/>
            <a:ext cx="2864224" cy="308419"/>
          </a:xfrm>
          <a:prstGeom prst="rect">
            <a:avLst/>
          </a:prstGeom>
          <a:noFill/>
          <a:ln w="9525">
            <a:noFill/>
            <a:miter lim="800000"/>
            <a:headEnd/>
            <a:tailEnd/>
          </a:ln>
        </p:spPr>
        <p:txBody>
          <a:bodyPr wrap="square" lIns="92075" tIns="46038" rIns="92075" bIns="46038">
            <a:spAutoFit/>
          </a:bodyPr>
          <a:lstStyle/>
          <a:p>
            <a:pPr eaLnBrk="0" hangingPunct="0">
              <a:spcBef>
                <a:spcPct val="50000"/>
              </a:spcBef>
              <a:buClr>
                <a:srgbClr val="FF3300"/>
              </a:buClr>
              <a:buFont typeface="Wingdings" pitchFamily="2" charset="2"/>
              <a:buNone/>
            </a:pPr>
            <a:r>
              <a:rPr lang="en-US" sz="1400" b="1" dirty="0"/>
              <a:t>Percent of Industrial Capacity</a:t>
            </a:r>
          </a:p>
        </p:txBody>
      </p:sp>
      <p:sp>
        <p:nvSpPr>
          <p:cNvPr id="69641" name="AutoShape 5"/>
          <p:cNvSpPr>
            <a:spLocks noChangeArrowheads="1"/>
          </p:cNvSpPr>
          <p:nvPr/>
        </p:nvSpPr>
        <p:spPr bwMode="auto">
          <a:xfrm>
            <a:off x="2101384" y="1822637"/>
            <a:ext cx="1371600" cy="381000"/>
          </a:xfrm>
          <a:prstGeom prst="wedgeRectCallout">
            <a:avLst>
              <a:gd name="adj1" fmla="val 95117"/>
              <a:gd name="adj2" fmla="val 126250"/>
            </a:avLst>
          </a:prstGeom>
          <a:solidFill>
            <a:srgbClr val="28688C"/>
          </a:solidFill>
          <a:ln w="9525">
            <a:no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sz="1400" b="1">
                <a:solidFill>
                  <a:schemeClr val="bg1"/>
                </a:solidFill>
              </a:rPr>
              <a:t>Hurricane Katrina</a:t>
            </a:r>
          </a:p>
        </p:txBody>
      </p:sp>
      <p:sp>
        <p:nvSpPr>
          <p:cNvPr id="375816" name="Oval 8"/>
          <p:cNvSpPr>
            <a:spLocks noChangeArrowheads="1"/>
          </p:cNvSpPr>
          <p:nvPr/>
        </p:nvSpPr>
        <p:spPr bwMode="auto">
          <a:xfrm rot="-5400000">
            <a:off x="4604861" y="1432145"/>
            <a:ext cx="504850" cy="1553795"/>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69643" name="AutoShape 5"/>
          <p:cNvSpPr>
            <a:spLocks noChangeArrowheads="1"/>
          </p:cNvSpPr>
          <p:nvPr/>
        </p:nvSpPr>
        <p:spPr bwMode="auto">
          <a:xfrm>
            <a:off x="1079500" y="4851400"/>
            <a:ext cx="1600200" cy="504825"/>
          </a:xfrm>
          <a:prstGeom prst="wedgeRectCallout">
            <a:avLst>
              <a:gd name="adj1" fmla="val -41468"/>
              <a:gd name="adj2" fmla="val -208806"/>
            </a:avLst>
          </a:prstGeom>
          <a:solidFill>
            <a:srgbClr val="28688C"/>
          </a:solidFill>
          <a:ln w="9525">
            <a:noFill/>
            <a:miter lim="800000"/>
            <a:headEnd/>
            <a:tailEnd/>
          </a:ln>
        </p:spPr>
        <p:txBody>
          <a:bodyPr lIns="92075" tIns="46038" rIns="92075" bIns="46038"/>
          <a:lstStyle/>
          <a:p>
            <a:pPr algn="ctr" eaLnBrk="0" hangingPunct="0">
              <a:lnSpc>
                <a:spcPct val="75000"/>
              </a:lnSpc>
              <a:spcBef>
                <a:spcPct val="50000"/>
              </a:spcBef>
              <a:buClr>
                <a:srgbClr val="FF3300"/>
              </a:buClr>
              <a:buFont typeface="Wingdings" pitchFamily="2" charset="2"/>
              <a:buNone/>
            </a:pPr>
            <a:r>
              <a:rPr lang="en-US" sz="1400" b="1">
                <a:solidFill>
                  <a:schemeClr val="bg1"/>
                </a:solidFill>
              </a:rPr>
              <a:t>March 2001-November 2001 recession </a:t>
            </a:r>
          </a:p>
        </p:txBody>
      </p:sp>
      <p:sp>
        <p:nvSpPr>
          <p:cNvPr id="69644" name="Rectangle 8"/>
          <p:cNvSpPr>
            <a:spLocks noChangeArrowheads="1"/>
          </p:cNvSpPr>
          <p:nvPr/>
        </p:nvSpPr>
        <p:spPr bwMode="auto">
          <a:xfrm>
            <a:off x="965659" y="2676525"/>
            <a:ext cx="597669" cy="1384300"/>
          </a:xfrm>
          <a:prstGeom prst="rect">
            <a:avLst/>
          </a:prstGeom>
          <a:noFill/>
          <a:ln w="38100">
            <a:solidFill>
              <a:srgbClr val="FF00FF"/>
            </a:solidFill>
            <a:miter lim="800000"/>
            <a:headEnd/>
            <a:tailEnd/>
          </a:ln>
        </p:spPr>
        <p:txBody>
          <a:bodyPr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69645" name="AutoShape 5"/>
          <p:cNvSpPr>
            <a:spLocks noChangeArrowheads="1"/>
          </p:cNvSpPr>
          <p:nvPr/>
        </p:nvSpPr>
        <p:spPr bwMode="auto">
          <a:xfrm>
            <a:off x="4045063" y="1107461"/>
            <a:ext cx="1752600" cy="330200"/>
          </a:xfrm>
          <a:prstGeom prst="wedgeRectCallout">
            <a:avLst>
              <a:gd name="adj1" fmla="val -9785"/>
              <a:gd name="adj2" fmla="val 168070"/>
            </a:avLst>
          </a:prstGeom>
          <a:solidFill>
            <a:srgbClr val="28688C"/>
          </a:solidFill>
          <a:ln w="9525">
            <a:no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sz="1600" b="1">
                <a:solidFill>
                  <a:schemeClr val="bg1"/>
                </a:solidFill>
              </a:rPr>
              <a:t>“Full Capacity”</a:t>
            </a:r>
          </a:p>
        </p:txBody>
      </p:sp>
      <p:sp>
        <p:nvSpPr>
          <p:cNvPr id="2094089" name="AutoShape 38"/>
          <p:cNvSpPr>
            <a:spLocks noChangeArrowheads="1"/>
          </p:cNvSpPr>
          <p:nvPr/>
        </p:nvSpPr>
        <p:spPr bwMode="blackWhite">
          <a:xfrm>
            <a:off x="2414157" y="3526021"/>
            <a:ext cx="3109913" cy="1219200"/>
          </a:xfrm>
          <a:prstGeom prst="wedgeRectCallout">
            <a:avLst>
              <a:gd name="adj1" fmla="val 42806"/>
              <a:gd name="adj2" fmla="val -4505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100000"/>
              </a:spcBef>
              <a:buClr>
                <a:schemeClr val="accent2"/>
              </a:buClr>
              <a:buFont typeface="Wingdings" pitchFamily="2" charset="2"/>
              <a:buNone/>
            </a:pPr>
            <a:r>
              <a:rPr lang="en-US" b="1">
                <a:solidFill>
                  <a:schemeClr val="bg1"/>
                </a:solidFill>
              </a:rPr>
              <a:t>The closer the economy is to operating at “full capacity,” the greater the inflationary pressure</a:t>
            </a:r>
          </a:p>
        </p:txBody>
      </p:sp>
      <p:sp>
        <p:nvSpPr>
          <p:cNvPr id="69647" name="AutoShape 5"/>
          <p:cNvSpPr>
            <a:spLocks noChangeArrowheads="1"/>
          </p:cNvSpPr>
          <p:nvPr/>
        </p:nvSpPr>
        <p:spPr bwMode="auto">
          <a:xfrm>
            <a:off x="6390970" y="1111048"/>
            <a:ext cx="2416380" cy="806242"/>
          </a:xfrm>
          <a:prstGeom prst="wedgeRectCallout">
            <a:avLst>
              <a:gd name="adj1" fmla="val 45588"/>
              <a:gd name="adj2" fmla="val 136874"/>
            </a:avLst>
          </a:prstGeom>
          <a:solidFill>
            <a:schemeClr val="tx2"/>
          </a:solidFill>
          <a:ln w="9525">
            <a:no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sz="1200" b="1" dirty="0"/>
              <a:t>The US operated at </a:t>
            </a:r>
            <a:r>
              <a:rPr lang="en-US" sz="1200" b="1" dirty="0" smtClean="0"/>
              <a:t>77.8% </a:t>
            </a:r>
            <a:r>
              <a:rPr lang="en-US" sz="1200" b="1" dirty="0"/>
              <a:t>of industrial capacity in </a:t>
            </a:r>
            <a:r>
              <a:rPr lang="en-US" sz="1200" b="1" dirty="0" smtClean="0"/>
              <a:t>Apr. 2013, well above </a:t>
            </a:r>
            <a:r>
              <a:rPr lang="en-US" sz="1200" b="1" dirty="0"/>
              <a:t>the June 2009 low of </a:t>
            </a:r>
            <a:r>
              <a:rPr lang="en-US" sz="1200" b="1" dirty="0" smtClean="0"/>
              <a:t>66.9% but is still below pre-recession levels.</a:t>
            </a:r>
            <a:endParaRPr lang="en-US" sz="1200" b="1" dirty="0"/>
          </a:p>
        </p:txBody>
      </p:sp>
      <p:sp>
        <p:nvSpPr>
          <p:cNvPr id="69648" name="AutoShape 5"/>
          <p:cNvSpPr>
            <a:spLocks noChangeArrowheads="1"/>
          </p:cNvSpPr>
          <p:nvPr/>
        </p:nvSpPr>
        <p:spPr bwMode="auto">
          <a:xfrm>
            <a:off x="3425642" y="5258361"/>
            <a:ext cx="2063750" cy="393700"/>
          </a:xfrm>
          <a:prstGeom prst="wedgeRectCallout">
            <a:avLst>
              <a:gd name="adj1" fmla="val 61365"/>
              <a:gd name="adj2" fmla="val -118337"/>
            </a:avLst>
          </a:prstGeom>
          <a:solidFill>
            <a:srgbClr val="28688C"/>
          </a:solidFill>
          <a:ln w="9525">
            <a:no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sz="1400" b="1" dirty="0" smtClean="0">
                <a:solidFill>
                  <a:schemeClr val="bg1"/>
                </a:solidFill>
              </a:rPr>
              <a:t>December </a:t>
            </a:r>
            <a:r>
              <a:rPr lang="en-US" sz="1400" b="1" dirty="0">
                <a:solidFill>
                  <a:schemeClr val="bg1"/>
                </a:solidFill>
              </a:rPr>
              <a:t>2007-</a:t>
            </a:r>
            <a:br>
              <a:rPr lang="en-US" sz="1400" b="1" dirty="0">
                <a:solidFill>
                  <a:schemeClr val="bg1"/>
                </a:solidFill>
              </a:rPr>
            </a:br>
            <a:r>
              <a:rPr lang="en-US" sz="1400" b="1" dirty="0">
                <a:solidFill>
                  <a:schemeClr val="bg1"/>
                </a:solidFill>
              </a:rPr>
              <a:t>June 2009 Recession</a:t>
            </a:r>
          </a:p>
        </p:txBody>
      </p:sp>
      <p:sp>
        <p:nvSpPr>
          <p:cNvPr id="69649" name="Rectangle 8"/>
          <p:cNvSpPr>
            <a:spLocks noChangeArrowheads="1"/>
          </p:cNvSpPr>
          <p:nvPr/>
        </p:nvSpPr>
        <p:spPr bwMode="auto">
          <a:xfrm>
            <a:off x="5805952" y="2066206"/>
            <a:ext cx="1126194" cy="3803652"/>
          </a:xfrm>
          <a:prstGeom prst="rect">
            <a:avLst/>
          </a:prstGeom>
          <a:noFill/>
          <a:ln w="38100">
            <a:solidFill>
              <a:srgbClr val="FF00FF"/>
            </a:solidFill>
            <a:miter lim="800000"/>
            <a:headEnd/>
            <a:tailEnd/>
          </a:ln>
        </p:spPr>
        <p:txBody>
          <a:bodyPr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18" name="Rectangle 8"/>
          <p:cNvSpPr>
            <a:spLocks noChangeArrowheads="1"/>
          </p:cNvSpPr>
          <p:nvPr/>
        </p:nvSpPr>
        <p:spPr bwMode="black">
          <a:xfrm>
            <a:off x="159404" y="1065679"/>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March 2001 </a:t>
            </a:r>
            <a:r>
              <a:rPr lang="en-US" sz="1600" b="1" dirty="0">
                <a:solidFill>
                  <a:srgbClr val="225A7A"/>
                </a:solidFill>
              </a:rPr>
              <a:t>through </a:t>
            </a:r>
            <a:r>
              <a:rPr lang="en-US" sz="1600" b="1" dirty="0" smtClean="0">
                <a:solidFill>
                  <a:srgbClr val="225A7A"/>
                </a:solidFill>
              </a:rPr>
              <a:t>April 2013</a:t>
            </a:r>
            <a:endParaRPr lang="en-US" sz="1600" b="1" dirty="0">
              <a:solidFill>
                <a:srgbClr val="225A7A"/>
              </a:solidFill>
            </a:endParaRPr>
          </a:p>
        </p:txBody>
      </p:sp>
      <p:sp>
        <p:nvSpPr>
          <p:cNvPr id="19" name="Date Placeholder 18"/>
          <p:cNvSpPr>
            <a:spLocks noGrp="1"/>
          </p:cNvSpPr>
          <p:nvPr>
            <p:ph type="dt" sz="half" idx="10"/>
          </p:nvPr>
        </p:nvSpPr>
        <p:spPr/>
        <p:txBody>
          <a:bodyPr/>
          <a:lstStyle/>
          <a:p>
            <a:pPr>
              <a:defRPr/>
            </a:pPr>
            <a:r>
              <a:rPr lang="en-US" smtClean="0"/>
              <a:t>12/01/09 - 9pm</a:t>
            </a:r>
            <a:endParaRPr lang="en-US"/>
          </a:p>
        </p:txBody>
      </p:sp>
      <p:sp>
        <p:nvSpPr>
          <p:cNvPr id="20" name="Slide Number Placeholder 19"/>
          <p:cNvSpPr>
            <a:spLocks noGrp="1"/>
          </p:cNvSpPr>
          <p:nvPr>
            <p:ph type="sldNum" sz="quarter" idx="12"/>
          </p:nvPr>
        </p:nvSpPr>
        <p:spPr/>
        <p:txBody>
          <a:bodyPr/>
          <a:lstStyle/>
          <a:p>
            <a:pPr>
              <a:defRPr/>
            </a:pPr>
            <a:fld id="{79649112-2361-4913-9798-B6AEBB59A8D4}" type="slidenum">
              <a:rPr lang="en-US" smtClean="0"/>
              <a:pPr>
                <a:defRPr/>
              </a:pPr>
              <a:t>113</a:t>
            </a:fld>
            <a:endParaRPr lang="en-US"/>
          </a:p>
        </p:txBody>
      </p:sp>
    </p:spTree>
    <p:extLst>
      <p:ext uri="{BB962C8B-B14F-4D97-AF65-F5344CB8AC3E}">
        <p14:creationId xmlns:p14="http://schemas.microsoft.com/office/powerpoint/2010/main" val="1997387080"/>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380547"/>
                                        </p:tgtEl>
                                        <p:attrNameLst>
                                          <p:attrName>style.visibility</p:attrName>
                                        </p:attrNameLst>
                                      </p:cBhvr>
                                      <p:to>
                                        <p:strVal val="visible"/>
                                      </p:to>
                                    </p:set>
                                    <p:anim calcmode="lin" valueType="num">
                                      <p:cBhvr additive="base">
                                        <p:cTn id="7" dur="500" fill="hold"/>
                                        <p:tgtEl>
                                          <p:spTgt spid="6380547"/>
                                        </p:tgtEl>
                                        <p:attrNameLst>
                                          <p:attrName>ppt_x</p:attrName>
                                        </p:attrNameLst>
                                      </p:cBhvr>
                                      <p:tavLst>
                                        <p:tav tm="0">
                                          <p:val>
                                            <p:strVal val="#ppt_x"/>
                                          </p:val>
                                        </p:tav>
                                        <p:tav tm="100000">
                                          <p:val>
                                            <p:strVal val="#ppt_x"/>
                                          </p:val>
                                        </p:tav>
                                      </p:tavLst>
                                    </p:anim>
                                    <p:anim calcmode="lin" valueType="num">
                                      <p:cBhvr additive="base">
                                        <p:cTn id="8" dur="500" fill="hold"/>
                                        <p:tgtEl>
                                          <p:spTgt spid="638054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6380546"/>
                                        </p:tgtEl>
                                        <p:attrNameLst>
                                          <p:attrName>style.visibility</p:attrName>
                                        </p:attrNameLst>
                                      </p:cBhvr>
                                      <p:to>
                                        <p:strVal val="visible"/>
                                      </p:to>
                                    </p:set>
                                    <p:animEffect transition="in" filter="wipe(left)">
                                      <p:cBhvr>
                                        <p:cTn id="13" dur="500"/>
                                        <p:tgtEl>
                                          <p:spTgt spid="6380546"/>
                                        </p:tgtEl>
                                      </p:cBhvr>
                                    </p:animEffect>
                                  </p:childTnLst>
                                  <p:subTnLst>
                                    <p:audio>
                                      <p:cMediaNode>
                                        <p:cTn display="0" masterRel="sameClick">
                                          <p:stCondLst>
                                            <p:cond evt="begin" delay="0">
                                              <p:tn val="11"/>
                                            </p:cond>
                                          </p:stCondLst>
                                          <p:endCondLst>
                                            <p:cond evt="onStopAudio" delay="0">
                                              <p:tgtEl>
                                                <p:sldTgt/>
                                              </p:tgtEl>
                                            </p:cond>
                                          </p:endCondLst>
                                        </p:cTn>
                                        <p:tgtEl>
                                          <p:sndTgt r:embed="rId4" name="PROJCTOR.WAV"/>
                                        </p:tgtEl>
                                      </p:cMediaNode>
                                    </p:audio>
                                  </p:subTnLst>
                                </p:cTn>
                              </p:par>
                            </p:childTnLst>
                          </p:cTn>
                        </p:par>
                        <p:par>
                          <p:cTn id="14" fill="hold">
                            <p:stCondLst>
                              <p:cond delay="500"/>
                            </p:stCondLst>
                            <p:childTnLst>
                              <p:par>
                                <p:cTn id="15" presetID="3" presetClass="entr" presetSubtype="10" fill="hold" grpId="0" nodeType="afterEffect">
                                  <p:stCondLst>
                                    <p:cond delay="0"/>
                                  </p:stCondLst>
                                  <p:childTnLst>
                                    <p:set>
                                      <p:cBhvr>
                                        <p:cTn id="16" dur="1" fill="hold">
                                          <p:stCondLst>
                                            <p:cond delay="0"/>
                                          </p:stCondLst>
                                        </p:cTn>
                                        <p:tgtEl>
                                          <p:spTgt spid="6380548"/>
                                        </p:tgtEl>
                                        <p:attrNameLst>
                                          <p:attrName>style.visibility</p:attrName>
                                        </p:attrNameLst>
                                      </p:cBhvr>
                                      <p:to>
                                        <p:strVal val="visible"/>
                                      </p:to>
                                    </p:set>
                                    <p:animEffect transition="in" filter="blinds(horizontal)">
                                      <p:cBhvr>
                                        <p:cTn id="17" dur="500"/>
                                        <p:tgtEl>
                                          <p:spTgt spid="6380548"/>
                                        </p:tgtEl>
                                      </p:cBhvr>
                                    </p:animEffect>
                                  </p:childTnLst>
                                </p:cTn>
                              </p:par>
                            </p:childTnLst>
                          </p:cTn>
                        </p:par>
                        <p:par>
                          <p:cTn id="18" fill="hold">
                            <p:stCondLst>
                              <p:cond delay="1000"/>
                            </p:stCondLst>
                            <p:childTnLst>
                              <p:par>
                                <p:cTn id="19" presetID="17" presetClass="entr" presetSubtype="4" fill="hold" grpId="0" nodeType="afterEffect">
                                  <p:stCondLst>
                                    <p:cond delay="1000"/>
                                  </p:stCondLst>
                                  <p:childTnLst>
                                    <p:set>
                                      <p:cBhvr>
                                        <p:cTn id="20" dur="1" fill="hold">
                                          <p:stCondLst>
                                            <p:cond delay="0"/>
                                          </p:stCondLst>
                                        </p:cTn>
                                        <p:tgtEl>
                                          <p:spTgt spid="375816"/>
                                        </p:tgtEl>
                                        <p:attrNameLst>
                                          <p:attrName>style.visibility</p:attrName>
                                        </p:attrNameLst>
                                      </p:cBhvr>
                                      <p:to>
                                        <p:strVal val="visible"/>
                                      </p:to>
                                    </p:set>
                                    <p:anim calcmode="lin" valueType="num">
                                      <p:cBhvr>
                                        <p:cTn id="21" dur="500" fill="hold"/>
                                        <p:tgtEl>
                                          <p:spTgt spid="375816"/>
                                        </p:tgtEl>
                                        <p:attrNameLst>
                                          <p:attrName>ppt_x</p:attrName>
                                        </p:attrNameLst>
                                      </p:cBhvr>
                                      <p:tavLst>
                                        <p:tav tm="0">
                                          <p:val>
                                            <p:strVal val="#ppt_x"/>
                                          </p:val>
                                        </p:tav>
                                        <p:tav tm="100000">
                                          <p:val>
                                            <p:strVal val="#ppt_x"/>
                                          </p:val>
                                        </p:tav>
                                      </p:tavLst>
                                    </p:anim>
                                    <p:anim calcmode="lin" valueType="num">
                                      <p:cBhvr>
                                        <p:cTn id="22" dur="500" fill="hold"/>
                                        <p:tgtEl>
                                          <p:spTgt spid="375816"/>
                                        </p:tgtEl>
                                        <p:attrNameLst>
                                          <p:attrName>ppt_y</p:attrName>
                                        </p:attrNameLst>
                                      </p:cBhvr>
                                      <p:tavLst>
                                        <p:tav tm="0">
                                          <p:val>
                                            <p:strVal val="#ppt_y+#ppt_h/2"/>
                                          </p:val>
                                        </p:tav>
                                        <p:tav tm="100000">
                                          <p:val>
                                            <p:strVal val="#ppt_y"/>
                                          </p:val>
                                        </p:tav>
                                      </p:tavLst>
                                    </p:anim>
                                    <p:anim calcmode="lin" valueType="num">
                                      <p:cBhvr>
                                        <p:cTn id="23" dur="500" fill="hold"/>
                                        <p:tgtEl>
                                          <p:spTgt spid="375816"/>
                                        </p:tgtEl>
                                        <p:attrNameLst>
                                          <p:attrName>ppt_w</p:attrName>
                                        </p:attrNameLst>
                                      </p:cBhvr>
                                      <p:tavLst>
                                        <p:tav tm="0">
                                          <p:val>
                                            <p:strVal val="#ppt_w"/>
                                          </p:val>
                                        </p:tav>
                                        <p:tav tm="100000">
                                          <p:val>
                                            <p:strVal val="#ppt_w"/>
                                          </p:val>
                                        </p:tav>
                                      </p:tavLst>
                                    </p:anim>
                                    <p:anim calcmode="lin" valueType="num">
                                      <p:cBhvr>
                                        <p:cTn id="24" dur="500" fill="hold"/>
                                        <p:tgtEl>
                                          <p:spTgt spid="375816"/>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8" fill="hold" grpId="0" nodeType="afterEffect">
                                  <p:stCondLst>
                                    <p:cond delay="500"/>
                                  </p:stCondLst>
                                  <p:childTnLst>
                                    <p:set>
                                      <p:cBhvr>
                                        <p:cTn id="27" dur="1" fill="hold">
                                          <p:stCondLst>
                                            <p:cond delay="0"/>
                                          </p:stCondLst>
                                        </p:cTn>
                                        <p:tgtEl>
                                          <p:spTgt spid="2094089"/>
                                        </p:tgtEl>
                                        <p:attrNameLst>
                                          <p:attrName>style.visibility</p:attrName>
                                        </p:attrNameLst>
                                      </p:cBhvr>
                                      <p:to>
                                        <p:strVal val="visible"/>
                                      </p:to>
                                    </p:set>
                                    <p:animEffect transition="in" filter="wipe(left)">
                                      <p:cBhvr>
                                        <p:cTn id="28" dur="500"/>
                                        <p:tgtEl>
                                          <p:spTgt spid="20940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6380546" grpId="0" bld="series" animBg="0"/>
      <p:bldP spid="6380547" grpId="0" autoUpdateAnimBg="0"/>
      <p:bldP spid="6380548" grpId="0" autoUpdateAnimBg="0"/>
      <p:bldP spid="375816" grpId="0" animBg="1"/>
      <p:bldP spid="2094089" grpId="0" animBg="1"/>
    </p:bldLst>
  </p:timing>
</p:sld>
</file>

<file path=ppt/slides/slide1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462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462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74B7E49-AEF1-4704-8A19-33DD2C8B551B}" type="slidenum">
              <a:rPr lang="en-US" sz="900">
                <a:solidFill>
                  <a:schemeClr val="bg1"/>
                </a:solidFill>
              </a:rPr>
              <a:pPr algn="r" eaLnBrk="0" hangingPunct="0">
                <a:lnSpc>
                  <a:spcPct val="85000"/>
                </a:lnSpc>
                <a:spcBef>
                  <a:spcPct val="20000"/>
                </a:spcBef>
              </a:pPr>
              <a:t>114</a:t>
            </a:fld>
            <a:endParaRPr lang="en-US" sz="900">
              <a:solidFill>
                <a:schemeClr val="bg1"/>
              </a:solidFill>
            </a:endParaRPr>
          </a:p>
        </p:txBody>
      </p:sp>
      <p:pic>
        <p:nvPicPr>
          <p:cNvPr id="154628"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940486" name="Rectangle 6"/>
          <p:cNvSpPr>
            <a:spLocks noChangeArrowheads="1"/>
          </p:cNvSpPr>
          <p:nvPr/>
        </p:nvSpPr>
        <p:spPr bwMode="blackWhite">
          <a:xfrm>
            <a:off x="609600" y="2219325"/>
            <a:ext cx="7924800" cy="14414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000" b="1">
                <a:solidFill>
                  <a:srgbClr val="FFFFFF"/>
                </a:solidFill>
              </a:rPr>
              <a:t>Labor Market Trends</a:t>
            </a:r>
            <a:endParaRPr lang="en-US" sz="4000" b="1" i="1">
              <a:solidFill>
                <a:srgbClr val="FFFFFF"/>
              </a:solidFill>
            </a:endParaRPr>
          </a:p>
        </p:txBody>
      </p:sp>
      <p:sp>
        <p:nvSpPr>
          <p:cNvPr id="1940487" name="Rectangle 7"/>
          <p:cNvSpPr>
            <a:spLocks noChangeArrowheads="1"/>
          </p:cNvSpPr>
          <p:nvPr/>
        </p:nvSpPr>
        <p:spPr bwMode="auto">
          <a:xfrm>
            <a:off x="228600" y="4052888"/>
            <a:ext cx="8601075" cy="2085975"/>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dirty="0">
                <a:solidFill>
                  <a:srgbClr val="225A7A"/>
                </a:solidFill>
              </a:rPr>
              <a:t>Massive Job Losses Sapped the Economy and Commercial/Personal  Lines Exposure, But Trend is Improving</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114</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40486"/>
                                        </p:tgtEl>
                                        <p:attrNameLst>
                                          <p:attrName>style.visibility</p:attrName>
                                        </p:attrNameLst>
                                      </p:cBhvr>
                                      <p:to>
                                        <p:strVal val="visible"/>
                                      </p:to>
                                    </p:set>
                                    <p:animEffect transition="in" filter="barn(outVertical)">
                                      <p:cBhvr>
                                        <p:cTn id="7" dur="1000"/>
                                        <p:tgtEl>
                                          <p:spTgt spid="1940486"/>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1940487"/>
                                        </p:tgtEl>
                                        <p:attrNameLst>
                                          <p:attrName>style.visibility</p:attrName>
                                        </p:attrNameLst>
                                      </p:cBhvr>
                                      <p:to>
                                        <p:strVal val="visible"/>
                                      </p:to>
                                    </p:set>
                                    <p:animEffect transition="in" filter="barn(outVertical)">
                                      <p:cBhvr>
                                        <p:cTn id="10" dur="1000"/>
                                        <p:tgtEl>
                                          <p:spTgt spid="194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0486" grpId="0" animBg="1"/>
      <p:bldP spid="1940487" grpId="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7412"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741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845D708-4164-431C-A278-AB5AB4E5DF68}" type="slidenum">
              <a:rPr lang="en-US" sz="900"/>
              <a:pPr algn="r" eaLnBrk="0" hangingPunct="0">
                <a:lnSpc>
                  <a:spcPct val="85000"/>
                </a:lnSpc>
                <a:spcBef>
                  <a:spcPct val="20000"/>
                </a:spcBef>
              </a:pPr>
              <a:t>115</a:t>
            </a:fld>
            <a:endParaRPr lang="en-US" sz="900"/>
          </a:p>
        </p:txBody>
      </p:sp>
      <p:sp>
        <p:nvSpPr>
          <p:cNvPr id="17414" name="Rectangle 2"/>
          <p:cNvSpPr>
            <a:spLocks noGrp="1" noChangeArrowheads="1"/>
          </p:cNvSpPr>
          <p:nvPr>
            <p:ph type="title" idx="4294967295"/>
          </p:nvPr>
        </p:nvSpPr>
        <p:spPr>
          <a:xfrm>
            <a:off x="649288" y="161925"/>
            <a:ext cx="6867525" cy="836613"/>
          </a:xfrm>
        </p:spPr>
        <p:txBody>
          <a:bodyPr/>
          <a:lstStyle/>
          <a:p>
            <a:r>
              <a:rPr lang="en-US" sz="2800" smtClean="0"/>
              <a:t>Unemployment and Underemployment Rates: Still Too High, But Falling</a:t>
            </a:r>
          </a:p>
        </p:txBody>
      </p:sp>
      <p:graphicFrame>
        <p:nvGraphicFramePr>
          <p:cNvPr id="17410" name="Object 2"/>
          <p:cNvGraphicFramePr>
            <a:graphicFrameLocks noGrp="1"/>
          </p:cNvGraphicFramePr>
          <p:nvPr>
            <p:ph idx="4294967295"/>
            <p:extLst/>
          </p:nvPr>
        </p:nvGraphicFramePr>
        <p:xfrm>
          <a:off x="4763" y="1350963"/>
          <a:ext cx="7081837" cy="4718050"/>
        </p:xfrm>
        <a:graphic>
          <a:graphicData uri="http://schemas.openxmlformats.org/presentationml/2006/ole">
            <mc:AlternateContent xmlns:mc="http://schemas.openxmlformats.org/markup-compatibility/2006">
              <mc:Choice xmlns:v="urn:schemas-microsoft-com:vml" Requires="v">
                <p:oleObj spid="_x0000_s27874342" name="Chart" r:id="rId4" imgW="7096206" imgH="4876890" progId="MSGraph.Chart.8">
                  <p:embed followColorScheme="full"/>
                </p:oleObj>
              </mc:Choice>
              <mc:Fallback>
                <p:oleObj name="Chart" r:id="rId4" imgW="7096206" imgH="4876890" progId="MSGraph.Chart.8">
                  <p:embed followColorScheme="full"/>
                  <p:pic>
                    <p:nvPicPr>
                      <p:cNvPr id="0" name=""/>
                      <p:cNvPicPr>
                        <a:picLocks noGrp="1" noChangeArrowheads="1"/>
                      </p:cNvPicPr>
                      <p:nvPr/>
                    </p:nvPicPr>
                    <p:blipFill>
                      <a:blip r:embed="rId5"/>
                      <a:srcRect/>
                      <a:stretch>
                        <a:fillRect/>
                      </a:stretch>
                    </p:blipFill>
                    <p:spPr bwMode="auto">
                      <a:xfrm>
                        <a:off x="4763" y="1350963"/>
                        <a:ext cx="7081837" cy="4718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072775" name="AutoShape 7"/>
          <p:cNvSpPr>
            <a:spLocks noChangeArrowheads="1"/>
          </p:cNvSpPr>
          <p:nvPr/>
        </p:nvSpPr>
        <p:spPr bwMode="blackWhite">
          <a:xfrm>
            <a:off x="7275919" y="4154488"/>
            <a:ext cx="1692275" cy="1252537"/>
          </a:xfrm>
          <a:prstGeom prst="wedgeRectCallout">
            <a:avLst>
              <a:gd name="adj1" fmla="val -71701"/>
              <a:gd name="adj2" fmla="val -34708"/>
            </a:avLst>
          </a:prstGeom>
          <a:solidFill>
            <a:schemeClr val="accent2"/>
          </a:soli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cs typeface="+mn-cs"/>
              </a:rPr>
              <a:t>“Headline” unemployment was </a:t>
            </a:r>
            <a:r>
              <a:rPr lang="en-US" sz="1400" b="1" dirty="0" smtClean="0">
                <a:solidFill>
                  <a:schemeClr val="bg1"/>
                </a:solidFill>
                <a:cs typeface="+mn-cs"/>
              </a:rPr>
              <a:t>6.1% </a:t>
            </a:r>
            <a:r>
              <a:rPr lang="en-US" sz="1400" b="1" dirty="0">
                <a:solidFill>
                  <a:schemeClr val="bg1"/>
                </a:solidFill>
                <a:cs typeface="+mn-cs"/>
              </a:rPr>
              <a:t>in </a:t>
            </a:r>
            <a:r>
              <a:rPr lang="en-US" sz="1400" b="1" dirty="0" smtClean="0">
                <a:solidFill>
                  <a:schemeClr val="bg1"/>
                </a:solidFill>
                <a:cs typeface="+mn-cs"/>
              </a:rPr>
              <a:t>June</a:t>
            </a:r>
            <a:r>
              <a:rPr lang="en-US" sz="1400" b="1" dirty="0" smtClean="0">
                <a:solidFill>
                  <a:schemeClr val="bg1"/>
                </a:solidFill>
              </a:rPr>
              <a:t> </a:t>
            </a:r>
            <a:r>
              <a:rPr lang="en-US" sz="1400" b="1" dirty="0" smtClean="0">
                <a:solidFill>
                  <a:schemeClr val="bg1"/>
                </a:solidFill>
                <a:cs typeface="+mn-cs"/>
              </a:rPr>
              <a:t>2014.</a:t>
            </a:r>
            <a:r>
              <a:rPr lang="en-US" sz="1400" b="1" dirty="0" smtClean="0">
                <a:solidFill>
                  <a:schemeClr val="bg1"/>
                </a:solidFill>
              </a:rPr>
              <a:t> </a:t>
            </a:r>
            <a:r>
              <a:rPr lang="en-US" sz="1400" b="1" dirty="0">
                <a:solidFill>
                  <a:schemeClr val="bg1"/>
                </a:solidFill>
              </a:rPr>
              <a:t>4% to 6% is “normal.”</a:t>
            </a:r>
            <a:endParaRPr lang="en-US" sz="1400" b="1" dirty="0">
              <a:solidFill>
                <a:schemeClr val="bg1"/>
              </a:solidFill>
              <a:cs typeface="+mn-cs"/>
            </a:endParaRPr>
          </a:p>
        </p:txBody>
      </p:sp>
      <p:sp>
        <p:nvSpPr>
          <p:cNvPr id="17416" name="Rectangle 8"/>
          <p:cNvSpPr>
            <a:spLocks noChangeArrowheads="1"/>
          </p:cNvSpPr>
          <p:nvPr/>
        </p:nvSpPr>
        <p:spPr bwMode="auto">
          <a:xfrm>
            <a:off x="0" y="6578600"/>
            <a:ext cx="7569200" cy="27940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Bureau of Labor Statistics; Insurance Information Institute.</a:t>
            </a:r>
          </a:p>
        </p:txBody>
      </p:sp>
      <p:sp>
        <p:nvSpPr>
          <p:cNvPr id="17418" name="Rectangle 11"/>
          <p:cNvSpPr>
            <a:spLocks noChangeArrowheads="1"/>
          </p:cNvSpPr>
          <p:nvPr/>
        </p:nvSpPr>
        <p:spPr bwMode="black">
          <a:xfrm>
            <a:off x="223838" y="1042988"/>
            <a:ext cx="3911600" cy="44291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2000 through </a:t>
            </a:r>
            <a:r>
              <a:rPr lang="en-US" sz="1600" b="1" dirty="0" smtClean="0">
                <a:solidFill>
                  <a:srgbClr val="225A7A"/>
                </a:solidFill>
              </a:rPr>
              <a:t>June 2014, </a:t>
            </a:r>
            <a:r>
              <a:rPr lang="en-US" sz="1600" b="1" dirty="0">
                <a:solidFill>
                  <a:srgbClr val="225A7A"/>
                </a:solidFill>
              </a:rPr>
              <a:t>Seasonally Adjusted (%)</a:t>
            </a:r>
          </a:p>
        </p:txBody>
      </p:sp>
      <p:sp>
        <p:nvSpPr>
          <p:cNvPr id="14" name="Rectangle 6"/>
          <p:cNvSpPr>
            <a:spLocks noChangeArrowheads="1"/>
          </p:cNvSpPr>
          <p:nvPr/>
        </p:nvSpPr>
        <p:spPr bwMode="blackWhite">
          <a:xfrm>
            <a:off x="481013" y="6000750"/>
            <a:ext cx="8220075" cy="555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Stubbornly high unemployment and underemployment constrain overall economic growth, but the job market is now clearly improving.</a:t>
            </a:r>
          </a:p>
        </p:txBody>
      </p:sp>
      <p:sp>
        <p:nvSpPr>
          <p:cNvPr id="15" name="Date Placeholder 14"/>
          <p:cNvSpPr>
            <a:spLocks noGrp="1"/>
          </p:cNvSpPr>
          <p:nvPr>
            <p:ph type="dt" sz="quarter" idx="10"/>
          </p:nvPr>
        </p:nvSpPr>
        <p:spPr/>
        <p:txBody>
          <a:bodyPr/>
          <a:lstStyle/>
          <a:p>
            <a:pPr>
              <a:defRPr/>
            </a:pPr>
            <a:r>
              <a:rPr lang="en-US"/>
              <a:t>12/01/09 - 9pm</a:t>
            </a:r>
          </a:p>
        </p:txBody>
      </p:sp>
      <p:sp>
        <p:nvSpPr>
          <p:cNvPr id="16" name="Slide Number Placeholder 15"/>
          <p:cNvSpPr>
            <a:spLocks noGrp="1"/>
          </p:cNvSpPr>
          <p:nvPr>
            <p:ph type="sldNum" sz="quarter" idx="12"/>
          </p:nvPr>
        </p:nvSpPr>
        <p:spPr/>
        <p:txBody>
          <a:bodyPr/>
          <a:lstStyle/>
          <a:p>
            <a:pPr>
              <a:defRPr/>
            </a:pPr>
            <a:fld id="{698A961A-58BF-498B-852A-4E152ACAA0C1}" type="slidenum">
              <a:rPr lang="en-US" smtClean="0"/>
              <a:pPr>
                <a:defRPr/>
              </a:pPr>
              <a:t>115</a:t>
            </a:fld>
            <a:endParaRPr lang="en-US"/>
          </a:p>
        </p:txBody>
      </p:sp>
      <p:sp>
        <p:nvSpPr>
          <p:cNvPr id="17" name="AutoShape 38"/>
          <p:cNvSpPr>
            <a:spLocks noChangeArrowheads="1"/>
          </p:cNvSpPr>
          <p:nvPr/>
        </p:nvSpPr>
        <p:spPr bwMode="blackWhite">
          <a:xfrm>
            <a:off x="7259638" y="1411288"/>
            <a:ext cx="1639887" cy="1666875"/>
          </a:xfrm>
          <a:prstGeom prst="wedgeRectCallout">
            <a:avLst>
              <a:gd name="adj1" fmla="val -71691"/>
              <a:gd name="adj2" fmla="val 4196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cs typeface="+mn-cs"/>
              </a:rPr>
              <a:t>U-6 went from 8.0% in March 2007 to 17.5% in </a:t>
            </a:r>
            <a:br>
              <a:rPr lang="en-US" sz="1400" b="1" dirty="0">
                <a:solidFill>
                  <a:schemeClr val="bg1"/>
                </a:solidFill>
                <a:cs typeface="+mn-cs"/>
              </a:rPr>
            </a:br>
            <a:r>
              <a:rPr lang="en-US" sz="1400" b="1" dirty="0">
                <a:solidFill>
                  <a:schemeClr val="bg1"/>
                </a:solidFill>
                <a:cs typeface="+mn-cs"/>
              </a:rPr>
              <a:t>October 2009; Stood at </a:t>
            </a:r>
            <a:r>
              <a:rPr lang="en-US" sz="1400" b="1" dirty="0" smtClean="0">
                <a:solidFill>
                  <a:schemeClr val="bg1"/>
                </a:solidFill>
                <a:cs typeface="+mn-cs"/>
              </a:rPr>
              <a:t>12.1% </a:t>
            </a:r>
            <a:r>
              <a:rPr lang="en-US" sz="1400" b="1" dirty="0">
                <a:solidFill>
                  <a:schemeClr val="bg1"/>
                </a:solidFill>
                <a:cs typeface="+mn-cs"/>
              </a:rPr>
              <a:t>in </a:t>
            </a:r>
            <a:r>
              <a:rPr lang="en-US" sz="1400" b="1" dirty="0" smtClean="0">
                <a:solidFill>
                  <a:schemeClr val="bg1"/>
                </a:solidFill>
                <a:cs typeface="+mn-cs"/>
              </a:rPr>
              <a:t>Apr. 2014.</a:t>
            </a:r>
            <a:r>
              <a:rPr lang="en-US" sz="1400" b="1" dirty="0">
                <a:solidFill>
                  <a:schemeClr val="bg1"/>
                </a:solidFill>
                <a:cs typeface="+mn-cs"/>
              </a:rPr>
              <a:t/>
            </a:r>
            <a:br>
              <a:rPr lang="en-US" sz="1400" b="1" dirty="0">
                <a:solidFill>
                  <a:schemeClr val="bg1"/>
                </a:solidFill>
                <a:cs typeface="+mn-cs"/>
              </a:rPr>
            </a:br>
            <a:r>
              <a:rPr lang="en-US" sz="1400" b="1" dirty="0">
                <a:solidFill>
                  <a:schemeClr val="bg1"/>
                </a:solidFill>
                <a:cs typeface="+mn-cs"/>
              </a:rPr>
              <a:t>8% to 10% is “normal.”</a:t>
            </a:r>
          </a:p>
        </p:txBody>
      </p:sp>
    </p:spTree>
    <p:extLst>
      <p:ext uri="{BB962C8B-B14F-4D97-AF65-F5344CB8AC3E}">
        <p14:creationId xmlns:p14="http://schemas.microsoft.com/office/powerpoint/2010/main" val="279928662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7072775"/>
                                        </p:tgtEl>
                                        <p:attrNameLst>
                                          <p:attrName>style.visibility</p:attrName>
                                        </p:attrNameLst>
                                      </p:cBhvr>
                                      <p:to>
                                        <p:strVal val="visible"/>
                                      </p:to>
                                    </p:set>
                                    <p:animEffect transition="in" filter="wipe(right)">
                                      <p:cBhvr>
                                        <p:cTn id="7" dur="500"/>
                                        <p:tgtEl>
                                          <p:spTgt spid="7072775"/>
                                        </p:tgtEl>
                                      </p:cBhvr>
                                    </p:animEffect>
                                  </p:childTnLst>
                                </p:cTn>
                              </p:par>
                            </p:childTnLst>
                          </p:cTn>
                        </p:par>
                        <p:par>
                          <p:cTn id="8" fill="hold">
                            <p:stCondLst>
                              <p:cond delay="1000"/>
                            </p:stCondLst>
                            <p:childTnLst>
                              <p:par>
                                <p:cTn id="9" presetID="23" presetClass="entr" presetSubtype="16" fill="hold" grpId="0" nodeType="afterEffect">
                                  <p:stCondLst>
                                    <p:cond delay="100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childTnLst>
                                </p:cTn>
                              </p:par>
                            </p:childTnLst>
                          </p:cTn>
                        </p:par>
                        <p:par>
                          <p:cTn id="13" fill="hold">
                            <p:stCondLst>
                              <p:cond delay="2500"/>
                            </p:stCondLst>
                            <p:childTnLst>
                              <p:par>
                                <p:cTn id="14" presetID="22" presetClass="entr" presetSubtype="8" fill="hold" grpId="0" nodeType="afterEffect">
                                  <p:stCondLst>
                                    <p:cond delay="50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2775" grpId="0" animBg="1"/>
      <p:bldP spid="14" grpId="0" animBg="1"/>
      <p:bldP spid="17" grpId="0" animBg="1"/>
    </p:bldLst>
  </p:timing>
</p:sld>
</file>

<file path=ppt/slides/slide1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39" name="Rectangle 105"/>
          <p:cNvSpPr>
            <a:spLocks noGrp="1" noChangeArrowheads="1"/>
          </p:cNvSpPr>
          <p:nvPr>
            <p:ph type="dt" sz="quarter" idx="10"/>
          </p:nvPr>
        </p:nvSpPr>
        <p:spPr/>
        <p:txBody>
          <a:bodyPr/>
          <a:lstStyle/>
          <a:p>
            <a:pPr>
              <a:defRPr/>
            </a:pPr>
            <a:r>
              <a:rPr lang="en-US" smtClean="0"/>
              <a:t>12/01/09 - 9pm</a:t>
            </a:r>
          </a:p>
        </p:txBody>
      </p:sp>
      <p:sp>
        <p:nvSpPr>
          <p:cNvPr id="91141" name="Rectangle 110"/>
          <p:cNvSpPr>
            <a:spLocks noGrp="1" noChangeArrowheads="1"/>
          </p:cNvSpPr>
          <p:nvPr>
            <p:ph type="sldNum" sz="quarter" idx="12"/>
          </p:nvPr>
        </p:nvSpPr>
        <p:spPr/>
        <p:txBody>
          <a:bodyPr/>
          <a:lstStyle/>
          <a:p>
            <a:pPr>
              <a:defRPr/>
            </a:pPr>
            <a:fld id="{1383CDEA-1BE3-4BCF-B1BC-9FD78CF63BE8}" type="slidenum">
              <a:rPr lang="en-US" smtClean="0"/>
              <a:pPr>
                <a:defRPr/>
              </a:pPr>
              <a:t>116</a:t>
            </a:fld>
            <a:endParaRPr lang="en-US" smtClean="0"/>
          </a:p>
        </p:txBody>
      </p:sp>
      <p:sp>
        <p:nvSpPr>
          <p:cNvPr id="45062" name="Rectangle 2"/>
          <p:cNvSpPr>
            <a:spLocks noGrp="1" noChangeArrowheads="1"/>
          </p:cNvSpPr>
          <p:nvPr>
            <p:ph type="title"/>
          </p:nvPr>
        </p:nvSpPr>
        <p:spPr/>
        <p:txBody>
          <a:bodyPr/>
          <a:lstStyle/>
          <a:p>
            <a:r>
              <a:rPr lang="en-US" dirty="0" smtClean="0"/>
              <a:t>US Unemployment Rate Forecast</a:t>
            </a:r>
          </a:p>
        </p:txBody>
      </p:sp>
      <p:graphicFrame>
        <p:nvGraphicFramePr>
          <p:cNvPr id="6924291" name="Object 3"/>
          <p:cNvGraphicFramePr>
            <a:graphicFrameLocks noGrp="1" noChangeAspect="1"/>
          </p:cNvGraphicFramePr>
          <p:nvPr>
            <p:ph type="chart" idx="4294967295"/>
            <p:extLst/>
          </p:nvPr>
        </p:nvGraphicFramePr>
        <p:xfrm>
          <a:off x="157316" y="1844675"/>
          <a:ext cx="8716809" cy="4440238"/>
        </p:xfrm>
        <a:graphic>
          <a:graphicData uri="http://schemas.openxmlformats.org/presentationml/2006/ole">
            <mc:AlternateContent xmlns:mc="http://schemas.openxmlformats.org/markup-compatibility/2006">
              <mc:Choice xmlns:v="urn:schemas-microsoft-com:vml" Requires="v">
                <p:oleObj spid="_x0000_s27875366" name="Chart" r:id="rId4" imgW="8239135" imgH="4276828" progId="MSGraph.Chart.8">
                  <p:embed followColorScheme="full"/>
                </p:oleObj>
              </mc:Choice>
              <mc:Fallback>
                <p:oleObj name="Chart" r:id="rId4" imgW="8239135" imgH="4276828" progId="MSGraph.Chart.8">
                  <p:embed followColorScheme="full"/>
                  <p:pic>
                    <p:nvPicPr>
                      <p:cNvPr id="0" name=""/>
                      <p:cNvPicPr>
                        <a:picLocks noChangeAspect="1" noChangeArrowheads="1"/>
                      </p:cNvPicPr>
                      <p:nvPr/>
                    </p:nvPicPr>
                    <p:blipFill>
                      <a:blip r:embed="rId5"/>
                      <a:srcRect/>
                      <a:stretch>
                        <a:fillRect/>
                      </a:stretch>
                    </p:blipFill>
                    <p:spPr bwMode="auto">
                      <a:xfrm>
                        <a:off x="157316" y="1844675"/>
                        <a:ext cx="8716809" cy="4440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073797" name="AutoShape 5"/>
          <p:cNvSpPr>
            <a:spLocks noChangeArrowheads="1"/>
          </p:cNvSpPr>
          <p:nvPr/>
        </p:nvSpPr>
        <p:spPr bwMode="blackWhite">
          <a:xfrm>
            <a:off x="847407" y="1366692"/>
            <a:ext cx="1664738" cy="2202426"/>
          </a:xfrm>
          <a:prstGeom prst="wedgeRectCallout">
            <a:avLst>
              <a:gd name="adj1" fmla="val 89482"/>
              <a:gd name="adj2" fmla="val -1854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Rising unemployment </a:t>
            </a:r>
            <a:br>
              <a:rPr lang="en-US" sz="1600" b="1" dirty="0">
                <a:solidFill>
                  <a:schemeClr val="bg1"/>
                </a:solidFill>
                <a:cs typeface="+mn-cs"/>
              </a:rPr>
            </a:br>
            <a:r>
              <a:rPr lang="en-US" sz="1600" b="1" dirty="0">
                <a:solidFill>
                  <a:schemeClr val="bg1"/>
                </a:solidFill>
                <a:cs typeface="+mn-cs"/>
              </a:rPr>
              <a:t>eroded payrolls </a:t>
            </a:r>
            <a:br>
              <a:rPr lang="en-US" sz="1600" b="1" dirty="0">
                <a:solidFill>
                  <a:schemeClr val="bg1"/>
                </a:solidFill>
                <a:cs typeface="+mn-cs"/>
              </a:rPr>
            </a:br>
            <a:r>
              <a:rPr lang="en-US" sz="1600" b="1" dirty="0">
                <a:solidFill>
                  <a:schemeClr val="bg1"/>
                </a:solidFill>
                <a:cs typeface="+mn-cs"/>
              </a:rPr>
              <a:t>and </a:t>
            </a:r>
            <a:r>
              <a:rPr lang="en-US" sz="1600" b="1" dirty="0" smtClean="0">
                <a:solidFill>
                  <a:schemeClr val="bg1"/>
                </a:solidFill>
                <a:cs typeface="+mn-cs"/>
              </a:rPr>
              <a:t>WC’s </a:t>
            </a:r>
            <a:r>
              <a:rPr lang="en-US" sz="1600" b="1" dirty="0">
                <a:solidFill>
                  <a:schemeClr val="bg1"/>
                </a:solidFill>
                <a:cs typeface="+mn-cs"/>
              </a:rPr>
              <a:t/>
            </a:r>
            <a:br>
              <a:rPr lang="en-US" sz="1600" b="1" dirty="0">
                <a:solidFill>
                  <a:schemeClr val="bg1"/>
                </a:solidFill>
                <a:cs typeface="+mn-cs"/>
              </a:rPr>
            </a:br>
            <a:r>
              <a:rPr lang="en-US" sz="1600" b="1" dirty="0">
                <a:solidFill>
                  <a:schemeClr val="bg1"/>
                </a:solidFill>
                <a:cs typeface="+mn-cs"/>
              </a:rPr>
              <a:t>exposure base.</a:t>
            </a:r>
          </a:p>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Unemployment peaked at 10% in late 2009.</a:t>
            </a:r>
          </a:p>
        </p:txBody>
      </p:sp>
      <p:sp>
        <p:nvSpPr>
          <p:cNvPr id="45064" name="Rectangle 5"/>
          <p:cNvSpPr>
            <a:spLocks noChangeArrowheads="1"/>
          </p:cNvSpPr>
          <p:nvPr/>
        </p:nvSpPr>
        <p:spPr bwMode="auto">
          <a:xfrm>
            <a:off x="-1" y="6389410"/>
            <a:ext cx="8498541" cy="468590"/>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 actual;          = forecasts</a:t>
            </a:r>
          </a:p>
          <a:p>
            <a:pPr eaLnBrk="0" hangingPunct="0">
              <a:lnSpc>
                <a:spcPct val="85000"/>
              </a:lnSpc>
              <a:spcBef>
                <a:spcPct val="25000"/>
              </a:spcBef>
              <a:buClr>
                <a:schemeClr val="accent2"/>
              </a:buClr>
              <a:buFont typeface="Wingdings" pitchFamily="2" charset="2"/>
              <a:buNone/>
            </a:pPr>
            <a:r>
              <a:rPr lang="en-US" sz="1100" dirty="0"/>
              <a:t>Sources: US Bureau of Labor Statistics; </a:t>
            </a:r>
            <a:r>
              <a:rPr lang="en-US" sz="1100" dirty="0" smtClean="0"/>
              <a:t>Blue Chip Economic Indicators (7/14 edition);  </a:t>
            </a:r>
            <a:r>
              <a:rPr lang="en-US" sz="1100" dirty="0"/>
              <a:t>Insurance Information </a:t>
            </a:r>
            <a:r>
              <a:rPr lang="en-US" sz="1100" dirty="0" smtClean="0"/>
              <a:t>Institute.</a:t>
            </a:r>
            <a:endParaRPr lang="en-US" sz="1100" dirty="0"/>
          </a:p>
        </p:txBody>
      </p:sp>
      <p:sp>
        <p:nvSpPr>
          <p:cNvPr id="45065" name="Rectangle 6"/>
          <p:cNvSpPr>
            <a:spLocks noChangeArrowheads="1"/>
          </p:cNvSpPr>
          <p:nvPr/>
        </p:nvSpPr>
        <p:spPr bwMode="auto">
          <a:xfrm>
            <a:off x="442913" y="6402388"/>
            <a:ext cx="263525" cy="125412"/>
          </a:xfrm>
          <a:prstGeom prst="rect">
            <a:avLst/>
          </a:prstGeom>
          <a:solidFill>
            <a:schemeClr val="tx2"/>
          </a:solidFill>
          <a:ln w="9525">
            <a:noFill/>
            <a:miter lim="800000"/>
            <a:headEnd/>
            <a:tailEnd/>
          </a:ln>
        </p:spPr>
        <p:txBody>
          <a:bodyPr wrap="none" anchor="ctr"/>
          <a:lstStyle/>
          <a:p>
            <a:endParaRPr lang="en-US"/>
          </a:p>
        </p:txBody>
      </p:sp>
      <p:sp>
        <p:nvSpPr>
          <p:cNvPr id="45066" name="Rectangle 7"/>
          <p:cNvSpPr>
            <a:spLocks noChangeArrowheads="1"/>
          </p:cNvSpPr>
          <p:nvPr/>
        </p:nvSpPr>
        <p:spPr bwMode="auto">
          <a:xfrm>
            <a:off x="1355725" y="6402388"/>
            <a:ext cx="263525" cy="125412"/>
          </a:xfrm>
          <a:prstGeom prst="rect">
            <a:avLst/>
          </a:prstGeom>
          <a:solidFill>
            <a:schemeClr val="accent1"/>
          </a:solidFill>
          <a:ln w="9525">
            <a:noFill/>
            <a:miter lim="800000"/>
            <a:headEnd/>
            <a:tailEnd/>
          </a:ln>
        </p:spPr>
        <p:txBody>
          <a:bodyPr wrap="none" anchor="ctr"/>
          <a:lstStyle/>
          <a:p>
            <a:endParaRPr lang="en-US"/>
          </a:p>
        </p:txBody>
      </p:sp>
      <p:sp>
        <p:nvSpPr>
          <p:cNvPr id="45067" name="Rectangle 8"/>
          <p:cNvSpPr>
            <a:spLocks noChangeArrowheads="1"/>
          </p:cNvSpPr>
          <p:nvPr/>
        </p:nvSpPr>
        <p:spPr bwMode="black">
          <a:xfrm>
            <a:off x="280988" y="1112022"/>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2007:Q1 to </a:t>
            </a:r>
            <a:r>
              <a:rPr lang="en-US" sz="1600" b="1" dirty="0" smtClean="0">
                <a:solidFill>
                  <a:srgbClr val="225A7A"/>
                </a:solidFill>
              </a:rPr>
              <a:t>2015:Q4F</a:t>
            </a:r>
            <a:r>
              <a:rPr lang="en-US" sz="1600" b="1" dirty="0">
                <a:solidFill>
                  <a:srgbClr val="225A7A"/>
                </a:solidFill>
              </a:rPr>
              <a:t>*</a:t>
            </a:r>
          </a:p>
        </p:txBody>
      </p:sp>
      <p:sp>
        <p:nvSpPr>
          <p:cNvPr id="12" name="AutoShape 7"/>
          <p:cNvSpPr>
            <a:spLocks noChangeArrowheads="1"/>
          </p:cNvSpPr>
          <p:nvPr/>
        </p:nvSpPr>
        <p:spPr bwMode="blackWhite">
          <a:xfrm>
            <a:off x="3386055" y="3895669"/>
            <a:ext cx="2689225" cy="1262062"/>
          </a:xfrm>
          <a:prstGeom prst="wedgeRectCallout">
            <a:avLst>
              <a:gd name="adj1" fmla="val -48470"/>
              <a:gd name="adj2" fmla="val -2693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cs typeface="+mn-cs"/>
              </a:rPr>
              <a:t>Unemployment forecasts </a:t>
            </a:r>
            <a:r>
              <a:rPr lang="en-US" sz="1400" b="1" dirty="0" smtClean="0">
                <a:cs typeface="+mn-cs"/>
              </a:rPr>
              <a:t>have been revised modestly downwards. Optimistic scenarios put the unemployment as low as 5.8% by Q4 of </a:t>
            </a:r>
            <a:r>
              <a:rPr lang="en-US" sz="1400" b="1" i="1" u="sng" dirty="0" smtClean="0">
                <a:cs typeface="+mn-cs"/>
              </a:rPr>
              <a:t>this</a:t>
            </a:r>
            <a:r>
              <a:rPr lang="en-US" sz="1400" b="1" i="1" dirty="0" smtClean="0">
                <a:cs typeface="+mn-cs"/>
              </a:rPr>
              <a:t> </a:t>
            </a:r>
            <a:r>
              <a:rPr lang="en-US" sz="1400" b="1" dirty="0" smtClean="0">
                <a:cs typeface="+mn-cs"/>
              </a:rPr>
              <a:t>year.</a:t>
            </a:r>
            <a:endParaRPr lang="en-US" sz="1400" b="1" dirty="0">
              <a:cs typeface="+mn-cs"/>
            </a:endParaRPr>
          </a:p>
        </p:txBody>
      </p:sp>
      <p:sp>
        <p:nvSpPr>
          <p:cNvPr id="13" name="AutoShape 5"/>
          <p:cNvSpPr>
            <a:spLocks noChangeArrowheads="1"/>
          </p:cNvSpPr>
          <p:nvPr/>
        </p:nvSpPr>
        <p:spPr bwMode="blackWhite">
          <a:xfrm>
            <a:off x="6477870" y="1934505"/>
            <a:ext cx="2347042" cy="1066800"/>
          </a:xfrm>
          <a:prstGeom prst="wedgeRectCallout">
            <a:avLst>
              <a:gd name="adj1" fmla="val 18262"/>
              <a:gd name="adj2" fmla="val 12099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Jobless figures have been revised </a:t>
            </a:r>
            <a:r>
              <a:rPr lang="en-US" sz="1600" b="1" dirty="0" smtClean="0">
                <a:solidFill>
                  <a:schemeClr val="bg1"/>
                </a:solidFill>
                <a:cs typeface="+mn-cs"/>
              </a:rPr>
              <a:t>modestly downwards </a:t>
            </a:r>
            <a:r>
              <a:rPr lang="en-US" sz="1600" b="1" dirty="0">
                <a:solidFill>
                  <a:schemeClr val="bg1"/>
                </a:solidFill>
                <a:cs typeface="+mn-cs"/>
              </a:rPr>
              <a:t>for </a:t>
            </a:r>
            <a:r>
              <a:rPr lang="en-US" sz="1600" b="1" dirty="0" smtClean="0">
                <a:solidFill>
                  <a:schemeClr val="bg1"/>
                </a:solidFill>
                <a:cs typeface="+mn-cs"/>
              </a:rPr>
              <a:t>2014/15</a:t>
            </a:r>
            <a:endParaRPr lang="en-US" sz="1600" b="1" dirty="0">
              <a:solidFill>
                <a:schemeClr val="bg1"/>
              </a:solidFill>
              <a:cs typeface="+mn-cs"/>
            </a:endParaRPr>
          </a:p>
        </p:txBody>
      </p:sp>
    </p:spTree>
    <p:extLst>
      <p:ext uri="{BB962C8B-B14F-4D97-AF65-F5344CB8AC3E}">
        <p14:creationId xmlns:p14="http://schemas.microsoft.com/office/powerpoint/2010/main" val="191408228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7073797"/>
                                        </p:tgtEl>
                                        <p:attrNameLst>
                                          <p:attrName>style.visibility</p:attrName>
                                        </p:attrNameLst>
                                      </p:cBhvr>
                                      <p:to>
                                        <p:strVal val="visible"/>
                                      </p:to>
                                    </p:set>
                                    <p:animEffect transition="in" filter="wipe(right)">
                                      <p:cBhvr>
                                        <p:cTn id="7" dur="500"/>
                                        <p:tgtEl>
                                          <p:spTgt spid="7073797"/>
                                        </p:tgtEl>
                                      </p:cBhvr>
                                    </p:animEffect>
                                  </p:childTnLst>
                                </p:cTn>
                              </p:par>
                            </p:childTnLst>
                          </p:cTn>
                        </p:par>
                        <p:par>
                          <p:cTn id="8" fill="hold">
                            <p:stCondLst>
                              <p:cond delay="1200"/>
                            </p:stCondLst>
                            <p:childTnLst>
                              <p:par>
                                <p:cTn id="9" presetID="22" presetClass="entr" presetSubtype="2" fill="hold" grpId="0" nodeType="afterEffect">
                                  <p:stCondLst>
                                    <p:cond delay="50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childTnLst>
                          </p:cTn>
                        </p:par>
                        <p:par>
                          <p:cTn id="12" fill="hold">
                            <p:stCondLst>
                              <p:cond delay="2200"/>
                            </p:stCondLst>
                            <p:childTnLst>
                              <p:par>
                                <p:cTn id="13" presetID="22" presetClass="entr" presetSubtype="2" fill="hold" grpId="0" nodeType="afterEffect">
                                  <p:stCondLst>
                                    <p:cond delay="700"/>
                                  </p:stCondLst>
                                  <p:childTnLst>
                                    <p:set>
                                      <p:cBhvr>
                                        <p:cTn id="14" dur="1" fill="hold">
                                          <p:stCondLst>
                                            <p:cond delay="0"/>
                                          </p:stCondLst>
                                        </p:cTn>
                                        <p:tgtEl>
                                          <p:spTgt spid="13"/>
                                        </p:tgtEl>
                                        <p:attrNameLst>
                                          <p:attrName>style.visibility</p:attrName>
                                        </p:attrNameLst>
                                      </p:cBhvr>
                                      <p:to>
                                        <p:strVal val="visible"/>
                                      </p:to>
                                    </p:set>
                                    <p:animEffect transition="in" filter="wipe(right)">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3797" grpId="0" animBg="1"/>
      <p:bldP spid="12" grpId="0" animBg="1"/>
      <p:bldP spid="13" grpId="0" animBg="1"/>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6CC5FD4C-37C4-4FF8-911F-F4E6687B17B4}" type="slidenum">
              <a:rPr lang="en-US" altLang="en-US" sz="900" smtClean="0"/>
              <a:pPr>
                <a:lnSpc>
                  <a:spcPct val="85000"/>
                </a:lnSpc>
                <a:spcBef>
                  <a:spcPct val="20000"/>
                </a:spcBef>
                <a:buClrTx/>
                <a:buFontTx/>
                <a:buNone/>
              </a:pPr>
              <a:t>117</a:t>
            </a:fld>
            <a:endParaRPr lang="en-US" altLang="en-US" sz="900" smtClean="0"/>
          </a:p>
        </p:txBody>
      </p:sp>
      <p:sp>
        <p:nvSpPr>
          <p:cNvPr id="5123" name="Rectangle 2"/>
          <p:cNvSpPr>
            <a:spLocks noGrp="1" noChangeArrowheads="1"/>
          </p:cNvSpPr>
          <p:nvPr>
            <p:ph type="title" idx="4294967295"/>
          </p:nvPr>
        </p:nvSpPr>
        <p:spPr>
          <a:xfrm>
            <a:off x="0" y="-123825"/>
            <a:ext cx="8686800" cy="1143000"/>
          </a:xfrm>
        </p:spPr>
        <p:txBody>
          <a:bodyPr lIns="92075" tIns="46038" rIns="92075" bIns="46038" anchor="b"/>
          <a:lstStyle/>
          <a:p>
            <a:r>
              <a:rPr lang="en-US" altLang="en-US" sz="2600" smtClean="0">
                <a:latin typeface="Arial" panose="020B0604020202020204" pitchFamily="34" charset="0"/>
              </a:rPr>
              <a:t>Unemployment Rates by State, May 2014:</a:t>
            </a:r>
            <a:br>
              <a:rPr lang="en-US" altLang="en-US" sz="2600" smtClean="0">
                <a:latin typeface="Arial" panose="020B0604020202020204" pitchFamily="34" charset="0"/>
              </a:rPr>
            </a:br>
            <a:r>
              <a:rPr lang="en-US" altLang="en-US" sz="2600" smtClean="0">
                <a:latin typeface="Arial" panose="020B0604020202020204" pitchFamily="34" charset="0"/>
              </a:rPr>
              <a:t>Highest 25 States*</a:t>
            </a:r>
          </a:p>
        </p:txBody>
      </p:sp>
      <p:graphicFrame>
        <p:nvGraphicFramePr>
          <p:cNvPr id="5124" name="Object 3"/>
          <p:cNvGraphicFramePr>
            <a:graphicFrameLocks noGrp="1" noChangeAspect="1"/>
          </p:cNvGraphicFramePr>
          <p:nvPr>
            <p:ph idx="4294967295"/>
            <p:extLst/>
          </p:nvPr>
        </p:nvGraphicFramePr>
        <p:xfrm>
          <a:off x="9525" y="1530350"/>
          <a:ext cx="9144000" cy="4749800"/>
        </p:xfrm>
        <a:graphic>
          <a:graphicData uri="http://schemas.openxmlformats.org/presentationml/2006/ole">
            <mc:AlternateContent xmlns:mc="http://schemas.openxmlformats.org/markup-compatibility/2006">
              <mc:Choice xmlns:v="urn:schemas-microsoft-com:vml" Requires="v">
                <p:oleObj spid="_x0000_s27876390" name="Chart" r:id="rId4" imgW="8820048" imgH="4581583" progId="MSGraph.Chart.8">
                  <p:embed followColorScheme="full"/>
                </p:oleObj>
              </mc:Choice>
              <mc:Fallback>
                <p:oleObj name="Chart" r:id="rId4" imgW="8820048" imgH="4581583" progId="MSGraph.Chart.8">
                  <p:embed followColorScheme="full"/>
                  <p:pic>
                    <p:nvPicPr>
                      <p:cNvPr id="0" name=""/>
                      <p:cNvPicPr>
                        <a:picLocks noChangeAspect="1" noChangeArrowheads="1"/>
                      </p:cNvPicPr>
                      <p:nvPr/>
                    </p:nvPicPr>
                    <p:blipFill>
                      <a:blip r:embed="rId5"/>
                      <a:srcRect/>
                      <a:stretch>
                        <a:fillRect/>
                      </a:stretch>
                    </p:blipFill>
                    <p:spPr bwMode="auto">
                      <a:xfrm>
                        <a:off x="9525" y="1530350"/>
                        <a:ext cx="9144000" cy="474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125" name="Text Box 4"/>
          <p:cNvSpPr txBox="1">
            <a:spLocks noChangeArrowheads="1"/>
          </p:cNvSpPr>
          <p:nvPr/>
        </p:nvSpPr>
        <p:spPr bwMode="auto">
          <a:xfrm>
            <a:off x="0" y="6367463"/>
            <a:ext cx="9017000"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70000"/>
              </a:lnSpc>
              <a:spcBef>
                <a:spcPct val="50000"/>
              </a:spcBef>
              <a:buClr>
                <a:srgbClr val="FF3300"/>
              </a:buClr>
              <a:buFont typeface="Wingdings" panose="05000000000000000000" pitchFamily="2" charset="2"/>
              <a:buNone/>
            </a:pPr>
            <a:r>
              <a:rPr lang="en-US" altLang="en-US" sz="1100"/>
              <a:t>*Provisional figures for May 2014, seasonally adjusted.</a:t>
            </a:r>
          </a:p>
          <a:p>
            <a:pPr>
              <a:lnSpc>
                <a:spcPct val="70000"/>
              </a:lnSpc>
              <a:spcBef>
                <a:spcPct val="50000"/>
              </a:spcBef>
              <a:buClr>
                <a:srgbClr val="FF3300"/>
              </a:buClr>
              <a:buFont typeface="Wingdings" panose="05000000000000000000" pitchFamily="2" charset="2"/>
              <a:buNone/>
            </a:pPr>
            <a:r>
              <a:rPr lang="en-US" altLang="en-US" sz="1100"/>
              <a:t>Sources: US Bureau of Labor Statistics; Insurance Information Institute.		</a:t>
            </a:r>
          </a:p>
        </p:txBody>
      </p:sp>
      <p:sp>
        <p:nvSpPr>
          <p:cNvPr id="7" name="AutoShape 6"/>
          <p:cNvSpPr>
            <a:spLocks noChangeArrowheads="1"/>
          </p:cNvSpPr>
          <p:nvPr/>
        </p:nvSpPr>
        <p:spPr bwMode="blackWhite">
          <a:xfrm>
            <a:off x="4700588" y="1200150"/>
            <a:ext cx="3495675" cy="1287463"/>
          </a:xfrm>
          <a:prstGeom prst="wedgeRectCallout">
            <a:avLst>
              <a:gd name="adj1" fmla="val -86809"/>
              <a:gd name="adj2" fmla="val -518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defRPr/>
            </a:pPr>
            <a:r>
              <a:rPr lang="en-US" sz="1400" b="1" dirty="0">
                <a:solidFill>
                  <a:schemeClr val="bg1"/>
                </a:solidFill>
                <a:latin typeface="Arial" charset="0"/>
              </a:rPr>
              <a:t>In May, 20 states had over-the-month unemployment rate decreases, 16 states had increases, and 14 states and the District of Columbia had no change. </a:t>
            </a:r>
          </a:p>
        </p:txBody>
      </p:sp>
    </p:spTree>
    <p:extLst>
      <p:ext uri="{BB962C8B-B14F-4D97-AF65-F5344CB8AC3E}">
        <p14:creationId xmlns:p14="http://schemas.microsoft.com/office/powerpoint/2010/main" val="62558242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D2CFBE74-B2BA-41E2-B01A-84A6C5D62B44}" type="slidenum">
              <a:rPr lang="en-US" altLang="en-US" sz="900" smtClean="0"/>
              <a:pPr>
                <a:lnSpc>
                  <a:spcPct val="85000"/>
                </a:lnSpc>
                <a:spcBef>
                  <a:spcPct val="20000"/>
                </a:spcBef>
                <a:buClrTx/>
                <a:buFontTx/>
                <a:buNone/>
              </a:pPr>
              <a:t>118</a:t>
            </a:fld>
            <a:endParaRPr lang="en-US" altLang="en-US" sz="900" smtClean="0"/>
          </a:p>
        </p:txBody>
      </p:sp>
      <p:graphicFrame>
        <p:nvGraphicFramePr>
          <p:cNvPr id="7171" name="Object 3"/>
          <p:cNvGraphicFramePr>
            <a:graphicFrameLocks noGrp="1" noChangeAspect="1"/>
          </p:cNvGraphicFramePr>
          <p:nvPr>
            <p:ph idx="4294967295"/>
            <p:extLst>
              <p:ext uri="{D42A27DB-BD31-4B8C-83A1-F6EECF244321}">
                <p14:modId xmlns:p14="http://schemas.microsoft.com/office/powerpoint/2010/main" val="1306095989"/>
              </p:ext>
            </p:extLst>
          </p:nvPr>
        </p:nvGraphicFramePr>
        <p:xfrm>
          <a:off x="0" y="1795463"/>
          <a:ext cx="9144000" cy="4749800"/>
        </p:xfrm>
        <a:graphic>
          <a:graphicData uri="http://schemas.openxmlformats.org/presentationml/2006/ole">
            <mc:AlternateContent xmlns:mc="http://schemas.openxmlformats.org/markup-compatibility/2006">
              <mc:Choice xmlns:v="urn:schemas-microsoft-com:vml" Requires="v">
                <p:oleObj spid="_x0000_s27877414" name="Chart" r:id="rId4" imgW="8820048" imgH="4581583" progId="MSGraph.Chart.8">
                  <p:embed followColorScheme="full"/>
                </p:oleObj>
              </mc:Choice>
              <mc:Fallback>
                <p:oleObj name="Chart" r:id="rId4" imgW="8820048" imgH="4581583" progId="MSGraph.Chart.8">
                  <p:embed followColorScheme="full"/>
                  <p:pic>
                    <p:nvPicPr>
                      <p:cNvPr id="0" name=""/>
                      <p:cNvPicPr>
                        <a:picLocks noChangeAspect="1" noChangeArrowheads="1"/>
                      </p:cNvPicPr>
                      <p:nvPr/>
                    </p:nvPicPr>
                    <p:blipFill>
                      <a:blip r:embed="rId5"/>
                      <a:srcRect/>
                      <a:stretch>
                        <a:fillRect/>
                      </a:stretch>
                    </p:blipFill>
                    <p:spPr bwMode="auto">
                      <a:xfrm>
                        <a:off x="0" y="1795463"/>
                        <a:ext cx="9144000" cy="474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172" name="Rectangle 2"/>
          <p:cNvSpPr txBox="1">
            <a:spLocks noChangeArrowheads="1"/>
          </p:cNvSpPr>
          <p:nvPr/>
        </p:nvSpPr>
        <p:spPr bwMode="auto">
          <a:xfrm>
            <a:off x="0" y="0"/>
            <a:ext cx="8035925"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100000"/>
              </a:lnSpc>
              <a:spcBef>
                <a:spcPct val="0"/>
              </a:spcBef>
              <a:buClrTx/>
              <a:buFontTx/>
              <a:buNone/>
            </a:pPr>
            <a:r>
              <a:rPr lang="en-US" altLang="en-US" sz="2600" b="1">
                <a:solidFill>
                  <a:schemeClr val="accent1"/>
                </a:solidFill>
              </a:rPr>
              <a:t>Unemployment Rates by State, May 2014: </a:t>
            </a:r>
          </a:p>
          <a:p>
            <a:pPr>
              <a:lnSpc>
                <a:spcPct val="100000"/>
              </a:lnSpc>
              <a:spcBef>
                <a:spcPct val="0"/>
              </a:spcBef>
              <a:buClrTx/>
              <a:buFontTx/>
              <a:buNone/>
            </a:pPr>
            <a:r>
              <a:rPr lang="en-US" altLang="en-US" sz="2600" b="1">
                <a:solidFill>
                  <a:schemeClr val="accent1"/>
                </a:solidFill>
              </a:rPr>
              <a:t>Lowest 25 States*</a:t>
            </a:r>
          </a:p>
        </p:txBody>
      </p:sp>
      <p:sp>
        <p:nvSpPr>
          <p:cNvPr id="7173" name="Rectangle 7"/>
          <p:cNvSpPr>
            <a:spLocks noChangeArrowheads="1"/>
          </p:cNvSpPr>
          <p:nvPr/>
        </p:nvSpPr>
        <p:spPr bwMode="auto">
          <a:xfrm>
            <a:off x="0" y="6429375"/>
            <a:ext cx="87503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100"/>
              <a:t>*Provisional figures for May 2014, seasonally adjusted.</a:t>
            </a:r>
          </a:p>
          <a:p>
            <a:pPr eaLnBrk="1" hangingPunct="1">
              <a:lnSpc>
                <a:spcPct val="100000"/>
              </a:lnSpc>
              <a:spcBef>
                <a:spcPct val="0"/>
              </a:spcBef>
              <a:buClrTx/>
              <a:buFontTx/>
              <a:buNone/>
            </a:pPr>
            <a:r>
              <a:rPr lang="en-US" altLang="en-US" sz="1100"/>
              <a:t>Sources: US Bureau of Labor Statistics; Insurance Information Institute.	</a:t>
            </a:r>
          </a:p>
        </p:txBody>
      </p:sp>
      <p:sp>
        <p:nvSpPr>
          <p:cNvPr id="7" name="AutoShape 6"/>
          <p:cNvSpPr>
            <a:spLocks noChangeArrowheads="1"/>
          </p:cNvSpPr>
          <p:nvPr/>
        </p:nvSpPr>
        <p:spPr bwMode="blackWhite">
          <a:xfrm>
            <a:off x="4287838" y="1274763"/>
            <a:ext cx="3495675" cy="1055687"/>
          </a:xfrm>
          <a:prstGeom prst="wedgeRectCallout">
            <a:avLst>
              <a:gd name="adj1" fmla="val -86809"/>
              <a:gd name="adj2" fmla="val -518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defRPr/>
            </a:pPr>
            <a:r>
              <a:rPr lang="en-US" sz="1400" b="1" dirty="0">
                <a:solidFill>
                  <a:schemeClr val="bg1"/>
                </a:solidFill>
                <a:latin typeface="Arial" charset="0"/>
              </a:rPr>
              <a:t>In May, 20 states had over-the-month unemployment rate decreases, 16 states had increases, and 14 states and the District of Columbia had no change. </a:t>
            </a:r>
          </a:p>
        </p:txBody>
      </p:sp>
      <p:sp>
        <p:nvSpPr>
          <p:cNvPr id="8" name="AutoShape 7"/>
          <p:cNvSpPr>
            <a:spLocks noChangeArrowheads="1"/>
          </p:cNvSpPr>
          <p:nvPr/>
        </p:nvSpPr>
        <p:spPr bwMode="blackWhite">
          <a:xfrm>
            <a:off x="4532243" y="4245907"/>
            <a:ext cx="2090833" cy="1058587"/>
          </a:xfrm>
          <a:prstGeom prst="wedgeRectCallout">
            <a:avLst>
              <a:gd name="adj1" fmla="val -95986"/>
              <a:gd name="adj2" fmla="val -8980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rPr>
              <a:t>The unemployment rate in TX was 1.2 points below the US in May 2014</a:t>
            </a:r>
            <a:endParaRPr lang="en-US" sz="1400" b="1" dirty="0">
              <a:solidFill>
                <a:srgbClr val="FFFFFF"/>
              </a:solidFill>
              <a:latin typeface="Arial" charset="0"/>
              <a:cs typeface="Arial" charset="0"/>
            </a:endParaRPr>
          </a:p>
        </p:txBody>
      </p:sp>
    </p:spTree>
    <p:extLst>
      <p:ext uri="{BB962C8B-B14F-4D97-AF65-F5344CB8AC3E}">
        <p14:creationId xmlns:p14="http://schemas.microsoft.com/office/powerpoint/2010/main" val="140448181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86" name="Object 3"/>
          <p:cNvGraphicFramePr>
            <a:graphicFrameLocks noGrp="1"/>
          </p:cNvGraphicFramePr>
          <p:nvPr>
            <p:ph idx="4294967295"/>
            <p:extLst>
              <p:ext uri="{D42A27DB-BD31-4B8C-83A1-F6EECF244321}">
                <p14:modId xmlns:p14="http://schemas.microsoft.com/office/powerpoint/2010/main" val="568084864"/>
              </p:ext>
            </p:extLst>
          </p:nvPr>
        </p:nvGraphicFramePr>
        <p:xfrm>
          <a:off x="207964" y="1397000"/>
          <a:ext cx="8775700" cy="4087813"/>
        </p:xfrm>
        <a:graphic>
          <a:graphicData uri="http://schemas.openxmlformats.org/presentationml/2006/ole">
            <mc:AlternateContent xmlns:mc="http://schemas.openxmlformats.org/markup-compatibility/2006">
              <mc:Choice xmlns:v="urn:schemas-microsoft-com:vml" Requires="v">
                <p:oleObj spid="_x0000_s27878437" name="Chart" r:id="rId4" imgW="8581960" imgH="4114867" progId="MSGraph.Chart.8">
                  <p:embed followColorScheme="full"/>
                </p:oleObj>
              </mc:Choice>
              <mc:Fallback>
                <p:oleObj name="Chart" r:id="rId4" imgW="8581960" imgH="4114867" progId="MSGraph.Chart.8">
                  <p:embed followColorScheme="full"/>
                  <p:pic>
                    <p:nvPicPr>
                      <p:cNvPr id="0" name=""/>
                      <p:cNvPicPr preferRelativeResize="0">
                        <a:picLocks noChangeArrowheads="1"/>
                      </p:cNvPicPr>
                      <p:nvPr/>
                    </p:nvPicPr>
                    <p:blipFill>
                      <a:blip r:embed="rId5"/>
                      <a:srcRect/>
                      <a:stretch>
                        <a:fillRect/>
                      </a:stretch>
                    </p:blipFill>
                    <p:spPr bwMode="gray">
                      <a:xfrm>
                        <a:off x="207964" y="1397000"/>
                        <a:ext cx="8775700" cy="4087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a:solidFill>
                  <a:srgbClr val="225A7A"/>
                </a:solidFill>
                <a:ea typeface="+mj-ea"/>
                <a:cs typeface="+mj-cs"/>
              </a:rPr>
              <a:t>Monthly Change in Private Employment</a:t>
            </a:r>
          </a:p>
        </p:txBody>
      </p:sp>
      <p:sp>
        <p:nvSpPr>
          <p:cNvPr id="41988"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2007 </a:t>
            </a:r>
            <a:r>
              <a:rPr lang="en-US" sz="1600" b="1" dirty="0">
                <a:solidFill>
                  <a:srgbClr val="225A7A"/>
                </a:solidFill>
              </a:rPr>
              <a:t>through </a:t>
            </a:r>
            <a:r>
              <a:rPr lang="en-US" sz="1600" b="1" dirty="0" smtClean="0">
                <a:solidFill>
                  <a:srgbClr val="225A7A"/>
                </a:solidFill>
              </a:rPr>
              <a:t>June 2014 (Thousands, Seasonally Adjusted)</a:t>
            </a:r>
            <a:endParaRPr lang="en-US" sz="1600" b="1" dirty="0">
              <a:solidFill>
                <a:srgbClr val="225A7A"/>
              </a:solidFill>
            </a:endParaRPr>
          </a:p>
        </p:txBody>
      </p:sp>
      <p:sp>
        <p:nvSpPr>
          <p:cNvPr id="10" name="Rectangle 7"/>
          <p:cNvSpPr>
            <a:spLocks noChangeArrowheads="1"/>
          </p:cNvSpPr>
          <p:nvPr/>
        </p:nvSpPr>
        <p:spPr bwMode="blackWhite">
          <a:xfrm>
            <a:off x="806450" y="5562600"/>
            <a:ext cx="7680325"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Private Employers Added </a:t>
            </a:r>
            <a:r>
              <a:rPr lang="en-US" b="1" dirty="0" smtClean="0">
                <a:solidFill>
                  <a:srgbClr val="FFFFFF"/>
                </a:solidFill>
              </a:rPr>
              <a:t>9.67 million </a:t>
            </a:r>
            <a:r>
              <a:rPr lang="en-US" b="1" dirty="0">
                <a:solidFill>
                  <a:srgbClr val="FFFFFF"/>
                </a:solidFill>
              </a:rPr>
              <a:t>Jobs Since Jan. 2010 After Having </a:t>
            </a:r>
            <a:r>
              <a:rPr lang="en-US" b="1" dirty="0" smtClean="0">
                <a:solidFill>
                  <a:srgbClr val="FFFFFF"/>
                </a:solidFill>
              </a:rPr>
              <a:t>Shed 5.01 </a:t>
            </a:r>
            <a:r>
              <a:rPr lang="en-US" b="1" dirty="0">
                <a:solidFill>
                  <a:srgbClr val="FFFFFF"/>
                </a:solidFill>
              </a:rPr>
              <a:t>Million Jobs in 2009 and </a:t>
            </a:r>
            <a:r>
              <a:rPr lang="en-US" b="1" dirty="0" smtClean="0">
                <a:solidFill>
                  <a:srgbClr val="FFFFFF"/>
                </a:solidFill>
              </a:rPr>
              <a:t>3.76 </a:t>
            </a:r>
            <a:r>
              <a:rPr lang="en-US" b="1" dirty="0">
                <a:solidFill>
                  <a:srgbClr val="FFFFFF"/>
                </a:solidFill>
              </a:rPr>
              <a:t>Million in 2008 (State and Local Governments Have Shed Hundreds of Thousands of </a:t>
            </a:r>
            <a:r>
              <a:rPr lang="en-US" b="1" dirty="0" smtClean="0">
                <a:solidFill>
                  <a:srgbClr val="FFFFFF"/>
                </a:solidFill>
              </a:rPr>
              <a:t>Jobs)</a:t>
            </a:r>
            <a:endParaRPr lang="en-US" b="1" dirty="0">
              <a:solidFill>
                <a:srgbClr val="FFFFFF"/>
              </a:solidFill>
            </a:endParaRPr>
          </a:p>
        </p:txBody>
      </p:sp>
      <p:sp>
        <p:nvSpPr>
          <p:cNvPr id="41990" name="Rectangle 6"/>
          <p:cNvSpPr>
            <a:spLocks noChangeArrowheads="1"/>
          </p:cNvSpPr>
          <p:nvPr/>
        </p:nvSpPr>
        <p:spPr bwMode="auto">
          <a:xfrm>
            <a:off x="-45091" y="6575510"/>
            <a:ext cx="7569201" cy="280988"/>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Bureau of Labor Statistics: </a:t>
            </a:r>
            <a:r>
              <a:rPr lang="en-US" sz="1100" dirty="0">
                <a:hlinkClick r:id="rId6"/>
              </a:rPr>
              <a:t>http://www.bls.gov/ces/home.htm</a:t>
            </a:r>
            <a:r>
              <a:rPr lang="en-US" sz="1100" dirty="0"/>
              <a:t>; Insurance Information Institute</a:t>
            </a:r>
          </a:p>
        </p:txBody>
      </p:sp>
      <p:sp>
        <p:nvSpPr>
          <p:cNvPr id="12" name="AutoShape 5"/>
          <p:cNvSpPr>
            <a:spLocks noChangeArrowheads="1"/>
          </p:cNvSpPr>
          <p:nvPr/>
        </p:nvSpPr>
        <p:spPr bwMode="blackWhite">
          <a:xfrm>
            <a:off x="986431" y="4047398"/>
            <a:ext cx="1824863" cy="841375"/>
          </a:xfrm>
          <a:prstGeom prst="wedgeRectCallout">
            <a:avLst>
              <a:gd name="adj1" fmla="val 56494"/>
              <a:gd name="adj2" fmla="val -1972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200" b="1" dirty="0">
                <a:solidFill>
                  <a:schemeClr val="bg1"/>
                </a:solidFill>
              </a:rPr>
              <a:t>Monthly </a:t>
            </a:r>
            <a:r>
              <a:rPr lang="en-US" sz="1200" b="1" dirty="0" smtClean="0">
                <a:solidFill>
                  <a:schemeClr val="bg1"/>
                </a:solidFill>
              </a:rPr>
              <a:t>losses </a:t>
            </a:r>
            <a:r>
              <a:rPr lang="en-US" sz="1200" b="1" dirty="0">
                <a:solidFill>
                  <a:schemeClr val="bg1"/>
                </a:solidFill>
              </a:rPr>
              <a:t>in   Dec. 08–Mar. 09 </a:t>
            </a:r>
            <a:r>
              <a:rPr lang="en-US" sz="1200" b="1" dirty="0" smtClean="0">
                <a:solidFill>
                  <a:schemeClr val="bg1"/>
                </a:solidFill>
              </a:rPr>
              <a:t>were </a:t>
            </a:r>
            <a:r>
              <a:rPr lang="en-US" sz="1200" b="1" dirty="0">
                <a:solidFill>
                  <a:schemeClr val="bg1"/>
                </a:solidFill>
              </a:rPr>
              <a:t>the </a:t>
            </a:r>
            <a:r>
              <a:rPr lang="en-US" sz="1200" b="1" dirty="0" smtClean="0">
                <a:solidFill>
                  <a:schemeClr val="bg1"/>
                </a:solidFill>
              </a:rPr>
              <a:t>largest </a:t>
            </a:r>
            <a:r>
              <a:rPr lang="en-US" sz="1200" b="1" dirty="0">
                <a:solidFill>
                  <a:schemeClr val="bg1"/>
                </a:solidFill>
              </a:rPr>
              <a:t>in the </a:t>
            </a:r>
            <a:br>
              <a:rPr lang="en-US" sz="1200" b="1" dirty="0">
                <a:solidFill>
                  <a:schemeClr val="bg1"/>
                </a:solidFill>
              </a:rPr>
            </a:br>
            <a:r>
              <a:rPr lang="en-US" sz="1200" b="1" dirty="0" smtClean="0">
                <a:solidFill>
                  <a:schemeClr val="bg1"/>
                </a:solidFill>
              </a:rPr>
              <a:t>post-WW </a:t>
            </a:r>
            <a:r>
              <a:rPr lang="en-US" sz="1200" b="1" dirty="0">
                <a:solidFill>
                  <a:schemeClr val="bg1"/>
                </a:solidFill>
              </a:rPr>
              <a:t>II </a:t>
            </a:r>
            <a:r>
              <a:rPr lang="en-US" sz="1200" b="1" dirty="0" smtClean="0">
                <a:solidFill>
                  <a:schemeClr val="bg1"/>
                </a:solidFill>
              </a:rPr>
              <a:t>period</a:t>
            </a:r>
            <a:endParaRPr lang="en-US" sz="1200" b="1" dirty="0">
              <a:solidFill>
                <a:schemeClr val="bg1"/>
              </a:solidFill>
            </a:endParaRPr>
          </a:p>
        </p:txBody>
      </p:sp>
      <p:sp>
        <p:nvSpPr>
          <p:cNvPr id="14" name="AutoShape 7"/>
          <p:cNvSpPr>
            <a:spLocks noChangeArrowheads="1"/>
          </p:cNvSpPr>
          <p:nvPr/>
        </p:nvSpPr>
        <p:spPr bwMode="blackWhite">
          <a:xfrm>
            <a:off x="6897840" y="3113295"/>
            <a:ext cx="1927072" cy="1634987"/>
          </a:xfrm>
          <a:prstGeom prst="wedgeRectCallout">
            <a:avLst>
              <a:gd name="adj1" fmla="val 49658"/>
              <a:gd name="adj2" fmla="val -6454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cs typeface="+mn-cs"/>
              </a:rPr>
              <a:t>262,000 </a:t>
            </a:r>
            <a:r>
              <a:rPr lang="en-US" sz="1400" b="1" dirty="0">
                <a:cs typeface="+mn-cs"/>
              </a:rPr>
              <a:t>private sector jobs were created in </a:t>
            </a:r>
            <a:r>
              <a:rPr lang="en-US" sz="1400" b="1" dirty="0" smtClean="0">
                <a:cs typeface="+mn-cs"/>
              </a:rPr>
              <a:t>June.  </a:t>
            </a:r>
            <a:r>
              <a:rPr lang="en-US" sz="1400" b="1" i="1" dirty="0" smtClean="0">
                <a:solidFill>
                  <a:srgbClr val="FF0000"/>
                </a:solidFill>
                <a:cs typeface="+mn-cs"/>
              </a:rPr>
              <a:t>In March 2014, the last of the private jobs lost in the Great Recession were recovered </a:t>
            </a:r>
            <a:endParaRPr lang="en-US" sz="1400" b="1" i="1" dirty="0">
              <a:solidFill>
                <a:srgbClr val="FF0000"/>
              </a:solidFill>
              <a:cs typeface="+mn-cs"/>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119</a:t>
            </a:fld>
            <a:endParaRPr lang="en-US"/>
          </a:p>
        </p:txBody>
      </p:sp>
      <p:sp>
        <p:nvSpPr>
          <p:cNvPr id="13" name="Text Box 17"/>
          <p:cNvSpPr txBox="1">
            <a:spLocks noChangeArrowheads="1"/>
          </p:cNvSpPr>
          <p:nvPr/>
        </p:nvSpPr>
        <p:spPr bwMode="auto">
          <a:xfrm>
            <a:off x="4575835" y="3736258"/>
            <a:ext cx="1897627" cy="1169551"/>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sz="1400" b="1" u="sng" dirty="0" smtClean="0">
                <a:solidFill>
                  <a:schemeClr val="bg1"/>
                </a:solidFill>
              </a:rPr>
              <a:t>Jobs Created</a:t>
            </a:r>
            <a:endParaRPr lang="en-US" sz="1400" b="1" dirty="0" smtClean="0">
              <a:solidFill>
                <a:schemeClr val="bg1"/>
              </a:solidFill>
            </a:endParaRPr>
          </a:p>
          <a:p>
            <a:pPr algn="ctr">
              <a:defRPr/>
            </a:pPr>
            <a:r>
              <a:rPr lang="en-US" sz="1400" b="1" dirty="0" smtClean="0">
                <a:solidFill>
                  <a:schemeClr val="bg1"/>
                </a:solidFill>
              </a:rPr>
              <a:t>2013: 2.368 Mill</a:t>
            </a:r>
          </a:p>
          <a:p>
            <a:pPr algn="ctr">
              <a:defRPr/>
            </a:pPr>
            <a:r>
              <a:rPr lang="en-US" sz="1400" b="1" dirty="0" smtClean="0">
                <a:solidFill>
                  <a:schemeClr val="bg1"/>
                </a:solidFill>
              </a:rPr>
              <a:t>2012: 2.294 Mill</a:t>
            </a:r>
          </a:p>
          <a:p>
            <a:pPr algn="ctr">
              <a:defRPr/>
            </a:pPr>
            <a:r>
              <a:rPr lang="en-US" sz="1400" b="1" dirty="0" smtClean="0">
                <a:solidFill>
                  <a:schemeClr val="bg1"/>
                </a:solidFill>
              </a:rPr>
              <a:t>2011: 2.400 Mill</a:t>
            </a:r>
          </a:p>
          <a:p>
            <a:pPr algn="ctr">
              <a:defRPr/>
            </a:pPr>
            <a:r>
              <a:rPr lang="en-US" sz="1400" b="1" dirty="0" smtClean="0">
                <a:solidFill>
                  <a:schemeClr val="bg1"/>
                </a:solidFill>
              </a:rPr>
              <a:t>2010: 1.277 Mill</a:t>
            </a:r>
          </a:p>
        </p:txBody>
      </p:sp>
      <p:sp>
        <p:nvSpPr>
          <p:cNvPr id="15" name="AutoShape 7"/>
          <p:cNvSpPr>
            <a:spLocks noChangeArrowheads="1"/>
          </p:cNvSpPr>
          <p:nvPr/>
        </p:nvSpPr>
        <p:spPr bwMode="blackWhite">
          <a:xfrm>
            <a:off x="7006001" y="1135425"/>
            <a:ext cx="1563324" cy="844394"/>
          </a:xfrm>
          <a:prstGeom prst="wedgeRectCallout">
            <a:avLst>
              <a:gd name="adj1" fmla="val 67144"/>
              <a:gd name="adj2" fmla="val 5916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1,331,000 jobs created so far in 2014</a:t>
            </a:r>
            <a:endParaRPr lang="en-US" sz="1600" b="1" dirty="0">
              <a:solidFill>
                <a:srgbClr val="FFFFFF"/>
              </a:solidFill>
              <a:latin typeface="Arial" charset="0"/>
              <a:cs typeface="Arial" charset="0"/>
            </a:endParaRPr>
          </a:p>
        </p:txBody>
      </p:sp>
    </p:spTree>
    <p:extLst>
      <p:ext uri="{BB962C8B-B14F-4D97-AF65-F5344CB8AC3E}">
        <p14:creationId xmlns:p14="http://schemas.microsoft.com/office/powerpoint/2010/main" val="416533936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par>
                          <p:cTn id="13" fill="hold">
                            <p:stCondLst>
                              <p:cond delay="1500"/>
                            </p:stCondLst>
                            <p:childTnLst>
                              <p:par>
                                <p:cTn id="14" presetID="22" presetClass="entr" presetSubtype="2" fill="hold" grpId="0" nodeType="afterEffect">
                                  <p:stCondLst>
                                    <p:cond delay="500"/>
                                  </p:stCondLst>
                                  <p:childTnLst>
                                    <p:set>
                                      <p:cBhvr>
                                        <p:cTn id="15" dur="1" fill="hold">
                                          <p:stCondLst>
                                            <p:cond delay="0"/>
                                          </p:stCondLst>
                                        </p:cTn>
                                        <p:tgtEl>
                                          <p:spTgt spid="14"/>
                                        </p:tgtEl>
                                        <p:attrNameLst>
                                          <p:attrName>style.visibility</p:attrName>
                                        </p:attrNameLst>
                                      </p:cBhvr>
                                      <p:to>
                                        <p:strVal val="visible"/>
                                      </p:to>
                                    </p:set>
                                    <p:animEffect transition="in" filter="wipe(right)">
                                      <p:cBhvr>
                                        <p:cTn id="16" dur="500"/>
                                        <p:tgtEl>
                                          <p:spTgt spid="14"/>
                                        </p:tgtEl>
                                      </p:cBhvr>
                                    </p:animEffect>
                                  </p:childTnLst>
                                </p:cTn>
                              </p:par>
                            </p:childTnLst>
                          </p:cTn>
                        </p:par>
                        <p:par>
                          <p:cTn id="17" fill="hold">
                            <p:stCondLst>
                              <p:cond delay="2500"/>
                            </p:stCondLst>
                            <p:childTnLst>
                              <p:par>
                                <p:cTn id="18" presetID="22" presetClass="entr" presetSubtype="4" fill="hold" grpId="0" nodeType="afterEffect">
                                  <p:stCondLst>
                                    <p:cond delay="700"/>
                                  </p:stCondLst>
                                  <p:childTnLst>
                                    <p:set>
                                      <p:cBhvr>
                                        <p:cTn id="19" dur="1" fill="hold">
                                          <p:stCondLst>
                                            <p:cond delay="0"/>
                                          </p:stCondLst>
                                        </p:cTn>
                                        <p:tgtEl>
                                          <p:spTgt spid="15"/>
                                        </p:tgtEl>
                                        <p:attrNameLst>
                                          <p:attrName>style.visibility</p:attrName>
                                        </p:attrNameLst>
                                      </p:cBhvr>
                                      <p:to>
                                        <p:strVal val="visible"/>
                                      </p:to>
                                    </p:set>
                                    <p:animEffect transition="in" filter="wipe(down)">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4"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260132" y="90488"/>
            <a:ext cx="7550150" cy="860425"/>
          </a:xfrm>
        </p:spPr>
        <p:txBody>
          <a:bodyPr/>
          <a:lstStyle/>
          <a:p>
            <a:r>
              <a:rPr lang="en-US" dirty="0" smtClean="0"/>
              <a:t>Catastrophe Bonds: Issuance and Outstanding, 1997- 2014:Q1*</a:t>
            </a:r>
          </a:p>
        </p:txBody>
      </p:sp>
      <p:sp>
        <p:nvSpPr>
          <p:cNvPr id="2052" name="Rectangle 3"/>
          <p:cNvSpPr>
            <a:spLocks noChangeArrowheads="1"/>
          </p:cNvSpPr>
          <p:nvPr/>
        </p:nvSpPr>
        <p:spPr bwMode="black">
          <a:xfrm>
            <a:off x="347663" y="1163589"/>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latin typeface="Arial" charset="0"/>
                <a:cs typeface="Arial" charset="0"/>
              </a:rPr>
              <a:t>Risk Capital Amount ($ Millions)</a:t>
            </a:r>
            <a:endParaRPr lang="en-US" sz="1600" b="1" dirty="0">
              <a:solidFill>
                <a:srgbClr val="225A7A"/>
              </a:solidFill>
              <a:latin typeface="Arial" charset="0"/>
              <a:cs typeface="Arial" charset="0"/>
            </a:endParaRPr>
          </a:p>
        </p:txBody>
      </p:sp>
      <p:sp>
        <p:nvSpPr>
          <p:cNvPr id="2053" name="Rectangle 4"/>
          <p:cNvSpPr>
            <a:spLocks noChangeArrowheads="1"/>
          </p:cNvSpPr>
          <p:nvPr/>
        </p:nvSpPr>
        <p:spPr bwMode="auto">
          <a:xfrm>
            <a:off x="0" y="6414802"/>
            <a:ext cx="8636000" cy="443198"/>
          </a:xfrm>
          <a:prstGeom prst="rect">
            <a:avLst/>
          </a:prstGeom>
          <a:noFill/>
          <a:ln w="9525">
            <a:noFill/>
            <a:miter lim="800000"/>
            <a:headEnd/>
            <a:tailEnd/>
          </a:ln>
        </p:spPr>
        <p:txBody>
          <a:bodyPr lIns="365760" tIns="0" rIns="0" bIns="137160" anchor="b">
            <a:spAutoFit/>
          </a:bodyPr>
          <a:lstStyle/>
          <a:p>
            <a:pPr marL="133350" indent="-133350" eaLnBrk="0" fontAlgn="base" hangingPunct="0">
              <a:lnSpc>
                <a:spcPct val="90000"/>
              </a:lnSpc>
              <a:spcBef>
                <a:spcPct val="0"/>
              </a:spcBef>
              <a:spcAft>
                <a:spcPct val="0"/>
              </a:spcAft>
              <a:buClr>
                <a:srgbClr val="FF6801"/>
              </a:buClr>
              <a:buFont typeface="Wingdings" pitchFamily="2" charset="2"/>
              <a:buNone/>
              <a:tabLst>
                <a:tab pos="112713" algn="r"/>
              </a:tabLst>
            </a:pPr>
            <a:r>
              <a:rPr lang="en-US" sz="1100" dirty="0" smtClean="0">
                <a:solidFill>
                  <a:srgbClr val="000000"/>
                </a:solidFill>
              </a:rPr>
              <a:t>*Through Jan. 31, 2014.</a:t>
            </a:r>
          </a:p>
          <a:p>
            <a:pPr marL="133350" indent="-133350" eaLnBrk="0" fontAlgn="base" hangingPunct="0">
              <a:lnSpc>
                <a:spcPct val="90000"/>
              </a:lnSpc>
              <a:spcBef>
                <a:spcPct val="0"/>
              </a:spcBef>
              <a:spcAft>
                <a:spcPct val="0"/>
              </a:spcAft>
              <a:buClr>
                <a:srgbClr val="FF6801"/>
              </a:buClr>
              <a:buFont typeface="Wingdings" pitchFamily="2" charset="2"/>
              <a:buNone/>
              <a:tabLst>
                <a:tab pos="112713" algn="r"/>
              </a:tabLst>
            </a:pPr>
            <a:r>
              <a:rPr lang="en-US" sz="1100" dirty="0" smtClean="0">
                <a:solidFill>
                  <a:srgbClr val="000000"/>
                </a:solidFill>
                <a:latin typeface="Arial" charset="0"/>
                <a:cs typeface="Arial" charset="0"/>
              </a:rPr>
              <a:t>Source: Guy Carpenter; </a:t>
            </a:r>
            <a:r>
              <a:rPr lang="en-US" sz="1100" dirty="0">
                <a:solidFill>
                  <a:srgbClr val="000000"/>
                </a:solidFill>
                <a:latin typeface="Arial" charset="0"/>
                <a:cs typeface="Arial" charset="0"/>
              </a:rPr>
              <a:t>Insurance Information </a:t>
            </a:r>
            <a:r>
              <a:rPr lang="en-US" sz="1100" dirty="0" smtClean="0">
                <a:solidFill>
                  <a:srgbClr val="000000"/>
                </a:solidFill>
                <a:latin typeface="Arial" charset="0"/>
                <a:cs typeface="Arial" charset="0"/>
              </a:rPr>
              <a:t>Institute.</a:t>
            </a:r>
            <a:endParaRPr lang="en-US" sz="1100" dirty="0">
              <a:solidFill>
                <a:srgbClr val="000000"/>
              </a:solidFill>
              <a:latin typeface="Arial" charset="0"/>
              <a:cs typeface="Arial" charset="0"/>
            </a:endParaRPr>
          </a:p>
        </p:txBody>
      </p:sp>
      <p:graphicFrame>
        <p:nvGraphicFramePr>
          <p:cNvPr id="2050" name="Object 2"/>
          <p:cNvGraphicFramePr>
            <a:graphicFrameLocks/>
          </p:cNvGraphicFramePr>
          <p:nvPr>
            <p:extLst/>
          </p:nvPr>
        </p:nvGraphicFramePr>
        <p:xfrm>
          <a:off x="179388" y="1282700"/>
          <a:ext cx="8696325" cy="3935413"/>
        </p:xfrm>
        <a:graphic>
          <a:graphicData uri="http://schemas.openxmlformats.org/presentationml/2006/ole">
            <mc:AlternateContent xmlns:mc="http://schemas.openxmlformats.org/markup-compatibility/2006">
              <mc:Choice xmlns:v="urn:schemas-microsoft-com:vml" Requires="v">
                <p:oleObj spid="_x0000_s27967494" name="Chart" r:id="rId4" imgW="8715311" imgH="3943460" progId="MSGraph.Chart.8">
                  <p:embed followColorScheme="full"/>
                </p:oleObj>
              </mc:Choice>
              <mc:Fallback>
                <p:oleObj name="Chart" r:id="rId4" imgW="8715311" imgH="3943460" progId="MSGraph.Chart.8">
                  <p:embed followColorScheme="full"/>
                  <p:pic>
                    <p:nvPicPr>
                      <p:cNvPr id="0" name=""/>
                      <p:cNvPicPr>
                        <a:picLocks noChangeArrowheads="1"/>
                      </p:cNvPicPr>
                      <p:nvPr/>
                    </p:nvPicPr>
                    <p:blipFill>
                      <a:blip r:embed="rId5"/>
                      <a:srcRect/>
                      <a:stretch>
                        <a:fillRect/>
                      </a:stretch>
                    </p:blipFill>
                    <p:spPr bwMode="gray">
                      <a:xfrm>
                        <a:off x="179388" y="1282700"/>
                        <a:ext cx="8696325" cy="3935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07206" name="Rectangle 6"/>
          <p:cNvSpPr>
            <a:spLocks noChangeArrowheads="1"/>
          </p:cNvSpPr>
          <p:nvPr/>
        </p:nvSpPr>
        <p:spPr bwMode="blackWhite">
          <a:xfrm>
            <a:off x="517573" y="5643129"/>
            <a:ext cx="8312150"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smtClean="0">
                <a:solidFill>
                  <a:srgbClr val="FFFFFF"/>
                </a:solidFill>
              </a:rPr>
              <a:t>Catastrophe Bond Issuance Is Approaching Pre-Crisis Levels While Risk Capital Outstanding Stands at an All-Time Record</a:t>
            </a:r>
            <a:endParaRPr lang="en-US" b="1" dirty="0">
              <a:solidFill>
                <a:srgbClr val="FFFFFF"/>
              </a:solidFill>
              <a:latin typeface="Arial" charset="0"/>
              <a:cs typeface="Arial" charset="0"/>
            </a:endParaRPr>
          </a:p>
        </p:txBody>
      </p:sp>
      <p:sp>
        <p:nvSpPr>
          <p:cNvPr id="8" name="AutoShape 8"/>
          <p:cNvSpPr>
            <a:spLocks noChangeArrowheads="1"/>
          </p:cNvSpPr>
          <p:nvPr/>
        </p:nvSpPr>
        <p:spPr bwMode="blackWhite">
          <a:xfrm>
            <a:off x="4951305" y="4942544"/>
            <a:ext cx="2757950" cy="530941"/>
          </a:xfrm>
          <a:prstGeom prst="wedgeRectCallout">
            <a:avLst>
              <a:gd name="adj1" fmla="val 68383"/>
              <a:gd name="adj2" fmla="val -58250"/>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CAT bond issuance reached a record high in 2013</a:t>
            </a:r>
            <a:endParaRPr lang="en-US" sz="1400" b="1" dirty="0">
              <a:solidFill>
                <a:srgbClr val="FFFFFF"/>
              </a:solidFill>
              <a:latin typeface="Arial" pitchFamily="34" charset="0"/>
              <a:cs typeface="Arial" pitchFamily="34" charset="0"/>
            </a:endParaRPr>
          </a:p>
        </p:txBody>
      </p:sp>
      <p:sp>
        <p:nvSpPr>
          <p:cNvPr id="9" name="AutoShape 7"/>
          <p:cNvSpPr>
            <a:spLocks noChangeArrowheads="1"/>
          </p:cNvSpPr>
          <p:nvPr/>
        </p:nvSpPr>
        <p:spPr bwMode="blackWhite">
          <a:xfrm>
            <a:off x="2271247" y="1681316"/>
            <a:ext cx="2129914" cy="1106128"/>
          </a:xfrm>
          <a:prstGeom prst="wedgeRectCallout">
            <a:avLst>
              <a:gd name="adj1" fmla="val 247057"/>
              <a:gd name="adj2" fmla="val -45745"/>
            </a:avLst>
          </a:prstGeom>
          <a:gradFill rotWithShape="1">
            <a:gsLst>
              <a:gs pos="0">
                <a:schemeClr val="accent1">
                  <a:alpha val="40000"/>
                </a:schemeClr>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cs typeface="Arial" pitchFamily="34" charset="0"/>
              </a:rPr>
              <a:t>Risk capital  outstanding reached a record high in 2013</a:t>
            </a:r>
            <a:endParaRPr lang="en-US" sz="1600" b="1" dirty="0">
              <a:solidFill>
                <a:schemeClr val="bg1"/>
              </a:solidFill>
              <a:cs typeface="Arial" pitchFamily="34" charset="0"/>
            </a:endParaRPr>
          </a:p>
        </p:txBody>
      </p:sp>
      <p:sp>
        <p:nvSpPr>
          <p:cNvPr id="10" name="AutoShape 8"/>
          <p:cNvSpPr>
            <a:spLocks noChangeArrowheads="1"/>
          </p:cNvSpPr>
          <p:nvPr/>
        </p:nvSpPr>
        <p:spPr bwMode="blackWhite">
          <a:xfrm>
            <a:off x="5697920" y="2738925"/>
            <a:ext cx="1946787" cy="477614"/>
          </a:xfrm>
          <a:prstGeom prst="wedgeRectCallout">
            <a:avLst>
              <a:gd name="adj1" fmla="val -33266"/>
              <a:gd name="adj2" fmla="val 9719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Financial crisis depressed issuance</a:t>
            </a:r>
            <a:endParaRPr lang="en-US" sz="1400"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24313353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307206"/>
                                        </p:tgtEl>
                                        <p:attrNameLst>
                                          <p:attrName>style.visibility</p:attrName>
                                        </p:attrNameLst>
                                      </p:cBhvr>
                                      <p:to>
                                        <p:strVal val="visible"/>
                                      </p:to>
                                    </p:set>
                                    <p:anim calcmode="lin" valueType="num">
                                      <p:cBhvr>
                                        <p:cTn id="7" dur="500" fill="hold"/>
                                        <p:tgtEl>
                                          <p:spTgt spid="307206"/>
                                        </p:tgtEl>
                                        <p:attrNameLst>
                                          <p:attrName>ppt_w</p:attrName>
                                        </p:attrNameLst>
                                      </p:cBhvr>
                                      <p:tavLst>
                                        <p:tav tm="0">
                                          <p:val>
                                            <p:fltVal val="0"/>
                                          </p:val>
                                        </p:tav>
                                        <p:tav tm="100000">
                                          <p:val>
                                            <p:strVal val="#ppt_w"/>
                                          </p:val>
                                        </p:tav>
                                      </p:tavLst>
                                    </p:anim>
                                    <p:anim calcmode="lin" valueType="num">
                                      <p:cBhvr>
                                        <p:cTn id="8" dur="500" fill="hold"/>
                                        <p:tgtEl>
                                          <p:spTgt spid="307206"/>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par>
                          <p:cTn id="13" fill="hold">
                            <p:stCondLst>
                              <p:cond delay="2700"/>
                            </p:stCondLst>
                            <p:childTnLst>
                              <p:par>
                                <p:cTn id="14" presetID="22" presetClass="entr" presetSubtype="2" fill="hold" grpId="0" nodeType="afterEffect">
                                  <p:stCondLst>
                                    <p:cond delay="70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childTnLst>
                          </p:cTn>
                        </p:par>
                        <p:par>
                          <p:cTn id="17" fill="hold">
                            <p:stCondLst>
                              <p:cond delay="3900"/>
                            </p:stCondLst>
                            <p:childTnLst>
                              <p:par>
                                <p:cTn id="18" presetID="22" presetClass="entr" presetSubtype="4" fill="hold" grpId="0" nodeType="afterEffect">
                                  <p:stCondLst>
                                    <p:cond delay="70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6" grpId="0" animBg="1"/>
      <p:bldP spid="8" grpId="0" animBg="1"/>
      <p:bldP spid="9" grpId="0" animBg="1"/>
      <p:bldP spid="10" grpId="0" animBg="1"/>
    </p:bldLst>
  </p:timing>
</p:sld>
</file>

<file path=ppt/slides/slide1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1986" name="Object 3"/>
          <p:cNvGraphicFramePr>
            <a:graphicFrameLocks noGrp="1"/>
          </p:cNvGraphicFramePr>
          <p:nvPr>
            <p:ph idx="4294967295"/>
            <p:extLst/>
          </p:nvPr>
        </p:nvGraphicFramePr>
        <p:xfrm>
          <a:off x="263525" y="1397000"/>
          <a:ext cx="8543925" cy="4087813"/>
        </p:xfrm>
        <a:graphic>
          <a:graphicData uri="http://schemas.openxmlformats.org/presentationml/2006/ole">
            <mc:AlternateContent xmlns:mc="http://schemas.openxmlformats.org/markup-compatibility/2006">
              <mc:Choice xmlns:v="urn:schemas-microsoft-com:vml" Requires="v">
                <p:oleObj spid="_x0000_s27879461" name="Chart" r:id="rId4" imgW="8601126" imgH="4114867" progId="MSGraph.Chart.8">
                  <p:embed followColorScheme="full"/>
                </p:oleObj>
              </mc:Choice>
              <mc:Fallback>
                <p:oleObj name="Chart" r:id="rId4" imgW="8601126" imgH="4114867" progId="MSGraph.Chart.8">
                  <p:embed followColorScheme="full"/>
                  <p:pic>
                    <p:nvPicPr>
                      <p:cNvPr id="0" name=""/>
                      <p:cNvPicPr preferRelativeResize="0">
                        <a:picLocks noChangeArrowheads="1"/>
                      </p:cNvPicPr>
                      <p:nvPr/>
                    </p:nvPicPr>
                    <p:blipFill>
                      <a:blip r:embed="rId5"/>
                      <a:srcRect/>
                      <a:stretch>
                        <a:fillRect/>
                      </a:stretch>
                    </p:blipFill>
                    <p:spPr bwMode="gray">
                      <a:xfrm>
                        <a:off x="263525" y="1397000"/>
                        <a:ext cx="8543925" cy="4087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Cumulative </a:t>
            </a:r>
            <a:r>
              <a:rPr lang="en-US" sz="3000" b="1" kern="0" dirty="0">
                <a:solidFill>
                  <a:srgbClr val="225A7A"/>
                </a:solidFill>
                <a:ea typeface="+mj-ea"/>
                <a:cs typeface="+mj-cs"/>
              </a:rPr>
              <a:t>Change in Private </a:t>
            </a:r>
            <a:r>
              <a:rPr lang="en-US" sz="3000" b="1" kern="0" dirty="0" smtClean="0">
                <a:solidFill>
                  <a:srgbClr val="225A7A"/>
                </a:solidFill>
                <a:ea typeface="+mj-ea"/>
                <a:cs typeface="+mj-cs"/>
              </a:rPr>
              <a:t>Employment: Dec. 2007—May 2014</a:t>
            </a:r>
            <a:endParaRPr lang="en-US" sz="3000" b="1" kern="0" dirty="0">
              <a:solidFill>
                <a:srgbClr val="225A7A"/>
              </a:solidFill>
              <a:ea typeface="+mj-ea"/>
              <a:cs typeface="+mj-cs"/>
            </a:endParaRPr>
          </a:p>
        </p:txBody>
      </p:sp>
      <p:sp>
        <p:nvSpPr>
          <p:cNvPr id="41988"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December 2007 </a:t>
            </a:r>
            <a:r>
              <a:rPr lang="en-US" sz="1600" b="1" dirty="0">
                <a:solidFill>
                  <a:srgbClr val="225A7A"/>
                </a:solidFill>
              </a:rPr>
              <a:t>through </a:t>
            </a:r>
            <a:r>
              <a:rPr lang="en-US" sz="1600" b="1" dirty="0" smtClean="0">
                <a:solidFill>
                  <a:srgbClr val="225A7A"/>
                </a:solidFill>
              </a:rPr>
              <a:t>May 2014 (Millions)</a:t>
            </a:r>
            <a:endParaRPr lang="en-US" sz="1600" b="1" dirty="0">
              <a:solidFill>
                <a:srgbClr val="225A7A"/>
              </a:solidFill>
            </a:endParaRPr>
          </a:p>
        </p:txBody>
      </p:sp>
      <p:sp>
        <p:nvSpPr>
          <p:cNvPr id="41990" name="Rectangle 6"/>
          <p:cNvSpPr>
            <a:spLocks noChangeArrowheads="1"/>
          </p:cNvSpPr>
          <p:nvPr/>
        </p:nvSpPr>
        <p:spPr bwMode="auto">
          <a:xfrm>
            <a:off x="-36853" y="6608462"/>
            <a:ext cx="7569201" cy="280988"/>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Bureau of Labor Statistics: </a:t>
            </a:r>
            <a:r>
              <a:rPr lang="en-US" sz="1100" dirty="0">
                <a:hlinkClick r:id="rId6"/>
              </a:rPr>
              <a:t>http://www.bls.gov/ces/home.htm</a:t>
            </a:r>
            <a:r>
              <a:rPr lang="en-US" sz="1100" dirty="0"/>
              <a:t>; Insurance Information Institute</a:t>
            </a:r>
          </a:p>
        </p:txBody>
      </p:sp>
      <p:sp>
        <p:nvSpPr>
          <p:cNvPr id="12" name="AutoShape 5"/>
          <p:cNvSpPr>
            <a:spLocks noChangeArrowheads="1"/>
          </p:cNvSpPr>
          <p:nvPr/>
        </p:nvSpPr>
        <p:spPr bwMode="blackWhite">
          <a:xfrm>
            <a:off x="3330464" y="2925098"/>
            <a:ext cx="2197100" cy="727586"/>
          </a:xfrm>
          <a:prstGeom prst="wedgeRectCallout">
            <a:avLst>
              <a:gd name="adj1" fmla="val -36541"/>
              <a:gd name="adj2" fmla="val 16448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Cumulative job losses peaked at 8.765 million in February 2010</a:t>
            </a:r>
            <a:endParaRPr lang="en-US" sz="1400" b="1" dirty="0">
              <a:solidFill>
                <a:schemeClr val="bg1"/>
              </a:solidFill>
            </a:endParaRPr>
          </a:p>
        </p:txBody>
      </p:sp>
      <p:sp>
        <p:nvSpPr>
          <p:cNvPr id="14" name="AutoShape 7"/>
          <p:cNvSpPr>
            <a:spLocks noChangeArrowheads="1"/>
          </p:cNvSpPr>
          <p:nvPr/>
        </p:nvSpPr>
        <p:spPr bwMode="blackWhite">
          <a:xfrm>
            <a:off x="6655919" y="3652684"/>
            <a:ext cx="2151531" cy="1133629"/>
          </a:xfrm>
          <a:prstGeom prst="wedgeRectCallout">
            <a:avLst>
              <a:gd name="adj1" fmla="val 41713"/>
              <a:gd name="adj2" fmla="val -17035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cs typeface="+mn-cs"/>
              </a:rPr>
              <a:t>It took more than 6 ½ years (79 months) to recover all of the private sector jobs lost in the Great Recession</a:t>
            </a:r>
            <a:endParaRPr lang="en-US" sz="1400" b="1" dirty="0">
              <a:cs typeface="+mn-cs"/>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120</a:t>
            </a:fld>
            <a:endParaRPr lang="en-US"/>
          </a:p>
        </p:txBody>
      </p:sp>
      <p:sp>
        <p:nvSpPr>
          <p:cNvPr id="15" name="Rectangle 7"/>
          <p:cNvSpPr>
            <a:spLocks noChangeArrowheads="1"/>
          </p:cNvSpPr>
          <p:nvPr/>
        </p:nvSpPr>
        <p:spPr bwMode="blackWhite">
          <a:xfrm>
            <a:off x="806450" y="5562600"/>
            <a:ext cx="7680325"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Private Employers </a:t>
            </a:r>
            <a:r>
              <a:rPr lang="en-US" b="1" dirty="0" smtClean="0">
                <a:solidFill>
                  <a:srgbClr val="FFFFFF"/>
                </a:solidFill>
              </a:rPr>
              <a:t>Added 9.39 million </a:t>
            </a:r>
            <a:r>
              <a:rPr lang="en-US" b="1" dirty="0">
                <a:solidFill>
                  <a:srgbClr val="FFFFFF"/>
                </a:solidFill>
              </a:rPr>
              <a:t>Jobs Since Jan. 2010 After Having Shed </a:t>
            </a:r>
            <a:r>
              <a:rPr lang="en-US" b="1" dirty="0" smtClean="0">
                <a:solidFill>
                  <a:srgbClr val="FFFFFF"/>
                </a:solidFill>
              </a:rPr>
              <a:t>4.98 </a:t>
            </a:r>
            <a:r>
              <a:rPr lang="en-US" b="1" dirty="0">
                <a:solidFill>
                  <a:srgbClr val="FFFFFF"/>
                </a:solidFill>
              </a:rPr>
              <a:t>Million Jobs in 2009 and </a:t>
            </a:r>
            <a:r>
              <a:rPr lang="en-US" b="1" dirty="0" smtClean="0">
                <a:solidFill>
                  <a:srgbClr val="FFFFFF"/>
                </a:solidFill>
              </a:rPr>
              <a:t>3.80 </a:t>
            </a:r>
            <a:r>
              <a:rPr lang="en-US" b="1" dirty="0">
                <a:solidFill>
                  <a:srgbClr val="FFFFFF"/>
                </a:solidFill>
              </a:rPr>
              <a:t>Million in 2008 (State and Local Governments Have Shed Hundreds of Thousands of </a:t>
            </a:r>
            <a:r>
              <a:rPr lang="en-US" b="1" dirty="0" smtClean="0">
                <a:solidFill>
                  <a:srgbClr val="FFFFFF"/>
                </a:solidFill>
              </a:rPr>
              <a:t>Jobs)</a:t>
            </a:r>
            <a:endParaRPr lang="en-US" b="1" dirty="0">
              <a:solidFill>
                <a:srgbClr val="FFFFFF"/>
              </a:solidFill>
            </a:endParaRPr>
          </a:p>
        </p:txBody>
      </p:sp>
      <p:sp>
        <p:nvSpPr>
          <p:cNvPr id="16" name="AutoShape 5"/>
          <p:cNvSpPr>
            <a:spLocks noChangeArrowheads="1"/>
          </p:cNvSpPr>
          <p:nvPr/>
        </p:nvSpPr>
        <p:spPr bwMode="blackWhite">
          <a:xfrm>
            <a:off x="5170487" y="1100139"/>
            <a:ext cx="2573337" cy="935037"/>
          </a:xfrm>
          <a:prstGeom prst="wedgeRectCallout">
            <a:avLst>
              <a:gd name="adj1" fmla="val 70594"/>
              <a:gd name="adj2" fmla="val 3297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Pvt. employment hit 116.6 million in April 2014—617,000 above its pre-crisis peak of 116.0 million</a:t>
            </a:r>
            <a:endParaRPr lang="en-US" sz="1400" b="1" dirty="0">
              <a:solidFill>
                <a:schemeClr val="bg1"/>
              </a:solidFill>
            </a:endParaRPr>
          </a:p>
        </p:txBody>
      </p:sp>
    </p:spTree>
    <p:extLst>
      <p:ext uri="{BB962C8B-B14F-4D97-AF65-F5344CB8AC3E}">
        <p14:creationId xmlns:p14="http://schemas.microsoft.com/office/powerpoint/2010/main" val="62609408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childTnLst>
                          </p:cTn>
                        </p:par>
                        <p:par>
                          <p:cTn id="8" fill="hold">
                            <p:stCondLst>
                              <p:cond delay="500"/>
                            </p:stCondLst>
                            <p:childTnLst>
                              <p:par>
                                <p:cTn id="9" presetID="22" presetClass="entr" presetSubtype="2" fill="hold" grpId="0" nodeType="afterEffect">
                                  <p:stCondLst>
                                    <p:cond delay="500"/>
                                  </p:stCondLst>
                                  <p:childTnLst>
                                    <p:set>
                                      <p:cBhvr>
                                        <p:cTn id="10" dur="1" fill="hold">
                                          <p:stCondLst>
                                            <p:cond delay="0"/>
                                          </p:stCondLst>
                                        </p:cTn>
                                        <p:tgtEl>
                                          <p:spTgt spid="14"/>
                                        </p:tgtEl>
                                        <p:attrNameLst>
                                          <p:attrName>style.visibility</p:attrName>
                                        </p:attrNameLst>
                                      </p:cBhvr>
                                      <p:to>
                                        <p:strVal val="visible"/>
                                      </p:to>
                                    </p:set>
                                    <p:animEffect transition="in" filter="wipe(right)">
                                      <p:cBhvr>
                                        <p:cTn id="11" dur="500"/>
                                        <p:tgtEl>
                                          <p:spTgt spid="14"/>
                                        </p:tgtEl>
                                      </p:cBhvr>
                                    </p:animEffect>
                                  </p:childTnLst>
                                </p:cTn>
                              </p:par>
                            </p:childTnLst>
                          </p:cTn>
                        </p:par>
                        <p:par>
                          <p:cTn id="12" fill="hold">
                            <p:stCondLst>
                              <p:cond delay="1500"/>
                            </p:stCondLst>
                            <p:childTnLst>
                              <p:par>
                                <p:cTn id="13" presetID="23" presetClass="entr" presetSubtype="16" fill="hold" grpId="0" nodeType="afterEffect">
                                  <p:stCondLst>
                                    <p:cond delay="50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2500"/>
                            </p:stCondLst>
                            <p:childTnLst>
                              <p:par>
                                <p:cTn id="18" presetID="22" presetClass="entr" presetSubtype="2"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right)">
                                      <p:cBhvr>
                                        <p:cTn id="2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5" grpId="0" animBg="1"/>
      <p:bldP spid="16" grpId="0" animBg="1"/>
    </p:bldLst>
  </p:timing>
</p:sld>
</file>

<file path=ppt/slides/slide1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1986" name="Object 3"/>
          <p:cNvGraphicFramePr>
            <a:graphicFrameLocks noGrp="1"/>
          </p:cNvGraphicFramePr>
          <p:nvPr>
            <p:ph idx="4294967295"/>
            <p:extLst/>
          </p:nvPr>
        </p:nvGraphicFramePr>
        <p:xfrm>
          <a:off x="0" y="1438736"/>
          <a:ext cx="8872538" cy="4194175"/>
        </p:xfrm>
        <a:graphic>
          <a:graphicData uri="http://schemas.openxmlformats.org/presentationml/2006/ole">
            <mc:AlternateContent xmlns:mc="http://schemas.openxmlformats.org/markup-compatibility/2006">
              <mc:Choice xmlns:v="urn:schemas-microsoft-com:vml" Requires="v">
                <p:oleObj spid="_x0000_s27880485" name="Chart" r:id="rId4" imgW="8581960" imgH="4114867" progId="MSGraph.Chart.8">
                  <p:embed followColorScheme="full"/>
                </p:oleObj>
              </mc:Choice>
              <mc:Fallback>
                <p:oleObj name="Chart" r:id="rId4" imgW="8581960" imgH="4114867" progId="MSGraph.Chart.8">
                  <p:embed followColorScheme="full"/>
                  <p:pic>
                    <p:nvPicPr>
                      <p:cNvPr id="0" name=""/>
                      <p:cNvPicPr preferRelativeResize="0">
                        <a:picLocks noChangeArrowheads="1"/>
                      </p:cNvPicPr>
                      <p:nvPr/>
                    </p:nvPicPr>
                    <p:blipFill>
                      <a:blip r:embed="rId5"/>
                      <a:srcRect/>
                      <a:stretch>
                        <a:fillRect/>
                      </a:stretch>
                    </p:blipFill>
                    <p:spPr bwMode="gray">
                      <a:xfrm>
                        <a:off x="0" y="1438736"/>
                        <a:ext cx="8872538" cy="4194175"/>
                      </a:xfrm>
                      <a:prstGeom prst="rect">
                        <a:avLst/>
                      </a:prstGeom>
                      <a:noFill/>
                      <a:extLst/>
                    </p:spPr>
                  </p:pic>
                </p:oleObj>
              </mc:Fallback>
            </mc:AlternateContent>
          </a:graphicData>
        </a:graphic>
      </p:graphicFrame>
      <p:sp>
        <p:nvSpPr>
          <p:cNvPr id="8" name="Rectangle 2"/>
          <p:cNvSpPr txBox="1">
            <a:spLocks noChangeArrowheads="1"/>
          </p:cNvSpPr>
          <p:nvPr/>
        </p:nvSpPr>
        <p:spPr bwMode="black">
          <a:xfrm>
            <a:off x="239664" y="44244"/>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Cumulative </a:t>
            </a:r>
            <a:r>
              <a:rPr lang="en-US" sz="3000" b="1" kern="0" dirty="0">
                <a:solidFill>
                  <a:srgbClr val="225A7A"/>
                </a:solidFill>
                <a:ea typeface="+mj-ea"/>
                <a:cs typeface="+mj-cs"/>
              </a:rPr>
              <a:t>Change in Private </a:t>
            </a:r>
            <a:r>
              <a:rPr lang="en-US" sz="3000" b="1" kern="0" dirty="0" smtClean="0">
                <a:solidFill>
                  <a:srgbClr val="225A7A"/>
                </a:solidFill>
                <a:ea typeface="+mj-ea"/>
                <a:cs typeface="+mj-cs"/>
              </a:rPr>
              <a:t>Sector Employment: Jan. 2010—May 2014</a:t>
            </a:r>
            <a:endParaRPr lang="en-US" sz="3000" b="1" kern="0" dirty="0">
              <a:solidFill>
                <a:srgbClr val="225A7A"/>
              </a:solidFill>
              <a:ea typeface="+mj-ea"/>
              <a:cs typeface="+mj-cs"/>
            </a:endParaRPr>
          </a:p>
        </p:txBody>
      </p:sp>
      <p:sp>
        <p:nvSpPr>
          <p:cNvPr id="41988"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(Millions)</a:t>
            </a:r>
            <a:endParaRPr lang="en-US" sz="1600" b="1" dirty="0">
              <a:solidFill>
                <a:srgbClr val="225A7A"/>
              </a:solidFill>
            </a:endParaRPr>
          </a:p>
        </p:txBody>
      </p:sp>
      <p:sp>
        <p:nvSpPr>
          <p:cNvPr id="41990" name="Rectangle 6"/>
          <p:cNvSpPr>
            <a:spLocks noChangeArrowheads="1"/>
          </p:cNvSpPr>
          <p:nvPr/>
        </p:nvSpPr>
        <p:spPr bwMode="auto">
          <a:xfrm>
            <a:off x="-94519" y="6600224"/>
            <a:ext cx="7569201" cy="280988"/>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Bureau of Labor Statistics: </a:t>
            </a:r>
            <a:r>
              <a:rPr lang="en-US" sz="1100" dirty="0">
                <a:hlinkClick r:id="rId6"/>
              </a:rPr>
              <a:t>http://www.bls.gov/ces/home.htm</a:t>
            </a:r>
            <a:r>
              <a:rPr lang="en-US" sz="1100" dirty="0"/>
              <a:t>; Insurance Information Institute</a:t>
            </a:r>
          </a:p>
        </p:txBody>
      </p:sp>
      <p:sp>
        <p:nvSpPr>
          <p:cNvPr id="14" name="AutoShape 7"/>
          <p:cNvSpPr>
            <a:spLocks noChangeArrowheads="1"/>
          </p:cNvSpPr>
          <p:nvPr/>
        </p:nvSpPr>
        <p:spPr bwMode="blackWhite">
          <a:xfrm>
            <a:off x="5674391" y="3445993"/>
            <a:ext cx="2521107" cy="1006640"/>
          </a:xfrm>
          <a:prstGeom prst="wedgeRectCallout">
            <a:avLst>
              <a:gd name="adj1" fmla="val 65364"/>
              <a:gd name="adj2" fmla="val -9297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cs typeface="+mn-cs"/>
              </a:rPr>
              <a:t>Cumulative job gains through Apr. 2014 totaled  9.39 million</a:t>
            </a:r>
            <a:endParaRPr lang="en-US" b="1" dirty="0">
              <a:cs typeface="+mn-cs"/>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121</a:t>
            </a:fld>
            <a:endParaRPr lang="en-US"/>
          </a:p>
        </p:txBody>
      </p:sp>
      <p:sp>
        <p:nvSpPr>
          <p:cNvPr id="18" name="Text Box 17"/>
          <p:cNvSpPr txBox="1">
            <a:spLocks noChangeArrowheads="1"/>
          </p:cNvSpPr>
          <p:nvPr/>
        </p:nvSpPr>
        <p:spPr bwMode="auto">
          <a:xfrm>
            <a:off x="1266191" y="1622325"/>
            <a:ext cx="3276317" cy="1200329"/>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b="1" dirty="0" smtClean="0">
                <a:solidFill>
                  <a:schemeClr val="bg1"/>
                </a:solidFill>
              </a:rPr>
              <a:t>Job gains and pay increases have added more than $1 trillion in new payrolls since 2009 trough</a:t>
            </a:r>
          </a:p>
        </p:txBody>
      </p:sp>
      <p:sp>
        <p:nvSpPr>
          <p:cNvPr id="13" name="Rectangle 7"/>
          <p:cNvSpPr>
            <a:spLocks noChangeArrowheads="1"/>
          </p:cNvSpPr>
          <p:nvPr/>
        </p:nvSpPr>
        <p:spPr bwMode="blackWhite">
          <a:xfrm>
            <a:off x="806450" y="5606844"/>
            <a:ext cx="7680325"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Private Employers Added </a:t>
            </a:r>
            <a:r>
              <a:rPr lang="en-US" b="1" dirty="0" smtClean="0">
                <a:solidFill>
                  <a:srgbClr val="FFFFFF"/>
                </a:solidFill>
              </a:rPr>
              <a:t>9.39 million </a:t>
            </a:r>
            <a:r>
              <a:rPr lang="en-US" b="1" dirty="0">
                <a:solidFill>
                  <a:srgbClr val="FFFFFF"/>
                </a:solidFill>
              </a:rPr>
              <a:t>Jobs Since Jan. 2010 After Having Shed </a:t>
            </a:r>
            <a:r>
              <a:rPr lang="en-US" b="1" dirty="0" smtClean="0">
                <a:solidFill>
                  <a:srgbClr val="FFFFFF"/>
                </a:solidFill>
              </a:rPr>
              <a:t>4.98 </a:t>
            </a:r>
            <a:r>
              <a:rPr lang="en-US" b="1" dirty="0">
                <a:solidFill>
                  <a:srgbClr val="FFFFFF"/>
                </a:solidFill>
              </a:rPr>
              <a:t>Million Jobs in 2009 and </a:t>
            </a:r>
            <a:r>
              <a:rPr lang="en-US" b="1" dirty="0" smtClean="0">
                <a:solidFill>
                  <a:srgbClr val="FFFFFF"/>
                </a:solidFill>
              </a:rPr>
              <a:t>3.80 </a:t>
            </a:r>
            <a:r>
              <a:rPr lang="en-US" b="1" dirty="0">
                <a:solidFill>
                  <a:srgbClr val="FFFFFF"/>
                </a:solidFill>
              </a:rPr>
              <a:t>Million in 2008 (State and Local Governments Have Shed Hundreds of Thousands of </a:t>
            </a:r>
            <a:r>
              <a:rPr lang="en-US" b="1" dirty="0" smtClean="0">
                <a:solidFill>
                  <a:srgbClr val="FFFFFF"/>
                </a:solidFill>
              </a:rPr>
              <a:t>Jobs)</a:t>
            </a:r>
            <a:endParaRPr lang="en-US" b="1" dirty="0">
              <a:solidFill>
                <a:srgbClr val="FFFFFF"/>
              </a:solidFill>
            </a:endParaRPr>
          </a:p>
        </p:txBody>
      </p:sp>
    </p:spTree>
    <p:extLst>
      <p:ext uri="{BB962C8B-B14F-4D97-AF65-F5344CB8AC3E}">
        <p14:creationId xmlns:p14="http://schemas.microsoft.com/office/powerpoint/2010/main" val="261667621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500"/>
                                        <p:tgtEl>
                                          <p:spTgt spid="14"/>
                                        </p:tgtEl>
                                      </p:cBhvr>
                                    </p:animEffect>
                                  </p:childTnLst>
                                </p:cTn>
                              </p:par>
                            </p:childTnLst>
                          </p:cTn>
                        </p:par>
                        <p:par>
                          <p:cTn id="8" fill="hold">
                            <p:stCondLst>
                              <p:cond delay="1000"/>
                            </p:stCondLst>
                            <p:childTnLst>
                              <p:par>
                                <p:cTn id="9" presetID="23" presetClass="entr" presetSubtype="16" fill="hold" grpId="0" nodeType="afterEffect">
                                  <p:stCondLst>
                                    <p:cond delay="50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animBg="1"/>
    </p:bldLst>
  </p:timing>
</p:sld>
</file>

<file path=ppt/slides/slide1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122</a:t>
            </a:fld>
            <a:endParaRPr lang="en-US" smtClean="0"/>
          </a:p>
        </p:txBody>
      </p:sp>
      <p:sp>
        <p:nvSpPr>
          <p:cNvPr id="51206" name="Rectangle 2"/>
          <p:cNvSpPr>
            <a:spLocks noGrp="1" noChangeArrowheads="1"/>
          </p:cNvSpPr>
          <p:nvPr>
            <p:ph type="title"/>
          </p:nvPr>
        </p:nvSpPr>
        <p:spPr/>
        <p:txBody>
          <a:bodyPr/>
          <a:lstStyle/>
          <a:p>
            <a:r>
              <a:rPr lang="en-US" dirty="0" smtClean="0"/>
              <a:t>Net Change in Government Employment: Jan. 2010—Apr. 2014</a:t>
            </a:r>
          </a:p>
        </p:txBody>
      </p:sp>
      <p:graphicFrame>
        <p:nvGraphicFramePr>
          <p:cNvPr id="51202" name="Object 2"/>
          <p:cNvGraphicFramePr>
            <a:graphicFrameLocks/>
          </p:cNvGraphicFramePr>
          <p:nvPr>
            <p:extLst/>
          </p:nvPr>
        </p:nvGraphicFramePr>
        <p:xfrm>
          <a:off x="302291" y="2040907"/>
          <a:ext cx="8493125" cy="4343400"/>
        </p:xfrm>
        <a:graphic>
          <a:graphicData uri="http://schemas.openxmlformats.org/presentationml/2006/ole">
            <mc:AlternateContent xmlns:mc="http://schemas.openxmlformats.org/markup-compatibility/2006">
              <mc:Choice xmlns:v="urn:schemas-microsoft-com:vml" Requires="v">
                <p:oleObj spid="_x0000_s27881509" name="Chart" r:id="rId4" imgW="8429714" imgH="4324336" progId="MSGraph.Chart.8">
                  <p:embed followColorScheme="full"/>
                </p:oleObj>
              </mc:Choice>
              <mc:Fallback>
                <p:oleObj name="Chart" r:id="rId4" imgW="8429714" imgH="4324336" progId="MSGraph.Chart.8">
                  <p:embed followColorScheme="full"/>
                  <p:pic>
                    <p:nvPicPr>
                      <p:cNvPr id="0" name=""/>
                      <p:cNvPicPr>
                        <a:picLocks noChangeArrowheads="1"/>
                      </p:cNvPicPr>
                      <p:nvPr/>
                    </p:nvPicPr>
                    <p:blipFill>
                      <a:blip r:embed="rId5"/>
                      <a:srcRect/>
                      <a:stretch>
                        <a:fillRect/>
                      </a:stretch>
                    </p:blipFill>
                    <p:spPr bwMode="auto">
                      <a:xfrm>
                        <a:off x="302291" y="2040907"/>
                        <a:ext cx="8493125" cy="434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09" name="Rectangle 7"/>
          <p:cNvSpPr>
            <a:spLocks noChangeArrowheads="1"/>
          </p:cNvSpPr>
          <p:nvPr/>
        </p:nvSpPr>
        <p:spPr bwMode="black">
          <a:xfrm>
            <a:off x="280219" y="1291114"/>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(Thousands)</a:t>
            </a:r>
            <a:endParaRPr lang="en-US" sz="1600" b="1" dirty="0">
              <a:solidFill>
                <a:srgbClr val="225A7A"/>
              </a:solidFill>
            </a:endParaRPr>
          </a:p>
        </p:txBody>
      </p:sp>
      <p:sp>
        <p:nvSpPr>
          <p:cNvPr id="10" name="AutoShape 6"/>
          <p:cNvSpPr>
            <a:spLocks noChangeArrowheads="1"/>
          </p:cNvSpPr>
          <p:nvPr/>
        </p:nvSpPr>
        <p:spPr bwMode="blackWhite">
          <a:xfrm>
            <a:off x="5176683" y="3510115"/>
            <a:ext cx="3746090" cy="2123766"/>
          </a:xfrm>
          <a:prstGeom prst="wedgeRectCallout">
            <a:avLst>
              <a:gd name="adj1" fmla="val -74872"/>
              <a:gd name="adj2" fmla="val -3763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Local government employment shrank by 380,000 from Jan. 2010 through Apr. 2014, accounting for 62% of all government job losses, negatively impacting WC exposures for those cities and counties that insure privately</a:t>
            </a:r>
            <a:endParaRPr lang="en-US" b="1" dirty="0">
              <a:solidFill>
                <a:schemeClr val="bg1"/>
              </a:solidFill>
              <a:cs typeface="+mn-cs"/>
            </a:endParaRPr>
          </a:p>
        </p:txBody>
      </p:sp>
      <p:sp>
        <p:nvSpPr>
          <p:cNvPr id="11" name="Rectangle 6"/>
          <p:cNvSpPr>
            <a:spLocks noChangeArrowheads="1"/>
          </p:cNvSpPr>
          <p:nvPr/>
        </p:nvSpPr>
        <p:spPr bwMode="auto">
          <a:xfrm>
            <a:off x="-201613" y="6429098"/>
            <a:ext cx="7569201"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US Bureau of Labor </a:t>
            </a:r>
            <a:r>
              <a:rPr lang="en-US" sz="1100" dirty="0" smtClean="0"/>
              <a:t>Statistics </a:t>
            </a:r>
            <a:r>
              <a:rPr lang="en-US" sz="1100" dirty="0" smtClean="0">
                <a:hlinkClick r:id="rId6"/>
              </a:rPr>
              <a:t>http://www.bls.gov/data/#employment</a:t>
            </a:r>
            <a:r>
              <a:rPr lang="en-US" sz="1100" dirty="0" smtClean="0"/>
              <a:t>; </a:t>
            </a:r>
            <a:r>
              <a:rPr lang="en-US" sz="1100" dirty="0"/>
              <a:t>Insurance Information Institute</a:t>
            </a:r>
          </a:p>
        </p:txBody>
      </p:sp>
      <p:sp>
        <p:nvSpPr>
          <p:cNvPr id="12" name="AutoShape 6"/>
          <p:cNvSpPr>
            <a:spLocks noChangeArrowheads="1"/>
          </p:cNvSpPr>
          <p:nvPr/>
        </p:nvSpPr>
        <p:spPr bwMode="blackWhite">
          <a:xfrm>
            <a:off x="2172989" y="1120878"/>
            <a:ext cx="4434287" cy="1096292"/>
          </a:xfrm>
          <a:prstGeom prst="wedgeRectCallout">
            <a:avLst>
              <a:gd name="adj1" fmla="val 38544"/>
              <a:gd name="adj2" fmla="val 6615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State government employment fell by 1.5% since the end of 2009 but is recovering while Federal employment is down by 5.3% and deteriorating</a:t>
            </a:r>
            <a:endParaRPr lang="en-US" b="1" dirty="0">
              <a:solidFill>
                <a:schemeClr val="bg1"/>
              </a:solidFill>
              <a:cs typeface="+mn-cs"/>
            </a:endParaRPr>
          </a:p>
        </p:txBody>
      </p:sp>
    </p:spTree>
    <p:extLst>
      <p:ext uri="{BB962C8B-B14F-4D97-AF65-F5344CB8AC3E}">
        <p14:creationId xmlns:p14="http://schemas.microsoft.com/office/powerpoint/2010/main" val="58078271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1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1986" name="Object 3"/>
          <p:cNvGraphicFramePr>
            <a:graphicFrameLocks noGrp="1"/>
          </p:cNvGraphicFramePr>
          <p:nvPr>
            <p:ph idx="4294967295"/>
          </p:nvPr>
        </p:nvGraphicFramePr>
        <p:xfrm>
          <a:off x="-118384" y="1367504"/>
          <a:ext cx="8775700" cy="4087813"/>
        </p:xfrm>
        <a:graphic>
          <a:graphicData uri="http://schemas.openxmlformats.org/presentationml/2006/ole">
            <mc:AlternateContent xmlns:mc="http://schemas.openxmlformats.org/markup-compatibility/2006">
              <mc:Choice xmlns:v="urn:schemas-microsoft-com:vml" Requires="v">
                <p:oleObj spid="_x0000_s25412675" name="Chart" r:id="rId4" imgW="8582143" imgH="4114884" progId="MSGraph.Chart.8">
                  <p:embed followColorScheme="full"/>
                </p:oleObj>
              </mc:Choice>
              <mc:Fallback>
                <p:oleObj name="Chart" r:id="rId4" imgW="8582143" imgH="4114884" progId="MSGraph.Chart.8">
                  <p:embed followColorScheme="full"/>
                  <p:pic>
                    <p:nvPicPr>
                      <p:cNvPr id="0" name="Object 3"/>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118384" y="1367504"/>
                        <a:ext cx="8775700" cy="4087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2"/>
          <p:cNvSpPr txBox="1">
            <a:spLocks noChangeArrowheads="1"/>
          </p:cNvSpPr>
          <p:nvPr/>
        </p:nvSpPr>
        <p:spPr bwMode="black">
          <a:xfrm>
            <a:off x="239664" y="44244"/>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Cumulative </a:t>
            </a:r>
            <a:r>
              <a:rPr lang="en-US" sz="3000" b="1" kern="0" dirty="0">
                <a:solidFill>
                  <a:srgbClr val="225A7A"/>
                </a:solidFill>
                <a:ea typeface="+mj-ea"/>
                <a:cs typeface="+mj-cs"/>
              </a:rPr>
              <a:t>Change in </a:t>
            </a:r>
            <a:r>
              <a:rPr lang="en-US" sz="3000" b="1" kern="0" dirty="0" smtClean="0">
                <a:solidFill>
                  <a:srgbClr val="225A7A"/>
                </a:solidFill>
                <a:ea typeface="+mj-ea"/>
                <a:cs typeface="+mj-cs"/>
              </a:rPr>
              <a:t>Government Employment: Jan. 2010—Dec. 2013</a:t>
            </a:r>
            <a:endParaRPr lang="en-US" sz="3000" b="1" kern="0" dirty="0">
              <a:solidFill>
                <a:srgbClr val="225A7A"/>
              </a:solidFill>
              <a:ea typeface="+mj-ea"/>
              <a:cs typeface="+mj-cs"/>
            </a:endParaRPr>
          </a:p>
        </p:txBody>
      </p:sp>
      <p:sp>
        <p:nvSpPr>
          <p:cNvPr id="41988" name="Rectangle 8"/>
          <p:cNvSpPr>
            <a:spLocks noChangeArrowheads="1"/>
          </p:cNvSpPr>
          <p:nvPr/>
        </p:nvSpPr>
        <p:spPr bwMode="black">
          <a:xfrm>
            <a:off x="259175"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January 2010 </a:t>
            </a:r>
            <a:r>
              <a:rPr lang="en-US" sz="1600" b="1" dirty="0">
                <a:solidFill>
                  <a:srgbClr val="225A7A"/>
                </a:solidFill>
              </a:rPr>
              <a:t>through </a:t>
            </a:r>
            <a:r>
              <a:rPr lang="en-US" sz="1600" b="1" dirty="0" smtClean="0">
                <a:solidFill>
                  <a:srgbClr val="225A7A"/>
                </a:solidFill>
              </a:rPr>
              <a:t>Dec. 2013* (Millions)</a:t>
            </a:r>
            <a:endParaRPr lang="en-US" sz="1600" b="1" dirty="0">
              <a:solidFill>
                <a:srgbClr val="225A7A"/>
              </a:solidFill>
            </a:endParaRPr>
          </a:p>
        </p:txBody>
      </p:sp>
      <p:sp>
        <p:nvSpPr>
          <p:cNvPr id="41990" name="Rectangle 6"/>
          <p:cNvSpPr>
            <a:spLocks noChangeArrowheads="1"/>
          </p:cNvSpPr>
          <p:nvPr/>
        </p:nvSpPr>
        <p:spPr bwMode="auto">
          <a:xfrm>
            <a:off x="-201613" y="6616700"/>
            <a:ext cx="7569201" cy="280988"/>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Bureau of Labor </a:t>
            </a:r>
            <a:r>
              <a:rPr lang="en-US" sz="1100" dirty="0" smtClean="0"/>
              <a:t>Statistics </a:t>
            </a:r>
            <a:r>
              <a:rPr lang="en-US" sz="1100" dirty="0" smtClean="0">
                <a:hlinkClick r:id="rId6"/>
              </a:rPr>
              <a:t>http://www.bls.gov/data/#employment</a:t>
            </a:r>
            <a:r>
              <a:rPr lang="en-US" sz="1100" dirty="0" smtClean="0"/>
              <a:t>; </a:t>
            </a:r>
            <a:r>
              <a:rPr lang="en-US" sz="1100" dirty="0"/>
              <a:t>Insurance Information Institute</a:t>
            </a:r>
          </a:p>
        </p:txBody>
      </p:sp>
      <p:sp>
        <p:nvSpPr>
          <p:cNvPr id="14" name="AutoShape 7"/>
          <p:cNvSpPr>
            <a:spLocks noChangeArrowheads="1"/>
          </p:cNvSpPr>
          <p:nvPr/>
        </p:nvSpPr>
        <p:spPr bwMode="blackWhite">
          <a:xfrm>
            <a:off x="5545407" y="3185657"/>
            <a:ext cx="2492478" cy="899651"/>
          </a:xfrm>
          <a:prstGeom prst="wedgeRectCallout">
            <a:avLst>
              <a:gd name="adj1" fmla="val 65693"/>
              <a:gd name="adj2" fmla="val 4625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cs typeface="+mn-cs"/>
              </a:rPr>
              <a:t>Cumulative job </a:t>
            </a:r>
            <a:r>
              <a:rPr lang="en-US" b="1" i="1" dirty="0" smtClean="0">
                <a:cs typeface="+mn-cs"/>
              </a:rPr>
              <a:t>losses</a:t>
            </a:r>
            <a:r>
              <a:rPr lang="en-US" b="1" dirty="0" smtClean="0">
                <a:cs typeface="+mn-cs"/>
              </a:rPr>
              <a:t> through Dec. 2013 totaled 631,000</a:t>
            </a:r>
            <a:endParaRPr lang="en-US" b="1" dirty="0">
              <a:cs typeface="+mn-cs"/>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123</a:t>
            </a:fld>
            <a:endParaRPr lang="en-US"/>
          </a:p>
        </p:txBody>
      </p:sp>
      <p:sp>
        <p:nvSpPr>
          <p:cNvPr id="15" name="Rectangle 7"/>
          <p:cNvSpPr>
            <a:spLocks noChangeArrowheads="1"/>
          </p:cNvSpPr>
          <p:nvPr/>
        </p:nvSpPr>
        <p:spPr bwMode="blackWhite">
          <a:xfrm>
            <a:off x="806450" y="5562600"/>
            <a:ext cx="7680325"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Governments at All Levels are Under Severe Fiscal Strain As Tax Receipts Plunged and Pension Obligations Soared During the Financial Crisis: Sequestration Will Add to this Toll</a:t>
            </a:r>
            <a:endParaRPr lang="en-US" b="1" dirty="0">
              <a:solidFill>
                <a:srgbClr val="FFFFFF"/>
              </a:solidFill>
            </a:endParaRPr>
          </a:p>
        </p:txBody>
      </p:sp>
      <p:sp>
        <p:nvSpPr>
          <p:cNvPr id="18" name="Text Box 17"/>
          <p:cNvSpPr txBox="1">
            <a:spLocks noChangeArrowheads="1"/>
          </p:cNvSpPr>
          <p:nvPr/>
        </p:nvSpPr>
        <p:spPr bwMode="auto">
          <a:xfrm>
            <a:off x="4857135" y="1091387"/>
            <a:ext cx="3578940" cy="1754326"/>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b="1" dirty="0" smtClean="0">
                <a:solidFill>
                  <a:schemeClr val="bg1"/>
                </a:solidFill>
              </a:rPr>
              <a:t>Government at all levels has shed more than 600,000 jobs since Jan. 2010 even as private employers created 8.14 million jobs, though losses may now be stabilizing. </a:t>
            </a:r>
          </a:p>
        </p:txBody>
      </p:sp>
      <p:sp>
        <p:nvSpPr>
          <p:cNvPr id="12" name="AutoShape 5"/>
          <p:cNvSpPr>
            <a:spLocks noChangeArrowheads="1"/>
          </p:cNvSpPr>
          <p:nvPr/>
        </p:nvSpPr>
        <p:spPr bwMode="blackWhite">
          <a:xfrm>
            <a:off x="757096" y="3859822"/>
            <a:ext cx="1661653" cy="1066800"/>
          </a:xfrm>
          <a:prstGeom prst="wedgeRectCallout">
            <a:avLst>
              <a:gd name="adj1" fmla="val -5817"/>
              <a:gd name="adj2" fmla="val -11172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cs typeface="+mn-cs"/>
              </a:rPr>
              <a:t>Temporary Census hiring distorted 2010 figures</a:t>
            </a:r>
            <a:endParaRPr lang="en-US" sz="1600" b="1" dirty="0">
              <a:solidFill>
                <a:schemeClr val="bg1"/>
              </a:solidFill>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500"/>
                                        <p:tgtEl>
                                          <p:spTgt spid="14"/>
                                        </p:tgtEl>
                                      </p:cBhvr>
                                    </p:animEffect>
                                  </p:childTnLst>
                                </p:cTn>
                              </p:par>
                            </p:childTnLst>
                          </p:cTn>
                        </p:par>
                        <p:par>
                          <p:cTn id="8" fill="hold">
                            <p:stCondLst>
                              <p:cond delay="1000"/>
                            </p:stCondLst>
                            <p:childTnLst>
                              <p:par>
                                <p:cTn id="9" presetID="23" presetClass="entr" presetSubtype="16" fill="hold" grpId="0" nodeType="afterEffect">
                                  <p:stCondLst>
                                    <p:cond delay="50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childTnLst>
                                </p:cTn>
                              </p:par>
                            </p:childTnLst>
                          </p:cTn>
                        </p:par>
                        <p:par>
                          <p:cTn id="13" fill="hold">
                            <p:stCondLst>
                              <p:cond delay="2000"/>
                            </p:stCondLst>
                            <p:childTnLst>
                              <p:par>
                                <p:cTn id="14" presetID="22" presetClass="entr" presetSubtype="2" fill="hold" grpId="0" nodeType="afterEffect">
                                  <p:stCondLst>
                                    <p:cond delay="700"/>
                                  </p:stCondLst>
                                  <p:childTnLst>
                                    <p:set>
                                      <p:cBhvr>
                                        <p:cTn id="15" dur="1" fill="hold">
                                          <p:stCondLst>
                                            <p:cond delay="0"/>
                                          </p:stCondLst>
                                        </p:cTn>
                                        <p:tgtEl>
                                          <p:spTgt spid="12"/>
                                        </p:tgtEl>
                                        <p:attrNameLst>
                                          <p:attrName>style.visibility</p:attrName>
                                        </p:attrNameLst>
                                      </p:cBhvr>
                                      <p:to>
                                        <p:strVal val="visible"/>
                                      </p:to>
                                    </p:set>
                                    <p:animEffect transition="in" filter="wipe(right)">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2" grpId="0" animBg="1"/>
    </p:bldLst>
  </p:timing>
</p:sld>
</file>

<file path=ppt/slides/slide1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304D1B2-FCFB-47FF-9729-B56EB152D928}" type="slidenum">
              <a:rPr lang="en-US" sz="900"/>
              <a:pPr algn="r" eaLnBrk="0" hangingPunct="0">
                <a:lnSpc>
                  <a:spcPct val="85000"/>
                </a:lnSpc>
                <a:spcBef>
                  <a:spcPct val="20000"/>
                </a:spcBef>
              </a:pPr>
              <a:t>124</a:t>
            </a:fld>
            <a:endParaRPr lang="en-US" sz="900"/>
          </a:p>
        </p:txBody>
      </p:sp>
      <p:sp>
        <p:nvSpPr>
          <p:cNvPr id="11270" name="Rectangle 7"/>
          <p:cNvSpPr>
            <a:spLocks noGrp="1" noChangeArrowheads="1"/>
          </p:cNvSpPr>
          <p:nvPr>
            <p:ph type="title" idx="4294967295"/>
          </p:nvPr>
        </p:nvSpPr>
        <p:spPr>
          <a:xfrm>
            <a:off x="450850" y="102933"/>
            <a:ext cx="7400925" cy="860425"/>
          </a:xfrm>
        </p:spPr>
        <p:txBody>
          <a:bodyPr/>
          <a:lstStyle/>
          <a:p>
            <a:r>
              <a:rPr lang="en-US" sz="3200" dirty="0" smtClean="0"/>
              <a:t>Oil &amp; Gas Extraction Employment,</a:t>
            </a:r>
            <a:br>
              <a:rPr lang="en-US" sz="3200" dirty="0" smtClean="0"/>
            </a:br>
            <a:r>
              <a:rPr lang="en-US" sz="3200" dirty="0" smtClean="0"/>
              <a:t>Jan. 2010—June 2014</a:t>
            </a:r>
            <a:r>
              <a:rPr lang="en-US" dirty="0" smtClean="0"/>
              <a:t>*</a:t>
            </a:r>
          </a:p>
        </p:txBody>
      </p:sp>
      <p:sp>
        <p:nvSpPr>
          <p:cNvPr id="11271" name="Text Box 5"/>
          <p:cNvSpPr txBox="1">
            <a:spLocks noChangeArrowheads="1"/>
          </p:cNvSpPr>
          <p:nvPr/>
        </p:nvSpPr>
        <p:spPr bwMode="auto">
          <a:xfrm>
            <a:off x="-58992" y="6463150"/>
            <a:ext cx="87249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*Seasonally </a:t>
            </a:r>
            <a:r>
              <a:rPr lang="en-US" sz="1100" dirty="0"/>
              <a:t>adjusted</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US Bureau of Labor </a:t>
            </a:r>
            <a:r>
              <a:rPr lang="en-US" sz="1100" dirty="0" smtClean="0"/>
              <a:t>Statistics at </a:t>
            </a:r>
            <a:r>
              <a:rPr lang="en-US" sz="1100" dirty="0" smtClean="0">
                <a:hlinkClick r:id="rId4"/>
              </a:rPr>
              <a:t>http://data.bls.gov</a:t>
            </a:r>
            <a:r>
              <a:rPr lang="en-US" sz="1100" dirty="0" smtClean="0"/>
              <a:t>; </a:t>
            </a:r>
            <a:r>
              <a:rPr lang="en-US" sz="1100" dirty="0"/>
              <a:t>Insurance Information </a:t>
            </a:r>
            <a:r>
              <a:rPr lang="en-US" sz="1100" dirty="0" smtClean="0"/>
              <a:t>Institute.</a:t>
            </a:r>
            <a:endParaRPr lang="en-US" sz="1100" dirty="0"/>
          </a:p>
        </p:txBody>
      </p:sp>
      <p:graphicFrame>
        <p:nvGraphicFramePr>
          <p:cNvPr id="11266" name="Object 8"/>
          <p:cNvGraphicFramePr>
            <a:graphicFrameLocks noChangeAspect="1"/>
          </p:cNvGraphicFramePr>
          <p:nvPr>
            <p:extLst/>
          </p:nvPr>
        </p:nvGraphicFramePr>
        <p:xfrm>
          <a:off x="221226" y="1691345"/>
          <a:ext cx="8500499" cy="4838700"/>
        </p:xfrm>
        <a:graphic>
          <a:graphicData uri="http://schemas.openxmlformats.org/presentationml/2006/ole">
            <mc:AlternateContent xmlns:mc="http://schemas.openxmlformats.org/markup-compatibility/2006">
              <mc:Choice xmlns:v="urn:schemas-microsoft-com:vml" Requires="v">
                <p:oleObj spid="_x0000_s27888674" name="Chart" r:id="rId5" imgW="8343872" imgH="4381562" progId="MSGraph.Chart.8">
                  <p:embed followColorScheme="full"/>
                </p:oleObj>
              </mc:Choice>
              <mc:Fallback>
                <p:oleObj name="Chart" r:id="rId5" imgW="8343872" imgH="4381562" progId="MSGraph.Chart.8">
                  <p:embed followColorScheme="full"/>
                  <p:pic>
                    <p:nvPicPr>
                      <p:cNvPr id="0" name=""/>
                      <p:cNvPicPr>
                        <a:picLocks noChangeAspect="1" noChangeArrowheads="1"/>
                      </p:cNvPicPr>
                      <p:nvPr/>
                    </p:nvPicPr>
                    <p:blipFill>
                      <a:blip r:embed="rId6"/>
                      <a:srcRect/>
                      <a:stretch>
                        <a:fillRect/>
                      </a:stretch>
                    </p:blipFill>
                    <p:spPr bwMode="gray">
                      <a:xfrm>
                        <a:off x="221226" y="1691345"/>
                        <a:ext cx="8500499"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7"/>
          <p:cNvSpPr>
            <a:spLocks noChangeArrowheads="1"/>
          </p:cNvSpPr>
          <p:nvPr/>
        </p:nvSpPr>
        <p:spPr bwMode="blackWhite">
          <a:xfrm>
            <a:off x="1700976" y="1140547"/>
            <a:ext cx="3991902" cy="1691146"/>
          </a:xfrm>
          <a:prstGeom prst="wedgeRectCallout">
            <a:avLst>
              <a:gd name="adj1" fmla="val 115945"/>
              <a:gd name="adj2" fmla="val 4263"/>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smtClean="0">
                <a:solidFill>
                  <a:schemeClr val="bg1"/>
                </a:solidFill>
              </a:rPr>
              <a:t>Oil and gas extraction employment is up 35.2% since Jan. 2010 as the energy sector booms.  Domestic energy production is essential to any robust economic recovery in the US.</a:t>
            </a:r>
            <a:endParaRPr lang="en-US" b="1" dirty="0">
              <a:solidFill>
                <a:schemeClr val="bg1"/>
              </a:solidFill>
              <a:latin typeface="Arial" pitchFamily="34" charset="0"/>
            </a:endParaRPr>
          </a:p>
        </p:txBody>
      </p:sp>
      <p:sp>
        <p:nvSpPr>
          <p:cNvPr id="9" name="Rectangle 7"/>
          <p:cNvSpPr>
            <a:spLocks noChangeArrowheads="1"/>
          </p:cNvSpPr>
          <p:nvPr/>
        </p:nvSpPr>
        <p:spPr bwMode="black">
          <a:xfrm>
            <a:off x="280219" y="1202626"/>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(Thousands)</a:t>
            </a:r>
            <a:endParaRPr lang="en-US" sz="1600" b="1" dirty="0">
              <a:solidFill>
                <a:srgbClr val="225A7A"/>
              </a:solidFill>
            </a:endParaRPr>
          </a:p>
        </p:txBody>
      </p:sp>
      <p:pic>
        <p:nvPicPr>
          <p:cNvPr id="10" name="Picture 9" descr="Fracking Rig in ND.jp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407444" y="3758569"/>
            <a:ext cx="2792660" cy="1863162"/>
          </a:xfrm>
          <a:prstGeom prst="rect">
            <a:avLst/>
          </a:prstGeom>
          <a:ln w="19050">
            <a:solidFill>
              <a:schemeClr val="accent1"/>
            </a:solidFill>
          </a:ln>
        </p:spPr>
      </p:pic>
      <p:sp>
        <p:nvSpPr>
          <p:cNvPr id="11" name="AutoShape 7"/>
          <p:cNvSpPr>
            <a:spLocks noChangeArrowheads="1"/>
          </p:cNvSpPr>
          <p:nvPr/>
        </p:nvSpPr>
        <p:spPr bwMode="blackWhite">
          <a:xfrm>
            <a:off x="7723239" y="1071719"/>
            <a:ext cx="1283115" cy="722672"/>
          </a:xfrm>
          <a:prstGeom prst="wedgeRectCallout">
            <a:avLst>
              <a:gd name="adj1" fmla="val 14882"/>
              <a:gd name="adj2" fmla="val 7247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Highest since Aug. 1986</a:t>
            </a:r>
            <a:endParaRPr lang="en-US" sz="1600" b="1" dirty="0">
              <a:solidFill>
                <a:srgbClr val="FFFFFF"/>
              </a:solidFill>
              <a:latin typeface="Arial" charset="0"/>
              <a:cs typeface="Arial" charset="0"/>
            </a:endParaRPr>
          </a:p>
        </p:txBody>
      </p:sp>
    </p:spTree>
    <p:extLst>
      <p:ext uri="{BB962C8B-B14F-4D97-AF65-F5344CB8AC3E}">
        <p14:creationId xmlns:p14="http://schemas.microsoft.com/office/powerpoint/2010/main" val="318453367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12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8675" name="Rectangle 105"/>
          <p:cNvSpPr>
            <a:spLocks noGrp="1" noChangeArrowheads="1"/>
          </p:cNvSpPr>
          <p:nvPr>
            <p:ph type="dt" sz="quarter" idx="10"/>
          </p:nvPr>
        </p:nvSpPr>
        <p:spPr>
          <a:noFill/>
        </p:spPr>
        <p:txBody>
          <a:bodyPr/>
          <a:lstStyle/>
          <a:p>
            <a:r>
              <a:rPr lang="en-US" smtClean="0"/>
              <a:t>12/01/09 - 9pm</a:t>
            </a:r>
          </a:p>
        </p:txBody>
      </p:sp>
      <p:sp>
        <p:nvSpPr>
          <p:cNvPr id="28676"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28677" name="Rectangle 110"/>
          <p:cNvSpPr>
            <a:spLocks noGrp="1" noChangeArrowheads="1"/>
          </p:cNvSpPr>
          <p:nvPr>
            <p:ph type="sldNum" sz="quarter" idx="12"/>
          </p:nvPr>
        </p:nvSpPr>
        <p:spPr>
          <a:noFill/>
        </p:spPr>
        <p:txBody>
          <a:bodyPr/>
          <a:lstStyle/>
          <a:p>
            <a:fld id="{ABF1ECF5-B7CD-4985-982B-BFF8C76AA2B8}" type="slidenum">
              <a:rPr lang="en-US" smtClean="0"/>
              <a:pPr/>
              <a:t>125</a:t>
            </a:fld>
            <a:endParaRPr lang="en-US" smtClean="0"/>
          </a:p>
        </p:txBody>
      </p:sp>
      <p:sp>
        <p:nvSpPr>
          <p:cNvPr id="28678" name="Rectangle 2"/>
          <p:cNvSpPr>
            <a:spLocks noGrp="1" noChangeArrowheads="1"/>
          </p:cNvSpPr>
          <p:nvPr>
            <p:ph type="title"/>
          </p:nvPr>
        </p:nvSpPr>
        <p:spPr/>
        <p:txBody>
          <a:bodyPr/>
          <a:lstStyle/>
          <a:p>
            <a:r>
              <a:rPr lang="en-US" smtClean="0"/>
              <a:t>US Unemployment Rate Forecasts</a:t>
            </a:r>
          </a:p>
        </p:txBody>
      </p:sp>
      <p:graphicFrame>
        <p:nvGraphicFramePr>
          <p:cNvPr id="6924291" name="Object 3"/>
          <p:cNvGraphicFramePr>
            <a:graphicFrameLocks noGrp="1"/>
          </p:cNvGraphicFramePr>
          <p:nvPr>
            <p:ph type="chart" idx="4294967295"/>
          </p:nvPr>
        </p:nvGraphicFramePr>
        <p:xfrm>
          <a:off x="255588" y="1549400"/>
          <a:ext cx="8518525" cy="3911600"/>
        </p:xfrm>
        <a:graphic>
          <a:graphicData uri="http://schemas.openxmlformats.org/presentationml/2006/ole">
            <mc:AlternateContent xmlns:mc="http://schemas.openxmlformats.org/markup-compatibility/2006">
              <mc:Choice xmlns:v="urn:schemas-microsoft-com:vml" Requires="v">
                <p:oleObj spid="_x0000_s17998915" name="Chart" r:id="rId4" imgW="8524959" imgH="3914679" progId="MSGraph.Chart.8">
                  <p:embed followColorScheme="full"/>
                </p:oleObj>
              </mc:Choice>
              <mc:Fallback>
                <p:oleObj name="Chart" r:id="rId4" imgW="8524959" imgH="3914679"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255588" y="1549400"/>
                        <a:ext cx="8518525" cy="3911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073797" name="AutoShape 5"/>
          <p:cNvSpPr>
            <a:spLocks noChangeArrowheads="1"/>
          </p:cNvSpPr>
          <p:nvPr/>
        </p:nvSpPr>
        <p:spPr bwMode="blackWhite">
          <a:xfrm>
            <a:off x="2135236" y="2240078"/>
            <a:ext cx="3978275" cy="690563"/>
          </a:xfrm>
          <a:prstGeom prst="wedgeRectCallout">
            <a:avLst>
              <a:gd name="adj1" fmla="val 73663"/>
              <a:gd name="adj2" fmla="val 7269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Unemployment  will remain high even under the most optimistic of scenarios, but forecasts are being revised downwards</a:t>
            </a:r>
          </a:p>
        </p:txBody>
      </p:sp>
      <p:sp>
        <p:nvSpPr>
          <p:cNvPr id="28680" name="Rectangle 5"/>
          <p:cNvSpPr>
            <a:spLocks noChangeArrowheads="1"/>
          </p:cNvSpPr>
          <p:nvPr/>
        </p:nvSpPr>
        <p:spPr bwMode="auto">
          <a:xfrm>
            <a:off x="0" y="6575425"/>
            <a:ext cx="7569200"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Sources: Blue Chip Economic </a:t>
            </a:r>
            <a:r>
              <a:rPr lang="en-US" sz="1100" dirty="0" smtClean="0"/>
              <a:t>Indicators (May 2013); </a:t>
            </a:r>
            <a:r>
              <a:rPr lang="en-US" sz="1100" dirty="0"/>
              <a:t>Insurance Information Institute </a:t>
            </a:r>
          </a:p>
        </p:txBody>
      </p:sp>
      <p:sp>
        <p:nvSpPr>
          <p:cNvPr id="28682" name="Rectangle 7"/>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Quarterly, </a:t>
            </a:r>
            <a:r>
              <a:rPr lang="en-US" sz="1600" b="1" dirty="0" smtClean="0">
                <a:solidFill>
                  <a:srgbClr val="225A7A"/>
                </a:solidFill>
              </a:rPr>
              <a:t>2013:Q1 </a:t>
            </a:r>
            <a:r>
              <a:rPr lang="en-US" sz="1600" b="1" dirty="0">
                <a:solidFill>
                  <a:srgbClr val="225A7A"/>
                </a:solidFill>
              </a:rPr>
              <a:t>to </a:t>
            </a:r>
            <a:r>
              <a:rPr lang="en-US" sz="1600" b="1" dirty="0" smtClean="0">
                <a:solidFill>
                  <a:srgbClr val="225A7A"/>
                </a:solidFill>
              </a:rPr>
              <a:t>2014:Q4</a:t>
            </a:r>
            <a:endParaRPr lang="en-US" sz="1600" b="1" dirty="0">
              <a:solidFill>
                <a:srgbClr val="225A7A"/>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700"/>
                                  </p:stCondLst>
                                  <p:childTnLst>
                                    <p:set>
                                      <p:cBhvr>
                                        <p:cTn id="6" dur="1" fill="hold">
                                          <p:stCondLst>
                                            <p:cond delay="0"/>
                                          </p:stCondLst>
                                        </p:cTn>
                                        <p:tgtEl>
                                          <p:spTgt spid="7073797"/>
                                        </p:tgtEl>
                                        <p:attrNameLst>
                                          <p:attrName>style.visibility</p:attrName>
                                        </p:attrNameLst>
                                      </p:cBhvr>
                                      <p:to>
                                        <p:strVal val="visible"/>
                                      </p:to>
                                    </p:set>
                                    <p:animEffect transition="in" filter="wipe(up)">
                                      <p:cBhvr>
                                        <p:cTn id="7" dur="500"/>
                                        <p:tgtEl>
                                          <p:spTgt spid="70737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3797" grpId="0" animBg="1"/>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3316"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331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CFF73BF-3C85-4B75-B632-436947623127}" type="slidenum">
              <a:rPr lang="en-US" sz="900"/>
              <a:pPr algn="r" eaLnBrk="0" hangingPunct="0">
                <a:lnSpc>
                  <a:spcPct val="85000"/>
                </a:lnSpc>
                <a:spcBef>
                  <a:spcPct val="20000"/>
                </a:spcBef>
              </a:pPr>
              <a:t>126</a:t>
            </a:fld>
            <a:endParaRPr lang="en-US" sz="900"/>
          </a:p>
        </p:txBody>
      </p:sp>
      <p:sp>
        <p:nvSpPr>
          <p:cNvPr id="13318" name="Rectangle 7"/>
          <p:cNvSpPr>
            <a:spLocks noGrp="1" noChangeArrowheads="1"/>
          </p:cNvSpPr>
          <p:nvPr>
            <p:ph type="title" idx="4294967295"/>
          </p:nvPr>
        </p:nvSpPr>
        <p:spPr>
          <a:xfrm>
            <a:off x="241300" y="128588"/>
            <a:ext cx="6711950" cy="860425"/>
          </a:xfrm>
        </p:spPr>
        <p:txBody>
          <a:bodyPr/>
          <a:lstStyle/>
          <a:p>
            <a:r>
              <a:rPr lang="en-US" sz="2800" dirty="0" smtClean="0"/>
              <a:t>Nonfarm Payroll (Wages and Salaries):</a:t>
            </a:r>
            <a:br>
              <a:rPr lang="en-US" sz="2800" dirty="0" smtClean="0"/>
            </a:br>
            <a:r>
              <a:rPr lang="en-US" sz="2800" dirty="0" smtClean="0"/>
              <a:t>Quarterly, 2005–2014:Q1</a:t>
            </a:r>
          </a:p>
        </p:txBody>
      </p:sp>
      <p:sp>
        <p:nvSpPr>
          <p:cNvPr id="13319" name="Text Box 5"/>
          <p:cNvSpPr txBox="1">
            <a:spLocks noChangeArrowheads="1"/>
          </p:cNvSpPr>
          <p:nvPr/>
        </p:nvSpPr>
        <p:spPr bwMode="auto">
          <a:xfrm>
            <a:off x="0" y="6245225"/>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Note: Recession indicated by gray shaded column. Data are seasonally adjusted annual </a:t>
            </a:r>
            <a:r>
              <a:rPr lang="en-US" sz="1100" dirty="0" smtClean="0"/>
              <a:t>rates.</a:t>
            </a:r>
            <a:endParaRPr lang="en-US" sz="1100" dirty="0"/>
          </a:p>
          <a:p>
            <a:pPr eaLnBrk="0" hangingPunct="0">
              <a:lnSpc>
                <a:spcPct val="85000"/>
              </a:lnSpc>
              <a:spcBef>
                <a:spcPct val="25000"/>
              </a:spcBef>
              <a:buClr>
                <a:schemeClr val="accent2"/>
              </a:buClr>
              <a:buFont typeface="Wingdings" pitchFamily="2" charset="2"/>
              <a:buNone/>
            </a:pPr>
            <a:r>
              <a:rPr lang="en-US" sz="1100" dirty="0" smtClean="0"/>
              <a:t>Sources: </a:t>
            </a:r>
            <a:r>
              <a:rPr lang="en-US" sz="1100" dirty="0" smtClean="0">
                <a:hlinkClick r:id="rId4"/>
              </a:rPr>
              <a:t>http</a:t>
            </a:r>
            <a:r>
              <a:rPr lang="en-US" sz="1100" dirty="0">
                <a:hlinkClick r:id="rId4"/>
              </a:rPr>
              <a:t>://research.stlouisfed.org/fred2/series/WASCUR</a:t>
            </a:r>
            <a:r>
              <a:rPr lang="en-US" sz="1100" dirty="0" smtClean="0"/>
              <a:t>; </a:t>
            </a:r>
            <a:r>
              <a:rPr lang="en-US" sz="1100" dirty="0"/>
              <a:t>National Bureau of Economic Research (recession dates); Insurance Information </a:t>
            </a:r>
            <a:r>
              <a:rPr lang="en-US" sz="1100" dirty="0" smtClean="0"/>
              <a:t>Institute.</a:t>
            </a:r>
            <a:endParaRPr lang="en-US" sz="1100" dirty="0"/>
          </a:p>
        </p:txBody>
      </p:sp>
      <p:sp>
        <p:nvSpPr>
          <p:cNvPr id="13320" name="Rectangle 6"/>
          <p:cNvSpPr>
            <a:spLocks noChangeArrowheads="1"/>
          </p:cNvSpPr>
          <p:nvPr/>
        </p:nvSpPr>
        <p:spPr bwMode="black">
          <a:xfrm>
            <a:off x="193675" y="1047750"/>
            <a:ext cx="2438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Billions</a:t>
            </a:r>
          </a:p>
        </p:txBody>
      </p:sp>
      <p:graphicFrame>
        <p:nvGraphicFramePr>
          <p:cNvPr id="13314" name="Object 8"/>
          <p:cNvGraphicFramePr>
            <a:graphicFrameLocks noChangeAspect="1"/>
          </p:cNvGraphicFramePr>
          <p:nvPr>
            <p:extLst/>
          </p:nvPr>
        </p:nvGraphicFramePr>
        <p:xfrm>
          <a:off x="352424" y="1186785"/>
          <a:ext cx="8536081" cy="4838700"/>
        </p:xfrm>
        <a:graphic>
          <a:graphicData uri="http://schemas.openxmlformats.org/presentationml/2006/ole">
            <mc:AlternateContent xmlns:mc="http://schemas.openxmlformats.org/markup-compatibility/2006">
              <mc:Choice xmlns:v="urn:schemas-microsoft-com:vml" Requires="v">
                <p:oleObj spid="_x0000_s27889698" name="Chart" r:id="rId5" imgW="8334424" imgH="4381562" progId="MSGraph.Chart.8">
                  <p:embed followColorScheme="full"/>
                </p:oleObj>
              </mc:Choice>
              <mc:Fallback>
                <p:oleObj name="Chart" r:id="rId5" imgW="8334424" imgH="4381562" progId="MSGraph.Chart.8">
                  <p:embed followColorScheme="full"/>
                  <p:pic>
                    <p:nvPicPr>
                      <p:cNvPr id="0" name=""/>
                      <p:cNvPicPr>
                        <a:picLocks noChangeAspect="1" noChangeArrowheads="1"/>
                      </p:cNvPicPr>
                      <p:nvPr/>
                    </p:nvPicPr>
                    <p:blipFill>
                      <a:blip r:embed="rId6"/>
                      <a:srcRect/>
                      <a:stretch>
                        <a:fillRect/>
                      </a:stretch>
                    </p:blipFill>
                    <p:spPr bwMode="gray">
                      <a:xfrm>
                        <a:off x="352424" y="1186785"/>
                        <a:ext cx="8536081"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AutoShape 14"/>
          <p:cNvSpPr>
            <a:spLocks noChangeArrowheads="1"/>
          </p:cNvSpPr>
          <p:nvPr/>
        </p:nvSpPr>
        <p:spPr bwMode="blackWhite">
          <a:xfrm>
            <a:off x="1339182" y="2546349"/>
            <a:ext cx="2182456" cy="611188"/>
          </a:xfrm>
          <a:prstGeom prst="wedgeRectCallout">
            <a:avLst>
              <a:gd name="adj1" fmla="val 62411"/>
              <a:gd name="adj2" fmla="val 4182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Prior Peak </a:t>
            </a:r>
            <a:r>
              <a:rPr lang="en-US" sz="1400" b="1" dirty="0">
                <a:solidFill>
                  <a:schemeClr val="bg1"/>
                </a:solidFill>
              </a:rPr>
              <a:t>was 2008:Q1 at $6.60 </a:t>
            </a:r>
            <a:r>
              <a:rPr lang="en-US" sz="1400" b="1" dirty="0" smtClean="0">
                <a:solidFill>
                  <a:schemeClr val="bg1"/>
                </a:solidFill>
              </a:rPr>
              <a:t>trillion</a:t>
            </a:r>
            <a:endParaRPr lang="en-US" sz="1400" b="1" dirty="0">
              <a:solidFill>
                <a:schemeClr val="bg1"/>
              </a:solidFill>
            </a:endParaRPr>
          </a:p>
        </p:txBody>
      </p:sp>
      <p:sp>
        <p:nvSpPr>
          <p:cNvPr id="11" name="AutoShape 14"/>
          <p:cNvSpPr>
            <a:spLocks noChangeArrowheads="1"/>
          </p:cNvSpPr>
          <p:nvPr/>
        </p:nvSpPr>
        <p:spPr bwMode="blackWhite">
          <a:xfrm>
            <a:off x="5043950" y="1214370"/>
            <a:ext cx="2557000" cy="1091293"/>
          </a:xfrm>
          <a:prstGeom prst="wedgeRectCallout">
            <a:avLst>
              <a:gd name="adj1" fmla="val 90019"/>
              <a:gd name="adj2" fmla="val -779"/>
            </a:avLst>
          </a:prstGeom>
          <a:solidFill>
            <a:srgbClr val="FFC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Latest (</a:t>
            </a:r>
            <a:r>
              <a:rPr lang="en-US" b="1" dirty="0" smtClean="0">
                <a:solidFill>
                  <a:schemeClr val="bg1"/>
                </a:solidFill>
              </a:rPr>
              <a:t>2014:Q1) </a:t>
            </a:r>
            <a:r>
              <a:rPr lang="en-US" b="1" dirty="0">
                <a:solidFill>
                  <a:schemeClr val="bg1"/>
                </a:solidFill>
              </a:rPr>
              <a:t>was </a:t>
            </a:r>
            <a:r>
              <a:rPr lang="en-US" b="1" dirty="0" smtClean="0">
                <a:solidFill>
                  <a:schemeClr val="bg1"/>
                </a:solidFill>
              </a:rPr>
              <a:t>$7.29 trillion</a:t>
            </a:r>
            <a:r>
              <a:rPr lang="en-US" b="1" dirty="0">
                <a:solidFill>
                  <a:schemeClr val="bg1"/>
                </a:solidFill>
              </a:rPr>
              <a:t>, a new </a:t>
            </a:r>
            <a:r>
              <a:rPr lang="en-US" b="1" dirty="0" smtClean="0">
                <a:solidFill>
                  <a:schemeClr val="bg1"/>
                </a:solidFill>
              </a:rPr>
              <a:t>peak--$1.04 trillion above 2009 trough</a:t>
            </a:r>
            <a:endParaRPr lang="en-US" b="1" dirty="0">
              <a:solidFill>
                <a:schemeClr val="bg1"/>
              </a:solidFill>
            </a:endParaRPr>
          </a:p>
        </p:txBody>
      </p:sp>
      <p:sp>
        <p:nvSpPr>
          <p:cNvPr id="12" name="AutoShape 14"/>
          <p:cNvSpPr>
            <a:spLocks noChangeArrowheads="1"/>
          </p:cNvSpPr>
          <p:nvPr/>
        </p:nvSpPr>
        <p:spPr bwMode="blackWhite">
          <a:xfrm>
            <a:off x="2444698" y="4300226"/>
            <a:ext cx="2419350" cy="876300"/>
          </a:xfrm>
          <a:prstGeom prst="wedgeRectCallout">
            <a:avLst>
              <a:gd name="adj1" fmla="val 57606"/>
              <a:gd name="adj2" fmla="val -9382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Recent trough (2009:Q3) was $6.25 trillion, down </a:t>
            </a:r>
            <a:r>
              <a:rPr lang="en-US" sz="1400" b="1" dirty="0" smtClean="0">
                <a:solidFill>
                  <a:schemeClr val="bg1"/>
                </a:solidFill>
              </a:rPr>
              <a:t>5.3% </a:t>
            </a:r>
            <a:r>
              <a:rPr lang="en-US" sz="1400" b="1" dirty="0">
                <a:solidFill>
                  <a:schemeClr val="bg1"/>
                </a:solidFill>
              </a:rPr>
              <a:t>from prior </a:t>
            </a:r>
            <a:r>
              <a:rPr lang="en-US" sz="1400" b="1" dirty="0" smtClean="0">
                <a:solidFill>
                  <a:schemeClr val="bg1"/>
                </a:solidFill>
              </a:rPr>
              <a:t>peak</a:t>
            </a:r>
            <a:endParaRPr lang="en-US" sz="1400" b="1" dirty="0">
              <a:solidFill>
                <a:schemeClr val="bg1"/>
              </a:solidFill>
            </a:endParaRPr>
          </a:p>
        </p:txBody>
      </p:sp>
      <p:sp>
        <p:nvSpPr>
          <p:cNvPr id="13" name="AutoShape 14"/>
          <p:cNvSpPr>
            <a:spLocks noChangeArrowheads="1"/>
          </p:cNvSpPr>
          <p:nvPr/>
        </p:nvSpPr>
        <p:spPr bwMode="blackWhite">
          <a:xfrm>
            <a:off x="6956321" y="3389870"/>
            <a:ext cx="1674811" cy="1182129"/>
          </a:xfrm>
          <a:prstGeom prst="wedgeRectCallout">
            <a:avLst>
              <a:gd name="adj1" fmla="val 52166"/>
              <a:gd name="adj2" fmla="val -15807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Payrolls are 16.6% above their 2009 trough and up 3.6% over the past year</a:t>
            </a:r>
            <a:endParaRPr lang="en-US" sz="1400" b="1" dirty="0">
              <a:solidFill>
                <a:schemeClr val="bg1"/>
              </a:solidFill>
            </a:endParaRPr>
          </a:p>
        </p:txBody>
      </p:sp>
      <p:sp>
        <p:nvSpPr>
          <p:cNvPr id="15" name="Date Placeholder 14"/>
          <p:cNvSpPr>
            <a:spLocks noGrp="1"/>
          </p:cNvSpPr>
          <p:nvPr>
            <p:ph type="dt" sz="half" idx="10"/>
          </p:nvPr>
        </p:nvSpPr>
        <p:spPr/>
        <p:txBody>
          <a:bodyPr/>
          <a:lstStyle/>
          <a:p>
            <a:pPr>
              <a:defRPr/>
            </a:pPr>
            <a:r>
              <a:rPr lang="en-US" smtClean="0"/>
              <a:t>12/01/09 - 9pm</a:t>
            </a:r>
            <a:endParaRPr lang="en-US"/>
          </a:p>
        </p:txBody>
      </p:sp>
      <p:sp>
        <p:nvSpPr>
          <p:cNvPr id="16" name="Slide Number Placeholder 15"/>
          <p:cNvSpPr>
            <a:spLocks noGrp="1"/>
          </p:cNvSpPr>
          <p:nvPr>
            <p:ph type="sldNum" sz="quarter" idx="12"/>
          </p:nvPr>
        </p:nvSpPr>
        <p:spPr/>
        <p:txBody>
          <a:bodyPr/>
          <a:lstStyle/>
          <a:p>
            <a:pPr>
              <a:defRPr/>
            </a:pPr>
            <a:fld id="{79649112-2361-4913-9798-B6AEBB59A8D4}" type="slidenum">
              <a:rPr lang="en-US" smtClean="0"/>
              <a:pPr>
                <a:defRPr/>
              </a:pPr>
              <a:t>126</a:t>
            </a:fld>
            <a:endParaRPr lang="en-US"/>
          </a:p>
        </p:txBody>
      </p:sp>
    </p:spTree>
    <p:extLst>
      <p:ext uri="{BB962C8B-B14F-4D97-AF65-F5344CB8AC3E}">
        <p14:creationId xmlns:p14="http://schemas.microsoft.com/office/powerpoint/2010/main" val="76784783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nodeType="afterGroup">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1"/>
                                        </p:tgtEl>
                                        <p:attrNameLst>
                                          <p:attrName>style.visibility</p:attrName>
                                        </p:attrNameLst>
                                      </p:cBhvr>
                                      <p:to>
                                        <p:strVal val="visible"/>
                                      </p:to>
                                    </p:set>
                                    <p:animEffect transition="in" filter="wipe(right)">
                                      <p:cBhvr>
                                        <p:cTn id="11" dur="500"/>
                                        <p:tgtEl>
                                          <p:spTgt spid="11"/>
                                        </p:tgtEl>
                                      </p:cBhvr>
                                    </p:animEffect>
                                  </p:childTnLst>
                                </p:cTn>
                              </p:par>
                            </p:childTnLst>
                          </p:cTn>
                        </p:par>
                        <p:par>
                          <p:cTn id="12" fill="hold" nodeType="afterGroup">
                            <p:stCondLst>
                              <p:cond delay="3000"/>
                            </p:stCondLst>
                            <p:childTnLst>
                              <p:par>
                                <p:cTn id="13" presetID="22" presetClass="entr" presetSubtype="2" fill="hold" grpId="0" nodeType="afterEffect">
                                  <p:stCondLst>
                                    <p:cond delay="1000"/>
                                  </p:stCondLst>
                                  <p:childTnLst>
                                    <p:set>
                                      <p:cBhvr>
                                        <p:cTn id="14" dur="1" fill="hold">
                                          <p:stCondLst>
                                            <p:cond delay="0"/>
                                          </p:stCondLst>
                                        </p:cTn>
                                        <p:tgtEl>
                                          <p:spTgt spid="12"/>
                                        </p:tgtEl>
                                        <p:attrNameLst>
                                          <p:attrName>style.visibility</p:attrName>
                                        </p:attrNameLst>
                                      </p:cBhvr>
                                      <p:to>
                                        <p:strVal val="visible"/>
                                      </p:to>
                                    </p:set>
                                    <p:animEffect transition="in" filter="wipe(right)">
                                      <p:cBhvr>
                                        <p:cTn id="15" dur="500"/>
                                        <p:tgtEl>
                                          <p:spTgt spid="12"/>
                                        </p:tgtEl>
                                      </p:cBhvr>
                                    </p:animEffect>
                                  </p:childTnLst>
                                </p:cTn>
                              </p:par>
                            </p:childTnLst>
                          </p:cTn>
                        </p:par>
                        <p:par>
                          <p:cTn id="16" fill="hold">
                            <p:stCondLst>
                              <p:cond delay="4500"/>
                            </p:stCondLst>
                            <p:childTnLst>
                              <p:par>
                                <p:cTn id="17" presetID="22" presetClass="entr" presetSubtype="2" fill="hold" grpId="0" nodeType="afterEffect">
                                  <p:stCondLst>
                                    <p:cond delay="1000"/>
                                  </p:stCondLst>
                                  <p:childTnLst>
                                    <p:set>
                                      <p:cBhvr>
                                        <p:cTn id="18" dur="1" fill="hold">
                                          <p:stCondLst>
                                            <p:cond delay="0"/>
                                          </p:stCondLst>
                                        </p:cTn>
                                        <p:tgtEl>
                                          <p:spTgt spid="13"/>
                                        </p:tgtEl>
                                        <p:attrNameLst>
                                          <p:attrName>style.visibility</p:attrName>
                                        </p:attrNameLst>
                                      </p:cBhvr>
                                      <p:to>
                                        <p:strVal val="visible"/>
                                      </p:to>
                                    </p:set>
                                    <p:animEffect transition="in" filter="wipe(right)">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11817" name="Object 9"/>
          <p:cNvGraphicFramePr>
            <a:graphicFrameLocks noChangeAspect="1"/>
          </p:cNvGraphicFramePr>
          <p:nvPr>
            <p:extLst/>
          </p:nvPr>
        </p:nvGraphicFramePr>
        <p:xfrm>
          <a:off x="444500" y="1336263"/>
          <a:ext cx="8401050" cy="4191000"/>
        </p:xfrm>
        <a:graphic>
          <a:graphicData uri="http://schemas.openxmlformats.org/presentationml/2006/ole">
            <mc:AlternateContent xmlns:mc="http://schemas.openxmlformats.org/markup-compatibility/2006">
              <mc:Choice xmlns:v="urn:schemas-microsoft-com:vml" Requires="v">
                <p:oleObj spid="_x0000_s27890722" name="Chart" r:id="rId4" imgW="8410548" imgH="3581479" progId="MSGraph.Chart.8">
                  <p:embed followColorScheme="full"/>
                </p:oleObj>
              </mc:Choice>
              <mc:Fallback>
                <p:oleObj name="Chart" r:id="rId4" imgW="8410548" imgH="3581479" progId="MSGraph.Chart.8">
                  <p:embed followColorScheme="full"/>
                  <p:pic>
                    <p:nvPicPr>
                      <p:cNvPr id="0" name=""/>
                      <p:cNvPicPr>
                        <a:picLocks noChangeAspect="1" noChangeArrowheads="1"/>
                      </p:cNvPicPr>
                      <p:nvPr/>
                    </p:nvPicPr>
                    <p:blipFill>
                      <a:blip r:embed="rId5"/>
                      <a:srcRect/>
                      <a:stretch>
                        <a:fillRect/>
                      </a:stretch>
                    </p:blipFill>
                    <p:spPr bwMode="gray">
                      <a:xfrm>
                        <a:off x="444500" y="1336263"/>
                        <a:ext cx="8401050" cy="419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291" name="Rectangle 105"/>
          <p:cNvSpPr>
            <a:spLocks noGrp="1" noChangeArrowheads="1"/>
          </p:cNvSpPr>
          <p:nvPr>
            <p:ph type="dt" sz="quarter" idx="10"/>
          </p:nvPr>
        </p:nvSpPr>
        <p:spPr/>
        <p:txBody>
          <a:bodyPr/>
          <a:lstStyle/>
          <a:p>
            <a:pPr>
              <a:defRPr/>
            </a:pPr>
            <a:r>
              <a:rPr lang="en-US" smtClean="0"/>
              <a:t>12/01/09 - 9pm</a:t>
            </a:r>
          </a:p>
        </p:txBody>
      </p:sp>
      <p:sp>
        <p:nvSpPr>
          <p:cNvPr id="14341" name="Rectangle 110"/>
          <p:cNvSpPr>
            <a:spLocks noGrp="1" noChangeArrowheads="1"/>
          </p:cNvSpPr>
          <p:nvPr>
            <p:ph type="sldNum" sz="quarter" idx="12"/>
          </p:nvPr>
        </p:nvSpPr>
        <p:spPr>
          <a:noFill/>
        </p:spPr>
        <p:txBody>
          <a:bodyPr/>
          <a:lstStyle/>
          <a:p>
            <a:fld id="{602DEC48-124F-471B-8295-5E8460B7D313}" type="slidenum">
              <a:rPr lang="en-US" smtClean="0">
                <a:cs typeface="Arial" charset="0"/>
              </a:rPr>
              <a:pPr/>
              <a:t>127</a:t>
            </a:fld>
            <a:endParaRPr lang="en-US" smtClean="0">
              <a:cs typeface="Arial" charset="0"/>
            </a:endParaRPr>
          </a:p>
        </p:txBody>
      </p:sp>
      <p:sp>
        <p:nvSpPr>
          <p:cNvPr id="14342" name="Rectangle 15"/>
          <p:cNvSpPr>
            <a:spLocks noChangeArrowheads="1"/>
          </p:cNvSpPr>
          <p:nvPr/>
        </p:nvSpPr>
        <p:spPr bwMode="black">
          <a:xfrm>
            <a:off x="233363" y="1047750"/>
            <a:ext cx="87963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Payroll Base*                                                                                                                   WC NWP</a:t>
            </a:r>
          </a:p>
        </p:txBody>
      </p:sp>
      <p:sp>
        <p:nvSpPr>
          <p:cNvPr id="14343" name="Rectangle 14"/>
          <p:cNvSpPr>
            <a:spLocks noGrp="1" noChangeArrowheads="1"/>
          </p:cNvSpPr>
          <p:nvPr>
            <p:ph type="title"/>
          </p:nvPr>
        </p:nvSpPr>
        <p:spPr>
          <a:xfrm>
            <a:off x="147638" y="107950"/>
            <a:ext cx="7483475" cy="923925"/>
          </a:xfrm>
        </p:spPr>
        <p:txBody>
          <a:bodyPr/>
          <a:lstStyle/>
          <a:p>
            <a:r>
              <a:rPr lang="en-US" dirty="0" smtClean="0"/>
              <a:t>Payroll vs. Workers Comp Net Written Premiums, 1990-2013P</a:t>
            </a:r>
          </a:p>
        </p:txBody>
      </p:sp>
      <p:sp>
        <p:nvSpPr>
          <p:cNvPr id="14344" name="Rectangle 3"/>
          <p:cNvSpPr>
            <a:spLocks noChangeArrowheads="1"/>
          </p:cNvSpPr>
          <p:nvPr/>
        </p:nvSpPr>
        <p:spPr bwMode="auto">
          <a:xfrm>
            <a:off x="0" y="6389688"/>
            <a:ext cx="8772525" cy="468312"/>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*Private employment;  Shaded areas indicate recessions. </a:t>
            </a:r>
            <a:r>
              <a:rPr lang="en-US" sz="1100" dirty="0" smtClean="0"/>
              <a:t>WC </a:t>
            </a:r>
            <a:r>
              <a:rPr lang="en-US" sz="1100" dirty="0"/>
              <a:t>premiums for </a:t>
            </a:r>
            <a:r>
              <a:rPr lang="en-US" sz="1100" dirty="0" smtClean="0"/>
              <a:t>2012 are I.I.I</a:t>
            </a:r>
            <a:r>
              <a:rPr lang="en-US" sz="1100" dirty="0"/>
              <a:t>. </a:t>
            </a:r>
            <a:r>
              <a:rPr lang="en-US" sz="1100" dirty="0" smtClean="0"/>
              <a:t>estimate based YTD 2013 </a:t>
            </a:r>
            <a:r>
              <a:rPr lang="en-US" sz="1100" dirty="0" err="1" smtClean="0"/>
              <a:t>actuals</a:t>
            </a:r>
            <a:r>
              <a:rPr lang="en-US" sz="1100" dirty="0" smtClean="0"/>
              <a:t>.</a:t>
            </a:r>
            <a:endParaRPr lang="en-US" sz="1100" dirty="0"/>
          </a:p>
          <a:p>
            <a:pPr eaLnBrk="0" hangingPunct="0">
              <a:lnSpc>
                <a:spcPct val="85000"/>
              </a:lnSpc>
              <a:spcBef>
                <a:spcPct val="25000"/>
              </a:spcBef>
              <a:buClr>
                <a:schemeClr val="accent2"/>
              </a:buClr>
              <a:buFont typeface="Wingdings" pitchFamily="2" charset="2"/>
              <a:buNone/>
            </a:pPr>
            <a:r>
              <a:rPr lang="en-US" sz="1100" dirty="0"/>
              <a:t>Sources: NBER (recessions); Federal Reserve Bank of St. Louis at </a:t>
            </a:r>
            <a:r>
              <a:rPr lang="en-US" sz="1100" dirty="0">
                <a:hlinkClick r:id="rId6"/>
              </a:rPr>
              <a:t>http://research.stlouisfed.org/fred2/series/WASCUR</a:t>
            </a:r>
            <a:r>
              <a:rPr lang="en-US" sz="1100" dirty="0"/>
              <a:t> ; NCCI; I.I.I.</a:t>
            </a:r>
          </a:p>
        </p:txBody>
      </p:sp>
      <p:sp>
        <p:nvSpPr>
          <p:cNvPr id="1911821" name="Rectangle 13"/>
          <p:cNvSpPr>
            <a:spLocks noChangeArrowheads="1"/>
          </p:cNvSpPr>
          <p:nvPr/>
        </p:nvSpPr>
        <p:spPr bwMode="blackWhite">
          <a:xfrm>
            <a:off x="303213" y="5621338"/>
            <a:ext cx="8405812" cy="55721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Continued </a:t>
            </a:r>
            <a:r>
              <a:rPr lang="en-US" b="1" dirty="0">
                <a:solidFill>
                  <a:srgbClr val="FFFFFF"/>
                </a:solidFill>
              </a:rPr>
              <a:t>P</a:t>
            </a:r>
            <a:r>
              <a:rPr lang="en-US" b="1" dirty="0" smtClean="0">
                <a:solidFill>
                  <a:srgbClr val="FFFFFF"/>
                </a:solidFill>
              </a:rPr>
              <a:t>ayroll </a:t>
            </a:r>
            <a:r>
              <a:rPr lang="en-US" b="1" dirty="0">
                <a:solidFill>
                  <a:srgbClr val="FFFFFF"/>
                </a:solidFill>
              </a:rPr>
              <a:t>G</a:t>
            </a:r>
            <a:r>
              <a:rPr lang="en-US" b="1" dirty="0" smtClean="0">
                <a:solidFill>
                  <a:srgbClr val="FFFFFF"/>
                </a:solidFill>
              </a:rPr>
              <a:t>rowth </a:t>
            </a:r>
            <a:r>
              <a:rPr lang="en-US" b="1" dirty="0">
                <a:solidFill>
                  <a:srgbClr val="FFFFFF"/>
                </a:solidFill>
              </a:rPr>
              <a:t>and </a:t>
            </a:r>
            <a:r>
              <a:rPr lang="en-US" b="1" dirty="0" smtClean="0">
                <a:solidFill>
                  <a:srgbClr val="FFFFFF"/>
                </a:solidFill>
              </a:rPr>
              <a:t>Rate Gains Suggest </a:t>
            </a:r>
            <a:r>
              <a:rPr lang="en-US" b="1" dirty="0">
                <a:solidFill>
                  <a:srgbClr val="FFFFFF"/>
                </a:solidFill>
              </a:rPr>
              <a:t>WC NWP </a:t>
            </a:r>
            <a:r>
              <a:rPr lang="en-US" b="1" dirty="0" smtClean="0">
                <a:solidFill>
                  <a:srgbClr val="FFFFFF"/>
                </a:solidFill>
              </a:rPr>
              <a:t>Will </a:t>
            </a:r>
            <a:r>
              <a:rPr lang="en-US" b="1" dirty="0">
                <a:solidFill>
                  <a:srgbClr val="FFFFFF"/>
                </a:solidFill>
              </a:rPr>
              <a:t>G</a:t>
            </a:r>
            <a:r>
              <a:rPr lang="en-US" b="1" dirty="0" smtClean="0">
                <a:solidFill>
                  <a:srgbClr val="FFFFFF"/>
                </a:solidFill>
              </a:rPr>
              <a:t>row </a:t>
            </a:r>
            <a:r>
              <a:rPr lang="en-US" b="1" dirty="0">
                <a:solidFill>
                  <a:srgbClr val="FFFFFF"/>
                </a:solidFill>
              </a:rPr>
              <a:t>A</a:t>
            </a:r>
            <a:r>
              <a:rPr lang="en-US" b="1" dirty="0" smtClean="0">
                <a:solidFill>
                  <a:srgbClr val="FFFFFF"/>
                </a:solidFill>
              </a:rPr>
              <a:t>gain </a:t>
            </a:r>
            <a:r>
              <a:rPr lang="en-US" b="1" dirty="0">
                <a:solidFill>
                  <a:srgbClr val="FFFFFF"/>
                </a:solidFill>
              </a:rPr>
              <a:t>in </a:t>
            </a:r>
            <a:r>
              <a:rPr lang="en-US" b="1" dirty="0" smtClean="0">
                <a:solidFill>
                  <a:srgbClr val="FFFFFF"/>
                </a:solidFill>
              </a:rPr>
              <a:t>2014;  +8.6% Growth Estimated for 2013</a:t>
            </a:r>
            <a:endParaRPr lang="en-US" b="1" dirty="0">
              <a:solidFill>
                <a:srgbClr val="FFFFFF"/>
              </a:solidFill>
            </a:endParaRPr>
          </a:p>
        </p:txBody>
      </p:sp>
      <p:sp>
        <p:nvSpPr>
          <p:cNvPr id="14346" name="Text Box 7"/>
          <p:cNvSpPr txBox="1">
            <a:spLocks noChangeArrowheads="1"/>
          </p:cNvSpPr>
          <p:nvPr/>
        </p:nvSpPr>
        <p:spPr bwMode="auto">
          <a:xfrm>
            <a:off x="1254331" y="1952625"/>
            <a:ext cx="641350" cy="182563"/>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dirty="0"/>
              <a:t>7/90-3/91</a:t>
            </a:r>
          </a:p>
        </p:txBody>
      </p:sp>
      <p:sp>
        <p:nvSpPr>
          <p:cNvPr id="14347" name="Text Box 10"/>
          <p:cNvSpPr txBox="1">
            <a:spLocks noChangeArrowheads="1"/>
          </p:cNvSpPr>
          <p:nvPr/>
        </p:nvSpPr>
        <p:spPr bwMode="auto">
          <a:xfrm>
            <a:off x="4317297" y="1952625"/>
            <a:ext cx="725488" cy="182563"/>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dirty="0"/>
              <a:t>3/01-11/01</a:t>
            </a:r>
          </a:p>
        </p:txBody>
      </p:sp>
      <p:sp>
        <p:nvSpPr>
          <p:cNvPr id="14348" name="Rectangle 16"/>
          <p:cNvSpPr>
            <a:spLocks noChangeArrowheads="1"/>
          </p:cNvSpPr>
          <p:nvPr/>
        </p:nvSpPr>
        <p:spPr bwMode="auto">
          <a:xfrm>
            <a:off x="1344819" y="2113884"/>
            <a:ext cx="262756" cy="2900568"/>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49" name="Rectangle 17"/>
          <p:cNvSpPr>
            <a:spLocks noChangeArrowheads="1"/>
          </p:cNvSpPr>
          <p:nvPr/>
        </p:nvSpPr>
        <p:spPr bwMode="auto">
          <a:xfrm>
            <a:off x="4531404" y="2093912"/>
            <a:ext cx="143839" cy="2950035"/>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50" name="Rectangle 18"/>
          <p:cNvSpPr>
            <a:spLocks noChangeArrowheads="1"/>
          </p:cNvSpPr>
          <p:nvPr/>
        </p:nvSpPr>
        <p:spPr bwMode="auto">
          <a:xfrm>
            <a:off x="6479581" y="2073020"/>
            <a:ext cx="511164" cy="2956179"/>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51" name="Text Box 10"/>
          <p:cNvSpPr txBox="1">
            <a:spLocks noChangeArrowheads="1"/>
          </p:cNvSpPr>
          <p:nvPr/>
        </p:nvSpPr>
        <p:spPr bwMode="auto">
          <a:xfrm>
            <a:off x="6336690" y="1817944"/>
            <a:ext cx="733425" cy="185738"/>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dirty="0"/>
              <a:t>12/07-6/09</a:t>
            </a:r>
          </a:p>
        </p:txBody>
      </p:sp>
      <p:sp>
        <p:nvSpPr>
          <p:cNvPr id="14352" name="Rectangle 15"/>
          <p:cNvSpPr>
            <a:spLocks noChangeArrowheads="1"/>
          </p:cNvSpPr>
          <p:nvPr/>
        </p:nvSpPr>
        <p:spPr bwMode="black">
          <a:xfrm>
            <a:off x="185738" y="1247775"/>
            <a:ext cx="87963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$Billions                                                                                                                            $Billions</a:t>
            </a:r>
          </a:p>
        </p:txBody>
      </p:sp>
      <p:sp>
        <p:nvSpPr>
          <p:cNvPr id="17" name="AutoShape 14"/>
          <p:cNvSpPr>
            <a:spLocks noChangeArrowheads="1"/>
          </p:cNvSpPr>
          <p:nvPr/>
        </p:nvSpPr>
        <p:spPr bwMode="blackWhite">
          <a:xfrm>
            <a:off x="2232025" y="2281238"/>
            <a:ext cx="1895475" cy="946150"/>
          </a:xfrm>
          <a:prstGeom prst="wedgeRectCallout">
            <a:avLst>
              <a:gd name="adj1" fmla="val 159913"/>
              <a:gd name="adj2" fmla="val -52226"/>
            </a:avLst>
          </a:prstGeom>
          <a:solidFill>
            <a:schemeClr val="accent2"/>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WC premium volume dropped two years before the recession began</a:t>
            </a:r>
          </a:p>
        </p:txBody>
      </p:sp>
      <p:sp>
        <p:nvSpPr>
          <p:cNvPr id="18" name="AutoShape 38"/>
          <p:cNvSpPr>
            <a:spLocks noChangeArrowheads="1"/>
          </p:cNvSpPr>
          <p:nvPr/>
        </p:nvSpPr>
        <p:spPr bwMode="blackWhite">
          <a:xfrm>
            <a:off x="4513997" y="3430182"/>
            <a:ext cx="1882775" cy="1366837"/>
          </a:xfrm>
          <a:prstGeom prst="wedgeRectCallout">
            <a:avLst>
              <a:gd name="adj1" fmla="val 80187"/>
              <a:gd name="adj2" fmla="val -1611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WC net premiums written were down $14B or 29.3% to $33.8B in 2010 after peaking at $47.8B in 2005</a:t>
            </a:r>
          </a:p>
        </p:txBody>
      </p:sp>
    </p:spTree>
    <p:extLst>
      <p:ext uri="{BB962C8B-B14F-4D97-AF65-F5344CB8AC3E}">
        <p14:creationId xmlns:p14="http://schemas.microsoft.com/office/powerpoint/2010/main" val="343261091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500"/>
                                  </p:stCondLst>
                                  <p:childTnLst>
                                    <p:set>
                                      <p:cBhvr>
                                        <p:cTn id="6" dur="1" fill="hold">
                                          <p:stCondLst>
                                            <p:cond delay="0"/>
                                          </p:stCondLst>
                                        </p:cTn>
                                        <p:tgtEl>
                                          <p:spTgt spid="1911817"/>
                                        </p:tgtEl>
                                        <p:attrNameLst>
                                          <p:attrName>style.visibility</p:attrName>
                                        </p:attrNameLst>
                                      </p:cBhvr>
                                      <p:to>
                                        <p:strVal val="visible"/>
                                      </p:to>
                                    </p:set>
                                    <p:animEffect transition="in" filter="wipe(left)">
                                      <p:cBhvr>
                                        <p:cTn id="7" dur="1000"/>
                                        <p:tgtEl>
                                          <p:spTgt spid="19118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500"/>
                                  </p:stCondLst>
                                  <p:childTnLst>
                                    <p:set>
                                      <p:cBhvr>
                                        <p:cTn id="11" dur="1" fill="hold">
                                          <p:stCondLst>
                                            <p:cond delay="0"/>
                                          </p:stCondLst>
                                        </p:cTn>
                                        <p:tgtEl>
                                          <p:spTgt spid="1911817"/>
                                        </p:tgtEl>
                                        <p:attrNameLst>
                                          <p:attrName>style.visibility</p:attrName>
                                        </p:attrNameLst>
                                      </p:cBhvr>
                                      <p:to>
                                        <p:strVal val="visible"/>
                                      </p:to>
                                    </p:set>
                                    <p:animEffect transition="in" filter="wipe(left)">
                                      <p:cBhvr>
                                        <p:cTn id="12" dur="1000"/>
                                        <p:tgtEl>
                                          <p:spTgt spid="1911817"/>
                                        </p:tgtEl>
                                      </p:cBhvr>
                                    </p:animEffect>
                                  </p:childTnLst>
                                </p:cTn>
                              </p:par>
                            </p:childTnLst>
                          </p:cTn>
                        </p:par>
                        <p:par>
                          <p:cTn id="13" fill="hold">
                            <p:stCondLst>
                              <p:cond delay="1500"/>
                            </p:stCondLst>
                            <p:childTnLst>
                              <p:par>
                                <p:cTn id="14" presetID="23" presetClass="entr" presetSubtype="16" fill="hold" grpId="0" nodeType="afterEffect">
                                  <p:stCondLst>
                                    <p:cond delay="500"/>
                                  </p:stCondLst>
                                  <p:childTnLst>
                                    <p:set>
                                      <p:cBhvr>
                                        <p:cTn id="15" dur="1" fill="hold">
                                          <p:stCondLst>
                                            <p:cond delay="0"/>
                                          </p:stCondLst>
                                        </p:cTn>
                                        <p:tgtEl>
                                          <p:spTgt spid="1911821"/>
                                        </p:tgtEl>
                                        <p:attrNameLst>
                                          <p:attrName>style.visibility</p:attrName>
                                        </p:attrNameLst>
                                      </p:cBhvr>
                                      <p:to>
                                        <p:strVal val="visible"/>
                                      </p:to>
                                    </p:set>
                                    <p:anim calcmode="lin" valueType="num">
                                      <p:cBhvr>
                                        <p:cTn id="16" dur="500" fill="hold"/>
                                        <p:tgtEl>
                                          <p:spTgt spid="1911821"/>
                                        </p:tgtEl>
                                        <p:attrNameLst>
                                          <p:attrName>ppt_w</p:attrName>
                                        </p:attrNameLst>
                                      </p:cBhvr>
                                      <p:tavLst>
                                        <p:tav tm="0">
                                          <p:val>
                                            <p:fltVal val="0"/>
                                          </p:val>
                                        </p:tav>
                                        <p:tav tm="100000">
                                          <p:val>
                                            <p:strVal val="#ppt_w"/>
                                          </p:val>
                                        </p:tav>
                                      </p:tavLst>
                                    </p:anim>
                                    <p:anim calcmode="lin" valueType="num">
                                      <p:cBhvr>
                                        <p:cTn id="17" dur="500" fill="hold"/>
                                        <p:tgtEl>
                                          <p:spTgt spid="1911821"/>
                                        </p:tgtEl>
                                        <p:attrNameLst>
                                          <p:attrName>ppt_h</p:attrName>
                                        </p:attrNameLst>
                                      </p:cBhvr>
                                      <p:tavLst>
                                        <p:tav tm="0">
                                          <p:val>
                                            <p:fltVal val="0"/>
                                          </p:val>
                                        </p:tav>
                                        <p:tav tm="100000">
                                          <p:val>
                                            <p:strVal val="#ppt_h"/>
                                          </p:val>
                                        </p:tav>
                                      </p:tavLst>
                                    </p:anim>
                                  </p:childTnLst>
                                </p:cTn>
                              </p:par>
                            </p:childTnLst>
                          </p:cTn>
                        </p:par>
                        <p:par>
                          <p:cTn id="18" fill="hold">
                            <p:stCondLst>
                              <p:cond delay="2500"/>
                            </p:stCondLst>
                            <p:childTnLst>
                              <p:par>
                                <p:cTn id="19" presetID="22" presetClass="entr" presetSubtype="2" fill="hold" grpId="0" nodeType="afterEffect">
                                  <p:stCondLst>
                                    <p:cond delay="1000"/>
                                  </p:stCondLst>
                                  <p:childTnLst>
                                    <p:set>
                                      <p:cBhvr>
                                        <p:cTn id="20" dur="1" fill="hold">
                                          <p:stCondLst>
                                            <p:cond delay="0"/>
                                          </p:stCondLst>
                                        </p:cTn>
                                        <p:tgtEl>
                                          <p:spTgt spid="17"/>
                                        </p:tgtEl>
                                        <p:attrNameLst>
                                          <p:attrName>style.visibility</p:attrName>
                                        </p:attrNameLst>
                                      </p:cBhvr>
                                      <p:to>
                                        <p:strVal val="visible"/>
                                      </p:to>
                                    </p:set>
                                    <p:animEffect transition="in" filter="wipe(right)">
                                      <p:cBhvr>
                                        <p:cTn id="21" dur="500"/>
                                        <p:tgtEl>
                                          <p:spTgt spid="17"/>
                                        </p:tgtEl>
                                      </p:cBhvr>
                                    </p:animEffect>
                                  </p:childTnLst>
                                </p:cTn>
                              </p:par>
                            </p:childTnLst>
                          </p:cTn>
                        </p:par>
                        <p:par>
                          <p:cTn id="22" fill="hold">
                            <p:stCondLst>
                              <p:cond delay="4000"/>
                            </p:stCondLst>
                            <p:childTnLst>
                              <p:par>
                                <p:cTn id="23" presetID="22" presetClass="entr" presetSubtype="8" fill="hold" grpId="0" nodeType="afterEffect">
                                  <p:stCondLst>
                                    <p:cond delay="50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911817" grpId="0" bld="series" animBg="0"/>
      <p:bldP spid="1911821" grpId="0" animBg="1"/>
      <p:bldP spid="17" grpId="0" animBg="1"/>
      <p:bldP spid="18" grpId="0" animBg="1"/>
    </p:bldLst>
  </p:timing>
</p:sld>
</file>

<file path=ppt/slides/slide1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46306" name="Rectangle 2"/>
          <p:cNvSpPr>
            <a:spLocks noGrp="1" noChangeArrowheads="1"/>
          </p:cNvSpPr>
          <p:nvPr>
            <p:ph type="ctrTitle" idx="4294967295"/>
          </p:nvPr>
        </p:nvSpPr>
        <p:spPr bwMode="blackWhite">
          <a:xfrm>
            <a:off x="581025" y="2268538"/>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smtClean="0">
                <a:solidFill>
                  <a:schemeClr val="bg1"/>
                </a:solidFill>
              </a:rPr>
              <a:t>Workers Compensation   Operating Environment</a:t>
            </a:r>
          </a:p>
        </p:txBody>
      </p:sp>
      <p:sp>
        <p:nvSpPr>
          <p:cNvPr id="11571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1571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60523EE7-C669-4F06-8A4D-A73393AECA03}" type="slidenum">
              <a:rPr lang="en-US" sz="900">
                <a:solidFill>
                  <a:schemeClr val="bg1"/>
                </a:solidFill>
              </a:rPr>
              <a:pPr algn="r" eaLnBrk="0" hangingPunct="0">
                <a:lnSpc>
                  <a:spcPct val="85000"/>
                </a:lnSpc>
                <a:spcBef>
                  <a:spcPct val="20000"/>
                </a:spcBef>
              </a:pPr>
              <a:t>128</a:t>
            </a:fld>
            <a:endParaRPr lang="en-US" sz="900">
              <a:solidFill>
                <a:schemeClr val="bg1"/>
              </a:solidFill>
            </a:endParaRPr>
          </a:p>
        </p:txBody>
      </p:sp>
      <p:pic>
        <p:nvPicPr>
          <p:cNvPr id="115717"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46310" name="Rectangle 6"/>
          <p:cNvSpPr>
            <a:spLocks noChangeArrowheads="1"/>
          </p:cNvSpPr>
          <p:nvPr/>
        </p:nvSpPr>
        <p:spPr bwMode="auto">
          <a:xfrm>
            <a:off x="363538" y="4324350"/>
            <a:ext cx="8416925" cy="978729"/>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200" b="1" dirty="0" smtClean="0">
                <a:solidFill>
                  <a:srgbClr val="225A7A"/>
                </a:solidFill>
              </a:rPr>
              <a:t>Workers Comp Results Have Improved Substantially in Recent Years</a:t>
            </a:r>
            <a:endParaRPr lang="en-US" sz="32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128</a:t>
            </a:fld>
            <a:endParaRPr lang="en-US"/>
          </a:p>
        </p:txBody>
      </p:sp>
    </p:spTree>
    <p:extLst>
      <p:ext uri="{BB962C8B-B14F-4D97-AF65-F5344CB8AC3E}">
        <p14:creationId xmlns:p14="http://schemas.microsoft.com/office/powerpoint/2010/main" val="2583235742"/>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46306"/>
                                        </p:tgtEl>
                                        <p:attrNameLst>
                                          <p:attrName>style.visibility</p:attrName>
                                        </p:attrNameLst>
                                      </p:cBhvr>
                                      <p:to>
                                        <p:strVal val="visible"/>
                                      </p:to>
                                    </p:set>
                                    <p:animEffect transition="in" filter="barn(outVertical)">
                                      <p:cBhvr>
                                        <p:cTn id="7" dur="1000"/>
                                        <p:tgtEl>
                                          <p:spTgt spid="2146306"/>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46310"/>
                                        </p:tgtEl>
                                        <p:attrNameLst>
                                          <p:attrName>style.visibility</p:attrName>
                                        </p:attrNameLst>
                                      </p:cBhvr>
                                      <p:to>
                                        <p:strVal val="visible"/>
                                      </p:to>
                                    </p:set>
                                    <p:animEffect transition="in" filter="barn(outVertical)">
                                      <p:cBhvr>
                                        <p:cTn id="10" dur="1000"/>
                                        <p:tgtEl>
                                          <p:spTgt spid="21463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6306" grpId="0" animBg="1"/>
      <p:bldP spid="2146310" grpId="0"/>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r>
              <a:rPr lang="en-US" dirty="0" smtClean="0"/>
              <a:t>Workers Compensation Combined Ratio: 1994–2015F</a:t>
            </a:r>
            <a:endParaRPr lang="en-US" baseline="30000" dirty="0" smtClean="0"/>
          </a:p>
        </p:txBody>
      </p:sp>
      <p:graphicFrame>
        <p:nvGraphicFramePr>
          <p:cNvPr id="53250" name="Object 3"/>
          <p:cNvGraphicFramePr>
            <a:graphicFrameLocks/>
          </p:cNvGraphicFramePr>
          <p:nvPr>
            <p:extLst/>
          </p:nvPr>
        </p:nvGraphicFramePr>
        <p:xfrm>
          <a:off x="149225" y="1361133"/>
          <a:ext cx="8451850" cy="3879850"/>
        </p:xfrm>
        <a:graphic>
          <a:graphicData uri="http://schemas.openxmlformats.org/presentationml/2006/ole">
            <mc:AlternateContent xmlns:mc="http://schemas.openxmlformats.org/markup-compatibility/2006">
              <mc:Choice xmlns:v="urn:schemas-microsoft-com:vml" Requires="v">
                <p:oleObj spid="_x0000_s27953161" name="Chart" r:id="rId4" imgW="8419996" imgH="3657600" progId="MSGraph.Chart.8">
                  <p:embed followColorScheme="full"/>
                </p:oleObj>
              </mc:Choice>
              <mc:Fallback>
                <p:oleObj name="Chart" r:id="rId4" imgW="8419996" imgH="3657600" progId="MSGraph.Chart.8">
                  <p:embed followColorScheme="full"/>
                  <p:pic>
                    <p:nvPicPr>
                      <p:cNvPr id="0" name=""/>
                      <p:cNvPicPr>
                        <a:picLocks noChangeArrowheads="1"/>
                      </p:cNvPicPr>
                      <p:nvPr/>
                    </p:nvPicPr>
                    <p:blipFill>
                      <a:blip r:embed="rId5"/>
                      <a:srcRect/>
                      <a:stretch>
                        <a:fillRect/>
                      </a:stretch>
                    </p:blipFill>
                    <p:spPr bwMode="auto">
                      <a:xfrm>
                        <a:off x="149225" y="1361133"/>
                        <a:ext cx="8451850" cy="387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309716" y="5353050"/>
            <a:ext cx="8465573" cy="11414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400" b="1" dirty="0" smtClean="0">
                <a:solidFill>
                  <a:srgbClr val="FFFFFF"/>
                </a:solidFill>
              </a:rPr>
              <a:t>Workers Comp Results Began to Improve in 2012. </a:t>
            </a:r>
            <a:r>
              <a:rPr lang="en-US" sz="2400" b="1" dirty="0">
                <a:solidFill>
                  <a:srgbClr val="FFFFFF"/>
                </a:solidFill>
              </a:rPr>
              <a:t>Underwriting Results </a:t>
            </a:r>
            <a:r>
              <a:rPr lang="en-US" sz="2400" b="1" dirty="0" smtClean="0">
                <a:solidFill>
                  <a:srgbClr val="FFFFFF"/>
                </a:solidFill>
              </a:rPr>
              <a:t> Deteriorated </a:t>
            </a:r>
            <a:r>
              <a:rPr lang="en-US" sz="2400" b="1" dirty="0">
                <a:solidFill>
                  <a:srgbClr val="FFFFFF"/>
                </a:solidFill>
              </a:rPr>
              <a:t>Markedly </a:t>
            </a:r>
            <a:r>
              <a:rPr lang="en-US" sz="2400" b="1" dirty="0" smtClean="0">
                <a:solidFill>
                  <a:srgbClr val="FFFFFF"/>
                </a:solidFill>
              </a:rPr>
              <a:t>from 2007-2010/11 and Were the </a:t>
            </a:r>
            <a:r>
              <a:rPr lang="en-US" sz="2400" b="1" dirty="0">
                <a:solidFill>
                  <a:srgbClr val="FFFFFF"/>
                </a:solidFill>
              </a:rPr>
              <a:t>Worst </a:t>
            </a:r>
            <a:r>
              <a:rPr lang="en-US" sz="2400" b="1" dirty="0" smtClean="0">
                <a:solidFill>
                  <a:srgbClr val="FFFFFF"/>
                </a:solidFill>
              </a:rPr>
              <a:t>They Had </a:t>
            </a:r>
            <a:r>
              <a:rPr lang="en-US" sz="2400" b="1" dirty="0">
                <a:solidFill>
                  <a:srgbClr val="FFFFFF"/>
                </a:solidFill>
              </a:rPr>
              <a:t>Been in a </a:t>
            </a:r>
            <a:r>
              <a:rPr lang="en-US" sz="2400" b="1" dirty="0" smtClean="0">
                <a:solidFill>
                  <a:srgbClr val="FFFFFF"/>
                </a:solidFill>
              </a:rPr>
              <a:t>Decade. </a:t>
            </a:r>
            <a:endParaRPr lang="en-US" sz="2400" b="1" dirty="0">
              <a:solidFill>
                <a:srgbClr val="FFFFFF"/>
              </a:solidFill>
            </a:endParaRPr>
          </a:p>
        </p:txBody>
      </p:sp>
      <p:sp>
        <p:nvSpPr>
          <p:cNvPr id="53253" name="Rectangle 5"/>
          <p:cNvSpPr>
            <a:spLocks noChangeArrowheads="1"/>
          </p:cNvSpPr>
          <p:nvPr/>
        </p:nvSpPr>
        <p:spPr bwMode="auto">
          <a:xfrm>
            <a:off x="-58993" y="6414802"/>
            <a:ext cx="8603227" cy="44319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a:t>
            </a:r>
            <a:r>
              <a:rPr lang="en-US" sz="1100" dirty="0" smtClean="0"/>
              <a:t>Best (1994-2009); NCCI (2010-2013P) and are for private carriers only; Insurance </a:t>
            </a:r>
            <a:r>
              <a:rPr lang="en-US" sz="1100" dirty="0"/>
              <a:t>Information </a:t>
            </a:r>
            <a:r>
              <a:rPr lang="en-US" sz="1100" dirty="0" smtClean="0"/>
              <a:t>Institute (2014-15).</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129</a:t>
            </a:fld>
            <a:endParaRPr lang="en-US"/>
          </a:p>
        </p:txBody>
      </p:sp>
      <p:sp>
        <p:nvSpPr>
          <p:cNvPr id="8" name="AutoShape 13"/>
          <p:cNvSpPr>
            <a:spLocks noChangeArrowheads="1"/>
          </p:cNvSpPr>
          <p:nvPr/>
        </p:nvSpPr>
        <p:spPr bwMode="blackWhite">
          <a:xfrm>
            <a:off x="6829425" y="1063625"/>
            <a:ext cx="2300287" cy="880121"/>
          </a:xfrm>
          <a:prstGeom prst="wedgeRectCallout">
            <a:avLst>
              <a:gd name="adj1" fmla="val 845"/>
              <a:gd name="adj2" fmla="val 15745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WC results have improved markedly since 2011</a:t>
            </a:r>
            <a:endParaRPr lang="en-US" sz="1600" b="1" dirty="0">
              <a:solidFill>
                <a:schemeClr val="bg1"/>
              </a:solidFill>
            </a:endParaRPr>
          </a:p>
        </p:txBody>
      </p:sp>
    </p:spTree>
    <p:extLst>
      <p:ext uri="{BB962C8B-B14F-4D97-AF65-F5344CB8AC3E}">
        <p14:creationId xmlns:p14="http://schemas.microsoft.com/office/powerpoint/2010/main" val="413807743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50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105"/>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rgbClr val="FFFFFF"/>
                </a:solidFill>
              </a:rPr>
              <a:t>12/01/09 - 9pm</a:t>
            </a:r>
          </a:p>
        </p:txBody>
      </p:sp>
      <p:sp>
        <p:nvSpPr>
          <p:cNvPr id="103427" name="Rectangle 106"/>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rgbClr val="FFFFFF"/>
                </a:solidFill>
              </a:rPr>
              <a:t>eSlide – P6466 – The Financial Crisis and the Future of the P/C</a:t>
            </a:r>
          </a:p>
        </p:txBody>
      </p:sp>
      <p:sp>
        <p:nvSpPr>
          <p:cNvPr id="103428"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A28BA28-DAD0-4473-9D63-9B0BE5AFBA02}" type="slidenum">
              <a:rPr lang="en-US" altLang="en-US" smtClean="0">
                <a:solidFill>
                  <a:srgbClr val="000000"/>
                </a:solidFill>
              </a:rPr>
              <a:pPr/>
              <a:t>13</a:t>
            </a:fld>
            <a:endParaRPr lang="en-US" altLang="en-US" smtClean="0">
              <a:solidFill>
                <a:srgbClr val="000000"/>
              </a:solidFill>
            </a:endParaRPr>
          </a:p>
        </p:txBody>
      </p:sp>
      <p:sp>
        <p:nvSpPr>
          <p:cNvPr id="103429" name="Rectangle 6"/>
          <p:cNvSpPr>
            <a:spLocks noChangeArrowheads="1"/>
          </p:cNvSpPr>
          <p:nvPr/>
        </p:nvSpPr>
        <p:spPr bwMode="auto">
          <a:xfrm>
            <a:off x="1685925" y="1836738"/>
            <a:ext cx="708025" cy="3754437"/>
          </a:xfrm>
          <a:prstGeom prst="rect">
            <a:avLst/>
          </a:prstGeom>
          <a:solidFill>
            <a:srgbClr val="225A7A">
              <a:alpha val="23921"/>
            </a:srgbClr>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solidFill>
                <a:srgbClr val="000000"/>
              </a:solidFill>
              <a:cs typeface="Arial" panose="020B0604020202020204" pitchFamily="34" charset="0"/>
            </a:endParaRPr>
          </a:p>
        </p:txBody>
      </p:sp>
      <p:sp>
        <p:nvSpPr>
          <p:cNvPr id="103430" name="Rectangle 15"/>
          <p:cNvSpPr>
            <a:spLocks noChangeArrowheads="1"/>
          </p:cNvSpPr>
          <p:nvPr/>
        </p:nvSpPr>
        <p:spPr bwMode="auto">
          <a:xfrm>
            <a:off x="3365500" y="1836738"/>
            <a:ext cx="709613" cy="3754437"/>
          </a:xfrm>
          <a:prstGeom prst="rect">
            <a:avLst/>
          </a:prstGeom>
          <a:solidFill>
            <a:srgbClr val="225A7A">
              <a:alpha val="23921"/>
            </a:srgbClr>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solidFill>
                <a:srgbClr val="000000"/>
              </a:solidFill>
              <a:cs typeface="Arial" panose="020B0604020202020204" pitchFamily="34" charset="0"/>
            </a:endParaRPr>
          </a:p>
        </p:txBody>
      </p:sp>
      <p:sp>
        <p:nvSpPr>
          <p:cNvPr id="103431" name="Rectangle 16"/>
          <p:cNvSpPr>
            <a:spLocks noChangeArrowheads="1"/>
          </p:cNvSpPr>
          <p:nvPr/>
        </p:nvSpPr>
        <p:spPr bwMode="auto">
          <a:xfrm>
            <a:off x="6335713" y="1836738"/>
            <a:ext cx="744537" cy="3754437"/>
          </a:xfrm>
          <a:prstGeom prst="rect">
            <a:avLst/>
          </a:prstGeom>
          <a:solidFill>
            <a:srgbClr val="225A7A">
              <a:alpha val="23921"/>
            </a:srgbClr>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solidFill>
                <a:srgbClr val="000000"/>
              </a:solidFill>
              <a:cs typeface="Arial" panose="020B0604020202020204" pitchFamily="34" charset="0"/>
            </a:endParaRPr>
          </a:p>
        </p:txBody>
      </p:sp>
      <p:graphicFrame>
        <p:nvGraphicFramePr>
          <p:cNvPr id="103432" name="Object 2"/>
          <p:cNvGraphicFramePr>
            <a:graphicFrameLocks/>
          </p:cNvGraphicFramePr>
          <p:nvPr/>
        </p:nvGraphicFramePr>
        <p:xfrm>
          <a:off x="363538" y="1803400"/>
          <a:ext cx="8683625" cy="4532313"/>
        </p:xfrm>
        <a:graphic>
          <a:graphicData uri="http://schemas.openxmlformats.org/presentationml/2006/ole">
            <mc:AlternateContent xmlns:mc="http://schemas.openxmlformats.org/markup-compatibility/2006">
              <mc:Choice xmlns:v="urn:schemas-microsoft-com:vml" Requires="v">
                <p:oleObj spid="_x0000_s27950090" name="Chart" r:id="rId4" imgW="8591678" imgH="4552970" progId="MSGraph.Chart.8">
                  <p:embed followColorScheme="full"/>
                </p:oleObj>
              </mc:Choice>
              <mc:Fallback>
                <p:oleObj name="Chart" r:id="rId4" imgW="8591678" imgH="4552970" progId="MSGraph.Chart.8">
                  <p:embed followColorScheme="full"/>
                  <p:pic>
                    <p:nvPicPr>
                      <p:cNvPr id="0" name=""/>
                      <p:cNvPicPr>
                        <a:picLocks noChangeArrowheads="1"/>
                      </p:cNvPicPr>
                      <p:nvPr/>
                    </p:nvPicPr>
                    <p:blipFill>
                      <a:blip r:embed="rId5"/>
                      <a:srcRect/>
                      <a:stretch>
                        <a:fillRect/>
                      </a:stretch>
                    </p:blipFill>
                    <p:spPr bwMode="gray">
                      <a:xfrm>
                        <a:off x="363538" y="1803400"/>
                        <a:ext cx="8683625" cy="4532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03433" name="Rectangle 3"/>
          <p:cNvSpPr>
            <a:spLocks noGrp="1" noChangeArrowheads="1"/>
          </p:cNvSpPr>
          <p:nvPr>
            <p:ph type="title"/>
          </p:nvPr>
        </p:nvSpPr>
        <p:spPr>
          <a:xfrm>
            <a:off x="234950" y="90488"/>
            <a:ext cx="7400925" cy="860425"/>
          </a:xfrm>
        </p:spPr>
        <p:txBody>
          <a:bodyPr/>
          <a:lstStyle/>
          <a:p>
            <a:r>
              <a:rPr lang="en-US" altLang="en-US" smtClean="0">
                <a:latin typeface="Arial" panose="020B0604020202020204" pitchFamily="34" charset="0"/>
              </a:rPr>
              <a:t>Net Premium Growth: Annual Change, </a:t>
            </a:r>
            <a:br>
              <a:rPr lang="en-US" altLang="en-US" smtClean="0">
                <a:latin typeface="Arial" panose="020B0604020202020204" pitchFamily="34" charset="0"/>
              </a:rPr>
            </a:br>
            <a:r>
              <a:rPr lang="en-US" altLang="en-US" smtClean="0">
                <a:latin typeface="Arial" panose="020B0604020202020204" pitchFamily="34" charset="0"/>
              </a:rPr>
              <a:t>1971—2014F</a:t>
            </a:r>
          </a:p>
        </p:txBody>
      </p:sp>
      <p:sp>
        <p:nvSpPr>
          <p:cNvPr id="103434" name="Rectangle 5"/>
          <p:cNvSpPr>
            <a:spLocks noChangeArrowheads="1"/>
          </p:cNvSpPr>
          <p:nvPr/>
        </p:nvSpPr>
        <p:spPr bwMode="black">
          <a:xfrm>
            <a:off x="347663" y="1266825"/>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defRPr>
            </a:lvl1pPr>
            <a:lvl2pPr marL="742950" indent="-285750" defTabSz="114300">
              <a:defRPr>
                <a:solidFill>
                  <a:schemeClr val="tx1"/>
                </a:solidFill>
                <a:latin typeface="Arial" panose="020B0604020202020204" pitchFamily="34" charset="0"/>
              </a:defRPr>
            </a:lvl2pPr>
            <a:lvl3pPr marL="1143000" indent="-228600" defTabSz="114300">
              <a:defRPr>
                <a:solidFill>
                  <a:schemeClr val="tx1"/>
                </a:solidFill>
                <a:latin typeface="Arial" panose="020B0604020202020204" pitchFamily="34" charset="0"/>
              </a:defRPr>
            </a:lvl3pPr>
            <a:lvl4pPr marL="1600200" indent="-228600" defTabSz="114300">
              <a:defRPr>
                <a:solidFill>
                  <a:schemeClr val="tx1"/>
                </a:solidFill>
                <a:latin typeface="Arial" panose="020B0604020202020204" pitchFamily="34" charset="0"/>
              </a:defRPr>
            </a:lvl4pPr>
            <a:lvl5pPr marL="2057400" indent="-228600" defTabSz="114300">
              <a:defRPr>
                <a:solidFill>
                  <a:schemeClr val="tx1"/>
                </a:solidFill>
                <a:latin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spcBef>
                <a:spcPct val="20000"/>
              </a:spcBef>
            </a:pPr>
            <a:r>
              <a:rPr lang="en-US" altLang="en-US" sz="1600" b="1">
                <a:solidFill>
                  <a:srgbClr val="225A7A"/>
                </a:solidFill>
                <a:cs typeface="Arial" panose="020B0604020202020204" pitchFamily="34" charset="0"/>
              </a:rPr>
              <a:t>(Percent)</a:t>
            </a:r>
          </a:p>
        </p:txBody>
      </p:sp>
      <p:sp>
        <p:nvSpPr>
          <p:cNvPr id="103435" name="Text Box 10"/>
          <p:cNvSpPr txBox="1">
            <a:spLocks noChangeArrowheads="1"/>
          </p:cNvSpPr>
          <p:nvPr/>
        </p:nvSpPr>
        <p:spPr bwMode="auto">
          <a:xfrm>
            <a:off x="1449388" y="1493838"/>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buClr>
                <a:srgbClr val="FF3300"/>
              </a:buClr>
              <a:buFont typeface="Wingdings" panose="05000000000000000000" pitchFamily="2" charset="2"/>
              <a:buNone/>
            </a:pPr>
            <a:r>
              <a:rPr lang="en-US" altLang="en-US" sz="1400" b="1">
                <a:solidFill>
                  <a:srgbClr val="000000"/>
                </a:solidFill>
                <a:cs typeface="Arial" panose="020B0604020202020204" pitchFamily="34" charset="0"/>
              </a:rPr>
              <a:t>1975-78</a:t>
            </a:r>
          </a:p>
        </p:txBody>
      </p:sp>
      <p:sp>
        <p:nvSpPr>
          <p:cNvPr id="103436" name="Text Box 11"/>
          <p:cNvSpPr txBox="1">
            <a:spLocks noChangeArrowheads="1"/>
          </p:cNvSpPr>
          <p:nvPr/>
        </p:nvSpPr>
        <p:spPr bwMode="auto">
          <a:xfrm>
            <a:off x="3170238" y="1493838"/>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buClr>
                <a:srgbClr val="FF3300"/>
              </a:buClr>
              <a:buFont typeface="Wingdings" panose="05000000000000000000" pitchFamily="2" charset="2"/>
              <a:buNone/>
            </a:pPr>
            <a:r>
              <a:rPr lang="en-US" altLang="en-US" sz="1400" b="1">
                <a:solidFill>
                  <a:srgbClr val="000000"/>
                </a:solidFill>
                <a:cs typeface="Arial" panose="020B0604020202020204" pitchFamily="34" charset="0"/>
              </a:rPr>
              <a:t>1984-87</a:t>
            </a:r>
          </a:p>
        </p:txBody>
      </p:sp>
      <p:sp>
        <p:nvSpPr>
          <p:cNvPr id="103437" name="Text Box 12"/>
          <p:cNvSpPr txBox="1">
            <a:spLocks noChangeArrowheads="1"/>
          </p:cNvSpPr>
          <p:nvPr/>
        </p:nvSpPr>
        <p:spPr bwMode="auto">
          <a:xfrm>
            <a:off x="6162675" y="1493838"/>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buClr>
                <a:srgbClr val="FF3300"/>
              </a:buClr>
              <a:buFont typeface="Wingdings" panose="05000000000000000000" pitchFamily="2" charset="2"/>
              <a:buNone/>
            </a:pPr>
            <a:r>
              <a:rPr lang="en-US" altLang="en-US" sz="1400" b="1">
                <a:solidFill>
                  <a:srgbClr val="000000"/>
                </a:solidFill>
                <a:cs typeface="Arial" panose="020B0604020202020204" pitchFamily="34" charset="0"/>
              </a:rPr>
              <a:t>2000-03</a:t>
            </a:r>
          </a:p>
        </p:txBody>
      </p:sp>
      <p:sp>
        <p:nvSpPr>
          <p:cNvPr id="103438" name="Rectangle 13"/>
          <p:cNvSpPr>
            <a:spLocks noChangeArrowheads="1"/>
          </p:cNvSpPr>
          <p:nvPr/>
        </p:nvSpPr>
        <p:spPr bwMode="auto">
          <a:xfrm>
            <a:off x="0" y="6262688"/>
            <a:ext cx="7569200"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buClr>
                <a:srgbClr val="FF6801"/>
              </a:buClr>
              <a:buFont typeface="Wingdings" panose="05000000000000000000" pitchFamily="2" charset="2"/>
              <a:buNone/>
            </a:pPr>
            <a:r>
              <a:rPr lang="en-US" altLang="en-US" sz="1100">
                <a:solidFill>
                  <a:srgbClr val="000000"/>
                </a:solidFill>
                <a:cs typeface="Arial" panose="020B0604020202020204" pitchFamily="34" charset="0"/>
              </a:rPr>
              <a:t> </a:t>
            </a:r>
          </a:p>
          <a:p>
            <a:pPr>
              <a:lnSpc>
                <a:spcPct val="90000"/>
              </a:lnSpc>
              <a:buClr>
                <a:srgbClr val="FF6801"/>
              </a:buClr>
              <a:buFont typeface="Wingdings" panose="05000000000000000000" pitchFamily="2" charset="2"/>
              <a:buNone/>
            </a:pPr>
            <a:r>
              <a:rPr lang="en-US" altLang="en-US" sz="1100">
                <a:solidFill>
                  <a:srgbClr val="000000"/>
                </a:solidFill>
                <a:cs typeface="Arial" panose="020B0604020202020204" pitchFamily="34" charset="0"/>
              </a:rPr>
              <a:t>Shaded areas denote “hard market” periods</a:t>
            </a:r>
          </a:p>
          <a:p>
            <a:pPr>
              <a:lnSpc>
                <a:spcPct val="90000"/>
              </a:lnSpc>
              <a:buClr>
                <a:srgbClr val="FF6801"/>
              </a:buClr>
              <a:buFont typeface="Wingdings" panose="05000000000000000000" pitchFamily="2" charset="2"/>
              <a:buNone/>
            </a:pPr>
            <a:r>
              <a:rPr lang="en-US" altLang="en-US" sz="1100">
                <a:solidFill>
                  <a:srgbClr val="000000"/>
                </a:solidFill>
                <a:cs typeface="Arial" panose="020B0604020202020204" pitchFamily="34" charset="0"/>
              </a:rPr>
              <a:t>Sources:  A.M. Best (historical and forecast), ISO, Insurance Information Institute.</a:t>
            </a:r>
          </a:p>
        </p:txBody>
      </p:sp>
      <p:sp>
        <p:nvSpPr>
          <p:cNvPr id="2034702" name="AutoShape 14"/>
          <p:cNvSpPr>
            <a:spLocks noChangeArrowheads="1"/>
          </p:cNvSpPr>
          <p:nvPr/>
        </p:nvSpPr>
        <p:spPr bwMode="blackWhite">
          <a:xfrm>
            <a:off x="5318125" y="1925638"/>
            <a:ext cx="2711450" cy="1046162"/>
          </a:xfrm>
          <a:prstGeom prst="wedgeRectCallout">
            <a:avLst>
              <a:gd name="adj1" fmla="val 42574"/>
              <a:gd name="adj2" fmla="val 27537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90000"/>
              </a:lnSpc>
              <a:spcBef>
                <a:spcPct val="50000"/>
              </a:spcBef>
              <a:buClr>
                <a:srgbClr val="FFFFFF"/>
              </a:buClr>
              <a:buFont typeface="Wingdings" panose="05000000000000000000" pitchFamily="2" charset="2"/>
              <a:buNone/>
            </a:pPr>
            <a:r>
              <a:rPr lang="en-US" altLang="en-US" sz="1400" b="1">
                <a:solidFill>
                  <a:srgbClr val="FFFFFF"/>
                </a:solidFill>
                <a:cs typeface="Arial" panose="020B0604020202020204" pitchFamily="34" charset="0"/>
              </a:rPr>
              <a:t>Net Written Premiums Fell 0.7% in 2007 (First Decline Since 1943) by 2.0% in 2008, and 4.2% in 2009, the First 3-Year Decline Since 1930-33.</a:t>
            </a:r>
          </a:p>
        </p:txBody>
      </p:sp>
      <p:sp>
        <p:nvSpPr>
          <p:cNvPr id="18" name="AutoShape 7"/>
          <p:cNvSpPr>
            <a:spLocks noChangeArrowheads="1"/>
          </p:cNvSpPr>
          <p:nvPr/>
        </p:nvSpPr>
        <p:spPr bwMode="blackWhite">
          <a:xfrm>
            <a:off x="7742238" y="3038475"/>
            <a:ext cx="1320800" cy="1103313"/>
          </a:xfrm>
          <a:prstGeom prst="wedgeRectCallout">
            <a:avLst>
              <a:gd name="adj1" fmla="val 32223"/>
              <a:gd name="adj2" fmla="val 8796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400" b="1" dirty="0">
                <a:solidFill>
                  <a:srgbClr val="FFFFFF"/>
                </a:solidFill>
                <a:cs typeface="Arial" charset="0"/>
              </a:rPr>
              <a:t>2014F: 4.0%</a:t>
            </a:r>
          </a:p>
          <a:p>
            <a:pPr algn="ctr">
              <a:lnSpc>
                <a:spcPct val="90000"/>
              </a:lnSpc>
              <a:spcBef>
                <a:spcPct val="50000"/>
              </a:spcBef>
              <a:buClr>
                <a:srgbClr val="FFFFFF"/>
              </a:buClr>
              <a:buFont typeface="Wingdings" pitchFamily="2" charset="2"/>
              <a:buNone/>
              <a:defRPr/>
            </a:pPr>
            <a:r>
              <a:rPr lang="en-US" sz="1400" b="1" dirty="0">
                <a:solidFill>
                  <a:srgbClr val="FFFFFF"/>
                </a:solidFill>
                <a:cs typeface="Arial" charset="0"/>
              </a:rPr>
              <a:t>2013: 4.6%</a:t>
            </a:r>
          </a:p>
          <a:p>
            <a:pPr algn="ctr">
              <a:lnSpc>
                <a:spcPct val="90000"/>
              </a:lnSpc>
              <a:spcBef>
                <a:spcPct val="50000"/>
              </a:spcBef>
              <a:buClr>
                <a:srgbClr val="FFFFFF"/>
              </a:buClr>
              <a:buFont typeface="Wingdings" pitchFamily="2" charset="2"/>
              <a:buNone/>
              <a:defRPr/>
            </a:pPr>
            <a:r>
              <a:rPr lang="en-US" sz="1400" b="1" dirty="0">
                <a:solidFill>
                  <a:srgbClr val="FFFFFF"/>
                </a:solidFill>
                <a:cs typeface="Arial" charset="0"/>
              </a:rPr>
              <a:t>2012: +</a:t>
            </a:r>
            <a:r>
              <a:rPr lang="en-US" sz="1400" b="1" dirty="0">
                <a:solidFill>
                  <a:srgbClr val="FFFFFF"/>
                </a:solidFill>
              </a:rPr>
              <a:t>4.3</a:t>
            </a:r>
            <a:r>
              <a:rPr lang="en-US" sz="1400" b="1" dirty="0">
                <a:solidFill>
                  <a:srgbClr val="FFFFFF"/>
                </a:solidFill>
                <a:cs typeface="Arial" charset="0"/>
              </a:rPr>
              <a:t>%</a:t>
            </a:r>
            <a:endParaRPr lang="en-US" sz="1600" b="1" dirty="0">
              <a:solidFill>
                <a:srgbClr val="FFFFFF"/>
              </a:solidFill>
              <a:cs typeface="Arial" charset="0"/>
            </a:endParaRPr>
          </a:p>
        </p:txBody>
      </p:sp>
    </p:spTree>
    <p:extLst>
      <p:ext uri="{BB962C8B-B14F-4D97-AF65-F5344CB8AC3E}">
        <p14:creationId xmlns:p14="http://schemas.microsoft.com/office/powerpoint/2010/main" val="24280569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2034702"/>
                                        </p:tgtEl>
                                        <p:attrNameLst>
                                          <p:attrName>style.visibility</p:attrName>
                                        </p:attrNameLst>
                                      </p:cBhvr>
                                      <p:to>
                                        <p:strVal val="visible"/>
                                      </p:to>
                                    </p:set>
                                    <p:animEffect transition="in" filter="wipe(right)">
                                      <p:cBhvr>
                                        <p:cTn id="7" dur="500"/>
                                        <p:tgtEl>
                                          <p:spTgt spid="2034702"/>
                                        </p:tgtEl>
                                      </p:cBhvr>
                                    </p:animEffect>
                                  </p:childTnLst>
                                </p:cTn>
                              </p:par>
                            </p:childTnLst>
                          </p:cTn>
                        </p:par>
                        <p:par>
                          <p:cTn id="8" fill="hold" nodeType="afterGroup">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18"/>
                                        </p:tgtEl>
                                        <p:attrNameLst>
                                          <p:attrName>style.visibility</p:attrName>
                                        </p:attrNameLst>
                                      </p:cBhvr>
                                      <p:to>
                                        <p:strVal val="visible"/>
                                      </p:to>
                                    </p:set>
                                    <p:animEffect transition="in" filter="wipe(down)">
                                      <p:cBhvr>
                                        <p:cTn id="1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4702" grpId="0" animBg="1"/>
      <p:bldP spid="18" grpId="0" animBg="1"/>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p:cNvSpPr>
          <p:nvPr>
            <p:ph type="title"/>
          </p:nvPr>
        </p:nvSpPr>
        <p:spPr>
          <a:xfrm>
            <a:off x="457200" y="379413"/>
            <a:ext cx="8229600" cy="687387"/>
          </a:xfrm>
        </p:spPr>
        <p:txBody>
          <a:bodyPr/>
          <a:lstStyle/>
          <a:p>
            <a:r>
              <a:rPr lang="en-US" dirty="0" smtClean="0">
                <a:cs typeface="Arial" charset="0"/>
              </a:rPr>
              <a:t>Workers Compensation Premium: </a:t>
            </a:r>
            <a:br>
              <a:rPr lang="en-US" dirty="0" smtClean="0">
                <a:cs typeface="Arial" charset="0"/>
              </a:rPr>
            </a:br>
            <a:r>
              <a:rPr lang="en-US" dirty="0" smtClean="0">
                <a:cs typeface="Arial" charset="0"/>
              </a:rPr>
              <a:t>Third Consecutive Year of Increase</a:t>
            </a:r>
            <a:br>
              <a:rPr lang="en-US" dirty="0" smtClean="0">
                <a:cs typeface="Arial" charset="0"/>
              </a:rPr>
            </a:br>
            <a:r>
              <a:rPr lang="en-US" sz="800" dirty="0" smtClean="0">
                <a:cs typeface="Arial" charset="0"/>
              </a:rPr>
              <a:t/>
            </a:r>
            <a:br>
              <a:rPr lang="en-US" sz="800" dirty="0" smtClean="0">
                <a:cs typeface="Arial" charset="0"/>
              </a:rPr>
            </a:br>
            <a:r>
              <a:rPr lang="en-US" sz="1600" dirty="0" smtClean="0">
                <a:solidFill>
                  <a:schemeClr val="tx1"/>
                </a:solidFill>
                <a:cs typeface="Arial" charset="0"/>
              </a:rPr>
              <a:t>Net Written Premium</a:t>
            </a:r>
          </a:p>
        </p:txBody>
      </p:sp>
      <p:graphicFrame>
        <p:nvGraphicFramePr>
          <p:cNvPr id="5" name="Content Placeholder 4"/>
          <p:cNvGraphicFramePr>
            <a:graphicFrameLocks noGrp="1"/>
          </p:cNvGraphicFramePr>
          <p:nvPr>
            <p:ph idx="1"/>
          </p:nvPr>
        </p:nvGraphicFramePr>
        <p:xfrm>
          <a:off x="0" y="1542590"/>
          <a:ext cx="8955088" cy="4310062"/>
        </p:xfrm>
        <a:graphic>
          <a:graphicData uri="http://schemas.openxmlformats.org/drawingml/2006/chart">
            <c:chart xmlns:c="http://schemas.openxmlformats.org/drawingml/2006/chart" xmlns:r="http://schemas.openxmlformats.org/officeDocument/2006/relationships" r:id="rId2"/>
          </a:graphicData>
        </a:graphic>
      </p:graphicFrame>
      <p:sp>
        <p:nvSpPr>
          <p:cNvPr id="18436" name="Slide Number Placeholder 3"/>
          <p:cNvSpPr>
            <a:spLocks noGrp="1"/>
          </p:cNvSpPr>
          <p:nvPr>
            <p:ph type="sldNum" sz="quarter" idx="12"/>
          </p:nvPr>
        </p:nvSpPr>
        <p:spPr>
          <a:xfrm>
            <a:off x="85725" y="6961188"/>
            <a:ext cx="1352550" cy="117475"/>
          </a:xfrm>
        </p:spPr>
        <p:txBody>
          <a:bodyPr/>
          <a:lstStyle/>
          <a:p>
            <a:pPr algn="l" defTabSz="913183">
              <a:spcBef>
                <a:spcPct val="0"/>
              </a:spcBef>
              <a:defRPr/>
            </a:pPr>
            <a:fld id="{46F27BA8-D9E3-4927-B5D7-FC488693ABDC}" type="slidenum">
              <a:rPr lang="en-US">
                <a:solidFill>
                  <a:srgbClr val="FFFFFF"/>
                </a:solidFill>
                <a:latin typeface="+mn-lt"/>
              </a:rPr>
              <a:pPr algn="l" defTabSz="913183">
                <a:spcBef>
                  <a:spcPct val="0"/>
                </a:spcBef>
                <a:defRPr/>
              </a:pPr>
              <a:t>130</a:t>
            </a:fld>
            <a:endParaRPr lang="en-US" dirty="0">
              <a:solidFill>
                <a:srgbClr val="FFFFFF"/>
              </a:solidFill>
              <a:latin typeface="+mn-lt"/>
            </a:endParaRPr>
          </a:p>
        </p:txBody>
      </p:sp>
      <p:sp>
        <p:nvSpPr>
          <p:cNvPr id="116741" name="Text Box 8"/>
          <p:cNvSpPr txBox="1">
            <a:spLocks noChangeArrowheads="1"/>
          </p:cNvSpPr>
          <p:nvPr/>
        </p:nvSpPr>
        <p:spPr bwMode="auto">
          <a:xfrm>
            <a:off x="0" y="1344613"/>
            <a:ext cx="1485900" cy="307975"/>
          </a:xfrm>
          <a:prstGeom prst="rect">
            <a:avLst/>
          </a:prstGeom>
          <a:noFill/>
          <a:ln w="9525">
            <a:noFill/>
            <a:miter lim="800000"/>
            <a:headEnd/>
            <a:tailEnd/>
          </a:ln>
        </p:spPr>
        <p:txBody>
          <a:bodyPr lIns="91397" tIns="45698" rIns="91397" bIns="45698">
            <a:spAutoFit/>
          </a:bodyPr>
          <a:lstStyle/>
          <a:p>
            <a:pPr eaLnBrk="0" hangingPunct="0">
              <a:spcBef>
                <a:spcPts val="438"/>
              </a:spcBef>
            </a:pPr>
            <a:r>
              <a:rPr lang="en-US" sz="1400" b="1"/>
              <a:t>$ Billions</a:t>
            </a:r>
          </a:p>
        </p:txBody>
      </p:sp>
      <p:sp>
        <p:nvSpPr>
          <p:cNvPr id="116742" name="Text Box 4"/>
          <p:cNvSpPr txBox="1">
            <a:spLocks noChangeArrowheads="1"/>
          </p:cNvSpPr>
          <p:nvPr/>
        </p:nvSpPr>
        <p:spPr bwMode="auto">
          <a:xfrm>
            <a:off x="3808413" y="5819775"/>
            <a:ext cx="1547812" cy="277813"/>
          </a:xfrm>
          <a:prstGeom prst="rect">
            <a:avLst/>
          </a:prstGeom>
          <a:noFill/>
          <a:ln w="9525">
            <a:noFill/>
            <a:miter lim="800000"/>
            <a:headEnd/>
            <a:tailEnd/>
          </a:ln>
        </p:spPr>
        <p:txBody>
          <a:bodyPr wrap="none" lIns="91397" tIns="45698" rIns="91397" bIns="45698">
            <a:spAutoFit/>
          </a:bodyPr>
          <a:lstStyle/>
          <a:p>
            <a:pPr eaLnBrk="0" hangingPunct="0">
              <a:lnSpc>
                <a:spcPct val="75000"/>
              </a:lnSpc>
              <a:spcBef>
                <a:spcPct val="25000"/>
              </a:spcBef>
            </a:pPr>
            <a:r>
              <a:rPr lang="en-US" sz="1600" b="1">
                <a:solidFill>
                  <a:schemeClr val="bg1"/>
                </a:solidFill>
              </a:rPr>
              <a:t>Calendar Year</a:t>
            </a:r>
          </a:p>
        </p:txBody>
      </p:sp>
      <p:sp>
        <p:nvSpPr>
          <p:cNvPr id="116743" name="Text Box 5"/>
          <p:cNvSpPr txBox="1">
            <a:spLocks noChangeArrowheads="1"/>
          </p:cNvSpPr>
          <p:nvPr/>
        </p:nvSpPr>
        <p:spPr bwMode="auto">
          <a:xfrm>
            <a:off x="274638" y="5808663"/>
            <a:ext cx="8212137" cy="877887"/>
          </a:xfrm>
          <a:prstGeom prst="rect">
            <a:avLst/>
          </a:prstGeom>
          <a:noFill/>
          <a:ln w="0">
            <a:noFill/>
            <a:miter lim="800000"/>
            <a:headEnd/>
            <a:tailEnd/>
          </a:ln>
        </p:spPr>
        <p:txBody>
          <a:bodyPr lIns="91397" tIns="45698" rIns="91397" bIns="45698">
            <a:spAutoFit/>
          </a:bodyPr>
          <a:lstStyle/>
          <a:p>
            <a:pPr eaLnBrk="0" hangingPunct="0">
              <a:tabLst>
                <a:tab pos="512763" algn="l"/>
              </a:tabLst>
            </a:pPr>
            <a:r>
              <a:rPr lang="en-US" sz="1000" dirty="0"/>
              <a:t>p Preliminary</a:t>
            </a:r>
          </a:p>
          <a:p>
            <a:pPr eaLnBrk="0" hangingPunct="0">
              <a:tabLst>
                <a:tab pos="512763" algn="l"/>
              </a:tabLst>
            </a:pPr>
            <a:endParaRPr lang="en-US" sz="1000" dirty="0"/>
          </a:p>
          <a:p>
            <a:pPr eaLnBrk="0" hangingPunct="0">
              <a:tabLst>
                <a:tab pos="512763" algn="l"/>
              </a:tabLst>
            </a:pPr>
            <a:r>
              <a:rPr lang="en-US" sz="1000" dirty="0"/>
              <a:t>Source:	</a:t>
            </a:r>
            <a:r>
              <a:rPr lang="en-US" sz="1000" dirty="0" smtClean="0"/>
              <a:t>1990–2013p Private </a:t>
            </a:r>
            <a:r>
              <a:rPr lang="en-US" sz="1000" dirty="0"/>
              <a:t>Carriers, </a:t>
            </a:r>
            <a:r>
              <a:rPr lang="en-US" sz="1000" dirty="0" smtClean="0"/>
              <a:t>Annual Statement Data, NCCI.</a:t>
            </a:r>
            <a:endParaRPr lang="en-US" sz="1000" dirty="0"/>
          </a:p>
          <a:p>
            <a:pPr eaLnBrk="0" hangingPunct="0">
              <a:tabLst>
                <a:tab pos="512763" algn="l"/>
              </a:tabLst>
            </a:pPr>
            <a:r>
              <a:rPr lang="en-US" sz="1000" dirty="0"/>
              <a:t>	</a:t>
            </a:r>
            <a:r>
              <a:rPr lang="en-US" sz="1000" dirty="0" smtClean="0"/>
              <a:t>1996–2013p </a:t>
            </a:r>
            <a:r>
              <a:rPr lang="en-US" sz="1000" dirty="0"/>
              <a:t>State Funds: AZ, CA, CO, HI, ID, KY, LA, MD, MO, MT, NM, OK, OR, RI, TX, UT Annual Statements</a:t>
            </a:r>
          </a:p>
          <a:p>
            <a:pPr eaLnBrk="0" hangingPunct="0">
              <a:tabLst>
                <a:tab pos="512763" algn="l"/>
              </a:tabLst>
            </a:pPr>
            <a:r>
              <a:rPr lang="en-US" sz="1000" dirty="0"/>
              <a:t>State Funds available for 1996 and subsequent</a:t>
            </a:r>
          </a:p>
        </p:txBody>
      </p:sp>
      <p:sp>
        <p:nvSpPr>
          <p:cNvPr id="8" name="Date Placeholder 7"/>
          <p:cNvSpPr>
            <a:spLocks noGrp="1"/>
          </p:cNvSpPr>
          <p:nvPr>
            <p:ph type="dt" sz="half" idx="10"/>
          </p:nvPr>
        </p:nvSpPr>
        <p:spPr/>
        <p:txBody>
          <a:bodyPr/>
          <a:lstStyle/>
          <a:p>
            <a:pPr>
              <a:defRPr/>
            </a:pPr>
            <a:r>
              <a:rPr lang="en-US" smtClean="0"/>
              <a:t>12/01/09 - 9pm</a:t>
            </a:r>
            <a:endParaRPr lang="en-US"/>
          </a:p>
        </p:txBody>
      </p:sp>
    </p:spTree>
    <p:extLst>
      <p:ext uri="{BB962C8B-B14F-4D97-AF65-F5344CB8AC3E}">
        <p14:creationId xmlns:p14="http://schemas.microsoft.com/office/powerpoint/2010/main" val="42253782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graphicEl>
                                              <a:chart seriesIdx="0" categoryIdx="-4" bldStep="series"/>
                                            </p:graphicEl>
                                          </p:spTgt>
                                        </p:tgtEl>
                                        <p:attrNameLst>
                                          <p:attrName>style.visibility</p:attrName>
                                        </p:attrNameLst>
                                      </p:cBhvr>
                                      <p:to>
                                        <p:strVal val="visible"/>
                                      </p:to>
                                    </p:set>
                                    <p:animEffect transition="in" filter="wipe(left)">
                                      <p:cBhvr>
                                        <p:cTn id="7" dur="1000"/>
                                        <p:tgtEl>
                                          <p:spTgt spid="5">
                                            <p:graphicEl>
                                              <a:chart seriesIdx="0"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graphicEl>
                                              <a:chart seriesIdx="1" categoryIdx="-4" bldStep="series"/>
                                            </p:graphicEl>
                                          </p:spTgt>
                                        </p:tgtEl>
                                        <p:attrNameLst>
                                          <p:attrName>style.visibility</p:attrName>
                                        </p:attrNameLst>
                                      </p:cBhvr>
                                      <p:to>
                                        <p:strVal val="visible"/>
                                      </p:to>
                                    </p:set>
                                    <p:animEffect transition="in" filter="wipe(left)">
                                      <p:cBhvr>
                                        <p:cTn id="12" dur="500"/>
                                        <p:tgtEl>
                                          <p:spTgt spid="5">
                                            <p:graphicEl>
                                              <a:chart seriesIdx="1" categoryIdx="-4" bldStep="series"/>
                                            </p:graphic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5">
                                            <p:graphicEl>
                                              <a:chart seriesIdx="2" categoryIdx="-4" bldStep="series"/>
                                            </p:graphicEl>
                                          </p:spTgt>
                                        </p:tgtEl>
                                        <p:attrNameLst>
                                          <p:attrName>style.visibility</p:attrName>
                                        </p:attrNameLst>
                                      </p:cBhvr>
                                      <p:to>
                                        <p:strVal val="visible"/>
                                      </p:to>
                                    </p:set>
                                    <p:animEffect transition="in" filter="wipe(left)">
                                      <p:cBhvr>
                                        <p:cTn id="15" dur="500"/>
                                        <p:tgtEl>
                                          <p:spTgt spid="5">
                                            <p:graphicEl>
                                              <a:chart seriesIdx="2" categoryIdx="-4" bldStep="series"/>
                                            </p:graphic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5">
                                            <p:graphicEl>
                                              <a:chart seriesIdx="3" categoryIdx="-4" bldStep="series"/>
                                            </p:graphicEl>
                                          </p:spTgt>
                                        </p:tgtEl>
                                        <p:attrNameLst>
                                          <p:attrName>style.visibility</p:attrName>
                                        </p:attrNameLst>
                                      </p:cBhvr>
                                      <p:to>
                                        <p:strVal val="visible"/>
                                      </p:to>
                                    </p:set>
                                    <p:animEffect transition="in" filter="wipe(left)">
                                      <p:cBhvr>
                                        <p:cTn id="18" dur="1000"/>
                                        <p:tgtEl>
                                          <p:spTgt spid="5">
                                            <p:graphicEl>
                                              <a:chart seriesIdx="3"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series" animBg="0"/>
        </p:bldSub>
      </p:bldGraphic>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131</a:t>
            </a:fld>
            <a:endParaRPr lang="en-US" smtClean="0"/>
          </a:p>
        </p:txBody>
      </p:sp>
      <p:sp>
        <p:nvSpPr>
          <p:cNvPr id="141317" name="Rectangle 2"/>
          <p:cNvSpPr>
            <a:spLocks noGrp="1" noChangeArrowheads="1"/>
          </p:cNvSpPr>
          <p:nvPr>
            <p:ph type="title"/>
          </p:nvPr>
        </p:nvSpPr>
        <p:spPr>
          <a:xfrm>
            <a:off x="22225" y="90488"/>
            <a:ext cx="7769225" cy="860425"/>
          </a:xfrm>
        </p:spPr>
        <p:txBody>
          <a:bodyPr/>
          <a:lstStyle/>
          <a:p>
            <a:r>
              <a:rPr lang="en-US" sz="2800" dirty="0" smtClean="0"/>
              <a:t>2013 Workers Compensation Direct Written Premium Growth, by State*</a:t>
            </a:r>
          </a:p>
        </p:txBody>
      </p:sp>
      <p:sp>
        <p:nvSpPr>
          <p:cNvPr id="20" name="Rectangle 6"/>
          <p:cNvSpPr>
            <a:spLocks noChangeArrowheads="1"/>
          </p:cNvSpPr>
          <p:nvPr/>
        </p:nvSpPr>
        <p:spPr bwMode="black">
          <a:xfrm>
            <a:off x="192462" y="1083048"/>
            <a:ext cx="8221662" cy="220663"/>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1600" b="1" dirty="0" smtClean="0">
                <a:solidFill>
                  <a:srgbClr val="225A7A"/>
                </a:solidFill>
              </a:rPr>
              <a:t>PRIVATE CARRIERS: Overall 2013 Growth = +5.4%</a:t>
            </a:r>
            <a:endParaRPr lang="en-US" sz="1600" b="1" dirty="0">
              <a:solidFill>
                <a:srgbClr val="225A7A"/>
              </a:solidFill>
            </a:endParaRPr>
          </a:p>
        </p:txBody>
      </p:sp>
      <p:sp>
        <p:nvSpPr>
          <p:cNvPr id="13" name="Rectangle 4"/>
          <p:cNvSpPr>
            <a:spLocks noChangeArrowheads="1"/>
          </p:cNvSpPr>
          <p:nvPr/>
        </p:nvSpPr>
        <p:spPr bwMode="auto">
          <a:xfrm>
            <a:off x="-188913" y="6230193"/>
            <a:ext cx="7569201" cy="65479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*Excludes monopolistic fund states (in white): OH, ND, WA and WY.</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NCCI.</a:t>
            </a:r>
            <a:endParaRPr lang="en-US" sz="1100" dirty="0"/>
          </a:p>
        </p:txBody>
      </p:sp>
      <p:pic>
        <p:nvPicPr>
          <p:cNvPr id="2" name="Picture 1"/>
          <p:cNvPicPr>
            <a:picLocks noChangeAspect="1"/>
          </p:cNvPicPr>
          <p:nvPr/>
        </p:nvPicPr>
        <p:blipFill>
          <a:blip r:embed="rId3"/>
          <a:stretch>
            <a:fillRect/>
          </a:stretch>
        </p:blipFill>
        <p:spPr>
          <a:xfrm>
            <a:off x="219600" y="1971681"/>
            <a:ext cx="8072492" cy="4226550"/>
          </a:xfrm>
          <a:prstGeom prst="rect">
            <a:avLst/>
          </a:prstGeom>
        </p:spPr>
      </p:pic>
      <p:sp>
        <p:nvSpPr>
          <p:cNvPr id="10" name="Text Box 17"/>
          <p:cNvSpPr txBox="1">
            <a:spLocks noChangeArrowheads="1"/>
          </p:cNvSpPr>
          <p:nvPr/>
        </p:nvSpPr>
        <p:spPr bwMode="auto">
          <a:xfrm>
            <a:off x="3131565" y="1376285"/>
            <a:ext cx="5510986" cy="646331"/>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b="1" dirty="0" smtClean="0">
                <a:solidFill>
                  <a:schemeClr val="bg1"/>
                </a:solidFill>
                <a:latin typeface="Arial" pitchFamily="34" charset="0"/>
                <a:cs typeface="Arial" pitchFamily="34" charset="0"/>
              </a:rPr>
              <a:t>While growth rates varied widely, all states experienced positive growth in 2013</a:t>
            </a:r>
            <a:endParaRPr lang="en-US" b="1" dirty="0">
              <a:solidFill>
                <a:schemeClr val="bg1"/>
              </a:solidFill>
              <a:latin typeface="Arial" pitchFamily="34" charset="0"/>
              <a:cs typeface="Arial" pitchFamily="34" charset="0"/>
            </a:endParaRPr>
          </a:p>
        </p:txBody>
      </p:sp>
      <p:sp>
        <p:nvSpPr>
          <p:cNvPr id="9" name="Rectangle 7"/>
          <p:cNvSpPr>
            <a:spLocks noChangeArrowheads="1"/>
          </p:cNvSpPr>
          <p:nvPr/>
        </p:nvSpPr>
        <p:spPr bwMode="grayWhite">
          <a:xfrm>
            <a:off x="3465414" y="4264349"/>
            <a:ext cx="1580864" cy="1772493"/>
          </a:xfrm>
          <a:prstGeom prst="rect">
            <a:avLst/>
          </a:prstGeom>
          <a:noFill/>
          <a:ln w="57150">
            <a:solidFill>
              <a:schemeClr val="folHlink"/>
            </a:solidFill>
            <a:miter lim="800000"/>
            <a:headEnd/>
            <a:tailEnd/>
          </a:ln>
        </p:spPr>
        <p:txBody>
          <a:bodyPr wrap="none" anchor="ctr"/>
          <a:lstStyle/>
          <a:p>
            <a:endParaRPr lang="en-US"/>
          </a:p>
        </p:txBody>
      </p:sp>
    </p:spTree>
    <p:extLst>
      <p:ext uri="{BB962C8B-B14F-4D97-AF65-F5344CB8AC3E}">
        <p14:creationId xmlns:p14="http://schemas.microsoft.com/office/powerpoint/2010/main" val="26894100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withEffect">
                                  <p:stCondLst>
                                    <p:cond delay="1000"/>
                                  </p:stCondLst>
                                  <p:childTnLst>
                                    <p:set>
                                      <p:cBhvr>
                                        <p:cTn id="6" dur="1" fill="hold">
                                          <p:stCondLst>
                                            <p:cond delay="0"/>
                                          </p:stCondLst>
                                        </p:cTn>
                                        <p:tgtEl>
                                          <p:spTgt spid="9"/>
                                        </p:tgtEl>
                                        <p:attrNameLst>
                                          <p:attrName>style.visibility</p:attrName>
                                        </p:attrNameLst>
                                      </p:cBhvr>
                                      <p:to>
                                        <p:strVal val="visible"/>
                                      </p:to>
                                    </p:set>
                                    <p:animEffect transition="in" filter="barn(in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lstStyle/>
          <a:p>
            <a:r>
              <a:rPr lang="en-US" dirty="0" smtClean="0"/>
              <a:t>Workers Compensation Lost-Time </a:t>
            </a:r>
            <a:br>
              <a:rPr lang="en-US" dirty="0" smtClean="0"/>
            </a:br>
            <a:r>
              <a:rPr lang="en-US" dirty="0" smtClean="0"/>
              <a:t>Claim Frequency Declined in 2013</a:t>
            </a:r>
            <a:r>
              <a:rPr lang="en-US" sz="800" dirty="0"/>
              <a:t/>
            </a:r>
            <a:br>
              <a:rPr lang="en-US" sz="800" dirty="0"/>
            </a:br>
            <a:r>
              <a:rPr lang="en-US" sz="800" dirty="0"/>
              <a:t/>
            </a:r>
            <a:br>
              <a:rPr lang="en-US" sz="800" dirty="0"/>
            </a:br>
            <a:r>
              <a:rPr lang="en-US" sz="1600" dirty="0">
                <a:solidFill>
                  <a:schemeClr val="tx1"/>
                </a:solidFill>
                <a:latin typeface="Arial" pitchFamily="34" charset="0"/>
              </a:rPr>
              <a:t>Lost-Time Claims</a:t>
            </a:r>
          </a:p>
        </p:txBody>
      </p:sp>
      <p:sp>
        <p:nvSpPr>
          <p:cNvPr id="4" name="Slide Number Placeholder 3"/>
          <p:cNvSpPr>
            <a:spLocks noGrp="1"/>
          </p:cNvSpPr>
          <p:nvPr>
            <p:ph type="sldNum" sz="quarter" idx="4294967295"/>
          </p:nvPr>
        </p:nvSpPr>
        <p:spPr>
          <a:xfrm>
            <a:off x="8500523" y="6411240"/>
            <a:ext cx="457200" cy="274320"/>
          </a:xfrm>
          <a:prstGeom prst="rect">
            <a:avLst/>
          </a:prstGeom>
        </p:spPr>
        <p:txBody>
          <a:bodyPr/>
          <a:lstStyle/>
          <a:p>
            <a:fld id="{92DC2852-4524-4D94-B636-4315D37E8450}" type="slidenum">
              <a:rPr lang="en-US" smtClean="0"/>
              <a:pPr/>
              <a:t>132</a:t>
            </a:fld>
            <a:endParaRPr lang="en-US" dirty="0"/>
          </a:p>
        </p:txBody>
      </p:sp>
      <p:graphicFrame>
        <p:nvGraphicFramePr>
          <p:cNvPr id="5" name="Content Placeholder 4"/>
          <p:cNvGraphicFramePr>
            <a:graphicFrameLocks noGrp="1"/>
          </p:cNvGraphicFramePr>
          <p:nvPr>
            <p:ph idx="4294967295"/>
            <p:extLst/>
          </p:nvPr>
        </p:nvGraphicFramePr>
        <p:xfrm>
          <a:off x="-26158" y="1553941"/>
          <a:ext cx="8915977" cy="419240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Box 8"/>
          <p:cNvSpPr txBox="1">
            <a:spLocks noChangeArrowheads="1"/>
          </p:cNvSpPr>
          <p:nvPr/>
        </p:nvSpPr>
        <p:spPr bwMode="auto">
          <a:xfrm>
            <a:off x="-4549" y="1287808"/>
            <a:ext cx="1485900" cy="308028"/>
          </a:xfrm>
          <a:prstGeom prst="rect">
            <a:avLst/>
          </a:prstGeom>
          <a:noFill/>
          <a:ln w="9525">
            <a:noFill/>
            <a:miter lim="800000"/>
            <a:headEnd/>
            <a:tailEnd/>
          </a:ln>
          <a:effectLst/>
        </p:spPr>
        <p:txBody>
          <a:bodyPr lIns="91397" tIns="45698" rIns="91397" bIns="45698">
            <a:spAutoFit/>
          </a:bodyPr>
          <a:lstStyle/>
          <a:p>
            <a:pPr eaLnBrk="0" hangingPunct="0">
              <a:spcBef>
                <a:spcPct val="50000"/>
              </a:spcBef>
            </a:pPr>
            <a:r>
              <a:rPr lang="en-US" sz="1400" b="1" dirty="0">
                <a:latin typeface="Arial" charset="0"/>
              </a:rPr>
              <a:t>Percent</a:t>
            </a:r>
          </a:p>
        </p:txBody>
      </p:sp>
      <p:sp>
        <p:nvSpPr>
          <p:cNvPr id="8" name="Text Box 4"/>
          <p:cNvSpPr txBox="1">
            <a:spLocks noChangeArrowheads="1"/>
          </p:cNvSpPr>
          <p:nvPr/>
        </p:nvSpPr>
        <p:spPr bwMode="auto">
          <a:xfrm>
            <a:off x="3808416" y="5819776"/>
            <a:ext cx="1570578" cy="274616"/>
          </a:xfrm>
          <a:prstGeom prst="rect">
            <a:avLst/>
          </a:prstGeom>
          <a:noFill/>
          <a:ln w="9525">
            <a:noFill/>
            <a:miter lim="800000"/>
            <a:headEnd/>
            <a:tailEnd/>
          </a:ln>
          <a:effectLst/>
        </p:spPr>
        <p:txBody>
          <a:bodyPr wrap="none" lIns="91397" tIns="45698" rIns="91397" bIns="45698">
            <a:spAutoFit/>
          </a:bodyPr>
          <a:lstStyle/>
          <a:p>
            <a:pPr eaLnBrk="0" hangingPunct="0">
              <a:lnSpc>
                <a:spcPct val="75000"/>
              </a:lnSpc>
              <a:spcBef>
                <a:spcPct val="25000"/>
              </a:spcBef>
            </a:pPr>
            <a:r>
              <a:rPr lang="en-US" sz="1600" b="1" dirty="0">
                <a:latin typeface="Arial" charset="0"/>
              </a:rPr>
              <a:t>Accident Year</a:t>
            </a:r>
          </a:p>
        </p:txBody>
      </p:sp>
      <p:sp>
        <p:nvSpPr>
          <p:cNvPr id="9" name="Text Box 5"/>
          <p:cNvSpPr txBox="1">
            <a:spLocks noChangeArrowheads="1"/>
          </p:cNvSpPr>
          <p:nvPr/>
        </p:nvSpPr>
        <p:spPr bwMode="auto">
          <a:xfrm>
            <a:off x="78656" y="5683339"/>
            <a:ext cx="8213725" cy="1169507"/>
          </a:xfrm>
          <a:prstGeom prst="rect">
            <a:avLst/>
          </a:prstGeom>
          <a:noFill/>
          <a:ln w="0">
            <a:noFill/>
            <a:miter lim="800000"/>
            <a:headEnd/>
            <a:tailEnd/>
          </a:ln>
          <a:effectLst/>
        </p:spPr>
        <p:txBody>
          <a:bodyPr wrap="square" lIns="91397" tIns="45698" rIns="91397" bIns="45698">
            <a:spAutoFit/>
          </a:bodyPr>
          <a:lstStyle/>
          <a:p>
            <a:pPr>
              <a:tabLst>
                <a:tab pos="515695" algn="l"/>
              </a:tabLst>
            </a:pPr>
            <a:endParaRPr lang="en-US" sz="1000" dirty="0">
              <a:latin typeface="Arial" charset="0"/>
              <a:cs typeface="Arial" charset="0"/>
            </a:endParaRPr>
          </a:p>
          <a:p>
            <a:pPr>
              <a:tabLst>
                <a:tab pos="515695" algn="l"/>
              </a:tabLst>
            </a:pPr>
            <a:r>
              <a:rPr lang="en-US" sz="1000" dirty="0" smtClean="0">
                <a:latin typeface="Arial" charset="0"/>
                <a:cs typeface="Arial" charset="0"/>
              </a:rPr>
              <a:t>*Adjustments primarily due to significant audit activity.</a:t>
            </a:r>
          </a:p>
          <a:p>
            <a:pPr>
              <a:tabLst>
                <a:tab pos="515695" algn="l"/>
              </a:tabLst>
            </a:pPr>
            <a:r>
              <a:rPr lang="en-US" sz="1000" dirty="0" smtClean="0">
                <a:latin typeface="Arial" charset="0"/>
                <a:cs typeface="Arial" charset="0"/>
              </a:rPr>
              <a:t>2013p</a:t>
            </a:r>
            <a:r>
              <a:rPr lang="en-US" sz="1000" dirty="0">
                <a:latin typeface="Arial" charset="0"/>
                <a:cs typeface="Arial" charset="0"/>
              </a:rPr>
              <a:t>: Preliminary based on data valued as of </a:t>
            </a:r>
            <a:r>
              <a:rPr lang="en-US" sz="1000" dirty="0" smtClean="0">
                <a:latin typeface="Arial" charset="0"/>
                <a:cs typeface="Arial" charset="0"/>
              </a:rPr>
              <a:t>12/31/2013</a:t>
            </a:r>
            <a:endParaRPr lang="en-US" sz="1000" dirty="0">
              <a:latin typeface="Arial" charset="0"/>
              <a:cs typeface="Arial" charset="0"/>
            </a:endParaRPr>
          </a:p>
          <a:p>
            <a:pPr>
              <a:tabLst>
                <a:tab pos="515695" algn="l"/>
              </a:tabLst>
            </a:pPr>
            <a:r>
              <a:rPr lang="en-US" sz="1000" dirty="0" smtClean="0">
                <a:latin typeface="Arial" charset="0"/>
                <a:cs typeface="Arial" charset="0"/>
              </a:rPr>
              <a:t>1991–2012: </a:t>
            </a:r>
            <a:r>
              <a:rPr lang="en-US" sz="1000" dirty="0">
                <a:latin typeface="Arial" charset="0"/>
                <a:cs typeface="Arial" charset="0"/>
              </a:rPr>
              <a:t>Based on data through </a:t>
            </a:r>
            <a:r>
              <a:rPr lang="en-US" sz="1000" dirty="0" smtClean="0">
                <a:latin typeface="Arial" charset="0"/>
                <a:cs typeface="Arial" charset="0"/>
              </a:rPr>
              <a:t>12/31/2012, </a:t>
            </a:r>
            <a:r>
              <a:rPr lang="en-US" sz="1000" dirty="0">
                <a:latin typeface="Arial" charset="0"/>
                <a:cs typeface="Arial" charset="0"/>
              </a:rPr>
              <a:t>developed to ultimate</a:t>
            </a:r>
          </a:p>
          <a:p>
            <a:pPr>
              <a:tabLst>
                <a:tab pos="515695" algn="l"/>
              </a:tabLst>
            </a:pPr>
            <a:r>
              <a:rPr lang="en-US" sz="1000" dirty="0">
                <a:latin typeface="Arial" charset="0"/>
                <a:cs typeface="Arial" charset="0"/>
              </a:rPr>
              <a:t>Based on the states where NCCI provides ratemaking services, including state funds; excludes high deductible </a:t>
            </a:r>
            <a:r>
              <a:rPr lang="en-US" sz="1000" dirty="0" smtClean="0">
                <a:latin typeface="Arial" charset="0"/>
                <a:cs typeface="Arial" charset="0"/>
              </a:rPr>
              <a:t>policies</a:t>
            </a:r>
            <a:endParaRPr lang="en-US" sz="1000" dirty="0">
              <a:latin typeface="Arial" charset="0"/>
              <a:cs typeface="Arial" charset="0"/>
            </a:endParaRPr>
          </a:p>
          <a:p>
            <a:pPr>
              <a:tabLst>
                <a:tab pos="515695" algn="l"/>
              </a:tabLst>
            </a:pPr>
            <a:r>
              <a:rPr lang="en-US" sz="1000" dirty="0">
                <a:latin typeface="Arial" charset="0"/>
                <a:cs typeface="Arial" charset="0"/>
              </a:rPr>
              <a:t>Frequency is the number of lost-time claims per $1M pure premium at current wage and voluntary loss cost </a:t>
            </a:r>
            <a:r>
              <a:rPr lang="en-US" sz="1000" dirty="0" smtClean="0">
                <a:latin typeface="Arial" charset="0"/>
                <a:cs typeface="Arial" charset="0"/>
              </a:rPr>
              <a:t>level</a:t>
            </a:r>
          </a:p>
          <a:p>
            <a:pPr>
              <a:tabLst>
                <a:tab pos="515695" algn="l"/>
              </a:tabLst>
            </a:pPr>
            <a:r>
              <a:rPr lang="en-US" sz="1000" dirty="0" smtClean="0"/>
              <a:t>Source: NCCI.</a:t>
            </a:r>
            <a:endParaRPr lang="en-US" sz="1000" dirty="0">
              <a:latin typeface="Arial" charset="0"/>
              <a:cs typeface="Arial" charset="0"/>
            </a:endParaRPr>
          </a:p>
        </p:txBody>
      </p:sp>
      <p:sp>
        <p:nvSpPr>
          <p:cNvPr id="10" name="Text Box 3"/>
          <p:cNvSpPr txBox="1">
            <a:spLocks noChangeArrowheads="1"/>
          </p:cNvSpPr>
          <p:nvPr/>
        </p:nvSpPr>
        <p:spPr bwMode="auto">
          <a:xfrm>
            <a:off x="3998912" y="1595836"/>
            <a:ext cx="3243262" cy="525250"/>
          </a:xfrm>
          <a:prstGeom prst="rect">
            <a:avLst/>
          </a:prstGeom>
          <a:noFill/>
          <a:ln w="0">
            <a:noFill/>
            <a:miter lim="800000"/>
            <a:headEnd/>
            <a:tailEnd/>
          </a:ln>
          <a:effectLst/>
        </p:spPr>
        <p:txBody>
          <a:bodyPr lIns="91397" tIns="45698" rIns="91397" bIns="45698">
            <a:spAutoFit/>
          </a:bodyPr>
          <a:lstStyle/>
          <a:p>
            <a:pPr algn="ctr" eaLnBrk="0" hangingPunct="0"/>
            <a:r>
              <a:rPr lang="en-US" sz="1400" b="1" dirty="0">
                <a:latin typeface="Arial" charset="0"/>
              </a:rPr>
              <a:t>Cumulative Change of –</a:t>
            </a:r>
            <a:r>
              <a:rPr lang="en-US" sz="1400" b="1" dirty="0" smtClean="0">
                <a:latin typeface="Arial" charset="0"/>
              </a:rPr>
              <a:t>55.4%</a:t>
            </a:r>
            <a:endParaRPr lang="en-US" sz="1400" b="1" dirty="0">
              <a:latin typeface="Arial" charset="0"/>
            </a:endParaRPr>
          </a:p>
          <a:p>
            <a:pPr algn="ctr" eaLnBrk="0" hangingPunct="0"/>
            <a:r>
              <a:rPr lang="en-US" sz="1400" b="1" dirty="0">
                <a:latin typeface="Arial" charset="0"/>
              </a:rPr>
              <a:t>(</a:t>
            </a:r>
            <a:r>
              <a:rPr lang="en-US" sz="1400" b="1" dirty="0" smtClean="0">
                <a:latin typeface="Arial" charset="0"/>
              </a:rPr>
              <a:t>1991–2011 </a:t>
            </a:r>
            <a:r>
              <a:rPr lang="en-US" sz="1400" b="1" dirty="0">
                <a:latin typeface="Arial" charset="0"/>
              </a:rPr>
              <a:t>adj.)</a:t>
            </a:r>
            <a:endParaRPr lang="en-US" sz="1400" b="1" dirty="0">
              <a:solidFill>
                <a:schemeClr val="bg2"/>
              </a:solidFill>
              <a:latin typeface="Arial" charset="0"/>
            </a:endParaRPr>
          </a:p>
        </p:txBody>
      </p:sp>
    </p:spTree>
    <p:extLst>
      <p:ext uri="{BB962C8B-B14F-4D97-AF65-F5344CB8AC3E}">
        <p14:creationId xmlns:p14="http://schemas.microsoft.com/office/powerpoint/2010/main" val="2504102789"/>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7089" name="Title 3"/>
          <p:cNvSpPr>
            <a:spLocks noGrp="1"/>
          </p:cNvSpPr>
          <p:nvPr>
            <p:ph type="title"/>
          </p:nvPr>
        </p:nvSpPr>
        <p:spPr>
          <a:xfrm>
            <a:off x="74613" y="73025"/>
            <a:ext cx="9144000" cy="806450"/>
          </a:xfrm>
        </p:spPr>
        <p:txBody>
          <a:bodyPr/>
          <a:lstStyle/>
          <a:p>
            <a:pPr>
              <a:tabLst>
                <a:tab pos="6673850" algn="l"/>
              </a:tabLst>
            </a:pPr>
            <a:r>
              <a:rPr lang="en-US" dirty="0" smtClean="0"/>
              <a:t>Workers Compensation Medical Severity</a:t>
            </a:r>
            <a:br>
              <a:rPr lang="en-US" dirty="0" smtClean="0"/>
            </a:br>
            <a:r>
              <a:rPr lang="en-US" dirty="0" smtClean="0"/>
              <a:t>Moderate Increase in 2013</a:t>
            </a:r>
            <a:endParaRPr lang="en-US" sz="1600" dirty="0" smtClean="0">
              <a:solidFill>
                <a:schemeClr val="tx1"/>
              </a:solidFill>
            </a:endParaRPr>
          </a:p>
        </p:txBody>
      </p:sp>
      <p:sp>
        <p:nvSpPr>
          <p:cNvPr id="3" name="Slide Number Placeholder 2"/>
          <p:cNvSpPr>
            <a:spLocks noGrp="1"/>
          </p:cNvSpPr>
          <p:nvPr>
            <p:ph type="sldNum" sz="quarter" idx="12"/>
          </p:nvPr>
        </p:nvSpPr>
        <p:spPr>
          <a:xfrm>
            <a:off x="4381500" y="6607175"/>
            <a:ext cx="457200" cy="119063"/>
          </a:xfrm>
        </p:spPr>
        <p:txBody>
          <a:bodyPr/>
          <a:lstStyle/>
          <a:p>
            <a:pPr algn="l">
              <a:defRPr/>
            </a:pPr>
            <a:fld id="{4252D41D-0AC1-48AB-9F77-182A8D0EF7F4}" type="slidenum">
              <a:rPr lang="en-US" smtClean="0">
                <a:solidFill>
                  <a:schemeClr val="bg1"/>
                </a:solidFill>
              </a:rPr>
              <a:pPr algn="l">
                <a:defRPr/>
              </a:pPr>
              <a:t>133</a:t>
            </a:fld>
            <a:endParaRPr lang="en-US" dirty="0">
              <a:solidFill>
                <a:schemeClr val="bg1"/>
              </a:solidFill>
            </a:endParaRPr>
          </a:p>
        </p:txBody>
      </p:sp>
      <p:sp>
        <p:nvSpPr>
          <p:cNvPr id="2137091" name="Text Box 4"/>
          <p:cNvSpPr txBox="1">
            <a:spLocks noChangeArrowheads="1"/>
          </p:cNvSpPr>
          <p:nvPr/>
        </p:nvSpPr>
        <p:spPr bwMode="auto">
          <a:xfrm>
            <a:off x="3808413" y="5819775"/>
            <a:ext cx="1536700" cy="277813"/>
          </a:xfrm>
          <a:prstGeom prst="rect">
            <a:avLst/>
          </a:prstGeom>
          <a:noFill/>
          <a:ln w="9525">
            <a:noFill/>
            <a:miter lim="800000"/>
            <a:headEnd/>
            <a:tailEnd/>
          </a:ln>
        </p:spPr>
        <p:txBody>
          <a:bodyPr wrap="none" lIns="91397" tIns="45698" rIns="91397" bIns="45698">
            <a:spAutoFit/>
          </a:bodyPr>
          <a:lstStyle/>
          <a:p>
            <a:pPr eaLnBrk="0" hangingPunct="0">
              <a:lnSpc>
                <a:spcPct val="75000"/>
              </a:lnSpc>
              <a:spcBef>
                <a:spcPct val="25000"/>
              </a:spcBef>
            </a:pPr>
            <a:r>
              <a:rPr lang="en-US" sz="1600" b="1"/>
              <a:t>Accident Year</a:t>
            </a:r>
          </a:p>
        </p:txBody>
      </p:sp>
      <p:sp>
        <p:nvSpPr>
          <p:cNvPr id="2137092" name="Text Box 4"/>
          <p:cNvSpPr txBox="1">
            <a:spLocks noChangeArrowheads="1"/>
          </p:cNvSpPr>
          <p:nvPr/>
        </p:nvSpPr>
        <p:spPr bwMode="auto">
          <a:xfrm>
            <a:off x="787400" y="2162175"/>
            <a:ext cx="4070350" cy="738188"/>
          </a:xfrm>
          <a:prstGeom prst="rect">
            <a:avLst/>
          </a:prstGeom>
          <a:noFill/>
          <a:ln w="0">
            <a:noFill/>
            <a:miter lim="800000"/>
            <a:headEnd/>
            <a:tailEnd/>
          </a:ln>
        </p:spPr>
        <p:txBody>
          <a:bodyPr lIns="91397" tIns="45698" rIns="91397" bIns="45698">
            <a:spAutoFit/>
          </a:bodyPr>
          <a:lstStyle/>
          <a:p>
            <a:pPr eaLnBrk="0" hangingPunct="0">
              <a:tabLst>
                <a:tab pos="2459038" algn="l"/>
              </a:tabLst>
            </a:pPr>
            <a:r>
              <a:rPr lang="en-US" sz="1400"/>
              <a:t>Annual Change 1991–1993:	</a:t>
            </a:r>
            <a:r>
              <a:rPr lang="en-US" sz="1400" b="1"/>
              <a:t>+1.9%</a:t>
            </a:r>
          </a:p>
          <a:p>
            <a:pPr eaLnBrk="0" hangingPunct="0">
              <a:tabLst>
                <a:tab pos="2459038" algn="l"/>
              </a:tabLst>
            </a:pPr>
            <a:r>
              <a:rPr lang="en-US" sz="1400"/>
              <a:t>Annual Change 1994–2001:	</a:t>
            </a:r>
            <a:r>
              <a:rPr lang="en-US" sz="1400" b="1"/>
              <a:t>+8.9%</a:t>
            </a:r>
          </a:p>
          <a:p>
            <a:pPr eaLnBrk="0" hangingPunct="0">
              <a:tabLst>
                <a:tab pos="2459038" algn="l"/>
              </a:tabLst>
            </a:pPr>
            <a:r>
              <a:rPr lang="en-US" sz="1400"/>
              <a:t>Annual Change 2002–2010:	</a:t>
            </a:r>
            <a:r>
              <a:rPr lang="en-US" sz="1400" b="1"/>
              <a:t>+6.0%</a:t>
            </a:r>
          </a:p>
        </p:txBody>
      </p:sp>
      <p:sp>
        <p:nvSpPr>
          <p:cNvPr id="2137093" name="Text Box 5"/>
          <p:cNvSpPr txBox="1">
            <a:spLocks noChangeArrowheads="1"/>
          </p:cNvSpPr>
          <p:nvPr/>
        </p:nvSpPr>
        <p:spPr bwMode="auto">
          <a:xfrm>
            <a:off x="2366963" y="1146175"/>
            <a:ext cx="4841875" cy="369888"/>
          </a:xfrm>
          <a:prstGeom prst="rect">
            <a:avLst/>
          </a:prstGeom>
          <a:noFill/>
          <a:ln w="9525">
            <a:noFill/>
            <a:miter lim="800000"/>
            <a:headEnd/>
            <a:tailEnd/>
          </a:ln>
        </p:spPr>
        <p:txBody>
          <a:bodyPr>
            <a:spAutoFit/>
          </a:bodyPr>
          <a:lstStyle/>
          <a:p>
            <a:pPr algn="ctr"/>
            <a:r>
              <a:rPr lang="en-US" b="1"/>
              <a:t>Average Medical Cost per Lost-Time Claim</a:t>
            </a:r>
          </a:p>
        </p:txBody>
      </p:sp>
      <p:sp>
        <p:nvSpPr>
          <p:cNvPr id="2137094" name="Text Box 5"/>
          <p:cNvSpPr txBox="1">
            <a:spLocks noChangeArrowheads="1"/>
          </p:cNvSpPr>
          <p:nvPr/>
        </p:nvSpPr>
        <p:spPr bwMode="auto">
          <a:xfrm>
            <a:off x="190500" y="1087591"/>
            <a:ext cx="1785938" cy="523875"/>
          </a:xfrm>
          <a:prstGeom prst="rect">
            <a:avLst/>
          </a:prstGeom>
          <a:noFill/>
          <a:ln w="9525">
            <a:noFill/>
            <a:miter lim="800000"/>
            <a:headEnd/>
            <a:tailEnd/>
          </a:ln>
        </p:spPr>
        <p:txBody>
          <a:bodyPr wrap="none">
            <a:spAutoFit/>
          </a:bodyPr>
          <a:lstStyle/>
          <a:p>
            <a:pPr algn="ctr"/>
            <a:r>
              <a:rPr lang="en-US" sz="1400" b="1" dirty="0">
                <a:solidFill>
                  <a:schemeClr val="accent1"/>
                </a:solidFill>
              </a:rPr>
              <a:t>Medical</a:t>
            </a:r>
          </a:p>
          <a:p>
            <a:pPr algn="ctr"/>
            <a:r>
              <a:rPr lang="en-US" sz="1400" b="1" dirty="0">
                <a:solidFill>
                  <a:schemeClr val="accent1"/>
                </a:solidFill>
              </a:rPr>
              <a:t>Claim Cost ($000s)</a:t>
            </a:r>
          </a:p>
        </p:txBody>
      </p:sp>
      <p:graphicFrame>
        <p:nvGraphicFramePr>
          <p:cNvPr id="2137095" name="Content Placeholder 4"/>
          <p:cNvGraphicFramePr>
            <a:graphicFrameLocks/>
          </p:cNvGraphicFramePr>
          <p:nvPr>
            <p:extLst/>
          </p:nvPr>
        </p:nvGraphicFramePr>
        <p:xfrm>
          <a:off x="64831" y="1541616"/>
          <a:ext cx="8907463" cy="4687888"/>
        </p:xfrm>
        <a:graphic>
          <a:graphicData uri="http://schemas.openxmlformats.org/presentationml/2006/ole">
            <mc:AlternateContent xmlns:mc="http://schemas.openxmlformats.org/markup-compatibility/2006">
              <mc:Choice xmlns:v="urn:schemas-microsoft-com:vml" Requires="v">
                <p:oleObj spid="_x0000_s27954185" name="Worksheet" r:id="rId5" imgW="8772538" imgH="4867172" progId="Excel.Sheet.8">
                  <p:embed/>
                </p:oleObj>
              </mc:Choice>
              <mc:Fallback>
                <p:oleObj name="Worksheet" r:id="rId5" imgW="8772538" imgH="4867172" progId="Excel.Sheet.8">
                  <p:embed/>
                  <p:pic>
                    <p:nvPicPr>
                      <p:cNvPr id="0" name=""/>
                      <p:cNvPicPr>
                        <a:picLocks noChangeArrowheads="1"/>
                      </p:cNvPicPr>
                      <p:nvPr/>
                    </p:nvPicPr>
                    <p:blipFill>
                      <a:blip r:embed="rId6"/>
                      <a:srcRect/>
                      <a:stretch>
                        <a:fillRect/>
                      </a:stretch>
                    </p:blipFill>
                    <p:spPr bwMode="auto">
                      <a:xfrm>
                        <a:off x="64831" y="1541616"/>
                        <a:ext cx="8907463" cy="46878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37096" name="Text Box 6"/>
          <p:cNvSpPr txBox="1">
            <a:spLocks noChangeArrowheads="1"/>
          </p:cNvSpPr>
          <p:nvPr/>
        </p:nvSpPr>
        <p:spPr bwMode="auto">
          <a:xfrm>
            <a:off x="90487" y="6219825"/>
            <a:ext cx="8384919" cy="553998"/>
          </a:xfrm>
          <a:prstGeom prst="rect">
            <a:avLst/>
          </a:prstGeom>
          <a:noFill/>
          <a:ln w="0">
            <a:noFill/>
            <a:miter lim="800000"/>
            <a:headEnd/>
            <a:tailEnd/>
          </a:ln>
        </p:spPr>
        <p:txBody>
          <a:bodyPr wrap="square">
            <a:spAutoFit/>
          </a:bodyPr>
          <a:lstStyle/>
          <a:p>
            <a:r>
              <a:rPr lang="en-US" sz="1000" dirty="0" smtClean="0"/>
              <a:t>2013p</a:t>
            </a:r>
            <a:r>
              <a:rPr lang="en-US" sz="1000" dirty="0"/>
              <a:t>: Preliminary based on data valued as of </a:t>
            </a:r>
            <a:r>
              <a:rPr lang="en-US" sz="1000" dirty="0" smtClean="0"/>
              <a:t>12/31/2013.</a:t>
            </a:r>
            <a:endParaRPr lang="en-US" sz="1000" dirty="0"/>
          </a:p>
          <a:p>
            <a:r>
              <a:rPr lang="en-US" sz="1000" dirty="0" smtClean="0"/>
              <a:t>1991-2012: </a:t>
            </a:r>
            <a:r>
              <a:rPr lang="en-US" sz="1000" dirty="0"/>
              <a:t>Based on data through </a:t>
            </a:r>
            <a:r>
              <a:rPr lang="en-US" sz="1000" dirty="0" smtClean="0"/>
              <a:t>12/31/2012, </a:t>
            </a:r>
            <a:r>
              <a:rPr lang="en-US" sz="1000" dirty="0"/>
              <a:t>developed to ultimate</a:t>
            </a:r>
          </a:p>
          <a:p>
            <a:r>
              <a:rPr lang="en-US" sz="1000" dirty="0"/>
              <a:t>Based on the states where NCCI provides ratemaking </a:t>
            </a:r>
            <a:r>
              <a:rPr lang="en-US" sz="1000" dirty="0" smtClean="0"/>
              <a:t>services including state funds, excluding WV; </a:t>
            </a:r>
            <a:r>
              <a:rPr lang="en-US" sz="1000" dirty="0"/>
              <a:t>Excludes high deductible </a:t>
            </a:r>
            <a:r>
              <a:rPr lang="en-US" sz="1000" dirty="0" smtClean="0"/>
              <a:t>policies.</a:t>
            </a:r>
            <a:endParaRPr lang="en-US" sz="1000" dirty="0"/>
          </a:p>
        </p:txBody>
      </p:sp>
      <p:sp>
        <p:nvSpPr>
          <p:cNvPr id="2137097" name="Text Box 8"/>
          <p:cNvSpPr txBox="1">
            <a:spLocks noChangeArrowheads="1"/>
          </p:cNvSpPr>
          <p:nvPr/>
        </p:nvSpPr>
        <p:spPr bwMode="auto">
          <a:xfrm>
            <a:off x="616155" y="3174847"/>
            <a:ext cx="3624263" cy="701675"/>
          </a:xfrm>
          <a:prstGeom prst="rect">
            <a:avLst/>
          </a:prstGeom>
          <a:solidFill>
            <a:schemeClr val="bg1"/>
          </a:solidFill>
          <a:ln w="0">
            <a:solidFill>
              <a:srgbClr val="FF3300"/>
            </a:solidFill>
            <a:miter lim="800000"/>
            <a:headEnd/>
            <a:tailEnd/>
          </a:ln>
        </p:spPr>
        <p:txBody>
          <a:bodyPr>
            <a:spAutoFit/>
          </a:bodyPr>
          <a:lstStyle/>
          <a:p>
            <a:pPr algn="ctr"/>
            <a:r>
              <a:rPr lang="en-US" sz="2000" b="1" dirty="0">
                <a:solidFill>
                  <a:srgbClr val="3333FF"/>
                </a:solidFill>
              </a:rPr>
              <a:t>Cumulative Change = </a:t>
            </a:r>
            <a:r>
              <a:rPr lang="en-US" sz="2000" b="1" dirty="0" smtClean="0">
                <a:solidFill>
                  <a:srgbClr val="3333FF"/>
                </a:solidFill>
              </a:rPr>
              <a:t>256%</a:t>
            </a:r>
            <a:endParaRPr lang="en-US" sz="2000" b="1" dirty="0">
              <a:solidFill>
                <a:srgbClr val="3333FF"/>
              </a:solidFill>
            </a:endParaRPr>
          </a:p>
          <a:p>
            <a:pPr algn="ctr"/>
            <a:r>
              <a:rPr lang="en-US" sz="2000" b="1" dirty="0">
                <a:solidFill>
                  <a:srgbClr val="3333FF"/>
                </a:solidFill>
              </a:rPr>
              <a:t>(</a:t>
            </a:r>
            <a:r>
              <a:rPr lang="en-US" sz="2000" b="1" dirty="0" smtClean="0">
                <a:solidFill>
                  <a:srgbClr val="3333FF"/>
                </a:solidFill>
              </a:rPr>
              <a:t>1991-2013p</a:t>
            </a:r>
            <a:r>
              <a:rPr lang="en-US" sz="2000" b="1" dirty="0">
                <a:solidFill>
                  <a:srgbClr val="3333FF"/>
                </a:solidFill>
              </a:rPr>
              <a:t>)</a:t>
            </a:r>
          </a:p>
        </p:txBody>
      </p:sp>
      <p:sp>
        <p:nvSpPr>
          <p:cNvPr id="11" name="Text Box 4"/>
          <p:cNvSpPr txBox="1">
            <a:spLocks noChangeArrowheads="1"/>
          </p:cNvSpPr>
          <p:nvPr/>
        </p:nvSpPr>
        <p:spPr bwMode="auto">
          <a:xfrm>
            <a:off x="684162" y="2206420"/>
            <a:ext cx="4070350" cy="738188"/>
          </a:xfrm>
          <a:prstGeom prst="rect">
            <a:avLst/>
          </a:prstGeom>
          <a:noFill/>
          <a:ln w="0">
            <a:noFill/>
            <a:miter lim="800000"/>
            <a:headEnd/>
            <a:tailEnd/>
          </a:ln>
        </p:spPr>
        <p:txBody>
          <a:bodyPr lIns="91397" tIns="45698" rIns="91397" bIns="45698">
            <a:spAutoFit/>
          </a:bodyPr>
          <a:lstStyle/>
          <a:p>
            <a:pPr eaLnBrk="0" hangingPunct="0">
              <a:tabLst>
                <a:tab pos="2459038" algn="l"/>
              </a:tabLst>
            </a:pPr>
            <a:r>
              <a:rPr lang="en-US" sz="1400" dirty="0"/>
              <a:t>Annual Change 1991–1993:	</a:t>
            </a:r>
            <a:r>
              <a:rPr lang="en-US" sz="1400" b="1" dirty="0"/>
              <a:t>+1.9%</a:t>
            </a:r>
          </a:p>
          <a:p>
            <a:pPr eaLnBrk="0" hangingPunct="0">
              <a:tabLst>
                <a:tab pos="2459038" algn="l"/>
              </a:tabLst>
            </a:pPr>
            <a:r>
              <a:rPr lang="en-US" sz="1400" dirty="0"/>
              <a:t>Annual Change 1994–2001:	</a:t>
            </a:r>
            <a:r>
              <a:rPr lang="en-US" sz="1400" b="1" dirty="0"/>
              <a:t>+8.9%</a:t>
            </a:r>
          </a:p>
          <a:p>
            <a:pPr eaLnBrk="0" hangingPunct="0">
              <a:tabLst>
                <a:tab pos="2459038" algn="l"/>
              </a:tabLst>
            </a:pPr>
            <a:r>
              <a:rPr lang="en-US" sz="1400" dirty="0"/>
              <a:t>Annual Change </a:t>
            </a:r>
            <a:r>
              <a:rPr lang="en-US" sz="1400" dirty="0" smtClean="0"/>
              <a:t>2002–2013:</a:t>
            </a:r>
            <a:r>
              <a:rPr lang="en-US" sz="1400" dirty="0"/>
              <a:t>	</a:t>
            </a:r>
            <a:r>
              <a:rPr lang="en-US" sz="1400" b="1" dirty="0" smtClean="0"/>
              <a:t>+5.2%</a:t>
            </a:r>
            <a:endParaRPr lang="en-US" sz="1400" b="1" dirty="0"/>
          </a:p>
        </p:txBody>
      </p:sp>
      <p:sp>
        <p:nvSpPr>
          <p:cNvPr id="12" name="Text Box 7"/>
          <p:cNvSpPr txBox="1">
            <a:spLocks noChangeArrowheads="1"/>
          </p:cNvSpPr>
          <p:nvPr/>
        </p:nvSpPr>
        <p:spPr bwMode="auto">
          <a:xfrm>
            <a:off x="3749420" y="6129491"/>
            <a:ext cx="1538287" cy="276225"/>
          </a:xfrm>
          <a:prstGeom prst="rect">
            <a:avLst/>
          </a:prstGeom>
          <a:noFill/>
          <a:ln w="9525">
            <a:noFill/>
            <a:miter lim="800000"/>
            <a:headEnd/>
            <a:tailEnd/>
          </a:ln>
        </p:spPr>
        <p:txBody>
          <a:bodyPr wrap="none">
            <a:spAutoFit/>
          </a:bodyPr>
          <a:lstStyle/>
          <a:p>
            <a:pPr>
              <a:lnSpc>
                <a:spcPct val="75000"/>
              </a:lnSpc>
              <a:spcBef>
                <a:spcPct val="25000"/>
              </a:spcBef>
            </a:pPr>
            <a:r>
              <a:rPr lang="en-US" sz="1600" b="1" dirty="0"/>
              <a:t>Accident Year</a:t>
            </a:r>
          </a:p>
        </p:txBody>
      </p:sp>
    </p:spTree>
    <p:extLst>
      <p:ext uri="{BB962C8B-B14F-4D97-AF65-F5344CB8AC3E}">
        <p14:creationId xmlns:p14="http://schemas.microsoft.com/office/powerpoint/2010/main" val="94914290"/>
      </p:ext>
    </p:extLst>
  </p:cSld>
  <p:clrMapOvr>
    <a:masterClrMapping/>
  </p:clrMapOvr>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58"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96259"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B4FC32C-87B1-44C7-8DC7-77CCE9CCF57C}" type="slidenum">
              <a:rPr lang="en-US" sz="900">
                <a:solidFill>
                  <a:schemeClr val="bg1"/>
                </a:solidFill>
              </a:rPr>
              <a:pPr algn="r" eaLnBrk="0" hangingPunct="0">
                <a:lnSpc>
                  <a:spcPct val="85000"/>
                </a:lnSpc>
                <a:spcBef>
                  <a:spcPct val="20000"/>
                </a:spcBef>
              </a:pPr>
              <a:t>134</a:t>
            </a:fld>
            <a:endParaRPr lang="en-US" sz="900">
              <a:solidFill>
                <a:schemeClr val="bg1"/>
              </a:solidFill>
            </a:endParaRPr>
          </a:p>
        </p:txBody>
      </p:sp>
      <p:pic>
        <p:nvPicPr>
          <p:cNvPr id="96260"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924102" name="Rectangle 6"/>
          <p:cNvSpPr>
            <a:spLocks noChangeArrowheads="1"/>
          </p:cNvSpPr>
          <p:nvPr/>
        </p:nvSpPr>
        <p:spPr bwMode="blackWhite">
          <a:xfrm>
            <a:off x="609600" y="1971675"/>
            <a:ext cx="8239125" cy="20764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800" b="1" dirty="0" smtClean="0">
                <a:solidFill>
                  <a:srgbClr val="FFFFFF"/>
                </a:solidFill>
              </a:rPr>
              <a:t>U.S. Insured Catastrophe Loss Update</a:t>
            </a:r>
          </a:p>
        </p:txBody>
      </p:sp>
      <p:sp>
        <p:nvSpPr>
          <p:cNvPr id="7" name="TextBox 5"/>
          <p:cNvSpPr txBox="1">
            <a:spLocks noChangeArrowheads="1"/>
          </p:cNvSpPr>
          <p:nvPr/>
        </p:nvSpPr>
        <p:spPr bwMode="auto">
          <a:xfrm>
            <a:off x="563476" y="4500611"/>
            <a:ext cx="8285557" cy="1569660"/>
          </a:xfrm>
          <a:prstGeom prst="rect">
            <a:avLst/>
          </a:prstGeom>
          <a:noFill/>
          <a:ln w="9525">
            <a:noFill/>
            <a:miter lim="800000"/>
            <a:headEnd/>
            <a:tailEnd/>
          </a:ln>
        </p:spPr>
        <p:txBody>
          <a:bodyPr wrap="square">
            <a:spAutoFit/>
          </a:bodyPr>
          <a:lstStyle/>
          <a:p>
            <a:pPr algn="ctr"/>
            <a:r>
              <a:rPr lang="en-US" sz="3200" b="1" dirty="0" smtClean="0">
                <a:solidFill>
                  <a:srgbClr val="225A7A"/>
                </a:solidFill>
              </a:rPr>
              <a:t>2013 Was a Welcome Respite from the High Catastrophe Losses in Recent Years</a:t>
            </a:r>
          </a:p>
          <a:p>
            <a:pPr algn="ctr"/>
            <a:r>
              <a:rPr lang="en-US" sz="3200" b="1" i="1" dirty="0" smtClean="0">
                <a:solidFill>
                  <a:srgbClr val="FF0000"/>
                </a:solidFill>
              </a:rPr>
              <a:t>2014 Is Off to a Modest Beginning</a:t>
            </a:r>
            <a:endParaRPr lang="en-US" sz="3200" b="1" i="1" dirty="0">
              <a:solidFill>
                <a:srgbClr val="FF0000"/>
              </a:solidFill>
            </a:endParaRP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79649112-2361-4913-9798-B6AEBB59A8D4}" type="slidenum">
              <a:rPr lang="en-US" smtClean="0"/>
              <a:pPr>
                <a:defRPr/>
              </a:pPr>
              <a:t>134</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921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rgbClr val="FFFFFF"/>
                </a:solidFill>
                <a:latin typeface="Times New Roman" pitchFamily="18" charset="0"/>
              </a:rPr>
              <a:t>12/01/09 - 9pm</a:t>
            </a:r>
          </a:p>
        </p:txBody>
      </p:sp>
      <p:sp>
        <p:nvSpPr>
          <p:cNvPr id="192922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rgbClr val="FFFFFF"/>
                </a:solidFill>
                <a:latin typeface="Times New Roman" pitchFamily="18" charset="0"/>
              </a:rPr>
              <a:t>eSlide – P6466 – The Financial Crisis and the Future of the P/C</a:t>
            </a:r>
          </a:p>
        </p:txBody>
      </p:sp>
      <p:sp>
        <p:nvSpPr>
          <p:cNvPr id="192922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BF83BB6-F6BE-4086-BDD1-22EA1B241088}" type="slidenum">
              <a:rPr lang="en-US" sz="900">
                <a:solidFill>
                  <a:srgbClr val="000000"/>
                </a:solidFill>
                <a:latin typeface="Times New Roman" pitchFamily="18" charset="0"/>
              </a:rPr>
              <a:pPr algn="r" eaLnBrk="0" hangingPunct="0">
                <a:lnSpc>
                  <a:spcPct val="85000"/>
                </a:lnSpc>
                <a:spcBef>
                  <a:spcPct val="20000"/>
                </a:spcBef>
              </a:pPr>
              <a:t>135</a:t>
            </a:fld>
            <a:endParaRPr lang="en-US" sz="900">
              <a:solidFill>
                <a:srgbClr val="000000"/>
              </a:solidFill>
              <a:latin typeface="Times New Roman" pitchFamily="18" charset="0"/>
            </a:endParaRPr>
          </a:p>
        </p:txBody>
      </p:sp>
      <p:graphicFrame>
        <p:nvGraphicFramePr>
          <p:cNvPr id="1929218" name="Object 2"/>
          <p:cNvGraphicFramePr>
            <a:graphicFrameLocks noChangeAspect="1"/>
          </p:cNvGraphicFramePr>
          <p:nvPr>
            <p:extLst/>
          </p:nvPr>
        </p:nvGraphicFramePr>
        <p:xfrm>
          <a:off x="215900" y="1371600"/>
          <a:ext cx="8661400" cy="3594100"/>
        </p:xfrm>
        <a:graphic>
          <a:graphicData uri="http://schemas.openxmlformats.org/presentationml/2006/ole">
            <mc:AlternateContent xmlns:mc="http://schemas.openxmlformats.org/markup-compatibility/2006">
              <mc:Choice xmlns:v="urn:schemas-microsoft-com:vml" Requires="v">
                <p:oleObj spid="_x0000_s27901984" name="Chart" r:id="rId4" imgW="8543899" imgH="3552866" progId="MSGraph.Chart.8">
                  <p:embed followColorScheme="full"/>
                </p:oleObj>
              </mc:Choice>
              <mc:Fallback>
                <p:oleObj name="Chart" r:id="rId4" imgW="8543899" imgH="3552866" progId="MSGraph.Chart.8">
                  <p:embed followColorScheme="full"/>
                  <p:pic>
                    <p:nvPicPr>
                      <p:cNvPr id="0" name=""/>
                      <p:cNvPicPr>
                        <a:picLocks noChangeAspect="1" noChangeArrowheads="1"/>
                      </p:cNvPicPr>
                      <p:nvPr/>
                    </p:nvPicPr>
                    <p:blipFill>
                      <a:blip r:embed="rId5"/>
                      <a:srcRect/>
                      <a:stretch>
                        <a:fillRect/>
                      </a:stretch>
                    </p:blipFill>
                    <p:spPr bwMode="gray">
                      <a:xfrm>
                        <a:off x="215900" y="1371600"/>
                        <a:ext cx="8661400" cy="3594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9222" name="Rectangle 3"/>
          <p:cNvSpPr>
            <a:spLocks noGrp="1" noChangeArrowheads="1"/>
          </p:cNvSpPr>
          <p:nvPr>
            <p:ph type="title" idx="4294967295"/>
          </p:nvPr>
        </p:nvSpPr>
        <p:spPr/>
        <p:txBody>
          <a:bodyPr/>
          <a:lstStyle/>
          <a:p>
            <a:r>
              <a:rPr lang="en-US" dirty="0" smtClean="0"/>
              <a:t>U.S. Insured Catastrophe Losses</a:t>
            </a:r>
          </a:p>
        </p:txBody>
      </p:sp>
      <p:sp>
        <p:nvSpPr>
          <p:cNvPr id="1929223" name="Rectangle 4"/>
          <p:cNvSpPr>
            <a:spLocks noChangeArrowheads="1"/>
          </p:cNvSpPr>
          <p:nvPr/>
        </p:nvSpPr>
        <p:spPr bwMode="auto">
          <a:xfrm>
            <a:off x="0" y="5733846"/>
            <a:ext cx="9144000" cy="1124154"/>
          </a:xfrm>
          <a:prstGeom prst="rect">
            <a:avLst/>
          </a:prstGeom>
          <a:noFill/>
          <a:ln w="9525" algn="ctr">
            <a:noFill/>
            <a:miter lim="800000"/>
            <a:headEnd/>
            <a:tailEnd/>
          </a:ln>
        </p:spPr>
        <p:txBody>
          <a:bodyPr wrap="square" lIns="365760" tIns="0" rIns="0" bIns="137160" anchor="b">
            <a:spAutoFit/>
          </a:bodyPr>
          <a:lstStyle/>
          <a:p>
            <a:pPr algn="l" eaLnBrk="0" hangingPunct="0">
              <a:lnSpc>
                <a:spcPct val="85000"/>
              </a:lnSpc>
              <a:spcBef>
                <a:spcPct val="25000"/>
              </a:spcBef>
              <a:buClr>
                <a:srgbClr val="FF6801"/>
              </a:buClr>
              <a:buFont typeface="Wingdings" pitchFamily="2" charset="2"/>
              <a:buNone/>
            </a:pPr>
            <a:endParaRPr lang="en-US" sz="1050" dirty="0">
              <a:solidFill>
                <a:srgbClr val="000000"/>
              </a:solidFill>
              <a:latin typeface="Times New Roman" pitchFamily="18" charset="0"/>
            </a:endParaRPr>
          </a:p>
          <a:p>
            <a:pPr algn="l" eaLnBrk="0" hangingPunct="0">
              <a:lnSpc>
                <a:spcPct val="85000"/>
              </a:lnSpc>
              <a:spcBef>
                <a:spcPct val="25000"/>
              </a:spcBef>
              <a:buClr>
                <a:srgbClr val="FF6801"/>
              </a:buClr>
              <a:buFont typeface="Wingdings" pitchFamily="2" charset="2"/>
              <a:buNone/>
            </a:pPr>
            <a:endParaRPr lang="en-US" sz="1050" dirty="0">
              <a:solidFill>
                <a:srgbClr val="000000"/>
              </a:solidFill>
              <a:latin typeface="Times New Roman" pitchFamily="18" charset="0"/>
            </a:endParaRPr>
          </a:p>
          <a:p>
            <a:pPr algn="l" eaLnBrk="0" hangingPunct="0">
              <a:lnSpc>
                <a:spcPct val="85000"/>
              </a:lnSpc>
              <a:spcBef>
                <a:spcPct val="25000"/>
              </a:spcBef>
              <a:buClr>
                <a:srgbClr val="FF6801"/>
              </a:buClr>
              <a:buFont typeface="Wingdings" pitchFamily="2" charset="2"/>
              <a:buNone/>
            </a:pPr>
            <a:r>
              <a:rPr lang="en-US" sz="1050" dirty="0" smtClean="0">
                <a:solidFill>
                  <a:srgbClr val="000000"/>
                </a:solidFill>
              </a:rPr>
              <a:t>*Through 6/30/14.</a:t>
            </a:r>
            <a:endParaRPr lang="en-US" sz="1050" dirty="0">
              <a:solidFill>
                <a:srgbClr val="000000"/>
              </a:solidFill>
            </a:endParaRPr>
          </a:p>
          <a:p>
            <a:pPr algn="l" eaLnBrk="0" hangingPunct="0">
              <a:lnSpc>
                <a:spcPct val="85000"/>
              </a:lnSpc>
              <a:spcBef>
                <a:spcPct val="25000"/>
              </a:spcBef>
              <a:buClr>
                <a:srgbClr val="FF6801"/>
              </a:buClr>
              <a:buFont typeface="Wingdings" pitchFamily="2" charset="2"/>
              <a:buNone/>
            </a:pPr>
            <a:r>
              <a:rPr lang="en-US" sz="1050" dirty="0">
                <a:solidFill>
                  <a:srgbClr val="000000"/>
                </a:solidFill>
              </a:rPr>
              <a:t>Note: 2001 figure includes $20.3B for 9/11 losses reported through 12/31/01 ($25.9B 2011 dollars). Includes only business and personal property claims, business interruption and auto claims. Non-prop/BI losses = $12.2B ($15.6B in 2011 dollars.)  </a:t>
            </a:r>
          </a:p>
          <a:p>
            <a:pPr algn="l" eaLnBrk="0" hangingPunct="0">
              <a:lnSpc>
                <a:spcPct val="85000"/>
              </a:lnSpc>
              <a:spcBef>
                <a:spcPct val="25000"/>
              </a:spcBef>
              <a:buClr>
                <a:srgbClr val="FF6801"/>
              </a:buClr>
              <a:buFont typeface="Wingdings" pitchFamily="2" charset="2"/>
              <a:buNone/>
            </a:pPr>
            <a:r>
              <a:rPr lang="en-US" sz="1050" dirty="0">
                <a:solidFill>
                  <a:srgbClr val="000000"/>
                </a:solidFill>
              </a:rPr>
              <a:t>Sources: Property Claims Service/ISO;  Insurance Information Institute.</a:t>
            </a:r>
          </a:p>
        </p:txBody>
      </p:sp>
      <p:sp>
        <p:nvSpPr>
          <p:cNvPr id="2120710" name="Rectangle 6"/>
          <p:cNvSpPr>
            <a:spLocks noChangeArrowheads="1"/>
          </p:cNvSpPr>
          <p:nvPr/>
        </p:nvSpPr>
        <p:spPr bwMode="blackWhite">
          <a:xfrm>
            <a:off x="206476" y="4872039"/>
            <a:ext cx="6465787" cy="117974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2013 Was a Welcome Respite from 2012, the 3</a:t>
            </a:r>
            <a:r>
              <a:rPr lang="en-US" sz="2000" b="1" baseline="30000" dirty="0" smtClean="0">
                <a:solidFill>
                  <a:srgbClr val="FFFFFF"/>
                </a:solidFill>
              </a:rPr>
              <a:t>rd</a:t>
            </a:r>
            <a:r>
              <a:rPr lang="en-US" sz="2000" b="1" dirty="0" smtClean="0">
                <a:solidFill>
                  <a:srgbClr val="FFFFFF"/>
                </a:solidFill>
              </a:rPr>
              <a:t> Costliest Year for Insured </a:t>
            </a:r>
            <a:r>
              <a:rPr lang="en-US" sz="2000" b="1" dirty="0">
                <a:solidFill>
                  <a:srgbClr val="FFFFFF"/>
                </a:solidFill>
              </a:rPr>
              <a:t>D</a:t>
            </a:r>
            <a:r>
              <a:rPr lang="en-US" sz="2000" b="1" dirty="0" smtClean="0">
                <a:solidFill>
                  <a:srgbClr val="FFFFFF"/>
                </a:solidFill>
              </a:rPr>
              <a:t>isaster </a:t>
            </a:r>
            <a:r>
              <a:rPr lang="en-US" sz="2000" b="1" dirty="0">
                <a:solidFill>
                  <a:srgbClr val="FFFFFF"/>
                </a:solidFill>
              </a:rPr>
              <a:t>L</a:t>
            </a:r>
            <a:r>
              <a:rPr lang="en-US" sz="2000" b="1" dirty="0" smtClean="0">
                <a:solidFill>
                  <a:srgbClr val="FFFFFF"/>
                </a:solidFill>
              </a:rPr>
              <a:t>osses in US History.  Longer-term Trend is for more—not fewer—Costly Events</a:t>
            </a:r>
            <a:endParaRPr lang="en-US" sz="2000" b="1" i="1" dirty="0">
              <a:solidFill>
                <a:srgbClr val="FFFFFF"/>
              </a:solidFill>
            </a:endParaRPr>
          </a:p>
        </p:txBody>
      </p:sp>
      <p:sp>
        <p:nvSpPr>
          <p:cNvPr id="2120711" name="AutoShape 7"/>
          <p:cNvSpPr>
            <a:spLocks noChangeArrowheads="1"/>
          </p:cNvSpPr>
          <p:nvPr/>
        </p:nvSpPr>
        <p:spPr bwMode="blackWhite">
          <a:xfrm>
            <a:off x="6548284" y="1399642"/>
            <a:ext cx="2271251" cy="965657"/>
          </a:xfrm>
          <a:prstGeom prst="wedgeRectCallout">
            <a:avLst>
              <a:gd name="adj1" fmla="val 15506"/>
              <a:gd name="adj2" fmla="val 7576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 2012  was the 3</a:t>
            </a:r>
            <a:r>
              <a:rPr lang="en-US" sz="1400" b="1" baseline="30000" dirty="0" smtClean="0">
                <a:solidFill>
                  <a:srgbClr val="FFFFFF"/>
                </a:solidFill>
                <a:latin typeface="Arial" pitchFamily="34" charset="0"/>
                <a:cs typeface="Arial" pitchFamily="34" charset="0"/>
              </a:rPr>
              <a:t>rd</a:t>
            </a:r>
            <a:r>
              <a:rPr lang="en-US" sz="1400" b="1" dirty="0" smtClean="0">
                <a:solidFill>
                  <a:srgbClr val="FFFFFF"/>
                </a:solidFill>
                <a:latin typeface="Arial" pitchFamily="34" charset="0"/>
                <a:cs typeface="Arial" pitchFamily="34" charset="0"/>
              </a:rPr>
              <a:t> most expensive year ever for insured CAT losses</a:t>
            </a:r>
            <a:endParaRPr lang="en-US" sz="1400" b="1" dirty="0">
              <a:solidFill>
                <a:srgbClr val="FFFFFF"/>
              </a:solidFill>
              <a:latin typeface="Arial" pitchFamily="34" charset="0"/>
              <a:cs typeface="Arial" pitchFamily="34" charset="0"/>
            </a:endParaRPr>
          </a:p>
        </p:txBody>
      </p:sp>
      <p:sp>
        <p:nvSpPr>
          <p:cNvPr id="2120712" name="AutoShape 8"/>
          <p:cNvSpPr>
            <a:spLocks noChangeArrowheads="1"/>
          </p:cNvSpPr>
          <p:nvPr/>
        </p:nvSpPr>
        <p:spPr bwMode="blackWhite">
          <a:xfrm>
            <a:off x="7189654" y="5061187"/>
            <a:ext cx="1717675" cy="1004887"/>
          </a:xfrm>
          <a:prstGeom prst="wedgeRectCallout">
            <a:avLst>
              <a:gd name="adj1" fmla="val 33248"/>
              <a:gd name="adj2" fmla="val -6847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$9.1 billion in insured CAT losses through June 30</a:t>
            </a:r>
            <a:endParaRPr lang="en-US" sz="1400" b="1" dirty="0">
              <a:solidFill>
                <a:srgbClr val="FFFFFF"/>
              </a:solidFill>
              <a:latin typeface="Arial" pitchFamily="34" charset="0"/>
              <a:cs typeface="Arial" pitchFamily="34" charset="0"/>
            </a:endParaRPr>
          </a:p>
        </p:txBody>
      </p:sp>
      <p:sp>
        <p:nvSpPr>
          <p:cNvPr id="1929227" name="Rectangle 9"/>
          <p:cNvSpPr>
            <a:spLocks noChangeArrowheads="1"/>
          </p:cNvSpPr>
          <p:nvPr/>
        </p:nvSpPr>
        <p:spPr bwMode="black">
          <a:xfrm>
            <a:off x="110968" y="1162050"/>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 Billions, </a:t>
            </a:r>
            <a:r>
              <a:rPr lang="en-US" sz="1600" b="1" dirty="0" smtClean="0">
                <a:solidFill>
                  <a:srgbClr val="225A7A"/>
                </a:solidFill>
              </a:rPr>
              <a:t>$ 2013)</a:t>
            </a:r>
            <a:endParaRPr lang="en-US" sz="1600" b="1" dirty="0">
              <a:solidFill>
                <a:srgbClr val="225A7A"/>
              </a:solidFill>
            </a:endParaRPr>
          </a:p>
        </p:txBody>
      </p:sp>
      <p:sp>
        <p:nvSpPr>
          <p:cNvPr id="12" name="Date Placeholder 11"/>
          <p:cNvSpPr>
            <a:spLocks noGrp="1"/>
          </p:cNvSpPr>
          <p:nvPr>
            <p:ph type="dt" sz="quarter"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F6240343-96C3-4428-9289-DDDB4F32FA97}" type="slidenum">
              <a:rPr lang="en-US" smtClean="0"/>
              <a:pPr>
                <a:defRPr/>
              </a:pPr>
              <a:t>135</a:t>
            </a:fld>
            <a:endParaRPr lang="en-US"/>
          </a:p>
        </p:txBody>
      </p:sp>
    </p:spTree>
    <p:extLst>
      <p:ext uri="{BB962C8B-B14F-4D97-AF65-F5344CB8AC3E}">
        <p14:creationId xmlns:p14="http://schemas.microsoft.com/office/powerpoint/2010/main" val="34539133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120712"/>
                                        </p:tgtEl>
                                        <p:attrNameLst>
                                          <p:attrName>style.visibility</p:attrName>
                                        </p:attrNameLst>
                                      </p:cBhvr>
                                      <p:to>
                                        <p:strVal val="visible"/>
                                      </p:to>
                                    </p:set>
                                    <p:animEffect transition="in" filter="wipe(down)">
                                      <p:cBhvr>
                                        <p:cTn id="7" dur="500"/>
                                        <p:tgtEl>
                                          <p:spTgt spid="2120712"/>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2120711"/>
                                        </p:tgtEl>
                                        <p:attrNameLst>
                                          <p:attrName>style.visibility</p:attrName>
                                        </p:attrNameLst>
                                      </p:cBhvr>
                                      <p:to>
                                        <p:strVal val="visible"/>
                                      </p:to>
                                    </p:set>
                                    <p:animEffect transition="in" filter="wipe(right)">
                                      <p:cBhvr>
                                        <p:cTn id="11" dur="500"/>
                                        <p:tgtEl>
                                          <p:spTgt spid="2120711"/>
                                        </p:tgtEl>
                                      </p:cBhvr>
                                    </p:animEffect>
                                  </p:childTnLst>
                                </p:cTn>
                              </p:par>
                            </p:childTnLst>
                          </p:cTn>
                        </p:par>
                        <p:par>
                          <p:cTn id="12" fill="hold">
                            <p:stCondLst>
                              <p:cond delay="2400"/>
                            </p:stCondLst>
                            <p:childTnLst>
                              <p:par>
                                <p:cTn id="13" presetID="53" presetClass="entr" presetSubtype="0" fill="hold" grpId="0" nodeType="afterEffect">
                                  <p:stCondLst>
                                    <p:cond delay="700"/>
                                  </p:stCondLst>
                                  <p:childTnLst>
                                    <p:set>
                                      <p:cBhvr>
                                        <p:cTn id="14" dur="1" fill="hold">
                                          <p:stCondLst>
                                            <p:cond delay="0"/>
                                          </p:stCondLst>
                                        </p:cTn>
                                        <p:tgtEl>
                                          <p:spTgt spid="2120710"/>
                                        </p:tgtEl>
                                        <p:attrNameLst>
                                          <p:attrName>style.visibility</p:attrName>
                                        </p:attrNameLst>
                                      </p:cBhvr>
                                      <p:to>
                                        <p:strVal val="visible"/>
                                      </p:to>
                                    </p:set>
                                    <p:anim calcmode="lin" valueType="num">
                                      <p:cBhvr>
                                        <p:cTn id="15" dur="500" fill="hold"/>
                                        <p:tgtEl>
                                          <p:spTgt spid="2120710"/>
                                        </p:tgtEl>
                                        <p:attrNameLst>
                                          <p:attrName>ppt_w</p:attrName>
                                        </p:attrNameLst>
                                      </p:cBhvr>
                                      <p:tavLst>
                                        <p:tav tm="0">
                                          <p:val>
                                            <p:fltVal val="0"/>
                                          </p:val>
                                        </p:tav>
                                        <p:tav tm="100000">
                                          <p:val>
                                            <p:strVal val="#ppt_w"/>
                                          </p:val>
                                        </p:tav>
                                      </p:tavLst>
                                    </p:anim>
                                    <p:anim calcmode="lin" valueType="num">
                                      <p:cBhvr>
                                        <p:cTn id="16" dur="500" fill="hold"/>
                                        <p:tgtEl>
                                          <p:spTgt spid="2120710"/>
                                        </p:tgtEl>
                                        <p:attrNameLst>
                                          <p:attrName>ppt_h</p:attrName>
                                        </p:attrNameLst>
                                      </p:cBhvr>
                                      <p:tavLst>
                                        <p:tav tm="0">
                                          <p:val>
                                            <p:fltVal val="0"/>
                                          </p:val>
                                        </p:tav>
                                        <p:tav tm="100000">
                                          <p:val>
                                            <p:strVal val="#ppt_h"/>
                                          </p:val>
                                        </p:tav>
                                      </p:tavLst>
                                    </p:anim>
                                    <p:animEffect transition="in" filter="fade">
                                      <p:cBhvr>
                                        <p:cTn id="17" dur="500"/>
                                        <p:tgtEl>
                                          <p:spTgt spid="21207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0710" grpId="0" animBg="1"/>
      <p:bldP spid="2120711" grpId="0" animBg="1"/>
      <p:bldP spid="2120712" grpId="0" animBg="1"/>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00357" name="Rectangle 110"/>
          <p:cNvSpPr>
            <a:spLocks noGrp="1" noChangeArrowheads="1"/>
          </p:cNvSpPr>
          <p:nvPr>
            <p:ph type="sldNum" sz="quarter" idx="12"/>
          </p:nvPr>
        </p:nvSpPr>
        <p:spPr/>
        <p:txBody>
          <a:bodyPr/>
          <a:lstStyle/>
          <a:p>
            <a:pPr>
              <a:defRPr/>
            </a:pPr>
            <a:fld id="{CFBF3661-802E-4715-888C-25186D51C531}" type="slidenum">
              <a:rPr lang="en-US" smtClean="0">
                <a:solidFill>
                  <a:srgbClr val="000000"/>
                </a:solidFill>
              </a:rPr>
              <a:pPr>
                <a:defRPr/>
              </a:pPr>
              <a:t>136</a:t>
            </a:fld>
            <a:endParaRPr lang="en-US" smtClean="0">
              <a:solidFill>
                <a:srgbClr val="000000"/>
              </a:solidFill>
            </a:endParaRPr>
          </a:p>
        </p:txBody>
      </p:sp>
      <p:sp>
        <p:nvSpPr>
          <p:cNvPr id="32774" name="Rectangle 2"/>
          <p:cNvSpPr>
            <a:spLocks noGrp="1" noChangeArrowheads="1"/>
          </p:cNvSpPr>
          <p:nvPr>
            <p:ph type="title"/>
          </p:nvPr>
        </p:nvSpPr>
        <p:spPr/>
        <p:txBody>
          <a:bodyPr/>
          <a:lstStyle/>
          <a:p>
            <a:r>
              <a:rPr lang="en-US" dirty="0" smtClean="0"/>
              <a:t>Combined Ratio Points Associated with Catastrophe Losses: 1960 – 2013*</a:t>
            </a:r>
          </a:p>
        </p:txBody>
      </p:sp>
      <p:sp>
        <p:nvSpPr>
          <p:cNvPr id="32775" name="Rectangle 3"/>
          <p:cNvSpPr>
            <a:spLocks noChangeArrowheads="1"/>
          </p:cNvSpPr>
          <p:nvPr/>
        </p:nvSpPr>
        <p:spPr bwMode="auto">
          <a:xfrm>
            <a:off x="0" y="6093938"/>
            <a:ext cx="8888413" cy="79868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rgbClr val="FF6801"/>
              </a:buClr>
              <a:buFont typeface="Wingdings" pitchFamily="2" charset="2"/>
              <a:buNone/>
            </a:pPr>
            <a:r>
              <a:rPr lang="en-US" sz="1100" dirty="0" smtClean="0">
                <a:solidFill>
                  <a:srgbClr val="000000"/>
                </a:solidFill>
              </a:rPr>
              <a:t>*2010s represent 2010-2013.</a:t>
            </a:r>
          </a:p>
          <a:p>
            <a:pPr eaLnBrk="0" hangingPunct="0">
              <a:lnSpc>
                <a:spcPct val="85000"/>
              </a:lnSpc>
              <a:spcBef>
                <a:spcPct val="25000"/>
              </a:spcBef>
              <a:buClr>
                <a:srgbClr val="FF6801"/>
              </a:buClr>
              <a:buFont typeface="Wingdings" pitchFamily="2" charset="2"/>
              <a:buNone/>
            </a:pPr>
            <a:r>
              <a:rPr lang="en-US" sz="1100" dirty="0" smtClean="0">
                <a:solidFill>
                  <a:srgbClr val="000000"/>
                </a:solidFill>
              </a:rPr>
              <a:t>Notes</a:t>
            </a:r>
            <a:r>
              <a:rPr lang="en-US" sz="1100" dirty="0">
                <a:solidFill>
                  <a:srgbClr val="000000"/>
                </a:solidFill>
              </a:rPr>
              <a:t>: Private carrier losses only.  Excludes loss adjustment expenses and reinsurance reinstatement premiums. Figures are adjusted for losses ultimately paid by foreign insurers and reinsurers.</a:t>
            </a:r>
          </a:p>
          <a:p>
            <a:pPr eaLnBrk="0" hangingPunct="0">
              <a:lnSpc>
                <a:spcPct val="85000"/>
              </a:lnSpc>
              <a:spcBef>
                <a:spcPct val="25000"/>
              </a:spcBef>
              <a:buClr>
                <a:srgbClr val="FF6801"/>
              </a:buClr>
              <a:buFont typeface="Wingdings" pitchFamily="2" charset="2"/>
              <a:buNone/>
            </a:pPr>
            <a:r>
              <a:rPr lang="en-US" sz="1100" dirty="0">
                <a:solidFill>
                  <a:srgbClr val="000000"/>
                </a:solidFill>
              </a:rPr>
              <a:t>Source: </a:t>
            </a:r>
            <a:r>
              <a:rPr lang="en-US" sz="1100" dirty="0" smtClean="0">
                <a:solidFill>
                  <a:srgbClr val="000000"/>
                </a:solidFill>
              </a:rPr>
              <a:t>ISO (1960-2011); A.M. Best (2012E) </a:t>
            </a:r>
            <a:r>
              <a:rPr lang="en-US" sz="1100" dirty="0">
                <a:solidFill>
                  <a:srgbClr val="000000"/>
                </a:solidFill>
              </a:rPr>
              <a:t>Insurance Information Institute.				</a:t>
            </a:r>
          </a:p>
        </p:txBody>
      </p:sp>
      <p:graphicFrame>
        <p:nvGraphicFramePr>
          <p:cNvPr id="32770" name="Object 2"/>
          <p:cNvGraphicFramePr>
            <a:graphicFrameLocks noChangeAspect="1"/>
          </p:cNvGraphicFramePr>
          <p:nvPr/>
        </p:nvGraphicFramePr>
        <p:xfrm>
          <a:off x="271463" y="1301750"/>
          <a:ext cx="8670925" cy="4243388"/>
        </p:xfrm>
        <a:graphic>
          <a:graphicData uri="http://schemas.openxmlformats.org/presentationml/2006/ole">
            <mc:AlternateContent xmlns:mc="http://schemas.openxmlformats.org/markup-compatibility/2006">
              <mc:Choice xmlns:v="urn:schemas-microsoft-com:vml" Requires="v">
                <p:oleObj spid="_x0000_s27765827" name="Chart" r:id="rId4" imgW="8572512" imgH="3743439" progId="MSGraph.Chart.8">
                  <p:embed followColorScheme="full"/>
                </p:oleObj>
              </mc:Choice>
              <mc:Fallback>
                <p:oleObj name="Chart" r:id="rId4" imgW="8572512" imgH="3743439" progId="MSGraph.Chart.8">
                  <p:embed followColorScheme="full"/>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271463" y="1301750"/>
                        <a:ext cx="8670925" cy="4243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6"/>
          <p:cNvSpPr>
            <a:spLocks noChangeArrowheads="1"/>
          </p:cNvSpPr>
          <p:nvPr/>
        </p:nvSpPr>
        <p:spPr bwMode="blackWhite">
          <a:xfrm>
            <a:off x="700088" y="5392644"/>
            <a:ext cx="7834312" cy="6429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The Catastrophe Loss Component of Private Insurer Losses Has Increased Sharply in Recent Decades</a:t>
            </a:r>
            <a:endParaRPr lang="en-US" b="1" i="1">
              <a:solidFill>
                <a:srgbClr val="FFFFFF"/>
              </a:solidFill>
            </a:endParaRPr>
          </a:p>
        </p:txBody>
      </p:sp>
      <p:sp>
        <p:nvSpPr>
          <p:cNvPr id="11" name="AutoShape 38"/>
          <p:cNvSpPr>
            <a:spLocks noChangeArrowheads="1"/>
          </p:cNvSpPr>
          <p:nvPr/>
        </p:nvSpPr>
        <p:spPr bwMode="blackWhite">
          <a:xfrm>
            <a:off x="2789238" y="1063625"/>
            <a:ext cx="2130425" cy="2668588"/>
          </a:xfrm>
          <a:prstGeom prst="wedgeRectCallout">
            <a:avLst>
              <a:gd name="adj1" fmla="val 42806"/>
              <a:gd name="adj2" fmla="val -4505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100000"/>
              </a:spcBef>
              <a:buClr>
                <a:schemeClr val="accent2"/>
              </a:buClr>
              <a:buFont typeface="Wingdings" pitchFamily="2" charset="2"/>
              <a:buNone/>
            </a:pPr>
            <a:r>
              <a:rPr lang="en-US" sz="1600" b="1" dirty="0">
                <a:solidFill>
                  <a:schemeClr val="bg1"/>
                </a:solidFill>
              </a:rPr>
              <a:t>Avg. CAT  Loss Component of the</a:t>
            </a:r>
            <a:r>
              <a:rPr lang="en-US" sz="1600" b="1" u="sng" dirty="0">
                <a:solidFill>
                  <a:schemeClr val="bg1"/>
                </a:solidFill>
              </a:rPr>
              <a:t> </a:t>
            </a:r>
            <a:r>
              <a:rPr lang="en-US" sz="1600" b="1" dirty="0">
                <a:solidFill>
                  <a:schemeClr val="bg1"/>
                </a:solidFill>
              </a:rPr>
              <a:t>Combined Ratio  </a:t>
            </a:r>
            <a:r>
              <a:rPr lang="en-US" sz="1600" b="1" u="sng" dirty="0">
                <a:solidFill>
                  <a:schemeClr val="bg1"/>
                </a:solidFill>
              </a:rPr>
              <a:t> by Decade</a:t>
            </a:r>
          </a:p>
          <a:p>
            <a:pPr algn="ctr" eaLnBrk="0" hangingPunct="0">
              <a:lnSpc>
                <a:spcPct val="90000"/>
              </a:lnSpc>
              <a:spcBef>
                <a:spcPct val="100000"/>
              </a:spcBef>
              <a:buClr>
                <a:schemeClr val="accent2"/>
              </a:buClr>
              <a:buFont typeface="Wingdings" pitchFamily="2" charset="2"/>
              <a:buNone/>
            </a:pPr>
            <a:r>
              <a:rPr lang="en-US" sz="1600" b="1" dirty="0">
                <a:solidFill>
                  <a:schemeClr val="bg1"/>
                </a:solidFill>
              </a:rPr>
              <a:t>1960s: 1.04       1970s: 0.85     1980s: 1.31     1990s: 3.39     2000s: 3.52     2010s: </a:t>
            </a:r>
            <a:r>
              <a:rPr lang="en-US" sz="1600" b="1" dirty="0" smtClean="0">
                <a:solidFill>
                  <a:schemeClr val="bg1"/>
                </a:solidFill>
              </a:rPr>
              <a:t>6.1E*</a:t>
            </a:r>
            <a:endParaRPr lang="en-US" sz="1600" b="1" dirty="0">
              <a:solidFill>
                <a:schemeClr val="bg1"/>
              </a:solidFill>
            </a:endParaRPr>
          </a:p>
        </p:txBody>
      </p:sp>
      <p:sp>
        <p:nvSpPr>
          <p:cNvPr id="32778" name="Rectangle 6"/>
          <p:cNvSpPr>
            <a:spLocks noChangeArrowheads="1"/>
          </p:cNvSpPr>
          <p:nvPr/>
        </p:nvSpPr>
        <p:spPr bwMode="black">
          <a:xfrm>
            <a:off x="201613" y="1131888"/>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Combined Ratio Points</a:t>
            </a:r>
          </a:p>
        </p:txBody>
      </p:sp>
      <p:sp>
        <p:nvSpPr>
          <p:cNvPr id="12" name="AutoShape 7"/>
          <p:cNvSpPr>
            <a:spLocks noChangeArrowheads="1"/>
          </p:cNvSpPr>
          <p:nvPr/>
        </p:nvSpPr>
        <p:spPr bwMode="blackWhite">
          <a:xfrm>
            <a:off x="5515898" y="1091381"/>
            <a:ext cx="2875936" cy="766916"/>
          </a:xfrm>
          <a:prstGeom prst="wedgeRectCallout">
            <a:avLst>
              <a:gd name="adj1" fmla="val 57755"/>
              <a:gd name="adj2" fmla="val 4080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Catastrophe losses as a share of all losses reached a record high in 2012</a:t>
            </a:r>
            <a:endParaRPr lang="en-US" sz="1600"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1200"/>
                            </p:stCondLst>
                            <p:childTnLst>
                              <p:par>
                                <p:cTn id="11" presetID="22" presetClass="entr" presetSubtype="8" fill="hold" grpId="0" nodeType="afterEffect">
                                  <p:stCondLst>
                                    <p:cond delay="50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par>
                          <p:cTn id="14" fill="hold">
                            <p:stCondLst>
                              <p:cond delay="2200"/>
                            </p:stCondLst>
                            <p:childTnLst>
                              <p:par>
                                <p:cTn id="15" presetID="22" presetClass="entr" presetSubtype="4" fill="hold" grpId="0" nodeType="afterEffect">
                                  <p:stCondLst>
                                    <p:cond delay="70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07B60A3C-7945-48ED-8FB7-EBC2B54C404D}" type="slidenum">
              <a:rPr lang="en-US" smtClean="0">
                <a:solidFill>
                  <a:srgbClr val="000000"/>
                </a:solidFill>
              </a:rPr>
              <a:pPr/>
              <a:t>137</a:t>
            </a:fld>
            <a:endParaRPr lang="en-US" smtClean="0">
              <a:solidFill>
                <a:srgbClr val="000000"/>
              </a:solidFill>
            </a:endParaRPr>
          </a:p>
        </p:txBody>
      </p:sp>
      <p:sp>
        <p:nvSpPr>
          <p:cNvPr id="1028" name="Rectangle 2"/>
          <p:cNvSpPr>
            <a:spLocks noGrp="1" noChangeArrowheads="1"/>
          </p:cNvSpPr>
          <p:nvPr>
            <p:ph type="title" idx="4294967295"/>
          </p:nvPr>
        </p:nvSpPr>
        <p:spPr>
          <a:xfrm>
            <a:off x="0" y="-123825"/>
            <a:ext cx="8686800" cy="1143000"/>
          </a:xfrm>
        </p:spPr>
        <p:txBody>
          <a:bodyPr lIns="92075" tIns="46038" rIns="92075" bIns="46038" anchor="b"/>
          <a:lstStyle/>
          <a:p>
            <a:r>
              <a:rPr lang="en-US" sz="3200" dirty="0" smtClean="0"/>
              <a:t>Top 8 States for Insured</a:t>
            </a:r>
            <a:br>
              <a:rPr lang="en-US" sz="3200" dirty="0" smtClean="0"/>
            </a:br>
            <a:r>
              <a:rPr lang="en-US" sz="3200" dirty="0" smtClean="0"/>
              <a:t>Catastrophe Losses, 2013</a:t>
            </a:r>
          </a:p>
        </p:txBody>
      </p:sp>
      <p:graphicFrame>
        <p:nvGraphicFramePr>
          <p:cNvPr id="1026" name="Object 3"/>
          <p:cNvGraphicFramePr>
            <a:graphicFrameLocks noGrp="1" noChangeAspect="1"/>
          </p:cNvGraphicFramePr>
          <p:nvPr>
            <p:ph idx="4294967295"/>
          </p:nvPr>
        </p:nvGraphicFramePr>
        <p:xfrm>
          <a:off x="0" y="1703388"/>
          <a:ext cx="9144000" cy="4754562"/>
        </p:xfrm>
        <a:graphic>
          <a:graphicData uri="http://schemas.openxmlformats.org/presentationml/2006/ole">
            <mc:AlternateContent xmlns:mc="http://schemas.openxmlformats.org/markup-compatibility/2006">
              <mc:Choice xmlns:v="urn:schemas-microsoft-com:vml" Requires="v">
                <p:oleObj spid="_x0000_s27766851" name="Chart" r:id="rId4" imgW="8810600" imgH="4581583" progId="MSGraph.Chart.8">
                  <p:embed followColorScheme="full"/>
                </p:oleObj>
              </mc:Choice>
              <mc:Fallback>
                <p:oleObj name="Chart" r:id="rId4" imgW="8810600" imgH="4581583"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703388"/>
                        <a:ext cx="9144000" cy="47545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9" name="Text Box 4"/>
          <p:cNvSpPr txBox="1">
            <a:spLocks noChangeArrowheads="1"/>
          </p:cNvSpPr>
          <p:nvPr/>
        </p:nvSpPr>
        <p:spPr bwMode="auto">
          <a:xfrm>
            <a:off x="0" y="6367463"/>
            <a:ext cx="9017000" cy="387608"/>
          </a:xfrm>
          <a:prstGeom prst="rect">
            <a:avLst/>
          </a:prstGeom>
          <a:noFill/>
          <a:ln w="9525">
            <a:noFill/>
            <a:miter lim="800000"/>
            <a:headEnd/>
            <a:tailEnd/>
          </a:ln>
        </p:spPr>
        <p:txBody>
          <a:bodyPr lIns="92075" tIns="46038" rIns="92075" bIns="46038">
            <a:spAutoFit/>
          </a:bodyPr>
          <a:lstStyle/>
          <a:p>
            <a:pPr eaLnBrk="0" fontAlgn="base" hangingPunct="0">
              <a:lnSpc>
                <a:spcPct val="70000"/>
              </a:lnSpc>
              <a:spcBef>
                <a:spcPct val="50000"/>
              </a:spcBef>
              <a:spcAft>
                <a:spcPct val="0"/>
              </a:spcAft>
              <a:buClr>
                <a:srgbClr val="FF3300"/>
              </a:buClr>
              <a:buFont typeface="Wingdings" pitchFamily="2" charset="2"/>
              <a:buNone/>
            </a:pPr>
            <a:endParaRPr lang="en-US" sz="1000" dirty="0" smtClean="0">
              <a:latin typeface="Arial" pitchFamily="34" charset="0"/>
              <a:cs typeface="Arial" pitchFamily="34" charset="0"/>
            </a:endParaRPr>
          </a:p>
          <a:p>
            <a:pPr eaLnBrk="0" fontAlgn="base" hangingPunct="0">
              <a:lnSpc>
                <a:spcPct val="70000"/>
              </a:lnSpc>
              <a:spcBef>
                <a:spcPct val="50000"/>
              </a:spcBef>
              <a:spcAft>
                <a:spcPct val="0"/>
              </a:spcAft>
              <a:buClr>
                <a:srgbClr val="FF3300"/>
              </a:buClr>
              <a:buFont typeface="Wingdings" pitchFamily="2" charset="2"/>
              <a:buNone/>
            </a:pPr>
            <a:r>
              <a:rPr lang="en-US" sz="1000" dirty="0" smtClean="0">
                <a:latin typeface="Arial" pitchFamily="34" charset="0"/>
                <a:cs typeface="Arial" pitchFamily="34" charset="0"/>
              </a:rPr>
              <a:t>Source</a:t>
            </a:r>
            <a:r>
              <a:rPr lang="en-US" sz="1000" dirty="0">
                <a:latin typeface="Arial" pitchFamily="34" charset="0"/>
                <a:cs typeface="Arial" pitchFamily="34" charset="0"/>
              </a:rPr>
              <a:t>: The Property Claim Services (PCS) unit of ISO, a </a:t>
            </a:r>
            <a:r>
              <a:rPr lang="en-US" sz="1000" dirty="0" err="1">
                <a:latin typeface="Arial" pitchFamily="34" charset="0"/>
                <a:cs typeface="Arial" pitchFamily="34" charset="0"/>
              </a:rPr>
              <a:t>Verisk</a:t>
            </a:r>
            <a:r>
              <a:rPr lang="en-US" sz="1000" dirty="0">
                <a:latin typeface="Arial" pitchFamily="34" charset="0"/>
                <a:cs typeface="Arial" pitchFamily="34" charset="0"/>
              </a:rPr>
              <a:t> Analytics company.</a:t>
            </a:r>
            <a:r>
              <a:rPr lang="en-US" sz="1000" dirty="0" smtClean="0">
                <a:latin typeface="Arial" pitchFamily="34" charset="0"/>
                <a:cs typeface="Arial" pitchFamily="34" charset="0"/>
              </a:rPr>
              <a:t> </a:t>
            </a:r>
            <a:r>
              <a:rPr lang="en-US" sz="1000" dirty="0">
                <a:solidFill>
                  <a:srgbClr val="000000"/>
                </a:solidFill>
                <a:latin typeface="Arial" pitchFamily="34" charset="0"/>
                <a:cs typeface="Arial" pitchFamily="34" charset="0"/>
              </a:rPr>
              <a:t>		</a:t>
            </a:r>
          </a:p>
        </p:txBody>
      </p:sp>
      <p:sp>
        <p:nvSpPr>
          <p:cNvPr id="6" name="Rectangle 3"/>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rPr>
              <a:t>$ Millions</a:t>
            </a:r>
            <a:endParaRPr lang="en-US" sz="1600" b="1" dirty="0">
              <a:solidFill>
                <a:srgbClr val="225A7A"/>
              </a:solidFill>
              <a:latin typeface="Arial" charset="0"/>
              <a:cs typeface="Arial" charset="0"/>
            </a:endParaRPr>
          </a:p>
        </p:txBody>
      </p:sp>
      <p:sp>
        <p:nvSpPr>
          <p:cNvPr id="7" name="AutoShape 8"/>
          <p:cNvSpPr>
            <a:spLocks noChangeArrowheads="1"/>
          </p:cNvSpPr>
          <p:nvPr/>
        </p:nvSpPr>
        <p:spPr bwMode="blackWhite">
          <a:xfrm>
            <a:off x="3690804" y="1860768"/>
            <a:ext cx="2753516" cy="1336896"/>
          </a:xfrm>
          <a:prstGeom prst="wedgeRectCallout">
            <a:avLst>
              <a:gd name="adj1" fmla="val -77878"/>
              <a:gd name="adj2" fmla="val 7578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2000" b="1" dirty="0" smtClean="0">
                <a:solidFill>
                  <a:srgbClr val="FFFFFF"/>
                </a:solidFill>
                <a:latin typeface="Arial" pitchFamily="34" charset="0"/>
                <a:cs typeface="Arial" pitchFamily="34" charset="0"/>
              </a:rPr>
              <a:t>Texas is almost always one of the top 5 states for insured CAT losses</a:t>
            </a:r>
            <a:endParaRPr lang="en-US" sz="2000"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138</a:t>
            </a:fld>
            <a:endParaRPr lang="en-US" smtClean="0"/>
          </a:p>
        </p:txBody>
      </p:sp>
      <p:graphicFrame>
        <p:nvGraphicFramePr>
          <p:cNvPr id="51202" name="Object 2"/>
          <p:cNvGraphicFramePr>
            <a:graphicFrameLocks/>
          </p:cNvGraphicFramePr>
          <p:nvPr/>
        </p:nvGraphicFramePr>
        <p:xfrm>
          <a:off x="300285" y="1610064"/>
          <a:ext cx="8493125" cy="4343400"/>
        </p:xfrm>
        <a:graphic>
          <a:graphicData uri="http://schemas.openxmlformats.org/presentationml/2006/ole">
            <mc:AlternateContent xmlns:mc="http://schemas.openxmlformats.org/markup-compatibility/2006">
              <mc:Choice xmlns:v="urn:schemas-microsoft-com:vml" Requires="v">
                <p:oleObj spid="_x0000_s26727491" name="Chart" r:id="rId4" imgW="8439161" imgH="4324336" progId="MSGraph.Chart.8">
                  <p:embed followColorScheme="full"/>
                </p:oleObj>
              </mc:Choice>
              <mc:Fallback>
                <p:oleObj name="Chart" r:id="rId4" imgW="8439161" imgH="4324336"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0285" y="1610064"/>
                        <a:ext cx="8493125" cy="434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Rectangle 4"/>
          <p:cNvSpPr>
            <a:spLocks noChangeArrowheads="1"/>
          </p:cNvSpPr>
          <p:nvPr/>
        </p:nvSpPr>
        <p:spPr bwMode="auto">
          <a:xfrm>
            <a:off x="-47625" y="6419417"/>
            <a:ext cx="9191625" cy="438582"/>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000" dirty="0" smtClean="0"/>
              <a:t>*Includes catastrophe losses of at least $25 million.</a:t>
            </a:r>
          </a:p>
          <a:p>
            <a:pPr eaLnBrk="0" hangingPunct="0">
              <a:lnSpc>
                <a:spcPct val="85000"/>
              </a:lnSpc>
              <a:spcBef>
                <a:spcPct val="25000"/>
              </a:spcBef>
              <a:buClr>
                <a:schemeClr val="accent2"/>
              </a:buClr>
              <a:buFont typeface="Wingdings" pitchFamily="2" charset="2"/>
              <a:buNone/>
            </a:pPr>
            <a:r>
              <a:rPr lang="en-US" sz="1000" dirty="0" smtClean="0"/>
              <a:t>Sources: PCS unit of ISO; Insurance Information Institute. </a:t>
            </a:r>
            <a:endParaRPr lang="en-US" sz="1000" dirty="0"/>
          </a:p>
        </p:txBody>
      </p:sp>
      <p:sp>
        <p:nvSpPr>
          <p:cNvPr id="14" name="Rectangle 2"/>
          <p:cNvSpPr txBox="1">
            <a:spLocks noChangeArrowheads="1"/>
          </p:cNvSpPr>
          <p:nvPr/>
        </p:nvSpPr>
        <p:spPr bwMode="black">
          <a:xfrm>
            <a:off x="111647" y="14990"/>
            <a:ext cx="7853643" cy="860425"/>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lang="en-US" sz="3000" b="1" kern="0" dirty="0" smtClean="0">
                <a:solidFill>
                  <a:srgbClr val="225A7A"/>
                </a:solidFill>
                <a:ea typeface="+mj-ea"/>
                <a:cs typeface="+mj-cs"/>
              </a:rPr>
              <a:t>Top 5 States by Insured Catastrophe Losses in 2012*</a:t>
            </a:r>
            <a:endParaRPr kumimoji="0" lang="en-US" sz="3000" b="1" i="0" u="none" strike="noStrike" kern="0" cap="none" spc="0" normalizeH="0" baseline="0" noProof="0" dirty="0" smtClean="0">
              <a:ln>
                <a:noFill/>
              </a:ln>
              <a:solidFill>
                <a:srgbClr val="225A7A"/>
              </a:solidFill>
              <a:effectLst/>
              <a:uLnTx/>
              <a:uFillTx/>
              <a:latin typeface="Arial" charset="0"/>
              <a:ea typeface="+mj-ea"/>
              <a:cs typeface="+mj-cs"/>
            </a:endParaRPr>
          </a:p>
        </p:txBody>
      </p:sp>
      <p:sp>
        <p:nvSpPr>
          <p:cNvPr id="15" name="AutoShape 8"/>
          <p:cNvSpPr>
            <a:spLocks noChangeArrowheads="1"/>
          </p:cNvSpPr>
          <p:nvPr/>
        </p:nvSpPr>
        <p:spPr bwMode="blackWhite">
          <a:xfrm>
            <a:off x="5740830" y="2494948"/>
            <a:ext cx="2753516" cy="1336896"/>
          </a:xfrm>
          <a:prstGeom prst="wedgeRectCallout">
            <a:avLst>
              <a:gd name="adj1" fmla="val -77878"/>
              <a:gd name="adj2" fmla="val 7578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2000" b="1" dirty="0" smtClean="0">
                <a:solidFill>
                  <a:srgbClr val="FFFFFF"/>
                </a:solidFill>
                <a:latin typeface="Arial" pitchFamily="34" charset="0"/>
                <a:cs typeface="Arial" pitchFamily="34" charset="0"/>
              </a:rPr>
              <a:t>Texas is almost always one of the top 5 states for insured CAT losses</a:t>
            </a:r>
            <a:endParaRPr lang="en-US" sz="2000" b="1" dirty="0">
              <a:solidFill>
                <a:srgbClr val="FFFFFF"/>
              </a:solidFill>
              <a:latin typeface="Arial" pitchFamily="34" charset="0"/>
              <a:cs typeface="Arial" pitchFamily="34" charset="0"/>
            </a:endParaRPr>
          </a:p>
        </p:txBody>
      </p:sp>
      <p:sp>
        <p:nvSpPr>
          <p:cNvPr id="13" name="Rectangle 3"/>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t>
            </a:r>
            <a:r>
              <a:rPr lang="en-US" sz="1600" b="1" dirty="0" smtClean="0">
                <a:solidFill>
                  <a:srgbClr val="225A7A"/>
                </a:solidFill>
              </a:rPr>
              <a:t>2012, </a:t>
            </a:r>
            <a:r>
              <a:rPr lang="en-US" sz="1600" b="1" dirty="0">
                <a:solidFill>
                  <a:srgbClr val="225A7A"/>
                </a:solidFill>
              </a:rPr>
              <a:t>$ Billions)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105"/>
          <p:cNvSpPr>
            <a:spLocks noGrp="1" noChangeArrowheads="1"/>
          </p:cNvSpPr>
          <p:nvPr>
            <p:ph type="dt" sz="quarter" idx="10"/>
          </p:nvPr>
        </p:nvSpPr>
        <p:spPr/>
        <p:txBody>
          <a:bodyPr/>
          <a:lstStyle/>
          <a:p>
            <a:pPr>
              <a:defRPr/>
            </a:pPr>
            <a:r>
              <a:rPr lang="en-US" smtClean="0"/>
              <a:t>12/01/09 - 9pm</a:t>
            </a:r>
          </a:p>
        </p:txBody>
      </p:sp>
      <p:sp>
        <p:nvSpPr>
          <p:cNvPr id="39941" name="Rectangle 110"/>
          <p:cNvSpPr>
            <a:spLocks noGrp="1" noChangeArrowheads="1"/>
          </p:cNvSpPr>
          <p:nvPr>
            <p:ph type="sldNum" sz="quarter" idx="12"/>
          </p:nvPr>
        </p:nvSpPr>
        <p:spPr/>
        <p:txBody>
          <a:bodyPr/>
          <a:lstStyle/>
          <a:p>
            <a:pPr>
              <a:defRPr/>
            </a:pPr>
            <a:fld id="{95CD1B67-4464-4390-A588-0882E88C4C86}" type="slidenum">
              <a:rPr lang="en-US" smtClean="0"/>
              <a:pPr>
                <a:defRPr/>
              </a:pPr>
              <a:t>139</a:t>
            </a:fld>
            <a:endParaRPr lang="en-US" smtClean="0"/>
          </a:p>
        </p:txBody>
      </p:sp>
      <p:sp>
        <p:nvSpPr>
          <p:cNvPr id="44038" name="Freeform 2"/>
          <p:cNvSpPr>
            <a:spLocks/>
          </p:cNvSpPr>
          <p:nvPr/>
        </p:nvSpPr>
        <p:spPr bwMode="gray">
          <a:xfrm>
            <a:off x="4151676" y="2534874"/>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44039" name="Rectangle 3"/>
          <p:cNvSpPr>
            <a:spLocks noGrp="1" noChangeArrowheads="1"/>
          </p:cNvSpPr>
          <p:nvPr>
            <p:ph type="title"/>
          </p:nvPr>
        </p:nvSpPr>
        <p:spPr/>
        <p:txBody>
          <a:bodyPr/>
          <a:lstStyle/>
          <a:p>
            <a:r>
              <a:rPr lang="en-US" dirty="0" smtClean="0"/>
              <a:t>Top States by Inflation-Adjusted Insured Catastrophe Losses, 1983–2012</a:t>
            </a:r>
          </a:p>
        </p:txBody>
      </p:sp>
      <p:graphicFrame>
        <p:nvGraphicFramePr>
          <p:cNvPr id="6151176" name="Object 8"/>
          <p:cNvGraphicFramePr>
            <a:graphicFrameLocks noGrp="1"/>
          </p:cNvGraphicFramePr>
          <p:nvPr>
            <p:ph idx="4294967295"/>
          </p:nvPr>
        </p:nvGraphicFramePr>
        <p:xfrm>
          <a:off x="2245442" y="2677755"/>
          <a:ext cx="4486275" cy="3695700"/>
        </p:xfrm>
        <a:graphic>
          <a:graphicData uri="http://schemas.openxmlformats.org/presentationml/2006/ole">
            <mc:AlternateContent xmlns:mc="http://schemas.openxmlformats.org/markup-compatibility/2006">
              <mc:Choice xmlns:v="urn:schemas-microsoft-com:vml" Requires="v">
                <p:oleObj spid="_x0000_s26723395" name="Chart" r:id="rId4" imgW="4486147" imgH="3695661" progId="MSGraph.Chart.8">
                  <p:embed followColorScheme="full"/>
                </p:oleObj>
              </mc:Choice>
              <mc:Fallback>
                <p:oleObj name="Chart" r:id="rId4" imgW="4486147" imgH="3695661" progId="MSGraph.Chart.8">
                  <p:embed followColorScheme="full"/>
                  <p:pic>
                    <p:nvPicPr>
                      <p:cNvPr id="0" name="Object 8"/>
                      <p:cNvPicPr preferRelativeResize="0">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2245442" y="2677755"/>
                        <a:ext cx="4486275" cy="369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4040" name="Rectangle 5"/>
          <p:cNvSpPr>
            <a:spLocks noChangeArrowheads="1"/>
          </p:cNvSpPr>
          <p:nvPr/>
        </p:nvSpPr>
        <p:spPr bwMode="auto">
          <a:xfrm>
            <a:off x="0" y="6392863"/>
            <a:ext cx="8107363"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t>
            </a:r>
          </a:p>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PCS unit of ISO, </a:t>
            </a:r>
            <a:r>
              <a:rPr lang="en-US" sz="1100" dirty="0" err="1" smtClean="0"/>
              <a:t>Verisk</a:t>
            </a:r>
            <a:r>
              <a:rPr lang="en-US" sz="1100" dirty="0" smtClean="0"/>
              <a:t> Company.; Insurance Information Institute.  </a:t>
            </a:r>
            <a:endParaRPr lang="en-US" sz="1100" dirty="0"/>
          </a:p>
        </p:txBody>
      </p:sp>
      <p:sp>
        <p:nvSpPr>
          <p:cNvPr id="2006022" name="Rectangle 6"/>
          <p:cNvSpPr>
            <a:spLocks noChangeArrowheads="1"/>
          </p:cNvSpPr>
          <p:nvPr/>
        </p:nvSpPr>
        <p:spPr bwMode="blackWhite">
          <a:xfrm>
            <a:off x="354013" y="1206500"/>
            <a:ext cx="8437562"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Over the Past  30 Years Florida Has Accounted for the Largest Share of Catastrophe Losses in the U.S., Followed by Texas and Louisiana </a:t>
            </a:r>
            <a:endParaRPr lang="en-US" b="1" dirty="0">
              <a:solidFill>
                <a:srgbClr val="FFFFFF"/>
              </a:solidFill>
            </a:endParaRPr>
          </a:p>
        </p:txBody>
      </p:sp>
      <p:sp>
        <p:nvSpPr>
          <p:cNvPr id="44042" name="Rectangle 7"/>
          <p:cNvSpPr>
            <a:spLocks noChangeArrowheads="1"/>
          </p:cNvSpPr>
          <p:nvPr/>
        </p:nvSpPr>
        <p:spPr bwMode="gray">
          <a:xfrm>
            <a:off x="6499429" y="3935068"/>
            <a:ext cx="1984375" cy="470898"/>
          </a:xfrm>
          <a:prstGeom prst="rect">
            <a:avLst/>
          </a:prstGeom>
          <a:noFill/>
          <a:ln w="9525">
            <a:noFill/>
            <a:miter lim="800000"/>
            <a:headEnd/>
            <a:tailEnd/>
          </a:ln>
        </p:spPr>
        <p:txBody>
          <a:bodyPr lIns="0" tIns="0" rIns="0" bIns="0" anchor="ctr">
            <a:spAutoFit/>
          </a:bodyPr>
          <a:lstStyle/>
          <a:p>
            <a:pPr algn="ctr">
              <a:lnSpc>
                <a:spcPct val="85000"/>
              </a:lnSpc>
            </a:pPr>
            <a:r>
              <a:rPr lang="en-US" b="1" dirty="0" smtClean="0">
                <a:effectLst>
                  <a:outerShdw blurRad="38100" dist="38100" dir="2700000" algn="tl">
                    <a:srgbClr val="000000">
                      <a:alpha val="43137"/>
                    </a:srgbClr>
                  </a:outerShdw>
                </a:effectLst>
              </a:rPr>
              <a:t>Rest of the U.S.</a:t>
            </a:r>
          </a:p>
          <a:p>
            <a:pPr algn="ctr">
              <a:lnSpc>
                <a:spcPct val="85000"/>
              </a:lnSpc>
            </a:pPr>
            <a:r>
              <a:rPr lang="en-US" b="1" dirty="0" smtClean="0">
                <a:effectLst>
                  <a:outerShdw blurRad="38100" dist="38100" dir="2700000" algn="tl">
                    <a:srgbClr val="000000">
                      <a:alpha val="43137"/>
                    </a:srgbClr>
                  </a:outerShdw>
                </a:effectLst>
              </a:rPr>
              <a:t>$309.9B</a:t>
            </a:r>
          </a:p>
        </p:txBody>
      </p:sp>
      <p:sp>
        <p:nvSpPr>
          <p:cNvPr id="18" name="Rectangle 7"/>
          <p:cNvSpPr>
            <a:spLocks noChangeArrowheads="1"/>
          </p:cNvSpPr>
          <p:nvPr/>
        </p:nvSpPr>
        <p:spPr bwMode="gray">
          <a:xfrm>
            <a:off x="1268669" y="4246363"/>
            <a:ext cx="1984375" cy="418576"/>
          </a:xfrm>
          <a:prstGeom prst="rect">
            <a:avLst/>
          </a:prstGeom>
          <a:noFill/>
          <a:ln w="9525">
            <a:noFill/>
            <a:miter lim="800000"/>
            <a:headEnd/>
            <a:tailEnd/>
          </a:ln>
        </p:spPr>
        <p:txBody>
          <a:bodyPr lIns="0" tIns="0" rIns="0" bIns="0" anchor="ctr">
            <a:spAutoFit/>
          </a:bodyPr>
          <a:lstStyle/>
          <a:p>
            <a:pPr algn="ctr">
              <a:lnSpc>
                <a:spcPct val="85000"/>
              </a:lnSpc>
            </a:pPr>
            <a:r>
              <a:rPr lang="en-US" sz="1600" b="1" dirty="0" smtClean="0">
                <a:effectLst>
                  <a:outerShdw blurRad="38100" dist="38100" dir="2700000" algn="tl">
                    <a:srgbClr val="000000">
                      <a:alpha val="43137"/>
                    </a:srgbClr>
                  </a:outerShdw>
                </a:effectLst>
              </a:rPr>
              <a:t>Florida</a:t>
            </a:r>
          </a:p>
          <a:p>
            <a:pPr algn="ctr">
              <a:lnSpc>
                <a:spcPct val="85000"/>
              </a:lnSpc>
            </a:pPr>
            <a:r>
              <a:rPr lang="en-US" sz="1600" b="1" dirty="0" smtClean="0">
                <a:effectLst>
                  <a:outerShdw blurRad="38100" dist="38100" dir="2700000" algn="tl">
                    <a:srgbClr val="000000">
                      <a:alpha val="43137"/>
                    </a:srgbClr>
                  </a:outerShdw>
                </a:effectLst>
              </a:rPr>
              <a:t>$66.7B</a:t>
            </a:r>
          </a:p>
        </p:txBody>
      </p:sp>
      <p:sp>
        <p:nvSpPr>
          <p:cNvPr id="19" name="Rectangle 7"/>
          <p:cNvSpPr>
            <a:spLocks noChangeArrowheads="1"/>
          </p:cNvSpPr>
          <p:nvPr/>
        </p:nvSpPr>
        <p:spPr bwMode="gray">
          <a:xfrm>
            <a:off x="1612797" y="2894428"/>
            <a:ext cx="1984375" cy="418576"/>
          </a:xfrm>
          <a:prstGeom prst="rect">
            <a:avLst/>
          </a:prstGeom>
          <a:noFill/>
          <a:ln w="9525">
            <a:noFill/>
            <a:miter lim="800000"/>
            <a:headEnd/>
            <a:tailEnd/>
          </a:ln>
        </p:spPr>
        <p:txBody>
          <a:bodyPr lIns="0" tIns="0" rIns="0" bIns="0" anchor="ctr">
            <a:spAutoFit/>
          </a:bodyPr>
          <a:lstStyle/>
          <a:p>
            <a:pPr algn="ctr">
              <a:lnSpc>
                <a:spcPct val="85000"/>
              </a:lnSpc>
            </a:pPr>
            <a:r>
              <a:rPr lang="en-US" sz="1600" b="1" dirty="0" smtClean="0">
                <a:effectLst>
                  <a:outerShdw blurRad="38100" dist="38100" dir="2700000" algn="tl">
                    <a:srgbClr val="000000">
                      <a:alpha val="43137"/>
                    </a:srgbClr>
                  </a:outerShdw>
                </a:effectLst>
              </a:rPr>
              <a:t>Texas</a:t>
            </a:r>
          </a:p>
          <a:p>
            <a:pPr algn="ctr">
              <a:lnSpc>
                <a:spcPct val="85000"/>
              </a:lnSpc>
            </a:pPr>
            <a:r>
              <a:rPr lang="en-US" sz="1600" b="1" dirty="0" smtClean="0">
                <a:effectLst>
                  <a:outerShdw blurRad="38100" dist="38100" dir="2700000" algn="tl">
                    <a:srgbClr val="000000">
                      <a:alpha val="43137"/>
                    </a:srgbClr>
                  </a:outerShdw>
                </a:effectLst>
              </a:rPr>
              <a:t>$48.8B</a:t>
            </a:r>
          </a:p>
        </p:txBody>
      </p:sp>
      <p:sp>
        <p:nvSpPr>
          <p:cNvPr id="20" name="Rectangle 7"/>
          <p:cNvSpPr>
            <a:spLocks noChangeArrowheads="1"/>
          </p:cNvSpPr>
          <p:nvPr/>
        </p:nvSpPr>
        <p:spPr bwMode="gray">
          <a:xfrm>
            <a:off x="3829987" y="2265160"/>
            <a:ext cx="1984375" cy="418576"/>
          </a:xfrm>
          <a:prstGeom prst="rect">
            <a:avLst/>
          </a:prstGeom>
          <a:noFill/>
          <a:ln w="9525">
            <a:noFill/>
            <a:miter lim="800000"/>
            <a:headEnd/>
            <a:tailEnd/>
          </a:ln>
        </p:spPr>
        <p:txBody>
          <a:bodyPr lIns="0" tIns="0" rIns="0" bIns="0" anchor="ctr">
            <a:spAutoFit/>
          </a:bodyPr>
          <a:lstStyle/>
          <a:p>
            <a:pPr algn="ctr">
              <a:lnSpc>
                <a:spcPct val="85000"/>
              </a:lnSpc>
            </a:pPr>
            <a:r>
              <a:rPr lang="en-US" sz="1600" b="1" dirty="0" smtClean="0">
                <a:effectLst>
                  <a:outerShdw blurRad="38100" dist="38100" dir="2700000" algn="tl">
                    <a:srgbClr val="000000">
                      <a:alpha val="43137"/>
                    </a:srgbClr>
                  </a:outerShdw>
                </a:effectLst>
              </a:rPr>
              <a:t>Louisiana</a:t>
            </a:r>
          </a:p>
          <a:p>
            <a:pPr algn="ctr">
              <a:lnSpc>
                <a:spcPct val="85000"/>
              </a:lnSpc>
            </a:pPr>
            <a:r>
              <a:rPr lang="en-US" sz="1600" b="1" dirty="0" smtClean="0">
                <a:effectLst>
                  <a:outerShdw blurRad="38100" dist="38100" dir="2700000" algn="tl">
                    <a:srgbClr val="000000">
                      <a:alpha val="43137"/>
                    </a:srgbClr>
                  </a:outerShdw>
                </a:effectLst>
              </a:rPr>
              <a:t>$42.0B</a:t>
            </a:r>
          </a:p>
        </p:txBody>
      </p:sp>
      <p:sp>
        <p:nvSpPr>
          <p:cNvPr id="21" name="Text Box 6"/>
          <p:cNvSpPr txBox="1">
            <a:spLocks noChangeArrowheads="1"/>
          </p:cNvSpPr>
          <p:nvPr/>
        </p:nvSpPr>
        <p:spPr bwMode="blackWhite">
          <a:xfrm>
            <a:off x="6459794" y="4822723"/>
            <a:ext cx="2684206" cy="1637941"/>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sz="2000" b="1" dirty="0" smtClean="0">
                <a:solidFill>
                  <a:srgbClr val="FFFFFF"/>
                </a:solidFill>
              </a:rPr>
              <a:t>Total: $467.5 Billion, an average of $16.6B per year or $1.3B per month</a:t>
            </a:r>
            <a:endParaRPr lang="en-US" sz="2000" b="1" dirty="0">
              <a:solidFill>
                <a:srgbClr val="FFFFFF"/>
              </a:solidFill>
            </a:endParaRPr>
          </a:p>
        </p:txBody>
      </p:sp>
      <p:sp>
        <p:nvSpPr>
          <p:cNvPr id="14" name="AutoShape 8"/>
          <p:cNvSpPr>
            <a:spLocks noChangeArrowheads="1"/>
          </p:cNvSpPr>
          <p:nvPr/>
        </p:nvSpPr>
        <p:spPr bwMode="blackWhite">
          <a:xfrm>
            <a:off x="88488" y="2182760"/>
            <a:ext cx="2061067" cy="2035279"/>
          </a:xfrm>
          <a:prstGeom prst="wedgeRectCallout">
            <a:avLst>
              <a:gd name="adj1" fmla="val 79548"/>
              <a:gd name="adj2" fmla="val 18540"/>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TX is the 2</a:t>
            </a:r>
            <a:r>
              <a:rPr lang="en-US" b="1" baseline="30000" dirty="0" smtClean="0">
                <a:solidFill>
                  <a:srgbClr val="FFFFFF"/>
                </a:solidFill>
                <a:latin typeface="Arial" pitchFamily="34" charset="0"/>
                <a:cs typeface="Arial" pitchFamily="34" charset="0"/>
              </a:rPr>
              <a:t>nd</a:t>
            </a:r>
            <a:r>
              <a:rPr lang="en-US" b="1" dirty="0" smtClean="0">
                <a:solidFill>
                  <a:srgbClr val="FFFFFF"/>
                </a:solidFill>
                <a:latin typeface="Arial" pitchFamily="34" charset="0"/>
                <a:cs typeface="Arial" pitchFamily="34" charset="0"/>
              </a:rPr>
              <a:t>   costliest state for CATs, with nearly $50B in insured losses over the past 30 years</a:t>
            </a:r>
            <a:endParaRPr lang="en-US" b="1" dirty="0">
              <a:solidFill>
                <a:srgbClr val="FFFFFF"/>
              </a:solidFill>
              <a:latin typeface="Arial" pitchFamily="34" charset="0"/>
              <a:cs typeface="Arial"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4" fill="hold" grpId="0" nodeType="afterEffect">
                                  <p:stCondLst>
                                    <p:cond delay="70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9830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364333B5-F606-4F22-B5AB-C00680A5C585}" type="slidenum">
              <a:rPr lang="en-US" sz="900">
                <a:solidFill>
                  <a:srgbClr val="FFFFFF"/>
                </a:solidFill>
                <a:latin typeface="Arial" charset="0"/>
                <a:cs typeface="Arial" charset="0"/>
              </a:rPr>
              <a:pPr algn="r" eaLnBrk="0" fontAlgn="base" hangingPunct="0">
                <a:lnSpc>
                  <a:spcPct val="85000"/>
                </a:lnSpc>
                <a:spcBef>
                  <a:spcPct val="20000"/>
                </a:spcBef>
                <a:spcAft>
                  <a:spcPct val="0"/>
                </a:spcAft>
              </a:pPr>
              <a:t>14</a:t>
            </a:fld>
            <a:endParaRPr lang="en-US" sz="900">
              <a:solidFill>
                <a:srgbClr val="FFFFFF"/>
              </a:solidFill>
              <a:latin typeface="Arial" charset="0"/>
              <a:cs typeface="Arial" charset="0"/>
            </a:endParaRPr>
          </a:p>
        </p:txBody>
      </p:sp>
      <p:pic>
        <p:nvPicPr>
          <p:cNvPr id="98308"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fontAlgn="base">
              <a:lnSpc>
                <a:spcPct val="95000"/>
              </a:lnSpc>
              <a:spcBef>
                <a:spcPct val="25000"/>
              </a:spcBef>
              <a:spcAft>
                <a:spcPct val="0"/>
              </a:spcAft>
            </a:pPr>
            <a:r>
              <a:rPr lang="en-US" sz="4200" b="1" dirty="0" smtClean="0">
                <a:solidFill>
                  <a:srgbClr val="FFFFFF"/>
                </a:solidFill>
              </a:rPr>
              <a:t>Growth Analysis by State and Business Segment</a:t>
            </a:r>
            <a:endParaRPr lang="en-US" sz="4200" b="1" dirty="0">
              <a:solidFill>
                <a:srgbClr val="FFFFFF"/>
              </a:solidFill>
              <a:latin typeface="Arial" charset="0"/>
              <a:cs typeface="Arial" charset="0"/>
            </a:endParaRPr>
          </a:p>
        </p:txBody>
      </p:sp>
      <p:sp>
        <p:nvSpPr>
          <p:cNvPr id="2152456" name="Rectangle 8"/>
          <p:cNvSpPr>
            <a:spLocks noChangeArrowheads="1"/>
          </p:cNvSpPr>
          <p:nvPr/>
        </p:nvSpPr>
        <p:spPr bwMode="auto">
          <a:xfrm>
            <a:off x="501446" y="4180503"/>
            <a:ext cx="7842715" cy="1908215"/>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dirty="0" smtClean="0">
                <a:solidFill>
                  <a:srgbClr val="225A7A"/>
                </a:solidFill>
              </a:rPr>
              <a:t>Post-Crisis Paradox? </a:t>
            </a:r>
          </a:p>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i="1" dirty="0" smtClean="0">
                <a:solidFill>
                  <a:srgbClr val="225A7A"/>
                </a:solidFill>
              </a:rPr>
              <a:t>Premium Growth Rates Vary Tremendously by State</a:t>
            </a:r>
            <a:endParaRPr lang="en-US" sz="4000" b="1" i="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14</a:t>
            </a:fld>
            <a:endParaRPr lang="en-US"/>
          </a:p>
        </p:txBody>
      </p:sp>
    </p:spTree>
    <p:extLst>
      <p:ext uri="{BB962C8B-B14F-4D97-AF65-F5344CB8AC3E}">
        <p14:creationId xmlns:p14="http://schemas.microsoft.com/office/powerpoint/2010/main" val="34056969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105"/>
          <p:cNvSpPr>
            <a:spLocks noGrp="1" noChangeArrowheads="1"/>
          </p:cNvSpPr>
          <p:nvPr>
            <p:ph type="dt" sz="quarter" idx="10"/>
          </p:nvPr>
        </p:nvSpPr>
        <p:spPr/>
        <p:txBody>
          <a:bodyPr/>
          <a:lstStyle/>
          <a:p>
            <a:pPr>
              <a:defRPr/>
            </a:pPr>
            <a:r>
              <a:rPr lang="en-US" smtClean="0"/>
              <a:t>12/01/09 - 9pm</a:t>
            </a:r>
          </a:p>
        </p:txBody>
      </p:sp>
      <p:sp>
        <p:nvSpPr>
          <p:cNvPr id="39941" name="Rectangle 110"/>
          <p:cNvSpPr>
            <a:spLocks noGrp="1" noChangeArrowheads="1"/>
          </p:cNvSpPr>
          <p:nvPr>
            <p:ph type="sldNum" sz="quarter" idx="12"/>
          </p:nvPr>
        </p:nvSpPr>
        <p:spPr/>
        <p:txBody>
          <a:bodyPr/>
          <a:lstStyle/>
          <a:p>
            <a:pPr>
              <a:defRPr/>
            </a:pPr>
            <a:fld id="{1FD7B5BD-624F-4B7E-8F48-4832CB39796A}" type="slidenum">
              <a:rPr lang="en-US" smtClean="0"/>
              <a:pPr>
                <a:defRPr/>
              </a:pPr>
              <a:t>140</a:t>
            </a:fld>
            <a:endParaRPr lang="en-US" smtClean="0"/>
          </a:p>
        </p:txBody>
      </p:sp>
      <p:sp>
        <p:nvSpPr>
          <p:cNvPr id="33798" name="Freeform 2"/>
          <p:cNvSpPr>
            <a:spLocks/>
          </p:cNvSpPr>
          <p:nvPr/>
        </p:nvSpPr>
        <p:spPr bwMode="gray">
          <a:xfrm>
            <a:off x="4424363" y="2084388"/>
            <a:ext cx="120650" cy="531812"/>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799" name="Rectangle 3"/>
          <p:cNvSpPr>
            <a:spLocks noGrp="1" noChangeArrowheads="1"/>
          </p:cNvSpPr>
          <p:nvPr>
            <p:ph type="title"/>
          </p:nvPr>
        </p:nvSpPr>
        <p:spPr>
          <a:xfrm>
            <a:off x="44450" y="90488"/>
            <a:ext cx="7699375" cy="860425"/>
          </a:xfrm>
        </p:spPr>
        <p:txBody>
          <a:bodyPr/>
          <a:lstStyle/>
          <a:p>
            <a:r>
              <a:rPr lang="en-US" dirty="0" smtClean="0"/>
              <a:t>Inflation Adjusted U.S. Catastrophe Losses by Cause of Loss, 1994–2013</a:t>
            </a:r>
            <a:r>
              <a:rPr lang="en-US" baseline="30000" dirty="0" smtClean="0"/>
              <a:t>1</a:t>
            </a:r>
          </a:p>
        </p:txBody>
      </p:sp>
      <p:graphicFrame>
        <p:nvGraphicFramePr>
          <p:cNvPr id="6151176" name="Object 8"/>
          <p:cNvGraphicFramePr>
            <a:graphicFrameLocks noGrp="1"/>
          </p:cNvGraphicFramePr>
          <p:nvPr>
            <p:ph idx="4294967295"/>
            <p:extLst/>
          </p:nvPr>
        </p:nvGraphicFramePr>
        <p:xfrm>
          <a:off x="2159000" y="1584325"/>
          <a:ext cx="4486275" cy="3695700"/>
        </p:xfrm>
        <a:graphic>
          <a:graphicData uri="http://schemas.openxmlformats.org/presentationml/2006/ole">
            <mc:AlternateContent xmlns:mc="http://schemas.openxmlformats.org/markup-compatibility/2006">
              <mc:Choice xmlns:v="urn:schemas-microsoft-com:vml" Requires="v">
                <p:oleObj spid="_x0000_s27920402" name="Chart" r:id="rId4" imgW="4486147" imgH="3695661" progId="MSGraph.Chart.8">
                  <p:embed followColorScheme="full"/>
                </p:oleObj>
              </mc:Choice>
              <mc:Fallback>
                <p:oleObj name="Chart" r:id="rId4" imgW="4486147" imgH="3695661" progId="MSGraph.Chart.8">
                  <p:embed followColorScheme="full"/>
                  <p:pic>
                    <p:nvPicPr>
                      <p:cNvPr id="0" name=""/>
                      <p:cNvPicPr preferRelativeResize="0">
                        <a:picLocks noGrp="1" noChangeArrowheads="1"/>
                      </p:cNvPicPr>
                      <p:nvPr/>
                    </p:nvPicPr>
                    <p:blipFill>
                      <a:blip r:embed="rId5"/>
                      <a:srcRect/>
                      <a:stretch>
                        <a:fillRect/>
                      </a:stretch>
                    </p:blipFill>
                    <p:spPr bwMode="gray">
                      <a:xfrm>
                        <a:off x="2159000" y="1584325"/>
                        <a:ext cx="4486275" cy="369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4280" name="Rectangle 5"/>
          <p:cNvSpPr>
            <a:spLocks noChangeArrowheads="1"/>
          </p:cNvSpPr>
          <p:nvPr/>
        </p:nvSpPr>
        <p:spPr bwMode="auto">
          <a:xfrm>
            <a:off x="0" y="5457825"/>
            <a:ext cx="8821738" cy="14001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r>
              <a:rPr lang="en-US" sz="1100" dirty="0"/>
              <a:t>							</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Catastrophes are defined as events causing direct insured losses to property of $25 million or more in </a:t>
            </a:r>
            <a:r>
              <a:rPr lang="en-US" sz="1100" dirty="0" smtClean="0"/>
              <a:t>2013 </a:t>
            </a:r>
            <a:r>
              <a:rPr lang="en-US" sz="1100" dirty="0"/>
              <a:t>dollars.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Excludes snow.</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Does not include NFIP flood losses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Includes </a:t>
            </a:r>
            <a:r>
              <a:rPr lang="en-US" sz="1100" dirty="0" err="1"/>
              <a:t>wildland</a:t>
            </a:r>
            <a:r>
              <a:rPr lang="en-US" sz="1100" dirty="0"/>
              <a:t> fires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Includes civil disorders, water damage, utility disruptions and non-property losses such as those covered by workers compensation.</a:t>
            </a:r>
          </a:p>
          <a:p>
            <a:pPr eaLnBrk="0" hangingPunct="0">
              <a:lnSpc>
                <a:spcPct val="85000"/>
              </a:lnSpc>
              <a:spcBef>
                <a:spcPct val="25000"/>
              </a:spcBef>
              <a:buClr>
                <a:schemeClr val="accent2"/>
              </a:buClr>
              <a:buFont typeface="Wingdings" pitchFamily="2" charset="2"/>
              <a:buNone/>
              <a:defRPr/>
            </a:pPr>
            <a:r>
              <a:rPr lang="en-US" sz="1100" dirty="0"/>
              <a:t>Source: ISO’s Property Claim Services Unit.  </a:t>
            </a:r>
          </a:p>
        </p:txBody>
      </p:sp>
      <p:sp>
        <p:nvSpPr>
          <p:cNvPr id="33801" name="Rectangle 7"/>
          <p:cNvSpPr>
            <a:spLocks noChangeArrowheads="1"/>
          </p:cNvSpPr>
          <p:nvPr/>
        </p:nvSpPr>
        <p:spPr bwMode="gray">
          <a:xfrm>
            <a:off x="6396038" y="3287713"/>
            <a:ext cx="2532062" cy="366712"/>
          </a:xfrm>
          <a:prstGeom prst="rect">
            <a:avLst/>
          </a:prstGeom>
          <a:noFill/>
          <a:ln w="9525">
            <a:noFill/>
            <a:miter lim="800000"/>
            <a:headEnd/>
            <a:tailEnd/>
          </a:ln>
        </p:spPr>
        <p:txBody>
          <a:bodyPr lIns="0" tIns="0" rIns="0" bIns="0" anchor="ctr">
            <a:spAutoFit/>
          </a:bodyPr>
          <a:lstStyle/>
          <a:p>
            <a:pPr algn="ctr">
              <a:lnSpc>
                <a:spcPct val="85000"/>
              </a:lnSpc>
            </a:pPr>
            <a:r>
              <a:rPr lang="en-US" sz="1400" dirty="0"/>
              <a:t>Hurricanes &amp; Tropical Storms, $</a:t>
            </a:r>
            <a:r>
              <a:rPr lang="en-US" sz="1400" dirty="0" smtClean="0"/>
              <a:t>159.1</a:t>
            </a:r>
            <a:endParaRPr lang="en-US" sz="1400" dirty="0"/>
          </a:p>
        </p:txBody>
      </p:sp>
      <p:sp>
        <p:nvSpPr>
          <p:cNvPr id="33802" name="Rectangle 8"/>
          <p:cNvSpPr>
            <a:spLocks noChangeArrowheads="1"/>
          </p:cNvSpPr>
          <p:nvPr/>
        </p:nvSpPr>
        <p:spPr bwMode="gray">
          <a:xfrm>
            <a:off x="4957606" y="1213976"/>
            <a:ext cx="1593850" cy="184150"/>
          </a:xfrm>
          <a:prstGeom prst="rect">
            <a:avLst/>
          </a:prstGeom>
          <a:noFill/>
          <a:ln w="9525">
            <a:noFill/>
            <a:miter lim="800000"/>
            <a:headEnd/>
            <a:tailEnd/>
          </a:ln>
        </p:spPr>
        <p:txBody>
          <a:bodyPr lIns="0" tIns="0" rIns="0" bIns="0" anchor="ctr">
            <a:spAutoFit/>
          </a:bodyPr>
          <a:lstStyle/>
          <a:p>
            <a:pPr>
              <a:lnSpc>
                <a:spcPct val="85000"/>
              </a:lnSpc>
            </a:pPr>
            <a:r>
              <a:rPr lang="en-US" sz="1400" dirty="0"/>
              <a:t>Fires (4), </a:t>
            </a:r>
            <a:r>
              <a:rPr lang="en-US" sz="1400" dirty="0" smtClean="0"/>
              <a:t>$5.5</a:t>
            </a:r>
            <a:endParaRPr lang="en-US" sz="1400" dirty="0"/>
          </a:p>
        </p:txBody>
      </p:sp>
      <p:sp>
        <p:nvSpPr>
          <p:cNvPr id="33803" name="Rectangle 11"/>
          <p:cNvSpPr>
            <a:spLocks noChangeArrowheads="1"/>
          </p:cNvSpPr>
          <p:nvPr/>
        </p:nvSpPr>
        <p:spPr bwMode="gray">
          <a:xfrm>
            <a:off x="1547813" y="4760348"/>
            <a:ext cx="1831975" cy="366254"/>
          </a:xfrm>
          <a:prstGeom prst="rect">
            <a:avLst/>
          </a:prstGeom>
          <a:noFill/>
          <a:ln w="9525">
            <a:noFill/>
            <a:miter lim="800000"/>
            <a:headEnd/>
            <a:tailEnd/>
          </a:ln>
        </p:spPr>
        <p:txBody>
          <a:bodyPr lIns="0" tIns="0" rIns="0" bIns="0" anchor="ctr">
            <a:spAutoFit/>
          </a:bodyPr>
          <a:lstStyle/>
          <a:p>
            <a:pPr algn="r">
              <a:lnSpc>
                <a:spcPct val="85000"/>
              </a:lnSpc>
            </a:pPr>
            <a:r>
              <a:rPr lang="en-US" sz="1400" dirty="0" smtClean="0"/>
              <a:t>Events Involving Tornadoes </a:t>
            </a:r>
            <a:r>
              <a:rPr lang="en-US" sz="1400" dirty="0"/>
              <a:t>(2), $</a:t>
            </a:r>
            <a:r>
              <a:rPr lang="en-US" sz="1400" dirty="0" smtClean="0"/>
              <a:t>139.3</a:t>
            </a:r>
            <a:endParaRPr lang="en-US" sz="1400" dirty="0"/>
          </a:p>
        </p:txBody>
      </p:sp>
      <p:sp>
        <p:nvSpPr>
          <p:cNvPr id="33804" name="Rectangle 13"/>
          <p:cNvSpPr>
            <a:spLocks noChangeArrowheads="1"/>
          </p:cNvSpPr>
          <p:nvPr/>
        </p:nvSpPr>
        <p:spPr bwMode="gray">
          <a:xfrm>
            <a:off x="737266" y="2856475"/>
            <a:ext cx="2095500" cy="182563"/>
          </a:xfrm>
          <a:prstGeom prst="rect">
            <a:avLst/>
          </a:prstGeom>
          <a:noFill/>
          <a:ln w="9525">
            <a:noFill/>
            <a:miter lim="800000"/>
            <a:headEnd/>
            <a:tailEnd/>
          </a:ln>
        </p:spPr>
        <p:txBody>
          <a:bodyPr lIns="0" tIns="0" rIns="0" bIns="0" anchor="ctr">
            <a:spAutoFit/>
          </a:bodyPr>
          <a:lstStyle/>
          <a:p>
            <a:pPr algn="ctr">
              <a:lnSpc>
                <a:spcPct val="85000"/>
              </a:lnSpc>
            </a:pPr>
            <a:r>
              <a:rPr lang="en-US" sz="1400" dirty="0"/>
              <a:t>Winter Storms, </a:t>
            </a:r>
            <a:r>
              <a:rPr lang="en-US" sz="1400" dirty="0" smtClean="0"/>
              <a:t>$24.7</a:t>
            </a:r>
            <a:endParaRPr lang="en-US" sz="1400" i="1" dirty="0"/>
          </a:p>
        </p:txBody>
      </p:sp>
      <p:sp>
        <p:nvSpPr>
          <p:cNvPr id="33805" name="Rectangle 14"/>
          <p:cNvSpPr>
            <a:spLocks noChangeArrowheads="1"/>
          </p:cNvSpPr>
          <p:nvPr/>
        </p:nvSpPr>
        <p:spPr bwMode="gray">
          <a:xfrm>
            <a:off x="1831309" y="2119439"/>
            <a:ext cx="1344612" cy="183127"/>
          </a:xfrm>
          <a:prstGeom prst="rect">
            <a:avLst/>
          </a:prstGeom>
          <a:noFill/>
          <a:ln w="9525">
            <a:noFill/>
            <a:miter lim="800000"/>
            <a:headEnd/>
            <a:tailEnd/>
          </a:ln>
        </p:spPr>
        <p:txBody>
          <a:bodyPr lIns="0" tIns="0" rIns="0" bIns="0" anchor="ctr">
            <a:spAutoFit/>
          </a:bodyPr>
          <a:lstStyle/>
          <a:p>
            <a:pPr algn="r">
              <a:lnSpc>
                <a:spcPct val="85000"/>
              </a:lnSpc>
            </a:pPr>
            <a:r>
              <a:rPr lang="en-US" sz="1400" dirty="0"/>
              <a:t>Terrorism, $</a:t>
            </a:r>
            <a:r>
              <a:rPr lang="en-US" sz="1400" dirty="0" smtClean="0"/>
              <a:t>24.8</a:t>
            </a:r>
            <a:endParaRPr lang="en-US" sz="1400" dirty="0"/>
          </a:p>
        </p:txBody>
      </p:sp>
      <p:sp>
        <p:nvSpPr>
          <p:cNvPr id="33806" name="Rectangle 15"/>
          <p:cNvSpPr>
            <a:spLocks noChangeArrowheads="1"/>
          </p:cNvSpPr>
          <p:nvPr/>
        </p:nvSpPr>
        <p:spPr bwMode="gray">
          <a:xfrm>
            <a:off x="1089025" y="1730375"/>
            <a:ext cx="2614613" cy="182563"/>
          </a:xfrm>
          <a:prstGeom prst="rect">
            <a:avLst/>
          </a:prstGeom>
          <a:noFill/>
          <a:ln w="9525">
            <a:noFill/>
            <a:miter lim="800000"/>
            <a:headEnd/>
            <a:tailEnd/>
          </a:ln>
        </p:spPr>
        <p:txBody>
          <a:bodyPr lIns="0" tIns="0" rIns="0" bIns="0" anchor="ctr">
            <a:spAutoFit/>
          </a:bodyPr>
          <a:lstStyle/>
          <a:p>
            <a:pPr algn="r">
              <a:lnSpc>
                <a:spcPct val="85000"/>
              </a:lnSpc>
            </a:pPr>
            <a:r>
              <a:rPr lang="en-US" sz="1400" dirty="0"/>
              <a:t>Geological Events, $</a:t>
            </a:r>
            <a:r>
              <a:rPr lang="en-US" sz="1400" dirty="0" smtClean="0"/>
              <a:t>18.4</a:t>
            </a:r>
            <a:endParaRPr lang="en-US" sz="1400" dirty="0"/>
          </a:p>
        </p:txBody>
      </p:sp>
      <p:sp>
        <p:nvSpPr>
          <p:cNvPr id="33807" name="Rectangle 15"/>
          <p:cNvSpPr>
            <a:spLocks noChangeArrowheads="1"/>
          </p:cNvSpPr>
          <p:nvPr/>
        </p:nvSpPr>
        <p:spPr bwMode="gray">
          <a:xfrm>
            <a:off x="1317625" y="1155700"/>
            <a:ext cx="2203450" cy="182563"/>
          </a:xfrm>
          <a:prstGeom prst="rect">
            <a:avLst/>
          </a:prstGeom>
          <a:noFill/>
          <a:ln w="9525">
            <a:noFill/>
            <a:miter lim="800000"/>
            <a:headEnd/>
            <a:tailEnd/>
          </a:ln>
        </p:spPr>
        <p:txBody>
          <a:bodyPr lIns="0" tIns="0" rIns="0" bIns="0" anchor="ctr">
            <a:spAutoFit/>
          </a:bodyPr>
          <a:lstStyle/>
          <a:p>
            <a:pPr algn="r">
              <a:lnSpc>
                <a:spcPct val="85000"/>
              </a:lnSpc>
            </a:pPr>
            <a:r>
              <a:rPr lang="en-US" sz="1400" dirty="0"/>
              <a:t>Wind/Hail/Flood (3), $</a:t>
            </a:r>
            <a:r>
              <a:rPr lang="en-US" sz="1400" dirty="0" smtClean="0"/>
              <a:t>14.6</a:t>
            </a:r>
            <a:endParaRPr lang="en-US" sz="1400" dirty="0"/>
          </a:p>
        </p:txBody>
      </p:sp>
      <p:sp>
        <p:nvSpPr>
          <p:cNvPr id="33808" name="Freeform 2"/>
          <p:cNvSpPr>
            <a:spLocks/>
          </p:cNvSpPr>
          <p:nvPr/>
        </p:nvSpPr>
        <p:spPr bwMode="gray">
          <a:xfrm>
            <a:off x="4608767" y="1489742"/>
            <a:ext cx="425450" cy="187325"/>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09" name="Rectangle 8"/>
          <p:cNvSpPr>
            <a:spLocks noChangeArrowheads="1"/>
          </p:cNvSpPr>
          <p:nvPr/>
        </p:nvSpPr>
        <p:spPr bwMode="gray">
          <a:xfrm>
            <a:off x="5107036" y="1474788"/>
            <a:ext cx="1593850" cy="184150"/>
          </a:xfrm>
          <a:prstGeom prst="rect">
            <a:avLst/>
          </a:prstGeom>
          <a:noFill/>
          <a:ln w="9525">
            <a:noFill/>
            <a:miter lim="800000"/>
            <a:headEnd/>
            <a:tailEnd/>
          </a:ln>
        </p:spPr>
        <p:txBody>
          <a:bodyPr lIns="0" tIns="0" rIns="0" bIns="0" anchor="ctr">
            <a:spAutoFit/>
          </a:bodyPr>
          <a:lstStyle/>
          <a:p>
            <a:pPr>
              <a:lnSpc>
                <a:spcPct val="85000"/>
              </a:lnSpc>
            </a:pPr>
            <a:r>
              <a:rPr lang="en-US" sz="1400" dirty="0"/>
              <a:t>Other (5), </a:t>
            </a:r>
            <a:r>
              <a:rPr lang="en-US" sz="1400" dirty="0" smtClean="0"/>
              <a:t>$0.2</a:t>
            </a:r>
            <a:endParaRPr lang="en-US" sz="1400" dirty="0"/>
          </a:p>
        </p:txBody>
      </p:sp>
      <p:sp>
        <p:nvSpPr>
          <p:cNvPr id="33810" name="Freeform 2"/>
          <p:cNvSpPr>
            <a:spLocks/>
          </p:cNvSpPr>
          <p:nvPr/>
        </p:nvSpPr>
        <p:spPr bwMode="gray">
          <a:xfrm rot="5400000">
            <a:off x="3577432" y="1141746"/>
            <a:ext cx="501650" cy="630237"/>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11" name="Freeform 2"/>
          <p:cNvSpPr>
            <a:spLocks/>
          </p:cNvSpPr>
          <p:nvPr/>
        </p:nvSpPr>
        <p:spPr bwMode="gray">
          <a:xfrm>
            <a:off x="4488166" y="1304925"/>
            <a:ext cx="425450" cy="338138"/>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12" name="Text Box 6"/>
          <p:cNvSpPr txBox="1">
            <a:spLocks noChangeArrowheads="1"/>
          </p:cNvSpPr>
          <p:nvPr/>
        </p:nvSpPr>
        <p:spPr bwMode="blackWhite">
          <a:xfrm>
            <a:off x="6284913" y="4003675"/>
            <a:ext cx="2784475" cy="1404938"/>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sz="2000" b="1">
                <a:solidFill>
                  <a:srgbClr val="FFFFFF"/>
                </a:solidFill>
              </a:rPr>
              <a:t>Wind losses are by far cause the most catastrophe losses, even if hurricanes/TS are excluded.</a:t>
            </a:r>
          </a:p>
        </p:txBody>
      </p:sp>
      <p:sp>
        <p:nvSpPr>
          <p:cNvPr id="21" name="AutoShape 7"/>
          <p:cNvSpPr>
            <a:spLocks noChangeArrowheads="1"/>
          </p:cNvSpPr>
          <p:nvPr/>
        </p:nvSpPr>
        <p:spPr bwMode="blackWhite">
          <a:xfrm>
            <a:off x="258763" y="3479800"/>
            <a:ext cx="2244725" cy="987425"/>
          </a:xfrm>
          <a:prstGeom prst="wedgeRectCallout">
            <a:avLst>
              <a:gd name="adj1" fmla="val 87148"/>
              <a:gd name="adj2" fmla="val 2308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a:solidFill>
                  <a:schemeClr val="bg1"/>
                </a:solidFill>
                <a:cs typeface="+mn-cs"/>
              </a:rPr>
              <a:t>Tornado share of CAT losses is rising</a:t>
            </a:r>
          </a:p>
        </p:txBody>
      </p:sp>
      <p:sp>
        <p:nvSpPr>
          <p:cNvPr id="22" name="Text Box 6"/>
          <p:cNvSpPr txBox="1">
            <a:spLocks noChangeArrowheads="1"/>
          </p:cNvSpPr>
          <p:nvPr/>
        </p:nvSpPr>
        <p:spPr bwMode="blackWhite">
          <a:xfrm>
            <a:off x="6415550" y="1356852"/>
            <a:ext cx="2684206" cy="1637941"/>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sz="2000" b="1" dirty="0" smtClean="0">
                <a:solidFill>
                  <a:srgbClr val="FFFFFF"/>
                </a:solidFill>
              </a:rPr>
              <a:t>Insured cat losses from 1993-2012 totaled $386.7B, an average of $19.3B per year or $1.6B per month</a:t>
            </a:r>
            <a:endParaRPr lang="en-US" sz="2000" b="1" dirty="0">
              <a:solidFill>
                <a:srgbClr val="FFFFFF"/>
              </a:solidFill>
            </a:endParaRPr>
          </a:p>
        </p:txBody>
      </p:sp>
    </p:spTree>
    <p:extLst>
      <p:ext uri="{BB962C8B-B14F-4D97-AF65-F5344CB8AC3E}">
        <p14:creationId xmlns:p14="http://schemas.microsoft.com/office/powerpoint/2010/main" val="96782157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3"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02405" name="Rectangle 110"/>
          <p:cNvSpPr>
            <a:spLocks noGrp="1" noChangeArrowheads="1"/>
          </p:cNvSpPr>
          <p:nvPr>
            <p:ph type="sldNum" sz="quarter" idx="12"/>
          </p:nvPr>
        </p:nvSpPr>
        <p:spPr/>
        <p:txBody>
          <a:bodyPr/>
          <a:lstStyle/>
          <a:p>
            <a:pPr>
              <a:defRPr/>
            </a:pPr>
            <a:fld id="{E220AE91-0BB9-4CEB-8C50-0B03C716B4B3}" type="slidenum">
              <a:rPr lang="en-US" smtClean="0">
                <a:solidFill>
                  <a:srgbClr val="000000"/>
                </a:solidFill>
              </a:rPr>
              <a:pPr>
                <a:defRPr/>
              </a:pPr>
              <a:t>141</a:t>
            </a:fld>
            <a:endParaRPr lang="en-US" smtClean="0">
              <a:solidFill>
                <a:srgbClr val="000000"/>
              </a:solidFill>
            </a:endParaRPr>
          </a:p>
        </p:txBody>
      </p:sp>
      <p:sp>
        <p:nvSpPr>
          <p:cNvPr id="31750" name="Rectangle 2"/>
          <p:cNvSpPr>
            <a:spLocks noGrp="1" noChangeArrowheads="1"/>
          </p:cNvSpPr>
          <p:nvPr>
            <p:ph type="title"/>
          </p:nvPr>
        </p:nvSpPr>
        <p:spPr>
          <a:xfrm>
            <a:off x="228600" y="90488"/>
            <a:ext cx="7400925" cy="860425"/>
          </a:xfrm>
        </p:spPr>
        <p:txBody>
          <a:bodyPr/>
          <a:lstStyle/>
          <a:p>
            <a:r>
              <a:rPr lang="en-US" dirty="0" smtClean="0"/>
              <a:t>Top 16 Most Costly Disasters</a:t>
            </a:r>
            <a:br>
              <a:rPr lang="en-US" dirty="0" smtClean="0"/>
            </a:br>
            <a:r>
              <a:rPr lang="en-US" dirty="0" smtClean="0"/>
              <a:t>in U.S. History</a:t>
            </a:r>
          </a:p>
        </p:txBody>
      </p:sp>
      <p:sp>
        <p:nvSpPr>
          <p:cNvPr id="31751" name="Rectangle 3"/>
          <p:cNvSpPr>
            <a:spLocks noChangeArrowheads="1"/>
          </p:cNvSpPr>
          <p:nvPr/>
        </p:nvSpPr>
        <p:spPr bwMode="black">
          <a:xfrm>
            <a:off x="347663" y="1365250"/>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(Insured Losses, </a:t>
            </a:r>
            <a:r>
              <a:rPr lang="en-US" sz="1600" b="1" dirty="0" smtClean="0">
                <a:solidFill>
                  <a:srgbClr val="225A7A"/>
                </a:solidFill>
                <a:latin typeface="Arial" charset="0"/>
                <a:cs typeface="Arial" charset="0"/>
              </a:rPr>
              <a:t>2013 </a:t>
            </a:r>
            <a:r>
              <a:rPr lang="en-US" sz="1600" b="1" dirty="0">
                <a:solidFill>
                  <a:srgbClr val="225A7A"/>
                </a:solidFill>
                <a:latin typeface="Arial" charset="0"/>
                <a:cs typeface="Arial" charset="0"/>
              </a:rPr>
              <a:t>Dollars, $ Billions</a:t>
            </a:r>
            <a:r>
              <a:rPr lang="en-US" sz="1600" b="1" dirty="0" smtClean="0">
                <a:solidFill>
                  <a:srgbClr val="225A7A"/>
                </a:solidFill>
                <a:latin typeface="Arial" charset="0"/>
                <a:cs typeface="Arial" charset="0"/>
              </a:rPr>
              <a:t>)</a:t>
            </a:r>
            <a:endParaRPr lang="en-US" sz="1600" b="1" dirty="0">
              <a:solidFill>
                <a:srgbClr val="225A7A"/>
              </a:solidFill>
              <a:latin typeface="Arial" charset="0"/>
              <a:cs typeface="Arial" charset="0"/>
            </a:endParaRPr>
          </a:p>
        </p:txBody>
      </p:sp>
      <p:graphicFrame>
        <p:nvGraphicFramePr>
          <p:cNvPr id="31746" name="Object 5"/>
          <p:cNvGraphicFramePr>
            <a:graphicFrameLocks noChangeAspect="1"/>
          </p:cNvGraphicFramePr>
          <p:nvPr>
            <p:extLst>
              <p:ext uri="{D42A27DB-BD31-4B8C-83A1-F6EECF244321}">
                <p14:modId xmlns:p14="http://schemas.microsoft.com/office/powerpoint/2010/main" val="1939092170"/>
              </p:ext>
            </p:extLst>
          </p:nvPr>
        </p:nvGraphicFramePr>
        <p:xfrm>
          <a:off x="40341" y="2176463"/>
          <a:ext cx="8964613" cy="3348037"/>
        </p:xfrm>
        <a:graphic>
          <a:graphicData uri="http://schemas.openxmlformats.org/presentationml/2006/ole">
            <mc:AlternateContent xmlns:mc="http://schemas.openxmlformats.org/markup-compatibility/2006">
              <mc:Choice xmlns:v="urn:schemas-microsoft-com:vml" Requires="v">
                <p:oleObj spid="_x0000_s27903008" name="Chart" r:id="rId4" imgW="8419996" imgH="3371740" progId="MSGraph.Chart.8">
                  <p:embed followColorScheme="full"/>
                </p:oleObj>
              </mc:Choice>
              <mc:Fallback>
                <p:oleObj name="Chart" r:id="rId4" imgW="8419996" imgH="3371740" progId="MSGraph.Chart.8">
                  <p:embed followColorScheme="full"/>
                  <p:pic>
                    <p:nvPicPr>
                      <p:cNvPr id="0" name=""/>
                      <p:cNvPicPr>
                        <a:picLocks noChangeAspect="1" noChangeArrowheads="1"/>
                      </p:cNvPicPr>
                      <p:nvPr/>
                    </p:nvPicPr>
                    <p:blipFill>
                      <a:blip r:embed="rId5"/>
                      <a:srcRect/>
                      <a:stretch>
                        <a:fillRect/>
                      </a:stretch>
                    </p:blipFill>
                    <p:spPr bwMode="gray">
                      <a:xfrm>
                        <a:off x="40341" y="2176463"/>
                        <a:ext cx="8964613" cy="3348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67463" name="AutoShape 7"/>
          <p:cNvSpPr>
            <a:spLocks noChangeArrowheads="1"/>
          </p:cNvSpPr>
          <p:nvPr/>
        </p:nvSpPr>
        <p:spPr bwMode="blackWhite">
          <a:xfrm>
            <a:off x="3893574" y="1680913"/>
            <a:ext cx="3501005" cy="1487488"/>
          </a:xfrm>
          <a:prstGeom prst="wedgeRectCallout">
            <a:avLst>
              <a:gd name="adj1" fmla="val 10473"/>
              <a:gd name="adj2" fmla="val 98330"/>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400" b="1" dirty="0" smtClean="0">
                <a:solidFill>
                  <a:srgbClr val="FFFFFF"/>
                </a:solidFill>
              </a:rPr>
              <a:t>Hurricane Ike and other storms have hot TX hard over the past decade</a:t>
            </a:r>
            <a:endParaRPr lang="en-US" sz="2400" b="1" dirty="0">
              <a:solidFill>
                <a:srgbClr val="FFFFFF"/>
              </a:solidFill>
              <a:latin typeface="Arial" charset="0"/>
              <a:cs typeface="Arial" charset="0"/>
            </a:endParaRPr>
          </a:p>
        </p:txBody>
      </p:sp>
      <p:sp>
        <p:nvSpPr>
          <p:cNvPr id="11" name="AutoShape 17"/>
          <p:cNvSpPr>
            <a:spLocks noChangeArrowheads="1"/>
          </p:cNvSpPr>
          <p:nvPr/>
        </p:nvSpPr>
        <p:spPr bwMode="blackWhite">
          <a:xfrm>
            <a:off x="870155" y="3278954"/>
            <a:ext cx="1589504" cy="711200"/>
          </a:xfrm>
          <a:prstGeom prst="wedgeRectCallout">
            <a:avLst>
              <a:gd name="adj1" fmla="val 79786"/>
              <a:gd name="adj2" fmla="val 7253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Includes Tuscaloosa, AL, tornado</a:t>
            </a:r>
            <a:endParaRPr lang="en-US" sz="1400" b="1" dirty="0">
              <a:solidFill>
                <a:schemeClr val="bg1"/>
              </a:solidFill>
            </a:endParaRPr>
          </a:p>
        </p:txBody>
      </p:sp>
      <p:sp>
        <p:nvSpPr>
          <p:cNvPr id="12" name="AutoShape 17"/>
          <p:cNvSpPr>
            <a:spLocks noChangeArrowheads="1"/>
          </p:cNvSpPr>
          <p:nvPr/>
        </p:nvSpPr>
        <p:spPr bwMode="blackWhite">
          <a:xfrm>
            <a:off x="3145939" y="3254374"/>
            <a:ext cx="1265424" cy="711200"/>
          </a:xfrm>
          <a:prstGeom prst="wedgeRectCallout">
            <a:avLst>
              <a:gd name="adj1" fmla="val -23514"/>
              <a:gd name="adj2" fmla="val 787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eaLnBrk="0" hangingPunct="0">
              <a:lnSpc>
                <a:spcPct val="90000"/>
              </a:lnSpc>
              <a:spcBef>
                <a:spcPct val="50000"/>
              </a:spcBef>
              <a:buClr>
                <a:schemeClr val="bg1"/>
              </a:buClr>
              <a:defRPr/>
            </a:pPr>
            <a:r>
              <a:rPr lang="en-US" sz="1400" b="1" dirty="0" smtClean="0">
                <a:solidFill>
                  <a:schemeClr val="bg1"/>
                </a:solidFill>
              </a:rPr>
              <a:t>Includes Joplin, MO, tornado</a:t>
            </a:r>
            <a:endParaRPr lang="en-US" sz="1400" b="1" dirty="0">
              <a:solidFill>
                <a:schemeClr val="bg1"/>
              </a:solidFill>
            </a:endParaRPr>
          </a:p>
        </p:txBody>
      </p:sp>
      <p:sp>
        <p:nvSpPr>
          <p:cNvPr id="14" name="Rectangle 5"/>
          <p:cNvSpPr>
            <a:spLocks noChangeArrowheads="1"/>
          </p:cNvSpPr>
          <p:nvPr/>
        </p:nvSpPr>
        <p:spPr bwMode="blackWhite">
          <a:xfrm>
            <a:off x="4454005" y="5327341"/>
            <a:ext cx="4409769" cy="91122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2000" b="1" dirty="0" smtClean="0">
                <a:solidFill>
                  <a:srgbClr val="FFFFFF"/>
                </a:solidFill>
              </a:rPr>
              <a:t>12 of the 16 Most Expensive Events in US History Have Occurred Over the Past Decade</a:t>
            </a:r>
            <a:endParaRPr lang="en-US" sz="2000" b="1" dirty="0">
              <a:solidFill>
                <a:srgbClr val="FFFFFF"/>
              </a:solidFill>
              <a:latin typeface="Arial" charset="0"/>
              <a:cs typeface="Arial" charset="0"/>
            </a:endParaRPr>
          </a:p>
        </p:txBody>
      </p:sp>
      <p:sp>
        <p:nvSpPr>
          <p:cNvPr id="13" name="Rectangle 4"/>
          <p:cNvSpPr>
            <a:spLocks noChangeArrowheads="1"/>
          </p:cNvSpPr>
          <p:nvPr/>
        </p:nvSpPr>
        <p:spPr bwMode="auto">
          <a:xfrm>
            <a:off x="-104932" y="6434380"/>
            <a:ext cx="9144001" cy="468590"/>
          </a:xfrm>
          <a:prstGeom prst="rect">
            <a:avLst/>
          </a:prstGeom>
          <a:noFill/>
          <a:ln w="9525">
            <a:noFill/>
            <a:miter lim="800000"/>
            <a:headEnd/>
            <a:tailEnd/>
          </a:ln>
        </p:spPr>
        <p:txBody>
          <a:bodyPr wrap="square" lIns="365760" tIns="0" rIns="0" bIns="137160" anchor="b">
            <a:spAutoFit/>
          </a:bodyPr>
          <a:lstStyle/>
          <a:p>
            <a:pPr algn="l" eaLnBrk="0" fontAlgn="base" hangingPunct="0">
              <a:lnSpc>
                <a:spcPct val="85000"/>
              </a:lnSpc>
              <a:spcBef>
                <a:spcPct val="25000"/>
              </a:spcBef>
              <a:spcAft>
                <a:spcPct val="0"/>
              </a:spcAft>
              <a:buClr>
                <a:srgbClr val="FF6801"/>
              </a:buClr>
              <a:buFont typeface="Wingdings" pitchFamily="2" charset="2"/>
              <a:buNone/>
            </a:pPr>
            <a:endParaRPr lang="en-US" sz="1100" dirty="0" smtClean="0">
              <a:solidFill>
                <a:srgbClr val="000000"/>
              </a:solidFill>
              <a:latin typeface="Arial" charset="0"/>
              <a:cs typeface="Arial" charset="0"/>
            </a:endParaRPr>
          </a:p>
          <a:p>
            <a:pPr algn="l"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Sources</a:t>
            </a:r>
            <a:r>
              <a:rPr lang="en-US" sz="1100" dirty="0">
                <a:solidFill>
                  <a:srgbClr val="000000"/>
                </a:solidFill>
                <a:latin typeface="Arial" charset="0"/>
                <a:cs typeface="Arial" charset="0"/>
              </a:rPr>
              <a:t>: PCS; Insurance Information Institute inflation </a:t>
            </a:r>
            <a:r>
              <a:rPr lang="en-US" sz="1100" dirty="0" smtClean="0">
                <a:solidFill>
                  <a:srgbClr val="000000"/>
                </a:solidFill>
                <a:latin typeface="Arial" charset="0"/>
                <a:cs typeface="Arial" charset="0"/>
              </a:rPr>
              <a:t>adjustments to 2013 dollars using the CPI.</a:t>
            </a:r>
            <a:endParaRPr lang="en-US" sz="1100" dirty="0">
              <a:solidFill>
                <a:srgbClr val="000000"/>
              </a:solidFill>
              <a:latin typeface="Arial" charset="0"/>
              <a:cs typeface="Arial" charset="0"/>
            </a:endParaRPr>
          </a:p>
        </p:txBody>
      </p:sp>
    </p:spTree>
    <p:extLst>
      <p:ext uri="{BB962C8B-B14F-4D97-AF65-F5344CB8AC3E}">
        <p14:creationId xmlns:p14="http://schemas.microsoft.com/office/powerpoint/2010/main" val="42218253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067463"/>
                                        </p:tgtEl>
                                        <p:attrNameLst>
                                          <p:attrName>style.visibility</p:attrName>
                                        </p:attrNameLst>
                                      </p:cBhvr>
                                      <p:to>
                                        <p:strVal val="visible"/>
                                      </p:to>
                                    </p:set>
                                    <p:animEffect transition="in" filter="wipe(down)">
                                      <p:cBhvr>
                                        <p:cTn id="7" dur="500"/>
                                        <p:tgtEl>
                                          <p:spTgt spid="2067463"/>
                                        </p:tgtEl>
                                      </p:cBhvr>
                                    </p:animEffect>
                                  </p:childTnLst>
                                </p:cTn>
                              </p:par>
                            </p:childTnLst>
                          </p:cTn>
                        </p:par>
                        <p:par>
                          <p:cTn id="8" fill="hold">
                            <p:stCondLst>
                              <p:cond delay="1200"/>
                            </p:stCondLst>
                            <p:childTnLst>
                              <p:par>
                                <p:cTn id="9" presetID="2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500"/>
                                        <p:tgtEl>
                                          <p:spTgt spid="11"/>
                                        </p:tgtEl>
                                      </p:cBhvr>
                                    </p:animEffect>
                                  </p:childTnLst>
                                </p:cTn>
                              </p:par>
                            </p:childTnLst>
                          </p:cTn>
                        </p:par>
                        <p:par>
                          <p:cTn id="12" fill="hold">
                            <p:stCondLst>
                              <p:cond delay="17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500"/>
                                        <p:tgtEl>
                                          <p:spTgt spid="12"/>
                                        </p:tgtEl>
                                      </p:cBhvr>
                                    </p:animEffect>
                                  </p:childTnLst>
                                </p:cTn>
                              </p:par>
                            </p:childTnLst>
                          </p:cTn>
                        </p:par>
                        <p:par>
                          <p:cTn id="16" fill="hold">
                            <p:stCondLst>
                              <p:cond delay="2200"/>
                            </p:stCondLst>
                            <p:childTnLst>
                              <p:par>
                                <p:cTn id="17" presetID="23" presetClass="entr" presetSubtype="16" fill="hold" grpId="0" nodeType="afterEffect">
                                  <p:stCondLst>
                                    <p:cond delay="70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463" grpId="0" animBg="1"/>
      <p:bldP spid="11" grpId="0" animBg="1"/>
      <p:bldP spid="12" grpId="0" animBg="1"/>
      <p:bldP spid="14" grpId="0" animBg="1"/>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ext Box 13"/>
          <p:cNvSpPr txBox="1">
            <a:spLocks noChangeArrowheads="1"/>
          </p:cNvSpPr>
          <p:nvPr/>
        </p:nvSpPr>
        <p:spPr bwMode="auto">
          <a:xfrm rot="-5400000">
            <a:off x="-170656" y="3382169"/>
            <a:ext cx="960437" cy="339725"/>
          </a:xfrm>
          <a:prstGeom prst="rect">
            <a:avLst/>
          </a:prstGeom>
          <a:noFill/>
          <a:ln w="9525">
            <a:noFill/>
            <a:miter lim="800000"/>
            <a:headEnd/>
            <a:tailEnd/>
          </a:ln>
        </p:spPr>
        <p:txBody>
          <a:bodyPr wrap="none">
            <a:spAutoFit/>
          </a:bodyPr>
          <a:lstStyle/>
          <a:p>
            <a:r>
              <a:rPr lang="en-GB" sz="1600" b="1">
                <a:solidFill>
                  <a:srgbClr val="2B7299"/>
                </a:solidFill>
              </a:rPr>
              <a:t>Number</a:t>
            </a:r>
          </a:p>
        </p:txBody>
      </p:sp>
      <p:sp>
        <p:nvSpPr>
          <p:cNvPr id="121859" name="Rectangle 5"/>
          <p:cNvSpPr>
            <a:spLocks noChangeArrowheads="1"/>
          </p:cNvSpPr>
          <p:nvPr/>
        </p:nvSpPr>
        <p:spPr bwMode="auto">
          <a:xfrm>
            <a:off x="1262063" y="5807075"/>
            <a:ext cx="165100" cy="152400"/>
          </a:xfrm>
          <a:prstGeom prst="rect">
            <a:avLst/>
          </a:prstGeom>
          <a:solidFill>
            <a:srgbClr val="C00000"/>
          </a:solidFill>
          <a:ln w="9525">
            <a:solidFill>
              <a:schemeClr val="tx1"/>
            </a:solidFill>
            <a:miter lim="800000"/>
            <a:headEnd/>
            <a:tailEnd/>
          </a:ln>
        </p:spPr>
        <p:txBody>
          <a:bodyPr wrap="none" anchor="ctr"/>
          <a:lstStyle/>
          <a:p>
            <a:endParaRPr lang="en-US"/>
          </a:p>
        </p:txBody>
      </p:sp>
      <p:sp>
        <p:nvSpPr>
          <p:cNvPr id="121860" name="Rectangle 6"/>
          <p:cNvSpPr>
            <a:spLocks noChangeArrowheads="1"/>
          </p:cNvSpPr>
          <p:nvPr/>
        </p:nvSpPr>
        <p:spPr bwMode="auto">
          <a:xfrm>
            <a:off x="3665538" y="5800725"/>
            <a:ext cx="165100" cy="152400"/>
          </a:xfrm>
          <a:prstGeom prst="rect">
            <a:avLst/>
          </a:prstGeom>
          <a:solidFill>
            <a:srgbClr val="92D050"/>
          </a:solidFill>
          <a:ln w="9525">
            <a:solidFill>
              <a:schemeClr val="tx1"/>
            </a:solidFill>
            <a:miter lim="800000"/>
            <a:headEnd/>
            <a:tailEnd/>
          </a:ln>
        </p:spPr>
        <p:txBody>
          <a:bodyPr wrap="none" anchor="ctr"/>
          <a:lstStyle/>
          <a:p>
            <a:endParaRPr lang="en-US"/>
          </a:p>
        </p:txBody>
      </p:sp>
      <p:sp>
        <p:nvSpPr>
          <p:cNvPr id="121861" name="Rectangle 7"/>
          <p:cNvSpPr>
            <a:spLocks noChangeArrowheads="1"/>
          </p:cNvSpPr>
          <p:nvPr/>
        </p:nvSpPr>
        <p:spPr bwMode="auto">
          <a:xfrm>
            <a:off x="3665538" y="6046788"/>
            <a:ext cx="165100" cy="152400"/>
          </a:xfrm>
          <a:prstGeom prst="rect">
            <a:avLst/>
          </a:prstGeom>
          <a:solidFill>
            <a:srgbClr val="2B7299"/>
          </a:solidFill>
          <a:ln w="9525">
            <a:solidFill>
              <a:schemeClr val="tx1"/>
            </a:solidFill>
            <a:miter lim="800000"/>
            <a:headEnd/>
            <a:tailEnd/>
          </a:ln>
        </p:spPr>
        <p:txBody>
          <a:bodyPr wrap="none" anchor="ctr"/>
          <a:lstStyle/>
          <a:p>
            <a:endParaRPr lang="en-US"/>
          </a:p>
        </p:txBody>
      </p:sp>
      <p:sp>
        <p:nvSpPr>
          <p:cNvPr id="121862" name="Rectangle 8"/>
          <p:cNvSpPr>
            <a:spLocks noChangeArrowheads="1"/>
          </p:cNvSpPr>
          <p:nvPr/>
        </p:nvSpPr>
        <p:spPr bwMode="auto">
          <a:xfrm>
            <a:off x="6584950" y="5803900"/>
            <a:ext cx="165100" cy="152400"/>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121863" name="Text Box 9"/>
          <p:cNvSpPr txBox="1">
            <a:spLocks noChangeArrowheads="1"/>
          </p:cNvSpPr>
          <p:nvPr/>
        </p:nvSpPr>
        <p:spPr bwMode="auto">
          <a:xfrm>
            <a:off x="1450975" y="5757863"/>
            <a:ext cx="1778000" cy="600075"/>
          </a:xfrm>
          <a:prstGeom prst="rect">
            <a:avLst/>
          </a:prstGeom>
          <a:noFill/>
          <a:ln w="9525">
            <a:noFill/>
            <a:miter lim="800000"/>
            <a:headEnd/>
            <a:tailEnd/>
          </a:ln>
        </p:spPr>
        <p:txBody>
          <a:bodyPr>
            <a:spAutoFit/>
          </a:bodyPr>
          <a:lstStyle/>
          <a:p>
            <a:r>
              <a:rPr lang="de-DE" sz="1100">
                <a:solidFill>
                  <a:srgbClr val="28688C"/>
                </a:solidFill>
              </a:rPr>
              <a:t>Geophysical </a:t>
            </a:r>
          </a:p>
          <a:p>
            <a:r>
              <a:rPr lang="de-DE" sz="1100">
                <a:solidFill>
                  <a:srgbClr val="28688C"/>
                </a:solidFill>
              </a:rPr>
              <a:t>(earthquake, tsunami, </a:t>
            </a:r>
          </a:p>
          <a:p>
            <a:r>
              <a:rPr lang="de-DE" sz="1100">
                <a:solidFill>
                  <a:srgbClr val="28688C"/>
                </a:solidFill>
              </a:rPr>
              <a:t>volcanic activity)</a:t>
            </a:r>
          </a:p>
        </p:txBody>
      </p:sp>
      <p:sp>
        <p:nvSpPr>
          <p:cNvPr id="121864" name="Text Box 10"/>
          <p:cNvSpPr txBox="1">
            <a:spLocks noChangeArrowheads="1"/>
          </p:cNvSpPr>
          <p:nvPr/>
        </p:nvSpPr>
        <p:spPr bwMode="auto">
          <a:xfrm>
            <a:off x="6764338" y="5741988"/>
            <a:ext cx="2124075" cy="601662"/>
          </a:xfrm>
          <a:prstGeom prst="rect">
            <a:avLst/>
          </a:prstGeom>
          <a:noFill/>
          <a:ln w="9525">
            <a:noFill/>
            <a:miter lim="800000"/>
            <a:headEnd/>
            <a:tailEnd/>
          </a:ln>
        </p:spPr>
        <p:txBody>
          <a:bodyPr>
            <a:spAutoFit/>
          </a:bodyPr>
          <a:lstStyle/>
          <a:p>
            <a:r>
              <a:rPr lang="de-DE" sz="1100">
                <a:solidFill>
                  <a:srgbClr val="28688C"/>
                </a:solidFill>
              </a:rPr>
              <a:t>Climatological </a:t>
            </a:r>
          </a:p>
          <a:p>
            <a:r>
              <a:rPr lang="de-DE" sz="1100">
                <a:solidFill>
                  <a:srgbClr val="28688C"/>
                </a:solidFill>
              </a:rPr>
              <a:t>(temperature extremes, </a:t>
            </a:r>
          </a:p>
          <a:p>
            <a:r>
              <a:rPr lang="de-DE" sz="1100">
                <a:solidFill>
                  <a:srgbClr val="28688C"/>
                </a:solidFill>
              </a:rPr>
              <a:t>drought, wildfire)</a:t>
            </a:r>
          </a:p>
        </p:txBody>
      </p:sp>
      <p:sp>
        <p:nvSpPr>
          <p:cNvPr id="121865" name="Text Box 11"/>
          <p:cNvSpPr txBox="1">
            <a:spLocks noChangeArrowheads="1"/>
          </p:cNvSpPr>
          <p:nvPr/>
        </p:nvSpPr>
        <p:spPr bwMode="auto">
          <a:xfrm>
            <a:off x="3881438" y="5740400"/>
            <a:ext cx="1981200" cy="261938"/>
          </a:xfrm>
          <a:prstGeom prst="rect">
            <a:avLst/>
          </a:prstGeom>
          <a:noFill/>
          <a:ln w="9525">
            <a:noFill/>
            <a:miter lim="800000"/>
            <a:headEnd/>
            <a:tailEnd/>
          </a:ln>
        </p:spPr>
        <p:txBody>
          <a:bodyPr>
            <a:spAutoFit/>
          </a:bodyPr>
          <a:lstStyle/>
          <a:p>
            <a:r>
              <a:rPr lang="de-DE" sz="1100">
                <a:solidFill>
                  <a:srgbClr val="28688C"/>
                </a:solidFill>
              </a:rPr>
              <a:t>Meteorological (storm)</a:t>
            </a:r>
          </a:p>
        </p:txBody>
      </p:sp>
      <p:sp>
        <p:nvSpPr>
          <p:cNvPr id="121866" name="Text Box 12"/>
          <p:cNvSpPr txBox="1">
            <a:spLocks noChangeArrowheads="1"/>
          </p:cNvSpPr>
          <p:nvPr/>
        </p:nvSpPr>
        <p:spPr bwMode="auto">
          <a:xfrm>
            <a:off x="3884613" y="5989638"/>
            <a:ext cx="3165475" cy="431800"/>
          </a:xfrm>
          <a:prstGeom prst="rect">
            <a:avLst/>
          </a:prstGeom>
          <a:noFill/>
          <a:ln w="9525">
            <a:noFill/>
            <a:miter lim="800000"/>
            <a:headEnd/>
            <a:tailEnd/>
          </a:ln>
        </p:spPr>
        <p:txBody>
          <a:bodyPr>
            <a:spAutoFit/>
          </a:bodyPr>
          <a:lstStyle/>
          <a:p>
            <a:r>
              <a:rPr lang="de-DE" sz="1100">
                <a:solidFill>
                  <a:srgbClr val="28688C"/>
                </a:solidFill>
              </a:rPr>
              <a:t>Hydrological </a:t>
            </a:r>
          </a:p>
          <a:p>
            <a:r>
              <a:rPr lang="de-DE" sz="1100">
                <a:solidFill>
                  <a:srgbClr val="28688C"/>
                </a:solidFill>
              </a:rPr>
              <a:t>(flood, mass movement)</a:t>
            </a:r>
          </a:p>
        </p:txBody>
      </p:sp>
      <p:sp>
        <p:nvSpPr>
          <p:cNvPr id="121867" name="Title 56"/>
          <p:cNvSpPr>
            <a:spLocks noGrp="1"/>
          </p:cNvSpPr>
          <p:nvPr>
            <p:ph type="title"/>
          </p:nvPr>
        </p:nvSpPr>
        <p:spPr>
          <a:xfrm>
            <a:off x="220663" y="341313"/>
            <a:ext cx="7343775" cy="719137"/>
          </a:xfrm>
        </p:spPr>
        <p:txBody>
          <a:bodyPr/>
          <a:lstStyle/>
          <a:p>
            <a:r>
              <a:rPr lang="en-US" dirty="0" smtClean="0">
                <a:solidFill>
                  <a:srgbClr val="28688C"/>
                </a:solidFill>
              </a:rPr>
              <a:t>Natural Disasters in the United States, 1980 – 2013</a:t>
            </a:r>
            <a:br>
              <a:rPr lang="en-US" dirty="0" smtClean="0">
                <a:solidFill>
                  <a:srgbClr val="28688C"/>
                </a:solidFill>
              </a:rPr>
            </a:br>
            <a:r>
              <a:rPr lang="en-US" sz="1800" dirty="0" smtClean="0">
                <a:solidFill>
                  <a:srgbClr val="28688C"/>
                </a:solidFill>
              </a:rPr>
              <a:t>Number of Events (Annual Totals 1980 – 2013)</a:t>
            </a:r>
            <a:br>
              <a:rPr lang="en-US" sz="1800" dirty="0" smtClean="0">
                <a:solidFill>
                  <a:srgbClr val="28688C"/>
                </a:solidFill>
              </a:rPr>
            </a:br>
            <a:endParaRPr lang="en-US" dirty="0" smtClean="0">
              <a:solidFill>
                <a:srgbClr val="28688C"/>
              </a:solidFill>
            </a:endParaRPr>
          </a:p>
        </p:txBody>
      </p:sp>
      <p:sp>
        <p:nvSpPr>
          <p:cNvPr id="28" name="Rectangle 3"/>
          <p:cNvSpPr>
            <a:spLocks noChangeArrowheads="1"/>
          </p:cNvSpPr>
          <p:nvPr/>
        </p:nvSpPr>
        <p:spPr bwMode="auto">
          <a:xfrm>
            <a:off x="26988" y="6391275"/>
            <a:ext cx="2895600" cy="400050"/>
          </a:xfrm>
          <a:prstGeom prst="rect">
            <a:avLst/>
          </a:prstGeom>
          <a:noFill/>
          <a:ln w="9525" algn="ctr">
            <a:noFill/>
            <a:miter lim="800000"/>
            <a:headEnd/>
            <a:tailEnd/>
          </a:ln>
        </p:spPr>
        <p:txBody>
          <a:bodyPr anchor="ctr">
            <a:spAutoFit/>
          </a:bodyPr>
          <a:lstStyle/>
          <a:p>
            <a:pPr fontAlgn="auto">
              <a:spcBef>
                <a:spcPts val="0"/>
              </a:spcBef>
              <a:spcAft>
                <a:spcPts val="0"/>
              </a:spcAft>
              <a:defRPr/>
            </a:pPr>
            <a:endParaRPr lang="en-US" sz="1000" dirty="0">
              <a:solidFill>
                <a:schemeClr val="accent4">
                  <a:lumMod val="75000"/>
                </a:schemeClr>
              </a:solidFill>
              <a:cs typeface="+mn-cs"/>
            </a:endParaRPr>
          </a:p>
          <a:p>
            <a:pPr fontAlgn="auto">
              <a:spcBef>
                <a:spcPts val="0"/>
              </a:spcBef>
              <a:spcAft>
                <a:spcPts val="0"/>
              </a:spcAft>
              <a:defRPr/>
            </a:pPr>
            <a:r>
              <a:rPr lang="en-US" sz="1000" dirty="0">
                <a:solidFill>
                  <a:schemeClr val="accent4">
                    <a:lumMod val="75000"/>
                  </a:schemeClr>
                </a:solidFill>
                <a:cs typeface="+mn-cs"/>
              </a:rPr>
              <a:t>Source: MR </a:t>
            </a:r>
            <a:r>
              <a:rPr lang="en-US" sz="1000" dirty="0" err="1">
                <a:solidFill>
                  <a:schemeClr val="accent4">
                    <a:lumMod val="75000"/>
                  </a:schemeClr>
                </a:solidFill>
                <a:cs typeface="+mn-cs"/>
              </a:rPr>
              <a:t>NatCat</a:t>
            </a:r>
            <a:r>
              <a:rPr lang="en-US" sz="1000" i="1" dirty="0" err="1">
                <a:solidFill>
                  <a:schemeClr val="accent4">
                    <a:lumMod val="75000"/>
                  </a:schemeClr>
                </a:solidFill>
                <a:cs typeface="+mn-cs"/>
              </a:rPr>
              <a:t>SERVICE</a:t>
            </a:r>
            <a:endParaRPr lang="en-US" sz="1000" dirty="0">
              <a:solidFill>
                <a:schemeClr val="accent4">
                  <a:lumMod val="75000"/>
                </a:schemeClr>
              </a:solidFill>
            </a:endParaRPr>
          </a:p>
        </p:txBody>
      </p:sp>
      <p:sp>
        <p:nvSpPr>
          <p:cNvPr id="29" name="TextBox 28"/>
          <p:cNvSpPr txBox="1"/>
          <p:nvPr/>
        </p:nvSpPr>
        <p:spPr>
          <a:xfrm>
            <a:off x="8415338" y="6540500"/>
            <a:ext cx="685800" cy="274638"/>
          </a:xfrm>
          <a:prstGeom prst="rect">
            <a:avLst/>
          </a:prstGeom>
          <a:noFill/>
        </p:spPr>
        <p:txBody>
          <a:bodyPr anchor="ctr">
            <a:spAutoFit/>
          </a:bodyPr>
          <a:lstStyle/>
          <a:p>
            <a:pPr algn="r" fontAlgn="auto">
              <a:spcBef>
                <a:spcPts val="0"/>
              </a:spcBef>
              <a:spcAft>
                <a:spcPts val="0"/>
              </a:spcAft>
              <a:defRPr/>
            </a:pPr>
            <a:fld id="{47E94D20-8B04-489F-865D-6565B0726539}" type="slidenum">
              <a:rPr lang="en-US" sz="1000">
                <a:solidFill>
                  <a:schemeClr val="accent4">
                    <a:lumMod val="75000"/>
                  </a:schemeClr>
                </a:solidFill>
                <a:latin typeface="+mn-lt"/>
                <a:cs typeface="+mn-cs"/>
              </a:rPr>
              <a:pPr algn="r" fontAlgn="auto">
                <a:spcBef>
                  <a:spcPts val="0"/>
                </a:spcBef>
                <a:spcAft>
                  <a:spcPts val="0"/>
                </a:spcAft>
                <a:defRPr/>
              </a:pPr>
              <a:t>142</a:t>
            </a:fld>
            <a:endParaRPr lang="en-US" sz="1000" dirty="0">
              <a:solidFill>
                <a:schemeClr val="accent4">
                  <a:lumMod val="75000"/>
                </a:schemeClr>
              </a:solidFill>
              <a:latin typeface="+mn-lt"/>
              <a:cs typeface="+mn-cs"/>
            </a:endParaRPr>
          </a:p>
        </p:txBody>
      </p:sp>
      <p:sp>
        <p:nvSpPr>
          <p:cNvPr id="121872" name="Textfeld 41"/>
          <p:cNvSpPr txBox="1">
            <a:spLocks noChangeArrowheads="1"/>
          </p:cNvSpPr>
          <p:nvPr/>
        </p:nvSpPr>
        <p:spPr bwMode="auto">
          <a:xfrm>
            <a:off x="8632825" y="4189413"/>
            <a:ext cx="457200" cy="246062"/>
          </a:xfrm>
          <a:prstGeom prst="rect">
            <a:avLst/>
          </a:prstGeom>
          <a:solidFill>
            <a:srgbClr val="FFC000"/>
          </a:solidFill>
          <a:ln w="9525">
            <a:noFill/>
            <a:miter lim="800000"/>
            <a:headEnd/>
            <a:tailEnd/>
          </a:ln>
        </p:spPr>
        <p:txBody>
          <a:bodyPr>
            <a:spAutoFit/>
          </a:bodyPr>
          <a:lstStyle/>
          <a:p>
            <a:pPr algn="ctr"/>
            <a:r>
              <a:rPr lang="de-DE" sz="1000" b="1" dirty="0" smtClean="0">
                <a:solidFill>
                  <a:schemeClr val="bg1"/>
                </a:solidFill>
              </a:rPr>
              <a:t>22</a:t>
            </a:r>
            <a:endParaRPr lang="de-DE" sz="1000" b="1" dirty="0">
              <a:solidFill>
                <a:schemeClr val="bg1"/>
              </a:solidFill>
            </a:endParaRPr>
          </a:p>
        </p:txBody>
      </p:sp>
      <p:sp>
        <p:nvSpPr>
          <p:cNvPr id="20" name="Textfeld 40"/>
          <p:cNvSpPr txBox="1"/>
          <p:nvPr/>
        </p:nvSpPr>
        <p:spPr>
          <a:xfrm>
            <a:off x="8623300" y="4570413"/>
            <a:ext cx="457200" cy="246062"/>
          </a:xfrm>
          <a:prstGeom prst="rect">
            <a:avLst/>
          </a:prstGeom>
          <a:solidFill>
            <a:schemeClr val="accent1">
              <a:lumMod val="75000"/>
            </a:schemeClr>
          </a:solidFill>
          <a:effectLst/>
        </p:spPr>
        <p:txBody>
          <a:bodyPr>
            <a:spAutoFit/>
          </a:bodyPr>
          <a:lstStyle/>
          <a:p>
            <a:pPr algn="ctr">
              <a:defRPr/>
            </a:pPr>
            <a:r>
              <a:rPr lang="de-DE" sz="1000" b="1" dirty="0" smtClean="0">
                <a:solidFill>
                  <a:schemeClr val="bg1"/>
                </a:solidFill>
              </a:rPr>
              <a:t>19</a:t>
            </a:r>
            <a:endParaRPr lang="de-DE" sz="1000" b="1" dirty="0">
              <a:solidFill>
                <a:schemeClr val="bg1"/>
              </a:solidFill>
            </a:endParaRPr>
          </a:p>
        </p:txBody>
      </p:sp>
      <p:sp>
        <p:nvSpPr>
          <p:cNvPr id="22" name="Textfeld 39"/>
          <p:cNvSpPr txBox="1"/>
          <p:nvPr/>
        </p:nvSpPr>
        <p:spPr>
          <a:xfrm>
            <a:off x="8610600" y="4887913"/>
            <a:ext cx="457200" cy="246062"/>
          </a:xfrm>
          <a:prstGeom prst="rect">
            <a:avLst/>
          </a:prstGeom>
          <a:solidFill>
            <a:srgbClr val="92D050"/>
          </a:solidFill>
          <a:ln>
            <a:solidFill>
              <a:srgbClr val="92D050"/>
            </a:solidFill>
          </a:ln>
          <a:effectLst/>
        </p:spPr>
        <p:txBody>
          <a:bodyPr>
            <a:spAutoFit/>
          </a:bodyPr>
          <a:lstStyle/>
          <a:p>
            <a:pPr algn="ctr">
              <a:defRPr/>
            </a:pPr>
            <a:r>
              <a:rPr lang="de-DE" sz="1000" b="1" dirty="0" smtClean="0">
                <a:solidFill>
                  <a:schemeClr val="bg1"/>
                </a:solidFill>
              </a:rPr>
              <a:t>81</a:t>
            </a:r>
            <a:endParaRPr lang="de-DE" sz="1000" b="1" dirty="0">
              <a:solidFill>
                <a:schemeClr val="bg1"/>
              </a:solidFill>
            </a:endParaRPr>
          </a:p>
        </p:txBody>
      </p:sp>
      <p:sp>
        <p:nvSpPr>
          <p:cNvPr id="121875" name="Textfeld 24"/>
          <p:cNvSpPr txBox="1">
            <a:spLocks noChangeArrowheads="1"/>
          </p:cNvSpPr>
          <p:nvPr/>
        </p:nvSpPr>
        <p:spPr bwMode="auto">
          <a:xfrm>
            <a:off x="8610600" y="5189538"/>
            <a:ext cx="457200" cy="246062"/>
          </a:xfrm>
          <a:prstGeom prst="rect">
            <a:avLst/>
          </a:prstGeom>
          <a:solidFill>
            <a:srgbClr val="C00000"/>
          </a:solidFill>
          <a:ln w="9525">
            <a:noFill/>
            <a:miter lim="800000"/>
            <a:headEnd/>
            <a:tailEnd/>
          </a:ln>
        </p:spPr>
        <p:txBody>
          <a:bodyPr>
            <a:spAutoFit/>
          </a:bodyPr>
          <a:lstStyle/>
          <a:p>
            <a:pPr algn="ctr"/>
            <a:r>
              <a:rPr lang="de-DE" sz="1000" b="1" dirty="0" smtClean="0">
                <a:solidFill>
                  <a:schemeClr val="bg1"/>
                </a:solidFill>
              </a:rPr>
              <a:t>6</a:t>
            </a:r>
            <a:endParaRPr lang="de-DE" sz="1000" b="1" dirty="0">
              <a:solidFill>
                <a:schemeClr val="bg1"/>
              </a:solidFill>
            </a:endParaRPr>
          </a:p>
        </p:txBody>
      </p:sp>
      <p:pic>
        <p:nvPicPr>
          <p:cNvPr id="21" name="Picture 2"/>
          <p:cNvPicPr>
            <a:picLocks noChangeAspect="1" noChangeArrowheads="1"/>
          </p:cNvPicPr>
          <p:nvPr>
            <p:custDataLst>
              <p:tags r:id="rId1"/>
            </p:custDataLst>
          </p:nvPr>
        </p:nvPicPr>
        <p:blipFill>
          <a:blip r:embed="rId3" cstate="email"/>
          <a:srcRect/>
          <a:stretch>
            <a:fillRect/>
          </a:stretch>
        </p:blipFill>
        <p:spPr bwMode="auto">
          <a:xfrm>
            <a:off x="359116" y="1322760"/>
            <a:ext cx="8112399" cy="4414363"/>
          </a:xfrm>
          <a:prstGeom prst="rect">
            <a:avLst/>
          </a:prstGeom>
          <a:noFill/>
          <a:ln w="9525">
            <a:noFill/>
            <a:miter lim="800000"/>
            <a:headEnd/>
            <a:tailEnd/>
          </a:ln>
          <a:effectLst/>
        </p:spPr>
      </p:pic>
      <p:sp>
        <p:nvSpPr>
          <p:cNvPr id="23" name="AutoShape 7"/>
          <p:cNvSpPr>
            <a:spLocks noChangeArrowheads="1"/>
          </p:cNvSpPr>
          <p:nvPr/>
        </p:nvSpPr>
        <p:spPr bwMode="blackWhite">
          <a:xfrm>
            <a:off x="3436373" y="1710813"/>
            <a:ext cx="3048415" cy="1206887"/>
          </a:xfrm>
          <a:prstGeom prst="wedgeRectCallout">
            <a:avLst>
              <a:gd name="adj1" fmla="val 102567"/>
              <a:gd name="adj2" fmla="val 20550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2000" b="1" dirty="0">
                <a:solidFill>
                  <a:srgbClr val="FFFFFF"/>
                </a:solidFill>
                <a:latin typeface="Arial" pitchFamily="34" charset="0"/>
                <a:cs typeface="Arial" pitchFamily="34" charset="0"/>
              </a:rPr>
              <a:t>There were </a:t>
            </a:r>
            <a:r>
              <a:rPr lang="en-US" sz="2000" b="1" dirty="0" smtClean="0">
                <a:solidFill>
                  <a:srgbClr val="FFFFFF"/>
                </a:solidFill>
                <a:latin typeface="Arial" pitchFamily="34" charset="0"/>
                <a:cs typeface="Arial" pitchFamily="34" charset="0"/>
              </a:rPr>
              <a:t>128 </a:t>
            </a:r>
            <a:r>
              <a:rPr lang="en-US" sz="2000" b="1" dirty="0">
                <a:solidFill>
                  <a:srgbClr val="FFFFFF"/>
                </a:solidFill>
                <a:latin typeface="Arial" pitchFamily="34" charset="0"/>
                <a:cs typeface="Arial" pitchFamily="34" charset="0"/>
              </a:rPr>
              <a:t>natural disaster events </a:t>
            </a:r>
            <a:r>
              <a:rPr lang="en-US" sz="2000" b="1" dirty="0" smtClean="0">
                <a:solidFill>
                  <a:srgbClr val="FFFFFF"/>
                </a:solidFill>
                <a:latin typeface="Arial" pitchFamily="34" charset="0"/>
                <a:cs typeface="Arial" pitchFamily="34" charset="0"/>
              </a:rPr>
              <a:t>in 2013</a:t>
            </a:r>
            <a:endParaRPr lang="en-US" sz="2000"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3"/>
                                        </p:tgtEl>
                                        <p:attrNameLst>
                                          <p:attrName>style.visibility</p:attrName>
                                        </p:attrNameLst>
                                      </p:cBhvr>
                                      <p:to>
                                        <p:strVal val="visible"/>
                                      </p:to>
                                    </p:set>
                                    <p:animEffect transition="in" filter="wipe(right)">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59959" y="121015"/>
            <a:ext cx="7914808" cy="720725"/>
          </a:xfrm>
        </p:spPr>
        <p:txBody>
          <a:bodyPr/>
          <a:lstStyle/>
          <a:p>
            <a:pPr eaLnBrk="1" hangingPunct="1">
              <a:defRPr/>
            </a:pPr>
            <a:r>
              <a:rPr lang="de-DE" sz="2800" kern="1200" dirty="0" smtClean="0">
                <a:solidFill>
                  <a:srgbClr val="28688C"/>
                </a:solidFill>
                <a:latin typeface="Arial"/>
                <a:ea typeface="Arial Unicode MS"/>
                <a:cs typeface="Arial"/>
              </a:rPr>
              <a:t>Losses Due to Natural Disasters in the US, 1980–2013</a:t>
            </a:r>
            <a:endParaRPr lang="en-US" kern="1200" dirty="0" smtClean="0">
              <a:solidFill>
                <a:srgbClr val="28688C"/>
              </a:solidFill>
              <a:latin typeface="Arial"/>
              <a:ea typeface="Arial Unicode MS"/>
              <a:cs typeface="Arial"/>
            </a:endParaRPr>
          </a:p>
        </p:txBody>
      </p:sp>
      <p:sp>
        <p:nvSpPr>
          <p:cNvPr id="33" name="TextBox 32"/>
          <p:cNvSpPr txBox="1"/>
          <p:nvPr/>
        </p:nvSpPr>
        <p:spPr>
          <a:xfrm>
            <a:off x="8415338" y="6543675"/>
            <a:ext cx="685800" cy="274638"/>
          </a:xfrm>
          <a:prstGeom prst="rect">
            <a:avLst/>
          </a:prstGeom>
          <a:noFill/>
        </p:spPr>
        <p:txBody>
          <a:bodyPr anchor="ctr">
            <a:spAutoFit/>
          </a:bodyPr>
          <a:lstStyle/>
          <a:p>
            <a:pPr algn="r">
              <a:defRPr/>
            </a:pPr>
            <a:fld id="{F5633247-1482-4DC6-B438-F0612B2BF3C0}" type="slidenum">
              <a:rPr lang="en-US" sz="1000">
                <a:solidFill>
                  <a:schemeClr val="accent4">
                    <a:lumMod val="75000"/>
                  </a:schemeClr>
                </a:solidFill>
                <a:latin typeface="+mn-lt"/>
              </a:rPr>
              <a:pPr algn="r">
                <a:defRPr/>
              </a:pPr>
              <a:t>143</a:t>
            </a:fld>
            <a:endParaRPr lang="en-US" sz="1000" dirty="0">
              <a:solidFill>
                <a:schemeClr val="accent4">
                  <a:lumMod val="75000"/>
                </a:schemeClr>
              </a:solidFill>
              <a:latin typeface="+mn-lt"/>
            </a:endParaRPr>
          </a:p>
        </p:txBody>
      </p:sp>
      <p:grpSp>
        <p:nvGrpSpPr>
          <p:cNvPr id="2" name="Gruppieren 18"/>
          <p:cNvGrpSpPr>
            <a:grpSpLocks/>
          </p:cNvGrpSpPr>
          <p:nvPr/>
        </p:nvGrpSpPr>
        <p:grpSpPr bwMode="auto">
          <a:xfrm>
            <a:off x="1683621" y="6255768"/>
            <a:ext cx="5823522" cy="267331"/>
            <a:chOff x="2021059" y="5197108"/>
            <a:chExt cx="4224036" cy="268913"/>
          </a:xfrm>
        </p:grpSpPr>
        <p:sp>
          <p:nvSpPr>
            <p:cNvPr id="106507" name="Textfeld 25"/>
            <p:cNvSpPr txBox="1">
              <a:spLocks noChangeArrowheads="1"/>
            </p:cNvSpPr>
            <p:nvPr/>
          </p:nvSpPr>
          <p:spPr bwMode="auto">
            <a:xfrm>
              <a:off x="2120552" y="5218343"/>
              <a:ext cx="1502471" cy="247678"/>
            </a:xfrm>
            <a:prstGeom prst="rect">
              <a:avLst/>
            </a:prstGeom>
            <a:noFill/>
            <a:ln w="9525">
              <a:noFill/>
              <a:miter lim="800000"/>
              <a:headEnd/>
              <a:tailEnd/>
            </a:ln>
          </p:spPr>
          <p:txBody>
            <a:bodyPr wrap="none">
              <a:spAutoFit/>
            </a:bodyPr>
            <a:lstStyle/>
            <a:p>
              <a:r>
                <a:rPr lang="de-DE" sz="1000" dirty="0"/>
                <a:t>Overall losses (in </a:t>
              </a:r>
              <a:r>
                <a:rPr lang="de-DE" sz="1000" dirty="0" smtClean="0"/>
                <a:t>2012 </a:t>
              </a:r>
              <a:r>
                <a:rPr lang="de-DE" sz="1000" dirty="0"/>
                <a:t>values)  </a:t>
              </a:r>
            </a:p>
          </p:txBody>
        </p:sp>
        <p:sp>
          <p:nvSpPr>
            <p:cNvPr id="106508" name="Textfeld 26"/>
            <p:cNvSpPr txBox="1">
              <a:spLocks noChangeArrowheads="1"/>
            </p:cNvSpPr>
            <p:nvPr/>
          </p:nvSpPr>
          <p:spPr bwMode="auto">
            <a:xfrm>
              <a:off x="4728671" y="5197108"/>
              <a:ext cx="1516424" cy="247678"/>
            </a:xfrm>
            <a:prstGeom prst="rect">
              <a:avLst/>
            </a:prstGeom>
            <a:noFill/>
            <a:ln w="9525">
              <a:noFill/>
              <a:miter lim="800000"/>
              <a:headEnd/>
              <a:tailEnd/>
            </a:ln>
          </p:spPr>
          <p:txBody>
            <a:bodyPr wrap="none">
              <a:spAutoFit/>
            </a:bodyPr>
            <a:lstStyle/>
            <a:p>
              <a:r>
                <a:rPr lang="de-DE" sz="1000" dirty="0"/>
                <a:t>Insured losses (in </a:t>
              </a:r>
              <a:r>
                <a:rPr lang="de-DE" sz="1000" dirty="0" smtClean="0"/>
                <a:t>2013 </a:t>
              </a:r>
              <a:r>
                <a:rPr lang="de-DE" sz="1000" dirty="0"/>
                <a:t>values)  </a:t>
              </a:r>
            </a:p>
          </p:txBody>
        </p:sp>
        <p:sp>
          <p:nvSpPr>
            <p:cNvPr id="106509" name="Rechteck 30"/>
            <p:cNvSpPr>
              <a:spLocks noChangeArrowheads="1"/>
            </p:cNvSpPr>
            <p:nvPr/>
          </p:nvSpPr>
          <p:spPr bwMode="auto">
            <a:xfrm>
              <a:off x="2021059" y="5265972"/>
              <a:ext cx="99493" cy="137618"/>
            </a:xfrm>
            <a:prstGeom prst="rect">
              <a:avLst/>
            </a:prstGeom>
            <a:solidFill>
              <a:srgbClr val="92D050"/>
            </a:solidFill>
            <a:ln w="9525" algn="ctr">
              <a:noFill/>
              <a:round/>
              <a:headEnd/>
              <a:tailEnd/>
            </a:ln>
          </p:spPr>
          <p:txBody>
            <a:bodyPr wrap="none">
              <a:spAutoFit/>
            </a:bodyPr>
            <a:lstStyle/>
            <a:p>
              <a:pPr marL="266700" indent="-265113"/>
              <a:endParaRPr lang="de-DE"/>
            </a:p>
          </p:txBody>
        </p:sp>
        <p:sp>
          <p:nvSpPr>
            <p:cNvPr id="106510" name="Rechteck 31"/>
            <p:cNvSpPr>
              <a:spLocks noChangeArrowheads="1"/>
            </p:cNvSpPr>
            <p:nvPr/>
          </p:nvSpPr>
          <p:spPr bwMode="auto">
            <a:xfrm>
              <a:off x="4609400" y="5265958"/>
              <a:ext cx="99493" cy="137618"/>
            </a:xfrm>
            <a:prstGeom prst="rect">
              <a:avLst/>
            </a:prstGeom>
            <a:solidFill>
              <a:srgbClr val="002060"/>
            </a:solidFill>
            <a:ln w="9525" algn="ctr">
              <a:noFill/>
              <a:round/>
              <a:headEnd/>
              <a:tailEnd/>
            </a:ln>
          </p:spPr>
          <p:txBody>
            <a:bodyPr>
              <a:spAutoFit/>
            </a:bodyPr>
            <a:lstStyle/>
            <a:p>
              <a:pPr marL="266700" indent="-265113"/>
              <a:endParaRPr lang="de-DE"/>
            </a:p>
          </p:txBody>
        </p:sp>
      </p:grpSp>
      <p:sp>
        <p:nvSpPr>
          <p:cNvPr id="17" name="Rectangle 3"/>
          <p:cNvSpPr>
            <a:spLocks noChangeArrowheads="1"/>
          </p:cNvSpPr>
          <p:nvPr/>
        </p:nvSpPr>
        <p:spPr bwMode="auto">
          <a:xfrm>
            <a:off x="39688" y="6383338"/>
            <a:ext cx="2895600" cy="400050"/>
          </a:xfrm>
          <a:prstGeom prst="rect">
            <a:avLst/>
          </a:prstGeom>
          <a:noFill/>
          <a:ln w="9525" algn="ctr">
            <a:noFill/>
            <a:miter lim="800000"/>
            <a:headEnd/>
            <a:tailEnd/>
          </a:ln>
        </p:spPr>
        <p:txBody>
          <a:bodyPr anchor="ctr">
            <a:spAutoFit/>
          </a:bodyPr>
          <a:lstStyle/>
          <a:p>
            <a:pPr>
              <a:defRPr/>
            </a:pPr>
            <a:endParaRPr lang="en-US" sz="1000" dirty="0">
              <a:solidFill>
                <a:schemeClr val="accent4">
                  <a:lumMod val="75000"/>
                </a:schemeClr>
              </a:solidFill>
            </a:endParaRPr>
          </a:p>
          <a:p>
            <a:pPr>
              <a:defRPr/>
            </a:pPr>
            <a:r>
              <a:rPr lang="en-US" sz="1000" dirty="0">
                <a:solidFill>
                  <a:schemeClr val="accent4">
                    <a:lumMod val="75000"/>
                  </a:schemeClr>
                </a:solidFill>
              </a:rPr>
              <a:t>Source: MR </a:t>
            </a:r>
            <a:r>
              <a:rPr lang="en-US" sz="1000" dirty="0" err="1">
                <a:solidFill>
                  <a:schemeClr val="accent4">
                    <a:lumMod val="75000"/>
                  </a:schemeClr>
                </a:solidFill>
              </a:rPr>
              <a:t>NatCat</a:t>
            </a:r>
            <a:r>
              <a:rPr lang="en-US" sz="1000" i="1" dirty="0" err="1">
                <a:solidFill>
                  <a:schemeClr val="accent4">
                    <a:lumMod val="75000"/>
                  </a:schemeClr>
                </a:solidFill>
              </a:rPr>
              <a:t>SERVICE</a:t>
            </a:r>
            <a:endParaRPr lang="en-US" sz="1000" dirty="0">
              <a:solidFill>
                <a:schemeClr val="accent4">
                  <a:lumMod val="75000"/>
                </a:schemeClr>
              </a:solidFill>
            </a:endParaRPr>
          </a:p>
        </p:txBody>
      </p:sp>
      <p:sp>
        <p:nvSpPr>
          <p:cNvPr id="16" name="Rectangle 3"/>
          <p:cNvSpPr>
            <a:spLocks noChangeArrowheads="1"/>
          </p:cNvSpPr>
          <p:nvPr/>
        </p:nvSpPr>
        <p:spPr bwMode="black">
          <a:xfrm>
            <a:off x="288669" y="1114527"/>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latin typeface="Arial" charset="0"/>
                <a:cs typeface="Arial" charset="0"/>
              </a:rPr>
              <a:t>(2013 </a:t>
            </a:r>
            <a:r>
              <a:rPr lang="en-US" sz="1600" b="1" dirty="0">
                <a:solidFill>
                  <a:srgbClr val="225A7A"/>
                </a:solidFill>
                <a:latin typeface="Arial" charset="0"/>
                <a:cs typeface="Arial" charset="0"/>
              </a:rPr>
              <a:t>Dollars, $ Billions</a:t>
            </a:r>
            <a:r>
              <a:rPr lang="en-US" sz="1600" b="1" dirty="0" smtClean="0">
                <a:solidFill>
                  <a:srgbClr val="225A7A"/>
                </a:solidFill>
                <a:latin typeface="Arial" charset="0"/>
                <a:cs typeface="Arial" charset="0"/>
              </a:rPr>
              <a:t>)</a:t>
            </a:r>
            <a:endParaRPr lang="en-US" sz="1600" b="1" dirty="0">
              <a:solidFill>
                <a:srgbClr val="225A7A"/>
              </a:solidFill>
              <a:latin typeface="Arial" charset="0"/>
              <a:cs typeface="Arial" charset="0"/>
            </a:endParaRPr>
          </a:p>
        </p:txBody>
      </p:sp>
      <p:sp>
        <p:nvSpPr>
          <p:cNvPr id="23" name="Rectangle 3"/>
          <p:cNvSpPr>
            <a:spLocks noChangeArrowheads="1"/>
          </p:cNvSpPr>
          <p:nvPr/>
        </p:nvSpPr>
        <p:spPr bwMode="black">
          <a:xfrm>
            <a:off x="500063" y="1112920"/>
            <a:ext cx="8534400" cy="276999"/>
          </a:xfrm>
          <a:prstGeom prst="rect">
            <a:avLst/>
          </a:prstGeom>
          <a:noFill/>
          <a:ln w="9525" algn="ctr">
            <a:noFill/>
            <a:miter lim="800000"/>
            <a:headEnd/>
            <a:tailEnd/>
          </a:ln>
        </p:spPr>
        <p:txBody>
          <a:bodyPr lIns="0" tIns="0" rIns="0" bIns="0">
            <a:spAutoFit/>
          </a:bodyPr>
          <a:lstStyle/>
          <a:p>
            <a:pPr algn="ctr" defTabSz="114300" eaLnBrk="0" fontAlgn="base" hangingPunct="0">
              <a:lnSpc>
                <a:spcPct val="90000"/>
              </a:lnSpc>
              <a:spcBef>
                <a:spcPct val="20000"/>
              </a:spcBef>
              <a:spcAft>
                <a:spcPct val="0"/>
              </a:spcAft>
            </a:pPr>
            <a:r>
              <a:rPr lang="en-US" sz="2000" b="1" dirty="0" smtClean="0">
                <a:solidFill>
                  <a:srgbClr val="225A7A"/>
                </a:solidFill>
                <a:latin typeface="Arial" charset="0"/>
                <a:cs typeface="Arial" charset="0"/>
              </a:rPr>
              <a:t>(Overall and </a:t>
            </a:r>
            <a:r>
              <a:rPr lang="en-US" sz="2000" b="1" dirty="0" smtClean="0">
                <a:solidFill>
                  <a:srgbClr val="225A7A"/>
                </a:solidFill>
              </a:rPr>
              <a:t>Insured Losses)</a:t>
            </a:r>
            <a:endParaRPr lang="en-US" sz="2000" b="1" dirty="0">
              <a:solidFill>
                <a:srgbClr val="225A7A"/>
              </a:solidFill>
              <a:latin typeface="Arial" charset="0"/>
              <a:cs typeface="Arial" charset="0"/>
            </a:endParaRPr>
          </a:p>
        </p:txBody>
      </p:sp>
      <p:pic>
        <p:nvPicPr>
          <p:cNvPr id="22" name="Picture 2"/>
          <p:cNvPicPr>
            <a:picLocks noChangeAspect="1" noChangeArrowheads="1"/>
          </p:cNvPicPr>
          <p:nvPr>
            <p:custDataLst>
              <p:tags r:id="rId1"/>
            </p:custDataLst>
          </p:nvPr>
        </p:nvPicPr>
        <p:blipFill>
          <a:blip r:embed="rId3" cstate="email">
            <a:extLst>
              <a:ext uri="{28A0092B-C50C-407E-A947-70E740481C1C}">
                <a14:useLocalDpi xmlns:a14="http://schemas.microsoft.com/office/drawing/2010/main"/>
              </a:ext>
            </a:extLst>
          </a:blip>
          <a:srcRect t="11053"/>
          <a:stretch>
            <a:fillRect/>
          </a:stretch>
        </p:blipFill>
        <p:spPr bwMode="auto">
          <a:xfrm>
            <a:off x="197864" y="1941241"/>
            <a:ext cx="8626587" cy="4292600"/>
          </a:xfrm>
          <a:prstGeom prst="rect">
            <a:avLst/>
          </a:prstGeom>
          <a:noFill/>
          <a:ln w="9525">
            <a:noFill/>
            <a:miter lim="800000"/>
            <a:headEnd/>
            <a:tailEnd/>
          </a:ln>
          <a:effectLst/>
        </p:spPr>
      </p:pic>
      <p:sp>
        <p:nvSpPr>
          <p:cNvPr id="24" name="AutoShape 7"/>
          <p:cNvSpPr>
            <a:spLocks noChangeArrowheads="1"/>
          </p:cNvSpPr>
          <p:nvPr/>
        </p:nvSpPr>
        <p:spPr bwMode="blackWhite">
          <a:xfrm>
            <a:off x="6931736" y="1563329"/>
            <a:ext cx="2192242" cy="1386865"/>
          </a:xfrm>
          <a:prstGeom prst="wedgeRectCallout">
            <a:avLst>
              <a:gd name="adj1" fmla="val 27357"/>
              <a:gd name="adj2" fmla="val 21647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u="sng" dirty="0" smtClean="0">
                <a:solidFill>
                  <a:srgbClr val="FFFFFF"/>
                </a:solidFill>
                <a:latin typeface="Arial" pitchFamily="34" charset="0"/>
                <a:cs typeface="Arial" pitchFamily="34" charset="0"/>
              </a:rPr>
              <a:t>2013 CAT Losses</a:t>
            </a:r>
            <a:endParaRPr lang="en-US" b="1" u="sng"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a:solidFill>
                  <a:srgbClr val="FFFFFF"/>
                </a:solidFill>
                <a:latin typeface="Arial" pitchFamily="34" charset="0"/>
                <a:cs typeface="Arial" pitchFamily="34" charset="0"/>
              </a:rPr>
              <a:t>Overall </a:t>
            </a:r>
            <a:r>
              <a:rPr lang="en-US" b="1" dirty="0" smtClean="0">
                <a:solidFill>
                  <a:srgbClr val="FFFFFF"/>
                </a:solidFill>
                <a:latin typeface="Arial" pitchFamily="34" charset="0"/>
                <a:cs typeface="Arial" pitchFamily="34" charset="0"/>
              </a:rPr>
              <a:t>: $21.8B</a:t>
            </a:r>
            <a:endParaRPr lang="en-US" b="1"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Insured: $12.8B</a:t>
            </a:r>
            <a:endParaRPr lang="en-US" b="1" dirty="0">
              <a:solidFill>
                <a:srgbClr val="FFFFFF"/>
              </a:solidFill>
              <a:latin typeface="Arial" pitchFamily="34" charset="0"/>
              <a:cs typeface="Arial" pitchFamily="34" charset="0"/>
            </a:endParaRPr>
          </a:p>
        </p:txBody>
      </p:sp>
      <p:sp>
        <p:nvSpPr>
          <p:cNvPr id="25" name="AutoShape 7"/>
          <p:cNvSpPr>
            <a:spLocks noChangeArrowheads="1"/>
          </p:cNvSpPr>
          <p:nvPr/>
        </p:nvSpPr>
        <p:spPr bwMode="blackWhite">
          <a:xfrm>
            <a:off x="3814916" y="1873046"/>
            <a:ext cx="2300749" cy="1617407"/>
          </a:xfrm>
          <a:prstGeom prst="wedgeRectCallout">
            <a:avLst>
              <a:gd name="adj1" fmla="val 67401"/>
              <a:gd name="adj2" fmla="val 7741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Indicates a great deal of losses are uninsured (~40%-50% in the US) = Growth Opportunity</a:t>
            </a:r>
            <a:endParaRPr lang="en-US" b="1" dirty="0">
              <a:solidFill>
                <a:srgbClr val="FFFFFF"/>
              </a:solidFill>
              <a:latin typeface="Arial" pitchFamily="34" charset="0"/>
              <a:cs typeface="Arial" pitchFamily="34" charset="0"/>
            </a:endParaRPr>
          </a:p>
        </p:txBody>
      </p:sp>
      <p:sp>
        <p:nvSpPr>
          <p:cNvPr id="26" name="AutoShape 7"/>
          <p:cNvSpPr>
            <a:spLocks noChangeArrowheads="1"/>
          </p:cNvSpPr>
          <p:nvPr/>
        </p:nvSpPr>
        <p:spPr bwMode="blackWhite">
          <a:xfrm>
            <a:off x="988394" y="2138515"/>
            <a:ext cx="2596292" cy="1489587"/>
          </a:xfrm>
          <a:prstGeom prst="wedgeRectCallout">
            <a:avLst>
              <a:gd name="adj1" fmla="val 47846"/>
              <a:gd name="adj2" fmla="val 1777"/>
            </a:avLst>
          </a:prstGeom>
          <a:gradFill rotWithShape="1">
            <a:gsLst>
              <a:gs pos="0">
                <a:schemeClr val="tx2"/>
              </a:gs>
              <a:gs pos="100000">
                <a:schemeClr val="tx2">
                  <a:gamma/>
                  <a:shade val="66275"/>
                  <a:invGamma/>
                </a:schemeClr>
              </a:gs>
            </a:gsLst>
            <a:lin ang="5400000" scaled="1"/>
          </a:gradFill>
          <a:ln w="28575" algn="ctr">
            <a:no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charset="0"/>
                <a:cs typeface="Arial" charset="0"/>
              </a:rPr>
              <a:t>2013 losses were </a:t>
            </a:r>
            <a:r>
              <a:rPr lang="en-US" b="1" dirty="0" smtClean="0">
                <a:solidFill>
                  <a:srgbClr val="FFFFFF"/>
                </a:solidFill>
              </a:rPr>
              <a:t>far</a:t>
            </a:r>
            <a:r>
              <a:rPr lang="en-US" b="1" dirty="0" smtClean="0">
                <a:solidFill>
                  <a:srgbClr val="FFFFFF"/>
                </a:solidFill>
                <a:latin typeface="Arial" charset="0"/>
                <a:cs typeface="Arial" charset="0"/>
              </a:rPr>
              <a:t> below 2011 and 2012 and were 44% lower than the average from 2000-2012</a:t>
            </a:r>
            <a:endParaRPr lang="en-US" b="1" dirty="0">
              <a:solidFill>
                <a:srgbClr val="FFFFFF"/>
              </a:solidFill>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2" fill="hold" grpId="0" nodeType="afterEffect">
                                  <p:stCondLst>
                                    <p:cond delay="700"/>
                                  </p:stCondLst>
                                  <p:childTnLst>
                                    <p:set>
                                      <p:cBhvr>
                                        <p:cTn id="11" dur="1" fill="hold">
                                          <p:stCondLst>
                                            <p:cond delay="0"/>
                                          </p:stCondLst>
                                        </p:cTn>
                                        <p:tgtEl>
                                          <p:spTgt spid="25"/>
                                        </p:tgtEl>
                                        <p:attrNameLst>
                                          <p:attrName>style.visibility</p:attrName>
                                        </p:attrNameLst>
                                      </p:cBhvr>
                                      <p:to>
                                        <p:strVal val="visible"/>
                                      </p:to>
                                    </p:set>
                                    <p:animEffect transition="in" filter="wipe(right)">
                                      <p:cBhvr>
                                        <p:cTn id="12" dur="500"/>
                                        <p:tgtEl>
                                          <p:spTgt spid="25"/>
                                        </p:tgtEl>
                                      </p:cBhvr>
                                    </p:animEffect>
                                  </p:childTnLst>
                                </p:cTn>
                              </p:par>
                            </p:childTnLst>
                          </p:cTn>
                        </p:par>
                        <p:par>
                          <p:cTn id="13" fill="hold">
                            <p:stCondLst>
                              <p:cond delay="1700"/>
                            </p:stCondLst>
                            <p:childTnLst>
                              <p:par>
                                <p:cTn id="14" presetID="22" presetClass="entr" presetSubtype="4" fill="hold" grpId="0" nodeType="afterEffect">
                                  <p:stCondLst>
                                    <p:cond delay="700"/>
                                  </p:stCondLst>
                                  <p:childTnLst>
                                    <p:set>
                                      <p:cBhvr>
                                        <p:cTn id="15" dur="1" fill="hold">
                                          <p:stCondLst>
                                            <p:cond delay="0"/>
                                          </p:stCondLst>
                                        </p:cTn>
                                        <p:tgtEl>
                                          <p:spTgt spid="26"/>
                                        </p:tgtEl>
                                        <p:attrNameLst>
                                          <p:attrName>style.visibility</p:attrName>
                                        </p:attrNameLst>
                                      </p:cBhvr>
                                      <p:to>
                                        <p:strVal val="visible"/>
                                      </p:to>
                                    </p:set>
                                    <p:animEffect transition="in" filter="wipe(down)">
                                      <p:cBhvr>
                                        <p:cTn id="1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Lst>
  </p:timing>
</p:sld>
</file>

<file path=ppt/slides/slide14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02403" name="Rectangle 105"/>
          <p:cNvSpPr>
            <a:spLocks noGrp="1" noChangeArrowheads="1"/>
          </p:cNvSpPr>
          <p:nvPr>
            <p:ph type="dt" sz="quarter" idx="10"/>
          </p:nvPr>
        </p:nvSpPr>
        <p:spPr/>
        <p:txBody>
          <a:bodyPr/>
          <a:lstStyle/>
          <a:p>
            <a:pPr>
              <a:defRPr/>
            </a:pPr>
            <a:r>
              <a:rPr lang="en-US" smtClean="0"/>
              <a:t>12/01/09 - 9pm</a:t>
            </a:r>
          </a:p>
        </p:txBody>
      </p:sp>
      <p:sp>
        <p:nvSpPr>
          <p:cNvPr id="102405" name="Rectangle 110"/>
          <p:cNvSpPr>
            <a:spLocks noGrp="1" noChangeArrowheads="1"/>
          </p:cNvSpPr>
          <p:nvPr>
            <p:ph type="sldNum" sz="quarter" idx="12"/>
          </p:nvPr>
        </p:nvSpPr>
        <p:spPr/>
        <p:txBody>
          <a:bodyPr/>
          <a:lstStyle/>
          <a:p>
            <a:pPr>
              <a:defRPr/>
            </a:pPr>
            <a:fld id="{5EA5DB72-8C09-4C0A-82C3-B6612C1471B3}" type="slidenum">
              <a:rPr lang="en-US" smtClean="0"/>
              <a:pPr>
                <a:defRPr/>
              </a:pPr>
              <a:t>144</a:t>
            </a:fld>
            <a:endParaRPr lang="en-US" smtClean="0"/>
          </a:p>
        </p:txBody>
      </p:sp>
      <p:sp>
        <p:nvSpPr>
          <p:cNvPr id="23558" name="Rectangle 2"/>
          <p:cNvSpPr>
            <a:spLocks noGrp="1" noChangeArrowheads="1"/>
          </p:cNvSpPr>
          <p:nvPr>
            <p:ph type="title"/>
          </p:nvPr>
        </p:nvSpPr>
        <p:spPr/>
        <p:txBody>
          <a:bodyPr/>
          <a:lstStyle/>
          <a:p>
            <a:r>
              <a:rPr lang="en-US" dirty="0" smtClean="0"/>
              <a:t>Top 16 Most Costly World Insurance Losses, 1970-2013*</a:t>
            </a:r>
          </a:p>
        </p:txBody>
      </p:sp>
      <p:sp>
        <p:nvSpPr>
          <p:cNvPr id="23559" name="Rectangle 3"/>
          <p:cNvSpPr>
            <a:spLocks noChangeArrowheads="1"/>
          </p:cNvSpPr>
          <p:nvPr/>
        </p:nvSpPr>
        <p:spPr bwMode="black">
          <a:xfrm>
            <a:off x="131353" y="1158774"/>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(Insured Losses, </a:t>
            </a:r>
            <a:r>
              <a:rPr lang="en-US" sz="1600" b="1" dirty="0" smtClean="0">
                <a:solidFill>
                  <a:srgbClr val="225A7A"/>
                </a:solidFill>
              </a:rPr>
              <a:t>2013 </a:t>
            </a:r>
            <a:r>
              <a:rPr lang="en-US" sz="1600" b="1" dirty="0">
                <a:solidFill>
                  <a:srgbClr val="225A7A"/>
                </a:solidFill>
              </a:rPr>
              <a:t>Dollars, $ Billions)</a:t>
            </a:r>
          </a:p>
        </p:txBody>
      </p:sp>
      <p:sp>
        <p:nvSpPr>
          <p:cNvPr id="23560" name="Rectangle 4"/>
          <p:cNvSpPr>
            <a:spLocks noChangeArrowheads="1"/>
          </p:cNvSpPr>
          <p:nvPr/>
        </p:nvSpPr>
        <p:spPr bwMode="auto">
          <a:xfrm>
            <a:off x="-208719" y="6389410"/>
            <a:ext cx="8689042" cy="468590"/>
          </a:xfrm>
          <a:prstGeom prst="rect">
            <a:avLst/>
          </a:prstGeom>
          <a:noFill/>
          <a:ln w="9525">
            <a:noFill/>
            <a:miter lim="800000"/>
            <a:headEnd/>
            <a:tailEnd/>
          </a:ln>
        </p:spPr>
        <p:txBody>
          <a:bodyPr wrap="square" lIns="365760" tIns="0" rIns="0" bIns="137160" anchor="b">
            <a:spAutoFit/>
          </a:bodyPr>
          <a:lstStyle/>
          <a:p>
            <a:pPr algn="l" eaLnBrk="0" hangingPunct="0">
              <a:lnSpc>
                <a:spcPct val="85000"/>
              </a:lnSpc>
              <a:spcBef>
                <a:spcPct val="25000"/>
              </a:spcBef>
              <a:buClr>
                <a:schemeClr val="accent2"/>
              </a:buClr>
            </a:pPr>
            <a:r>
              <a:rPr lang="en-US" sz="1100" dirty="0" smtClean="0"/>
              <a:t>*Figures do not include federally insured flood losses.</a:t>
            </a:r>
          </a:p>
          <a:p>
            <a:pPr algn="l"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Munich Re; Swiss Re; Insurance </a:t>
            </a:r>
            <a:r>
              <a:rPr lang="en-US" sz="1100" dirty="0"/>
              <a:t>Information </a:t>
            </a:r>
            <a:r>
              <a:rPr lang="en-US" sz="1100" dirty="0" smtClean="0"/>
              <a:t>Institute research.</a:t>
            </a:r>
            <a:endParaRPr lang="en-US" sz="1100" dirty="0"/>
          </a:p>
        </p:txBody>
      </p:sp>
      <p:graphicFrame>
        <p:nvGraphicFramePr>
          <p:cNvPr id="23554" name="Object 5"/>
          <p:cNvGraphicFramePr>
            <a:graphicFrameLocks noChangeAspect="1"/>
          </p:cNvGraphicFramePr>
          <p:nvPr>
            <p:extLst/>
          </p:nvPr>
        </p:nvGraphicFramePr>
        <p:xfrm>
          <a:off x="179387" y="2491253"/>
          <a:ext cx="8964613" cy="3348037"/>
        </p:xfrm>
        <a:graphic>
          <a:graphicData uri="http://schemas.openxmlformats.org/presentationml/2006/ole">
            <mc:AlternateContent xmlns:mc="http://schemas.openxmlformats.org/markup-compatibility/2006">
              <mc:Choice xmlns:v="urn:schemas-microsoft-com:vml" Requires="v">
                <p:oleObj spid="_x0000_s27904032" name="Chart" r:id="rId4" imgW="8401100" imgH="3352845" progId="MSGraph.Chart.8">
                  <p:embed followColorScheme="full"/>
                </p:oleObj>
              </mc:Choice>
              <mc:Fallback>
                <p:oleObj name="Chart" r:id="rId4" imgW="8401100" imgH="3352845" progId="MSGraph.Chart.8">
                  <p:embed followColorScheme="full"/>
                  <p:pic>
                    <p:nvPicPr>
                      <p:cNvPr id="0" name=""/>
                      <p:cNvPicPr>
                        <a:picLocks noChangeAspect="1" noChangeArrowheads="1"/>
                      </p:cNvPicPr>
                      <p:nvPr/>
                    </p:nvPicPr>
                    <p:blipFill>
                      <a:blip r:embed="rId5"/>
                      <a:srcRect/>
                      <a:stretch>
                        <a:fillRect/>
                      </a:stretch>
                    </p:blipFill>
                    <p:spPr bwMode="gray">
                      <a:xfrm>
                        <a:off x="179387" y="2491253"/>
                        <a:ext cx="8964613" cy="3348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AutoShape 7"/>
          <p:cNvSpPr>
            <a:spLocks noChangeArrowheads="1"/>
          </p:cNvSpPr>
          <p:nvPr/>
        </p:nvSpPr>
        <p:spPr bwMode="blackWhite">
          <a:xfrm>
            <a:off x="5383162" y="1268361"/>
            <a:ext cx="3362632" cy="1578078"/>
          </a:xfrm>
          <a:prstGeom prst="wedgeRectCallout">
            <a:avLst>
              <a:gd name="adj1" fmla="val 34057"/>
              <a:gd name="adj2" fmla="val 6790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defRPr/>
            </a:pPr>
            <a:r>
              <a:rPr lang="en-US" b="1" dirty="0" smtClean="0">
                <a:solidFill>
                  <a:schemeClr val="bg1"/>
                </a:solidFill>
              </a:rPr>
              <a:t>5 </a:t>
            </a:r>
            <a:r>
              <a:rPr lang="en-US" b="1" dirty="0">
                <a:solidFill>
                  <a:schemeClr val="bg1"/>
                </a:solidFill>
              </a:rPr>
              <a:t>of the top </a:t>
            </a:r>
            <a:r>
              <a:rPr lang="en-US" b="1" dirty="0" smtClean="0">
                <a:solidFill>
                  <a:schemeClr val="bg1"/>
                </a:solidFill>
              </a:rPr>
              <a:t>14 </a:t>
            </a:r>
            <a:r>
              <a:rPr lang="en-US" b="1" dirty="0">
                <a:solidFill>
                  <a:schemeClr val="bg1"/>
                </a:solidFill>
              </a:rPr>
              <a:t>most expensive catastrophes in world history have occurred </a:t>
            </a:r>
            <a:r>
              <a:rPr lang="en-US" b="1" dirty="0" smtClean="0">
                <a:solidFill>
                  <a:schemeClr val="bg1"/>
                </a:solidFill>
              </a:rPr>
              <a:t>within </a:t>
            </a:r>
            <a:r>
              <a:rPr lang="en-US" b="1" dirty="0">
                <a:solidFill>
                  <a:schemeClr val="bg1"/>
                </a:solidFill>
              </a:rPr>
              <a:t>the </a:t>
            </a:r>
            <a:r>
              <a:rPr lang="en-US" b="1" dirty="0" smtClean="0">
                <a:solidFill>
                  <a:schemeClr val="bg1"/>
                </a:solidFill>
              </a:rPr>
              <a:t>most recent 4 years  </a:t>
            </a:r>
            <a:r>
              <a:rPr lang="en-US" b="1" dirty="0" smtClean="0">
                <a:solidFill>
                  <a:schemeClr val="bg1"/>
                </a:solidFill>
                <a:latin typeface="Arial" pitchFamily="34" charset="0"/>
                <a:cs typeface="Arial" pitchFamily="34" charset="0"/>
              </a:rPr>
              <a:t>(2010-2013)</a:t>
            </a:r>
            <a:endParaRPr lang="en-US" b="1" dirty="0">
              <a:solidFill>
                <a:srgbClr val="FFFFFF"/>
              </a:solidFill>
              <a:latin typeface="Arial" pitchFamily="34" charset="0"/>
              <a:cs typeface="Arial" pitchFamily="34" charset="0"/>
            </a:endParaRPr>
          </a:p>
        </p:txBody>
      </p:sp>
      <p:sp>
        <p:nvSpPr>
          <p:cNvPr id="11" name="AutoShape 7"/>
          <p:cNvSpPr>
            <a:spLocks noChangeArrowheads="1"/>
          </p:cNvSpPr>
          <p:nvPr/>
        </p:nvSpPr>
        <p:spPr bwMode="blackWhite">
          <a:xfrm>
            <a:off x="840658" y="3038167"/>
            <a:ext cx="4586748" cy="1151049"/>
          </a:xfrm>
          <a:prstGeom prst="wedgeRectCallout">
            <a:avLst>
              <a:gd name="adj1" fmla="val 63061"/>
              <a:gd name="adj2" fmla="val 3098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400" b="1" dirty="0" smtClean="0">
                <a:solidFill>
                  <a:schemeClr val="bg1"/>
                </a:solidFill>
                <a:cs typeface="+mn-cs"/>
              </a:rPr>
              <a:t>Hurricane Sandy is now the 6</a:t>
            </a:r>
            <a:r>
              <a:rPr lang="en-US" sz="2400" b="1" baseline="30000" dirty="0" smtClean="0">
                <a:solidFill>
                  <a:schemeClr val="bg1"/>
                </a:solidFill>
                <a:cs typeface="+mn-cs"/>
              </a:rPr>
              <a:t>th</a:t>
            </a:r>
            <a:r>
              <a:rPr lang="en-US" sz="2400" b="1" dirty="0" smtClean="0">
                <a:solidFill>
                  <a:schemeClr val="bg1"/>
                </a:solidFill>
                <a:cs typeface="+mn-cs"/>
              </a:rPr>
              <a:t> </a:t>
            </a:r>
            <a:r>
              <a:rPr lang="en-US" sz="2400" b="1" dirty="0">
                <a:solidFill>
                  <a:schemeClr val="bg1"/>
                </a:solidFill>
                <a:cs typeface="+mn-cs"/>
              </a:rPr>
              <a:t>costliest event in global insurance history</a:t>
            </a:r>
          </a:p>
        </p:txBody>
      </p:sp>
      <p:sp>
        <p:nvSpPr>
          <p:cNvPr id="10" name="Text Box 6"/>
          <p:cNvSpPr txBox="1">
            <a:spLocks noChangeArrowheads="1"/>
          </p:cNvSpPr>
          <p:nvPr/>
        </p:nvSpPr>
        <p:spPr bwMode="blackWhite">
          <a:xfrm>
            <a:off x="899653" y="1548580"/>
            <a:ext cx="4222902" cy="1047137"/>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b="1" i="1" dirty="0" smtClean="0">
                <a:solidFill>
                  <a:srgbClr val="FFFFFF"/>
                </a:solidFill>
              </a:rPr>
              <a:t>2012 insured CAT Losses totaled $60B;  Economic losses totaled $140B, according to Swiss Re</a:t>
            </a:r>
            <a:endParaRPr lang="en-US" b="1" i="1" dirty="0">
              <a:solidFill>
                <a:srgbClr val="FFFFFF"/>
              </a:solidFill>
            </a:endParaRPr>
          </a:p>
        </p:txBody>
      </p:sp>
    </p:spTree>
    <p:extLst>
      <p:ext uri="{BB962C8B-B14F-4D97-AF65-F5344CB8AC3E}">
        <p14:creationId xmlns:p14="http://schemas.microsoft.com/office/powerpoint/2010/main" val="274039146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70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Lst>
  </p:timing>
</p:sld>
</file>

<file path=ppt/slides/slide1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7" name="PPTShape_0"/>
          <p:cNvSpPr txBox="1">
            <a:spLocks noChangeArrowheads="1"/>
          </p:cNvSpPr>
          <p:nvPr/>
        </p:nvSpPr>
        <p:spPr bwMode="auto">
          <a:xfrm>
            <a:off x="123854" y="6565692"/>
            <a:ext cx="4672998" cy="138499"/>
          </a:xfrm>
          <a:prstGeom prst="rect">
            <a:avLst/>
          </a:prstGeom>
          <a:noFill/>
          <a:ln w="9525">
            <a:noFill/>
            <a:miter lim="800000"/>
            <a:headEnd/>
            <a:tailEnd/>
          </a:ln>
        </p:spPr>
        <p:txBody>
          <a:bodyPr wrap="square" lIns="0" tIns="0" rIns="0" bIns="0">
            <a:spAutoFit/>
          </a:bodyPr>
          <a:lstStyle/>
          <a:p>
            <a:pPr>
              <a:spcBef>
                <a:spcPct val="10000"/>
              </a:spcBef>
            </a:pPr>
            <a:r>
              <a:rPr lang="de-DE" sz="900" dirty="0" smtClean="0">
                <a:solidFill>
                  <a:schemeClr val="accent4">
                    <a:lumMod val="75000"/>
                  </a:schemeClr>
                </a:solidFill>
              </a:rPr>
              <a:t>Source: Munich Re Geo Risks Research, NatCat</a:t>
            </a:r>
            <a:r>
              <a:rPr lang="de-DE" sz="900" i="1" dirty="0" smtClean="0">
                <a:solidFill>
                  <a:schemeClr val="accent4">
                    <a:lumMod val="75000"/>
                  </a:schemeClr>
                </a:solidFill>
              </a:rPr>
              <a:t>SERVICE</a:t>
            </a:r>
            <a:r>
              <a:rPr lang="de-DE" sz="900" dirty="0" smtClean="0">
                <a:solidFill>
                  <a:schemeClr val="accent4">
                    <a:lumMod val="75000"/>
                  </a:schemeClr>
                </a:solidFill>
              </a:rPr>
              <a:t> – as of January 2014.  </a:t>
            </a:r>
            <a:endParaRPr lang="en-US" sz="900" dirty="0">
              <a:solidFill>
                <a:schemeClr val="accent4">
                  <a:lumMod val="75000"/>
                </a:schemeClr>
              </a:solidFill>
            </a:endParaRPr>
          </a:p>
        </p:txBody>
      </p:sp>
      <p:sp>
        <p:nvSpPr>
          <p:cNvPr id="80" name="TextBox 79"/>
          <p:cNvSpPr txBox="1"/>
          <p:nvPr/>
        </p:nvSpPr>
        <p:spPr>
          <a:xfrm>
            <a:off x="8414658" y="6554583"/>
            <a:ext cx="685800" cy="246221"/>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145</a:t>
            </a:fld>
            <a:endParaRPr lang="en-US" sz="1000" dirty="0">
              <a:solidFill>
                <a:schemeClr val="accent4">
                  <a:lumMod val="75000"/>
                </a:schemeClr>
              </a:solidFill>
              <a:latin typeface="+mn-lt"/>
            </a:endParaRPr>
          </a:p>
        </p:txBody>
      </p:sp>
      <p:sp>
        <p:nvSpPr>
          <p:cNvPr id="84" name="Rechteck 181"/>
          <p:cNvSpPr/>
          <p:nvPr/>
        </p:nvSpPr>
        <p:spPr>
          <a:xfrm>
            <a:off x="215516" y="1340768"/>
            <a:ext cx="8712968" cy="41764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 Box 6"/>
          <p:cNvSpPr txBox="1">
            <a:spLocks noChangeArrowheads="1"/>
          </p:cNvSpPr>
          <p:nvPr/>
        </p:nvSpPr>
        <p:spPr bwMode="auto">
          <a:xfrm>
            <a:off x="3365893" y="5637127"/>
            <a:ext cx="2611612" cy="430887"/>
          </a:xfrm>
          <a:prstGeom prst="rect">
            <a:avLst/>
          </a:prstGeom>
          <a:noFill/>
          <a:ln w="9525">
            <a:noFill/>
            <a:miter lim="800000"/>
            <a:headEnd/>
            <a:tailEnd/>
          </a:ln>
        </p:spPr>
        <p:txBody>
          <a:bodyPr wrap="none">
            <a:spAutoFit/>
          </a:bodyPr>
          <a:lstStyle/>
          <a:p>
            <a:pPr>
              <a:lnSpc>
                <a:spcPct val="100000"/>
              </a:lnSpc>
              <a:defRPr/>
            </a:pPr>
            <a:r>
              <a:rPr lang="en-US" sz="1100" b="1" dirty="0" smtClean="0">
                <a:solidFill>
                  <a:schemeClr val="tx2"/>
                </a:solidFill>
              </a:rPr>
              <a:t>Geophysical events</a:t>
            </a:r>
            <a:r>
              <a:rPr lang="en-US" sz="1100" dirty="0" smtClean="0">
                <a:solidFill>
                  <a:schemeClr val="tx2"/>
                </a:solidFill>
              </a:rPr>
              <a:t/>
            </a:r>
            <a:br>
              <a:rPr lang="en-US" sz="1100" dirty="0" smtClean="0">
                <a:solidFill>
                  <a:schemeClr val="tx2"/>
                </a:solidFill>
              </a:rPr>
            </a:br>
            <a:r>
              <a:rPr lang="en-US" sz="1100" dirty="0" smtClean="0">
                <a:solidFill>
                  <a:schemeClr val="tx2"/>
                </a:solidFill>
              </a:rPr>
              <a:t>(earthquake, tsunami, volcanic activity)</a:t>
            </a:r>
            <a:endParaRPr lang="en-US" sz="1100" dirty="0">
              <a:solidFill>
                <a:schemeClr val="tx2"/>
              </a:solidFill>
            </a:endParaRPr>
          </a:p>
        </p:txBody>
      </p:sp>
      <p:sp>
        <p:nvSpPr>
          <p:cNvPr id="86" name="Text Box 7"/>
          <p:cNvSpPr txBox="1">
            <a:spLocks noChangeArrowheads="1"/>
          </p:cNvSpPr>
          <p:nvPr/>
        </p:nvSpPr>
        <p:spPr bwMode="auto">
          <a:xfrm>
            <a:off x="3365893" y="6012957"/>
            <a:ext cx="3400425" cy="430887"/>
          </a:xfrm>
          <a:prstGeom prst="rect">
            <a:avLst/>
          </a:prstGeom>
          <a:noFill/>
          <a:ln w="9525">
            <a:noFill/>
            <a:miter lim="800000"/>
            <a:headEnd/>
            <a:tailEnd/>
          </a:ln>
        </p:spPr>
        <p:txBody>
          <a:bodyPr>
            <a:spAutoFit/>
          </a:bodyPr>
          <a:lstStyle/>
          <a:p>
            <a:pPr>
              <a:lnSpc>
                <a:spcPct val="100000"/>
              </a:lnSpc>
              <a:defRPr/>
            </a:pPr>
            <a:r>
              <a:rPr lang="en-US" sz="1100" b="1" dirty="0" smtClean="0">
                <a:solidFill>
                  <a:schemeClr val="tx2"/>
                </a:solidFill>
              </a:rPr>
              <a:t>Meteorological events </a:t>
            </a:r>
            <a:br>
              <a:rPr lang="en-US" sz="1100" b="1" dirty="0" smtClean="0">
                <a:solidFill>
                  <a:schemeClr val="tx2"/>
                </a:solidFill>
              </a:rPr>
            </a:br>
            <a:r>
              <a:rPr lang="en-US" sz="1100" dirty="0" smtClean="0">
                <a:solidFill>
                  <a:schemeClr val="tx2"/>
                </a:solidFill>
              </a:rPr>
              <a:t>(storm) </a:t>
            </a:r>
            <a:endParaRPr lang="en-US" sz="1100" dirty="0">
              <a:solidFill>
                <a:schemeClr val="tx2"/>
              </a:solidFill>
            </a:endParaRPr>
          </a:p>
        </p:txBody>
      </p:sp>
      <p:sp>
        <p:nvSpPr>
          <p:cNvPr id="87" name="Text Box 8"/>
          <p:cNvSpPr txBox="1">
            <a:spLocks noChangeArrowheads="1"/>
          </p:cNvSpPr>
          <p:nvPr/>
        </p:nvSpPr>
        <p:spPr bwMode="auto">
          <a:xfrm>
            <a:off x="6161263" y="5637128"/>
            <a:ext cx="1693092" cy="430887"/>
          </a:xfrm>
          <a:prstGeom prst="rect">
            <a:avLst/>
          </a:prstGeom>
          <a:noFill/>
          <a:ln w="9525">
            <a:noFill/>
            <a:miter lim="800000"/>
            <a:headEnd/>
            <a:tailEnd/>
          </a:ln>
        </p:spPr>
        <p:txBody>
          <a:bodyPr wrap="none">
            <a:spAutoFit/>
          </a:bodyPr>
          <a:lstStyle/>
          <a:p>
            <a:pPr>
              <a:lnSpc>
                <a:spcPct val="100000"/>
              </a:lnSpc>
              <a:defRPr/>
            </a:pPr>
            <a:r>
              <a:rPr lang="en-US" sz="1100" b="1" dirty="0" smtClean="0">
                <a:solidFill>
                  <a:schemeClr val="tx2"/>
                </a:solidFill>
              </a:rPr>
              <a:t>Hydrological events</a:t>
            </a:r>
            <a:br>
              <a:rPr lang="en-US" sz="1100" b="1" dirty="0" smtClean="0">
                <a:solidFill>
                  <a:schemeClr val="tx2"/>
                </a:solidFill>
              </a:rPr>
            </a:br>
            <a:r>
              <a:rPr lang="en-US" sz="1100" dirty="0" smtClean="0">
                <a:solidFill>
                  <a:schemeClr val="tx2"/>
                </a:solidFill>
              </a:rPr>
              <a:t>(flood, mass movement)</a:t>
            </a:r>
            <a:endParaRPr lang="en-US" sz="1100" dirty="0">
              <a:solidFill>
                <a:schemeClr val="tx2"/>
              </a:solidFill>
            </a:endParaRPr>
          </a:p>
        </p:txBody>
      </p:sp>
      <p:sp>
        <p:nvSpPr>
          <p:cNvPr id="88" name="Oval 11"/>
          <p:cNvSpPr>
            <a:spLocks noChangeArrowheads="1"/>
          </p:cNvSpPr>
          <p:nvPr/>
        </p:nvSpPr>
        <p:spPr bwMode="auto">
          <a:xfrm>
            <a:off x="5989813" y="6094247"/>
            <a:ext cx="84866" cy="84561"/>
          </a:xfrm>
          <a:prstGeom prst="ellipse">
            <a:avLst/>
          </a:prstGeom>
          <a:solidFill>
            <a:srgbClr val="F7941D"/>
          </a:solidFill>
          <a:ln w="3175">
            <a:solidFill>
              <a:schemeClr val="tx1"/>
            </a:solidFill>
            <a:round/>
            <a:headEnd/>
            <a:tailEnd/>
          </a:ln>
        </p:spPr>
        <p:txBody>
          <a:bodyPr wrap="none" anchor="ctr"/>
          <a:lstStyle/>
          <a:p>
            <a:endParaRPr lang="de-DE">
              <a:solidFill>
                <a:srgbClr val="111111"/>
              </a:solidFill>
            </a:endParaRPr>
          </a:p>
        </p:txBody>
      </p:sp>
      <p:sp>
        <p:nvSpPr>
          <p:cNvPr id="89" name="Oval 12"/>
          <p:cNvSpPr>
            <a:spLocks noChangeArrowheads="1"/>
          </p:cNvSpPr>
          <p:nvPr/>
        </p:nvSpPr>
        <p:spPr bwMode="auto">
          <a:xfrm>
            <a:off x="3194443" y="5736715"/>
            <a:ext cx="84866" cy="84561"/>
          </a:xfrm>
          <a:prstGeom prst="ellipse">
            <a:avLst/>
          </a:prstGeom>
          <a:solidFill>
            <a:srgbClr val="B72126"/>
          </a:solidFill>
          <a:ln w="3175">
            <a:solidFill>
              <a:schemeClr val="tx1"/>
            </a:solidFill>
            <a:round/>
            <a:headEnd/>
            <a:tailEnd/>
          </a:ln>
        </p:spPr>
        <p:txBody>
          <a:bodyPr wrap="none" anchor="ctr"/>
          <a:lstStyle/>
          <a:p>
            <a:endParaRPr lang="de-DE">
              <a:solidFill>
                <a:srgbClr val="111111"/>
              </a:solidFill>
            </a:endParaRPr>
          </a:p>
        </p:txBody>
      </p:sp>
      <p:sp>
        <p:nvSpPr>
          <p:cNvPr id="90" name="Oval 13"/>
          <p:cNvSpPr>
            <a:spLocks noChangeArrowheads="1"/>
          </p:cNvSpPr>
          <p:nvPr/>
        </p:nvSpPr>
        <p:spPr bwMode="auto">
          <a:xfrm>
            <a:off x="5989813" y="5737156"/>
            <a:ext cx="84866" cy="84561"/>
          </a:xfrm>
          <a:prstGeom prst="ellipse">
            <a:avLst/>
          </a:prstGeom>
          <a:solidFill>
            <a:srgbClr val="276C75"/>
          </a:solidFill>
          <a:ln w="3175">
            <a:solidFill>
              <a:schemeClr val="tx1"/>
            </a:solidFill>
            <a:round/>
            <a:headEnd/>
            <a:tailEnd/>
          </a:ln>
        </p:spPr>
        <p:txBody>
          <a:bodyPr wrap="none" anchor="ctr"/>
          <a:lstStyle/>
          <a:p>
            <a:endParaRPr lang="de-DE">
              <a:solidFill>
                <a:srgbClr val="111111"/>
              </a:solidFill>
            </a:endParaRPr>
          </a:p>
        </p:txBody>
      </p:sp>
      <p:sp>
        <p:nvSpPr>
          <p:cNvPr id="91" name="Oval 90"/>
          <p:cNvSpPr>
            <a:spLocks noChangeArrowheads="1"/>
          </p:cNvSpPr>
          <p:nvPr/>
        </p:nvSpPr>
        <p:spPr bwMode="auto">
          <a:xfrm>
            <a:off x="3194443" y="6109620"/>
            <a:ext cx="84866" cy="84561"/>
          </a:xfrm>
          <a:prstGeom prst="ellipse">
            <a:avLst/>
          </a:prstGeom>
          <a:solidFill>
            <a:srgbClr val="6A972D"/>
          </a:solidFill>
          <a:ln w="3175">
            <a:solidFill>
              <a:schemeClr val="tx1"/>
            </a:solidFill>
            <a:round/>
            <a:headEnd/>
            <a:tailEnd/>
          </a:ln>
        </p:spPr>
        <p:txBody>
          <a:bodyPr wrap="none" anchor="ctr"/>
          <a:lstStyle/>
          <a:p>
            <a:endParaRPr lang="de-DE">
              <a:solidFill>
                <a:srgbClr val="111111"/>
              </a:solidFill>
            </a:endParaRPr>
          </a:p>
        </p:txBody>
      </p:sp>
      <p:sp>
        <p:nvSpPr>
          <p:cNvPr id="92" name="Ellipse 15"/>
          <p:cNvSpPr>
            <a:spLocks noChangeAspect="1"/>
          </p:cNvSpPr>
          <p:nvPr/>
        </p:nvSpPr>
        <p:spPr>
          <a:xfrm>
            <a:off x="561327" y="5758363"/>
            <a:ext cx="49281" cy="504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4" name="Text Box 9"/>
          <p:cNvSpPr txBox="1">
            <a:spLocks noChangeArrowheads="1"/>
          </p:cNvSpPr>
          <p:nvPr/>
        </p:nvSpPr>
        <p:spPr bwMode="auto">
          <a:xfrm>
            <a:off x="6161263" y="6012310"/>
            <a:ext cx="3902075" cy="430887"/>
          </a:xfrm>
          <a:prstGeom prst="rect">
            <a:avLst/>
          </a:prstGeom>
          <a:noFill/>
          <a:ln w="9525">
            <a:noFill/>
            <a:miter lim="800000"/>
            <a:headEnd/>
            <a:tailEnd/>
          </a:ln>
        </p:spPr>
        <p:txBody>
          <a:bodyPr>
            <a:spAutoFit/>
          </a:bodyPr>
          <a:lstStyle/>
          <a:p>
            <a:pPr>
              <a:lnSpc>
                <a:spcPct val="100000"/>
              </a:lnSpc>
              <a:spcBef>
                <a:spcPts val="0"/>
              </a:spcBef>
              <a:defRPr/>
            </a:pPr>
            <a:r>
              <a:rPr lang="en-US" sz="1100" b="1" dirty="0" err="1" smtClean="0">
                <a:solidFill>
                  <a:schemeClr val="tx2"/>
                </a:solidFill>
              </a:rPr>
              <a:t>Climatological</a:t>
            </a:r>
            <a:r>
              <a:rPr lang="en-US" sz="1100" b="1" dirty="0" smtClean="0">
                <a:solidFill>
                  <a:schemeClr val="tx2"/>
                </a:solidFill>
              </a:rPr>
              <a:t> events</a:t>
            </a:r>
            <a:r>
              <a:rPr lang="en-US" sz="1100" dirty="0" smtClean="0">
                <a:solidFill>
                  <a:schemeClr val="tx2"/>
                </a:solidFill>
              </a:rPr>
              <a:t/>
            </a:r>
            <a:br>
              <a:rPr lang="en-US" sz="1100" dirty="0" smtClean="0">
                <a:solidFill>
                  <a:schemeClr val="tx2"/>
                </a:solidFill>
              </a:rPr>
            </a:br>
            <a:r>
              <a:rPr lang="en-US" sz="1100" dirty="0" smtClean="0">
                <a:solidFill>
                  <a:schemeClr val="tx2"/>
                </a:solidFill>
                <a:latin typeface="Arial" pitchFamily="34" charset="0"/>
                <a:cs typeface="Arial" pitchFamily="34" charset="0"/>
              </a:rPr>
              <a:t>(extreme temperature, drought, wildfire)</a:t>
            </a:r>
            <a:endParaRPr lang="en-US" sz="1100" dirty="0">
              <a:solidFill>
                <a:schemeClr val="tx2"/>
              </a:solidFill>
              <a:latin typeface="Arial" pitchFamily="34" charset="0"/>
              <a:cs typeface="Arial" pitchFamily="34" charset="0"/>
            </a:endParaRPr>
          </a:p>
        </p:txBody>
      </p:sp>
      <p:sp>
        <p:nvSpPr>
          <p:cNvPr id="96" name="Ellipse 50"/>
          <p:cNvSpPr>
            <a:spLocks/>
          </p:cNvSpPr>
          <p:nvPr/>
        </p:nvSpPr>
        <p:spPr>
          <a:xfrm>
            <a:off x="524550" y="6076575"/>
            <a:ext cx="126000" cy="1260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9" name="PPTShape_3"/>
          <p:cNvSpPr txBox="1">
            <a:spLocks noChangeArrowheads="1"/>
          </p:cNvSpPr>
          <p:nvPr/>
        </p:nvSpPr>
        <p:spPr bwMode="auto">
          <a:xfrm>
            <a:off x="6163200" y="6390853"/>
            <a:ext cx="2088232" cy="430887"/>
          </a:xfrm>
          <a:prstGeom prst="rect">
            <a:avLst/>
          </a:prstGeom>
          <a:noFill/>
          <a:ln w="9525">
            <a:noFill/>
            <a:miter lim="800000"/>
            <a:headEnd/>
            <a:tailEnd/>
          </a:ln>
        </p:spPr>
        <p:txBody>
          <a:bodyPr wrap="square">
            <a:spAutoFit/>
          </a:bodyPr>
          <a:lstStyle/>
          <a:p>
            <a:pPr>
              <a:lnSpc>
                <a:spcPct val="100000"/>
              </a:lnSpc>
              <a:spcBef>
                <a:spcPts val="0"/>
              </a:spcBef>
              <a:defRPr/>
            </a:pPr>
            <a:r>
              <a:rPr lang="en-US" sz="1100" b="1" dirty="0" smtClean="0"/>
              <a:t>Extraterrestrial events</a:t>
            </a:r>
            <a:r>
              <a:rPr lang="en-US" sz="1100" dirty="0" smtClean="0"/>
              <a:t/>
            </a:r>
            <a:br>
              <a:rPr lang="en-US" sz="1100" dirty="0" smtClean="0"/>
            </a:br>
            <a:r>
              <a:rPr lang="en-US" sz="1100" dirty="0" smtClean="0"/>
              <a:t>(Meteorite impact)</a:t>
            </a:r>
            <a:endParaRPr lang="en-US" sz="1100" dirty="0"/>
          </a:p>
        </p:txBody>
      </p:sp>
      <p:sp>
        <p:nvSpPr>
          <p:cNvPr id="100" name="PPTShape_4"/>
          <p:cNvSpPr>
            <a:spLocks noChangeArrowheads="1"/>
          </p:cNvSpPr>
          <p:nvPr/>
        </p:nvSpPr>
        <p:spPr bwMode="auto">
          <a:xfrm>
            <a:off x="5990400" y="6444018"/>
            <a:ext cx="84866" cy="84561"/>
          </a:xfrm>
          <a:prstGeom prst="ellipse">
            <a:avLst/>
          </a:prstGeom>
          <a:solidFill>
            <a:schemeClr val="tx1"/>
          </a:solidFill>
          <a:ln w="3175">
            <a:solidFill>
              <a:schemeClr val="tx1"/>
            </a:solidFill>
            <a:round/>
            <a:headEnd/>
            <a:tailEnd/>
          </a:ln>
        </p:spPr>
        <p:txBody>
          <a:bodyPr wrap="none" anchor="ctr"/>
          <a:lstStyle/>
          <a:p>
            <a:endParaRPr lang="de-DE">
              <a:solidFill>
                <a:srgbClr val="111111"/>
              </a:solidFill>
            </a:endParaRPr>
          </a:p>
        </p:txBody>
      </p:sp>
      <p:grpSp>
        <p:nvGrpSpPr>
          <p:cNvPr id="2" name="Gruppieren 182"/>
          <p:cNvGrpSpPr>
            <a:grpSpLocks noChangeAspect="1"/>
          </p:cNvGrpSpPr>
          <p:nvPr>
            <p:custDataLst>
              <p:tags r:id="rId2"/>
            </p:custDataLst>
          </p:nvPr>
        </p:nvGrpSpPr>
        <p:grpSpPr>
          <a:xfrm>
            <a:off x="332491" y="1406861"/>
            <a:ext cx="8487645" cy="4080726"/>
            <a:chOff x="242300" y="1115294"/>
            <a:chExt cx="7307095" cy="3513137"/>
          </a:xfrm>
        </p:grpSpPr>
        <p:pic>
          <p:nvPicPr>
            <p:cNvPr id="102" name="Picture 2" descr="V:\_GEO-CCC1\NatCatSERVICE\03_NCS User\Studenten\Baumgartner Theresa\Pressemitteilung Weltkarte\Loss events_world_ 2013_300dpi.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48269" y="1364776"/>
              <a:ext cx="6312089" cy="3261815"/>
            </a:xfrm>
            <a:prstGeom prst="rect">
              <a:avLst/>
            </a:prstGeom>
            <a:noFill/>
          </p:spPr>
        </p:pic>
        <p:grpSp>
          <p:nvGrpSpPr>
            <p:cNvPr id="3" name="Gruppieren 10"/>
            <p:cNvGrpSpPr/>
            <p:nvPr/>
          </p:nvGrpSpPr>
          <p:grpSpPr>
            <a:xfrm>
              <a:off x="264526" y="3703495"/>
              <a:ext cx="997892" cy="900000"/>
              <a:chOff x="393767" y="2521438"/>
              <a:chExt cx="1366647" cy="978831"/>
            </a:xfrm>
          </p:grpSpPr>
          <p:sp>
            <p:nvSpPr>
              <p:cNvPr id="152" name="Ellipse 233"/>
              <p:cNvSpPr/>
              <p:nvPr/>
            </p:nvSpPr>
            <p:spPr>
              <a:xfrm>
                <a:off x="453542" y="2521438"/>
                <a:ext cx="1232581" cy="978831"/>
              </a:xfrm>
              <a:prstGeom prst="ellipse">
                <a:avLst/>
              </a:prstGeom>
              <a:solidFill>
                <a:srgbClr val="7A94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feld 234"/>
              <p:cNvSpPr txBox="1"/>
              <p:nvPr/>
            </p:nvSpPr>
            <p:spPr>
              <a:xfrm>
                <a:off x="393767" y="2767808"/>
                <a:ext cx="1366647" cy="468628"/>
              </a:xfrm>
              <a:prstGeom prst="rect">
                <a:avLst/>
              </a:prstGeom>
              <a:noFill/>
              <a:effectLst/>
            </p:spPr>
            <p:txBody>
              <a:bodyPr wrap="square" rtlCol="0">
                <a:spAutoFit/>
              </a:bodyPr>
              <a:lstStyle/>
              <a:p>
                <a:pPr algn="ctr"/>
                <a:r>
                  <a:rPr lang="de-DE" sz="1100" b="1" dirty="0" smtClean="0">
                    <a:solidFill>
                      <a:schemeClr val="bg1"/>
                    </a:solidFill>
                  </a:rPr>
                  <a:t>880</a:t>
                </a:r>
              </a:p>
              <a:p>
                <a:pPr algn="ctr"/>
                <a:r>
                  <a:rPr lang="en-US" sz="1100" b="1" dirty="0" smtClean="0">
                    <a:solidFill>
                      <a:schemeClr val="bg1"/>
                    </a:solidFill>
                  </a:rPr>
                  <a:t>Loss events</a:t>
                </a:r>
              </a:p>
            </p:txBody>
          </p:sp>
        </p:grpSp>
        <p:sp>
          <p:nvSpPr>
            <p:cNvPr id="104" name="Textfeld 185"/>
            <p:cNvSpPr txBox="1"/>
            <p:nvPr/>
          </p:nvSpPr>
          <p:spPr>
            <a:xfrm>
              <a:off x="6438580" y="1515885"/>
              <a:ext cx="861133" cy="353943"/>
            </a:xfrm>
            <a:prstGeom prst="rect">
              <a:avLst/>
            </a:prstGeom>
            <a:noFill/>
            <a:ln w="9525">
              <a:noFill/>
              <a:miter lim="800000"/>
              <a:headEnd/>
              <a:tailEnd/>
            </a:ln>
          </p:spPr>
          <p:txBody>
            <a:bodyPr wrap="none">
              <a:spAutoFit/>
            </a:bodyPr>
            <a:lstStyle/>
            <a:p>
              <a:pPr>
                <a:defRPr/>
              </a:pPr>
              <a:r>
                <a:rPr lang="en-US" sz="900" b="1" dirty="0" smtClean="0">
                  <a:solidFill>
                    <a:srgbClr val="4D4E53"/>
                  </a:solidFill>
                </a:rPr>
                <a:t>Earthquake</a:t>
              </a:r>
            </a:p>
            <a:p>
              <a:pPr>
                <a:defRPr/>
              </a:pPr>
              <a:r>
                <a:rPr lang="en-US" sz="800" dirty="0" smtClean="0">
                  <a:solidFill>
                    <a:srgbClr val="4D4E53"/>
                  </a:solidFill>
                </a:rPr>
                <a:t>China, 20 April</a:t>
              </a:r>
            </a:p>
          </p:txBody>
        </p:sp>
        <p:sp>
          <p:nvSpPr>
            <p:cNvPr id="105" name="Textfeld 186"/>
            <p:cNvSpPr txBox="1"/>
            <p:nvPr/>
          </p:nvSpPr>
          <p:spPr>
            <a:xfrm>
              <a:off x="2603540" y="2668978"/>
              <a:ext cx="1265601" cy="492443"/>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Severe storms, tornadoes</a:t>
              </a:r>
            </a:p>
            <a:p>
              <a:pPr>
                <a:defRPr/>
              </a:pPr>
              <a:r>
                <a:rPr lang="en-US" sz="800" dirty="0" smtClean="0">
                  <a:solidFill>
                    <a:srgbClr val="4D4E53"/>
                  </a:solidFill>
                </a:rPr>
                <a:t>USA, 18–22 May</a:t>
              </a:r>
            </a:p>
          </p:txBody>
        </p:sp>
        <p:sp>
          <p:nvSpPr>
            <p:cNvPr id="106" name="Textfeld 187"/>
            <p:cNvSpPr txBox="1"/>
            <p:nvPr/>
          </p:nvSpPr>
          <p:spPr>
            <a:xfrm>
              <a:off x="5031707" y="3399911"/>
              <a:ext cx="1008609" cy="353943"/>
            </a:xfrm>
            <a:prstGeom prst="rect">
              <a:avLst/>
            </a:prstGeom>
            <a:noFill/>
            <a:ln w="9525">
              <a:noFill/>
              <a:miter lim="800000"/>
              <a:headEnd/>
              <a:tailEnd/>
            </a:ln>
          </p:spPr>
          <p:txBody>
            <a:bodyPr wrap="none">
              <a:spAutoFit/>
            </a:bodyPr>
            <a:lstStyle/>
            <a:p>
              <a:pPr>
                <a:defRPr/>
              </a:pPr>
              <a:r>
                <a:rPr lang="en-US" sz="900" b="1" dirty="0" smtClean="0">
                  <a:solidFill>
                    <a:srgbClr val="4D4E53"/>
                  </a:solidFill>
                </a:rPr>
                <a:t>Floods</a:t>
              </a:r>
            </a:p>
            <a:p>
              <a:pPr>
                <a:defRPr/>
              </a:pPr>
              <a:r>
                <a:rPr lang="en-US" sz="800" dirty="0" smtClean="0">
                  <a:solidFill>
                    <a:srgbClr val="4D4E53"/>
                  </a:solidFill>
                </a:rPr>
                <a:t>India, 14–30 June</a:t>
              </a:r>
            </a:p>
          </p:txBody>
        </p:sp>
        <p:sp>
          <p:nvSpPr>
            <p:cNvPr id="107" name="Textfeld 188"/>
            <p:cNvSpPr txBox="1"/>
            <p:nvPr/>
          </p:nvSpPr>
          <p:spPr>
            <a:xfrm>
              <a:off x="2974927" y="2278465"/>
              <a:ext cx="878939" cy="410700"/>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Hailstorms</a:t>
              </a:r>
            </a:p>
            <a:p>
              <a:pPr>
                <a:defRPr/>
              </a:pPr>
              <a:r>
                <a:rPr lang="en-US" sz="800" dirty="0" smtClean="0">
                  <a:solidFill>
                    <a:srgbClr val="4D4E53"/>
                  </a:solidFill>
                </a:rPr>
                <a:t>Germany, </a:t>
              </a:r>
            </a:p>
            <a:p>
              <a:pPr>
                <a:defRPr/>
              </a:pPr>
              <a:r>
                <a:rPr lang="en-US" sz="800" smtClean="0">
                  <a:solidFill>
                    <a:srgbClr val="4D4E53"/>
                  </a:solidFill>
                </a:rPr>
                <a:t>27–28 </a:t>
              </a:r>
              <a:r>
                <a:rPr lang="en-US" sz="800" dirty="0" smtClean="0">
                  <a:solidFill>
                    <a:srgbClr val="4D4E53"/>
                  </a:solidFill>
                </a:rPr>
                <a:t>July</a:t>
              </a:r>
            </a:p>
          </p:txBody>
        </p:sp>
        <p:sp>
          <p:nvSpPr>
            <p:cNvPr id="108" name="Textfeld 189"/>
            <p:cNvSpPr txBox="1"/>
            <p:nvPr/>
          </p:nvSpPr>
          <p:spPr>
            <a:xfrm>
              <a:off x="2180823" y="1115294"/>
              <a:ext cx="2114370" cy="353943"/>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Winter Storm Christian (St. Jude)</a:t>
              </a:r>
            </a:p>
            <a:p>
              <a:pPr>
                <a:defRPr/>
              </a:pPr>
              <a:r>
                <a:rPr lang="en-US" sz="800" dirty="0" smtClean="0">
                  <a:solidFill>
                    <a:srgbClr val="4D4E53"/>
                  </a:solidFill>
                </a:rPr>
                <a:t>Europe, 27–30 October</a:t>
              </a:r>
            </a:p>
          </p:txBody>
        </p:sp>
        <p:sp>
          <p:nvSpPr>
            <p:cNvPr id="109" name="Textfeld 190"/>
            <p:cNvSpPr txBox="1"/>
            <p:nvPr/>
          </p:nvSpPr>
          <p:spPr>
            <a:xfrm>
              <a:off x="6134141" y="2972118"/>
              <a:ext cx="1109784" cy="477054"/>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Typhoon </a:t>
              </a:r>
              <a:r>
                <a:rPr lang="en-US" sz="900" b="1" dirty="0" err="1" smtClean="0">
                  <a:solidFill>
                    <a:srgbClr val="4D4E53"/>
                  </a:solidFill>
                </a:rPr>
                <a:t>Haiyan</a:t>
              </a:r>
              <a:endParaRPr lang="en-US" sz="900" b="1" dirty="0" smtClean="0">
                <a:solidFill>
                  <a:srgbClr val="4D4E53"/>
                </a:solidFill>
              </a:endParaRPr>
            </a:p>
            <a:p>
              <a:pPr>
                <a:defRPr/>
              </a:pPr>
              <a:r>
                <a:rPr lang="en-US" sz="800" dirty="0" smtClean="0">
                  <a:solidFill>
                    <a:srgbClr val="4D4E53"/>
                  </a:solidFill>
                </a:rPr>
                <a:t>Philippines, </a:t>
              </a:r>
            </a:p>
            <a:p>
              <a:pPr>
                <a:defRPr/>
              </a:pPr>
              <a:r>
                <a:rPr lang="en-US" sz="800" dirty="0" smtClean="0">
                  <a:solidFill>
                    <a:srgbClr val="4D4E53"/>
                  </a:solidFill>
                </a:rPr>
                <a:t>8–12 November</a:t>
              </a:r>
            </a:p>
          </p:txBody>
        </p:sp>
        <p:sp>
          <p:nvSpPr>
            <p:cNvPr id="110" name="Textfeld 191"/>
            <p:cNvSpPr txBox="1"/>
            <p:nvPr/>
          </p:nvSpPr>
          <p:spPr>
            <a:xfrm>
              <a:off x="625185" y="3136789"/>
              <a:ext cx="1652992" cy="353943"/>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Severe storms, tornadoes</a:t>
              </a:r>
            </a:p>
            <a:p>
              <a:pPr>
                <a:defRPr/>
              </a:pPr>
              <a:r>
                <a:rPr lang="en-US" sz="800" dirty="0" smtClean="0">
                  <a:solidFill>
                    <a:srgbClr val="4D4E53"/>
                  </a:solidFill>
                </a:rPr>
                <a:t>USA, 28–31 May</a:t>
              </a:r>
            </a:p>
          </p:txBody>
        </p:sp>
        <p:sp>
          <p:nvSpPr>
            <p:cNvPr id="111" name="Textfeld 192"/>
            <p:cNvSpPr txBox="1"/>
            <p:nvPr/>
          </p:nvSpPr>
          <p:spPr>
            <a:xfrm>
              <a:off x="1350446" y="3543964"/>
              <a:ext cx="1418847" cy="492443"/>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Hurricanes Ingrid &amp; Manuel</a:t>
              </a:r>
            </a:p>
            <a:p>
              <a:pPr>
                <a:defRPr/>
              </a:pPr>
              <a:r>
                <a:rPr lang="en-US" sz="800" dirty="0" smtClean="0">
                  <a:solidFill>
                    <a:srgbClr val="4D4E53"/>
                  </a:solidFill>
                </a:rPr>
                <a:t>Mexico, 12–19 September</a:t>
              </a:r>
            </a:p>
          </p:txBody>
        </p:sp>
        <p:sp>
          <p:nvSpPr>
            <p:cNvPr id="112" name="Textfeld 193"/>
            <p:cNvSpPr txBox="1"/>
            <p:nvPr/>
          </p:nvSpPr>
          <p:spPr>
            <a:xfrm>
              <a:off x="242300" y="1609780"/>
              <a:ext cx="1146468" cy="353943"/>
            </a:xfrm>
            <a:prstGeom prst="rect">
              <a:avLst/>
            </a:prstGeom>
            <a:noFill/>
            <a:ln w="9525">
              <a:noFill/>
              <a:miter lim="800000"/>
              <a:headEnd/>
              <a:tailEnd/>
            </a:ln>
          </p:spPr>
          <p:txBody>
            <a:bodyPr wrap="none">
              <a:spAutoFit/>
            </a:bodyPr>
            <a:lstStyle/>
            <a:p>
              <a:pPr>
                <a:defRPr/>
              </a:pPr>
              <a:r>
                <a:rPr lang="en-US" sz="900" b="1" dirty="0" smtClean="0">
                  <a:solidFill>
                    <a:srgbClr val="4D4E53"/>
                  </a:solidFill>
                </a:rPr>
                <a:t>Floods</a:t>
              </a:r>
            </a:p>
            <a:p>
              <a:pPr>
                <a:defRPr/>
              </a:pPr>
              <a:r>
                <a:rPr lang="en-US" sz="800" dirty="0" smtClean="0">
                  <a:solidFill>
                    <a:srgbClr val="4D4E53"/>
                  </a:solidFill>
                </a:rPr>
                <a:t>Canada, 19–24 June</a:t>
              </a:r>
            </a:p>
          </p:txBody>
        </p:sp>
        <p:sp>
          <p:nvSpPr>
            <p:cNvPr id="113" name="Textfeld 194"/>
            <p:cNvSpPr txBox="1"/>
            <p:nvPr/>
          </p:nvSpPr>
          <p:spPr>
            <a:xfrm>
              <a:off x="4052665" y="1145401"/>
              <a:ext cx="949299" cy="477054"/>
            </a:xfrm>
            <a:prstGeom prst="rect">
              <a:avLst/>
            </a:prstGeom>
            <a:noFill/>
            <a:ln w="9525">
              <a:noFill/>
              <a:miter lim="800000"/>
              <a:headEnd/>
              <a:tailEnd/>
            </a:ln>
          </p:spPr>
          <p:txBody>
            <a:bodyPr wrap="none">
              <a:spAutoFit/>
            </a:bodyPr>
            <a:lstStyle/>
            <a:p>
              <a:pPr>
                <a:defRPr/>
              </a:pPr>
              <a:r>
                <a:rPr lang="en-US" sz="900" b="1" dirty="0" smtClean="0">
                  <a:solidFill>
                    <a:srgbClr val="4D4E53"/>
                  </a:solidFill>
                </a:rPr>
                <a:t>Floods</a:t>
              </a:r>
            </a:p>
            <a:p>
              <a:pPr>
                <a:defRPr/>
              </a:pPr>
              <a:r>
                <a:rPr lang="en-US" sz="800" dirty="0" smtClean="0">
                  <a:solidFill>
                    <a:srgbClr val="4D4E53"/>
                  </a:solidFill>
                </a:rPr>
                <a:t>Europe, </a:t>
              </a:r>
            </a:p>
            <a:p>
              <a:pPr>
                <a:defRPr/>
              </a:pPr>
              <a:r>
                <a:rPr lang="en-US" sz="800" dirty="0" smtClean="0">
                  <a:solidFill>
                    <a:srgbClr val="4D4E53"/>
                  </a:solidFill>
                </a:rPr>
                <a:t>30 May–19 June</a:t>
              </a:r>
            </a:p>
          </p:txBody>
        </p:sp>
        <p:sp>
          <p:nvSpPr>
            <p:cNvPr id="114" name="Textfeld 195"/>
            <p:cNvSpPr txBox="1"/>
            <p:nvPr/>
          </p:nvSpPr>
          <p:spPr>
            <a:xfrm>
              <a:off x="4829004" y="4274488"/>
              <a:ext cx="969840" cy="353943"/>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Heat wave</a:t>
              </a:r>
            </a:p>
            <a:p>
              <a:pPr>
                <a:defRPr/>
              </a:pPr>
              <a:r>
                <a:rPr lang="en-US" sz="800" dirty="0" smtClean="0">
                  <a:solidFill>
                    <a:srgbClr val="4D4E53"/>
                  </a:solidFill>
                </a:rPr>
                <a:t>India, April–June</a:t>
              </a:r>
            </a:p>
          </p:txBody>
        </p:sp>
        <p:sp>
          <p:nvSpPr>
            <p:cNvPr id="115" name="Textfeld 196"/>
            <p:cNvSpPr txBox="1"/>
            <p:nvPr/>
          </p:nvSpPr>
          <p:spPr>
            <a:xfrm>
              <a:off x="6392839" y="2457711"/>
              <a:ext cx="1109784" cy="477054"/>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Typhoon </a:t>
              </a:r>
              <a:r>
                <a:rPr lang="en-US" sz="900" b="1" dirty="0" err="1" smtClean="0">
                  <a:solidFill>
                    <a:srgbClr val="4D4E53"/>
                  </a:solidFill>
                </a:rPr>
                <a:t>Fitow</a:t>
              </a:r>
              <a:endParaRPr lang="en-US" sz="900" b="1" dirty="0" smtClean="0">
                <a:solidFill>
                  <a:srgbClr val="4D4E53"/>
                </a:solidFill>
              </a:endParaRPr>
            </a:p>
            <a:p>
              <a:pPr>
                <a:defRPr/>
              </a:pPr>
              <a:r>
                <a:rPr lang="en-US" sz="800" dirty="0" smtClean="0">
                  <a:solidFill>
                    <a:srgbClr val="4D4E53"/>
                  </a:solidFill>
                </a:rPr>
                <a:t>China, Japan, </a:t>
              </a:r>
            </a:p>
            <a:p>
              <a:pPr>
                <a:defRPr/>
              </a:pPr>
              <a:r>
                <a:rPr lang="en-US" sz="800" dirty="0" smtClean="0">
                  <a:solidFill>
                    <a:srgbClr val="4D4E53"/>
                  </a:solidFill>
                </a:rPr>
                <a:t>5–9 October</a:t>
              </a:r>
            </a:p>
          </p:txBody>
        </p:sp>
        <p:sp>
          <p:nvSpPr>
            <p:cNvPr id="116" name="Textfeld 197"/>
            <p:cNvSpPr txBox="1"/>
            <p:nvPr/>
          </p:nvSpPr>
          <p:spPr>
            <a:xfrm>
              <a:off x="3470117" y="4095598"/>
              <a:ext cx="1571479" cy="353943"/>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Earthquake (series)</a:t>
              </a:r>
            </a:p>
            <a:p>
              <a:pPr>
                <a:defRPr/>
              </a:pPr>
              <a:r>
                <a:rPr lang="en-US" sz="800" dirty="0" smtClean="0">
                  <a:solidFill>
                    <a:srgbClr val="4D4E53"/>
                  </a:solidFill>
                </a:rPr>
                <a:t>Pakistan, 24–28 September</a:t>
              </a:r>
            </a:p>
          </p:txBody>
        </p:sp>
        <p:cxnSp>
          <p:nvCxnSpPr>
            <p:cNvPr id="117" name="Gerade Verbindung 198"/>
            <p:cNvCxnSpPr/>
            <p:nvPr/>
          </p:nvCxnSpPr>
          <p:spPr>
            <a:xfrm rot="5400000" flipH="1">
              <a:off x="1889500" y="3352540"/>
              <a:ext cx="396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18" name="Gerade Verbindung 199"/>
            <p:cNvCxnSpPr/>
            <p:nvPr/>
          </p:nvCxnSpPr>
          <p:spPr>
            <a:xfrm flipH="1">
              <a:off x="1547402" y="2748633"/>
              <a:ext cx="504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19" name="Gerade Verbindung 200"/>
            <p:cNvCxnSpPr/>
            <p:nvPr/>
          </p:nvCxnSpPr>
          <p:spPr>
            <a:xfrm flipH="1">
              <a:off x="2195492" y="2764596"/>
              <a:ext cx="468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0" name="Gerade Verbindung 201"/>
            <p:cNvCxnSpPr/>
            <p:nvPr/>
          </p:nvCxnSpPr>
          <p:spPr>
            <a:xfrm rot="5400000" flipH="1">
              <a:off x="216609" y="2171329"/>
              <a:ext cx="576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1" name="Gerade Verbindung 202"/>
            <p:cNvCxnSpPr/>
            <p:nvPr/>
          </p:nvCxnSpPr>
          <p:spPr>
            <a:xfrm flipH="1">
              <a:off x="508984" y="2451055"/>
              <a:ext cx="133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2" name="Gerade Verbindung 203"/>
            <p:cNvCxnSpPr/>
            <p:nvPr/>
          </p:nvCxnSpPr>
          <p:spPr>
            <a:xfrm flipH="1">
              <a:off x="3507080" y="2492257"/>
              <a:ext cx="396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3" name="Gerade Verbindung 204"/>
            <p:cNvCxnSpPr/>
            <p:nvPr/>
          </p:nvCxnSpPr>
          <p:spPr>
            <a:xfrm rot="5400000" flipH="1">
              <a:off x="3424593" y="1761789"/>
              <a:ext cx="1080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4" name="Gerade Verbindung 205"/>
            <p:cNvCxnSpPr/>
            <p:nvPr/>
          </p:nvCxnSpPr>
          <p:spPr>
            <a:xfrm rot="5400000" flipH="1">
              <a:off x="3920695" y="2006165"/>
              <a:ext cx="97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5" name="Gerade Verbindung 206"/>
            <p:cNvCxnSpPr/>
            <p:nvPr/>
          </p:nvCxnSpPr>
          <p:spPr>
            <a:xfrm flipH="1">
              <a:off x="5947151" y="3074467"/>
              <a:ext cx="25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6" name="Gerade Verbindung 207"/>
            <p:cNvCxnSpPr/>
            <p:nvPr/>
          </p:nvCxnSpPr>
          <p:spPr>
            <a:xfrm rot="5400000" flipH="1">
              <a:off x="5915609" y="3113239"/>
              <a:ext cx="7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7" name="Gerade Verbindung 208"/>
            <p:cNvCxnSpPr/>
            <p:nvPr/>
          </p:nvCxnSpPr>
          <p:spPr>
            <a:xfrm flipH="1">
              <a:off x="5877690" y="2561227"/>
              <a:ext cx="576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8" name="Gerade Verbindung 209"/>
            <p:cNvCxnSpPr/>
            <p:nvPr/>
          </p:nvCxnSpPr>
          <p:spPr>
            <a:xfrm rot="5400000" flipH="1">
              <a:off x="5735389" y="2703445"/>
              <a:ext cx="288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9" name="Gerade Verbindung 210"/>
            <p:cNvCxnSpPr/>
            <p:nvPr/>
          </p:nvCxnSpPr>
          <p:spPr>
            <a:xfrm flipH="1">
              <a:off x="3819724" y="1225846"/>
              <a:ext cx="144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30" name="Gerade Verbindung 211"/>
            <p:cNvCxnSpPr/>
            <p:nvPr/>
          </p:nvCxnSpPr>
          <p:spPr>
            <a:xfrm rot="5400000" flipH="1">
              <a:off x="4982479" y="2211830"/>
              <a:ext cx="1188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31" name="Gerade Verbindung 212"/>
            <p:cNvCxnSpPr/>
            <p:nvPr/>
          </p:nvCxnSpPr>
          <p:spPr>
            <a:xfrm flipH="1">
              <a:off x="5574444" y="1616948"/>
              <a:ext cx="900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32" name="Gerade Verbindung 213"/>
            <p:cNvCxnSpPr/>
            <p:nvPr/>
          </p:nvCxnSpPr>
          <p:spPr>
            <a:xfrm flipH="1">
              <a:off x="5210207" y="2840079"/>
              <a:ext cx="7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33" name="Gerade Verbindung 214"/>
            <p:cNvCxnSpPr/>
            <p:nvPr/>
          </p:nvCxnSpPr>
          <p:spPr>
            <a:xfrm rot="5400000" flipH="1">
              <a:off x="4981337" y="3142263"/>
              <a:ext cx="61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34" name="Gerade Verbindung 215"/>
            <p:cNvCxnSpPr/>
            <p:nvPr/>
          </p:nvCxnSpPr>
          <p:spPr>
            <a:xfrm rot="5400000" flipH="1">
              <a:off x="4317291" y="3589154"/>
              <a:ext cx="1224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35" name="Gerade Verbindung 216"/>
            <p:cNvCxnSpPr/>
            <p:nvPr/>
          </p:nvCxnSpPr>
          <p:spPr>
            <a:xfrm rot="5400000" flipH="1">
              <a:off x="4431556" y="3712990"/>
              <a:ext cx="1224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36" name="Gerade Verbindung 217"/>
            <p:cNvCxnSpPr/>
            <p:nvPr/>
          </p:nvCxnSpPr>
          <p:spPr>
            <a:xfrm flipH="1">
              <a:off x="4496000" y="4196572"/>
              <a:ext cx="43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37" name="Gerade Verbindung 218"/>
            <p:cNvCxnSpPr/>
            <p:nvPr/>
          </p:nvCxnSpPr>
          <p:spPr>
            <a:xfrm flipH="1">
              <a:off x="5043329" y="3097988"/>
              <a:ext cx="7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38" name="Gerade Verbindung 219"/>
            <p:cNvCxnSpPr/>
            <p:nvPr/>
          </p:nvCxnSpPr>
          <p:spPr>
            <a:xfrm flipH="1">
              <a:off x="4081475" y="2487699"/>
              <a:ext cx="324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sp>
          <p:nvSpPr>
            <p:cNvPr id="140" name="Textfeld 221"/>
            <p:cNvSpPr txBox="1"/>
            <p:nvPr/>
          </p:nvSpPr>
          <p:spPr>
            <a:xfrm>
              <a:off x="6656694" y="3542194"/>
              <a:ext cx="892701" cy="477054"/>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Floods</a:t>
              </a:r>
            </a:p>
            <a:p>
              <a:pPr>
                <a:defRPr/>
              </a:pPr>
              <a:r>
                <a:rPr lang="en-US" sz="800" dirty="0" smtClean="0">
                  <a:solidFill>
                    <a:srgbClr val="4D4E53"/>
                  </a:solidFill>
                </a:rPr>
                <a:t>Australia, </a:t>
              </a:r>
            </a:p>
            <a:p>
              <a:pPr>
                <a:defRPr/>
              </a:pPr>
              <a:r>
                <a:rPr lang="en-US" sz="800" dirty="0" smtClean="0">
                  <a:solidFill>
                    <a:srgbClr val="4D4E53"/>
                  </a:solidFill>
                </a:rPr>
                <a:t>21–31 January </a:t>
              </a:r>
            </a:p>
          </p:txBody>
        </p:sp>
        <p:cxnSp>
          <p:nvCxnSpPr>
            <p:cNvPr id="141" name="Gerade Verbindung 222"/>
            <p:cNvCxnSpPr/>
            <p:nvPr/>
          </p:nvCxnSpPr>
          <p:spPr>
            <a:xfrm flipH="1">
              <a:off x="6417504" y="3638593"/>
              <a:ext cx="288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42" name="Gerade Verbindung 223"/>
            <p:cNvCxnSpPr/>
            <p:nvPr/>
          </p:nvCxnSpPr>
          <p:spPr>
            <a:xfrm rot="5400000" flipH="1">
              <a:off x="6349189" y="3708618"/>
              <a:ext cx="144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sp>
          <p:nvSpPr>
            <p:cNvPr id="143" name="Textfeld 224"/>
            <p:cNvSpPr txBox="1"/>
            <p:nvPr/>
          </p:nvSpPr>
          <p:spPr>
            <a:xfrm>
              <a:off x="4940041" y="1157470"/>
              <a:ext cx="1197100" cy="477054"/>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Meteorite impact</a:t>
              </a:r>
            </a:p>
            <a:p>
              <a:pPr>
                <a:defRPr/>
              </a:pPr>
              <a:r>
                <a:rPr lang="en-US" sz="800" dirty="0" smtClean="0">
                  <a:solidFill>
                    <a:srgbClr val="4D4E53"/>
                  </a:solidFill>
                </a:rPr>
                <a:t>Russian Federation, 15 February</a:t>
              </a:r>
            </a:p>
          </p:txBody>
        </p:sp>
        <p:cxnSp>
          <p:nvCxnSpPr>
            <p:cNvPr id="144" name="Gerade Verbindung 225"/>
            <p:cNvCxnSpPr/>
            <p:nvPr/>
          </p:nvCxnSpPr>
          <p:spPr>
            <a:xfrm rot="5400000" flipH="1">
              <a:off x="4854316" y="1939246"/>
              <a:ext cx="79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45" name="Gerade Verbindung 226"/>
            <p:cNvCxnSpPr/>
            <p:nvPr/>
          </p:nvCxnSpPr>
          <p:spPr>
            <a:xfrm flipH="1">
              <a:off x="4919486" y="2330345"/>
              <a:ext cx="324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sp>
          <p:nvSpPr>
            <p:cNvPr id="146" name="Textfeld 227"/>
            <p:cNvSpPr txBox="1"/>
            <p:nvPr/>
          </p:nvSpPr>
          <p:spPr>
            <a:xfrm>
              <a:off x="1030476" y="1313790"/>
              <a:ext cx="989373" cy="353943"/>
            </a:xfrm>
            <a:prstGeom prst="rect">
              <a:avLst/>
            </a:prstGeom>
            <a:noFill/>
            <a:ln w="9525">
              <a:noFill/>
              <a:miter lim="800000"/>
              <a:headEnd/>
              <a:tailEnd/>
            </a:ln>
          </p:spPr>
          <p:txBody>
            <a:bodyPr wrap="none">
              <a:spAutoFit/>
            </a:bodyPr>
            <a:lstStyle/>
            <a:p>
              <a:pPr>
                <a:defRPr/>
              </a:pPr>
              <a:r>
                <a:rPr lang="en-US" sz="900" b="1" dirty="0" smtClean="0">
                  <a:solidFill>
                    <a:srgbClr val="4D4E53"/>
                  </a:solidFill>
                </a:rPr>
                <a:t>Flash floods</a:t>
              </a:r>
            </a:p>
            <a:p>
              <a:pPr>
                <a:defRPr/>
              </a:pPr>
              <a:r>
                <a:rPr lang="en-US" sz="800" dirty="0" smtClean="0">
                  <a:solidFill>
                    <a:srgbClr val="4D4E53"/>
                  </a:solidFill>
                </a:rPr>
                <a:t>Canada, 8–9 July</a:t>
              </a:r>
            </a:p>
          </p:txBody>
        </p:sp>
        <p:cxnSp>
          <p:nvCxnSpPr>
            <p:cNvPr id="147" name="Gerade Verbindung 228"/>
            <p:cNvCxnSpPr/>
            <p:nvPr/>
          </p:nvCxnSpPr>
          <p:spPr>
            <a:xfrm rot="5400000" flipH="1">
              <a:off x="1337020" y="2963243"/>
              <a:ext cx="43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48" name="Gerade Verbindung 229"/>
            <p:cNvCxnSpPr/>
            <p:nvPr/>
          </p:nvCxnSpPr>
          <p:spPr>
            <a:xfrm flipH="1">
              <a:off x="1824477" y="1522611"/>
              <a:ext cx="61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sp>
          <p:nvSpPr>
            <p:cNvPr id="149" name="Textfeld 230"/>
            <p:cNvSpPr txBox="1"/>
            <p:nvPr/>
          </p:nvSpPr>
          <p:spPr>
            <a:xfrm>
              <a:off x="353532" y="2562105"/>
              <a:ext cx="1218603" cy="353943"/>
            </a:xfrm>
            <a:prstGeom prst="rect">
              <a:avLst/>
            </a:prstGeom>
            <a:noFill/>
            <a:ln w="9525">
              <a:noFill/>
              <a:miter lim="800000"/>
              <a:headEnd/>
              <a:tailEnd/>
            </a:ln>
          </p:spPr>
          <p:txBody>
            <a:bodyPr wrap="none">
              <a:spAutoFit/>
            </a:bodyPr>
            <a:lstStyle/>
            <a:p>
              <a:pPr>
                <a:defRPr/>
              </a:pPr>
              <a:r>
                <a:rPr lang="en-US" sz="900" b="1" dirty="0" smtClean="0">
                  <a:solidFill>
                    <a:srgbClr val="4D4E53"/>
                  </a:solidFill>
                </a:rPr>
                <a:t>Floods</a:t>
              </a:r>
            </a:p>
            <a:p>
              <a:pPr>
                <a:defRPr/>
              </a:pPr>
              <a:r>
                <a:rPr lang="en-US" sz="800" dirty="0" smtClean="0">
                  <a:solidFill>
                    <a:srgbClr val="4D4E53"/>
                  </a:solidFill>
                </a:rPr>
                <a:t>USA, 9–16 September</a:t>
              </a:r>
            </a:p>
          </p:txBody>
        </p:sp>
        <p:cxnSp>
          <p:nvCxnSpPr>
            <p:cNvPr id="150" name="Gerade Verbindung 231"/>
            <p:cNvCxnSpPr/>
            <p:nvPr/>
          </p:nvCxnSpPr>
          <p:spPr>
            <a:xfrm flipH="1">
              <a:off x="794941" y="2667669"/>
              <a:ext cx="115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51" name="Gerade Verbindung 232"/>
            <p:cNvCxnSpPr/>
            <p:nvPr/>
          </p:nvCxnSpPr>
          <p:spPr>
            <a:xfrm rot="5400000" flipH="1">
              <a:off x="1929129" y="2030590"/>
              <a:ext cx="1008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grpSp>
      <p:grpSp>
        <p:nvGrpSpPr>
          <p:cNvPr id="75" name="Gruppieren 253"/>
          <p:cNvGrpSpPr/>
          <p:nvPr>
            <p:custDataLst>
              <p:tags r:id="rId3"/>
            </p:custDataLst>
          </p:nvPr>
        </p:nvGrpSpPr>
        <p:grpSpPr>
          <a:xfrm>
            <a:off x="524550" y="5637128"/>
            <a:ext cx="8314650" cy="806716"/>
            <a:chOff x="524550" y="5637128"/>
            <a:chExt cx="8314650" cy="806716"/>
          </a:xfrm>
        </p:grpSpPr>
        <p:sp>
          <p:nvSpPr>
            <p:cNvPr id="76" name="Oval 11"/>
            <p:cNvSpPr>
              <a:spLocks noChangeArrowheads="1"/>
            </p:cNvSpPr>
            <p:nvPr/>
          </p:nvSpPr>
          <p:spPr bwMode="auto">
            <a:xfrm>
              <a:off x="5989813" y="6094247"/>
              <a:ext cx="84866" cy="84561"/>
            </a:xfrm>
            <a:prstGeom prst="ellipse">
              <a:avLst/>
            </a:prstGeom>
            <a:solidFill>
              <a:srgbClr val="F7941D"/>
            </a:solidFill>
            <a:ln w="3175">
              <a:solidFill>
                <a:schemeClr val="tx1"/>
              </a:solidFill>
              <a:round/>
              <a:headEnd/>
              <a:tailEnd/>
            </a:ln>
          </p:spPr>
          <p:txBody>
            <a:bodyPr wrap="none" anchor="ctr"/>
            <a:lstStyle/>
            <a:p>
              <a:endParaRPr lang="de-DE">
                <a:solidFill>
                  <a:srgbClr val="111111"/>
                </a:solidFill>
              </a:endParaRPr>
            </a:p>
          </p:txBody>
        </p:sp>
        <p:sp>
          <p:nvSpPr>
            <p:cNvPr id="77" name="Oval 12"/>
            <p:cNvSpPr>
              <a:spLocks noChangeArrowheads="1"/>
            </p:cNvSpPr>
            <p:nvPr/>
          </p:nvSpPr>
          <p:spPr bwMode="auto">
            <a:xfrm>
              <a:off x="3194443" y="5736715"/>
              <a:ext cx="84866" cy="84561"/>
            </a:xfrm>
            <a:prstGeom prst="ellipse">
              <a:avLst/>
            </a:prstGeom>
            <a:solidFill>
              <a:srgbClr val="B72126"/>
            </a:solidFill>
            <a:ln w="3175">
              <a:solidFill>
                <a:schemeClr val="tx1"/>
              </a:solidFill>
              <a:round/>
              <a:headEnd/>
              <a:tailEnd/>
            </a:ln>
          </p:spPr>
          <p:txBody>
            <a:bodyPr wrap="none" anchor="ctr"/>
            <a:lstStyle/>
            <a:p>
              <a:endParaRPr lang="de-DE">
                <a:solidFill>
                  <a:srgbClr val="111111"/>
                </a:solidFill>
              </a:endParaRPr>
            </a:p>
          </p:txBody>
        </p:sp>
        <p:sp>
          <p:nvSpPr>
            <p:cNvPr id="78" name="Oval 13"/>
            <p:cNvSpPr>
              <a:spLocks noChangeArrowheads="1"/>
            </p:cNvSpPr>
            <p:nvPr/>
          </p:nvSpPr>
          <p:spPr bwMode="auto">
            <a:xfrm>
              <a:off x="5989813" y="5737156"/>
              <a:ext cx="84866" cy="84561"/>
            </a:xfrm>
            <a:prstGeom prst="ellipse">
              <a:avLst/>
            </a:prstGeom>
            <a:solidFill>
              <a:srgbClr val="276C75"/>
            </a:solidFill>
            <a:ln w="3175">
              <a:solidFill>
                <a:schemeClr val="tx1"/>
              </a:solidFill>
              <a:round/>
              <a:headEnd/>
              <a:tailEnd/>
            </a:ln>
          </p:spPr>
          <p:txBody>
            <a:bodyPr wrap="none" anchor="ctr"/>
            <a:lstStyle/>
            <a:p>
              <a:endParaRPr lang="de-DE">
                <a:solidFill>
                  <a:srgbClr val="111111"/>
                </a:solidFill>
              </a:endParaRPr>
            </a:p>
          </p:txBody>
        </p:sp>
        <p:sp>
          <p:nvSpPr>
            <p:cNvPr id="82" name="Oval 81"/>
            <p:cNvSpPr>
              <a:spLocks noChangeArrowheads="1"/>
            </p:cNvSpPr>
            <p:nvPr/>
          </p:nvSpPr>
          <p:spPr bwMode="auto">
            <a:xfrm>
              <a:off x="3194443" y="6109620"/>
              <a:ext cx="84866" cy="84561"/>
            </a:xfrm>
            <a:prstGeom prst="ellipse">
              <a:avLst/>
            </a:prstGeom>
            <a:solidFill>
              <a:srgbClr val="6A972D"/>
            </a:solidFill>
            <a:ln w="3175">
              <a:solidFill>
                <a:schemeClr val="tx1"/>
              </a:solidFill>
              <a:round/>
              <a:headEnd/>
              <a:tailEnd/>
            </a:ln>
          </p:spPr>
          <p:txBody>
            <a:bodyPr wrap="none" anchor="ctr"/>
            <a:lstStyle/>
            <a:p>
              <a:endParaRPr lang="de-DE">
                <a:solidFill>
                  <a:srgbClr val="111111"/>
                </a:solidFill>
              </a:endParaRPr>
            </a:p>
          </p:txBody>
        </p:sp>
        <p:sp>
          <p:nvSpPr>
            <p:cNvPr id="83" name="Ellipse 15"/>
            <p:cNvSpPr>
              <a:spLocks noChangeAspect="1"/>
            </p:cNvSpPr>
            <p:nvPr/>
          </p:nvSpPr>
          <p:spPr>
            <a:xfrm>
              <a:off x="561327" y="5758363"/>
              <a:ext cx="49281" cy="504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97" name="Ellipse 50"/>
            <p:cNvSpPr>
              <a:spLocks/>
            </p:cNvSpPr>
            <p:nvPr/>
          </p:nvSpPr>
          <p:spPr>
            <a:xfrm>
              <a:off x="524550" y="6076575"/>
              <a:ext cx="126000" cy="1260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98" name="Text Box 6"/>
            <p:cNvSpPr txBox="1">
              <a:spLocks noChangeArrowheads="1"/>
            </p:cNvSpPr>
            <p:nvPr/>
          </p:nvSpPr>
          <p:spPr bwMode="auto">
            <a:xfrm>
              <a:off x="3365893" y="5640335"/>
              <a:ext cx="2611612" cy="430887"/>
            </a:xfrm>
            <a:prstGeom prst="rect">
              <a:avLst/>
            </a:prstGeom>
            <a:noFill/>
            <a:ln w="9525">
              <a:noFill/>
              <a:miter lim="800000"/>
              <a:headEnd/>
              <a:tailEnd/>
            </a:ln>
          </p:spPr>
          <p:txBody>
            <a:bodyPr wrap="none">
              <a:spAutoFit/>
            </a:bodyPr>
            <a:lstStyle/>
            <a:p>
              <a:pPr>
                <a:defRPr/>
              </a:pPr>
              <a:r>
                <a:rPr lang="en-US" sz="1100" b="1" dirty="0" smtClean="0">
                  <a:solidFill>
                    <a:srgbClr val="4D4E53"/>
                  </a:solidFill>
                </a:rPr>
                <a:t>Geophysical events</a:t>
              </a:r>
              <a:r>
                <a:rPr lang="en-US" sz="1100" dirty="0" smtClean="0">
                  <a:solidFill>
                    <a:srgbClr val="4D4E53"/>
                  </a:solidFill>
                </a:rPr>
                <a:t/>
              </a:r>
              <a:br>
                <a:rPr lang="en-US" sz="1100" dirty="0" smtClean="0">
                  <a:solidFill>
                    <a:srgbClr val="4D4E53"/>
                  </a:solidFill>
                </a:rPr>
              </a:br>
              <a:r>
                <a:rPr lang="en-US" sz="1100" dirty="0" smtClean="0">
                  <a:solidFill>
                    <a:srgbClr val="4D4E53"/>
                  </a:solidFill>
                </a:rPr>
                <a:t>(earthquake, tsunami, volcanic activity</a:t>
              </a:r>
              <a:r>
                <a:rPr lang="en-US" sz="1100" dirty="0" smtClean="0">
                  <a:solidFill>
                    <a:prstClr val="black"/>
                  </a:solidFill>
                </a:rPr>
                <a:t>)</a:t>
              </a:r>
              <a:endParaRPr lang="en-US" sz="1100" dirty="0">
                <a:solidFill>
                  <a:prstClr val="black"/>
                </a:solidFill>
              </a:endParaRPr>
            </a:p>
          </p:txBody>
        </p:sp>
        <p:sp>
          <p:nvSpPr>
            <p:cNvPr id="101" name="Text Box 7"/>
            <p:cNvSpPr txBox="1">
              <a:spLocks noChangeArrowheads="1"/>
            </p:cNvSpPr>
            <p:nvPr/>
          </p:nvSpPr>
          <p:spPr bwMode="auto">
            <a:xfrm>
              <a:off x="3365893" y="6012957"/>
              <a:ext cx="3400425" cy="430887"/>
            </a:xfrm>
            <a:prstGeom prst="rect">
              <a:avLst/>
            </a:prstGeom>
            <a:noFill/>
            <a:ln w="9525">
              <a:noFill/>
              <a:miter lim="800000"/>
              <a:headEnd/>
              <a:tailEnd/>
            </a:ln>
          </p:spPr>
          <p:txBody>
            <a:bodyPr>
              <a:spAutoFit/>
            </a:bodyPr>
            <a:lstStyle/>
            <a:p>
              <a:pPr>
                <a:defRPr/>
              </a:pPr>
              <a:r>
                <a:rPr lang="en-US" sz="1100" b="1" dirty="0" smtClean="0">
                  <a:solidFill>
                    <a:srgbClr val="4D4E53"/>
                  </a:solidFill>
                </a:rPr>
                <a:t>Meteorological events </a:t>
              </a:r>
              <a:br>
                <a:rPr lang="en-US" sz="1100" b="1" dirty="0" smtClean="0">
                  <a:solidFill>
                    <a:srgbClr val="4D4E53"/>
                  </a:solidFill>
                </a:rPr>
              </a:br>
              <a:r>
                <a:rPr lang="en-US" sz="1100" dirty="0" smtClean="0">
                  <a:solidFill>
                    <a:srgbClr val="4D4E53"/>
                  </a:solidFill>
                </a:rPr>
                <a:t>(storm) </a:t>
              </a:r>
              <a:endParaRPr lang="en-US" sz="1100" dirty="0">
                <a:solidFill>
                  <a:srgbClr val="4D4E53"/>
                </a:solidFill>
              </a:endParaRPr>
            </a:p>
          </p:txBody>
        </p:sp>
        <p:sp>
          <p:nvSpPr>
            <p:cNvPr id="103" name="Text Box 6"/>
            <p:cNvSpPr txBox="1">
              <a:spLocks noChangeArrowheads="1"/>
            </p:cNvSpPr>
            <p:nvPr/>
          </p:nvSpPr>
          <p:spPr bwMode="auto">
            <a:xfrm>
              <a:off x="727426" y="6007172"/>
              <a:ext cx="2244373" cy="430887"/>
            </a:xfrm>
            <a:prstGeom prst="rect">
              <a:avLst/>
            </a:prstGeom>
            <a:noFill/>
            <a:ln w="9525">
              <a:noFill/>
              <a:miter lim="800000"/>
              <a:headEnd/>
              <a:tailEnd/>
            </a:ln>
          </p:spPr>
          <p:txBody>
            <a:bodyPr wrap="square">
              <a:spAutoFit/>
            </a:bodyPr>
            <a:lstStyle/>
            <a:p>
              <a:pPr>
                <a:defRPr/>
              </a:pPr>
              <a:r>
                <a:rPr lang="en-US" sz="1100" b="1" dirty="0" smtClean="0">
                  <a:solidFill>
                    <a:srgbClr val="4D4E53"/>
                  </a:solidFill>
                </a:rPr>
                <a:t>Selection of significant </a:t>
              </a:r>
            </a:p>
            <a:p>
              <a:pPr>
                <a:defRPr/>
              </a:pPr>
              <a:r>
                <a:rPr lang="en-US" sz="1100" b="1" dirty="0" smtClean="0">
                  <a:solidFill>
                    <a:srgbClr val="4D4E53"/>
                  </a:solidFill>
                </a:rPr>
                <a:t>Natural catastrophes</a:t>
              </a:r>
              <a:endParaRPr lang="en-US" sz="1100" b="1" dirty="0">
                <a:solidFill>
                  <a:srgbClr val="4D4E53"/>
                </a:solidFill>
              </a:endParaRPr>
            </a:p>
          </p:txBody>
        </p:sp>
        <p:sp>
          <p:nvSpPr>
            <p:cNvPr id="154" name="Text Box 6"/>
            <p:cNvSpPr txBox="1">
              <a:spLocks noChangeArrowheads="1"/>
            </p:cNvSpPr>
            <p:nvPr/>
          </p:nvSpPr>
          <p:spPr bwMode="auto">
            <a:xfrm>
              <a:off x="736951" y="5652631"/>
              <a:ext cx="1587294" cy="261610"/>
            </a:xfrm>
            <a:prstGeom prst="rect">
              <a:avLst/>
            </a:prstGeom>
            <a:noFill/>
            <a:ln w="9525">
              <a:noFill/>
              <a:miter lim="800000"/>
              <a:headEnd/>
              <a:tailEnd/>
            </a:ln>
          </p:spPr>
          <p:txBody>
            <a:bodyPr wrap="none">
              <a:spAutoFit/>
            </a:bodyPr>
            <a:lstStyle/>
            <a:p>
              <a:pPr>
                <a:defRPr/>
              </a:pPr>
              <a:r>
                <a:rPr lang="en-US" sz="1100" b="1" dirty="0" smtClean="0">
                  <a:solidFill>
                    <a:srgbClr val="4D4E53"/>
                  </a:solidFill>
                </a:rPr>
                <a:t>Natural catastrophes</a:t>
              </a:r>
              <a:endParaRPr lang="en-US" sz="1100" b="1" dirty="0">
                <a:solidFill>
                  <a:srgbClr val="4D4E53"/>
                </a:solidFill>
              </a:endParaRPr>
            </a:p>
          </p:txBody>
        </p:sp>
        <p:sp>
          <p:nvSpPr>
            <p:cNvPr id="155" name="Text Box 8"/>
            <p:cNvSpPr txBox="1">
              <a:spLocks noChangeArrowheads="1"/>
            </p:cNvSpPr>
            <p:nvPr/>
          </p:nvSpPr>
          <p:spPr bwMode="auto">
            <a:xfrm>
              <a:off x="6161263" y="5637128"/>
              <a:ext cx="1693092" cy="430887"/>
            </a:xfrm>
            <a:prstGeom prst="rect">
              <a:avLst/>
            </a:prstGeom>
            <a:noFill/>
            <a:ln w="9525">
              <a:noFill/>
              <a:miter lim="800000"/>
              <a:headEnd/>
              <a:tailEnd/>
            </a:ln>
          </p:spPr>
          <p:txBody>
            <a:bodyPr wrap="none">
              <a:spAutoFit/>
            </a:bodyPr>
            <a:lstStyle/>
            <a:p>
              <a:pPr>
                <a:defRPr/>
              </a:pPr>
              <a:r>
                <a:rPr lang="en-US" sz="1100" b="1" dirty="0" smtClean="0">
                  <a:solidFill>
                    <a:srgbClr val="4D4E53"/>
                  </a:solidFill>
                </a:rPr>
                <a:t>Hydrological events</a:t>
              </a:r>
              <a:br>
                <a:rPr lang="en-US" sz="1100" b="1" dirty="0" smtClean="0">
                  <a:solidFill>
                    <a:srgbClr val="4D4E53"/>
                  </a:solidFill>
                </a:rPr>
              </a:br>
              <a:r>
                <a:rPr lang="en-US" sz="1100" dirty="0" smtClean="0">
                  <a:solidFill>
                    <a:srgbClr val="4D4E53"/>
                  </a:solidFill>
                </a:rPr>
                <a:t>(flood, mass movement)</a:t>
              </a:r>
              <a:endParaRPr lang="en-US" sz="1100" dirty="0">
                <a:solidFill>
                  <a:srgbClr val="4D4E53"/>
                </a:solidFill>
              </a:endParaRPr>
            </a:p>
          </p:txBody>
        </p:sp>
        <p:sp>
          <p:nvSpPr>
            <p:cNvPr id="156" name="Text Box 9"/>
            <p:cNvSpPr txBox="1">
              <a:spLocks noChangeArrowheads="1"/>
            </p:cNvSpPr>
            <p:nvPr/>
          </p:nvSpPr>
          <p:spPr bwMode="auto">
            <a:xfrm>
              <a:off x="6161263" y="6012957"/>
              <a:ext cx="2677937" cy="430887"/>
            </a:xfrm>
            <a:prstGeom prst="rect">
              <a:avLst/>
            </a:prstGeom>
            <a:noFill/>
            <a:ln w="9525">
              <a:noFill/>
              <a:miter lim="800000"/>
              <a:headEnd/>
              <a:tailEnd/>
            </a:ln>
          </p:spPr>
          <p:txBody>
            <a:bodyPr wrap="square">
              <a:spAutoFit/>
            </a:bodyPr>
            <a:lstStyle/>
            <a:p>
              <a:pPr>
                <a:defRPr/>
              </a:pPr>
              <a:r>
                <a:rPr lang="en-US" sz="1100" b="1" dirty="0" err="1" smtClean="0">
                  <a:solidFill>
                    <a:srgbClr val="4D4E53"/>
                  </a:solidFill>
                </a:rPr>
                <a:t>Climatological</a:t>
              </a:r>
              <a:r>
                <a:rPr lang="en-US" sz="1100" b="1" dirty="0" smtClean="0">
                  <a:solidFill>
                    <a:srgbClr val="4D4E53"/>
                  </a:solidFill>
                </a:rPr>
                <a:t> events</a:t>
              </a:r>
              <a:r>
                <a:rPr lang="en-US" sz="1100" dirty="0" smtClean="0">
                  <a:solidFill>
                    <a:srgbClr val="4D4E53"/>
                  </a:solidFill>
                </a:rPr>
                <a:t/>
              </a:r>
              <a:br>
                <a:rPr lang="en-US" sz="1100" dirty="0" smtClean="0">
                  <a:solidFill>
                    <a:srgbClr val="4D4E53"/>
                  </a:solidFill>
                </a:rPr>
              </a:br>
              <a:r>
                <a:rPr lang="en-US" sz="1100" dirty="0" smtClean="0">
                  <a:solidFill>
                    <a:srgbClr val="4D4E53"/>
                  </a:solidFill>
                </a:rPr>
                <a:t>(extreme temperature, drought, wildfire)</a:t>
              </a:r>
              <a:endParaRPr lang="en-US" sz="1100" dirty="0">
                <a:solidFill>
                  <a:srgbClr val="4D4E53"/>
                </a:solidFill>
              </a:endParaRPr>
            </a:p>
          </p:txBody>
        </p:sp>
      </p:grpSp>
      <p:sp>
        <p:nvSpPr>
          <p:cNvPr id="158" name="Title 85"/>
          <p:cNvSpPr txBox="1">
            <a:spLocks/>
          </p:cNvSpPr>
          <p:nvPr/>
        </p:nvSpPr>
        <p:spPr bwMode="black">
          <a:xfrm>
            <a:off x="199107" y="502738"/>
            <a:ext cx="6840538" cy="7207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marL="0" marR="0" lvl="0" indent="0" algn="l" defTabSz="114300" rtl="0" eaLnBrk="1" fontAlgn="base" latinLnBrk="0" hangingPunct="1">
              <a:lnSpc>
                <a:spcPct val="90000"/>
              </a:lnSpc>
              <a:spcBef>
                <a:spcPct val="0"/>
              </a:spcBef>
              <a:spcAft>
                <a:spcPct val="0"/>
              </a:spcAft>
              <a:buClrTx/>
              <a:buSzTx/>
              <a:buFontTx/>
              <a:buNone/>
              <a:tabLst/>
              <a:defRPr/>
            </a:pPr>
            <a:r>
              <a:rPr kumimoji="0" lang="en-US" sz="3000" b="1" i="0" u="none" strike="noStrike" kern="1200" cap="none" spc="0" normalizeH="0" baseline="0" noProof="0" dirty="0" smtClean="0">
                <a:ln>
                  <a:noFill/>
                </a:ln>
                <a:solidFill>
                  <a:srgbClr val="28688C"/>
                </a:solidFill>
                <a:effectLst/>
                <a:uLnTx/>
                <a:uFillTx/>
                <a:latin typeface="Arial"/>
                <a:ea typeface="Arial Unicode MS"/>
                <a:cs typeface="Arial"/>
              </a:rPr>
              <a:t>Natural Loss Events:</a:t>
            </a:r>
          </a:p>
          <a:p>
            <a:pPr marL="0" marR="0" lvl="0" indent="0" algn="l" defTabSz="114300" rtl="0" eaLnBrk="1" fontAlgn="base" latinLnBrk="0" hangingPunct="1">
              <a:lnSpc>
                <a:spcPct val="90000"/>
              </a:lnSpc>
              <a:spcBef>
                <a:spcPct val="0"/>
              </a:spcBef>
              <a:spcAft>
                <a:spcPct val="0"/>
              </a:spcAft>
              <a:buClrTx/>
              <a:buSzTx/>
              <a:buFontTx/>
              <a:buNone/>
              <a:tabLst/>
              <a:defRPr/>
            </a:pPr>
            <a:r>
              <a:rPr lang="en-US" sz="3000" b="1" dirty="0" smtClean="0">
                <a:solidFill>
                  <a:srgbClr val="28688C"/>
                </a:solidFill>
                <a:latin typeface="Arial"/>
                <a:ea typeface="Arial Unicode MS"/>
                <a:cs typeface="Arial"/>
              </a:rPr>
              <a:t>Full Year 2013</a:t>
            </a:r>
            <a:r>
              <a:rPr kumimoji="0" lang="en-US" sz="3000" b="1" i="0" u="none" strike="noStrike" kern="1200" cap="none" spc="0" normalizeH="0" baseline="0" noProof="0" dirty="0" smtClean="0">
                <a:ln>
                  <a:noFill/>
                </a:ln>
                <a:solidFill>
                  <a:srgbClr val="28688C"/>
                </a:solidFill>
                <a:effectLst/>
                <a:uLnTx/>
                <a:uFillTx/>
                <a:latin typeface="Arial"/>
                <a:ea typeface="Arial Unicode MS"/>
                <a:cs typeface="Arial"/>
              </a:rPr>
              <a:t/>
            </a:r>
            <a:br>
              <a:rPr kumimoji="0" lang="en-US" sz="3000" b="1" i="0" u="none" strike="noStrike" kern="1200" cap="none" spc="0" normalizeH="0" baseline="0" noProof="0" dirty="0" smtClean="0">
                <a:ln>
                  <a:noFill/>
                </a:ln>
                <a:solidFill>
                  <a:srgbClr val="28688C"/>
                </a:solidFill>
                <a:effectLst/>
                <a:uLnTx/>
                <a:uFillTx/>
                <a:latin typeface="Arial"/>
                <a:ea typeface="Arial Unicode MS"/>
                <a:cs typeface="Arial"/>
              </a:rPr>
            </a:br>
            <a:r>
              <a:rPr kumimoji="0" lang="en-US" sz="3000" b="1" i="0" u="none" strike="noStrike" kern="0" cap="none" spc="0" normalizeH="0" baseline="0" noProof="0" dirty="0" smtClean="0">
                <a:ln>
                  <a:noFill/>
                </a:ln>
                <a:solidFill>
                  <a:srgbClr val="28688C"/>
                </a:solidFill>
                <a:effectLst/>
                <a:uLnTx/>
                <a:uFillTx/>
                <a:latin typeface="Arial" charset="0"/>
                <a:ea typeface="+mj-ea"/>
                <a:cs typeface="+mj-cs"/>
              </a:rPr>
              <a:t/>
            </a:r>
            <a:br>
              <a:rPr kumimoji="0" lang="en-US" sz="3000" b="1" i="0" u="none" strike="noStrike" kern="0" cap="none" spc="0" normalizeH="0" baseline="0" noProof="0" dirty="0" smtClean="0">
                <a:ln>
                  <a:noFill/>
                </a:ln>
                <a:solidFill>
                  <a:srgbClr val="28688C"/>
                </a:solidFill>
                <a:effectLst/>
                <a:uLnTx/>
                <a:uFillTx/>
                <a:latin typeface="Arial" charset="0"/>
                <a:ea typeface="+mj-ea"/>
                <a:cs typeface="+mj-cs"/>
              </a:rPr>
            </a:br>
            <a:r>
              <a:rPr kumimoji="0" lang="en-US" sz="2000" b="1" i="0" u="none" strike="noStrike" kern="1200" cap="none" spc="0" normalizeH="0" baseline="0" noProof="0" dirty="0" smtClean="0">
                <a:ln>
                  <a:noFill/>
                </a:ln>
                <a:solidFill>
                  <a:srgbClr val="28688C"/>
                </a:solidFill>
                <a:effectLst/>
                <a:uLnTx/>
                <a:uFillTx/>
                <a:latin typeface="Arial"/>
                <a:ea typeface="Arial Unicode MS"/>
                <a:cs typeface="Arial"/>
              </a:rPr>
              <a:t>World Map</a:t>
            </a:r>
          </a:p>
        </p:txBody>
      </p:sp>
    </p:spTree>
    <p:custDataLst>
      <p:tags r:id="rId1"/>
    </p:custDataLst>
    <p:extLst>
      <p:ext uri="{BB962C8B-B14F-4D97-AF65-F5344CB8AC3E}">
        <p14:creationId xmlns:p14="http://schemas.microsoft.com/office/powerpoint/2010/main" val="26937682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1859" name="Rectangle 5"/>
          <p:cNvSpPr>
            <a:spLocks noChangeArrowheads="1"/>
          </p:cNvSpPr>
          <p:nvPr/>
        </p:nvSpPr>
        <p:spPr bwMode="auto">
          <a:xfrm>
            <a:off x="1262063" y="5807075"/>
            <a:ext cx="165100" cy="152400"/>
          </a:xfrm>
          <a:prstGeom prst="rect">
            <a:avLst/>
          </a:prstGeom>
          <a:solidFill>
            <a:srgbClr val="C00000"/>
          </a:solidFill>
          <a:ln w="9525">
            <a:solidFill>
              <a:schemeClr val="tx1"/>
            </a:solidFill>
            <a:miter lim="800000"/>
            <a:headEnd/>
            <a:tailEnd/>
          </a:ln>
        </p:spPr>
        <p:txBody>
          <a:bodyPr wrap="none" anchor="ctr"/>
          <a:lstStyle/>
          <a:p>
            <a:endParaRPr lang="en-US"/>
          </a:p>
        </p:txBody>
      </p:sp>
      <p:sp>
        <p:nvSpPr>
          <p:cNvPr id="121860" name="Rectangle 6"/>
          <p:cNvSpPr>
            <a:spLocks noChangeArrowheads="1"/>
          </p:cNvSpPr>
          <p:nvPr/>
        </p:nvSpPr>
        <p:spPr bwMode="auto">
          <a:xfrm>
            <a:off x="3665538" y="5800725"/>
            <a:ext cx="165100" cy="152400"/>
          </a:xfrm>
          <a:prstGeom prst="rect">
            <a:avLst/>
          </a:prstGeom>
          <a:solidFill>
            <a:srgbClr val="92D050"/>
          </a:solidFill>
          <a:ln w="9525">
            <a:solidFill>
              <a:schemeClr val="tx1"/>
            </a:solidFill>
            <a:miter lim="800000"/>
            <a:headEnd/>
            <a:tailEnd/>
          </a:ln>
        </p:spPr>
        <p:txBody>
          <a:bodyPr wrap="none" anchor="ctr"/>
          <a:lstStyle/>
          <a:p>
            <a:endParaRPr lang="en-US"/>
          </a:p>
        </p:txBody>
      </p:sp>
      <p:sp>
        <p:nvSpPr>
          <p:cNvPr id="121861" name="Rectangle 7"/>
          <p:cNvSpPr>
            <a:spLocks noChangeArrowheads="1"/>
          </p:cNvSpPr>
          <p:nvPr/>
        </p:nvSpPr>
        <p:spPr bwMode="auto">
          <a:xfrm>
            <a:off x="3665538" y="6046788"/>
            <a:ext cx="165100" cy="152400"/>
          </a:xfrm>
          <a:prstGeom prst="rect">
            <a:avLst/>
          </a:prstGeom>
          <a:solidFill>
            <a:srgbClr val="2B7299"/>
          </a:solidFill>
          <a:ln w="9525">
            <a:solidFill>
              <a:schemeClr val="tx1"/>
            </a:solidFill>
            <a:miter lim="800000"/>
            <a:headEnd/>
            <a:tailEnd/>
          </a:ln>
        </p:spPr>
        <p:txBody>
          <a:bodyPr wrap="none" anchor="ctr"/>
          <a:lstStyle/>
          <a:p>
            <a:endParaRPr lang="en-US"/>
          </a:p>
        </p:txBody>
      </p:sp>
      <p:sp>
        <p:nvSpPr>
          <p:cNvPr id="121862" name="Rectangle 8"/>
          <p:cNvSpPr>
            <a:spLocks noChangeArrowheads="1"/>
          </p:cNvSpPr>
          <p:nvPr/>
        </p:nvSpPr>
        <p:spPr bwMode="auto">
          <a:xfrm>
            <a:off x="6584950" y="5803900"/>
            <a:ext cx="165100" cy="152400"/>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121863" name="Text Box 9"/>
          <p:cNvSpPr txBox="1">
            <a:spLocks noChangeArrowheads="1"/>
          </p:cNvSpPr>
          <p:nvPr/>
        </p:nvSpPr>
        <p:spPr bwMode="auto">
          <a:xfrm>
            <a:off x="1450975" y="5757863"/>
            <a:ext cx="1778000" cy="600075"/>
          </a:xfrm>
          <a:prstGeom prst="rect">
            <a:avLst/>
          </a:prstGeom>
          <a:noFill/>
          <a:ln w="9525">
            <a:noFill/>
            <a:miter lim="800000"/>
            <a:headEnd/>
            <a:tailEnd/>
          </a:ln>
        </p:spPr>
        <p:txBody>
          <a:bodyPr>
            <a:spAutoFit/>
          </a:bodyPr>
          <a:lstStyle/>
          <a:p>
            <a:r>
              <a:rPr lang="de-DE" sz="1100">
                <a:solidFill>
                  <a:srgbClr val="28688C"/>
                </a:solidFill>
              </a:rPr>
              <a:t>Geophysical </a:t>
            </a:r>
          </a:p>
          <a:p>
            <a:r>
              <a:rPr lang="de-DE" sz="1100">
                <a:solidFill>
                  <a:srgbClr val="28688C"/>
                </a:solidFill>
              </a:rPr>
              <a:t>(earthquake, tsunami, </a:t>
            </a:r>
          </a:p>
          <a:p>
            <a:r>
              <a:rPr lang="de-DE" sz="1100">
                <a:solidFill>
                  <a:srgbClr val="28688C"/>
                </a:solidFill>
              </a:rPr>
              <a:t>volcanic activity)</a:t>
            </a:r>
          </a:p>
        </p:txBody>
      </p:sp>
      <p:sp>
        <p:nvSpPr>
          <p:cNvPr id="121864" name="Text Box 10"/>
          <p:cNvSpPr txBox="1">
            <a:spLocks noChangeArrowheads="1"/>
          </p:cNvSpPr>
          <p:nvPr/>
        </p:nvSpPr>
        <p:spPr bwMode="auto">
          <a:xfrm>
            <a:off x="6764338" y="5741988"/>
            <a:ext cx="2124075" cy="601662"/>
          </a:xfrm>
          <a:prstGeom prst="rect">
            <a:avLst/>
          </a:prstGeom>
          <a:noFill/>
          <a:ln w="9525">
            <a:noFill/>
            <a:miter lim="800000"/>
            <a:headEnd/>
            <a:tailEnd/>
          </a:ln>
        </p:spPr>
        <p:txBody>
          <a:bodyPr>
            <a:spAutoFit/>
          </a:bodyPr>
          <a:lstStyle/>
          <a:p>
            <a:r>
              <a:rPr lang="de-DE" sz="1100">
                <a:solidFill>
                  <a:srgbClr val="28688C"/>
                </a:solidFill>
              </a:rPr>
              <a:t>Climatological </a:t>
            </a:r>
          </a:p>
          <a:p>
            <a:r>
              <a:rPr lang="de-DE" sz="1100">
                <a:solidFill>
                  <a:srgbClr val="28688C"/>
                </a:solidFill>
              </a:rPr>
              <a:t>(temperature extremes, </a:t>
            </a:r>
          </a:p>
          <a:p>
            <a:r>
              <a:rPr lang="de-DE" sz="1100">
                <a:solidFill>
                  <a:srgbClr val="28688C"/>
                </a:solidFill>
              </a:rPr>
              <a:t>drought, wildfire)</a:t>
            </a:r>
          </a:p>
        </p:txBody>
      </p:sp>
      <p:sp>
        <p:nvSpPr>
          <p:cNvPr id="121865" name="Text Box 11"/>
          <p:cNvSpPr txBox="1">
            <a:spLocks noChangeArrowheads="1"/>
          </p:cNvSpPr>
          <p:nvPr/>
        </p:nvSpPr>
        <p:spPr bwMode="auto">
          <a:xfrm>
            <a:off x="3881438" y="5740400"/>
            <a:ext cx="1981200" cy="261938"/>
          </a:xfrm>
          <a:prstGeom prst="rect">
            <a:avLst/>
          </a:prstGeom>
          <a:noFill/>
          <a:ln w="9525">
            <a:noFill/>
            <a:miter lim="800000"/>
            <a:headEnd/>
            <a:tailEnd/>
          </a:ln>
        </p:spPr>
        <p:txBody>
          <a:bodyPr>
            <a:spAutoFit/>
          </a:bodyPr>
          <a:lstStyle/>
          <a:p>
            <a:r>
              <a:rPr lang="de-DE" sz="1100">
                <a:solidFill>
                  <a:srgbClr val="28688C"/>
                </a:solidFill>
              </a:rPr>
              <a:t>Meteorological (storm)</a:t>
            </a:r>
          </a:p>
        </p:txBody>
      </p:sp>
      <p:sp>
        <p:nvSpPr>
          <p:cNvPr id="121866" name="Text Box 12"/>
          <p:cNvSpPr txBox="1">
            <a:spLocks noChangeArrowheads="1"/>
          </p:cNvSpPr>
          <p:nvPr/>
        </p:nvSpPr>
        <p:spPr bwMode="auto">
          <a:xfrm>
            <a:off x="3884613" y="5989638"/>
            <a:ext cx="3165475" cy="431800"/>
          </a:xfrm>
          <a:prstGeom prst="rect">
            <a:avLst/>
          </a:prstGeom>
          <a:noFill/>
          <a:ln w="9525">
            <a:noFill/>
            <a:miter lim="800000"/>
            <a:headEnd/>
            <a:tailEnd/>
          </a:ln>
        </p:spPr>
        <p:txBody>
          <a:bodyPr>
            <a:spAutoFit/>
          </a:bodyPr>
          <a:lstStyle/>
          <a:p>
            <a:r>
              <a:rPr lang="de-DE" sz="1100">
                <a:solidFill>
                  <a:srgbClr val="28688C"/>
                </a:solidFill>
              </a:rPr>
              <a:t>Hydrological </a:t>
            </a:r>
          </a:p>
          <a:p>
            <a:r>
              <a:rPr lang="de-DE" sz="1100">
                <a:solidFill>
                  <a:srgbClr val="28688C"/>
                </a:solidFill>
              </a:rPr>
              <a:t>(flood, mass movement)</a:t>
            </a:r>
          </a:p>
        </p:txBody>
      </p:sp>
      <p:sp>
        <p:nvSpPr>
          <p:cNvPr id="121867" name="Title 56"/>
          <p:cNvSpPr>
            <a:spLocks noGrp="1"/>
          </p:cNvSpPr>
          <p:nvPr>
            <p:ph type="title"/>
          </p:nvPr>
        </p:nvSpPr>
        <p:spPr>
          <a:xfrm>
            <a:off x="87931" y="356061"/>
            <a:ext cx="7831956" cy="719137"/>
          </a:xfrm>
        </p:spPr>
        <p:txBody>
          <a:bodyPr/>
          <a:lstStyle/>
          <a:p>
            <a:r>
              <a:rPr lang="en-US" dirty="0" smtClean="0">
                <a:solidFill>
                  <a:srgbClr val="28688C"/>
                </a:solidFill>
              </a:rPr>
              <a:t>Natural Disasters Worldwide,</a:t>
            </a:r>
            <a:br>
              <a:rPr lang="en-US" dirty="0" smtClean="0">
                <a:solidFill>
                  <a:srgbClr val="28688C"/>
                </a:solidFill>
              </a:rPr>
            </a:br>
            <a:r>
              <a:rPr lang="en-US" dirty="0" smtClean="0">
                <a:solidFill>
                  <a:srgbClr val="28688C"/>
                </a:solidFill>
              </a:rPr>
              <a:t>1980 – 2013 (</a:t>
            </a:r>
            <a:r>
              <a:rPr lang="en-US" sz="1800" dirty="0" smtClean="0">
                <a:solidFill>
                  <a:srgbClr val="28688C"/>
                </a:solidFill>
              </a:rPr>
              <a:t>Number of Events)</a:t>
            </a:r>
            <a:br>
              <a:rPr lang="en-US" sz="1800" dirty="0" smtClean="0">
                <a:solidFill>
                  <a:srgbClr val="28688C"/>
                </a:solidFill>
              </a:rPr>
            </a:br>
            <a:endParaRPr lang="en-US" dirty="0" smtClean="0">
              <a:solidFill>
                <a:srgbClr val="28688C"/>
              </a:solidFill>
            </a:endParaRPr>
          </a:p>
        </p:txBody>
      </p:sp>
      <p:sp>
        <p:nvSpPr>
          <p:cNvPr id="28" name="Rectangle 3"/>
          <p:cNvSpPr>
            <a:spLocks noChangeArrowheads="1"/>
          </p:cNvSpPr>
          <p:nvPr/>
        </p:nvSpPr>
        <p:spPr bwMode="auto">
          <a:xfrm>
            <a:off x="26988" y="6468189"/>
            <a:ext cx="2895600" cy="246221"/>
          </a:xfrm>
          <a:prstGeom prst="rect">
            <a:avLst/>
          </a:prstGeom>
          <a:noFill/>
          <a:ln w="9525" algn="ctr">
            <a:noFill/>
            <a:miter lim="800000"/>
            <a:headEnd/>
            <a:tailEnd/>
          </a:ln>
        </p:spPr>
        <p:txBody>
          <a:bodyPr anchor="ctr">
            <a:spAutoFit/>
          </a:bodyPr>
          <a:lstStyle/>
          <a:p>
            <a:pPr fontAlgn="auto">
              <a:spcBef>
                <a:spcPts val="0"/>
              </a:spcBef>
              <a:spcAft>
                <a:spcPts val="0"/>
              </a:spcAft>
              <a:defRPr/>
            </a:pPr>
            <a:r>
              <a:rPr lang="en-US" sz="1000" dirty="0" smtClean="0">
                <a:solidFill>
                  <a:schemeClr val="accent4">
                    <a:lumMod val="75000"/>
                  </a:schemeClr>
                </a:solidFill>
                <a:cs typeface="+mn-cs"/>
              </a:rPr>
              <a:t>Source</a:t>
            </a:r>
            <a:r>
              <a:rPr lang="en-US" sz="1000" dirty="0">
                <a:solidFill>
                  <a:schemeClr val="accent4">
                    <a:lumMod val="75000"/>
                  </a:schemeClr>
                </a:solidFill>
                <a:cs typeface="+mn-cs"/>
              </a:rPr>
              <a:t>: MR </a:t>
            </a:r>
            <a:r>
              <a:rPr lang="en-US" sz="1000" dirty="0" err="1">
                <a:solidFill>
                  <a:schemeClr val="accent4">
                    <a:lumMod val="75000"/>
                  </a:schemeClr>
                </a:solidFill>
                <a:cs typeface="+mn-cs"/>
              </a:rPr>
              <a:t>NatCat</a:t>
            </a:r>
            <a:r>
              <a:rPr lang="en-US" sz="1000" i="1" dirty="0" err="1">
                <a:solidFill>
                  <a:schemeClr val="accent4">
                    <a:lumMod val="75000"/>
                  </a:schemeClr>
                </a:solidFill>
                <a:cs typeface="+mn-cs"/>
              </a:rPr>
              <a:t>SERVICE</a:t>
            </a:r>
            <a:endParaRPr lang="en-US" sz="1000" dirty="0">
              <a:solidFill>
                <a:schemeClr val="accent4">
                  <a:lumMod val="75000"/>
                </a:schemeClr>
              </a:solidFill>
            </a:endParaRPr>
          </a:p>
        </p:txBody>
      </p:sp>
      <p:sp>
        <p:nvSpPr>
          <p:cNvPr id="29" name="TextBox 28"/>
          <p:cNvSpPr txBox="1"/>
          <p:nvPr/>
        </p:nvSpPr>
        <p:spPr>
          <a:xfrm>
            <a:off x="8415338" y="6540500"/>
            <a:ext cx="685800" cy="274638"/>
          </a:xfrm>
          <a:prstGeom prst="rect">
            <a:avLst/>
          </a:prstGeom>
          <a:noFill/>
        </p:spPr>
        <p:txBody>
          <a:bodyPr anchor="ctr">
            <a:spAutoFit/>
          </a:bodyPr>
          <a:lstStyle/>
          <a:p>
            <a:pPr algn="r" fontAlgn="auto">
              <a:spcBef>
                <a:spcPts val="0"/>
              </a:spcBef>
              <a:spcAft>
                <a:spcPts val="0"/>
              </a:spcAft>
              <a:defRPr/>
            </a:pPr>
            <a:fld id="{47E94D20-8B04-489F-865D-6565B0726539}" type="slidenum">
              <a:rPr lang="en-US" sz="1000">
                <a:solidFill>
                  <a:schemeClr val="accent4">
                    <a:lumMod val="75000"/>
                  </a:schemeClr>
                </a:solidFill>
                <a:latin typeface="+mn-lt"/>
                <a:cs typeface="+mn-cs"/>
              </a:rPr>
              <a:pPr algn="r" fontAlgn="auto">
                <a:spcBef>
                  <a:spcPts val="0"/>
                </a:spcBef>
                <a:spcAft>
                  <a:spcPts val="0"/>
                </a:spcAft>
                <a:defRPr/>
              </a:pPr>
              <a:t>146</a:t>
            </a:fld>
            <a:endParaRPr lang="en-US" sz="1000" dirty="0">
              <a:solidFill>
                <a:schemeClr val="accent4">
                  <a:lumMod val="75000"/>
                </a:schemeClr>
              </a:solidFill>
              <a:latin typeface="+mn-lt"/>
              <a:cs typeface="+mn-cs"/>
            </a:endParaRPr>
          </a:p>
        </p:txBody>
      </p:sp>
      <p:sp>
        <p:nvSpPr>
          <p:cNvPr id="121872" name="Textfeld 41"/>
          <p:cNvSpPr txBox="1">
            <a:spLocks noChangeArrowheads="1"/>
          </p:cNvSpPr>
          <p:nvPr/>
        </p:nvSpPr>
        <p:spPr bwMode="auto">
          <a:xfrm>
            <a:off x="8632825" y="4189413"/>
            <a:ext cx="457200" cy="246062"/>
          </a:xfrm>
          <a:prstGeom prst="rect">
            <a:avLst/>
          </a:prstGeom>
          <a:solidFill>
            <a:srgbClr val="FFC000"/>
          </a:solidFill>
          <a:ln w="9525">
            <a:noFill/>
            <a:miter lim="800000"/>
            <a:headEnd/>
            <a:tailEnd/>
          </a:ln>
        </p:spPr>
        <p:txBody>
          <a:bodyPr>
            <a:spAutoFit/>
          </a:bodyPr>
          <a:lstStyle/>
          <a:p>
            <a:pPr algn="ctr"/>
            <a:endParaRPr lang="de-DE" sz="1000" b="1" dirty="0">
              <a:solidFill>
                <a:schemeClr val="bg1"/>
              </a:solidFill>
            </a:endParaRPr>
          </a:p>
        </p:txBody>
      </p:sp>
      <p:sp>
        <p:nvSpPr>
          <p:cNvPr id="20" name="Textfeld 40"/>
          <p:cNvSpPr txBox="1"/>
          <p:nvPr/>
        </p:nvSpPr>
        <p:spPr>
          <a:xfrm>
            <a:off x="8623300" y="4570413"/>
            <a:ext cx="457200" cy="246062"/>
          </a:xfrm>
          <a:prstGeom prst="rect">
            <a:avLst/>
          </a:prstGeom>
          <a:solidFill>
            <a:schemeClr val="accent1">
              <a:lumMod val="75000"/>
            </a:schemeClr>
          </a:solidFill>
          <a:effectLst/>
        </p:spPr>
        <p:txBody>
          <a:bodyPr>
            <a:spAutoFit/>
          </a:bodyPr>
          <a:lstStyle/>
          <a:p>
            <a:pPr algn="ctr">
              <a:defRPr/>
            </a:pPr>
            <a:endParaRPr lang="de-DE" sz="1000" b="1" dirty="0">
              <a:solidFill>
                <a:schemeClr val="bg1"/>
              </a:solidFill>
            </a:endParaRPr>
          </a:p>
        </p:txBody>
      </p:sp>
      <p:sp>
        <p:nvSpPr>
          <p:cNvPr id="22" name="Textfeld 39"/>
          <p:cNvSpPr txBox="1"/>
          <p:nvPr/>
        </p:nvSpPr>
        <p:spPr>
          <a:xfrm>
            <a:off x="8610600" y="4887913"/>
            <a:ext cx="457200" cy="246062"/>
          </a:xfrm>
          <a:prstGeom prst="rect">
            <a:avLst/>
          </a:prstGeom>
          <a:solidFill>
            <a:srgbClr val="92D050"/>
          </a:solidFill>
          <a:ln>
            <a:solidFill>
              <a:srgbClr val="92D050"/>
            </a:solidFill>
          </a:ln>
          <a:effectLst/>
        </p:spPr>
        <p:txBody>
          <a:bodyPr>
            <a:spAutoFit/>
          </a:bodyPr>
          <a:lstStyle/>
          <a:p>
            <a:pPr algn="ctr">
              <a:defRPr/>
            </a:pPr>
            <a:endParaRPr lang="de-DE" sz="1000" b="1" dirty="0">
              <a:solidFill>
                <a:schemeClr val="bg1"/>
              </a:solidFill>
            </a:endParaRPr>
          </a:p>
        </p:txBody>
      </p:sp>
      <p:sp>
        <p:nvSpPr>
          <p:cNvPr id="121875" name="Textfeld 24"/>
          <p:cNvSpPr txBox="1">
            <a:spLocks noChangeArrowheads="1"/>
          </p:cNvSpPr>
          <p:nvPr/>
        </p:nvSpPr>
        <p:spPr bwMode="auto">
          <a:xfrm>
            <a:off x="8610600" y="5189538"/>
            <a:ext cx="457200" cy="246062"/>
          </a:xfrm>
          <a:prstGeom prst="rect">
            <a:avLst/>
          </a:prstGeom>
          <a:solidFill>
            <a:srgbClr val="C00000"/>
          </a:solidFill>
          <a:ln w="9525">
            <a:noFill/>
            <a:miter lim="800000"/>
            <a:headEnd/>
            <a:tailEnd/>
          </a:ln>
        </p:spPr>
        <p:txBody>
          <a:bodyPr>
            <a:spAutoFit/>
          </a:bodyPr>
          <a:lstStyle/>
          <a:p>
            <a:pPr algn="ctr"/>
            <a:endParaRPr lang="de-DE" sz="1000" b="1" dirty="0">
              <a:solidFill>
                <a:schemeClr val="bg1"/>
              </a:solidFill>
            </a:endParaRPr>
          </a:p>
        </p:txBody>
      </p:sp>
      <p:sp>
        <p:nvSpPr>
          <p:cNvPr id="25" name="Text Box 13"/>
          <p:cNvSpPr txBox="1">
            <a:spLocks noChangeArrowheads="1"/>
          </p:cNvSpPr>
          <p:nvPr/>
        </p:nvSpPr>
        <p:spPr bwMode="auto">
          <a:xfrm rot="-5400000">
            <a:off x="-288640" y="3234689"/>
            <a:ext cx="960437" cy="339725"/>
          </a:xfrm>
          <a:prstGeom prst="rect">
            <a:avLst/>
          </a:prstGeom>
          <a:noFill/>
          <a:ln w="9525">
            <a:noFill/>
            <a:miter lim="800000"/>
            <a:headEnd/>
            <a:tailEnd/>
          </a:ln>
        </p:spPr>
        <p:txBody>
          <a:bodyPr wrap="none">
            <a:spAutoFit/>
          </a:bodyPr>
          <a:lstStyle/>
          <a:p>
            <a:r>
              <a:rPr lang="en-GB" sz="1600" b="1" dirty="0">
                <a:solidFill>
                  <a:srgbClr val="2B7299"/>
                </a:solidFill>
              </a:rPr>
              <a:t>Number</a:t>
            </a:r>
          </a:p>
        </p:txBody>
      </p:sp>
      <p:pic>
        <p:nvPicPr>
          <p:cNvPr id="21" name="Picture 2"/>
          <p:cNvPicPr>
            <a:picLocks noChangeAspect="1" noChangeArrowheads="1"/>
          </p:cNvPicPr>
          <p:nvPr>
            <p:custDataLst>
              <p:tags r:id="rId1"/>
            </p:custDataLst>
          </p:nvPr>
        </p:nvPicPr>
        <p:blipFill>
          <a:blip r:embed="rId3" cstate="email">
            <a:extLst>
              <a:ext uri="{28A0092B-C50C-407E-A947-70E740481C1C}">
                <a14:useLocalDpi xmlns:a14="http://schemas.microsoft.com/office/drawing/2010/main"/>
              </a:ext>
            </a:extLst>
          </a:blip>
          <a:srcRect t="6316"/>
          <a:stretch>
            <a:fillRect/>
          </a:stretch>
        </p:blipFill>
        <p:spPr bwMode="auto">
          <a:xfrm>
            <a:off x="380284" y="1400296"/>
            <a:ext cx="8308975" cy="4393364"/>
          </a:xfrm>
          <a:prstGeom prst="rect">
            <a:avLst/>
          </a:prstGeom>
          <a:noFill/>
          <a:ln w="9525">
            <a:noFill/>
            <a:miter lim="800000"/>
            <a:headEnd/>
            <a:tailEnd/>
          </a:ln>
          <a:effectLst/>
        </p:spPr>
      </p:pic>
      <p:sp>
        <p:nvSpPr>
          <p:cNvPr id="23" name="AutoShape 7"/>
          <p:cNvSpPr>
            <a:spLocks noChangeArrowheads="1"/>
          </p:cNvSpPr>
          <p:nvPr/>
        </p:nvSpPr>
        <p:spPr bwMode="blackWhite">
          <a:xfrm>
            <a:off x="2079523" y="1106129"/>
            <a:ext cx="3908322" cy="1206887"/>
          </a:xfrm>
          <a:prstGeom prst="wedgeRectCallout">
            <a:avLst>
              <a:gd name="adj1" fmla="val 108308"/>
              <a:gd name="adj2" fmla="val 6497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2000" b="1" dirty="0">
                <a:solidFill>
                  <a:srgbClr val="FFFFFF"/>
                </a:solidFill>
                <a:latin typeface="Arial" pitchFamily="34" charset="0"/>
                <a:cs typeface="Arial" pitchFamily="34" charset="0"/>
              </a:rPr>
              <a:t>There were </a:t>
            </a:r>
            <a:r>
              <a:rPr lang="en-US" sz="2000" b="1" dirty="0" smtClean="0">
                <a:solidFill>
                  <a:srgbClr val="FFFFFF"/>
                </a:solidFill>
                <a:latin typeface="Arial" pitchFamily="34" charset="0"/>
                <a:cs typeface="Arial" pitchFamily="34" charset="0"/>
              </a:rPr>
              <a:t>880 </a:t>
            </a:r>
            <a:r>
              <a:rPr lang="en-US" sz="2000" b="1" dirty="0">
                <a:solidFill>
                  <a:srgbClr val="FFFFFF"/>
                </a:solidFill>
                <a:latin typeface="Arial" pitchFamily="34" charset="0"/>
                <a:cs typeface="Arial" pitchFamily="34" charset="0"/>
              </a:rPr>
              <a:t>natural disaster events </a:t>
            </a:r>
            <a:r>
              <a:rPr lang="en-US" sz="2000" b="1" dirty="0" smtClean="0">
                <a:solidFill>
                  <a:srgbClr val="FFFFFF"/>
                </a:solidFill>
                <a:latin typeface="Arial" pitchFamily="34" charset="0"/>
                <a:cs typeface="Arial" pitchFamily="34" charset="0"/>
              </a:rPr>
              <a:t>globally in 2013 compared to 905 in 2012</a:t>
            </a:r>
            <a:endParaRPr lang="en-US" sz="2000"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35659674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3"/>
                                        </p:tgtEl>
                                        <p:attrNameLst>
                                          <p:attrName>style.visibility</p:attrName>
                                        </p:attrNameLst>
                                      </p:cBhvr>
                                      <p:to>
                                        <p:strVal val="visible"/>
                                      </p:to>
                                    </p:set>
                                    <p:animEffect transition="in" filter="wipe(right)">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 name="Title 20"/>
          <p:cNvSpPr>
            <a:spLocks noGrp="1"/>
          </p:cNvSpPr>
          <p:nvPr>
            <p:ph type="title"/>
          </p:nvPr>
        </p:nvSpPr>
        <p:spPr>
          <a:xfrm>
            <a:off x="59959" y="121015"/>
            <a:ext cx="7914808" cy="720725"/>
          </a:xfrm>
        </p:spPr>
        <p:txBody>
          <a:bodyPr/>
          <a:lstStyle/>
          <a:p>
            <a:pPr eaLnBrk="1" hangingPunct="1">
              <a:defRPr/>
            </a:pPr>
            <a:r>
              <a:rPr lang="de-DE" sz="2800" kern="1200" dirty="0" smtClean="0">
                <a:solidFill>
                  <a:srgbClr val="28688C"/>
                </a:solidFill>
                <a:latin typeface="Arial"/>
                <a:ea typeface="Arial Unicode MS"/>
                <a:cs typeface="Arial"/>
              </a:rPr>
              <a:t>Losses Due to Natural Disasters Worldwide, 1980–2013 </a:t>
            </a:r>
            <a:r>
              <a:rPr lang="de-DE" sz="2400" kern="1200" dirty="0" smtClean="0">
                <a:solidFill>
                  <a:srgbClr val="28688C"/>
                </a:solidFill>
                <a:latin typeface="Arial"/>
                <a:ea typeface="Arial Unicode MS"/>
                <a:cs typeface="Arial"/>
              </a:rPr>
              <a:t>(Overall &amp; Insured Losses)</a:t>
            </a:r>
            <a:endParaRPr lang="en-US" kern="1200" dirty="0" smtClean="0">
              <a:solidFill>
                <a:srgbClr val="28688C"/>
              </a:solidFill>
              <a:latin typeface="Arial"/>
              <a:ea typeface="Arial Unicode MS"/>
              <a:cs typeface="Arial"/>
            </a:endParaRPr>
          </a:p>
        </p:txBody>
      </p:sp>
      <p:sp>
        <p:nvSpPr>
          <p:cNvPr id="33" name="TextBox 32"/>
          <p:cNvSpPr txBox="1"/>
          <p:nvPr/>
        </p:nvSpPr>
        <p:spPr>
          <a:xfrm>
            <a:off x="8415338" y="6543675"/>
            <a:ext cx="685800" cy="274638"/>
          </a:xfrm>
          <a:prstGeom prst="rect">
            <a:avLst/>
          </a:prstGeom>
          <a:noFill/>
        </p:spPr>
        <p:txBody>
          <a:bodyPr anchor="ctr">
            <a:spAutoFit/>
          </a:bodyPr>
          <a:lstStyle/>
          <a:p>
            <a:pPr algn="r">
              <a:defRPr/>
            </a:pPr>
            <a:fld id="{F5633247-1482-4DC6-B438-F0612B2BF3C0}" type="slidenum">
              <a:rPr lang="en-US" sz="1000">
                <a:solidFill>
                  <a:schemeClr val="accent4">
                    <a:lumMod val="75000"/>
                  </a:schemeClr>
                </a:solidFill>
                <a:latin typeface="+mn-lt"/>
              </a:rPr>
              <a:pPr algn="r">
                <a:defRPr/>
              </a:pPr>
              <a:t>147</a:t>
            </a:fld>
            <a:endParaRPr lang="en-US" sz="1000" dirty="0">
              <a:solidFill>
                <a:schemeClr val="accent4">
                  <a:lumMod val="75000"/>
                </a:schemeClr>
              </a:solidFill>
              <a:latin typeface="+mn-lt"/>
            </a:endParaRPr>
          </a:p>
        </p:txBody>
      </p:sp>
      <p:grpSp>
        <p:nvGrpSpPr>
          <p:cNvPr id="2" name="Gruppieren 18"/>
          <p:cNvGrpSpPr>
            <a:grpSpLocks/>
          </p:cNvGrpSpPr>
          <p:nvPr/>
        </p:nvGrpSpPr>
        <p:grpSpPr bwMode="auto">
          <a:xfrm>
            <a:off x="1683621" y="6255768"/>
            <a:ext cx="5753100" cy="267331"/>
            <a:chOff x="2021059" y="5197108"/>
            <a:chExt cx="4172956" cy="268913"/>
          </a:xfrm>
        </p:grpSpPr>
        <p:sp>
          <p:nvSpPr>
            <p:cNvPr id="106507" name="Textfeld 25"/>
            <p:cNvSpPr txBox="1">
              <a:spLocks noChangeArrowheads="1"/>
            </p:cNvSpPr>
            <p:nvPr/>
          </p:nvSpPr>
          <p:spPr bwMode="auto">
            <a:xfrm>
              <a:off x="2120552" y="5218343"/>
              <a:ext cx="1502471" cy="247678"/>
            </a:xfrm>
            <a:prstGeom prst="rect">
              <a:avLst/>
            </a:prstGeom>
            <a:noFill/>
            <a:ln w="9525">
              <a:noFill/>
              <a:miter lim="800000"/>
              <a:headEnd/>
              <a:tailEnd/>
            </a:ln>
          </p:spPr>
          <p:txBody>
            <a:bodyPr wrap="none">
              <a:spAutoFit/>
            </a:bodyPr>
            <a:lstStyle/>
            <a:p>
              <a:r>
                <a:rPr lang="de-DE" sz="1000" dirty="0"/>
                <a:t>Overall losses (in </a:t>
              </a:r>
              <a:r>
                <a:rPr lang="de-DE" sz="1000" dirty="0" smtClean="0"/>
                <a:t>2013 </a:t>
              </a:r>
              <a:r>
                <a:rPr lang="de-DE" sz="1000" dirty="0"/>
                <a:t>values)  </a:t>
              </a:r>
            </a:p>
          </p:txBody>
        </p:sp>
        <p:sp>
          <p:nvSpPr>
            <p:cNvPr id="106508" name="Textfeld 26"/>
            <p:cNvSpPr txBox="1">
              <a:spLocks noChangeArrowheads="1"/>
            </p:cNvSpPr>
            <p:nvPr/>
          </p:nvSpPr>
          <p:spPr bwMode="auto">
            <a:xfrm>
              <a:off x="4728671" y="5197108"/>
              <a:ext cx="1465344" cy="247043"/>
            </a:xfrm>
            <a:prstGeom prst="rect">
              <a:avLst/>
            </a:prstGeom>
            <a:noFill/>
            <a:ln w="9525">
              <a:noFill/>
              <a:miter lim="800000"/>
              <a:headEnd/>
              <a:tailEnd/>
            </a:ln>
          </p:spPr>
          <p:txBody>
            <a:bodyPr wrap="none">
              <a:spAutoFit/>
            </a:bodyPr>
            <a:lstStyle/>
            <a:p>
              <a:r>
                <a:rPr lang="de-DE" sz="1000" dirty="0"/>
                <a:t>Insured losses (in </a:t>
              </a:r>
              <a:r>
                <a:rPr lang="de-DE" sz="1000" dirty="0" smtClean="0"/>
                <a:t>2013 </a:t>
              </a:r>
              <a:r>
                <a:rPr lang="de-DE" sz="1000" dirty="0"/>
                <a:t>values)  </a:t>
              </a:r>
            </a:p>
          </p:txBody>
        </p:sp>
        <p:sp>
          <p:nvSpPr>
            <p:cNvPr id="106509" name="Rechteck 30"/>
            <p:cNvSpPr>
              <a:spLocks noChangeArrowheads="1"/>
            </p:cNvSpPr>
            <p:nvPr/>
          </p:nvSpPr>
          <p:spPr bwMode="auto">
            <a:xfrm>
              <a:off x="2021059" y="5265972"/>
              <a:ext cx="99493" cy="137618"/>
            </a:xfrm>
            <a:prstGeom prst="rect">
              <a:avLst/>
            </a:prstGeom>
            <a:solidFill>
              <a:srgbClr val="92D050"/>
            </a:solidFill>
            <a:ln w="9525" algn="ctr">
              <a:noFill/>
              <a:round/>
              <a:headEnd/>
              <a:tailEnd/>
            </a:ln>
          </p:spPr>
          <p:txBody>
            <a:bodyPr wrap="none">
              <a:spAutoFit/>
            </a:bodyPr>
            <a:lstStyle/>
            <a:p>
              <a:pPr marL="266700" indent="-265113"/>
              <a:endParaRPr lang="de-DE"/>
            </a:p>
          </p:txBody>
        </p:sp>
        <p:sp>
          <p:nvSpPr>
            <p:cNvPr id="106510" name="Rechteck 31"/>
            <p:cNvSpPr>
              <a:spLocks noChangeArrowheads="1"/>
            </p:cNvSpPr>
            <p:nvPr/>
          </p:nvSpPr>
          <p:spPr bwMode="auto">
            <a:xfrm>
              <a:off x="4609400" y="5265958"/>
              <a:ext cx="99493" cy="137618"/>
            </a:xfrm>
            <a:prstGeom prst="rect">
              <a:avLst/>
            </a:prstGeom>
            <a:solidFill>
              <a:srgbClr val="002060"/>
            </a:solidFill>
            <a:ln w="9525" algn="ctr">
              <a:noFill/>
              <a:round/>
              <a:headEnd/>
              <a:tailEnd/>
            </a:ln>
          </p:spPr>
          <p:txBody>
            <a:bodyPr>
              <a:spAutoFit/>
            </a:bodyPr>
            <a:lstStyle/>
            <a:p>
              <a:pPr marL="266700" indent="-265113"/>
              <a:endParaRPr lang="de-DE"/>
            </a:p>
          </p:txBody>
        </p:sp>
      </p:grpSp>
      <p:sp>
        <p:nvSpPr>
          <p:cNvPr id="17" name="Rectangle 3"/>
          <p:cNvSpPr>
            <a:spLocks noChangeArrowheads="1"/>
          </p:cNvSpPr>
          <p:nvPr/>
        </p:nvSpPr>
        <p:spPr bwMode="auto">
          <a:xfrm>
            <a:off x="39688" y="6383308"/>
            <a:ext cx="2895600" cy="400110"/>
          </a:xfrm>
          <a:prstGeom prst="rect">
            <a:avLst/>
          </a:prstGeom>
          <a:noFill/>
          <a:ln w="9525" algn="ctr">
            <a:noFill/>
            <a:miter lim="800000"/>
            <a:headEnd/>
            <a:tailEnd/>
          </a:ln>
        </p:spPr>
        <p:txBody>
          <a:bodyPr anchor="ctr">
            <a:spAutoFit/>
          </a:bodyPr>
          <a:lstStyle/>
          <a:p>
            <a:pPr>
              <a:defRPr/>
            </a:pPr>
            <a:endParaRPr lang="en-US" sz="1000" dirty="0">
              <a:solidFill>
                <a:schemeClr val="accent4">
                  <a:lumMod val="75000"/>
                </a:schemeClr>
              </a:solidFill>
            </a:endParaRPr>
          </a:p>
          <a:p>
            <a:pPr>
              <a:defRPr/>
            </a:pPr>
            <a:r>
              <a:rPr lang="en-US" sz="1000" dirty="0" smtClean="0">
                <a:solidFill>
                  <a:schemeClr val="accent4">
                    <a:lumMod val="75000"/>
                  </a:schemeClr>
                </a:solidFill>
              </a:rPr>
              <a:t>Source</a:t>
            </a:r>
            <a:r>
              <a:rPr lang="en-US" sz="1000" dirty="0">
                <a:solidFill>
                  <a:schemeClr val="accent4">
                    <a:lumMod val="75000"/>
                  </a:schemeClr>
                </a:solidFill>
              </a:rPr>
              <a:t>: MR </a:t>
            </a:r>
            <a:r>
              <a:rPr lang="en-US" sz="1000" dirty="0" err="1">
                <a:solidFill>
                  <a:schemeClr val="accent4">
                    <a:lumMod val="75000"/>
                  </a:schemeClr>
                </a:solidFill>
              </a:rPr>
              <a:t>NatCat</a:t>
            </a:r>
            <a:r>
              <a:rPr lang="en-US" sz="1000" i="1" dirty="0" err="1">
                <a:solidFill>
                  <a:schemeClr val="accent4">
                    <a:lumMod val="75000"/>
                  </a:schemeClr>
                </a:solidFill>
              </a:rPr>
              <a:t>SERVICE</a:t>
            </a:r>
            <a:endParaRPr lang="en-US" sz="1000" dirty="0">
              <a:solidFill>
                <a:schemeClr val="accent4">
                  <a:lumMod val="75000"/>
                </a:schemeClr>
              </a:solidFill>
            </a:endParaRPr>
          </a:p>
        </p:txBody>
      </p:sp>
      <p:sp>
        <p:nvSpPr>
          <p:cNvPr id="16" name="Rectangle 3"/>
          <p:cNvSpPr>
            <a:spLocks noChangeArrowheads="1"/>
          </p:cNvSpPr>
          <p:nvPr/>
        </p:nvSpPr>
        <p:spPr bwMode="black">
          <a:xfrm>
            <a:off x="347663" y="1365250"/>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latin typeface="Arial" charset="0"/>
                <a:cs typeface="Arial" charset="0"/>
              </a:rPr>
              <a:t>(2013 </a:t>
            </a:r>
            <a:r>
              <a:rPr lang="en-US" sz="1600" b="1" dirty="0">
                <a:solidFill>
                  <a:srgbClr val="225A7A"/>
                </a:solidFill>
                <a:latin typeface="Arial" charset="0"/>
                <a:cs typeface="Arial" charset="0"/>
              </a:rPr>
              <a:t>Dollars, $ Billions</a:t>
            </a:r>
            <a:r>
              <a:rPr lang="en-US" sz="1600" b="1" dirty="0" smtClean="0">
                <a:solidFill>
                  <a:srgbClr val="225A7A"/>
                </a:solidFill>
                <a:latin typeface="Arial" charset="0"/>
                <a:cs typeface="Arial" charset="0"/>
              </a:rPr>
              <a:t>)</a:t>
            </a:r>
            <a:endParaRPr lang="en-US" sz="1600" b="1" dirty="0">
              <a:solidFill>
                <a:srgbClr val="225A7A"/>
              </a:solidFill>
              <a:latin typeface="Arial" charset="0"/>
              <a:cs typeface="Arial" charset="0"/>
            </a:endParaRPr>
          </a:p>
        </p:txBody>
      </p:sp>
      <p:sp>
        <p:nvSpPr>
          <p:cNvPr id="23" name="Rectangle 3"/>
          <p:cNvSpPr>
            <a:spLocks noChangeArrowheads="1"/>
          </p:cNvSpPr>
          <p:nvPr/>
        </p:nvSpPr>
        <p:spPr bwMode="black">
          <a:xfrm>
            <a:off x="500063" y="1112920"/>
            <a:ext cx="8534400" cy="276999"/>
          </a:xfrm>
          <a:prstGeom prst="rect">
            <a:avLst/>
          </a:prstGeom>
          <a:noFill/>
          <a:ln w="9525" algn="ctr">
            <a:noFill/>
            <a:miter lim="800000"/>
            <a:headEnd/>
            <a:tailEnd/>
          </a:ln>
        </p:spPr>
        <p:txBody>
          <a:bodyPr lIns="0" tIns="0" rIns="0" bIns="0">
            <a:spAutoFit/>
          </a:bodyPr>
          <a:lstStyle/>
          <a:p>
            <a:pPr algn="ctr" defTabSz="114300" eaLnBrk="0" fontAlgn="base" hangingPunct="0">
              <a:lnSpc>
                <a:spcPct val="90000"/>
              </a:lnSpc>
              <a:spcBef>
                <a:spcPct val="20000"/>
              </a:spcBef>
              <a:spcAft>
                <a:spcPct val="0"/>
              </a:spcAft>
            </a:pPr>
            <a:r>
              <a:rPr lang="en-US" sz="2000" b="1" dirty="0" smtClean="0">
                <a:solidFill>
                  <a:srgbClr val="225A7A"/>
                </a:solidFill>
                <a:latin typeface="Arial" charset="0"/>
                <a:cs typeface="Arial" charset="0"/>
              </a:rPr>
              <a:t>(Overall and </a:t>
            </a:r>
            <a:r>
              <a:rPr lang="en-US" sz="2000" b="1" dirty="0" smtClean="0">
                <a:solidFill>
                  <a:srgbClr val="225A7A"/>
                </a:solidFill>
              </a:rPr>
              <a:t>Insured Losses)</a:t>
            </a:r>
            <a:endParaRPr lang="en-US" sz="2000" b="1" dirty="0">
              <a:solidFill>
                <a:srgbClr val="225A7A"/>
              </a:solidFill>
              <a:latin typeface="Arial" charset="0"/>
              <a:cs typeface="Arial" charset="0"/>
            </a:endParaRPr>
          </a:p>
        </p:txBody>
      </p:sp>
      <p:pic>
        <p:nvPicPr>
          <p:cNvPr id="18" name="Picture 17"/>
          <p:cNvPicPr>
            <a:picLocks noChangeAspect="1" noChangeArrowheads="1"/>
          </p:cNvPicPr>
          <p:nvPr>
            <p:custDataLst>
              <p:tags r:id="rId1"/>
            </p:custDataLst>
          </p:nvPr>
        </p:nvPicPr>
        <p:blipFill>
          <a:blip r:embed="rId3" cstate="email">
            <a:extLst>
              <a:ext uri="{28A0092B-C50C-407E-A947-70E740481C1C}">
                <a14:useLocalDpi xmlns:a14="http://schemas.microsoft.com/office/drawing/2010/main"/>
              </a:ext>
            </a:extLst>
          </a:blip>
          <a:srcRect t="1579"/>
          <a:stretch>
            <a:fillRect/>
          </a:stretch>
        </p:blipFill>
        <p:spPr bwMode="auto">
          <a:xfrm>
            <a:off x="260557" y="1773123"/>
            <a:ext cx="8474516" cy="4446587"/>
          </a:xfrm>
          <a:prstGeom prst="rect">
            <a:avLst/>
          </a:prstGeom>
          <a:noFill/>
          <a:ln w="9525">
            <a:noFill/>
            <a:miter lim="800000"/>
            <a:headEnd/>
            <a:tailEnd/>
          </a:ln>
          <a:effectLst/>
        </p:spPr>
      </p:pic>
      <p:sp>
        <p:nvSpPr>
          <p:cNvPr id="19" name="AutoShape 7"/>
          <p:cNvSpPr>
            <a:spLocks noChangeArrowheads="1"/>
          </p:cNvSpPr>
          <p:nvPr/>
        </p:nvSpPr>
        <p:spPr bwMode="blackWhite">
          <a:xfrm>
            <a:off x="5132437" y="1925029"/>
            <a:ext cx="2192242" cy="1290638"/>
          </a:xfrm>
          <a:prstGeom prst="wedgeRectCallout">
            <a:avLst>
              <a:gd name="adj1" fmla="val 98220"/>
              <a:gd name="adj2" fmla="val 19771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u="sng" dirty="0" smtClean="0">
                <a:solidFill>
                  <a:srgbClr val="FFFFFF"/>
                </a:solidFill>
                <a:latin typeface="Arial" pitchFamily="34" charset="0"/>
                <a:cs typeface="Arial" pitchFamily="34" charset="0"/>
              </a:rPr>
              <a:t>2013 Losses</a:t>
            </a:r>
            <a:endParaRPr lang="en-US" b="1" u="sng"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a:solidFill>
                  <a:srgbClr val="FFFFFF"/>
                </a:solidFill>
                <a:latin typeface="Arial" pitchFamily="34" charset="0"/>
                <a:cs typeface="Arial" pitchFamily="34" charset="0"/>
              </a:rPr>
              <a:t>Overall </a:t>
            </a:r>
            <a:r>
              <a:rPr lang="en-US" b="1" dirty="0" smtClean="0">
                <a:solidFill>
                  <a:srgbClr val="FFFFFF"/>
                </a:solidFill>
                <a:latin typeface="Arial" pitchFamily="34" charset="0"/>
                <a:cs typeface="Arial" pitchFamily="34" charset="0"/>
              </a:rPr>
              <a:t>: $125B</a:t>
            </a:r>
            <a:endParaRPr lang="en-US" b="1"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Insured: $34B</a:t>
            </a:r>
            <a:endParaRPr lang="en-US" b="1" dirty="0">
              <a:solidFill>
                <a:srgbClr val="FFFFFF"/>
              </a:solidFill>
              <a:latin typeface="Arial" pitchFamily="34" charset="0"/>
              <a:cs typeface="Arial" pitchFamily="34" charset="0"/>
            </a:endParaRPr>
          </a:p>
        </p:txBody>
      </p:sp>
      <p:sp>
        <p:nvSpPr>
          <p:cNvPr id="24" name="AutoShape 7"/>
          <p:cNvSpPr>
            <a:spLocks noChangeArrowheads="1"/>
          </p:cNvSpPr>
          <p:nvPr/>
        </p:nvSpPr>
        <p:spPr bwMode="blackWhite">
          <a:xfrm>
            <a:off x="1209609" y="3008671"/>
            <a:ext cx="2596292" cy="1430594"/>
          </a:xfrm>
          <a:prstGeom prst="wedgeRectCallout">
            <a:avLst>
              <a:gd name="adj1" fmla="val 85338"/>
              <a:gd name="adj2" fmla="val 96442"/>
            </a:avLst>
          </a:prstGeom>
          <a:gradFill rotWithShape="1">
            <a:gsLst>
              <a:gs pos="0">
                <a:schemeClr val="tx2"/>
              </a:gs>
              <a:gs pos="100000">
                <a:schemeClr val="tx2">
                  <a:gamma/>
                  <a:shade val="66275"/>
                  <a:invGamma/>
                </a:schemeClr>
              </a:gs>
            </a:gsLst>
            <a:lin ang="5400000" scaled="1"/>
          </a:gradFill>
          <a:ln w="28575" algn="ctr">
            <a:no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There is a clear upward trend in both insured and overall losses over the past 30+ years</a:t>
            </a:r>
            <a:endParaRPr lang="en-US" b="1" dirty="0">
              <a:solidFill>
                <a:srgbClr val="FFFFFF"/>
              </a:solidFill>
              <a:latin typeface="Arial" charset="0"/>
              <a:cs typeface="Arial" charset="0"/>
            </a:endParaRPr>
          </a:p>
        </p:txBody>
      </p:sp>
      <p:sp>
        <p:nvSpPr>
          <p:cNvPr id="31" name="AutoShape 7"/>
          <p:cNvSpPr>
            <a:spLocks noChangeArrowheads="1"/>
          </p:cNvSpPr>
          <p:nvPr/>
        </p:nvSpPr>
        <p:spPr bwMode="blackWhite">
          <a:xfrm>
            <a:off x="2359742" y="1634977"/>
            <a:ext cx="2359388" cy="1290638"/>
          </a:xfrm>
          <a:prstGeom prst="wedgeRectCallout">
            <a:avLst>
              <a:gd name="adj1" fmla="val 41709"/>
              <a:gd name="adj2" fmla="val 4802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u="sng" dirty="0" smtClean="0">
                <a:solidFill>
                  <a:srgbClr val="FFFFFF"/>
                </a:solidFill>
                <a:latin typeface="Arial" pitchFamily="34" charset="0"/>
                <a:cs typeface="Arial" pitchFamily="34" charset="0"/>
              </a:rPr>
              <a:t>10-Yr. Avg. Losses</a:t>
            </a:r>
            <a:endParaRPr lang="en-US" b="1" u="sng"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a:solidFill>
                  <a:srgbClr val="FFFFFF"/>
                </a:solidFill>
                <a:latin typeface="Arial" pitchFamily="34" charset="0"/>
                <a:cs typeface="Arial" pitchFamily="34" charset="0"/>
              </a:rPr>
              <a:t>Overall </a:t>
            </a:r>
            <a:r>
              <a:rPr lang="en-US" b="1" dirty="0" smtClean="0">
                <a:solidFill>
                  <a:srgbClr val="FFFFFF"/>
                </a:solidFill>
                <a:latin typeface="Arial" pitchFamily="34" charset="0"/>
                <a:cs typeface="Arial" pitchFamily="34" charset="0"/>
              </a:rPr>
              <a:t>: $184B</a:t>
            </a:r>
            <a:endParaRPr lang="en-US" b="1"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Insured: $56B</a:t>
            </a:r>
            <a:endParaRPr lang="en-US"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10138773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700"/>
                                  </p:stCondLst>
                                  <p:childTnLst>
                                    <p:set>
                                      <p:cBhvr>
                                        <p:cTn id="11" dur="1" fill="hold">
                                          <p:stCondLst>
                                            <p:cond delay="0"/>
                                          </p:stCondLst>
                                        </p:cTn>
                                        <p:tgtEl>
                                          <p:spTgt spid="24"/>
                                        </p:tgtEl>
                                        <p:attrNameLst>
                                          <p:attrName>style.visibility</p:attrName>
                                        </p:attrNameLst>
                                      </p:cBhvr>
                                      <p:to>
                                        <p:strVal val="visible"/>
                                      </p:to>
                                    </p:set>
                                    <p:animEffect transition="in" filter="wipe(down)">
                                      <p:cBhvr>
                                        <p:cTn id="12" dur="500"/>
                                        <p:tgtEl>
                                          <p:spTgt spid="24"/>
                                        </p:tgtEl>
                                      </p:cBhvr>
                                    </p:animEffect>
                                  </p:childTnLst>
                                </p:cTn>
                              </p:par>
                            </p:childTnLst>
                          </p:cTn>
                        </p:par>
                        <p:par>
                          <p:cTn id="13" fill="hold">
                            <p:stCondLst>
                              <p:cond delay="1700"/>
                            </p:stCondLst>
                            <p:childTnLst>
                              <p:par>
                                <p:cTn id="14" presetID="2" presetClass="entr" presetSubtype="4"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ppt_x"/>
                                          </p:val>
                                        </p:tav>
                                        <p:tav tm="100000">
                                          <p:val>
                                            <p:strVal val="#ppt_x"/>
                                          </p:val>
                                        </p:tav>
                                      </p:tavLst>
                                    </p:anim>
                                    <p:anim calcmode="lin" valueType="num">
                                      <p:cBhvr additive="base">
                                        <p:cTn id="17"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31" grpId="0" animBg="1"/>
    </p:bldLst>
  </p:timing>
</p:sld>
</file>

<file path=ppt/slides/slide1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1859" name="Rectangle 5"/>
          <p:cNvSpPr>
            <a:spLocks noChangeArrowheads="1"/>
          </p:cNvSpPr>
          <p:nvPr/>
        </p:nvSpPr>
        <p:spPr bwMode="auto">
          <a:xfrm>
            <a:off x="1262063" y="5807075"/>
            <a:ext cx="165100" cy="152400"/>
          </a:xfrm>
          <a:prstGeom prst="rect">
            <a:avLst/>
          </a:prstGeom>
          <a:solidFill>
            <a:srgbClr val="C00000"/>
          </a:solidFill>
          <a:ln w="9525">
            <a:solidFill>
              <a:schemeClr val="tx1"/>
            </a:solidFill>
            <a:miter lim="800000"/>
            <a:headEnd/>
            <a:tailEnd/>
          </a:ln>
        </p:spPr>
        <p:txBody>
          <a:bodyPr wrap="none" anchor="ctr"/>
          <a:lstStyle/>
          <a:p>
            <a:endParaRPr lang="en-US"/>
          </a:p>
        </p:txBody>
      </p:sp>
      <p:sp>
        <p:nvSpPr>
          <p:cNvPr id="121860" name="Rectangle 6"/>
          <p:cNvSpPr>
            <a:spLocks noChangeArrowheads="1"/>
          </p:cNvSpPr>
          <p:nvPr/>
        </p:nvSpPr>
        <p:spPr bwMode="auto">
          <a:xfrm>
            <a:off x="3665538" y="5800725"/>
            <a:ext cx="165100" cy="152400"/>
          </a:xfrm>
          <a:prstGeom prst="rect">
            <a:avLst/>
          </a:prstGeom>
          <a:solidFill>
            <a:srgbClr val="92D050"/>
          </a:solidFill>
          <a:ln w="9525">
            <a:solidFill>
              <a:schemeClr val="tx1"/>
            </a:solidFill>
            <a:miter lim="800000"/>
            <a:headEnd/>
            <a:tailEnd/>
          </a:ln>
        </p:spPr>
        <p:txBody>
          <a:bodyPr wrap="none" anchor="ctr"/>
          <a:lstStyle/>
          <a:p>
            <a:endParaRPr lang="en-US"/>
          </a:p>
        </p:txBody>
      </p:sp>
      <p:sp>
        <p:nvSpPr>
          <p:cNvPr id="121861" name="Rectangle 7"/>
          <p:cNvSpPr>
            <a:spLocks noChangeArrowheads="1"/>
          </p:cNvSpPr>
          <p:nvPr/>
        </p:nvSpPr>
        <p:spPr bwMode="auto">
          <a:xfrm>
            <a:off x="3665538" y="6046788"/>
            <a:ext cx="165100" cy="152400"/>
          </a:xfrm>
          <a:prstGeom prst="rect">
            <a:avLst/>
          </a:prstGeom>
          <a:solidFill>
            <a:srgbClr val="2B7299"/>
          </a:solidFill>
          <a:ln w="9525">
            <a:solidFill>
              <a:schemeClr val="tx1"/>
            </a:solidFill>
            <a:miter lim="800000"/>
            <a:headEnd/>
            <a:tailEnd/>
          </a:ln>
        </p:spPr>
        <p:txBody>
          <a:bodyPr wrap="none" anchor="ctr"/>
          <a:lstStyle/>
          <a:p>
            <a:endParaRPr lang="en-US"/>
          </a:p>
        </p:txBody>
      </p:sp>
      <p:sp>
        <p:nvSpPr>
          <p:cNvPr id="121862" name="Rectangle 8"/>
          <p:cNvSpPr>
            <a:spLocks noChangeArrowheads="1"/>
          </p:cNvSpPr>
          <p:nvPr/>
        </p:nvSpPr>
        <p:spPr bwMode="auto">
          <a:xfrm>
            <a:off x="6584950" y="5803900"/>
            <a:ext cx="165100" cy="152400"/>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121863" name="Text Box 9"/>
          <p:cNvSpPr txBox="1">
            <a:spLocks noChangeArrowheads="1"/>
          </p:cNvSpPr>
          <p:nvPr/>
        </p:nvSpPr>
        <p:spPr bwMode="auto">
          <a:xfrm>
            <a:off x="1450975" y="5757863"/>
            <a:ext cx="1778000" cy="600075"/>
          </a:xfrm>
          <a:prstGeom prst="rect">
            <a:avLst/>
          </a:prstGeom>
          <a:noFill/>
          <a:ln w="9525">
            <a:noFill/>
            <a:miter lim="800000"/>
            <a:headEnd/>
            <a:tailEnd/>
          </a:ln>
        </p:spPr>
        <p:txBody>
          <a:bodyPr>
            <a:spAutoFit/>
          </a:bodyPr>
          <a:lstStyle/>
          <a:p>
            <a:r>
              <a:rPr lang="de-DE" sz="1100">
                <a:solidFill>
                  <a:srgbClr val="28688C"/>
                </a:solidFill>
              </a:rPr>
              <a:t>Geophysical </a:t>
            </a:r>
          </a:p>
          <a:p>
            <a:r>
              <a:rPr lang="de-DE" sz="1100">
                <a:solidFill>
                  <a:srgbClr val="28688C"/>
                </a:solidFill>
              </a:rPr>
              <a:t>(earthquake, tsunami, </a:t>
            </a:r>
          </a:p>
          <a:p>
            <a:r>
              <a:rPr lang="de-DE" sz="1100">
                <a:solidFill>
                  <a:srgbClr val="28688C"/>
                </a:solidFill>
              </a:rPr>
              <a:t>volcanic activity)</a:t>
            </a:r>
          </a:p>
        </p:txBody>
      </p:sp>
      <p:sp>
        <p:nvSpPr>
          <p:cNvPr id="121864" name="Text Box 10"/>
          <p:cNvSpPr txBox="1">
            <a:spLocks noChangeArrowheads="1"/>
          </p:cNvSpPr>
          <p:nvPr/>
        </p:nvSpPr>
        <p:spPr bwMode="auto">
          <a:xfrm>
            <a:off x="6764338" y="5741988"/>
            <a:ext cx="2124075" cy="601662"/>
          </a:xfrm>
          <a:prstGeom prst="rect">
            <a:avLst/>
          </a:prstGeom>
          <a:noFill/>
          <a:ln w="9525">
            <a:noFill/>
            <a:miter lim="800000"/>
            <a:headEnd/>
            <a:tailEnd/>
          </a:ln>
        </p:spPr>
        <p:txBody>
          <a:bodyPr>
            <a:spAutoFit/>
          </a:bodyPr>
          <a:lstStyle/>
          <a:p>
            <a:r>
              <a:rPr lang="de-DE" sz="1100">
                <a:solidFill>
                  <a:srgbClr val="28688C"/>
                </a:solidFill>
              </a:rPr>
              <a:t>Climatological </a:t>
            </a:r>
          </a:p>
          <a:p>
            <a:r>
              <a:rPr lang="de-DE" sz="1100">
                <a:solidFill>
                  <a:srgbClr val="28688C"/>
                </a:solidFill>
              </a:rPr>
              <a:t>(temperature extremes, </a:t>
            </a:r>
          </a:p>
          <a:p>
            <a:r>
              <a:rPr lang="de-DE" sz="1100">
                <a:solidFill>
                  <a:srgbClr val="28688C"/>
                </a:solidFill>
              </a:rPr>
              <a:t>drought, wildfire)</a:t>
            </a:r>
          </a:p>
        </p:txBody>
      </p:sp>
      <p:sp>
        <p:nvSpPr>
          <p:cNvPr id="121865" name="Text Box 11"/>
          <p:cNvSpPr txBox="1">
            <a:spLocks noChangeArrowheads="1"/>
          </p:cNvSpPr>
          <p:nvPr/>
        </p:nvSpPr>
        <p:spPr bwMode="auto">
          <a:xfrm>
            <a:off x="3881438" y="5740400"/>
            <a:ext cx="1981200" cy="261938"/>
          </a:xfrm>
          <a:prstGeom prst="rect">
            <a:avLst/>
          </a:prstGeom>
          <a:noFill/>
          <a:ln w="9525">
            <a:noFill/>
            <a:miter lim="800000"/>
            <a:headEnd/>
            <a:tailEnd/>
          </a:ln>
        </p:spPr>
        <p:txBody>
          <a:bodyPr>
            <a:spAutoFit/>
          </a:bodyPr>
          <a:lstStyle/>
          <a:p>
            <a:r>
              <a:rPr lang="de-DE" sz="1100">
                <a:solidFill>
                  <a:srgbClr val="28688C"/>
                </a:solidFill>
              </a:rPr>
              <a:t>Meteorological (storm)</a:t>
            </a:r>
          </a:p>
        </p:txBody>
      </p:sp>
      <p:sp>
        <p:nvSpPr>
          <p:cNvPr id="121866" name="Text Box 12"/>
          <p:cNvSpPr txBox="1">
            <a:spLocks noChangeArrowheads="1"/>
          </p:cNvSpPr>
          <p:nvPr/>
        </p:nvSpPr>
        <p:spPr bwMode="auto">
          <a:xfrm>
            <a:off x="3884613" y="5989638"/>
            <a:ext cx="3165475" cy="431800"/>
          </a:xfrm>
          <a:prstGeom prst="rect">
            <a:avLst/>
          </a:prstGeom>
          <a:noFill/>
          <a:ln w="9525">
            <a:noFill/>
            <a:miter lim="800000"/>
            <a:headEnd/>
            <a:tailEnd/>
          </a:ln>
        </p:spPr>
        <p:txBody>
          <a:bodyPr>
            <a:spAutoFit/>
          </a:bodyPr>
          <a:lstStyle/>
          <a:p>
            <a:r>
              <a:rPr lang="de-DE" sz="1100">
                <a:solidFill>
                  <a:srgbClr val="28688C"/>
                </a:solidFill>
              </a:rPr>
              <a:t>Hydrological </a:t>
            </a:r>
          </a:p>
          <a:p>
            <a:r>
              <a:rPr lang="de-DE" sz="1100">
                <a:solidFill>
                  <a:srgbClr val="28688C"/>
                </a:solidFill>
              </a:rPr>
              <a:t>(flood, mass movement)</a:t>
            </a:r>
          </a:p>
        </p:txBody>
      </p:sp>
      <p:sp>
        <p:nvSpPr>
          <p:cNvPr id="121867" name="Title 56"/>
          <p:cNvSpPr>
            <a:spLocks noGrp="1"/>
          </p:cNvSpPr>
          <p:nvPr>
            <p:ph type="title"/>
          </p:nvPr>
        </p:nvSpPr>
        <p:spPr>
          <a:xfrm>
            <a:off x="87931" y="356061"/>
            <a:ext cx="7831956" cy="719137"/>
          </a:xfrm>
        </p:spPr>
        <p:txBody>
          <a:bodyPr/>
          <a:lstStyle/>
          <a:p>
            <a:r>
              <a:rPr lang="en-US" dirty="0" smtClean="0">
                <a:solidFill>
                  <a:srgbClr val="28688C"/>
                </a:solidFill>
              </a:rPr>
              <a:t>Natural Disasters Worldwide,</a:t>
            </a:r>
            <a:br>
              <a:rPr lang="en-US" dirty="0" smtClean="0">
                <a:solidFill>
                  <a:srgbClr val="28688C"/>
                </a:solidFill>
              </a:rPr>
            </a:br>
            <a:r>
              <a:rPr lang="en-US" dirty="0" smtClean="0">
                <a:solidFill>
                  <a:srgbClr val="28688C"/>
                </a:solidFill>
              </a:rPr>
              <a:t>1980 – 2013 (</a:t>
            </a:r>
            <a:r>
              <a:rPr lang="en-US" sz="1800" dirty="0" smtClean="0">
                <a:solidFill>
                  <a:srgbClr val="28688C"/>
                </a:solidFill>
              </a:rPr>
              <a:t>Number of Events)</a:t>
            </a:r>
            <a:br>
              <a:rPr lang="en-US" sz="1800" dirty="0" smtClean="0">
                <a:solidFill>
                  <a:srgbClr val="28688C"/>
                </a:solidFill>
              </a:rPr>
            </a:br>
            <a:endParaRPr lang="en-US" dirty="0" smtClean="0">
              <a:solidFill>
                <a:srgbClr val="28688C"/>
              </a:solidFill>
            </a:endParaRPr>
          </a:p>
        </p:txBody>
      </p:sp>
      <p:sp>
        <p:nvSpPr>
          <p:cNvPr id="28" name="Rectangle 3"/>
          <p:cNvSpPr>
            <a:spLocks noChangeArrowheads="1"/>
          </p:cNvSpPr>
          <p:nvPr/>
        </p:nvSpPr>
        <p:spPr bwMode="auto">
          <a:xfrm>
            <a:off x="26988" y="6468189"/>
            <a:ext cx="2895600" cy="246221"/>
          </a:xfrm>
          <a:prstGeom prst="rect">
            <a:avLst/>
          </a:prstGeom>
          <a:noFill/>
          <a:ln w="9525" algn="ctr">
            <a:noFill/>
            <a:miter lim="800000"/>
            <a:headEnd/>
            <a:tailEnd/>
          </a:ln>
        </p:spPr>
        <p:txBody>
          <a:bodyPr anchor="ctr">
            <a:spAutoFit/>
          </a:bodyPr>
          <a:lstStyle/>
          <a:p>
            <a:pPr fontAlgn="auto">
              <a:spcBef>
                <a:spcPts val="0"/>
              </a:spcBef>
              <a:spcAft>
                <a:spcPts val="0"/>
              </a:spcAft>
              <a:defRPr/>
            </a:pPr>
            <a:r>
              <a:rPr lang="en-US" sz="1000" dirty="0" smtClean="0">
                <a:solidFill>
                  <a:schemeClr val="accent4">
                    <a:lumMod val="75000"/>
                  </a:schemeClr>
                </a:solidFill>
                <a:cs typeface="+mn-cs"/>
              </a:rPr>
              <a:t>Source</a:t>
            </a:r>
            <a:r>
              <a:rPr lang="en-US" sz="1000" dirty="0">
                <a:solidFill>
                  <a:schemeClr val="accent4">
                    <a:lumMod val="75000"/>
                  </a:schemeClr>
                </a:solidFill>
                <a:cs typeface="+mn-cs"/>
              </a:rPr>
              <a:t>: MR </a:t>
            </a:r>
            <a:r>
              <a:rPr lang="en-US" sz="1000" dirty="0" err="1">
                <a:solidFill>
                  <a:schemeClr val="accent4">
                    <a:lumMod val="75000"/>
                  </a:schemeClr>
                </a:solidFill>
                <a:cs typeface="+mn-cs"/>
              </a:rPr>
              <a:t>NatCat</a:t>
            </a:r>
            <a:r>
              <a:rPr lang="en-US" sz="1000" i="1" dirty="0" err="1">
                <a:solidFill>
                  <a:schemeClr val="accent4">
                    <a:lumMod val="75000"/>
                  </a:schemeClr>
                </a:solidFill>
                <a:cs typeface="+mn-cs"/>
              </a:rPr>
              <a:t>SERVICE</a:t>
            </a:r>
            <a:endParaRPr lang="en-US" sz="1000" dirty="0">
              <a:solidFill>
                <a:schemeClr val="accent4">
                  <a:lumMod val="75000"/>
                </a:schemeClr>
              </a:solidFill>
            </a:endParaRPr>
          </a:p>
        </p:txBody>
      </p:sp>
      <p:sp>
        <p:nvSpPr>
          <p:cNvPr id="29" name="TextBox 28"/>
          <p:cNvSpPr txBox="1"/>
          <p:nvPr/>
        </p:nvSpPr>
        <p:spPr>
          <a:xfrm>
            <a:off x="8415338" y="6540500"/>
            <a:ext cx="685800" cy="274638"/>
          </a:xfrm>
          <a:prstGeom prst="rect">
            <a:avLst/>
          </a:prstGeom>
          <a:noFill/>
        </p:spPr>
        <p:txBody>
          <a:bodyPr anchor="ctr">
            <a:spAutoFit/>
          </a:bodyPr>
          <a:lstStyle/>
          <a:p>
            <a:pPr algn="r" fontAlgn="auto">
              <a:spcBef>
                <a:spcPts val="0"/>
              </a:spcBef>
              <a:spcAft>
                <a:spcPts val="0"/>
              </a:spcAft>
              <a:defRPr/>
            </a:pPr>
            <a:fld id="{47E94D20-8B04-489F-865D-6565B0726539}" type="slidenum">
              <a:rPr lang="en-US" sz="1000">
                <a:solidFill>
                  <a:schemeClr val="accent4">
                    <a:lumMod val="75000"/>
                  </a:schemeClr>
                </a:solidFill>
                <a:latin typeface="+mn-lt"/>
                <a:cs typeface="+mn-cs"/>
              </a:rPr>
              <a:pPr algn="r" fontAlgn="auto">
                <a:spcBef>
                  <a:spcPts val="0"/>
                </a:spcBef>
                <a:spcAft>
                  <a:spcPts val="0"/>
                </a:spcAft>
                <a:defRPr/>
              </a:pPr>
              <a:t>148</a:t>
            </a:fld>
            <a:endParaRPr lang="en-US" sz="1000" dirty="0">
              <a:solidFill>
                <a:schemeClr val="accent4">
                  <a:lumMod val="75000"/>
                </a:schemeClr>
              </a:solidFill>
              <a:latin typeface="+mn-lt"/>
              <a:cs typeface="+mn-cs"/>
            </a:endParaRPr>
          </a:p>
        </p:txBody>
      </p:sp>
      <p:sp>
        <p:nvSpPr>
          <p:cNvPr id="121872" name="Textfeld 41"/>
          <p:cNvSpPr txBox="1">
            <a:spLocks noChangeArrowheads="1"/>
          </p:cNvSpPr>
          <p:nvPr/>
        </p:nvSpPr>
        <p:spPr bwMode="auto">
          <a:xfrm>
            <a:off x="8632825" y="4189413"/>
            <a:ext cx="457200" cy="246062"/>
          </a:xfrm>
          <a:prstGeom prst="rect">
            <a:avLst/>
          </a:prstGeom>
          <a:solidFill>
            <a:srgbClr val="FFC000"/>
          </a:solidFill>
          <a:ln w="9525">
            <a:noFill/>
            <a:miter lim="800000"/>
            <a:headEnd/>
            <a:tailEnd/>
          </a:ln>
        </p:spPr>
        <p:txBody>
          <a:bodyPr>
            <a:spAutoFit/>
          </a:bodyPr>
          <a:lstStyle/>
          <a:p>
            <a:pPr algn="ctr"/>
            <a:endParaRPr lang="de-DE" sz="1000" b="1" dirty="0">
              <a:solidFill>
                <a:schemeClr val="bg1"/>
              </a:solidFill>
            </a:endParaRPr>
          </a:p>
        </p:txBody>
      </p:sp>
      <p:sp>
        <p:nvSpPr>
          <p:cNvPr id="20" name="Textfeld 40"/>
          <p:cNvSpPr txBox="1"/>
          <p:nvPr/>
        </p:nvSpPr>
        <p:spPr>
          <a:xfrm>
            <a:off x="8623300" y="4570413"/>
            <a:ext cx="457200" cy="246062"/>
          </a:xfrm>
          <a:prstGeom prst="rect">
            <a:avLst/>
          </a:prstGeom>
          <a:solidFill>
            <a:schemeClr val="accent1">
              <a:lumMod val="75000"/>
            </a:schemeClr>
          </a:solidFill>
          <a:effectLst/>
        </p:spPr>
        <p:txBody>
          <a:bodyPr>
            <a:spAutoFit/>
          </a:bodyPr>
          <a:lstStyle/>
          <a:p>
            <a:pPr algn="ctr">
              <a:defRPr/>
            </a:pPr>
            <a:endParaRPr lang="de-DE" sz="1000" b="1" dirty="0">
              <a:solidFill>
                <a:schemeClr val="bg1"/>
              </a:solidFill>
            </a:endParaRPr>
          </a:p>
        </p:txBody>
      </p:sp>
      <p:sp>
        <p:nvSpPr>
          <p:cNvPr id="22" name="Textfeld 39"/>
          <p:cNvSpPr txBox="1"/>
          <p:nvPr/>
        </p:nvSpPr>
        <p:spPr>
          <a:xfrm>
            <a:off x="8610600" y="4887913"/>
            <a:ext cx="457200" cy="246062"/>
          </a:xfrm>
          <a:prstGeom prst="rect">
            <a:avLst/>
          </a:prstGeom>
          <a:solidFill>
            <a:srgbClr val="92D050"/>
          </a:solidFill>
          <a:ln>
            <a:solidFill>
              <a:srgbClr val="92D050"/>
            </a:solidFill>
          </a:ln>
          <a:effectLst/>
        </p:spPr>
        <p:txBody>
          <a:bodyPr>
            <a:spAutoFit/>
          </a:bodyPr>
          <a:lstStyle/>
          <a:p>
            <a:pPr algn="ctr">
              <a:defRPr/>
            </a:pPr>
            <a:endParaRPr lang="de-DE" sz="1000" b="1" dirty="0">
              <a:solidFill>
                <a:schemeClr val="bg1"/>
              </a:solidFill>
            </a:endParaRPr>
          </a:p>
        </p:txBody>
      </p:sp>
      <p:sp>
        <p:nvSpPr>
          <p:cNvPr id="121875" name="Textfeld 24"/>
          <p:cNvSpPr txBox="1">
            <a:spLocks noChangeArrowheads="1"/>
          </p:cNvSpPr>
          <p:nvPr/>
        </p:nvSpPr>
        <p:spPr bwMode="auto">
          <a:xfrm>
            <a:off x="8610600" y="5189538"/>
            <a:ext cx="457200" cy="246062"/>
          </a:xfrm>
          <a:prstGeom prst="rect">
            <a:avLst/>
          </a:prstGeom>
          <a:solidFill>
            <a:srgbClr val="C00000"/>
          </a:solidFill>
          <a:ln w="9525">
            <a:noFill/>
            <a:miter lim="800000"/>
            <a:headEnd/>
            <a:tailEnd/>
          </a:ln>
        </p:spPr>
        <p:txBody>
          <a:bodyPr>
            <a:spAutoFit/>
          </a:bodyPr>
          <a:lstStyle/>
          <a:p>
            <a:pPr algn="ctr"/>
            <a:endParaRPr lang="de-DE" sz="1000" b="1" dirty="0">
              <a:solidFill>
                <a:schemeClr val="bg1"/>
              </a:solidFill>
            </a:endParaRPr>
          </a:p>
        </p:txBody>
      </p:sp>
      <p:sp>
        <p:nvSpPr>
          <p:cNvPr id="25" name="Text Box 13"/>
          <p:cNvSpPr txBox="1">
            <a:spLocks noChangeArrowheads="1"/>
          </p:cNvSpPr>
          <p:nvPr/>
        </p:nvSpPr>
        <p:spPr bwMode="auto">
          <a:xfrm rot="-5400000">
            <a:off x="-288640" y="3234689"/>
            <a:ext cx="960437" cy="339725"/>
          </a:xfrm>
          <a:prstGeom prst="rect">
            <a:avLst/>
          </a:prstGeom>
          <a:noFill/>
          <a:ln w="9525">
            <a:noFill/>
            <a:miter lim="800000"/>
            <a:headEnd/>
            <a:tailEnd/>
          </a:ln>
        </p:spPr>
        <p:txBody>
          <a:bodyPr wrap="none">
            <a:spAutoFit/>
          </a:bodyPr>
          <a:lstStyle/>
          <a:p>
            <a:r>
              <a:rPr lang="en-GB" sz="1600" b="1" dirty="0">
                <a:solidFill>
                  <a:srgbClr val="2B7299"/>
                </a:solidFill>
              </a:rPr>
              <a:t>Number</a:t>
            </a:r>
          </a:p>
        </p:txBody>
      </p:sp>
      <p:pic>
        <p:nvPicPr>
          <p:cNvPr id="21" name="Picture 2"/>
          <p:cNvPicPr>
            <a:picLocks noChangeAspect="1" noChangeArrowheads="1"/>
          </p:cNvPicPr>
          <p:nvPr>
            <p:custDataLst>
              <p:tags r:id="rId1"/>
            </p:custDataLst>
          </p:nvPr>
        </p:nvPicPr>
        <p:blipFill>
          <a:blip r:embed="rId3" cstate="email">
            <a:extLst>
              <a:ext uri="{28A0092B-C50C-407E-A947-70E740481C1C}">
                <a14:useLocalDpi xmlns:a14="http://schemas.microsoft.com/office/drawing/2010/main"/>
              </a:ext>
            </a:extLst>
          </a:blip>
          <a:srcRect t="6316"/>
          <a:stretch>
            <a:fillRect/>
          </a:stretch>
        </p:blipFill>
        <p:spPr bwMode="auto">
          <a:xfrm>
            <a:off x="380284" y="1400296"/>
            <a:ext cx="8308975" cy="4393364"/>
          </a:xfrm>
          <a:prstGeom prst="rect">
            <a:avLst/>
          </a:prstGeom>
          <a:noFill/>
          <a:ln w="9525">
            <a:noFill/>
            <a:miter lim="800000"/>
            <a:headEnd/>
            <a:tailEnd/>
          </a:ln>
          <a:effectLst/>
        </p:spPr>
      </p:pic>
      <p:sp>
        <p:nvSpPr>
          <p:cNvPr id="23" name="AutoShape 7"/>
          <p:cNvSpPr>
            <a:spLocks noChangeArrowheads="1"/>
          </p:cNvSpPr>
          <p:nvPr/>
        </p:nvSpPr>
        <p:spPr bwMode="blackWhite">
          <a:xfrm>
            <a:off x="2079523" y="1106129"/>
            <a:ext cx="3908322" cy="1206887"/>
          </a:xfrm>
          <a:prstGeom prst="wedgeRectCallout">
            <a:avLst>
              <a:gd name="adj1" fmla="val 108308"/>
              <a:gd name="adj2" fmla="val 6497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2000" b="1" dirty="0">
                <a:solidFill>
                  <a:srgbClr val="FFFFFF"/>
                </a:solidFill>
                <a:latin typeface="Arial" pitchFamily="34" charset="0"/>
                <a:cs typeface="Arial" pitchFamily="34" charset="0"/>
              </a:rPr>
              <a:t>There were </a:t>
            </a:r>
            <a:r>
              <a:rPr lang="en-US" sz="2000" b="1" dirty="0" smtClean="0">
                <a:solidFill>
                  <a:srgbClr val="FFFFFF"/>
                </a:solidFill>
                <a:latin typeface="Arial" pitchFamily="34" charset="0"/>
                <a:cs typeface="Arial" pitchFamily="34" charset="0"/>
              </a:rPr>
              <a:t>880 </a:t>
            </a:r>
            <a:r>
              <a:rPr lang="en-US" sz="2000" b="1" dirty="0">
                <a:solidFill>
                  <a:srgbClr val="FFFFFF"/>
                </a:solidFill>
                <a:latin typeface="Arial" pitchFamily="34" charset="0"/>
                <a:cs typeface="Arial" pitchFamily="34" charset="0"/>
              </a:rPr>
              <a:t>natural disaster events </a:t>
            </a:r>
            <a:r>
              <a:rPr lang="en-US" sz="2000" b="1" dirty="0" smtClean="0">
                <a:solidFill>
                  <a:srgbClr val="FFFFFF"/>
                </a:solidFill>
                <a:latin typeface="Arial" pitchFamily="34" charset="0"/>
                <a:cs typeface="Arial" pitchFamily="34" charset="0"/>
              </a:rPr>
              <a:t>globally in 2013 compared to 905 in 2012</a:t>
            </a:r>
            <a:endParaRPr lang="en-US" sz="2000"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3"/>
                                        </p:tgtEl>
                                        <p:attrNameLst>
                                          <p:attrName>style.visibility</p:attrName>
                                        </p:attrNameLst>
                                      </p:cBhvr>
                                      <p:to>
                                        <p:strVal val="visible"/>
                                      </p:to>
                                    </p:set>
                                    <p:animEffect transition="in" filter="wipe(right)">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 name="Title 20"/>
          <p:cNvSpPr>
            <a:spLocks noGrp="1"/>
          </p:cNvSpPr>
          <p:nvPr>
            <p:ph type="title"/>
          </p:nvPr>
        </p:nvSpPr>
        <p:spPr>
          <a:xfrm>
            <a:off x="59959" y="121015"/>
            <a:ext cx="7914808" cy="720725"/>
          </a:xfrm>
        </p:spPr>
        <p:txBody>
          <a:bodyPr/>
          <a:lstStyle/>
          <a:p>
            <a:pPr eaLnBrk="1" hangingPunct="1">
              <a:defRPr/>
            </a:pPr>
            <a:r>
              <a:rPr lang="de-DE" sz="2800" kern="1200" dirty="0" smtClean="0">
                <a:solidFill>
                  <a:srgbClr val="28688C"/>
                </a:solidFill>
                <a:latin typeface="Arial"/>
                <a:ea typeface="Arial Unicode MS"/>
                <a:cs typeface="Arial"/>
              </a:rPr>
              <a:t>Losses Due to Natural Disasters Worldwide, 1980–2013 </a:t>
            </a:r>
            <a:r>
              <a:rPr lang="de-DE" sz="2400" kern="1200" dirty="0" smtClean="0">
                <a:solidFill>
                  <a:srgbClr val="28688C"/>
                </a:solidFill>
                <a:latin typeface="Arial"/>
                <a:ea typeface="Arial Unicode MS"/>
                <a:cs typeface="Arial"/>
              </a:rPr>
              <a:t>(Overall &amp; Insured Losses)</a:t>
            </a:r>
            <a:endParaRPr lang="en-US" kern="1200" dirty="0" smtClean="0">
              <a:solidFill>
                <a:srgbClr val="28688C"/>
              </a:solidFill>
              <a:latin typeface="Arial"/>
              <a:ea typeface="Arial Unicode MS"/>
              <a:cs typeface="Arial"/>
            </a:endParaRPr>
          </a:p>
        </p:txBody>
      </p:sp>
      <p:sp>
        <p:nvSpPr>
          <p:cNvPr id="33" name="TextBox 32"/>
          <p:cNvSpPr txBox="1"/>
          <p:nvPr/>
        </p:nvSpPr>
        <p:spPr>
          <a:xfrm>
            <a:off x="8415338" y="6543675"/>
            <a:ext cx="685800" cy="274638"/>
          </a:xfrm>
          <a:prstGeom prst="rect">
            <a:avLst/>
          </a:prstGeom>
          <a:noFill/>
        </p:spPr>
        <p:txBody>
          <a:bodyPr anchor="ctr">
            <a:spAutoFit/>
          </a:bodyPr>
          <a:lstStyle/>
          <a:p>
            <a:pPr algn="r">
              <a:defRPr/>
            </a:pPr>
            <a:fld id="{F5633247-1482-4DC6-B438-F0612B2BF3C0}" type="slidenum">
              <a:rPr lang="en-US" sz="1000">
                <a:solidFill>
                  <a:schemeClr val="accent4">
                    <a:lumMod val="75000"/>
                  </a:schemeClr>
                </a:solidFill>
                <a:latin typeface="+mn-lt"/>
              </a:rPr>
              <a:pPr algn="r">
                <a:defRPr/>
              </a:pPr>
              <a:t>149</a:t>
            </a:fld>
            <a:endParaRPr lang="en-US" sz="1000" dirty="0">
              <a:solidFill>
                <a:schemeClr val="accent4">
                  <a:lumMod val="75000"/>
                </a:schemeClr>
              </a:solidFill>
              <a:latin typeface="+mn-lt"/>
            </a:endParaRPr>
          </a:p>
        </p:txBody>
      </p:sp>
      <p:grpSp>
        <p:nvGrpSpPr>
          <p:cNvPr id="2" name="Gruppieren 18"/>
          <p:cNvGrpSpPr>
            <a:grpSpLocks/>
          </p:cNvGrpSpPr>
          <p:nvPr/>
        </p:nvGrpSpPr>
        <p:grpSpPr bwMode="auto">
          <a:xfrm>
            <a:off x="1683621" y="6255768"/>
            <a:ext cx="5753100" cy="267331"/>
            <a:chOff x="2021059" y="5197108"/>
            <a:chExt cx="4172956" cy="268913"/>
          </a:xfrm>
        </p:grpSpPr>
        <p:sp>
          <p:nvSpPr>
            <p:cNvPr id="106507" name="Textfeld 25"/>
            <p:cNvSpPr txBox="1">
              <a:spLocks noChangeArrowheads="1"/>
            </p:cNvSpPr>
            <p:nvPr/>
          </p:nvSpPr>
          <p:spPr bwMode="auto">
            <a:xfrm>
              <a:off x="2120552" y="5218343"/>
              <a:ext cx="1502471" cy="247678"/>
            </a:xfrm>
            <a:prstGeom prst="rect">
              <a:avLst/>
            </a:prstGeom>
            <a:noFill/>
            <a:ln w="9525">
              <a:noFill/>
              <a:miter lim="800000"/>
              <a:headEnd/>
              <a:tailEnd/>
            </a:ln>
          </p:spPr>
          <p:txBody>
            <a:bodyPr wrap="none">
              <a:spAutoFit/>
            </a:bodyPr>
            <a:lstStyle/>
            <a:p>
              <a:r>
                <a:rPr lang="de-DE" sz="1000" dirty="0"/>
                <a:t>Overall losses (in </a:t>
              </a:r>
              <a:r>
                <a:rPr lang="de-DE" sz="1000" dirty="0" smtClean="0"/>
                <a:t>2013 </a:t>
              </a:r>
              <a:r>
                <a:rPr lang="de-DE" sz="1000" dirty="0"/>
                <a:t>values)  </a:t>
              </a:r>
            </a:p>
          </p:txBody>
        </p:sp>
        <p:sp>
          <p:nvSpPr>
            <p:cNvPr id="106508" name="Textfeld 26"/>
            <p:cNvSpPr txBox="1">
              <a:spLocks noChangeArrowheads="1"/>
            </p:cNvSpPr>
            <p:nvPr/>
          </p:nvSpPr>
          <p:spPr bwMode="auto">
            <a:xfrm>
              <a:off x="4728671" y="5197108"/>
              <a:ext cx="1465344" cy="247043"/>
            </a:xfrm>
            <a:prstGeom prst="rect">
              <a:avLst/>
            </a:prstGeom>
            <a:noFill/>
            <a:ln w="9525">
              <a:noFill/>
              <a:miter lim="800000"/>
              <a:headEnd/>
              <a:tailEnd/>
            </a:ln>
          </p:spPr>
          <p:txBody>
            <a:bodyPr wrap="none">
              <a:spAutoFit/>
            </a:bodyPr>
            <a:lstStyle/>
            <a:p>
              <a:r>
                <a:rPr lang="de-DE" sz="1000" dirty="0"/>
                <a:t>Insured losses (in </a:t>
              </a:r>
              <a:r>
                <a:rPr lang="de-DE" sz="1000" dirty="0" smtClean="0"/>
                <a:t>2013 </a:t>
              </a:r>
              <a:r>
                <a:rPr lang="de-DE" sz="1000" dirty="0"/>
                <a:t>values)  </a:t>
              </a:r>
            </a:p>
          </p:txBody>
        </p:sp>
        <p:sp>
          <p:nvSpPr>
            <p:cNvPr id="106509" name="Rechteck 30"/>
            <p:cNvSpPr>
              <a:spLocks noChangeArrowheads="1"/>
            </p:cNvSpPr>
            <p:nvPr/>
          </p:nvSpPr>
          <p:spPr bwMode="auto">
            <a:xfrm>
              <a:off x="2021059" y="5265972"/>
              <a:ext cx="99493" cy="137618"/>
            </a:xfrm>
            <a:prstGeom prst="rect">
              <a:avLst/>
            </a:prstGeom>
            <a:solidFill>
              <a:srgbClr val="92D050"/>
            </a:solidFill>
            <a:ln w="9525" algn="ctr">
              <a:noFill/>
              <a:round/>
              <a:headEnd/>
              <a:tailEnd/>
            </a:ln>
          </p:spPr>
          <p:txBody>
            <a:bodyPr wrap="none">
              <a:spAutoFit/>
            </a:bodyPr>
            <a:lstStyle/>
            <a:p>
              <a:pPr marL="266700" indent="-265113"/>
              <a:endParaRPr lang="de-DE"/>
            </a:p>
          </p:txBody>
        </p:sp>
        <p:sp>
          <p:nvSpPr>
            <p:cNvPr id="106510" name="Rechteck 31"/>
            <p:cNvSpPr>
              <a:spLocks noChangeArrowheads="1"/>
            </p:cNvSpPr>
            <p:nvPr/>
          </p:nvSpPr>
          <p:spPr bwMode="auto">
            <a:xfrm>
              <a:off x="4609400" y="5265958"/>
              <a:ext cx="99493" cy="137618"/>
            </a:xfrm>
            <a:prstGeom prst="rect">
              <a:avLst/>
            </a:prstGeom>
            <a:solidFill>
              <a:srgbClr val="002060"/>
            </a:solidFill>
            <a:ln w="9525" algn="ctr">
              <a:noFill/>
              <a:round/>
              <a:headEnd/>
              <a:tailEnd/>
            </a:ln>
          </p:spPr>
          <p:txBody>
            <a:bodyPr>
              <a:spAutoFit/>
            </a:bodyPr>
            <a:lstStyle/>
            <a:p>
              <a:pPr marL="266700" indent="-265113"/>
              <a:endParaRPr lang="de-DE"/>
            </a:p>
          </p:txBody>
        </p:sp>
      </p:grpSp>
      <p:sp>
        <p:nvSpPr>
          <p:cNvPr id="17" name="Rectangle 3"/>
          <p:cNvSpPr>
            <a:spLocks noChangeArrowheads="1"/>
          </p:cNvSpPr>
          <p:nvPr/>
        </p:nvSpPr>
        <p:spPr bwMode="auto">
          <a:xfrm>
            <a:off x="39688" y="6383308"/>
            <a:ext cx="2895600" cy="400110"/>
          </a:xfrm>
          <a:prstGeom prst="rect">
            <a:avLst/>
          </a:prstGeom>
          <a:noFill/>
          <a:ln w="9525" algn="ctr">
            <a:noFill/>
            <a:miter lim="800000"/>
            <a:headEnd/>
            <a:tailEnd/>
          </a:ln>
        </p:spPr>
        <p:txBody>
          <a:bodyPr anchor="ctr">
            <a:spAutoFit/>
          </a:bodyPr>
          <a:lstStyle/>
          <a:p>
            <a:pPr>
              <a:defRPr/>
            </a:pPr>
            <a:endParaRPr lang="en-US" sz="1000" dirty="0">
              <a:solidFill>
                <a:schemeClr val="accent4">
                  <a:lumMod val="75000"/>
                </a:schemeClr>
              </a:solidFill>
            </a:endParaRPr>
          </a:p>
          <a:p>
            <a:pPr>
              <a:defRPr/>
            </a:pPr>
            <a:r>
              <a:rPr lang="en-US" sz="1000" dirty="0" smtClean="0">
                <a:solidFill>
                  <a:schemeClr val="accent4">
                    <a:lumMod val="75000"/>
                  </a:schemeClr>
                </a:solidFill>
              </a:rPr>
              <a:t>Source</a:t>
            </a:r>
            <a:r>
              <a:rPr lang="en-US" sz="1000" dirty="0">
                <a:solidFill>
                  <a:schemeClr val="accent4">
                    <a:lumMod val="75000"/>
                  </a:schemeClr>
                </a:solidFill>
              </a:rPr>
              <a:t>: MR </a:t>
            </a:r>
            <a:r>
              <a:rPr lang="en-US" sz="1000" dirty="0" err="1">
                <a:solidFill>
                  <a:schemeClr val="accent4">
                    <a:lumMod val="75000"/>
                  </a:schemeClr>
                </a:solidFill>
              </a:rPr>
              <a:t>NatCat</a:t>
            </a:r>
            <a:r>
              <a:rPr lang="en-US" sz="1000" i="1" dirty="0" err="1">
                <a:solidFill>
                  <a:schemeClr val="accent4">
                    <a:lumMod val="75000"/>
                  </a:schemeClr>
                </a:solidFill>
              </a:rPr>
              <a:t>SERVICE</a:t>
            </a:r>
            <a:endParaRPr lang="en-US" sz="1000" dirty="0">
              <a:solidFill>
                <a:schemeClr val="accent4">
                  <a:lumMod val="75000"/>
                </a:schemeClr>
              </a:solidFill>
            </a:endParaRPr>
          </a:p>
        </p:txBody>
      </p:sp>
      <p:sp>
        <p:nvSpPr>
          <p:cNvPr id="16" name="Rectangle 3"/>
          <p:cNvSpPr>
            <a:spLocks noChangeArrowheads="1"/>
          </p:cNvSpPr>
          <p:nvPr/>
        </p:nvSpPr>
        <p:spPr bwMode="black">
          <a:xfrm>
            <a:off x="347663" y="1365250"/>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latin typeface="Arial" charset="0"/>
                <a:cs typeface="Arial" charset="0"/>
              </a:rPr>
              <a:t>(2013 </a:t>
            </a:r>
            <a:r>
              <a:rPr lang="en-US" sz="1600" b="1" dirty="0">
                <a:solidFill>
                  <a:srgbClr val="225A7A"/>
                </a:solidFill>
                <a:latin typeface="Arial" charset="0"/>
                <a:cs typeface="Arial" charset="0"/>
              </a:rPr>
              <a:t>Dollars, $ Billions</a:t>
            </a:r>
            <a:r>
              <a:rPr lang="en-US" sz="1600" b="1" dirty="0" smtClean="0">
                <a:solidFill>
                  <a:srgbClr val="225A7A"/>
                </a:solidFill>
                <a:latin typeface="Arial" charset="0"/>
                <a:cs typeface="Arial" charset="0"/>
              </a:rPr>
              <a:t>)</a:t>
            </a:r>
            <a:endParaRPr lang="en-US" sz="1600" b="1" dirty="0">
              <a:solidFill>
                <a:srgbClr val="225A7A"/>
              </a:solidFill>
              <a:latin typeface="Arial" charset="0"/>
              <a:cs typeface="Arial" charset="0"/>
            </a:endParaRPr>
          </a:p>
        </p:txBody>
      </p:sp>
      <p:sp>
        <p:nvSpPr>
          <p:cNvPr id="23" name="Rectangle 3"/>
          <p:cNvSpPr>
            <a:spLocks noChangeArrowheads="1"/>
          </p:cNvSpPr>
          <p:nvPr/>
        </p:nvSpPr>
        <p:spPr bwMode="black">
          <a:xfrm>
            <a:off x="500063" y="1112920"/>
            <a:ext cx="8534400" cy="276999"/>
          </a:xfrm>
          <a:prstGeom prst="rect">
            <a:avLst/>
          </a:prstGeom>
          <a:noFill/>
          <a:ln w="9525" algn="ctr">
            <a:noFill/>
            <a:miter lim="800000"/>
            <a:headEnd/>
            <a:tailEnd/>
          </a:ln>
        </p:spPr>
        <p:txBody>
          <a:bodyPr lIns="0" tIns="0" rIns="0" bIns="0">
            <a:spAutoFit/>
          </a:bodyPr>
          <a:lstStyle/>
          <a:p>
            <a:pPr algn="ctr" defTabSz="114300" eaLnBrk="0" fontAlgn="base" hangingPunct="0">
              <a:lnSpc>
                <a:spcPct val="90000"/>
              </a:lnSpc>
              <a:spcBef>
                <a:spcPct val="20000"/>
              </a:spcBef>
              <a:spcAft>
                <a:spcPct val="0"/>
              </a:spcAft>
            </a:pPr>
            <a:r>
              <a:rPr lang="en-US" sz="2000" b="1" dirty="0" smtClean="0">
                <a:solidFill>
                  <a:srgbClr val="225A7A"/>
                </a:solidFill>
                <a:latin typeface="Arial" charset="0"/>
                <a:cs typeface="Arial" charset="0"/>
              </a:rPr>
              <a:t>(Overall and </a:t>
            </a:r>
            <a:r>
              <a:rPr lang="en-US" sz="2000" b="1" dirty="0" smtClean="0">
                <a:solidFill>
                  <a:srgbClr val="225A7A"/>
                </a:solidFill>
              </a:rPr>
              <a:t>Insured Losses)</a:t>
            </a:r>
            <a:endParaRPr lang="en-US" sz="2000" b="1" dirty="0">
              <a:solidFill>
                <a:srgbClr val="225A7A"/>
              </a:solidFill>
              <a:latin typeface="Arial" charset="0"/>
              <a:cs typeface="Arial" charset="0"/>
            </a:endParaRPr>
          </a:p>
        </p:txBody>
      </p:sp>
      <p:pic>
        <p:nvPicPr>
          <p:cNvPr id="18" name="Picture 17"/>
          <p:cNvPicPr>
            <a:picLocks noChangeAspect="1" noChangeArrowheads="1"/>
          </p:cNvPicPr>
          <p:nvPr>
            <p:custDataLst>
              <p:tags r:id="rId1"/>
            </p:custDataLst>
          </p:nvPr>
        </p:nvPicPr>
        <p:blipFill>
          <a:blip r:embed="rId3" cstate="email">
            <a:extLst>
              <a:ext uri="{28A0092B-C50C-407E-A947-70E740481C1C}">
                <a14:useLocalDpi xmlns:a14="http://schemas.microsoft.com/office/drawing/2010/main"/>
              </a:ext>
            </a:extLst>
          </a:blip>
          <a:srcRect t="1579"/>
          <a:stretch>
            <a:fillRect/>
          </a:stretch>
        </p:blipFill>
        <p:spPr bwMode="auto">
          <a:xfrm>
            <a:off x="260557" y="1773123"/>
            <a:ext cx="8474516" cy="4446587"/>
          </a:xfrm>
          <a:prstGeom prst="rect">
            <a:avLst/>
          </a:prstGeom>
          <a:noFill/>
          <a:ln w="9525">
            <a:noFill/>
            <a:miter lim="800000"/>
            <a:headEnd/>
            <a:tailEnd/>
          </a:ln>
          <a:effectLst/>
        </p:spPr>
      </p:pic>
      <p:sp>
        <p:nvSpPr>
          <p:cNvPr id="19" name="AutoShape 7"/>
          <p:cNvSpPr>
            <a:spLocks noChangeArrowheads="1"/>
          </p:cNvSpPr>
          <p:nvPr/>
        </p:nvSpPr>
        <p:spPr bwMode="blackWhite">
          <a:xfrm>
            <a:off x="5132437" y="1925029"/>
            <a:ext cx="2192242" cy="1290638"/>
          </a:xfrm>
          <a:prstGeom prst="wedgeRectCallout">
            <a:avLst>
              <a:gd name="adj1" fmla="val 98220"/>
              <a:gd name="adj2" fmla="val 19771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u="sng" dirty="0" smtClean="0">
                <a:solidFill>
                  <a:srgbClr val="FFFFFF"/>
                </a:solidFill>
                <a:latin typeface="Arial" pitchFamily="34" charset="0"/>
                <a:cs typeface="Arial" pitchFamily="34" charset="0"/>
              </a:rPr>
              <a:t>2013 Losses</a:t>
            </a:r>
            <a:endParaRPr lang="en-US" b="1" u="sng"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a:solidFill>
                  <a:srgbClr val="FFFFFF"/>
                </a:solidFill>
                <a:latin typeface="Arial" pitchFamily="34" charset="0"/>
                <a:cs typeface="Arial" pitchFamily="34" charset="0"/>
              </a:rPr>
              <a:t>Overall </a:t>
            </a:r>
            <a:r>
              <a:rPr lang="en-US" b="1" dirty="0" smtClean="0">
                <a:solidFill>
                  <a:srgbClr val="FFFFFF"/>
                </a:solidFill>
                <a:latin typeface="Arial" pitchFamily="34" charset="0"/>
                <a:cs typeface="Arial" pitchFamily="34" charset="0"/>
              </a:rPr>
              <a:t>: $125B</a:t>
            </a:r>
            <a:endParaRPr lang="en-US" b="1"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Insured: $34B</a:t>
            </a:r>
            <a:endParaRPr lang="en-US" b="1" dirty="0">
              <a:solidFill>
                <a:srgbClr val="FFFFFF"/>
              </a:solidFill>
              <a:latin typeface="Arial" pitchFamily="34" charset="0"/>
              <a:cs typeface="Arial" pitchFamily="34" charset="0"/>
            </a:endParaRPr>
          </a:p>
        </p:txBody>
      </p:sp>
      <p:sp>
        <p:nvSpPr>
          <p:cNvPr id="24" name="AutoShape 7"/>
          <p:cNvSpPr>
            <a:spLocks noChangeArrowheads="1"/>
          </p:cNvSpPr>
          <p:nvPr/>
        </p:nvSpPr>
        <p:spPr bwMode="blackWhite">
          <a:xfrm>
            <a:off x="1209609" y="3008671"/>
            <a:ext cx="2596292" cy="1430594"/>
          </a:xfrm>
          <a:prstGeom prst="wedgeRectCallout">
            <a:avLst>
              <a:gd name="adj1" fmla="val 85338"/>
              <a:gd name="adj2" fmla="val 96442"/>
            </a:avLst>
          </a:prstGeom>
          <a:gradFill rotWithShape="1">
            <a:gsLst>
              <a:gs pos="0">
                <a:schemeClr val="tx2"/>
              </a:gs>
              <a:gs pos="100000">
                <a:schemeClr val="tx2">
                  <a:gamma/>
                  <a:shade val="66275"/>
                  <a:invGamma/>
                </a:schemeClr>
              </a:gs>
            </a:gsLst>
            <a:lin ang="5400000" scaled="1"/>
          </a:gradFill>
          <a:ln w="28575" algn="ctr">
            <a:no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There is a clear upward trend in both insured and overall losses over the past 30+ years</a:t>
            </a:r>
            <a:endParaRPr lang="en-US" b="1" dirty="0">
              <a:solidFill>
                <a:srgbClr val="FFFFFF"/>
              </a:solidFill>
              <a:latin typeface="Arial" charset="0"/>
              <a:cs typeface="Arial" charset="0"/>
            </a:endParaRPr>
          </a:p>
        </p:txBody>
      </p:sp>
      <p:sp>
        <p:nvSpPr>
          <p:cNvPr id="31" name="AutoShape 7"/>
          <p:cNvSpPr>
            <a:spLocks noChangeArrowheads="1"/>
          </p:cNvSpPr>
          <p:nvPr/>
        </p:nvSpPr>
        <p:spPr bwMode="blackWhite">
          <a:xfrm>
            <a:off x="2359742" y="1634977"/>
            <a:ext cx="2359388" cy="1290638"/>
          </a:xfrm>
          <a:prstGeom prst="wedgeRectCallout">
            <a:avLst>
              <a:gd name="adj1" fmla="val 41709"/>
              <a:gd name="adj2" fmla="val 4802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u="sng" dirty="0" smtClean="0">
                <a:solidFill>
                  <a:srgbClr val="FFFFFF"/>
                </a:solidFill>
                <a:latin typeface="Arial" pitchFamily="34" charset="0"/>
                <a:cs typeface="Arial" pitchFamily="34" charset="0"/>
              </a:rPr>
              <a:t>10-Yr. Avg. Losses</a:t>
            </a:r>
            <a:endParaRPr lang="en-US" b="1" u="sng"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a:solidFill>
                  <a:srgbClr val="FFFFFF"/>
                </a:solidFill>
                <a:latin typeface="Arial" pitchFamily="34" charset="0"/>
                <a:cs typeface="Arial" pitchFamily="34" charset="0"/>
              </a:rPr>
              <a:t>Overall </a:t>
            </a:r>
            <a:r>
              <a:rPr lang="en-US" b="1" dirty="0" smtClean="0">
                <a:solidFill>
                  <a:srgbClr val="FFFFFF"/>
                </a:solidFill>
                <a:latin typeface="Arial" pitchFamily="34" charset="0"/>
                <a:cs typeface="Arial" pitchFamily="34" charset="0"/>
              </a:rPr>
              <a:t>: $184B</a:t>
            </a:r>
            <a:endParaRPr lang="en-US" b="1"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Insured: $56B</a:t>
            </a:r>
            <a:endParaRPr lang="en-US"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700"/>
                                  </p:stCondLst>
                                  <p:childTnLst>
                                    <p:set>
                                      <p:cBhvr>
                                        <p:cTn id="11" dur="1" fill="hold">
                                          <p:stCondLst>
                                            <p:cond delay="0"/>
                                          </p:stCondLst>
                                        </p:cTn>
                                        <p:tgtEl>
                                          <p:spTgt spid="24"/>
                                        </p:tgtEl>
                                        <p:attrNameLst>
                                          <p:attrName>style.visibility</p:attrName>
                                        </p:attrNameLst>
                                      </p:cBhvr>
                                      <p:to>
                                        <p:strVal val="visible"/>
                                      </p:to>
                                    </p:set>
                                    <p:animEffect transition="in" filter="wipe(down)">
                                      <p:cBhvr>
                                        <p:cTn id="12" dur="500"/>
                                        <p:tgtEl>
                                          <p:spTgt spid="24"/>
                                        </p:tgtEl>
                                      </p:cBhvr>
                                    </p:animEffect>
                                  </p:childTnLst>
                                </p:cTn>
                              </p:par>
                            </p:childTnLst>
                          </p:cTn>
                        </p:par>
                        <p:par>
                          <p:cTn id="13" fill="hold">
                            <p:stCondLst>
                              <p:cond delay="1700"/>
                            </p:stCondLst>
                            <p:childTnLst>
                              <p:par>
                                <p:cTn id="14" presetID="2" presetClass="entr" presetSubtype="4"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ppt_x"/>
                                          </p:val>
                                        </p:tav>
                                        <p:tav tm="100000">
                                          <p:val>
                                            <p:strVal val="#ppt_x"/>
                                          </p:val>
                                        </p:tav>
                                      </p:tavLst>
                                    </p:anim>
                                    <p:anim calcmode="lin" valueType="num">
                                      <p:cBhvr additive="base">
                                        <p:cTn id="17"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3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15</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Total P/C</a:t>
            </a:r>
            <a:br>
              <a:rPr lang="en-US" dirty="0" smtClean="0"/>
            </a:br>
            <a:r>
              <a:rPr lang="en-US" dirty="0" smtClean="0"/>
              <a:t>Percent Change by State, 2007-2013</a:t>
            </a:r>
          </a:p>
        </p:txBody>
      </p:sp>
      <p:graphicFrame>
        <p:nvGraphicFramePr>
          <p:cNvPr id="83970" name="Object 3"/>
          <p:cNvGraphicFramePr>
            <a:graphicFrameLocks noGrp="1" noChangeAspect="1"/>
          </p:cNvGraphicFramePr>
          <p:nvPr>
            <p:ph idx="4294967295"/>
            <p:extLst/>
          </p:nvPr>
        </p:nvGraphicFramePr>
        <p:xfrm>
          <a:off x="4763" y="1676400"/>
          <a:ext cx="9132887" cy="4714875"/>
        </p:xfrm>
        <a:graphic>
          <a:graphicData uri="http://schemas.openxmlformats.org/presentationml/2006/ole">
            <mc:AlternateContent xmlns:mc="http://schemas.openxmlformats.org/markup-compatibility/2006">
              <mc:Choice xmlns:v="urn:schemas-microsoft-com:vml" Requires="v">
                <p:oleObj spid="_x0000_s27955207" name="Chart" r:id="rId4" imgW="8820048" imgH="4552970" progId="MSGraph.Chart.8">
                  <p:embed followColorScheme="full"/>
                </p:oleObj>
              </mc:Choice>
              <mc:Fallback>
                <p:oleObj name="Chart" r:id="rId4" imgW="8820048" imgH="4552970" progId="MSGraph.Chart.8">
                  <p:embed followColorScheme="full"/>
                  <p:pic>
                    <p:nvPicPr>
                      <p:cNvPr id="0" name=""/>
                      <p:cNvPicPr>
                        <a:picLocks noChangeAspect="1" noChangeArrowheads="1"/>
                      </p:cNvPicPr>
                      <p:nvPr/>
                    </p:nvPicPr>
                    <p:blipFill>
                      <a:blip r:embed="rId5"/>
                      <a:srcRect/>
                      <a:stretch>
                        <a:fillRect/>
                      </a:stretch>
                    </p:blipFill>
                    <p:spPr bwMode="auto">
                      <a:xfrm>
                        <a:off x="4763" y="1676400"/>
                        <a:ext cx="9132887" cy="4714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3973" name="Text Box 4"/>
          <p:cNvSpPr txBox="1">
            <a:spLocks noChangeArrowheads="1"/>
          </p:cNvSpPr>
          <p:nvPr/>
        </p:nvSpPr>
        <p:spPr bwMode="auto">
          <a:xfrm>
            <a:off x="127000" y="6579826"/>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3829978" y="2109744"/>
            <a:ext cx="3677829" cy="1230312"/>
          </a:xfrm>
          <a:prstGeom prst="wedgeRectCallout">
            <a:avLst>
              <a:gd name="adj1" fmla="val -106309"/>
              <a:gd name="adj2" fmla="val 3851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North Dakota was the country’s growth leader over the past 6 years with premiums written expanding  by 74.6%</a:t>
            </a:r>
            <a:endParaRPr lang="en-US" b="1" dirty="0">
              <a:solidFill>
                <a:schemeClr val="bg1"/>
              </a:solidFill>
            </a:endParaRPr>
          </a:p>
        </p:txBody>
      </p:sp>
    </p:spTree>
    <p:extLst>
      <p:ext uri="{BB962C8B-B14F-4D97-AF65-F5344CB8AC3E}">
        <p14:creationId xmlns:p14="http://schemas.microsoft.com/office/powerpoint/2010/main" val="7289158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5"/>
          <p:cNvGraphicFramePr>
            <a:graphicFrameLocks/>
          </p:cNvGraphicFramePr>
          <p:nvPr/>
        </p:nvGraphicFramePr>
        <p:xfrm>
          <a:off x="344124" y="1342532"/>
          <a:ext cx="8532813" cy="4806068"/>
        </p:xfrm>
        <a:graphic>
          <a:graphicData uri="http://schemas.openxmlformats.org/drawingml/2006/table">
            <a:tbl>
              <a:tblPr>
                <a:effectLst/>
              </a:tblPr>
              <a:tblGrid>
                <a:gridCol w="1824735"/>
                <a:gridCol w="1235207"/>
                <a:gridCol w="1235207"/>
                <a:gridCol w="2117495"/>
                <a:gridCol w="2120169"/>
              </a:tblGrid>
              <a:tr h="621832">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defRPr/>
                      </a:pPr>
                      <a:r>
                        <a:rPr lang="en-US" sz="1200" b="1" dirty="0" smtClean="0">
                          <a:solidFill>
                            <a:srgbClr val="FFFFFF"/>
                          </a:solidFill>
                          <a:latin typeface="Arial" charset="0"/>
                        </a:rPr>
                        <a:t>As of December 31, 2013</a:t>
                      </a:r>
                      <a:endParaRPr lang="en-US" sz="1200" b="1" i="1" dirty="0" smtClean="0">
                        <a:solidFill>
                          <a:srgbClr val="FFFFFF"/>
                        </a:solidFill>
                        <a:latin typeface="Arial" charset="0"/>
                      </a:endParaRPr>
                    </a:p>
                  </a:txBody>
                  <a:tcPr anchor="b" horzOverflow="overflow">
                    <a:lnL w="2857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rgbClr val="FFFFFF"/>
                          </a:solidFill>
                          <a:effectLst/>
                          <a:latin typeface="Arial" charset="0"/>
                        </a:rPr>
                        <a:t>Number of  Events</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rgbClr val="FFFFFF"/>
                          </a:solidFill>
                          <a:effectLst/>
                          <a:latin typeface="Arial" charset="0"/>
                        </a:rPr>
                        <a:t>Fatalities</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rgbClr val="FFFFFF"/>
                          </a:solidFill>
                          <a:effectLst/>
                          <a:latin typeface="Arial" charset="0"/>
                        </a:rPr>
                        <a:t>Estimated Overall Losses (US $m)</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rgbClr val="FFFFFF"/>
                          </a:solidFill>
                          <a:effectLst/>
                          <a:latin typeface="Arial" charset="0"/>
                        </a:rPr>
                        <a:t>Estimated Insured Losses (US $m)</a:t>
                      </a:r>
                    </a:p>
                  </a:txBody>
                  <a:tcPr anchor="b" horzOverflow="overflow">
                    <a:lnL w="12700"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r>
              <a:tr h="639173">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1" u="none" strike="noStrike" cap="none" normalizeH="0" baseline="0" dirty="0" smtClean="0">
                          <a:ln>
                            <a:noFill/>
                          </a:ln>
                          <a:solidFill>
                            <a:schemeClr val="tx1"/>
                          </a:solidFill>
                          <a:effectLst/>
                          <a:latin typeface="Arial" charset="0"/>
                        </a:rPr>
                        <a:t>Severe</a:t>
                      </a:r>
                      <a:br>
                        <a:rPr kumimoji="0" lang="en-US" sz="1600" b="1" i="1" u="none" strike="noStrike" cap="none" normalizeH="0" baseline="0" dirty="0" smtClean="0">
                          <a:ln>
                            <a:noFill/>
                          </a:ln>
                          <a:solidFill>
                            <a:schemeClr val="tx1"/>
                          </a:solidFill>
                          <a:effectLst/>
                          <a:latin typeface="Arial" charset="0"/>
                        </a:rPr>
                      </a:br>
                      <a:r>
                        <a:rPr kumimoji="0" lang="en-US" sz="1600" b="1" i="1" u="none" strike="noStrike" cap="none" normalizeH="0" baseline="0" dirty="0" smtClean="0">
                          <a:ln>
                            <a:noFill/>
                          </a:ln>
                          <a:solidFill>
                            <a:schemeClr val="tx1"/>
                          </a:solidFill>
                          <a:effectLst/>
                          <a:latin typeface="Arial" charset="0"/>
                        </a:rPr>
                        <a:t>Thunderstorm</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1" u="none" strike="noStrike" cap="none" normalizeH="0" baseline="0" dirty="0" smtClean="0">
                          <a:ln>
                            <a:noFill/>
                          </a:ln>
                          <a:solidFill>
                            <a:schemeClr val="tx1"/>
                          </a:solidFill>
                          <a:effectLst/>
                          <a:latin typeface="Arial" charset="0"/>
                        </a:rPr>
                        <a:t>69</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1" u="none" strike="noStrike" cap="none" normalizeH="0" baseline="0" dirty="0" smtClean="0">
                          <a:ln>
                            <a:noFill/>
                          </a:ln>
                          <a:solidFill>
                            <a:schemeClr val="tx1"/>
                          </a:solidFill>
                          <a:effectLst/>
                          <a:latin typeface="Arial" charset="0"/>
                        </a:rPr>
                        <a:t>110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1" u="none" strike="noStrike" cap="none" normalizeH="0" baseline="0" dirty="0" smtClean="0">
                          <a:ln>
                            <a:noFill/>
                          </a:ln>
                          <a:solidFill>
                            <a:schemeClr val="tx1"/>
                          </a:solidFill>
                          <a:effectLst/>
                          <a:latin typeface="Arial" charset="0"/>
                        </a:rPr>
                        <a:t>16,341</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1" u="none" strike="noStrike" kern="1200" cap="none" normalizeH="0" baseline="0" dirty="0" smtClean="0">
                          <a:ln>
                            <a:noFill/>
                          </a:ln>
                          <a:solidFill>
                            <a:schemeClr val="tx1"/>
                          </a:solidFill>
                          <a:effectLst/>
                          <a:latin typeface="Arial" charset="0"/>
                          <a:ea typeface="+mn-ea"/>
                          <a:cs typeface="+mn-cs"/>
                        </a:rPr>
                        <a:t>10,274</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00"/>
                    </a:solidFill>
                  </a:tcPr>
                </a:tc>
              </a:tr>
              <a:tr h="553380">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Winter Storm</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11</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43</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2,935</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1,895</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569438">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Flood</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19</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23</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1,929</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240</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621832">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Earthquake &amp; Geophysical</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6</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Minor</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Minor</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590975">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Tropical Cyclone</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Minor</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Minor</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621832">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Wildfire, Heat, &amp; Drought</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22</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29</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620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385</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569438">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Totals</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128</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1" i="0" u="none" strike="noStrike" cap="none" normalizeH="0" baseline="0" dirty="0" smtClean="0">
                          <a:ln>
                            <a:noFill/>
                          </a:ln>
                          <a:solidFill>
                            <a:schemeClr val="tx1"/>
                          </a:solidFill>
                          <a:effectLst/>
                          <a:latin typeface="Arial" charset="0"/>
                        </a:rPr>
                        <a:t>207</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1" i="0" u="none" strike="noStrike" cap="none" normalizeH="0" baseline="0" dirty="0" smtClean="0">
                          <a:ln>
                            <a:noFill/>
                          </a:ln>
                          <a:solidFill>
                            <a:schemeClr val="tx1"/>
                          </a:solidFill>
                          <a:effectLst/>
                          <a:latin typeface="Arial" charset="0"/>
                        </a:rPr>
                        <a:t>21,825</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1" i="0" u="none" strike="noStrike" cap="none" normalizeH="0" baseline="0" dirty="0" smtClean="0">
                          <a:ln>
                            <a:noFill/>
                          </a:ln>
                          <a:solidFill>
                            <a:schemeClr val="tx1"/>
                          </a:solidFill>
                          <a:effectLst/>
                          <a:latin typeface="Arial" charset="0"/>
                        </a:rPr>
                        <a:t>12,794</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r>
            </a:tbl>
          </a:graphicData>
        </a:graphic>
      </p:graphicFrame>
      <p:sp>
        <p:nvSpPr>
          <p:cNvPr id="6" name="Title 7"/>
          <p:cNvSpPr>
            <a:spLocks noGrp="1"/>
          </p:cNvSpPr>
          <p:nvPr>
            <p:ph type="title"/>
          </p:nvPr>
        </p:nvSpPr>
        <p:spPr>
          <a:xfrm>
            <a:off x="282906" y="187352"/>
            <a:ext cx="6840000" cy="720000"/>
          </a:xfrm>
        </p:spPr>
        <p:txBody>
          <a:bodyPr/>
          <a:lstStyle/>
          <a:p>
            <a:r>
              <a:rPr lang="en-US" dirty="0" smtClean="0">
                <a:solidFill>
                  <a:srgbClr val="225A7A"/>
                </a:solidFill>
              </a:rPr>
              <a:t>Natural Disaster Losses in the United States, by Type, 2013</a:t>
            </a:r>
            <a:endParaRPr lang="en-US" dirty="0">
              <a:solidFill>
                <a:srgbClr val="225A7A"/>
              </a:solidFill>
            </a:endParaRPr>
          </a:p>
        </p:txBody>
      </p:sp>
      <p:sp>
        <p:nvSpPr>
          <p:cNvPr id="7" name="TextBox 6"/>
          <p:cNvSpPr txBox="1"/>
          <p:nvPr/>
        </p:nvSpPr>
        <p:spPr>
          <a:xfrm>
            <a:off x="8414658" y="6554583"/>
            <a:ext cx="685800" cy="246221"/>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150</a:t>
            </a:fld>
            <a:endParaRPr lang="en-US" sz="1000" dirty="0">
              <a:solidFill>
                <a:schemeClr val="accent4">
                  <a:lumMod val="75000"/>
                </a:schemeClr>
              </a:solidFill>
              <a:latin typeface="+mn-lt"/>
            </a:endParaRPr>
          </a:p>
        </p:txBody>
      </p:sp>
      <p:sp>
        <p:nvSpPr>
          <p:cNvPr id="9" name="Rectangle 3"/>
          <p:cNvSpPr>
            <a:spLocks noChangeArrowheads="1"/>
          </p:cNvSpPr>
          <p:nvPr/>
        </p:nvSpPr>
        <p:spPr bwMode="auto">
          <a:xfrm>
            <a:off x="2" y="6554583"/>
            <a:ext cx="2895599" cy="246221"/>
          </a:xfrm>
          <a:prstGeom prst="rect">
            <a:avLst/>
          </a:prstGeom>
          <a:noFill/>
          <a:ln w="9525" algn="ctr">
            <a:noFill/>
            <a:miter lim="800000"/>
            <a:headEnd/>
            <a:tailEnd/>
          </a:ln>
        </p:spPr>
        <p:txBody>
          <a:bodyPr wrap="square" anchor="ctr">
            <a:spAutoFit/>
          </a:bodyPr>
          <a:lstStyle/>
          <a:p>
            <a:pPr eaLnBrk="1" hangingPunct="1">
              <a:buClrTx/>
              <a:buFontTx/>
              <a:buNone/>
            </a:pPr>
            <a:r>
              <a:rPr lang="en-US" sz="1000" dirty="0" smtClean="0">
                <a:solidFill>
                  <a:schemeClr val="accent4">
                    <a:lumMod val="75000"/>
                  </a:schemeClr>
                </a:solidFill>
                <a:latin typeface="Arial" charset="0"/>
              </a:rPr>
              <a:t>Source: Munich Re </a:t>
            </a:r>
            <a:r>
              <a:rPr lang="en-US" sz="1000" dirty="0" err="1" smtClean="0">
                <a:solidFill>
                  <a:schemeClr val="accent4">
                    <a:lumMod val="75000"/>
                  </a:schemeClr>
                </a:solidFill>
                <a:latin typeface="Arial" charset="0"/>
              </a:rPr>
              <a:t>NatCat</a:t>
            </a:r>
            <a:r>
              <a:rPr lang="en-US" sz="1000" i="1" dirty="0" err="1" smtClean="0">
                <a:solidFill>
                  <a:schemeClr val="accent4">
                    <a:lumMod val="75000"/>
                  </a:schemeClr>
                </a:solidFill>
                <a:latin typeface="Arial" charset="0"/>
              </a:rPr>
              <a:t>SERVICE</a:t>
            </a:r>
            <a:endParaRPr lang="en-US" sz="1000" i="1" dirty="0">
              <a:solidFill>
                <a:schemeClr val="accent4">
                  <a:lumMod val="75000"/>
                </a:schemeClr>
              </a:solidFill>
              <a:latin typeface="Arial" charset="0"/>
              <a:cs typeface="Arial" charset="0"/>
            </a:endParaRPr>
          </a:p>
        </p:txBody>
      </p:sp>
      <p:sp>
        <p:nvSpPr>
          <p:cNvPr id="10" name="TextBox 9"/>
          <p:cNvSpPr txBox="1"/>
          <p:nvPr/>
        </p:nvSpPr>
        <p:spPr>
          <a:xfrm>
            <a:off x="8414658" y="6554583"/>
            <a:ext cx="685800" cy="246221"/>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150</a:t>
            </a:fld>
            <a:endParaRPr lang="en-US" sz="1000" dirty="0">
              <a:solidFill>
                <a:schemeClr val="accent4">
                  <a:lumMod val="75000"/>
                </a:schemeClr>
              </a:solidFill>
              <a:latin typeface="+mn-lt"/>
            </a:endParaRPr>
          </a:p>
        </p:txBody>
      </p:sp>
    </p:spTree>
    <p:custDataLst>
      <p:tags r:id="rId1"/>
    </p:custData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6" name="Group 57"/>
          <p:cNvGraphicFramePr>
            <a:graphicFrameLocks noGrp="1"/>
          </p:cNvGraphicFramePr>
          <p:nvPr>
            <p:ph/>
          </p:nvPr>
        </p:nvGraphicFramePr>
        <p:xfrm>
          <a:off x="282574" y="1374929"/>
          <a:ext cx="8534401" cy="4787899"/>
        </p:xfrm>
        <a:graphic>
          <a:graphicData uri="http://schemas.openxmlformats.org/drawingml/2006/table">
            <a:tbl>
              <a:tblPr>
                <a:effectLst/>
              </a:tblPr>
              <a:tblGrid>
                <a:gridCol w="2016125"/>
                <a:gridCol w="2057400"/>
                <a:gridCol w="2326884"/>
                <a:gridCol w="2133992"/>
              </a:tblGrid>
              <a:tr h="631906">
                <a:tc>
                  <a:txBody>
                    <a:bodyPr/>
                    <a:lstStyle/>
                    <a:p>
                      <a:pPr marL="0" marR="0" lvl="0" indent="0" algn="l" defTabSz="914400" rtl="0" eaLnBrk="1" fontAlgn="base" latinLnBrk="0" hangingPunct="1">
                        <a:lnSpc>
                          <a:spcPct val="10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bg1"/>
                          </a:solidFill>
                          <a:effectLst/>
                          <a:latin typeface="Arial" charset="0"/>
                        </a:rPr>
                        <a:t>Date </a:t>
                      </a:r>
                    </a:p>
                  </a:txBody>
                  <a:tcPr marT="91440" anchor="b"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225A7A"/>
                    </a:solidFill>
                  </a:tcPr>
                </a:tc>
                <a:tc>
                  <a:txBody>
                    <a:bodyPr/>
                    <a:lstStyle/>
                    <a:p>
                      <a:pPr marL="0" marR="0" lvl="0" indent="0" algn="l" defTabSz="914400" rtl="0" eaLnBrk="1" fontAlgn="base" latinLnBrk="0" hangingPunct="1">
                        <a:lnSpc>
                          <a:spcPct val="10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bg1"/>
                          </a:solidFill>
                          <a:effectLst/>
                          <a:latin typeface="Arial" charset="0"/>
                        </a:rPr>
                        <a:t>Event</a:t>
                      </a:r>
                    </a:p>
                  </a:txBody>
                  <a:tcPr marT="91440" anchor="b"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225A7A"/>
                    </a:solidFill>
                  </a:tcPr>
                </a:tc>
                <a:tc>
                  <a:txBody>
                    <a:bodyPr/>
                    <a:lstStyle/>
                    <a:p>
                      <a:pPr marL="0" marR="0" lvl="0" indent="0" algn="l" defTabSz="914400" rtl="0" eaLnBrk="1" fontAlgn="base" latinLnBrk="0" hangingPunct="1">
                        <a:lnSpc>
                          <a:spcPct val="10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bg1"/>
                          </a:solidFill>
                          <a:effectLst/>
                          <a:latin typeface="Arial" charset="0"/>
                        </a:rPr>
                        <a:t>Estimated Economic </a:t>
                      </a:r>
                      <a:br>
                        <a:rPr kumimoji="0" lang="en-US" sz="1600" b="1" i="0" u="none" strike="noStrike" cap="none" normalizeH="0" baseline="0" dirty="0" smtClean="0">
                          <a:ln>
                            <a:noFill/>
                          </a:ln>
                          <a:solidFill>
                            <a:schemeClr val="bg1"/>
                          </a:solidFill>
                          <a:effectLst/>
                          <a:latin typeface="Arial" charset="0"/>
                        </a:rPr>
                      </a:br>
                      <a:r>
                        <a:rPr kumimoji="0" lang="en-US" sz="1600" b="1" i="0" u="none" strike="noStrike" cap="none" normalizeH="0" baseline="0" dirty="0" smtClean="0">
                          <a:ln>
                            <a:noFill/>
                          </a:ln>
                          <a:solidFill>
                            <a:schemeClr val="bg1"/>
                          </a:solidFill>
                          <a:effectLst/>
                          <a:latin typeface="Arial" charset="0"/>
                        </a:rPr>
                        <a:t>Losses  (US $m)</a:t>
                      </a:r>
                    </a:p>
                  </a:txBody>
                  <a:tcPr marT="91440" anchor="b"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225A7A"/>
                    </a:solidFill>
                  </a:tcPr>
                </a:tc>
                <a:tc>
                  <a:txBody>
                    <a:bodyPr/>
                    <a:lstStyle/>
                    <a:p>
                      <a:pPr marL="0" marR="0" lvl="0" indent="0" algn="l" defTabSz="914400" rtl="0" eaLnBrk="1" fontAlgn="base" latinLnBrk="0" hangingPunct="1">
                        <a:lnSpc>
                          <a:spcPct val="10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bg1"/>
                          </a:solidFill>
                          <a:effectLst/>
                          <a:latin typeface="Arial" charset="0"/>
                        </a:rPr>
                        <a:t>Estimated Insured              Losses  (US $m)</a:t>
                      </a:r>
                    </a:p>
                  </a:txBody>
                  <a:tcPr marT="91440" anchor="b"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225A7A"/>
                    </a:solidFill>
                  </a:tcPr>
                </a:tc>
              </a:tr>
              <a:tr h="461777">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February 24 – 25</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Winter Storm</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1,300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690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61777">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March 18 – 19</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Thunderstorms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2,200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1,600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61777">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April 7 – 11</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Winter Storm</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1,600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1,200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61777">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April 16 – 18</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Thunderstorms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1,100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560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61777">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May 18 – 20</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Thunderstorms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3,100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1,800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61777">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May 28 – 31</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Thunderstorms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mn-lt"/>
                        </a:rPr>
                        <a:t>2,800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1,400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61777">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August 6 – 7</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Thunderstorms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1,300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740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61777">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September 9 – 16</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Flooding</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1,500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160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61777">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November 17 - 18</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Thunderstorms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1,300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931</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bl>
          </a:graphicData>
        </a:graphic>
      </p:graphicFrame>
      <p:sp>
        <p:nvSpPr>
          <p:cNvPr id="11" name="Rectangle 3"/>
          <p:cNvSpPr>
            <a:spLocks noChangeArrowheads="1"/>
          </p:cNvSpPr>
          <p:nvPr/>
        </p:nvSpPr>
        <p:spPr bwMode="auto">
          <a:xfrm>
            <a:off x="2" y="6554583"/>
            <a:ext cx="2895599" cy="246221"/>
          </a:xfrm>
          <a:prstGeom prst="rect">
            <a:avLst/>
          </a:prstGeom>
          <a:noFill/>
          <a:ln w="9525" algn="ctr">
            <a:noFill/>
            <a:miter lim="800000"/>
            <a:headEnd/>
            <a:tailEnd/>
          </a:ln>
        </p:spPr>
        <p:txBody>
          <a:bodyPr wrap="square" anchor="ctr">
            <a:spAutoFit/>
          </a:bodyPr>
          <a:lstStyle/>
          <a:p>
            <a:pPr eaLnBrk="1" hangingPunct="1">
              <a:buClrTx/>
              <a:buFontTx/>
              <a:buNone/>
            </a:pPr>
            <a:r>
              <a:rPr lang="en-US" sz="1000" dirty="0" smtClean="0">
                <a:solidFill>
                  <a:schemeClr val="accent4">
                    <a:lumMod val="75000"/>
                  </a:schemeClr>
                </a:solidFill>
                <a:latin typeface="Arial" charset="0"/>
              </a:rPr>
              <a:t>Source: Munich Re </a:t>
            </a:r>
            <a:r>
              <a:rPr lang="en-US" sz="1000" dirty="0" err="1" smtClean="0">
                <a:solidFill>
                  <a:schemeClr val="accent4">
                    <a:lumMod val="75000"/>
                  </a:schemeClr>
                </a:solidFill>
                <a:latin typeface="Arial" charset="0"/>
              </a:rPr>
              <a:t>NatCat</a:t>
            </a:r>
            <a:r>
              <a:rPr lang="en-US" sz="1000" i="1" dirty="0" err="1" smtClean="0">
                <a:solidFill>
                  <a:schemeClr val="accent4">
                    <a:lumMod val="75000"/>
                  </a:schemeClr>
                </a:solidFill>
                <a:latin typeface="Arial" charset="0"/>
              </a:rPr>
              <a:t>SERVICE</a:t>
            </a:r>
            <a:endParaRPr lang="en-US" sz="1000" i="1" dirty="0">
              <a:solidFill>
                <a:schemeClr val="accent4">
                  <a:lumMod val="75000"/>
                </a:schemeClr>
              </a:solidFill>
              <a:latin typeface="Arial" charset="0"/>
              <a:cs typeface="Arial" charset="0"/>
            </a:endParaRPr>
          </a:p>
        </p:txBody>
      </p:sp>
      <p:sp>
        <p:nvSpPr>
          <p:cNvPr id="9" name="TextBox 8"/>
          <p:cNvSpPr txBox="1"/>
          <p:nvPr/>
        </p:nvSpPr>
        <p:spPr>
          <a:xfrm>
            <a:off x="8414658" y="6554583"/>
            <a:ext cx="685800" cy="246221"/>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151</a:t>
            </a:fld>
            <a:endParaRPr lang="en-US" sz="1000" dirty="0">
              <a:solidFill>
                <a:schemeClr val="accent4">
                  <a:lumMod val="75000"/>
                </a:schemeClr>
              </a:solidFill>
              <a:latin typeface="+mn-lt"/>
            </a:endParaRPr>
          </a:p>
        </p:txBody>
      </p:sp>
      <p:sp>
        <p:nvSpPr>
          <p:cNvPr id="8" name="Title 7"/>
          <p:cNvSpPr txBox="1">
            <a:spLocks/>
          </p:cNvSpPr>
          <p:nvPr/>
        </p:nvSpPr>
        <p:spPr bwMode="black">
          <a:xfrm>
            <a:off x="231752" y="73740"/>
            <a:ext cx="7525899" cy="812800"/>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1200" cap="none" spc="0" normalizeH="0" baseline="0" noProof="0" dirty="0" smtClean="0">
                <a:ln>
                  <a:noFill/>
                </a:ln>
                <a:solidFill>
                  <a:srgbClr val="225A7A"/>
                </a:solidFill>
                <a:effectLst/>
                <a:uLnTx/>
                <a:uFillTx/>
                <a:latin typeface="Arial"/>
                <a:ea typeface="+mn-ea"/>
                <a:cs typeface="Arial"/>
              </a:rPr>
              <a:t>Significant Natural Catastrophes, 2013</a:t>
            </a:r>
            <a:br>
              <a:rPr kumimoji="0" lang="en-US" sz="3000" b="1" i="0" u="none" strike="noStrike" kern="1200" cap="none" spc="0" normalizeH="0" baseline="0" noProof="0" dirty="0" smtClean="0">
                <a:ln>
                  <a:noFill/>
                </a:ln>
                <a:solidFill>
                  <a:srgbClr val="225A7A"/>
                </a:solidFill>
                <a:effectLst/>
                <a:uLnTx/>
                <a:uFillTx/>
                <a:latin typeface="Arial"/>
                <a:ea typeface="+mn-ea"/>
                <a:cs typeface="Arial"/>
              </a:rPr>
            </a:br>
            <a:r>
              <a:rPr kumimoji="0" lang="en-US" sz="1800" b="1" i="0" u="none" strike="noStrike" kern="1200" cap="none" spc="0" normalizeH="0" baseline="0" noProof="0" dirty="0" smtClean="0">
                <a:ln>
                  <a:noFill/>
                </a:ln>
                <a:solidFill>
                  <a:srgbClr val="225A7A"/>
                </a:solidFill>
                <a:effectLst/>
                <a:uLnTx/>
                <a:uFillTx/>
                <a:latin typeface="Arial"/>
                <a:ea typeface="+mn-ea"/>
                <a:cs typeface="Arial"/>
              </a:rPr>
              <a:t>(Events with</a:t>
            </a:r>
            <a:r>
              <a:rPr kumimoji="0" lang="en-US" sz="3000" b="1" i="0" u="none" strike="noStrike" kern="1200" cap="none" spc="0" normalizeH="0" baseline="0" noProof="0" dirty="0" smtClean="0">
                <a:ln>
                  <a:noFill/>
                </a:ln>
                <a:solidFill>
                  <a:srgbClr val="225A7A"/>
                </a:solidFill>
                <a:effectLst/>
                <a:uLnTx/>
                <a:uFillTx/>
                <a:latin typeface="Arial"/>
                <a:ea typeface="+mn-ea"/>
                <a:cs typeface="Arial"/>
              </a:rPr>
              <a:t> </a:t>
            </a:r>
            <a:r>
              <a:rPr kumimoji="0" lang="en-US" sz="1800" b="1" i="0" u="none" strike="noStrike" kern="0" cap="none" spc="0" normalizeH="0" baseline="0" noProof="0" dirty="0" smtClean="0">
                <a:ln>
                  <a:noFill/>
                </a:ln>
                <a:solidFill>
                  <a:srgbClr val="225A7A"/>
                </a:solidFill>
                <a:effectLst/>
                <a:uLnTx/>
                <a:uFillTx/>
                <a:latin typeface="Arial" charset="0"/>
                <a:ea typeface="+mj-ea"/>
                <a:cs typeface="Arial" charset="0"/>
              </a:rPr>
              <a:t>$1 billion economic loss and/or 50 fatalities)</a:t>
            </a:r>
            <a:endParaRPr kumimoji="0" lang="en-US" sz="3000" b="1" i="0" u="none" strike="noStrike" kern="0" cap="none" spc="0" normalizeH="0" baseline="0" noProof="0" dirty="0">
              <a:ln>
                <a:noFill/>
              </a:ln>
              <a:solidFill>
                <a:srgbClr val="225A7A"/>
              </a:solidFill>
              <a:effectLst/>
              <a:uLnTx/>
              <a:uFillTx/>
              <a:latin typeface="Arial" charset="0"/>
              <a:ea typeface="+mj-ea"/>
              <a:cs typeface="+mj-cs"/>
            </a:endParaRPr>
          </a:p>
        </p:txBody>
      </p:sp>
    </p:spTree>
    <p:custDataLst>
      <p:tags r:id="rId1"/>
    </p:custDataLst>
  </p:cSld>
  <p:clrMapOvr>
    <a:masterClrMapping/>
  </p:clrMapOvr>
  <p:transition/>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3"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02405" name="Rectangle 110"/>
          <p:cNvSpPr>
            <a:spLocks noGrp="1" noChangeArrowheads="1"/>
          </p:cNvSpPr>
          <p:nvPr>
            <p:ph type="sldNum" sz="quarter" idx="12"/>
          </p:nvPr>
        </p:nvSpPr>
        <p:spPr/>
        <p:txBody>
          <a:bodyPr/>
          <a:lstStyle/>
          <a:p>
            <a:pPr>
              <a:defRPr/>
            </a:pPr>
            <a:fld id="{E220AE91-0BB9-4CEB-8C50-0B03C716B4B3}" type="slidenum">
              <a:rPr lang="en-US" smtClean="0">
                <a:solidFill>
                  <a:srgbClr val="000000"/>
                </a:solidFill>
              </a:rPr>
              <a:pPr>
                <a:defRPr/>
              </a:pPr>
              <a:t>152</a:t>
            </a:fld>
            <a:endParaRPr lang="en-US" smtClean="0">
              <a:solidFill>
                <a:srgbClr val="000000"/>
              </a:solidFill>
            </a:endParaRPr>
          </a:p>
        </p:txBody>
      </p:sp>
      <p:sp>
        <p:nvSpPr>
          <p:cNvPr id="31750" name="Rectangle 2"/>
          <p:cNvSpPr>
            <a:spLocks noGrp="1" noChangeArrowheads="1"/>
          </p:cNvSpPr>
          <p:nvPr>
            <p:ph type="title"/>
          </p:nvPr>
        </p:nvSpPr>
        <p:spPr>
          <a:xfrm>
            <a:off x="228600" y="90488"/>
            <a:ext cx="7400925" cy="860425"/>
          </a:xfrm>
        </p:spPr>
        <p:txBody>
          <a:bodyPr/>
          <a:lstStyle/>
          <a:p>
            <a:r>
              <a:rPr lang="en-US" dirty="0" smtClean="0"/>
              <a:t>Top 12 Most Costly Hurricanes</a:t>
            </a:r>
            <a:br>
              <a:rPr lang="en-US" dirty="0" smtClean="0"/>
            </a:br>
            <a:r>
              <a:rPr lang="en-US" dirty="0" smtClean="0"/>
              <a:t>in U.S. History</a:t>
            </a:r>
          </a:p>
        </p:txBody>
      </p:sp>
      <p:sp>
        <p:nvSpPr>
          <p:cNvPr id="31751" name="Rectangle 3"/>
          <p:cNvSpPr>
            <a:spLocks noChangeArrowheads="1"/>
          </p:cNvSpPr>
          <p:nvPr/>
        </p:nvSpPr>
        <p:spPr bwMode="black">
          <a:xfrm>
            <a:off x="117984" y="1365250"/>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(Insured Losses, </a:t>
            </a:r>
            <a:r>
              <a:rPr lang="en-US" sz="1600" b="1" dirty="0" smtClean="0">
                <a:solidFill>
                  <a:srgbClr val="225A7A"/>
                </a:solidFill>
                <a:latin typeface="Arial" charset="0"/>
                <a:cs typeface="Arial" charset="0"/>
              </a:rPr>
              <a:t>2012 </a:t>
            </a:r>
            <a:r>
              <a:rPr lang="en-US" sz="1600" b="1" dirty="0">
                <a:solidFill>
                  <a:srgbClr val="225A7A"/>
                </a:solidFill>
                <a:latin typeface="Arial" charset="0"/>
                <a:cs typeface="Arial" charset="0"/>
              </a:rPr>
              <a:t>Dollars, $ Billions</a:t>
            </a:r>
            <a:r>
              <a:rPr lang="en-US" sz="1600" b="1" dirty="0" smtClean="0">
                <a:solidFill>
                  <a:srgbClr val="225A7A"/>
                </a:solidFill>
                <a:latin typeface="Arial" charset="0"/>
                <a:cs typeface="Arial" charset="0"/>
              </a:rPr>
              <a:t>)</a:t>
            </a:r>
            <a:endParaRPr lang="en-US" sz="1600" b="1" dirty="0">
              <a:solidFill>
                <a:srgbClr val="225A7A"/>
              </a:solidFill>
              <a:latin typeface="Arial" charset="0"/>
              <a:cs typeface="Arial" charset="0"/>
            </a:endParaRPr>
          </a:p>
        </p:txBody>
      </p:sp>
      <p:sp>
        <p:nvSpPr>
          <p:cNvPr id="31752" name="Rectangle 4"/>
          <p:cNvSpPr>
            <a:spLocks noChangeArrowheads="1"/>
          </p:cNvSpPr>
          <p:nvPr/>
        </p:nvSpPr>
        <p:spPr bwMode="auto">
          <a:xfrm>
            <a:off x="-2" y="6203205"/>
            <a:ext cx="9144001" cy="654795"/>
          </a:xfrm>
          <a:prstGeom prst="rect">
            <a:avLst/>
          </a:prstGeom>
          <a:noFill/>
          <a:ln w="9525">
            <a:noFill/>
            <a:miter lim="800000"/>
            <a:headEnd/>
            <a:tailEnd/>
          </a:ln>
        </p:spPr>
        <p:txBody>
          <a:bodyPr wrap="square" lIns="365760" tIns="0" rIns="0" bIns="137160" anchor="b">
            <a:spAutoFit/>
          </a:bodyPr>
          <a:lstStyle/>
          <a:p>
            <a:pPr algn="l" eaLnBrk="0" fontAlgn="base" hangingPunct="0">
              <a:lnSpc>
                <a:spcPct val="85000"/>
              </a:lnSpc>
              <a:spcBef>
                <a:spcPct val="25000"/>
              </a:spcBef>
              <a:spcAft>
                <a:spcPct val="0"/>
              </a:spcAft>
              <a:buClr>
                <a:srgbClr val="FF6801"/>
              </a:buClr>
              <a:buFont typeface="Wingdings" pitchFamily="2" charset="2"/>
              <a:buNone/>
            </a:pPr>
            <a:endParaRPr lang="en-US" sz="1100" dirty="0">
              <a:solidFill>
                <a:srgbClr val="000000"/>
              </a:solidFill>
              <a:latin typeface="Arial" charset="0"/>
              <a:cs typeface="Arial" charset="0"/>
            </a:endParaRPr>
          </a:p>
          <a:p>
            <a:pPr algn="l"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*PCS  estimate as of </a:t>
            </a:r>
            <a:r>
              <a:rPr lang="en-US" sz="1100" dirty="0" smtClean="0">
                <a:solidFill>
                  <a:srgbClr val="000000"/>
                </a:solidFill>
              </a:rPr>
              <a:t>4/12/13</a:t>
            </a:r>
            <a:r>
              <a:rPr lang="en-US" sz="1100" dirty="0" smtClean="0">
                <a:solidFill>
                  <a:srgbClr val="000000"/>
                </a:solidFill>
                <a:latin typeface="Arial" charset="0"/>
                <a:cs typeface="Arial" charset="0"/>
              </a:rPr>
              <a:t>.</a:t>
            </a:r>
          </a:p>
          <a:p>
            <a:pPr algn="l"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Sources</a:t>
            </a:r>
            <a:r>
              <a:rPr lang="en-US" sz="1100" dirty="0">
                <a:solidFill>
                  <a:srgbClr val="000000"/>
                </a:solidFill>
                <a:latin typeface="Arial" charset="0"/>
                <a:cs typeface="Arial" charset="0"/>
              </a:rPr>
              <a:t>: PCS; Insurance Information Institute inflation </a:t>
            </a:r>
            <a:r>
              <a:rPr lang="en-US" sz="1100" dirty="0" smtClean="0">
                <a:solidFill>
                  <a:srgbClr val="000000"/>
                </a:solidFill>
                <a:latin typeface="Arial" charset="0"/>
                <a:cs typeface="Arial" charset="0"/>
              </a:rPr>
              <a:t>adjustments to 2012 dollars using the CPI.</a:t>
            </a:r>
            <a:endParaRPr lang="en-US" sz="1100" dirty="0">
              <a:solidFill>
                <a:srgbClr val="000000"/>
              </a:solidFill>
              <a:latin typeface="Arial" charset="0"/>
              <a:cs typeface="Arial" charset="0"/>
            </a:endParaRPr>
          </a:p>
        </p:txBody>
      </p:sp>
      <p:graphicFrame>
        <p:nvGraphicFramePr>
          <p:cNvPr id="31746" name="Object 5"/>
          <p:cNvGraphicFramePr>
            <a:graphicFrameLocks noChangeAspect="1"/>
          </p:cNvGraphicFramePr>
          <p:nvPr/>
        </p:nvGraphicFramePr>
        <p:xfrm>
          <a:off x="73740" y="2884385"/>
          <a:ext cx="8964613" cy="3348037"/>
        </p:xfrm>
        <a:graphic>
          <a:graphicData uri="http://schemas.openxmlformats.org/presentationml/2006/ole">
            <mc:AlternateContent xmlns:mc="http://schemas.openxmlformats.org/markup-compatibility/2006">
              <mc:Choice xmlns:v="urn:schemas-microsoft-com:vml" Requires="v">
                <p:oleObj spid="_x0000_s17529923" name="Chart" r:id="rId4" imgW="8419996" imgH="3371740" progId="MSGraph.Chart.8">
                  <p:embed followColorScheme="full"/>
                </p:oleObj>
              </mc:Choice>
              <mc:Fallback>
                <p:oleObj name="Chart" r:id="rId4" imgW="8419996" imgH="3371740" progId="MSGraph.Chart.8">
                  <p:embed followColorScheme="full"/>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73740" y="2884385"/>
                        <a:ext cx="8964613" cy="3348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67463" name="AutoShape 7"/>
          <p:cNvSpPr>
            <a:spLocks noChangeArrowheads="1"/>
          </p:cNvSpPr>
          <p:nvPr/>
        </p:nvSpPr>
        <p:spPr bwMode="blackWhite">
          <a:xfrm>
            <a:off x="4807975" y="2787446"/>
            <a:ext cx="3229896" cy="1177366"/>
          </a:xfrm>
          <a:prstGeom prst="wedgeRectCallout">
            <a:avLst>
              <a:gd name="adj1" fmla="val 25955"/>
              <a:gd name="adj2" fmla="val 8531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Hurricane Sandy became the 3</a:t>
            </a:r>
            <a:r>
              <a:rPr lang="en-US" sz="2000" b="1" baseline="30000" dirty="0" smtClean="0">
                <a:solidFill>
                  <a:srgbClr val="FFFFFF"/>
                </a:solidFill>
              </a:rPr>
              <a:t>rd</a:t>
            </a:r>
            <a:r>
              <a:rPr lang="en-US" sz="2000" b="1" dirty="0" smtClean="0">
                <a:solidFill>
                  <a:srgbClr val="FFFFFF"/>
                </a:solidFill>
              </a:rPr>
              <a:t> </a:t>
            </a:r>
            <a:r>
              <a:rPr lang="en-US" sz="2000" b="1" dirty="0" smtClean="0">
                <a:solidFill>
                  <a:srgbClr val="FFFFFF"/>
                </a:solidFill>
                <a:latin typeface="Arial" charset="0"/>
                <a:cs typeface="Arial" charset="0"/>
              </a:rPr>
              <a:t>costliest </a:t>
            </a:r>
            <a:r>
              <a:rPr lang="en-US" sz="2000" b="1" dirty="0" smtClean="0">
                <a:solidFill>
                  <a:srgbClr val="FFFFFF"/>
                </a:solidFill>
              </a:rPr>
              <a:t>hurricane</a:t>
            </a:r>
            <a:r>
              <a:rPr lang="en-US" sz="2000" b="1" dirty="0" smtClean="0">
                <a:solidFill>
                  <a:srgbClr val="FFFFFF"/>
                </a:solidFill>
                <a:latin typeface="Arial" charset="0"/>
                <a:cs typeface="Arial" charset="0"/>
              </a:rPr>
              <a:t> </a:t>
            </a:r>
            <a:r>
              <a:rPr lang="en-US" sz="2000" b="1" dirty="0">
                <a:solidFill>
                  <a:srgbClr val="FFFFFF"/>
                </a:solidFill>
                <a:latin typeface="Arial" charset="0"/>
                <a:cs typeface="Arial" charset="0"/>
              </a:rPr>
              <a:t>in US insurance history</a:t>
            </a:r>
          </a:p>
        </p:txBody>
      </p:sp>
      <p:sp>
        <p:nvSpPr>
          <p:cNvPr id="10" name="AutoShape 7"/>
          <p:cNvSpPr>
            <a:spLocks noChangeArrowheads="1"/>
          </p:cNvSpPr>
          <p:nvPr/>
        </p:nvSpPr>
        <p:spPr bwMode="blackWhite">
          <a:xfrm>
            <a:off x="730649" y="3377380"/>
            <a:ext cx="2853209" cy="1291615"/>
          </a:xfrm>
          <a:prstGeom prst="wedgeRectCallout">
            <a:avLst>
              <a:gd name="adj1" fmla="val -42284"/>
              <a:gd name="adj2" fmla="val 8231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Hurricane Irene became the 12</a:t>
            </a:r>
            <a:r>
              <a:rPr lang="en-US" sz="2000" b="1" baseline="30000" dirty="0" smtClean="0">
                <a:solidFill>
                  <a:srgbClr val="FFFFFF"/>
                </a:solidFill>
              </a:rPr>
              <a:t>th</a:t>
            </a:r>
            <a:r>
              <a:rPr lang="en-US" sz="2000" b="1" dirty="0" smtClean="0">
                <a:solidFill>
                  <a:srgbClr val="FFFFFF"/>
                </a:solidFill>
              </a:rPr>
              <a:t> most expensive hurricane in US history in 2011</a:t>
            </a:r>
            <a:endParaRPr lang="en-US" sz="2000" b="1" dirty="0">
              <a:solidFill>
                <a:srgbClr val="FFFFFF"/>
              </a:solidFill>
              <a:latin typeface="Arial" charset="0"/>
              <a:cs typeface="Arial" charset="0"/>
            </a:endParaRPr>
          </a:p>
        </p:txBody>
      </p:sp>
      <p:sp>
        <p:nvSpPr>
          <p:cNvPr id="13" name="Text Box 17"/>
          <p:cNvSpPr txBox="1">
            <a:spLocks noChangeArrowheads="1"/>
          </p:cNvSpPr>
          <p:nvPr/>
        </p:nvSpPr>
        <p:spPr bwMode="auto">
          <a:xfrm>
            <a:off x="870156" y="1710813"/>
            <a:ext cx="7772400" cy="830997"/>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sz="2400" b="1" dirty="0" smtClean="0">
                <a:solidFill>
                  <a:schemeClr val="bg1"/>
                </a:solidFill>
              </a:rPr>
              <a:t>10 of the 12 most costly hurricanes in insurance history occurred over the past 9 years (2004—2012)</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067463"/>
                                        </p:tgtEl>
                                        <p:attrNameLst>
                                          <p:attrName>style.visibility</p:attrName>
                                        </p:attrNameLst>
                                      </p:cBhvr>
                                      <p:to>
                                        <p:strVal val="visible"/>
                                      </p:to>
                                    </p:set>
                                    <p:animEffect transition="in" filter="wipe(down)">
                                      <p:cBhvr>
                                        <p:cTn id="7" dur="500"/>
                                        <p:tgtEl>
                                          <p:spTgt spid="2067463"/>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463" grpId="0" animBg="1"/>
      <p:bldP spid="10" grpId="0" animBg="1"/>
    </p:bldLst>
  </p:timing>
</p:sld>
</file>

<file path=ppt/slides/slide1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6"/>
          <p:cNvSpPr/>
          <p:nvPr/>
        </p:nvSpPr>
        <p:spPr>
          <a:xfrm>
            <a:off x="269876" y="2133600"/>
            <a:ext cx="8547099" cy="4176713"/>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7"/>
          <p:cNvSpPr txBox="1">
            <a:spLocks noChangeArrowheads="1"/>
          </p:cNvSpPr>
          <p:nvPr/>
        </p:nvSpPr>
        <p:spPr bwMode="auto">
          <a:xfrm>
            <a:off x="715811" y="1242194"/>
            <a:ext cx="7646525" cy="707886"/>
          </a:xfrm>
          <a:prstGeom prst="rect">
            <a:avLst/>
          </a:prstGeom>
          <a:solidFill>
            <a:srgbClr val="225A7A"/>
          </a:solidFill>
          <a:ln w="9525" algn="ctr">
            <a:noFill/>
            <a:miter lim="800000"/>
            <a:headEnd/>
            <a:tailEnd/>
          </a:ln>
          <a:effectLst/>
        </p:spPr>
        <p:txBody>
          <a:bodyPr wrap="square">
            <a:spAutoFit/>
          </a:bodyPr>
          <a:lstStyle/>
          <a:p>
            <a:pPr algn="ctr">
              <a:defRPr/>
            </a:pPr>
            <a:r>
              <a:rPr lang="en-US" sz="2000" b="1" dirty="0" smtClean="0">
                <a:solidFill>
                  <a:schemeClr val="bg1"/>
                </a:solidFill>
                <a:latin typeface="Arial" pitchFamily="34" charset="0"/>
                <a:cs typeface="Arial" pitchFamily="34" charset="0"/>
              </a:rPr>
              <a:t>The current 5-year average (2008 - 2013) insured tropical cyclone loss is $5.6 billion per year.</a:t>
            </a:r>
          </a:p>
        </p:txBody>
      </p:sp>
      <p:sp>
        <p:nvSpPr>
          <p:cNvPr id="20483" name="Rectangle 8"/>
          <p:cNvSpPr>
            <a:spLocks noGrp="1" noChangeArrowheads="1"/>
          </p:cNvSpPr>
          <p:nvPr>
            <p:ph type="title"/>
          </p:nvPr>
        </p:nvSpPr>
        <p:spPr>
          <a:xfrm>
            <a:off x="313659" y="58992"/>
            <a:ext cx="6837362" cy="812800"/>
          </a:xfrm>
          <a:noFill/>
        </p:spPr>
        <p:txBody>
          <a:bodyPr/>
          <a:lstStyle/>
          <a:p>
            <a:r>
              <a:rPr lang="en-US" dirty="0" smtClean="0">
                <a:solidFill>
                  <a:srgbClr val="225A7A"/>
                </a:solidFill>
              </a:rPr>
              <a:t>Insured US Tropical Cyclone Losses, 1980 - 2013 </a:t>
            </a:r>
          </a:p>
        </p:txBody>
      </p:sp>
      <p:sp>
        <p:nvSpPr>
          <p:cNvPr id="31749" name="Rectangle 16"/>
          <p:cNvSpPr>
            <a:spLocks noChangeArrowheads="1"/>
          </p:cNvSpPr>
          <p:nvPr/>
        </p:nvSpPr>
        <p:spPr bwMode="auto">
          <a:xfrm>
            <a:off x="0" y="6446793"/>
            <a:ext cx="2688609" cy="411207"/>
          </a:xfrm>
          <a:prstGeom prst="rect">
            <a:avLst/>
          </a:prstGeom>
          <a:noFill/>
          <a:ln w="9525" algn="ctr">
            <a:noFill/>
            <a:miter lim="800000"/>
            <a:headEnd/>
            <a:tailEnd/>
          </a:ln>
        </p:spPr>
        <p:txBody>
          <a:bodyPr wrap="square">
            <a:spAutoFit/>
          </a:bodyPr>
          <a:lstStyle/>
          <a:p>
            <a:pPr>
              <a:defRPr/>
            </a:pPr>
            <a:r>
              <a:rPr lang="en-US" sz="1000" dirty="0" smtClean="0">
                <a:solidFill>
                  <a:schemeClr val="accent4">
                    <a:lumMod val="75000"/>
                  </a:schemeClr>
                </a:solidFill>
                <a:latin typeface="+mn-lt"/>
              </a:rPr>
              <a:t>Sources: </a:t>
            </a:r>
            <a:r>
              <a:rPr lang="en-US" sz="1000" dirty="0">
                <a:solidFill>
                  <a:schemeClr val="accent4">
                    <a:lumMod val="75000"/>
                  </a:schemeClr>
                </a:solidFill>
                <a:latin typeface="+mn-lt"/>
              </a:rPr>
              <a:t>Property Claims Service, </a:t>
            </a:r>
            <a:r>
              <a:rPr lang="en-US" sz="1000" dirty="0" smtClean="0">
                <a:solidFill>
                  <a:schemeClr val="accent4">
                    <a:lumMod val="75000"/>
                  </a:schemeClr>
                </a:solidFill>
                <a:latin typeface="+mn-lt"/>
              </a:rPr>
              <a:t>Munich Re </a:t>
            </a:r>
            <a:r>
              <a:rPr lang="en-US" sz="1000" dirty="0" err="1">
                <a:solidFill>
                  <a:schemeClr val="accent4">
                    <a:lumMod val="75000"/>
                  </a:schemeClr>
                </a:solidFill>
                <a:latin typeface="+mn-lt"/>
              </a:rPr>
              <a:t>NatCat</a:t>
            </a:r>
            <a:r>
              <a:rPr lang="en-US" sz="1000" i="1" dirty="0" err="1">
                <a:solidFill>
                  <a:schemeClr val="accent4">
                    <a:lumMod val="75000"/>
                  </a:schemeClr>
                </a:solidFill>
                <a:latin typeface="+mn-lt"/>
              </a:rPr>
              <a:t>SERVICE</a:t>
            </a:r>
            <a:r>
              <a:rPr lang="en-US" sz="1000" i="1" dirty="0">
                <a:solidFill>
                  <a:schemeClr val="accent4">
                    <a:lumMod val="75000"/>
                  </a:schemeClr>
                </a:solidFill>
                <a:latin typeface="+mn-lt"/>
              </a:rPr>
              <a:t>, </a:t>
            </a:r>
            <a:r>
              <a:rPr lang="en-US" sz="1000" dirty="0" smtClean="0">
                <a:solidFill>
                  <a:schemeClr val="accent4">
                    <a:lumMod val="75000"/>
                  </a:schemeClr>
                </a:solidFill>
                <a:latin typeface="+mn-lt"/>
              </a:rPr>
              <a:t>NFIP</a:t>
            </a:r>
            <a:endParaRPr lang="en-US" sz="1000" dirty="0">
              <a:solidFill>
                <a:schemeClr val="accent4">
                  <a:lumMod val="75000"/>
                </a:schemeClr>
              </a:solidFill>
              <a:latin typeface="+mn-lt"/>
            </a:endParaRPr>
          </a:p>
        </p:txBody>
      </p:sp>
      <p:pic>
        <p:nvPicPr>
          <p:cNvPr id="55297" name="Picture 1"/>
          <p:cNvPicPr>
            <a:picLocks noChangeAspect="1" noChangeArrowheads="1"/>
          </p:cNvPicPr>
          <p:nvPr>
            <p:custDataLst>
              <p:tags r:id="rId2"/>
            </p:custDataLst>
          </p:nvPr>
        </p:nvPicPr>
        <p:blipFill>
          <a:blip r:embed="rId6" cstate="email">
            <a:extLst>
              <a:ext uri="{28A0092B-C50C-407E-A947-70E740481C1C}">
                <a14:useLocalDpi xmlns:a14="http://schemas.microsoft.com/office/drawing/2010/main"/>
              </a:ext>
            </a:extLst>
          </a:blip>
          <a:srcRect/>
          <a:stretch>
            <a:fillRect/>
          </a:stretch>
        </p:blipFill>
        <p:spPr bwMode="auto">
          <a:xfrm>
            <a:off x="427704" y="2093457"/>
            <a:ext cx="8170392" cy="4085803"/>
          </a:xfrm>
          <a:prstGeom prst="rect">
            <a:avLst/>
          </a:prstGeom>
          <a:noFill/>
          <a:ln w="9525">
            <a:noFill/>
            <a:miter lim="800000"/>
            <a:headEnd/>
            <a:tailEnd/>
          </a:ln>
        </p:spPr>
      </p:pic>
      <p:pic>
        <p:nvPicPr>
          <p:cNvPr id="10" name="PPTShape_0"/>
          <p:cNvPicPr>
            <a:picLocks noChangeAspect="1" noChangeArrowheads="1"/>
          </p:cNvPicPr>
          <p:nvPr>
            <p:custDataLst>
              <p:tags r:id="rId3"/>
            </p:custDataLst>
          </p:nvPr>
        </p:nvPicPr>
        <p:blipFill>
          <a:blip r:embed="rId7" cstate="email"/>
          <a:srcRect/>
          <a:stretch>
            <a:fillRect/>
          </a:stretch>
        </p:blipFill>
        <p:spPr bwMode="auto">
          <a:xfrm>
            <a:off x="1524000" y="2362200"/>
            <a:ext cx="2076449" cy="914400"/>
          </a:xfrm>
          <a:prstGeom prst="rect">
            <a:avLst/>
          </a:prstGeom>
          <a:noFill/>
          <a:ln w="9525">
            <a:noFill/>
            <a:miter lim="800000"/>
            <a:headEnd/>
            <a:tailEnd/>
          </a:ln>
        </p:spPr>
      </p:pic>
      <p:sp>
        <p:nvSpPr>
          <p:cNvPr id="13" name="TextBox 12"/>
          <p:cNvSpPr txBox="1"/>
          <p:nvPr/>
        </p:nvSpPr>
        <p:spPr>
          <a:xfrm>
            <a:off x="8414658" y="6554583"/>
            <a:ext cx="685800" cy="246221"/>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153</a:t>
            </a:fld>
            <a:endParaRPr lang="en-US" sz="1000" dirty="0">
              <a:solidFill>
                <a:schemeClr val="accent4">
                  <a:lumMod val="75000"/>
                </a:schemeClr>
              </a:solidFill>
              <a:latin typeface="+mn-lt"/>
            </a:endParaRPr>
          </a:p>
        </p:txBody>
      </p:sp>
    </p:spTree>
    <p:custDataLst>
      <p:tags r:id="rId1"/>
    </p:custDataLst>
  </p:cSld>
  <p:clrMapOvr>
    <a:masterClrMapping/>
  </p:clrMapOvr>
  <p:transition/>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5715" name="Rectangle 105"/>
          <p:cNvSpPr>
            <a:spLocks noGrp="1" noChangeArrowheads="1"/>
          </p:cNvSpPr>
          <p:nvPr>
            <p:ph type="dt" sz="quarter" idx="10"/>
          </p:nvPr>
        </p:nvSpPr>
        <p:spPr>
          <a:noFill/>
        </p:spPr>
        <p:txBody>
          <a:bodyPr/>
          <a:lstStyle/>
          <a:p>
            <a:r>
              <a:rPr lang="en-US" smtClean="0"/>
              <a:t>12/01/09 - 9pm</a:t>
            </a:r>
          </a:p>
        </p:txBody>
      </p:sp>
      <p:sp>
        <p:nvSpPr>
          <p:cNvPr id="115716"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15717" name="Rectangle 110"/>
          <p:cNvSpPr>
            <a:spLocks noGrp="1" noChangeArrowheads="1"/>
          </p:cNvSpPr>
          <p:nvPr>
            <p:ph type="sldNum" sz="quarter" idx="12"/>
          </p:nvPr>
        </p:nvSpPr>
        <p:spPr>
          <a:noFill/>
        </p:spPr>
        <p:txBody>
          <a:bodyPr/>
          <a:lstStyle/>
          <a:p>
            <a:fld id="{696AF8F7-4BFA-4F4B-B0E8-375BF5966073}" type="slidenum">
              <a:rPr lang="en-US" smtClean="0"/>
              <a:pPr/>
              <a:t>154</a:t>
            </a:fld>
            <a:endParaRPr lang="en-US" smtClean="0"/>
          </a:p>
        </p:txBody>
      </p:sp>
      <p:sp>
        <p:nvSpPr>
          <p:cNvPr id="115718" name="Rectangle 10"/>
          <p:cNvSpPr>
            <a:spLocks noGrp="1" noChangeArrowheads="1"/>
          </p:cNvSpPr>
          <p:nvPr>
            <p:ph type="title"/>
          </p:nvPr>
        </p:nvSpPr>
        <p:spPr/>
        <p:txBody>
          <a:bodyPr/>
          <a:lstStyle/>
          <a:p>
            <a:r>
              <a:rPr lang="en-US" dirty="0" smtClean="0"/>
              <a:t>Total Value of Insured Coastal Exposure in 2012</a:t>
            </a:r>
          </a:p>
        </p:txBody>
      </p:sp>
      <p:sp>
        <p:nvSpPr>
          <p:cNvPr id="115719" name="Rectangle 3"/>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t>
            </a:r>
            <a:r>
              <a:rPr lang="en-US" sz="1600" b="1" dirty="0" smtClean="0">
                <a:solidFill>
                  <a:srgbClr val="225A7A"/>
                </a:solidFill>
              </a:rPr>
              <a:t>2012, </a:t>
            </a:r>
            <a:r>
              <a:rPr lang="en-US" sz="1600" b="1" dirty="0">
                <a:solidFill>
                  <a:srgbClr val="225A7A"/>
                </a:solidFill>
              </a:rPr>
              <a:t>$ Billions)</a:t>
            </a:r>
          </a:p>
        </p:txBody>
      </p:sp>
      <p:sp>
        <p:nvSpPr>
          <p:cNvPr id="115720" name="Rectangle 4"/>
          <p:cNvSpPr>
            <a:spLocks noChangeArrowheads="1"/>
          </p:cNvSpPr>
          <p:nvPr/>
        </p:nvSpPr>
        <p:spPr bwMode="auto">
          <a:xfrm>
            <a:off x="0" y="6578600"/>
            <a:ext cx="7569200" cy="27940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AIR Worldwide</a:t>
            </a:r>
          </a:p>
        </p:txBody>
      </p:sp>
      <p:graphicFrame>
        <p:nvGraphicFramePr>
          <p:cNvPr id="115714" name="Object 5"/>
          <p:cNvGraphicFramePr>
            <a:graphicFrameLocks noChangeAspect="1"/>
          </p:cNvGraphicFramePr>
          <p:nvPr/>
        </p:nvGraphicFramePr>
        <p:xfrm>
          <a:off x="265113" y="1554163"/>
          <a:ext cx="8447087" cy="4789487"/>
        </p:xfrm>
        <a:graphic>
          <a:graphicData uri="http://schemas.openxmlformats.org/presentationml/2006/ole">
            <mc:AlternateContent xmlns:mc="http://schemas.openxmlformats.org/markup-compatibility/2006">
              <mc:Choice xmlns:v="urn:schemas-microsoft-com:vml" Requires="v">
                <p:oleObj spid="_x0000_s20048963" name="Chart" r:id="rId4" imgW="8525003" imgH="4857725" progId="MSGraph.Chart.8">
                  <p:embed followColorScheme="full"/>
                </p:oleObj>
              </mc:Choice>
              <mc:Fallback>
                <p:oleObj name="Chart" r:id="rId4" imgW="8525003" imgH="4857725" progId="MSGraph.Chart.8">
                  <p:embed followColorScheme="full"/>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265113" y="1554163"/>
                        <a:ext cx="8447087" cy="4789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73607" name="Text Box 5"/>
          <p:cNvSpPr txBox="1">
            <a:spLocks noChangeArrowheads="1"/>
          </p:cNvSpPr>
          <p:nvPr/>
        </p:nvSpPr>
        <p:spPr bwMode="blackWhite">
          <a:xfrm>
            <a:off x="3171825" y="3709851"/>
            <a:ext cx="5378450" cy="1286012"/>
          </a:xfrm>
          <a:prstGeom prst="rect">
            <a:avLst/>
          </a:prstGeom>
          <a:gradFill rotWithShape="1">
            <a:gsLst>
              <a:gs pos="0">
                <a:srgbClr val="FF6801"/>
              </a:gs>
              <a:gs pos="100000">
                <a:srgbClr val="DC5A01"/>
              </a:gs>
            </a:gsLst>
            <a:lin ang="5400000" scaled="1"/>
          </a:gradFill>
          <a:ln w="12700" algn="ctr">
            <a:solidFill>
              <a:srgbClr val="FF6801"/>
            </a:solidFill>
            <a:miter lim="800000"/>
            <a:headEnd type="none" w="sm" len="sm"/>
            <a:tailEnd type="none" w="sm" len="sm"/>
          </a:ln>
        </p:spPr>
        <p:txBody>
          <a:bodyPr lIns="45720" rIns="45720" anchor="ctr"/>
          <a:lstStyle/>
          <a:p>
            <a:pPr algn="ctr">
              <a:lnSpc>
                <a:spcPct val="95000"/>
              </a:lnSpc>
              <a:spcBef>
                <a:spcPct val="25000"/>
              </a:spcBef>
            </a:pPr>
            <a:r>
              <a:rPr lang="en-US" sz="1600" b="1" dirty="0">
                <a:solidFill>
                  <a:srgbClr val="FFFFFF"/>
                </a:solidFill>
              </a:rPr>
              <a:t>In </a:t>
            </a:r>
            <a:r>
              <a:rPr lang="en-US" sz="1600" b="1" dirty="0" smtClean="0">
                <a:solidFill>
                  <a:srgbClr val="FFFFFF"/>
                </a:solidFill>
              </a:rPr>
              <a:t>2012, New York </a:t>
            </a:r>
            <a:r>
              <a:rPr lang="en-US" sz="1600" b="1" dirty="0">
                <a:solidFill>
                  <a:srgbClr val="FFFFFF"/>
                </a:solidFill>
              </a:rPr>
              <a:t>Ranked as the #1 Most </a:t>
            </a:r>
            <a:br>
              <a:rPr lang="en-US" sz="1600" b="1" dirty="0">
                <a:solidFill>
                  <a:srgbClr val="FFFFFF"/>
                </a:solidFill>
              </a:rPr>
            </a:br>
            <a:r>
              <a:rPr lang="en-US" sz="1600" b="1" dirty="0">
                <a:solidFill>
                  <a:srgbClr val="FFFFFF"/>
                </a:solidFill>
              </a:rPr>
              <a:t>Exposed State to Hurricane Loss, </a:t>
            </a:r>
            <a:r>
              <a:rPr lang="en-US" sz="1600" b="1" dirty="0" smtClean="0">
                <a:solidFill>
                  <a:srgbClr val="FFFFFF"/>
                </a:solidFill>
              </a:rPr>
              <a:t>Overtaking Florida with $2.862 Trillion. </a:t>
            </a:r>
            <a:r>
              <a:rPr lang="en-US" sz="1600" b="1" dirty="0">
                <a:solidFill>
                  <a:srgbClr val="FFFFFF"/>
                </a:solidFill>
              </a:rPr>
              <a:t>Texas is very exposed too, and ranked #3 with </a:t>
            </a:r>
            <a:r>
              <a:rPr lang="en-US" sz="1600" b="1" dirty="0" smtClean="0">
                <a:solidFill>
                  <a:srgbClr val="FFFFFF"/>
                </a:solidFill>
              </a:rPr>
              <a:t>$1.175 Trillion</a:t>
            </a:r>
            <a:r>
              <a:rPr lang="en-US" sz="1600" b="1" dirty="0">
                <a:solidFill>
                  <a:srgbClr val="FFFFFF"/>
                </a:solidFill>
              </a:rPr>
              <a:t/>
            </a:r>
            <a:br>
              <a:rPr lang="en-US" sz="1600" b="1" dirty="0">
                <a:solidFill>
                  <a:srgbClr val="FFFFFF"/>
                </a:solidFill>
              </a:rPr>
            </a:br>
            <a:r>
              <a:rPr lang="en-US" sz="1600" b="1" dirty="0">
                <a:solidFill>
                  <a:srgbClr val="FFFFFF"/>
                </a:solidFill>
              </a:rPr>
              <a:t>in insured coastal exposure</a:t>
            </a:r>
          </a:p>
        </p:txBody>
      </p:sp>
      <p:sp>
        <p:nvSpPr>
          <p:cNvPr id="2073608" name="Text Box 5"/>
          <p:cNvSpPr txBox="1">
            <a:spLocks noChangeArrowheads="1"/>
          </p:cNvSpPr>
          <p:nvPr/>
        </p:nvSpPr>
        <p:spPr bwMode="blackWhite">
          <a:xfrm>
            <a:off x="3171825" y="5118100"/>
            <a:ext cx="5378450" cy="707934"/>
          </a:xfrm>
          <a:prstGeom prst="rect">
            <a:avLst/>
          </a:prstGeom>
          <a:gradFill rotWithShape="1">
            <a:gsLst>
              <a:gs pos="0">
                <a:srgbClr val="FF6801"/>
              </a:gs>
              <a:gs pos="100000">
                <a:srgbClr val="DC5A01"/>
              </a:gs>
            </a:gsLst>
            <a:lin ang="5400000" scaled="1"/>
          </a:gradFill>
          <a:ln w="12700" algn="ctr">
            <a:solidFill>
              <a:srgbClr val="FF6801"/>
            </a:solidFill>
            <a:miter lim="800000"/>
            <a:headEnd type="none" w="sm" len="sm"/>
            <a:tailEnd type="none" w="sm" len="sm"/>
          </a:ln>
        </p:spPr>
        <p:txBody>
          <a:bodyPr lIns="45720" rIns="45720" anchor="ctr"/>
          <a:lstStyle/>
          <a:p>
            <a:pPr algn="ctr">
              <a:lnSpc>
                <a:spcPct val="95000"/>
              </a:lnSpc>
              <a:spcBef>
                <a:spcPct val="25000"/>
              </a:spcBef>
            </a:pPr>
            <a:r>
              <a:rPr lang="en-US" sz="1600" b="1" dirty="0">
                <a:solidFill>
                  <a:srgbClr val="FFFFFF"/>
                </a:solidFill>
              </a:rPr>
              <a:t>The Insured Value of All Coastal Property </a:t>
            </a:r>
            <a:r>
              <a:rPr lang="en-US" sz="1600" b="1" dirty="0" smtClean="0">
                <a:solidFill>
                  <a:srgbClr val="FFFFFF"/>
                </a:solidFill>
              </a:rPr>
              <a:t>Was $10.6 Trillion in 2012 , Up 20% from </a:t>
            </a:r>
            <a:r>
              <a:rPr lang="en-US" sz="1600" b="1" dirty="0">
                <a:solidFill>
                  <a:srgbClr val="FFFFFF"/>
                </a:solidFill>
              </a:rPr>
              <a:t>$8.9 Trillion in </a:t>
            </a:r>
            <a:r>
              <a:rPr lang="en-US" sz="1600" b="1" dirty="0" smtClean="0">
                <a:solidFill>
                  <a:srgbClr val="FFFFFF"/>
                </a:solidFill>
              </a:rPr>
              <a:t>2007 and Up 48% </a:t>
            </a:r>
            <a:r>
              <a:rPr lang="en-US" sz="1600" b="1" dirty="0">
                <a:solidFill>
                  <a:srgbClr val="FFFFFF"/>
                </a:solidFill>
              </a:rPr>
              <a:t>from $7.2 Trillion in 2004 </a:t>
            </a:r>
          </a:p>
        </p:txBody>
      </p:sp>
      <p:sp>
        <p:nvSpPr>
          <p:cNvPr id="11" name="AutoShape 7"/>
          <p:cNvSpPr>
            <a:spLocks noChangeArrowheads="1"/>
          </p:cNvSpPr>
          <p:nvPr/>
        </p:nvSpPr>
        <p:spPr bwMode="blackWhite">
          <a:xfrm>
            <a:off x="5287900" y="2507226"/>
            <a:ext cx="3266165" cy="1055640"/>
          </a:xfrm>
          <a:prstGeom prst="wedgeRectCallout">
            <a:avLst>
              <a:gd name="adj1" fmla="val -61255"/>
              <a:gd name="adj2" fmla="val -5471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The value of insured coastal exposure in TX is 3</a:t>
            </a:r>
            <a:r>
              <a:rPr lang="en-US" sz="2000" b="1" baseline="30000" dirty="0" smtClean="0">
                <a:solidFill>
                  <a:srgbClr val="FFFFFF"/>
                </a:solidFill>
              </a:rPr>
              <a:t>rd</a:t>
            </a:r>
            <a:r>
              <a:rPr lang="en-US" sz="2000" b="1" dirty="0" smtClean="0">
                <a:solidFill>
                  <a:srgbClr val="FFFFFF"/>
                </a:solidFill>
              </a:rPr>
              <a:t> highest in US.</a:t>
            </a:r>
            <a:endParaRPr lang="en-US" sz="2000"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73607"/>
                                        </p:tgtEl>
                                        <p:attrNameLst>
                                          <p:attrName>style.visibility</p:attrName>
                                        </p:attrNameLst>
                                      </p:cBhvr>
                                      <p:to>
                                        <p:strVal val="visible"/>
                                      </p:to>
                                    </p:set>
                                    <p:anim calcmode="lin" valueType="num">
                                      <p:cBhvr>
                                        <p:cTn id="7" dur="500" fill="hold"/>
                                        <p:tgtEl>
                                          <p:spTgt spid="2073607"/>
                                        </p:tgtEl>
                                        <p:attrNameLst>
                                          <p:attrName>ppt_w</p:attrName>
                                        </p:attrNameLst>
                                      </p:cBhvr>
                                      <p:tavLst>
                                        <p:tav tm="0">
                                          <p:val>
                                            <p:fltVal val="0"/>
                                          </p:val>
                                        </p:tav>
                                        <p:tav tm="100000">
                                          <p:val>
                                            <p:strVal val="#ppt_w"/>
                                          </p:val>
                                        </p:tav>
                                      </p:tavLst>
                                    </p:anim>
                                    <p:anim calcmode="lin" valueType="num">
                                      <p:cBhvr>
                                        <p:cTn id="8" dur="500" fill="hold"/>
                                        <p:tgtEl>
                                          <p:spTgt spid="2073607"/>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3" presetClass="entr" presetSubtype="16" fill="hold" grpId="0" nodeType="afterEffect">
                                  <p:stCondLst>
                                    <p:cond delay="700"/>
                                  </p:stCondLst>
                                  <p:childTnLst>
                                    <p:set>
                                      <p:cBhvr>
                                        <p:cTn id="11" dur="1" fill="hold">
                                          <p:stCondLst>
                                            <p:cond delay="0"/>
                                          </p:stCondLst>
                                        </p:cTn>
                                        <p:tgtEl>
                                          <p:spTgt spid="2073608"/>
                                        </p:tgtEl>
                                        <p:attrNameLst>
                                          <p:attrName>style.visibility</p:attrName>
                                        </p:attrNameLst>
                                      </p:cBhvr>
                                      <p:to>
                                        <p:strVal val="visible"/>
                                      </p:to>
                                    </p:set>
                                    <p:anim calcmode="lin" valueType="num">
                                      <p:cBhvr>
                                        <p:cTn id="12" dur="500" fill="hold"/>
                                        <p:tgtEl>
                                          <p:spTgt spid="2073608"/>
                                        </p:tgtEl>
                                        <p:attrNameLst>
                                          <p:attrName>ppt_w</p:attrName>
                                        </p:attrNameLst>
                                      </p:cBhvr>
                                      <p:tavLst>
                                        <p:tav tm="0">
                                          <p:val>
                                            <p:fltVal val="0"/>
                                          </p:val>
                                        </p:tav>
                                        <p:tav tm="100000">
                                          <p:val>
                                            <p:strVal val="#ppt_w"/>
                                          </p:val>
                                        </p:tav>
                                      </p:tavLst>
                                    </p:anim>
                                    <p:anim calcmode="lin" valueType="num">
                                      <p:cBhvr>
                                        <p:cTn id="13" dur="500" fill="hold"/>
                                        <p:tgtEl>
                                          <p:spTgt spid="2073608"/>
                                        </p:tgtEl>
                                        <p:attrNameLst>
                                          <p:attrName>ppt_h</p:attrName>
                                        </p:attrNameLst>
                                      </p:cBhvr>
                                      <p:tavLst>
                                        <p:tav tm="0">
                                          <p:val>
                                            <p:fltVal val="0"/>
                                          </p:val>
                                        </p:tav>
                                        <p:tav tm="100000">
                                          <p:val>
                                            <p:strVal val="#ppt_h"/>
                                          </p:val>
                                        </p:tav>
                                      </p:tavLst>
                                    </p:anim>
                                  </p:childTnLst>
                                </p:cTn>
                              </p:par>
                            </p:childTnLst>
                          </p:cTn>
                        </p:par>
                        <p:par>
                          <p:cTn id="14" fill="hold">
                            <p:stCondLst>
                              <p:cond delay="2400"/>
                            </p:stCondLst>
                            <p:childTnLst>
                              <p:par>
                                <p:cTn id="15" presetID="22" presetClass="entr" presetSubtype="4" fill="hold" grpId="0" nodeType="afterEffect">
                                  <p:stCondLst>
                                    <p:cond delay="70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3607" grpId="0" animBg="1"/>
      <p:bldP spid="2073608" grpId="0" animBg="1"/>
      <p:bldP spid="11" grpId="0" animBg="1"/>
    </p:bldLst>
  </p:timing>
</p:sld>
</file>

<file path=ppt/slides/slide1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155</a:t>
            </a:fld>
            <a:endParaRPr lang="en-US" smtClean="0"/>
          </a:p>
        </p:txBody>
      </p:sp>
      <p:sp>
        <p:nvSpPr>
          <p:cNvPr id="10" name="AutoShape 6"/>
          <p:cNvSpPr>
            <a:spLocks noChangeArrowheads="1"/>
          </p:cNvSpPr>
          <p:nvPr/>
        </p:nvSpPr>
        <p:spPr bwMode="blackWhite">
          <a:xfrm>
            <a:off x="3628103" y="1135047"/>
            <a:ext cx="2802194" cy="1799882"/>
          </a:xfrm>
          <a:prstGeom prst="wedgeRectCallout">
            <a:avLst>
              <a:gd name="adj1" fmla="val -16772"/>
              <a:gd name="adj2" fmla="val 4931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The combined ratios for both personal and commercial lines improved substantially in 2013:H1</a:t>
            </a:r>
            <a:endParaRPr lang="en-US" b="1" dirty="0">
              <a:solidFill>
                <a:schemeClr val="bg1"/>
              </a:solidFill>
              <a:cs typeface="+mn-cs"/>
            </a:endParaRPr>
          </a:p>
        </p:txBody>
      </p:sp>
      <p:graphicFrame>
        <p:nvGraphicFramePr>
          <p:cNvPr id="24038403" name="Object 3"/>
          <p:cNvGraphicFramePr>
            <a:graphicFrameLocks noChangeAspect="1"/>
          </p:cNvGraphicFramePr>
          <p:nvPr/>
        </p:nvGraphicFramePr>
        <p:xfrm>
          <a:off x="130504" y="99020"/>
          <a:ext cx="8880763" cy="6530381"/>
        </p:xfrm>
        <a:graphic>
          <a:graphicData uri="http://schemas.openxmlformats.org/presentationml/2006/ole">
            <mc:AlternateContent xmlns:mc="http://schemas.openxmlformats.org/markup-compatibility/2006">
              <mc:Choice xmlns:v="urn:schemas-microsoft-com:vml" Requires="v">
                <p:oleObj spid="_x0000_s24049731" name="Slide" r:id="rId5" imgW="4210744" imgH="3156199" progId="PowerPoint.Slide.12">
                  <p:embed/>
                </p:oleObj>
              </mc:Choice>
              <mc:Fallback>
                <p:oleObj name="Slide" r:id="rId5" imgW="4210744" imgH="3156199" progId="PowerPoint.Slide.12">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0504" y="99020"/>
                        <a:ext cx="8880763" cy="653038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156</a:t>
            </a:fld>
            <a:endParaRPr lang="en-US" smtClean="0"/>
          </a:p>
        </p:txBody>
      </p:sp>
      <p:sp>
        <p:nvSpPr>
          <p:cNvPr id="2404762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4047619" name="Object 3"/>
          <p:cNvGraphicFramePr>
            <a:graphicFrameLocks noChangeAspect="1"/>
          </p:cNvGraphicFramePr>
          <p:nvPr/>
        </p:nvGraphicFramePr>
        <p:xfrm>
          <a:off x="263525" y="200025"/>
          <a:ext cx="8607425" cy="6453188"/>
        </p:xfrm>
        <a:graphic>
          <a:graphicData uri="http://schemas.openxmlformats.org/presentationml/2006/ole">
            <mc:AlternateContent xmlns:mc="http://schemas.openxmlformats.org/markup-compatibility/2006">
              <mc:Choice xmlns:v="urn:schemas-microsoft-com:vml" Requires="v">
                <p:oleObj spid="_x0000_s24050755" name="Slide" r:id="rId5" imgW="3544809" imgH="2657946" progId="PowerPoint.Slide.12">
                  <p:embed/>
                </p:oleObj>
              </mc:Choice>
              <mc:Fallback>
                <p:oleObj name="Slide" r:id="rId5" imgW="3544809" imgH="2657946" progId="PowerPoint.Slide.12">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3525" y="200025"/>
                        <a:ext cx="8607425" cy="6453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wipe dir="r"/>
  </p:transition>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p:cNvPicPr>
            <a:picLocks noChangeAspect="1" noChangeArrowheads="1"/>
          </p:cNvPicPr>
          <p:nvPr>
            <p:custDataLst>
              <p:tags r:id="rId2"/>
            </p:custDataLst>
          </p:nvPr>
        </p:nvPicPr>
        <p:blipFill>
          <a:blip r:embed="rId5" cstate="email">
            <a:extLst>
              <a:ext uri="{28A0092B-C50C-407E-A947-70E740481C1C}">
                <a14:useLocalDpi xmlns:a14="http://schemas.microsoft.com/office/drawing/2010/main"/>
              </a:ext>
            </a:extLst>
          </a:blip>
          <a:srcRect/>
          <a:stretch>
            <a:fillRect/>
          </a:stretch>
        </p:blipFill>
        <p:spPr bwMode="auto">
          <a:xfrm>
            <a:off x="107504" y="1524670"/>
            <a:ext cx="8715375" cy="4647214"/>
          </a:xfrm>
          <a:prstGeom prst="rect">
            <a:avLst/>
          </a:prstGeom>
          <a:noFill/>
          <a:ln w="9525">
            <a:noFill/>
            <a:miter lim="800000"/>
            <a:headEnd/>
            <a:tailEnd/>
          </a:ln>
          <a:effectLst/>
        </p:spPr>
      </p:pic>
      <p:sp>
        <p:nvSpPr>
          <p:cNvPr id="50" name="Rechteck 49"/>
          <p:cNvSpPr/>
          <p:nvPr/>
        </p:nvSpPr>
        <p:spPr>
          <a:xfrm>
            <a:off x="302088" y="1197262"/>
            <a:ext cx="1080000" cy="369332"/>
          </a:xfrm>
          <a:prstGeom prst="rect">
            <a:avLst/>
          </a:prstGeom>
        </p:spPr>
        <p:txBody>
          <a:bodyPr>
            <a:spAutoFit/>
          </a:bodyPr>
          <a:lstStyle/>
          <a:p>
            <a:r>
              <a:rPr lang="de-DE" b="1" dirty="0" err="1" smtClean="0">
                <a:solidFill>
                  <a:srgbClr val="225A7A"/>
                </a:solidFill>
              </a:rPr>
              <a:t>Number</a:t>
            </a:r>
            <a:endParaRPr lang="de-DE" b="1" dirty="0">
              <a:solidFill>
                <a:srgbClr val="225A7A"/>
              </a:solidFill>
            </a:endParaRPr>
          </a:p>
        </p:txBody>
      </p:sp>
      <p:sp>
        <p:nvSpPr>
          <p:cNvPr id="22" name="Titel 11"/>
          <p:cNvSpPr>
            <a:spLocks noGrp="1"/>
          </p:cNvSpPr>
          <p:nvPr>
            <p:ph type="title"/>
          </p:nvPr>
        </p:nvSpPr>
        <p:spPr>
          <a:xfrm>
            <a:off x="323850" y="252413"/>
            <a:ext cx="7446300" cy="722067"/>
          </a:xfrm>
        </p:spPr>
        <p:txBody>
          <a:bodyPr>
            <a:noAutofit/>
          </a:bodyPr>
          <a:lstStyle/>
          <a:p>
            <a:r>
              <a:rPr lang="en-US" dirty="0" smtClean="0">
                <a:solidFill>
                  <a:srgbClr val="225A7A"/>
                </a:solidFill>
                <a:ea typeface="Arial"/>
                <a:cs typeface="Times New Roman"/>
              </a:rPr>
              <a:t>Convective Loss Events </a:t>
            </a:r>
            <a:r>
              <a:rPr lang="en-US" dirty="0" smtClean="0">
                <a:solidFill>
                  <a:srgbClr val="225A7A"/>
                </a:solidFill>
              </a:rPr>
              <a:t>in the U.S. </a:t>
            </a:r>
            <a:r>
              <a:rPr lang="en-US" sz="2400" dirty="0" smtClean="0">
                <a:solidFill>
                  <a:srgbClr val="225A7A"/>
                </a:solidFill>
              </a:rPr>
              <a:t/>
            </a:r>
            <a:br>
              <a:rPr lang="en-US" sz="2400" dirty="0" smtClean="0">
                <a:solidFill>
                  <a:srgbClr val="225A7A"/>
                </a:solidFill>
              </a:rPr>
            </a:br>
            <a:r>
              <a:rPr lang="en-US" sz="2000" dirty="0" smtClean="0">
                <a:solidFill>
                  <a:srgbClr val="225A7A"/>
                </a:solidFill>
              </a:rPr>
              <a:t>Number of events 1980 – 2012 and First Half 2013 </a:t>
            </a:r>
            <a:endParaRPr lang="en-US" sz="2000" dirty="0">
              <a:solidFill>
                <a:srgbClr val="225A7A"/>
              </a:solidFill>
            </a:endParaRPr>
          </a:p>
        </p:txBody>
      </p:sp>
      <p:sp>
        <p:nvSpPr>
          <p:cNvPr id="10" name="Text Box 49"/>
          <p:cNvSpPr txBox="1">
            <a:spLocks noChangeArrowheads="1"/>
          </p:cNvSpPr>
          <p:nvPr/>
        </p:nvSpPr>
        <p:spPr bwMode="auto">
          <a:xfrm>
            <a:off x="71107" y="6638925"/>
            <a:ext cx="5942012" cy="138499"/>
          </a:xfrm>
          <a:prstGeom prst="rect">
            <a:avLst/>
          </a:prstGeom>
          <a:noFill/>
          <a:ln w="9525">
            <a:noFill/>
            <a:miter lim="800000"/>
            <a:headEnd/>
            <a:tailEnd/>
          </a:ln>
        </p:spPr>
        <p:txBody>
          <a:bodyPr wrap="square" lIns="0" tIns="0" rIns="0" bIns="0">
            <a:spAutoFit/>
          </a:bodyPr>
          <a:lstStyle/>
          <a:p>
            <a:pPr>
              <a:spcBef>
                <a:spcPct val="10000"/>
              </a:spcBef>
            </a:pPr>
            <a:r>
              <a:rPr lang="de-DE" sz="900" dirty="0" smtClean="0">
                <a:solidFill>
                  <a:schemeClr val="accent4">
                    <a:lumMod val="75000"/>
                  </a:schemeClr>
                </a:solidFill>
              </a:rPr>
              <a:t>Source: Geo Risks Research, NatCatSERVICE – As at July 2013  </a:t>
            </a:r>
            <a:endParaRPr lang="en-US" sz="900" dirty="0">
              <a:solidFill>
                <a:schemeClr val="accent4">
                  <a:lumMod val="75000"/>
                </a:schemeClr>
              </a:solidFill>
            </a:endParaRPr>
          </a:p>
        </p:txBody>
      </p:sp>
      <p:sp>
        <p:nvSpPr>
          <p:cNvPr id="2" name="Rechteck 1"/>
          <p:cNvSpPr/>
          <p:nvPr/>
        </p:nvSpPr>
        <p:spPr>
          <a:xfrm>
            <a:off x="8432800" y="4970608"/>
            <a:ext cx="241300" cy="8382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extBox 12"/>
          <p:cNvSpPr txBox="1"/>
          <p:nvPr/>
        </p:nvSpPr>
        <p:spPr>
          <a:xfrm>
            <a:off x="8414658" y="6553437"/>
            <a:ext cx="685800" cy="246221"/>
          </a:xfrm>
          <a:prstGeom prst="rect">
            <a:avLst/>
          </a:prstGeom>
          <a:noFill/>
        </p:spPr>
        <p:txBody>
          <a:bodyPr wrap="square" rtlCol="0">
            <a:spAutoFit/>
          </a:bodyPr>
          <a:lstStyle/>
          <a:p>
            <a:pPr algn="r"/>
            <a:fld id="{09D5B349-258F-4228-B765-8A08036DA0B9}" type="slidenum">
              <a:rPr lang="en-US" sz="1000" smtClean="0">
                <a:solidFill>
                  <a:schemeClr val="accent4">
                    <a:lumMod val="75000"/>
                  </a:schemeClr>
                </a:solidFill>
                <a:latin typeface="+mn-lt"/>
              </a:rPr>
              <a:pPr algn="r"/>
              <a:t>157</a:t>
            </a:fld>
            <a:endParaRPr lang="en-US" sz="1000" dirty="0">
              <a:solidFill>
                <a:schemeClr val="accent4">
                  <a:lumMod val="75000"/>
                </a:schemeClr>
              </a:solidFill>
              <a:latin typeface="+mn-lt"/>
            </a:endParaRPr>
          </a:p>
        </p:txBody>
      </p:sp>
      <p:sp>
        <p:nvSpPr>
          <p:cNvPr id="11" name="Text Box 17"/>
          <p:cNvSpPr txBox="1">
            <a:spLocks noChangeArrowheads="1"/>
          </p:cNvSpPr>
          <p:nvPr/>
        </p:nvSpPr>
        <p:spPr bwMode="auto">
          <a:xfrm>
            <a:off x="1192443" y="1987960"/>
            <a:ext cx="2381437" cy="2031325"/>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b="1" dirty="0" smtClean="0">
                <a:solidFill>
                  <a:schemeClr val="bg1"/>
                </a:solidFill>
                <a:latin typeface="Arial" pitchFamily="34" charset="0"/>
                <a:cs typeface="Arial" pitchFamily="34" charset="0"/>
              </a:rPr>
              <a:t>Convective events are those caused by straight-line winds, tornadoes, hail, heavy precipitation, flash floods and lightning</a:t>
            </a:r>
            <a:endParaRPr lang="en-US" b="1" dirty="0">
              <a:solidFill>
                <a:schemeClr val="bg1"/>
              </a:solidFill>
              <a:latin typeface="Arial" pitchFamily="34" charset="0"/>
              <a:cs typeface="Arial" pitchFamily="34" charset="0"/>
            </a:endParaRPr>
          </a:p>
        </p:txBody>
      </p:sp>
      <p:sp>
        <p:nvSpPr>
          <p:cNvPr id="12" name="AutoShape 7"/>
          <p:cNvSpPr>
            <a:spLocks noChangeArrowheads="1"/>
          </p:cNvSpPr>
          <p:nvPr/>
        </p:nvSpPr>
        <p:spPr bwMode="blackWhite">
          <a:xfrm>
            <a:off x="4104966" y="1474839"/>
            <a:ext cx="2841523" cy="1371600"/>
          </a:xfrm>
          <a:prstGeom prst="wedgeRectCallout">
            <a:avLst>
              <a:gd name="adj1" fmla="val 71004"/>
              <a:gd name="adj2" fmla="val 91818"/>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The frequency of convective events has rising tremendously over the past 30+ years</a:t>
            </a:r>
            <a:endParaRPr lang="en-US" b="1" dirty="0">
              <a:solidFill>
                <a:srgbClr val="FFFFFF"/>
              </a:solidFill>
              <a:latin typeface="Arial" pitchFamily="34" charset="0"/>
              <a:cs typeface="Arial" pitchFamily="34" charset="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176240" y="149590"/>
            <a:ext cx="7528706" cy="720725"/>
          </a:xfrm>
        </p:spPr>
        <p:txBody>
          <a:bodyPr/>
          <a:lstStyle/>
          <a:p>
            <a:pPr>
              <a:defRPr/>
            </a:pPr>
            <a:r>
              <a:rPr lang="en-US" kern="1200" dirty="0" smtClean="0">
                <a:solidFill>
                  <a:srgbClr val="28688C"/>
                </a:solidFill>
                <a:latin typeface="Arial"/>
                <a:ea typeface="Arial Unicode MS"/>
                <a:cs typeface="Arial"/>
              </a:rPr>
              <a:t>U.S. Thunderstorm Insured Loss Trends, </a:t>
            </a:r>
            <a:r>
              <a:rPr lang="en-US" dirty="0" smtClean="0">
                <a:solidFill>
                  <a:srgbClr val="28688C"/>
                </a:solidFill>
              </a:rPr>
              <a:t>1980 – 2013</a:t>
            </a:r>
            <a:endParaRPr lang="en-US" sz="2400" dirty="0">
              <a:solidFill>
                <a:srgbClr val="28688C"/>
              </a:solidFill>
            </a:endParaRPr>
          </a:p>
        </p:txBody>
      </p:sp>
      <p:sp>
        <p:nvSpPr>
          <p:cNvPr id="13" name="TextBox 12"/>
          <p:cNvSpPr txBox="1"/>
          <p:nvPr/>
        </p:nvSpPr>
        <p:spPr>
          <a:xfrm>
            <a:off x="8415338" y="6551613"/>
            <a:ext cx="685800" cy="274637"/>
          </a:xfrm>
          <a:prstGeom prst="rect">
            <a:avLst/>
          </a:prstGeom>
          <a:noFill/>
        </p:spPr>
        <p:txBody>
          <a:bodyPr anchor="ctr"/>
          <a:lstStyle/>
          <a:p>
            <a:pPr algn="r">
              <a:defRPr/>
            </a:pPr>
            <a:fld id="{8D0801B0-B425-4BBD-988E-B9240017401C}" type="slidenum">
              <a:rPr lang="en-US" sz="1000">
                <a:solidFill>
                  <a:schemeClr val="accent4">
                    <a:lumMod val="75000"/>
                  </a:schemeClr>
                </a:solidFill>
                <a:latin typeface="+mn-lt"/>
                <a:cs typeface="+mn-cs"/>
              </a:rPr>
              <a:pPr algn="r">
                <a:defRPr/>
              </a:pPr>
              <a:t>158</a:t>
            </a:fld>
            <a:endParaRPr lang="en-US" sz="1000" dirty="0">
              <a:solidFill>
                <a:schemeClr val="accent4">
                  <a:lumMod val="75000"/>
                </a:schemeClr>
              </a:solidFill>
              <a:latin typeface="+mn-lt"/>
              <a:cs typeface="+mn-cs"/>
            </a:endParaRPr>
          </a:p>
        </p:txBody>
      </p:sp>
      <p:sp>
        <p:nvSpPr>
          <p:cNvPr id="21" name="Rectangle 3"/>
          <p:cNvSpPr>
            <a:spLocks noChangeArrowheads="1"/>
          </p:cNvSpPr>
          <p:nvPr/>
        </p:nvSpPr>
        <p:spPr bwMode="auto">
          <a:xfrm>
            <a:off x="26988" y="6396038"/>
            <a:ext cx="4267200" cy="400050"/>
          </a:xfrm>
          <a:prstGeom prst="rect">
            <a:avLst/>
          </a:prstGeom>
          <a:noFill/>
          <a:ln w="9525" algn="ctr">
            <a:noFill/>
            <a:miter lim="800000"/>
            <a:headEnd/>
            <a:tailEnd/>
          </a:ln>
        </p:spPr>
        <p:txBody>
          <a:bodyPr anchor="ctr">
            <a:spAutoFit/>
          </a:bodyPr>
          <a:lstStyle/>
          <a:p>
            <a:pPr>
              <a:defRPr/>
            </a:pPr>
            <a:endParaRPr lang="en-US" sz="1000" dirty="0">
              <a:solidFill>
                <a:schemeClr val="accent4">
                  <a:lumMod val="75000"/>
                </a:schemeClr>
              </a:solidFill>
              <a:cs typeface="+mn-cs"/>
            </a:endParaRPr>
          </a:p>
          <a:p>
            <a:pPr>
              <a:defRPr/>
            </a:pPr>
            <a:r>
              <a:rPr lang="en-US" sz="1000" dirty="0">
                <a:solidFill>
                  <a:schemeClr val="accent4">
                    <a:lumMod val="75000"/>
                  </a:schemeClr>
                </a:solidFill>
                <a:cs typeface="+mn-cs"/>
              </a:rPr>
              <a:t>Source: Property Claims Service, MR </a:t>
            </a:r>
            <a:r>
              <a:rPr lang="en-US" sz="1000" dirty="0" err="1">
                <a:solidFill>
                  <a:schemeClr val="accent4">
                    <a:lumMod val="75000"/>
                  </a:schemeClr>
                </a:solidFill>
                <a:cs typeface="+mn-cs"/>
              </a:rPr>
              <a:t>NatCat</a:t>
            </a:r>
            <a:r>
              <a:rPr lang="en-US" sz="1000" i="1" dirty="0" err="1">
                <a:solidFill>
                  <a:schemeClr val="accent4">
                    <a:lumMod val="75000"/>
                  </a:schemeClr>
                </a:solidFill>
                <a:cs typeface="+mn-cs"/>
              </a:rPr>
              <a:t>SERVICE</a:t>
            </a:r>
            <a:endParaRPr lang="en-US" sz="1000" i="1" dirty="0">
              <a:solidFill>
                <a:schemeClr val="accent4">
                  <a:lumMod val="75000"/>
                </a:schemeClr>
              </a:solidFill>
              <a:cs typeface="+mn-cs"/>
            </a:endParaRPr>
          </a:p>
        </p:txBody>
      </p:sp>
      <p:pic>
        <p:nvPicPr>
          <p:cNvPr id="14" name="Picture 1"/>
          <p:cNvPicPr>
            <a:picLocks noChangeAspect="1" noChangeArrowheads="1"/>
          </p:cNvPicPr>
          <p:nvPr>
            <p:custDataLst>
              <p:tags r:id="rId1"/>
            </p:custDataLst>
          </p:nvPr>
        </p:nvPicPr>
        <p:blipFill>
          <a:blip r:embed="rId4" cstate="email"/>
          <a:srcRect/>
          <a:stretch>
            <a:fillRect/>
          </a:stretch>
        </p:blipFill>
        <p:spPr bwMode="auto">
          <a:xfrm>
            <a:off x="124678" y="1454046"/>
            <a:ext cx="8888802" cy="5111100"/>
          </a:xfrm>
          <a:prstGeom prst="rect">
            <a:avLst/>
          </a:prstGeom>
          <a:noFill/>
          <a:ln w="9525">
            <a:noFill/>
            <a:miter lim="800000"/>
            <a:headEnd/>
            <a:tailEnd/>
          </a:ln>
        </p:spPr>
      </p:pic>
      <p:sp>
        <p:nvSpPr>
          <p:cNvPr id="16" name="AutoShape 7"/>
          <p:cNvSpPr>
            <a:spLocks noChangeArrowheads="1"/>
          </p:cNvSpPr>
          <p:nvPr/>
        </p:nvSpPr>
        <p:spPr bwMode="blackWhite">
          <a:xfrm>
            <a:off x="3620367" y="3128505"/>
            <a:ext cx="3531191" cy="975657"/>
          </a:xfrm>
          <a:prstGeom prst="wedgeRectCallout">
            <a:avLst>
              <a:gd name="adj1" fmla="val 97028"/>
              <a:gd name="adj2" fmla="val 168327"/>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a:solidFill>
                  <a:srgbClr val="FFFFFF"/>
                </a:solidFill>
                <a:latin typeface="Arial" pitchFamily="34" charset="0"/>
                <a:cs typeface="Arial" pitchFamily="34" charset="0"/>
              </a:rPr>
              <a:t>Thunderstorm losses </a:t>
            </a:r>
            <a:r>
              <a:rPr lang="en-US" b="1" dirty="0" smtClean="0">
                <a:solidFill>
                  <a:srgbClr val="FFFFFF"/>
                </a:solidFill>
                <a:latin typeface="Arial" pitchFamily="34" charset="0"/>
                <a:cs typeface="Arial" pitchFamily="34" charset="0"/>
              </a:rPr>
              <a:t>in 2013 </a:t>
            </a:r>
            <a:r>
              <a:rPr lang="en-US" b="1" dirty="0">
                <a:solidFill>
                  <a:srgbClr val="FFFFFF"/>
                </a:solidFill>
                <a:latin typeface="Arial" pitchFamily="34" charset="0"/>
                <a:cs typeface="Arial" pitchFamily="34" charset="0"/>
              </a:rPr>
              <a:t>totaled </a:t>
            </a:r>
            <a:r>
              <a:rPr lang="en-US" b="1" dirty="0" smtClean="0">
                <a:solidFill>
                  <a:srgbClr val="FFFFFF"/>
                </a:solidFill>
                <a:latin typeface="Arial" pitchFamily="34" charset="0"/>
                <a:cs typeface="Arial" pitchFamily="34" charset="0"/>
              </a:rPr>
              <a:t>$10.3 billion, the 6</a:t>
            </a:r>
            <a:r>
              <a:rPr lang="en-US" b="1" baseline="30000" dirty="0" smtClean="0">
                <a:solidFill>
                  <a:srgbClr val="FFFFFF"/>
                </a:solidFill>
                <a:latin typeface="Arial" pitchFamily="34" charset="0"/>
                <a:cs typeface="Arial" pitchFamily="34" charset="0"/>
              </a:rPr>
              <a:t>th</a:t>
            </a:r>
            <a:r>
              <a:rPr lang="en-US" b="1" dirty="0" smtClean="0">
                <a:solidFill>
                  <a:srgbClr val="FFFFFF"/>
                </a:solidFill>
                <a:latin typeface="Arial" pitchFamily="34" charset="0"/>
                <a:cs typeface="Arial" pitchFamily="34" charset="0"/>
              </a:rPr>
              <a:t>  highest on record</a:t>
            </a:r>
            <a:endParaRPr lang="en-US" b="1" dirty="0">
              <a:solidFill>
                <a:srgbClr val="FFFFFF"/>
              </a:solidFill>
              <a:latin typeface="Arial" pitchFamily="34" charset="0"/>
              <a:cs typeface="Arial" pitchFamily="34" charset="0"/>
            </a:endParaRPr>
          </a:p>
        </p:txBody>
      </p:sp>
      <p:sp>
        <p:nvSpPr>
          <p:cNvPr id="17" name="Text Box 17"/>
          <p:cNvSpPr txBox="1">
            <a:spLocks noChangeArrowheads="1"/>
          </p:cNvSpPr>
          <p:nvPr/>
        </p:nvSpPr>
        <p:spPr bwMode="auto">
          <a:xfrm>
            <a:off x="1059708" y="2563156"/>
            <a:ext cx="2381437" cy="2031325"/>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b="1" dirty="0">
                <a:solidFill>
                  <a:schemeClr val="bg1"/>
                </a:solidFill>
                <a:latin typeface="Arial" pitchFamily="34" charset="0"/>
                <a:cs typeface="Arial" pitchFamily="34" charset="0"/>
              </a:rPr>
              <a:t>Average thunderstorm losses are up </a:t>
            </a:r>
            <a:r>
              <a:rPr lang="en-US" b="1" dirty="0" smtClean="0">
                <a:solidFill>
                  <a:schemeClr val="bg1"/>
                </a:solidFill>
                <a:latin typeface="Arial" pitchFamily="34" charset="0"/>
                <a:cs typeface="Arial" pitchFamily="34" charset="0"/>
              </a:rPr>
              <a:t>7 </a:t>
            </a:r>
            <a:r>
              <a:rPr lang="en-US" b="1" dirty="0">
                <a:solidFill>
                  <a:schemeClr val="bg1"/>
                </a:solidFill>
                <a:latin typeface="Arial" pitchFamily="34" charset="0"/>
                <a:cs typeface="Arial" pitchFamily="34" charset="0"/>
              </a:rPr>
              <a:t>fold since the early </a:t>
            </a:r>
            <a:r>
              <a:rPr lang="en-US" b="1" dirty="0" smtClean="0">
                <a:solidFill>
                  <a:schemeClr val="bg1"/>
                </a:solidFill>
                <a:latin typeface="Arial" pitchFamily="34" charset="0"/>
                <a:cs typeface="Arial" pitchFamily="34" charset="0"/>
              </a:rPr>
              <a:t>1980s.  The 5-year running average loss is up sharply</a:t>
            </a:r>
            <a:endParaRPr lang="en-US" b="1" dirty="0">
              <a:solidFill>
                <a:schemeClr val="bg1"/>
              </a:solidFill>
              <a:latin typeface="Arial" pitchFamily="34" charset="0"/>
              <a:cs typeface="Arial" pitchFamily="34" charset="0"/>
            </a:endParaRPr>
          </a:p>
        </p:txBody>
      </p:sp>
      <p:sp>
        <p:nvSpPr>
          <p:cNvPr id="18" name="Text Box 17"/>
          <p:cNvSpPr txBox="1">
            <a:spLocks noChangeArrowheads="1"/>
          </p:cNvSpPr>
          <p:nvPr/>
        </p:nvSpPr>
        <p:spPr bwMode="auto">
          <a:xfrm>
            <a:off x="3544524" y="1110813"/>
            <a:ext cx="3940175" cy="1477962"/>
          </a:xfrm>
          <a:prstGeom prst="rect">
            <a:avLst/>
          </a:prstGeom>
          <a:solidFill>
            <a:schemeClr val="accent1">
              <a:lumMod val="75000"/>
            </a:schemeClr>
          </a:solidFill>
          <a:ln w="9525" algn="ctr">
            <a:noFill/>
            <a:miter lim="800000"/>
            <a:headEnd/>
            <a:tailEnd/>
          </a:ln>
        </p:spPr>
        <p:txBody>
          <a:bodyPr>
            <a:spAutoFit/>
          </a:bodyPr>
          <a:lstStyle/>
          <a:p>
            <a:pPr algn="ctr">
              <a:defRPr/>
            </a:pPr>
            <a:r>
              <a:rPr lang="en-US" b="1" dirty="0">
                <a:solidFill>
                  <a:schemeClr val="bg1"/>
                </a:solidFill>
                <a:latin typeface="Arial" pitchFamily="34" charset="0"/>
                <a:cs typeface="Arial" pitchFamily="34" charset="0"/>
              </a:rPr>
              <a:t>Hurricanes get all the headlines, but thunderstorms are consistent producers of large scale loss. </a:t>
            </a:r>
            <a:r>
              <a:rPr lang="en-US" b="1" i="1" dirty="0" smtClean="0">
                <a:solidFill>
                  <a:schemeClr val="bg1"/>
                </a:solidFill>
                <a:latin typeface="Arial" pitchFamily="34" charset="0"/>
                <a:cs typeface="Arial" pitchFamily="34" charset="0"/>
              </a:rPr>
              <a:t>2008-2013 </a:t>
            </a:r>
            <a:r>
              <a:rPr lang="en-US" b="1" i="1" dirty="0">
                <a:solidFill>
                  <a:schemeClr val="bg1"/>
                </a:solidFill>
                <a:latin typeface="Arial" pitchFamily="34" charset="0"/>
                <a:cs typeface="Arial" pitchFamily="34" charset="0"/>
              </a:rPr>
              <a:t>are the most expensive years on </a:t>
            </a:r>
            <a:r>
              <a:rPr lang="en-US" b="1" i="1" dirty="0" smtClean="0">
                <a:solidFill>
                  <a:schemeClr val="bg1"/>
                </a:solidFill>
                <a:latin typeface="Arial" pitchFamily="34" charset="0"/>
                <a:cs typeface="Arial" pitchFamily="34" charset="0"/>
              </a:rPr>
              <a:t>record.</a:t>
            </a:r>
            <a:endParaRPr lang="en-US" b="1" i="1" dirty="0">
              <a:solidFill>
                <a:schemeClr val="bg1"/>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 name="Titel 11"/>
          <p:cNvSpPr>
            <a:spLocks noGrp="1"/>
          </p:cNvSpPr>
          <p:nvPr>
            <p:ph type="title"/>
          </p:nvPr>
        </p:nvSpPr>
        <p:spPr>
          <a:xfrm>
            <a:off x="323850" y="147480"/>
            <a:ext cx="7446300" cy="722067"/>
          </a:xfrm>
        </p:spPr>
        <p:txBody>
          <a:bodyPr>
            <a:noAutofit/>
          </a:bodyPr>
          <a:lstStyle/>
          <a:p>
            <a:r>
              <a:rPr lang="en-US" dirty="0" smtClean="0">
                <a:solidFill>
                  <a:srgbClr val="225A7A"/>
                </a:solidFill>
                <a:ea typeface="Arial"/>
                <a:cs typeface="Times New Roman"/>
              </a:rPr>
              <a:t>Convective Loss Events </a:t>
            </a:r>
            <a:r>
              <a:rPr lang="en-US" dirty="0" smtClean="0">
                <a:solidFill>
                  <a:srgbClr val="225A7A"/>
                </a:solidFill>
              </a:rPr>
              <a:t>in the U.S. </a:t>
            </a:r>
            <a:r>
              <a:rPr lang="en-US" sz="2800" dirty="0" smtClean="0">
                <a:solidFill>
                  <a:srgbClr val="225A7A"/>
                </a:solidFill>
              </a:rPr>
              <a:t/>
            </a:r>
            <a:br>
              <a:rPr lang="en-US" sz="2800" dirty="0" smtClean="0">
                <a:solidFill>
                  <a:srgbClr val="225A7A"/>
                </a:solidFill>
              </a:rPr>
            </a:br>
            <a:r>
              <a:rPr lang="en-US" sz="1800" dirty="0" smtClean="0">
                <a:solidFill>
                  <a:srgbClr val="225A7A"/>
                </a:solidFill>
              </a:rPr>
              <a:t>Overall and insured losses 1980 – 2012 and First Half 2013 </a:t>
            </a:r>
            <a:endParaRPr lang="en-US" sz="1800" dirty="0">
              <a:solidFill>
                <a:srgbClr val="225A7A"/>
              </a:solidFill>
            </a:endParaRPr>
          </a:p>
        </p:txBody>
      </p:sp>
      <p:grpSp>
        <p:nvGrpSpPr>
          <p:cNvPr id="2" name="Gruppieren 12"/>
          <p:cNvGrpSpPr>
            <a:grpSpLocks/>
          </p:cNvGrpSpPr>
          <p:nvPr>
            <p:custDataLst>
              <p:tags r:id="rId2"/>
            </p:custDataLst>
          </p:nvPr>
        </p:nvGrpSpPr>
        <p:grpSpPr bwMode="auto">
          <a:xfrm>
            <a:off x="1406699" y="6073089"/>
            <a:ext cx="6325306" cy="437963"/>
            <a:chOff x="1766229" y="5197116"/>
            <a:chExt cx="4588250" cy="439426"/>
          </a:xfrm>
          <a:effectLst/>
        </p:grpSpPr>
        <p:sp>
          <p:nvSpPr>
            <p:cNvPr id="14" name="Textfeld 25"/>
            <p:cNvSpPr txBox="1">
              <a:spLocks noChangeArrowheads="1"/>
            </p:cNvSpPr>
            <p:nvPr/>
          </p:nvSpPr>
          <p:spPr bwMode="auto">
            <a:xfrm>
              <a:off x="1908810" y="5197116"/>
              <a:ext cx="1669994" cy="262484"/>
            </a:xfrm>
            <a:prstGeom prst="rect">
              <a:avLst/>
            </a:prstGeom>
            <a:noFill/>
            <a:ln w="9525">
              <a:noFill/>
              <a:miter lim="800000"/>
              <a:headEnd/>
              <a:tailEnd/>
            </a:ln>
          </p:spPr>
          <p:txBody>
            <a:bodyPr wrap="none">
              <a:spAutoFit/>
            </a:bodyPr>
            <a:lstStyle/>
            <a:p>
              <a:r>
                <a:rPr lang="de-DE" sz="1100" b="1" dirty="0" smtClean="0"/>
                <a:t>Overall </a:t>
              </a:r>
              <a:r>
                <a:rPr lang="de-DE" sz="1100" b="1" dirty="0" err="1" smtClean="0"/>
                <a:t>losses</a:t>
              </a:r>
              <a:r>
                <a:rPr lang="de-DE" sz="1100" b="1" dirty="0" smtClean="0"/>
                <a:t> </a:t>
              </a:r>
              <a:r>
                <a:rPr lang="de-DE" sz="1100" b="1" dirty="0"/>
                <a:t>(in </a:t>
              </a:r>
              <a:r>
                <a:rPr lang="de-DE" sz="1100" b="1" dirty="0" smtClean="0"/>
                <a:t>2012 </a:t>
              </a:r>
              <a:r>
                <a:rPr lang="de-DE" sz="1100" b="1" dirty="0" err="1" smtClean="0"/>
                <a:t>values</a:t>
              </a:r>
              <a:r>
                <a:rPr lang="de-DE" sz="1100" b="1" dirty="0" smtClean="0"/>
                <a:t>)  </a:t>
              </a:r>
              <a:endParaRPr lang="de-DE" sz="1100" b="1" dirty="0"/>
            </a:p>
          </p:txBody>
        </p:sp>
        <p:sp>
          <p:nvSpPr>
            <p:cNvPr id="15" name="Textfeld 26"/>
            <p:cNvSpPr txBox="1">
              <a:spLocks noChangeArrowheads="1"/>
            </p:cNvSpPr>
            <p:nvPr/>
          </p:nvSpPr>
          <p:spPr bwMode="auto">
            <a:xfrm>
              <a:off x="4728671" y="5197121"/>
              <a:ext cx="1625808" cy="254764"/>
            </a:xfrm>
            <a:prstGeom prst="rect">
              <a:avLst/>
            </a:prstGeom>
            <a:noFill/>
            <a:ln w="9525">
              <a:noFill/>
              <a:miter lim="800000"/>
              <a:headEnd/>
              <a:tailEnd/>
            </a:ln>
          </p:spPr>
          <p:txBody>
            <a:bodyPr wrap="none">
              <a:spAutoFit/>
            </a:bodyPr>
            <a:lstStyle/>
            <a:p>
              <a:r>
                <a:rPr lang="de-DE" sz="1050" b="1" dirty="0" err="1" smtClean="0"/>
                <a:t>Insured</a:t>
              </a:r>
              <a:r>
                <a:rPr lang="de-DE" sz="1050" b="1" dirty="0" smtClean="0"/>
                <a:t> </a:t>
              </a:r>
              <a:r>
                <a:rPr lang="de-DE" sz="1050" b="1" dirty="0" err="1" smtClean="0"/>
                <a:t>losses</a:t>
              </a:r>
              <a:r>
                <a:rPr lang="de-DE" sz="1050" b="1" dirty="0" smtClean="0"/>
                <a:t> (in 2012 </a:t>
              </a:r>
              <a:r>
                <a:rPr lang="de-DE" sz="1050" b="1" dirty="0" err="1" smtClean="0"/>
                <a:t>values</a:t>
              </a:r>
              <a:r>
                <a:rPr lang="de-DE" sz="1050" b="1" dirty="0" smtClean="0"/>
                <a:t>)  </a:t>
              </a:r>
              <a:endParaRPr lang="de-DE" sz="1050" b="1" dirty="0"/>
            </a:p>
          </p:txBody>
        </p:sp>
        <p:sp>
          <p:nvSpPr>
            <p:cNvPr id="16" name="Rechteck 30"/>
            <p:cNvSpPr>
              <a:spLocks noChangeArrowheads="1"/>
            </p:cNvSpPr>
            <p:nvPr/>
          </p:nvSpPr>
          <p:spPr bwMode="auto">
            <a:xfrm>
              <a:off x="1766229" y="5265976"/>
              <a:ext cx="92220" cy="370566"/>
            </a:xfrm>
            <a:prstGeom prst="rect">
              <a:avLst/>
            </a:prstGeom>
            <a:solidFill>
              <a:srgbClr val="92D050"/>
            </a:solidFill>
            <a:ln w="9525" algn="ctr">
              <a:noFill/>
              <a:round/>
              <a:headEnd/>
              <a:tailEnd/>
            </a:ln>
          </p:spPr>
          <p:txBody>
            <a:bodyPr wrap="square">
              <a:spAutoFit/>
            </a:bodyPr>
            <a:lstStyle/>
            <a:p>
              <a:pPr marL="266700" indent="-265113"/>
              <a:endParaRPr lang="de-DE"/>
            </a:p>
          </p:txBody>
        </p:sp>
        <p:sp>
          <p:nvSpPr>
            <p:cNvPr id="17" name="Rechteck 31"/>
            <p:cNvSpPr>
              <a:spLocks noChangeArrowheads="1"/>
            </p:cNvSpPr>
            <p:nvPr/>
          </p:nvSpPr>
          <p:spPr bwMode="auto">
            <a:xfrm>
              <a:off x="4609400" y="5265959"/>
              <a:ext cx="104455" cy="144481"/>
            </a:xfrm>
            <a:prstGeom prst="rect">
              <a:avLst/>
            </a:prstGeom>
            <a:solidFill>
              <a:srgbClr val="002060"/>
            </a:solidFill>
            <a:ln w="9525" algn="ctr">
              <a:noFill/>
              <a:round/>
              <a:headEnd/>
              <a:tailEnd/>
            </a:ln>
          </p:spPr>
          <p:txBody>
            <a:bodyPr>
              <a:spAutoFit/>
            </a:bodyPr>
            <a:lstStyle/>
            <a:p>
              <a:pPr marL="266700" indent="-265113"/>
              <a:endParaRPr lang="de-DE"/>
            </a:p>
          </p:txBody>
        </p:sp>
      </p:grpSp>
      <p:sp>
        <p:nvSpPr>
          <p:cNvPr id="18" name="Rechteck 17"/>
          <p:cNvSpPr/>
          <p:nvPr/>
        </p:nvSpPr>
        <p:spPr>
          <a:xfrm>
            <a:off x="338599" y="1284850"/>
            <a:ext cx="1372214" cy="369332"/>
          </a:xfrm>
          <a:prstGeom prst="rect">
            <a:avLst/>
          </a:prstGeom>
        </p:spPr>
        <p:txBody>
          <a:bodyPr wrap="square">
            <a:spAutoFit/>
          </a:bodyPr>
          <a:lstStyle/>
          <a:p>
            <a:r>
              <a:rPr lang="en-US" b="1" dirty="0" smtClean="0">
                <a:solidFill>
                  <a:srgbClr val="225A7A"/>
                </a:solidFill>
              </a:rPr>
              <a:t>(Bill.</a:t>
            </a:r>
            <a:r>
              <a:rPr lang="de-DE" b="1" dirty="0" smtClean="0">
                <a:solidFill>
                  <a:srgbClr val="225A7A"/>
                </a:solidFill>
              </a:rPr>
              <a:t> US$)</a:t>
            </a:r>
            <a:endParaRPr lang="de-DE" b="1" dirty="0">
              <a:solidFill>
                <a:srgbClr val="225A7A"/>
              </a:solidFill>
            </a:endParaRPr>
          </a:p>
        </p:txBody>
      </p:sp>
      <p:sp>
        <p:nvSpPr>
          <p:cNvPr id="20" name="Text Box 34"/>
          <p:cNvSpPr txBox="1">
            <a:spLocks noChangeArrowheads="1"/>
          </p:cNvSpPr>
          <p:nvPr/>
        </p:nvSpPr>
        <p:spPr bwMode="auto">
          <a:xfrm>
            <a:off x="723207" y="5802593"/>
            <a:ext cx="6477693" cy="246221"/>
          </a:xfrm>
          <a:prstGeom prst="rect">
            <a:avLst/>
          </a:prstGeom>
          <a:noFill/>
          <a:ln w="9525">
            <a:noFill/>
            <a:miter lim="800000"/>
            <a:headEnd/>
            <a:tailEnd/>
          </a:ln>
        </p:spPr>
        <p:txBody>
          <a:bodyPr wrap="square">
            <a:spAutoFit/>
          </a:bodyPr>
          <a:lstStyle/>
          <a:p>
            <a:pPr>
              <a:lnSpc>
                <a:spcPct val="100000"/>
              </a:lnSpc>
            </a:pPr>
            <a:r>
              <a:rPr lang="en-GB" sz="1000" dirty="0" smtClean="0">
                <a:solidFill>
                  <a:schemeClr val="tx2"/>
                </a:solidFill>
              </a:rPr>
              <a:t>Analysis contains: straight-line winds, tornadoes, hail, heavy precipitation, flash floods, lightning.</a:t>
            </a:r>
            <a:endParaRPr lang="en-GB" sz="1000" dirty="0">
              <a:solidFill>
                <a:schemeClr val="tx2"/>
              </a:solidFill>
            </a:endParaRPr>
          </a:p>
        </p:txBody>
      </p:sp>
      <p:pic>
        <p:nvPicPr>
          <p:cNvPr id="1026" name="Picture 2"/>
          <p:cNvPicPr>
            <a:picLocks noChangeAspect="1" noChangeArrowheads="1"/>
          </p:cNvPicPr>
          <p:nvPr>
            <p:custDataLst>
              <p:tags r:id="rId3"/>
            </p:custDataLst>
          </p:nvPr>
        </p:nvPicPr>
        <p:blipFill>
          <a:blip r:embed="rId6" cstate="email">
            <a:extLst>
              <a:ext uri="{28A0092B-C50C-407E-A947-70E740481C1C}">
                <a14:useLocalDpi xmlns:a14="http://schemas.microsoft.com/office/drawing/2010/main"/>
              </a:ext>
            </a:extLst>
          </a:blip>
          <a:srcRect/>
          <a:stretch>
            <a:fillRect/>
          </a:stretch>
        </p:blipFill>
        <p:spPr bwMode="auto">
          <a:xfrm>
            <a:off x="0" y="1499254"/>
            <a:ext cx="8677275" cy="4574627"/>
          </a:xfrm>
          <a:prstGeom prst="rect">
            <a:avLst/>
          </a:prstGeom>
          <a:noFill/>
          <a:ln w="9525">
            <a:noFill/>
            <a:miter lim="800000"/>
            <a:headEnd/>
            <a:tailEnd/>
          </a:ln>
          <a:effectLst/>
        </p:spPr>
      </p:pic>
      <p:sp>
        <p:nvSpPr>
          <p:cNvPr id="23" name="Rechteck 22"/>
          <p:cNvSpPr/>
          <p:nvPr/>
        </p:nvSpPr>
        <p:spPr>
          <a:xfrm>
            <a:off x="8370212" y="4697772"/>
            <a:ext cx="86400" cy="64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Rechteck 23"/>
          <p:cNvSpPr/>
          <p:nvPr/>
        </p:nvSpPr>
        <p:spPr>
          <a:xfrm>
            <a:off x="8384960" y="5336820"/>
            <a:ext cx="86400" cy="392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Rechteck 24"/>
          <p:cNvSpPr/>
          <p:nvPr/>
        </p:nvSpPr>
        <p:spPr>
          <a:xfrm>
            <a:off x="8283272" y="4968942"/>
            <a:ext cx="241300" cy="736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TextBox 25"/>
          <p:cNvSpPr txBox="1"/>
          <p:nvPr/>
        </p:nvSpPr>
        <p:spPr>
          <a:xfrm>
            <a:off x="8414658" y="6553437"/>
            <a:ext cx="685800" cy="246221"/>
          </a:xfrm>
          <a:prstGeom prst="rect">
            <a:avLst/>
          </a:prstGeom>
          <a:noFill/>
        </p:spPr>
        <p:txBody>
          <a:bodyPr wrap="square" rtlCol="0">
            <a:spAutoFit/>
          </a:bodyPr>
          <a:lstStyle/>
          <a:p>
            <a:pPr algn="r"/>
            <a:fld id="{09D5B349-258F-4228-B765-8A08036DA0B9}" type="slidenum">
              <a:rPr lang="en-US" sz="1000" smtClean="0">
                <a:solidFill>
                  <a:schemeClr val="accent4">
                    <a:lumMod val="75000"/>
                  </a:schemeClr>
                </a:solidFill>
                <a:latin typeface="+mn-lt"/>
              </a:rPr>
              <a:pPr algn="r"/>
              <a:t>159</a:t>
            </a:fld>
            <a:endParaRPr lang="en-US" sz="1000" dirty="0">
              <a:solidFill>
                <a:schemeClr val="accent4">
                  <a:lumMod val="75000"/>
                </a:schemeClr>
              </a:solidFill>
              <a:latin typeface="+mn-lt"/>
            </a:endParaRPr>
          </a:p>
        </p:txBody>
      </p:sp>
      <p:sp>
        <p:nvSpPr>
          <p:cNvPr id="21" name="Text Box 49"/>
          <p:cNvSpPr txBox="1">
            <a:spLocks noChangeArrowheads="1"/>
          </p:cNvSpPr>
          <p:nvPr/>
        </p:nvSpPr>
        <p:spPr bwMode="auto">
          <a:xfrm>
            <a:off x="71107" y="6638925"/>
            <a:ext cx="5942012" cy="138499"/>
          </a:xfrm>
          <a:prstGeom prst="rect">
            <a:avLst/>
          </a:prstGeom>
          <a:noFill/>
          <a:ln w="9525">
            <a:noFill/>
            <a:miter lim="800000"/>
            <a:headEnd/>
            <a:tailEnd/>
          </a:ln>
        </p:spPr>
        <p:txBody>
          <a:bodyPr wrap="square" lIns="0" tIns="0" rIns="0" bIns="0">
            <a:spAutoFit/>
          </a:bodyPr>
          <a:lstStyle/>
          <a:p>
            <a:pPr>
              <a:spcBef>
                <a:spcPct val="10000"/>
              </a:spcBef>
            </a:pPr>
            <a:r>
              <a:rPr lang="de-DE" sz="900" dirty="0" smtClean="0">
                <a:solidFill>
                  <a:schemeClr val="accent4">
                    <a:lumMod val="75000"/>
                  </a:schemeClr>
                </a:solidFill>
              </a:rPr>
              <a:t>Source: Geo Risks Research, NatCatSERVICE – As at July 2013  </a:t>
            </a:r>
            <a:endParaRPr lang="en-US" sz="900" dirty="0">
              <a:solidFill>
                <a:schemeClr val="accent4">
                  <a:lumMod val="75000"/>
                </a:schemeClr>
              </a:solidFill>
            </a:endParaRPr>
          </a:p>
        </p:txBody>
      </p:sp>
      <p:sp>
        <p:nvSpPr>
          <p:cNvPr id="19" name="Text Box 17"/>
          <p:cNvSpPr txBox="1">
            <a:spLocks noChangeArrowheads="1"/>
          </p:cNvSpPr>
          <p:nvPr/>
        </p:nvSpPr>
        <p:spPr bwMode="auto">
          <a:xfrm>
            <a:off x="1192443" y="1987960"/>
            <a:ext cx="2381437" cy="2031325"/>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b="1" dirty="0" smtClean="0">
                <a:solidFill>
                  <a:schemeClr val="bg1"/>
                </a:solidFill>
                <a:latin typeface="Arial" pitchFamily="34" charset="0"/>
                <a:cs typeface="Arial" pitchFamily="34" charset="0"/>
              </a:rPr>
              <a:t>Convective events are those caused by straight-line winds, tornadoes, hail, heavy precipitation, flash floods and lightning</a:t>
            </a:r>
            <a:endParaRPr lang="en-US" b="1" dirty="0">
              <a:solidFill>
                <a:schemeClr val="bg1"/>
              </a:solidFill>
              <a:latin typeface="Arial" pitchFamily="34" charset="0"/>
              <a:cs typeface="Arial" pitchFamily="34" charset="0"/>
            </a:endParaRPr>
          </a:p>
        </p:txBody>
      </p:sp>
      <p:sp>
        <p:nvSpPr>
          <p:cNvPr id="28" name="AutoShape 7"/>
          <p:cNvSpPr>
            <a:spLocks noChangeArrowheads="1"/>
          </p:cNvSpPr>
          <p:nvPr/>
        </p:nvSpPr>
        <p:spPr bwMode="blackWhite">
          <a:xfrm>
            <a:off x="4104966" y="1474839"/>
            <a:ext cx="2841523" cy="1371600"/>
          </a:xfrm>
          <a:prstGeom prst="wedgeRectCallout">
            <a:avLst>
              <a:gd name="adj1" fmla="val 71004"/>
              <a:gd name="adj2" fmla="val 91818"/>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The insured and total economic cost of convective events has rising tremendously over the past 30+ years</a:t>
            </a:r>
            <a:endParaRPr lang="en-US" b="1" dirty="0">
              <a:solidFill>
                <a:srgbClr val="FFFFFF"/>
              </a:solidFill>
              <a:latin typeface="Arial" pitchFamily="34" charset="0"/>
              <a:cs typeface="Arial" pitchFamily="34" charset="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8"/>
                                        </p:tgtEl>
                                        <p:attrNameLst>
                                          <p:attrName>style.visibility</p:attrName>
                                        </p:attrNameLst>
                                      </p:cBhvr>
                                      <p:to>
                                        <p:strVal val="visible"/>
                                      </p:to>
                                    </p:set>
                                    <p:animEffect transition="in" filter="wipe(right)">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16</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Total P/C</a:t>
            </a:r>
            <a:br>
              <a:rPr lang="en-US" dirty="0" smtClean="0"/>
            </a:br>
            <a:r>
              <a:rPr lang="en-US" dirty="0" smtClean="0"/>
              <a:t>Percent Change by State, 2007-2013</a:t>
            </a:r>
          </a:p>
        </p:txBody>
      </p:sp>
      <p:graphicFrame>
        <p:nvGraphicFramePr>
          <p:cNvPr id="84994" name="Object 3"/>
          <p:cNvGraphicFramePr>
            <a:graphicFrameLocks noGrp="1" noChangeAspect="1"/>
          </p:cNvGraphicFramePr>
          <p:nvPr>
            <p:ph idx="4294967295"/>
            <p:extLst/>
          </p:nvPr>
        </p:nvGraphicFramePr>
        <p:xfrm>
          <a:off x="4763" y="1793875"/>
          <a:ext cx="9132887" cy="4714875"/>
        </p:xfrm>
        <a:graphic>
          <a:graphicData uri="http://schemas.openxmlformats.org/presentationml/2006/ole">
            <mc:AlternateContent xmlns:mc="http://schemas.openxmlformats.org/markup-compatibility/2006">
              <mc:Choice xmlns:v="urn:schemas-microsoft-com:vml" Requires="v">
                <p:oleObj spid="_x0000_s27956231" name="Chart" r:id="rId4" imgW="8820048" imgH="4552970" progId="MSGraph.Chart.8">
                  <p:embed followColorScheme="full"/>
                </p:oleObj>
              </mc:Choice>
              <mc:Fallback>
                <p:oleObj name="Chart" r:id="rId4" imgW="8820048" imgH="4552970" progId="MSGraph.Chart.8">
                  <p:embed followColorScheme="full"/>
                  <p:pic>
                    <p:nvPicPr>
                      <p:cNvPr id="0" name=""/>
                      <p:cNvPicPr>
                        <a:picLocks noChangeAspect="1" noChangeArrowheads="1"/>
                      </p:cNvPicPr>
                      <p:nvPr/>
                    </p:nvPicPr>
                    <p:blipFill>
                      <a:blip r:embed="rId5"/>
                      <a:srcRect/>
                      <a:stretch>
                        <a:fillRect/>
                      </a:stretch>
                    </p:blipFill>
                    <p:spPr bwMode="auto">
                      <a:xfrm>
                        <a:off x="4763" y="1793875"/>
                        <a:ext cx="9132887" cy="4714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84999" name="Text Box 4"/>
          <p:cNvSpPr txBox="1">
            <a:spLocks noChangeArrowheads="1"/>
          </p:cNvSpPr>
          <p:nvPr/>
        </p:nvSpPr>
        <p:spPr bwMode="auto">
          <a:xfrm>
            <a:off x="127000" y="6580232"/>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2431025" y="4003813"/>
            <a:ext cx="3062749" cy="1230312"/>
          </a:xfrm>
          <a:prstGeom prst="wedgeRectCallout">
            <a:avLst>
              <a:gd name="adj1" fmla="val 90768"/>
              <a:gd name="adj2" fmla="val -2901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Growth was negative in 7 states and DC between 2007 and 2013</a:t>
            </a:r>
            <a:endParaRPr lang="en-US" b="1" dirty="0">
              <a:solidFill>
                <a:schemeClr val="bg1"/>
              </a:solidFill>
            </a:endParaRPr>
          </a:p>
        </p:txBody>
      </p:sp>
    </p:spTree>
    <p:extLst>
      <p:ext uri="{BB962C8B-B14F-4D97-AF65-F5344CB8AC3E}">
        <p14:creationId xmlns:p14="http://schemas.microsoft.com/office/powerpoint/2010/main" val="2919524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44244" y="160641"/>
            <a:ext cx="7624916" cy="720000"/>
          </a:xfrm>
        </p:spPr>
        <p:txBody>
          <a:bodyPr>
            <a:noAutofit/>
          </a:bodyPr>
          <a:lstStyle/>
          <a:p>
            <a:r>
              <a:rPr lang="de-DE" dirty="0" smtClean="0">
                <a:solidFill>
                  <a:srgbClr val="225A7A"/>
                </a:solidFill>
              </a:rPr>
              <a:t>New Research Suggests Increase in Convective Activity Is Costly for Insurers</a:t>
            </a:r>
            <a:endParaRPr lang="de-DE" dirty="0">
              <a:solidFill>
                <a:srgbClr val="225A7A"/>
              </a:solidFill>
            </a:endParaRPr>
          </a:p>
        </p:txBody>
      </p:sp>
      <p:sp>
        <p:nvSpPr>
          <p:cNvPr id="8" name="Textfeld 7"/>
          <p:cNvSpPr txBox="1"/>
          <p:nvPr/>
        </p:nvSpPr>
        <p:spPr>
          <a:xfrm>
            <a:off x="147480" y="1341101"/>
            <a:ext cx="8475490" cy="4708981"/>
          </a:xfrm>
          <a:prstGeom prst="rect">
            <a:avLst/>
          </a:prstGeom>
          <a:noFill/>
          <a:effectLst/>
        </p:spPr>
        <p:txBody>
          <a:bodyPr wrap="square" rtlCol="0">
            <a:spAutoFit/>
          </a:bodyPr>
          <a:lstStyle/>
          <a:p>
            <a:pPr>
              <a:spcAft>
                <a:spcPts val="600"/>
              </a:spcAft>
              <a:buFont typeface="Arial" pitchFamily="34" charset="0"/>
              <a:buChar char="•"/>
            </a:pPr>
            <a:r>
              <a:rPr lang="en-US" b="0" dirty="0" smtClean="0">
                <a:solidFill>
                  <a:schemeClr val="tx1">
                    <a:lumMod val="75000"/>
                    <a:lumOff val="25000"/>
                  </a:schemeClr>
                </a:solidFill>
              </a:rPr>
              <a:t> </a:t>
            </a:r>
            <a:r>
              <a:rPr lang="en-US" b="1" dirty="0" smtClean="0">
                <a:solidFill>
                  <a:schemeClr val="tx1">
                    <a:lumMod val="75000"/>
                    <a:lumOff val="25000"/>
                  </a:schemeClr>
                </a:solidFill>
              </a:rPr>
              <a:t>Study examines convective (hail, tornado, </a:t>
            </a:r>
            <a:r>
              <a:rPr lang="en-US" b="1" dirty="0" err="1" smtClean="0">
                <a:solidFill>
                  <a:schemeClr val="tx1">
                    <a:lumMod val="75000"/>
                    <a:lumOff val="25000"/>
                  </a:schemeClr>
                </a:solidFill>
              </a:rPr>
              <a:t>thundersquall</a:t>
            </a:r>
            <a:r>
              <a:rPr lang="en-US" b="1" dirty="0" smtClean="0">
                <a:solidFill>
                  <a:schemeClr val="tx1">
                    <a:lumMod val="75000"/>
                    <a:lumOff val="25000"/>
                  </a:schemeClr>
                </a:solidFill>
              </a:rPr>
              <a:t> and heavy rainfall) events in the US with losses exceeding US$ 250m in the period 1970–2009 (80% of all losses)</a:t>
            </a:r>
          </a:p>
          <a:p>
            <a:pPr>
              <a:spcAft>
                <a:spcPts val="600"/>
              </a:spcAft>
              <a:buFont typeface="Arial" pitchFamily="34" charset="0"/>
              <a:buChar char="•"/>
            </a:pPr>
            <a:r>
              <a:rPr lang="en-US" b="1" dirty="0" smtClean="0">
                <a:solidFill>
                  <a:schemeClr val="tx1">
                    <a:lumMod val="75000"/>
                    <a:lumOff val="25000"/>
                  </a:schemeClr>
                </a:solidFill>
              </a:rPr>
              <a:t> Past losses are normalized (i.e., adjusted) to currently exposed values</a:t>
            </a:r>
          </a:p>
          <a:p>
            <a:pPr>
              <a:spcAft>
                <a:spcPts val="600"/>
              </a:spcAft>
              <a:buFont typeface="Arial" pitchFamily="34" charset="0"/>
              <a:buChar char="•"/>
            </a:pPr>
            <a:r>
              <a:rPr lang="en-US" b="1" dirty="0" smtClean="0">
                <a:solidFill>
                  <a:schemeClr val="tx1">
                    <a:lumMod val="75000"/>
                    <a:lumOff val="25000"/>
                  </a:schemeClr>
                </a:solidFill>
              </a:rPr>
              <a:t> After normalization there are still increases of losses </a:t>
            </a:r>
          </a:p>
          <a:p>
            <a:pPr>
              <a:spcAft>
                <a:spcPts val="600"/>
              </a:spcAft>
              <a:buFont typeface="Arial" pitchFamily="34" charset="0"/>
              <a:buChar char="•"/>
            </a:pPr>
            <a:r>
              <a:rPr lang="en-US" b="1" dirty="0" smtClean="0">
                <a:solidFill>
                  <a:schemeClr val="tx1">
                    <a:lumMod val="75000"/>
                    <a:lumOff val="25000"/>
                  </a:schemeClr>
                </a:solidFill>
              </a:rPr>
              <a:t> Increases are correlated with </a:t>
            </a:r>
            <a:br>
              <a:rPr lang="en-US" b="1" dirty="0" smtClean="0">
                <a:solidFill>
                  <a:schemeClr val="tx1">
                    <a:lumMod val="75000"/>
                    <a:lumOff val="25000"/>
                  </a:schemeClr>
                </a:solidFill>
              </a:rPr>
            </a:br>
            <a:r>
              <a:rPr lang="en-US" b="1" dirty="0" smtClean="0">
                <a:solidFill>
                  <a:schemeClr val="tx1">
                    <a:lumMod val="75000"/>
                    <a:lumOff val="25000"/>
                  </a:schemeClr>
                </a:solidFill>
              </a:rPr>
              <a:t>  the increase in the meteorological </a:t>
            </a:r>
            <a:br>
              <a:rPr lang="en-US" b="1" dirty="0" smtClean="0">
                <a:solidFill>
                  <a:schemeClr val="tx1">
                    <a:lumMod val="75000"/>
                    <a:lumOff val="25000"/>
                  </a:schemeClr>
                </a:solidFill>
              </a:rPr>
            </a:br>
            <a:r>
              <a:rPr lang="en-US" b="1" dirty="0" smtClean="0">
                <a:solidFill>
                  <a:schemeClr val="tx1">
                    <a:lumMod val="75000"/>
                    <a:lumOff val="25000"/>
                  </a:schemeClr>
                </a:solidFill>
              </a:rPr>
              <a:t>  potential for severe thunderstorms </a:t>
            </a:r>
            <a:br>
              <a:rPr lang="en-US" b="1" dirty="0" smtClean="0">
                <a:solidFill>
                  <a:schemeClr val="tx1">
                    <a:lumMod val="75000"/>
                    <a:lumOff val="25000"/>
                  </a:schemeClr>
                </a:solidFill>
              </a:rPr>
            </a:br>
            <a:r>
              <a:rPr lang="en-US" b="1" dirty="0" smtClean="0">
                <a:solidFill>
                  <a:schemeClr val="tx1">
                    <a:lumMod val="75000"/>
                    <a:lumOff val="25000"/>
                  </a:schemeClr>
                </a:solidFill>
              </a:rPr>
              <a:t>  and its variability </a:t>
            </a:r>
            <a:br>
              <a:rPr lang="en-US" b="1" dirty="0" smtClean="0">
                <a:solidFill>
                  <a:schemeClr val="tx1">
                    <a:lumMod val="75000"/>
                    <a:lumOff val="25000"/>
                  </a:schemeClr>
                </a:solidFill>
              </a:rPr>
            </a:br>
            <a:endParaRPr lang="en-US" b="1" dirty="0" smtClean="0">
              <a:solidFill>
                <a:schemeClr val="tx1">
                  <a:lumMod val="75000"/>
                  <a:lumOff val="25000"/>
                </a:schemeClr>
              </a:solidFill>
            </a:endParaRPr>
          </a:p>
          <a:p>
            <a:pPr>
              <a:spcAft>
                <a:spcPts val="600"/>
              </a:spcAft>
            </a:pPr>
            <a:r>
              <a:rPr lang="en-US" b="1" i="1" dirty="0" smtClean="0">
                <a:solidFill>
                  <a:schemeClr val="tx1">
                    <a:lumMod val="75000"/>
                    <a:lumOff val="25000"/>
                  </a:schemeClr>
                </a:solidFill>
              </a:rPr>
              <a:t>For the first time research shows </a:t>
            </a:r>
            <a:br>
              <a:rPr lang="en-US" b="1" i="1" dirty="0" smtClean="0">
                <a:solidFill>
                  <a:schemeClr val="tx1">
                    <a:lumMod val="75000"/>
                    <a:lumOff val="25000"/>
                  </a:schemeClr>
                </a:solidFill>
              </a:rPr>
            </a:br>
            <a:r>
              <a:rPr lang="en-US" b="1" i="1" dirty="0" smtClean="0">
                <a:solidFill>
                  <a:schemeClr val="tx1">
                    <a:lumMod val="75000"/>
                    <a:lumOff val="25000"/>
                  </a:schemeClr>
                </a:solidFill>
              </a:rPr>
              <a:t>that climatic changes have already </a:t>
            </a:r>
            <a:br>
              <a:rPr lang="en-US" b="1" i="1" dirty="0" smtClean="0">
                <a:solidFill>
                  <a:schemeClr val="tx1">
                    <a:lumMod val="75000"/>
                    <a:lumOff val="25000"/>
                  </a:schemeClr>
                </a:solidFill>
              </a:rPr>
            </a:br>
            <a:r>
              <a:rPr lang="en-US" b="1" i="1" dirty="0" smtClean="0">
                <a:solidFill>
                  <a:schemeClr val="tx1">
                    <a:lumMod val="75000"/>
                    <a:lumOff val="25000"/>
                  </a:schemeClr>
                </a:solidFill>
              </a:rPr>
              <a:t>influenced US thunderstorm losses</a:t>
            </a:r>
            <a:r>
              <a:rPr lang="en-US" b="1" dirty="0" smtClean="0">
                <a:solidFill>
                  <a:schemeClr val="tx1">
                    <a:lumMod val="75000"/>
                    <a:lumOff val="25000"/>
                  </a:schemeClr>
                </a:solidFill>
              </a:rPr>
              <a:t> </a:t>
            </a:r>
          </a:p>
          <a:p>
            <a:pPr>
              <a:spcAft>
                <a:spcPts val="600"/>
              </a:spcAft>
              <a:buFont typeface="Arial" pitchFamily="34" charset="0"/>
              <a:buChar char="•"/>
            </a:pPr>
            <a:endParaRPr lang="en-US" b="0" dirty="0" smtClean="0">
              <a:solidFill>
                <a:schemeClr val="tx1">
                  <a:lumMod val="75000"/>
                  <a:lumOff val="25000"/>
                </a:schemeClr>
              </a:solidFill>
            </a:endParaRPr>
          </a:p>
          <a:p>
            <a:pPr>
              <a:spcAft>
                <a:spcPts val="600"/>
              </a:spcAft>
              <a:buFont typeface="Arial" pitchFamily="34" charset="0"/>
              <a:buChar char="•"/>
            </a:pPr>
            <a:endParaRPr lang="de-DE" b="0" dirty="0" err="1" smtClean="0">
              <a:solidFill>
                <a:schemeClr val="tx1">
                  <a:lumMod val="75000"/>
                  <a:lumOff val="25000"/>
                </a:schemeClr>
              </a:solidFill>
            </a:endParaRPr>
          </a:p>
        </p:txBody>
      </p:sp>
      <p:pic>
        <p:nvPicPr>
          <p:cNvPr id="47106" name="Picture 2"/>
          <p:cNvPicPr>
            <a:picLocks noChangeAspect="1" noChangeArrowheads="1"/>
          </p:cNvPicPr>
          <p:nvPr>
            <p:custDataLst>
              <p:tags r:id="rId2"/>
            </p:custDataLst>
          </p:nvPr>
        </p:nvPicPr>
        <p:blipFill>
          <a:blip r:embed="rId5" cstate="email"/>
          <a:srcRect/>
          <a:stretch>
            <a:fillRect/>
          </a:stretch>
        </p:blipFill>
        <p:spPr bwMode="auto">
          <a:xfrm>
            <a:off x="4438150" y="2944885"/>
            <a:ext cx="4585342" cy="3420092"/>
          </a:xfrm>
          <a:prstGeom prst="rect">
            <a:avLst/>
          </a:prstGeom>
          <a:noFill/>
          <a:ln w="9525">
            <a:noFill/>
            <a:miter lim="800000"/>
            <a:headEnd/>
            <a:tailEnd/>
          </a:ln>
        </p:spPr>
      </p:pic>
      <p:sp>
        <p:nvSpPr>
          <p:cNvPr id="5" name="TextBox 4"/>
          <p:cNvSpPr txBox="1"/>
          <p:nvPr/>
        </p:nvSpPr>
        <p:spPr>
          <a:xfrm>
            <a:off x="8414658" y="6553437"/>
            <a:ext cx="685800" cy="246221"/>
          </a:xfrm>
          <a:prstGeom prst="rect">
            <a:avLst/>
          </a:prstGeom>
          <a:noFill/>
        </p:spPr>
        <p:txBody>
          <a:bodyPr wrap="square" rtlCol="0">
            <a:spAutoFit/>
          </a:bodyPr>
          <a:lstStyle/>
          <a:p>
            <a:pPr algn="r"/>
            <a:fld id="{09D5B349-258F-4228-B765-8A08036DA0B9}" type="slidenum">
              <a:rPr lang="en-US" sz="1000" smtClean="0">
                <a:solidFill>
                  <a:schemeClr val="accent4">
                    <a:lumMod val="75000"/>
                  </a:schemeClr>
                </a:solidFill>
                <a:latin typeface="+mn-lt"/>
              </a:rPr>
              <a:pPr algn="r"/>
              <a:t>160</a:t>
            </a:fld>
            <a:endParaRPr lang="en-US" sz="1000" dirty="0">
              <a:solidFill>
                <a:schemeClr val="accent4">
                  <a:lumMod val="75000"/>
                </a:schemeClr>
              </a:solidFill>
              <a:latin typeface="+mn-lt"/>
            </a:endParaRPr>
          </a:p>
        </p:txBody>
      </p:sp>
      <p:sp>
        <p:nvSpPr>
          <p:cNvPr id="9" name="PPTShape_0"/>
          <p:cNvSpPr txBox="1">
            <a:spLocks noChangeArrowheads="1"/>
          </p:cNvSpPr>
          <p:nvPr/>
        </p:nvSpPr>
        <p:spPr bwMode="auto">
          <a:xfrm>
            <a:off x="0" y="6454030"/>
            <a:ext cx="5942012" cy="276999"/>
          </a:xfrm>
          <a:prstGeom prst="rect">
            <a:avLst/>
          </a:prstGeom>
          <a:noFill/>
          <a:ln w="9525">
            <a:noFill/>
            <a:miter lim="800000"/>
            <a:headEnd/>
            <a:tailEnd/>
          </a:ln>
        </p:spPr>
        <p:txBody>
          <a:bodyPr wrap="square" lIns="0" tIns="0" rIns="0" bIns="0">
            <a:spAutoFit/>
          </a:bodyPr>
          <a:lstStyle/>
          <a:p>
            <a:pPr>
              <a:spcBef>
                <a:spcPct val="10000"/>
              </a:spcBef>
            </a:pPr>
            <a:r>
              <a:rPr lang="de-DE" sz="900" dirty="0" smtClean="0">
                <a:solidFill>
                  <a:schemeClr val="accent4">
                    <a:lumMod val="75000"/>
                  </a:schemeClr>
                </a:solidFill>
              </a:rPr>
              <a:t>Source: Munich Re  research paper, Marhc 18, 2013: </a:t>
            </a:r>
            <a:r>
              <a:rPr lang="de-DE" sz="900" i="1" dirty="0" smtClean="0">
                <a:solidFill>
                  <a:schemeClr val="accent4">
                    <a:lumMod val="75000"/>
                  </a:schemeClr>
                </a:solidFill>
              </a:rPr>
              <a:t>Rising Variability in Thunderstorm-Related U.S. Losses as a Reflection of Changes in Large-Scale Thunderstorm Forcing</a:t>
            </a:r>
            <a:r>
              <a:rPr lang="de-DE" sz="900" dirty="0" smtClean="0">
                <a:solidFill>
                  <a:schemeClr val="accent4">
                    <a:lumMod val="75000"/>
                  </a:schemeClr>
                </a:solidFill>
              </a:rPr>
              <a:t>.</a:t>
            </a:r>
            <a:endParaRPr lang="en-US" sz="900" dirty="0">
              <a:solidFill>
                <a:schemeClr val="accent4">
                  <a:lumMod val="75000"/>
                </a:schemeClr>
              </a:solidFill>
            </a:endParaRPr>
          </a:p>
        </p:txBody>
      </p:sp>
    </p:spTree>
    <p:custDataLst>
      <p:tags r:id="rId1"/>
    </p:custDataLst>
  </p:cSld>
  <p:clrMapOvr>
    <a:masterClrMapping/>
  </p:clrMapOvr>
  <p:transition/>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7" name="PPTShape_0"/>
          <p:cNvSpPr txBox="1">
            <a:spLocks noChangeArrowheads="1"/>
          </p:cNvSpPr>
          <p:nvPr/>
        </p:nvSpPr>
        <p:spPr bwMode="auto">
          <a:xfrm>
            <a:off x="123854" y="6565692"/>
            <a:ext cx="4672998" cy="138499"/>
          </a:xfrm>
          <a:prstGeom prst="rect">
            <a:avLst/>
          </a:prstGeom>
          <a:noFill/>
          <a:ln w="9525">
            <a:noFill/>
            <a:miter lim="800000"/>
            <a:headEnd/>
            <a:tailEnd/>
          </a:ln>
        </p:spPr>
        <p:txBody>
          <a:bodyPr wrap="square" lIns="0" tIns="0" rIns="0" bIns="0">
            <a:spAutoFit/>
          </a:bodyPr>
          <a:lstStyle/>
          <a:p>
            <a:pPr>
              <a:spcBef>
                <a:spcPct val="10000"/>
              </a:spcBef>
            </a:pPr>
            <a:r>
              <a:rPr lang="de-DE" sz="900" dirty="0" smtClean="0">
                <a:solidFill>
                  <a:schemeClr val="accent4">
                    <a:lumMod val="75000"/>
                  </a:schemeClr>
                </a:solidFill>
              </a:rPr>
              <a:t>Source: Munich Re Geo Risks Research, NatCat</a:t>
            </a:r>
            <a:r>
              <a:rPr lang="de-DE" sz="900" i="1" dirty="0" smtClean="0">
                <a:solidFill>
                  <a:schemeClr val="accent4">
                    <a:lumMod val="75000"/>
                  </a:schemeClr>
                </a:solidFill>
              </a:rPr>
              <a:t>SERVICE</a:t>
            </a:r>
            <a:r>
              <a:rPr lang="de-DE" sz="900" dirty="0" smtClean="0">
                <a:solidFill>
                  <a:schemeClr val="accent4">
                    <a:lumMod val="75000"/>
                  </a:schemeClr>
                </a:solidFill>
              </a:rPr>
              <a:t> – as of January 2014.  </a:t>
            </a:r>
            <a:endParaRPr lang="en-US" sz="900" dirty="0">
              <a:solidFill>
                <a:schemeClr val="accent4">
                  <a:lumMod val="75000"/>
                </a:schemeClr>
              </a:solidFill>
            </a:endParaRPr>
          </a:p>
        </p:txBody>
      </p:sp>
      <p:sp>
        <p:nvSpPr>
          <p:cNvPr id="80" name="TextBox 79"/>
          <p:cNvSpPr txBox="1"/>
          <p:nvPr/>
        </p:nvSpPr>
        <p:spPr>
          <a:xfrm>
            <a:off x="8414658" y="6554583"/>
            <a:ext cx="685800" cy="246221"/>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161</a:t>
            </a:fld>
            <a:endParaRPr lang="en-US" sz="1000" dirty="0">
              <a:solidFill>
                <a:schemeClr val="accent4">
                  <a:lumMod val="75000"/>
                </a:schemeClr>
              </a:solidFill>
              <a:latin typeface="+mn-lt"/>
            </a:endParaRPr>
          </a:p>
        </p:txBody>
      </p:sp>
      <p:sp>
        <p:nvSpPr>
          <p:cNvPr id="84" name="Rechteck 181"/>
          <p:cNvSpPr/>
          <p:nvPr/>
        </p:nvSpPr>
        <p:spPr>
          <a:xfrm>
            <a:off x="215516" y="1340768"/>
            <a:ext cx="8712968" cy="41764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 Box 6"/>
          <p:cNvSpPr txBox="1">
            <a:spLocks noChangeArrowheads="1"/>
          </p:cNvSpPr>
          <p:nvPr/>
        </p:nvSpPr>
        <p:spPr bwMode="auto">
          <a:xfrm>
            <a:off x="3365893" y="5637127"/>
            <a:ext cx="2611612" cy="430887"/>
          </a:xfrm>
          <a:prstGeom prst="rect">
            <a:avLst/>
          </a:prstGeom>
          <a:noFill/>
          <a:ln w="9525">
            <a:noFill/>
            <a:miter lim="800000"/>
            <a:headEnd/>
            <a:tailEnd/>
          </a:ln>
        </p:spPr>
        <p:txBody>
          <a:bodyPr wrap="none">
            <a:spAutoFit/>
          </a:bodyPr>
          <a:lstStyle/>
          <a:p>
            <a:pPr>
              <a:lnSpc>
                <a:spcPct val="100000"/>
              </a:lnSpc>
              <a:defRPr/>
            </a:pPr>
            <a:r>
              <a:rPr lang="en-US" sz="1100" b="1" dirty="0" smtClean="0">
                <a:solidFill>
                  <a:schemeClr val="tx2"/>
                </a:solidFill>
              </a:rPr>
              <a:t>Geophysical events</a:t>
            </a:r>
            <a:r>
              <a:rPr lang="en-US" sz="1100" dirty="0" smtClean="0">
                <a:solidFill>
                  <a:schemeClr val="tx2"/>
                </a:solidFill>
              </a:rPr>
              <a:t/>
            </a:r>
            <a:br>
              <a:rPr lang="en-US" sz="1100" dirty="0" smtClean="0">
                <a:solidFill>
                  <a:schemeClr val="tx2"/>
                </a:solidFill>
              </a:rPr>
            </a:br>
            <a:r>
              <a:rPr lang="en-US" sz="1100" dirty="0" smtClean="0">
                <a:solidFill>
                  <a:schemeClr val="tx2"/>
                </a:solidFill>
              </a:rPr>
              <a:t>(earthquake, tsunami, volcanic activity)</a:t>
            </a:r>
            <a:endParaRPr lang="en-US" sz="1100" dirty="0">
              <a:solidFill>
                <a:schemeClr val="tx2"/>
              </a:solidFill>
            </a:endParaRPr>
          </a:p>
        </p:txBody>
      </p:sp>
      <p:sp>
        <p:nvSpPr>
          <p:cNvPr id="86" name="Text Box 7"/>
          <p:cNvSpPr txBox="1">
            <a:spLocks noChangeArrowheads="1"/>
          </p:cNvSpPr>
          <p:nvPr/>
        </p:nvSpPr>
        <p:spPr bwMode="auto">
          <a:xfrm>
            <a:off x="3365893" y="6012957"/>
            <a:ext cx="3400425" cy="430887"/>
          </a:xfrm>
          <a:prstGeom prst="rect">
            <a:avLst/>
          </a:prstGeom>
          <a:noFill/>
          <a:ln w="9525">
            <a:noFill/>
            <a:miter lim="800000"/>
            <a:headEnd/>
            <a:tailEnd/>
          </a:ln>
        </p:spPr>
        <p:txBody>
          <a:bodyPr>
            <a:spAutoFit/>
          </a:bodyPr>
          <a:lstStyle/>
          <a:p>
            <a:pPr>
              <a:lnSpc>
                <a:spcPct val="100000"/>
              </a:lnSpc>
              <a:defRPr/>
            </a:pPr>
            <a:r>
              <a:rPr lang="en-US" sz="1100" b="1" dirty="0" smtClean="0">
                <a:solidFill>
                  <a:schemeClr val="tx2"/>
                </a:solidFill>
              </a:rPr>
              <a:t>Meteorological events </a:t>
            </a:r>
            <a:br>
              <a:rPr lang="en-US" sz="1100" b="1" dirty="0" smtClean="0">
                <a:solidFill>
                  <a:schemeClr val="tx2"/>
                </a:solidFill>
              </a:rPr>
            </a:br>
            <a:r>
              <a:rPr lang="en-US" sz="1100" dirty="0" smtClean="0">
                <a:solidFill>
                  <a:schemeClr val="tx2"/>
                </a:solidFill>
              </a:rPr>
              <a:t>(storm) </a:t>
            </a:r>
            <a:endParaRPr lang="en-US" sz="1100" dirty="0">
              <a:solidFill>
                <a:schemeClr val="tx2"/>
              </a:solidFill>
            </a:endParaRPr>
          </a:p>
        </p:txBody>
      </p:sp>
      <p:sp>
        <p:nvSpPr>
          <p:cNvPr id="87" name="Text Box 8"/>
          <p:cNvSpPr txBox="1">
            <a:spLocks noChangeArrowheads="1"/>
          </p:cNvSpPr>
          <p:nvPr/>
        </p:nvSpPr>
        <p:spPr bwMode="auto">
          <a:xfrm>
            <a:off x="6161263" y="5637128"/>
            <a:ext cx="1693092" cy="430887"/>
          </a:xfrm>
          <a:prstGeom prst="rect">
            <a:avLst/>
          </a:prstGeom>
          <a:noFill/>
          <a:ln w="9525">
            <a:noFill/>
            <a:miter lim="800000"/>
            <a:headEnd/>
            <a:tailEnd/>
          </a:ln>
        </p:spPr>
        <p:txBody>
          <a:bodyPr wrap="none">
            <a:spAutoFit/>
          </a:bodyPr>
          <a:lstStyle/>
          <a:p>
            <a:pPr>
              <a:lnSpc>
                <a:spcPct val="100000"/>
              </a:lnSpc>
              <a:defRPr/>
            </a:pPr>
            <a:r>
              <a:rPr lang="en-US" sz="1100" b="1" dirty="0" smtClean="0">
                <a:solidFill>
                  <a:schemeClr val="tx2"/>
                </a:solidFill>
              </a:rPr>
              <a:t>Hydrological events</a:t>
            </a:r>
            <a:br>
              <a:rPr lang="en-US" sz="1100" b="1" dirty="0" smtClean="0">
                <a:solidFill>
                  <a:schemeClr val="tx2"/>
                </a:solidFill>
              </a:rPr>
            </a:br>
            <a:r>
              <a:rPr lang="en-US" sz="1100" dirty="0" smtClean="0">
                <a:solidFill>
                  <a:schemeClr val="tx2"/>
                </a:solidFill>
              </a:rPr>
              <a:t>(flood, mass movement)</a:t>
            </a:r>
            <a:endParaRPr lang="en-US" sz="1100" dirty="0">
              <a:solidFill>
                <a:schemeClr val="tx2"/>
              </a:solidFill>
            </a:endParaRPr>
          </a:p>
        </p:txBody>
      </p:sp>
      <p:sp>
        <p:nvSpPr>
          <p:cNvPr id="88" name="Oval 11"/>
          <p:cNvSpPr>
            <a:spLocks noChangeArrowheads="1"/>
          </p:cNvSpPr>
          <p:nvPr/>
        </p:nvSpPr>
        <p:spPr bwMode="auto">
          <a:xfrm>
            <a:off x="5989813" y="6094247"/>
            <a:ext cx="84866" cy="84561"/>
          </a:xfrm>
          <a:prstGeom prst="ellipse">
            <a:avLst/>
          </a:prstGeom>
          <a:solidFill>
            <a:srgbClr val="F7941D"/>
          </a:solidFill>
          <a:ln w="3175">
            <a:solidFill>
              <a:schemeClr val="tx1"/>
            </a:solidFill>
            <a:round/>
            <a:headEnd/>
            <a:tailEnd/>
          </a:ln>
        </p:spPr>
        <p:txBody>
          <a:bodyPr wrap="none" anchor="ctr"/>
          <a:lstStyle/>
          <a:p>
            <a:endParaRPr lang="de-DE">
              <a:solidFill>
                <a:srgbClr val="111111"/>
              </a:solidFill>
            </a:endParaRPr>
          </a:p>
        </p:txBody>
      </p:sp>
      <p:sp>
        <p:nvSpPr>
          <p:cNvPr id="89" name="Oval 12"/>
          <p:cNvSpPr>
            <a:spLocks noChangeArrowheads="1"/>
          </p:cNvSpPr>
          <p:nvPr/>
        </p:nvSpPr>
        <p:spPr bwMode="auto">
          <a:xfrm>
            <a:off x="3194443" y="5736715"/>
            <a:ext cx="84866" cy="84561"/>
          </a:xfrm>
          <a:prstGeom prst="ellipse">
            <a:avLst/>
          </a:prstGeom>
          <a:solidFill>
            <a:srgbClr val="B72126"/>
          </a:solidFill>
          <a:ln w="3175">
            <a:solidFill>
              <a:schemeClr val="tx1"/>
            </a:solidFill>
            <a:round/>
            <a:headEnd/>
            <a:tailEnd/>
          </a:ln>
        </p:spPr>
        <p:txBody>
          <a:bodyPr wrap="none" anchor="ctr"/>
          <a:lstStyle/>
          <a:p>
            <a:endParaRPr lang="de-DE">
              <a:solidFill>
                <a:srgbClr val="111111"/>
              </a:solidFill>
            </a:endParaRPr>
          </a:p>
        </p:txBody>
      </p:sp>
      <p:sp>
        <p:nvSpPr>
          <p:cNvPr id="90" name="Oval 13"/>
          <p:cNvSpPr>
            <a:spLocks noChangeArrowheads="1"/>
          </p:cNvSpPr>
          <p:nvPr/>
        </p:nvSpPr>
        <p:spPr bwMode="auto">
          <a:xfrm>
            <a:off x="5989813" y="5737156"/>
            <a:ext cx="84866" cy="84561"/>
          </a:xfrm>
          <a:prstGeom prst="ellipse">
            <a:avLst/>
          </a:prstGeom>
          <a:solidFill>
            <a:srgbClr val="276C75"/>
          </a:solidFill>
          <a:ln w="3175">
            <a:solidFill>
              <a:schemeClr val="tx1"/>
            </a:solidFill>
            <a:round/>
            <a:headEnd/>
            <a:tailEnd/>
          </a:ln>
        </p:spPr>
        <p:txBody>
          <a:bodyPr wrap="none" anchor="ctr"/>
          <a:lstStyle/>
          <a:p>
            <a:endParaRPr lang="de-DE">
              <a:solidFill>
                <a:srgbClr val="111111"/>
              </a:solidFill>
            </a:endParaRPr>
          </a:p>
        </p:txBody>
      </p:sp>
      <p:sp>
        <p:nvSpPr>
          <p:cNvPr id="91" name="Oval 90"/>
          <p:cNvSpPr>
            <a:spLocks noChangeArrowheads="1"/>
          </p:cNvSpPr>
          <p:nvPr/>
        </p:nvSpPr>
        <p:spPr bwMode="auto">
          <a:xfrm>
            <a:off x="3194443" y="6109620"/>
            <a:ext cx="84866" cy="84561"/>
          </a:xfrm>
          <a:prstGeom prst="ellipse">
            <a:avLst/>
          </a:prstGeom>
          <a:solidFill>
            <a:srgbClr val="6A972D"/>
          </a:solidFill>
          <a:ln w="3175">
            <a:solidFill>
              <a:schemeClr val="tx1"/>
            </a:solidFill>
            <a:round/>
            <a:headEnd/>
            <a:tailEnd/>
          </a:ln>
        </p:spPr>
        <p:txBody>
          <a:bodyPr wrap="none" anchor="ctr"/>
          <a:lstStyle/>
          <a:p>
            <a:endParaRPr lang="de-DE">
              <a:solidFill>
                <a:srgbClr val="111111"/>
              </a:solidFill>
            </a:endParaRPr>
          </a:p>
        </p:txBody>
      </p:sp>
      <p:sp>
        <p:nvSpPr>
          <p:cNvPr id="92" name="Ellipse 15"/>
          <p:cNvSpPr>
            <a:spLocks noChangeAspect="1"/>
          </p:cNvSpPr>
          <p:nvPr/>
        </p:nvSpPr>
        <p:spPr>
          <a:xfrm>
            <a:off x="561327" y="5758363"/>
            <a:ext cx="49281" cy="504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4" name="Text Box 9"/>
          <p:cNvSpPr txBox="1">
            <a:spLocks noChangeArrowheads="1"/>
          </p:cNvSpPr>
          <p:nvPr/>
        </p:nvSpPr>
        <p:spPr bwMode="auto">
          <a:xfrm>
            <a:off x="6161263" y="6012310"/>
            <a:ext cx="3902075" cy="430887"/>
          </a:xfrm>
          <a:prstGeom prst="rect">
            <a:avLst/>
          </a:prstGeom>
          <a:noFill/>
          <a:ln w="9525">
            <a:noFill/>
            <a:miter lim="800000"/>
            <a:headEnd/>
            <a:tailEnd/>
          </a:ln>
        </p:spPr>
        <p:txBody>
          <a:bodyPr>
            <a:spAutoFit/>
          </a:bodyPr>
          <a:lstStyle/>
          <a:p>
            <a:pPr>
              <a:lnSpc>
                <a:spcPct val="100000"/>
              </a:lnSpc>
              <a:spcBef>
                <a:spcPts val="0"/>
              </a:spcBef>
              <a:defRPr/>
            </a:pPr>
            <a:r>
              <a:rPr lang="en-US" sz="1100" b="1" dirty="0" err="1" smtClean="0">
                <a:solidFill>
                  <a:schemeClr val="tx2"/>
                </a:solidFill>
              </a:rPr>
              <a:t>Climatological</a:t>
            </a:r>
            <a:r>
              <a:rPr lang="en-US" sz="1100" b="1" dirty="0" smtClean="0">
                <a:solidFill>
                  <a:schemeClr val="tx2"/>
                </a:solidFill>
              </a:rPr>
              <a:t> events</a:t>
            </a:r>
            <a:r>
              <a:rPr lang="en-US" sz="1100" dirty="0" smtClean="0">
                <a:solidFill>
                  <a:schemeClr val="tx2"/>
                </a:solidFill>
              </a:rPr>
              <a:t/>
            </a:r>
            <a:br>
              <a:rPr lang="en-US" sz="1100" dirty="0" smtClean="0">
                <a:solidFill>
                  <a:schemeClr val="tx2"/>
                </a:solidFill>
              </a:rPr>
            </a:br>
            <a:r>
              <a:rPr lang="en-US" sz="1100" dirty="0" smtClean="0">
                <a:solidFill>
                  <a:schemeClr val="tx2"/>
                </a:solidFill>
                <a:latin typeface="Arial" pitchFamily="34" charset="0"/>
                <a:cs typeface="Arial" pitchFamily="34" charset="0"/>
              </a:rPr>
              <a:t>(extreme temperature, drought, wildfire)</a:t>
            </a:r>
            <a:endParaRPr lang="en-US" sz="1100" dirty="0">
              <a:solidFill>
                <a:schemeClr val="tx2"/>
              </a:solidFill>
              <a:latin typeface="Arial" pitchFamily="34" charset="0"/>
              <a:cs typeface="Arial" pitchFamily="34" charset="0"/>
            </a:endParaRPr>
          </a:p>
        </p:txBody>
      </p:sp>
      <p:sp>
        <p:nvSpPr>
          <p:cNvPr id="96" name="Ellipse 50"/>
          <p:cNvSpPr>
            <a:spLocks/>
          </p:cNvSpPr>
          <p:nvPr/>
        </p:nvSpPr>
        <p:spPr>
          <a:xfrm>
            <a:off x="524550" y="6076575"/>
            <a:ext cx="126000" cy="1260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9" name="PPTShape_3"/>
          <p:cNvSpPr txBox="1">
            <a:spLocks noChangeArrowheads="1"/>
          </p:cNvSpPr>
          <p:nvPr/>
        </p:nvSpPr>
        <p:spPr bwMode="auto">
          <a:xfrm>
            <a:off x="6163200" y="6390853"/>
            <a:ext cx="2088232" cy="430887"/>
          </a:xfrm>
          <a:prstGeom prst="rect">
            <a:avLst/>
          </a:prstGeom>
          <a:noFill/>
          <a:ln w="9525">
            <a:noFill/>
            <a:miter lim="800000"/>
            <a:headEnd/>
            <a:tailEnd/>
          </a:ln>
        </p:spPr>
        <p:txBody>
          <a:bodyPr wrap="square">
            <a:spAutoFit/>
          </a:bodyPr>
          <a:lstStyle/>
          <a:p>
            <a:pPr>
              <a:lnSpc>
                <a:spcPct val="100000"/>
              </a:lnSpc>
              <a:spcBef>
                <a:spcPts val="0"/>
              </a:spcBef>
              <a:defRPr/>
            </a:pPr>
            <a:r>
              <a:rPr lang="en-US" sz="1100" b="1" dirty="0" smtClean="0"/>
              <a:t>Extraterrestrial events</a:t>
            </a:r>
            <a:r>
              <a:rPr lang="en-US" sz="1100" dirty="0" smtClean="0"/>
              <a:t/>
            </a:r>
            <a:br>
              <a:rPr lang="en-US" sz="1100" dirty="0" smtClean="0"/>
            </a:br>
            <a:r>
              <a:rPr lang="en-US" sz="1100" dirty="0" smtClean="0"/>
              <a:t>(Meteorite impact)</a:t>
            </a:r>
            <a:endParaRPr lang="en-US" sz="1100" dirty="0"/>
          </a:p>
        </p:txBody>
      </p:sp>
      <p:sp>
        <p:nvSpPr>
          <p:cNvPr id="100" name="PPTShape_4"/>
          <p:cNvSpPr>
            <a:spLocks noChangeArrowheads="1"/>
          </p:cNvSpPr>
          <p:nvPr/>
        </p:nvSpPr>
        <p:spPr bwMode="auto">
          <a:xfrm>
            <a:off x="5990400" y="6444018"/>
            <a:ext cx="84866" cy="84561"/>
          </a:xfrm>
          <a:prstGeom prst="ellipse">
            <a:avLst/>
          </a:prstGeom>
          <a:solidFill>
            <a:schemeClr val="tx1"/>
          </a:solidFill>
          <a:ln w="3175">
            <a:solidFill>
              <a:schemeClr val="tx1"/>
            </a:solidFill>
            <a:round/>
            <a:headEnd/>
            <a:tailEnd/>
          </a:ln>
        </p:spPr>
        <p:txBody>
          <a:bodyPr wrap="none" anchor="ctr"/>
          <a:lstStyle/>
          <a:p>
            <a:endParaRPr lang="de-DE">
              <a:solidFill>
                <a:srgbClr val="111111"/>
              </a:solidFill>
            </a:endParaRPr>
          </a:p>
        </p:txBody>
      </p:sp>
      <p:grpSp>
        <p:nvGrpSpPr>
          <p:cNvPr id="2" name="Gruppieren 182"/>
          <p:cNvGrpSpPr>
            <a:grpSpLocks noChangeAspect="1"/>
          </p:cNvGrpSpPr>
          <p:nvPr>
            <p:custDataLst>
              <p:tags r:id="rId2"/>
            </p:custDataLst>
          </p:nvPr>
        </p:nvGrpSpPr>
        <p:grpSpPr>
          <a:xfrm>
            <a:off x="332491" y="1406861"/>
            <a:ext cx="8487645" cy="4080726"/>
            <a:chOff x="242300" y="1115294"/>
            <a:chExt cx="7307095" cy="3513137"/>
          </a:xfrm>
        </p:grpSpPr>
        <p:pic>
          <p:nvPicPr>
            <p:cNvPr id="102" name="Picture 2" descr="V:\_GEO-CCC1\NatCatSERVICE\03_NCS User\Studenten\Baumgartner Theresa\Pressemitteilung Weltkarte\Loss events_world_ 2013_300dpi.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48269" y="1364776"/>
              <a:ext cx="6312089" cy="3261815"/>
            </a:xfrm>
            <a:prstGeom prst="rect">
              <a:avLst/>
            </a:prstGeom>
            <a:noFill/>
          </p:spPr>
        </p:pic>
        <p:grpSp>
          <p:nvGrpSpPr>
            <p:cNvPr id="3" name="Gruppieren 10"/>
            <p:cNvGrpSpPr/>
            <p:nvPr/>
          </p:nvGrpSpPr>
          <p:grpSpPr>
            <a:xfrm>
              <a:off x="264526" y="3703495"/>
              <a:ext cx="997892" cy="900000"/>
              <a:chOff x="393767" y="2521438"/>
              <a:chExt cx="1366647" cy="978831"/>
            </a:xfrm>
          </p:grpSpPr>
          <p:sp>
            <p:nvSpPr>
              <p:cNvPr id="152" name="Ellipse 233"/>
              <p:cNvSpPr/>
              <p:nvPr/>
            </p:nvSpPr>
            <p:spPr>
              <a:xfrm>
                <a:off x="453542" y="2521438"/>
                <a:ext cx="1232581" cy="978831"/>
              </a:xfrm>
              <a:prstGeom prst="ellipse">
                <a:avLst/>
              </a:prstGeom>
              <a:solidFill>
                <a:srgbClr val="7A94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feld 234"/>
              <p:cNvSpPr txBox="1"/>
              <p:nvPr/>
            </p:nvSpPr>
            <p:spPr>
              <a:xfrm>
                <a:off x="393767" y="2767808"/>
                <a:ext cx="1366647" cy="468628"/>
              </a:xfrm>
              <a:prstGeom prst="rect">
                <a:avLst/>
              </a:prstGeom>
              <a:noFill/>
              <a:effectLst/>
            </p:spPr>
            <p:txBody>
              <a:bodyPr wrap="square" rtlCol="0">
                <a:spAutoFit/>
              </a:bodyPr>
              <a:lstStyle/>
              <a:p>
                <a:pPr algn="ctr"/>
                <a:r>
                  <a:rPr lang="de-DE" sz="1100" b="1" dirty="0" smtClean="0">
                    <a:solidFill>
                      <a:schemeClr val="bg1"/>
                    </a:solidFill>
                  </a:rPr>
                  <a:t>880</a:t>
                </a:r>
              </a:p>
              <a:p>
                <a:pPr algn="ctr"/>
                <a:r>
                  <a:rPr lang="en-US" sz="1100" b="1" dirty="0" smtClean="0">
                    <a:solidFill>
                      <a:schemeClr val="bg1"/>
                    </a:solidFill>
                  </a:rPr>
                  <a:t>Loss events</a:t>
                </a:r>
              </a:p>
            </p:txBody>
          </p:sp>
        </p:grpSp>
        <p:sp>
          <p:nvSpPr>
            <p:cNvPr id="104" name="Textfeld 185"/>
            <p:cNvSpPr txBox="1"/>
            <p:nvPr/>
          </p:nvSpPr>
          <p:spPr>
            <a:xfrm>
              <a:off x="6438580" y="1515885"/>
              <a:ext cx="861133" cy="353943"/>
            </a:xfrm>
            <a:prstGeom prst="rect">
              <a:avLst/>
            </a:prstGeom>
            <a:noFill/>
            <a:ln w="9525">
              <a:noFill/>
              <a:miter lim="800000"/>
              <a:headEnd/>
              <a:tailEnd/>
            </a:ln>
          </p:spPr>
          <p:txBody>
            <a:bodyPr wrap="none">
              <a:spAutoFit/>
            </a:bodyPr>
            <a:lstStyle/>
            <a:p>
              <a:pPr>
                <a:defRPr/>
              </a:pPr>
              <a:r>
                <a:rPr lang="en-US" sz="900" b="1" dirty="0" smtClean="0">
                  <a:solidFill>
                    <a:srgbClr val="4D4E53"/>
                  </a:solidFill>
                </a:rPr>
                <a:t>Earthquake</a:t>
              </a:r>
            </a:p>
            <a:p>
              <a:pPr>
                <a:defRPr/>
              </a:pPr>
              <a:r>
                <a:rPr lang="en-US" sz="800" dirty="0" smtClean="0">
                  <a:solidFill>
                    <a:srgbClr val="4D4E53"/>
                  </a:solidFill>
                </a:rPr>
                <a:t>China, 20 April</a:t>
              </a:r>
            </a:p>
          </p:txBody>
        </p:sp>
        <p:sp>
          <p:nvSpPr>
            <p:cNvPr id="105" name="Textfeld 186"/>
            <p:cNvSpPr txBox="1"/>
            <p:nvPr/>
          </p:nvSpPr>
          <p:spPr>
            <a:xfrm>
              <a:off x="2603540" y="2668978"/>
              <a:ext cx="1265601" cy="492443"/>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Severe storms, tornadoes</a:t>
              </a:r>
            </a:p>
            <a:p>
              <a:pPr>
                <a:defRPr/>
              </a:pPr>
              <a:r>
                <a:rPr lang="en-US" sz="800" dirty="0" smtClean="0">
                  <a:solidFill>
                    <a:srgbClr val="4D4E53"/>
                  </a:solidFill>
                </a:rPr>
                <a:t>USA, 18–22 May</a:t>
              </a:r>
            </a:p>
          </p:txBody>
        </p:sp>
        <p:sp>
          <p:nvSpPr>
            <p:cNvPr id="106" name="Textfeld 187"/>
            <p:cNvSpPr txBox="1"/>
            <p:nvPr/>
          </p:nvSpPr>
          <p:spPr>
            <a:xfrm>
              <a:off x="5031707" y="3399911"/>
              <a:ext cx="1008609" cy="353943"/>
            </a:xfrm>
            <a:prstGeom prst="rect">
              <a:avLst/>
            </a:prstGeom>
            <a:noFill/>
            <a:ln w="9525">
              <a:noFill/>
              <a:miter lim="800000"/>
              <a:headEnd/>
              <a:tailEnd/>
            </a:ln>
          </p:spPr>
          <p:txBody>
            <a:bodyPr wrap="none">
              <a:spAutoFit/>
            </a:bodyPr>
            <a:lstStyle/>
            <a:p>
              <a:pPr>
                <a:defRPr/>
              </a:pPr>
              <a:r>
                <a:rPr lang="en-US" sz="900" b="1" dirty="0" smtClean="0">
                  <a:solidFill>
                    <a:srgbClr val="4D4E53"/>
                  </a:solidFill>
                </a:rPr>
                <a:t>Floods</a:t>
              </a:r>
            </a:p>
            <a:p>
              <a:pPr>
                <a:defRPr/>
              </a:pPr>
              <a:r>
                <a:rPr lang="en-US" sz="800" dirty="0" smtClean="0">
                  <a:solidFill>
                    <a:srgbClr val="4D4E53"/>
                  </a:solidFill>
                </a:rPr>
                <a:t>India, 14–30 June</a:t>
              </a:r>
            </a:p>
          </p:txBody>
        </p:sp>
        <p:sp>
          <p:nvSpPr>
            <p:cNvPr id="107" name="Textfeld 188"/>
            <p:cNvSpPr txBox="1"/>
            <p:nvPr/>
          </p:nvSpPr>
          <p:spPr>
            <a:xfrm>
              <a:off x="2974927" y="2278465"/>
              <a:ext cx="878939" cy="410700"/>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Hailstorms</a:t>
              </a:r>
            </a:p>
            <a:p>
              <a:pPr>
                <a:defRPr/>
              </a:pPr>
              <a:r>
                <a:rPr lang="en-US" sz="800" dirty="0" smtClean="0">
                  <a:solidFill>
                    <a:srgbClr val="4D4E53"/>
                  </a:solidFill>
                </a:rPr>
                <a:t>Germany, </a:t>
              </a:r>
            </a:p>
            <a:p>
              <a:pPr>
                <a:defRPr/>
              </a:pPr>
              <a:r>
                <a:rPr lang="en-US" sz="800" smtClean="0">
                  <a:solidFill>
                    <a:srgbClr val="4D4E53"/>
                  </a:solidFill>
                </a:rPr>
                <a:t>27–28 </a:t>
              </a:r>
              <a:r>
                <a:rPr lang="en-US" sz="800" dirty="0" smtClean="0">
                  <a:solidFill>
                    <a:srgbClr val="4D4E53"/>
                  </a:solidFill>
                </a:rPr>
                <a:t>July</a:t>
              </a:r>
            </a:p>
          </p:txBody>
        </p:sp>
        <p:sp>
          <p:nvSpPr>
            <p:cNvPr id="108" name="Textfeld 189"/>
            <p:cNvSpPr txBox="1"/>
            <p:nvPr/>
          </p:nvSpPr>
          <p:spPr>
            <a:xfrm>
              <a:off x="2180823" y="1115294"/>
              <a:ext cx="2114370" cy="353943"/>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Winter Storm Christian (St. Jude)</a:t>
              </a:r>
            </a:p>
            <a:p>
              <a:pPr>
                <a:defRPr/>
              </a:pPr>
              <a:r>
                <a:rPr lang="en-US" sz="800" dirty="0" smtClean="0">
                  <a:solidFill>
                    <a:srgbClr val="4D4E53"/>
                  </a:solidFill>
                </a:rPr>
                <a:t>Europe, 27–30 October</a:t>
              </a:r>
            </a:p>
          </p:txBody>
        </p:sp>
        <p:sp>
          <p:nvSpPr>
            <p:cNvPr id="109" name="Textfeld 190"/>
            <p:cNvSpPr txBox="1"/>
            <p:nvPr/>
          </p:nvSpPr>
          <p:spPr>
            <a:xfrm>
              <a:off x="6134141" y="2972118"/>
              <a:ext cx="1109784" cy="477054"/>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Typhoon </a:t>
              </a:r>
              <a:r>
                <a:rPr lang="en-US" sz="900" b="1" dirty="0" err="1" smtClean="0">
                  <a:solidFill>
                    <a:srgbClr val="4D4E53"/>
                  </a:solidFill>
                </a:rPr>
                <a:t>Haiyan</a:t>
              </a:r>
              <a:endParaRPr lang="en-US" sz="900" b="1" dirty="0" smtClean="0">
                <a:solidFill>
                  <a:srgbClr val="4D4E53"/>
                </a:solidFill>
              </a:endParaRPr>
            </a:p>
            <a:p>
              <a:pPr>
                <a:defRPr/>
              </a:pPr>
              <a:r>
                <a:rPr lang="en-US" sz="800" dirty="0" smtClean="0">
                  <a:solidFill>
                    <a:srgbClr val="4D4E53"/>
                  </a:solidFill>
                </a:rPr>
                <a:t>Philippines, </a:t>
              </a:r>
            </a:p>
            <a:p>
              <a:pPr>
                <a:defRPr/>
              </a:pPr>
              <a:r>
                <a:rPr lang="en-US" sz="800" dirty="0" smtClean="0">
                  <a:solidFill>
                    <a:srgbClr val="4D4E53"/>
                  </a:solidFill>
                </a:rPr>
                <a:t>8–12 November</a:t>
              </a:r>
            </a:p>
          </p:txBody>
        </p:sp>
        <p:sp>
          <p:nvSpPr>
            <p:cNvPr id="110" name="Textfeld 191"/>
            <p:cNvSpPr txBox="1"/>
            <p:nvPr/>
          </p:nvSpPr>
          <p:spPr>
            <a:xfrm>
              <a:off x="625185" y="3136789"/>
              <a:ext cx="1652992" cy="353943"/>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Severe storms, tornadoes</a:t>
              </a:r>
            </a:p>
            <a:p>
              <a:pPr>
                <a:defRPr/>
              </a:pPr>
              <a:r>
                <a:rPr lang="en-US" sz="800" dirty="0" smtClean="0">
                  <a:solidFill>
                    <a:srgbClr val="4D4E53"/>
                  </a:solidFill>
                </a:rPr>
                <a:t>USA, 28–31 May</a:t>
              </a:r>
            </a:p>
          </p:txBody>
        </p:sp>
        <p:sp>
          <p:nvSpPr>
            <p:cNvPr id="111" name="Textfeld 192"/>
            <p:cNvSpPr txBox="1"/>
            <p:nvPr/>
          </p:nvSpPr>
          <p:spPr>
            <a:xfrm>
              <a:off x="1350446" y="3543964"/>
              <a:ext cx="1418847" cy="492443"/>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Hurricanes Ingrid &amp; Manuel</a:t>
              </a:r>
            </a:p>
            <a:p>
              <a:pPr>
                <a:defRPr/>
              </a:pPr>
              <a:r>
                <a:rPr lang="en-US" sz="800" dirty="0" smtClean="0">
                  <a:solidFill>
                    <a:srgbClr val="4D4E53"/>
                  </a:solidFill>
                </a:rPr>
                <a:t>Mexico, 12–19 September</a:t>
              </a:r>
            </a:p>
          </p:txBody>
        </p:sp>
        <p:sp>
          <p:nvSpPr>
            <p:cNvPr id="112" name="Textfeld 193"/>
            <p:cNvSpPr txBox="1"/>
            <p:nvPr/>
          </p:nvSpPr>
          <p:spPr>
            <a:xfrm>
              <a:off x="242300" y="1609780"/>
              <a:ext cx="1146468" cy="353943"/>
            </a:xfrm>
            <a:prstGeom prst="rect">
              <a:avLst/>
            </a:prstGeom>
            <a:noFill/>
            <a:ln w="9525">
              <a:noFill/>
              <a:miter lim="800000"/>
              <a:headEnd/>
              <a:tailEnd/>
            </a:ln>
          </p:spPr>
          <p:txBody>
            <a:bodyPr wrap="none">
              <a:spAutoFit/>
            </a:bodyPr>
            <a:lstStyle/>
            <a:p>
              <a:pPr>
                <a:defRPr/>
              </a:pPr>
              <a:r>
                <a:rPr lang="en-US" sz="900" b="1" dirty="0" smtClean="0">
                  <a:solidFill>
                    <a:srgbClr val="4D4E53"/>
                  </a:solidFill>
                </a:rPr>
                <a:t>Floods</a:t>
              </a:r>
            </a:p>
            <a:p>
              <a:pPr>
                <a:defRPr/>
              </a:pPr>
              <a:r>
                <a:rPr lang="en-US" sz="800" dirty="0" smtClean="0">
                  <a:solidFill>
                    <a:srgbClr val="4D4E53"/>
                  </a:solidFill>
                </a:rPr>
                <a:t>Canada, 19–24 June</a:t>
              </a:r>
            </a:p>
          </p:txBody>
        </p:sp>
        <p:sp>
          <p:nvSpPr>
            <p:cNvPr id="113" name="Textfeld 194"/>
            <p:cNvSpPr txBox="1"/>
            <p:nvPr/>
          </p:nvSpPr>
          <p:spPr>
            <a:xfrm>
              <a:off x="4052665" y="1145401"/>
              <a:ext cx="949299" cy="477054"/>
            </a:xfrm>
            <a:prstGeom prst="rect">
              <a:avLst/>
            </a:prstGeom>
            <a:noFill/>
            <a:ln w="9525">
              <a:noFill/>
              <a:miter lim="800000"/>
              <a:headEnd/>
              <a:tailEnd/>
            </a:ln>
          </p:spPr>
          <p:txBody>
            <a:bodyPr wrap="none">
              <a:spAutoFit/>
            </a:bodyPr>
            <a:lstStyle/>
            <a:p>
              <a:pPr>
                <a:defRPr/>
              </a:pPr>
              <a:r>
                <a:rPr lang="en-US" sz="900" b="1" dirty="0" smtClean="0">
                  <a:solidFill>
                    <a:srgbClr val="4D4E53"/>
                  </a:solidFill>
                </a:rPr>
                <a:t>Floods</a:t>
              </a:r>
            </a:p>
            <a:p>
              <a:pPr>
                <a:defRPr/>
              </a:pPr>
              <a:r>
                <a:rPr lang="en-US" sz="800" dirty="0" smtClean="0">
                  <a:solidFill>
                    <a:srgbClr val="4D4E53"/>
                  </a:solidFill>
                </a:rPr>
                <a:t>Europe, </a:t>
              </a:r>
            </a:p>
            <a:p>
              <a:pPr>
                <a:defRPr/>
              </a:pPr>
              <a:r>
                <a:rPr lang="en-US" sz="800" dirty="0" smtClean="0">
                  <a:solidFill>
                    <a:srgbClr val="4D4E53"/>
                  </a:solidFill>
                </a:rPr>
                <a:t>30 May–19 June</a:t>
              </a:r>
            </a:p>
          </p:txBody>
        </p:sp>
        <p:sp>
          <p:nvSpPr>
            <p:cNvPr id="114" name="Textfeld 195"/>
            <p:cNvSpPr txBox="1"/>
            <p:nvPr/>
          </p:nvSpPr>
          <p:spPr>
            <a:xfrm>
              <a:off x="4829004" y="4274488"/>
              <a:ext cx="969840" cy="353943"/>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Heat wave</a:t>
              </a:r>
            </a:p>
            <a:p>
              <a:pPr>
                <a:defRPr/>
              </a:pPr>
              <a:r>
                <a:rPr lang="en-US" sz="800" dirty="0" smtClean="0">
                  <a:solidFill>
                    <a:srgbClr val="4D4E53"/>
                  </a:solidFill>
                </a:rPr>
                <a:t>India, April–June</a:t>
              </a:r>
            </a:p>
          </p:txBody>
        </p:sp>
        <p:sp>
          <p:nvSpPr>
            <p:cNvPr id="115" name="Textfeld 196"/>
            <p:cNvSpPr txBox="1"/>
            <p:nvPr/>
          </p:nvSpPr>
          <p:spPr>
            <a:xfrm>
              <a:off x="6392839" y="2457711"/>
              <a:ext cx="1109784" cy="477054"/>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Typhoon </a:t>
              </a:r>
              <a:r>
                <a:rPr lang="en-US" sz="900" b="1" dirty="0" err="1" smtClean="0">
                  <a:solidFill>
                    <a:srgbClr val="4D4E53"/>
                  </a:solidFill>
                </a:rPr>
                <a:t>Fitow</a:t>
              </a:r>
              <a:endParaRPr lang="en-US" sz="900" b="1" dirty="0" smtClean="0">
                <a:solidFill>
                  <a:srgbClr val="4D4E53"/>
                </a:solidFill>
              </a:endParaRPr>
            </a:p>
            <a:p>
              <a:pPr>
                <a:defRPr/>
              </a:pPr>
              <a:r>
                <a:rPr lang="en-US" sz="800" dirty="0" smtClean="0">
                  <a:solidFill>
                    <a:srgbClr val="4D4E53"/>
                  </a:solidFill>
                </a:rPr>
                <a:t>China, Japan, </a:t>
              </a:r>
            </a:p>
            <a:p>
              <a:pPr>
                <a:defRPr/>
              </a:pPr>
              <a:r>
                <a:rPr lang="en-US" sz="800" dirty="0" smtClean="0">
                  <a:solidFill>
                    <a:srgbClr val="4D4E53"/>
                  </a:solidFill>
                </a:rPr>
                <a:t>5–9 October</a:t>
              </a:r>
            </a:p>
          </p:txBody>
        </p:sp>
        <p:sp>
          <p:nvSpPr>
            <p:cNvPr id="116" name="Textfeld 197"/>
            <p:cNvSpPr txBox="1"/>
            <p:nvPr/>
          </p:nvSpPr>
          <p:spPr>
            <a:xfrm>
              <a:off x="3470117" y="4095598"/>
              <a:ext cx="1571479" cy="353943"/>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Earthquake (series)</a:t>
              </a:r>
            </a:p>
            <a:p>
              <a:pPr>
                <a:defRPr/>
              </a:pPr>
              <a:r>
                <a:rPr lang="en-US" sz="800" dirty="0" smtClean="0">
                  <a:solidFill>
                    <a:srgbClr val="4D4E53"/>
                  </a:solidFill>
                </a:rPr>
                <a:t>Pakistan, 24–28 September</a:t>
              </a:r>
            </a:p>
          </p:txBody>
        </p:sp>
        <p:cxnSp>
          <p:nvCxnSpPr>
            <p:cNvPr id="117" name="Gerade Verbindung 198"/>
            <p:cNvCxnSpPr/>
            <p:nvPr/>
          </p:nvCxnSpPr>
          <p:spPr>
            <a:xfrm rot="5400000" flipH="1">
              <a:off x="1889500" y="3352540"/>
              <a:ext cx="396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18" name="Gerade Verbindung 199"/>
            <p:cNvCxnSpPr/>
            <p:nvPr/>
          </p:nvCxnSpPr>
          <p:spPr>
            <a:xfrm flipH="1">
              <a:off x="1547402" y="2748633"/>
              <a:ext cx="504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19" name="Gerade Verbindung 200"/>
            <p:cNvCxnSpPr/>
            <p:nvPr/>
          </p:nvCxnSpPr>
          <p:spPr>
            <a:xfrm flipH="1">
              <a:off x="2195492" y="2764596"/>
              <a:ext cx="468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0" name="Gerade Verbindung 201"/>
            <p:cNvCxnSpPr/>
            <p:nvPr/>
          </p:nvCxnSpPr>
          <p:spPr>
            <a:xfrm rot="5400000" flipH="1">
              <a:off x="216609" y="2171329"/>
              <a:ext cx="576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1" name="Gerade Verbindung 202"/>
            <p:cNvCxnSpPr/>
            <p:nvPr/>
          </p:nvCxnSpPr>
          <p:spPr>
            <a:xfrm flipH="1">
              <a:off x="508984" y="2451055"/>
              <a:ext cx="133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2" name="Gerade Verbindung 203"/>
            <p:cNvCxnSpPr/>
            <p:nvPr/>
          </p:nvCxnSpPr>
          <p:spPr>
            <a:xfrm flipH="1">
              <a:off x="3507080" y="2492257"/>
              <a:ext cx="396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3" name="Gerade Verbindung 204"/>
            <p:cNvCxnSpPr/>
            <p:nvPr/>
          </p:nvCxnSpPr>
          <p:spPr>
            <a:xfrm rot="5400000" flipH="1">
              <a:off x="3424593" y="1761789"/>
              <a:ext cx="1080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4" name="Gerade Verbindung 205"/>
            <p:cNvCxnSpPr/>
            <p:nvPr/>
          </p:nvCxnSpPr>
          <p:spPr>
            <a:xfrm rot="5400000" flipH="1">
              <a:off x="3920695" y="2006165"/>
              <a:ext cx="97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5" name="Gerade Verbindung 206"/>
            <p:cNvCxnSpPr/>
            <p:nvPr/>
          </p:nvCxnSpPr>
          <p:spPr>
            <a:xfrm flipH="1">
              <a:off x="5947151" y="3074467"/>
              <a:ext cx="25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6" name="Gerade Verbindung 207"/>
            <p:cNvCxnSpPr/>
            <p:nvPr/>
          </p:nvCxnSpPr>
          <p:spPr>
            <a:xfrm rot="5400000" flipH="1">
              <a:off x="5915609" y="3113239"/>
              <a:ext cx="7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7" name="Gerade Verbindung 208"/>
            <p:cNvCxnSpPr/>
            <p:nvPr/>
          </p:nvCxnSpPr>
          <p:spPr>
            <a:xfrm flipH="1">
              <a:off x="5877690" y="2561227"/>
              <a:ext cx="576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8" name="Gerade Verbindung 209"/>
            <p:cNvCxnSpPr/>
            <p:nvPr/>
          </p:nvCxnSpPr>
          <p:spPr>
            <a:xfrm rot="5400000" flipH="1">
              <a:off x="5735389" y="2703445"/>
              <a:ext cx="288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9" name="Gerade Verbindung 210"/>
            <p:cNvCxnSpPr/>
            <p:nvPr/>
          </p:nvCxnSpPr>
          <p:spPr>
            <a:xfrm flipH="1">
              <a:off x="3819724" y="1225846"/>
              <a:ext cx="144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30" name="Gerade Verbindung 211"/>
            <p:cNvCxnSpPr/>
            <p:nvPr/>
          </p:nvCxnSpPr>
          <p:spPr>
            <a:xfrm rot="5400000" flipH="1">
              <a:off x="4982479" y="2211830"/>
              <a:ext cx="1188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31" name="Gerade Verbindung 212"/>
            <p:cNvCxnSpPr/>
            <p:nvPr/>
          </p:nvCxnSpPr>
          <p:spPr>
            <a:xfrm flipH="1">
              <a:off x="5574444" y="1616948"/>
              <a:ext cx="900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32" name="Gerade Verbindung 213"/>
            <p:cNvCxnSpPr/>
            <p:nvPr/>
          </p:nvCxnSpPr>
          <p:spPr>
            <a:xfrm flipH="1">
              <a:off x="5210207" y="2840079"/>
              <a:ext cx="7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33" name="Gerade Verbindung 214"/>
            <p:cNvCxnSpPr/>
            <p:nvPr/>
          </p:nvCxnSpPr>
          <p:spPr>
            <a:xfrm rot="5400000" flipH="1">
              <a:off x="4981337" y="3142263"/>
              <a:ext cx="61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34" name="Gerade Verbindung 215"/>
            <p:cNvCxnSpPr/>
            <p:nvPr/>
          </p:nvCxnSpPr>
          <p:spPr>
            <a:xfrm rot="5400000" flipH="1">
              <a:off x="4317291" y="3589154"/>
              <a:ext cx="1224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35" name="Gerade Verbindung 216"/>
            <p:cNvCxnSpPr/>
            <p:nvPr/>
          </p:nvCxnSpPr>
          <p:spPr>
            <a:xfrm rot="5400000" flipH="1">
              <a:off x="4431556" y="3712990"/>
              <a:ext cx="1224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36" name="Gerade Verbindung 217"/>
            <p:cNvCxnSpPr/>
            <p:nvPr/>
          </p:nvCxnSpPr>
          <p:spPr>
            <a:xfrm flipH="1">
              <a:off x="4496000" y="4196572"/>
              <a:ext cx="43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37" name="Gerade Verbindung 218"/>
            <p:cNvCxnSpPr/>
            <p:nvPr/>
          </p:nvCxnSpPr>
          <p:spPr>
            <a:xfrm flipH="1">
              <a:off x="5043329" y="3097988"/>
              <a:ext cx="7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38" name="Gerade Verbindung 219"/>
            <p:cNvCxnSpPr/>
            <p:nvPr/>
          </p:nvCxnSpPr>
          <p:spPr>
            <a:xfrm flipH="1">
              <a:off x="4081475" y="2487699"/>
              <a:ext cx="324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sp>
          <p:nvSpPr>
            <p:cNvPr id="140" name="Textfeld 221"/>
            <p:cNvSpPr txBox="1"/>
            <p:nvPr/>
          </p:nvSpPr>
          <p:spPr>
            <a:xfrm>
              <a:off x="6656694" y="3542194"/>
              <a:ext cx="892701" cy="477054"/>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Floods</a:t>
              </a:r>
            </a:p>
            <a:p>
              <a:pPr>
                <a:defRPr/>
              </a:pPr>
              <a:r>
                <a:rPr lang="en-US" sz="800" dirty="0" smtClean="0">
                  <a:solidFill>
                    <a:srgbClr val="4D4E53"/>
                  </a:solidFill>
                </a:rPr>
                <a:t>Australia, </a:t>
              </a:r>
            </a:p>
            <a:p>
              <a:pPr>
                <a:defRPr/>
              </a:pPr>
              <a:r>
                <a:rPr lang="en-US" sz="800" dirty="0" smtClean="0">
                  <a:solidFill>
                    <a:srgbClr val="4D4E53"/>
                  </a:solidFill>
                </a:rPr>
                <a:t>21–31 January </a:t>
              </a:r>
            </a:p>
          </p:txBody>
        </p:sp>
        <p:cxnSp>
          <p:nvCxnSpPr>
            <p:cNvPr id="141" name="Gerade Verbindung 222"/>
            <p:cNvCxnSpPr/>
            <p:nvPr/>
          </p:nvCxnSpPr>
          <p:spPr>
            <a:xfrm flipH="1">
              <a:off x="6417504" y="3638593"/>
              <a:ext cx="288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42" name="Gerade Verbindung 223"/>
            <p:cNvCxnSpPr/>
            <p:nvPr/>
          </p:nvCxnSpPr>
          <p:spPr>
            <a:xfrm rot="5400000" flipH="1">
              <a:off x="6349189" y="3708618"/>
              <a:ext cx="144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sp>
          <p:nvSpPr>
            <p:cNvPr id="143" name="Textfeld 224"/>
            <p:cNvSpPr txBox="1"/>
            <p:nvPr/>
          </p:nvSpPr>
          <p:spPr>
            <a:xfrm>
              <a:off x="4940041" y="1157470"/>
              <a:ext cx="1197100" cy="477054"/>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Meteorite impact</a:t>
              </a:r>
            </a:p>
            <a:p>
              <a:pPr>
                <a:defRPr/>
              </a:pPr>
              <a:r>
                <a:rPr lang="en-US" sz="800" dirty="0" smtClean="0">
                  <a:solidFill>
                    <a:srgbClr val="4D4E53"/>
                  </a:solidFill>
                </a:rPr>
                <a:t>Russian Federation, 15 February</a:t>
              </a:r>
            </a:p>
          </p:txBody>
        </p:sp>
        <p:cxnSp>
          <p:nvCxnSpPr>
            <p:cNvPr id="144" name="Gerade Verbindung 225"/>
            <p:cNvCxnSpPr/>
            <p:nvPr/>
          </p:nvCxnSpPr>
          <p:spPr>
            <a:xfrm rot="5400000" flipH="1">
              <a:off x="4854316" y="1939246"/>
              <a:ext cx="79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45" name="Gerade Verbindung 226"/>
            <p:cNvCxnSpPr/>
            <p:nvPr/>
          </p:nvCxnSpPr>
          <p:spPr>
            <a:xfrm flipH="1">
              <a:off x="4919486" y="2330345"/>
              <a:ext cx="324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sp>
          <p:nvSpPr>
            <p:cNvPr id="146" name="Textfeld 227"/>
            <p:cNvSpPr txBox="1"/>
            <p:nvPr/>
          </p:nvSpPr>
          <p:spPr>
            <a:xfrm>
              <a:off x="1030476" y="1313790"/>
              <a:ext cx="989373" cy="353943"/>
            </a:xfrm>
            <a:prstGeom prst="rect">
              <a:avLst/>
            </a:prstGeom>
            <a:noFill/>
            <a:ln w="9525">
              <a:noFill/>
              <a:miter lim="800000"/>
              <a:headEnd/>
              <a:tailEnd/>
            </a:ln>
          </p:spPr>
          <p:txBody>
            <a:bodyPr wrap="none">
              <a:spAutoFit/>
            </a:bodyPr>
            <a:lstStyle/>
            <a:p>
              <a:pPr>
                <a:defRPr/>
              </a:pPr>
              <a:r>
                <a:rPr lang="en-US" sz="900" b="1" dirty="0" smtClean="0">
                  <a:solidFill>
                    <a:srgbClr val="4D4E53"/>
                  </a:solidFill>
                </a:rPr>
                <a:t>Flash floods</a:t>
              </a:r>
            </a:p>
            <a:p>
              <a:pPr>
                <a:defRPr/>
              </a:pPr>
              <a:r>
                <a:rPr lang="en-US" sz="800" dirty="0" smtClean="0">
                  <a:solidFill>
                    <a:srgbClr val="4D4E53"/>
                  </a:solidFill>
                </a:rPr>
                <a:t>Canada, 8–9 July</a:t>
              </a:r>
            </a:p>
          </p:txBody>
        </p:sp>
        <p:cxnSp>
          <p:nvCxnSpPr>
            <p:cNvPr id="147" name="Gerade Verbindung 228"/>
            <p:cNvCxnSpPr/>
            <p:nvPr/>
          </p:nvCxnSpPr>
          <p:spPr>
            <a:xfrm rot="5400000" flipH="1">
              <a:off x="1337020" y="2963243"/>
              <a:ext cx="43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48" name="Gerade Verbindung 229"/>
            <p:cNvCxnSpPr/>
            <p:nvPr/>
          </p:nvCxnSpPr>
          <p:spPr>
            <a:xfrm flipH="1">
              <a:off x="1824477" y="1522611"/>
              <a:ext cx="61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sp>
          <p:nvSpPr>
            <p:cNvPr id="149" name="Textfeld 230"/>
            <p:cNvSpPr txBox="1"/>
            <p:nvPr/>
          </p:nvSpPr>
          <p:spPr>
            <a:xfrm>
              <a:off x="353532" y="2562105"/>
              <a:ext cx="1218603" cy="353943"/>
            </a:xfrm>
            <a:prstGeom prst="rect">
              <a:avLst/>
            </a:prstGeom>
            <a:noFill/>
            <a:ln w="9525">
              <a:noFill/>
              <a:miter lim="800000"/>
              <a:headEnd/>
              <a:tailEnd/>
            </a:ln>
          </p:spPr>
          <p:txBody>
            <a:bodyPr wrap="none">
              <a:spAutoFit/>
            </a:bodyPr>
            <a:lstStyle/>
            <a:p>
              <a:pPr>
                <a:defRPr/>
              </a:pPr>
              <a:r>
                <a:rPr lang="en-US" sz="900" b="1" dirty="0" smtClean="0">
                  <a:solidFill>
                    <a:srgbClr val="4D4E53"/>
                  </a:solidFill>
                </a:rPr>
                <a:t>Floods</a:t>
              </a:r>
            </a:p>
            <a:p>
              <a:pPr>
                <a:defRPr/>
              </a:pPr>
              <a:r>
                <a:rPr lang="en-US" sz="800" dirty="0" smtClean="0">
                  <a:solidFill>
                    <a:srgbClr val="4D4E53"/>
                  </a:solidFill>
                </a:rPr>
                <a:t>USA, 9–16 September</a:t>
              </a:r>
            </a:p>
          </p:txBody>
        </p:sp>
        <p:cxnSp>
          <p:nvCxnSpPr>
            <p:cNvPr id="150" name="Gerade Verbindung 231"/>
            <p:cNvCxnSpPr/>
            <p:nvPr/>
          </p:nvCxnSpPr>
          <p:spPr>
            <a:xfrm flipH="1">
              <a:off x="794941" y="2667669"/>
              <a:ext cx="115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51" name="Gerade Verbindung 232"/>
            <p:cNvCxnSpPr/>
            <p:nvPr/>
          </p:nvCxnSpPr>
          <p:spPr>
            <a:xfrm rot="5400000" flipH="1">
              <a:off x="1929129" y="2030590"/>
              <a:ext cx="1008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grpSp>
      <p:grpSp>
        <p:nvGrpSpPr>
          <p:cNvPr id="4" name="Gruppieren 253"/>
          <p:cNvGrpSpPr/>
          <p:nvPr>
            <p:custDataLst>
              <p:tags r:id="rId3"/>
            </p:custDataLst>
          </p:nvPr>
        </p:nvGrpSpPr>
        <p:grpSpPr>
          <a:xfrm>
            <a:off x="524550" y="5637128"/>
            <a:ext cx="8314650" cy="806716"/>
            <a:chOff x="524550" y="5637128"/>
            <a:chExt cx="8314650" cy="806716"/>
          </a:xfrm>
        </p:grpSpPr>
        <p:sp>
          <p:nvSpPr>
            <p:cNvPr id="76" name="Oval 11"/>
            <p:cNvSpPr>
              <a:spLocks noChangeArrowheads="1"/>
            </p:cNvSpPr>
            <p:nvPr/>
          </p:nvSpPr>
          <p:spPr bwMode="auto">
            <a:xfrm>
              <a:off x="5989813" y="6094247"/>
              <a:ext cx="84866" cy="84561"/>
            </a:xfrm>
            <a:prstGeom prst="ellipse">
              <a:avLst/>
            </a:prstGeom>
            <a:solidFill>
              <a:srgbClr val="F7941D"/>
            </a:solidFill>
            <a:ln w="3175">
              <a:solidFill>
                <a:schemeClr val="tx1"/>
              </a:solidFill>
              <a:round/>
              <a:headEnd/>
              <a:tailEnd/>
            </a:ln>
          </p:spPr>
          <p:txBody>
            <a:bodyPr wrap="none" anchor="ctr"/>
            <a:lstStyle/>
            <a:p>
              <a:endParaRPr lang="de-DE">
                <a:solidFill>
                  <a:srgbClr val="111111"/>
                </a:solidFill>
              </a:endParaRPr>
            </a:p>
          </p:txBody>
        </p:sp>
        <p:sp>
          <p:nvSpPr>
            <p:cNvPr id="77" name="Oval 12"/>
            <p:cNvSpPr>
              <a:spLocks noChangeArrowheads="1"/>
            </p:cNvSpPr>
            <p:nvPr/>
          </p:nvSpPr>
          <p:spPr bwMode="auto">
            <a:xfrm>
              <a:off x="3194443" y="5736715"/>
              <a:ext cx="84866" cy="84561"/>
            </a:xfrm>
            <a:prstGeom prst="ellipse">
              <a:avLst/>
            </a:prstGeom>
            <a:solidFill>
              <a:srgbClr val="B72126"/>
            </a:solidFill>
            <a:ln w="3175">
              <a:solidFill>
                <a:schemeClr val="tx1"/>
              </a:solidFill>
              <a:round/>
              <a:headEnd/>
              <a:tailEnd/>
            </a:ln>
          </p:spPr>
          <p:txBody>
            <a:bodyPr wrap="none" anchor="ctr"/>
            <a:lstStyle/>
            <a:p>
              <a:endParaRPr lang="de-DE">
                <a:solidFill>
                  <a:srgbClr val="111111"/>
                </a:solidFill>
              </a:endParaRPr>
            </a:p>
          </p:txBody>
        </p:sp>
        <p:sp>
          <p:nvSpPr>
            <p:cNvPr id="78" name="Oval 13"/>
            <p:cNvSpPr>
              <a:spLocks noChangeArrowheads="1"/>
            </p:cNvSpPr>
            <p:nvPr/>
          </p:nvSpPr>
          <p:spPr bwMode="auto">
            <a:xfrm>
              <a:off x="5989813" y="5737156"/>
              <a:ext cx="84866" cy="84561"/>
            </a:xfrm>
            <a:prstGeom prst="ellipse">
              <a:avLst/>
            </a:prstGeom>
            <a:solidFill>
              <a:srgbClr val="276C75"/>
            </a:solidFill>
            <a:ln w="3175">
              <a:solidFill>
                <a:schemeClr val="tx1"/>
              </a:solidFill>
              <a:round/>
              <a:headEnd/>
              <a:tailEnd/>
            </a:ln>
          </p:spPr>
          <p:txBody>
            <a:bodyPr wrap="none" anchor="ctr"/>
            <a:lstStyle/>
            <a:p>
              <a:endParaRPr lang="de-DE">
                <a:solidFill>
                  <a:srgbClr val="111111"/>
                </a:solidFill>
              </a:endParaRPr>
            </a:p>
          </p:txBody>
        </p:sp>
        <p:sp>
          <p:nvSpPr>
            <p:cNvPr id="82" name="Oval 81"/>
            <p:cNvSpPr>
              <a:spLocks noChangeArrowheads="1"/>
            </p:cNvSpPr>
            <p:nvPr/>
          </p:nvSpPr>
          <p:spPr bwMode="auto">
            <a:xfrm>
              <a:off x="3194443" y="6109620"/>
              <a:ext cx="84866" cy="84561"/>
            </a:xfrm>
            <a:prstGeom prst="ellipse">
              <a:avLst/>
            </a:prstGeom>
            <a:solidFill>
              <a:srgbClr val="6A972D"/>
            </a:solidFill>
            <a:ln w="3175">
              <a:solidFill>
                <a:schemeClr val="tx1"/>
              </a:solidFill>
              <a:round/>
              <a:headEnd/>
              <a:tailEnd/>
            </a:ln>
          </p:spPr>
          <p:txBody>
            <a:bodyPr wrap="none" anchor="ctr"/>
            <a:lstStyle/>
            <a:p>
              <a:endParaRPr lang="de-DE">
                <a:solidFill>
                  <a:srgbClr val="111111"/>
                </a:solidFill>
              </a:endParaRPr>
            </a:p>
          </p:txBody>
        </p:sp>
        <p:sp>
          <p:nvSpPr>
            <p:cNvPr id="83" name="Ellipse 15"/>
            <p:cNvSpPr>
              <a:spLocks noChangeAspect="1"/>
            </p:cNvSpPr>
            <p:nvPr/>
          </p:nvSpPr>
          <p:spPr>
            <a:xfrm>
              <a:off x="561327" y="5758363"/>
              <a:ext cx="49281" cy="504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97" name="Ellipse 50"/>
            <p:cNvSpPr>
              <a:spLocks/>
            </p:cNvSpPr>
            <p:nvPr/>
          </p:nvSpPr>
          <p:spPr>
            <a:xfrm>
              <a:off x="524550" y="6076575"/>
              <a:ext cx="126000" cy="1260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98" name="Text Box 6"/>
            <p:cNvSpPr txBox="1">
              <a:spLocks noChangeArrowheads="1"/>
            </p:cNvSpPr>
            <p:nvPr/>
          </p:nvSpPr>
          <p:spPr bwMode="auto">
            <a:xfrm>
              <a:off x="3365893" y="5640335"/>
              <a:ext cx="2611612" cy="430887"/>
            </a:xfrm>
            <a:prstGeom prst="rect">
              <a:avLst/>
            </a:prstGeom>
            <a:noFill/>
            <a:ln w="9525">
              <a:noFill/>
              <a:miter lim="800000"/>
              <a:headEnd/>
              <a:tailEnd/>
            </a:ln>
          </p:spPr>
          <p:txBody>
            <a:bodyPr wrap="none">
              <a:spAutoFit/>
            </a:bodyPr>
            <a:lstStyle/>
            <a:p>
              <a:pPr>
                <a:defRPr/>
              </a:pPr>
              <a:r>
                <a:rPr lang="en-US" sz="1100" b="1" dirty="0" smtClean="0">
                  <a:solidFill>
                    <a:srgbClr val="4D4E53"/>
                  </a:solidFill>
                </a:rPr>
                <a:t>Geophysical events</a:t>
              </a:r>
              <a:r>
                <a:rPr lang="en-US" sz="1100" dirty="0" smtClean="0">
                  <a:solidFill>
                    <a:srgbClr val="4D4E53"/>
                  </a:solidFill>
                </a:rPr>
                <a:t/>
              </a:r>
              <a:br>
                <a:rPr lang="en-US" sz="1100" dirty="0" smtClean="0">
                  <a:solidFill>
                    <a:srgbClr val="4D4E53"/>
                  </a:solidFill>
                </a:rPr>
              </a:br>
              <a:r>
                <a:rPr lang="en-US" sz="1100" dirty="0" smtClean="0">
                  <a:solidFill>
                    <a:srgbClr val="4D4E53"/>
                  </a:solidFill>
                </a:rPr>
                <a:t>(earthquake, tsunami, volcanic activity</a:t>
              </a:r>
              <a:r>
                <a:rPr lang="en-US" sz="1100" dirty="0" smtClean="0">
                  <a:solidFill>
                    <a:prstClr val="black"/>
                  </a:solidFill>
                </a:rPr>
                <a:t>)</a:t>
              </a:r>
              <a:endParaRPr lang="en-US" sz="1100" dirty="0">
                <a:solidFill>
                  <a:prstClr val="black"/>
                </a:solidFill>
              </a:endParaRPr>
            </a:p>
          </p:txBody>
        </p:sp>
        <p:sp>
          <p:nvSpPr>
            <p:cNvPr id="101" name="Text Box 7"/>
            <p:cNvSpPr txBox="1">
              <a:spLocks noChangeArrowheads="1"/>
            </p:cNvSpPr>
            <p:nvPr/>
          </p:nvSpPr>
          <p:spPr bwMode="auto">
            <a:xfrm>
              <a:off x="3365893" y="6012957"/>
              <a:ext cx="3400425" cy="430887"/>
            </a:xfrm>
            <a:prstGeom prst="rect">
              <a:avLst/>
            </a:prstGeom>
            <a:noFill/>
            <a:ln w="9525">
              <a:noFill/>
              <a:miter lim="800000"/>
              <a:headEnd/>
              <a:tailEnd/>
            </a:ln>
          </p:spPr>
          <p:txBody>
            <a:bodyPr>
              <a:spAutoFit/>
            </a:bodyPr>
            <a:lstStyle/>
            <a:p>
              <a:pPr>
                <a:defRPr/>
              </a:pPr>
              <a:r>
                <a:rPr lang="en-US" sz="1100" b="1" dirty="0" smtClean="0">
                  <a:solidFill>
                    <a:srgbClr val="4D4E53"/>
                  </a:solidFill>
                </a:rPr>
                <a:t>Meteorological events </a:t>
              </a:r>
              <a:br>
                <a:rPr lang="en-US" sz="1100" b="1" dirty="0" smtClean="0">
                  <a:solidFill>
                    <a:srgbClr val="4D4E53"/>
                  </a:solidFill>
                </a:rPr>
              </a:br>
              <a:r>
                <a:rPr lang="en-US" sz="1100" dirty="0" smtClean="0">
                  <a:solidFill>
                    <a:srgbClr val="4D4E53"/>
                  </a:solidFill>
                </a:rPr>
                <a:t>(storm) </a:t>
              </a:r>
              <a:endParaRPr lang="en-US" sz="1100" dirty="0">
                <a:solidFill>
                  <a:srgbClr val="4D4E53"/>
                </a:solidFill>
              </a:endParaRPr>
            </a:p>
          </p:txBody>
        </p:sp>
        <p:sp>
          <p:nvSpPr>
            <p:cNvPr id="103" name="Text Box 6"/>
            <p:cNvSpPr txBox="1">
              <a:spLocks noChangeArrowheads="1"/>
            </p:cNvSpPr>
            <p:nvPr/>
          </p:nvSpPr>
          <p:spPr bwMode="auto">
            <a:xfrm>
              <a:off x="727426" y="6007172"/>
              <a:ext cx="2244373" cy="430887"/>
            </a:xfrm>
            <a:prstGeom prst="rect">
              <a:avLst/>
            </a:prstGeom>
            <a:noFill/>
            <a:ln w="9525">
              <a:noFill/>
              <a:miter lim="800000"/>
              <a:headEnd/>
              <a:tailEnd/>
            </a:ln>
          </p:spPr>
          <p:txBody>
            <a:bodyPr wrap="square">
              <a:spAutoFit/>
            </a:bodyPr>
            <a:lstStyle/>
            <a:p>
              <a:pPr>
                <a:defRPr/>
              </a:pPr>
              <a:r>
                <a:rPr lang="en-US" sz="1100" b="1" dirty="0" smtClean="0">
                  <a:solidFill>
                    <a:srgbClr val="4D4E53"/>
                  </a:solidFill>
                </a:rPr>
                <a:t>Selection of significant </a:t>
              </a:r>
            </a:p>
            <a:p>
              <a:pPr>
                <a:defRPr/>
              </a:pPr>
              <a:r>
                <a:rPr lang="en-US" sz="1100" b="1" dirty="0" smtClean="0">
                  <a:solidFill>
                    <a:srgbClr val="4D4E53"/>
                  </a:solidFill>
                </a:rPr>
                <a:t>Natural catastrophes</a:t>
              </a:r>
              <a:endParaRPr lang="en-US" sz="1100" b="1" dirty="0">
                <a:solidFill>
                  <a:srgbClr val="4D4E53"/>
                </a:solidFill>
              </a:endParaRPr>
            </a:p>
          </p:txBody>
        </p:sp>
        <p:sp>
          <p:nvSpPr>
            <p:cNvPr id="154" name="Text Box 6"/>
            <p:cNvSpPr txBox="1">
              <a:spLocks noChangeArrowheads="1"/>
            </p:cNvSpPr>
            <p:nvPr/>
          </p:nvSpPr>
          <p:spPr bwMode="auto">
            <a:xfrm>
              <a:off x="736951" y="5652631"/>
              <a:ext cx="1587294" cy="261610"/>
            </a:xfrm>
            <a:prstGeom prst="rect">
              <a:avLst/>
            </a:prstGeom>
            <a:noFill/>
            <a:ln w="9525">
              <a:noFill/>
              <a:miter lim="800000"/>
              <a:headEnd/>
              <a:tailEnd/>
            </a:ln>
          </p:spPr>
          <p:txBody>
            <a:bodyPr wrap="none">
              <a:spAutoFit/>
            </a:bodyPr>
            <a:lstStyle/>
            <a:p>
              <a:pPr>
                <a:defRPr/>
              </a:pPr>
              <a:r>
                <a:rPr lang="en-US" sz="1100" b="1" dirty="0" smtClean="0">
                  <a:solidFill>
                    <a:srgbClr val="4D4E53"/>
                  </a:solidFill>
                </a:rPr>
                <a:t>Natural catastrophes</a:t>
              </a:r>
              <a:endParaRPr lang="en-US" sz="1100" b="1" dirty="0">
                <a:solidFill>
                  <a:srgbClr val="4D4E53"/>
                </a:solidFill>
              </a:endParaRPr>
            </a:p>
          </p:txBody>
        </p:sp>
        <p:sp>
          <p:nvSpPr>
            <p:cNvPr id="155" name="Text Box 8"/>
            <p:cNvSpPr txBox="1">
              <a:spLocks noChangeArrowheads="1"/>
            </p:cNvSpPr>
            <p:nvPr/>
          </p:nvSpPr>
          <p:spPr bwMode="auto">
            <a:xfrm>
              <a:off x="6161263" y="5637128"/>
              <a:ext cx="1693092" cy="430887"/>
            </a:xfrm>
            <a:prstGeom prst="rect">
              <a:avLst/>
            </a:prstGeom>
            <a:noFill/>
            <a:ln w="9525">
              <a:noFill/>
              <a:miter lim="800000"/>
              <a:headEnd/>
              <a:tailEnd/>
            </a:ln>
          </p:spPr>
          <p:txBody>
            <a:bodyPr wrap="none">
              <a:spAutoFit/>
            </a:bodyPr>
            <a:lstStyle/>
            <a:p>
              <a:pPr>
                <a:defRPr/>
              </a:pPr>
              <a:r>
                <a:rPr lang="en-US" sz="1100" b="1" dirty="0" smtClean="0">
                  <a:solidFill>
                    <a:srgbClr val="4D4E53"/>
                  </a:solidFill>
                </a:rPr>
                <a:t>Hydrological events</a:t>
              </a:r>
              <a:br>
                <a:rPr lang="en-US" sz="1100" b="1" dirty="0" smtClean="0">
                  <a:solidFill>
                    <a:srgbClr val="4D4E53"/>
                  </a:solidFill>
                </a:rPr>
              </a:br>
              <a:r>
                <a:rPr lang="en-US" sz="1100" dirty="0" smtClean="0">
                  <a:solidFill>
                    <a:srgbClr val="4D4E53"/>
                  </a:solidFill>
                </a:rPr>
                <a:t>(flood, mass movement)</a:t>
              </a:r>
              <a:endParaRPr lang="en-US" sz="1100" dirty="0">
                <a:solidFill>
                  <a:srgbClr val="4D4E53"/>
                </a:solidFill>
              </a:endParaRPr>
            </a:p>
          </p:txBody>
        </p:sp>
        <p:sp>
          <p:nvSpPr>
            <p:cNvPr id="156" name="Text Box 9"/>
            <p:cNvSpPr txBox="1">
              <a:spLocks noChangeArrowheads="1"/>
            </p:cNvSpPr>
            <p:nvPr/>
          </p:nvSpPr>
          <p:spPr bwMode="auto">
            <a:xfrm>
              <a:off x="6161263" y="6012957"/>
              <a:ext cx="2677937" cy="430887"/>
            </a:xfrm>
            <a:prstGeom prst="rect">
              <a:avLst/>
            </a:prstGeom>
            <a:noFill/>
            <a:ln w="9525">
              <a:noFill/>
              <a:miter lim="800000"/>
              <a:headEnd/>
              <a:tailEnd/>
            </a:ln>
          </p:spPr>
          <p:txBody>
            <a:bodyPr wrap="square">
              <a:spAutoFit/>
            </a:bodyPr>
            <a:lstStyle/>
            <a:p>
              <a:pPr>
                <a:defRPr/>
              </a:pPr>
              <a:r>
                <a:rPr lang="en-US" sz="1100" b="1" dirty="0" err="1" smtClean="0">
                  <a:solidFill>
                    <a:srgbClr val="4D4E53"/>
                  </a:solidFill>
                </a:rPr>
                <a:t>Climatological</a:t>
              </a:r>
              <a:r>
                <a:rPr lang="en-US" sz="1100" b="1" dirty="0" smtClean="0">
                  <a:solidFill>
                    <a:srgbClr val="4D4E53"/>
                  </a:solidFill>
                </a:rPr>
                <a:t> events</a:t>
              </a:r>
              <a:r>
                <a:rPr lang="en-US" sz="1100" dirty="0" smtClean="0">
                  <a:solidFill>
                    <a:srgbClr val="4D4E53"/>
                  </a:solidFill>
                </a:rPr>
                <a:t/>
              </a:r>
              <a:br>
                <a:rPr lang="en-US" sz="1100" dirty="0" smtClean="0">
                  <a:solidFill>
                    <a:srgbClr val="4D4E53"/>
                  </a:solidFill>
                </a:rPr>
              </a:br>
              <a:r>
                <a:rPr lang="en-US" sz="1100" dirty="0" smtClean="0">
                  <a:solidFill>
                    <a:srgbClr val="4D4E53"/>
                  </a:solidFill>
                </a:rPr>
                <a:t>(extreme temperature, drought, wildfire)</a:t>
              </a:r>
              <a:endParaRPr lang="en-US" sz="1100" dirty="0">
                <a:solidFill>
                  <a:srgbClr val="4D4E53"/>
                </a:solidFill>
              </a:endParaRPr>
            </a:p>
          </p:txBody>
        </p:sp>
      </p:grpSp>
      <p:sp>
        <p:nvSpPr>
          <p:cNvPr id="158" name="Title 85"/>
          <p:cNvSpPr txBox="1">
            <a:spLocks/>
          </p:cNvSpPr>
          <p:nvPr/>
        </p:nvSpPr>
        <p:spPr bwMode="black">
          <a:xfrm>
            <a:off x="199107" y="502738"/>
            <a:ext cx="6840538" cy="7207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marL="0" marR="0" lvl="0" indent="0" algn="l" defTabSz="114300" rtl="0" eaLnBrk="1" fontAlgn="base" latinLnBrk="0" hangingPunct="1">
              <a:lnSpc>
                <a:spcPct val="90000"/>
              </a:lnSpc>
              <a:spcBef>
                <a:spcPct val="0"/>
              </a:spcBef>
              <a:spcAft>
                <a:spcPct val="0"/>
              </a:spcAft>
              <a:buClrTx/>
              <a:buSzTx/>
              <a:buFontTx/>
              <a:buNone/>
              <a:tabLst/>
              <a:defRPr/>
            </a:pPr>
            <a:r>
              <a:rPr kumimoji="0" lang="en-US" sz="3000" b="1" i="0" u="none" strike="noStrike" kern="1200" cap="none" spc="0" normalizeH="0" baseline="0" noProof="0" dirty="0" smtClean="0">
                <a:ln>
                  <a:noFill/>
                </a:ln>
                <a:solidFill>
                  <a:srgbClr val="28688C"/>
                </a:solidFill>
                <a:effectLst/>
                <a:uLnTx/>
                <a:uFillTx/>
                <a:latin typeface="Arial"/>
                <a:ea typeface="Arial Unicode MS"/>
                <a:cs typeface="Arial"/>
              </a:rPr>
              <a:t>Natural Loss Events:</a:t>
            </a:r>
          </a:p>
          <a:p>
            <a:pPr marL="0" marR="0" lvl="0" indent="0" algn="l" defTabSz="114300" rtl="0" eaLnBrk="1" fontAlgn="base" latinLnBrk="0" hangingPunct="1">
              <a:lnSpc>
                <a:spcPct val="90000"/>
              </a:lnSpc>
              <a:spcBef>
                <a:spcPct val="0"/>
              </a:spcBef>
              <a:spcAft>
                <a:spcPct val="0"/>
              </a:spcAft>
              <a:buClrTx/>
              <a:buSzTx/>
              <a:buFontTx/>
              <a:buNone/>
              <a:tabLst/>
              <a:defRPr/>
            </a:pPr>
            <a:r>
              <a:rPr lang="en-US" sz="3000" b="1" dirty="0" smtClean="0">
                <a:solidFill>
                  <a:srgbClr val="28688C"/>
                </a:solidFill>
                <a:latin typeface="Arial"/>
                <a:ea typeface="Arial Unicode MS"/>
                <a:cs typeface="Arial"/>
              </a:rPr>
              <a:t>Full Year 2013</a:t>
            </a:r>
            <a:r>
              <a:rPr kumimoji="0" lang="en-US" sz="3000" b="1" i="0" u="none" strike="noStrike" kern="1200" cap="none" spc="0" normalizeH="0" baseline="0" noProof="0" dirty="0" smtClean="0">
                <a:ln>
                  <a:noFill/>
                </a:ln>
                <a:solidFill>
                  <a:srgbClr val="28688C"/>
                </a:solidFill>
                <a:effectLst/>
                <a:uLnTx/>
                <a:uFillTx/>
                <a:latin typeface="Arial"/>
                <a:ea typeface="Arial Unicode MS"/>
                <a:cs typeface="Arial"/>
              </a:rPr>
              <a:t/>
            </a:r>
            <a:br>
              <a:rPr kumimoji="0" lang="en-US" sz="3000" b="1" i="0" u="none" strike="noStrike" kern="1200" cap="none" spc="0" normalizeH="0" baseline="0" noProof="0" dirty="0" smtClean="0">
                <a:ln>
                  <a:noFill/>
                </a:ln>
                <a:solidFill>
                  <a:srgbClr val="28688C"/>
                </a:solidFill>
                <a:effectLst/>
                <a:uLnTx/>
                <a:uFillTx/>
                <a:latin typeface="Arial"/>
                <a:ea typeface="Arial Unicode MS"/>
                <a:cs typeface="Arial"/>
              </a:rPr>
            </a:br>
            <a:r>
              <a:rPr kumimoji="0" lang="en-US" sz="3000" b="1" i="0" u="none" strike="noStrike" kern="0" cap="none" spc="0" normalizeH="0" baseline="0" noProof="0" dirty="0" smtClean="0">
                <a:ln>
                  <a:noFill/>
                </a:ln>
                <a:solidFill>
                  <a:srgbClr val="28688C"/>
                </a:solidFill>
                <a:effectLst/>
                <a:uLnTx/>
                <a:uFillTx/>
                <a:latin typeface="Arial" charset="0"/>
                <a:ea typeface="+mj-ea"/>
                <a:cs typeface="+mj-cs"/>
              </a:rPr>
              <a:t/>
            </a:r>
            <a:br>
              <a:rPr kumimoji="0" lang="en-US" sz="3000" b="1" i="0" u="none" strike="noStrike" kern="0" cap="none" spc="0" normalizeH="0" baseline="0" noProof="0" dirty="0" smtClean="0">
                <a:ln>
                  <a:noFill/>
                </a:ln>
                <a:solidFill>
                  <a:srgbClr val="28688C"/>
                </a:solidFill>
                <a:effectLst/>
                <a:uLnTx/>
                <a:uFillTx/>
                <a:latin typeface="Arial" charset="0"/>
                <a:ea typeface="+mj-ea"/>
                <a:cs typeface="+mj-cs"/>
              </a:rPr>
            </a:br>
            <a:r>
              <a:rPr kumimoji="0" lang="en-US" sz="2000" b="1" i="0" u="none" strike="noStrike" kern="1200" cap="none" spc="0" normalizeH="0" baseline="0" noProof="0" dirty="0" smtClean="0">
                <a:ln>
                  <a:noFill/>
                </a:ln>
                <a:solidFill>
                  <a:srgbClr val="28688C"/>
                </a:solidFill>
                <a:effectLst/>
                <a:uLnTx/>
                <a:uFillTx/>
                <a:latin typeface="Arial"/>
                <a:ea typeface="Arial Unicode MS"/>
                <a:cs typeface="Arial"/>
              </a:rPr>
              <a:t>World Map</a:t>
            </a:r>
          </a:p>
        </p:txBody>
      </p:sp>
    </p:spTree>
    <p:custDataLst>
      <p:tags r:id="rId1"/>
    </p:custDataLst>
  </p:cSld>
  <p:clrMapOvr>
    <a:masterClrMapping/>
  </p:clrMapOvr>
  <p:transition/>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15715" name="Rectangle 105"/>
          <p:cNvSpPr>
            <a:spLocks noGrp="1" noChangeArrowheads="1"/>
          </p:cNvSpPr>
          <p:nvPr>
            <p:ph type="dt" sz="quarter" idx="10"/>
          </p:nvPr>
        </p:nvSpPr>
        <p:spPr>
          <a:noFill/>
        </p:spPr>
        <p:txBody>
          <a:bodyPr/>
          <a:lstStyle/>
          <a:p>
            <a:r>
              <a:rPr lang="en-US" smtClean="0"/>
              <a:t>12/01/09 - 9pm</a:t>
            </a:r>
          </a:p>
        </p:txBody>
      </p:sp>
      <p:sp>
        <p:nvSpPr>
          <p:cNvPr id="115716"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15717" name="Rectangle 110"/>
          <p:cNvSpPr>
            <a:spLocks noGrp="1" noChangeArrowheads="1"/>
          </p:cNvSpPr>
          <p:nvPr>
            <p:ph type="sldNum" sz="quarter" idx="12"/>
          </p:nvPr>
        </p:nvSpPr>
        <p:spPr>
          <a:noFill/>
        </p:spPr>
        <p:txBody>
          <a:bodyPr/>
          <a:lstStyle/>
          <a:p>
            <a:fld id="{696AF8F7-4BFA-4F4B-B0E8-375BF5966073}" type="slidenum">
              <a:rPr lang="en-US" smtClean="0"/>
              <a:pPr/>
              <a:t>162</a:t>
            </a:fld>
            <a:endParaRPr lang="en-US" smtClean="0"/>
          </a:p>
        </p:txBody>
      </p:sp>
      <p:sp>
        <p:nvSpPr>
          <p:cNvPr id="115718" name="Rectangle 10"/>
          <p:cNvSpPr>
            <a:spLocks noGrp="1" noChangeArrowheads="1"/>
          </p:cNvSpPr>
          <p:nvPr>
            <p:ph type="title"/>
          </p:nvPr>
        </p:nvSpPr>
        <p:spPr/>
        <p:txBody>
          <a:bodyPr/>
          <a:lstStyle/>
          <a:p>
            <a:r>
              <a:rPr lang="en-US" dirty="0" smtClean="0"/>
              <a:t>Total Value of Insured Coastal Exposure in 2007</a:t>
            </a:r>
          </a:p>
        </p:txBody>
      </p:sp>
      <p:sp>
        <p:nvSpPr>
          <p:cNvPr id="115719" name="Rectangle 3"/>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(2007, $ Billions)</a:t>
            </a:r>
          </a:p>
        </p:txBody>
      </p:sp>
      <p:sp>
        <p:nvSpPr>
          <p:cNvPr id="115720" name="Rectangle 4"/>
          <p:cNvSpPr>
            <a:spLocks noChangeArrowheads="1"/>
          </p:cNvSpPr>
          <p:nvPr/>
        </p:nvSpPr>
        <p:spPr bwMode="auto">
          <a:xfrm>
            <a:off x="0" y="6578600"/>
            <a:ext cx="7569200" cy="27940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AIR Worldwide</a:t>
            </a:r>
          </a:p>
        </p:txBody>
      </p:sp>
      <p:graphicFrame>
        <p:nvGraphicFramePr>
          <p:cNvPr id="115714" name="Object 5"/>
          <p:cNvGraphicFramePr>
            <a:graphicFrameLocks noChangeAspect="1"/>
          </p:cNvGraphicFramePr>
          <p:nvPr/>
        </p:nvGraphicFramePr>
        <p:xfrm>
          <a:off x="333939" y="1367350"/>
          <a:ext cx="8447087" cy="4789487"/>
        </p:xfrm>
        <a:graphic>
          <a:graphicData uri="http://schemas.openxmlformats.org/presentationml/2006/ole">
            <mc:AlternateContent xmlns:mc="http://schemas.openxmlformats.org/markup-compatibility/2006">
              <mc:Choice xmlns:v="urn:schemas-microsoft-com:vml" Requires="v">
                <p:oleObj spid="_x0000_s20049987" name="Chart" r:id="rId4" imgW="8534451" imgH="4848277" progId="MSGraph.Chart.8">
                  <p:embed followColorScheme="full"/>
                </p:oleObj>
              </mc:Choice>
              <mc:Fallback>
                <p:oleObj name="Chart" r:id="rId4" imgW="8534451" imgH="4848277" progId="MSGraph.Chart.8">
                  <p:embed followColorScheme="full"/>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333939" y="1367350"/>
                        <a:ext cx="8447087" cy="4789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73607" name="Text Box 5"/>
          <p:cNvSpPr txBox="1">
            <a:spLocks noChangeArrowheads="1"/>
          </p:cNvSpPr>
          <p:nvPr/>
        </p:nvSpPr>
        <p:spPr bwMode="blackWhite">
          <a:xfrm>
            <a:off x="3171825" y="3876675"/>
            <a:ext cx="5378450" cy="1119188"/>
          </a:xfrm>
          <a:prstGeom prst="rect">
            <a:avLst/>
          </a:prstGeom>
          <a:gradFill rotWithShape="1">
            <a:gsLst>
              <a:gs pos="0">
                <a:srgbClr val="FF6801"/>
              </a:gs>
              <a:gs pos="100000">
                <a:srgbClr val="DC5A01"/>
              </a:gs>
            </a:gsLst>
            <a:lin ang="5400000" scaled="1"/>
          </a:gradFill>
          <a:ln w="12700" algn="ctr">
            <a:solidFill>
              <a:srgbClr val="FF6801"/>
            </a:solidFill>
            <a:miter lim="800000"/>
            <a:headEnd type="none" w="sm" len="sm"/>
            <a:tailEnd type="none" w="sm" len="sm"/>
          </a:ln>
        </p:spPr>
        <p:txBody>
          <a:bodyPr lIns="45720" rIns="45720" anchor="ctr"/>
          <a:lstStyle/>
          <a:p>
            <a:pPr algn="ctr">
              <a:lnSpc>
                <a:spcPct val="95000"/>
              </a:lnSpc>
              <a:spcBef>
                <a:spcPct val="25000"/>
              </a:spcBef>
            </a:pPr>
            <a:r>
              <a:rPr lang="en-US" sz="1600" b="1">
                <a:solidFill>
                  <a:srgbClr val="FFFFFF"/>
                </a:solidFill>
              </a:rPr>
              <a:t>In 2007, Florida Still Ranked as the #1 Most </a:t>
            </a:r>
            <a:br>
              <a:rPr lang="en-US" sz="1600" b="1">
                <a:solidFill>
                  <a:srgbClr val="FFFFFF"/>
                </a:solidFill>
              </a:rPr>
            </a:br>
            <a:r>
              <a:rPr lang="en-US" sz="1600" b="1">
                <a:solidFill>
                  <a:srgbClr val="FFFFFF"/>
                </a:solidFill>
              </a:rPr>
              <a:t>Exposed State to Hurricane Loss, with </a:t>
            </a:r>
            <a:br>
              <a:rPr lang="en-US" sz="1600" b="1">
                <a:solidFill>
                  <a:srgbClr val="FFFFFF"/>
                </a:solidFill>
              </a:rPr>
            </a:br>
            <a:r>
              <a:rPr lang="en-US" sz="1600" b="1">
                <a:solidFill>
                  <a:srgbClr val="FFFFFF"/>
                </a:solidFill>
              </a:rPr>
              <a:t>$2.459 Trillion Exposure, but Texas is very exposed too, and ranked #3 with $895B </a:t>
            </a:r>
            <a:br>
              <a:rPr lang="en-US" sz="1600" b="1">
                <a:solidFill>
                  <a:srgbClr val="FFFFFF"/>
                </a:solidFill>
              </a:rPr>
            </a:br>
            <a:r>
              <a:rPr lang="en-US" sz="1600" b="1">
                <a:solidFill>
                  <a:srgbClr val="FFFFFF"/>
                </a:solidFill>
              </a:rPr>
              <a:t>in insured coastal exposure</a:t>
            </a:r>
          </a:p>
        </p:txBody>
      </p:sp>
      <p:sp>
        <p:nvSpPr>
          <p:cNvPr id="2073608" name="Text Box 5"/>
          <p:cNvSpPr txBox="1">
            <a:spLocks noChangeArrowheads="1"/>
          </p:cNvSpPr>
          <p:nvPr/>
        </p:nvSpPr>
        <p:spPr bwMode="blackWhite">
          <a:xfrm>
            <a:off x="3171825" y="5118100"/>
            <a:ext cx="5378450" cy="669925"/>
          </a:xfrm>
          <a:prstGeom prst="rect">
            <a:avLst/>
          </a:prstGeom>
          <a:gradFill rotWithShape="1">
            <a:gsLst>
              <a:gs pos="0">
                <a:srgbClr val="FF6801"/>
              </a:gs>
              <a:gs pos="100000">
                <a:srgbClr val="DC5A01"/>
              </a:gs>
            </a:gsLst>
            <a:lin ang="5400000" scaled="1"/>
          </a:gradFill>
          <a:ln w="12700" algn="ctr">
            <a:solidFill>
              <a:srgbClr val="FF6801"/>
            </a:solidFill>
            <a:miter lim="800000"/>
            <a:headEnd type="none" w="sm" len="sm"/>
            <a:tailEnd type="none" w="sm" len="sm"/>
          </a:ln>
        </p:spPr>
        <p:txBody>
          <a:bodyPr lIns="45720" rIns="45720" anchor="ctr"/>
          <a:lstStyle/>
          <a:p>
            <a:pPr algn="ctr">
              <a:lnSpc>
                <a:spcPct val="95000"/>
              </a:lnSpc>
              <a:spcBef>
                <a:spcPct val="25000"/>
              </a:spcBef>
            </a:pPr>
            <a:r>
              <a:rPr lang="en-US" sz="1600" b="1">
                <a:solidFill>
                  <a:srgbClr val="FFFFFF"/>
                </a:solidFill>
              </a:rPr>
              <a:t>The Insured Value of All Coastal Property Was $8.9 Trillion in 2007, Up 24% from $7.2 Trillion in 2004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73607"/>
                                        </p:tgtEl>
                                        <p:attrNameLst>
                                          <p:attrName>style.visibility</p:attrName>
                                        </p:attrNameLst>
                                      </p:cBhvr>
                                      <p:to>
                                        <p:strVal val="visible"/>
                                      </p:to>
                                    </p:set>
                                    <p:anim calcmode="lin" valueType="num">
                                      <p:cBhvr>
                                        <p:cTn id="7" dur="500" fill="hold"/>
                                        <p:tgtEl>
                                          <p:spTgt spid="2073607"/>
                                        </p:tgtEl>
                                        <p:attrNameLst>
                                          <p:attrName>ppt_w</p:attrName>
                                        </p:attrNameLst>
                                      </p:cBhvr>
                                      <p:tavLst>
                                        <p:tav tm="0">
                                          <p:val>
                                            <p:fltVal val="0"/>
                                          </p:val>
                                        </p:tav>
                                        <p:tav tm="100000">
                                          <p:val>
                                            <p:strVal val="#ppt_w"/>
                                          </p:val>
                                        </p:tav>
                                      </p:tavLst>
                                    </p:anim>
                                    <p:anim calcmode="lin" valueType="num">
                                      <p:cBhvr>
                                        <p:cTn id="8" dur="500" fill="hold"/>
                                        <p:tgtEl>
                                          <p:spTgt spid="2073607"/>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3" presetClass="entr" presetSubtype="16" fill="hold" grpId="0" nodeType="afterEffect">
                                  <p:stCondLst>
                                    <p:cond delay="700"/>
                                  </p:stCondLst>
                                  <p:childTnLst>
                                    <p:set>
                                      <p:cBhvr>
                                        <p:cTn id="11" dur="1" fill="hold">
                                          <p:stCondLst>
                                            <p:cond delay="0"/>
                                          </p:stCondLst>
                                        </p:cTn>
                                        <p:tgtEl>
                                          <p:spTgt spid="2073608"/>
                                        </p:tgtEl>
                                        <p:attrNameLst>
                                          <p:attrName>style.visibility</p:attrName>
                                        </p:attrNameLst>
                                      </p:cBhvr>
                                      <p:to>
                                        <p:strVal val="visible"/>
                                      </p:to>
                                    </p:set>
                                    <p:anim calcmode="lin" valueType="num">
                                      <p:cBhvr>
                                        <p:cTn id="12" dur="500" fill="hold"/>
                                        <p:tgtEl>
                                          <p:spTgt spid="2073608"/>
                                        </p:tgtEl>
                                        <p:attrNameLst>
                                          <p:attrName>ppt_w</p:attrName>
                                        </p:attrNameLst>
                                      </p:cBhvr>
                                      <p:tavLst>
                                        <p:tav tm="0">
                                          <p:val>
                                            <p:fltVal val="0"/>
                                          </p:val>
                                        </p:tav>
                                        <p:tav tm="100000">
                                          <p:val>
                                            <p:strVal val="#ppt_w"/>
                                          </p:val>
                                        </p:tav>
                                      </p:tavLst>
                                    </p:anim>
                                    <p:anim calcmode="lin" valueType="num">
                                      <p:cBhvr>
                                        <p:cTn id="13" dur="500" fill="hold"/>
                                        <p:tgtEl>
                                          <p:spTgt spid="207360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3607" grpId="0" animBg="1"/>
      <p:bldP spid="2073608" grpId="0" animBg="1"/>
    </p:bldLst>
  </p:timing>
</p:sld>
</file>

<file path=ppt/slides/slide16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15715" name="Rectangle 105"/>
          <p:cNvSpPr>
            <a:spLocks noGrp="1" noChangeArrowheads="1"/>
          </p:cNvSpPr>
          <p:nvPr>
            <p:ph type="dt" sz="quarter" idx="10"/>
          </p:nvPr>
        </p:nvSpPr>
        <p:spPr>
          <a:noFill/>
        </p:spPr>
        <p:txBody>
          <a:bodyPr/>
          <a:lstStyle/>
          <a:p>
            <a:r>
              <a:rPr lang="en-US" smtClean="0"/>
              <a:t>12/01/09 - 9pm</a:t>
            </a:r>
          </a:p>
        </p:txBody>
      </p:sp>
      <p:sp>
        <p:nvSpPr>
          <p:cNvPr id="115716"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15717" name="Rectangle 110"/>
          <p:cNvSpPr>
            <a:spLocks noGrp="1" noChangeArrowheads="1"/>
          </p:cNvSpPr>
          <p:nvPr>
            <p:ph type="sldNum" sz="quarter" idx="12"/>
          </p:nvPr>
        </p:nvSpPr>
        <p:spPr>
          <a:noFill/>
        </p:spPr>
        <p:txBody>
          <a:bodyPr/>
          <a:lstStyle/>
          <a:p>
            <a:fld id="{696AF8F7-4BFA-4F4B-B0E8-375BF5966073}" type="slidenum">
              <a:rPr lang="en-US" smtClean="0"/>
              <a:pPr/>
              <a:t>163</a:t>
            </a:fld>
            <a:endParaRPr lang="en-US" smtClean="0"/>
          </a:p>
        </p:txBody>
      </p:sp>
      <p:sp>
        <p:nvSpPr>
          <p:cNvPr id="115718" name="Rectangle 10"/>
          <p:cNvSpPr>
            <a:spLocks noGrp="1" noChangeArrowheads="1"/>
          </p:cNvSpPr>
          <p:nvPr>
            <p:ph type="title"/>
          </p:nvPr>
        </p:nvSpPr>
        <p:spPr/>
        <p:txBody>
          <a:bodyPr/>
          <a:lstStyle/>
          <a:p>
            <a:r>
              <a:rPr lang="en-US" dirty="0" smtClean="0"/>
              <a:t>Total Potential Home Value Exposure to Storm Surge Risk in 2013*</a:t>
            </a:r>
          </a:p>
        </p:txBody>
      </p:sp>
      <p:sp>
        <p:nvSpPr>
          <p:cNvPr id="115719" name="Rectangle 3"/>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a:t>
            </a:r>
            <a:r>
              <a:rPr lang="en-US" sz="1600" b="1" dirty="0">
                <a:solidFill>
                  <a:srgbClr val="225A7A"/>
                </a:solidFill>
              </a:rPr>
              <a:t>Billions)</a:t>
            </a:r>
          </a:p>
        </p:txBody>
      </p:sp>
      <p:sp>
        <p:nvSpPr>
          <p:cNvPr id="115720" name="Rectangle 4"/>
          <p:cNvSpPr>
            <a:spLocks noChangeArrowheads="1"/>
          </p:cNvSpPr>
          <p:nvPr/>
        </p:nvSpPr>
        <p:spPr bwMode="auto">
          <a:xfrm>
            <a:off x="0" y="6203205"/>
            <a:ext cx="7569200" cy="65479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*Insured and uninsured  property.  Based on estimated property values as of April 2013.</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i="1" dirty="0" smtClean="0"/>
              <a:t>Storm Surge Report 2013, </a:t>
            </a:r>
            <a:r>
              <a:rPr lang="en-US" sz="1100" dirty="0" err="1" smtClean="0"/>
              <a:t>CoreLogic</a:t>
            </a:r>
            <a:r>
              <a:rPr lang="en-US" sz="1100" dirty="0" smtClean="0"/>
              <a:t>. </a:t>
            </a:r>
            <a:endParaRPr lang="en-US" sz="1100" dirty="0"/>
          </a:p>
        </p:txBody>
      </p:sp>
      <p:graphicFrame>
        <p:nvGraphicFramePr>
          <p:cNvPr id="115714" name="Object 5"/>
          <p:cNvGraphicFramePr>
            <a:graphicFrameLocks noChangeAspect="1"/>
          </p:cNvGraphicFramePr>
          <p:nvPr/>
        </p:nvGraphicFramePr>
        <p:xfrm>
          <a:off x="265113" y="1554163"/>
          <a:ext cx="8447087" cy="4789487"/>
        </p:xfrm>
        <a:graphic>
          <a:graphicData uri="http://schemas.openxmlformats.org/presentationml/2006/ole">
            <mc:AlternateContent xmlns:mc="http://schemas.openxmlformats.org/markup-compatibility/2006">
              <mc:Choice xmlns:v="urn:schemas-microsoft-com:vml" Requires="v">
                <p:oleObj spid="_x0000_s20051012" name="Chart" r:id="rId4" imgW="8543899" imgH="4848277" progId="MSGraph.Chart.8">
                  <p:embed followColorScheme="full"/>
                </p:oleObj>
              </mc:Choice>
              <mc:Fallback>
                <p:oleObj name="Chart" r:id="rId4" imgW="8543899" imgH="4848277" progId="MSGraph.Chart.8">
                  <p:embed followColorScheme="full"/>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265113" y="1554163"/>
                        <a:ext cx="8447087" cy="4789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73608" name="Text Box 5"/>
          <p:cNvSpPr txBox="1">
            <a:spLocks noChangeArrowheads="1"/>
          </p:cNvSpPr>
          <p:nvPr/>
        </p:nvSpPr>
        <p:spPr bwMode="blackWhite">
          <a:xfrm>
            <a:off x="3250202" y="4127863"/>
            <a:ext cx="5378450" cy="1240971"/>
          </a:xfrm>
          <a:prstGeom prst="rect">
            <a:avLst/>
          </a:prstGeom>
          <a:gradFill rotWithShape="1">
            <a:gsLst>
              <a:gs pos="0">
                <a:srgbClr val="FF6801"/>
              </a:gs>
              <a:gs pos="100000">
                <a:srgbClr val="DC5A01"/>
              </a:gs>
            </a:gsLst>
            <a:lin ang="5400000" scaled="1"/>
          </a:gradFill>
          <a:ln w="12700" algn="ctr">
            <a:solidFill>
              <a:srgbClr val="FF6801"/>
            </a:solidFill>
            <a:miter lim="800000"/>
            <a:headEnd type="none" w="sm" len="sm"/>
            <a:tailEnd type="none" w="sm" len="sm"/>
          </a:ln>
        </p:spPr>
        <p:txBody>
          <a:bodyPr lIns="45720" rIns="45720" anchor="ctr"/>
          <a:lstStyle/>
          <a:p>
            <a:pPr algn="ctr">
              <a:lnSpc>
                <a:spcPct val="95000"/>
              </a:lnSpc>
              <a:spcBef>
                <a:spcPct val="25000"/>
              </a:spcBef>
            </a:pPr>
            <a:r>
              <a:rPr lang="en-US" sz="1600" b="1" dirty="0" smtClean="0">
                <a:solidFill>
                  <a:srgbClr val="FFFFFF"/>
                </a:solidFill>
              </a:rPr>
              <a:t>The Value </a:t>
            </a:r>
            <a:r>
              <a:rPr lang="en-US" sz="1600" b="1" dirty="0">
                <a:solidFill>
                  <a:srgbClr val="FFFFFF"/>
                </a:solidFill>
              </a:rPr>
              <a:t>of </a:t>
            </a:r>
            <a:r>
              <a:rPr lang="en-US" sz="1600" b="1" dirty="0" smtClean="0">
                <a:solidFill>
                  <a:srgbClr val="FFFFFF"/>
                </a:solidFill>
              </a:rPr>
              <a:t>Homes Exposed to Storm Surge was $1.147 Trillion in 2013.*  Only a fraction of this is insured, hence the huge demand for federal aid following major coastal flooding events.</a:t>
            </a:r>
            <a:endParaRPr lang="en-US" sz="1600" b="1" dirty="0">
              <a:solidFill>
                <a:srgbClr val="FFFFFF"/>
              </a:solidFill>
            </a:endParaRPr>
          </a:p>
        </p:txBody>
      </p:sp>
      <p:sp>
        <p:nvSpPr>
          <p:cNvPr id="10" name="AutoShape 7"/>
          <p:cNvSpPr>
            <a:spLocks noChangeArrowheads="1"/>
          </p:cNvSpPr>
          <p:nvPr/>
        </p:nvSpPr>
        <p:spPr bwMode="blackWhite">
          <a:xfrm>
            <a:off x="4963436" y="2684206"/>
            <a:ext cx="3561132" cy="1129383"/>
          </a:xfrm>
          <a:prstGeom prst="wedgeRectCallout">
            <a:avLst>
              <a:gd name="adj1" fmla="val -25729"/>
              <a:gd name="adj2" fmla="val -11972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Florida is by the state most vulnerable to storm surge.</a:t>
            </a:r>
            <a:endParaRPr lang="en-US" sz="2000"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73608"/>
                                        </p:tgtEl>
                                        <p:attrNameLst>
                                          <p:attrName>style.visibility</p:attrName>
                                        </p:attrNameLst>
                                      </p:cBhvr>
                                      <p:to>
                                        <p:strVal val="visible"/>
                                      </p:to>
                                    </p:set>
                                    <p:anim calcmode="lin" valueType="num">
                                      <p:cBhvr>
                                        <p:cTn id="7" dur="500" fill="hold"/>
                                        <p:tgtEl>
                                          <p:spTgt spid="2073608"/>
                                        </p:tgtEl>
                                        <p:attrNameLst>
                                          <p:attrName>ppt_w</p:attrName>
                                        </p:attrNameLst>
                                      </p:cBhvr>
                                      <p:tavLst>
                                        <p:tav tm="0">
                                          <p:val>
                                            <p:fltVal val="0"/>
                                          </p:val>
                                        </p:tav>
                                        <p:tav tm="100000">
                                          <p:val>
                                            <p:strVal val="#ppt_w"/>
                                          </p:val>
                                        </p:tav>
                                      </p:tavLst>
                                    </p:anim>
                                    <p:anim calcmode="lin" valueType="num">
                                      <p:cBhvr>
                                        <p:cTn id="8" dur="500" fill="hold"/>
                                        <p:tgtEl>
                                          <p:spTgt spid="2073608"/>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4" fill="hold" grpId="0" nodeType="afterEffect">
                                  <p:stCondLst>
                                    <p:cond delay="70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3608" grpId="0" animBg="1"/>
      <p:bldP spid="10" grpId="0" animBg="1"/>
    </p:bldLst>
  </p:timing>
</p:sld>
</file>

<file path=ppt/slides/slide1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p:cNvSpPr/>
          <p:nvPr/>
        </p:nvSpPr>
        <p:spPr bwMode="auto">
          <a:xfrm>
            <a:off x="255804" y="1522413"/>
            <a:ext cx="8578633" cy="4786312"/>
          </a:xfrm>
          <a:prstGeom prst="rect">
            <a:avLst/>
          </a:prstGeom>
          <a:solidFill>
            <a:srgbClr val="FFFFFF"/>
          </a:solidFill>
          <a:ln w="9525" cap="flat" cmpd="sng" algn="ctr">
            <a:noFill/>
            <a:prstDash val="solid"/>
            <a:round/>
            <a:headEnd type="none" w="med" len="med"/>
            <a:tailEnd type="none" w="med" len="med"/>
          </a:ln>
          <a:effectLst/>
        </p:spPr>
        <p:txBody>
          <a:bodyPr vert="horz" wrap="square" lIns="92075" tIns="46038" rIns="92075" bIns="46038"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
                <a:srgbClr val="FF3300"/>
              </a:buClr>
              <a:buSzTx/>
              <a:buFont typeface="Wingdings" pitchFamily="2" charset="2"/>
              <a:buNone/>
              <a:tabLst/>
            </a:pPr>
            <a:endParaRPr kumimoji="0" lang="en-US" sz="1600" b="0" i="0" u="none" strike="noStrike" cap="none" normalizeH="0" baseline="0" dirty="0" smtClean="0">
              <a:ln>
                <a:noFill/>
              </a:ln>
              <a:solidFill>
                <a:schemeClr val="tx1"/>
              </a:solidFill>
              <a:effectLst/>
              <a:latin typeface="Times New Roman" pitchFamily="18" charset="0"/>
            </a:endParaRPr>
          </a:p>
        </p:txBody>
      </p:sp>
      <p:sp>
        <p:nvSpPr>
          <p:cNvPr id="2" name="Title 1"/>
          <p:cNvSpPr>
            <a:spLocks noGrp="1"/>
          </p:cNvSpPr>
          <p:nvPr>
            <p:ph type="title"/>
          </p:nvPr>
        </p:nvSpPr>
        <p:spPr>
          <a:xfrm>
            <a:off x="225170" y="73740"/>
            <a:ext cx="6840000" cy="720000"/>
          </a:xfrm>
        </p:spPr>
        <p:txBody>
          <a:bodyPr/>
          <a:lstStyle/>
          <a:p>
            <a:pPr lvl="0"/>
            <a:r>
              <a:rPr lang="en-US" dirty="0" smtClean="0">
                <a:solidFill>
                  <a:srgbClr val="225A7A"/>
                </a:solidFill>
              </a:rPr>
              <a:t>Number of Acres Burned in Wildfires, 1980 – 2013</a:t>
            </a:r>
            <a:endParaRPr lang="en-US" dirty="0">
              <a:solidFill>
                <a:srgbClr val="225A7A"/>
              </a:solidFill>
            </a:endParaRPr>
          </a:p>
        </p:txBody>
      </p:sp>
      <p:sp>
        <p:nvSpPr>
          <p:cNvPr id="10" name="PPTShape_0"/>
          <p:cNvSpPr>
            <a:spLocks noChangeArrowheads="1"/>
          </p:cNvSpPr>
          <p:nvPr/>
        </p:nvSpPr>
        <p:spPr bwMode="auto">
          <a:xfrm>
            <a:off x="0" y="6543539"/>
            <a:ext cx="2502608" cy="246221"/>
          </a:xfrm>
          <a:prstGeom prst="rect">
            <a:avLst/>
          </a:prstGeom>
          <a:noFill/>
          <a:ln w="9525" algn="ctr">
            <a:noFill/>
            <a:miter lim="800000"/>
            <a:headEnd/>
            <a:tailEnd/>
          </a:ln>
        </p:spPr>
        <p:txBody>
          <a:bodyPr wrap="none">
            <a:spAutoFit/>
          </a:bodyPr>
          <a:lstStyle/>
          <a:p>
            <a:pPr eaLnBrk="1" hangingPunct="1">
              <a:buClrTx/>
              <a:buFontTx/>
              <a:buNone/>
            </a:pPr>
            <a:r>
              <a:rPr lang="en-US" sz="1000" dirty="0">
                <a:solidFill>
                  <a:schemeClr val="accent4">
                    <a:lumMod val="75000"/>
                  </a:schemeClr>
                </a:solidFill>
                <a:latin typeface="Arial" charset="0"/>
              </a:rPr>
              <a:t>Source: </a:t>
            </a:r>
            <a:r>
              <a:rPr lang="en-US" sz="1000" dirty="0" smtClean="0">
                <a:solidFill>
                  <a:schemeClr val="accent4">
                    <a:lumMod val="75000"/>
                  </a:schemeClr>
                </a:solidFill>
                <a:latin typeface="Arial" charset="0"/>
              </a:rPr>
              <a:t>National Interagency Fire Center</a:t>
            </a:r>
          </a:p>
        </p:txBody>
      </p:sp>
      <p:pic>
        <p:nvPicPr>
          <p:cNvPr id="34817" name="Picture 1"/>
          <p:cNvPicPr>
            <a:picLocks noChangeAspect="1" noChangeArrowheads="1"/>
          </p:cNvPicPr>
          <p:nvPr>
            <p:custDataLst>
              <p:tags r:id="rId2"/>
            </p:custDataLst>
          </p:nvPr>
        </p:nvPicPr>
        <p:blipFill>
          <a:blip r:embed="rId5" cstate="email"/>
          <a:srcRect/>
          <a:stretch>
            <a:fillRect/>
          </a:stretch>
        </p:blipFill>
        <p:spPr bwMode="auto">
          <a:xfrm>
            <a:off x="368710" y="1243335"/>
            <a:ext cx="8381981" cy="5157465"/>
          </a:xfrm>
          <a:prstGeom prst="rect">
            <a:avLst/>
          </a:prstGeom>
          <a:noFill/>
          <a:ln w="9525">
            <a:noFill/>
            <a:miter lim="800000"/>
            <a:headEnd/>
            <a:tailEnd/>
          </a:ln>
        </p:spPr>
      </p:pic>
      <p:sp>
        <p:nvSpPr>
          <p:cNvPr id="11" name="TextBox 10"/>
          <p:cNvSpPr txBox="1"/>
          <p:nvPr/>
        </p:nvSpPr>
        <p:spPr>
          <a:xfrm>
            <a:off x="8414658" y="6554583"/>
            <a:ext cx="685800" cy="246221"/>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164</a:t>
            </a:fld>
            <a:endParaRPr lang="en-US" sz="1000" dirty="0">
              <a:solidFill>
                <a:schemeClr val="accent4">
                  <a:lumMod val="75000"/>
                </a:schemeClr>
              </a:solidFill>
              <a:latin typeface="+mn-lt"/>
            </a:endParaRPr>
          </a:p>
        </p:txBody>
      </p:sp>
      <p:sp>
        <p:nvSpPr>
          <p:cNvPr id="12" name="AutoShape 7"/>
          <p:cNvSpPr>
            <a:spLocks noChangeArrowheads="1"/>
          </p:cNvSpPr>
          <p:nvPr/>
        </p:nvSpPr>
        <p:spPr bwMode="blackWhite">
          <a:xfrm>
            <a:off x="2875936" y="1135628"/>
            <a:ext cx="3082412" cy="1220173"/>
          </a:xfrm>
          <a:prstGeom prst="wedgeRectCallout">
            <a:avLst>
              <a:gd name="adj1" fmla="val 118906"/>
              <a:gd name="adj2" fmla="val 9548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pitchFamily="34" charset="0"/>
                <a:cs typeface="Arial" pitchFamily="34" charset="0"/>
              </a:rPr>
              <a:t>TX experienced significant wildfire losses in 2011 (Bastrop fire insured losses ~$500 million)</a:t>
            </a:r>
            <a:endParaRPr lang="en-US" b="1" dirty="0">
              <a:solidFill>
                <a:srgbClr val="FFFFFF"/>
              </a:solidFill>
              <a:latin typeface="Arial" pitchFamily="34" charset="0"/>
              <a:cs typeface="Arial" pitchFamily="34"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699"/>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autoUpdateAnimBg="0"/>
    </p:bld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255804" y="1522413"/>
            <a:ext cx="8578633" cy="4786312"/>
          </a:xfrm>
          <a:prstGeom prst="rect">
            <a:avLst/>
          </a:prstGeom>
          <a:solidFill>
            <a:srgbClr val="FFFFFF"/>
          </a:solidFill>
          <a:ln w="9525" cap="flat" cmpd="sng" algn="ctr">
            <a:noFill/>
            <a:prstDash val="solid"/>
            <a:round/>
            <a:headEnd type="none" w="med" len="med"/>
            <a:tailEnd type="none" w="med" len="med"/>
          </a:ln>
          <a:effectLst/>
        </p:spPr>
        <p:txBody>
          <a:bodyPr vert="horz" wrap="square" lIns="92075" tIns="46038" rIns="92075" bIns="46038"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
                <a:srgbClr val="FF3300"/>
              </a:buClr>
              <a:buSzTx/>
              <a:buFont typeface="Wingdings" pitchFamily="2" charset="2"/>
              <a:buNone/>
              <a:tabLst/>
            </a:pPr>
            <a:endParaRPr kumimoji="0" lang="en-US" sz="1600" b="0" i="0" u="none" strike="noStrike" cap="none" normalizeH="0" baseline="0" dirty="0" smtClean="0">
              <a:ln>
                <a:noFill/>
              </a:ln>
              <a:solidFill>
                <a:schemeClr val="tx1"/>
              </a:solidFill>
              <a:effectLst/>
              <a:latin typeface="Times New Roman" pitchFamily="18" charset="0"/>
            </a:endParaRPr>
          </a:p>
        </p:txBody>
      </p:sp>
      <p:sp>
        <p:nvSpPr>
          <p:cNvPr id="2" name="Title 1"/>
          <p:cNvSpPr>
            <a:spLocks noGrp="1"/>
          </p:cNvSpPr>
          <p:nvPr>
            <p:ph type="title"/>
          </p:nvPr>
        </p:nvSpPr>
        <p:spPr>
          <a:xfrm>
            <a:off x="225170" y="73740"/>
            <a:ext cx="6840000" cy="720000"/>
          </a:xfrm>
        </p:spPr>
        <p:txBody>
          <a:bodyPr/>
          <a:lstStyle/>
          <a:p>
            <a:pPr lvl="0"/>
            <a:r>
              <a:rPr lang="en-US" dirty="0" smtClean="0">
                <a:solidFill>
                  <a:srgbClr val="225A7A"/>
                </a:solidFill>
              </a:rPr>
              <a:t>Wildfire Outlook for the Western US is Grave but Improving in TX</a:t>
            </a:r>
            <a:endParaRPr lang="en-US" dirty="0">
              <a:solidFill>
                <a:srgbClr val="225A7A"/>
              </a:solidFill>
            </a:endParaRPr>
          </a:p>
        </p:txBody>
      </p:sp>
      <p:sp>
        <p:nvSpPr>
          <p:cNvPr id="10" name="PPTShape_0"/>
          <p:cNvSpPr>
            <a:spLocks noChangeArrowheads="1"/>
          </p:cNvSpPr>
          <p:nvPr/>
        </p:nvSpPr>
        <p:spPr bwMode="auto">
          <a:xfrm>
            <a:off x="0" y="6543539"/>
            <a:ext cx="2502608" cy="246221"/>
          </a:xfrm>
          <a:prstGeom prst="rect">
            <a:avLst/>
          </a:prstGeom>
          <a:noFill/>
          <a:ln w="9525" algn="ctr">
            <a:noFill/>
            <a:miter lim="800000"/>
            <a:headEnd/>
            <a:tailEnd/>
          </a:ln>
        </p:spPr>
        <p:txBody>
          <a:bodyPr wrap="none">
            <a:spAutoFit/>
          </a:bodyPr>
          <a:lstStyle/>
          <a:p>
            <a:pPr eaLnBrk="1" hangingPunct="1">
              <a:buClrTx/>
              <a:buFontTx/>
              <a:buNone/>
            </a:pPr>
            <a:r>
              <a:rPr lang="en-US" sz="1000" dirty="0">
                <a:solidFill>
                  <a:schemeClr val="accent4">
                    <a:lumMod val="75000"/>
                  </a:schemeClr>
                </a:solidFill>
                <a:latin typeface="Arial" charset="0"/>
              </a:rPr>
              <a:t>Source: </a:t>
            </a:r>
            <a:r>
              <a:rPr lang="en-US" sz="1000" dirty="0" smtClean="0">
                <a:solidFill>
                  <a:schemeClr val="accent4">
                    <a:lumMod val="75000"/>
                  </a:schemeClr>
                </a:solidFill>
                <a:latin typeface="Arial" charset="0"/>
              </a:rPr>
              <a:t>National Interagency Fire Center</a:t>
            </a:r>
          </a:p>
        </p:txBody>
      </p:sp>
      <p:sp>
        <p:nvSpPr>
          <p:cNvPr id="11" name="TextBox 10"/>
          <p:cNvSpPr txBox="1"/>
          <p:nvPr/>
        </p:nvSpPr>
        <p:spPr>
          <a:xfrm>
            <a:off x="8414658" y="6554583"/>
            <a:ext cx="685800" cy="246221"/>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165</a:t>
            </a:fld>
            <a:endParaRPr lang="en-US" sz="1000" dirty="0">
              <a:solidFill>
                <a:schemeClr val="accent4">
                  <a:lumMod val="75000"/>
                </a:schemeClr>
              </a:solidFill>
              <a:latin typeface="+mn-lt"/>
            </a:endParaRPr>
          </a:p>
        </p:txBody>
      </p:sp>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45132" y="1084237"/>
            <a:ext cx="7123580" cy="5504584"/>
          </a:xfrm>
          <a:prstGeom prst="rect">
            <a:avLst/>
          </a:prstGeom>
        </p:spPr>
      </p:pic>
      <p:sp>
        <p:nvSpPr>
          <p:cNvPr id="13" name="AutoShape 7"/>
          <p:cNvSpPr>
            <a:spLocks noChangeArrowheads="1"/>
          </p:cNvSpPr>
          <p:nvPr/>
        </p:nvSpPr>
        <p:spPr bwMode="blackWhite">
          <a:xfrm>
            <a:off x="109755" y="1276555"/>
            <a:ext cx="1713630" cy="3307689"/>
          </a:xfrm>
          <a:prstGeom prst="wedgeRectCallout">
            <a:avLst>
              <a:gd name="adj1" fmla="val 103475"/>
              <a:gd name="adj2" fmla="val -842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pitchFamily="34" charset="0"/>
                <a:cs typeface="Arial" pitchFamily="34" charset="0"/>
              </a:rPr>
              <a:t>Much of the West and Northwest US is at an elevated risk for wildfire due to prolonged drought and high temperatures</a:t>
            </a:r>
            <a:endParaRPr lang="en-US" b="1" dirty="0">
              <a:solidFill>
                <a:srgbClr val="FFFFFF"/>
              </a:solidFill>
              <a:latin typeface="Arial" pitchFamily="34" charset="0"/>
              <a:cs typeface="Arial" pitchFamily="34" charset="0"/>
            </a:endParaRPr>
          </a:p>
        </p:txBody>
      </p:sp>
      <p:sp>
        <p:nvSpPr>
          <p:cNvPr id="8" name="AutoShape 7"/>
          <p:cNvSpPr>
            <a:spLocks noChangeArrowheads="1"/>
          </p:cNvSpPr>
          <p:nvPr/>
        </p:nvSpPr>
        <p:spPr bwMode="blackWhite">
          <a:xfrm>
            <a:off x="1913386" y="4686300"/>
            <a:ext cx="1994577" cy="1256126"/>
          </a:xfrm>
          <a:prstGeom prst="wedgeRectCallout">
            <a:avLst>
              <a:gd name="adj1" fmla="val 105357"/>
              <a:gd name="adj2" fmla="val -9811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Recent rains have helped reduce wildfire risk in TX</a:t>
            </a:r>
            <a:endParaRPr lang="en-US" sz="2000" b="1" dirty="0">
              <a:solidFill>
                <a:srgbClr val="FFFFFF"/>
              </a:solidFill>
              <a:latin typeface="Arial" charset="0"/>
              <a:cs typeface="Arial" charset="0"/>
            </a:endParaRPr>
          </a:p>
        </p:txBody>
      </p:sp>
    </p:spTree>
    <p:custDataLst>
      <p:tags r:id="rId1"/>
    </p:custDataLst>
    <p:extLst>
      <p:ext uri="{BB962C8B-B14F-4D97-AF65-F5344CB8AC3E}">
        <p14:creationId xmlns:p14="http://schemas.microsoft.com/office/powerpoint/2010/main" val="7717592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699"/>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par>
                          <p:cTn id="8" fill="hold">
                            <p:stCondLst>
                              <p:cond delay="1199"/>
                            </p:stCondLst>
                            <p:childTnLst>
                              <p:par>
                                <p:cTn id="9" presetID="22" presetClass="entr" presetSubtype="4" fill="hold" grpId="0" nodeType="afterEffect">
                                  <p:stCondLst>
                                    <p:cond delay="70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autoUpdateAnimBg="0"/>
      <p:bldP spid="8" grpId="0" animBg="1"/>
    </p:bldLst>
  </p:timing>
</p:sld>
</file>

<file path=ppt/slides/slide1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le 8"/>
          <p:cNvSpPr>
            <a:spLocks noGrp="1"/>
          </p:cNvSpPr>
          <p:nvPr>
            <p:ph type="title"/>
          </p:nvPr>
        </p:nvSpPr>
        <p:spPr>
          <a:xfrm>
            <a:off x="73740" y="103236"/>
            <a:ext cx="7772400" cy="719138"/>
          </a:xfrm>
        </p:spPr>
        <p:txBody>
          <a:bodyPr/>
          <a:lstStyle/>
          <a:p>
            <a:pPr>
              <a:defRPr/>
            </a:pPr>
            <a:r>
              <a:rPr lang="en-US" sz="2800" kern="1200" dirty="0" smtClean="0">
                <a:solidFill>
                  <a:srgbClr val="28688C"/>
                </a:solidFill>
                <a:latin typeface="Arial"/>
                <a:ea typeface="Arial Unicode MS"/>
                <a:cs typeface="Arial"/>
              </a:rPr>
              <a:t>Homeowners Insurance Catastrophe-Related Claim Frequency and Severity, 1997—2012*</a:t>
            </a:r>
            <a:endParaRPr lang="en-US" sz="2800" dirty="0">
              <a:solidFill>
                <a:srgbClr val="28688C"/>
              </a:solidFill>
            </a:endParaRPr>
          </a:p>
        </p:txBody>
      </p:sp>
      <p:sp>
        <p:nvSpPr>
          <p:cNvPr id="16" name="Rectangle 3"/>
          <p:cNvSpPr>
            <a:spLocks noChangeArrowheads="1"/>
          </p:cNvSpPr>
          <p:nvPr/>
        </p:nvSpPr>
        <p:spPr bwMode="auto">
          <a:xfrm>
            <a:off x="0" y="6237312"/>
            <a:ext cx="8242300" cy="553998"/>
          </a:xfrm>
          <a:prstGeom prst="rect">
            <a:avLst/>
          </a:prstGeom>
          <a:noFill/>
          <a:ln w="9525" algn="ctr">
            <a:noFill/>
            <a:miter lim="800000"/>
            <a:headEnd/>
            <a:tailEnd/>
          </a:ln>
        </p:spPr>
        <p:txBody>
          <a:bodyPr anchor="ctr">
            <a:spAutoFit/>
          </a:bodyPr>
          <a:lstStyle/>
          <a:p>
            <a:pPr fontAlgn="base">
              <a:spcBef>
                <a:spcPct val="0"/>
              </a:spcBef>
              <a:spcAft>
                <a:spcPct val="0"/>
              </a:spcAft>
              <a:defRPr/>
            </a:pPr>
            <a:endParaRPr lang="en-US" sz="1000" dirty="0" smtClean="0">
              <a:solidFill>
                <a:srgbClr val="000000">
                  <a:lumMod val="75000"/>
                </a:srgbClr>
              </a:solidFill>
              <a:latin typeface="Arial" charset="0"/>
              <a:cs typeface="Arial" charset="0"/>
            </a:endParaRPr>
          </a:p>
          <a:p>
            <a:pPr fontAlgn="base">
              <a:spcBef>
                <a:spcPct val="0"/>
              </a:spcBef>
              <a:spcAft>
                <a:spcPct val="0"/>
              </a:spcAft>
              <a:defRPr/>
            </a:pPr>
            <a:r>
              <a:rPr lang="en-US" sz="1000" dirty="0" smtClean="0">
                <a:solidFill>
                  <a:srgbClr val="000000">
                    <a:lumMod val="75000"/>
                  </a:srgbClr>
                </a:solidFill>
                <a:latin typeface="Arial" charset="0"/>
                <a:cs typeface="Arial" charset="0"/>
              </a:rPr>
              <a:t>*All policy forms combined, countrywide.</a:t>
            </a:r>
          </a:p>
          <a:p>
            <a:pPr fontAlgn="base">
              <a:spcBef>
                <a:spcPct val="0"/>
              </a:spcBef>
              <a:spcAft>
                <a:spcPct val="0"/>
              </a:spcAft>
              <a:defRPr/>
            </a:pPr>
            <a:r>
              <a:rPr lang="en-US" sz="1000" dirty="0" smtClean="0">
                <a:solidFill>
                  <a:srgbClr val="000000">
                    <a:lumMod val="75000"/>
                  </a:srgbClr>
                </a:solidFill>
                <a:latin typeface="Arial" charset="0"/>
                <a:cs typeface="Arial" charset="0"/>
              </a:rPr>
              <a:t>Source</a:t>
            </a:r>
            <a:r>
              <a:rPr lang="en-US" sz="1000" dirty="0">
                <a:solidFill>
                  <a:srgbClr val="000000">
                    <a:lumMod val="75000"/>
                  </a:srgbClr>
                </a:solidFill>
                <a:latin typeface="Arial" charset="0"/>
                <a:cs typeface="Arial" charset="0"/>
              </a:rPr>
              <a:t>: </a:t>
            </a:r>
            <a:r>
              <a:rPr lang="en-US" sz="1000" dirty="0" smtClean="0">
                <a:solidFill>
                  <a:srgbClr val="000000">
                    <a:lumMod val="75000"/>
                  </a:srgbClr>
                </a:solidFill>
                <a:latin typeface="Arial" charset="0"/>
                <a:cs typeface="Arial" charset="0"/>
              </a:rPr>
              <a:t>Insurance Research Council, </a:t>
            </a:r>
            <a:r>
              <a:rPr lang="en-US" sz="1000" i="1" dirty="0" smtClean="0">
                <a:solidFill>
                  <a:srgbClr val="000000">
                    <a:lumMod val="75000"/>
                  </a:srgbClr>
                </a:solidFill>
                <a:latin typeface="Arial" charset="0"/>
                <a:cs typeface="Arial" charset="0"/>
              </a:rPr>
              <a:t>Trends in Homeowners Insurance Claims,</a:t>
            </a:r>
            <a:r>
              <a:rPr lang="en-US" sz="1000" dirty="0" smtClean="0">
                <a:solidFill>
                  <a:srgbClr val="000000">
                    <a:lumMod val="75000"/>
                  </a:srgbClr>
                </a:solidFill>
                <a:latin typeface="Arial" charset="0"/>
                <a:cs typeface="Arial" charset="0"/>
              </a:rPr>
              <a:t> Sept. 2012 from ISO Fast Track data.</a:t>
            </a:r>
            <a:endParaRPr lang="en-US" sz="1000" i="1" dirty="0">
              <a:solidFill>
                <a:srgbClr val="000000">
                  <a:lumMod val="75000"/>
                </a:srgbClr>
              </a:solidFill>
              <a:latin typeface="Arial" charset="0"/>
              <a:cs typeface="Arial" charset="0"/>
            </a:endParaRPr>
          </a:p>
        </p:txBody>
      </p:sp>
      <p:sp>
        <p:nvSpPr>
          <p:cNvPr id="12" name="TextBox 11"/>
          <p:cNvSpPr txBox="1"/>
          <p:nvPr/>
        </p:nvSpPr>
        <p:spPr>
          <a:xfrm>
            <a:off x="8415338" y="6551613"/>
            <a:ext cx="685800" cy="274637"/>
          </a:xfrm>
          <a:prstGeom prst="rect">
            <a:avLst/>
          </a:prstGeom>
          <a:noFill/>
        </p:spPr>
        <p:txBody>
          <a:bodyPr anchor="ctr"/>
          <a:lstStyle/>
          <a:p>
            <a:pPr algn="r" fontAlgn="base">
              <a:spcBef>
                <a:spcPct val="0"/>
              </a:spcBef>
              <a:spcAft>
                <a:spcPct val="0"/>
              </a:spcAft>
              <a:defRPr/>
            </a:pPr>
            <a:fld id="{637E7113-6883-4537-B319-49205FF911DA}" type="slidenum">
              <a:rPr lang="en-US" sz="1000">
                <a:solidFill>
                  <a:srgbClr val="000000">
                    <a:lumMod val="75000"/>
                  </a:srgbClr>
                </a:solidFill>
                <a:cs typeface="Arial" charset="0"/>
              </a:rPr>
              <a:pPr algn="r" fontAlgn="base">
                <a:spcBef>
                  <a:spcPct val="0"/>
                </a:spcBef>
                <a:spcAft>
                  <a:spcPct val="0"/>
                </a:spcAft>
                <a:defRPr/>
              </a:pPr>
              <a:t>166</a:t>
            </a:fld>
            <a:endParaRPr lang="en-US" sz="1000" dirty="0">
              <a:solidFill>
                <a:srgbClr val="000000">
                  <a:lumMod val="75000"/>
                </a:srgbClr>
              </a:solidFill>
              <a:cs typeface="Arial" charset="0"/>
            </a:endParaRPr>
          </a:p>
        </p:txBody>
      </p:sp>
      <p:pic>
        <p:nvPicPr>
          <p:cNvPr id="1273446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t="15882"/>
          <a:stretch>
            <a:fillRect/>
          </a:stretch>
        </p:blipFill>
        <p:spPr bwMode="auto">
          <a:xfrm>
            <a:off x="208326" y="1705403"/>
            <a:ext cx="8743950" cy="4358640"/>
          </a:xfrm>
          <a:prstGeom prst="rect">
            <a:avLst/>
          </a:prstGeom>
          <a:noFill/>
          <a:ln w="9525">
            <a:noFill/>
            <a:miter lim="800000"/>
            <a:headEnd/>
            <a:tailEnd/>
          </a:ln>
        </p:spPr>
      </p:pic>
      <p:sp>
        <p:nvSpPr>
          <p:cNvPr id="11" name="AutoShape 7"/>
          <p:cNvSpPr>
            <a:spLocks noChangeArrowheads="1"/>
          </p:cNvSpPr>
          <p:nvPr/>
        </p:nvSpPr>
        <p:spPr bwMode="blackWhite">
          <a:xfrm>
            <a:off x="3731339" y="1224118"/>
            <a:ext cx="2433486" cy="1220173"/>
          </a:xfrm>
          <a:prstGeom prst="wedgeRectCallout">
            <a:avLst>
              <a:gd name="adj1" fmla="val 109401"/>
              <a:gd name="adj2" fmla="val 5922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pitchFamily="34" charset="0"/>
                <a:cs typeface="Arial" pitchFamily="34" charset="0"/>
              </a:rPr>
              <a:t>Avg. catastrophe claim cost rose approximately 200% from 1997-2011</a:t>
            </a:r>
            <a:endParaRPr lang="en-US" b="1" dirty="0">
              <a:solidFill>
                <a:srgbClr val="FFFFFF"/>
              </a:solidFill>
              <a:latin typeface="Arial" pitchFamily="34" charset="0"/>
              <a:cs typeface="Arial" pitchFamily="34" charset="0"/>
            </a:endParaRPr>
          </a:p>
        </p:txBody>
      </p:sp>
      <p:sp>
        <p:nvSpPr>
          <p:cNvPr id="13" name="AutoShape 7"/>
          <p:cNvSpPr>
            <a:spLocks noChangeArrowheads="1"/>
          </p:cNvSpPr>
          <p:nvPr/>
        </p:nvSpPr>
        <p:spPr bwMode="blackWhite">
          <a:xfrm>
            <a:off x="4424516" y="3392129"/>
            <a:ext cx="2202426" cy="885878"/>
          </a:xfrm>
          <a:prstGeom prst="wedgeRectCallout">
            <a:avLst>
              <a:gd name="adj1" fmla="val 101366"/>
              <a:gd name="adj2" fmla="val 3425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Cat claim frequency in 2011 was at historic highs and more than double the rate in 1997</a:t>
            </a:r>
            <a:endParaRPr lang="en-US" sz="1400"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699"/>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par>
                          <p:cTn id="8" fill="hold">
                            <p:stCondLst>
                              <p:cond delay="1199"/>
                            </p:stCondLst>
                            <p:childTnLst>
                              <p:par>
                                <p:cTn id="9" presetID="22" presetClass="entr" presetSubtype="2" fill="hold" grpId="0" nodeType="afterEffect">
                                  <p:stCondLst>
                                    <p:cond delay="699"/>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autoUpdateAnimBg="0"/>
      <p:bldP spid="13" grpId="0" animBg="1" autoUpdateAnimBg="0"/>
    </p:bldLst>
  </p:timing>
</p:sld>
</file>

<file path=ppt/slides/slide1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0355"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00357" name="Rectangle 110"/>
          <p:cNvSpPr>
            <a:spLocks noGrp="1" noChangeArrowheads="1"/>
          </p:cNvSpPr>
          <p:nvPr>
            <p:ph type="sldNum" sz="quarter" idx="12"/>
          </p:nvPr>
        </p:nvSpPr>
        <p:spPr/>
        <p:txBody>
          <a:bodyPr/>
          <a:lstStyle/>
          <a:p>
            <a:pPr>
              <a:defRPr/>
            </a:pPr>
            <a:fld id="{CFBF3661-802E-4715-888C-25186D51C531}" type="slidenum">
              <a:rPr lang="en-US" smtClean="0">
                <a:solidFill>
                  <a:srgbClr val="000000"/>
                </a:solidFill>
              </a:rPr>
              <a:pPr>
                <a:defRPr/>
              </a:pPr>
              <a:t>167</a:t>
            </a:fld>
            <a:endParaRPr lang="en-US" smtClean="0">
              <a:solidFill>
                <a:srgbClr val="000000"/>
              </a:solidFill>
            </a:endParaRPr>
          </a:p>
        </p:txBody>
      </p:sp>
      <p:sp>
        <p:nvSpPr>
          <p:cNvPr id="32774" name="Rectangle 2"/>
          <p:cNvSpPr>
            <a:spLocks noGrp="1" noChangeArrowheads="1"/>
          </p:cNvSpPr>
          <p:nvPr>
            <p:ph type="title"/>
          </p:nvPr>
        </p:nvSpPr>
        <p:spPr/>
        <p:txBody>
          <a:bodyPr/>
          <a:lstStyle/>
          <a:p>
            <a:r>
              <a:rPr lang="en-US" dirty="0" smtClean="0"/>
              <a:t>Combined Ratio Points Associated with Catastrophe Losses: 1960 – 2012*</a:t>
            </a:r>
          </a:p>
        </p:txBody>
      </p:sp>
      <p:sp>
        <p:nvSpPr>
          <p:cNvPr id="32775" name="Rectangle 3"/>
          <p:cNvSpPr>
            <a:spLocks noChangeArrowheads="1"/>
          </p:cNvSpPr>
          <p:nvPr/>
        </p:nvSpPr>
        <p:spPr bwMode="auto">
          <a:xfrm>
            <a:off x="0" y="6289975"/>
            <a:ext cx="8888413" cy="6124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rgbClr val="FF6801"/>
              </a:buClr>
              <a:buFont typeface="Wingdings" pitchFamily="2" charset="2"/>
              <a:buNone/>
            </a:pPr>
            <a:r>
              <a:rPr lang="en-US" sz="1100" dirty="0" smtClean="0">
                <a:solidFill>
                  <a:srgbClr val="000000"/>
                </a:solidFill>
              </a:rPr>
              <a:t>Notes</a:t>
            </a:r>
            <a:r>
              <a:rPr lang="en-US" sz="1100" dirty="0">
                <a:solidFill>
                  <a:srgbClr val="000000"/>
                </a:solidFill>
              </a:rPr>
              <a:t>: Private carrier losses only.  Excludes loss adjustment expenses and reinsurance reinstatement premiums. Figures are adjusted for losses ultimately paid by foreign insurers and reinsurers.</a:t>
            </a:r>
          </a:p>
          <a:p>
            <a:pPr eaLnBrk="0" hangingPunct="0">
              <a:lnSpc>
                <a:spcPct val="85000"/>
              </a:lnSpc>
              <a:spcBef>
                <a:spcPct val="25000"/>
              </a:spcBef>
              <a:buClr>
                <a:srgbClr val="FF6801"/>
              </a:buClr>
              <a:buFont typeface="Wingdings" pitchFamily="2" charset="2"/>
              <a:buNone/>
            </a:pPr>
            <a:r>
              <a:rPr lang="en-US" sz="1100" dirty="0">
                <a:solidFill>
                  <a:srgbClr val="000000"/>
                </a:solidFill>
              </a:rPr>
              <a:t>Source: </a:t>
            </a:r>
            <a:r>
              <a:rPr lang="en-US" sz="1100" dirty="0" smtClean="0">
                <a:solidFill>
                  <a:srgbClr val="000000"/>
                </a:solidFill>
              </a:rPr>
              <a:t>ISO (1960-2011); A.M. Best (2012E) </a:t>
            </a:r>
            <a:r>
              <a:rPr lang="en-US" sz="1100" dirty="0">
                <a:solidFill>
                  <a:srgbClr val="000000"/>
                </a:solidFill>
              </a:rPr>
              <a:t>Insurance Information Institute.				</a:t>
            </a:r>
          </a:p>
        </p:txBody>
      </p:sp>
      <p:graphicFrame>
        <p:nvGraphicFramePr>
          <p:cNvPr id="32770" name="Object 2"/>
          <p:cNvGraphicFramePr>
            <a:graphicFrameLocks noChangeAspect="1"/>
          </p:cNvGraphicFramePr>
          <p:nvPr/>
        </p:nvGraphicFramePr>
        <p:xfrm>
          <a:off x="271463" y="1301750"/>
          <a:ext cx="8670925" cy="4243388"/>
        </p:xfrm>
        <a:graphic>
          <a:graphicData uri="http://schemas.openxmlformats.org/presentationml/2006/ole">
            <mc:AlternateContent xmlns:mc="http://schemas.openxmlformats.org/markup-compatibility/2006">
              <mc:Choice xmlns:v="urn:schemas-microsoft-com:vml" Requires="v">
                <p:oleObj spid="_x0000_s15199299" name="Chart" r:id="rId4" imgW="8572512" imgH="3743439" progId="MSGraph.Chart.8">
                  <p:embed followColorScheme="full"/>
                </p:oleObj>
              </mc:Choice>
              <mc:Fallback>
                <p:oleObj name="Chart" r:id="rId4" imgW="8572512" imgH="3743439" progId="MSGraph.Chart.8">
                  <p:embed followColorScheme="full"/>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271463" y="1301750"/>
                        <a:ext cx="8670925" cy="4243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6"/>
          <p:cNvSpPr>
            <a:spLocks noChangeArrowheads="1"/>
          </p:cNvSpPr>
          <p:nvPr/>
        </p:nvSpPr>
        <p:spPr bwMode="blackWhite">
          <a:xfrm>
            <a:off x="700088" y="5392644"/>
            <a:ext cx="7834312" cy="6429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The Catastrophe Loss Component of Private Insurer Losses Has Increased Sharply in Recent Decades</a:t>
            </a:r>
            <a:endParaRPr lang="en-US" b="1" i="1">
              <a:solidFill>
                <a:srgbClr val="FFFFFF"/>
              </a:solidFill>
            </a:endParaRPr>
          </a:p>
        </p:txBody>
      </p:sp>
      <p:sp>
        <p:nvSpPr>
          <p:cNvPr id="11" name="AutoShape 38"/>
          <p:cNvSpPr>
            <a:spLocks noChangeArrowheads="1"/>
          </p:cNvSpPr>
          <p:nvPr/>
        </p:nvSpPr>
        <p:spPr bwMode="blackWhite">
          <a:xfrm>
            <a:off x="2789238" y="1063625"/>
            <a:ext cx="2130425" cy="2668588"/>
          </a:xfrm>
          <a:prstGeom prst="wedgeRectCallout">
            <a:avLst>
              <a:gd name="adj1" fmla="val 42806"/>
              <a:gd name="adj2" fmla="val -4505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100000"/>
              </a:spcBef>
              <a:buClr>
                <a:schemeClr val="accent2"/>
              </a:buClr>
              <a:buFont typeface="Wingdings" pitchFamily="2" charset="2"/>
              <a:buNone/>
            </a:pPr>
            <a:r>
              <a:rPr lang="en-US" sz="1600" b="1" dirty="0">
                <a:solidFill>
                  <a:schemeClr val="bg1"/>
                </a:solidFill>
              </a:rPr>
              <a:t>Avg. CAT  Loss Component of the</a:t>
            </a:r>
            <a:r>
              <a:rPr lang="en-US" sz="1600" b="1" u="sng" dirty="0">
                <a:solidFill>
                  <a:schemeClr val="bg1"/>
                </a:solidFill>
              </a:rPr>
              <a:t> </a:t>
            </a:r>
            <a:r>
              <a:rPr lang="en-US" sz="1600" b="1" dirty="0">
                <a:solidFill>
                  <a:schemeClr val="bg1"/>
                </a:solidFill>
              </a:rPr>
              <a:t>Combined Ratio  </a:t>
            </a:r>
            <a:r>
              <a:rPr lang="en-US" sz="1600" b="1" u="sng" dirty="0">
                <a:solidFill>
                  <a:schemeClr val="bg1"/>
                </a:solidFill>
              </a:rPr>
              <a:t> by Decade</a:t>
            </a:r>
          </a:p>
          <a:p>
            <a:pPr algn="ctr" eaLnBrk="0" hangingPunct="0">
              <a:lnSpc>
                <a:spcPct val="90000"/>
              </a:lnSpc>
              <a:spcBef>
                <a:spcPct val="100000"/>
              </a:spcBef>
              <a:buClr>
                <a:schemeClr val="accent2"/>
              </a:buClr>
              <a:buFont typeface="Wingdings" pitchFamily="2" charset="2"/>
              <a:buNone/>
            </a:pPr>
            <a:r>
              <a:rPr lang="en-US" sz="1600" b="1" dirty="0">
                <a:solidFill>
                  <a:schemeClr val="bg1"/>
                </a:solidFill>
              </a:rPr>
              <a:t>1960s: 1.04       1970s: 0.85     1980s: 1.31     1990s: 3.39     2000s: 3.52     2010s: </a:t>
            </a:r>
            <a:r>
              <a:rPr lang="en-US" sz="1600" b="1" dirty="0" smtClean="0">
                <a:solidFill>
                  <a:schemeClr val="bg1"/>
                </a:solidFill>
              </a:rPr>
              <a:t>7.20*</a:t>
            </a:r>
            <a:endParaRPr lang="en-US" sz="1600" b="1" dirty="0">
              <a:solidFill>
                <a:schemeClr val="bg1"/>
              </a:solidFill>
            </a:endParaRPr>
          </a:p>
        </p:txBody>
      </p:sp>
      <p:sp>
        <p:nvSpPr>
          <p:cNvPr id="32778" name="Rectangle 6"/>
          <p:cNvSpPr>
            <a:spLocks noChangeArrowheads="1"/>
          </p:cNvSpPr>
          <p:nvPr/>
        </p:nvSpPr>
        <p:spPr bwMode="black">
          <a:xfrm>
            <a:off x="201613" y="1131888"/>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Combined Ratio Points</a:t>
            </a:r>
          </a:p>
        </p:txBody>
      </p:sp>
      <p:sp>
        <p:nvSpPr>
          <p:cNvPr id="12" name="AutoShape 7"/>
          <p:cNvSpPr>
            <a:spLocks noChangeArrowheads="1"/>
          </p:cNvSpPr>
          <p:nvPr/>
        </p:nvSpPr>
        <p:spPr bwMode="blackWhite">
          <a:xfrm>
            <a:off x="5515898" y="1091381"/>
            <a:ext cx="2875936" cy="766916"/>
          </a:xfrm>
          <a:prstGeom prst="wedgeRectCallout">
            <a:avLst>
              <a:gd name="adj1" fmla="val 57755"/>
              <a:gd name="adj2" fmla="val 4080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Catastrophe losses as a share of all losses reached a record high in 2012</a:t>
            </a:r>
            <a:endParaRPr lang="en-US" sz="1600"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1200"/>
                            </p:stCondLst>
                            <p:childTnLst>
                              <p:par>
                                <p:cTn id="11" presetID="22" presetClass="entr" presetSubtype="8" fill="hold" grpId="0" nodeType="afterEffect">
                                  <p:stCondLst>
                                    <p:cond delay="50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par>
                          <p:cTn id="14" fill="hold">
                            <p:stCondLst>
                              <p:cond delay="2200"/>
                            </p:stCondLst>
                            <p:childTnLst>
                              <p:par>
                                <p:cTn id="15" presetID="22" presetClass="entr" presetSubtype="4" fill="hold" grpId="0" nodeType="afterEffect">
                                  <p:stCondLst>
                                    <p:cond delay="70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1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dirty="0" smtClean="0"/>
              <a:t>Homeowners Insurance Combined Ratio: 1990–2015F</a:t>
            </a:r>
            <a:endParaRPr lang="en-US" baseline="30000" dirty="0" smtClean="0"/>
          </a:p>
        </p:txBody>
      </p:sp>
      <p:graphicFrame>
        <p:nvGraphicFramePr>
          <p:cNvPr id="54274" name="Object 3"/>
          <p:cNvGraphicFramePr>
            <a:graphicFrameLocks/>
          </p:cNvGraphicFramePr>
          <p:nvPr/>
        </p:nvGraphicFramePr>
        <p:xfrm>
          <a:off x="250723" y="1587500"/>
          <a:ext cx="8686799" cy="3663950"/>
        </p:xfrm>
        <a:graphic>
          <a:graphicData uri="http://schemas.openxmlformats.org/presentationml/2006/ole">
            <mc:AlternateContent xmlns:mc="http://schemas.openxmlformats.org/markup-compatibility/2006">
              <mc:Choice xmlns:v="urn:schemas-microsoft-com:vml" Requires="v">
                <p:oleObj spid="_x0000_s16580675" name="Chart" r:id="rId4" imgW="8439161" imgH="3648152" progId="MSGraph.Chart.8">
                  <p:embed followColorScheme="full"/>
                </p:oleObj>
              </mc:Choice>
              <mc:Fallback>
                <p:oleObj name="Chart" r:id="rId4" imgW="8439161" imgH="3648152"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723" y="1587500"/>
                        <a:ext cx="8686799"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1196975" y="5338763"/>
            <a:ext cx="6951663" cy="103254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Homeowners </a:t>
            </a:r>
            <a:r>
              <a:rPr lang="en-US" b="1" dirty="0" smtClean="0">
                <a:solidFill>
                  <a:srgbClr val="FFFFFF"/>
                </a:solidFill>
              </a:rPr>
              <a:t>Performance in 2011/12 Impacted by Large Cat </a:t>
            </a:r>
            <a:r>
              <a:rPr lang="en-US" b="1" dirty="0">
                <a:solidFill>
                  <a:srgbClr val="FFFFFF"/>
                </a:solidFill>
              </a:rPr>
              <a:t>Losses.  Extreme Regional Variation Can Be Expected Due to Local Catastrophe Loss Activity</a:t>
            </a:r>
          </a:p>
        </p:txBody>
      </p:sp>
      <p:sp>
        <p:nvSpPr>
          <p:cNvPr id="54277"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 (</a:t>
            </a:r>
            <a:r>
              <a:rPr lang="en-US" sz="1100" dirty="0" smtClean="0"/>
              <a:t>1990-2011);Conning (2012E-2015F); Insurance Information Institute.</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168</a:t>
            </a:fld>
            <a:endParaRPr lang="en-US"/>
          </a:p>
        </p:txBody>
      </p:sp>
      <p:sp>
        <p:nvSpPr>
          <p:cNvPr id="8" name="AutoShape 13"/>
          <p:cNvSpPr>
            <a:spLocks noChangeArrowheads="1"/>
          </p:cNvSpPr>
          <p:nvPr/>
        </p:nvSpPr>
        <p:spPr bwMode="blackWhite">
          <a:xfrm>
            <a:off x="4955460" y="2492477"/>
            <a:ext cx="1165122" cy="636784"/>
          </a:xfrm>
          <a:prstGeom prst="wedgeRectCallout">
            <a:avLst>
              <a:gd name="adj1" fmla="val 77951"/>
              <a:gd name="adj2" fmla="val 4865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Ike</a:t>
            </a:r>
            <a:endParaRPr lang="en-US" sz="1600" b="1" dirty="0">
              <a:solidFill>
                <a:schemeClr val="bg1"/>
              </a:solidFill>
            </a:endParaRPr>
          </a:p>
        </p:txBody>
      </p:sp>
      <p:sp>
        <p:nvSpPr>
          <p:cNvPr id="9" name="AutoShape 13"/>
          <p:cNvSpPr>
            <a:spLocks noChangeArrowheads="1"/>
          </p:cNvSpPr>
          <p:nvPr/>
        </p:nvSpPr>
        <p:spPr bwMode="blackWhite">
          <a:xfrm>
            <a:off x="7772403" y="2025446"/>
            <a:ext cx="1253613" cy="813764"/>
          </a:xfrm>
          <a:prstGeom prst="wedgeRectCallout">
            <a:avLst>
              <a:gd name="adj1" fmla="val -46353"/>
              <a:gd name="adj2" fmla="val 11502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Sandy</a:t>
            </a:r>
            <a:endParaRPr lang="en-US" sz="1600" b="1" dirty="0">
              <a:solidFill>
                <a:schemeClr val="bg1"/>
              </a:solidFill>
            </a:endParaRPr>
          </a:p>
        </p:txBody>
      </p:sp>
      <p:sp>
        <p:nvSpPr>
          <p:cNvPr id="10" name="AutoShape 13"/>
          <p:cNvSpPr>
            <a:spLocks noChangeArrowheads="1"/>
          </p:cNvSpPr>
          <p:nvPr/>
        </p:nvSpPr>
        <p:spPr bwMode="blackWhite">
          <a:xfrm>
            <a:off x="6140246" y="1612491"/>
            <a:ext cx="1366683" cy="813764"/>
          </a:xfrm>
          <a:prstGeom prst="wedgeRectCallout">
            <a:avLst>
              <a:gd name="adj1" fmla="val 49834"/>
              <a:gd name="adj2" fmla="val 10414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Record tornado activity</a:t>
            </a:r>
            <a:endParaRPr lang="en-US" sz="1600" b="1" dirty="0">
              <a:solidFill>
                <a:schemeClr val="bg1"/>
              </a:solidFill>
            </a:endParaRPr>
          </a:p>
        </p:txBody>
      </p:sp>
      <p:sp>
        <p:nvSpPr>
          <p:cNvPr id="11" name="AutoShape 13"/>
          <p:cNvSpPr>
            <a:spLocks noChangeArrowheads="1"/>
          </p:cNvSpPr>
          <p:nvPr/>
        </p:nvSpPr>
        <p:spPr bwMode="blackWhite">
          <a:xfrm>
            <a:off x="2099188" y="1391265"/>
            <a:ext cx="1165122" cy="636784"/>
          </a:xfrm>
          <a:prstGeom prst="wedgeRectCallout">
            <a:avLst>
              <a:gd name="adj1" fmla="val -77745"/>
              <a:gd name="adj2" fmla="val 11582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Andrew</a:t>
            </a:r>
            <a:endParaRPr lang="en-US" sz="16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50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par>
                          <p:cTn id="13" fill="hold">
                            <p:stCondLst>
                              <p:cond delay="2500"/>
                            </p:stCondLst>
                            <p:childTnLst>
                              <p:par>
                                <p:cTn id="14" presetID="22" presetClass="entr" presetSubtype="2" fill="hold" grpId="0" nodeType="afterEffect">
                                  <p:stCondLst>
                                    <p:cond delay="50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childTnLst>
                          </p:cTn>
                        </p:par>
                        <p:par>
                          <p:cTn id="17" fill="hold">
                            <p:stCondLst>
                              <p:cond delay="3500"/>
                            </p:stCondLst>
                            <p:childTnLst>
                              <p:par>
                                <p:cTn id="18" presetID="22" presetClass="entr" presetSubtype="2" fill="hold" grpId="0" nodeType="afterEffect">
                                  <p:stCondLst>
                                    <p:cond delay="500"/>
                                  </p:stCondLst>
                                  <p:childTnLst>
                                    <p:set>
                                      <p:cBhvr>
                                        <p:cTn id="19" dur="1" fill="hold">
                                          <p:stCondLst>
                                            <p:cond delay="0"/>
                                          </p:stCondLst>
                                        </p:cTn>
                                        <p:tgtEl>
                                          <p:spTgt spid="10"/>
                                        </p:tgtEl>
                                        <p:attrNameLst>
                                          <p:attrName>style.visibility</p:attrName>
                                        </p:attrNameLst>
                                      </p:cBhvr>
                                      <p:to>
                                        <p:strVal val="visible"/>
                                      </p:to>
                                    </p:set>
                                    <p:animEffect transition="in" filter="wipe(right)">
                                      <p:cBhvr>
                                        <p:cTn id="20" dur="500"/>
                                        <p:tgtEl>
                                          <p:spTgt spid="10"/>
                                        </p:tgtEl>
                                      </p:cBhvr>
                                    </p:animEffect>
                                  </p:childTnLst>
                                </p:cTn>
                              </p:par>
                            </p:childTnLst>
                          </p:cTn>
                        </p:par>
                        <p:par>
                          <p:cTn id="21" fill="hold">
                            <p:stCondLst>
                              <p:cond delay="4500"/>
                            </p:stCondLst>
                            <p:childTnLst>
                              <p:par>
                                <p:cTn id="22" presetID="22" presetClass="entr" presetSubtype="2" fill="hold" grpId="0" nodeType="afterEffect">
                                  <p:stCondLst>
                                    <p:cond delay="500"/>
                                  </p:stCondLst>
                                  <p:childTnLst>
                                    <p:set>
                                      <p:cBhvr>
                                        <p:cTn id="23" dur="1" fill="hold">
                                          <p:stCondLst>
                                            <p:cond delay="0"/>
                                          </p:stCondLst>
                                        </p:cTn>
                                        <p:tgtEl>
                                          <p:spTgt spid="11"/>
                                        </p:tgtEl>
                                        <p:attrNameLst>
                                          <p:attrName>style.visibility</p:attrName>
                                        </p:attrNameLst>
                                      </p:cBhvr>
                                      <p:to>
                                        <p:strVal val="visible"/>
                                      </p:to>
                                    </p:set>
                                    <p:animEffect transition="in" filter="wipe(right)">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P spid="9" grpId="0" animBg="1"/>
      <p:bldP spid="10" grpId="0" animBg="1"/>
      <p:bldP spid="11" grpId="0" animBg="1"/>
    </p:bldLst>
  </p:timing>
</p:sld>
</file>

<file path=ppt/slides/slide1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58"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96259"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B4FC32C-87B1-44C7-8DC7-77CCE9CCF57C}" type="slidenum">
              <a:rPr lang="en-US" sz="900">
                <a:solidFill>
                  <a:schemeClr val="bg1"/>
                </a:solidFill>
              </a:rPr>
              <a:pPr algn="r" eaLnBrk="0" hangingPunct="0">
                <a:lnSpc>
                  <a:spcPct val="85000"/>
                </a:lnSpc>
                <a:spcBef>
                  <a:spcPct val="20000"/>
                </a:spcBef>
              </a:pPr>
              <a:t>169</a:t>
            </a:fld>
            <a:endParaRPr lang="en-US" sz="900">
              <a:solidFill>
                <a:schemeClr val="bg1"/>
              </a:solidFill>
            </a:endParaRPr>
          </a:p>
        </p:txBody>
      </p:sp>
      <p:pic>
        <p:nvPicPr>
          <p:cNvPr id="96260"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924102" name="Rectangle 6"/>
          <p:cNvSpPr>
            <a:spLocks noChangeArrowheads="1"/>
          </p:cNvSpPr>
          <p:nvPr/>
        </p:nvSpPr>
        <p:spPr bwMode="blackWhite">
          <a:xfrm>
            <a:off x="609600" y="1971674"/>
            <a:ext cx="8239125" cy="223161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800" b="1" dirty="0" smtClean="0">
                <a:solidFill>
                  <a:srgbClr val="FFFFFF"/>
                </a:solidFill>
              </a:rPr>
              <a:t>Federal Disaster Declarations Patterns: 1953-2014</a:t>
            </a: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79649112-2361-4913-9798-B6AEBB59A8D4}" type="slidenum">
              <a:rPr lang="en-US" smtClean="0"/>
              <a:pPr>
                <a:defRPr/>
              </a:pPr>
              <a:t>169</a:t>
            </a:fld>
            <a:endParaRPr lang="en-US"/>
          </a:p>
        </p:txBody>
      </p:sp>
      <p:sp>
        <p:nvSpPr>
          <p:cNvPr id="10" name="Rectangle 8"/>
          <p:cNvSpPr>
            <a:spLocks noChangeArrowheads="1"/>
          </p:cNvSpPr>
          <p:nvPr/>
        </p:nvSpPr>
        <p:spPr bwMode="auto">
          <a:xfrm>
            <a:off x="576158" y="4499145"/>
            <a:ext cx="8008373" cy="1089529"/>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3600" b="1" dirty="0" smtClean="0">
                <a:solidFill>
                  <a:srgbClr val="225A7A"/>
                </a:solidFill>
              </a:rPr>
              <a:t>Disaster Declarations Set New Records in Recent Years</a:t>
            </a:r>
            <a:endParaRPr lang="en-US" sz="3600" b="1" dirty="0">
              <a:solidFill>
                <a:srgbClr val="225A7A"/>
              </a:solidFill>
              <a:latin typeface="Arial" charset="0"/>
              <a:cs typeface="Arial" charset="0"/>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17</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PP Auto</a:t>
            </a:r>
            <a:br>
              <a:rPr lang="en-US" dirty="0" smtClean="0"/>
            </a:br>
            <a:r>
              <a:rPr lang="en-US" dirty="0" smtClean="0"/>
              <a:t>Percent Change by State, 2007-2013</a:t>
            </a:r>
          </a:p>
        </p:txBody>
      </p:sp>
      <p:graphicFrame>
        <p:nvGraphicFramePr>
          <p:cNvPr id="83970" name="Object 3"/>
          <p:cNvGraphicFramePr>
            <a:graphicFrameLocks noGrp="1" noChangeAspect="1"/>
          </p:cNvGraphicFramePr>
          <p:nvPr>
            <p:ph idx="4294967295"/>
            <p:extLst/>
          </p:nvPr>
        </p:nvGraphicFramePr>
        <p:xfrm>
          <a:off x="22225" y="1671638"/>
          <a:ext cx="9097963" cy="4725987"/>
        </p:xfrm>
        <a:graphic>
          <a:graphicData uri="http://schemas.openxmlformats.org/presentationml/2006/ole">
            <mc:AlternateContent xmlns:mc="http://schemas.openxmlformats.org/markup-compatibility/2006">
              <mc:Choice xmlns:v="urn:schemas-microsoft-com:vml" Requires="v">
                <p:oleObj spid="_x0000_s27957255" name="Chart" r:id="rId4" imgW="8820048" imgH="4581583" progId="MSGraph.Chart.8">
                  <p:embed followColorScheme="full"/>
                </p:oleObj>
              </mc:Choice>
              <mc:Fallback>
                <p:oleObj name="Chart" r:id="rId4" imgW="8820048" imgH="4581583" progId="MSGraph.Chart.8">
                  <p:embed followColorScheme="full"/>
                  <p:pic>
                    <p:nvPicPr>
                      <p:cNvPr id="0" name=""/>
                      <p:cNvPicPr>
                        <a:picLocks noChangeAspect="1" noChangeArrowheads="1"/>
                      </p:cNvPicPr>
                      <p:nvPr/>
                    </p:nvPicPr>
                    <p:blipFill>
                      <a:blip r:embed="rId5"/>
                      <a:srcRect/>
                      <a:stretch>
                        <a:fillRect/>
                      </a:stretch>
                    </p:blipFill>
                    <p:spPr bwMode="auto">
                      <a:xfrm>
                        <a:off x="22225" y="1671638"/>
                        <a:ext cx="9097963" cy="4725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3973" name="Text Box 4"/>
          <p:cNvSpPr txBox="1">
            <a:spLocks noChangeArrowheads="1"/>
          </p:cNvSpPr>
          <p:nvPr/>
        </p:nvSpPr>
        <p:spPr bwMode="auto">
          <a:xfrm>
            <a:off x="127000" y="6579825"/>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Tree>
    <p:extLst>
      <p:ext uri="{BB962C8B-B14F-4D97-AF65-F5344CB8AC3E}">
        <p14:creationId xmlns:p14="http://schemas.microsoft.com/office/powerpoint/2010/main" val="80093786"/>
      </p:ext>
    </p:extLst>
  </p:cSld>
  <p:clrMapOvr>
    <a:masterClrMapping/>
  </p:clrMapOvr>
  <p:transition/>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a:xfrm>
            <a:off x="228600" y="90488"/>
            <a:ext cx="7400925" cy="860425"/>
          </a:xfrm>
        </p:spPr>
        <p:txBody>
          <a:bodyPr/>
          <a:lstStyle/>
          <a:p>
            <a:r>
              <a:rPr lang="en-US" dirty="0" smtClean="0"/>
              <a:t>Number of Federal Major Disaster Declarations, 1953-2014*</a:t>
            </a:r>
          </a:p>
        </p:txBody>
      </p:sp>
      <p:graphicFrame>
        <p:nvGraphicFramePr>
          <p:cNvPr id="34818" name="Object 3"/>
          <p:cNvGraphicFramePr>
            <a:graphicFrameLocks noGrp="1"/>
          </p:cNvGraphicFramePr>
          <p:nvPr>
            <p:ph idx="4294967295"/>
            <p:extLst>
              <p:ext uri="{D42A27DB-BD31-4B8C-83A1-F6EECF244321}">
                <p14:modId xmlns:p14="http://schemas.microsoft.com/office/powerpoint/2010/main" val="3879825281"/>
              </p:ext>
            </p:extLst>
          </p:nvPr>
        </p:nvGraphicFramePr>
        <p:xfrm>
          <a:off x="206375" y="1300163"/>
          <a:ext cx="8564563" cy="4068762"/>
        </p:xfrm>
        <a:graphic>
          <a:graphicData uri="http://schemas.openxmlformats.org/presentationml/2006/ole">
            <mc:AlternateContent xmlns:mc="http://schemas.openxmlformats.org/markup-compatibility/2006">
              <mc:Choice xmlns:v="urn:schemas-microsoft-com:vml" Requires="v">
                <p:oleObj spid="_x0000_s27905054" name="Chart" r:id="rId4" imgW="8601126" imgH="4086255" progId="MSGraph.Chart.8">
                  <p:embed followColorScheme="full"/>
                </p:oleObj>
              </mc:Choice>
              <mc:Fallback>
                <p:oleObj name="Chart" r:id="rId4" imgW="8601126" imgH="4086255" progId="MSGraph.Chart.8">
                  <p:embed followColorScheme="full"/>
                  <p:pic>
                    <p:nvPicPr>
                      <p:cNvPr id="0" name=""/>
                      <p:cNvPicPr preferRelativeResize="0">
                        <a:picLocks noChangeArrowheads="1"/>
                      </p:cNvPicPr>
                      <p:nvPr/>
                    </p:nvPicPr>
                    <p:blipFill>
                      <a:blip r:embed="rId5"/>
                      <a:srcRect/>
                      <a:stretch>
                        <a:fillRect/>
                      </a:stretch>
                    </p:blipFill>
                    <p:spPr bwMode="gray">
                      <a:xfrm>
                        <a:off x="206375" y="1300163"/>
                        <a:ext cx="8564563" cy="40687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4820" name="Rectangle 4"/>
          <p:cNvSpPr>
            <a:spLocks noChangeArrowheads="1"/>
          </p:cNvSpPr>
          <p:nvPr/>
        </p:nvSpPr>
        <p:spPr bwMode="auto">
          <a:xfrm>
            <a:off x="0" y="6113295"/>
            <a:ext cx="8214852" cy="798680"/>
          </a:xfrm>
          <a:prstGeom prst="rect">
            <a:avLst/>
          </a:prstGeom>
          <a:noFill/>
          <a:ln w="9525">
            <a:noFill/>
            <a:miter lim="800000"/>
            <a:headEnd/>
            <a:tailEnd/>
          </a:ln>
        </p:spPr>
        <p:txBody>
          <a:bodyPr wrap="square" lIns="365760" tIns="0" rIns="0" bIns="137160" anchor="b">
            <a:spAutoFit/>
          </a:bodyPr>
          <a:lstStyle/>
          <a:p>
            <a:pPr algn="l"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
            </a:r>
            <a:br>
              <a:rPr lang="en-US" sz="1100" dirty="0">
                <a:solidFill>
                  <a:srgbClr val="000000"/>
                </a:solidFill>
                <a:latin typeface="Arial" charset="0"/>
                <a:cs typeface="Arial" charset="0"/>
              </a:rPr>
            </a:br>
            <a:endParaRPr lang="en-US" sz="1100" dirty="0">
              <a:solidFill>
                <a:srgbClr val="000000"/>
              </a:solidFill>
              <a:latin typeface="Arial" charset="0"/>
              <a:cs typeface="Arial" charset="0"/>
            </a:endParaRPr>
          </a:p>
          <a:p>
            <a:pPr algn="l"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*Through </a:t>
            </a:r>
            <a:r>
              <a:rPr lang="en-US" sz="1100" dirty="0" smtClean="0">
                <a:solidFill>
                  <a:srgbClr val="000000"/>
                </a:solidFill>
              </a:rPr>
              <a:t>July 16</a:t>
            </a:r>
            <a:r>
              <a:rPr lang="en-US" sz="1100" dirty="0" smtClean="0">
                <a:solidFill>
                  <a:srgbClr val="000000"/>
                </a:solidFill>
                <a:latin typeface="Arial" charset="0"/>
                <a:cs typeface="Arial" charset="0"/>
              </a:rPr>
              <a:t>, 2014.</a:t>
            </a:r>
            <a:endParaRPr lang="en-US" sz="1100" dirty="0">
              <a:solidFill>
                <a:srgbClr val="000000"/>
              </a:solidFill>
              <a:latin typeface="Arial" charset="0"/>
              <a:cs typeface="Arial" charset="0"/>
            </a:endParaRPr>
          </a:p>
          <a:p>
            <a:pPr algn="l" eaLnBrk="0" hangingPunct="0">
              <a:lnSpc>
                <a:spcPct val="85000"/>
              </a:lnSpc>
              <a:spcBef>
                <a:spcPct val="25000"/>
              </a:spcBef>
              <a:buClr>
                <a:srgbClr val="FF6801"/>
              </a:buClr>
            </a:pPr>
            <a:r>
              <a:rPr lang="en-US" sz="1100" dirty="0">
                <a:solidFill>
                  <a:srgbClr val="000000"/>
                </a:solidFill>
                <a:latin typeface="Arial" charset="0"/>
                <a:cs typeface="Arial" charset="0"/>
              </a:rPr>
              <a:t>Source: Federal Emergency Management </a:t>
            </a:r>
            <a:r>
              <a:rPr lang="en-US" sz="1100" dirty="0" smtClean="0">
                <a:solidFill>
                  <a:srgbClr val="000000"/>
                </a:solidFill>
              </a:rPr>
              <a:t>Administration; </a:t>
            </a:r>
            <a:r>
              <a:rPr lang="en-US" sz="1100" dirty="0" smtClean="0">
                <a:solidFill>
                  <a:srgbClr val="000000"/>
                </a:solidFill>
                <a:hlinkClick r:id="rId6"/>
              </a:rPr>
              <a:t>http://www.fema.gov/disasters</a:t>
            </a:r>
            <a:r>
              <a:rPr lang="en-US" sz="1100" dirty="0" smtClean="0">
                <a:solidFill>
                  <a:srgbClr val="000000"/>
                </a:solidFill>
              </a:rPr>
              <a:t>;  </a:t>
            </a:r>
            <a:r>
              <a:rPr lang="en-US" sz="1100" dirty="0">
                <a:solidFill>
                  <a:srgbClr val="000000"/>
                </a:solidFill>
                <a:latin typeface="Arial" charset="0"/>
                <a:cs typeface="Arial" charset="0"/>
              </a:rPr>
              <a:t>Insurance Information Institute.</a:t>
            </a:r>
          </a:p>
        </p:txBody>
      </p:sp>
      <p:sp>
        <p:nvSpPr>
          <p:cNvPr id="321541" name="Rectangle 5"/>
          <p:cNvSpPr>
            <a:spLocks noChangeArrowheads="1"/>
          </p:cNvSpPr>
          <p:nvPr/>
        </p:nvSpPr>
        <p:spPr bwMode="blackWhite">
          <a:xfrm>
            <a:off x="353960" y="5592812"/>
            <a:ext cx="8604352" cy="6096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a:solidFill>
                  <a:srgbClr val="FFFFFF"/>
                </a:solidFill>
                <a:latin typeface="Arial" charset="0"/>
                <a:cs typeface="Arial" charset="0"/>
              </a:rPr>
              <a:t>The Number of Federal Disaster Declarations Is </a:t>
            </a:r>
            <a:r>
              <a:rPr lang="en-US" b="1" dirty="0" smtClean="0">
                <a:solidFill>
                  <a:srgbClr val="FFFFFF"/>
                </a:solidFill>
                <a:latin typeface="Arial" charset="0"/>
                <a:cs typeface="Arial" charset="0"/>
              </a:rPr>
              <a:t>Rising and Set New Records in 2010 </a:t>
            </a:r>
            <a:r>
              <a:rPr lang="en-US" b="1" i="1" dirty="0" smtClean="0">
                <a:solidFill>
                  <a:srgbClr val="FFFFFF"/>
                </a:solidFill>
                <a:latin typeface="Arial" charset="0"/>
                <a:cs typeface="Arial" charset="0"/>
              </a:rPr>
              <a:t>and</a:t>
            </a:r>
            <a:r>
              <a:rPr lang="en-US" b="1" dirty="0" smtClean="0">
                <a:solidFill>
                  <a:srgbClr val="FFFFFF"/>
                </a:solidFill>
                <a:latin typeface="Arial" charset="0"/>
                <a:cs typeface="Arial" charset="0"/>
              </a:rPr>
              <a:t> 2011</a:t>
            </a:r>
            <a:r>
              <a:rPr lang="en-US" b="1" dirty="0" smtClean="0">
                <a:solidFill>
                  <a:srgbClr val="FFFFFF"/>
                </a:solidFill>
              </a:rPr>
              <a:t> Before Dropping in 2012/13</a:t>
            </a:r>
            <a:endParaRPr lang="en-US" b="1" dirty="0">
              <a:solidFill>
                <a:srgbClr val="FFFFFF"/>
              </a:solidFill>
              <a:latin typeface="Arial" charset="0"/>
              <a:cs typeface="Arial" charset="0"/>
            </a:endParaRPr>
          </a:p>
        </p:txBody>
      </p:sp>
      <p:sp>
        <p:nvSpPr>
          <p:cNvPr id="7" name="AutoShape 7"/>
          <p:cNvSpPr>
            <a:spLocks noChangeArrowheads="1"/>
          </p:cNvSpPr>
          <p:nvPr/>
        </p:nvSpPr>
        <p:spPr bwMode="blackWhite">
          <a:xfrm>
            <a:off x="3529269" y="1191582"/>
            <a:ext cx="3667944" cy="1256651"/>
          </a:xfrm>
          <a:prstGeom prst="wedgeRectCallout">
            <a:avLst>
              <a:gd name="adj1" fmla="val 72007"/>
              <a:gd name="adj2" fmla="val 23721"/>
            </a:avLst>
          </a:prstGeom>
          <a:gradFill rotWithShape="1">
            <a:gsLst>
              <a:gs pos="0">
                <a:schemeClr val="tx2">
                  <a:alpha val="42000"/>
                </a:schemeClr>
              </a:gs>
              <a:gs pos="100000">
                <a:schemeClr val="tx2">
                  <a:gamma/>
                  <a:shade val="66275"/>
                  <a:invGamma/>
                </a:schemeClr>
              </a:gs>
            </a:gsLst>
            <a:lin ang="5400000" scaled="1"/>
          </a:gradFill>
          <a:ln w="28575" algn="ctr">
            <a:no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charset="0"/>
                <a:cs typeface="Arial" charset="0"/>
              </a:rPr>
              <a:t>The number of federal disaster declarations </a:t>
            </a:r>
            <a:r>
              <a:rPr lang="en-US" b="1" dirty="0" smtClean="0">
                <a:solidFill>
                  <a:srgbClr val="FFFFFF"/>
                </a:solidFill>
                <a:latin typeface="Arial" charset="0"/>
                <a:cs typeface="Arial" charset="0"/>
              </a:rPr>
              <a:t>set a </a:t>
            </a:r>
            <a:r>
              <a:rPr lang="en-US" b="1" dirty="0">
                <a:solidFill>
                  <a:srgbClr val="FFFFFF"/>
                </a:solidFill>
                <a:latin typeface="Arial" charset="0"/>
                <a:cs typeface="Arial" charset="0"/>
              </a:rPr>
              <a:t>new record in 2011, </a:t>
            </a:r>
            <a:r>
              <a:rPr lang="en-US" b="1" dirty="0" smtClean="0">
                <a:solidFill>
                  <a:srgbClr val="FFFFFF"/>
                </a:solidFill>
                <a:latin typeface="Arial" charset="0"/>
                <a:cs typeface="Arial" charset="0"/>
              </a:rPr>
              <a:t>with 99, shattering 2010’s record 81 declarations.</a:t>
            </a:r>
            <a:endParaRPr lang="en-US" b="1" dirty="0">
              <a:solidFill>
                <a:srgbClr val="FFFFFF"/>
              </a:solidFill>
              <a:latin typeface="Arial" charset="0"/>
              <a:cs typeface="Arial" charset="0"/>
            </a:endParaRPr>
          </a:p>
        </p:txBody>
      </p:sp>
      <p:cxnSp>
        <p:nvCxnSpPr>
          <p:cNvPr id="9" name="Straight Connector 8"/>
          <p:cNvCxnSpPr/>
          <p:nvPr/>
        </p:nvCxnSpPr>
        <p:spPr>
          <a:xfrm flipV="1">
            <a:off x="725488" y="3978840"/>
            <a:ext cx="8081962" cy="41275"/>
          </a:xfrm>
          <a:prstGeom prst="line">
            <a:avLst/>
          </a:prstGeom>
          <a:ln w="25400">
            <a:solidFill>
              <a:srgbClr val="C0000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1" name="AutoShape 7"/>
          <p:cNvSpPr>
            <a:spLocks noChangeArrowheads="1"/>
          </p:cNvSpPr>
          <p:nvPr/>
        </p:nvSpPr>
        <p:spPr bwMode="blackWhite">
          <a:xfrm>
            <a:off x="880190" y="1209675"/>
            <a:ext cx="2165350" cy="1924050"/>
          </a:xfrm>
          <a:prstGeom prst="wedgeRectCallout">
            <a:avLst>
              <a:gd name="adj1" fmla="val -27185"/>
              <a:gd name="adj2" fmla="val 9288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latin typeface="Arial" charset="0"/>
                <a:cs typeface="Arial" charset="0"/>
              </a:rPr>
              <a:t>There have been </a:t>
            </a:r>
            <a:r>
              <a:rPr lang="en-US" sz="1400" b="1" dirty="0" smtClean="0">
                <a:solidFill>
                  <a:srgbClr val="FFFFFF"/>
                </a:solidFill>
                <a:latin typeface="Arial" charset="0"/>
                <a:cs typeface="Arial" charset="0"/>
              </a:rPr>
              <a:t>2,165 </a:t>
            </a:r>
            <a:r>
              <a:rPr lang="en-US" sz="1400" b="1" dirty="0">
                <a:solidFill>
                  <a:srgbClr val="FFFFFF"/>
                </a:solidFill>
                <a:latin typeface="Arial" charset="0"/>
                <a:cs typeface="Arial" charset="0"/>
              </a:rPr>
              <a:t>federal disaster declarations since 1953.  The average number of declarations per year is </a:t>
            </a:r>
            <a:r>
              <a:rPr lang="en-US" sz="1400" b="1" dirty="0" smtClean="0">
                <a:solidFill>
                  <a:srgbClr val="FFFFFF"/>
                </a:solidFill>
                <a:latin typeface="Arial" charset="0"/>
                <a:cs typeface="Arial" charset="0"/>
              </a:rPr>
              <a:t>35 </a:t>
            </a:r>
            <a:r>
              <a:rPr lang="en-US" sz="1400" b="1" dirty="0">
                <a:solidFill>
                  <a:srgbClr val="FFFFFF"/>
                </a:solidFill>
                <a:latin typeface="Arial" charset="0"/>
                <a:cs typeface="Arial" charset="0"/>
              </a:rPr>
              <a:t>from </a:t>
            </a:r>
            <a:r>
              <a:rPr lang="en-US" sz="1400" b="1" dirty="0" smtClean="0">
                <a:solidFill>
                  <a:srgbClr val="FFFFFF"/>
                </a:solidFill>
                <a:latin typeface="Arial" charset="0"/>
                <a:cs typeface="Arial" charset="0"/>
              </a:rPr>
              <a:t>1953-2013, </a:t>
            </a:r>
            <a:r>
              <a:rPr lang="en-US" sz="1400" b="1" dirty="0">
                <a:solidFill>
                  <a:srgbClr val="FFFFFF"/>
                </a:solidFill>
                <a:latin typeface="Arial" charset="0"/>
                <a:cs typeface="Arial" charset="0"/>
              </a:rPr>
              <a:t>though </a:t>
            </a:r>
            <a:r>
              <a:rPr lang="en-US" sz="1400" b="1" dirty="0" smtClean="0">
                <a:solidFill>
                  <a:srgbClr val="FFFFFF"/>
                </a:solidFill>
                <a:latin typeface="Arial" charset="0"/>
                <a:cs typeface="Arial" charset="0"/>
              </a:rPr>
              <a:t>there </a:t>
            </a:r>
            <a:r>
              <a:rPr lang="en-US" sz="1400" b="1" dirty="0">
                <a:solidFill>
                  <a:srgbClr val="FFFFFF"/>
                </a:solidFill>
                <a:latin typeface="Arial" charset="0"/>
                <a:cs typeface="Arial" charset="0"/>
              </a:rPr>
              <a:t>few haven’t been recorded since 1995.</a:t>
            </a:r>
          </a:p>
        </p:txBody>
      </p:sp>
      <p:sp>
        <p:nvSpPr>
          <p:cNvPr id="10" name="AutoShape 7"/>
          <p:cNvSpPr>
            <a:spLocks noChangeArrowheads="1"/>
          </p:cNvSpPr>
          <p:nvPr/>
        </p:nvSpPr>
        <p:spPr bwMode="blackWhite">
          <a:xfrm>
            <a:off x="5561349" y="4332156"/>
            <a:ext cx="2685175" cy="601371"/>
          </a:xfrm>
          <a:prstGeom prst="wedgeRectCallout">
            <a:avLst>
              <a:gd name="adj1" fmla="val 63458"/>
              <a:gd name="adj2" fmla="val 3117"/>
            </a:avLst>
          </a:prstGeom>
          <a:gradFill rotWithShape="1">
            <a:gsLst>
              <a:gs pos="0">
                <a:schemeClr val="tx2"/>
              </a:gs>
              <a:gs pos="100000">
                <a:schemeClr val="tx2">
                  <a:gamma/>
                  <a:shade val="66275"/>
                  <a:invGamma/>
                </a:schemeClr>
              </a:gs>
            </a:gsLst>
            <a:lin ang="5400000" scaled="1"/>
          </a:gradFill>
          <a:ln w="28575" algn="ctr">
            <a:no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29 </a:t>
            </a:r>
            <a:r>
              <a:rPr lang="en-US" sz="1600" b="1" dirty="0" smtClean="0">
                <a:solidFill>
                  <a:srgbClr val="FFFFFF"/>
                </a:solidFill>
                <a:latin typeface="Arial" charset="0"/>
                <a:cs typeface="Arial" charset="0"/>
              </a:rPr>
              <a:t>federal disasters were declared so far in 2014*</a:t>
            </a:r>
            <a:endParaRPr lang="en-US" sz="1600" b="1" dirty="0">
              <a:solidFill>
                <a:srgbClr val="FFFFFF"/>
              </a:solidFill>
              <a:latin typeface="Arial" charset="0"/>
              <a:cs typeface="Arial" charset="0"/>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103D1549-189B-430A-BC2E-B6FA9183E25C}" type="slidenum">
              <a:rPr lang="en-US" smtClean="0"/>
              <a:pPr>
                <a:defRPr/>
              </a:pPr>
              <a:t>170</a:t>
            </a:fld>
            <a:endParaRPr lang="en-US"/>
          </a:p>
        </p:txBody>
      </p:sp>
    </p:spTree>
    <p:extLst>
      <p:ext uri="{BB962C8B-B14F-4D97-AF65-F5344CB8AC3E}">
        <p14:creationId xmlns:p14="http://schemas.microsoft.com/office/powerpoint/2010/main" val="37185834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321541"/>
                                        </p:tgtEl>
                                        <p:attrNameLst>
                                          <p:attrName>style.visibility</p:attrName>
                                        </p:attrNameLst>
                                      </p:cBhvr>
                                      <p:to>
                                        <p:strVal val="visible"/>
                                      </p:to>
                                    </p:set>
                                    <p:anim calcmode="lin" valueType="num">
                                      <p:cBhvr>
                                        <p:cTn id="7" dur="500" fill="hold"/>
                                        <p:tgtEl>
                                          <p:spTgt spid="321541"/>
                                        </p:tgtEl>
                                        <p:attrNameLst>
                                          <p:attrName>ppt_w</p:attrName>
                                        </p:attrNameLst>
                                      </p:cBhvr>
                                      <p:tavLst>
                                        <p:tav tm="0">
                                          <p:val>
                                            <p:fltVal val="0"/>
                                          </p:val>
                                        </p:tav>
                                        <p:tav tm="100000">
                                          <p:val>
                                            <p:strVal val="#ppt_w"/>
                                          </p:val>
                                        </p:tav>
                                      </p:tavLst>
                                    </p:anim>
                                    <p:anim calcmode="lin" valueType="num">
                                      <p:cBhvr>
                                        <p:cTn id="8" dur="500" fill="hold"/>
                                        <p:tgtEl>
                                          <p:spTgt spid="321541"/>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4" fill="hold" grpId="0" nodeType="afterEffect">
                                  <p:stCondLst>
                                    <p:cond delay="70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par>
                          <p:cTn id="13" fill="hold">
                            <p:stCondLst>
                              <p:cond delay="2400"/>
                            </p:stCondLst>
                            <p:childTnLst>
                              <p:par>
                                <p:cTn id="14" presetID="22" presetClass="entr" presetSubtype="2" fill="hold" grpId="0" nodeType="afterEffect">
                                  <p:stCondLst>
                                    <p:cond delay="70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500"/>
                                        <p:tgtEl>
                                          <p:spTgt spid="11"/>
                                        </p:tgtEl>
                                      </p:cBhvr>
                                    </p:animEffect>
                                  </p:childTnLst>
                                </p:cTn>
                              </p:par>
                            </p:childTnLst>
                          </p:cTn>
                        </p:par>
                        <p:par>
                          <p:cTn id="17" fill="hold">
                            <p:stCondLst>
                              <p:cond delay="3600"/>
                            </p:stCondLst>
                            <p:childTnLst>
                              <p:par>
                                <p:cTn id="18" presetID="22" presetClass="entr" presetSubtype="4" fill="hold" grpId="0" nodeType="afterEffect">
                                  <p:stCondLst>
                                    <p:cond delay="70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541" grpId="0" animBg="1"/>
      <p:bldP spid="7" grpId="0" animBg="1"/>
      <p:bldP spid="11" grpId="0" animBg="1"/>
      <p:bldP spid="10" grpId="0" animBg="1"/>
    </p:bld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p:txBody>
          <a:bodyPr/>
          <a:lstStyle/>
          <a:p>
            <a:pPr>
              <a:defRPr/>
            </a:pPr>
            <a:fld id="{2FED0B32-072D-409A-B530-B21CB09A71EC}" type="slidenum">
              <a:rPr lang="en-US" smtClean="0">
                <a:solidFill>
                  <a:srgbClr val="000000"/>
                </a:solidFill>
              </a:rPr>
              <a:pPr>
                <a:defRPr/>
              </a:pPr>
              <a:t>171</a:t>
            </a:fld>
            <a:endParaRPr lang="en-US" smtClean="0">
              <a:solidFill>
                <a:srgbClr val="000000"/>
              </a:solidFill>
            </a:endParaRPr>
          </a:p>
        </p:txBody>
      </p:sp>
      <p:sp>
        <p:nvSpPr>
          <p:cNvPr id="35844" name="Rectangle 2"/>
          <p:cNvSpPr>
            <a:spLocks noGrp="1" noChangeArrowheads="1"/>
          </p:cNvSpPr>
          <p:nvPr>
            <p:ph type="title" idx="4294967295"/>
          </p:nvPr>
        </p:nvSpPr>
        <p:spPr>
          <a:xfrm>
            <a:off x="152400" y="-123825"/>
            <a:ext cx="8686801" cy="1143000"/>
          </a:xfrm>
        </p:spPr>
        <p:txBody>
          <a:bodyPr lIns="92075" tIns="46038" rIns="92075" bIns="46038" anchor="b"/>
          <a:lstStyle/>
          <a:p>
            <a:r>
              <a:rPr lang="en-US" dirty="0" smtClean="0"/>
              <a:t>Federal Disasters Declarations by State, </a:t>
            </a:r>
            <a:br>
              <a:rPr lang="en-US" dirty="0" smtClean="0"/>
            </a:br>
            <a:r>
              <a:rPr lang="en-US" dirty="0" smtClean="0"/>
              <a:t>1953 – 2014: Highest 25 States*</a:t>
            </a:r>
          </a:p>
        </p:txBody>
      </p:sp>
      <p:graphicFrame>
        <p:nvGraphicFramePr>
          <p:cNvPr id="35842" name="Object 3"/>
          <p:cNvGraphicFramePr>
            <a:graphicFrameLocks noGrp="1" noChangeAspect="1"/>
          </p:cNvGraphicFramePr>
          <p:nvPr>
            <p:ph idx="4294967295"/>
            <p:extLst>
              <p:ext uri="{D42A27DB-BD31-4B8C-83A1-F6EECF244321}">
                <p14:modId xmlns:p14="http://schemas.microsoft.com/office/powerpoint/2010/main" val="347088493"/>
              </p:ext>
            </p:extLst>
          </p:nvPr>
        </p:nvGraphicFramePr>
        <p:xfrm>
          <a:off x="19050" y="1833563"/>
          <a:ext cx="9113838" cy="4724400"/>
        </p:xfrm>
        <a:graphic>
          <a:graphicData uri="http://schemas.openxmlformats.org/presentationml/2006/ole">
            <mc:AlternateContent xmlns:mc="http://schemas.openxmlformats.org/markup-compatibility/2006">
              <mc:Choice xmlns:v="urn:schemas-microsoft-com:vml" Requires="v">
                <p:oleObj spid="_x0000_s27906078" name="Chart" r:id="rId4" imgW="8820048" imgH="4572135" progId="MSGraph.Chart.8">
                  <p:embed followColorScheme="full"/>
                </p:oleObj>
              </mc:Choice>
              <mc:Fallback>
                <p:oleObj name="Chart" r:id="rId4" imgW="8820048" imgH="4572135" progId="MSGraph.Chart.8">
                  <p:embed followColorScheme="full"/>
                  <p:pic>
                    <p:nvPicPr>
                      <p:cNvPr id="0" name=""/>
                      <p:cNvPicPr>
                        <a:picLocks noChangeAspect="1" noChangeArrowheads="1"/>
                      </p:cNvPicPr>
                      <p:nvPr/>
                    </p:nvPicPr>
                    <p:blipFill>
                      <a:blip r:embed="rId5"/>
                      <a:srcRect/>
                      <a:stretch>
                        <a:fillRect/>
                      </a:stretch>
                    </p:blipFill>
                    <p:spPr bwMode="auto">
                      <a:xfrm>
                        <a:off x="19050" y="1833563"/>
                        <a:ext cx="9113838" cy="472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AutoShape 7"/>
          <p:cNvSpPr>
            <a:spLocks noChangeArrowheads="1"/>
          </p:cNvSpPr>
          <p:nvPr/>
        </p:nvSpPr>
        <p:spPr bwMode="blackWhite">
          <a:xfrm>
            <a:off x="3348318" y="1430338"/>
            <a:ext cx="3366807" cy="1608697"/>
          </a:xfrm>
          <a:prstGeom prst="wedgeRectCallout">
            <a:avLst>
              <a:gd name="adj1" fmla="val -103813"/>
              <a:gd name="adj2" fmla="val 2557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charset="0"/>
                <a:cs typeface="Arial" charset="0"/>
              </a:rPr>
              <a:t>Over the </a:t>
            </a:r>
            <a:r>
              <a:rPr lang="en-US" b="1" dirty="0" smtClean="0">
                <a:solidFill>
                  <a:srgbClr val="FFFFFF"/>
                </a:solidFill>
                <a:latin typeface="Arial" charset="0"/>
                <a:cs typeface="Arial" charset="0"/>
              </a:rPr>
              <a:t>past 60 years, Texas has had the highest </a:t>
            </a:r>
            <a:r>
              <a:rPr lang="en-US" b="1" dirty="0">
                <a:solidFill>
                  <a:srgbClr val="FFFFFF"/>
                </a:solidFill>
                <a:latin typeface="Arial" charset="0"/>
                <a:cs typeface="Arial" charset="0"/>
              </a:rPr>
              <a:t>number of Federal Disaster </a:t>
            </a:r>
            <a:r>
              <a:rPr lang="en-US" b="1" dirty="0" smtClean="0">
                <a:solidFill>
                  <a:srgbClr val="FFFFFF"/>
                </a:solidFill>
                <a:latin typeface="Arial" charset="0"/>
                <a:cs typeface="Arial" charset="0"/>
              </a:rPr>
              <a:t>Declarations (none so far in 2014; 2 in in 2013)</a:t>
            </a:r>
            <a:endParaRPr lang="en-US" b="1" dirty="0">
              <a:solidFill>
                <a:srgbClr val="FFFFFF"/>
              </a:solidFill>
              <a:latin typeface="Arial" charset="0"/>
              <a:cs typeface="Arial" charset="0"/>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Text Box 4"/>
          <p:cNvSpPr txBox="1">
            <a:spLocks noChangeArrowheads="1"/>
          </p:cNvSpPr>
          <p:nvPr/>
        </p:nvSpPr>
        <p:spPr bwMode="auto">
          <a:xfrm>
            <a:off x="100106" y="6400556"/>
            <a:ext cx="9017000" cy="417103"/>
          </a:xfrm>
          <a:prstGeom prst="rect">
            <a:avLst/>
          </a:prstGeom>
          <a:noFill/>
          <a:ln w="9525">
            <a:noFill/>
            <a:miter lim="800000"/>
            <a:headEnd/>
            <a:tailEnd/>
          </a:ln>
        </p:spPr>
        <p:txBody>
          <a:bodyPr lIns="92075" tIns="46038" rIns="92075" bIns="46038">
            <a:spAutoFit/>
          </a:bodyPr>
          <a:lstStyle/>
          <a:p>
            <a:pPr eaLnBrk="0" fontAlgn="base" hangingPunct="0">
              <a:lnSpc>
                <a:spcPct val="70000"/>
              </a:lnSpc>
              <a:spcBef>
                <a:spcPct val="50000"/>
              </a:spcBef>
              <a:spcAft>
                <a:spcPct val="0"/>
              </a:spcAft>
              <a:buClr>
                <a:srgbClr val="FF3300"/>
              </a:buClr>
              <a:buFont typeface="Wingdings" pitchFamily="2" charset="2"/>
              <a:buNone/>
            </a:pPr>
            <a:r>
              <a:rPr lang="en-US" sz="1100" dirty="0" smtClean="0">
                <a:solidFill>
                  <a:srgbClr val="000000"/>
                </a:solidFill>
                <a:latin typeface="Arial" charset="0"/>
                <a:cs typeface="Arial" charset="0"/>
              </a:rPr>
              <a:t>*Through </a:t>
            </a:r>
            <a:r>
              <a:rPr lang="en-US" sz="1100" dirty="0" smtClean="0">
                <a:solidFill>
                  <a:srgbClr val="000000"/>
                </a:solidFill>
              </a:rPr>
              <a:t>July 16, 2014</a:t>
            </a:r>
            <a:r>
              <a:rPr lang="en-US" sz="1100" dirty="0" smtClean="0">
                <a:solidFill>
                  <a:srgbClr val="000000"/>
                </a:solidFill>
                <a:latin typeface="Arial" charset="0"/>
                <a:cs typeface="Arial" charset="0"/>
              </a:rPr>
              <a:t>. Includes Puerto Rico and the District of Columbia.</a:t>
            </a:r>
          </a:p>
          <a:p>
            <a:pPr eaLnBrk="0" fontAlgn="base" hangingPunct="0">
              <a:lnSpc>
                <a:spcPct val="70000"/>
              </a:lnSpc>
              <a:spcBef>
                <a:spcPct val="50000"/>
              </a:spcBef>
              <a:spcAft>
                <a:spcPct val="0"/>
              </a:spcAft>
              <a:buClr>
                <a:srgbClr val="FF3300"/>
              </a:buClr>
              <a:buFont typeface="Wingdings" pitchFamily="2" charset="2"/>
              <a:buNone/>
            </a:pPr>
            <a:r>
              <a:rPr lang="en-US" sz="1100" dirty="0" smtClean="0">
                <a:solidFill>
                  <a:srgbClr val="000000"/>
                </a:solidFill>
                <a:latin typeface="Arial" charset="0"/>
                <a:cs typeface="Arial" charset="0"/>
              </a:rPr>
              <a:t>Source</a:t>
            </a:r>
            <a:r>
              <a:rPr lang="en-US" sz="1100" dirty="0">
                <a:solidFill>
                  <a:srgbClr val="000000"/>
                </a:solidFill>
                <a:latin typeface="Arial" charset="0"/>
                <a:cs typeface="Arial" charset="0"/>
              </a:rPr>
              <a:t>:  </a:t>
            </a:r>
            <a:r>
              <a:rPr lang="en-US" sz="1100" dirty="0" smtClean="0">
                <a:solidFill>
                  <a:srgbClr val="000000"/>
                </a:solidFill>
                <a:latin typeface="Arial" charset="0"/>
                <a:cs typeface="Arial" charset="0"/>
              </a:rPr>
              <a:t>FEMA: </a:t>
            </a:r>
            <a:r>
              <a:rPr lang="en-US" sz="1100" dirty="0" smtClean="0">
                <a:solidFill>
                  <a:srgbClr val="000000"/>
                </a:solidFill>
                <a:latin typeface="Arial" charset="0"/>
                <a:cs typeface="Arial" charset="0"/>
                <a:hlinkClick r:id="rId6"/>
              </a:rPr>
              <a:t>http://www.fema.gov/news/disaster_totals_annual.fema</a:t>
            </a:r>
            <a:r>
              <a:rPr lang="en-US" sz="1100" dirty="0" smtClean="0">
                <a:solidFill>
                  <a:srgbClr val="000000"/>
                </a:solidFill>
                <a:latin typeface="Arial" charset="0"/>
                <a:cs typeface="Arial" charset="0"/>
              </a:rPr>
              <a:t>; Insurance Information Institute.</a:t>
            </a:r>
            <a:r>
              <a:rPr lang="en-US" sz="1100" dirty="0">
                <a:solidFill>
                  <a:srgbClr val="000000"/>
                </a:solidFill>
                <a:latin typeface="Arial" charset="0"/>
                <a:cs typeface="Arial" charset="0"/>
              </a:rPr>
              <a:t>		</a:t>
            </a:r>
          </a:p>
        </p:txBody>
      </p:sp>
    </p:spTree>
    <p:extLst>
      <p:ext uri="{BB962C8B-B14F-4D97-AF65-F5344CB8AC3E}">
        <p14:creationId xmlns:p14="http://schemas.microsoft.com/office/powerpoint/2010/main" val="13796229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p:txBody>
          <a:bodyPr/>
          <a:lstStyle/>
          <a:p>
            <a:pPr>
              <a:defRPr/>
            </a:pPr>
            <a:fld id="{9DB28C07-2B9F-4138-A2C4-BE11C1A53A4D}" type="slidenum">
              <a:rPr lang="en-US" smtClean="0">
                <a:solidFill>
                  <a:srgbClr val="000000"/>
                </a:solidFill>
              </a:rPr>
              <a:pPr>
                <a:defRPr/>
              </a:pPr>
              <a:t>172</a:t>
            </a:fld>
            <a:endParaRPr lang="en-US" smtClean="0">
              <a:solidFill>
                <a:srgbClr val="000000"/>
              </a:solidFill>
            </a:endParaRPr>
          </a:p>
        </p:txBody>
      </p:sp>
      <p:sp>
        <p:nvSpPr>
          <p:cNvPr id="36868" name="Rectangle 2"/>
          <p:cNvSpPr>
            <a:spLocks noGrp="1" noChangeArrowheads="1"/>
          </p:cNvSpPr>
          <p:nvPr>
            <p:ph type="title" idx="4294967295"/>
          </p:nvPr>
        </p:nvSpPr>
        <p:spPr>
          <a:xfrm>
            <a:off x="152400" y="-123825"/>
            <a:ext cx="8686800" cy="1143000"/>
          </a:xfrm>
        </p:spPr>
        <p:txBody>
          <a:bodyPr lIns="92075" tIns="46038" rIns="92075" bIns="46038" anchor="b"/>
          <a:lstStyle/>
          <a:p>
            <a:r>
              <a:rPr lang="en-US" dirty="0" smtClean="0"/>
              <a:t>Federal Disasters Declarations by State, </a:t>
            </a:r>
            <a:br>
              <a:rPr lang="en-US" dirty="0" smtClean="0"/>
            </a:br>
            <a:r>
              <a:rPr lang="en-US" dirty="0" smtClean="0"/>
              <a:t>1953 – 2014: Lowest 25 States*</a:t>
            </a:r>
          </a:p>
        </p:txBody>
      </p:sp>
      <p:graphicFrame>
        <p:nvGraphicFramePr>
          <p:cNvPr id="36866" name="Object 3"/>
          <p:cNvGraphicFramePr>
            <a:graphicFrameLocks noGrp="1" noChangeAspect="1"/>
          </p:cNvGraphicFramePr>
          <p:nvPr>
            <p:ph idx="4294967295"/>
            <p:extLst>
              <p:ext uri="{D42A27DB-BD31-4B8C-83A1-F6EECF244321}">
                <p14:modId xmlns:p14="http://schemas.microsoft.com/office/powerpoint/2010/main" val="3927185931"/>
              </p:ext>
            </p:extLst>
          </p:nvPr>
        </p:nvGraphicFramePr>
        <p:xfrm>
          <a:off x="25400" y="1790700"/>
          <a:ext cx="9055100" cy="4713288"/>
        </p:xfrm>
        <a:graphic>
          <a:graphicData uri="http://schemas.openxmlformats.org/presentationml/2006/ole">
            <mc:AlternateContent xmlns:mc="http://schemas.openxmlformats.org/markup-compatibility/2006">
              <mc:Choice xmlns:v="urn:schemas-microsoft-com:vml" Requires="v">
                <p:oleObj spid="_x0000_s27907102" name="Chart" r:id="rId4" imgW="8820048" imgH="4591030" progId="MSGraph.Chart.8">
                  <p:embed followColorScheme="full"/>
                </p:oleObj>
              </mc:Choice>
              <mc:Fallback>
                <p:oleObj name="Chart" r:id="rId4" imgW="8820048" imgH="4591030" progId="MSGraph.Chart.8">
                  <p:embed followColorScheme="full"/>
                  <p:pic>
                    <p:nvPicPr>
                      <p:cNvPr id="0" name=""/>
                      <p:cNvPicPr>
                        <a:picLocks noChangeAspect="1" noChangeArrowheads="1"/>
                      </p:cNvPicPr>
                      <p:nvPr/>
                    </p:nvPicPr>
                    <p:blipFill>
                      <a:blip r:embed="rId5"/>
                      <a:srcRect/>
                      <a:stretch>
                        <a:fillRect/>
                      </a:stretch>
                    </p:blipFill>
                    <p:spPr bwMode="auto">
                      <a:xfrm>
                        <a:off x="25400" y="1790700"/>
                        <a:ext cx="9055100" cy="4713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7"/>
          <p:cNvSpPr>
            <a:spLocks noChangeArrowheads="1"/>
          </p:cNvSpPr>
          <p:nvPr/>
        </p:nvSpPr>
        <p:spPr bwMode="blackWhite">
          <a:xfrm>
            <a:off x="5462543" y="1527019"/>
            <a:ext cx="2784475" cy="1626534"/>
          </a:xfrm>
          <a:prstGeom prst="wedgeRectCallout">
            <a:avLst>
              <a:gd name="adj1" fmla="val 60027"/>
              <a:gd name="adj2" fmla="val 15878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charset="0"/>
                <a:cs typeface="Arial" charset="0"/>
              </a:rPr>
              <a:t>Over the past </a:t>
            </a:r>
            <a:r>
              <a:rPr lang="en-US" b="1" dirty="0" smtClean="0">
                <a:solidFill>
                  <a:srgbClr val="FFFFFF"/>
                </a:solidFill>
                <a:latin typeface="Arial" charset="0"/>
                <a:cs typeface="Arial" charset="0"/>
              </a:rPr>
              <a:t>60 years, Wyoming  and Rhode Island had the fewest </a:t>
            </a:r>
            <a:r>
              <a:rPr lang="en-US" b="1" dirty="0">
                <a:solidFill>
                  <a:srgbClr val="FFFFFF"/>
                </a:solidFill>
                <a:latin typeface="Arial" charset="0"/>
                <a:cs typeface="Arial" charset="0"/>
              </a:rPr>
              <a:t>number of Federal Disaster Declarations</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10" name="Text Box 4"/>
          <p:cNvSpPr txBox="1">
            <a:spLocks noChangeArrowheads="1"/>
          </p:cNvSpPr>
          <p:nvPr/>
        </p:nvSpPr>
        <p:spPr bwMode="auto">
          <a:xfrm>
            <a:off x="100106" y="6400556"/>
            <a:ext cx="9017000" cy="417103"/>
          </a:xfrm>
          <a:prstGeom prst="rect">
            <a:avLst/>
          </a:prstGeom>
          <a:noFill/>
          <a:ln w="9525">
            <a:noFill/>
            <a:miter lim="800000"/>
            <a:headEnd/>
            <a:tailEnd/>
          </a:ln>
        </p:spPr>
        <p:txBody>
          <a:bodyPr lIns="92075" tIns="46038" rIns="92075" bIns="46038">
            <a:spAutoFit/>
          </a:bodyPr>
          <a:lstStyle/>
          <a:p>
            <a:pPr eaLnBrk="0" fontAlgn="base" hangingPunct="0">
              <a:lnSpc>
                <a:spcPct val="70000"/>
              </a:lnSpc>
              <a:spcBef>
                <a:spcPct val="50000"/>
              </a:spcBef>
              <a:spcAft>
                <a:spcPct val="0"/>
              </a:spcAft>
              <a:buClr>
                <a:srgbClr val="FF3300"/>
              </a:buClr>
              <a:buFont typeface="Wingdings" pitchFamily="2" charset="2"/>
              <a:buNone/>
            </a:pPr>
            <a:r>
              <a:rPr lang="en-US" sz="1100" dirty="0" smtClean="0">
                <a:solidFill>
                  <a:srgbClr val="000000"/>
                </a:solidFill>
                <a:latin typeface="Arial" charset="0"/>
                <a:cs typeface="Arial" charset="0"/>
              </a:rPr>
              <a:t>*Through </a:t>
            </a:r>
            <a:r>
              <a:rPr lang="en-US" sz="1100" dirty="0" smtClean="0">
                <a:solidFill>
                  <a:srgbClr val="000000"/>
                </a:solidFill>
              </a:rPr>
              <a:t>July 16, 2014</a:t>
            </a:r>
            <a:r>
              <a:rPr lang="en-US" sz="1100" dirty="0" smtClean="0">
                <a:solidFill>
                  <a:srgbClr val="000000"/>
                </a:solidFill>
                <a:latin typeface="Arial" charset="0"/>
                <a:cs typeface="Arial" charset="0"/>
              </a:rPr>
              <a:t>. Includes Puerto Rico and the District of Columbia.</a:t>
            </a:r>
          </a:p>
          <a:p>
            <a:pPr eaLnBrk="0" fontAlgn="base" hangingPunct="0">
              <a:lnSpc>
                <a:spcPct val="70000"/>
              </a:lnSpc>
              <a:spcBef>
                <a:spcPct val="50000"/>
              </a:spcBef>
              <a:spcAft>
                <a:spcPct val="0"/>
              </a:spcAft>
              <a:buClr>
                <a:srgbClr val="FF3300"/>
              </a:buClr>
              <a:buFont typeface="Wingdings" pitchFamily="2" charset="2"/>
              <a:buNone/>
            </a:pPr>
            <a:r>
              <a:rPr lang="en-US" sz="1100" dirty="0" smtClean="0">
                <a:solidFill>
                  <a:srgbClr val="000000"/>
                </a:solidFill>
                <a:latin typeface="Arial" charset="0"/>
                <a:cs typeface="Arial" charset="0"/>
              </a:rPr>
              <a:t>Source</a:t>
            </a:r>
            <a:r>
              <a:rPr lang="en-US" sz="1100" dirty="0">
                <a:solidFill>
                  <a:srgbClr val="000000"/>
                </a:solidFill>
                <a:latin typeface="Arial" charset="0"/>
                <a:cs typeface="Arial" charset="0"/>
              </a:rPr>
              <a:t>:  </a:t>
            </a:r>
            <a:r>
              <a:rPr lang="en-US" sz="1100" dirty="0" smtClean="0">
                <a:solidFill>
                  <a:srgbClr val="000000"/>
                </a:solidFill>
                <a:latin typeface="Arial" charset="0"/>
                <a:cs typeface="Arial" charset="0"/>
              </a:rPr>
              <a:t>FEMA: </a:t>
            </a:r>
            <a:r>
              <a:rPr lang="en-US" sz="1100" dirty="0" smtClean="0">
                <a:solidFill>
                  <a:srgbClr val="000000"/>
                </a:solidFill>
                <a:latin typeface="Arial" charset="0"/>
                <a:cs typeface="Arial" charset="0"/>
                <a:hlinkClick r:id="rId6"/>
              </a:rPr>
              <a:t>http://www.fema.gov/news/disaster_totals_annual.fema</a:t>
            </a:r>
            <a:r>
              <a:rPr lang="en-US" sz="1100" dirty="0" smtClean="0">
                <a:solidFill>
                  <a:srgbClr val="000000"/>
                </a:solidFill>
                <a:latin typeface="Arial" charset="0"/>
                <a:cs typeface="Arial" charset="0"/>
              </a:rPr>
              <a:t>; Insurance Information Institute.</a:t>
            </a:r>
            <a:r>
              <a:rPr lang="en-US" sz="1100" dirty="0">
                <a:solidFill>
                  <a:srgbClr val="000000"/>
                </a:solidFill>
                <a:latin typeface="Arial" charset="0"/>
                <a:cs typeface="Arial" charset="0"/>
              </a:rPr>
              <a:t>		</a:t>
            </a:r>
          </a:p>
        </p:txBody>
      </p:sp>
    </p:spTree>
    <p:extLst>
      <p:ext uri="{BB962C8B-B14F-4D97-AF65-F5344CB8AC3E}">
        <p14:creationId xmlns:p14="http://schemas.microsoft.com/office/powerpoint/2010/main" val="30779527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9570"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09571"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F1E8D28-9818-4895-9ECE-BCCD5C2326B4}" type="slidenum">
              <a:rPr lang="en-US" sz="900">
                <a:solidFill>
                  <a:schemeClr val="bg1"/>
                </a:solidFill>
              </a:rPr>
              <a:pPr algn="r" eaLnBrk="0" hangingPunct="0">
                <a:lnSpc>
                  <a:spcPct val="85000"/>
                </a:lnSpc>
                <a:spcBef>
                  <a:spcPct val="20000"/>
                </a:spcBef>
              </a:pPr>
              <a:t>173</a:t>
            </a:fld>
            <a:endParaRPr lang="en-US" sz="900">
              <a:solidFill>
                <a:schemeClr val="bg1"/>
              </a:solidFill>
            </a:endParaRPr>
          </a:p>
        </p:txBody>
      </p:sp>
      <p:pic>
        <p:nvPicPr>
          <p:cNvPr id="109572"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3" name="Rectangle 10"/>
          <p:cNvSpPr>
            <a:spLocks noChangeArrowheads="1"/>
          </p:cNvSpPr>
          <p:nvPr/>
        </p:nvSpPr>
        <p:spPr bwMode="blackWhite">
          <a:xfrm>
            <a:off x="377825" y="2724150"/>
            <a:ext cx="8424863" cy="11334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85000"/>
              </a:lnSpc>
              <a:spcBef>
                <a:spcPct val="25000"/>
              </a:spcBef>
              <a:defRPr/>
            </a:pPr>
            <a:r>
              <a:rPr lang="en-US" sz="2800" b="1" dirty="0" smtClean="0">
                <a:solidFill>
                  <a:schemeClr val="bg1"/>
                </a:solidFill>
              </a:rPr>
              <a:t>SEVERE WEATHER REPORT UPDATE: 2014</a:t>
            </a:r>
            <a:endParaRPr lang="en-US" sz="2800" b="1" dirty="0">
              <a:solidFill>
                <a:schemeClr val="bg1"/>
              </a:solidFill>
            </a:endParaRPr>
          </a:p>
        </p:txBody>
      </p:sp>
      <p:sp>
        <p:nvSpPr>
          <p:cNvPr id="109574" name="TextBox 5"/>
          <p:cNvSpPr txBox="1">
            <a:spLocks noChangeArrowheads="1"/>
          </p:cNvSpPr>
          <p:nvPr/>
        </p:nvSpPr>
        <p:spPr bwMode="auto">
          <a:xfrm>
            <a:off x="947738" y="4498975"/>
            <a:ext cx="7331075" cy="1077218"/>
          </a:xfrm>
          <a:prstGeom prst="rect">
            <a:avLst/>
          </a:prstGeom>
          <a:noFill/>
          <a:ln w="9525">
            <a:noFill/>
            <a:miter lim="800000"/>
            <a:headEnd/>
            <a:tailEnd/>
          </a:ln>
        </p:spPr>
        <p:txBody>
          <a:bodyPr>
            <a:spAutoFit/>
          </a:bodyPr>
          <a:lstStyle/>
          <a:p>
            <a:pPr algn="ctr"/>
            <a:r>
              <a:rPr lang="en-US" sz="3200" b="1" i="1" dirty="0" smtClean="0">
                <a:solidFill>
                  <a:srgbClr val="225A7A"/>
                </a:solidFill>
              </a:rPr>
              <a:t>Damage from Tornadoes, Large Hail and High Winds Keep Insurers Busy</a:t>
            </a:r>
            <a:endParaRPr lang="en-US" sz="3200" b="1" i="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173</a:t>
            </a:fld>
            <a:endParaRPr lang="en-US"/>
          </a:p>
        </p:txBody>
      </p:sp>
    </p:spTree>
  </p:cSld>
  <p:clrMapOvr>
    <a:masterClrMapping/>
  </p:clrMapOvr>
  <p:transition>
    <p:zoom dir="in"/>
  </p:transition>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28600" y="196850"/>
            <a:ext cx="6838950" cy="719138"/>
          </a:xfrm>
        </p:spPr>
        <p:txBody>
          <a:bodyPr/>
          <a:lstStyle/>
          <a:p>
            <a:pPr>
              <a:defRPr/>
            </a:pPr>
            <a:r>
              <a:rPr lang="en-US" kern="1200" dirty="0" smtClean="0">
                <a:solidFill>
                  <a:srgbClr val="28688C"/>
                </a:solidFill>
                <a:latin typeface="Arial"/>
                <a:ea typeface="Arial Unicode MS"/>
                <a:cs typeface="Arial"/>
              </a:rPr>
              <a:t>Location of Tornado Reports in 2014:</a:t>
            </a:r>
            <a:br>
              <a:rPr lang="en-US" kern="1200" dirty="0" smtClean="0">
                <a:solidFill>
                  <a:srgbClr val="28688C"/>
                </a:solidFill>
                <a:latin typeface="Arial"/>
                <a:ea typeface="Arial Unicode MS"/>
                <a:cs typeface="Arial"/>
              </a:rPr>
            </a:br>
            <a:r>
              <a:rPr lang="en-US" kern="1200" dirty="0" smtClean="0">
                <a:solidFill>
                  <a:srgbClr val="28688C"/>
                </a:solidFill>
                <a:latin typeface="Arial"/>
                <a:ea typeface="Arial Unicode MS"/>
                <a:cs typeface="Arial"/>
              </a:rPr>
              <a:t>Through July 14, 2014</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fontAlgn="base">
              <a:spcBef>
                <a:spcPct val="0"/>
              </a:spcBef>
              <a:spcAft>
                <a:spcPct val="0"/>
              </a:spcAft>
              <a:defRPr/>
            </a:pPr>
            <a:fld id="{4FF6ED8F-E4C3-4F9C-B52C-5D5148FFE8B9}" type="slidenum">
              <a:rPr lang="en-US" sz="1000">
                <a:solidFill>
                  <a:srgbClr val="000000">
                    <a:lumMod val="75000"/>
                  </a:srgbClr>
                </a:solidFill>
                <a:cs typeface="Arial" charset="0"/>
              </a:rPr>
              <a:pPr algn="r" fontAlgn="base">
                <a:spcBef>
                  <a:spcPct val="0"/>
                </a:spcBef>
                <a:spcAft>
                  <a:spcPct val="0"/>
                </a:spcAft>
                <a:defRPr/>
              </a:pPr>
              <a:t>174</a:t>
            </a:fld>
            <a:endParaRPr lang="en-US" sz="1000" dirty="0">
              <a:solidFill>
                <a:srgbClr val="000000">
                  <a:lumMod val="75000"/>
                </a:srgbClr>
              </a:solidFill>
              <a:cs typeface="Arial" charset="0"/>
            </a:endParaRPr>
          </a:p>
        </p:txBody>
      </p:sp>
      <p:sp>
        <p:nvSpPr>
          <p:cNvPr id="10" name="Rectangle 3"/>
          <p:cNvSpPr>
            <a:spLocks noChangeArrowheads="1"/>
          </p:cNvSpPr>
          <p:nvPr/>
        </p:nvSpPr>
        <p:spPr bwMode="auto">
          <a:xfrm>
            <a:off x="0" y="6543675"/>
            <a:ext cx="8242300" cy="246063"/>
          </a:xfrm>
          <a:prstGeom prst="rect">
            <a:avLst/>
          </a:prstGeom>
          <a:noFill/>
          <a:ln w="9525" algn="ctr">
            <a:noFill/>
            <a:miter lim="800000"/>
            <a:headEnd/>
            <a:tailEnd/>
          </a:ln>
        </p:spPr>
        <p:txBody>
          <a:bodyPr anchor="ctr">
            <a:spAutoFit/>
          </a:bodyPr>
          <a:lstStyle/>
          <a:p>
            <a:pPr fontAlgn="base">
              <a:spcBef>
                <a:spcPct val="0"/>
              </a:spcBef>
              <a:spcAft>
                <a:spcPct val="0"/>
              </a:spcAft>
              <a:defRPr/>
            </a:pPr>
            <a:r>
              <a:rPr lang="en-US" sz="1000" dirty="0">
                <a:solidFill>
                  <a:srgbClr val="000000">
                    <a:lumMod val="75000"/>
                  </a:srgbClr>
                </a:solidFill>
                <a:latin typeface="Arial" charset="0"/>
                <a:cs typeface="Arial" charset="0"/>
              </a:rPr>
              <a:t>Source: NOAA Storm Prediction Center; </a:t>
            </a:r>
            <a:r>
              <a:rPr lang="en-US" sz="1000" dirty="0">
                <a:solidFill>
                  <a:srgbClr val="000000">
                    <a:lumMod val="75000"/>
                  </a:srgbClr>
                </a:solidFill>
                <a:latin typeface="Arial" charset="0"/>
                <a:cs typeface="Arial" charset="0"/>
                <a:hlinkClick r:id="rId3"/>
              </a:rPr>
              <a:t>http://</a:t>
            </a:r>
            <a:r>
              <a:rPr lang="en-US" sz="1000" dirty="0" smtClean="0">
                <a:solidFill>
                  <a:srgbClr val="000000">
                    <a:lumMod val="75000"/>
                  </a:srgbClr>
                </a:solidFill>
                <a:latin typeface="Arial" charset="0"/>
                <a:cs typeface="Arial" charset="0"/>
                <a:hlinkClick r:id="rId3"/>
              </a:rPr>
              <a:t>www.spc.noaa.gov/climo/online/monthly/2014_annual_summary.html#</a:t>
            </a:r>
            <a:r>
              <a:rPr lang="en-US" sz="1000" dirty="0" smtClean="0">
                <a:solidFill>
                  <a:srgbClr val="000000">
                    <a:lumMod val="75000"/>
                  </a:srgbClr>
                </a:solidFill>
                <a:latin typeface="Arial" charset="0"/>
                <a:cs typeface="Arial" charset="0"/>
              </a:rPr>
              <a:t>; PCS. </a:t>
            </a:r>
            <a:endParaRPr lang="en-US" sz="1000" i="1" dirty="0">
              <a:solidFill>
                <a:srgbClr val="000000">
                  <a:lumMod val="75000"/>
                </a:srgbClr>
              </a:solidFill>
              <a:latin typeface="Arial" charset="0"/>
              <a:cs typeface="Arial"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12310" y="1274323"/>
            <a:ext cx="7243268" cy="5192077"/>
          </a:xfrm>
          <a:prstGeom prst="rect">
            <a:avLst/>
          </a:prstGeom>
        </p:spPr>
      </p:pic>
      <p:sp>
        <p:nvSpPr>
          <p:cNvPr id="16" name="AutoShape 7"/>
          <p:cNvSpPr>
            <a:spLocks noChangeArrowheads="1"/>
          </p:cNvSpPr>
          <p:nvPr/>
        </p:nvSpPr>
        <p:spPr bwMode="blackWhite">
          <a:xfrm>
            <a:off x="6988804" y="2612765"/>
            <a:ext cx="1976437" cy="2359743"/>
          </a:xfrm>
          <a:prstGeom prst="wedgeRectCallout">
            <a:avLst>
              <a:gd name="adj1" fmla="val -65238"/>
              <a:gd name="adj2" fmla="val -2165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pitchFamily="34" charset="0"/>
                <a:cs typeface="Arial" pitchFamily="34" charset="0"/>
              </a:rPr>
              <a:t>There </a:t>
            </a:r>
            <a:r>
              <a:rPr lang="en-US" b="1" dirty="0" smtClean="0">
                <a:solidFill>
                  <a:srgbClr val="FFFFFF"/>
                </a:solidFill>
                <a:latin typeface="Arial" pitchFamily="34" charset="0"/>
                <a:cs typeface="Arial" pitchFamily="34" charset="0"/>
              </a:rPr>
              <a:t>have been 813 tornadoes so far in 2014, causing extensive property damage in several states</a:t>
            </a:r>
            <a:endParaRPr lang="en-US" b="1" dirty="0">
              <a:solidFill>
                <a:srgbClr val="FFFFFF"/>
              </a:solidFill>
              <a:latin typeface="Arial" pitchFamily="34" charset="0"/>
              <a:cs typeface="Arial" pitchFamily="34" charset="0"/>
            </a:endParaRPr>
          </a:p>
        </p:txBody>
      </p:sp>
      <p:sp>
        <p:nvSpPr>
          <p:cNvPr id="19" name="Rectangle 7"/>
          <p:cNvSpPr>
            <a:spLocks noChangeArrowheads="1"/>
          </p:cNvSpPr>
          <p:nvPr/>
        </p:nvSpPr>
        <p:spPr bwMode="grayWhite">
          <a:xfrm>
            <a:off x="2670445" y="3792636"/>
            <a:ext cx="1955260" cy="1878590"/>
          </a:xfrm>
          <a:prstGeom prst="rect">
            <a:avLst/>
          </a:prstGeom>
          <a:noFill/>
          <a:ln w="57150">
            <a:solidFill>
              <a:schemeClr val="folHlink"/>
            </a:solidFill>
            <a:miter lim="800000"/>
            <a:headEnd/>
            <a:tailEnd/>
          </a:ln>
        </p:spPr>
        <p:txBody>
          <a:bodyPr wrap="none" anchor="ctr"/>
          <a:lstStyle/>
          <a:p>
            <a:endParaRPr lang="en-US"/>
          </a:p>
        </p:txBody>
      </p:sp>
      <p:sp>
        <p:nvSpPr>
          <p:cNvPr id="20" name="AutoShape 7"/>
          <p:cNvSpPr>
            <a:spLocks noChangeArrowheads="1"/>
          </p:cNvSpPr>
          <p:nvPr/>
        </p:nvSpPr>
        <p:spPr bwMode="blackWhite">
          <a:xfrm>
            <a:off x="124054" y="2710041"/>
            <a:ext cx="2285997" cy="1408627"/>
          </a:xfrm>
          <a:prstGeom prst="wedgeRectCallout">
            <a:avLst>
              <a:gd name="adj1" fmla="val 60954"/>
              <a:gd name="adj2" fmla="val 3689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There have been 53 tornadoes so far in TX in 2014, compared to 65 for all of 2013</a:t>
            </a:r>
            <a:endParaRPr lang="en-US" b="1" dirty="0">
              <a:solidFill>
                <a:srgbClr val="FFFFFF"/>
              </a:solidFill>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699"/>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par>
                                <p:cTn id="8" presetID="16" presetClass="entr" presetSubtype="26" fill="hold" grpId="0" nodeType="withEffect">
                                  <p:stCondLst>
                                    <p:cond delay="1000"/>
                                  </p:stCondLst>
                                  <p:childTnLst>
                                    <p:set>
                                      <p:cBhvr>
                                        <p:cTn id="9" dur="1" fill="hold">
                                          <p:stCondLst>
                                            <p:cond delay="0"/>
                                          </p:stCondLst>
                                        </p:cTn>
                                        <p:tgtEl>
                                          <p:spTgt spid="19"/>
                                        </p:tgtEl>
                                        <p:attrNameLst>
                                          <p:attrName>style.visibility</p:attrName>
                                        </p:attrNameLst>
                                      </p:cBhvr>
                                      <p:to>
                                        <p:strVal val="visible"/>
                                      </p:to>
                                    </p:set>
                                    <p:animEffect transition="in" filter="barn(inHorizontal)">
                                      <p:cBhvr>
                                        <p:cTn id="10" dur="500"/>
                                        <p:tgtEl>
                                          <p:spTgt spid="19"/>
                                        </p:tgtEl>
                                      </p:cBhvr>
                                    </p:animEffect>
                                  </p:childTnLst>
                                </p:cTn>
                              </p:par>
                            </p:childTnLst>
                          </p:cTn>
                        </p:par>
                        <p:par>
                          <p:cTn id="11" fill="hold">
                            <p:stCondLst>
                              <p:cond delay="1500"/>
                            </p:stCondLst>
                            <p:childTnLst>
                              <p:par>
                                <p:cTn id="12" presetID="22" presetClass="entr" presetSubtype="4" fill="hold" grpId="0" nodeType="afterEffect">
                                  <p:stCondLst>
                                    <p:cond delay="700"/>
                                  </p:stCondLst>
                                  <p:childTnLst>
                                    <p:set>
                                      <p:cBhvr>
                                        <p:cTn id="13" dur="1" fill="hold">
                                          <p:stCondLst>
                                            <p:cond delay="0"/>
                                          </p:stCondLst>
                                        </p:cTn>
                                        <p:tgtEl>
                                          <p:spTgt spid="20"/>
                                        </p:tgtEl>
                                        <p:attrNameLst>
                                          <p:attrName>style.visibility</p:attrName>
                                        </p:attrNameLst>
                                      </p:cBhvr>
                                      <p:to>
                                        <p:strVal val="visible"/>
                                      </p:to>
                                    </p:set>
                                    <p:animEffect transition="in" filter="wipe(down)">
                                      <p:cBhvr>
                                        <p:cTn id="1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autoUpdateAnimBg="0"/>
      <p:bldP spid="19" grpId="0" animBg="1"/>
      <p:bldP spid="20" grpId="0" animBg="1"/>
    </p:bld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307974" y="160338"/>
            <a:ext cx="6838950" cy="719138"/>
          </a:xfrm>
        </p:spPr>
        <p:txBody>
          <a:bodyPr/>
          <a:lstStyle/>
          <a:p>
            <a:pPr>
              <a:defRPr/>
            </a:pPr>
            <a:r>
              <a:rPr lang="en-US" kern="1200" dirty="0" smtClean="0">
                <a:solidFill>
                  <a:srgbClr val="28688C"/>
                </a:solidFill>
                <a:latin typeface="Arial"/>
                <a:ea typeface="Arial Unicode MS"/>
                <a:cs typeface="Arial"/>
              </a:rPr>
              <a:t>U.S. Tornado </a:t>
            </a:r>
            <a:r>
              <a:rPr lang="en-US" dirty="0" smtClean="0">
                <a:solidFill>
                  <a:srgbClr val="28688C"/>
                </a:solidFill>
              </a:rPr>
              <a:t>Count, 2005-2014* </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a:defRPr/>
            </a:pPr>
            <a:fld id="{D131676E-5B39-464A-99D9-D8B8DE9BDE38}" type="slidenum">
              <a:rPr lang="en-US" sz="1000">
                <a:solidFill>
                  <a:schemeClr val="accent4">
                    <a:lumMod val="75000"/>
                  </a:schemeClr>
                </a:solidFill>
                <a:latin typeface="+mn-lt"/>
                <a:cs typeface="+mn-cs"/>
              </a:rPr>
              <a:pPr algn="r">
                <a:defRPr/>
              </a:pPr>
              <a:t>175</a:t>
            </a:fld>
            <a:endParaRPr lang="en-US" sz="1000" dirty="0">
              <a:solidFill>
                <a:schemeClr val="accent4">
                  <a:lumMod val="75000"/>
                </a:schemeClr>
              </a:solidFill>
              <a:latin typeface="+mn-lt"/>
              <a:cs typeface="+mn-cs"/>
            </a:endParaRPr>
          </a:p>
        </p:txBody>
      </p:sp>
      <p:sp>
        <p:nvSpPr>
          <p:cNvPr id="17" name="Rectangle 14"/>
          <p:cNvSpPr>
            <a:spLocks noChangeArrowheads="1"/>
          </p:cNvSpPr>
          <p:nvPr/>
        </p:nvSpPr>
        <p:spPr bwMode="auto">
          <a:xfrm>
            <a:off x="117475" y="6340633"/>
            <a:ext cx="6647974" cy="461665"/>
          </a:xfrm>
          <a:prstGeom prst="rect">
            <a:avLst/>
          </a:prstGeom>
          <a:noFill/>
          <a:ln w="9525">
            <a:noFill/>
            <a:miter lim="800000"/>
            <a:headEnd/>
            <a:tailEnd/>
          </a:ln>
        </p:spPr>
        <p:txBody>
          <a:bodyPr wrap="none">
            <a:spAutoFit/>
          </a:bodyPr>
          <a:lstStyle/>
          <a:p>
            <a:r>
              <a:rPr lang="en-US" sz="1200" dirty="0" smtClean="0"/>
              <a:t>*Through July 15, 2014.</a:t>
            </a:r>
          </a:p>
          <a:p>
            <a:r>
              <a:rPr lang="en-US" sz="1200" dirty="0" smtClean="0"/>
              <a:t>Source</a:t>
            </a:r>
            <a:r>
              <a:rPr lang="en-US" sz="1200" dirty="0"/>
              <a:t>: </a:t>
            </a:r>
            <a:r>
              <a:rPr lang="en-US" sz="1200" dirty="0">
                <a:hlinkClick r:id="rId3"/>
              </a:rPr>
              <a:t>http://www.spc.noaa.gov/wcm</a:t>
            </a:r>
            <a:r>
              <a:rPr lang="en-US" sz="1200" dirty="0" smtClean="0">
                <a:hlinkClick r:id="rId3"/>
              </a:rPr>
              <a:t>/</a:t>
            </a:r>
            <a:r>
              <a:rPr lang="en-US" sz="1200" dirty="0" smtClean="0"/>
              <a:t>.</a:t>
            </a:r>
            <a:r>
              <a:rPr lang="en-US" sz="1200" dirty="0"/>
              <a:t>					</a:t>
            </a:r>
          </a:p>
        </p:txBody>
      </p:sp>
      <p:sp>
        <p:nvSpPr>
          <p:cNvPr id="4557826" name="AutoShape 2" descr="U.S. Annual Tornado Trends">
            <a:hlinkClick r:id="rId4"/>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557828" name="AutoShape 4" descr="U.S. Annual Tornado Trends">
            <a:hlinkClick r:id="rId4"/>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557830" name="AutoShape 6" descr="U.S. Annual Tornado Trends">
            <a:hlinkClick r:id="rId4"/>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 name="Picture 1"/>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07974" y="1107100"/>
            <a:ext cx="8107363" cy="5276431"/>
          </a:xfrm>
          <a:prstGeom prst="rect">
            <a:avLst/>
          </a:prstGeom>
        </p:spPr>
      </p:pic>
      <p:sp>
        <p:nvSpPr>
          <p:cNvPr id="14" name="AutoShape 7"/>
          <p:cNvSpPr>
            <a:spLocks noChangeArrowheads="1"/>
          </p:cNvSpPr>
          <p:nvPr/>
        </p:nvSpPr>
        <p:spPr bwMode="blackWhite">
          <a:xfrm>
            <a:off x="3441462" y="876721"/>
            <a:ext cx="3199063" cy="1191986"/>
          </a:xfrm>
          <a:prstGeom prst="wedgeRectCallout">
            <a:avLst>
              <a:gd name="adj1" fmla="val 71575"/>
              <a:gd name="adj2" fmla="val 4759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a:solidFill>
                  <a:srgbClr val="FFFFFF"/>
                </a:solidFill>
                <a:latin typeface="Arial" pitchFamily="34" charset="0"/>
                <a:cs typeface="Arial" pitchFamily="34" charset="0"/>
              </a:rPr>
              <a:t>There </a:t>
            </a:r>
            <a:r>
              <a:rPr lang="en-US" b="1" dirty="0" smtClean="0">
                <a:solidFill>
                  <a:srgbClr val="FFFFFF"/>
                </a:solidFill>
                <a:latin typeface="Arial" pitchFamily="34" charset="0"/>
                <a:cs typeface="Arial" pitchFamily="34" charset="0"/>
              </a:rPr>
              <a:t>were 1,897 tornadoes </a:t>
            </a:r>
            <a:r>
              <a:rPr lang="en-US" b="1" dirty="0">
                <a:solidFill>
                  <a:srgbClr val="FFFFFF"/>
                </a:solidFill>
                <a:latin typeface="Arial" pitchFamily="34" charset="0"/>
                <a:cs typeface="Arial" pitchFamily="34" charset="0"/>
              </a:rPr>
              <a:t>in the </a:t>
            </a:r>
            <a:r>
              <a:rPr lang="en-US" b="1" dirty="0" smtClean="0">
                <a:solidFill>
                  <a:srgbClr val="FFFFFF"/>
                </a:solidFill>
                <a:latin typeface="Arial" pitchFamily="34" charset="0"/>
                <a:cs typeface="Arial" pitchFamily="34" charset="0"/>
              </a:rPr>
              <a:t>U.S. </a:t>
            </a:r>
            <a:r>
              <a:rPr lang="en-US" b="1" dirty="0">
                <a:solidFill>
                  <a:srgbClr val="FFFFFF"/>
                </a:solidFill>
                <a:latin typeface="Arial" pitchFamily="34" charset="0"/>
                <a:cs typeface="Arial" pitchFamily="34" charset="0"/>
              </a:rPr>
              <a:t>in </a:t>
            </a:r>
            <a:r>
              <a:rPr lang="en-US" b="1" dirty="0" smtClean="0">
                <a:solidFill>
                  <a:srgbClr val="FFFFFF"/>
                </a:solidFill>
                <a:latin typeface="Arial" pitchFamily="34" charset="0"/>
                <a:cs typeface="Arial" pitchFamily="34" charset="0"/>
              </a:rPr>
              <a:t>2011 far above average, but well below 2008’s record</a:t>
            </a:r>
            <a:endParaRPr lang="en-US" b="1" dirty="0">
              <a:solidFill>
                <a:srgbClr val="FFFFFF"/>
              </a:solidFill>
              <a:latin typeface="Arial" pitchFamily="34" charset="0"/>
              <a:cs typeface="Arial" pitchFamily="34" charset="0"/>
            </a:endParaRPr>
          </a:p>
        </p:txBody>
      </p:sp>
      <p:sp>
        <p:nvSpPr>
          <p:cNvPr id="16" name="AutoShape 7"/>
          <p:cNvSpPr>
            <a:spLocks noChangeArrowheads="1"/>
          </p:cNvSpPr>
          <p:nvPr/>
        </p:nvSpPr>
        <p:spPr bwMode="blackWhite">
          <a:xfrm>
            <a:off x="7405168" y="4582974"/>
            <a:ext cx="1693862" cy="1118507"/>
          </a:xfrm>
          <a:prstGeom prst="wedgeRectCallout">
            <a:avLst>
              <a:gd name="adj1" fmla="val -35275"/>
              <a:gd name="adj2" fmla="val -83861"/>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2013 count was the lowest in a decade</a:t>
            </a:r>
            <a:endParaRPr lang="en-US" b="1" dirty="0">
              <a:solidFill>
                <a:srgbClr val="FFFFFF"/>
              </a:solidFill>
              <a:latin typeface="Arial" pitchFamily="34" charset="0"/>
              <a:cs typeface="Arial" pitchFamily="34" charset="0"/>
            </a:endParaRPr>
          </a:p>
        </p:txBody>
      </p:sp>
      <p:sp>
        <p:nvSpPr>
          <p:cNvPr id="18" name="AutoShape 7"/>
          <p:cNvSpPr>
            <a:spLocks noChangeArrowheads="1"/>
          </p:cNvSpPr>
          <p:nvPr/>
        </p:nvSpPr>
        <p:spPr bwMode="blackWhite">
          <a:xfrm>
            <a:off x="4286249" y="4724483"/>
            <a:ext cx="2325700" cy="876217"/>
          </a:xfrm>
          <a:prstGeom prst="wedgeRectCallout">
            <a:avLst>
              <a:gd name="adj1" fmla="val -27151"/>
              <a:gd name="adj2" fmla="val -8633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2014 count (816 though July 15) is running below avg.</a:t>
            </a:r>
            <a:endParaRPr lang="en-US" b="1" dirty="0">
              <a:solidFill>
                <a:srgbClr val="FFFF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500"/>
                                        <p:tgtEl>
                                          <p:spTgt spid="14"/>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16"/>
                                        </p:tgtEl>
                                        <p:attrNameLst>
                                          <p:attrName>style.visibility</p:attrName>
                                        </p:attrNameLst>
                                      </p:cBhvr>
                                      <p:to>
                                        <p:strVal val="visible"/>
                                      </p:to>
                                    </p:set>
                                    <p:animEffect transition="in" filter="wipe(right)">
                                      <p:cBhvr>
                                        <p:cTn id="11" dur="500"/>
                                        <p:tgtEl>
                                          <p:spTgt spid="16"/>
                                        </p:tgtEl>
                                      </p:cBhvr>
                                    </p:animEffect>
                                  </p:childTnLst>
                                </p:cTn>
                              </p:par>
                            </p:childTnLst>
                          </p:cTn>
                        </p:par>
                        <p:par>
                          <p:cTn id="12" fill="hold">
                            <p:stCondLst>
                              <p:cond delay="2400"/>
                            </p:stCondLst>
                            <p:childTnLst>
                              <p:par>
                                <p:cTn id="13" presetID="22" presetClass="entr" presetSubtype="4" fill="hold" grpId="0" nodeType="afterEffect">
                                  <p:stCondLst>
                                    <p:cond delay="700"/>
                                  </p:stCondLst>
                                  <p:childTnLst>
                                    <p:set>
                                      <p:cBhvr>
                                        <p:cTn id="14" dur="1" fill="hold">
                                          <p:stCondLst>
                                            <p:cond delay="0"/>
                                          </p:stCondLst>
                                        </p:cTn>
                                        <p:tgtEl>
                                          <p:spTgt spid="18"/>
                                        </p:tgtEl>
                                        <p:attrNameLst>
                                          <p:attrName>style.visibility</p:attrName>
                                        </p:attrNameLst>
                                      </p:cBhvr>
                                      <p:to>
                                        <p:strVal val="visible"/>
                                      </p:to>
                                    </p:set>
                                    <p:animEffect transition="in" filter="wipe(down)">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8" grpId="0" animBg="1"/>
    </p:bld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28600" y="196850"/>
            <a:ext cx="6838950" cy="719138"/>
          </a:xfrm>
        </p:spPr>
        <p:txBody>
          <a:bodyPr/>
          <a:lstStyle/>
          <a:p>
            <a:pPr>
              <a:defRPr/>
            </a:pPr>
            <a:r>
              <a:rPr lang="en-US" kern="1200" dirty="0" smtClean="0">
                <a:solidFill>
                  <a:srgbClr val="28688C"/>
                </a:solidFill>
                <a:latin typeface="Arial"/>
                <a:ea typeface="Arial Unicode MS"/>
                <a:cs typeface="Arial"/>
              </a:rPr>
              <a:t>Location of Large Hail Reports:</a:t>
            </a:r>
            <a:br>
              <a:rPr lang="en-US" kern="1200" dirty="0" smtClean="0">
                <a:solidFill>
                  <a:srgbClr val="28688C"/>
                </a:solidFill>
                <a:latin typeface="Arial"/>
                <a:ea typeface="Arial Unicode MS"/>
                <a:cs typeface="Arial"/>
              </a:rPr>
            </a:br>
            <a:r>
              <a:rPr lang="en-US" kern="1200" dirty="0" smtClean="0">
                <a:solidFill>
                  <a:srgbClr val="28688C"/>
                </a:solidFill>
                <a:latin typeface="Arial"/>
                <a:ea typeface="Arial Unicode MS"/>
                <a:cs typeface="Arial"/>
              </a:rPr>
              <a:t>Through July 14, 2014</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fontAlgn="base">
              <a:spcBef>
                <a:spcPct val="0"/>
              </a:spcBef>
              <a:spcAft>
                <a:spcPct val="0"/>
              </a:spcAft>
              <a:defRPr/>
            </a:pPr>
            <a:fld id="{4FF6ED8F-E4C3-4F9C-B52C-5D5148FFE8B9}" type="slidenum">
              <a:rPr lang="en-US" sz="1000">
                <a:solidFill>
                  <a:srgbClr val="000000">
                    <a:lumMod val="75000"/>
                  </a:srgbClr>
                </a:solidFill>
                <a:cs typeface="Arial" charset="0"/>
              </a:rPr>
              <a:pPr algn="r" fontAlgn="base">
                <a:spcBef>
                  <a:spcPct val="0"/>
                </a:spcBef>
                <a:spcAft>
                  <a:spcPct val="0"/>
                </a:spcAft>
                <a:defRPr/>
              </a:pPr>
              <a:t>176</a:t>
            </a:fld>
            <a:endParaRPr lang="en-US" sz="1000" dirty="0">
              <a:solidFill>
                <a:srgbClr val="000000">
                  <a:lumMod val="75000"/>
                </a:srgbClr>
              </a:solidFill>
              <a:cs typeface="Arial" charset="0"/>
            </a:endParaRPr>
          </a:p>
        </p:txBody>
      </p:sp>
      <p:sp>
        <p:nvSpPr>
          <p:cNvPr id="10" name="Rectangle 3"/>
          <p:cNvSpPr>
            <a:spLocks noChangeArrowheads="1"/>
          </p:cNvSpPr>
          <p:nvPr/>
        </p:nvSpPr>
        <p:spPr bwMode="auto">
          <a:xfrm>
            <a:off x="0" y="6543675"/>
            <a:ext cx="8242300" cy="246063"/>
          </a:xfrm>
          <a:prstGeom prst="rect">
            <a:avLst/>
          </a:prstGeom>
          <a:noFill/>
          <a:ln w="9525" algn="ctr">
            <a:noFill/>
            <a:miter lim="800000"/>
            <a:headEnd/>
            <a:tailEnd/>
          </a:ln>
        </p:spPr>
        <p:txBody>
          <a:bodyPr anchor="ctr">
            <a:spAutoFit/>
          </a:bodyPr>
          <a:lstStyle/>
          <a:p>
            <a:pPr fontAlgn="base">
              <a:spcBef>
                <a:spcPct val="0"/>
              </a:spcBef>
              <a:spcAft>
                <a:spcPct val="0"/>
              </a:spcAft>
              <a:defRPr/>
            </a:pPr>
            <a:r>
              <a:rPr lang="en-US" sz="1000" dirty="0">
                <a:solidFill>
                  <a:srgbClr val="000000">
                    <a:lumMod val="75000"/>
                  </a:srgbClr>
                </a:solidFill>
                <a:latin typeface="Arial" charset="0"/>
                <a:cs typeface="Arial" charset="0"/>
              </a:rPr>
              <a:t>Source: NOAA Storm Prediction Center; </a:t>
            </a:r>
            <a:r>
              <a:rPr lang="en-US" sz="1000" dirty="0">
                <a:solidFill>
                  <a:srgbClr val="000000">
                    <a:lumMod val="75000"/>
                  </a:srgbClr>
                </a:solidFill>
                <a:latin typeface="Arial" charset="0"/>
                <a:cs typeface="Arial" charset="0"/>
                <a:hlinkClick r:id="rId3"/>
              </a:rPr>
              <a:t>http://</a:t>
            </a:r>
            <a:r>
              <a:rPr lang="en-US" sz="1000" dirty="0" smtClean="0">
                <a:solidFill>
                  <a:srgbClr val="000000">
                    <a:lumMod val="75000"/>
                  </a:srgbClr>
                </a:solidFill>
                <a:latin typeface="Arial" charset="0"/>
                <a:cs typeface="Arial" charset="0"/>
                <a:hlinkClick r:id="rId3"/>
              </a:rPr>
              <a:t>www.spc.noaa.gov/climo/online/monthly/2014_annual_summary.html</a:t>
            </a:r>
            <a:r>
              <a:rPr lang="en-US" sz="1000" dirty="0">
                <a:solidFill>
                  <a:srgbClr val="000000">
                    <a:lumMod val="75000"/>
                  </a:srgbClr>
                </a:solidFill>
                <a:latin typeface="Arial" charset="0"/>
                <a:cs typeface="Arial" charset="0"/>
                <a:hlinkClick r:id="rId3"/>
              </a:rPr>
              <a:t>#</a:t>
            </a:r>
            <a:r>
              <a:rPr lang="en-US" sz="1000" dirty="0">
                <a:solidFill>
                  <a:srgbClr val="000000">
                    <a:lumMod val="75000"/>
                  </a:srgbClr>
                </a:solidFill>
                <a:latin typeface="Arial" charset="0"/>
                <a:cs typeface="Arial" charset="0"/>
              </a:rPr>
              <a:t> </a:t>
            </a:r>
            <a:endParaRPr lang="en-US" sz="1000" i="1" dirty="0">
              <a:solidFill>
                <a:srgbClr val="000000">
                  <a:lumMod val="75000"/>
                </a:srgbClr>
              </a:solidFill>
              <a:latin typeface="Arial" charset="0"/>
              <a:cs typeface="Arial"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28600" y="1381328"/>
            <a:ext cx="7013074" cy="5027071"/>
          </a:xfrm>
          <a:prstGeom prst="rect">
            <a:avLst/>
          </a:prstGeom>
        </p:spPr>
      </p:pic>
      <p:sp>
        <p:nvSpPr>
          <p:cNvPr id="13" name="AutoShape 7"/>
          <p:cNvSpPr>
            <a:spLocks noChangeArrowheads="1"/>
          </p:cNvSpPr>
          <p:nvPr/>
        </p:nvSpPr>
        <p:spPr bwMode="blackWhite">
          <a:xfrm>
            <a:off x="6869461" y="2628350"/>
            <a:ext cx="1976437" cy="2389240"/>
          </a:xfrm>
          <a:prstGeom prst="wedgeRectCallout">
            <a:avLst>
              <a:gd name="adj1" fmla="val -76833"/>
              <a:gd name="adj2" fmla="val -560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pitchFamily="34" charset="0"/>
                <a:cs typeface="Arial" pitchFamily="34" charset="0"/>
              </a:rPr>
              <a:t>There </a:t>
            </a:r>
            <a:r>
              <a:rPr lang="en-US" b="1" dirty="0" smtClean="0">
                <a:solidFill>
                  <a:srgbClr val="FFFFFF"/>
                </a:solidFill>
                <a:latin typeface="Arial" pitchFamily="34" charset="0"/>
                <a:cs typeface="Arial" pitchFamily="34" charset="0"/>
              </a:rPr>
              <a:t>have been  4,091 “Large Hail” reports in the US so far in 2014, causing extensive property and vehicle damage</a:t>
            </a:r>
            <a:endParaRPr lang="en-US" b="1" dirty="0">
              <a:solidFill>
                <a:srgbClr val="FFFFFF"/>
              </a:solidFill>
              <a:latin typeface="Arial" pitchFamily="34" charset="0"/>
              <a:cs typeface="Arial" pitchFamily="34" charset="0"/>
            </a:endParaRPr>
          </a:p>
        </p:txBody>
      </p:sp>
      <p:sp>
        <p:nvSpPr>
          <p:cNvPr id="16" name="AutoShape 7"/>
          <p:cNvSpPr>
            <a:spLocks noChangeArrowheads="1"/>
          </p:cNvSpPr>
          <p:nvPr/>
        </p:nvSpPr>
        <p:spPr bwMode="blackWhite">
          <a:xfrm>
            <a:off x="77593" y="2442073"/>
            <a:ext cx="2314292" cy="1245621"/>
          </a:xfrm>
          <a:prstGeom prst="wedgeRectCallout">
            <a:avLst>
              <a:gd name="adj1" fmla="val 52488"/>
              <a:gd name="adj2" fmla="val 6694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473 reports of large hail in TX so far in 2014 compared to 651 in all of 2013</a:t>
            </a:r>
            <a:endParaRPr lang="en-US" b="1" dirty="0">
              <a:solidFill>
                <a:srgbClr val="FFFFFF"/>
              </a:solidFill>
            </a:endParaRPr>
          </a:p>
        </p:txBody>
      </p:sp>
      <p:sp>
        <p:nvSpPr>
          <p:cNvPr id="17" name="Rectangle 7"/>
          <p:cNvSpPr>
            <a:spLocks noChangeArrowheads="1"/>
          </p:cNvSpPr>
          <p:nvPr/>
        </p:nvSpPr>
        <p:spPr bwMode="grayWhite">
          <a:xfrm>
            <a:off x="2315184" y="3822970"/>
            <a:ext cx="1955260" cy="1818213"/>
          </a:xfrm>
          <a:prstGeom prst="rect">
            <a:avLst/>
          </a:prstGeom>
          <a:noFill/>
          <a:ln w="57150">
            <a:solidFill>
              <a:schemeClr val="folHlink"/>
            </a:solidFill>
            <a:miter lim="800000"/>
            <a:headEnd/>
            <a:tailEnd/>
          </a:ln>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699"/>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par>
                          <p:cTn id="8" fill="hold">
                            <p:stCondLst>
                              <p:cond delay="1199"/>
                            </p:stCondLst>
                            <p:childTnLst>
                              <p:par>
                                <p:cTn id="9" presetID="22" presetClass="entr" presetSubtype="4" fill="hold" grpId="0" nodeType="afterEffect">
                                  <p:stCondLst>
                                    <p:cond delay="700"/>
                                  </p:stCondLst>
                                  <p:childTnLst>
                                    <p:set>
                                      <p:cBhvr>
                                        <p:cTn id="10" dur="1" fill="hold">
                                          <p:stCondLst>
                                            <p:cond delay="0"/>
                                          </p:stCondLst>
                                        </p:cTn>
                                        <p:tgtEl>
                                          <p:spTgt spid="16"/>
                                        </p:tgtEl>
                                        <p:attrNameLst>
                                          <p:attrName>style.visibility</p:attrName>
                                        </p:attrNameLst>
                                      </p:cBhvr>
                                      <p:to>
                                        <p:strVal val="visible"/>
                                      </p:to>
                                    </p:set>
                                    <p:animEffect transition="in" filter="wipe(down)">
                                      <p:cBhvr>
                                        <p:cTn id="11" dur="500"/>
                                        <p:tgtEl>
                                          <p:spTgt spid="16"/>
                                        </p:tgtEl>
                                      </p:cBhvr>
                                    </p:animEffect>
                                  </p:childTnLst>
                                </p:cTn>
                              </p:par>
                              <p:par>
                                <p:cTn id="12" presetID="16" presetClass="entr" presetSubtype="26" fill="hold" grpId="0" nodeType="withEffect">
                                  <p:stCondLst>
                                    <p:cond delay="1000"/>
                                  </p:stCondLst>
                                  <p:childTnLst>
                                    <p:set>
                                      <p:cBhvr>
                                        <p:cTn id="13" dur="1" fill="hold">
                                          <p:stCondLst>
                                            <p:cond delay="0"/>
                                          </p:stCondLst>
                                        </p:cTn>
                                        <p:tgtEl>
                                          <p:spTgt spid="17"/>
                                        </p:tgtEl>
                                        <p:attrNameLst>
                                          <p:attrName>style.visibility</p:attrName>
                                        </p:attrNameLst>
                                      </p:cBhvr>
                                      <p:to>
                                        <p:strVal val="visible"/>
                                      </p:to>
                                    </p:set>
                                    <p:animEffect transition="in" filter="barn(inHorizontal)">
                                      <p:cBhvr>
                                        <p:cTn id="1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autoUpdateAnimBg="0"/>
      <p:bldP spid="16" grpId="0" animBg="1"/>
      <p:bldP spid="17" grpId="0" animBg="1"/>
    </p:bld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28600" y="196850"/>
            <a:ext cx="6838950" cy="719138"/>
          </a:xfrm>
        </p:spPr>
        <p:txBody>
          <a:bodyPr/>
          <a:lstStyle/>
          <a:p>
            <a:pPr>
              <a:defRPr/>
            </a:pPr>
            <a:r>
              <a:rPr lang="en-US" kern="1200" dirty="0" smtClean="0">
                <a:solidFill>
                  <a:srgbClr val="28688C"/>
                </a:solidFill>
                <a:latin typeface="Arial"/>
                <a:ea typeface="Arial Unicode MS"/>
                <a:cs typeface="Arial"/>
              </a:rPr>
              <a:t>Location of High Wind Reports:</a:t>
            </a:r>
            <a:br>
              <a:rPr lang="en-US" kern="1200" dirty="0" smtClean="0">
                <a:solidFill>
                  <a:srgbClr val="28688C"/>
                </a:solidFill>
                <a:latin typeface="Arial"/>
                <a:ea typeface="Arial Unicode MS"/>
                <a:cs typeface="Arial"/>
              </a:rPr>
            </a:br>
            <a:r>
              <a:rPr lang="en-US" kern="1200" dirty="0" smtClean="0">
                <a:solidFill>
                  <a:srgbClr val="28688C"/>
                </a:solidFill>
                <a:latin typeface="Arial"/>
                <a:ea typeface="Arial Unicode MS"/>
                <a:cs typeface="Arial"/>
              </a:rPr>
              <a:t>Through July 14, 2014</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fontAlgn="base">
              <a:spcBef>
                <a:spcPct val="0"/>
              </a:spcBef>
              <a:spcAft>
                <a:spcPct val="0"/>
              </a:spcAft>
              <a:defRPr/>
            </a:pPr>
            <a:fld id="{4FF6ED8F-E4C3-4F9C-B52C-5D5148FFE8B9}" type="slidenum">
              <a:rPr lang="en-US" sz="1000">
                <a:solidFill>
                  <a:srgbClr val="000000">
                    <a:lumMod val="75000"/>
                  </a:srgbClr>
                </a:solidFill>
                <a:cs typeface="Arial" charset="0"/>
              </a:rPr>
              <a:pPr algn="r" fontAlgn="base">
                <a:spcBef>
                  <a:spcPct val="0"/>
                </a:spcBef>
                <a:spcAft>
                  <a:spcPct val="0"/>
                </a:spcAft>
                <a:defRPr/>
              </a:pPr>
              <a:t>177</a:t>
            </a:fld>
            <a:endParaRPr lang="en-US" sz="1000" dirty="0">
              <a:solidFill>
                <a:srgbClr val="000000">
                  <a:lumMod val="75000"/>
                </a:srgbClr>
              </a:solidFill>
              <a:cs typeface="Arial" charset="0"/>
            </a:endParaRPr>
          </a:p>
        </p:txBody>
      </p:sp>
      <p:sp>
        <p:nvSpPr>
          <p:cNvPr id="10" name="Rectangle 3"/>
          <p:cNvSpPr>
            <a:spLocks noChangeArrowheads="1"/>
          </p:cNvSpPr>
          <p:nvPr/>
        </p:nvSpPr>
        <p:spPr bwMode="auto">
          <a:xfrm>
            <a:off x="0" y="6543675"/>
            <a:ext cx="8242300" cy="246063"/>
          </a:xfrm>
          <a:prstGeom prst="rect">
            <a:avLst/>
          </a:prstGeom>
          <a:noFill/>
          <a:ln w="9525" algn="ctr">
            <a:noFill/>
            <a:miter lim="800000"/>
            <a:headEnd/>
            <a:tailEnd/>
          </a:ln>
        </p:spPr>
        <p:txBody>
          <a:bodyPr anchor="ctr">
            <a:spAutoFit/>
          </a:bodyPr>
          <a:lstStyle/>
          <a:p>
            <a:pPr fontAlgn="base">
              <a:spcBef>
                <a:spcPct val="0"/>
              </a:spcBef>
              <a:spcAft>
                <a:spcPct val="0"/>
              </a:spcAft>
              <a:defRPr/>
            </a:pPr>
            <a:r>
              <a:rPr lang="en-US" sz="1000" dirty="0">
                <a:solidFill>
                  <a:srgbClr val="000000">
                    <a:lumMod val="75000"/>
                  </a:srgbClr>
                </a:solidFill>
                <a:latin typeface="Arial" charset="0"/>
                <a:cs typeface="Arial" charset="0"/>
              </a:rPr>
              <a:t>Source: NOAA Storm Prediction Center; </a:t>
            </a:r>
            <a:r>
              <a:rPr lang="en-US" sz="1000" dirty="0">
                <a:solidFill>
                  <a:srgbClr val="000000">
                    <a:lumMod val="75000"/>
                  </a:srgbClr>
                </a:solidFill>
                <a:latin typeface="Arial" charset="0"/>
                <a:cs typeface="Arial" charset="0"/>
                <a:hlinkClick r:id="rId3"/>
              </a:rPr>
              <a:t>http://</a:t>
            </a:r>
            <a:r>
              <a:rPr lang="en-US" sz="1000" dirty="0" smtClean="0">
                <a:solidFill>
                  <a:srgbClr val="000000">
                    <a:lumMod val="75000"/>
                  </a:srgbClr>
                </a:solidFill>
                <a:latin typeface="Arial" charset="0"/>
                <a:cs typeface="Arial" charset="0"/>
                <a:hlinkClick r:id="rId3"/>
              </a:rPr>
              <a:t>www.spc.noaa.gov/climo/online/monthly/2014_annual_summary.html</a:t>
            </a:r>
            <a:r>
              <a:rPr lang="en-US" sz="1000" dirty="0">
                <a:solidFill>
                  <a:srgbClr val="000000">
                    <a:lumMod val="75000"/>
                  </a:srgbClr>
                </a:solidFill>
                <a:latin typeface="Arial" charset="0"/>
                <a:cs typeface="Arial" charset="0"/>
                <a:hlinkClick r:id="rId3"/>
              </a:rPr>
              <a:t>#</a:t>
            </a:r>
            <a:r>
              <a:rPr lang="en-US" sz="1000" dirty="0">
                <a:solidFill>
                  <a:srgbClr val="000000">
                    <a:lumMod val="75000"/>
                  </a:srgbClr>
                </a:solidFill>
                <a:latin typeface="Arial" charset="0"/>
                <a:cs typeface="Arial" charset="0"/>
              </a:rPr>
              <a:t> </a:t>
            </a:r>
            <a:endParaRPr lang="en-US" sz="1000" i="1" dirty="0">
              <a:solidFill>
                <a:srgbClr val="000000">
                  <a:lumMod val="75000"/>
                </a:srgbClr>
              </a:solidFill>
              <a:latin typeface="Arial" charset="0"/>
              <a:cs typeface="Arial"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42872" y="1187824"/>
            <a:ext cx="7329486" cy="5253879"/>
          </a:xfrm>
          <a:prstGeom prst="rect">
            <a:avLst/>
          </a:prstGeom>
        </p:spPr>
      </p:pic>
      <p:sp>
        <p:nvSpPr>
          <p:cNvPr id="14" name="Rectangle 13"/>
          <p:cNvSpPr>
            <a:spLocks noChangeArrowheads="1"/>
          </p:cNvSpPr>
          <p:nvPr/>
        </p:nvSpPr>
        <p:spPr bwMode="grayWhite">
          <a:xfrm>
            <a:off x="2483091" y="3771900"/>
            <a:ext cx="2217497" cy="1885950"/>
          </a:xfrm>
          <a:prstGeom prst="rect">
            <a:avLst/>
          </a:prstGeom>
          <a:noFill/>
          <a:ln w="57150">
            <a:solidFill>
              <a:schemeClr val="folHlink"/>
            </a:solidFill>
            <a:miter lim="800000"/>
            <a:headEnd/>
            <a:tailEnd/>
          </a:ln>
        </p:spPr>
        <p:txBody>
          <a:bodyPr wrap="none" anchor="ctr"/>
          <a:lstStyle/>
          <a:p>
            <a:endParaRPr lang="en-US"/>
          </a:p>
        </p:txBody>
      </p:sp>
      <p:sp>
        <p:nvSpPr>
          <p:cNvPr id="15" name="AutoShape 7"/>
          <p:cNvSpPr>
            <a:spLocks noChangeArrowheads="1"/>
          </p:cNvSpPr>
          <p:nvPr/>
        </p:nvSpPr>
        <p:spPr bwMode="blackWhite">
          <a:xfrm>
            <a:off x="6887337" y="2654710"/>
            <a:ext cx="1976437" cy="2202426"/>
          </a:xfrm>
          <a:prstGeom prst="wedgeRectCallout">
            <a:avLst>
              <a:gd name="adj1" fmla="val -67725"/>
              <a:gd name="adj2" fmla="val -3261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pitchFamily="34" charset="0"/>
                <a:cs typeface="Arial" pitchFamily="34" charset="0"/>
              </a:rPr>
              <a:t>There </a:t>
            </a:r>
            <a:r>
              <a:rPr lang="en-US" b="1" dirty="0" smtClean="0">
                <a:solidFill>
                  <a:srgbClr val="FFFFFF"/>
                </a:solidFill>
                <a:latin typeface="Arial" pitchFamily="34" charset="0"/>
                <a:cs typeface="Arial" pitchFamily="34" charset="0"/>
              </a:rPr>
              <a:t>have been  7,822 “Wind Damage” so far in 2014, causing extensive property damage</a:t>
            </a:r>
            <a:endParaRPr lang="en-US"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withEffect">
                                  <p:stCondLst>
                                    <p:cond delay="1000"/>
                                  </p:stCondLst>
                                  <p:childTnLst>
                                    <p:set>
                                      <p:cBhvr>
                                        <p:cTn id="6" dur="1" fill="hold">
                                          <p:stCondLst>
                                            <p:cond delay="0"/>
                                          </p:stCondLst>
                                        </p:cTn>
                                        <p:tgtEl>
                                          <p:spTgt spid="14"/>
                                        </p:tgtEl>
                                        <p:attrNameLst>
                                          <p:attrName>style.visibility</p:attrName>
                                        </p:attrNameLst>
                                      </p:cBhvr>
                                      <p:to>
                                        <p:strVal val="visible"/>
                                      </p:to>
                                    </p:set>
                                    <p:animEffect transition="in" filter="barn(inHorizontal)">
                                      <p:cBhvr>
                                        <p:cTn id="7" dur="500"/>
                                        <p:tgtEl>
                                          <p:spTgt spid="14"/>
                                        </p:tgtEl>
                                      </p:cBhvr>
                                    </p:animEffect>
                                  </p:childTnLst>
                                </p:cTn>
                              </p:par>
                            </p:childTnLst>
                          </p:cTn>
                        </p:par>
                        <p:par>
                          <p:cTn id="8" fill="hold">
                            <p:stCondLst>
                              <p:cond delay="1500"/>
                            </p:stCondLst>
                            <p:childTnLst>
                              <p:par>
                                <p:cTn id="9" presetID="22" presetClass="entr" presetSubtype="2" fill="hold" grpId="0" nodeType="afterEffect">
                                  <p:stCondLst>
                                    <p:cond delay="699"/>
                                  </p:stCondLst>
                                  <p:childTnLst>
                                    <p:set>
                                      <p:cBhvr>
                                        <p:cTn id="10" dur="1" fill="hold">
                                          <p:stCondLst>
                                            <p:cond delay="0"/>
                                          </p:stCondLst>
                                        </p:cTn>
                                        <p:tgtEl>
                                          <p:spTgt spid="15"/>
                                        </p:tgtEl>
                                        <p:attrNameLst>
                                          <p:attrName>style.visibility</p:attrName>
                                        </p:attrNameLst>
                                      </p:cBhvr>
                                      <p:to>
                                        <p:strVal val="visible"/>
                                      </p:to>
                                    </p:set>
                                    <p:animEffect transition="in" filter="wipe(right)">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autoUpdateAnimBg="0"/>
    </p:bld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28600" y="128754"/>
            <a:ext cx="6838950" cy="719138"/>
          </a:xfrm>
        </p:spPr>
        <p:txBody>
          <a:bodyPr/>
          <a:lstStyle/>
          <a:p>
            <a:pPr>
              <a:defRPr/>
            </a:pPr>
            <a:r>
              <a:rPr lang="en-US" kern="1200" dirty="0" smtClean="0">
                <a:solidFill>
                  <a:srgbClr val="28688C"/>
                </a:solidFill>
                <a:latin typeface="Arial"/>
                <a:ea typeface="Arial Unicode MS"/>
                <a:cs typeface="Arial"/>
              </a:rPr>
              <a:t>Severe Weather Reports:</a:t>
            </a:r>
            <a:br>
              <a:rPr lang="en-US" kern="1200" dirty="0" smtClean="0">
                <a:solidFill>
                  <a:srgbClr val="28688C"/>
                </a:solidFill>
                <a:latin typeface="Arial"/>
                <a:ea typeface="Arial Unicode MS"/>
                <a:cs typeface="Arial"/>
              </a:rPr>
            </a:br>
            <a:r>
              <a:rPr lang="en-US" kern="1200" dirty="0" smtClean="0">
                <a:solidFill>
                  <a:srgbClr val="28688C"/>
                </a:solidFill>
                <a:latin typeface="Arial"/>
                <a:ea typeface="Arial Unicode MS"/>
                <a:cs typeface="Arial"/>
              </a:rPr>
              <a:t>Through July 14, 2014</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fontAlgn="base">
              <a:spcBef>
                <a:spcPct val="0"/>
              </a:spcBef>
              <a:spcAft>
                <a:spcPct val="0"/>
              </a:spcAft>
              <a:defRPr/>
            </a:pPr>
            <a:fld id="{4FF6ED8F-E4C3-4F9C-B52C-5D5148FFE8B9}" type="slidenum">
              <a:rPr lang="en-US" sz="1000">
                <a:solidFill>
                  <a:srgbClr val="000000">
                    <a:lumMod val="75000"/>
                  </a:srgbClr>
                </a:solidFill>
                <a:cs typeface="Arial" charset="0"/>
              </a:rPr>
              <a:pPr algn="r" fontAlgn="base">
                <a:spcBef>
                  <a:spcPct val="0"/>
                </a:spcBef>
                <a:spcAft>
                  <a:spcPct val="0"/>
                </a:spcAft>
                <a:defRPr/>
              </a:pPr>
              <a:t>178</a:t>
            </a:fld>
            <a:endParaRPr lang="en-US" sz="1000" dirty="0">
              <a:solidFill>
                <a:srgbClr val="000000">
                  <a:lumMod val="75000"/>
                </a:srgbClr>
              </a:solidFill>
              <a:cs typeface="Arial" charset="0"/>
            </a:endParaRPr>
          </a:p>
        </p:txBody>
      </p:sp>
      <p:sp>
        <p:nvSpPr>
          <p:cNvPr id="10" name="Rectangle 3"/>
          <p:cNvSpPr>
            <a:spLocks noChangeArrowheads="1"/>
          </p:cNvSpPr>
          <p:nvPr/>
        </p:nvSpPr>
        <p:spPr bwMode="auto">
          <a:xfrm>
            <a:off x="0" y="6543675"/>
            <a:ext cx="8242300" cy="246063"/>
          </a:xfrm>
          <a:prstGeom prst="rect">
            <a:avLst/>
          </a:prstGeom>
          <a:noFill/>
          <a:ln w="9525" algn="ctr">
            <a:noFill/>
            <a:miter lim="800000"/>
            <a:headEnd/>
            <a:tailEnd/>
          </a:ln>
        </p:spPr>
        <p:txBody>
          <a:bodyPr anchor="ctr">
            <a:spAutoFit/>
          </a:bodyPr>
          <a:lstStyle/>
          <a:p>
            <a:pPr fontAlgn="base">
              <a:spcBef>
                <a:spcPct val="0"/>
              </a:spcBef>
              <a:spcAft>
                <a:spcPct val="0"/>
              </a:spcAft>
              <a:defRPr/>
            </a:pPr>
            <a:r>
              <a:rPr lang="en-US" sz="1000" dirty="0">
                <a:solidFill>
                  <a:srgbClr val="000000">
                    <a:lumMod val="75000"/>
                  </a:srgbClr>
                </a:solidFill>
                <a:latin typeface="Arial" charset="0"/>
                <a:cs typeface="Arial" charset="0"/>
              </a:rPr>
              <a:t>Source: NOAA Storm Prediction Center; </a:t>
            </a:r>
            <a:r>
              <a:rPr lang="en-US" sz="1000" dirty="0">
                <a:solidFill>
                  <a:srgbClr val="000000">
                    <a:lumMod val="75000"/>
                  </a:srgbClr>
                </a:solidFill>
                <a:latin typeface="Arial" charset="0"/>
                <a:cs typeface="Arial" charset="0"/>
                <a:hlinkClick r:id="rId3"/>
              </a:rPr>
              <a:t>http://</a:t>
            </a:r>
            <a:r>
              <a:rPr lang="en-US" sz="1000" dirty="0" smtClean="0">
                <a:solidFill>
                  <a:srgbClr val="000000">
                    <a:lumMod val="75000"/>
                  </a:srgbClr>
                </a:solidFill>
                <a:latin typeface="Arial" charset="0"/>
                <a:cs typeface="Arial" charset="0"/>
                <a:hlinkClick r:id="rId3"/>
              </a:rPr>
              <a:t>www.spc.noaa.gov/climo/online/monthly/2014_annual_summary.html</a:t>
            </a:r>
            <a:r>
              <a:rPr lang="en-US" sz="1000" dirty="0">
                <a:solidFill>
                  <a:srgbClr val="000000">
                    <a:lumMod val="75000"/>
                  </a:srgbClr>
                </a:solidFill>
                <a:latin typeface="Arial" charset="0"/>
                <a:cs typeface="Arial" charset="0"/>
                <a:hlinkClick r:id="rId3"/>
              </a:rPr>
              <a:t>#</a:t>
            </a:r>
            <a:r>
              <a:rPr lang="en-US" sz="1000" dirty="0">
                <a:solidFill>
                  <a:srgbClr val="000000">
                    <a:lumMod val="75000"/>
                  </a:srgbClr>
                </a:solidFill>
                <a:latin typeface="Arial" charset="0"/>
                <a:cs typeface="Arial" charset="0"/>
              </a:rPr>
              <a:t> </a:t>
            </a:r>
            <a:endParaRPr lang="en-US" sz="1000" i="1" dirty="0">
              <a:solidFill>
                <a:srgbClr val="000000">
                  <a:lumMod val="75000"/>
                </a:srgbClr>
              </a:solidFill>
              <a:latin typeface="Arial" charset="0"/>
              <a:cs typeface="Arial"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28599" y="1410511"/>
            <a:ext cx="6978125" cy="5002019"/>
          </a:xfrm>
          <a:prstGeom prst="rect">
            <a:avLst/>
          </a:prstGeom>
        </p:spPr>
      </p:pic>
      <p:sp>
        <p:nvSpPr>
          <p:cNvPr id="11" name="Rectangle 7"/>
          <p:cNvSpPr>
            <a:spLocks noChangeArrowheads="1"/>
          </p:cNvSpPr>
          <p:nvPr/>
        </p:nvSpPr>
        <p:spPr bwMode="grayWhite">
          <a:xfrm>
            <a:off x="2474245" y="3686783"/>
            <a:ext cx="1786470" cy="1994170"/>
          </a:xfrm>
          <a:prstGeom prst="rect">
            <a:avLst/>
          </a:prstGeom>
          <a:noFill/>
          <a:ln w="57150">
            <a:solidFill>
              <a:schemeClr val="folHlink"/>
            </a:solidFill>
            <a:miter lim="800000"/>
            <a:headEnd/>
            <a:tailEnd/>
          </a:ln>
        </p:spPr>
        <p:txBody>
          <a:bodyPr wrap="none" anchor="ctr"/>
          <a:lstStyle/>
          <a:p>
            <a:endParaRPr lang="en-US"/>
          </a:p>
        </p:txBody>
      </p:sp>
      <p:sp>
        <p:nvSpPr>
          <p:cNvPr id="14" name="AutoShape 7"/>
          <p:cNvSpPr>
            <a:spLocks noChangeArrowheads="1"/>
          </p:cNvSpPr>
          <p:nvPr/>
        </p:nvSpPr>
        <p:spPr bwMode="blackWhite">
          <a:xfrm>
            <a:off x="3772450" y="1067324"/>
            <a:ext cx="2993923" cy="943898"/>
          </a:xfrm>
          <a:prstGeom prst="wedgeRectCallout">
            <a:avLst>
              <a:gd name="adj1" fmla="val -40825"/>
              <a:gd name="adj2" fmla="val 10911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Severe weather reports are concentrated east of the Rockies</a:t>
            </a:r>
            <a:endParaRPr lang="en-US" sz="2000" b="1" dirty="0">
              <a:solidFill>
                <a:srgbClr val="FFFFFF"/>
              </a:solidFill>
              <a:latin typeface="Arial" charset="0"/>
              <a:cs typeface="Arial" charset="0"/>
            </a:endParaRPr>
          </a:p>
        </p:txBody>
      </p:sp>
      <p:sp>
        <p:nvSpPr>
          <p:cNvPr id="15" name="AutoShape 7"/>
          <p:cNvSpPr>
            <a:spLocks noChangeArrowheads="1"/>
          </p:cNvSpPr>
          <p:nvPr/>
        </p:nvSpPr>
        <p:spPr bwMode="blackWhite">
          <a:xfrm>
            <a:off x="7098736" y="2502310"/>
            <a:ext cx="1976437" cy="2946131"/>
          </a:xfrm>
          <a:prstGeom prst="wedgeRectCallout">
            <a:avLst>
              <a:gd name="adj1" fmla="val -66979"/>
              <a:gd name="adj2" fmla="val -2376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pitchFamily="34" charset="0"/>
                <a:cs typeface="Arial" pitchFamily="34" charset="0"/>
              </a:rPr>
              <a:t>There </a:t>
            </a:r>
            <a:r>
              <a:rPr lang="en-US" b="1" dirty="0" smtClean="0">
                <a:solidFill>
                  <a:srgbClr val="FFFFFF"/>
                </a:solidFill>
                <a:latin typeface="Arial" pitchFamily="34" charset="0"/>
                <a:cs typeface="Arial" pitchFamily="34" charset="0"/>
              </a:rPr>
              <a:t>were 12,727 </a:t>
            </a:r>
            <a:r>
              <a:rPr lang="en-US" b="1" dirty="0">
                <a:solidFill>
                  <a:srgbClr val="FFFFFF"/>
                </a:solidFill>
                <a:latin typeface="Arial" pitchFamily="34" charset="0"/>
                <a:cs typeface="Arial" pitchFamily="34" charset="0"/>
              </a:rPr>
              <a:t>severe weather reports </a:t>
            </a:r>
            <a:r>
              <a:rPr lang="en-US" b="1" dirty="0" smtClean="0">
                <a:solidFill>
                  <a:srgbClr val="FFFFFF"/>
                </a:solidFill>
                <a:latin typeface="Arial" pitchFamily="34" charset="0"/>
                <a:cs typeface="Arial" pitchFamily="34" charset="0"/>
              </a:rPr>
              <a:t>so far in 2013; </a:t>
            </a:r>
            <a:r>
              <a:rPr lang="en-US" b="1" dirty="0">
                <a:solidFill>
                  <a:srgbClr val="FFFFFF"/>
                </a:solidFill>
                <a:latin typeface="Arial" pitchFamily="34" charset="0"/>
                <a:cs typeface="Arial" pitchFamily="34" charset="0"/>
              </a:rPr>
              <a:t>including </a:t>
            </a:r>
            <a:r>
              <a:rPr lang="en-US" b="1" dirty="0" smtClean="0">
                <a:solidFill>
                  <a:srgbClr val="FFFFFF"/>
                </a:solidFill>
                <a:latin typeface="Arial" pitchFamily="34" charset="0"/>
                <a:cs typeface="Arial" pitchFamily="34" charset="0"/>
              </a:rPr>
              <a:t>813 </a:t>
            </a:r>
            <a:r>
              <a:rPr lang="en-US" b="1" dirty="0">
                <a:solidFill>
                  <a:srgbClr val="FFFFFF"/>
                </a:solidFill>
                <a:latin typeface="Arial" pitchFamily="34" charset="0"/>
                <a:cs typeface="Arial" pitchFamily="34" charset="0"/>
              </a:rPr>
              <a:t>tornadoes; </a:t>
            </a:r>
            <a:r>
              <a:rPr lang="en-US" b="1" dirty="0" smtClean="0">
                <a:solidFill>
                  <a:srgbClr val="FFFFFF"/>
                </a:solidFill>
                <a:latin typeface="Arial" pitchFamily="34" charset="0"/>
                <a:cs typeface="Arial" pitchFamily="34" charset="0"/>
              </a:rPr>
              <a:t>4,091 “Large </a:t>
            </a:r>
            <a:r>
              <a:rPr lang="en-US" b="1" dirty="0">
                <a:solidFill>
                  <a:srgbClr val="FFFFFF"/>
                </a:solidFill>
                <a:latin typeface="Arial" pitchFamily="34" charset="0"/>
                <a:cs typeface="Arial" pitchFamily="34" charset="0"/>
              </a:rPr>
              <a:t>Hail” reports and </a:t>
            </a:r>
            <a:r>
              <a:rPr lang="en-US" b="1" dirty="0" smtClean="0">
                <a:solidFill>
                  <a:srgbClr val="FFFFFF"/>
                </a:solidFill>
                <a:latin typeface="Arial" pitchFamily="34" charset="0"/>
                <a:cs typeface="Arial" pitchFamily="34" charset="0"/>
              </a:rPr>
              <a:t>7,822 </a:t>
            </a:r>
            <a:r>
              <a:rPr lang="en-US" b="1" dirty="0">
                <a:solidFill>
                  <a:srgbClr val="FFFFFF"/>
                </a:solidFill>
                <a:latin typeface="Arial" pitchFamily="34" charset="0"/>
                <a:cs typeface="Arial" pitchFamily="34" charset="0"/>
              </a:rPr>
              <a:t>high wind events</a:t>
            </a:r>
          </a:p>
        </p:txBody>
      </p:sp>
      <p:sp>
        <p:nvSpPr>
          <p:cNvPr id="18" name="AutoShape 7"/>
          <p:cNvSpPr>
            <a:spLocks noChangeArrowheads="1"/>
          </p:cNvSpPr>
          <p:nvPr/>
        </p:nvSpPr>
        <p:spPr bwMode="blackWhite">
          <a:xfrm>
            <a:off x="228599" y="4289897"/>
            <a:ext cx="1976437" cy="692813"/>
          </a:xfrm>
          <a:prstGeom prst="wedgeRectCallout">
            <a:avLst>
              <a:gd name="adj1" fmla="val 61973"/>
              <a:gd name="adj2" fmla="val -2236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pitchFamily="34" charset="0"/>
                <a:cs typeface="Arial" pitchFamily="34" charset="0"/>
              </a:rPr>
              <a:t>Significant hail activity in TX</a:t>
            </a:r>
            <a:endParaRPr lang="en-US"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withEffect">
                                  <p:stCondLst>
                                    <p:cond delay="1000"/>
                                  </p:stCondLst>
                                  <p:childTnLst>
                                    <p:set>
                                      <p:cBhvr>
                                        <p:cTn id="6" dur="1" fill="hold">
                                          <p:stCondLst>
                                            <p:cond delay="0"/>
                                          </p:stCondLst>
                                        </p:cTn>
                                        <p:tgtEl>
                                          <p:spTgt spid="11"/>
                                        </p:tgtEl>
                                        <p:attrNameLst>
                                          <p:attrName>style.visibility</p:attrName>
                                        </p:attrNameLst>
                                      </p:cBhvr>
                                      <p:to>
                                        <p:strVal val="visible"/>
                                      </p:to>
                                    </p:set>
                                    <p:animEffect transition="in" filter="barn(inHorizontal)">
                                      <p:cBhvr>
                                        <p:cTn id="7" dur="500"/>
                                        <p:tgtEl>
                                          <p:spTgt spid="11"/>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14"/>
                                        </p:tgtEl>
                                        <p:attrNameLst>
                                          <p:attrName>style.visibility</p:attrName>
                                        </p:attrNameLst>
                                      </p:cBhvr>
                                      <p:to>
                                        <p:strVal val="visible"/>
                                      </p:to>
                                    </p:set>
                                    <p:animEffect transition="in" filter="wipe(down)">
                                      <p:cBhvr>
                                        <p:cTn id="11" dur="500"/>
                                        <p:tgtEl>
                                          <p:spTgt spid="14"/>
                                        </p:tgtEl>
                                      </p:cBhvr>
                                    </p:animEffect>
                                  </p:childTnLst>
                                </p:cTn>
                              </p:par>
                            </p:childTnLst>
                          </p:cTn>
                        </p:par>
                        <p:par>
                          <p:cTn id="12" fill="hold">
                            <p:stCondLst>
                              <p:cond delay="2700"/>
                            </p:stCondLst>
                            <p:childTnLst>
                              <p:par>
                                <p:cTn id="13" presetID="22" presetClass="entr" presetSubtype="2" fill="hold" grpId="0" nodeType="afterEffect">
                                  <p:stCondLst>
                                    <p:cond delay="699"/>
                                  </p:stCondLst>
                                  <p:childTnLst>
                                    <p:set>
                                      <p:cBhvr>
                                        <p:cTn id="14" dur="1" fill="hold">
                                          <p:stCondLst>
                                            <p:cond delay="0"/>
                                          </p:stCondLst>
                                        </p:cTn>
                                        <p:tgtEl>
                                          <p:spTgt spid="15"/>
                                        </p:tgtEl>
                                        <p:attrNameLst>
                                          <p:attrName>style.visibility</p:attrName>
                                        </p:attrNameLst>
                                      </p:cBhvr>
                                      <p:to>
                                        <p:strVal val="visible"/>
                                      </p:to>
                                    </p:set>
                                    <p:animEffect transition="in" filter="wipe(right)">
                                      <p:cBhvr>
                                        <p:cTn id="15" dur="500"/>
                                        <p:tgtEl>
                                          <p:spTgt spid="15"/>
                                        </p:tgtEl>
                                      </p:cBhvr>
                                    </p:animEffect>
                                  </p:childTnLst>
                                </p:cTn>
                              </p:par>
                            </p:childTnLst>
                          </p:cTn>
                        </p:par>
                        <p:par>
                          <p:cTn id="16" fill="hold">
                            <p:stCondLst>
                              <p:cond delay="3899"/>
                            </p:stCondLst>
                            <p:childTnLst>
                              <p:par>
                                <p:cTn id="17" presetID="22" presetClass="entr" presetSubtype="2" fill="hold" grpId="0" nodeType="afterEffect">
                                  <p:stCondLst>
                                    <p:cond delay="699"/>
                                  </p:stCondLst>
                                  <p:childTnLst>
                                    <p:set>
                                      <p:cBhvr>
                                        <p:cTn id="18" dur="1" fill="hold">
                                          <p:stCondLst>
                                            <p:cond delay="0"/>
                                          </p:stCondLst>
                                        </p:cTn>
                                        <p:tgtEl>
                                          <p:spTgt spid="18"/>
                                        </p:tgtEl>
                                        <p:attrNameLst>
                                          <p:attrName>style.visibility</p:attrName>
                                        </p:attrNameLst>
                                      </p:cBhvr>
                                      <p:to>
                                        <p:strVal val="visible"/>
                                      </p:to>
                                    </p:set>
                                    <p:animEffect transition="in" filter="wipe(right)">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5" grpId="0" animBg="1" autoUpdateAnimBg="0"/>
      <p:bldP spid="18" grpId="0" animBg="1" autoUpdateAnimBg="0"/>
    </p:bld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28599" y="196850"/>
            <a:ext cx="7470059" cy="719138"/>
          </a:xfrm>
        </p:spPr>
        <p:txBody>
          <a:bodyPr/>
          <a:lstStyle/>
          <a:p>
            <a:pPr>
              <a:defRPr/>
            </a:pPr>
            <a:r>
              <a:rPr lang="en-US" kern="1200" dirty="0" smtClean="0">
                <a:solidFill>
                  <a:srgbClr val="28688C"/>
                </a:solidFill>
                <a:latin typeface="Arial"/>
                <a:ea typeface="Arial Unicode MS"/>
                <a:cs typeface="Arial"/>
              </a:rPr>
              <a:t>Severe Weather Reports in Texas: Through July 14, 2014</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fontAlgn="base">
              <a:spcBef>
                <a:spcPct val="0"/>
              </a:spcBef>
              <a:spcAft>
                <a:spcPct val="0"/>
              </a:spcAft>
              <a:defRPr/>
            </a:pPr>
            <a:fld id="{4FF6ED8F-E4C3-4F9C-B52C-5D5148FFE8B9}" type="slidenum">
              <a:rPr lang="en-US" sz="1000">
                <a:solidFill>
                  <a:srgbClr val="000000">
                    <a:lumMod val="75000"/>
                  </a:srgbClr>
                </a:solidFill>
                <a:cs typeface="Arial" charset="0"/>
              </a:rPr>
              <a:pPr algn="r" fontAlgn="base">
                <a:spcBef>
                  <a:spcPct val="0"/>
                </a:spcBef>
                <a:spcAft>
                  <a:spcPct val="0"/>
                </a:spcAft>
                <a:defRPr/>
              </a:pPr>
              <a:t>179</a:t>
            </a:fld>
            <a:endParaRPr lang="en-US" sz="1000" dirty="0">
              <a:solidFill>
                <a:srgbClr val="000000">
                  <a:lumMod val="75000"/>
                </a:srgbClr>
              </a:solidFill>
              <a:cs typeface="Arial" charset="0"/>
            </a:endParaRPr>
          </a:p>
        </p:txBody>
      </p:sp>
      <p:sp>
        <p:nvSpPr>
          <p:cNvPr id="10" name="Rectangle 3"/>
          <p:cNvSpPr>
            <a:spLocks noChangeArrowheads="1"/>
          </p:cNvSpPr>
          <p:nvPr/>
        </p:nvSpPr>
        <p:spPr bwMode="auto">
          <a:xfrm>
            <a:off x="0" y="6543675"/>
            <a:ext cx="8242300" cy="246063"/>
          </a:xfrm>
          <a:prstGeom prst="rect">
            <a:avLst/>
          </a:prstGeom>
          <a:noFill/>
          <a:ln w="9525" algn="ctr">
            <a:noFill/>
            <a:miter lim="800000"/>
            <a:headEnd/>
            <a:tailEnd/>
          </a:ln>
        </p:spPr>
        <p:txBody>
          <a:bodyPr anchor="ctr">
            <a:spAutoFit/>
          </a:bodyPr>
          <a:lstStyle/>
          <a:p>
            <a:pPr fontAlgn="base">
              <a:spcBef>
                <a:spcPct val="0"/>
              </a:spcBef>
              <a:spcAft>
                <a:spcPct val="0"/>
              </a:spcAft>
              <a:defRPr/>
            </a:pPr>
            <a:r>
              <a:rPr lang="en-US" sz="1000" dirty="0">
                <a:solidFill>
                  <a:srgbClr val="000000">
                    <a:lumMod val="75000"/>
                  </a:srgbClr>
                </a:solidFill>
                <a:latin typeface="Arial" charset="0"/>
                <a:cs typeface="Arial" charset="0"/>
              </a:rPr>
              <a:t>Source: NOAA Storm Prediction Center; </a:t>
            </a:r>
            <a:r>
              <a:rPr lang="en-US" sz="1000" dirty="0">
                <a:solidFill>
                  <a:srgbClr val="000000">
                    <a:lumMod val="75000"/>
                  </a:srgbClr>
                </a:solidFill>
                <a:latin typeface="Arial" charset="0"/>
                <a:cs typeface="Arial" charset="0"/>
                <a:hlinkClick r:id="rId3"/>
              </a:rPr>
              <a:t>http://</a:t>
            </a:r>
            <a:r>
              <a:rPr lang="en-US" sz="1000" dirty="0" smtClean="0">
                <a:solidFill>
                  <a:srgbClr val="000000">
                    <a:lumMod val="75000"/>
                  </a:srgbClr>
                </a:solidFill>
                <a:latin typeface="Arial" charset="0"/>
                <a:cs typeface="Arial" charset="0"/>
                <a:hlinkClick r:id="rId3"/>
              </a:rPr>
              <a:t>www.spc.noaa.gov/climo/online/monthly/2014_annual_summary.html</a:t>
            </a:r>
            <a:r>
              <a:rPr lang="en-US" sz="1000" dirty="0">
                <a:solidFill>
                  <a:srgbClr val="000000">
                    <a:lumMod val="75000"/>
                  </a:srgbClr>
                </a:solidFill>
                <a:latin typeface="Arial" charset="0"/>
                <a:cs typeface="Arial" charset="0"/>
                <a:hlinkClick r:id="rId3"/>
              </a:rPr>
              <a:t>#</a:t>
            </a:r>
            <a:r>
              <a:rPr lang="en-US" sz="1000" dirty="0">
                <a:solidFill>
                  <a:srgbClr val="000000">
                    <a:lumMod val="75000"/>
                  </a:srgbClr>
                </a:solidFill>
                <a:latin typeface="Arial" charset="0"/>
                <a:cs typeface="Arial" charset="0"/>
              </a:rPr>
              <a:t> </a:t>
            </a:r>
            <a:endParaRPr lang="en-US" sz="1000" i="1" dirty="0">
              <a:solidFill>
                <a:srgbClr val="000000">
                  <a:lumMod val="75000"/>
                </a:srgbClr>
              </a:solidFill>
              <a:latin typeface="Arial" charset="0"/>
              <a:cs typeface="Arial"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59686" y="1172191"/>
            <a:ext cx="5379422" cy="5379422"/>
          </a:xfrm>
          <a:prstGeom prst="rect">
            <a:avLst/>
          </a:prstGeom>
        </p:spPr>
      </p:pic>
      <p:sp>
        <p:nvSpPr>
          <p:cNvPr id="8" name="AutoShape 7"/>
          <p:cNvSpPr>
            <a:spLocks noChangeArrowheads="1"/>
          </p:cNvSpPr>
          <p:nvPr/>
        </p:nvSpPr>
        <p:spPr bwMode="blackWhite">
          <a:xfrm>
            <a:off x="5997219" y="2425957"/>
            <a:ext cx="2994075" cy="2292286"/>
          </a:xfrm>
          <a:prstGeom prst="wedgeRectCallout">
            <a:avLst>
              <a:gd name="adj1" fmla="val -74570"/>
              <a:gd name="adj2" fmla="val 689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pitchFamily="34" charset="0"/>
                <a:cs typeface="Arial" pitchFamily="34" charset="0"/>
              </a:rPr>
              <a:t>939 </a:t>
            </a:r>
            <a:r>
              <a:rPr lang="en-US" b="1" dirty="0">
                <a:solidFill>
                  <a:srgbClr val="FFFFFF"/>
                </a:solidFill>
                <a:latin typeface="Arial" pitchFamily="34" charset="0"/>
                <a:cs typeface="Arial" pitchFamily="34" charset="0"/>
              </a:rPr>
              <a:t>severe weather</a:t>
            </a:r>
            <a:r>
              <a:rPr lang="en-US" b="1" u="sng" dirty="0">
                <a:solidFill>
                  <a:srgbClr val="FFFFFF"/>
                </a:solidFill>
                <a:latin typeface="Arial" pitchFamily="34" charset="0"/>
                <a:cs typeface="Arial" pitchFamily="34" charset="0"/>
              </a:rPr>
              <a:t> reports </a:t>
            </a:r>
            <a:r>
              <a:rPr lang="en-US" b="1" u="sng" dirty="0" smtClean="0">
                <a:solidFill>
                  <a:srgbClr val="FFFFFF"/>
                </a:solidFill>
                <a:latin typeface="Arial" pitchFamily="34" charset="0"/>
                <a:cs typeface="Arial" pitchFamily="34" charset="0"/>
              </a:rPr>
              <a:t>through 7/14/14</a:t>
            </a:r>
          </a:p>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pitchFamily="34" charset="0"/>
                <a:cs typeface="Arial" pitchFamily="34" charset="0"/>
              </a:rPr>
              <a:t>53 Tornadoes </a:t>
            </a:r>
          </a:p>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pitchFamily="34" charset="0"/>
                <a:cs typeface="Arial" pitchFamily="34" charset="0"/>
              </a:rPr>
              <a:t>473 Large Hail Reports </a:t>
            </a:r>
          </a:p>
          <a:p>
            <a:pPr marL="342900" indent="-342900" algn="ctr" eaLnBrk="0" fontAlgn="base" hangingPunct="0">
              <a:lnSpc>
                <a:spcPct val="90000"/>
              </a:lnSpc>
              <a:spcBef>
                <a:spcPct val="50000"/>
              </a:spcBef>
              <a:spcAft>
                <a:spcPct val="0"/>
              </a:spcAft>
              <a:buClr>
                <a:srgbClr val="FFFFFF"/>
              </a:buClr>
              <a:defRPr/>
            </a:pPr>
            <a:r>
              <a:rPr lang="en-US" b="1" dirty="0" smtClean="0">
                <a:solidFill>
                  <a:srgbClr val="FFFFFF"/>
                </a:solidFill>
                <a:latin typeface="Arial" pitchFamily="34" charset="0"/>
                <a:cs typeface="Arial" pitchFamily="34" charset="0"/>
              </a:rPr>
              <a:t>413 High Wind </a:t>
            </a:r>
            <a:r>
              <a:rPr lang="en-US" b="1" dirty="0">
                <a:solidFill>
                  <a:srgbClr val="FFFFFF"/>
                </a:solidFill>
                <a:latin typeface="Arial" pitchFamily="34" charset="0"/>
                <a:cs typeface="Arial" pitchFamily="34" charset="0"/>
              </a:rPr>
              <a:t>E</a:t>
            </a:r>
            <a:r>
              <a:rPr lang="en-US" b="1" dirty="0" smtClean="0">
                <a:solidFill>
                  <a:srgbClr val="FFFFFF"/>
                </a:solidFill>
                <a:latin typeface="Arial" pitchFamily="34" charset="0"/>
                <a:cs typeface="Arial" pitchFamily="34" charset="0"/>
              </a:rPr>
              <a:t>vents</a:t>
            </a:r>
            <a:endParaRPr lang="en-US"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21942836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699"/>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18</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PP Auto</a:t>
            </a:r>
            <a:br>
              <a:rPr lang="en-US" dirty="0" smtClean="0"/>
            </a:br>
            <a:r>
              <a:rPr lang="en-US" dirty="0" smtClean="0"/>
              <a:t>Percent Change by State, 2007-2013</a:t>
            </a:r>
          </a:p>
        </p:txBody>
      </p:sp>
      <p:graphicFrame>
        <p:nvGraphicFramePr>
          <p:cNvPr id="84994" name="Object 3"/>
          <p:cNvGraphicFramePr>
            <a:graphicFrameLocks noGrp="1" noChangeAspect="1"/>
          </p:cNvGraphicFramePr>
          <p:nvPr>
            <p:ph idx="4294967295"/>
            <p:extLst/>
          </p:nvPr>
        </p:nvGraphicFramePr>
        <p:xfrm>
          <a:off x="3175" y="1789113"/>
          <a:ext cx="9136063" cy="4725987"/>
        </p:xfrm>
        <a:graphic>
          <a:graphicData uri="http://schemas.openxmlformats.org/presentationml/2006/ole">
            <mc:AlternateContent xmlns:mc="http://schemas.openxmlformats.org/markup-compatibility/2006">
              <mc:Choice xmlns:v="urn:schemas-microsoft-com:vml" Requires="v">
                <p:oleObj spid="_x0000_s27958279" name="Chart" r:id="rId4" imgW="8810600" imgH="4562417" progId="MSGraph.Chart.8">
                  <p:embed followColorScheme="full"/>
                </p:oleObj>
              </mc:Choice>
              <mc:Fallback>
                <p:oleObj name="Chart" r:id="rId4" imgW="8810600" imgH="4562417" progId="MSGraph.Chart.8">
                  <p:embed followColorScheme="full"/>
                  <p:pic>
                    <p:nvPicPr>
                      <p:cNvPr id="0" name=""/>
                      <p:cNvPicPr>
                        <a:picLocks noChangeAspect="1" noChangeArrowheads="1"/>
                      </p:cNvPicPr>
                      <p:nvPr/>
                    </p:nvPicPr>
                    <p:blipFill>
                      <a:blip r:embed="rId5"/>
                      <a:srcRect/>
                      <a:stretch>
                        <a:fillRect/>
                      </a:stretch>
                    </p:blipFill>
                    <p:spPr bwMode="auto">
                      <a:xfrm>
                        <a:off x="3175" y="1789113"/>
                        <a:ext cx="9136063" cy="4725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84999" name="Text Box 4"/>
          <p:cNvSpPr txBox="1">
            <a:spLocks noChangeArrowheads="1"/>
          </p:cNvSpPr>
          <p:nvPr/>
        </p:nvSpPr>
        <p:spPr bwMode="auto">
          <a:xfrm>
            <a:off x="127000" y="6574103"/>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Tree>
    <p:extLst>
      <p:ext uri="{BB962C8B-B14F-4D97-AF65-F5344CB8AC3E}">
        <p14:creationId xmlns:p14="http://schemas.microsoft.com/office/powerpoint/2010/main" val="3694233069"/>
      </p:ext>
    </p:extLst>
  </p:cSld>
  <p:clrMapOvr>
    <a:masterClrMapping/>
  </p:clrMapOvr>
  <p:transition/>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a:noFill/>
        </p:spPr>
        <p:txBody>
          <a:bodyPr/>
          <a:lstStyle/>
          <a:p>
            <a:r>
              <a:rPr lang="en-US" smtClean="0"/>
              <a:t>12/01/09 - 9pm</a:t>
            </a:r>
          </a:p>
        </p:txBody>
      </p:sp>
      <p:sp>
        <p:nvSpPr>
          <p:cNvPr id="14340"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4341" name="Rectangle 110"/>
          <p:cNvSpPr>
            <a:spLocks noGrp="1" noChangeArrowheads="1"/>
          </p:cNvSpPr>
          <p:nvPr>
            <p:ph type="sldNum" sz="quarter" idx="12"/>
          </p:nvPr>
        </p:nvSpPr>
        <p:spPr>
          <a:noFill/>
        </p:spPr>
        <p:txBody>
          <a:bodyPr/>
          <a:lstStyle/>
          <a:p>
            <a:fld id="{C8D41946-FD3D-4091-A2F2-5BB338BC6915}" type="slidenum">
              <a:rPr lang="en-US" smtClean="0"/>
              <a:pPr/>
              <a:t>180</a:t>
            </a:fld>
            <a:endParaRPr lang="en-US" smtClean="0"/>
          </a:p>
        </p:txBody>
      </p:sp>
      <p:sp>
        <p:nvSpPr>
          <p:cNvPr id="14342" name="Rectangle 2"/>
          <p:cNvSpPr>
            <a:spLocks noGrp="1" noChangeArrowheads="1"/>
          </p:cNvSpPr>
          <p:nvPr>
            <p:ph type="title"/>
          </p:nvPr>
        </p:nvSpPr>
        <p:spPr/>
        <p:txBody>
          <a:bodyPr/>
          <a:lstStyle/>
          <a:p>
            <a:r>
              <a:rPr lang="en-US" dirty="0" err="1" smtClean="0"/>
              <a:t>I.I.I.</a:t>
            </a:r>
            <a:r>
              <a:rPr lang="en-US" dirty="0" smtClean="0"/>
              <a:t> Poll: Homes Near Hazards</a:t>
            </a:r>
          </a:p>
        </p:txBody>
      </p:sp>
      <p:sp>
        <p:nvSpPr>
          <p:cNvPr id="14343" name="Rectangle 3"/>
          <p:cNvSpPr>
            <a:spLocks noChangeArrowheads="1"/>
          </p:cNvSpPr>
          <p:nvPr/>
        </p:nvSpPr>
        <p:spPr bwMode="black">
          <a:xfrm>
            <a:off x="347663" y="1266825"/>
            <a:ext cx="8534400" cy="664797"/>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Q. </a:t>
            </a:r>
            <a:r>
              <a:rPr lang="en-US" sz="1600" b="1" dirty="0" smtClean="0">
                <a:solidFill>
                  <a:srgbClr val="225A7A"/>
                </a:solidFill>
              </a:rPr>
              <a:t>If you were to purchase a home today, which of the following summarizes your views on that home’s risk of damage from natural disasters . . . and your decision to purchase that home?</a:t>
            </a:r>
            <a:endParaRPr lang="en-US" sz="1600" b="1" baseline="30000" dirty="0">
              <a:solidFill>
                <a:srgbClr val="225A7A"/>
              </a:solidFill>
            </a:endParaRPr>
          </a:p>
        </p:txBody>
      </p:sp>
      <p:sp>
        <p:nvSpPr>
          <p:cNvPr id="14344" name="Rectangle 4"/>
          <p:cNvSpPr>
            <a:spLocks noChangeArrowheads="1"/>
          </p:cNvSpPr>
          <p:nvPr/>
        </p:nvSpPr>
        <p:spPr bwMode="auto">
          <a:xfrm>
            <a:off x="0" y="6389410"/>
            <a:ext cx="7569200"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Insurance Information Institute Annual </a:t>
            </a:r>
            <a:r>
              <a:rPr lang="en-US" sz="1100" i="1" dirty="0"/>
              <a:t>Pulse</a:t>
            </a:r>
            <a:r>
              <a:rPr lang="en-US" sz="1100" dirty="0"/>
              <a:t> Survey.</a:t>
            </a:r>
          </a:p>
        </p:txBody>
      </p:sp>
      <p:sp>
        <p:nvSpPr>
          <p:cNvPr id="2069509" name="Text Box 5"/>
          <p:cNvSpPr txBox="1">
            <a:spLocks noChangeArrowheads="1"/>
          </p:cNvSpPr>
          <p:nvPr/>
        </p:nvSpPr>
        <p:spPr bwMode="blackWhite">
          <a:xfrm>
            <a:off x="312738" y="5141626"/>
            <a:ext cx="8518525" cy="943003"/>
          </a:xfrm>
          <a:prstGeom prst="rect">
            <a:avLst/>
          </a:prstGeom>
          <a:gradFill rotWithShape="0">
            <a:gsLst>
              <a:gs pos="0">
                <a:schemeClr val="accent2"/>
              </a:gs>
              <a:gs pos="100000">
                <a:srgbClr val="DC5A01"/>
              </a:gs>
            </a:gsLst>
            <a:lin ang="5400000" scaled="1"/>
          </a:gradFill>
          <a:ln w="12700" algn="ctr">
            <a:solidFill>
              <a:srgbClr val="FF6801"/>
            </a:solidFill>
            <a:miter lim="800000"/>
            <a:headEnd type="none" w="sm" len="sm"/>
            <a:tailEnd type="none" w="sm" len="sm"/>
          </a:ln>
        </p:spPr>
        <p:txBody>
          <a:bodyPr bIns="64008" anchor="ctr"/>
          <a:lstStyle/>
          <a:p>
            <a:pPr algn="ctr">
              <a:lnSpc>
                <a:spcPct val="95000"/>
              </a:lnSpc>
              <a:spcBef>
                <a:spcPct val="25000"/>
              </a:spcBef>
            </a:pPr>
            <a:r>
              <a:rPr lang="en-US" sz="2000" b="1" dirty="0" smtClean="0">
                <a:solidFill>
                  <a:srgbClr val="FFFFFF"/>
                </a:solidFill>
              </a:rPr>
              <a:t>More Than Half of the Public Would Be Significantly Influenced by Risk of Damage from Natural Disasters. Close to a Third Do Not Regard Such a Risk To Be a Major Consideration.</a:t>
            </a:r>
            <a:endParaRPr lang="en-US" sz="2000" b="1" dirty="0">
              <a:solidFill>
                <a:srgbClr val="FFFFFF"/>
              </a:solidFill>
            </a:endParaRPr>
          </a:p>
        </p:txBody>
      </p:sp>
      <p:graphicFrame>
        <p:nvGraphicFramePr>
          <p:cNvPr id="14338" name="Object 2"/>
          <p:cNvGraphicFramePr>
            <a:graphicFrameLocks/>
          </p:cNvGraphicFramePr>
          <p:nvPr>
            <p:extLst/>
          </p:nvPr>
        </p:nvGraphicFramePr>
        <p:xfrm>
          <a:off x="2930525" y="2371725"/>
          <a:ext cx="3041650" cy="2720975"/>
        </p:xfrm>
        <a:graphic>
          <a:graphicData uri="http://schemas.openxmlformats.org/presentationml/2006/ole">
            <mc:AlternateContent xmlns:mc="http://schemas.openxmlformats.org/markup-compatibility/2006">
              <mc:Choice xmlns:v="urn:schemas-microsoft-com:vml" Requires="v">
                <p:oleObj spid="_x0000_s27910169" name="Chart" r:id="rId4" imgW="4457804" imgH="3800395" progId="MSGraph.Chart.8">
                  <p:embed followColorScheme="full"/>
                </p:oleObj>
              </mc:Choice>
              <mc:Fallback>
                <p:oleObj name="Chart" r:id="rId4" imgW="4457804" imgH="3800395" progId="MSGraph.Chart.8">
                  <p:embed followColorScheme="full"/>
                  <p:pic>
                    <p:nvPicPr>
                      <p:cNvPr id="0" name=""/>
                      <p:cNvPicPr preferRelativeResize="0">
                        <a:picLocks noChangeArrowheads="1"/>
                      </p:cNvPicPr>
                      <p:nvPr/>
                    </p:nvPicPr>
                    <p:blipFill>
                      <a:blip r:embed="rId5"/>
                      <a:srcRect/>
                      <a:stretch>
                        <a:fillRect/>
                      </a:stretch>
                    </p:blipFill>
                    <p:spPr bwMode="gray">
                      <a:xfrm>
                        <a:off x="2930525" y="2371725"/>
                        <a:ext cx="3041650" cy="2720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47" name="Text Box 9"/>
          <p:cNvSpPr txBox="1">
            <a:spLocks noChangeArrowheads="1"/>
          </p:cNvSpPr>
          <p:nvPr/>
        </p:nvSpPr>
        <p:spPr bwMode="auto">
          <a:xfrm>
            <a:off x="5690893" y="3548815"/>
            <a:ext cx="830262" cy="969496"/>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dirty="0" smtClean="0"/>
              <a:t>Risk a Significant Influence on Purchase</a:t>
            </a:r>
            <a:endParaRPr lang="en-US" sz="1400" b="1" dirty="0"/>
          </a:p>
        </p:txBody>
      </p:sp>
      <p:sp>
        <p:nvSpPr>
          <p:cNvPr id="14" name="Text Box 8"/>
          <p:cNvSpPr txBox="1">
            <a:spLocks noChangeArrowheads="1"/>
          </p:cNvSpPr>
          <p:nvPr/>
        </p:nvSpPr>
        <p:spPr bwMode="auto">
          <a:xfrm>
            <a:off x="2564248" y="2345044"/>
            <a:ext cx="1210084" cy="387798"/>
          </a:xfrm>
          <a:prstGeom prst="rect">
            <a:avLst/>
          </a:prstGeom>
          <a:noFill/>
          <a:ln w="9525">
            <a:noFill/>
            <a:miter lim="800000"/>
            <a:headEnd/>
            <a:tailEnd/>
          </a:ln>
        </p:spPr>
        <p:txBody>
          <a:bodyPr wrap="square" lIns="0" tIns="0" rIns="0" bIns="0" anchor="ctr">
            <a:spAutoFit/>
          </a:bodyPr>
          <a:lstStyle/>
          <a:p>
            <a:pPr algn="ctr" eaLnBrk="0" hangingPunct="0">
              <a:lnSpc>
                <a:spcPct val="90000"/>
              </a:lnSpc>
              <a:buSzPct val="90000"/>
              <a:buFont typeface="Wingdings" pitchFamily="2" charset="2"/>
              <a:buNone/>
            </a:pPr>
            <a:r>
              <a:rPr lang="en-US" sz="1400" dirty="0" smtClean="0"/>
              <a:t>Willing to Accept Risk</a:t>
            </a:r>
            <a:endParaRPr lang="en-US" sz="1400" b="1" dirty="0"/>
          </a:p>
        </p:txBody>
      </p:sp>
      <p:sp>
        <p:nvSpPr>
          <p:cNvPr id="15" name="Text Box 8"/>
          <p:cNvSpPr txBox="1">
            <a:spLocks noChangeArrowheads="1"/>
          </p:cNvSpPr>
          <p:nvPr/>
        </p:nvSpPr>
        <p:spPr bwMode="auto">
          <a:xfrm>
            <a:off x="1438275" y="3549436"/>
            <a:ext cx="1557334" cy="387798"/>
          </a:xfrm>
          <a:prstGeom prst="rect">
            <a:avLst/>
          </a:prstGeom>
          <a:noFill/>
          <a:ln w="9525">
            <a:noFill/>
            <a:miter lim="800000"/>
            <a:headEnd/>
            <a:tailEnd/>
          </a:ln>
        </p:spPr>
        <p:txBody>
          <a:bodyPr wrap="square" lIns="0" tIns="0" rIns="0" bIns="0" anchor="ctr">
            <a:spAutoFit/>
          </a:bodyPr>
          <a:lstStyle/>
          <a:p>
            <a:pPr algn="ctr" eaLnBrk="0" hangingPunct="0">
              <a:lnSpc>
                <a:spcPct val="90000"/>
              </a:lnSpc>
              <a:buSzPct val="90000"/>
              <a:buFont typeface="Wingdings" pitchFamily="2" charset="2"/>
              <a:buNone/>
            </a:pPr>
            <a:r>
              <a:rPr lang="en-US" sz="1400" dirty="0" smtClean="0"/>
              <a:t>Risk Not a Major Consideration</a:t>
            </a:r>
            <a:endParaRPr lang="en-US" sz="1400" b="1" dirty="0"/>
          </a:p>
        </p:txBody>
      </p:sp>
      <p:sp>
        <p:nvSpPr>
          <p:cNvPr id="13" name="Text Box 8"/>
          <p:cNvSpPr txBox="1">
            <a:spLocks noChangeArrowheads="1"/>
          </p:cNvSpPr>
          <p:nvPr/>
        </p:nvSpPr>
        <p:spPr bwMode="auto">
          <a:xfrm>
            <a:off x="3998912" y="2139453"/>
            <a:ext cx="1557334" cy="193899"/>
          </a:xfrm>
          <a:prstGeom prst="rect">
            <a:avLst/>
          </a:prstGeom>
          <a:noFill/>
          <a:ln w="9525">
            <a:noFill/>
            <a:miter lim="800000"/>
            <a:headEnd/>
            <a:tailEnd/>
          </a:ln>
        </p:spPr>
        <p:txBody>
          <a:bodyPr wrap="square" lIns="0" tIns="0" rIns="0" bIns="0" anchor="ctr">
            <a:spAutoFit/>
          </a:bodyPr>
          <a:lstStyle/>
          <a:p>
            <a:pPr algn="ctr" eaLnBrk="0" hangingPunct="0">
              <a:lnSpc>
                <a:spcPct val="90000"/>
              </a:lnSpc>
              <a:buSzPct val="90000"/>
              <a:buFont typeface="Wingdings" pitchFamily="2" charset="2"/>
              <a:buNone/>
            </a:pPr>
            <a:r>
              <a:rPr lang="en-US" sz="1400" dirty="0" smtClean="0"/>
              <a:t>Don’t Know</a:t>
            </a:r>
            <a:endParaRPr lang="en-US" sz="1400" b="1" dirty="0"/>
          </a:p>
        </p:txBody>
      </p:sp>
    </p:spTree>
    <p:extLst>
      <p:ext uri="{BB962C8B-B14F-4D97-AF65-F5344CB8AC3E}">
        <p14:creationId xmlns:p14="http://schemas.microsoft.com/office/powerpoint/2010/main" val="289089906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2069509"/>
                                        </p:tgtEl>
                                        <p:attrNameLst>
                                          <p:attrName>style.visibility</p:attrName>
                                        </p:attrNameLst>
                                      </p:cBhvr>
                                      <p:to>
                                        <p:strVal val="visible"/>
                                      </p:to>
                                    </p:set>
                                    <p:anim calcmode="lin" valueType="num">
                                      <p:cBhvr>
                                        <p:cTn id="7" dur="500" fill="hold"/>
                                        <p:tgtEl>
                                          <p:spTgt spid="2069509"/>
                                        </p:tgtEl>
                                        <p:attrNameLst>
                                          <p:attrName>ppt_w</p:attrName>
                                        </p:attrNameLst>
                                      </p:cBhvr>
                                      <p:tavLst>
                                        <p:tav tm="0">
                                          <p:val>
                                            <p:fltVal val="0"/>
                                          </p:val>
                                        </p:tav>
                                        <p:tav tm="100000">
                                          <p:val>
                                            <p:strVal val="#ppt_w"/>
                                          </p:val>
                                        </p:tav>
                                      </p:tavLst>
                                    </p:anim>
                                    <p:anim calcmode="lin" valueType="num">
                                      <p:cBhvr>
                                        <p:cTn id="8" dur="500" fill="hold"/>
                                        <p:tgtEl>
                                          <p:spTgt spid="206950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9509" grpId="0" animBg="1"/>
    </p:bld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a:noFill/>
        </p:spPr>
        <p:txBody>
          <a:bodyPr/>
          <a:lstStyle/>
          <a:p>
            <a:r>
              <a:rPr lang="en-US" smtClean="0"/>
              <a:t>12/01/09 - 9pm</a:t>
            </a:r>
          </a:p>
        </p:txBody>
      </p:sp>
      <p:sp>
        <p:nvSpPr>
          <p:cNvPr id="14340"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4341" name="Rectangle 110"/>
          <p:cNvSpPr>
            <a:spLocks noGrp="1" noChangeArrowheads="1"/>
          </p:cNvSpPr>
          <p:nvPr>
            <p:ph type="sldNum" sz="quarter" idx="12"/>
          </p:nvPr>
        </p:nvSpPr>
        <p:spPr>
          <a:noFill/>
        </p:spPr>
        <p:txBody>
          <a:bodyPr/>
          <a:lstStyle/>
          <a:p>
            <a:fld id="{C8D41946-FD3D-4091-A2F2-5BB338BC6915}" type="slidenum">
              <a:rPr lang="en-US" smtClean="0"/>
              <a:pPr/>
              <a:t>181</a:t>
            </a:fld>
            <a:endParaRPr lang="en-US" smtClean="0"/>
          </a:p>
        </p:txBody>
      </p:sp>
      <p:sp>
        <p:nvSpPr>
          <p:cNvPr id="14342" name="Rectangle 2"/>
          <p:cNvSpPr>
            <a:spLocks noGrp="1" noChangeArrowheads="1"/>
          </p:cNvSpPr>
          <p:nvPr>
            <p:ph type="title"/>
          </p:nvPr>
        </p:nvSpPr>
        <p:spPr/>
        <p:txBody>
          <a:bodyPr/>
          <a:lstStyle/>
          <a:p>
            <a:r>
              <a:rPr lang="en-US" dirty="0" err="1" smtClean="0"/>
              <a:t>I.I.I.</a:t>
            </a:r>
            <a:r>
              <a:rPr lang="en-US" dirty="0" smtClean="0"/>
              <a:t> Poll: Flood Insurance Rates</a:t>
            </a:r>
          </a:p>
        </p:txBody>
      </p:sp>
      <p:sp>
        <p:nvSpPr>
          <p:cNvPr id="14343" name="Rectangle 3"/>
          <p:cNvSpPr>
            <a:spLocks noChangeArrowheads="1"/>
          </p:cNvSpPr>
          <p:nvPr/>
        </p:nvSpPr>
        <p:spPr bwMode="black">
          <a:xfrm>
            <a:off x="347663" y="1266825"/>
            <a:ext cx="8534400" cy="1107996"/>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Q. </a:t>
            </a:r>
            <a:r>
              <a:rPr lang="en-US" sz="1600" b="1" dirty="0" smtClean="0">
                <a:solidFill>
                  <a:srgbClr val="225A7A"/>
                </a:solidFill>
              </a:rPr>
              <a:t>Congress recently passed a law that will roll back some of the rate increases it put in place for </a:t>
            </a:r>
            <a:r>
              <a:rPr lang="en-US" sz="1600" b="1" dirty="0" err="1" smtClean="0">
                <a:solidFill>
                  <a:srgbClr val="225A7A"/>
                </a:solidFill>
              </a:rPr>
              <a:t>homeowers</a:t>
            </a:r>
            <a:r>
              <a:rPr lang="en-US" sz="1600" b="1" dirty="0" smtClean="0">
                <a:solidFill>
                  <a:srgbClr val="225A7A"/>
                </a:solidFill>
              </a:rPr>
              <a:t> who purchase subsidized flood insurance from the government . . . . Do you think the recent rate rollback and subsidies should remain in place for most homeowners who purchase flood insurance; or the rollbacks and subsidies should be eliminated; or don’t know?</a:t>
            </a:r>
            <a:endParaRPr lang="en-US" sz="1600" b="1" baseline="30000" dirty="0">
              <a:solidFill>
                <a:srgbClr val="225A7A"/>
              </a:solidFill>
            </a:endParaRPr>
          </a:p>
        </p:txBody>
      </p:sp>
      <p:sp>
        <p:nvSpPr>
          <p:cNvPr id="14344" name="Rectangle 4"/>
          <p:cNvSpPr>
            <a:spLocks noChangeArrowheads="1"/>
          </p:cNvSpPr>
          <p:nvPr/>
        </p:nvSpPr>
        <p:spPr bwMode="auto">
          <a:xfrm>
            <a:off x="0" y="6389410"/>
            <a:ext cx="7569200"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Insurance Information Institute Annual </a:t>
            </a:r>
            <a:r>
              <a:rPr lang="en-US" sz="1100" i="1" dirty="0"/>
              <a:t>Pulse</a:t>
            </a:r>
            <a:r>
              <a:rPr lang="en-US" sz="1100" dirty="0"/>
              <a:t> Survey.</a:t>
            </a:r>
          </a:p>
        </p:txBody>
      </p:sp>
      <p:sp>
        <p:nvSpPr>
          <p:cNvPr id="2069509" name="Text Box 5"/>
          <p:cNvSpPr txBox="1">
            <a:spLocks noChangeArrowheads="1"/>
          </p:cNvSpPr>
          <p:nvPr/>
        </p:nvSpPr>
        <p:spPr bwMode="blackWhite">
          <a:xfrm>
            <a:off x="312738" y="5141626"/>
            <a:ext cx="8518525" cy="943003"/>
          </a:xfrm>
          <a:prstGeom prst="rect">
            <a:avLst/>
          </a:prstGeom>
          <a:gradFill rotWithShape="0">
            <a:gsLst>
              <a:gs pos="0">
                <a:schemeClr val="accent2"/>
              </a:gs>
              <a:gs pos="100000">
                <a:srgbClr val="DC5A01"/>
              </a:gs>
            </a:gsLst>
            <a:lin ang="5400000" scaled="1"/>
          </a:gradFill>
          <a:ln w="12700" algn="ctr">
            <a:solidFill>
              <a:srgbClr val="FF6801"/>
            </a:solidFill>
            <a:miter lim="800000"/>
            <a:headEnd type="none" w="sm" len="sm"/>
            <a:tailEnd type="none" w="sm" len="sm"/>
          </a:ln>
        </p:spPr>
        <p:txBody>
          <a:bodyPr bIns="64008" anchor="ctr"/>
          <a:lstStyle/>
          <a:p>
            <a:pPr algn="ctr">
              <a:lnSpc>
                <a:spcPct val="95000"/>
              </a:lnSpc>
              <a:spcBef>
                <a:spcPct val="25000"/>
              </a:spcBef>
            </a:pPr>
            <a:r>
              <a:rPr lang="en-US" sz="2000" b="1" dirty="0" smtClean="0">
                <a:solidFill>
                  <a:srgbClr val="FFFFFF"/>
                </a:solidFill>
              </a:rPr>
              <a:t>Most Americans Support the Flood Insurance Rate Rollback.</a:t>
            </a:r>
            <a:endParaRPr lang="en-US" sz="2000" b="1" dirty="0">
              <a:solidFill>
                <a:srgbClr val="FFFFFF"/>
              </a:solidFill>
            </a:endParaRPr>
          </a:p>
        </p:txBody>
      </p:sp>
      <p:graphicFrame>
        <p:nvGraphicFramePr>
          <p:cNvPr id="14338" name="Object 2"/>
          <p:cNvGraphicFramePr>
            <a:graphicFrameLocks/>
          </p:cNvGraphicFramePr>
          <p:nvPr>
            <p:extLst/>
          </p:nvPr>
        </p:nvGraphicFramePr>
        <p:xfrm>
          <a:off x="2930525" y="2371725"/>
          <a:ext cx="3041650" cy="2720975"/>
        </p:xfrm>
        <a:graphic>
          <a:graphicData uri="http://schemas.openxmlformats.org/presentationml/2006/ole">
            <mc:AlternateContent xmlns:mc="http://schemas.openxmlformats.org/markup-compatibility/2006">
              <mc:Choice xmlns:v="urn:schemas-microsoft-com:vml" Requires="v">
                <p:oleObj spid="_x0000_s27911193" name="Chart" r:id="rId4" imgW="4467251" imgH="3790947" progId="MSGraph.Chart.8">
                  <p:embed followColorScheme="full"/>
                </p:oleObj>
              </mc:Choice>
              <mc:Fallback>
                <p:oleObj name="Chart" r:id="rId4" imgW="4467251" imgH="3790947" progId="MSGraph.Chart.8">
                  <p:embed followColorScheme="full"/>
                  <p:pic>
                    <p:nvPicPr>
                      <p:cNvPr id="0" name=""/>
                      <p:cNvPicPr preferRelativeResize="0">
                        <a:picLocks noChangeArrowheads="1"/>
                      </p:cNvPicPr>
                      <p:nvPr/>
                    </p:nvPicPr>
                    <p:blipFill>
                      <a:blip r:embed="rId5"/>
                      <a:srcRect/>
                      <a:stretch>
                        <a:fillRect/>
                      </a:stretch>
                    </p:blipFill>
                    <p:spPr bwMode="gray">
                      <a:xfrm>
                        <a:off x="2930525" y="2371725"/>
                        <a:ext cx="3041650" cy="2720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47" name="Text Box 9"/>
          <p:cNvSpPr txBox="1">
            <a:spLocks noChangeArrowheads="1"/>
          </p:cNvSpPr>
          <p:nvPr/>
        </p:nvSpPr>
        <p:spPr bwMode="auto">
          <a:xfrm>
            <a:off x="5690893" y="3839663"/>
            <a:ext cx="830262" cy="387798"/>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dirty="0" smtClean="0"/>
              <a:t>Remain in Place</a:t>
            </a:r>
            <a:endParaRPr lang="en-US" sz="1400" b="1" dirty="0"/>
          </a:p>
        </p:txBody>
      </p:sp>
      <p:sp>
        <p:nvSpPr>
          <p:cNvPr id="14" name="Text Box 8"/>
          <p:cNvSpPr txBox="1">
            <a:spLocks noChangeArrowheads="1"/>
          </p:cNvSpPr>
          <p:nvPr/>
        </p:nvSpPr>
        <p:spPr bwMode="auto">
          <a:xfrm>
            <a:off x="2564248" y="2441993"/>
            <a:ext cx="1557334" cy="193899"/>
          </a:xfrm>
          <a:prstGeom prst="rect">
            <a:avLst/>
          </a:prstGeom>
          <a:noFill/>
          <a:ln w="9525">
            <a:noFill/>
            <a:miter lim="800000"/>
            <a:headEnd/>
            <a:tailEnd/>
          </a:ln>
        </p:spPr>
        <p:txBody>
          <a:bodyPr wrap="square" lIns="0" tIns="0" rIns="0" bIns="0" anchor="ctr">
            <a:spAutoFit/>
          </a:bodyPr>
          <a:lstStyle/>
          <a:p>
            <a:pPr algn="ctr" eaLnBrk="0" hangingPunct="0">
              <a:lnSpc>
                <a:spcPct val="90000"/>
              </a:lnSpc>
              <a:buSzPct val="90000"/>
              <a:buFont typeface="Wingdings" pitchFamily="2" charset="2"/>
              <a:buNone/>
            </a:pPr>
            <a:r>
              <a:rPr lang="en-US" sz="1400" dirty="0" smtClean="0"/>
              <a:t>Don’t Know</a:t>
            </a:r>
            <a:endParaRPr lang="en-US" sz="1400" b="1" dirty="0"/>
          </a:p>
        </p:txBody>
      </p:sp>
      <p:sp>
        <p:nvSpPr>
          <p:cNvPr id="15" name="Text Box 8"/>
          <p:cNvSpPr txBox="1">
            <a:spLocks noChangeArrowheads="1"/>
          </p:cNvSpPr>
          <p:nvPr/>
        </p:nvSpPr>
        <p:spPr bwMode="auto">
          <a:xfrm>
            <a:off x="2018009" y="3095087"/>
            <a:ext cx="1557334" cy="193899"/>
          </a:xfrm>
          <a:prstGeom prst="rect">
            <a:avLst/>
          </a:prstGeom>
          <a:noFill/>
          <a:ln w="9525">
            <a:noFill/>
            <a:miter lim="800000"/>
            <a:headEnd/>
            <a:tailEnd/>
          </a:ln>
        </p:spPr>
        <p:txBody>
          <a:bodyPr wrap="square" lIns="0" tIns="0" rIns="0" bIns="0" anchor="ctr">
            <a:spAutoFit/>
          </a:bodyPr>
          <a:lstStyle/>
          <a:p>
            <a:pPr algn="ctr" eaLnBrk="0" hangingPunct="0">
              <a:lnSpc>
                <a:spcPct val="90000"/>
              </a:lnSpc>
              <a:buSzPct val="90000"/>
              <a:buFont typeface="Wingdings" pitchFamily="2" charset="2"/>
              <a:buNone/>
            </a:pPr>
            <a:r>
              <a:rPr lang="en-US" sz="1400" dirty="0" smtClean="0"/>
              <a:t>Eliminated</a:t>
            </a:r>
            <a:endParaRPr lang="en-US" sz="1400" b="1" dirty="0"/>
          </a:p>
        </p:txBody>
      </p:sp>
    </p:spTree>
    <p:extLst>
      <p:ext uri="{BB962C8B-B14F-4D97-AF65-F5344CB8AC3E}">
        <p14:creationId xmlns:p14="http://schemas.microsoft.com/office/powerpoint/2010/main" val="333785542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2069509"/>
                                        </p:tgtEl>
                                        <p:attrNameLst>
                                          <p:attrName>style.visibility</p:attrName>
                                        </p:attrNameLst>
                                      </p:cBhvr>
                                      <p:to>
                                        <p:strVal val="visible"/>
                                      </p:to>
                                    </p:set>
                                    <p:anim calcmode="lin" valueType="num">
                                      <p:cBhvr>
                                        <p:cTn id="7" dur="500" fill="hold"/>
                                        <p:tgtEl>
                                          <p:spTgt spid="2069509"/>
                                        </p:tgtEl>
                                        <p:attrNameLst>
                                          <p:attrName>ppt_w</p:attrName>
                                        </p:attrNameLst>
                                      </p:cBhvr>
                                      <p:tavLst>
                                        <p:tav tm="0">
                                          <p:val>
                                            <p:fltVal val="0"/>
                                          </p:val>
                                        </p:tav>
                                        <p:tav tm="100000">
                                          <p:val>
                                            <p:strVal val="#ppt_w"/>
                                          </p:val>
                                        </p:tav>
                                      </p:tavLst>
                                    </p:anim>
                                    <p:anim calcmode="lin" valueType="num">
                                      <p:cBhvr>
                                        <p:cTn id="8" dur="500" fill="hold"/>
                                        <p:tgtEl>
                                          <p:spTgt spid="206950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9509" grpId="0" animBg="1"/>
    </p:bldLst>
  </p:timing>
</p:sld>
</file>

<file path=ppt/slides/slide1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8722" name="Rectangle 3"/>
          <p:cNvSpPr>
            <a:spLocks noChangeArrowheads="1"/>
          </p:cNvSpPr>
          <p:nvPr/>
        </p:nvSpPr>
        <p:spPr bwMode="auto">
          <a:xfrm>
            <a:off x="0" y="6556375"/>
            <a:ext cx="9144000" cy="301625"/>
          </a:xfrm>
          <a:prstGeom prst="rect">
            <a:avLst/>
          </a:prstGeom>
          <a:solidFill>
            <a:srgbClr val="225A7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58723" name="Rectangle 4"/>
          <p:cNvSpPr>
            <a:spLocks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lnSpc>
                <a:spcPct val="85000"/>
              </a:lnSpc>
              <a:spcBef>
                <a:spcPct val="20000"/>
              </a:spcBef>
            </a:pPr>
            <a:fld id="{961698A8-1521-45D0-B59F-64CD79A709E1}" type="slidenum">
              <a:rPr lang="en-US" altLang="en-US" sz="900">
                <a:solidFill>
                  <a:schemeClr val="bg1"/>
                </a:solidFill>
              </a:rPr>
              <a:pPr algn="r">
                <a:lnSpc>
                  <a:spcPct val="85000"/>
                </a:lnSpc>
                <a:spcBef>
                  <a:spcPct val="20000"/>
                </a:spcBef>
              </a:pPr>
              <a:t>182</a:t>
            </a:fld>
            <a:endParaRPr lang="en-US" altLang="en-US" sz="900">
              <a:solidFill>
                <a:schemeClr val="bg1"/>
              </a:solidFill>
            </a:endParaRPr>
          </a:p>
        </p:txBody>
      </p:sp>
      <p:pic>
        <p:nvPicPr>
          <p:cNvPr id="158724"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51175" y="838200"/>
            <a:ext cx="30321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lvl1pPr defTabSz="114300" eaLnBrk="0" hangingPunct="0">
              <a:defRPr>
                <a:solidFill>
                  <a:schemeClr val="tx1"/>
                </a:solidFill>
                <a:latin typeface="Arial" panose="020B0604020202020204" pitchFamily="34" charset="0"/>
                <a:cs typeface="Arial" panose="020B0604020202020204" pitchFamily="34" charset="0"/>
              </a:defRPr>
            </a:lvl1pPr>
            <a:lvl2pPr marL="742950" indent="-285750" defTabSz="114300" eaLnBrk="0" hangingPunct="0">
              <a:defRPr>
                <a:solidFill>
                  <a:schemeClr val="tx1"/>
                </a:solidFill>
                <a:latin typeface="Arial" panose="020B0604020202020204" pitchFamily="34" charset="0"/>
                <a:cs typeface="Arial" panose="020B0604020202020204" pitchFamily="34" charset="0"/>
              </a:defRPr>
            </a:lvl2pPr>
            <a:lvl3pPr marL="1143000" indent="-228600" defTabSz="114300" eaLnBrk="0" hangingPunct="0">
              <a:defRPr>
                <a:solidFill>
                  <a:schemeClr val="tx1"/>
                </a:solidFill>
                <a:latin typeface="Arial" panose="020B0604020202020204" pitchFamily="34" charset="0"/>
                <a:cs typeface="Arial" panose="020B0604020202020204" pitchFamily="34" charset="0"/>
              </a:defRPr>
            </a:lvl3pPr>
            <a:lvl4pPr marL="1600200" indent="-228600" defTabSz="114300" eaLnBrk="0" hangingPunct="0">
              <a:defRPr>
                <a:solidFill>
                  <a:schemeClr val="tx1"/>
                </a:solidFill>
                <a:latin typeface="Arial" panose="020B0604020202020204" pitchFamily="34" charset="0"/>
                <a:cs typeface="Arial" panose="020B0604020202020204" pitchFamily="34" charset="0"/>
              </a:defRPr>
            </a:lvl4pPr>
            <a:lvl5pPr marL="2057400" indent="-228600" defTabSz="114300" eaLnBrk="0" hangingPunct="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95000"/>
              </a:lnSpc>
              <a:spcBef>
                <a:spcPct val="25000"/>
              </a:spcBef>
            </a:pPr>
            <a:r>
              <a:rPr lang="en-US" altLang="en-US" sz="4200" b="1" dirty="0">
                <a:solidFill>
                  <a:schemeClr val="bg1"/>
                </a:solidFill>
              </a:rPr>
              <a:t>Outlook for the </a:t>
            </a:r>
            <a:r>
              <a:rPr lang="en-US" altLang="en-US" sz="4200" b="1" dirty="0" smtClean="0">
                <a:solidFill>
                  <a:schemeClr val="bg1"/>
                </a:solidFill>
              </a:rPr>
              <a:t>2014 </a:t>
            </a:r>
            <a:r>
              <a:rPr lang="en-US" altLang="en-US" sz="4200" b="1" dirty="0">
                <a:solidFill>
                  <a:schemeClr val="bg1"/>
                </a:solidFill>
              </a:rPr>
              <a:t>Atlantic Hurricane Season</a:t>
            </a:r>
          </a:p>
        </p:txBody>
      </p:sp>
      <p:sp>
        <p:nvSpPr>
          <p:cNvPr id="2152456" name="Rectangle 8"/>
          <p:cNvSpPr>
            <a:spLocks noChangeArrowheads="1"/>
          </p:cNvSpPr>
          <p:nvPr/>
        </p:nvSpPr>
        <p:spPr bwMode="auto">
          <a:xfrm>
            <a:off x="854075" y="4362450"/>
            <a:ext cx="7134225"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5720" rIns="45720">
            <a:spAutoFit/>
          </a:bodyPr>
          <a:lstStyle>
            <a:lvl1pPr marL="292100" indent="-2921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25000"/>
              </a:spcBef>
              <a:buClr>
                <a:schemeClr val="accent2"/>
              </a:buClr>
              <a:buFont typeface="Wingdings" panose="05000000000000000000" pitchFamily="2" charset="2"/>
              <a:buNone/>
            </a:pPr>
            <a:r>
              <a:rPr lang="en-US" altLang="en-US" sz="4000" b="1" dirty="0" smtClean="0">
                <a:solidFill>
                  <a:srgbClr val="225A7A"/>
                </a:solidFill>
              </a:rPr>
              <a:t>Somewhat Below </a:t>
            </a:r>
            <a:r>
              <a:rPr lang="en-US" altLang="en-US" sz="4000" b="1" dirty="0">
                <a:solidFill>
                  <a:srgbClr val="225A7A"/>
                </a:solidFill>
              </a:rPr>
              <a:t>Average Activity, </a:t>
            </a:r>
            <a:r>
              <a:rPr lang="en-US" altLang="en-US" sz="4000" b="1" dirty="0" smtClean="0">
                <a:solidFill>
                  <a:srgbClr val="225A7A"/>
                </a:solidFill>
              </a:rPr>
              <a:t>Fewer </a:t>
            </a:r>
            <a:r>
              <a:rPr lang="en-US" altLang="en-US" sz="4000" b="1" dirty="0">
                <a:solidFill>
                  <a:srgbClr val="225A7A"/>
                </a:solidFill>
              </a:rPr>
              <a:t>Landfalls Expected</a:t>
            </a:r>
          </a:p>
        </p:txBody>
      </p:sp>
    </p:spTree>
    <p:extLst>
      <p:ext uri="{BB962C8B-B14F-4D97-AF65-F5344CB8AC3E}">
        <p14:creationId xmlns:p14="http://schemas.microsoft.com/office/powerpoint/2010/main" val="2554670971"/>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a:xfrm>
            <a:off x="241300" y="-26988"/>
            <a:ext cx="7720013" cy="1143001"/>
          </a:xfrm>
        </p:spPr>
        <p:txBody>
          <a:bodyPr/>
          <a:lstStyle/>
          <a:p>
            <a:r>
              <a:rPr lang="en-US" altLang="en-US" dirty="0" smtClean="0">
                <a:latin typeface="Arial" panose="020B0604020202020204" pitchFamily="34" charset="0"/>
              </a:rPr>
              <a:t>Outlook for 2014 Hurricane Season:    30% </a:t>
            </a:r>
            <a:r>
              <a:rPr lang="en-US" altLang="en-US" i="1" dirty="0" smtClean="0">
                <a:latin typeface="Arial" panose="020B0604020202020204" pitchFamily="34" charset="0"/>
              </a:rPr>
              <a:t>Less</a:t>
            </a:r>
            <a:r>
              <a:rPr lang="en-US" altLang="en-US" dirty="0" smtClean="0">
                <a:latin typeface="Arial" panose="020B0604020202020204" pitchFamily="34" charset="0"/>
              </a:rPr>
              <a:t> Active Than Typical Year</a:t>
            </a:r>
          </a:p>
        </p:txBody>
      </p:sp>
      <p:graphicFrame>
        <p:nvGraphicFramePr>
          <p:cNvPr id="5888003" name="Group 3"/>
          <p:cNvGraphicFramePr>
            <a:graphicFrameLocks noGrp="1"/>
          </p:cNvGraphicFramePr>
          <p:nvPr>
            <p:ph idx="1"/>
            <p:extLst/>
          </p:nvPr>
        </p:nvGraphicFramePr>
        <p:xfrm>
          <a:off x="219075" y="1374775"/>
          <a:ext cx="8763000" cy="4699041"/>
        </p:xfrm>
        <a:graphic>
          <a:graphicData uri="http://schemas.openxmlformats.org/drawingml/2006/table">
            <a:tbl>
              <a:tblPr/>
              <a:tblGrid>
                <a:gridCol w="4648200"/>
                <a:gridCol w="1600200"/>
                <a:gridCol w="1295400"/>
                <a:gridCol w="1219200"/>
              </a:tblGrid>
              <a:tr h="655911">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L="92075" marR="92075" marT="46035" marB="460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8688C"/>
                    </a:solid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Median*</a:t>
                      </a:r>
                    </a:p>
                  </a:txBody>
                  <a:tcPr marL="92075" marR="92075" marT="46035" marB="460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2005</a:t>
                      </a:r>
                    </a:p>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(Katrina Year)</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5" marB="460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2014F</a:t>
                      </a:r>
                    </a:p>
                  </a:txBody>
                  <a:tcPr marL="92075" marR="92075" marT="46035" marB="4603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490505">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Named Storms</a:t>
                      </a:r>
                    </a:p>
                  </a:txBody>
                  <a:tcPr marL="92075" marR="92075" marT="46035" marB="460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12.0</a:t>
                      </a:r>
                    </a:p>
                  </a:txBody>
                  <a:tcPr marL="92075" marR="92075" marT="46035" marB="460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smtClean="0">
                          <a:ln>
                            <a:noFill/>
                          </a:ln>
                          <a:solidFill>
                            <a:schemeClr val="tx1"/>
                          </a:solidFill>
                          <a:effectLst/>
                          <a:latin typeface="Arial" pitchFamily="34" charset="0"/>
                          <a:cs typeface="Arial" pitchFamily="34" charset="0"/>
                        </a:rPr>
                        <a:t>28</a:t>
                      </a:r>
                    </a:p>
                  </a:txBody>
                  <a:tcPr marL="92075" marR="92075" marT="46035" marB="460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10</a:t>
                      </a:r>
                    </a:p>
                  </a:txBody>
                  <a:tcPr marL="92075" marR="92075" marT="46035" marB="4603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504791">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Named Storm Days</a:t>
                      </a:r>
                    </a:p>
                  </a:txBody>
                  <a:tcPr marL="92075" marR="92075" marT="46035" marB="460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60.1</a:t>
                      </a:r>
                    </a:p>
                  </a:txBody>
                  <a:tcPr marL="92075" marR="92075" marT="46035" marB="460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smtClean="0">
                          <a:ln>
                            <a:noFill/>
                          </a:ln>
                          <a:solidFill>
                            <a:schemeClr val="tx1"/>
                          </a:solidFill>
                          <a:effectLst/>
                          <a:latin typeface="Arial" pitchFamily="34" charset="0"/>
                          <a:cs typeface="Arial" pitchFamily="34" charset="0"/>
                        </a:rPr>
                        <a:t>115.5</a:t>
                      </a:r>
                    </a:p>
                  </a:txBody>
                  <a:tcPr marL="92075" marR="92075" marT="46035" marB="460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40</a:t>
                      </a:r>
                    </a:p>
                  </a:txBody>
                  <a:tcPr marL="92075" marR="92075" marT="46035" marB="4603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442883">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Hurricanes</a:t>
                      </a:r>
                    </a:p>
                  </a:txBody>
                  <a:tcPr marL="92075" marR="92075" marT="46035" marB="460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6.5</a:t>
                      </a:r>
                    </a:p>
                  </a:txBody>
                  <a:tcPr marL="92075" marR="92075" marT="46035" marB="460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14</a:t>
                      </a:r>
                    </a:p>
                  </a:txBody>
                  <a:tcPr marL="92075" marR="92075" marT="46035" marB="460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4</a:t>
                      </a:r>
                    </a:p>
                  </a:txBody>
                  <a:tcPr marL="92075" marR="92075" marT="46035" marB="4603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457169">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Hurricane Days</a:t>
                      </a:r>
                    </a:p>
                  </a:txBody>
                  <a:tcPr marL="92075" marR="92075" marT="46035" marB="460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21.3</a:t>
                      </a:r>
                    </a:p>
                  </a:txBody>
                  <a:tcPr marL="92075" marR="92075" marT="46035" marB="460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47.5</a:t>
                      </a:r>
                    </a:p>
                  </a:txBody>
                  <a:tcPr marL="92075" marR="92075" marT="46035" marB="460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15</a:t>
                      </a:r>
                    </a:p>
                  </a:txBody>
                  <a:tcPr marL="92075" marR="92075" marT="46035" marB="4603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547651">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Major Hurricanes</a:t>
                      </a:r>
                    </a:p>
                  </a:txBody>
                  <a:tcPr marL="92075" marR="92075" marT="46035" marB="460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2.0</a:t>
                      </a:r>
                    </a:p>
                  </a:txBody>
                  <a:tcPr marL="92075" marR="92075" marT="46035" marB="460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7</a:t>
                      </a:r>
                    </a:p>
                  </a:txBody>
                  <a:tcPr marL="92075" marR="92075" marT="46035" marB="460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1</a:t>
                      </a:r>
                    </a:p>
                  </a:txBody>
                  <a:tcPr marL="92075" marR="92075" marT="46035" marB="4603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533364">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Major Hurricane Days</a:t>
                      </a:r>
                    </a:p>
                  </a:txBody>
                  <a:tcPr marL="92075" marR="92075" marT="46035" marB="460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3.9</a:t>
                      </a:r>
                    </a:p>
                  </a:txBody>
                  <a:tcPr marL="92075" marR="92075" marT="46035" marB="460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7</a:t>
                      </a:r>
                    </a:p>
                  </a:txBody>
                  <a:tcPr marL="92075" marR="92075" marT="46035" marB="460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3</a:t>
                      </a:r>
                    </a:p>
                  </a:txBody>
                  <a:tcPr marL="92075" marR="92075" marT="46035" marB="4603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533364">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Accumulated Cyclone Energy</a:t>
                      </a:r>
                    </a:p>
                  </a:txBody>
                  <a:tcPr marL="92075" marR="92075" marT="46035" marB="460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92.0</a:t>
                      </a:r>
                    </a:p>
                  </a:txBody>
                  <a:tcPr marL="92075" marR="92075" marT="46035" marB="460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NA</a:t>
                      </a:r>
                    </a:p>
                  </a:txBody>
                  <a:tcPr marL="92075" marR="92075" marT="46035" marB="460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65</a:t>
                      </a:r>
                    </a:p>
                  </a:txBody>
                  <a:tcPr marL="92075" marR="92075" marT="46035" marB="4603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533364">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Net Tropical Cyclone Activity</a:t>
                      </a:r>
                    </a:p>
                  </a:txBody>
                  <a:tcPr marL="92075" marR="92075" marT="46035" marB="460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103%</a:t>
                      </a:r>
                    </a:p>
                  </a:txBody>
                  <a:tcPr marL="92075" marR="92075" marT="46035" marB="460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275%</a:t>
                      </a:r>
                    </a:p>
                  </a:txBody>
                  <a:tcPr marL="92075" marR="92075" marT="46035" marB="460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70%</a:t>
                      </a:r>
                    </a:p>
                  </a:txBody>
                  <a:tcPr marL="92075" marR="92075" marT="46035" marB="4603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r>
            </a:tbl>
          </a:graphicData>
        </a:graphic>
      </p:graphicFrame>
      <p:sp>
        <p:nvSpPr>
          <p:cNvPr id="159799" name="Text Box 55"/>
          <p:cNvSpPr txBox="1">
            <a:spLocks noChangeArrowheads="1"/>
          </p:cNvSpPr>
          <p:nvPr/>
        </p:nvSpPr>
        <p:spPr bwMode="auto">
          <a:xfrm>
            <a:off x="12700" y="6297613"/>
            <a:ext cx="8915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dirty="0" smtClean="0"/>
              <a:t>*</a:t>
            </a:r>
            <a:r>
              <a:rPr lang="en-US" altLang="en-US" sz="1400" dirty="0"/>
              <a:t>O</a:t>
            </a:r>
            <a:r>
              <a:rPr lang="en-US" altLang="en-US" sz="1400" dirty="0" smtClean="0"/>
              <a:t>ver </a:t>
            </a:r>
            <a:r>
              <a:rPr lang="en-US" altLang="en-US" sz="1400" dirty="0"/>
              <a:t>the period </a:t>
            </a:r>
            <a:r>
              <a:rPr lang="en-US" altLang="en-US" sz="1400" dirty="0" smtClean="0"/>
              <a:t>1981-2010.</a:t>
            </a:r>
            <a:endParaRPr lang="en-US" altLang="en-US" sz="1400" dirty="0"/>
          </a:p>
          <a:p>
            <a:pPr eaLnBrk="1" hangingPunct="1"/>
            <a:r>
              <a:rPr lang="en-US" altLang="en-US" sz="1400" dirty="0"/>
              <a:t>Source: Dr. Philip </a:t>
            </a:r>
            <a:r>
              <a:rPr lang="en-US" altLang="en-US" sz="1400" dirty="0" err="1"/>
              <a:t>Klotzbach</a:t>
            </a:r>
            <a:r>
              <a:rPr lang="en-US" altLang="en-US" sz="1400" dirty="0"/>
              <a:t> and Dr. William Gray, Colorado State University, </a:t>
            </a:r>
            <a:r>
              <a:rPr lang="en-US" altLang="en-US" sz="1400" dirty="0" smtClean="0"/>
              <a:t>June 2, 2014.</a:t>
            </a:r>
            <a:endParaRPr lang="en-US" altLang="en-US" sz="1000" b="1" dirty="0"/>
          </a:p>
        </p:txBody>
      </p:sp>
    </p:spTree>
    <p:extLst>
      <p:ext uri="{BB962C8B-B14F-4D97-AF65-F5344CB8AC3E}">
        <p14:creationId xmlns:p14="http://schemas.microsoft.com/office/powerpoint/2010/main" val="3908482114"/>
      </p:ext>
    </p:extLst>
  </p:cSld>
  <p:clrMapOvr>
    <a:masterClrMapping/>
  </p:clrMapOvr>
  <p:transition/>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a:xfrm>
            <a:off x="282575" y="-4763"/>
            <a:ext cx="8416925" cy="1143001"/>
          </a:xfrm>
        </p:spPr>
        <p:txBody>
          <a:bodyPr/>
          <a:lstStyle/>
          <a:p>
            <a:r>
              <a:rPr lang="en-US" altLang="en-US" dirty="0" smtClean="0">
                <a:latin typeface="Arial" panose="020B0604020202020204" pitchFamily="34" charset="0"/>
              </a:rPr>
              <a:t>Probability of Major Hurricane Landfall    (CAT 3, 4, 5) in 2014</a:t>
            </a:r>
          </a:p>
        </p:txBody>
      </p:sp>
      <p:graphicFrame>
        <p:nvGraphicFramePr>
          <p:cNvPr id="5889027" name="Group 3"/>
          <p:cNvGraphicFramePr>
            <a:graphicFrameLocks noGrp="1"/>
          </p:cNvGraphicFramePr>
          <p:nvPr>
            <p:ph idx="1"/>
            <p:extLst/>
          </p:nvPr>
        </p:nvGraphicFramePr>
        <p:xfrm>
          <a:off x="393700" y="1600200"/>
          <a:ext cx="8305800" cy="4083133"/>
        </p:xfrm>
        <a:graphic>
          <a:graphicData uri="http://schemas.openxmlformats.org/drawingml/2006/table">
            <a:tbl>
              <a:tblPr/>
              <a:tblGrid>
                <a:gridCol w="4876800"/>
                <a:gridCol w="1828800"/>
                <a:gridCol w="1600200"/>
              </a:tblGrid>
              <a:tr h="652442">
                <a:tc>
                  <a:txBody>
                    <a:bodyPr/>
                    <a:lstStyle/>
                    <a:p>
                      <a:pPr marL="0" marR="0" lvl="0" indent="0" algn="l" defTabSz="914400" rtl="0" eaLnBrk="0" fontAlgn="base" latinLnBrk="0" hangingPunct="0">
                        <a:lnSpc>
                          <a:spcPct val="100000"/>
                        </a:lnSpc>
                        <a:spcBef>
                          <a:spcPct val="20000"/>
                        </a:spcBef>
                        <a:spcAft>
                          <a:spcPct val="0"/>
                        </a:spcAft>
                        <a:buClr>
                          <a:srgbClr val="FF0000"/>
                        </a:buClr>
                        <a:buSzTx/>
                        <a:buFontTx/>
                        <a:buNone/>
                        <a:tabLst/>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7" marB="4603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8688C"/>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r>
                        <a:rPr kumimoji="0" lang="en-US" sz="2800" b="0" i="0" u="none" strike="noStrike" cap="none" normalizeH="0" baseline="0" dirty="0" smtClean="0">
                          <a:ln>
                            <a:noFill/>
                          </a:ln>
                          <a:solidFill>
                            <a:schemeClr val="tx1"/>
                          </a:solidFill>
                          <a:effectLst/>
                          <a:latin typeface="Arial" pitchFamily="34" charset="0"/>
                          <a:cs typeface="Arial" pitchFamily="34" charset="0"/>
                        </a:rPr>
                        <a:t>Average*</a:t>
                      </a:r>
                    </a:p>
                  </a:txBody>
                  <a:tcPr marL="92075" marR="92075" marT="46037" marB="460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r>
                        <a:rPr kumimoji="0" lang="en-US" sz="2800" b="0" i="0" u="none" strike="noStrike" cap="none" normalizeH="0" baseline="0" dirty="0" smtClean="0">
                          <a:ln>
                            <a:noFill/>
                          </a:ln>
                          <a:solidFill>
                            <a:schemeClr val="tx1"/>
                          </a:solidFill>
                          <a:effectLst/>
                          <a:latin typeface="Arial" pitchFamily="34" charset="0"/>
                          <a:cs typeface="Arial" pitchFamily="34" charset="0"/>
                        </a:rPr>
                        <a:t>2014F</a:t>
                      </a:r>
                    </a:p>
                  </a:txBody>
                  <a:tcPr marL="92075" marR="92075" marT="46037" marB="4603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642917">
                <a:tc>
                  <a:txBody>
                    <a:bodyPr/>
                    <a:lstStyle/>
                    <a:p>
                      <a:pPr marL="0" marR="0" lvl="0" indent="0" algn="l" defTabSz="914400" rtl="0" eaLnBrk="0" fontAlgn="base" latinLnBrk="0" hangingPunct="0">
                        <a:lnSpc>
                          <a:spcPct val="100000"/>
                        </a:lnSpc>
                        <a:spcBef>
                          <a:spcPct val="20000"/>
                        </a:spcBef>
                        <a:spcAft>
                          <a:spcPct val="0"/>
                        </a:spcAft>
                        <a:buClr>
                          <a:srgbClr val="FF0000"/>
                        </a:buClr>
                        <a:buSzTx/>
                        <a:buFontTx/>
                        <a:buNone/>
                        <a:tabLst/>
                      </a:pPr>
                      <a:r>
                        <a:rPr kumimoji="0" lang="en-US" sz="2800" b="0" i="0" u="none" strike="noStrike" cap="none" normalizeH="0" baseline="0" dirty="0" smtClean="0">
                          <a:ln>
                            <a:noFill/>
                          </a:ln>
                          <a:solidFill>
                            <a:schemeClr val="tx1"/>
                          </a:solidFill>
                          <a:effectLst/>
                          <a:latin typeface="Arial" pitchFamily="34" charset="0"/>
                          <a:cs typeface="Arial" pitchFamily="34" charset="0"/>
                        </a:rPr>
                        <a:t>Entire US Coast</a:t>
                      </a:r>
                    </a:p>
                  </a:txBody>
                  <a:tcPr marL="92075" marR="92075" marT="46037" marB="4603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r>
                        <a:rPr kumimoji="0" lang="en-US" sz="2800" b="0" i="0" u="none" strike="noStrike" cap="none" normalizeH="0" baseline="0" dirty="0" smtClean="0">
                          <a:ln>
                            <a:noFill/>
                          </a:ln>
                          <a:solidFill>
                            <a:schemeClr val="tx1"/>
                          </a:solidFill>
                          <a:effectLst/>
                          <a:latin typeface="Arial" pitchFamily="34" charset="0"/>
                          <a:cs typeface="Arial" pitchFamily="34" charset="0"/>
                        </a:rPr>
                        <a:t>52%</a:t>
                      </a:r>
                    </a:p>
                  </a:txBody>
                  <a:tcPr marL="92075" marR="92075" marT="46037" marB="460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r>
                        <a:rPr kumimoji="0" lang="en-US" sz="2800" b="0" i="0" u="none" strike="noStrike" cap="none" normalizeH="0" baseline="0" dirty="0" smtClean="0">
                          <a:ln>
                            <a:noFill/>
                          </a:ln>
                          <a:solidFill>
                            <a:schemeClr val="tx1"/>
                          </a:solidFill>
                          <a:effectLst/>
                          <a:latin typeface="Arial" pitchFamily="34" charset="0"/>
                          <a:cs typeface="Arial" pitchFamily="34" charset="0"/>
                        </a:rPr>
                        <a:t>40%</a:t>
                      </a:r>
                    </a:p>
                  </a:txBody>
                  <a:tcPr marL="92075" marR="92075" marT="46037" marB="4603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945486">
                <a:tc>
                  <a:txBody>
                    <a:bodyPr/>
                    <a:lstStyle/>
                    <a:p>
                      <a:pPr marL="0" marR="0" lvl="0" indent="0" algn="l" defTabSz="914400" rtl="0" eaLnBrk="0" fontAlgn="base" latinLnBrk="0" hangingPunct="0">
                        <a:lnSpc>
                          <a:spcPct val="100000"/>
                        </a:lnSpc>
                        <a:spcBef>
                          <a:spcPct val="20000"/>
                        </a:spcBef>
                        <a:spcAft>
                          <a:spcPct val="0"/>
                        </a:spcAft>
                        <a:buClr>
                          <a:srgbClr val="FF0000"/>
                        </a:buClr>
                        <a:buSzTx/>
                        <a:buFontTx/>
                        <a:buNone/>
                        <a:tabLst/>
                      </a:pPr>
                      <a:r>
                        <a:rPr kumimoji="0" lang="en-US" sz="2800" b="1" i="0" u="none" strike="noStrike" cap="none" normalizeH="0" baseline="0" dirty="0" smtClean="0">
                          <a:ln>
                            <a:noFill/>
                          </a:ln>
                          <a:solidFill>
                            <a:schemeClr val="tx1"/>
                          </a:solidFill>
                          <a:effectLst/>
                          <a:latin typeface="Arial" pitchFamily="34" charset="0"/>
                          <a:cs typeface="Arial" pitchFamily="34" charset="0"/>
                        </a:rPr>
                        <a:t>US East Coast Including Florida Peninsula</a:t>
                      </a:r>
                    </a:p>
                  </a:txBody>
                  <a:tcPr marL="92075" marR="92075" marT="46037" marB="4603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FF"/>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r>
                        <a:rPr kumimoji="0" lang="en-US" sz="2800" b="0" i="0" u="none" strike="noStrike" cap="none" normalizeH="0" baseline="0" dirty="0" smtClean="0">
                          <a:ln>
                            <a:noFill/>
                          </a:ln>
                          <a:solidFill>
                            <a:schemeClr val="tx1"/>
                          </a:solidFill>
                          <a:effectLst/>
                          <a:latin typeface="Arial" pitchFamily="34" charset="0"/>
                          <a:cs typeface="Arial" pitchFamily="34" charset="0"/>
                        </a:rPr>
                        <a:t>31%</a:t>
                      </a:r>
                    </a:p>
                  </a:txBody>
                  <a:tcPr marL="92075" marR="92075" marT="46037" marB="460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FF"/>
                    </a:solid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r>
                        <a:rPr kumimoji="0" lang="en-US" sz="2800" b="0" i="0" u="none" strike="noStrike" cap="none" normalizeH="0" baseline="0" dirty="0" smtClean="0">
                          <a:ln>
                            <a:noFill/>
                          </a:ln>
                          <a:solidFill>
                            <a:schemeClr val="tx1"/>
                          </a:solidFill>
                          <a:effectLst/>
                          <a:latin typeface="Arial" pitchFamily="34" charset="0"/>
                          <a:cs typeface="Arial" pitchFamily="34" charset="0"/>
                        </a:rPr>
                        <a:t>22%</a:t>
                      </a:r>
                    </a:p>
                  </a:txBody>
                  <a:tcPr marL="92075" marR="92075" marT="46037" marB="4603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FF"/>
                    </a:solidFill>
                  </a:tcPr>
                </a:tc>
              </a:tr>
              <a:tr h="945486">
                <a:tc>
                  <a:txBody>
                    <a:bodyPr/>
                    <a:lstStyle/>
                    <a:p>
                      <a:pPr marL="0" marR="0" lvl="0" indent="0" algn="l" defTabSz="914400" rtl="0" eaLnBrk="0" fontAlgn="base" latinLnBrk="0" hangingPunct="0">
                        <a:lnSpc>
                          <a:spcPct val="100000"/>
                        </a:lnSpc>
                        <a:spcBef>
                          <a:spcPct val="20000"/>
                        </a:spcBef>
                        <a:spcAft>
                          <a:spcPct val="0"/>
                        </a:spcAft>
                        <a:buClr>
                          <a:srgbClr val="FF0000"/>
                        </a:buClr>
                        <a:buSzTx/>
                        <a:buFontTx/>
                        <a:buNone/>
                        <a:tabLst/>
                      </a:pPr>
                      <a:r>
                        <a:rPr kumimoji="0" lang="en-US" sz="2800" b="0" i="0" u="none" strike="noStrike" cap="none" normalizeH="0" baseline="0" dirty="0" smtClean="0">
                          <a:ln>
                            <a:noFill/>
                          </a:ln>
                          <a:solidFill>
                            <a:schemeClr val="tx1"/>
                          </a:solidFill>
                          <a:effectLst/>
                          <a:latin typeface="Arial" pitchFamily="34" charset="0"/>
                          <a:cs typeface="Arial" pitchFamily="34" charset="0"/>
                        </a:rPr>
                        <a:t>Gulf Coast from FL Panhandle to Brownsville, TX</a:t>
                      </a:r>
                    </a:p>
                  </a:txBody>
                  <a:tcPr marL="92075" marR="92075" marT="46037" marB="4603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r>
                        <a:rPr kumimoji="0" lang="en-US" sz="2800" b="0" i="0" u="none" strike="noStrike" cap="none" normalizeH="0" baseline="0" dirty="0" smtClean="0">
                          <a:ln>
                            <a:noFill/>
                          </a:ln>
                          <a:solidFill>
                            <a:schemeClr val="tx1"/>
                          </a:solidFill>
                          <a:effectLst/>
                          <a:latin typeface="Arial" pitchFamily="34" charset="0"/>
                          <a:cs typeface="Arial" pitchFamily="34" charset="0"/>
                        </a:rPr>
                        <a:t>30%</a:t>
                      </a:r>
                    </a:p>
                  </a:txBody>
                  <a:tcPr marL="92075" marR="92075" marT="46037" marB="460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r>
                        <a:rPr kumimoji="0" lang="en-US" sz="2800" b="0" i="0" u="none" strike="noStrike" cap="none" normalizeH="0" baseline="0" dirty="0" smtClean="0">
                          <a:ln>
                            <a:noFill/>
                          </a:ln>
                          <a:solidFill>
                            <a:schemeClr val="tx1"/>
                          </a:solidFill>
                          <a:effectLst/>
                          <a:latin typeface="Arial" pitchFamily="34" charset="0"/>
                          <a:cs typeface="Arial" pitchFamily="34" charset="0"/>
                        </a:rPr>
                        <a:t>23%</a:t>
                      </a:r>
                    </a:p>
                  </a:txBody>
                  <a:tcPr marL="92075" marR="92075" marT="46037" marB="4603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896719">
                <a:tc gridSpan="3">
                  <a:txBody>
                    <a:bodyPr/>
                    <a:lstStyle/>
                    <a:p>
                      <a:pPr marL="0" marR="0" lvl="0" indent="0" algn="ctr" defTabSz="914400" rtl="0" eaLnBrk="0" fontAlgn="base" latinLnBrk="0" hangingPunct="0">
                        <a:lnSpc>
                          <a:spcPct val="100000"/>
                        </a:lnSpc>
                        <a:spcBef>
                          <a:spcPct val="20000"/>
                        </a:spcBef>
                        <a:spcAft>
                          <a:spcPct val="0"/>
                        </a:spcAft>
                        <a:buClr>
                          <a:srgbClr val="FF0000"/>
                        </a:buClr>
                        <a:buSzTx/>
                        <a:buFontTx/>
                        <a:buNone/>
                        <a:tabLst/>
                      </a:pPr>
                      <a:r>
                        <a:rPr kumimoji="0" lang="en-US" sz="2400" b="1" i="1" u="none" strike="noStrike" cap="none" normalizeH="0" baseline="0" dirty="0" smtClean="0">
                          <a:ln>
                            <a:noFill/>
                          </a:ln>
                          <a:solidFill>
                            <a:schemeClr val="tx1"/>
                          </a:solidFill>
                          <a:effectLst/>
                          <a:latin typeface="Arial" pitchFamily="34" charset="0"/>
                          <a:cs typeface="Arial" pitchFamily="34" charset="0"/>
                        </a:rPr>
                        <a:t>ALSO…Above-Average Major Hurricane</a:t>
                      </a:r>
                    </a:p>
                    <a:p>
                      <a:pPr marL="0" marR="0" lvl="0" indent="0" algn="ctr" defTabSz="914400" rtl="0" eaLnBrk="0" fontAlgn="base" latinLnBrk="0" hangingPunct="0">
                        <a:lnSpc>
                          <a:spcPct val="100000"/>
                        </a:lnSpc>
                        <a:spcBef>
                          <a:spcPct val="20000"/>
                        </a:spcBef>
                        <a:spcAft>
                          <a:spcPct val="0"/>
                        </a:spcAft>
                        <a:buClr>
                          <a:srgbClr val="FF0000"/>
                        </a:buClr>
                        <a:buSzTx/>
                        <a:buFontTx/>
                        <a:buNone/>
                        <a:tabLst/>
                      </a:pPr>
                      <a:r>
                        <a:rPr kumimoji="0" lang="en-US" sz="2400" b="1" i="1" u="none" strike="noStrike" cap="none" normalizeH="0" baseline="0" dirty="0" smtClean="0">
                          <a:ln>
                            <a:noFill/>
                          </a:ln>
                          <a:solidFill>
                            <a:schemeClr val="tx1"/>
                          </a:solidFill>
                          <a:effectLst/>
                          <a:latin typeface="Arial" pitchFamily="34" charset="0"/>
                          <a:cs typeface="Arial" pitchFamily="34" charset="0"/>
                        </a:rPr>
                        <a:t>Landfall Risk in Caribbean for 2011 (32% vs. 42%)</a:t>
                      </a:r>
                    </a:p>
                  </a:txBody>
                  <a:tcPr marL="92075" marR="92075" marT="46037" marB="4603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bl>
          </a:graphicData>
        </a:graphic>
      </p:graphicFrame>
      <p:sp>
        <p:nvSpPr>
          <p:cNvPr id="160795" name="Text Box 55"/>
          <p:cNvSpPr txBox="1">
            <a:spLocks noChangeArrowheads="1"/>
          </p:cNvSpPr>
          <p:nvPr/>
        </p:nvSpPr>
        <p:spPr bwMode="auto">
          <a:xfrm>
            <a:off x="12700" y="6297613"/>
            <a:ext cx="8915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dirty="0"/>
              <a:t>*Average over the </a:t>
            </a:r>
            <a:r>
              <a:rPr lang="en-US" altLang="en-US" sz="1400" dirty="0" smtClean="0"/>
              <a:t>past century.</a:t>
            </a:r>
            <a:endParaRPr lang="en-US" altLang="en-US" sz="1400" dirty="0"/>
          </a:p>
          <a:p>
            <a:pPr eaLnBrk="1" hangingPunct="1"/>
            <a:r>
              <a:rPr lang="en-US" altLang="en-US" sz="1400" dirty="0"/>
              <a:t>Source: Dr. Philip </a:t>
            </a:r>
            <a:r>
              <a:rPr lang="en-US" altLang="en-US" sz="1400" dirty="0" err="1"/>
              <a:t>Klotzbach</a:t>
            </a:r>
            <a:r>
              <a:rPr lang="en-US" altLang="en-US" sz="1400" dirty="0"/>
              <a:t> and Dr. William Gray, Colorado State University, </a:t>
            </a:r>
            <a:r>
              <a:rPr lang="en-US" altLang="en-US" sz="1400" dirty="0" smtClean="0"/>
              <a:t>June 2, 2014.</a:t>
            </a:r>
            <a:endParaRPr lang="en-US" altLang="en-US" sz="1000" b="1" dirty="0"/>
          </a:p>
        </p:txBody>
      </p:sp>
    </p:spTree>
    <p:extLst>
      <p:ext uri="{BB962C8B-B14F-4D97-AF65-F5344CB8AC3E}">
        <p14:creationId xmlns:p14="http://schemas.microsoft.com/office/powerpoint/2010/main" val="164042753"/>
      </p:ext>
    </p:extLst>
  </p:cSld>
  <p:clrMapOvr>
    <a:masterClrMapping/>
  </p:clrMapOvr>
  <p:transition/>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15715" name="Rectangle 105"/>
          <p:cNvSpPr>
            <a:spLocks noGrp="1" noChangeArrowheads="1"/>
          </p:cNvSpPr>
          <p:nvPr>
            <p:ph type="dt" sz="quarter" idx="10"/>
          </p:nvPr>
        </p:nvSpPr>
        <p:spPr>
          <a:noFill/>
        </p:spPr>
        <p:txBody>
          <a:bodyPr/>
          <a:lstStyle/>
          <a:p>
            <a:r>
              <a:rPr lang="en-US" smtClean="0"/>
              <a:t>12/01/09 - 9pm</a:t>
            </a:r>
          </a:p>
        </p:txBody>
      </p:sp>
      <p:sp>
        <p:nvSpPr>
          <p:cNvPr id="115716"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15717" name="Rectangle 110"/>
          <p:cNvSpPr>
            <a:spLocks noGrp="1" noChangeArrowheads="1"/>
          </p:cNvSpPr>
          <p:nvPr>
            <p:ph type="sldNum" sz="quarter" idx="12"/>
          </p:nvPr>
        </p:nvSpPr>
        <p:spPr>
          <a:noFill/>
        </p:spPr>
        <p:txBody>
          <a:bodyPr/>
          <a:lstStyle/>
          <a:p>
            <a:fld id="{696AF8F7-4BFA-4F4B-B0E8-375BF5966073}" type="slidenum">
              <a:rPr lang="en-US" smtClean="0"/>
              <a:pPr/>
              <a:t>185</a:t>
            </a:fld>
            <a:endParaRPr lang="en-US" smtClean="0"/>
          </a:p>
        </p:txBody>
      </p:sp>
      <p:sp>
        <p:nvSpPr>
          <p:cNvPr id="115718" name="Rectangle 10"/>
          <p:cNvSpPr>
            <a:spLocks noGrp="1" noChangeArrowheads="1"/>
          </p:cNvSpPr>
          <p:nvPr>
            <p:ph type="title"/>
          </p:nvPr>
        </p:nvSpPr>
        <p:spPr/>
        <p:txBody>
          <a:bodyPr/>
          <a:lstStyle/>
          <a:p>
            <a:r>
              <a:rPr lang="en-US" dirty="0" smtClean="0"/>
              <a:t>Total Value of Insured Coastal Exposure in 2012</a:t>
            </a:r>
          </a:p>
        </p:txBody>
      </p:sp>
      <p:sp>
        <p:nvSpPr>
          <p:cNvPr id="115719" name="Rectangle 3"/>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t>
            </a:r>
            <a:r>
              <a:rPr lang="en-US" sz="1600" b="1" dirty="0" smtClean="0">
                <a:solidFill>
                  <a:srgbClr val="225A7A"/>
                </a:solidFill>
              </a:rPr>
              <a:t>2012, </a:t>
            </a:r>
            <a:r>
              <a:rPr lang="en-US" sz="1600" b="1" dirty="0">
                <a:solidFill>
                  <a:srgbClr val="225A7A"/>
                </a:solidFill>
              </a:rPr>
              <a:t>$ Billions)</a:t>
            </a:r>
          </a:p>
        </p:txBody>
      </p:sp>
      <p:sp>
        <p:nvSpPr>
          <p:cNvPr id="115720" name="Rectangle 4"/>
          <p:cNvSpPr>
            <a:spLocks noChangeArrowheads="1"/>
          </p:cNvSpPr>
          <p:nvPr/>
        </p:nvSpPr>
        <p:spPr bwMode="auto">
          <a:xfrm>
            <a:off x="0" y="6578600"/>
            <a:ext cx="7569200" cy="27940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AIR Worldwide</a:t>
            </a:r>
          </a:p>
        </p:txBody>
      </p:sp>
      <p:graphicFrame>
        <p:nvGraphicFramePr>
          <p:cNvPr id="115714" name="Object 5"/>
          <p:cNvGraphicFramePr>
            <a:graphicFrameLocks noChangeAspect="1"/>
          </p:cNvGraphicFramePr>
          <p:nvPr>
            <p:extLst/>
          </p:nvPr>
        </p:nvGraphicFramePr>
        <p:xfrm>
          <a:off x="265113" y="1554163"/>
          <a:ext cx="8447087" cy="4789487"/>
        </p:xfrm>
        <a:graphic>
          <a:graphicData uri="http://schemas.openxmlformats.org/presentationml/2006/ole">
            <mc:AlternateContent xmlns:mc="http://schemas.openxmlformats.org/markup-compatibility/2006">
              <mc:Choice xmlns:v="urn:schemas-microsoft-com:vml" Requires="v">
                <p:oleObj spid="_x0000_s27921426" name="Chart" r:id="rId4" imgW="8534451" imgH="4857725" progId="MSGraph.Chart.8">
                  <p:embed followColorScheme="full"/>
                </p:oleObj>
              </mc:Choice>
              <mc:Fallback>
                <p:oleObj name="Chart" r:id="rId4" imgW="8534451" imgH="4857725" progId="MSGraph.Chart.8">
                  <p:embed followColorScheme="full"/>
                  <p:pic>
                    <p:nvPicPr>
                      <p:cNvPr id="0" name=""/>
                      <p:cNvPicPr>
                        <a:picLocks noChangeAspect="1" noChangeArrowheads="1"/>
                      </p:cNvPicPr>
                      <p:nvPr/>
                    </p:nvPicPr>
                    <p:blipFill>
                      <a:blip r:embed="rId5"/>
                      <a:srcRect/>
                      <a:stretch>
                        <a:fillRect/>
                      </a:stretch>
                    </p:blipFill>
                    <p:spPr bwMode="gray">
                      <a:xfrm>
                        <a:off x="265113" y="1554163"/>
                        <a:ext cx="8447087" cy="4789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73607" name="Text Box 5"/>
          <p:cNvSpPr txBox="1">
            <a:spLocks noChangeArrowheads="1"/>
          </p:cNvSpPr>
          <p:nvPr/>
        </p:nvSpPr>
        <p:spPr bwMode="blackWhite">
          <a:xfrm>
            <a:off x="3171825" y="3709851"/>
            <a:ext cx="5378450" cy="1286012"/>
          </a:xfrm>
          <a:prstGeom prst="rect">
            <a:avLst/>
          </a:prstGeom>
          <a:gradFill rotWithShape="1">
            <a:gsLst>
              <a:gs pos="0">
                <a:srgbClr val="FF6801"/>
              </a:gs>
              <a:gs pos="100000">
                <a:srgbClr val="DC5A01"/>
              </a:gs>
            </a:gsLst>
            <a:lin ang="5400000" scaled="1"/>
          </a:gradFill>
          <a:ln w="12700" algn="ctr">
            <a:solidFill>
              <a:srgbClr val="FF6801"/>
            </a:solidFill>
            <a:miter lim="800000"/>
            <a:headEnd type="none" w="sm" len="sm"/>
            <a:tailEnd type="none" w="sm" len="sm"/>
          </a:ln>
        </p:spPr>
        <p:txBody>
          <a:bodyPr lIns="45720" rIns="45720" anchor="ctr"/>
          <a:lstStyle/>
          <a:p>
            <a:pPr algn="ctr">
              <a:lnSpc>
                <a:spcPct val="95000"/>
              </a:lnSpc>
              <a:spcBef>
                <a:spcPct val="25000"/>
              </a:spcBef>
            </a:pPr>
            <a:r>
              <a:rPr lang="en-US" sz="1600" b="1" dirty="0">
                <a:solidFill>
                  <a:srgbClr val="FFFFFF"/>
                </a:solidFill>
              </a:rPr>
              <a:t>In </a:t>
            </a:r>
            <a:r>
              <a:rPr lang="en-US" sz="1600" b="1" dirty="0" smtClean="0">
                <a:solidFill>
                  <a:srgbClr val="FFFFFF"/>
                </a:solidFill>
              </a:rPr>
              <a:t>2012, New York </a:t>
            </a:r>
            <a:r>
              <a:rPr lang="en-US" sz="1600" b="1" dirty="0">
                <a:solidFill>
                  <a:srgbClr val="FFFFFF"/>
                </a:solidFill>
              </a:rPr>
              <a:t>Ranked as the #1 Most </a:t>
            </a:r>
            <a:br>
              <a:rPr lang="en-US" sz="1600" b="1" dirty="0">
                <a:solidFill>
                  <a:srgbClr val="FFFFFF"/>
                </a:solidFill>
              </a:rPr>
            </a:br>
            <a:r>
              <a:rPr lang="en-US" sz="1600" b="1" dirty="0">
                <a:solidFill>
                  <a:srgbClr val="FFFFFF"/>
                </a:solidFill>
              </a:rPr>
              <a:t>Exposed State to Hurricane Loss, </a:t>
            </a:r>
            <a:r>
              <a:rPr lang="en-US" sz="1600" b="1" dirty="0" smtClean="0">
                <a:solidFill>
                  <a:srgbClr val="FFFFFF"/>
                </a:solidFill>
              </a:rPr>
              <a:t>Overtaking Florida with $2.862 Trillion. </a:t>
            </a:r>
            <a:r>
              <a:rPr lang="en-US" sz="1600" b="1" dirty="0">
                <a:solidFill>
                  <a:srgbClr val="FFFFFF"/>
                </a:solidFill>
              </a:rPr>
              <a:t>Texas is very exposed too, and ranked #3 with </a:t>
            </a:r>
            <a:r>
              <a:rPr lang="en-US" sz="1600" b="1" dirty="0" smtClean="0">
                <a:solidFill>
                  <a:srgbClr val="FFFFFF"/>
                </a:solidFill>
              </a:rPr>
              <a:t>$1.175 Trillion</a:t>
            </a:r>
            <a:r>
              <a:rPr lang="en-US" sz="1600" b="1" dirty="0">
                <a:solidFill>
                  <a:srgbClr val="FFFFFF"/>
                </a:solidFill>
              </a:rPr>
              <a:t/>
            </a:r>
            <a:br>
              <a:rPr lang="en-US" sz="1600" b="1" dirty="0">
                <a:solidFill>
                  <a:srgbClr val="FFFFFF"/>
                </a:solidFill>
              </a:rPr>
            </a:br>
            <a:r>
              <a:rPr lang="en-US" sz="1600" b="1" dirty="0">
                <a:solidFill>
                  <a:srgbClr val="FFFFFF"/>
                </a:solidFill>
              </a:rPr>
              <a:t>in insured coastal exposure</a:t>
            </a:r>
          </a:p>
        </p:txBody>
      </p:sp>
      <p:sp>
        <p:nvSpPr>
          <p:cNvPr id="2073608" name="Text Box 5"/>
          <p:cNvSpPr txBox="1">
            <a:spLocks noChangeArrowheads="1"/>
          </p:cNvSpPr>
          <p:nvPr/>
        </p:nvSpPr>
        <p:spPr bwMode="blackWhite">
          <a:xfrm>
            <a:off x="3171825" y="5118100"/>
            <a:ext cx="5378450" cy="707934"/>
          </a:xfrm>
          <a:prstGeom prst="rect">
            <a:avLst/>
          </a:prstGeom>
          <a:gradFill rotWithShape="1">
            <a:gsLst>
              <a:gs pos="0">
                <a:srgbClr val="FF6801"/>
              </a:gs>
              <a:gs pos="100000">
                <a:srgbClr val="DC5A01"/>
              </a:gs>
            </a:gsLst>
            <a:lin ang="5400000" scaled="1"/>
          </a:gradFill>
          <a:ln w="12700" algn="ctr">
            <a:solidFill>
              <a:srgbClr val="FF6801"/>
            </a:solidFill>
            <a:miter lim="800000"/>
            <a:headEnd type="none" w="sm" len="sm"/>
            <a:tailEnd type="none" w="sm" len="sm"/>
          </a:ln>
        </p:spPr>
        <p:txBody>
          <a:bodyPr lIns="45720" rIns="45720" anchor="ctr"/>
          <a:lstStyle/>
          <a:p>
            <a:pPr algn="ctr">
              <a:lnSpc>
                <a:spcPct val="95000"/>
              </a:lnSpc>
              <a:spcBef>
                <a:spcPct val="25000"/>
              </a:spcBef>
            </a:pPr>
            <a:r>
              <a:rPr lang="en-US" sz="1600" b="1" dirty="0">
                <a:solidFill>
                  <a:srgbClr val="FFFFFF"/>
                </a:solidFill>
              </a:rPr>
              <a:t>The Insured Value of All Coastal Property </a:t>
            </a:r>
            <a:r>
              <a:rPr lang="en-US" sz="1600" b="1" dirty="0" smtClean="0">
                <a:solidFill>
                  <a:srgbClr val="FFFFFF"/>
                </a:solidFill>
              </a:rPr>
              <a:t>Was $10.6 Trillion in 2012 , Up 20% from </a:t>
            </a:r>
            <a:r>
              <a:rPr lang="en-US" sz="1600" b="1" dirty="0">
                <a:solidFill>
                  <a:srgbClr val="FFFFFF"/>
                </a:solidFill>
              </a:rPr>
              <a:t>$8.9 Trillion in </a:t>
            </a:r>
            <a:r>
              <a:rPr lang="en-US" sz="1600" b="1" dirty="0" smtClean="0">
                <a:solidFill>
                  <a:srgbClr val="FFFFFF"/>
                </a:solidFill>
              </a:rPr>
              <a:t>2007 and Up 48% </a:t>
            </a:r>
            <a:r>
              <a:rPr lang="en-US" sz="1600" b="1" dirty="0">
                <a:solidFill>
                  <a:srgbClr val="FFFFFF"/>
                </a:solidFill>
              </a:rPr>
              <a:t>from $7.2 Trillion in 2004 </a:t>
            </a:r>
          </a:p>
        </p:txBody>
      </p:sp>
      <p:sp>
        <p:nvSpPr>
          <p:cNvPr id="11" name="AutoShape 7"/>
          <p:cNvSpPr>
            <a:spLocks noChangeArrowheads="1"/>
          </p:cNvSpPr>
          <p:nvPr/>
        </p:nvSpPr>
        <p:spPr bwMode="blackWhite">
          <a:xfrm>
            <a:off x="5048656" y="2507226"/>
            <a:ext cx="3505410" cy="1055640"/>
          </a:xfrm>
          <a:prstGeom prst="wedgeRectCallout">
            <a:avLst>
              <a:gd name="adj1" fmla="val -16962"/>
              <a:gd name="adj2" fmla="val -8512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The value of insured coastal exposure in FL and NY is close to $3 trillion</a:t>
            </a:r>
            <a:endParaRPr lang="en-US" sz="2000" b="1" dirty="0">
              <a:solidFill>
                <a:srgbClr val="FFFFFF"/>
              </a:solidFill>
              <a:latin typeface="Arial" charset="0"/>
              <a:cs typeface="Arial" charset="0"/>
            </a:endParaRPr>
          </a:p>
        </p:txBody>
      </p:sp>
    </p:spTree>
    <p:extLst>
      <p:ext uri="{BB962C8B-B14F-4D97-AF65-F5344CB8AC3E}">
        <p14:creationId xmlns:p14="http://schemas.microsoft.com/office/powerpoint/2010/main" val="173102490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73607"/>
                                        </p:tgtEl>
                                        <p:attrNameLst>
                                          <p:attrName>style.visibility</p:attrName>
                                        </p:attrNameLst>
                                      </p:cBhvr>
                                      <p:to>
                                        <p:strVal val="visible"/>
                                      </p:to>
                                    </p:set>
                                    <p:anim calcmode="lin" valueType="num">
                                      <p:cBhvr>
                                        <p:cTn id="7" dur="500" fill="hold"/>
                                        <p:tgtEl>
                                          <p:spTgt spid="2073607"/>
                                        </p:tgtEl>
                                        <p:attrNameLst>
                                          <p:attrName>ppt_w</p:attrName>
                                        </p:attrNameLst>
                                      </p:cBhvr>
                                      <p:tavLst>
                                        <p:tav tm="0">
                                          <p:val>
                                            <p:fltVal val="0"/>
                                          </p:val>
                                        </p:tav>
                                        <p:tav tm="100000">
                                          <p:val>
                                            <p:strVal val="#ppt_w"/>
                                          </p:val>
                                        </p:tav>
                                      </p:tavLst>
                                    </p:anim>
                                    <p:anim calcmode="lin" valueType="num">
                                      <p:cBhvr>
                                        <p:cTn id="8" dur="500" fill="hold"/>
                                        <p:tgtEl>
                                          <p:spTgt spid="2073607"/>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3" presetClass="entr" presetSubtype="16" fill="hold" grpId="0" nodeType="afterEffect">
                                  <p:stCondLst>
                                    <p:cond delay="700"/>
                                  </p:stCondLst>
                                  <p:childTnLst>
                                    <p:set>
                                      <p:cBhvr>
                                        <p:cTn id="11" dur="1" fill="hold">
                                          <p:stCondLst>
                                            <p:cond delay="0"/>
                                          </p:stCondLst>
                                        </p:cTn>
                                        <p:tgtEl>
                                          <p:spTgt spid="2073608"/>
                                        </p:tgtEl>
                                        <p:attrNameLst>
                                          <p:attrName>style.visibility</p:attrName>
                                        </p:attrNameLst>
                                      </p:cBhvr>
                                      <p:to>
                                        <p:strVal val="visible"/>
                                      </p:to>
                                    </p:set>
                                    <p:anim calcmode="lin" valueType="num">
                                      <p:cBhvr>
                                        <p:cTn id="12" dur="500" fill="hold"/>
                                        <p:tgtEl>
                                          <p:spTgt spid="2073608"/>
                                        </p:tgtEl>
                                        <p:attrNameLst>
                                          <p:attrName>ppt_w</p:attrName>
                                        </p:attrNameLst>
                                      </p:cBhvr>
                                      <p:tavLst>
                                        <p:tav tm="0">
                                          <p:val>
                                            <p:fltVal val="0"/>
                                          </p:val>
                                        </p:tav>
                                        <p:tav tm="100000">
                                          <p:val>
                                            <p:strVal val="#ppt_w"/>
                                          </p:val>
                                        </p:tav>
                                      </p:tavLst>
                                    </p:anim>
                                    <p:anim calcmode="lin" valueType="num">
                                      <p:cBhvr>
                                        <p:cTn id="13" dur="500" fill="hold"/>
                                        <p:tgtEl>
                                          <p:spTgt spid="2073608"/>
                                        </p:tgtEl>
                                        <p:attrNameLst>
                                          <p:attrName>ppt_h</p:attrName>
                                        </p:attrNameLst>
                                      </p:cBhvr>
                                      <p:tavLst>
                                        <p:tav tm="0">
                                          <p:val>
                                            <p:fltVal val="0"/>
                                          </p:val>
                                        </p:tav>
                                        <p:tav tm="100000">
                                          <p:val>
                                            <p:strVal val="#ppt_h"/>
                                          </p:val>
                                        </p:tav>
                                      </p:tavLst>
                                    </p:anim>
                                  </p:childTnLst>
                                </p:cTn>
                              </p:par>
                            </p:childTnLst>
                          </p:cTn>
                        </p:par>
                        <p:par>
                          <p:cTn id="14" fill="hold">
                            <p:stCondLst>
                              <p:cond delay="2400"/>
                            </p:stCondLst>
                            <p:childTnLst>
                              <p:par>
                                <p:cTn id="15" presetID="22" presetClass="entr" presetSubtype="4" fill="hold" grpId="0" nodeType="afterEffect">
                                  <p:stCondLst>
                                    <p:cond delay="70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3607" grpId="0" animBg="1"/>
      <p:bldP spid="2073608" grpId="0" animBg="1"/>
      <p:bldP spid="11" grpId="0" animBg="1"/>
    </p:bldLst>
  </p:timing>
</p:sld>
</file>

<file path=ppt/slides/slide18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15715" name="Rectangle 105"/>
          <p:cNvSpPr>
            <a:spLocks noGrp="1" noChangeArrowheads="1"/>
          </p:cNvSpPr>
          <p:nvPr>
            <p:ph type="dt" sz="quarter" idx="10"/>
          </p:nvPr>
        </p:nvSpPr>
        <p:spPr>
          <a:noFill/>
        </p:spPr>
        <p:txBody>
          <a:bodyPr/>
          <a:lstStyle/>
          <a:p>
            <a:r>
              <a:rPr lang="en-US" smtClean="0"/>
              <a:t>12/01/09 - 9pm</a:t>
            </a:r>
          </a:p>
        </p:txBody>
      </p:sp>
      <p:sp>
        <p:nvSpPr>
          <p:cNvPr id="115716"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15717" name="Rectangle 110"/>
          <p:cNvSpPr>
            <a:spLocks noGrp="1" noChangeArrowheads="1"/>
          </p:cNvSpPr>
          <p:nvPr>
            <p:ph type="sldNum" sz="quarter" idx="12"/>
          </p:nvPr>
        </p:nvSpPr>
        <p:spPr>
          <a:noFill/>
        </p:spPr>
        <p:txBody>
          <a:bodyPr/>
          <a:lstStyle/>
          <a:p>
            <a:fld id="{696AF8F7-4BFA-4F4B-B0E8-375BF5966073}" type="slidenum">
              <a:rPr lang="en-US" smtClean="0"/>
              <a:pPr/>
              <a:t>186</a:t>
            </a:fld>
            <a:endParaRPr lang="en-US" smtClean="0"/>
          </a:p>
        </p:txBody>
      </p:sp>
      <p:sp>
        <p:nvSpPr>
          <p:cNvPr id="115718" name="Rectangle 10"/>
          <p:cNvSpPr>
            <a:spLocks noGrp="1" noChangeArrowheads="1"/>
          </p:cNvSpPr>
          <p:nvPr>
            <p:ph type="title"/>
          </p:nvPr>
        </p:nvSpPr>
        <p:spPr/>
        <p:txBody>
          <a:bodyPr/>
          <a:lstStyle/>
          <a:p>
            <a:r>
              <a:rPr lang="en-US" dirty="0" smtClean="0"/>
              <a:t>Total Value of Insured Coastal Exposure in 2007</a:t>
            </a:r>
          </a:p>
        </p:txBody>
      </p:sp>
      <p:sp>
        <p:nvSpPr>
          <p:cNvPr id="115719" name="Rectangle 3"/>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(2007, $ Billions)</a:t>
            </a:r>
          </a:p>
        </p:txBody>
      </p:sp>
      <p:sp>
        <p:nvSpPr>
          <p:cNvPr id="115720" name="Rectangle 4"/>
          <p:cNvSpPr>
            <a:spLocks noChangeArrowheads="1"/>
          </p:cNvSpPr>
          <p:nvPr/>
        </p:nvSpPr>
        <p:spPr bwMode="auto">
          <a:xfrm>
            <a:off x="0" y="6578600"/>
            <a:ext cx="7569200" cy="27940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AIR Worldwide</a:t>
            </a:r>
          </a:p>
        </p:txBody>
      </p:sp>
      <p:graphicFrame>
        <p:nvGraphicFramePr>
          <p:cNvPr id="115714" name="Object 5"/>
          <p:cNvGraphicFramePr>
            <a:graphicFrameLocks noChangeAspect="1"/>
          </p:cNvGraphicFramePr>
          <p:nvPr/>
        </p:nvGraphicFramePr>
        <p:xfrm>
          <a:off x="333939" y="1367350"/>
          <a:ext cx="8447087" cy="4789487"/>
        </p:xfrm>
        <a:graphic>
          <a:graphicData uri="http://schemas.openxmlformats.org/presentationml/2006/ole">
            <mc:AlternateContent xmlns:mc="http://schemas.openxmlformats.org/markup-compatibility/2006">
              <mc:Choice xmlns:v="urn:schemas-microsoft-com:vml" Requires="v">
                <p:oleObj spid="_x0000_s27922450" name="Chart" r:id="rId4" imgW="8534451" imgH="4848277" progId="MSGraph.Chart.8">
                  <p:embed followColorScheme="full"/>
                </p:oleObj>
              </mc:Choice>
              <mc:Fallback>
                <p:oleObj name="Chart" r:id="rId4" imgW="8534451" imgH="4848277" progId="MSGraph.Chart.8">
                  <p:embed followColorScheme="full"/>
                  <p:pic>
                    <p:nvPicPr>
                      <p:cNvPr id="0" name=""/>
                      <p:cNvPicPr>
                        <a:picLocks noChangeAspect="1" noChangeArrowheads="1"/>
                      </p:cNvPicPr>
                      <p:nvPr/>
                    </p:nvPicPr>
                    <p:blipFill>
                      <a:blip r:embed="rId5"/>
                      <a:srcRect/>
                      <a:stretch>
                        <a:fillRect/>
                      </a:stretch>
                    </p:blipFill>
                    <p:spPr bwMode="gray">
                      <a:xfrm>
                        <a:off x="333939" y="1367350"/>
                        <a:ext cx="8447087" cy="4789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73607" name="Text Box 5"/>
          <p:cNvSpPr txBox="1">
            <a:spLocks noChangeArrowheads="1"/>
          </p:cNvSpPr>
          <p:nvPr/>
        </p:nvSpPr>
        <p:spPr bwMode="blackWhite">
          <a:xfrm>
            <a:off x="3171825" y="3876675"/>
            <a:ext cx="5378450" cy="1119188"/>
          </a:xfrm>
          <a:prstGeom prst="rect">
            <a:avLst/>
          </a:prstGeom>
          <a:gradFill rotWithShape="1">
            <a:gsLst>
              <a:gs pos="0">
                <a:srgbClr val="FF6801"/>
              </a:gs>
              <a:gs pos="100000">
                <a:srgbClr val="DC5A01"/>
              </a:gs>
            </a:gsLst>
            <a:lin ang="5400000" scaled="1"/>
          </a:gradFill>
          <a:ln w="12700" algn="ctr">
            <a:solidFill>
              <a:srgbClr val="FF6801"/>
            </a:solidFill>
            <a:miter lim="800000"/>
            <a:headEnd type="none" w="sm" len="sm"/>
            <a:tailEnd type="none" w="sm" len="sm"/>
          </a:ln>
        </p:spPr>
        <p:txBody>
          <a:bodyPr lIns="45720" rIns="45720" anchor="ctr"/>
          <a:lstStyle/>
          <a:p>
            <a:pPr algn="ctr">
              <a:lnSpc>
                <a:spcPct val="95000"/>
              </a:lnSpc>
              <a:spcBef>
                <a:spcPct val="25000"/>
              </a:spcBef>
            </a:pPr>
            <a:r>
              <a:rPr lang="en-US" sz="1600" b="1">
                <a:solidFill>
                  <a:srgbClr val="FFFFFF"/>
                </a:solidFill>
              </a:rPr>
              <a:t>In 2007, Florida Still Ranked as the #1 Most </a:t>
            </a:r>
            <a:br>
              <a:rPr lang="en-US" sz="1600" b="1">
                <a:solidFill>
                  <a:srgbClr val="FFFFFF"/>
                </a:solidFill>
              </a:rPr>
            </a:br>
            <a:r>
              <a:rPr lang="en-US" sz="1600" b="1">
                <a:solidFill>
                  <a:srgbClr val="FFFFFF"/>
                </a:solidFill>
              </a:rPr>
              <a:t>Exposed State to Hurricane Loss, with </a:t>
            </a:r>
            <a:br>
              <a:rPr lang="en-US" sz="1600" b="1">
                <a:solidFill>
                  <a:srgbClr val="FFFFFF"/>
                </a:solidFill>
              </a:rPr>
            </a:br>
            <a:r>
              <a:rPr lang="en-US" sz="1600" b="1">
                <a:solidFill>
                  <a:srgbClr val="FFFFFF"/>
                </a:solidFill>
              </a:rPr>
              <a:t>$2.459 Trillion Exposure, but Texas is very exposed too, and ranked #3 with $895B </a:t>
            </a:r>
            <a:br>
              <a:rPr lang="en-US" sz="1600" b="1">
                <a:solidFill>
                  <a:srgbClr val="FFFFFF"/>
                </a:solidFill>
              </a:rPr>
            </a:br>
            <a:r>
              <a:rPr lang="en-US" sz="1600" b="1">
                <a:solidFill>
                  <a:srgbClr val="FFFFFF"/>
                </a:solidFill>
              </a:rPr>
              <a:t>in insured coastal exposure</a:t>
            </a:r>
          </a:p>
        </p:txBody>
      </p:sp>
      <p:sp>
        <p:nvSpPr>
          <p:cNvPr id="2073608" name="Text Box 5"/>
          <p:cNvSpPr txBox="1">
            <a:spLocks noChangeArrowheads="1"/>
          </p:cNvSpPr>
          <p:nvPr/>
        </p:nvSpPr>
        <p:spPr bwMode="blackWhite">
          <a:xfrm>
            <a:off x="3171825" y="5118100"/>
            <a:ext cx="5378450" cy="669925"/>
          </a:xfrm>
          <a:prstGeom prst="rect">
            <a:avLst/>
          </a:prstGeom>
          <a:gradFill rotWithShape="1">
            <a:gsLst>
              <a:gs pos="0">
                <a:srgbClr val="FF6801"/>
              </a:gs>
              <a:gs pos="100000">
                <a:srgbClr val="DC5A01"/>
              </a:gs>
            </a:gsLst>
            <a:lin ang="5400000" scaled="1"/>
          </a:gradFill>
          <a:ln w="12700" algn="ctr">
            <a:solidFill>
              <a:srgbClr val="FF6801"/>
            </a:solidFill>
            <a:miter lim="800000"/>
            <a:headEnd type="none" w="sm" len="sm"/>
            <a:tailEnd type="none" w="sm" len="sm"/>
          </a:ln>
        </p:spPr>
        <p:txBody>
          <a:bodyPr lIns="45720" rIns="45720" anchor="ctr"/>
          <a:lstStyle/>
          <a:p>
            <a:pPr algn="ctr">
              <a:lnSpc>
                <a:spcPct val="95000"/>
              </a:lnSpc>
              <a:spcBef>
                <a:spcPct val="25000"/>
              </a:spcBef>
            </a:pPr>
            <a:r>
              <a:rPr lang="en-US" sz="1600" b="1">
                <a:solidFill>
                  <a:srgbClr val="FFFFFF"/>
                </a:solidFill>
              </a:rPr>
              <a:t>The Insured Value of All Coastal Property Was $8.9 Trillion in 2007, Up 24% from $7.2 Trillion in 2004 </a:t>
            </a:r>
          </a:p>
        </p:txBody>
      </p:sp>
    </p:spTree>
    <p:extLst>
      <p:ext uri="{BB962C8B-B14F-4D97-AF65-F5344CB8AC3E}">
        <p14:creationId xmlns:p14="http://schemas.microsoft.com/office/powerpoint/2010/main" val="139752130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73607"/>
                                        </p:tgtEl>
                                        <p:attrNameLst>
                                          <p:attrName>style.visibility</p:attrName>
                                        </p:attrNameLst>
                                      </p:cBhvr>
                                      <p:to>
                                        <p:strVal val="visible"/>
                                      </p:to>
                                    </p:set>
                                    <p:anim calcmode="lin" valueType="num">
                                      <p:cBhvr>
                                        <p:cTn id="7" dur="500" fill="hold"/>
                                        <p:tgtEl>
                                          <p:spTgt spid="2073607"/>
                                        </p:tgtEl>
                                        <p:attrNameLst>
                                          <p:attrName>ppt_w</p:attrName>
                                        </p:attrNameLst>
                                      </p:cBhvr>
                                      <p:tavLst>
                                        <p:tav tm="0">
                                          <p:val>
                                            <p:fltVal val="0"/>
                                          </p:val>
                                        </p:tav>
                                        <p:tav tm="100000">
                                          <p:val>
                                            <p:strVal val="#ppt_w"/>
                                          </p:val>
                                        </p:tav>
                                      </p:tavLst>
                                    </p:anim>
                                    <p:anim calcmode="lin" valueType="num">
                                      <p:cBhvr>
                                        <p:cTn id="8" dur="500" fill="hold"/>
                                        <p:tgtEl>
                                          <p:spTgt spid="2073607"/>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3" presetClass="entr" presetSubtype="16" fill="hold" grpId="0" nodeType="afterEffect">
                                  <p:stCondLst>
                                    <p:cond delay="700"/>
                                  </p:stCondLst>
                                  <p:childTnLst>
                                    <p:set>
                                      <p:cBhvr>
                                        <p:cTn id="11" dur="1" fill="hold">
                                          <p:stCondLst>
                                            <p:cond delay="0"/>
                                          </p:stCondLst>
                                        </p:cTn>
                                        <p:tgtEl>
                                          <p:spTgt spid="2073608"/>
                                        </p:tgtEl>
                                        <p:attrNameLst>
                                          <p:attrName>style.visibility</p:attrName>
                                        </p:attrNameLst>
                                      </p:cBhvr>
                                      <p:to>
                                        <p:strVal val="visible"/>
                                      </p:to>
                                    </p:set>
                                    <p:anim calcmode="lin" valueType="num">
                                      <p:cBhvr>
                                        <p:cTn id="12" dur="500" fill="hold"/>
                                        <p:tgtEl>
                                          <p:spTgt spid="2073608"/>
                                        </p:tgtEl>
                                        <p:attrNameLst>
                                          <p:attrName>ppt_w</p:attrName>
                                        </p:attrNameLst>
                                      </p:cBhvr>
                                      <p:tavLst>
                                        <p:tav tm="0">
                                          <p:val>
                                            <p:fltVal val="0"/>
                                          </p:val>
                                        </p:tav>
                                        <p:tav tm="100000">
                                          <p:val>
                                            <p:strVal val="#ppt_w"/>
                                          </p:val>
                                        </p:tav>
                                      </p:tavLst>
                                    </p:anim>
                                    <p:anim calcmode="lin" valueType="num">
                                      <p:cBhvr>
                                        <p:cTn id="13" dur="500" fill="hold"/>
                                        <p:tgtEl>
                                          <p:spTgt spid="207360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3607" grpId="0" animBg="1"/>
      <p:bldP spid="2073608" grpId="0" animBg="1"/>
    </p:bldLst>
  </p:timing>
</p:sld>
</file>

<file path=ppt/slides/slide1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610522" y="1870331"/>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dirty="0" smtClean="0">
                <a:solidFill>
                  <a:schemeClr val="bg1"/>
                </a:solidFill>
              </a:rPr>
              <a:t>Terrorism Update</a:t>
            </a:r>
          </a:p>
        </p:txBody>
      </p:sp>
      <p:sp>
        <p:nvSpPr>
          <p:cNvPr id="102403"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02404"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8529A20C-ADB3-4B6C-9ADA-C87A773B28DB}" type="slidenum">
              <a:rPr lang="en-US" sz="900">
                <a:solidFill>
                  <a:schemeClr val="bg1"/>
                </a:solidFill>
              </a:rPr>
              <a:pPr algn="r" eaLnBrk="0" hangingPunct="0">
                <a:lnSpc>
                  <a:spcPct val="85000"/>
                </a:lnSpc>
                <a:spcBef>
                  <a:spcPct val="20000"/>
                </a:spcBef>
              </a:pPr>
              <a:t>187</a:t>
            </a:fld>
            <a:endParaRPr lang="en-US" sz="900">
              <a:solidFill>
                <a:schemeClr val="bg1"/>
              </a:solidFill>
            </a:endParaRPr>
          </a:p>
        </p:txBody>
      </p:sp>
      <p:pic>
        <p:nvPicPr>
          <p:cNvPr id="102405"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6"/>
          <p:cNvSpPr>
            <a:spLocks noChangeArrowheads="1"/>
          </p:cNvSpPr>
          <p:nvPr/>
        </p:nvSpPr>
        <p:spPr bwMode="auto">
          <a:xfrm>
            <a:off x="100016" y="3616633"/>
            <a:ext cx="8967018" cy="2551468"/>
          </a:xfrm>
          <a:prstGeom prst="rect">
            <a:avLst/>
          </a:prstGeom>
          <a:noFill/>
          <a:ln w="9525" algn="ctr">
            <a:noFill/>
            <a:miter lim="800000"/>
            <a:headEnd/>
            <a:tailEnd/>
          </a:ln>
        </p:spPr>
        <p:txBody>
          <a:bodyPr wrap="square" lIns="45720" rIns="45720">
            <a:spAutoFit/>
          </a:bodyPr>
          <a:lstStyle/>
          <a:p>
            <a:pPr marL="292100" indent="-292100" algn="ctr" eaLnBrk="0" hangingPunct="0">
              <a:lnSpc>
                <a:spcPct val="85000"/>
              </a:lnSpc>
              <a:spcBef>
                <a:spcPct val="25000"/>
              </a:spcBef>
              <a:buClr>
                <a:schemeClr val="accent2"/>
              </a:buClr>
              <a:buFont typeface="Wingdings" pitchFamily="2" charset="2"/>
              <a:buNone/>
            </a:pPr>
            <a:r>
              <a:rPr lang="en-US" sz="3600" b="1" dirty="0" smtClean="0">
                <a:solidFill>
                  <a:srgbClr val="225A7A"/>
                </a:solidFill>
              </a:rPr>
              <a:t>TRIA’s Success</a:t>
            </a:r>
          </a:p>
          <a:p>
            <a:pPr marL="292100" indent="-292100" algn="ctr" eaLnBrk="0" hangingPunct="0">
              <a:lnSpc>
                <a:spcPct val="85000"/>
              </a:lnSpc>
              <a:spcBef>
                <a:spcPct val="25000"/>
              </a:spcBef>
              <a:buClr>
                <a:schemeClr val="accent2"/>
              </a:buClr>
              <a:buFont typeface="Wingdings" pitchFamily="2" charset="2"/>
              <a:buNone/>
            </a:pPr>
            <a:r>
              <a:rPr lang="en-US" sz="3600" b="1" dirty="0" smtClean="0">
                <a:solidFill>
                  <a:srgbClr val="225A7A"/>
                </a:solidFill>
              </a:rPr>
              <a:t>Consequences of Expiration</a:t>
            </a:r>
          </a:p>
          <a:p>
            <a:pPr marL="292100" indent="-292100" algn="ctr" eaLnBrk="0" hangingPunct="0">
              <a:lnSpc>
                <a:spcPct val="85000"/>
              </a:lnSpc>
              <a:spcBef>
                <a:spcPct val="25000"/>
              </a:spcBef>
              <a:buClr>
                <a:schemeClr val="accent2"/>
              </a:buClr>
              <a:buFont typeface="Wingdings" pitchFamily="2" charset="2"/>
              <a:buNone/>
            </a:pPr>
            <a:r>
              <a:rPr lang="en-US" sz="3200" b="1" i="1" dirty="0" smtClean="0">
                <a:solidFill>
                  <a:srgbClr val="C00000"/>
                </a:solidFill>
              </a:rPr>
              <a:t>Download III’s Terrorism Insurance Report at: </a:t>
            </a:r>
            <a:r>
              <a:rPr lang="en-US" sz="3200" b="1" i="1" dirty="0" smtClean="0">
                <a:solidFill>
                  <a:srgbClr val="225A7A"/>
                </a:solidFill>
                <a:hlinkClick r:id="rId4"/>
              </a:rPr>
              <a:t>http://www.iii.org/white_papers/terrorism-risk-a-constant-threat-2014.html</a:t>
            </a:r>
            <a:r>
              <a:rPr lang="en-US" sz="3200" b="1" i="1" dirty="0" smtClean="0">
                <a:solidFill>
                  <a:srgbClr val="225A7A"/>
                </a:solidFill>
              </a:rPr>
              <a:t> </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187</a:t>
            </a:fld>
            <a:endParaRPr lang="en-US"/>
          </a:p>
        </p:txBody>
      </p:sp>
    </p:spTree>
    <p:extLst>
      <p:ext uri="{BB962C8B-B14F-4D97-AF65-F5344CB8AC3E}">
        <p14:creationId xmlns:p14="http://schemas.microsoft.com/office/powerpoint/2010/main" val="2282718891"/>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P spid="6" grpId="0"/>
    </p:bldLst>
  </p:timing>
</p:sld>
</file>

<file path=ppt/slides/slide1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839554" name="Object 2"/>
          <p:cNvGraphicFramePr>
            <a:graphicFrameLocks noGrp="1" noChangeAspect="1"/>
          </p:cNvGraphicFramePr>
          <p:nvPr>
            <p:ph type="chart" idx="1"/>
            <p:extLst/>
          </p:nvPr>
        </p:nvGraphicFramePr>
        <p:xfrm>
          <a:off x="439738" y="1034844"/>
          <a:ext cx="8458200" cy="4832350"/>
        </p:xfrm>
        <a:graphic>
          <a:graphicData uri="http://schemas.openxmlformats.org/presentationml/2006/ole">
            <mc:AlternateContent xmlns:mc="http://schemas.openxmlformats.org/markup-compatibility/2006">
              <mc:Choice xmlns:v="urn:schemas-microsoft-com:vml" Requires="v">
                <p:oleObj spid="_x0000_s27908122" name="Chart" r:id="rId3" imgW="8486671" imgH="4848277" progId="MSGraph.Chart.8">
                  <p:embed followColorScheme="full"/>
                </p:oleObj>
              </mc:Choice>
              <mc:Fallback>
                <p:oleObj name="Chart" r:id="rId3" imgW="8486671" imgH="4848277" progId="MSGraph.Chart.8">
                  <p:embed followColorScheme="full"/>
                  <p:pic>
                    <p:nvPicPr>
                      <p:cNvPr id="0" name=""/>
                      <p:cNvPicPr>
                        <a:picLocks noChangeAspect="1" noChangeArrowheads="1"/>
                      </p:cNvPicPr>
                      <p:nvPr/>
                    </p:nvPicPr>
                    <p:blipFill>
                      <a:blip r:embed="rId4"/>
                      <a:srcRect/>
                      <a:stretch>
                        <a:fillRect/>
                      </a:stretch>
                    </p:blipFill>
                    <p:spPr bwMode="auto">
                      <a:xfrm>
                        <a:off x="439738" y="1034844"/>
                        <a:ext cx="8458200" cy="4832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39555" name="Text Box 3"/>
          <p:cNvSpPr txBox="1">
            <a:spLocks noChangeArrowheads="1"/>
          </p:cNvSpPr>
          <p:nvPr/>
        </p:nvSpPr>
        <p:spPr bwMode="auto">
          <a:xfrm>
            <a:off x="0" y="5373129"/>
            <a:ext cx="9061450" cy="1477970"/>
          </a:xfrm>
          <a:prstGeom prst="rect">
            <a:avLst/>
          </a:prstGeom>
          <a:noFill/>
          <a:ln w="9525">
            <a:noFill/>
            <a:miter lim="800000"/>
            <a:headEnd/>
            <a:tailEnd/>
          </a:ln>
          <a:effectLst/>
        </p:spPr>
        <p:txBody>
          <a:bodyPr lIns="92075" tIns="46038" rIns="92075" bIns="46038">
            <a:spAutoFit/>
          </a:bodyPr>
          <a:lstStyle/>
          <a:p>
            <a:pPr algn="ctr">
              <a:lnSpc>
                <a:spcPct val="90000"/>
              </a:lnSpc>
              <a:spcBef>
                <a:spcPct val="50000"/>
              </a:spcBef>
              <a:buClr>
                <a:srgbClr val="FF3300"/>
              </a:buClr>
              <a:buFont typeface="Wingdings" pitchFamily="2" charset="2"/>
              <a:buNone/>
            </a:pPr>
            <a:r>
              <a:rPr lang="en-US" sz="3200" b="1" dirty="0">
                <a:solidFill>
                  <a:srgbClr val="C00000"/>
                </a:solidFill>
              </a:rPr>
              <a:t>Total Insured Losses Estimate: </a:t>
            </a:r>
            <a:r>
              <a:rPr lang="en-US" sz="3200" b="1" dirty="0" smtClean="0">
                <a:solidFill>
                  <a:srgbClr val="C00000"/>
                </a:solidFill>
              </a:rPr>
              <a:t>$42.9B**</a:t>
            </a:r>
            <a:endParaRPr lang="en-US" sz="3200" b="1" dirty="0">
              <a:solidFill>
                <a:srgbClr val="C00000"/>
              </a:solidFill>
            </a:endParaRPr>
          </a:p>
          <a:p>
            <a:pPr>
              <a:lnSpc>
                <a:spcPct val="90000"/>
              </a:lnSpc>
              <a:spcBef>
                <a:spcPct val="50000"/>
              </a:spcBef>
              <a:buClr>
                <a:srgbClr val="FF3300"/>
              </a:buClr>
              <a:buFont typeface="Wingdings" pitchFamily="2" charset="2"/>
              <a:buNone/>
            </a:pPr>
            <a:r>
              <a:rPr lang="en-US" sz="1200" dirty="0" smtClean="0"/>
              <a:t>*Loss total does not include March 2010 New York City settlement of up to $657.5 million to compensate approximately 10,000 Ground Zero workers or any subsequent settlements.</a:t>
            </a:r>
          </a:p>
          <a:p>
            <a:pPr>
              <a:lnSpc>
                <a:spcPct val="90000"/>
              </a:lnSpc>
              <a:spcBef>
                <a:spcPct val="50000"/>
              </a:spcBef>
              <a:buClr>
                <a:srgbClr val="FF3300"/>
              </a:buClr>
              <a:buFont typeface="Wingdings" pitchFamily="2" charset="2"/>
              <a:buNone/>
            </a:pPr>
            <a:r>
              <a:rPr lang="en-US" sz="1200" dirty="0" smtClean="0"/>
              <a:t>**$32.5 billion in 2001 dollars.</a:t>
            </a:r>
            <a:endParaRPr lang="en-US" sz="1200" dirty="0"/>
          </a:p>
          <a:p>
            <a:pPr>
              <a:lnSpc>
                <a:spcPct val="90000"/>
              </a:lnSpc>
              <a:spcBef>
                <a:spcPct val="50000"/>
              </a:spcBef>
              <a:buClr>
                <a:srgbClr val="FF3300"/>
              </a:buClr>
              <a:buFont typeface="Wingdings" pitchFamily="2" charset="2"/>
              <a:buNone/>
            </a:pPr>
            <a:r>
              <a:rPr lang="en-US" sz="1200" dirty="0"/>
              <a:t>Source: Insurance Information </a:t>
            </a:r>
            <a:r>
              <a:rPr lang="en-US" sz="1200" dirty="0" smtClean="0"/>
              <a:t>Institute.</a:t>
            </a:r>
            <a:endParaRPr lang="en-US" sz="1200" dirty="0"/>
          </a:p>
        </p:txBody>
      </p:sp>
      <p:sp>
        <p:nvSpPr>
          <p:cNvPr id="2839556" name="Rectangle 4"/>
          <p:cNvSpPr>
            <a:spLocks noGrp="1" noChangeArrowheads="1"/>
          </p:cNvSpPr>
          <p:nvPr>
            <p:ph type="title"/>
          </p:nvPr>
        </p:nvSpPr>
        <p:spPr>
          <a:xfrm>
            <a:off x="117987" y="273312"/>
            <a:ext cx="8558981" cy="609600"/>
          </a:xfrm>
          <a:noFill/>
          <a:ln/>
        </p:spPr>
        <p:txBody>
          <a:bodyPr/>
          <a:lstStyle/>
          <a:p>
            <a:pPr>
              <a:lnSpc>
                <a:spcPct val="80000"/>
              </a:lnSpc>
            </a:pPr>
            <a:r>
              <a:rPr lang="en-US" sz="2800" dirty="0"/>
              <a:t>Loss Distribution by Type of </a:t>
            </a:r>
            <a:r>
              <a:rPr lang="en-US" sz="2800" dirty="0" smtClean="0"/>
              <a:t>Insurance</a:t>
            </a:r>
            <a:br>
              <a:rPr lang="en-US" sz="2800" dirty="0" smtClean="0"/>
            </a:br>
            <a:r>
              <a:rPr lang="en-US" sz="2800" dirty="0" smtClean="0"/>
              <a:t>from Sept. </a:t>
            </a:r>
            <a:r>
              <a:rPr lang="en-US" sz="2800" dirty="0"/>
              <a:t>11 Terrorist Attack ($ </a:t>
            </a:r>
            <a:r>
              <a:rPr lang="en-US" sz="2800" dirty="0" smtClean="0"/>
              <a:t>2013)</a:t>
            </a:r>
            <a:endParaRPr lang="en-US" sz="2800" i="0" dirty="0">
              <a:solidFill>
                <a:srgbClr val="FF3300"/>
              </a:solidFill>
            </a:endParaRPr>
          </a:p>
        </p:txBody>
      </p:sp>
      <p:sp>
        <p:nvSpPr>
          <p:cNvPr id="5" name="Rectangle 2"/>
          <p:cNvSpPr>
            <a:spLocks noChangeArrowheads="1"/>
          </p:cNvSpPr>
          <p:nvPr/>
        </p:nvSpPr>
        <p:spPr bwMode="black">
          <a:xfrm>
            <a:off x="259175" y="1030854"/>
            <a:ext cx="8534400" cy="332399"/>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dirty="0" smtClean="0">
                <a:solidFill>
                  <a:srgbClr val="225A7A"/>
                </a:solidFill>
              </a:rPr>
              <a:t>($ Billions)</a:t>
            </a:r>
            <a:endParaRPr lang="en-US" sz="2400" b="1" dirty="0">
              <a:solidFill>
                <a:srgbClr val="225A7A"/>
              </a:solidFill>
            </a:endParaRPr>
          </a:p>
        </p:txBody>
      </p:sp>
    </p:spTree>
    <p:extLst>
      <p:ext uri="{BB962C8B-B14F-4D97-AF65-F5344CB8AC3E}">
        <p14:creationId xmlns:p14="http://schemas.microsoft.com/office/powerpoint/2010/main" val="2898264987"/>
      </p:ext>
    </p:extLst>
  </p:cSld>
  <p:clrMapOvr>
    <a:masterClrMapping/>
  </p:clrMapOvr>
  <p:transition/>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9B1B912-0736-41AB-8DBD-AE2FE1777A61}" type="slidenum">
              <a:rPr lang="en-US" sz="900"/>
              <a:pPr algn="r" eaLnBrk="0" hangingPunct="0">
                <a:lnSpc>
                  <a:spcPct val="85000"/>
                </a:lnSpc>
                <a:spcBef>
                  <a:spcPct val="20000"/>
                </a:spcBef>
              </a:pPr>
              <a:t>189</a:t>
            </a:fld>
            <a:endParaRPr lang="en-US" sz="900"/>
          </a:p>
        </p:txBody>
      </p:sp>
      <p:sp>
        <p:nvSpPr>
          <p:cNvPr id="4100" name="Rectangle 2"/>
          <p:cNvSpPr>
            <a:spLocks noGrp="1" noChangeArrowheads="1"/>
          </p:cNvSpPr>
          <p:nvPr>
            <p:ph type="title" idx="4294967295"/>
          </p:nvPr>
        </p:nvSpPr>
        <p:spPr>
          <a:xfrm>
            <a:off x="66675" y="138279"/>
            <a:ext cx="7451725" cy="860425"/>
          </a:xfrm>
        </p:spPr>
        <p:txBody>
          <a:bodyPr/>
          <a:lstStyle/>
          <a:p>
            <a:r>
              <a:rPr lang="en-US" dirty="0" smtClean="0"/>
              <a:t>Terrorism Insurance Take-up Rates,</a:t>
            </a:r>
            <a:br>
              <a:rPr lang="en-US" dirty="0" smtClean="0"/>
            </a:br>
            <a:r>
              <a:rPr lang="en-US" dirty="0" smtClean="0"/>
              <a:t>By Year, 2003-2013</a:t>
            </a:r>
          </a:p>
        </p:txBody>
      </p:sp>
      <p:sp>
        <p:nvSpPr>
          <p:cNvPr id="4101" name="Rectangle 4"/>
          <p:cNvSpPr>
            <a:spLocks noChangeArrowheads="1"/>
          </p:cNvSpPr>
          <p:nvPr/>
        </p:nvSpPr>
        <p:spPr bwMode="auto">
          <a:xfrm>
            <a:off x="-47625" y="6575425"/>
            <a:ext cx="9191625"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Marsh Global Analytics, </a:t>
            </a:r>
            <a:r>
              <a:rPr lang="en-US" sz="1100" i="1" dirty="0" smtClean="0"/>
              <a:t>2014 Terrorism Risk Insurance Report,</a:t>
            </a:r>
            <a:r>
              <a:rPr lang="en-US" sz="1100" dirty="0" smtClean="0"/>
              <a:t> April 2014 and earlier editions.</a:t>
            </a:r>
            <a:endParaRPr lang="en-US" sz="1100" dirty="0"/>
          </a:p>
        </p:txBody>
      </p:sp>
      <p:graphicFrame>
        <p:nvGraphicFramePr>
          <p:cNvPr id="4098" name="Object 2"/>
          <p:cNvGraphicFramePr>
            <a:graphicFrameLocks/>
          </p:cNvGraphicFramePr>
          <p:nvPr>
            <p:extLst/>
          </p:nvPr>
        </p:nvGraphicFramePr>
        <p:xfrm>
          <a:off x="304800" y="1371600"/>
          <a:ext cx="8382000" cy="4090988"/>
        </p:xfrm>
        <a:graphic>
          <a:graphicData uri="http://schemas.openxmlformats.org/presentationml/2006/ole">
            <mc:AlternateContent xmlns:mc="http://schemas.openxmlformats.org/markup-compatibility/2006">
              <mc:Choice xmlns:v="urn:schemas-microsoft-com:vml" Requires="v">
                <p:oleObj spid="_x0000_s27909146" name="Chart" r:id="rId4" imgW="8296363" imgH="4305171" progId="MSGraph.Chart.8">
                  <p:embed followColorScheme="full"/>
                </p:oleObj>
              </mc:Choice>
              <mc:Fallback>
                <p:oleObj name="Chart" r:id="rId4" imgW="8296363" imgH="4305171" progId="MSGraph.Chart.8">
                  <p:embed followColorScheme="full"/>
                  <p:pic>
                    <p:nvPicPr>
                      <p:cNvPr id="0" name=""/>
                      <p:cNvPicPr>
                        <a:picLocks noChangeArrowheads="1"/>
                      </p:cNvPicPr>
                      <p:nvPr/>
                    </p:nvPicPr>
                    <p:blipFill>
                      <a:blip r:embed="rId5"/>
                      <a:srcRect/>
                      <a:stretch>
                        <a:fillRect/>
                      </a:stretch>
                    </p:blipFill>
                    <p:spPr bwMode="auto">
                      <a:xfrm>
                        <a:off x="304800" y="1371600"/>
                        <a:ext cx="8382000" cy="4090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4980" name="Rectangle 4"/>
          <p:cNvSpPr>
            <a:spLocks noChangeArrowheads="1"/>
          </p:cNvSpPr>
          <p:nvPr/>
        </p:nvSpPr>
        <p:spPr bwMode="blackWhite">
          <a:xfrm>
            <a:off x="838200" y="5715000"/>
            <a:ext cx="7772400" cy="7731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latin typeface="Arial" pitchFamily="34" charset="0"/>
                <a:cs typeface="Arial" pitchFamily="34" charset="0"/>
              </a:rPr>
              <a:t>In 2003, the first year TRIA was in effect, the terrorism take-up rate was 27 percent. Since then, it has increased steadily, remaining in the low 60 percent range since 2009.  </a:t>
            </a:r>
            <a:endParaRPr lang="en-US" b="1" dirty="0">
              <a:solidFill>
                <a:srgbClr val="FFFFFF"/>
              </a:solidFill>
              <a:latin typeface="Arial" pitchFamily="34" charset="0"/>
              <a:cs typeface="Arial" pitchFamily="34" charset="0"/>
            </a:endParaRPr>
          </a:p>
        </p:txBody>
      </p:sp>
      <p:sp>
        <p:nvSpPr>
          <p:cNvPr id="9" name="Text Box 6"/>
          <p:cNvSpPr txBox="1">
            <a:spLocks noChangeArrowheads="1"/>
          </p:cNvSpPr>
          <p:nvPr/>
        </p:nvSpPr>
        <p:spPr bwMode="blackWhite">
          <a:xfrm>
            <a:off x="3222984" y="3345911"/>
            <a:ext cx="4706578" cy="1208447"/>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b="1" i="1" dirty="0" smtClean="0">
                <a:solidFill>
                  <a:srgbClr val="FFFFFF"/>
                </a:solidFill>
              </a:rPr>
              <a:t>TRIA’s high take-up rates, availability and affordability have benefitted businesses, workers and the entire US economy since the program’s enactment</a:t>
            </a:r>
            <a:endParaRPr lang="en-US" b="1" i="1" dirty="0">
              <a:solidFill>
                <a:srgbClr val="FFFFFF"/>
              </a:solidFill>
            </a:endParaRPr>
          </a:p>
        </p:txBody>
      </p:sp>
    </p:spTree>
    <p:extLst>
      <p:ext uri="{BB962C8B-B14F-4D97-AF65-F5344CB8AC3E}">
        <p14:creationId xmlns:p14="http://schemas.microsoft.com/office/powerpoint/2010/main" val="88415501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a:xfrm>
            <a:off x="187632" y="177902"/>
            <a:ext cx="7747000" cy="638175"/>
          </a:xfrm>
        </p:spPr>
        <p:txBody>
          <a:bodyPr/>
          <a:lstStyle/>
          <a:p>
            <a:pPr>
              <a:lnSpc>
                <a:spcPts val="3300"/>
              </a:lnSpc>
            </a:pPr>
            <a:r>
              <a:rPr lang="en-US" dirty="0" smtClean="0"/>
              <a:t>Advertising Expenditures by P/C Insurance Industry,</a:t>
            </a:r>
            <a:r>
              <a:rPr lang="en-US" sz="3200" dirty="0" smtClean="0"/>
              <a:t> 1999-2013</a:t>
            </a:r>
            <a:endParaRPr lang="en-US" sz="2800" dirty="0" smtClean="0"/>
          </a:p>
        </p:txBody>
      </p:sp>
      <p:graphicFrame>
        <p:nvGraphicFramePr>
          <p:cNvPr id="44034" name="Object 3"/>
          <p:cNvGraphicFramePr>
            <a:graphicFrameLocks noGrp="1" noChangeAspect="1"/>
          </p:cNvGraphicFramePr>
          <p:nvPr>
            <p:ph type="chart" idx="1"/>
            <p:extLst/>
          </p:nvPr>
        </p:nvGraphicFramePr>
        <p:xfrm>
          <a:off x="170170" y="1468284"/>
          <a:ext cx="8678862" cy="4814888"/>
        </p:xfrm>
        <a:graphic>
          <a:graphicData uri="http://schemas.openxmlformats.org/presentationml/2006/ole">
            <mc:AlternateContent xmlns:mc="http://schemas.openxmlformats.org/markup-compatibility/2006">
              <mc:Choice xmlns:v="urn:schemas-microsoft-com:vml" Requires="v">
                <p:oleObj spid="_x0000_s27959303" name="Chart" r:id="rId3" imgW="8620022" imgH="4781603" progId="MSGraph.Chart.8">
                  <p:embed followColorScheme="full"/>
                </p:oleObj>
              </mc:Choice>
              <mc:Fallback>
                <p:oleObj name="Chart" r:id="rId3" imgW="8620022" imgH="4781603" progId="MSGraph.Chart.8">
                  <p:embed followColorScheme="full"/>
                  <p:pic>
                    <p:nvPicPr>
                      <p:cNvPr id="0" name=""/>
                      <p:cNvPicPr>
                        <a:picLocks noChangeAspect="1" noChangeArrowheads="1"/>
                      </p:cNvPicPr>
                      <p:nvPr/>
                    </p:nvPicPr>
                    <p:blipFill>
                      <a:blip r:embed="rId4"/>
                      <a:srcRect/>
                      <a:stretch>
                        <a:fillRect/>
                      </a:stretch>
                    </p:blipFill>
                    <p:spPr bwMode="auto">
                      <a:xfrm>
                        <a:off x="170170" y="1468284"/>
                        <a:ext cx="8678862" cy="481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4036" name="Rectangle 4"/>
          <p:cNvSpPr>
            <a:spLocks noChangeArrowheads="1"/>
          </p:cNvSpPr>
          <p:nvPr/>
        </p:nvSpPr>
        <p:spPr bwMode="auto">
          <a:xfrm>
            <a:off x="60430" y="6372427"/>
            <a:ext cx="7559762" cy="400752"/>
          </a:xfrm>
          <a:prstGeom prst="rect">
            <a:avLst/>
          </a:prstGeom>
          <a:noFill/>
          <a:ln w="9525">
            <a:noFill/>
            <a:miter lim="800000"/>
            <a:headEnd/>
            <a:tailEnd/>
          </a:ln>
        </p:spPr>
        <p:txBody>
          <a:bodyPr wrap="none" lIns="92075" tIns="46038" rIns="92075" bIns="46038">
            <a:spAutoFit/>
          </a:bodyPr>
          <a:lstStyle/>
          <a:p>
            <a:pPr>
              <a:spcBef>
                <a:spcPct val="0"/>
              </a:spcBef>
              <a:buClrTx/>
              <a:buFontTx/>
              <a:buNone/>
            </a:pPr>
            <a:endParaRPr lang="en-US" sz="1000" b="1" dirty="0">
              <a:latin typeface="Arial" charset="0"/>
            </a:endParaRPr>
          </a:p>
          <a:p>
            <a:pPr>
              <a:spcBef>
                <a:spcPct val="0"/>
              </a:spcBef>
              <a:buClrTx/>
              <a:buFontTx/>
              <a:buNone/>
            </a:pPr>
            <a:r>
              <a:rPr lang="en-US" sz="1000" b="1" dirty="0">
                <a:latin typeface="Arial" charset="0"/>
              </a:rPr>
              <a:t>Source: Insurance Information Institute from consolidated P/C Annual Statement </a:t>
            </a:r>
            <a:r>
              <a:rPr lang="en-US" sz="1000" b="1" dirty="0" smtClean="0">
                <a:latin typeface="Arial" charset="0"/>
              </a:rPr>
              <a:t>data, </a:t>
            </a:r>
            <a:r>
              <a:rPr lang="en-US" sz="1000" b="1" dirty="0" smtClean="0"/>
              <a:t>Insurance Expense Exhibit (Part I)</a:t>
            </a:r>
            <a:r>
              <a:rPr lang="en-US" sz="1000" b="1" dirty="0" smtClean="0">
                <a:latin typeface="Arial" charset="0"/>
              </a:rPr>
              <a:t>.</a:t>
            </a:r>
            <a:endParaRPr lang="en-US" sz="1000" b="1" dirty="0">
              <a:latin typeface="Arial" charset="0"/>
            </a:endParaRPr>
          </a:p>
        </p:txBody>
      </p:sp>
      <p:sp>
        <p:nvSpPr>
          <p:cNvPr id="6" name="Rectangle 7"/>
          <p:cNvSpPr>
            <a:spLocks noChangeArrowheads="1"/>
          </p:cNvSpPr>
          <p:nvPr/>
        </p:nvSpPr>
        <p:spPr bwMode="black">
          <a:xfrm>
            <a:off x="185738" y="1155700"/>
            <a:ext cx="1023937" cy="221599"/>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latin typeface="Arial" charset="0"/>
                <a:cs typeface="Arial" charset="0"/>
              </a:rPr>
              <a:t>$ Billions</a:t>
            </a:r>
            <a:endParaRPr lang="en-US" sz="1600" b="1" dirty="0">
              <a:solidFill>
                <a:srgbClr val="225A7A"/>
              </a:solidFill>
              <a:latin typeface="Arial" charset="0"/>
              <a:cs typeface="Arial" charset="0"/>
            </a:endParaRPr>
          </a:p>
        </p:txBody>
      </p:sp>
      <p:sp>
        <p:nvSpPr>
          <p:cNvPr id="7" name="AutoShape 9"/>
          <p:cNvSpPr>
            <a:spLocks noChangeArrowheads="1"/>
          </p:cNvSpPr>
          <p:nvPr/>
        </p:nvSpPr>
        <p:spPr bwMode="blackWhite">
          <a:xfrm>
            <a:off x="4219422" y="1113843"/>
            <a:ext cx="2733984" cy="1264241"/>
          </a:xfrm>
          <a:prstGeom prst="wedgeRectCallout">
            <a:avLst>
              <a:gd name="adj1" fmla="val 102356"/>
              <a:gd name="adj2" fmla="val 29500"/>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1400" b="1" dirty="0" smtClean="0">
                <a:solidFill>
                  <a:srgbClr val="FFFFFF"/>
                </a:solidFill>
              </a:rPr>
              <a:t>P/C ad spend hit an all time record high of $6.175 billion in 2013, up 1.5% over 2012.  The pace of growth has slowed from 15.8% in 2011 and 23.8% in 2010</a:t>
            </a:r>
            <a:endParaRPr lang="en-US" sz="1400" b="1" dirty="0">
              <a:solidFill>
                <a:srgbClr val="FFFFFF"/>
              </a:solidFill>
            </a:endParaRPr>
          </a:p>
        </p:txBody>
      </p:sp>
      <p:sp>
        <p:nvSpPr>
          <p:cNvPr id="8" name="Text Box 17"/>
          <p:cNvSpPr txBox="1">
            <a:spLocks noChangeArrowheads="1"/>
          </p:cNvSpPr>
          <p:nvPr/>
        </p:nvSpPr>
        <p:spPr bwMode="auto">
          <a:xfrm>
            <a:off x="1317574" y="2568626"/>
            <a:ext cx="3316184" cy="923330"/>
          </a:xfrm>
          <a:prstGeom prst="rect">
            <a:avLst/>
          </a:prstGeom>
          <a:solidFill>
            <a:srgbClr val="28688C"/>
          </a:solidFill>
          <a:ln w="9525" algn="ctr">
            <a:noFill/>
            <a:miter lim="800000"/>
            <a:headEnd/>
            <a:tailEnd/>
          </a:ln>
        </p:spPr>
        <p:txBody>
          <a:bodyPr wrap="square">
            <a:spAutoFit/>
          </a:bodyPr>
          <a:lstStyle/>
          <a:p>
            <a:pPr algn="ctr" fontAlgn="base">
              <a:spcBef>
                <a:spcPct val="0"/>
              </a:spcBef>
              <a:spcAft>
                <a:spcPct val="0"/>
              </a:spcAft>
            </a:pPr>
            <a:r>
              <a:rPr lang="en-US" b="1" dirty="0" smtClean="0">
                <a:solidFill>
                  <a:srgbClr val="FFFFFF"/>
                </a:solidFill>
              </a:rPr>
              <a:t>P/C ad spending has more than tripled since 2002     (up 256% from 2002-2013) </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3154539289"/>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4"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8499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84996"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E7D8B55-450E-4A6A-8A1B-8EEFC4BF4261}" type="slidenum">
              <a:rPr lang="en-US" sz="900"/>
              <a:pPr algn="r" eaLnBrk="0" hangingPunct="0">
                <a:lnSpc>
                  <a:spcPct val="85000"/>
                </a:lnSpc>
                <a:spcBef>
                  <a:spcPct val="20000"/>
                </a:spcBef>
              </a:pPr>
              <a:t>190</a:t>
            </a:fld>
            <a:endParaRPr lang="en-US" sz="900"/>
          </a:p>
        </p:txBody>
      </p:sp>
      <p:sp>
        <p:nvSpPr>
          <p:cNvPr id="84997" name="Rectangle 2"/>
          <p:cNvSpPr>
            <a:spLocks noGrp="1" noChangeArrowheads="1"/>
          </p:cNvSpPr>
          <p:nvPr>
            <p:ph type="title" idx="4294967295"/>
          </p:nvPr>
        </p:nvSpPr>
        <p:spPr/>
        <p:txBody>
          <a:bodyPr/>
          <a:lstStyle/>
          <a:p>
            <a:r>
              <a:rPr lang="en-US" dirty="0" smtClean="0"/>
              <a:t>Terrorism Risk Insurance Program</a:t>
            </a:r>
          </a:p>
        </p:txBody>
      </p:sp>
      <p:sp>
        <p:nvSpPr>
          <p:cNvPr id="1922051" name="Rectangle 3"/>
          <p:cNvSpPr>
            <a:spLocks noGrp="1" noChangeArrowheads="1"/>
          </p:cNvSpPr>
          <p:nvPr>
            <p:ph type="body" idx="4294967295"/>
          </p:nvPr>
        </p:nvSpPr>
        <p:spPr>
          <a:xfrm>
            <a:off x="113420" y="1017836"/>
            <a:ext cx="8779857" cy="4652963"/>
          </a:xfrm>
        </p:spPr>
        <p:txBody>
          <a:bodyPr/>
          <a:lstStyle/>
          <a:p>
            <a:pPr>
              <a:lnSpc>
                <a:spcPts val="2200"/>
              </a:lnSpc>
              <a:spcBef>
                <a:spcPct val="50000"/>
              </a:spcBef>
            </a:pPr>
            <a:r>
              <a:rPr lang="en-US" b="1" dirty="0" smtClean="0"/>
              <a:t>Testified </a:t>
            </a:r>
            <a:r>
              <a:rPr lang="en-US" b="1" dirty="0"/>
              <a:t>before House Financial Services Nov. </a:t>
            </a:r>
            <a:r>
              <a:rPr lang="en-US" b="1" dirty="0" smtClean="0"/>
              <a:t>2013</a:t>
            </a:r>
          </a:p>
          <a:p>
            <a:pPr>
              <a:lnSpc>
                <a:spcPts val="2200"/>
              </a:lnSpc>
              <a:spcBef>
                <a:spcPct val="50000"/>
              </a:spcBef>
            </a:pPr>
            <a:r>
              <a:rPr lang="en-US" b="1" dirty="0" smtClean="0"/>
              <a:t>Testified before Senate Banking </a:t>
            </a:r>
            <a:r>
              <a:rPr lang="en-US" b="1" dirty="0" err="1" smtClean="0"/>
              <a:t>Cmte</a:t>
            </a:r>
            <a:r>
              <a:rPr lang="en-US" b="1" dirty="0" smtClean="0"/>
              <a:t>. in Sept. 2013</a:t>
            </a:r>
          </a:p>
          <a:p>
            <a:pPr>
              <a:lnSpc>
                <a:spcPts val="2200"/>
              </a:lnSpc>
              <a:spcBef>
                <a:spcPct val="50000"/>
              </a:spcBef>
            </a:pPr>
            <a:r>
              <a:rPr lang="en-US" b="1" dirty="0" smtClean="0"/>
              <a:t>Provided testimony at NYC hearing in June 2013</a:t>
            </a:r>
          </a:p>
          <a:p>
            <a:pPr>
              <a:lnSpc>
                <a:spcPts val="2200"/>
              </a:lnSpc>
              <a:spcBef>
                <a:spcPct val="50000"/>
              </a:spcBef>
            </a:pPr>
            <a:r>
              <a:rPr lang="en-US" b="1" dirty="0" smtClean="0"/>
              <a:t>Provided Capitol Hill Joint House/Senate Staff Briefing in April 2014</a:t>
            </a:r>
          </a:p>
          <a:p>
            <a:pPr>
              <a:lnSpc>
                <a:spcPts val="2200"/>
              </a:lnSpc>
              <a:spcBef>
                <a:spcPct val="50000"/>
              </a:spcBef>
            </a:pPr>
            <a:r>
              <a:rPr lang="en-US" b="1" dirty="0" smtClean="0"/>
              <a:t>I.I.I. Published Several Updates to its Study on Terrorism Risk and Insurance</a:t>
            </a:r>
          </a:p>
          <a:p>
            <a:pPr>
              <a:lnSpc>
                <a:spcPts val="2200"/>
              </a:lnSpc>
              <a:spcBef>
                <a:spcPct val="50000"/>
              </a:spcBef>
            </a:pPr>
            <a:r>
              <a:rPr lang="en-US" b="1" dirty="0" smtClean="0"/>
              <a:t>Working with Trades, Congressional Staff, GAO &amp; Others</a:t>
            </a:r>
          </a:p>
        </p:txBody>
      </p:sp>
      <p:pic>
        <p:nvPicPr>
          <p:cNvPr id="10"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6265" y="3797091"/>
            <a:ext cx="4457252" cy="2541972"/>
          </a:xfrm>
          <a:prstGeom prst="rect">
            <a:avLst/>
          </a:prstGeom>
          <a:noFill/>
          <a:ln w="9525">
            <a:noFill/>
            <a:miter lim="800000"/>
            <a:headEnd/>
            <a:tailEnd/>
          </a:ln>
        </p:spPr>
      </p:pic>
      <p:pic>
        <p:nvPicPr>
          <p:cNvPr id="4493314"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23594" y="3792514"/>
            <a:ext cx="4010343" cy="2514114"/>
          </a:xfrm>
          <a:prstGeom prst="rect">
            <a:avLst/>
          </a:prstGeom>
          <a:noFill/>
          <a:ln w="9525">
            <a:noFill/>
            <a:miter lim="800000"/>
            <a:headEnd/>
            <a:tailEnd/>
          </a:ln>
        </p:spPr>
      </p:pic>
      <p:sp>
        <p:nvSpPr>
          <p:cNvPr id="9" name="TextBox 8"/>
          <p:cNvSpPr txBox="1"/>
          <p:nvPr/>
        </p:nvSpPr>
        <p:spPr>
          <a:xfrm>
            <a:off x="194874" y="6400802"/>
            <a:ext cx="4482059" cy="369332"/>
          </a:xfrm>
          <a:prstGeom prst="rect">
            <a:avLst/>
          </a:prstGeom>
          <a:noFill/>
        </p:spPr>
        <p:txBody>
          <a:bodyPr wrap="square" rtlCol="0">
            <a:spAutoFit/>
          </a:bodyPr>
          <a:lstStyle/>
          <a:p>
            <a:r>
              <a:rPr lang="en-US" b="1" dirty="0" smtClean="0"/>
              <a:t>Senate Banking Committee, 9/25/13</a:t>
            </a:r>
            <a:endParaRPr lang="en-US" b="1" dirty="0"/>
          </a:p>
        </p:txBody>
      </p:sp>
      <p:sp>
        <p:nvSpPr>
          <p:cNvPr id="11" name="TextBox 10"/>
          <p:cNvSpPr txBox="1"/>
          <p:nvPr/>
        </p:nvSpPr>
        <p:spPr>
          <a:xfrm>
            <a:off x="4527031" y="6218848"/>
            <a:ext cx="4482059" cy="646331"/>
          </a:xfrm>
          <a:prstGeom prst="rect">
            <a:avLst/>
          </a:prstGeom>
          <a:noFill/>
        </p:spPr>
        <p:txBody>
          <a:bodyPr wrap="square" rtlCol="0">
            <a:spAutoFit/>
          </a:bodyPr>
          <a:lstStyle/>
          <a:p>
            <a:pPr algn="ctr"/>
            <a:r>
              <a:rPr lang="en-US" b="1" dirty="0" smtClean="0"/>
              <a:t>House Financial Services Subcommittee, 11/13/13</a:t>
            </a:r>
            <a:endParaRPr lang="en-US" b="1" dirty="0"/>
          </a:p>
        </p:txBody>
      </p:sp>
    </p:spTree>
    <p:extLst>
      <p:ext uri="{BB962C8B-B14F-4D97-AF65-F5344CB8AC3E}">
        <p14:creationId xmlns:p14="http://schemas.microsoft.com/office/powerpoint/2010/main" val="341727782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22051">
                                            <p:txEl>
                                              <p:pRg st="2" end="2"/>
                                            </p:txEl>
                                          </p:spTgt>
                                        </p:tgtEl>
                                        <p:attrNameLst>
                                          <p:attrName>style.visibility</p:attrName>
                                        </p:attrNameLst>
                                      </p:cBhvr>
                                      <p:to>
                                        <p:strVal val="visible"/>
                                      </p:to>
                                    </p:set>
                                    <p:animEffect transition="in" filter="wipe(left)">
                                      <p:cBhvr>
                                        <p:cTn id="17" dur="500"/>
                                        <p:tgtEl>
                                          <p:spTgt spid="19220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22051">
                                            <p:txEl>
                                              <p:pRg st="3" end="3"/>
                                            </p:txEl>
                                          </p:spTgt>
                                        </p:tgtEl>
                                        <p:attrNameLst>
                                          <p:attrName>style.visibility</p:attrName>
                                        </p:attrNameLst>
                                      </p:cBhvr>
                                      <p:to>
                                        <p:strVal val="visible"/>
                                      </p:to>
                                    </p:set>
                                    <p:animEffect transition="in" filter="wipe(left)">
                                      <p:cBhvr>
                                        <p:cTn id="22" dur="500"/>
                                        <p:tgtEl>
                                          <p:spTgt spid="192205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22051">
                                            <p:txEl>
                                              <p:pRg st="4" end="4"/>
                                            </p:txEl>
                                          </p:spTgt>
                                        </p:tgtEl>
                                        <p:attrNameLst>
                                          <p:attrName>style.visibility</p:attrName>
                                        </p:attrNameLst>
                                      </p:cBhvr>
                                      <p:to>
                                        <p:strVal val="visible"/>
                                      </p:to>
                                    </p:set>
                                    <p:animEffect transition="in" filter="wipe(left)">
                                      <p:cBhvr>
                                        <p:cTn id="27" dur="500"/>
                                        <p:tgtEl>
                                          <p:spTgt spid="192205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22051">
                                            <p:txEl>
                                              <p:pRg st="5" end="5"/>
                                            </p:txEl>
                                          </p:spTgt>
                                        </p:tgtEl>
                                        <p:attrNameLst>
                                          <p:attrName>style.visibility</p:attrName>
                                        </p:attrNameLst>
                                      </p:cBhvr>
                                      <p:to>
                                        <p:strVal val="visible"/>
                                      </p:to>
                                    </p:set>
                                    <p:animEffect transition="in" filter="wipe(left)">
                                      <p:cBhvr>
                                        <p:cTn id="32" dur="500"/>
                                        <p:tgtEl>
                                          <p:spTgt spid="192205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8F1D8FF3-5AB6-4EC6-BDC2-E6058C96F901}" type="slidenum">
              <a:rPr lang="en-US" smtClean="0"/>
              <a:pPr>
                <a:defRPr/>
              </a:pPr>
              <a:t>191</a:t>
            </a:fld>
            <a:endParaRPr lang="en-US"/>
          </a:p>
        </p:txBody>
      </p:sp>
      <p:sp>
        <p:nvSpPr>
          <p:cNvPr id="8" name="TextBox 7"/>
          <p:cNvSpPr txBox="1"/>
          <p:nvPr/>
        </p:nvSpPr>
        <p:spPr>
          <a:xfrm>
            <a:off x="83897" y="6366684"/>
            <a:ext cx="6359766" cy="461665"/>
          </a:xfrm>
          <a:prstGeom prst="rect">
            <a:avLst/>
          </a:prstGeom>
          <a:noFill/>
        </p:spPr>
        <p:txBody>
          <a:bodyPr wrap="square" rtlCol="0">
            <a:spAutoFit/>
          </a:bodyPr>
          <a:lstStyle/>
          <a:p>
            <a:r>
              <a:rPr lang="en-US" sz="1200" dirty="0" smtClean="0"/>
              <a:t>*Data for 27 states with sufficient data.</a:t>
            </a:r>
          </a:p>
          <a:p>
            <a:r>
              <a:rPr lang="en-US" sz="1200" dirty="0" smtClean="0"/>
              <a:t>Source: Marsh </a:t>
            </a:r>
            <a:r>
              <a:rPr lang="en-US" sz="1200" i="1" dirty="0" smtClean="0"/>
              <a:t>2014 Terrorism Risk Insurance Report</a:t>
            </a:r>
            <a:r>
              <a:rPr lang="en-US" sz="1200" dirty="0" smtClean="0"/>
              <a:t>; Insurance Information Institute.</a:t>
            </a:r>
            <a:endParaRPr lang="en-US" sz="1200" dirty="0"/>
          </a:p>
        </p:txBody>
      </p:sp>
      <p:sp>
        <p:nvSpPr>
          <p:cNvPr id="11" name="Rectangle 2"/>
          <p:cNvSpPr>
            <a:spLocks noGrp="1" noChangeArrowheads="1"/>
          </p:cNvSpPr>
          <p:nvPr>
            <p:ph type="title" idx="4294967295"/>
          </p:nvPr>
        </p:nvSpPr>
        <p:spPr>
          <a:xfrm>
            <a:off x="-1" y="269875"/>
            <a:ext cx="8135471" cy="581025"/>
          </a:xfrm>
        </p:spPr>
        <p:txBody>
          <a:bodyPr lIns="92075" tIns="46038" rIns="92075" bIns="46038" anchor="b"/>
          <a:lstStyle/>
          <a:p>
            <a:pPr>
              <a:lnSpc>
                <a:spcPct val="85000"/>
              </a:lnSpc>
            </a:pPr>
            <a:r>
              <a:rPr lang="en-US" dirty="0" smtClean="0"/>
              <a:t>Terrorism Insurance Take-Up Rates by State for 2013*</a:t>
            </a:r>
            <a:endParaRPr lang="en-US" dirty="0" smtClean="0">
              <a:solidFill>
                <a:srgbClr val="28688C"/>
              </a:solidFill>
            </a:endParaRP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3526" y="1283593"/>
            <a:ext cx="5138716" cy="5102919"/>
          </a:xfrm>
          <a:prstGeom prst="rect">
            <a:avLst/>
          </a:prstGeom>
        </p:spPr>
      </p:pic>
      <p:sp>
        <p:nvSpPr>
          <p:cNvPr id="7" name="AutoShape 7"/>
          <p:cNvSpPr>
            <a:spLocks noChangeArrowheads="1"/>
          </p:cNvSpPr>
          <p:nvPr/>
        </p:nvSpPr>
        <p:spPr bwMode="blackWhite">
          <a:xfrm>
            <a:off x="71437" y="2792452"/>
            <a:ext cx="1585913" cy="1015931"/>
          </a:xfrm>
          <a:prstGeom prst="wedgeRectCallout">
            <a:avLst>
              <a:gd name="adj1" fmla="val 87943"/>
              <a:gd name="adj2" fmla="val -2446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Take-up rate for terrorism insurance in TX is 54%</a:t>
            </a:r>
            <a:endParaRPr lang="en-US" b="1" dirty="0">
              <a:solidFill>
                <a:srgbClr val="FFFFFF"/>
              </a:solidFill>
            </a:endParaRPr>
          </a:p>
        </p:txBody>
      </p:sp>
      <p:sp>
        <p:nvSpPr>
          <p:cNvPr id="10" name="AutoShape 13"/>
          <p:cNvSpPr>
            <a:spLocks noChangeArrowheads="1"/>
          </p:cNvSpPr>
          <p:nvPr/>
        </p:nvSpPr>
        <p:spPr bwMode="blackWhite">
          <a:xfrm>
            <a:off x="6210300" y="3143250"/>
            <a:ext cx="2614612" cy="2914650"/>
          </a:xfrm>
          <a:prstGeom prst="wedgeRectCallout">
            <a:avLst>
              <a:gd name="adj1" fmla="val -81835"/>
              <a:gd name="adj2" fmla="val 1714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The overall US take-up rate for terrorism coverage was 62% in 2013 and ranged from a lows of 41% in Michigan to a high of 84% in Massachusetts (where demand likely increased due to the April 2013 Boston Marathon bombing)</a:t>
            </a:r>
            <a:endParaRPr lang="en-US" b="1" dirty="0">
              <a:solidFill>
                <a:schemeClr val="bg1"/>
              </a:solidFill>
            </a:endParaRPr>
          </a:p>
        </p:txBody>
      </p:sp>
    </p:spTree>
    <p:extLst>
      <p:ext uri="{BB962C8B-B14F-4D97-AF65-F5344CB8AC3E}">
        <p14:creationId xmlns:p14="http://schemas.microsoft.com/office/powerpoint/2010/main" val="31312643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out)">
                                      <p:cBhvr>
                                        <p:cTn id="7" dur="500"/>
                                        <p:tgtEl>
                                          <p:spTgt spid="11"/>
                                        </p:tgtEl>
                                      </p:cBhvr>
                                    </p:animEffect>
                                  </p:childTnLst>
                                </p:cTn>
                              </p:par>
                            </p:childTnLst>
                          </p:cTn>
                        </p:par>
                        <p:par>
                          <p:cTn id="8" fill="hold">
                            <p:stCondLst>
                              <p:cond delay="500"/>
                            </p:stCondLst>
                            <p:childTnLst>
                              <p:par>
                                <p:cTn id="9" presetID="22" presetClass="entr" presetSubtype="4" fill="hold" grpId="0" nodeType="afterEffect">
                                  <p:stCondLst>
                                    <p:cond delay="70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p:stCondLst>
                              <p:cond delay="1700"/>
                            </p:stCondLst>
                            <p:childTnLst>
                              <p:par>
                                <p:cTn id="13" presetID="22" presetClass="entr" presetSubtype="2" fill="hold" grpId="0" nodeType="afterEffect">
                                  <p:stCondLst>
                                    <p:cond delay="50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utoUpdateAnimBg="0"/>
      <p:bldP spid="7" grpId="0" animBg="1"/>
      <p:bldP spid="10" grpId="0" animBg="1"/>
    </p:bldLst>
  </p:timing>
</p:sld>
</file>

<file path=ppt/slides/slide19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4994"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8499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84996"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E7D8B55-450E-4A6A-8A1B-8EEFC4BF4261}" type="slidenum">
              <a:rPr lang="en-US" sz="900"/>
              <a:pPr algn="r" eaLnBrk="0" hangingPunct="0">
                <a:lnSpc>
                  <a:spcPct val="85000"/>
                </a:lnSpc>
                <a:spcBef>
                  <a:spcPct val="20000"/>
                </a:spcBef>
              </a:pPr>
              <a:t>192</a:t>
            </a:fld>
            <a:endParaRPr lang="en-US" sz="900"/>
          </a:p>
        </p:txBody>
      </p:sp>
      <p:sp>
        <p:nvSpPr>
          <p:cNvPr id="84997" name="Rectangle 2"/>
          <p:cNvSpPr>
            <a:spLocks noGrp="1" noChangeArrowheads="1"/>
          </p:cNvSpPr>
          <p:nvPr>
            <p:ph type="title" idx="4294967295"/>
          </p:nvPr>
        </p:nvSpPr>
        <p:spPr/>
        <p:txBody>
          <a:bodyPr/>
          <a:lstStyle/>
          <a:p>
            <a:r>
              <a:rPr lang="en-US" dirty="0" smtClean="0"/>
              <a:t>I.I.I. White Paper (March 2014):</a:t>
            </a:r>
            <a:br>
              <a:rPr lang="en-US" dirty="0" smtClean="0"/>
            </a:br>
            <a:r>
              <a:rPr lang="en-US" i="1" dirty="0" smtClean="0"/>
              <a:t>Terrorism Risk: A Constant Threat</a:t>
            </a:r>
          </a:p>
        </p:txBody>
      </p:sp>
      <p:sp>
        <p:nvSpPr>
          <p:cNvPr id="1922051" name="Rectangle 3"/>
          <p:cNvSpPr>
            <a:spLocks noGrp="1" noChangeArrowheads="1"/>
          </p:cNvSpPr>
          <p:nvPr>
            <p:ph type="body" idx="4294967295"/>
          </p:nvPr>
        </p:nvSpPr>
        <p:spPr>
          <a:xfrm>
            <a:off x="4586289" y="1117851"/>
            <a:ext cx="4271962" cy="4652963"/>
          </a:xfrm>
        </p:spPr>
        <p:txBody>
          <a:bodyPr/>
          <a:lstStyle/>
          <a:p>
            <a:pPr>
              <a:lnSpc>
                <a:spcPts val="2200"/>
              </a:lnSpc>
              <a:spcBef>
                <a:spcPct val="50000"/>
              </a:spcBef>
            </a:pPr>
            <a:r>
              <a:rPr lang="en-US" b="1" dirty="0" smtClean="0"/>
              <a:t>Detailed history of TRIA</a:t>
            </a:r>
          </a:p>
          <a:p>
            <a:pPr>
              <a:lnSpc>
                <a:spcPts val="2200"/>
              </a:lnSpc>
              <a:spcBef>
                <a:spcPct val="50000"/>
              </a:spcBef>
            </a:pPr>
            <a:r>
              <a:rPr lang="en-US" b="1" dirty="0" smtClean="0"/>
              <a:t>How TRIA works</a:t>
            </a:r>
          </a:p>
          <a:p>
            <a:pPr>
              <a:lnSpc>
                <a:spcPts val="2200"/>
              </a:lnSpc>
              <a:spcBef>
                <a:spcPct val="50000"/>
              </a:spcBef>
            </a:pPr>
            <a:r>
              <a:rPr lang="en-US" b="1" dirty="0" smtClean="0"/>
              <a:t>Assessing the threat of terrorism</a:t>
            </a:r>
          </a:p>
          <a:p>
            <a:pPr>
              <a:lnSpc>
                <a:spcPts val="2200"/>
              </a:lnSpc>
              <a:spcBef>
                <a:spcPct val="50000"/>
              </a:spcBef>
            </a:pPr>
            <a:r>
              <a:rPr lang="en-US" b="1" dirty="0" smtClean="0"/>
              <a:t>Terrorism market conditions</a:t>
            </a:r>
          </a:p>
          <a:p>
            <a:pPr>
              <a:lnSpc>
                <a:spcPts val="2200"/>
              </a:lnSpc>
              <a:spcBef>
                <a:spcPct val="50000"/>
              </a:spcBef>
            </a:pPr>
            <a:r>
              <a:rPr lang="en-US" b="1" dirty="0" smtClean="0"/>
              <a:t>Global perspective</a:t>
            </a:r>
          </a:p>
          <a:p>
            <a:pPr>
              <a:lnSpc>
                <a:spcPts val="2200"/>
              </a:lnSpc>
              <a:spcBef>
                <a:spcPct val="50000"/>
              </a:spcBef>
            </a:pPr>
            <a:r>
              <a:rPr lang="en-US" b="1" dirty="0" smtClean="0"/>
              <a:t>Download at </a:t>
            </a:r>
            <a:r>
              <a:rPr lang="en-US" sz="2000" b="1" i="1" dirty="0">
                <a:solidFill>
                  <a:srgbClr val="225A7A"/>
                </a:solidFill>
                <a:hlinkClick r:id="rId3"/>
              </a:rPr>
              <a:t>http://www.iii.org/white_papers/terrorism-risk-a-constant-threat-2014.html</a:t>
            </a:r>
            <a:r>
              <a:rPr lang="en-US" sz="2000" b="1" i="1" dirty="0">
                <a:solidFill>
                  <a:srgbClr val="225A7A"/>
                </a:solidFill>
              </a:rPr>
              <a:t> </a:t>
            </a:r>
            <a:endParaRPr lang="en-US" sz="2000" b="1" dirty="0" smtClean="0"/>
          </a:p>
        </p:txBody>
      </p:sp>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98450" y="1192878"/>
            <a:ext cx="4185491" cy="5463510"/>
          </a:xfrm>
          <a:prstGeom prst="rect">
            <a:avLst/>
          </a:prstGeom>
          <a:ln>
            <a:solidFill>
              <a:schemeClr val="tx1"/>
            </a:solidFill>
          </a:ln>
        </p:spPr>
      </p:pic>
    </p:spTree>
    <p:extLst>
      <p:ext uri="{BB962C8B-B14F-4D97-AF65-F5344CB8AC3E}">
        <p14:creationId xmlns:p14="http://schemas.microsoft.com/office/powerpoint/2010/main" val="134555247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22051">
                                            <p:txEl>
                                              <p:pRg st="2" end="2"/>
                                            </p:txEl>
                                          </p:spTgt>
                                        </p:tgtEl>
                                        <p:attrNameLst>
                                          <p:attrName>style.visibility</p:attrName>
                                        </p:attrNameLst>
                                      </p:cBhvr>
                                      <p:to>
                                        <p:strVal val="visible"/>
                                      </p:to>
                                    </p:set>
                                    <p:animEffect transition="in" filter="wipe(left)">
                                      <p:cBhvr>
                                        <p:cTn id="17" dur="500"/>
                                        <p:tgtEl>
                                          <p:spTgt spid="19220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22051">
                                            <p:txEl>
                                              <p:pRg st="3" end="3"/>
                                            </p:txEl>
                                          </p:spTgt>
                                        </p:tgtEl>
                                        <p:attrNameLst>
                                          <p:attrName>style.visibility</p:attrName>
                                        </p:attrNameLst>
                                      </p:cBhvr>
                                      <p:to>
                                        <p:strVal val="visible"/>
                                      </p:to>
                                    </p:set>
                                    <p:animEffect transition="in" filter="wipe(left)">
                                      <p:cBhvr>
                                        <p:cTn id="22" dur="500"/>
                                        <p:tgtEl>
                                          <p:spTgt spid="192205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22051">
                                            <p:txEl>
                                              <p:pRg st="4" end="4"/>
                                            </p:txEl>
                                          </p:spTgt>
                                        </p:tgtEl>
                                        <p:attrNameLst>
                                          <p:attrName>style.visibility</p:attrName>
                                        </p:attrNameLst>
                                      </p:cBhvr>
                                      <p:to>
                                        <p:strVal val="visible"/>
                                      </p:to>
                                    </p:set>
                                    <p:animEffect transition="in" filter="wipe(left)">
                                      <p:cBhvr>
                                        <p:cTn id="27" dur="500"/>
                                        <p:tgtEl>
                                          <p:spTgt spid="192205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22051">
                                            <p:txEl>
                                              <p:pRg st="5" end="5"/>
                                            </p:txEl>
                                          </p:spTgt>
                                        </p:tgtEl>
                                        <p:attrNameLst>
                                          <p:attrName>style.visibility</p:attrName>
                                        </p:attrNameLst>
                                      </p:cBhvr>
                                      <p:to>
                                        <p:strVal val="visible"/>
                                      </p:to>
                                    </p:set>
                                    <p:animEffect transition="in" filter="wipe(left)">
                                      <p:cBhvr>
                                        <p:cTn id="32" dur="500"/>
                                        <p:tgtEl>
                                          <p:spTgt spid="192205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19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smtClean="0"/>
              <a:t>12/01/09 - 9pm</a:t>
            </a:r>
          </a:p>
        </p:txBody>
      </p:sp>
      <p:sp>
        <p:nvSpPr>
          <p:cNvPr id="82947" name="Rectangle 106"/>
          <p:cNvSpPr>
            <a:spLocks noGrp="1" noChangeArrowheads="1"/>
          </p:cNvSpPr>
          <p:nvPr>
            <p:ph type="ftr" sz="quarter" idx="11"/>
          </p:nvPr>
        </p:nvSpPr>
        <p:spPr/>
        <p:txBody>
          <a:bodyPr/>
          <a:lstStyle/>
          <a:p>
            <a:pPr>
              <a:defRPr/>
            </a:pPr>
            <a:r>
              <a:rPr lang="en-US" dirty="0" err="1" smtClean="0"/>
              <a:t>eSlide</a:t>
            </a:r>
            <a:r>
              <a:rPr lang="en-US" smtClean="0"/>
              <a:t>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193</a:t>
            </a:fld>
            <a:endParaRPr lang="en-US" smtClean="0"/>
          </a:p>
        </p:txBody>
      </p:sp>
      <p:sp>
        <p:nvSpPr>
          <p:cNvPr id="82949" name="Rectangle 2"/>
          <p:cNvSpPr>
            <a:spLocks noGrp="1" noChangeArrowheads="1"/>
          </p:cNvSpPr>
          <p:nvPr>
            <p:ph type="title"/>
          </p:nvPr>
        </p:nvSpPr>
        <p:spPr/>
        <p:txBody>
          <a:bodyPr/>
          <a:lstStyle/>
          <a:p>
            <a:r>
              <a:rPr lang="en-US" dirty="0" smtClean="0"/>
              <a:t>Summary of President’s Working Group Report on TRIA (April 2014)</a:t>
            </a:r>
          </a:p>
        </p:txBody>
      </p:sp>
      <p:sp>
        <p:nvSpPr>
          <p:cNvPr id="1922051" name="Rectangle 3"/>
          <p:cNvSpPr>
            <a:spLocks noGrp="1" noChangeArrowheads="1"/>
          </p:cNvSpPr>
          <p:nvPr>
            <p:ph type="body" idx="1"/>
          </p:nvPr>
        </p:nvSpPr>
        <p:spPr>
          <a:xfrm>
            <a:off x="194396" y="1034402"/>
            <a:ext cx="8716296" cy="5448301"/>
          </a:xfrm>
        </p:spPr>
        <p:txBody>
          <a:bodyPr/>
          <a:lstStyle/>
          <a:p>
            <a:pPr>
              <a:lnSpc>
                <a:spcPts val="1800"/>
              </a:lnSpc>
            </a:pPr>
            <a:r>
              <a:rPr lang="en-US" sz="1800" b="1" dirty="0" smtClean="0"/>
              <a:t>Insurance for terrorism risk is available and affordable</a:t>
            </a:r>
          </a:p>
          <a:p>
            <a:pPr lvl="1">
              <a:lnSpc>
                <a:spcPts val="1800"/>
              </a:lnSpc>
            </a:pPr>
            <a:r>
              <a:rPr lang="en-US" sz="1600" b="1" dirty="0" smtClean="0"/>
              <a:t>Availability/affordability have has not changed appreciably since 2010</a:t>
            </a:r>
          </a:p>
          <a:p>
            <a:pPr>
              <a:lnSpc>
                <a:spcPts val="1800"/>
              </a:lnSpc>
            </a:pPr>
            <a:r>
              <a:rPr lang="en-US" sz="1800" b="1" dirty="0" smtClean="0"/>
              <a:t>Prices for terrorism risk insurance vary considerably depending on the policyholder’s industry and location of risk</a:t>
            </a:r>
          </a:p>
          <a:p>
            <a:pPr>
              <a:lnSpc>
                <a:spcPts val="1800"/>
              </a:lnSpc>
            </a:pPr>
            <a:r>
              <a:rPr lang="en-US" sz="1800" b="1" dirty="0" smtClean="0"/>
              <a:t>Prices have declined since TRIA was enacted</a:t>
            </a:r>
          </a:p>
          <a:p>
            <a:pPr lvl="1">
              <a:lnSpc>
                <a:spcPts val="1800"/>
              </a:lnSpc>
            </a:pPr>
            <a:r>
              <a:rPr lang="en-US" sz="1600" b="1" dirty="0" smtClean="0"/>
              <a:t>Currently ~3% to 5% of commercial property insurance premiums</a:t>
            </a:r>
          </a:p>
          <a:p>
            <a:pPr>
              <a:lnSpc>
                <a:spcPts val="1800"/>
              </a:lnSpc>
            </a:pPr>
            <a:r>
              <a:rPr lang="en-US" sz="1800" b="1" dirty="0" smtClean="0"/>
              <a:t>Take-up rates have improved since adoption of TRIA</a:t>
            </a:r>
          </a:p>
          <a:p>
            <a:pPr lvl="1">
              <a:lnSpc>
                <a:spcPts val="1800"/>
              </a:lnSpc>
            </a:pPr>
            <a:r>
              <a:rPr lang="en-US" sz="1600" b="1" dirty="0" smtClean="0"/>
              <a:t>Overall take-up rate is steady at ~60% (62% in 2013 per Marsh)</a:t>
            </a:r>
          </a:p>
          <a:p>
            <a:pPr>
              <a:lnSpc>
                <a:spcPts val="1800"/>
              </a:lnSpc>
            </a:pPr>
            <a:r>
              <a:rPr lang="en-US" sz="1800" b="1" i="1" dirty="0" smtClean="0">
                <a:solidFill>
                  <a:srgbClr val="FF0000"/>
                </a:solidFill>
              </a:rPr>
              <a:t>Market capacity is currently tightening given uncertainty over TRIA reauthorization</a:t>
            </a:r>
          </a:p>
          <a:p>
            <a:pPr>
              <a:lnSpc>
                <a:spcPts val="1800"/>
              </a:lnSpc>
            </a:pPr>
            <a:r>
              <a:rPr lang="en-US" sz="1800" b="1" i="1" dirty="0" smtClean="0">
                <a:solidFill>
                  <a:srgbClr val="FF0000"/>
                </a:solidFill>
              </a:rPr>
              <a:t>The private market does not have the capacity to provide reinsurance for terror risk to the extent currently provided by TRIA</a:t>
            </a:r>
          </a:p>
          <a:p>
            <a:pPr>
              <a:lnSpc>
                <a:spcPts val="1800"/>
              </a:lnSpc>
            </a:pPr>
            <a:r>
              <a:rPr lang="en-US" sz="1800" b="1" i="1" dirty="0" smtClean="0">
                <a:solidFill>
                  <a:srgbClr val="FF0000"/>
                </a:solidFill>
              </a:rPr>
              <a:t>In the absence of TRIA, terrorism risk insurance would likely be less available.  Coverage that would be available likely would be more costly and/or limited in scope</a:t>
            </a:r>
            <a:endParaRPr lang="en-US" sz="1800" b="1" dirty="0" smtClean="0">
              <a:solidFill>
                <a:srgbClr val="FF0000"/>
              </a:solidFill>
            </a:endParaRPr>
          </a:p>
        </p:txBody>
      </p:sp>
      <p:sp>
        <p:nvSpPr>
          <p:cNvPr id="7" name="Text Box 21"/>
          <p:cNvSpPr txBox="1">
            <a:spLocks noChangeArrowheads="1"/>
          </p:cNvSpPr>
          <p:nvPr/>
        </p:nvSpPr>
        <p:spPr bwMode="auto">
          <a:xfrm>
            <a:off x="85725" y="6551648"/>
            <a:ext cx="6661150" cy="320675"/>
          </a:xfrm>
          <a:prstGeom prst="rect">
            <a:avLst/>
          </a:prstGeom>
          <a:noFill/>
          <a:ln w="9525">
            <a:noFill/>
            <a:miter lim="800000"/>
            <a:headEnd/>
            <a:tailEnd/>
          </a:ln>
          <a:effectLst/>
        </p:spPr>
        <p:txBody>
          <a:bodyPr wrap="none" lIns="0" tIns="0" rIns="0" bIns="0"/>
          <a:lstStyle/>
          <a:p>
            <a:pPr marL="681038" indent="-681038">
              <a:lnSpc>
                <a:spcPct val="75000"/>
              </a:lnSpc>
              <a:spcBef>
                <a:spcPct val="0"/>
              </a:spcBef>
              <a:buClrTx/>
            </a:pPr>
            <a:r>
              <a:rPr lang="en-US" sz="1050" dirty="0"/>
              <a:t>Source:  </a:t>
            </a:r>
            <a:r>
              <a:rPr lang="en-US" sz="1050" dirty="0" smtClean="0"/>
              <a:t>Report of the President’s Working Group on Financial </a:t>
            </a:r>
            <a:r>
              <a:rPr lang="en-US" sz="1050" dirty="0" err="1" smtClean="0"/>
              <a:t>Markets</a:t>
            </a:r>
            <a:r>
              <a:rPr lang="en-US" sz="1050" i="1" dirty="0" err="1" smtClean="0"/>
              <a:t>,The</a:t>
            </a:r>
            <a:r>
              <a:rPr lang="en-US" sz="1050" i="1" dirty="0" smtClean="0"/>
              <a:t> Long-Term Availability and Affordability of Insurance for Terrorism Risk</a:t>
            </a:r>
            <a:r>
              <a:rPr lang="en-US" sz="1050" dirty="0" smtClean="0"/>
              <a:t>,</a:t>
            </a:r>
          </a:p>
          <a:p>
            <a:pPr marL="681038" indent="-681038">
              <a:lnSpc>
                <a:spcPct val="75000"/>
              </a:lnSpc>
              <a:spcBef>
                <a:spcPct val="0"/>
              </a:spcBef>
              <a:buClrTx/>
            </a:pPr>
            <a:r>
              <a:rPr lang="en-US" sz="1050" dirty="0" smtClean="0"/>
              <a:t>April 2014.</a:t>
            </a:r>
            <a:endParaRPr lang="en-US" sz="1050" dirty="0"/>
          </a:p>
        </p:txBody>
      </p:sp>
    </p:spTree>
    <p:extLst>
      <p:ext uri="{BB962C8B-B14F-4D97-AF65-F5344CB8AC3E}">
        <p14:creationId xmlns:p14="http://schemas.microsoft.com/office/powerpoint/2010/main" val="258174935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922051">
                                            <p:txEl>
                                              <p:pRg st="2" end="2"/>
                                            </p:txEl>
                                          </p:spTgt>
                                        </p:tgtEl>
                                        <p:attrNameLst>
                                          <p:attrName>style.visibility</p:attrName>
                                        </p:attrNameLst>
                                      </p:cBhvr>
                                      <p:to>
                                        <p:strVal val="visible"/>
                                      </p:to>
                                    </p:set>
                                    <p:animEffect transition="in" filter="wipe(left)">
                                      <p:cBhvr>
                                        <p:cTn id="15" dur="500"/>
                                        <p:tgtEl>
                                          <p:spTgt spid="1922051">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922051">
                                            <p:txEl>
                                              <p:pRg st="3" end="3"/>
                                            </p:txEl>
                                          </p:spTgt>
                                        </p:tgtEl>
                                        <p:attrNameLst>
                                          <p:attrName>style.visibility</p:attrName>
                                        </p:attrNameLst>
                                      </p:cBhvr>
                                      <p:to>
                                        <p:strVal val="visible"/>
                                      </p:to>
                                    </p:set>
                                    <p:animEffect transition="in" filter="wipe(left)">
                                      <p:cBhvr>
                                        <p:cTn id="20" dur="500"/>
                                        <p:tgtEl>
                                          <p:spTgt spid="1922051">
                                            <p:txEl>
                                              <p:pRg st="3" end="3"/>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922051">
                                            <p:txEl>
                                              <p:pRg st="4" end="4"/>
                                            </p:txEl>
                                          </p:spTgt>
                                        </p:tgtEl>
                                        <p:attrNameLst>
                                          <p:attrName>style.visibility</p:attrName>
                                        </p:attrNameLst>
                                      </p:cBhvr>
                                      <p:to>
                                        <p:strVal val="visible"/>
                                      </p:to>
                                    </p:set>
                                    <p:animEffect transition="in" filter="wipe(left)">
                                      <p:cBhvr>
                                        <p:cTn id="23" dur="500"/>
                                        <p:tgtEl>
                                          <p:spTgt spid="1922051">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922051">
                                            <p:txEl>
                                              <p:pRg st="5" end="5"/>
                                            </p:txEl>
                                          </p:spTgt>
                                        </p:tgtEl>
                                        <p:attrNameLst>
                                          <p:attrName>style.visibility</p:attrName>
                                        </p:attrNameLst>
                                      </p:cBhvr>
                                      <p:to>
                                        <p:strVal val="visible"/>
                                      </p:to>
                                    </p:set>
                                    <p:animEffect transition="in" filter="wipe(left)">
                                      <p:cBhvr>
                                        <p:cTn id="28" dur="500"/>
                                        <p:tgtEl>
                                          <p:spTgt spid="1922051">
                                            <p:txEl>
                                              <p:pRg st="5" end="5"/>
                                            </p:tx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922051">
                                            <p:txEl>
                                              <p:pRg st="6" end="6"/>
                                            </p:txEl>
                                          </p:spTgt>
                                        </p:tgtEl>
                                        <p:attrNameLst>
                                          <p:attrName>style.visibility</p:attrName>
                                        </p:attrNameLst>
                                      </p:cBhvr>
                                      <p:to>
                                        <p:strVal val="visible"/>
                                      </p:to>
                                    </p:set>
                                    <p:animEffect transition="in" filter="wipe(left)">
                                      <p:cBhvr>
                                        <p:cTn id="31" dur="500"/>
                                        <p:tgtEl>
                                          <p:spTgt spid="1922051">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922051">
                                            <p:txEl>
                                              <p:pRg st="7" end="7"/>
                                            </p:txEl>
                                          </p:spTgt>
                                        </p:tgtEl>
                                        <p:attrNameLst>
                                          <p:attrName>style.visibility</p:attrName>
                                        </p:attrNameLst>
                                      </p:cBhvr>
                                      <p:to>
                                        <p:strVal val="visible"/>
                                      </p:to>
                                    </p:set>
                                    <p:animEffect transition="in" filter="wipe(left)">
                                      <p:cBhvr>
                                        <p:cTn id="36" dur="500"/>
                                        <p:tgtEl>
                                          <p:spTgt spid="1922051">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922051">
                                            <p:txEl>
                                              <p:pRg st="8" end="8"/>
                                            </p:txEl>
                                          </p:spTgt>
                                        </p:tgtEl>
                                        <p:attrNameLst>
                                          <p:attrName>style.visibility</p:attrName>
                                        </p:attrNameLst>
                                      </p:cBhvr>
                                      <p:to>
                                        <p:strVal val="visible"/>
                                      </p:to>
                                    </p:set>
                                    <p:animEffect transition="in" filter="wipe(left)">
                                      <p:cBhvr>
                                        <p:cTn id="41" dur="500"/>
                                        <p:tgtEl>
                                          <p:spTgt spid="1922051">
                                            <p:txEl>
                                              <p:pRg st="8" end="8"/>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922051">
                                            <p:txEl>
                                              <p:pRg st="9" end="9"/>
                                            </p:txEl>
                                          </p:spTgt>
                                        </p:tgtEl>
                                        <p:attrNameLst>
                                          <p:attrName>style.visibility</p:attrName>
                                        </p:attrNameLst>
                                      </p:cBhvr>
                                      <p:to>
                                        <p:strVal val="visible"/>
                                      </p:to>
                                    </p:set>
                                    <p:animEffect transition="in" filter="wipe(left)">
                                      <p:cBhvr>
                                        <p:cTn id="46" dur="500"/>
                                        <p:tgtEl>
                                          <p:spTgt spid="192205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194.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15714"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15715"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B552B14-C637-4A19-B4A8-13A1EF1254FC}" type="slidenum">
              <a:rPr lang="en-US" sz="900">
                <a:solidFill>
                  <a:schemeClr val="bg1"/>
                </a:solidFill>
              </a:rPr>
              <a:pPr algn="r" eaLnBrk="0" hangingPunct="0">
                <a:lnSpc>
                  <a:spcPct val="85000"/>
                </a:lnSpc>
                <a:spcBef>
                  <a:spcPct val="20000"/>
                </a:spcBef>
              </a:pPr>
              <a:t>194</a:t>
            </a:fld>
            <a:endParaRPr lang="en-US" sz="900">
              <a:solidFill>
                <a:schemeClr val="bg1"/>
              </a:solidFill>
            </a:endParaRPr>
          </a:p>
        </p:txBody>
      </p:sp>
      <p:pic>
        <p:nvPicPr>
          <p:cNvPr id="115716"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200" b="1">
                <a:solidFill>
                  <a:schemeClr val="bg1"/>
                </a:solidFill>
              </a:rPr>
              <a:t>Distribution Trends</a:t>
            </a:r>
          </a:p>
        </p:txBody>
      </p:sp>
      <p:sp>
        <p:nvSpPr>
          <p:cNvPr id="2152456" name="Rectangle 8"/>
          <p:cNvSpPr>
            <a:spLocks noChangeArrowheads="1"/>
          </p:cNvSpPr>
          <p:nvPr/>
        </p:nvSpPr>
        <p:spPr bwMode="auto">
          <a:xfrm>
            <a:off x="854075" y="4362450"/>
            <a:ext cx="7435850" cy="1754326"/>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a:solidFill>
                  <a:srgbClr val="225A7A"/>
                </a:solidFill>
              </a:rPr>
              <a:t>Distribution by Channel Type Continues to </a:t>
            </a:r>
            <a:r>
              <a:rPr lang="en-US" sz="4000" b="1" dirty="0" smtClean="0">
                <a:solidFill>
                  <a:srgbClr val="225A7A"/>
                </a:solidFill>
              </a:rPr>
              <a:t>Evolve Around the World</a:t>
            </a:r>
            <a:endParaRPr lang="en-US" sz="4000" b="1" dirty="0">
              <a:solidFill>
                <a:srgbClr val="225A7A"/>
              </a:solidFill>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19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7107" name="Rectangle 105"/>
          <p:cNvSpPr>
            <a:spLocks noGrp="1" noChangeArrowheads="1"/>
          </p:cNvSpPr>
          <p:nvPr>
            <p:ph type="dt" sz="quarter" idx="10"/>
          </p:nvPr>
        </p:nvSpPr>
        <p:spPr>
          <a:noFill/>
        </p:spPr>
        <p:txBody>
          <a:bodyPr/>
          <a:lstStyle/>
          <a:p>
            <a:r>
              <a:rPr lang="en-US" smtClean="0">
                <a:solidFill>
                  <a:srgbClr val="FFFFFF"/>
                </a:solidFill>
              </a:rPr>
              <a:t>12/01/09 - 9pm</a:t>
            </a:r>
          </a:p>
        </p:txBody>
      </p:sp>
      <p:sp>
        <p:nvSpPr>
          <p:cNvPr id="47108" name="Rectangle 106"/>
          <p:cNvSpPr>
            <a:spLocks noGrp="1" noChangeArrowheads="1"/>
          </p:cNvSpPr>
          <p:nvPr>
            <p:ph type="ftr" sz="quarter" idx="11"/>
          </p:nvPr>
        </p:nvSpPr>
        <p:spPr>
          <a:noFill/>
        </p:spPr>
        <p:txBody>
          <a:bodyPr/>
          <a:lstStyle/>
          <a:p>
            <a:r>
              <a:rPr lang="en-US" smtClean="0">
                <a:solidFill>
                  <a:srgbClr val="FFFFFF"/>
                </a:solidFill>
              </a:rPr>
              <a:t>eSlide – P6466 – The Financial Crisis and the Future of the P/C</a:t>
            </a:r>
          </a:p>
        </p:txBody>
      </p:sp>
      <p:sp>
        <p:nvSpPr>
          <p:cNvPr id="47109" name="Rectangle 110"/>
          <p:cNvSpPr>
            <a:spLocks noGrp="1" noChangeArrowheads="1"/>
          </p:cNvSpPr>
          <p:nvPr>
            <p:ph type="sldNum" sz="quarter" idx="12"/>
          </p:nvPr>
        </p:nvSpPr>
        <p:spPr>
          <a:noFill/>
        </p:spPr>
        <p:txBody>
          <a:bodyPr/>
          <a:lstStyle/>
          <a:p>
            <a:fld id="{81F295A7-C231-4765-8110-E74447E3DF5F}" type="slidenum">
              <a:rPr lang="en-US" smtClean="0">
                <a:solidFill>
                  <a:srgbClr val="000000"/>
                </a:solidFill>
              </a:rPr>
              <a:pPr/>
              <a:t>195</a:t>
            </a:fld>
            <a:endParaRPr lang="en-US" smtClean="0">
              <a:solidFill>
                <a:srgbClr val="000000"/>
              </a:solidFill>
            </a:endParaRPr>
          </a:p>
        </p:txBody>
      </p:sp>
      <p:sp>
        <p:nvSpPr>
          <p:cNvPr id="47110" name="Rectangle 2"/>
          <p:cNvSpPr>
            <a:spLocks noGrp="1" noChangeArrowheads="1"/>
          </p:cNvSpPr>
          <p:nvPr>
            <p:ph type="title"/>
          </p:nvPr>
        </p:nvSpPr>
        <p:spPr/>
        <p:txBody>
          <a:bodyPr/>
          <a:lstStyle/>
          <a:p>
            <a:r>
              <a:rPr lang="en-US" sz="3200" smtClean="0"/>
              <a:t>All P/C Lines Distribution Channels, Direct vs. Independent Agents</a:t>
            </a:r>
            <a:endParaRPr lang="en-US" smtClean="0"/>
          </a:p>
        </p:txBody>
      </p:sp>
      <p:sp>
        <p:nvSpPr>
          <p:cNvPr id="47111" name="Rectangle 3"/>
          <p:cNvSpPr>
            <a:spLocks noChangeArrowheads="1"/>
          </p:cNvSpPr>
          <p:nvPr/>
        </p:nvSpPr>
        <p:spPr bwMode="auto">
          <a:xfrm>
            <a:off x="0" y="6567488"/>
            <a:ext cx="7569200" cy="2905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rgbClr val="FF6801"/>
              </a:buClr>
              <a:buFont typeface="Wingdings" pitchFamily="2" charset="2"/>
              <a:buNone/>
              <a:tabLst>
                <a:tab pos="112713" algn="r"/>
              </a:tabLst>
            </a:pPr>
            <a:r>
              <a:rPr lang="en-US" sz="1100">
                <a:solidFill>
                  <a:srgbClr val="000000"/>
                </a:solidFill>
              </a:rPr>
              <a:t>Source:  Insurance Information Institute; based on data from Conning and A.M. Best.</a:t>
            </a:r>
          </a:p>
        </p:txBody>
      </p:sp>
      <p:graphicFrame>
        <p:nvGraphicFramePr>
          <p:cNvPr id="2028548" name="Object 2"/>
          <p:cNvGraphicFramePr>
            <a:graphicFrameLocks/>
          </p:cNvGraphicFramePr>
          <p:nvPr/>
        </p:nvGraphicFramePr>
        <p:xfrm>
          <a:off x="304800" y="1473200"/>
          <a:ext cx="8597900" cy="4648200"/>
        </p:xfrm>
        <a:graphic>
          <a:graphicData uri="http://schemas.openxmlformats.org/presentationml/2006/ole">
            <mc:AlternateContent xmlns:mc="http://schemas.openxmlformats.org/markup-compatibility/2006">
              <mc:Choice xmlns:v="urn:schemas-microsoft-com:vml" Requires="v">
                <p:oleObj spid="_x0000_s22333507" name="Chart" r:id="rId4" imgW="8601126" imgH="4648256" progId="MSGraph.Chart.8">
                  <p:embed followColorScheme="full"/>
                </p:oleObj>
              </mc:Choice>
              <mc:Fallback>
                <p:oleObj name="Chart" r:id="rId4" imgW="8601126" imgH="4648256"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304800" y="1473200"/>
                        <a:ext cx="8597900" cy="464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28561" name="Rectangle 17"/>
          <p:cNvSpPr>
            <a:spLocks noChangeArrowheads="1"/>
          </p:cNvSpPr>
          <p:nvPr/>
        </p:nvSpPr>
        <p:spPr bwMode="blackWhite">
          <a:xfrm>
            <a:off x="2362200" y="3617913"/>
            <a:ext cx="5105400" cy="149701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Independent agents steadily lost market share from the early 1980s through the early 2000s across all P/C lines, but have gained or held generally steady in recent years.  Direct channels include exclusive agency companies, direct marketers and direct sales (e.g., internet)</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2028548"/>
                                        </p:tgtEl>
                                        <p:attrNameLst>
                                          <p:attrName>style.visibility</p:attrName>
                                        </p:attrNameLst>
                                      </p:cBhvr>
                                      <p:to>
                                        <p:strVal val="visible"/>
                                      </p:to>
                                    </p:set>
                                    <p:animEffect transition="in" filter="wipe(left)">
                                      <p:cBhvr>
                                        <p:cTn id="7" dur="500"/>
                                        <p:tgtEl>
                                          <p:spTgt spid="2028548"/>
                                        </p:tgtEl>
                                      </p:cBhvr>
                                    </p:animEffect>
                                  </p:childTnLst>
                                </p:cTn>
                              </p:par>
                            </p:childTnLst>
                          </p:cTn>
                        </p:par>
                        <p:par>
                          <p:cTn id="8" fill="hold">
                            <p:stCondLst>
                              <p:cond delay="1500"/>
                            </p:stCondLst>
                            <p:childTnLst>
                              <p:par>
                                <p:cTn id="9" presetID="22" presetClass="entr" presetSubtype="8" fill="hold" grpId="0" nodeType="afterEffect">
                                  <p:stCondLst>
                                    <p:cond delay="1000"/>
                                  </p:stCondLst>
                                  <p:childTnLst>
                                    <p:set>
                                      <p:cBhvr>
                                        <p:cTn id="10" dur="1" fill="hold">
                                          <p:stCondLst>
                                            <p:cond delay="0"/>
                                          </p:stCondLst>
                                        </p:cTn>
                                        <p:tgtEl>
                                          <p:spTgt spid="2028548"/>
                                        </p:tgtEl>
                                        <p:attrNameLst>
                                          <p:attrName>style.visibility</p:attrName>
                                        </p:attrNameLst>
                                      </p:cBhvr>
                                      <p:to>
                                        <p:strVal val="visible"/>
                                      </p:to>
                                    </p:set>
                                    <p:animEffect transition="in" filter="wipe(left)">
                                      <p:cBhvr>
                                        <p:cTn id="11" dur="500"/>
                                        <p:tgtEl>
                                          <p:spTgt spid="2028548"/>
                                        </p:tgtEl>
                                      </p:cBhvr>
                                    </p:animEffect>
                                  </p:childTnLst>
                                </p:cTn>
                              </p:par>
                            </p:childTnLst>
                          </p:cTn>
                        </p:par>
                        <p:par>
                          <p:cTn id="12" fill="hold">
                            <p:stCondLst>
                              <p:cond delay="3000"/>
                            </p:stCondLst>
                            <p:childTnLst>
                              <p:par>
                                <p:cTn id="13" presetID="23" presetClass="entr" presetSubtype="16" fill="hold" grpId="0" nodeType="afterEffect">
                                  <p:stCondLst>
                                    <p:cond delay="1000"/>
                                  </p:stCondLst>
                                  <p:childTnLst>
                                    <p:set>
                                      <p:cBhvr>
                                        <p:cTn id="14" dur="1" fill="hold">
                                          <p:stCondLst>
                                            <p:cond delay="0"/>
                                          </p:stCondLst>
                                        </p:cTn>
                                        <p:tgtEl>
                                          <p:spTgt spid="2028561"/>
                                        </p:tgtEl>
                                        <p:attrNameLst>
                                          <p:attrName>style.visibility</p:attrName>
                                        </p:attrNameLst>
                                      </p:cBhvr>
                                      <p:to>
                                        <p:strVal val="visible"/>
                                      </p:to>
                                    </p:set>
                                    <p:anim calcmode="lin" valueType="num">
                                      <p:cBhvr>
                                        <p:cTn id="15" dur="500" fill="hold"/>
                                        <p:tgtEl>
                                          <p:spTgt spid="2028561"/>
                                        </p:tgtEl>
                                        <p:attrNameLst>
                                          <p:attrName>ppt_w</p:attrName>
                                        </p:attrNameLst>
                                      </p:cBhvr>
                                      <p:tavLst>
                                        <p:tav tm="0">
                                          <p:val>
                                            <p:fltVal val="0"/>
                                          </p:val>
                                        </p:tav>
                                        <p:tav tm="100000">
                                          <p:val>
                                            <p:strVal val="#ppt_w"/>
                                          </p:val>
                                        </p:tav>
                                      </p:tavLst>
                                    </p:anim>
                                    <p:anim calcmode="lin" valueType="num">
                                      <p:cBhvr>
                                        <p:cTn id="16" dur="500" fill="hold"/>
                                        <p:tgtEl>
                                          <p:spTgt spid="202856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8548" grpId="0" bld="series" animBg="0"/>
      <p:bldP spid="2028561" grpId="0" animBg="1"/>
    </p:bldLst>
  </p:timing>
</p:sld>
</file>

<file path=ppt/slides/slide19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9155" name="Rectangle 105"/>
          <p:cNvSpPr>
            <a:spLocks noGrp="1" noChangeArrowheads="1"/>
          </p:cNvSpPr>
          <p:nvPr>
            <p:ph type="dt" sz="quarter" idx="10"/>
          </p:nvPr>
        </p:nvSpPr>
        <p:spPr>
          <a:noFill/>
        </p:spPr>
        <p:txBody>
          <a:bodyPr/>
          <a:lstStyle/>
          <a:p>
            <a:r>
              <a:rPr lang="en-US" smtClean="0">
                <a:solidFill>
                  <a:srgbClr val="FFFFFF"/>
                </a:solidFill>
              </a:rPr>
              <a:t>12/01/09 - 9pm</a:t>
            </a:r>
          </a:p>
        </p:txBody>
      </p:sp>
      <p:sp>
        <p:nvSpPr>
          <p:cNvPr id="49156" name="Rectangle 106"/>
          <p:cNvSpPr>
            <a:spLocks noGrp="1" noChangeArrowheads="1"/>
          </p:cNvSpPr>
          <p:nvPr>
            <p:ph type="ftr" sz="quarter" idx="11"/>
          </p:nvPr>
        </p:nvSpPr>
        <p:spPr>
          <a:noFill/>
        </p:spPr>
        <p:txBody>
          <a:bodyPr/>
          <a:lstStyle/>
          <a:p>
            <a:r>
              <a:rPr lang="en-US" smtClean="0">
                <a:solidFill>
                  <a:srgbClr val="FFFFFF"/>
                </a:solidFill>
              </a:rPr>
              <a:t>eSlide – P6466 – The Financial Crisis and the Future of the P/C</a:t>
            </a:r>
          </a:p>
        </p:txBody>
      </p:sp>
      <p:sp>
        <p:nvSpPr>
          <p:cNvPr id="49157" name="Rectangle 110"/>
          <p:cNvSpPr>
            <a:spLocks noGrp="1" noChangeArrowheads="1"/>
          </p:cNvSpPr>
          <p:nvPr>
            <p:ph type="sldNum" sz="quarter" idx="12"/>
          </p:nvPr>
        </p:nvSpPr>
        <p:spPr>
          <a:noFill/>
        </p:spPr>
        <p:txBody>
          <a:bodyPr/>
          <a:lstStyle/>
          <a:p>
            <a:fld id="{4A5B7BA7-D788-4872-8DAE-54308796D06D}" type="slidenum">
              <a:rPr lang="en-US" smtClean="0">
                <a:solidFill>
                  <a:srgbClr val="000000"/>
                </a:solidFill>
              </a:rPr>
              <a:pPr/>
              <a:t>196</a:t>
            </a:fld>
            <a:endParaRPr lang="en-US" smtClean="0">
              <a:solidFill>
                <a:srgbClr val="000000"/>
              </a:solidFill>
            </a:endParaRPr>
          </a:p>
        </p:txBody>
      </p:sp>
      <p:sp>
        <p:nvSpPr>
          <p:cNvPr id="49158" name="Rectangle 2"/>
          <p:cNvSpPr>
            <a:spLocks noGrp="1" noChangeArrowheads="1"/>
          </p:cNvSpPr>
          <p:nvPr>
            <p:ph type="title"/>
          </p:nvPr>
        </p:nvSpPr>
        <p:spPr/>
        <p:txBody>
          <a:bodyPr/>
          <a:lstStyle/>
          <a:p>
            <a:r>
              <a:rPr lang="en-US" smtClean="0"/>
              <a:t>Commercial P/C Distribution Channels, Direct vs. Independent Agents</a:t>
            </a:r>
          </a:p>
        </p:txBody>
      </p:sp>
      <p:sp>
        <p:nvSpPr>
          <p:cNvPr id="49159" name="Rectangle 3"/>
          <p:cNvSpPr>
            <a:spLocks noChangeArrowheads="1"/>
          </p:cNvSpPr>
          <p:nvPr/>
        </p:nvSpPr>
        <p:spPr bwMode="auto">
          <a:xfrm>
            <a:off x="0" y="6567488"/>
            <a:ext cx="7569200" cy="2905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rgbClr val="FF6801"/>
              </a:buClr>
              <a:buFont typeface="Wingdings" pitchFamily="2" charset="2"/>
              <a:buNone/>
              <a:tabLst>
                <a:tab pos="112713" algn="r"/>
              </a:tabLst>
            </a:pPr>
            <a:r>
              <a:rPr lang="en-US" sz="1100">
                <a:solidFill>
                  <a:srgbClr val="000000"/>
                </a:solidFill>
              </a:rPr>
              <a:t>Source:  Insurance Information Institute; based on data from Conning and A.M. Best.</a:t>
            </a:r>
          </a:p>
        </p:txBody>
      </p:sp>
      <p:graphicFrame>
        <p:nvGraphicFramePr>
          <p:cNvPr id="2028548" name="Object 2"/>
          <p:cNvGraphicFramePr>
            <a:graphicFrameLocks/>
          </p:cNvGraphicFramePr>
          <p:nvPr/>
        </p:nvGraphicFramePr>
        <p:xfrm>
          <a:off x="304800" y="1473200"/>
          <a:ext cx="8597900" cy="4648200"/>
        </p:xfrm>
        <a:graphic>
          <a:graphicData uri="http://schemas.openxmlformats.org/presentationml/2006/ole">
            <mc:AlternateContent xmlns:mc="http://schemas.openxmlformats.org/markup-compatibility/2006">
              <mc:Choice xmlns:v="urn:schemas-microsoft-com:vml" Requires="v">
                <p:oleObj spid="_x0000_s22334531" name="Chart" r:id="rId4" imgW="8601126" imgH="4648256" progId="MSGraph.Chart.8">
                  <p:embed followColorScheme="full"/>
                </p:oleObj>
              </mc:Choice>
              <mc:Fallback>
                <p:oleObj name="Chart" r:id="rId4" imgW="8601126" imgH="4648256"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304800" y="1473200"/>
                        <a:ext cx="8597900" cy="464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28561" name="Rectangle 17"/>
          <p:cNvSpPr>
            <a:spLocks noChangeArrowheads="1"/>
          </p:cNvSpPr>
          <p:nvPr/>
        </p:nvSpPr>
        <p:spPr bwMode="blackWhite">
          <a:xfrm>
            <a:off x="1747838" y="3021013"/>
            <a:ext cx="4411662" cy="8477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Independent agents have seen only modest erosion in commercial lines market share in recent decades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2028548"/>
                                        </p:tgtEl>
                                        <p:attrNameLst>
                                          <p:attrName>style.visibility</p:attrName>
                                        </p:attrNameLst>
                                      </p:cBhvr>
                                      <p:to>
                                        <p:strVal val="visible"/>
                                      </p:to>
                                    </p:set>
                                    <p:animEffect transition="in" filter="wipe(left)">
                                      <p:cBhvr>
                                        <p:cTn id="7" dur="500"/>
                                        <p:tgtEl>
                                          <p:spTgt spid="2028548"/>
                                        </p:tgtEl>
                                      </p:cBhvr>
                                    </p:animEffect>
                                  </p:childTnLst>
                                </p:cTn>
                              </p:par>
                            </p:childTnLst>
                          </p:cTn>
                        </p:par>
                        <p:par>
                          <p:cTn id="8" fill="hold">
                            <p:stCondLst>
                              <p:cond delay="1500"/>
                            </p:stCondLst>
                            <p:childTnLst>
                              <p:par>
                                <p:cTn id="9" presetID="22" presetClass="entr" presetSubtype="8" fill="hold" grpId="0" nodeType="afterEffect">
                                  <p:stCondLst>
                                    <p:cond delay="1000"/>
                                  </p:stCondLst>
                                  <p:childTnLst>
                                    <p:set>
                                      <p:cBhvr>
                                        <p:cTn id="10" dur="1" fill="hold">
                                          <p:stCondLst>
                                            <p:cond delay="0"/>
                                          </p:stCondLst>
                                        </p:cTn>
                                        <p:tgtEl>
                                          <p:spTgt spid="2028548"/>
                                        </p:tgtEl>
                                        <p:attrNameLst>
                                          <p:attrName>style.visibility</p:attrName>
                                        </p:attrNameLst>
                                      </p:cBhvr>
                                      <p:to>
                                        <p:strVal val="visible"/>
                                      </p:to>
                                    </p:set>
                                    <p:animEffect transition="in" filter="wipe(left)">
                                      <p:cBhvr>
                                        <p:cTn id="11" dur="500"/>
                                        <p:tgtEl>
                                          <p:spTgt spid="2028548"/>
                                        </p:tgtEl>
                                      </p:cBhvr>
                                    </p:animEffect>
                                  </p:childTnLst>
                                </p:cTn>
                              </p:par>
                            </p:childTnLst>
                          </p:cTn>
                        </p:par>
                        <p:par>
                          <p:cTn id="12" fill="hold">
                            <p:stCondLst>
                              <p:cond delay="3000"/>
                            </p:stCondLst>
                            <p:childTnLst>
                              <p:par>
                                <p:cTn id="13" presetID="23" presetClass="entr" presetSubtype="16" fill="hold" grpId="0" nodeType="afterEffect">
                                  <p:stCondLst>
                                    <p:cond delay="1000"/>
                                  </p:stCondLst>
                                  <p:childTnLst>
                                    <p:set>
                                      <p:cBhvr>
                                        <p:cTn id="14" dur="1" fill="hold">
                                          <p:stCondLst>
                                            <p:cond delay="0"/>
                                          </p:stCondLst>
                                        </p:cTn>
                                        <p:tgtEl>
                                          <p:spTgt spid="2028561"/>
                                        </p:tgtEl>
                                        <p:attrNameLst>
                                          <p:attrName>style.visibility</p:attrName>
                                        </p:attrNameLst>
                                      </p:cBhvr>
                                      <p:to>
                                        <p:strVal val="visible"/>
                                      </p:to>
                                    </p:set>
                                    <p:anim calcmode="lin" valueType="num">
                                      <p:cBhvr>
                                        <p:cTn id="15" dur="500" fill="hold"/>
                                        <p:tgtEl>
                                          <p:spTgt spid="2028561"/>
                                        </p:tgtEl>
                                        <p:attrNameLst>
                                          <p:attrName>ppt_w</p:attrName>
                                        </p:attrNameLst>
                                      </p:cBhvr>
                                      <p:tavLst>
                                        <p:tav tm="0">
                                          <p:val>
                                            <p:fltVal val="0"/>
                                          </p:val>
                                        </p:tav>
                                        <p:tav tm="100000">
                                          <p:val>
                                            <p:strVal val="#ppt_w"/>
                                          </p:val>
                                        </p:tav>
                                      </p:tavLst>
                                    </p:anim>
                                    <p:anim calcmode="lin" valueType="num">
                                      <p:cBhvr>
                                        <p:cTn id="16" dur="500" fill="hold"/>
                                        <p:tgtEl>
                                          <p:spTgt spid="202856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8548" grpId="0" bld="series" animBg="0"/>
      <p:bldP spid="2028561" grpId="0" animBg="1"/>
    </p:bldLst>
  </p:timing>
</p:sld>
</file>

<file path=ppt/slides/slide19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8131" name="Rectangle 105"/>
          <p:cNvSpPr>
            <a:spLocks noGrp="1" noChangeArrowheads="1"/>
          </p:cNvSpPr>
          <p:nvPr>
            <p:ph type="dt" sz="quarter" idx="10"/>
          </p:nvPr>
        </p:nvSpPr>
        <p:spPr>
          <a:noFill/>
        </p:spPr>
        <p:txBody>
          <a:bodyPr/>
          <a:lstStyle/>
          <a:p>
            <a:r>
              <a:rPr lang="en-US" smtClean="0">
                <a:solidFill>
                  <a:srgbClr val="FFFFFF"/>
                </a:solidFill>
              </a:rPr>
              <a:t>12/01/09 - 9pm</a:t>
            </a:r>
          </a:p>
        </p:txBody>
      </p:sp>
      <p:sp>
        <p:nvSpPr>
          <p:cNvPr id="48132" name="Rectangle 106"/>
          <p:cNvSpPr>
            <a:spLocks noGrp="1" noChangeArrowheads="1"/>
          </p:cNvSpPr>
          <p:nvPr>
            <p:ph type="ftr" sz="quarter" idx="11"/>
          </p:nvPr>
        </p:nvSpPr>
        <p:spPr>
          <a:noFill/>
        </p:spPr>
        <p:txBody>
          <a:bodyPr/>
          <a:lstStyle/>
          <a:p>
            <a:r>
              <a:rPr lang="en-US" smtClean="0">
                <a:solidFill>
                  <a:srgbClr val="FFFFFF"/>
                </a:solidFill>
              </a:rPr>
              <a:t>eSlide – P6466 – The Financial Crisis and the Future of the P/C</a:t>
            </a:r>
          </a:p>
        </p:txBody>
      </p:sp>
      <p:sp>
        <p:nvSpPr>
          <p:cNvPr id="48133" name="Rectangle 110"/>
          <p:cNvSpPr>
            <a:spLocks noGrp="1" noChangeArrowheads="1"/>
          </p:cNvSpPr>
          <p:nvPr>
            <p:ph type="sldNum" sz="quarter" idx="12"/>
          </p:nvPr>
        </p:nvSpPr>
        <p:spPr>
          <a:noFill/>
        </p:spPr>
        <p:txBody>
          <a:bodyPr/>
          <a:lstStyle/>
          <a:p>
            <a:fld id="{18AE2F0A-C483-40D8-A084-19BBE8C6AA2C}" type="slidenum">
              <a:rPr lang="en-US" smtClean="0">
                <a:solidFill>
                  <a:srgbClr val="000000"/>
                </a:solidFill>
              </a:rPr>
              <a:pPr/>
              <a:t>197</a:t>
            </a:fld>
            <a:endParaRPr lang="en-US" smtClean="0">
              <a:solidFill>
                <a:srgbClr val="000000"/>
              </a:solidFill>
            </a:endParaRPr>
          </a:p>
        </p:txBody>
      </p:sp>
      <p:sp>
        <p:nvSpPr>
          <p:cNvPr id="48134" name="Rectangle 2"/>
          <p:cNvSpPr>
            <a:spLocks noGrp="1" noChangeArrowheads="1"/>
          </p:cNvSpPr>
          <p:nvPr>
            <p:ph type="title"/>
          </p:nvPr>
        </p:nvSpPr>
        <p:spPr/>
        <p:txBody>
          <a:bodyPr/>
          <a:lstStyle/>
          <a:p>
            <a:r>
              <a:rPr lang="en-US" smtClean="0"/>
              <a:t>Personal Lines Distribution Channels, Direct vs. Independent Agents</a:t>
            </a:r>
          </a:p>
        </p:txBody>
      </p:sp>
      <p:sp>
        <p:nvSpPr>
          <p:cNvPr id="48135" name="Rectangle 3"/>
          <p:cNvSpPr>
            <a:spLocks noChangeArrowheads="1"/>
          </p:cNvSpPr>
          <p:nvPr/>
        </p:nvSpPr>
        <p:spPr bwMode="auto">
          <a:xfrm>
            <a:off x="0" y="6567488"/>
            <a:ext cx="7569200" cy="2905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rgbClr val="FF6801"/>
              </a:buClr>
              <a:buFont typeface="Wingdings" pitchFamily="2" charset="2"/>
              <a:buNone/>
              <a:tabLst>
                <a:tab pos="112713" algn="r"/>
              </a:tabLst>
            </a:pPr>
            <a:r>
              <a:rPr lang="en-US" sz="1100">
                <a:solidFill>
                  <a:srgbClr val="000000"/>
                </a:solidFill>
              </a:rPr>
              <a:t>Source:  Insurance Information Institute; based on data from Conning and A.M. Best.</a:t>
            </a:r>
          </a:p>
        </p:txBody>
      </p:sp>
      <p:graphicFrame>
        <p:nvGraphicFramePr>
          <p:cNvPr id="2028548" name="Object 2"/>
          <p:cNvGraphicFramePr>
            <a:graphicFrameLocks/>
          </p:cNvGraphicFramePr>
          <p:nvPr/>
        </p:nvGraphicFramePr>
        <p:xfrm>
          <a:off x="304800" y="1473200"/>
          <a:ext cx="8597900" cy="4648200"/>
        </p:xfrm>
        <a:graphic>
          <a:graphicData uri="http://schemas.openxmlformats.org/presentationml/2006/ole">
            <mc:AlternateContent xmlns:mc="http://schemas.openxmlformats.org/markup-compatibility/2006">
              <mc:Choice xmlns:v="urn:schemas-microsoft-com:vml" Requires="v">
                <p:oleObj spid="_x0000_s22335555" name="Chart" r:id="rId4" imgW="8601126" imgH="4648256" progId="MSGraph.Chart.8">
                  <p:embed followColorScheme="full"/>
                </p:oleObj>
              </mc:Choice>
              <mc:Fallback>
                <p:oleObj name="Chart" r:id="rId4" imgW="8601126" imgH="4648256"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304800" y="1473200"/>
                        <a:ext cx="8597900" cy="464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28561" name="Rectangle 17"/>
          <p:cNvSpPr>
            <a:spLocks noChangeArrowheads="1"/>
          </p:cNvSpPr>
          <p:nvPr/>
        </p:nvSpPr>
        <p:spPr bwMode="blackWhite">
          <a:xfrm>
            <a:off x="1892300" y="4279900"/>
            <a:ext cx="5029200" cy="10001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Independent agents have lost significant personal lines market share since the early 1970s.  Although the trend has slowed, it may be accelerating again.</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2028548"/>
                                        </p:tgtEl>
                                        <p:attrNameLst>
                                          <p:attrName>style.visibility</p:attrName>
                                        </p:attrNameLst>
                                      </p:cBhvr>
                                      <p:to>
                                        <p:strVal val="visible"/>
                                      </p:to>
                                    </p:set>
                                    <p:animEffect transition="in" filter="wipe(left)">
                                      <p:cBhvr>
                                        <p:cTn id="7" dur="500"/>
                                        <p:tgtEl>
                                          <p:spTgt spid="2028548"/>
                                        </p:tgtEl>
                                      </p:cBhvr>
                                    </p:animEffect>
                                  </p:childTnLst>
                                </p:cTn>
                              </p:par>
                            </p:childTnLst>
                          </p:cTn>
                        </p:par>
                        <p:par>
                          <p:cTn id="8" fill="hold">
                            <p:stCondLst>
                              <p:cond delay="1500"/>
                            </p:stCondLst>
                            <p:childTnLst>
                              <p:par>
                                <p:cTn id="9" presetID="22" presetClass="entr" presetSubtype="8" fill="hold" grpId="0" nodeType="afterEffect">
                                  <p:stCondLst>
                                    <p:cond delay="1000"/>
                                  </p:stCondLst>
                                  <p:childTnLst>
                                    <p:set>
                                      <p:cBhvr>
                                        <p:cTn id="10" dur="1" fill="hold">
                                          <p:stCondLst>
                                            <p:cond delay="0"/>
                                          </p:stCondLst>
                                        </p:cTn>
                                        <p:tgtEl>
                                          <p:spTgt spid="2028548"/>
                                        </p:tgtEl>
                                        <p:attrNameLst>
                                          <p:attrName>style.visibility</p:attrName>
                                        </p:attrNameLst>
                                      </p:cBhvr>
                                      <p:to>
                                        <p:strVal val="visible"/>
                                      </p:to>
                                    </p:set>
                                    <p:animEffect transition="in" filter="wipe(left)">
                                      <p:cBhvr>
                                        <p:cTn id="11" dur="500"/>
                                        <p:tgtEl>
                                          <p:spTgt spid="2028548"/>
                                        </p:tgtEl>
                                      </p:cBhvr>
                                    </p:animEffect>
                                  </p:childTnLst>
                                </p:cTn>
                              </p:par>
                            </p:childTnLst>
                          </p:cTn>
                        </p:par>
                        <p:par>
                          <p:cTn id="12" fill="hold">
                            <p:stCondLst>
                              <p:cond delay="3000"/>
                            </p:stCondLst>
                            <p:childTnLst>
                              <p:par>
                                <p:cTn id="13" presetID="23" presetClass="entr" presetSubtype="16" fill="hold" grpId="0" nodeType="afterEffect">
                                  <p:stCondLst>
                                    <p:cond delay="1000"/>
                                  </p:stCondLst>
                                  <p:childTnLst>
                                    <p:set>
                                      <p:cBhvr>
                                        <p:cTn id="14" dur="1" fill="hold">
                                          <p:stCondLst>
                                            <p:cond delay="0"/>
                                          </p:stCondLst>
                                        </p:cTn>
                                        <p:tgtEl>
                                          <p:spTgt spid="2028561"/>
                                        </p:tgtEl>
                                        <p:attrNameLst>
                                          <p:attrName>style.visibility</p:attrName>
                                        </p:attrNameLst>
                                      </p:cBhvr>
                                      <p:to>
                                        <p:strVal val="visible"/>
                                      </p:to>
                                    </p:set>
                                    <p:anim calcmode="lin" valueType="num">
                                      <p:cBhvr>
                                        <p:cTn id="15" dur="500" fill="hold"/>
                                        <p:tgtEl>
                                          <p:spTgt spid="2028561"/>
                                        </p:tgtEl>
                                        <p:attrNameLst>
                                          <p:attrName>ppt_w</p:attrName>
                                        </p:attrNameLst>
                                      </p:cBhvr>
                                      <p:tavLst>
                                        <p:tav tm="0">
                                          <p:val>
                                            <p:fltVal val="0"/>
                                          </p:val>
                                        </p:tav>
                                        <p:tav tm="100000">
                                          <p:val>
                                            <p:strVal val="#ppt_w"/>
                                          </p:val>
                                        </p:tav>
                                      </p:tavLst>
                                    </p:anim>
                                    <p:anim calcmode="lin" valueType="num">
                                      <p:cBhvr>
                                        <p:cTn id="16" dur="500" fill="hold"/>
                                        <p:tgtEl>
                                          <p:spTgt spid="202856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8548" grpId="0" bld="series" animBg="0"/>
      <p:bldP spid="2028561" grpId="0" animBg="1"/>
    </p:bldLst>
  </p:timing>
</p:sld>
</file>

<file path=ppt/slides/slide1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51529" y="2231967"/>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INVESTMENTS: </a:t>
            </a:r>
            <a:br>
              <a:rPr lang="en-US" sz="3800" dirty="0" smtClean="0">
                <a:solidFill>
                  <a:schemeClr val="bg1"/>
                </a:solidFill>
              </a:rPr>
            </a:br>
            <a:r>
              <a:rPr lang="en-US" sz="3800" dirty="0" smtClean="0">
                <a:solidFill>
                  <a:schemeClr val="bg1"/>
                </a:solidFill>
              </a:rPr>
              <a:t>THE NEW REALITY</a:t>
            </a:r>
          </a:p>
        </p:txBody>
      </p:sp>
      <p:sp>
        <p:nvSpPr>
          <p:cNvPr id="143363"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3364"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9FAF68DA-B98E-484D-9896-A23C0EED5EBE}" type="slidenum">
              <a:rPr lang="en-US" sz="900">
                <a:solidFill>
                  <a:schemeClr val="bg1"/>
                </a:solidFill>
              </a:rPr>
              <a:pPr algn="r" eaLnBrk="0" hangingPunct="0">
                <a:lnSpc>
                  <a:spcPct val="85000"/>
                </a:lnSpc>
                <a:spcBef>
                  <a:spcPct val="20000"/>
                </a:spcBef>
              </a:pPr>
              <a:t>198</a:t>
            </a:fld>
            <a:endParaRPr lang="en-US" sz="900">
              <a:solidFill>
                <a:schemeClr val="bg1"/>
              </a:solidFill>
            </a:endParaRPr>
          </a:p>
        </p:txBody>
      </p:sp>
      <p:pic>
        <p:nvPicPr>
          <p:cNvPr id="143365"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339213" y="4005661"/>
            <a:ext cx="8450825" cy="2462213"/>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a:solidFill>
                  <a:srgbClr val="225A7A"/>
                </a:solidFill>
              </a:rPr>
              <a:t>Investment Performance is a Key Driver of </a:t>
            </a:r>
            <a:r>
              <a:rPr lang="en-US" sz="4000" b="1" dirty="0" smtClean="0">
                <a:solidFill>
                  <a:srgbClr val="225A7A"/>
                </a:solidFill>
              </a:rPr>
              <a:t>Profitability</a:t>
            </a:r>
          </a:p>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 </a:t>
            </a:r>
            <a:r>
              <a:rPr lang="en-US" sz="4000" b="1" i="1" dirty="0" smtClean="0">
                <a:solidFill>
                  <a:srgbClr val="225A7A"/>
                </a:solidFill>
              </a:rPr>
              <a:t>Depressed Yields Will Necessarily Influence Underwriting &amp; Pricing</a:t>
            </a:r>
            <a:endParaRPr lang="en-US" sz="4000" b="1" i="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198</a:t>
            </a:fld>
            <a:endParaRPr lang="en-US"/>
          </a:p>
        </p:txBody>
      </p:sp>
    </p:spTree>
    <p:extLst>
      <p:ext uri="{BB962C8B-B14F-4D97-AF65-F5344CB8AC3E}">
        <p14:creationId xmlns:p14="http://schemas.microsoft.com/office/powerpoint/2010/main" val="2765278882"/>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p:txBody>
          <a:bodyPr/>
          <a:lstStyle/>
          <a:p>
            <a:r>
              <a:rPr lang="en-US" dirty="0" smtClean="0"/>
              <a:t>Property/Casualty Insurance Industry Investment Income: 2000–2014</a:t>
            </a:r>
            <a:r>
              <a:rPr lang="en-US" baseline="30000" dirty="0" smtClean="0"/>
              <a:t>1</a:t>
            </a:r>
          </a:p>
        </p:txBody>
      </p:sp>
      <p:graphicFrame>
        <p:nvGraphicFramePr>
          <p:cNvPr id="58370" name="Object 3"/>
          <p:cNvGraphicFramePr>
            <a:graphicFrameLocks/>
          </p:cNvGraphicFramePr>
          <p:nvPr>
            <p:extLst/>
          </p:nvPr>
        </p:nvGraphicFramePr>
        <p:xfrm>
          <a:off x="225893" y="1518584"/>
          <a:ext cx="8451850" cy="3663950"/>
        </p:xfrm>
        <a:graphic>
          <a:graphicData uri="http://schemas.openxmlformats.org/presentationml/2006/ole">
            <mc:AlternateContent xmlns:mc="http://schemas.openxmlformats.org/markup-compatibility/2006">
              <mc:Choice xmlns:v="urn:schemas-microsoft-com:vml" Requires="v">
                <p:oleObj spid="_x0000_s27940877" name="Chart" r:id="rId4" imgW="8429714" imgH="3638435" progId="MSGraph.Chart.8">
                  <p:embed followColorScheme="full"/>
                </p:oleObj>
              </mc:Choice>
              <mc:Fallback>
                <p:oleObj name="Chart" r:id="rId4" imgW="8429714" imgH="3638435" progId="MSGraph.Chart.8">
                  <p:embed followColorScheme="full"/>
                  <p:pic>
                    <p:nvPicPr>
                      <p:cNvPr id="0" name=""/>
                      <p:cNvPicPr>
                        <a:picLocks noChangeArrowheads="1"/>
                      </p:cNvPicPr>
                      <p:nvPr/>
                    </p:nvPicPr>
                    <p:blipFill>
                      <a:blip r:embed="rId5"/>
                      <a:srcRect/>
                      <a:stretch>
                        <a:fillRect/>
                      </a:stretch>
                    </p:blipFill>
                    <p:spPr bwMode="auto">
                      <a:xfrm>
                        <a:off x="225893" y="1518584"/>
                        <a:ext cx="845185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437323" y="5225536"/>
            <a:ext cx="8240420" cy="104933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Due </a:t>
            </a:r>
            <a:r>
              <a:rPr lang="en-US" sz="2000" b="1" dirty="0">
                <a:solidFill>
                  <a:srgbClr val="FFFFFF"/>
                </a:solidFill>
              </a:rPr>
              <a:t>to persistently low interest </a:t>
            </a:r>
            <a:r>
              <a:rPr lang="en-US" sz="2000" b="1" dirty="0" smtClean="0">
                <a:solidFill>
                  <a:srgbClr val="FFFFFF"/>
                </a:solidFill>
              </a:rPr>
              <a:t>rates,</a:t>
            </a:r>
            <a:br>
              <a:rPr lang="en-US" sz="2000" b="1" dirty="0" smtClean="0">
                <a:solidFill>
                  <a:srgbClr val="FFFFFF"/>
                </a:solidFill>
              </a:rPr>
            </a:br>
            <a:r>
              <a:rPr lang="en-US" sz="2000" b="1" dirty="0" smtClean="0">
                <a:solidFill>
                  <a:srgbClr val="FFFFFF"/>
                </a:solidFill>
              </a:rPr>
              <a:t>investment income </a:t>
            </a:r>
            <a:r>
              <a:rPr lang="en-US" sz="2000" b="1" dirty="0">
                <a:solidFill>
                  <a:srgbClr val="FFFFFF"/>
                </a:solidFill>
              </a:rPr>
              <a:t>f</a:t>
            </a:r>
            <a:r>
              <a:rPr lang="en-US" sz="2000" b="1" dirty="0" smtClean="0">
                <a:solidFill>
                  <a:srgbClr val="FFFFFF"/>
                </a:solidFill>
              </a:rPr>
              <a:t>ell in 2012 and in 2013</a:t>
            </a:r>
            <a:br>
              <a:rPr lang="en-US" sz="2000" b="1" dirty="0" smtClean="0">
                <a:solidFill>
                  <a:srgbClr val="FFFFFF"/>
                </a:solidFill>
              </a:rPr>
            </a:br>
            <a:r>
              <a:rPr lang="en-US" sz="2000" b="1" dirty="0" smtClean="0">
                <a:solidFill>
                  <a:srgbClr val="FFFFFF"/>
                </a:solidFill>
              </a:rPr>
              <a:t>and is falling again in 2014.</a:t>
            </a:r>
            <a:endParaRPr lang="en-US" sz="2000" b="1" dirty="0">
              <a:solidFill>
                <a:srgbClr val="FFFFFF"/>
              </a:solidFill>
            </a:endParaRPr>
          </a:p>
        </p:txBody>
      </p:sp>
      <p:sp>
        <p:nvSpPr>
          <p:cNvPr id="58373" name="Rectangle 5"/>
          <p:cNvSpPr>
            <a:spLocks noChangeArrowheads="1"/>
          </p:cNvSpPr>
          <p:nvPr/>
        </p:nvSpPr>
        <p:spPr bwMode="auto">
          <a:xfrm>
            <a:off x="-1" y="6454490"/>
            <a:ext cx="8915401" cy="44319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baseline="30000" dirty="0" smtClean="0"/>
              <a:t>1</a:t>
            </a:r>
            <a:r>
              <a:rPr lang="en-US" sz="1100" dirty="0" smtClean="0"/>
              <a:t> </a:t>
            </a:r>
            <a:r>
              <a:rPr lang="en-US" sz="1100" dirty="0"/>
              <a:t>Investment gains consist primarily of </a:t>
            </a:r>
            <a:r>
              <a:rPr lang="en-US" sz="1100" dirty="0" smtClean="0"/>
              <a:t>interest and </a:t>
            </a:r>
            <a:r>
              <a:rPr lang="en-US" sz="1100" dirty="0"/>
              <a:t>stock </a:t>
            </a:r>
            <a:r>
              <a:rPr lang="en-US" sz="1100" dirty="0" smtClean="0"/>
              <a:t>dividends.        *2014 investment income is estimated Q1, annualized.</a:t>
            </a:r>
          </a:p>
          <a:p>
            <a:pPr marL="133350" indent="-133350" eaLnBrk="0" hangingPunct="0">
              <a:lnSpc>
                <a:spcPct val="90000"/>
              </a:lnSpc>
              <a:buClr>
                <a:schemeClr val="accent2"/>
              </a:buClr>
              <a:tabLst>
                <a:tab pos="112713" algn="r"/>
              </a:tabLst>
            </a:pPr>
            <a:r>
              <a:rPr lang="en-US" sz="1100" dirty="0" smtClean="0"/>
              <a:t>Sources</a:t>
            </a:r>
            <a:r>
              <a:rPr lang="en-US" sz="1100" dirty="0"/>
              <a:t>: </a:t>
            </a:r>
            <a:r>
              <a:rPr lang="en-US" sz="1100" dirty="0" smtClean="0"/>
              <a:t>ISO; Insurance </a:t>
            </a:r>
            <a:r>
              <a:rPr lang="en-US" sz="1100" dirty="0"/>
              <a:t>Information </a:t>
            </a:r>
            <a:r>
              <a:rPr lang="en-US" sz="1100" dirty="0" smtClean="0"/>
              <a:t>Institute.</a:t>
            </a:r>
            <a:endParaRPr lang="en-US" sz="1100" dirty="0"/>
          </a:p>
        </p:txBody>
      </p:sp>
      <p:sp>
        <p:nvSpPr>
          <p:cNvPr id="58374"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8" name="AutoShape 7"/>
          <p:cNvSpPr>
            <a:spLocks noChangeArrowheads="1"/>
          </p:cNvSpPr>
          <p:nvPr/>
        </p:nvSpPr>
        <p:spPr bwMode="blackWhite">
          <a:xfrm>
            <a:off x="6425736" y="1105268"/>
            <a:ext cx="2489664" cy="795771"/>
          </a:xfrm>
          <a:prstGeom prst="wedgeRectCallout">
            <a:avLst>
              <a:gd name="adj1" fmla="val 25062"/>
              <a:gd name="adj2" fmla="val 13554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latin typeface="Arial" pitchFamily="34" charset="0"/>
                <a:cs typeface="+mn-cs"/>
              </a:rPr>
              <a:t>Investment earnings are still below their 2007 pre-crisis peak</a:t>
            </a:r>
            <a:endParaRPr lang="en-US" b="1" dirty="0">
              <a:solidFill>
                <a:schemeClr val="bg1"/>
              </a:solidFill>
              <a:latin typeface="Arial" pitchFamily="34" charset="0"/>
              <a:cs typeface="+mn-cs"/>
            </a:endParaRPr>
          </a:p>
        </p:txBody>
      </p:sp>
    </p:spTree>
    <p:extLst>
      <p:ext uri="{BB962C8B-B14F-4D97-AF65-F5344CB8AC3E}">
        <p14:creationId xmlns:p14="http://schemas.microsoft.com/office/powerpoint/2010/main" val="217260785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40963"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1AA2504-BC28-4AD6-BA7C-608BD075952B}" type="slidenum">
              <a:rPr lang="en-US" sz="900">
                <a:solidFill>
                  <a:schemeClr val="bg1"/>
                </a:solidFill>
              </a:rPr>
              <a:pPr algn="r" eaLnBrk="0" hangingPunct="0">
                <a:lnSpc>
                  <a:spcPct val="85000"/>
                </a:lnSpc>
                <a:spcBef>
                  <a:spcPct val="20000"/>
                </a:spcBef>
              </a:pPr>
              <a:t>2</a:t>
            </a:fld>
            <a:endParaRPr lang="en-US" sz="900">
              <a:solidFill>
                <a:schemeClr val="bg1"/>
              </a:solidFill>
            </a:endParaRPr>
          </a:p>
        </p:txBody>
      </p:sp>
      <p:pic>
        <p:nvPicPr>
          <p:cNvPr id="40964"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940486" name="Rectangle 6"/>
          <p:cNvSpPr>
            <a:spLocks noChangeArrowheads="1"/>
          </p:cNvSpPr>
          <p:nvPr/>
        </p:nvSpPr>
        <p:spPr bwMode="blackWhite">
          <a:xfrm>
            <a:off x="609600" y="2219325"/>
            <a:ext cx="7924800" cy="14414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000" b="1" dirty="0" smtClean="0">
                <a:solidFill>
                  <a:srgbClr val="FFFFFF"/>
                </a:solidFill>
              </a:rPr>
              <a:t>P/C Insurance </a:t>
            </a:r>
            <a:r>
              <a:rPr lang="en-US" sz="4000" b="1" smtClean="0">
                <a:solidFill>
                  <a:srgbClr val="FFFFFF"/>
                </a:solidFill>
              </a:rPr>
              <a:t>Industry:</a:t>
            </a:r>
            <a:br>
              <a:rPr lang="en-US" sz="4000" b="1" smtClean="0">
                <a:solidFill>
                  <a:srgbClr val="FFFFFF"/>
                </a:solidFill>
              </a:rPr>
            </a:br>
            <a:r>
              <a:rPr lang="en-US" sz="4000" b="1" i="1" smtClean="0">
                <a:solidFill>
                  <a:srgbClr val="FFFFFF"/>
                </a:solidFill>
              </a:rPr>
              <a:t>Financial </a:t>
            </a:r>
            <a:r>
              <a:rPr lang="en-US" sz="4000" b="1" i="1" dirty="0" smtClean="0">
                <a:solidFill>
                  <a:srgbClr val="FFFFFF"/>
                </a:solidFill>
              </a:rPr>
              <a:t>Update</a:t>
            </a:r>
            <a:endParaRPr lang="en-US" sz="4000" b="1" i="1" dirty="0">
              <a:solidFill>
                <a:srgbClr val="FFFFFF"/>
              </a:solidFill>
            </a:endParaRPr>
          </a:p>
        </p:txBody>
      </p:sp>
      <p:sp>
        <p:nvSpPr>
          <p:cNvPr id="1940487" name="Rectangle 7"/>
          <p:cNvSpPr>
            <a:spLocks noChangeArrowheads="1"/>
          </p:cNvSpPr>
          <p:nvPr/>
        </p:nvSpPr>
        <p:spPr bwMode="auto">
          <a:xfrm>
            <a:off x="596900" y="3952875"/>
            <a:ext cx="8020050" cy="2225225"/>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dirty="0" smtClean="0">
                <a:solidFill>
                  <a:srgbClr val="225A7A"/>
                </a:solidFill>
              </a:rPr>
              <a:t>2013 Was the Industry’s </a:t>
            </a:r>
            <a:r>
              <a:rPr lang="en-US" sz="3600" b="1" dirty="0">
                <a:solidFill>
                  <a:srgbClr val="225A7A"/>
                </a:solidFill>
              </a:rPr>
              <a:t>B</a:t>
            </a:r>
            <a:r>
              <a:rPr lang="en-US" sz="3600" b="1" dirty="0" smtClean="0">
                <a:solidFill>
                  <a:srgbClr val="225A7A"/>
                </a:solidFill>
              </a:rPr>
              <a:t>est </a:t>
            </a:r>
            <a:r>
              <a:rPr lang="en-US" sz="3600" b="1" dirty="0">
                <a:solidFill>
                  <a:srgbClr val="225A7A"/>
                </a:solidFill>
              </a:rPr>
              <a:t>Y</a:t>
            </a:r>
            <a:r>
              <a:rPr lang="en-US" sz="3600" b="1" dirty="0" smtClean="0">
                <a:solidFill>
                  <a:srgbClr val="225A7A"/>
                </a:solidFill>
              </a:rPr>
              <a:t>ear</a:t>
            </a:r>
            <a:br>
              <a:rPr lang="en-US" sz="3600" b="1" dirty="0" smtClean="0">
                <a:solidFill>
                  <a:srgbClr val="225A7A"/>
                </a:solidFill>
              </a:rPr>
            </a:br>
            <a:r>
              <a:rPr lang="en-US" sz="3600" b="1" dirty="0" smtClean="0">
                <a:solidFill>
                  <a:srgbClr val="225A7A"/>
                </a:solidFill>
              </a:rPr>
              <a:t>in the Post-Crisis Era</a:t>
            </a:r>
            <a:endParaRPr lang="en-US" sz="3600" b="1" dirty="0">
              <a:solidFill>
                <a:srgbClr val="225A7A"/>
              </a:solidFill>
            </a:endParaRPr>
          </a:p>
          <a:p>
            <a:pPr marL="292100" indent="-292100" algn="ctr" eaLnBrk="0" hangingPunct="0">
              <a:lnSpc>
                <a:spcPct val="90000"/>
              </a:lnSpc>
              <a:spcBef>
                <a:spcPct val="25000"/>
              </a:spcBef>
              <a:buClr>
                <a:schemeClr val="accent2"/>
              </a:buClr>
              <a:buFont typeface="Wingdings" pitchFamily="2" charset="2"/>
              <a:buNone/>
            </a:pPr>
            <a:r>
              <a:rPr lang="en-US" sz="3600" b="1" dirty="0" smtClean="0">
                <a:solidFill>
                  <a:srgbClr val="225A7A"/>
                </a:solidFill>
              </a:rPr>
              <a:t/>
            </a:r>
            <a:br>
              <a:rPr lang="en-US" sz="3600" b="1" dirty="0" smtClean="0">
                <a:solidFill>
                  <a:srgbClr val="225A7A"/>
                </a:solidFill>
              </a:rPr>
            </a:br>
            <a:r>
              <a:rPr lang="en-US" sz="3600" b="1" i="1" dirty="0" smtClean="0">
                <a:solidFill>
                  <a:srgbClr val="225A7A"/>
                </a:solidFill>
              </a:rPr>
              <a:t>2014 </a:t>
            </a:r>
            <a:r>
              <a:rPr lang="en-US" sz="3600" b="1" i="1" dirty="0">
                <a:solidFill>
                  <a:srgbClr val="225A7A"/>
                </a:solidFill>
              </a:rPr>
              <a:t>I</a:t>
            </a:r>
            <a:r>
              <a:rPr lang="en-US" sz="3600" b="1" i="1" dirty="0" smtClean="0">
                <a:solidFill>
                  <a:srgbClr val="225A7A"/>
                </a:solidFill>
              </a:rPr>
              <a:t>s Off to a Good Start</a:t>
            </a:r>
            <a:endParaRPr lang="en-US" sz="3600" b="1" i="1" dirty="0">
              <a:solidFill>
                <a:srgbClr val="225A7A"/>
              </a:solidFill>
            </a:endParaRPr>
          </a:p>
        </p:txBody>
      </p:sp>
      <p:sp>
        <p:nvSpPr>
          <p:cNvPr id="7" name="Date Placeholder 6"/>
          <p:cNvSpPr>
            <a:spLocks noGrp="1"/>
          </p:cNvSpPr>
          <p:nvPr>
            <p:ph type="dt" sz="quarter" idx="10"/>
          </p:nvPr>
        </p:nvSpPr>
        <p:spPr/>
        <p:txBody>
          <a:bodyPr/>
          <a:lstStyle/>
          <a:p>
            <a:pPr>
              <a:defRPr/>
            </a:pPr>
            <a:r>
              <a:rPr lang="en-US"/>
              <a:t>12/01/09 - 9pm</a:t>
            </a:r>
          </a:p>
        </p:txBody>
      </p:sp>
      <p:sp>
        <p:nvSpPr>
          <p:cNvPr id="8" name="Slide Number Placeholder 7"/>
          <p:cNvSpPr>
            <a:spLocks noGrp="1"/>
          </p:cNvSpPr>
          <p:nvPr>
            <p:ph type="sldNum" sz="quarter" idx="12"/>
          </p:nvPr>
        </p:nvSpPr>
        <p:spPr/>
        <p:txBody>
          <a:bodyPr/>
          <a:lstStyle/>
          <a:p>
            <a:pPr>
              <a:defRPr/>
            </a:pPr>
            <a:fld id="{7426C877-B266-4C1B-993F-5E881D9B13BD}" type="slidenum">
              <a:rPr lang="en-US" smtClean="0"/>
              <a:pPr>
                <a:defRPr/>
              </a:pPr>
              <a:t>2</a:t>
            </a:fld>
            <a:endParaRPr lang="en-US"/>
          </a:p>
        </p:txBody>
      </p:sp>
    </p:spTree>
    <p:extLst>
      <p:ext uri="{BB962C8B-B14F-4D97-AF65-F5344CB8AC3E}">
        <p14:creationId xmlns:p14="http://schemas.microsoft.com/office/powerpoint/2010/main" val="2109290331"/>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40486"/>
                                        </p:tgtEl>
                                        <p:attrNameLst>
                                          <p:attrName>style.visibility</p:attrName>
                                        </p:attrNameLst>
                                      </p:cBhvr>
                                      <p:to>
                                        <p:strVal val="visible"/>
                                      </p:to>
                                    </p:set>
                                    <p:animEffect transition="in" filter="barn(outVertical)">
                                      <p:cBhvr>
                                        <p:cTn id="7" dur="1000"/>
                                        <p:tgtEl>
                                          <p:spTgt spid="1940486"/>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1940487"/>
                                        </p:tgtEl>
                                        <p:attrNameLst>
                                          <p:attrName>style.visibility</p:attrName>
                                        </p:attrNameLst>
                                      </p:cBhvr>
                                      <p:to>
                                        <p:strVal val="visible"/>
                                      </p:to>
                                    </p:set>
                                    <p:animEffect transition="in" filter="barn(outVertical)">
                                      <p:cBhvr>
                                        <p:cTn id="10" dur="1000"/>
                                        <p:tgtEl>
                                          <p:spTgt spid="194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0486" grpId="0" animBg="1"/>
      <p:bldP spid="1940487" grpId="0"/>
    </p:bld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a:noFill/>
        </p:spPr>
        <p:txBody>
          <a:bodyPr/>
          <a:lstStyle/>
          <a:p>
            <a:r>
              <a:rPr lang="en-US" smtClean="0"/>
              <a:t>12/01/09 - 9pm</a:t>
            </a:r>
          </a:p>
        </p:txBody>
      </p:sp>
      <p:sp>
        <p:nvSpPr>
          <p:cNvPr id="14340"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4341" name="Rectangle 110"/>
          <p:cNvSpPr>
            <a:spLocks noGrp="1" noChangeArrowheads="1"/>
          </p:cNvSpPr>
          <p:nvPr>
            <p:ph type="sldNum" sz="quarter" idx="12"/>
          </p:nvPr>
        </p:nvSpPr>
        <p:spPr>
          <a:noFill/>
        </p:spPr>
        <p:txBody>
          <a:bodyPr/>
          <a:lstStyle/>
          <a:p>
            <a:fld id="{C8D41946-FD3D-4091-A2F2-5BB338BC6915}" type="slidenum">
              <a:rPr lang="en-US" smtClean="0"/>
              <a:pPr/>
              <a:t>20</a:t>
            </a:fld>
            <a:endParaRPr lang="en-US" smtClean="0"/>
          </a:p>
        </p:txBody>
      </p:sp>
      <p:sp>
        <p:nvSpPr>
          <p:cNvPr id="14342" name="Rectangle 2"/>
          <p:cNvSpPr>
            <a:spLocks noGrp="1" noChangeArrowheads="1"/>
          </p:cNvSpPr>
          <p:nvPr>
            <p:ph type="title"/>
          </p:nvPr>
        </p:nvSpPr>
        <p:spPr/>
        <p:txBody>
          <a:bodyPr/>
          <a:lstStyle/>
          <a:p>
            <a:r>
              <a:rPr lang="en-US" dirty="0" err="1" smtClean="0"/>
              <a:t>I.I.I.</a:t>
            </a:r>
            <a:r>
              <a:rPr lang="en-US" dirty="0" smtClean="0"/>
              <a:t> Poll: Ads Are Everywhere</a:t>
            </a:r>
          </a:p>
        </p:txBody>
      </p:sp>
      <p:sp>
        <p:nvSpPr>
          <p:cNvPr id="14343" name="Rectangle 3"/>
          <p:cNvSpPr>
            <a:spLocks noChangeArrowheads="1"/>
          </p:cNvSpPr>
          <p:nvPr/>
        </p:nvSpPr>
        <p:spPr bwMode="black">
          <a:xfrm>
            <a:off x="347663" y="1266825"/>
            <a:ext cx="8534400" cy="443198"/>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Q. How long has it been since you have seen or heard an advertisement for auto insurance?</a:t>
            </a:r>
            <a:endParaRPr lang="en-US" sz="1600" b="1" baseline="30000" dirty="0">
              <a:solidFill>
                <a:srgbClr val="225A7A"/>
              </a:solidFill>
            </a:endParaRPr>
          </a:p>
        </p:txBody>
      </p:sp>
      <p:sp>
        <p:nvSpPr>
          <p:cNvPr id="14344" name="Rectangle 4"/>
          <p:cNvSpPr>
            <a:spLocks noChangeArrowheads="1"/>
          </p:cNvSpPr>
          <p:nvPr/>
        </p:nvSpPr>
        <p:spPr bwMode="auto">
          <a:xfrm>
            <a:off x="0" y="6389410"/>
            <a:ext cx="7569200"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Insurance Information Institute Annual </a:t>
            </a:r>
            <a:r>
              <a:rPr lang="en-US" sz="1100" i="1" dirty="0"/>
              <a:t>Pulse</a:t>
            </a:r>
            <a:r>
              <a:rPr lang="en-US" sz="1100" dirty="0"/>
              <a:t> </a:t>
            </a:r>
            <a:r>
              <a:rPr lang="en-US" sz="1100" dirty="0" smtClean="0"/>
              <a:t>Survey, May 2014.</a:t>
            </a:r>
            <a:endParaRPr lang="en-US" sz="1100" dirty="0"/>
          </a:p>
        </p:txBody>
      </p:sp>
      <p:sp>
        <p:nvSpPr>
          <p:cNvPr id="2069509" name="Text Box 5"/>
          <p:cNvSpPr txBox="1">
            <a:spLocks noChangeArrowheads="1"/>
          </p:cNvSpPr>
          <p:nvPr/>
        </p:nvSpPr>
        <p:spPr bwMode="blackWhite">
          <a:xfrm>
            <a:off x="312738" y="5141626"/>
            <a:ext cx="8518525" cy="943003"/>
          </a:xfrm>
          <a:prstGeom prst="rect">
            <a:avLst/>
          </a:prstGeom>
          <a:gradFill rotWithShape="0">
            <a:gsLst>
              <a:gs pos="0">
                <a:schemeClr val="accent2"/>
              </a:gs>
              <a:gs pos="100000">
                <a:srgbClr val="DC5A01"/>
              </a:gs>
            </a:gsLst>
            <a:lin ang="5400000" scaled="1"/>
          </a:gradFill>
          <a:ln w="12700" algn="ctr">
            <a:solidFill>
              <a:srgbClr val="FF6801"/>
            </a:solidFill>
            <a:miter lim="800000"/>
            <a:headEnd type="none" w="sm" len="sm"/>
            <a:tailEnd type="none" w="sm" len="sm"/>
          </a:ln>
        </p:spPr>
        <p:txBody>
          <a:bodyPr bIns="64008" anchor="ctr"/>
          <a:lstStyle/>
          <a:p>
            <a:pPr algn="ctr">
              <a:lnSpc>
                <a:spcPct val="95000"/>
              </a:lnSpc>
              <a:spcBef>
                <a:spcPct val="25000"/>
              </a:spcBef>
            </a:pPr>
            <a:r>
              <a:rPr lang="en-US" sz="2000" b="1" dirty="0" smtClean="0">
                <a:solidFill>
                  <a:srgbClr val="FFFFFF"/>
                </a:solidFill>
              </a:rPr>
              <a:t>Four Out of Five Respondents Have Seen An Auto Insurance Ad in the Past Week.</a:t>
            </a:r>
            <a:endParaRPr lang="en-US" sz="2000" b="1" dirty="0">
              <a:solidFill>
                <a:srgbClr val="FFFFFF"/>
              </a:solidFill>
            </a:endParaRPr>
          </a:p>
        </p:txBody>
      </p:sp>
      <p:graphicFrame>
        <p:nvGraphicFramePr>
          <p:cNvPr id="14338" name="Object 2"/>
          <p:cNvGraphicFramePr>
            <a:graphicFrameLocks/>
          </p:cNvGraphicFramePr>
          <p:nvPr>
            <p:extLst/>
          </p:nvPr>
        </p:nvGraphicFramePr>
        <p:xfrm>
          <a:off x="2930525" y="2371725"/>
          <a:ext cx="3041650" cy="2720975"/>
        </p:xfrm>
        <a:graphic>
          <a:graphicData uri="http://schemas.openxmlformats.org/presentationml/2006/ole">
            <mc:AlternateContent xmlns:mc="http://schemas.openxmlformats.org/markup-compatibility/2006">
              <mc:Choice xmlns:v="urn:schemas-microsoft-com:vml" Requires="v">
                <p:oleObj spid="_x0000_s27960327" name="Chart" r:id="rId4" imgW="4457804" imgH="3790947" progId="MSGraph.Chart.8">
                  <p:embed followColorScheme="full"/>
                </p:oleObj>
              </mc:Choice>
              <mc:Fallback>
                <p:oleObj name="Chart" r:id="rId4" imgW="4457804" imgH="3790947" progId="MSGraph.Chart.8">
                  <p:embed followColorScheme="full"/>
                  <p:pic>
                    <p:nvPicPr>
                      <p:cNvPr id="0" name=""/>
                      <p:cNvPicPr preferRelativeResize="0">
                        <a:picLocks noChangeArrowheads="1"/>
                      </p:cNvPicPr>
                      <p:nvPr/>
                    </p:nvPicPr>
                    <p:blipFill>
                      <a:blip r:embed="rId5"/>
                      <a:srcRect/>
                      <a:stretch>
                        <a:fillRect/>
                      </a:stretch>
                    </p:blipFill>
                    <p:spPr bwMode="gray">
                      <a:xfrm>
                        <a:off x="2930525" y="2371725"/>
                        <a:ext cx="3041650" cy="2720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47" name="Text Box 9"/>
          <p:cNvSpPr txBox="1">
            <a:spLocks noChangeArrowheads="1"/>
          </p:cNvSpPr>
          <p:nvPr/>
        </p:nvSpPr>
        <p:spPr bwMode="auto">
          <a:xfrm>
            <a:off x="5692772" y="3805380"/>
            <a:ext cx="830262" cy="387798"/>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dirty="0" smtClean="0"/>
              <a:t>Less Than a Week</a:t>
            </a:r>
            <a:endParaRPr lang="en-US" sz="1400" b="1" dirty="0"/>
          </a:p>
        </p:txBody>
      </p:sp>
      <p:sp>
        <p:nvSpPr>
          <p:cNvPr id="15" name="Text Box 8"/>
          <p:cNvSpPr txBox="1">
            <a:spLocks noChangeArrowheads="1"/>
          </p:cNvSpPr>
          <p:nvPr/>
        </p:nvSpPr>
        <p:spPr bwMode="auto">
          <a:xfrm>
            <a:off x="1916908" y="2852370"/>
            <a:ext cx="1557334" cy="193899"/>
          </a:xfrm>
          <a:prstGeom prst="rect">
            <a:avLst/>
          </a:prstGeom>
          <a:noFill/>
          <a:ln w="9525">
            <a:noFill/>
            <a:miter lim="800000"/>
            <a:headEnd/>
            <a:tailEnd/>
          </a:ln>
        </p:spPr>
        <p:txBody>
          <a:bodyPr wrap="square" lIns="0" tIns="0" rIns="0" bIns="0" anchor="ctr">
            <a:spAutoFit/>
          </a:bodyPr>
          <a:lstStyle/>
          <a:p>
            <a:pPr algn="ctr" eaLnBrk="0" hangingPunct="0">
              <a:lnSpc>
                <a:spcPct val="90000"/>
              </a:lnSpc>
              <a:buSzPct val="90000"/>
              <a:buFont typeface="Wingdings" pitchFamily="2" charset="2"/>
              <a:buNone/>
            </a:pPr>
            <a:r>
              <a:rPr lang="en-US" sz="1400" dirty="0" smtClean="0"/>
              <a:t>1 week to 1 month</a:t>
            </a:r>
            <a:endParaRPr lang="en-US" sz="1400" b="1" dirty="0"/>
          </a:p>
        </p:txBody>
      </p:sp>
      <p:sp>
        <p:nvSpPr>
          <p:cNvPr id="13" name="Text Box 8"/>
          <p:cNvSpPr txBox="1">
            <a:spLocks noChangeArrowheads="1"/>
          </p:cNvSpPr>
          <p:nvPr/>
        </p:nvSpPr>
        <p:spPr bwMode="auto">
          <a:xfrm>
            <a:off x="4215600" y="2172931"/>
            <a:ext cx="2307434" cy="193899"/>
          </a:xfrm>
          <a:prstGeom prst="rect">
            <a:avLst/>
          </a:prstGeom>
          <a:noFill/>
          <a:ln w="9525">
            <a:noFill/>
            <a:miter lim="800000"/>
            <a:headEnd/>
            <a:tailEnd/>
          </a:ln>
        </p:spPr>
        <p:txBody>
          <a:bodyPr wrap="square" lIns="0" tIns="0" rIns="0" bIns="0" anchor="ctr">
            <a:spAutoFit/>
          </a:bodyPr>
          <a:lstStyle/>
          <a:p>
            <a:pPr algn="ctr" eaLnBrk="0" hangingPunct="0">
              <a:lnSpc>
                <a:spcPct val="90000"/>
              </a:lnSpc>
              <a:buSzPct val="90000"/>
              <a:buFont typeface="Wingdings" pitchFamily="2" charset="2"/>
              <a:buNone/>
            </a:pPr>
            <a:r>
              <a:rPr lang="en-US" sz="1400" dirty="0" smtClean="0"/>
              <a:t>Never Seen Or Heard Ad</a:t>
            </a:r>
            <a:endParaRPr lang="en-US" sz="1400" b="1" dirty="0"/>
          </a:p>
        </p:txBody>
      </p:sp>
      <p:sp>
        <p:nvSpPr>
          <p:cNvPr id="14" name="Text Box 8"/>
          <p:cNvSpPr txBox="1">
            <a:spLocks noChangeArrowheads="1"/>
          </p:cNvSpPr>
          <p:nvPr/>
        </p:nvSpPr>
        <p:spPr bwMode="auto">
          <a:xfrm>
            <a:off x="2596354" y="2260866"/>
            <a:ext cx="1755775" cy="193899"/>
          </a:xfrm>
          <a:prstGeom prst="rect">
            <a:avLst/>
          </a:prstGeom>
          <a:noFill/>
          <a:ln w="9525">
            <a:noFill/>
            <a:miter lim="800000"/>
            <a:headEnd/>
            <a:tailEnd/>
          </a:ln>
        </p:spPr>
        <p:txBody>
          <a:bodyPr wrap="square" lIns="0" tIns="0" rIns="0" bIns="0" anchor="ctr">
            <a:spAutoFit/>
          </a:bodyPr>
          <a:lstStyle/>
          <a:p>
            <a:pPr algn="ctr" eaLnBrk="0" hangingPunct="0">
              <a:lnSpc>
                <a:spcPct val="90000"/>
              </a:lnSpc>
              <a:buSzPct val="90000"/>
              <a:buFont typeface="Wingdings" pitchFamily="2" charset="2"/>
              <a:buNone/>
            </a:pPr>
            <a:r>
              <a:rPr lang="en-US" sz="1400" dirty="0" smtClean="0"/>
              <a:t>More Than 6 Months</a:t>
            </a:r>
            <a:endParaRPr lang="en-US" sz="1400" b="1" dirty="0"/>
          </a:p>
        </p:txBody>
      </p:sp>
      <p:sp>
        <p:nvSpPr>
          <p:cNvPr id="16" name="Text Box 8"/>
          <p:cNvSpPr txBox="1">
            <a:spLocks noChangeArrowheads="1"/>
          </p:cNvSpPr>
          <p:nvPr/>
        </p:nvSpPr>
        <p:spPr bwMode="auto">
          <a:xfrm>
            <a:off x="2379666" y="2528266"/>
            <a:ext cx="1557334" cy="193899"/>
          </a:xfrm>
          <a:prstGeom prst="rect">
            <a:avLst/>
          </a:prstGeom>
          <a:noFill/>
          <a:ln w="9525">
            <a:noFill/>
            <a:miter lim="800000"/>
            <a:headEnd/>
            <a:tailEnd/>
          </a:ln>
        </p:spPr>
        <p:txBody>
          <a:bodyPr wrap="square" lIns="0" tIns="0" rIns="0" bIns="0" anchor="ctr">
            <a:spAutoFit/>
          </a:bodyPr>
          <a:lstStyle/>
          <a:p>
            <a:pPr algn="ctr" eaLnBrk="0" hangingPunct="0">
              <a:lnSpc>
                <a:spcPct val="90000"/>
              </a:lnSpc>
              <a:buSzPct val="90000"/>
              <a:buFont typeface="Wingdings" pitchFamily="2" charset="2"/>
              <a:buNone/>
            </a:pPr>
            <a:r>
              <a:rPr lang="en-US" sz="1400" dirty="0" smtClean="0"/>
              <a:t>1 to 6 months</a:t>
            </a:r>
            <a:endParaRPr lang="en-US" sz="1400" b="1" dirty="0"/>
          </a:p>
        </p:txBody>
      </p:sp>
    </p:spTree>
    <p:extLst>
      <p:ext uri="{BB962C8B-B14F-4D97-AF65-F5344CB8AC3E}">
        <p14:creationId xmlns:p14="http://schemas.microsoft.com/office/powerpoint/2010/main" val="288991772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2069509"/>
                                        </p:tgtEl>
                                        <p:attrNameLst>
                                          <p:attrName>style.visibility</p:attrName>
                                        </p:attrNameLst>
                                      </p:cBhvr>
                                      <p:to>
                                        <p:strVal val="visible"/>
                                      </p:to>
                                    </p:set>
                                    <p:anim calcmode="lin" valueType="num">
                                      <p:cBhvr>
                                        <p:cTn id="7" dur="500" fill="hold"/>
                                        <p:tgtEl>
                                          <p:spTgt spid="2069509"/>
                                        </p:tgtEl>
                                        <p:attrNameLst>
                                          <p:attrName>ppt_w</p:attrName>
                                        </p:attrNameLst>
                                      </p:cBhvr>
                                      <p:tavLst>
                                        <p:tav tm="0">
                                          <p:val>
                                            <p:fltVal val="0"/>
                                          </p:val>
                                        </p:tav>
                                        <p:tav tm="100000">
                                          <p:val>
                                            <p:strVal val="#ppt_w"/>
                                          </p:val>
                                        </p:tav>
                                      </p:tavLst>
                                    </p:anim>
                                    <p:anim calcmode="lin" valueType="num">
                                      <p:cBhvr>
                                        <p:cTn id="8" dur="500" fill="hold"/>
                                        <p:tgtEl>
                                          <p:spTgt spid="206950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9509" grpId="0" animBg="1"/>
    </p:bldLst>
  </p:timing>
</p:sld>
</file>

<file path=ppt/slides/slide20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2771"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2772"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277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7A114D5-877E-4294-A425-BF743B05D88E}" type="slidenum">
              <a:rPr lang="en-US" sz="900"/>
              <a:pPr algn="r" eaLnBrk="0" hangingPunct="0">
                <a:lnSpc>
                  <a:spcPct val="85000"/>
                </a:lnSpc>
                <a:spcBef>
                  <a:spcPct val="20000"/>
                </a:spcBef>
              </a:pPr>
              <a:t>200</a:t>
            </a:fld>
            <a:endParaRPr lang="en-US" sz="900"/>
          </a:p>
        </p:txBody>
      </p:sp>
      <p:sp>
        <p:nvSpPr>
          <p:cNvPr id="32774" name="Rectangle 2"/>
          <p:cNvSpPr>
            <a:spLocks noGrp="1" noChangeArrowheads="1"/>
          </p:cNvSpPr>
          <p:nvPr>
            <p:ph type="title" idx="4294967295"/>
          </p:nvPr>
        </p:nvSpPr>
        <p:spPr/>
        <p:txBody>
          <a:bodyPr/>
          <a:lstStyle/>
          <a:p>
            <a:r>
              <a:rPr lang="en-US" dirty="0" smtClean="0"/>
              <a:t>P/C Insurer Net Realized </a:t>
            </a:r>
            <a:br>
              <a:rPr lang="en-US" dirty="0" smtClean="0"/>
            </a:br>
            <a:r>
              <a:rPr lang="en-US" dirty="0" smtClean="0"/>
              <a:t>Capital Gains/Losses, 1990-2014:Q1</a:t>
            </a:r>
          </a:p>
        </p:txBody>
      </p:sp>
      <p:sp>
        <p:nvSpPr>
          <p:cNvPr id="32775" name="Rectangle 4"/>
          <p:cNvSpPr>
            <a:spLocks noChangeArrowheads="1"/>
          </p:cNvSpPr>
          <p:nvPr/>
        </p:nvSpPr>
        <p:spPr bwMode="auto">
          <a:xfrm>
            <a:off x="0" y="6570663"/>
            <a:ext cx="8596313" cy="287337"/>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Sources: A.M. Best, ISO, Insurance Information Institute.                                   </a:t>
            </a:r>
          </a:p>
        </p:txBody>
      </p:sp>
      <p:graphicFrame>
        <p:nvGraphicFramePr>
          <p:cNvPr id="32770" name="Object 3"/>
          <p:cNvGraphicFramePr>
            <a:graphicFrameLocks/>
          </p:cNvGraphicFramePr>
          <p:nvPr>
            <p:extLst/>
          </p:nvPr>
        </p:nvGraphicFramePr>
        <p:xfrm>
          <a:off x="304800" y="1152525"/>
          <a:ext cx="8582025" cy="4572000"/>
        </p:xfrm>
        <a:graphic>
          <a:graphicData uri="http://schemas.openxmlformats.org/presentationml/2006/ole">
            <mc:AlternateContent xmlns:mc="http://schemas.openxmlformats.org/markup-compatibility/2006">
              <mc:Choice xmlns:v="urn:schemas-microsoft-com:vml" Requires="v">
                <p:oleObj spid="_x0000_s27941901" name="Chart" r:id="rId4" imgW="8581960" imgH="4162376" progId="MSGraph.Chart.8">
                  <p:embed followColorScheme="full"/>
                </p:oleObj>
              </mc:Choice>
              <mc:Fallback>
                <p:oleObj name="Chart" r:id="rId4" imgW="8581960" imgH="4162376" progId="MSGraph.Chart.8">
                  <p:embed followColorScheme="full"/>
                  <p:pic>
                    <p:nvPicPr>
                      <p:cNvPr id="0" name=""/>
                      <p:cNvPicPr>
                        <a:picLocks noChangeArrowheads="1"/>
                      </p:cNvPicPr>
                      <p:nvPr/>
                    </p:nvPicPr>
                    <p:blipFill>
                      <a:blip r:embed="rId5"/>
                      <a:srcRect/>
                      <a:stretch>
                        <a:fillRect/>
                      </a:stretch>
                    </p:blipFill>
                    <p:spPr bwMode="auto">
                      <a:xfrm>
                        <a:off x="304800" y="1152525"/>
                        <a:ext cx="8582025"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65413" name="Rectangle 5"/>
          <p:cNvSpPr>
            <a:spLocks noChangeArrowheads="1"/>
          </p:cNvSpPr>
          <p:nvPr/>
        </p:nvSpPr>
        <p:spPr bwMode="blackWhite">
          <a:xfrm>
            <a:off x="212725" y="5593976"/>
            <a:ext cx="8664575" cy="86518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Insurers Posted Net Realized Capital Gains in 2010 - 2013 Following Two Years of Realized Losses During the Financial Crisis.  Realized </a:t>
            </a:r>
            <a:r>
              <a:rPr lang="en-US" b="1" dirty="0">
                <a:solidFill>
                  <a:srgbClr val="FFFFFF"/>
                </a:solidFill>
              </a:rPr>
              <a:t>Capital Losses Were a</a:t>
            </a:r>
            <a:r>
              <a:rPr lang="en-US" b="1" dirty="0" smtClean="0">
                <a:solidFill>
                  <a:srgbClr val="FFFFFF"/>
                </a:solidFill>
              </a:rPr>
              <a:t> </a:t>
            </a:r>
            <a:r>
              <a:rPr lang="en-US" b="1" dirty="0">
                <a:solidFill>
                  <a:srgbClr val="FFFFFF"/>
                </a:solidFill>
              </a:rPr>
              <a:t>Primary Cause </a:t>
            </a:r>
            <a:r>
              <a:rPr lang="en-US" b="1" dirty="0" smtClean="0">
                <a:solidFill>
                  <a:srgbClr val="FFFFFF"/>
                </a:solidFill>
              </a:rPr>
              <a:t>of </a:t>
            </a:r>
            <a:r>
              <a:rPr lang="en-US" b="1" dirty="0">
                <a:solidFill>
                  <a:srgbClr val="FFFFFF"/>
                </a:solidFill>
              </a:rPr>
              <a:t>2008/2009’s Large Drop in Profits and ROE</a:t>
            </a:r>
          </a:p>
        </p:txBody>
      </p:sp>
      <p:sp>
        <p:nvSpPr>
          <p:cNvPr id="32777"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32778" name="Rectangle 8"/>
          <p:cNvSpPr>
            <a:spLocks noChangeArrowheads="1"/>
          </p:cNvSpPr>
          <p:nvPr/>
        </p:nvSpPr>
        <p:spPr bwMode="auto">
          <a:xfrm>
            <a:off x="8097774" y="1397607"/>
            <a:ext cx="360426" cy="1872368"/>
          </a:xfrm>
          <a:prstGeom prst="rect">
            <a:avLst/>
          </a:prstGeom>
          <a:noFill/>
          <a:ln w="38100">
            <a:solidFill>
              <a:srgbClr val="FF00FF"/>
            </a:solidFill>
            <a:miter lim="800000"/>
            <a:headEnd/>
            <a:tailEnd/>
          </a:ln>
        </p:spPr>
        <p:txBody>
          <a:bodyPr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12" name="AutoShape 8"/>
          <p:cNvSpPr>
            <a:spLocks noChangeArrowheads="1"/>
          </p:cNvSpPr>
          <p:nvPr/>
        </p:nvSpPr>
        <p:spPr bwMode="blackWhite">
          <a:xfrm>
            <a:off x="4663255" y="1083248"/>
            <a:ext cx="3351934" cy="526891"/>
          </a:xfrm>
          <a:prstGeom prst="wedgeRectCallout">
            <a:avLst>
              <a:gd name="adj1" fmla="val 51744"/>
              <a:gd name="adj2" fmla="val 10740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Realized capital gains rose sharply as equity markets rallied</a:t>
            </a:r>
            <a:endParaRPr lang="en-US" sz="1600" b="1" dirty="0">
              <a:solidFill>
                <a:schemeClr val="bg1"/>
              </a:solidFill>
            </a:endParaRPr>
          </a:p>
        </p:txBody>
      </p:sp>
    </p:spTree>
    <p:extLst>
      <p:ext uri="{BB962C8B-B14F-4D97-AF65-F5344CB8AC3E}">
        <p14:creationId xmlns:p14="http://schemas.microsoft.com/office/powerpoint/2010/main" val="352417742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65413"/>
                                        </p:tgtEl>
                                        <p:attrNameLst>
                                          <p:attrName>style.visibility</p:attrName>
                                        </p:attrNameLst>
                                      </p:cBhvr>
                                      <p:to>
                                        <p:strVal val="visible"/>
                                      </p:to>
                                    </p:set>
                                    <p:anim calcmode="lin" valueType="num">
                                      <p:cBhvr>
                                        <p:cTn id="7" dur="500" fill="hold"/>
                                        <p:tgtEl>
                                          <p:spTgt spid="2065413"/>
                                        </p:tgtEl>
                                        <p:attrNameLst>
                                          <p:attrName>ppt_w</p:attrName>
                                        </p:attrNameLst>
                                      </p:cBhvr>
                                      <p:tavLst>
                                        <p:tav tm="0">
                                          <p:val>
                                            <p:fltVal val="0"/>
                                          </p:val>
                                        </p:tav>
                                        <p:tav tm="100000">
                                          <p:val>
                                            <p:strVal val="#ppt_w"/>
                                          </p:val>
                                        </p:tav>
                                      </p:tavLst>
                                    </p:anim>
                                    <p:anim calcmode="lin" valueType="num">
                                      <p:cBhvr>
                                        <p:cTn id="8" dur="500" fill="hold"/>
                                        <p:tgtEl>
                                          <p:spTgt spid="2065413"/>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5413" grpId="0" animBg="1"/>
      <p:bldP spid="12" grpId="0" animBg="1"/>
    </p:bldLst>
  </p:timing>
</p:sld>
</file>

<file path=ppt/slides/slide20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p:txBody>
          <a:bodyPr/>
          <a:lstStyle/>
          <a:p>
            <a:r>
              <a:rPr lang="en-US" dirty="0" smtClean="0"/>
              <a:t>Property/Casualty Insurance Industry Investment Gain: 1994–2013</a:t>
            </a:r>
            <a:r>
              <a:rPr lang="en-US" baseline="30000" dirty="0" smtClean="0"/>
              <a:t>1</a:t>
            </a:r>
          </a:p>
        </p:txBody>
      </p:sp>
      <p:graphicFrame>
        <p:nvGraphicFramePr>
          <p:cNvPr id="58370" name="Object 3"/>
          <p:cNvGraphicFramePr>
            <a:graphicFrameLocks/>
          </p:cNvGraphicFramePr>
          <p:nvPr>
            <p:extLst/>
          </p:nvPr>
        </p:nvGraphicFramePr>
        <p:xfrm>
          <a:off x="360363" y="1558925"/>
          <a:ext cx="8451850" cy="3663950"/>
        </p:xfrm>
        <a:graphic>
          <a:graphicData uri="http://schemas.openxmlformats.org/presentationml/2006/ole">
            <mc:AlternateContent xmlns:mc="http://schemas.openxmlformats.org/markup-compatibility/2006">
              <mc:Choice xmlns:v="urn:schemas-microsoft-com:vml" Requires="v">
                <p:oleObj spid="_x0000_s27942925" name="Chart" r:id="rId4" imgW="8429714" imgH="3638435" progId="MSGraph.Chart.8">
                  <p:embed followColorScheme="full"/>
                </p:oleObj>
              </mc:Choice>
              <mc:Fallback>
                <p:oleObj name="Chart" r:id="rId4" imgW="8429714" imgH="3638435" progId="MSGraph.Chart.8">
                  <p:embed followColorScheme="full"/>
                  <p:pic>
                    <p:nvPicPr>
                      <p:cNvPr id="0" name=""/>
                      <p:cNvPicPr>
                        <a:picLocks noChangeArrowheads="1"/>
                      </p:cNvPicPr>
                      <p:nvPr/>
                    </p:nvPicPr>
                    <p:blipFill>
                      <a:blip r:embed="rId5"/>
                      <a:srcRect/>
                      <a:stretch>
                        <a:fillRect/>
                      </a:stretch>
                    </p:blipFill>
                    <p:spPr bwMode="auto">
                      <a:xfrm>
                        <a:off x="360363" y="1558925"/>
                        <a:ext cx="845185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484094" y="5202985"/>
            <a:ext cx="8283295" cy="104933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Investment Income Continued to Fall in 2013 Due to Low Interest Rates but Realized Investment Gains Were Up Sharply; </a:t>
            </a:r>
            <a:r>
              <a:rPr lang="en-US" b="1" dirty="0">
                <a:solidFill>
                  <a:srgbClr val="FFFFFF"/>
                </a:solidFill>
              </a:rPr>
              <a:t>The Financial Crisis Caused Investment Gains to Fall by 50% in 2008</a:t>
            </a:r>
          </a:p>
        </p:txBody>
      </p:sp>
      <p:sp>
        <p:nvSpPr>
          <p:cNvPr id="58373" name="Rectangle 5"/>
          <p:cNvSpPr>
            <a:spLocks noChangeArrowheads="1"/>
          </p:cNvSpPr>
          <p:nvPr/>
        </p:nvSpPr>
        <p:spPr bwMode="auto">
          <a:xfrm>
            <a:off x="-103236" y="6302140"/>
            <a:ext cx="9144000" cy="59554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baseline="30000" dirty="0"/>
              <a:t>1</a:t>
            </a:r>
            <a:r>
              <a:rPr lang="en-US" sz="1100" dirty="0"/>
              <a:t> Investment gains consist primarily of interest, stock dividends and realized capital gains and losses.</a:t>
            </a:r>
          </a:p>
          <a:p>
            <a:pPr marL="133350" indent="-133350" eaLnBrk="0" hangingPunct="0">
              <a:lnSpc>
                <a:spcPct val="90000"/>
              </a:lnSpc>
              <a:buClr>
                <a:schemeClr val="accent2"/>
              </a:buClr>
              <a:buFont typeface="Wingdings" pitchFamily="2" charset="2"/>
              <a:buNone/>
              <a:tabLst>
                <a:tab pos="112713" algn="r"/>
              </a:tabLst>
            </a:pPr>
            <a:r>
              <a:rPr lang="en-US" sz="1100" dirty="0"/>
              <a:t>* 2005 figure includes special one-time dividend of $</a:t>
            </a:r>
            <a:r>
              <a:rPr lang="en-US" sz="1100" dirty="0" smtClean="0"/>
              <a:t>3.2B; </a:t>
            </a: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ISO; Insurance Information Institute.</a:t>
            </a:r>
          </a:p>
        </p:txBody>
      </p:sp>
      <p:sp>
        <p:nvSpPr>
          <p:cNvPr id="58374"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8" name="AutoShape 7"/>
          <p:cNvSpPr>
            <a:spLocks noChangeArrowheads="1"/>
          </p:cNvSpPr>
          <p:nvPr/>
        </p:nvSpPr>
        <p:spPr bwMode="blackWhite">
          <a:xfrm>
            <a:off x="3814762" y="3716594"/>
            <a:ext cx="2810735" cy="976429"/>
          </a:xfrm>
          <a:prstGeom prst="wedgeRectCallout">
            <a:avLst>
              <a:gd name="adj1" fmla="val 113521"/>
              <a:gd name="adj2" fmla="val -7727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Investment </a:t>
            </a:r>
            <a:r>
              <a:rPr lang="en-US" sz="1600" b="1" dirty="0">
                <a:solidFill>
                  <a:schemeClr val="bg1"/>
                </a:solidFill>
                <a:latin typeface="Arial" pitchFamily="34" charset="0"/>
                <a:cs typeface="+mn-cs"/>
              </a:rPr>
              <a:t>gains </a:t>
            </a:r>
            <a:r>
              <a:rPr lang="en-US" sz="1600" b="1" dirty="0" smtClean="0">
                <a:solidFill>
                  <a:schemeClr val="bg1"/>
                </a:solidFill>
                <a:latin typeface="Arial" pitchFamily="34" charset="0"/>
                <a:cs typeface="+mn-cs"/>
              </a:rPr>
              <a:t>in 2013 were their highest in the post-crisis era</a:t>
            </a:r>
            <a:endParaRPr lang="en-US" sz="1600" b="1" dirty="0">
              <a:solidFill>
                <a:schemeClr val="bg1"/>
              </a:solidFill>
              <a:latin typeface="Arial" pitchFamily="34" charset="0"/>
              <a:cs typeface="+mn-cs"/>
            </a:endParaRPr>
          </a:p>
        </p:txBody>
      </p:sp>
    </p:spTree>
    <p:extLst>
      <p:ext uri="{BB962C8B-B14F-4D97-AF65-F5344CB8AC3E}">
        <p14:creationId xmlns:p14="http://schemas.microsoft.com/office/powerpoint/2010/main" val="211202235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20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6041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042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042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54C3BA2-5309-47FB-8C6B-909E44510230}" type="slidenum">
              <a:rPr lang="en-US" sz="900"/>
              <a:pPr algn="r" eaLnBrk="0" hangingPunct="0">
                <a:lnSpc>
                  <a:spcPct val="85000"/>
                </a:lnSpc>
                <a:spcBef>
                  <a:spcPct val="20000"/>
                </a:spcBef>
              </a:pPr>
              <a:t>202</a:t>
            </a:fld>
            <a:endParaRPr lang="en-US" sz="900"/>
          </a:p>
        </p:txBody>
      </p:sp>
      <p:graphicFrame>
        <p:nvGraphicFramePr>
          <p:cNvPr id="60418" name="Object 3"/>
          <p:cNvGraphicFramePr>
            <a:graphicFrameLocks/>
          </p:cNvGraphicFramePr>
          <p:nvPr/>
        </p:nvGraphicFramePr>
        <p:xfrm>
          <a:off x="304800" y="1447800"/>
          <a:ext cx="8623300" cy="3771900"/>
        </p:xfrm>
        <a:graphic>
          <a:graphicData uri="http://schemas.openxmlformats.org/presentationml/2006/ole">
            <mc:AlternateContent xmlns:mc="http://schemas.openxmlformats.org/markup-compatibility/2006">
              <mc:Choice xmlns:v="urn:schemas-microsoft-com:vml" Requires="v">
                <p:oleObj spid="_x0000_s27943949" name="Chart" r:id="rId4" imgW="8620022" imgH="3771782" progId="MSGraph.Chart.8">
                  <p:embed followColorScheme="full"/>
                </p:oleObj>
              </mc:Choice>
              <mc:Fallback>
                <p:oleObj name="Chart" r:id="rId4" imgW="8620022" imgH="3771782" progId="MSGraph.Chart.8">
                  <p:embed followColorScheme="full"/>
                  <p:pic>
                    <p:nvPicPr>
                      <p:cNvPr id="0" name=""/>
                      <p:cNvPicPr>
                        <a:picLocks noChangeArrowheads="1"/>
                      </p:cNvPicPr>
                      <p:nvPr/>
                    </p:nvPicPr>
                    <p:blipFill>
                      <a:blip r:embed="rId5"/>
                      <a:srcRect/>
                      <a:stretch>
                        <a:fillRect/>
                      </a:stretch>
                    </p:blipFill>
                    <p:spPr bwMode="auto">
                      <a:xfrm>
                        <a:off x="304800" y="1447800"/>
                        <a:ext cx="8623300" cy="377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5"/>
          <p:cNvSpPr>
            <a:spLocks noChangeArrowheads="1"/>
          </p:cNvSpPr>
          <p:nvPr/>
        </p:nvSpPr>
        <p:spPr bwMode="blackWhite">
          <a:xfrm>
            <a:off x="1050925" y="5410200"/>
            <a:ext cx="696277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a:solidFill>
                  <a:srgbClr val="FFFFFF"/>
                </a:solidFill>
              </a:rPr>
              <a:t>Lower Investment Earnings Place a Greater Burden on Underwriting and Pricing Discipline</a:t>
            </a:r>
          </a:p>
        </p:txBody>
      </p:sp>
      <p:sp>
        <p:nvSpPr>
          <p:cNvPr id="60423" name="Rectangle 4"/>
          <p:cNvSpPr>
            <a:spLocks noChangeArrowheads="1"/>
          </p:cNvSpPr>
          <p:nvPr/>
        </p:nvSpPr>
        <p:spPr bwMode="auto">
          <a:xfrm>
            <a:off x="0" y="6203950"/>
            <a:ext cx="7569200" cy="65405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*Based on 2008 Invested Assets and Earned Premiums</a:t>
            </a:r>
          </a:p>
          <a:p>
            <a:pPr eaLnBrk="0" hangingPunct="0">
              <a:lnSpc>
                <a:spcPct val="85000"/>
              </a:lnSpc>
              <a:spcBef>
                <a:spcPct val="25000"/>
              </a:spcBef>
              <a:buClr>
                <a:schemeClr val="accent2"/>
              </a:buClr>
              <a:buFont typeface="Wingdings" pitchFamily="2" charset="2"/>
              <a:buNone/>
            </a:pPr>
            <a:r>
              <a:rPr lang="en-US" sz="1100" dirty="0"/>
              <a:t>**US domestic reinsurance only</a:t>
            </a:r>
          </a:p>
          <a:p>
            <a:pPr eaLnBrk="0" hangingPunct="0">
              <a:lnSpc>
                <a:spcPct val="85000"/>
              </a:lnSpc>
              <a:spcBef>
                <a:spcPct val="25000"/>
              </a:spcBef>
              <a:buClr>
                <a:schemeClr val="accent2"/>
              </a:buClr>
              <a:buFont typeface="Wingdings" pitchFamily="2" charset="2"/>
              <a:buNone/>
            </a:pPr>
            <a:r>
              <a:rPr lang="en-US" sz="1100" dirty="0"/>
              <a:t>Source: A.M. Best; Insurance Information Institute.</a:t>
            </a:r>
          </a:p>
        </p:txBody>
      </p:sp>
      <p:sp>
        <p:nvSpPr>
          <p:cNvPr id="12" name="Rectangle 2"/>
          <p:cNvSpPr txBox="1">
            <a:spLocks noChangeArrowheads="1"/>
          </p:cNvSpPr>
          <p:nvPr/>
        </p:nvSpPr>
        <p:spPr>
          <a:xfrm>
            <a:off x="31750" y="-46038"/>
            <a:ext cx="7400925" cy="860426"/>
          </a:xfrm>
          <a:prstGeom prst="rect">
            <a:avLst/>
          </a:prstGeom>
        </p:spPr>
        <p:txBody>
          <a:bodyPr/>
          <a:lstStyle/>
          <a:p>
            <a:pPr defTabSz="114300" eaLnBrk="0" hangingPunct="0">
              <a:lnSpc>
                <a:spcPct val="90000"/>
              </a:lnSpc>
              <a:defRPr/>
            </a:pPr>
            <a:r>
              <a:rPr lang="en-US" sz="2400" b="1" kern="0">
                <a:solidFill>
                  <a:srgbClr val="225A7A"/>
                </a:solidFill>
                <a:ea typeface="+mj-ea"/>
                <a:cs typeface="+mj-cs"/>
              </a:rPr>
              <a:t>Reduction in Combined Ratio Necessary to Offset 1% Decline in Investment Yield to Maintain Constant ROE, by Line*</a:t>
            </a:r>
            <a:endParaRPr lang="en-US" sz="2400" b="1" kern="0" dirty="0">
              <a:solidFill>
                <a:srgbClr val="225A7A"/>
              </a:solidFill>
              <a:ea typeface="+mj-ea"/>
              <a:cs typeface="+mj-cs"/>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79649112-2361-4913-9798-B6AEBB59A8D4}" type="slidenum">
              <a:rPr lang="en-US" smtClean="0"/>
              <a:pPr>
                <a:defRPr/>
              </a:pPr>
              <a:t>202</a:t>
            </a:fld>
            <a:endParaRPr lang="en-US"/>
          </a:p>
        </p:txBody>
      </p:sp>
    </p:spTree>
    <p:extLst>
      <p:ext uri="{BB962C8B-B14F-4D97-AF65-F5344CB8AC3E}">
        <p14:creationId xmlns:p14="http://schemas.microsoft.com/office/powerpoint/2010/main" val="249412661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0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174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174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2D49CA0-B047-4B42-9E08-5BCAF29776AF}" type="slidenum">
              <a:rPr lang="en-US" sz="900"/>
              <a:pPr algn="r" eaLnBrk="0" hangingPunct="0">
                <a:lnSpc>
                  <a:spcPct val="85000"/>
                </a:lnSpc>
                <a:spcBef>
                  <a:spcPct val="20000"/>
                </a:spcBef>
              </a:pPr>
              <a:t>203</a:t>
            </a:fld>
            <a:endParaRPr lang="en-US" sz="900"/>
          </a:p>
        </p:txBody>
      </p:sp>
      <p:sp>
        <p:nvSpPr>
          <p:cNvPr id="31750" name="Rectangle 7"/>
          <p:cNvSpPr>
            <a:spLocks noGrp="1" noChangeArrowheads="1"/>
          </p:cNvSpPr>
          <p:nvPr>
            <p:ph type="title" idx="4294967295"/>
          </p:nvPr>
        </p:nvSpPr>
        <p:spPr>
          <a:xfrm>
            <a:off x="565150" y="147638"/>
            <a:ext cx="7102475" cy="860425"/>
          </a:xfrm>
        </p:spPr>
        <p:txBody>
          <a:bodyPr/>
          <a:lstStyle/>
          <a:p>
            <a:r>
              <a:rPr lang="en-US" dirty="0" smtClean="0"/>
              <a:t>U.S. 10-Year Treasury Note Yields:</a:t>
            </a:r>
            <a:br>
              <a:rPr lang="en-US" dirty="0" smtClean="0"/>
            </a:br>
            <a:r>
              <a:rPr lang="en-US" dirty="0" smtClean="0"/>
              <a:t>A Long Downward Trend, 1990–2014*</a:t>
            </a:r>
          </a:p>
        </p:txBody>
      </p:sp>
      <p:sp>
        <p:nvSpPr>
          <p:cNvPr id="31751" name="Text Box 5"/>
          <p:cNvSpPr txBox="1">
            <a:spLocks noChangeArrowheads="1"/>
          </p:cNvSpPr>
          <p:nvPr/>
        </p:nvSpPr>
        <p:spPr bwMode="auto">
          <a:xfrm>
            <a:off x="0" y="6285566"/>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*Monthly, </a:t>
            </a:r>
            <a:r>
              <a:rPr lang="en-US" sz="1100" dirty="0" smtClean="0"/>
              <a:t>through June 2014.              </a:t>
            </a:r>
            <a:r>
              <a:rPr lang="en-US" sz="1100" dirty="0"/>
              <a:t>Note: Recessions indicated by gray shaded columns.</a:t>
            </a:r>
          </a:p>
          <a:p>
            <a:pPr eaLnBrk="0" hangingPunct="0">
              <a:lnSpc>
                <a:spcPct val="85000"/>
              </a:lnSpc>
              <a:spcBef>
                <a:spcPct val="25000"/>
              </a:spcBef>
              <a:buClr>
                <a:schemeClr val="accent2"/>
              </a:buClr>
              <a:buFont typeface="Wingdings" pitchFamily="2" charset="2"/>
              <a:buNone/>
            </a:pPr>
            <a:r>
              <a:rPr lang="en-US" sz="1100" dirty="0"/>
              <a:t>Sources: Federal Reserve Bank at </a:t>
            </a:r>
            <a:r>
              <a:rPr lang="en-US" sz="1100" dirty="0" smtClean="0">
                <a:hlinkClick r:id="rId4"/>
              </a:rPr>
              <a:t>http://www.federalreserve.gov/releases/h15/data.htm</a:t>
            </a:r>
            <a:r>
              <a:rPr lang="en-US" sz="1100" dirty="0" smtClean="0"/>
              <a:t>.  </a:t>
            </a:r>
            <a:r>
              <a:rPr lang="en-US" sz="1100" dirty="0"/>
              <a:t/>
            </a:r>
            <a:br>
              <a:rPr lang="en-US" sz="1100" dirty="0"/>
            </a:br>
            <a:r>
              <a:rPr lang="en-US" sz="1100" dirty="0"/>
              <a:t>National Bureau of Economic Research (recession dates); Insurance Information Institutes.</a:t>
            </a:r>
          </a:p>
        </p:txBody>
      </p:sp>
      <p:graphicFrame>
        <p:nvGraphicFramePr>
          <p:cNvPr id="31746" name="Object 8"/>
          <p:cNvGraphicFramePr>
            <a:graphicFrameLocks noChangeAspect="1"/>
          </p:cNvGraphicFramePr>
          <p:nvPr>
            <p:extLst>
              <p:ext uri="{D42A27DB-BD31-4B8C-83A1-F6EECF244321}">
                <p14:modId xmlns:p14="http://schemas.microsoft.com/office/powerpoint/2010/main" val="2982925236"/>
              </p:ext>
            </p:extLst>
          </p:nvPr>
        </p:nvGraphicFramePr>
        <p:xfrm>
          <a:off x="463550" y="977900"/>
          <a:ext cx="8404225" cy="4838700"/>
        </p:xfrm>
        <a:graphic>
          <a:graphicData uri="http://schemas.openxmlformats.org/presentationml/2006/ole">
            <mc:AlternateContent xmlns:mc="http://schemas.openxmlformats.org/markup-compatibility/2006">
              <mc:Choice xmlns:v="urn:schemas-microsoft-com:vml" Requires="v">
                <p:oleObj spid="_x0000_s27944973" name="Chart" r:id="rId5" imgW="8343872" imgH="4381562" progId="MSGraph.Chart.8">
                  <p:embed followColorScheme="full"/>
                </p:oleObj>
              </mc:Choice>
              <mc:Fallback>
                <p:oleObj name="Chart" r:id="rId5" imgW="8343872" imgH="4381562" progId="MSGraph.Chart.8">
                  <p:embed followColorScheme="full"/>
                  <p:pic>
                    <p:nvPicPr>
                      <p:cNvPr id="0" name=""/>
                      <p:cNvPicPr>
                        <a:picLocks noChangeAspect="1" noChangeArrowheads="1"/>
                      </p:cNvPicPr>
                      <p:nvPr/>
                    </p:nvPicPr>
                    <p:blipFill>
                      <a:blip r:embed="rId6"/>
                      <a:srcRect/>
                      <a:stretch>
                        <a:fillRect/>
                      </a:stretch>
                    </p:blipFill>
                    <p:spPr bwMode="auto">
                      <a:xfrm>
                        <a:off x="463550" y="977900"/>
                        <a:ext cx="8404225"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AutoShape 38"/>
          <p:cNvSpPr>
            <a:spLocks noChangeArrowheads="1"/>
          </p:cNvSpPr>
          <p:nvPr/>
        </p:nvSpPr>
        <p:spPr bwMode="blackWhite">
          <a:xfrm>
            <a:off x="1181100" y="4191000"/>
            <a:ext cx="2876550" cy="809625"/>
          </a:xfrm>
          <a:prstGeom prst="wedgeRectCallout">
            <a:avLst>
              <a:gd name="adj1" fmla="val 76476"/>
              <a:gd name="adj2" fmla="val -13733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Yields on 10-Year U.S. Treasury Notes have been essentially  below 5% </a:t>
            </a:r>
            <a:r>
              <a:rPr lang="en-US" sz="1400" b="1" dirty="0" smtClean="0">
                <a:solidFill>
                  <a:schemeClr val="bg1"/>
                </a:solidFill>
              </a:rPr>
              <a:t>for a full decade</a:t>
            </a:r>
            <a:r>
              <a:rPr lang="en-US" sz="1400" b="1" dirty="0">
                <a:solidFill>
                  <a:schemeClr val="bg1"/>
                </a:solidFill>
              </a:rPr>
              <a:t>. </a:t>
            </a:r>
          </a:p>
        </p:txBody>
      </p:sp>
      <p:sp>
        <p:nvSpPr>
          <p:cNvPr id="10" name="Oval 8"/>
          <p:cNvSpPr>
            <a:spLocks noChangeArrowheads="1"/>
          </p:cNvSpPr>
          <p:nvPr/>
        </p:nvSpPr>
        <p:spPr bwMode="auto">
          <a:xfrm rot="-5400000">
            <a:off x="7782847" y="4061952"/>
            <a:ext cx="1352547" cy="897810"/>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31754" name="Rectangle 4"/>
          <p:cNvSpPr>
            <a:spLocks noChangeArrowheads="1"/>
          </p:cNvSpPr>
          <p:nvPr/>
        </p:nvSpPr>
        <p:spPr bwMode="blackWhite">
          <a:xfrm>
            <a:off x="447675" y="5667375"/>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Since roughly 80% of P/C bond/cash investments are in 10-year or shorter durations, most P/C insurer portfolios will have low-yielding bonds for years to come. </a:t>
            </a:r>
          </a:p>
        </p:txBody>
      </p:sp>
      <p:sp>
        <p:nvSpPr>
          <p:cNvPr id="11" name="AutoShape 38"/>
          <p:cNvSpPr>
            <a:spLocks noChangeArrowheads="1"/>
          </p:cNvSpPr>
          <p:nvPr/>
        </p:nvSpPr>
        <p:spPr bwMode="blackWhite">
          <a:xfrm>
            <a:off x="5427406" y="1445343"/>
            <a:ext cx="3430845" cy="1183558"/>
          </a:xfrm>
          <a:prstGeom prst="wedgeRectCallout">
            <a:avLst>
              <a:gd name="adj1" fmla="val 40081"/>
              <a:gd name="adj2" fmla="val 17130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Yields on 10-Year U.S. Treasury Notes </a:t>
            </a:r>
            <a:r>
              <a:rPr lang="en-US" sz="1400" b="1" dirty="0" smtClean="0">
                <a:solidFill>
                  <a:schemeClr val="bg1"/>
                </a:solidFill>
              </a:rPr>
              <a:t>recently plunged to record  modern-era lows in early 2013 but have since risen as the Fed begins “tapering” its QE program in 2014</a:t>
            </a:r>
            <a:endParaRPr lang="en-US" sz="1400" b="1" dirty="0">
              <a:solidFill>
                <a:schemeClr val="bg1"/>
              </a:solidFill>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203</a:t>
            </a:fld>
            <a:endParaRPr lang="en-US"/>
          </a:p>
        </p:txBody>
      </p:sp>
    </p:spTree>
    <p:extLst>
      <p:ext uri="{BB962C8B-B14F-4D97-AF65-F5344CB8AC3E}">
        <p14:creationId xmlns:p14="http://schemas.microsoft.com/office/powerpoint/2010/main" val="45104531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17" presetClass="entr" presetSubtype="4"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ppt_x</p:attrName>
                                        </p:attrNameLst>
                                      </p:cBhvr>
                                      <p:tavLst>
                                        <p:tav tm="0">
                                          <p:val>
                                            <p:strVal val="#ppt_x"/>
                                          </p:val>
                                        </p:tav>
                                        <p:tav tm="100000">
                                          <p:val>
                                            <p:strVal val="#ppt_x"/>
                                          </p:val>
                                        </p:tav>
                                      </p:tavLst>
                                    </p:anim>
                                    <p:anim calcmode="lin" valueType="num">
                                      <p:cBhvr>
                                        <p:cTn id="12" dur="500" fill="hold"/>
                                        <p:tgtEl>
                                          <p:spTgt spid="10"/>
                                        </p:tgtEl>
                                        <p:attrNameLst>
                                          <p:attrName>ppt_y</p:attrName>
                                        </p:attrNameLst>
                                      </p:cBhvr>
                                      <p:tavLst>
                                        <p:tav tm="0">
                                          <p:val>
                                            <p:strVal val="#ppt_y+#ppt_h/2"/>
                                          </p:val>
                                        </p:tav>
                                        <p:tav tm="100000">
                                          <p:val>
                                            <p:strVal val="#ppt_y"/>
                                          </p:val>
                                        </p:tav>
                                      </p:tavLst>
                                    </p:anim>
                                    <p:anim calcmode="lin" valueType="num">
                                      <p:cBhvr>
                                        <p:cTn id="13" dur="500" fill="hold"/>
                                        <p:tgtEl>
                                          <p:spTgt spid="10"/>
                                        </p:tgtEl>
                                        <p:attrNameLst>
                                          <p:attrName>ppt_w</p:attrName>
                                        </p:attrNameLst>
                                      </p:cBhvr>
                                      <p:tavLst>
                                        <p:tav tm="0">
                                          <p:val>
                                            <p:strVal val="#ppt_w"/>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childTnLst>
                                </p:cTn>
                              </p:par>
                            </p:childTnLst>
                          </p:cTn>
                        </p:par>
                        <p:par>
                          <p:cTn id="15" fill="hold">
                            <p:stCondLst>
                              <p:cond delay="2500"/>
                            </p:stCondLst>
                            <p:childTnLst>
                              <p:par>
                                <p:cTn id="16" presetID="22" presetClass="entr" presetSubtype="8" fill="hold" grpId="0" nodeType="afterEffect">
                                  <p:stCondLst>
                                    <p:cond delay="50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5C05A54-118B-41A1-B90D-339B96E840C1}" type="slidenum">
              <a:rPr lang="en-US" sz="900"/>
              <a:pPr algn="r" eaLnBrk="0" hangingPunct="0">
                <a:lnSpc>
                  <a:spcPct val="85000"/>
                </a:lnSpc>
                <a:spcBef>
                  <a:spcPct val="20000"/>
                </a:spcBef>
              </a:pPr>
              <a:t>204</a:t>
            </a:fld>
            <a:endParaRPr lang="en-US" sz="900"/>
          </a:p>
        </p:txBody>
      </p:sp>
      <p:sp>
        <p:nvSpPr>
          <p:cNvPr id="11270" name="Rectangle 7"/>
          <p:cNvSpPr>
            <a:spLocks noGrp="1" noChangeArrowheads="1"/>
          </p:cNvSpPr>
          <p:nvPr>
            <p:ph type="title" idx="4294967295"/>
          </p:nvPr>
        </p:nvSpPr>
        <p:spPr>
          <a:xfrm>
            <a:off x="565150" y="147638"/>
            <a:ext cx="7102475" cy="860425"/>
          </a:xfrm>
        </p:spPr>
        <p:txBody>
          <a:bodyPr/>
          <a:lstStyle/>
          <a:p>
            <a:r>
              <a:rPr lang="en-US" dirty="0" smtClean="0">
                <a:latin typeface="Arial" pitchFamily="34" charset="0"/>
              </a:rPr>
              <a:t>U.S. Treasury Security Yields:</a:t>
            </a:r>
            <a:br>
              <a:rPr lang="en-US" dirty="0" smtClean="0">
                <a:latin typeface="Arial" pitchFamily="34" charset="0"/>
              </a:rPr>
            </a:br>
            <a:r>
              <a:rPr lang="en-US" dirty="0" smtClean="0">
                <a:latin typeface="Arial" pitchFamily="34" charset="0"/>
              </a:rPr>
              <a:t>A Long Downward Trend, 1990–2014*</a:t>
            </a:r>
          </a:p>
        </p:txBody>
      </p:sp>
      <p:sp>
        <p:nvSpPr>
          <p:cNvPr id="11271" name="Text Box 5"/>
          <p:cNvSpPr txBox="1">
            <a:spLocks noChangeArrowheads="1"/>
          </p:cNvSpPr>
          <p:nvPr/>
        </p:nvSpPr>
        <p:spPr bwMode="auto">
          <a:xfrm>
            <a:off x="0" y="6284913"/>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*Monthly, constant maturity, nominal rates, through </a:t>
            </a:r>
            <a:r>
              <a:rPr lang="en-US" sz="1100" dirty="0" smtClean="0"/>
              <a:t>June 2014.</a:t>
            </a:r>
            <a:endParaRPr lang="en-US" sz="1100" dirty="0"/>
          </a:p>
          <a:p>
            <a:pPr eaLnBrk="0" hangingPunct="0">
              <a:lnSpc>
                <a:spcPct val="85000"/>
              </a:lnSpc>
              <a:spcBef>
                <a:spcPct val="25000"/>
              </a:spcBef>
              <a:buClr>
                <a:schemeClr val="accent2"/>
              </a:buClr>
              <a:buFont typeface="Wingdings" pitchFamily="2" charset="2"/>
              <a:buNone/>
            </a:pPr>
            <a:r>
              <a:rPr lang="en-US" sz="1100" dirty="0"/>
              <a:t>Sources: Federal Reserve Bank at </a:t>
            </a:r>
            <a:r>
              <a:rPr lang="en-US" sz="1100" dirty="0">
                <a:hlinkClick r:id="rId4"/>
              </a:rPr>
              <a:t>http://</a:t>
            </a:r>
            <a:r>
              <a:rPr lang="en-US" sz="1100" dirty="0" smtClean="0">
                <a:hlinkClick r:id="rId4"/>
              </a:rPr>
              <a:t>www.federalreserve.gov/releases/h15/data.htm</a:t>
            </a:r>
            <a:r>
              <a:rPr lang="en-US" sz="1100" dirty="0" smtClean="0"/>
              <a:t>. National </a:t>
            </a:r>
            <a:r>
              <a:rPr lang="en-US" sz="1100" dirty="0"/>
              <a:t>Bureau of Economic Research (recession dates); Insurance Information </a:t>
            </a:r>
            <a:r>
              <a:rPr lang="en-US" sz="1100" dirty="0" smtClean="0"/>
              <a:t>Institute.</a:t>
            </a:r>
            <a:endParaRPr lang="en-US" sz="1100" dirty="0"/>
          </a:p>
        </p:txBody>
      </p:sp>
      <p:graphicFrame>
        <p:nvGraphicFramePr>
          <p:cNvPr id="11266" name="Object 2"/>
          <p:cNvGraphicFramePr>
            <a:graphicFrameLocks noChangeAspect="1"/>
          </p:cNvGraphicFramePr>
          <p:nvPr>
            <p:extLst>
              <p:ext uri="{D42A27DB-BD31-4B8C-83A1-F6EECF244321}">
                <p14:modId xmlns:p14="http://schemas.microsoft.com/office/powerpoint/2010/main" val="2761826356"/>
              </p:ext>
            </p:extLst>
          </p:nvPr>
        </p:nvGraphicFramePr>
        <p:xfrm>
          <a:off x="463550" y="977900"/>
          <a:ext cx="8404225" cy="4838700"/>
        </p:xfrm>
        <a:graphic>
          <a:graphicData uri="http://schemas.openxmlformats.org/presentationml/2006/ole">
            <mc:AlternateContent xmlns:mc="http://schemas.openxmlformats.org/markup-compatibility/2006">
              <mc:Choice xmlns:v="urn:schemas-microsoft-com:vml" Requires="v">
                <p:oleObj spid="_x0000_s27945997" name="Chart" r:id="rId5" imgW="8343872" imgH="4381562" progId="MSGraph.Chart.8">
                  <p:embed followColorScheme="full"/>
                </p:oleObj>
              </mc:Choice>
              <mc:Fallback>
                <p:oleObj name="Chart" r:id="rId5" imgW="8343872" imgH="4381562" progId="MSGraph.Chart.8">
                  <p:embed followColorScheme="full"/>
                  <p:pic>
                    <p:nvPicPr>
                      <p:cNvPr id="0" name=""/>
                      <p:cNvPicPr>
                        <a:picLocks noChangeAspect="1" noChangeArrowheads="1"/>
                      </p:cNvPicPr>
                      <p:nvPr/>
                    </p:nvPicPr>
                    <p:blipFill>
                      <a:blip r:embed="rId6"/>
                      <a:srcRect/>
                      <a:stretch>
                        <a:fillRect/>
                      </a:stretch>
                    </p:blipFill>
                    <p:spPr bwMode="auto">
                      <a:xfrm>
                        <a:off x="463550" y="977900"/>
                        <a:ext cx="8404225"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AutoShape 38"/>
          <p:cNvSpPr>
            <a:spLocks noChangeArrowheads="1"/>
          </p:cNvSpPr>
          <p:nvPr/>
        </p:nvSpPr>
        <p:spPr bwMode="blackWhite">
          <a:xfrm>
            <a:off x="3352800" y="1143000"/>
            <a:ext cx="2876550" cy="809625"/>
          </a:xfrm>
          <a:prstGeom prst="wedgeRectCallout">
            <a:avLst>
              <a:gd name="adj1" fmla="val 16981"/>
              <a:gd name="adj2" fmla="val 20600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Yields on 10-Year U.S. Treasury Notes have been essentially  below 5% for a full decade. </a:t>
            </a:r>
          </a:p>
        </p:txBody>
      </p:sp>
      <p:sp>
        <p:nvSpPr>
          <p:cNvPr id="11273" name="Rectangle 4"/>
          <p:cNvSpPr>
            <a:spLocks noChangeArrowheads="1"/>
          </p:cNvSpPr>
          <p:nvPr/>
        </p:nvSpPr>
        <p:spPr bwMode="blackWhite">
          <a:xfrm>
            <a:off x="447675" y="5667375"/>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Since roughly 80% of P/C bond/cash investments are in 10-year or shorter durations, most P/C insurer portfolios will have low-yielding bonds for years to </a:t>
            </a:r>
            <a:r>
              <a:rPr lang="en-US" sz="1600" b="1" dirty="0" smtClean="0">
                <a:solidFill>
                  <a:schemeClr val="bg1"/>
                </a:solidFill>
              </a:rPr>
              <a:t>come. </a:t>
            </a:r>
            <a:endParaRPr lang="en-US" sz="1600" b="1" dirty="0">
              <a:solidFill>
                <a:schemeClr val="bg1"/>
              </a:solidFill>
            </a:endParaRPr>
          </a:p>
        </p:txBody>
      </p:sp>
      <p:sp>
        <p:nvSpPr>
          <p:cNvPr id="11" name="AutoShape 38"/>
          <p:cNvSpPr>
            <a:spLocks noChangeArrowheads="1"/>
          </p:cNvSpPr>
          <p:nvPr/>
        </p:nvSpPr>
        <p:spPr bwMode="blackWhite">
          <a:xfrm>
            <a:off x="7177549" y="1207675"/>
            <a:ext cx="1704975" cy="1500289"/>
          </a:xfrm>
          <a:prstGeom prst="wedgeRectCallout">
            <a:avLst>
              <a:gd name="adj1" fmla="val 40156"/>
              <a:gd name="adj2" fmla="val 12784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U.S. Treasury </a:t>
            </a:r>
            <a:r>
              <a:rPr lang="en-US" sz="1400" b="1" dirty="0" smtClean="0">
                <a:solidFill>
                  <a:schemeClr val="bg1"/>
                </a:solidFill>
              </a:rPr>
              <a:t>yields </a:t>
            </a:r>
            <a:r>
              <a:rPr lang="en-US" sz="1400" b="1" dirty="0">
                <a:solidFill>
                  <a:schemeClr val="bg1"/>
                </a:solidFill>
              </a:rPr>
              <a:t>plunged to </a:t>
            </a:r>
            <a:r>
              <a:rPr lang="en-US" sz="1400" b="1" dirty="0" smtClean="0">
                <a:solidFill>
                  <a:schemeClr val="bg1"/>
                </a:solidFill>
              </a:rPr>
              <a:t>historic lows in 2013. Longer-term yields have rebounded a bit.</a:t>
            </a:r>
            <a:endParaRPr lang="en-US" sz="1400" b="1" dirty="0">
              <a:solidFill>
                <a:schemeClr val="bg1"/>
              </a:solidFill>
            </a:endParaRPr>
          </a:p>
        </p:txBody>
      </p:sp>
      <p:sp>
        <p:nvSpPr>
          <p:cNvPr id="12" name="Date Placeholder 11"/>
          <p:cNvSpPr>
            <a:spLocks noGrp="1"/>
          </p:cNvSpPr>
          <p:nvPr>
            <p:ph type="dt" sz="quarter" idx="10"/>
          </p:nvPr>
        </p:nvSpPr>
        <p:spPr/>
        <p:txBody>
          <a:bodyPr/>
          <a:lstStyle/>
          <a:p>
            <a:pPr>
              <a:defRPr/>
            </a:pPr>
            <a:r>
              <a:rPr lang="en-US"/>
              <a:t>12/01/09 - 9pm</a:t>
            </a:r>
          </a:p>
        </p:txBody>
      </p:sp>
      <p:sp>
        <p:nvSpPr>
          <p:cNvPr id="13" name="Slide Number Placeholder 12"/>
          <p:cNvSpPr>
            <a:spLocks noGrp="1"/>
          </p:cNvSpPr>
          <p:nvPr>
            <p:ph type="sldNum" sz="quarter" idx="12"/>
          </p:nvPr>
        </p:nvSpPr>
        <p:spPr/>
        <p:txBody>
          <a:bodyPr/>
          <a:lstStyle/>
          <a:p>
            <a:pPr>
              <a:defRPr/>
            </a:pPr>
            <a:fld id="{A96446C4-2A73-4543-B6D3-B7D75012C05C}" type="slidenum">
              <a:rPr lang="en-US" smtClean="0"/>
              <a:pPr>
                <a:defRPr/>
              </a:pPr>
              <a:t>204</a:t>
            </a:fld>
            <a:endParaRPr lang="en-US"/>
          </a:p>
        </p:txBody>
      </p:sp>
      <p:sp>
        <p:nvSpPr>
          <p:cNvPr id="14" name="Rectangle 7"/>
          <p:cNvSpPr>
            <a:spLocks noChangeArrowheads="1"/>
          </p:cNvSpPr>
          <p:nvPr/>
        </p:nvSpPr>
        <p:spPr bwMode="grayWhite">
          <a:xfrm>
            <a:off x="8201025" y="3647768"/>
            <a:ext cx="715913" cy="1981200"/>
          </a:xfrm>
          <a:prstGeom prst="rect">
            <a:avLst/>
          </a:prstGeom>
          <a:noFill/>
          <a:ln w="28575">
            <a:solidFill>
              <a:schemeClr val="folHlink"/>
            </a:solidFill>
            <a:miter lim="800000"/>
            <a:headEnd/>
            <a:tailEnd/>
          </a:ln>
        </p:spPr>
        <p:txBody>
          <a:bodyPr wrap="none" anchor="ctr"/>
          <a:lstStyle/>
          <a:p>
            <a:endParaRPr lang="en-US"/>
          </a:p>
        </p:txBody>
      </p:sp>
    </p:spTree>
    <p:extLst>
      <p:ext uri="{BB962C8B-B14F-4D97-AF65-F5344CB8AC3E}">
        <p14:creationId xmlns:p14="http://schemas.microsoft.com/office/powerpoint/2010/main" val="325312537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16" presetClass="entr" presetSubtype="26" fill="hold" grpId="0" nodeType="withEffect">
                                  <p:stCondLst>
                                    <p:cond delay="1000"/>
                                  </p:stCondLst>
                                  <p:childTnLst>
                                    <p:set>
                                      <p:cBhvr>
                                        <p:cTn id="13" dur="1" fill="hold">
                                          <p:stCondLst>
                                            <p:cond delay="0"/>
                                          </p:stCondLst>
                                        </p:cTn>
                                        <p:tgtEl>
                                          <p:spTgt spid="14"/>
                                        </p:tgtEl>
                                        <p:attrNameLst>
                                          <p:attrName>style.visibility</p:attrName>
                                        </p:attrNameLst>
                                      </p:cBhvr>
                                      <p:to>
                                        <p:strVal val="visible"/>
                                      </p:to>
                                    </p:set>
                                    <p:animEffect transition="in" filter="barn(inHorizontal)">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4" grpId="0" animBg="1"/>
    </p:bldLst>
  </p:timing>
</p:sld>
</file>

<file path=ppt/slides/slide20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6041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042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042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54C3BA2-5309-47FB-8C6B-909E44510230}" type="slidenum">
              <a:rPr lang="en-US" sz="900"/>
              <a:pPr algn="r" eaLnBrk="0" hangingPunct="0">
                <a:lnSpc>
                  <a:spcPct val="85000"/>
                </a:lnSpc>
                <a:spcBef>
                  <a:spcPct val="20000"/>
                </a:spcBef>
              </a:pPr>
              <a:t>205</a:t>
            </a:fld>
            <a:endParaRPr lang="en-US" sz="900"/>
          </a:p>
        </p:txBody>
      </p:sp>
      <p:graphicFrame>
        <p:nvGraphicFramePr>
          <p:cNvPr id="60418" name="Object 3"/>
          <p:cNvGraphicFramePr>
            <a:graphicFrameLocks/>
          </p:cNvGraphicFramePr>
          <p:nvPr/>
        </p:nvGraphicFramePr>
        <p:xfrm>
          <a:off x="304800" y="1447800"/>
          <a:ext cx="8623300" cy="3771900"/>
        </p:xfrm>
        <a:graphic>
          <a:graphicData uri="http://schemas.openxmlformats.org/presentationml/2006/ole">
            <mc:AlternateContent xmlns:mc="http://schemas.openxmlformats.org/markup-compatibility/2006">
              <mc:Choice xmlns:v="urn:schemas-microsoft-com:vml" Requires="v">
                <p:oleObj spid="_x0000_s27947021" name="Chart" r:id="rId4" imgW="8620022" imgH="3771782" progId="MSGraph.Chart.8">
                  <p:embed followColorScheme="full"/>
                </p:oleObj>
              </mc:Choice>
              <mc:Fallback>
                <p:oleObj name="Chart" r:id="rId4" imgW="8620022" imgH="3771782" progId="MSGraph.Chart.8">
                  <p:embed followColorScheme="full"/>
                  <p:pic>
                    <p:nvPicPr>
                      <p:cNvPr id="0" name=""/>
                      <p:cNvPicPr>
                        <a:picLocks noChangeArrowheads="1"/>
                      </p:cNvPicPr>
                      <p:nvPr/>
                    </p:nvPicPr>
                    <p:blipFill>
                      <a:blip r:embed="rId5"/>
                      <a:srcRect/>
                      <a:stretch>
                        <a:fillRect/>
                      </a:stretch>
                    </p:blipFill>
                    <p:spPr bwMode="auto">
                      <a:xfrm>
                        <a:off x="304800" y="1447800"/>
                        <a:ext cx="8623300" cy="377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5"/>
          <p:cNvSpPr>
            <a:spLocks noChangeArrowheads="1"/>
          </p:cNvSpPr>
          <p:nvPr/>
        </p:nvSpPr>
        <p:spPr bwMode="blackWhite">
          <a:xfrm>
            <a:off x="1050925" y="5410200"/>
            <a:ext cx="696277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a:solidFill>
                  <a:srgbClr val="FFFFFF"/>
                </a:solidFill>
              </a:rPr>
              <a:t>Lower Investment Earnings Place a Greater Burden on Underwriting and Pricing Discipline</a:t>
            </a:r>
          </a:p>
        </p:txBody>
      </p:sp>
      <p:sp>
        <p:nvSpPr>
          <p:cNvPr id="60423" name="Rectangle 4"/>
          <p:cNvSpPr>
            <a:spLocks noChangeArrowheads="1"/>
          </p:cNvSpPr>
          <p:nvPr/>
        </p:nvSpPr>
        <p:spPr bwMode="auto">
          <a:xfrm>
            <a:off x="0" y="6203950"/>
            <a:ext cx="7569200" cy="65405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*Based on 2008 Invested Assets and Earned Premiums</a:t>
            </a:r>
          </a:p>
          <a:p>
            <a:pPr eaLnBrk="0" hangingPunct="0">
              <a:lnSpc>
                <a:spcPct val="85000"/>
              </a:lnSpc>
              <a:spcBef>
                <a:spcPct val="25000"/>
              </a:spcBef>
              <a:buClr>
                <a:schemeClr val="accent2"/>
              </a:buClr>
              <a:buFont typeface="Wingdings" pitchFamily="2" charset="2"/>
              <a:buNone/>
            </a:pPr>
            <a:r>
              <a:rPr lang="en-US" sz="1100" dirty="0"/>
              <a:t>**US domestic reinsurance only</a:t>
            </a:r>
          </a:p>
          <a:p>
            <a:pPr eaLnBrk="0" hangingPunct="0">
              <a:lnSpc>
                <a:spcPct val="85000"/>
              </a:lnSpc>
              <a:spcBef>
                <a:spcPct val="25000"/>
              </a:spcBef>
              <a:buClr>
                <a:schemeClr val="accent2"/>
              </a:buClr>
              <a:buFont typeface="Wingdings" pitchFamily="2" charset="2"/>
              <a:buNone/>
            </a:pPr>
            <a:r>
              <a:rPr lang="en-US" sz="1100" dirty="0"/>
              <a:t>Source: A.M. Best; Insurance Information Institute.</a:t>
            </a:r>
          </a:p>
        </p:txBody>
      </p:sp>
      <p:sp>
        <p:nvSpPr>
          <p:cNvPr id="12" name="Rectangle 2"/>
          <p:cNvSpPr txBox="1">
            <a:spLocks noChangeArrowheads="1"/>
          </p:cNvSpPr>
          <p:nvPr/>
        </p:nvSpPr>
        <p:spPr>
          <a:xfrm>
            <a:off x="31750" y="-46038"/>
            <a:ext cx="7400925" cy="860426"/>
          </a:xfrm>
          <a:prstGeom prst="rect">
            <a:avLst/>
          </a:prstGeom>
        </p:spPr>
        <p:txBody>
          <a:bodyPr/>
          <a:lstStyle/>
          <a:p>
            <a:pPr defTabSz="114300" eaLnBrk="0" hangingPunct="0">
              <a:lnSpc>
                <a:spcPct val="90000"/>
              </a:lnSpc>
              <a:defRPr/>
            </a:pPr>
            <a:r>
              <a:rPr lang="en-US" sz="2400" b="1" kern="0">
                <a:solidFill>
                  <a:srgbClr val="225A7A"/>
                </a:solidFill>
                <a:ea typeface="+mj-ea"/>
                <a:cs typeface="+mj-cs"/>
              </a:rPr>
              <a:t>Reduction in Combined Ratio Necessary to Offset 1% Decline in Investment Yield to Maintain Constant ROE, by Line*</a:t>
            </a:r>
            <a:endParaRPr lang="en-US" sz="2400" b="1" kern="0" dirty="0">
              <a:solidFill>
                <a:srgbClr val="225A7A"/>
              </a:solidFill>
              <a:ea typeface="+mj-ea"/>
              <a:cs typeface="+mj-cs"/>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79649112-2361-4913-9798-B6AEBB59A8D4}" type="slidenum">
              <a:rPr lang="en-US" smtClean="0"/>
              <a:pPr>
                <a:defRPr/>
              </a:pPr>
              <a:t>205</a:t>
            </a:fld>
            <a:endParaRPr lang="en-US"/>
          </a:p>
        </p:txBody>
      </p:sp>
    </p:spTree>
    <p:extLst>
      <p:ext uri="{BB962C8B-B14F-4D97-AF65-F5344CB8AC3E}">
        <p14:creationId xmlns:p14="http://schemas.microsoft.com/office/powerpoint/2010/main" val="197100851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0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0483" name="Rectangle 105"/>
          <p:cNvSpPr>
            <a:spLocks noGrp="1" noChangeArrowheads="1"/>
          </p:cNvSpPr>
          <p:nvPr>
            <p:ph type="dt" sz="quarter" idx="10"/>
          </p:nvPr>
        </p:nvSpPr>
        <p:spPr/>
        <p:txBody>
          <a:bodyPr/>
          <a:lstStyle/>
          <a:p>
            <a:pPr>
              <a:defRPr/>
            </a:pPr>
            <a:r>
              <a:rPr lang="en-US" smtClean="0"/>
              <a:t>12/01/09 - 9pm</a:t>
            </a:r>
          </a:p>
        </p:txBody>
      </p:sp>
      <p:sp>
        <p:nvSpPr>
          <p:cNvPr id="20484"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113668"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3AF5DC5B-F6B8-40B2-84D4-591C15945005}" type="slidenum">
              <a:rPr lang="en-US" sz="900" smtClean="0"/>
              <a:pPr>
                <a:lnSpc>
                  <a:spcPct val="85000"/>
                </a:lnSpc>
                <a:spcBef>
                  <a:spcPct val="20000"/>
                </a:spcBef>
                <a:buClrTx/>
                <a:buFontTx/>
                <a:buNone/>
              </a:pPr>
              <a:t>206</a:t>
            </a:fld>
            <a:endParaRPr lang="en-US" sz="900" smtClean="0"/>
          </a:p>
        </p:txBody>
      </p:sp>
      <p:sp>
        <p:nvSpPr>
          <p:cNvPr id="113669" name="Rectangle 2"/>
          <p:cNvSpPr>
            <a:spLocks noGrp="1" noChangeArrowheads="1"/>
          </p:cNvSpPr>
          <p:nvPr>
            <p:ph type="title"/>
          </p:nvPr>
        </p:nvSpPr>
        <p:spPr>
          <a:xfrm>
            <a:off x="612775" y="157163"/>
            <a:ext cx="7064375" cy="860425"/>
          </a:xfrm>
        </p:spPr>
        <p:txBody>
          <a:bodyPr/>
          <a:lstStyle/>
          <a:p>
            <a:r>
              <a:rPr lang="en-US" smtClean="0">
                <a:latin typeface="Arial" panose="020B0604020202020204" pitchFamily="34" charset="0"/>
              </a:rPr>
              <a:t>Distribution of Bond Maturities,</a:t>
            </a:r>
            <a:br>
              <a:rPr lang="en-US" smtClean="0">
                <a:latin typeface="Arial" panose="020B0604020202020204" pitchFamily="34" charset="0"/>
              </a:rPr>
            </a:br>
            <a:r>
              <a:rPr lang="en-US" smtClean="0">
                <a:latin typeface="Arial" panose="020B0604020202020204" pitchFamily="34" charset="0"/>
              </a:rPr>
              <a:t>P/C Insurance Industry, 2003-2013</a:t>
            </a:r>
            <a:endParaRPr lang="en-US" sz="2000" smtClean="0">
              <a:latin typeface="Arial" panose="020B0604020202020204" pitchFamily="34" charset="0"/>
            </a:endParaRPr>
          </a:p>
        </p:txBody>
      </p:sp>
      <p:graphicFrame>
        <p:nvGraphicFramePr>
          <p:cNvPr id="2" name="Object 3"/>
          <p:cNvGraphicFramePr>
            <a:graphicFrameLocks noChangeAspect="1"/>
          </p:cNvGraphicFramePr>
          <p:nvPr>
            <p:extLst/>
          </p:nvPr>
        </p:nvGraphicFramePr>
        <p:xfrm>
          <a:off x="401934" y="793820"/>
          <a:ext cx="8340132" cy="5283130"/>
        </p:xfrm>
        <a:graphic>
          <a:graphicData uri="http://schemas.openxmlformats.org/drawingml/2006/chart">
            <c:chart xmlns:c="http://schemas.openxmlformats.org/drawingml/2006/chart" xmlns:r="http://schemas.openxmlformats.org/officeDocument/2006/relationships" r:id="rId3"/>
          </a:graphicData>
        </a:graphic>
      </p:graphicFrame>
      <p:sp>
        <p:nvSpPr>
          <p:cNvPr id="113671" name="Rectangle 4"/>
          <p:cNvSpPr>
            <a:spLocks noChangeArrowheads="1"/>
          </p:cNvSpPr>
          <p:nvPr/>
        </p:nvSpPr>
        <p:spPr bwMode="auto">
          <a:xfrm>
            <a:off x="0" y="6389688"/>
            <a:ext cx="812165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Font typeface="Wingdings" panose="05000000000000000000" pitchFamily="2" charset="2"/>
              <a:buNone/>
            </a:pPr>
            <a:endParaRPr lang="en-US" sz="1100"/>
          </a:p>
          <a:p>
            <a:pPr>
              <a:lnSpc>
                <a:spcPct val="85000"/>
              </a:lnSpc>
              <a:spcBef>
                <a:spcPct val="25000"/>
              </a:spcBef>
              <a:buFont typeface="Wingdings" panose="05000000000000000000" pitchFamily="2" charset="2"/>
              <a:buNone/>
            </a:pPr>
            <a:r>
              <a:rPr lang="en-US" sz="1100"/>
              <a:t>Sources: SNL Financial; Insurance Information Institute. </a:t>
            </a:r>
          </a:p>
        </p:txBody>
      </p:sp>
      <p:sp>
        <p:nvSpPr>
          <p:cNvPr id="113672" name="Rectangle 5"/>
          <p:cNvSpPr>
            <a:spLocks noChangeArrowheads="1"/>
          </p:cNvSpPr>
          <p:nvPr/>
        </p:nvSpPr>
        <p:spPr bwMode="blackWhite">
          <a:xfrm>
            <a:off x="222250" y="5248275"/>
            <a:ext cx="8740775" cy="12668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Tx/>
              <a:buNone/>
            </a:pPr>
            <a:r>
              <a:rPr lang="en-US" sz="1600" b="1">
                <a:solidFill>
                  <a:schemeClr val="bg1"/>
                </a:solidFill>
              </a:rPr>
              <a:t>The main shift over these years has been from bonds with longer maturities to bonds with shorter maturities. The industry first trimmed its holdings of over-10-year bonds (from 24.6% in 2003 to 15.5% in 2012) and then trimmed bonds in the 5-10-year category (from 31.3% in 2003 to 27.6% in 2012) .</a:t>
            </a:r>
            <a:r>
              <a:rPr lang="en-US" sz="1600" b="1">
                <a:solidFill>
                  <a:srgbClr val="FFFFFF"/>
                </a:solidFill>
              </a:rPr>
              <a:t> Falling average maturity of the P/C industry’s bond portfolio is contributing to a drop in investment income along with lower yields.</a:t>
            </a:r>
          </a:p>
        </p:txBody>
      </p:sp>
    </p:spTree>
    <p:extLst>
      <p:ext uri="{BB962C8B-B14F-4D97-AF65-F5344CB8AC3E}">
        <p14:creationId xmlns:p14="http://schemas.microsoft.com/office/powerpoint/2010/main" val="333709016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chart seriesIdx="-4" categoryIdx="0" bldStep="category"/>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chart seriesIdx="-4" categoryIdx="1" bldStep="category"/>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graphicEl>
                                              <a:chart seriesIdx="-4" categoryIdx="2" bldStep="category"/>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graphicEl>
                                              <a:chart seriesIdx="-4" categoryIdx="3" bldStep="category"/>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graphicEl>
                                              <a:chart seriesIdx="-4" categoryIdx="4" bldStep="category"/>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graphicEl>
                                              <a:chart seriesIdx="-4" categoryIdx="5" bldStep="category"/>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graphicEl>
                                              <a:chart seriesIdx="-4" categoryIdx="6" bldStep="category"/>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graphicEl>
                                              <a:chart seriesIdx="-4" categoryIdx="7" bldStep="category"/>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graphicEl>
                                              <a:chart seriesIdx="-4" categoryIdx="8" bldStep="category"/>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graphicEl>
                                              <a:chart seriesIdx="-4" categoryIdx="9" bldStep="category"/>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
                                            <p:graphicEl>
                                              <a:chart seriesIdx="-4" categoryIdx="10" bldStep="category"/>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Chart bld="category" animBg="0"/>
        </p:bldSub>
      </p:bldGraphic>
    </p:bldLst>
  </p:timing>
</p:sld>
</file>

<file path=ppt/slides/slide207.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142210" name="Rectangle 2"/>
          <p:cNvSpPr>
            <a:spLocks noGrp="1" noChangeArrowheads="1"/>
          </p:cNvSpPr>
          <p:nvPr>
            <p:ph type="ctrTitle" idx="4294967295"/>
          </p:nvPr>
        </p:nvSpPr>
        <p:spPr bwMode="blackWhite">
          <a:xfrm>
            <a:off x="581025" y="2268538"/>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000" smtClean="0">
                <a:solidFill>
                  <a:schemeClr val="bg1"/>
                </a:solidFill>
              </a:rPr>
              <a:t>Shifting Legal Liability &amp; </a:t>
            </a:r>
            <a:br>
              <a:rPr lang="en-US" sz="4000" smtClean="0">
                <a:solidFill>
                  <a:schemeClr val="bg1"/>
                </a:solidFill>
              </a:rPr>
            </a:br>
            <a:r>
              <a:rPr lang="en-US" sz="4000" smtClean="0">
                <a:solidFill>
                  <a:schemeClr val="bg1"/>
                </a:solidFill>
              </a:rPr>
              <a:t>Tort Environment</a:t>
            </a:r>
          </a:p>
        </p:txBody>
      </p:sp>
      <p:sp>
        <p:nvSpPr>
          <p:cNvPr id="144387"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4388"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710E649-C827-46C1-98F4-B0DC0381DD96}" type="slidenum">
              <a:rPr lang="en-US" sz="900">
                <a:solidFill>
                  <a:schemeClr val="bg1"/>
                </a:solidFill>
              </a:rPr>
              <a:pPr algn="r" eaLnBrk="0" hangingPunct="0">
                <a:lnSpc>
                  <a:spcPct val="85000"/>
                </a:lnSpc>
                <a:spcBef>
                  <a:spcPct val="20000"/>
                </a:spcBef>
              </a:pPr>
              <a:t>207</a:t>
            </a:fld>
            <a:endParaRPr lang="en-US" sz="900">
              <a:solidFill>
                <a:schemeClr val="bg1"/>
              </a:solidFill>
            </a:endParaRPr>
          </a:p>
        </p:txBody>
      </p:sp>
      <p:pic>
        <p:nvPicPr>
          <p:cNvPr id="144389"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42214" name="Rectangle 6"/>
          <p:cNvSpPr>
            <a:spLocks noChangeArrowheads="1"/>
          </p:cNvSpPr>
          <p:nvPr/>
        </p:nvSpPr>
        <p:spPr bwMode="auto">
          <a:xfrm>
            <a:off x="363538" y="4324350"/>
            <a:ext cx="8416925" cy="1076325"/>
          </a:xfrm>
          <a:prstGeom prst="rect">
            <a:avLst/>
          </a:prstGeom>
          <a:noFill/>
          <a:ln w="9525" algn="ctr">
            <a:noFill/>
            <a:miter lim="800000"/>
            <a:headEnd/>
            <a:tailEnd/>
          </a:ln>
        </p:spPr>
        <p:txBody>
          <a:bodyPr lIns="45720" rIns="45720">
            <a:spAutoFit/>
          </a:bodyPr>
          <a:lstStyle/>
          <a:p>
            <a:pPr marL="292100" indent="-292100" algn="ctr" eaLnBrk="0" hangingPunct="0">
              <a:lnSpc>
                <a:spcPct val="85000"/>
              </a:lnSpc>
              <a:spcBef>
                <a:spcPct val="25000"/>
              </a:spcBef>
              <a:buClr>
                <a:schemeClr val="accent2"/>
              </a:buClr>
              <a:buFont typeface="Wingdings" pitchFamily="2" charset="2"/>
              <a:buNone/>
            </a:pPr>
            <a:r>
              <a:rPr lang="en-US" sz="3800" b="1">
                <a:solidFill>
                  <a:srgbClr val="225A7A"/>
                </a:solidFill>
              </a:rPr>
              <a:t>Is the Tort Pendulum</a:t>
            </a:r>
            <a:br>
              <a:rPr lang="en-US" sz="3800" b="1">
                <a:solidFill>
                  <a:srgbClr val="225A7A"/>
                </a:solidFill>
              </a:rPr>
            </a:br>
            <a:r>
              <a:rPr lang="en-US" sz="3800" b="1">
                <a:solidFill>
                  <a:srgbClr val="225A7A"/>
                </a:solidFill>
              </a:rPr>
              <a:t>Swinging Against Insurers?</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207</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42210"/>
                                        </p:tgtEl>
                                        <p:attrNameLst>
                                          <p:attrName>style.visibility</p:attrName>
                                        </p:attrNameLst>
                                      </p:cBhvr>
                                      <p:to>
                                        <p:strVal val="visible"/>
                                      </p:to>
                                    </p:set>
                                    <p:animEffect transition="in" filter="barn(outVertical)">
                                      <p:cBhvr>
                                        <p:cTn id="7" dur="1000"/>
                                        <p:tgtEl>
                                          <p:spTgt spid="2142210"/>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42214"/>
                                        </p:tgtEl>
                                        <p:attrNameLst>
                                          <p:attrName>style.visibility</p:attrName>
                                        </p:attrNameLst>
                                      </p:cBhvr>
                                      <p:to>
                                        <p:strVal val="visible"/>
                                      </p:to>
                                    </p:set>
                                    <p:animEffect transition="in" filter="barn(outVertical)">
                                      <p:cBhvr>
                                        <p:cTn id="10" dur="1000"/>
                                        <p:tgtEl>
                                          <p:spTgt spid="2142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2210" grpId="0" animBg="1"/>
      <p:bldP spid="2142214" grpId="0"/>
    </p:bldLst>
  </p:timing>
</p:sld>
</file>

<file path=ppt/slides/slide20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0419" name="Rectangle 105"/>
          <p:cNvSpPr>
            <a:spLocks noGrp="1" noChangeArrowheads="1"/>
          </p:cNvSpPr>
          <p:nvPr>
            <p:ph type="dt" sz="quarter" idx="10"/>
          </p:nvPr>
        </p:nvSpPr>
        <p:spPr/>
        <p:txBody>
          <a:bodyPr/>
          <a:lstStyle/>
          <a:p>
            <a:pPr>
              <a:defRPr/>
            </a:pPr>
            <a:r>
              <a:rPr lang="en-US" smtClean="0"/>
              <a:t>12/01/09 - 9pm</a:t>
            </a:r>
          </a:p>
        </p:txBody>
      </p:sp>
      <p:sp>
        <p:nvSpPr>
          <p:cNvPr id="60421" name="Rectangle 110"/>
          <p:cNvSpPr>
            <a:spLocks noGrp="1" noChangeArrowheads="1"/>
          </p:cNvSpPr>
          <p:nvPr>
            <p:ph type="sldNum" sz="quarter" idx="12"/>
          </p:nvPr>
        </p:nvSpPr>
        <p:spPr/>
        <p:txBody>
          <a:bodyPr/>
          <a:lstStyle/>
          <a:p>
            <a:pPr>
              <a:defRPr/>
            </a:pPr>
            <a:fld id="{73AB3AF9-3C12-49F0-BEBE-033FFF75D5DB}" type="slidenum">
              <a:rPr lang="en-US" smtClean="0"/>
              <a:pPr>
                <a:defRPr/>
              </a:pPr>
              <a:t>208</a:t>
            </a:fld>
            <a:endParaRPr lang="en-US" smtClean="0"/>
          </a:p>
        </p:txBody>
      </p:sp>
      <p:sp>
        <p:nvSpPr>
          <p:cNvPr id="61446" name="Rectangle 2"/>
          <p:cNvSpPr>
            <a:spLocks noGrp="1" noChangeArrowheads="1"/>
          </p:cNvSpPr>
          <p:nvPr>
            <p:ph type="title"/>
          </p:nvPr>
        </p:nvSpPr>
        <p:spPr>
          <a:xfrm>
            <a:off x="134470" y="90488"/>
            <a:ext cx="7699375" cy="860425"/>
          </a:xfrm>
        </p:spPr>
        <p:txBody>
          <a:bodyPr/>
          <a:lstStyle/>
          <a:p>
            <a:r>
              <a:rPr lang="en-US" sz="2400" dirty="0" smtClean="0"/>
              <a:t>Over the Last Three Decades, Total Tort Costs as a % of GDP Appear Somewhat Cyclical, 1980-2013E</a:t>
            </a:r>
          </a:p>
        </p:txBody>
      </p:sp>
      <p:graphicFrame>
        <p:nvGraphicFramePr>
          <p:cNvPr id="61442" name="Object 3"/>
          <p:cNvGraphicFramePr>
            <a:graphicFrameLocks noGrp="1"/>
          </p:cNvGraphicFramePr>
          <p:nvPr>
            <p:ph type="chart" idx="4294967295"/>
          </p:nvPr>
        </p:nvGraphicFramePr>
        <p:xfrm>
          <a:off x="166688" y="1627188"/>
          <a:ext cx="8731250" cy="4532312"/>
        </p:xfrm>
        <a:graphic>
          <a:graphicData uri="http://schemas.openxmlformats.org/presentationml/2006/ole">
            <mc:AlternateContent xmlns:mc="http://schemas.openxmlformats.org/markup-compatibility/2006">
              <mc:Choice xmlns:v="urn:schemas-microsoft-com:vml" Requires="v">
                <p:oleObj spid="_x0000_s61507" name="Chart" r:id="rId4" imgW="8715311" imgH="4524357" progId="MSGraph.Chart.8">
                  <p:embed followColorScheme="full"/>
                </p:oleObj>
              </mc:Choice>
              <mc:Fallback>
                <p:oleObj name="Chart" r:id="rId4" imgW="8715311" imgH="4524357" progId="MSGraph.Chart.8">
                  <p:embed followColorScheme="full"/>
                  <p:pic>
                    <p:nvPicPr>
                      <p:cNvPr id="0" name="Object 3"/>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166688" y="1627188"/>
                        <a:ext cx="8731250" cy="4532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447" name="Rectangle 4"/>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 Billions)</a:t>
            </a:r>
          </a:p>
        </p:txBody>
      </p:sp>
      <p:sp>
        <p:nvSpPr>
          <p:cNvPr id="61448" name="Rectangle 5"/>
          <p:cNvSpPr>
            <a:spLocks noChangeArrowheads="1"/>
          </p:cNvSpPr>
          <p:nvPr/>
        </p:nvSpPr>
        <p:spPr bwMode="auto">
          <a:xfrm>
            <a:off x="0" y="6575425"/>
            <a:ext cx="7569200"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Sources: Towers Watson, </a:t>
            </a:r>
            <a:r>
              <a:rPr lang="en-US" sz="1100" i="1" dirty="0" smtClean="0"/>
              <a:t>2011 </a:t>
            </a:r>
            <a:r>
              <a:rPr lang="en-US" sz="1100" i="1" dirty="0"/>
              <a:t>Update on US Tort Cost Trends</a:t>
            </a:r>
            <a:r>
              <a:rPr lang="en-US" sz="1100" dirty="0"/>
              <a:t>, Appendix 1A</a:t>
            </a:r>
          </a:p>
        </p:txBody>
      </p:sp>
      <p:sp>
        <p:nvSpPr>
          <p:cNvPr id="1989639" name="AutoShape 7"/>
          <p:cNvSpPr>
            <a:spLocks noChangeArrowheads="1"/>
          </p:cNvSpPr>
          <p:nvPr/>
        </p:nvSpPr>
        <p:spPr bwMode="blackWhite">
          <a:xfrm>
            <a:off x="2402262" y="4775667"/>
            <a:ext cx="3864067" cy="935037"/>
          </a:xfrm>
          <a:prstGeom prst="wedgeRectCallout">
            <a:avLst>
              <a:gd name="adj1" fmla="val 71004"/>
              <a:gd name="adj2" fmla="val -3410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Tort </a:t>
            </a:r>
            <a:r>
              <a:rPr lang="en-US" sz="1600" b="1" dirty="0" smtClean="0">
                <a:solidFill>
                  <a:schemeClr val="bg1"/>
                </a:solidFill>
                <a:cs typeface="+mn-cs"/>
              </a:rPr>
              <a:t>costs  in dollar terms have </a:t>
            </a:r>
            <a:r>
              <a:rPr lang="en-US" sz="1600" b="1" dirty="0">
                <a:solidFill>
                  <a:schemeClr val="bg1"/>
                </a:solidFill>
                <a:cs typeface="+mn-cs"/>
              </a:rPr>
              <a:t>r</a:t>
            </a:r>
            <a:r>
              <a:rPr lang="en-US" sz="1600" b="1" dirty="0" smtClean="0">
                <a:solidFill>
                  <a:schemeClr val="bg1"/>
                </a:solidFill>
                <a:cs typeface="+mn-cs"/>
              </a:rPr>
              <a:t>emained </a:t>
            </a:r>
            <a:r>
              <a:rPr lang="en-US" sz="1600" b="1" dirty="0">
                <a:solidFill>
                  <a:schemeClr val="bg1"/>
                </a:solidFill>
                <a:cs typeface="+mn-cs"/>
              </a:rPr>
              <a:t>h</a:t>
            </a:r>
            <a:r>
              <a:rPr lang="en-US" sz="1600" b="1" dirty="0" smtClean="0">
                <a:solidFill>
                  <a:schemeClr val="bg1"/>
                </a:solidFill>
                <a:cs typeface="+mn-cs"/>
              </a:rPr>
              <a:t>igh </a:t>
            </a:r>
            <a:r>
              <a:rPr lang="en-US" sz="1600" b="1" dirty="0">
                <a:solidFill>
                  <a:schemeClr val="bg1"/>
                </a:solidFill>
                <a:cs typeface="+mn-cs"/>
              </a:rPr>
              <a:t>but </a:t>
            </a:r>
            <a:r>
              <a:rPr lang="en-US" sz="1600" b="1" dirty="0" smtClean="0">
                <a:solidFill>
                  <a:schemeClr val="bg1"/>
                </a:solidFill>
                <a:cs typeface="+mn-cs"/>
              </a:rPr>
              <a:t>relatively </a:t>
            </a:r>
            <a:r>
              <a:rPr lang="en-US" sz="1600" b="1" dirty="0">
                <a:solidFill>
                  <a:schemeClr val="bg1"/>
                </a:solidFill>
                <a:cs typeface="+mn-cs"/>
              </a:rPr>
              <a:t>s</a:t>
            </a:r>
            <a:r>
              <a:rPr lang="en-US" sz="1600" b="1" dirty="0" smtClean="0">
                <a:solidFill>
                  <a:schemeClr val="bg1"/>
                </a:solidFill>
                <a:cs typeface="+mn-cs"/>
              </a:rPr>
              <a:t>table since </a:t>
            </a:r>
            <a:r>
              <a:rPr lang="en-US" sz="1600" b="1" dirty="0">
                <a:solidFill>
                  <a:schemeClr val="bg1"/>
                </a:solidFill>
                <a:cs typeface="+mn-cs"/>
              </a:rPr>
              <a:t>the mid-2000s</a:t>
            </a:r>
            <a:r>
              <a:rPr lang="en-US" sz="1600" b="1" dirty="0" smtClean="0">
                <a:solidFill>
                  <a:schemeClr val="bg1"/>
                </a:solidFill>
                <a:cs typeface="+mn-cs"/>
              </a:rPr>
              <a:t>., but are down   substantially as a share of GDP</a:t>
            </a:r>
            <a:endParaRPr lang="en-US" sz="1600" b="1" dirty="0">
              <a:solidFill>
                <a:schemeClr val="bg1"/>
              </a:solidFill>
              <a:cs typeface="+mn-cs"/>
            </a:endParaRPr>
          </a:p>
        </p:txBody>
      </p:sp>
      <p:sp>
        <p:nvSpPr>
          <p:cNvPr id="11" name="AutoShape 7"/>
          <p:cNvSpPr>
            <a:spLocks noChangeArrowheads="1"/>
          </p:cNvSpPr>
          <p:nvPr/>
        </p:nvSpPr>
        <p:spPr bwMode="blackWhite">
          <a:xfrm>
            <a:off x="6213363" y="2904565"/>
            <a:ext cx="1559037" cy="753035"/>
          </a:xfrm>
          <a:prstGeom prst="wedgeRectCallout">
            <a:avLst>
              <a:gd name="adj1" fmla="val 2754"/>
              <a:gd name="adj2" fmla="val 15171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Deepwater Horizon Spike in 2010</a:t>
            </a:r>
            <a:endParaRPr lang="en-US" sz="1600" b="1" dirty="0">
              <a:solidFill>
                <a:schemeClr val="bg1"/>
              </a:solidFill>
              <a:latin typeface="Arial" pitchFamily="34" charset="0"/>
              <a:cs typeface="+mn-cs"/>
            </a:endParaRPr>
          </a:p>
        </p:txBody>
      </p:sp>
      <p:sp>
        <p:nvSpPr>
          <p:cNvPr id="12" name="AutoShape 7"/>
          <p:cNvSpPr>
            <a:spLocks noChangeArrowheads="1"/>
          </p:cNvSpPr>
          <p:nvPr/>
        </p:nvSpPr>
        <p:spPr bwMode="blackWhite">
          <a:xfrm>
            <a:off x="7894246" y="4927226"/>
            <a:ext cx="1061495" cy="720538"/>
          </a:xfrm>
          <a:prstGeom prst="wedgeRectCallout">
            <a:avLst>
              <a:gd name="adj1" fmla="val -69415"/>
              <a:gd name="adj2" fmla="val -3815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1.68% of GDP in 2013</a:t>
            </a:r>
            <a:endParaRPr lang="en-US" sz="1600" b="1" dirty="0">
              <a:solidFill>
                <a:schemeClr val="bg1"/>
              </a:solidFill>
              <a:latin typeface="Arial" pitchFamily="34" charset="0"/>
              <a:cs typeface="+mn-cs"/>
            </a:endParaRPr>
          </a:p>
        </p:txBody>
      </p:sp>
      <p:sp>
        <p:nvSpPr>
          <p:cNvPr id="13" name="AutoShape 7"/>
          <p:cNvSpPr>
            <a:spLocks noChangeArrowheads="1"/>
          </p:cNvSpPr>
          <p:nvPr/>
        </p:nvSpPr>
        <p:spPr bwMode="blackWhite">
          <a:xfrm>
            <a:off x="3980329" y="2094378"/>
            <a:ext cx="1456765" cy="958103"/>
          </a:xfrm>
          <a:prstGeom prst="wedgeRectCallout">
            <a:avLst>
              <a:gd name="adj1" fmla="val 68667"/>
              <a:gd name="adj2" fmla="val 3968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2.21% of GDP in 2003 = pre-tort reform peak</a:t>
            </a:r>
            <a:endParaRPr lang="en-US" sz="1600" b="1" dirty="0">
              <a:solidFill>
                <a:schemeClr val="bg1"/>
              </a:solidFill>
              <a:latin typeface="Arial" pitchFamily="34" charset="0"/>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89639"/>
                                        </p:tgtEl>
                                        <p:attrNameLst>
                                          <p:attrName>style.visibility</p:attrName>
                                        </p:attrNameLst>
                                      </p:cBhvr>
                                      <p:to>
                                        <p:strVal val="visible"/>
                                      </p:to>
                                    </p:set>
                                    <p:animEffect transition="in" filter="wipe(right)">
                                      <p:cBhvr>
                                        <p:cTn id="7" dur="500"/>
                                        <p:tgtEl>
                                          <p:spTgt spid="1989639"/>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par>
                          <p:cTn id="12" fill="hold">
                            <p:stCondLst>
                              <p:cond delay="2400"/>
                            </p:stCondLst>
                            <p:childTnLst>
                              <p:par>
                                <p:cTn id="13" presetID="22" presetClass="entr" presetSubtype="4" fill="hold" grpId="0" nodeType="afterEffect">
                                  <p:stCondLst>
                                    <p:cond delay="70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childTnLst>
                          </p:cTn>
                        </p:par>
                        <p:par>
                          <p:cTn id="16" fill="hold">
                            <p:stCondLst>
                              <p:cond delay="3600"/>
                            </p:stCondLst>
                            <p:childTnLst>
                              <p:par>
                                <p:cTn id="17" presetID="22" presetClass="entr" presetSubtype="4" fill="hold" grpId="0" nodeType="afterEffect">
                                  <p:stCondLst>
                                    <p:cond delay="70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9639" grpId="0" animBg="1"/>
      <p:bldP spid="11" grpId="0" animBg="1"/>
      <p:bldP spid="12" grpId="0" animBg="1"/>
      <p:bldP spid="13" grpId="0" animBg="1"/>
    </p:bldLst>
  </p:timing>
</p:sld>
</file>

<file path=ppt/slides/slide20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5018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5018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6E6B276-B00D-4649-880D-E50F174CC9ED}" type="slidenum">
              <a:rPr lang="en-US" sz="900"/>
              <a:pPr algn="r" eaLnBrk="0" hangingPunct="0">
                <a:lnSpc>
                  <a:spcPct val="85000"/>
                </a:lnSpc>
                <a:spcBef>
                  <a:spcPct val="20000"/>
                </a:spcBef>
              </a:pPr>
              <a:t>209</a:t>
            </a:fld>
            <a:endParaRPr lang="en-US" sz="900"/>
          </a:p>
        </p:txBody>
      </p:sp>
      <p:sp>
        <p:nvSpPr>
          <p:cNvPr id="50182" name="Rectangle 2"/>
          <p:cNvSpPr>
            <a:spLocks noGrp="1" noChangeArrowheads="1"/>
          </p:cNvSpPr>
          <p:nvPr>
            <p:ph type="title" idx="4294967295"/>
          </p:nvPr>
        </p:nvSpPr>
        <p:spPr/>
        <p:txBody>
          <a:bodyPr/>
          <a:lstStyle/>
          <a:p>
            <a:r>
              <a:rPr lang="en-US" dirty="0" smtClean="0"/>
              <a:t>Commercial Lines Tort Costs: Insured vs. Self-(Un)Insured Shares, 1973-2010</a:t>
            </a:r>
          </a:p>
        </p:txBody>
      </p:sp>
      <p:sp>
        <p:nvSpPr>
          <p:cNvPr id="50184" name="Rectangle 4"/>
          <p:cNvSpPr>
            <a:spLocks noChangeArrowheads="1"/>
          </p:cNvSpPr>
          <p:nvPr/>
        </p:nvSpPr>
        <p:spPr bwMode="black">
          <a:xfrm>
            <a:off x="174813" y="1506071"/>
            <a:ext cx="2030506"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Billions of Dollars</a:t>
            </a:r>
            <a:endParaRPr lang="en-US" sz="1600" b="1" dirty="0">
              <a:solidFill>
                <a:srgbClr val="225A7A"/>
              </a:solidFill>
            </a:endParaRPr>
          </a:p>
        </p:txBody>
      </p:sp>
      <p:graphicFrame>
        <p:nvGraphicFramePr>
          <p:cNvPr id="50178" name="Object 3"/>
          <p:cNvGraphicFramePr>
            <a:graphicFrameLocks/>
          </p:cNvGraphicFramePr>
          <p:nvPr/>
        </p:nvGraphicFramePr>
        <p:xfrm>
          <a:off x="263525" y="1922929"/>
          <a:ext cx="8537575" cy="3832412"/>
        </p:xfrm>
        <a:graphic>
          <a:graphicData uri="http://schemas.openxmlformats.org/presentationml/2006/ole">
            <mc:AlternateContent xmlns:mc="http://schemas.openxmlformats.org/markup-compatibility/2006">
              <mc:Choice xmlns:v="urn:schemas-microsoft-com:vml" Requires="v">
                <p:oleObj spid="_x0000_s4454467" name="Chart" r:id="rId4" imgW="8772538" imgH="3305067" progId="MSGraph.Chart.8">
                  <p:embed followColorScheme="full"/>
                </p:oleObj>
              </mc:Choice>
              <mc:Fallback>
                <p:oleObj name="Chart" r:id="rId4" imgW="8772538" imgH="3305067"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525" y="1922929"/>
                        <a:ext cx="8537575" cy="383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5"/>
          <p:cNvSpPr>
            <a:spLocks noChangeArrowheads="1"/>
          </p:cNvSpPr>
          <p:nvPr/>
        </p:nvSpPr>
        <p:spPr bwMode="blackWhite">
          <a:xfrm>
            <a:off x="833718" y="5724804"/>
            <a:ext cx="7812741" cy="8239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Tort Costs and the Share Retained by Risks Both Grew Rapidly from the mid-1970s to mid-2000s, When Tort Costs Began to Fall But Self-Insurance Shares Continued to Rise</a:t>
            </a:r>
            <a:endParaRPr lang="en-US" b="1" dirty="0">
              <a:solidFill>
                <a:srgbClr val="FFFFFF"/>
              </a:solidFill>
            </a:endParaRPr>
          </a:p>
        </p:txBody>
      </p:sp>
      <p:sp>
        <p:nvSpPr>
          <p:cNvPr id="26" name="TextBox 10"/>
          <p:cNvSpPr txBox="1">
            <a:spLocks noChangeArrowheads="1"/>
          </p:cNvSpPr>
          <p:nvPr/>
        </p:nvSpPr>
        <p:spPr bwMode="auto">
          <a:xfrm>
            <a:off x="2631926" y="342189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$9.5</a:t>
            </a:r>
            <a:endParaRPr lang="en-US" sz="1400" b="1" dirty="0">
              <a:solidFill>
                <a:schemeClr val="accent3"/>
              </a:solidFill>
            </a:endParaRPr>
          </a:p>
        </p:txBody>
      </p:sp>
      <p:sp>
        <p:nvSpPr>
          <p:cNvPr id="27" name="TextBox 10"/>
          <p:cNvSpPr txBox="1">
            <a:spLocks noChangeArrowheads="1"/>
          </p:cNvSpPr>
          <p:nvPr/>
        </p:nvSpPr>
        <p:spPr bwMode="auto">
          <a:xfrm>
            <a:off x="1058617" y="226545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$15.0</a:t>
            </a:r>
            <a:endParaRPr lang="en-US" sz="1400" b="1" dirty="0">
              <a:solidFill>
                <a:schemeClr val="accent3"/>
              </a:solidFill>
            </a:endParaRPr>
          </a:p>
        </p:txBody>
      </p:sp>
      <p:sp>
        <p:nvSpPr>
          <p:cNvPr id="31" name="TextBox 10"/>
          <p:cNvSpPr txBox="1">
            <a:spLocks noChangeArrowheads="1"/>
          </p:cNvSpPr>
          <p:nvPr/>
        </p:nvSpPr>
        <p:spPr bwMode="auto">
          <a:xfrm>
            <a:off x="4182821" y="348016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$6.0</a:t>
            </a:r>
            <a:endParaRPr lang="en-US" sz="1400" b="1" dirty="0">
              <a:solidFill>
                <a:schemeClr val="accent3"/>
              </a:solidFill>
            </a:endParaRPr>
          </a:p>
        </p:txBody>
      </p:sp>
      <p:sp>
        <p:nvSpPr>
          <p:cNvPr id="39" name="AutoShape 8"/>
          <p:cNvSpPr>
            <a:spLocks noChangeArrowheads="1"/>
          </p:cNvSpPr>
          <p:nvPr/>
        </p:nvSpPr>
        <p:spPr bwMode="blackWhite">
          <a:xfrm>
            <a:off x="1362633" y="2743200"/>
            <a:ext cx="1474696" cy="1873625"/>
          </a:xfrm>
          <a:prstGeom prst="wedgeRectCallout">
            <a:avLst>
              <a:gd name="adj1" fmla="val -59804"/>
              <a:gd name="adj2" fmla="val 75915"/>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1973: Commercial Tort Costs Totaled $6.49B, 94% was insured, 6% self-(un)insured</a:t>
            </a:r>
            <a:endParaRPr lang="en-US" sz="1600" b="1" dirty="0">
              <a:solidFill>
                <a:schemeClr val="bg1"/>
              </a:solidFill>
            </a:endParaRPr>
          </a:p>
        </p:txBody>
      </p:sp>
      <p:sp>
        <p:nvSpPr>
          <p:cNvPr id="36" name="AutoShape 8"/>
          <p:cNvSpPr>
            <a:spLocks noChangeArrowheads="1"/>
          </p:cNvSpPr>
          <p:nvPr/>
        </p:nvSpPr>
        <p:spPr bwMode="blackWhite">
          <a:xfrm>
            <a:off x="2926968" y="2756648"/>
            <a:ext cx="1658479" cy="1089211"/>
          </a:xfrm>
          <a:prstGeom prst="wedgeRectCallout">
            <a:avLst>
              <a:gd name="adj1" fmla="val -13186"/>
              <a:gd name="adj2" fmla="val 90730"/>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1985: $46.6B 74.5% insured, 25.5% self-(un)insured</a:t>
            </a:r>
            <a:endParaRPr lang="en-US" sz="1600" b="1" dirty="0">
              <a:solidFill>
                <a:schemeClr val="bg1"/>
              </a:solidFill>
            </a:endParaRPr>
          </a:p>
        </p:txBody>
      </p:sp>
      <p:sp>
        <p:nvSpPr>
          <p:cNvPr id="43" name="AutoShape 8"/>
          <p:cNvSpPr>
            <a:spLocks noChangeArrowheads="1"/>
          </p:cNvSpPr>
          <p:nvPr/>
        </p:nvSpPr>
        <p:spPr bwMode="blackWhite">
          <a:xfrm>
            <a:off x="4719902" y="2129122"/>
            <a:ext cx="1658479" cy="1089211"/>
          </a:xfrm>
          <a:prstGeom prst="wedgeRectCallout">
            <a:avLst>
              <a:gd name="adj1" fmla="val -5078"/>
              <a:gd name="adj2" fmla="val 88261"/>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1995: $83.6B 69.5% insured, 30.5% self-(un)insured</a:t>
            </a:r>
            <a:endParaRPr lang="en-US" sz="1600" b="1" dirty="0">
              <a:solidFill>
                <a:schemeClr val="bg1"/>
              </a:solidFill>
            </a:endParaRPr>
          </a:p>
        </p:txBody>
      </p:sp>
      <p:sp>
        <p:nvSpPr>
          <p:cNvPr id="44" name="AutoShape 8"/>
          <p:cNvSpPr>
            <a:spLocks noChangeArrowheads="1"/>
          </p:cNvSpPr>
          <p:nvPr/>
        </p:nvSpPr>
        <p:spPr bwMode="blackWhite">
          <a:xfrm>
            <a:off x="6459048" y="1098187"/>
            <a:ext cx="1658479" cy="1089211"/>
          </a:xfrm>
          <a:prstGeom prst="wedgeRectCallout">
            <a:avLst>
              <a:gd name="adj1" fmla="val 11139"/>
              <a:gd name="adj2" fmla="val 69742"/>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2005: $143.5B 66.4% insured, 33.6% self-(un)insured</a:t>
            </a:r>
            <a:endParaRPr lang="en-US" sz="1600" b="1" dirty="0">
              <a:solidFill>
                <a:schemeClr val="bg1"/>
              </a:solidFill>
            </a:endParaRPr>
          </a:p>
        </p:txBody>
      </p:sp>
      <p:sp>
        <p:nvSpPr>
          <p:cNvPr id="45" name="AutoShape 8"/>
          <p:cNvSpPr>
            <a:spLocks noChangeArrowheads="1"/>
          </p:cNvSpPr>
          <p:nvPr/>
        </p:nvSpPr>
        <p:spPr bwMode="blackWhite">
          <a:xfrm>
            <a:off x="6719024" y="4101363"/>
            <a:ext cx="1658479" cy="1089211"/>
          </a:xfrm>
          <a:prstGeom prst="wedgeRectCallout">
            <a:avLst>
              <a:gd name="adj1" fmla="val 54112"/>
              <a:gd name="adj2" fmla="val -132727"/>
            </a:avLst>
          </a:prstGeom>
          <a:solidFill>
            <a:schemeClr val="accent1"/>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2009: $126.5B 64.4% insured, 35.6% self-(un)insured</a:t>
            </a:r>
            <a:endParaRPr lang="en-US" sz="1600" b="1" dirty="0">
              <a:solidFill>
                <a:schemeClr val="bg1"/>
              </a:solidFill>
            </a:endParaRPr>
          </a:p>
        </p:txBody>
      </p:sp>
      <p:sp>
        <p:nvSpPr>
          <p:cNvPr id="46" name="Rectangle 5"/>
          <p:cNvSpPr>
            <a:spLocks noChangeArrowheads="1"/>
          </p:cNvSpPr>
          <p:nvPr/>
        </p:nvSpPr>
        <p:spPr bwMode="auto">
          <a:xfrm>
            <a:off x="0" y="6615766"/>
            <a:ext cx="7569200"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Sources: Towers Watson, </a:t>
            </a:r>
            <a:r>
              <a:rPr lang="en-US" sz="1100" i="1" dirty="0" smtClean="0"/>
              <a:t>2011 </a:t>
            </a:r>
            <a:r>
              <a:rPr lang="en-US" sz="1100" i="1" dirty="0"/>
              <a:t>Update on US Tort Cost Trends</a:t>
            </a:r>
            <a:r>
              <a:rPr lang="en-US" sz="1100" dirty="0"/>
              <a:t>, </a:t>
            </a:r>
            <a:r>
              <a:rPr lang="en-US" sz="1100" dirty="0" smtClean="0"/>
              <a:t>III Calculations based on data from Appendix  4.</a:t>
            </a:r>
            <a:endParaRPr lang="en-US" sz="1100" dirty="0"/>
          </a:p>
        </p:txBody>
      </p:sp>
      <p:sp>
        <p:nvSpPr>
          <p:cNvPr id="18" name="Date Placeholder 17"/>
          <p:cNvSpPr>
            <a:spLocks noGrp="1"/>
          </p:cNvSpPr>
          <p:nvPr>
            <p:ph type="dt" sz="half" idx="10"/>
          </p:nvPr>
        </p:nvSpPr>
        <p:spPr/>
        <p:txBody>
          <a:bodyPr/>
          <a:lstStyle/>
          <a:p>
            <a:pPr>
              <a:defRPr/>
            </a:pPr>
            <a:r>
              <a:rPr lang="en-US" smtClean="0"/>
              <a:t>12/01/09 - 9pm</a:t>
            </a:r>
            <a:endParaRPr lang="en-US"/>
          </a:p>
        </p:txBody>
      </p:sp>
      <p:sp>
        <p:nvSpPr>
          <p:cNvPr id="19" name="Slide Number Placeholder 18"/>
          <p:cNvSpPr>
            <a:spLocks noGrp="1"/>
          </p:cNvSpPr>
          <p:nvPr>
            <p:ph type="sldNum" sz="quarter" idx="12"/>
          </p:nvPr>
        </p:nvSpPr>
        <p:spPr/>
        <p:txBody>
          <a:bodyPr/>
          <a:lstStyle/>
          <a:p>
            <a:pPr>
              <a:defRPr/>
            </a:pPr>
            <a:fld id="{79649112-2361-4913-9798-B6AEBB59A8D4}" type="slidenum">
              <a:rPr lang="en-US" smtClean="0"/>
              <a:pPr>
                <a:defRPr/>
              </a:pPr>
              <a:t>209</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left)">
                                      <p:cBhvr>
                                        <p:cTn id="12" dur="500"/>
                                        <p:tgtEl>
                                          <p:spTgt spid="39"/>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left)">
                                      <p:cBhvr>
                                        <p:cTn id="16" dur="500"/>
                                        <p:tgtEl>
                                          <p:spTgt spid="36"/>
                                        </p:tgtEl>
                                      </p:cBhvr>
                                    </p:animEffect>
                                  </p:childTnLst>
                                </p:cTn>
                              </p:par>
                            </p:childTnLst>
                          </p:cTn>
                        </p:par>
                        <p:par>
                          <p:cTn id="17" fill="hold">
                            <p:stCondLst>
                              <p:cond delay="2500"/>
                            </p:stCondLst>
                            <p:childTnLst>
                              <p:par>
                                <p:cTn id="18" presetID="22" presetClass="entr" presetSubtype="8"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wipe(left)">
                                      <p:cBhvr>
                                        <p:cTn id="20" dur="500"/>
                                        <p:tgtEl>
                                          <p:spTgt spid="43"/>
                                        </p:tgtEl>
                                      </p:cBhvr>
                                    </p:animEffect>
                                  </p:childTnLst>
                                </p:cTn>
                              </p:par>
                            </p:childTnLst>
                          </p:cTn>
                        </p:par>
                        <p:par>
                          <p:cTn id="21" fill="hold">
                            <p:stCondLst>
                              <p:cond delay="3000"/>
                            </p:stCondLst>
                            <p:childTnLst>
                              <p:par>
                                <p:cTn id="22" presetID="22" presetClass="entr" presetSubtype="8" fill="hold" grpId="0" nodeType="after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wipe(left)">
                                      <p:cBhvr>
                                        <p:cTn id="24" dur="500"/>
                                        <p:tgtEl>
                                          <p:spTgt spid="44"/>
                                        </p:tgtEl>
                                      </p:cBhvr>
                                    </p:animEffect>
                                  </p:childTnLst>
                                </p:cTn>
                              </p:par>
                            </p:childTnLst>
                          </p:cTn>
                        </p:par>
                        <p:par>
                          <p:cTn id="25" fill="hold">
                            <p:stCondLst>
                              <p:cond delay="3500"/>
                            </p:stCondLst>
                            <p:childTnLst>
                              <p:par>
                                <p:cTn id="26" presetID="22" presetClass="entr" presetSubtype="8" fill="hold" grpId="0" nodeType="after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wipe(left)">
                                      <p:cBhvr>
                                        <p:cTn id="28"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9" grpId="0" animBg="1"/>
      <p:bldP spid="36" grpId="0" animBg="1"/>
      <p:bldP spid="43" grpId="0" animBg="1"/>
      <p:bldP spid="44" grpId="0" animBg="1"/>
      <p:bldP spid="4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21</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Homeowners</a:t>
            </a:r>
            <a:br>
              <a:rPr lang="en-US" dirty="0" smtClean="0"/>
            </a:br>
            <a:r>
              <a:rPr lang="en-US" dirty="0" smtClean="0"/>
              <a:t>Percent Change by State, 2007-2013</a:t>
            </a:r>
          </a:p>
        </p:txBody>
      </p:sp>
      <p:graphicFrame>
        <p:nvGraphicFramePr>
          <p:cNvPr id="83970" name="Object 3"/>
          <p:cNvGraphicFramePr>
            <a:graphicFrameLocks noGrp="1" noChangeAspect="1"/>
          </p:cNvGraphicFramePr>
          <p:nvPr>
            <p:ph idx="4294967295"/>
            <p:extLst/>
          </p:nvPr>
        </p:nvGraphicFramePr>
        <p:xfrm>
          <a:off x="4763" y="1676400"/>
          <a:ext cx="9132887" cy="4714875"/>
        </p:xfrm>
        <a:graphic>
          <a:graphicData uri="http://schemas.openxmlformats.org/presentationml/2006/ole">
            <mc:AlternateContent xmlns:mc="http://schemas.openxmlformats.org/markup-compatibility/2006">
              <mc:Choice xmlns:v="urn:schemas-microsoft-com:vml" Requires="v">
                <p:oleObj spid="_x0000_s27961351" name="Chart" r:id="rId4" imgW="8820048" imgH="4552970" progId="MSGraph.Chart.8">
                  <p:embed followColorScheme="full"/>
                </p:oleObj>
              </mc:Choice>
              <mc:Fallback>
                <p:oleObj name="Chart" r:id="rId4" imgW="8820048" imgH="4552970" progId="MSGraph.Chart.8">
                  <p:embed followColorScheme="full"/>
                  <p:pic>
                    <p:nvPicPr>
                      <p:cNvPr id="0" name=""/>
                      <p:cNvPicPr>
                        <a:picLocks noChangeAspect="1" noChangeArrowheads="1"/>
                      </p:cNvPicPr>
                      <p:nvPr/>
                    </p:nvPicPr>
                    <p:blipFill>
                      <a:blip r:embed="rId5"/>
                      <a:srcRect/>
                      <a:stretch>
                        <a:fillRect/>
                      </a:stretch>
                    </p:blipFill>
                    <p:spPr bwMode="auto">
                      <a:xfrm>
                        <a:off x="4763" y="1676400"/>
                        <a:ext cx="9132887" cy="4714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3973" name="Text Box 4"/>
          <p:cNvSpPr txBox="1">
            <a:spLocks noChangeArrowheads="1"/>
          </p:cNvSpPr>
          <p:nvPr/>
        </p:nvSpPr>
        <p:spPr bwMode="auto">
          <a:xfrm>
            <a:off x="127000" y="6579825"/>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SNL Financial </a:t>
            </a:r>
            <a:r>
              <a:rPr lang="en-US" sz="1100" dirty="0" smtClean="0">
                <a:solidFill>
                  <a:srgbClr val="000000"/>
                </a:solidFill>
              </a:rPr>
              <a:t>LLC</a:t>
            </a:r>
            <a:r>
              <a:rPr lang="en-US" sz="1100" dirty="0">
                <a:solidFill>
                  <a:srgbClr val="000000"/>
                </a:solidFill>
              </a:rPr>
              <a:t>.;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Tree>
    <p:extLst>
      <p:ext uri="{BB962C8B-B14F-4D97-AF65-F5344CB8AC3E}">
        <p14:creationId xmlns:p14="http://schemas.microsoft.com/office/powerpoint/2010/main" val="1488141504"/>
      </p:ext>
    </p:extLst>
  </p:cSld>
  <p:clrMapOvr>
    <a:masterClrMapping/>
  </p:clrMapOvr>
  <p:transition/>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5018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5018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6E6B276-B00D-4649-880D-E50F174CC9ED}" type="slidenum">
              <a:rPr lang="en-US" sz="900"/>
              <a:pPr algn="r" eaLnBrk="0" hangingPunct="0">
                <a:lnSpc>
                  <a:spcPct val="85000"/>
                </a:lnSpc>
                <a:spcBef>
                  <a:spcPct val="20000"/>
                </a:spcBef>
              </a:pPr>
              <a:t>210</a:t>
            </a:fld>
            <a:endParaRPr lang="en-US" sz="900"/>
          </a:p>
        </p:txBody>
      </p:sp>
      <p:sp>
        <p:nvSpPr>
          <p:cNvPr id="50182" name="Rectangle 2"/>
          <p:cNvSpPr>
            <a:spLocks noGrp="1" noChangeArrowheads="1"/>
          </p:cNvSpPr>
          <p:nvPr>
            <p:ph type="title" idx="4294967295"/>
          </p:nvPr>
        </p:nvSpPr>
        <p:spPr/>
        <p:txBody>
          <a:bodyPr/>
          <a:lstStyle/>
          <a:p>
            <a:r>
              <a:rPr lang="en-US" dirty="0" smtClean="0"/>
              <a:t>Commercial Lines Tort Costs: Insured vs. Self-(Un)Insured Shares, 1973-2010</a:t>
            </a:r>
          </a:p>
        </p:txBody>
      </p:sp>
      <p:sp>
        <p:nvSpPr>
          <p:cNvPr id="50184" name="Rectangle 4"/>
          <p:cNvSpPr>
            <a:spLocks noChangeArrowheads="1"/>
          </p:cNvSpPr>
          <p:nvPr/>
        </p:nvSpPr>
        <p:spPr bwMode="black">
          <a:xfrm>
            <a:off x="174813" y="1506071"/>
            <a:ext cx="2030506"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Percent</a:t>
            </a:r>
            <a:endParaRPr lang="en-US" sz="1600" b="1" dirty="0">
              <a:solidFill>
                <a:srgbClr val="225A7A"/>
              </a:solidFill>
            </a:endParaRPr>
          </a:p>
        </p:txBody>
      </p:sp>
      <p:graphicFrame>
        <p:nvGraphicFramePr>
          <p:cNvPr id="50178" name="Object 3"/>
          <p:cNvGraphicFramePr>
            <a:graphicFrameLocks/>
          </p:cNvGraphicFramePr>
          <p:nvPr/>
        </p:nvGraphicFramePr>
        <p:xfrm>
          <a:off x="263525" y="1922929"/>
          <a:ext cx="8537575" cy="3832412"/>
        </p:xfrm>
        <a:graphic>
          <a:graphicData uri="http://schemas.openxmlformats.org/presentationml/2006/ole">
            <mc:AlternateContent xmlns:mc="http://schemas.openxmlformats.org/markup-compatibility/2006">
              <mc:Choice xmlns:v="urn:schemas-microsoft-com:vml" Requires="v">
                <p:oleObj spid="_x0000_s4457539" name="Chart" r:id="rId4" imgW="8772538" imgH="3305067" progId="MSGraph.Chart.8">
                  <p:embed followColorScheme="full"/>
                </p:oleObj>
              </mc:Choice>
              <mc:Fallback>
                <p:oleObj name="Chart" r:id="rId4" imgW="8772538" imgH="3305067"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525" y="1922929"/>
                        <a:ext cx="8537575" cy="383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5"/>
          <p:cNvSpPr>
            <a:spLocks noChangeArrowheads="1"/>
          </p:cNvSpPr>
          <p:nvPr/>
        </p:nvSpPr>
        <p:spPr bwMode="blackWhite">
          <a:xfrm>
            <a:off x="833718" y="5724804"/>
            <a:ext cx="7812741" cy="8239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The Share of Tort Costs Retained by Risks Has Been Steadily Increasing for Nearly 40 Years.  This Trend Contributes Has Left Insurers With Less Control Over Pricing.</a:t>
            </a:r>
            <a:endParaRPr lang="en-US" b="1" dirty="0">
              <a:solidFill>
                <a:srgbClr val="FFFFFF"/>
              </a:solidFill>
            </a:endParaRPr>
          </a:p>
        </p:txBody>
      </p:sp>
      <p:sp>
        <p:nvSpPr>
          <p:cNvPr id="39" name="AutoShape 8"/>
          <p:cNvSpPr>
            <a:spLocks noChangeArrowheads="1"/>
          </p:cNvSpPr>
          <p:nvPr/>
        </p:nvSpPr>
        <p:spPr bwMode="blackWhite">
          <a:xfrm>
            <a:off x="1510552" y="3133164"/>
            <a:ext cx="1461248" cy="1062319"/>
          </a:xfrm>
          <a:prstGeom prst="wedgeRectCallout">
            <a:avLst>
              <a:gd name="adj1" fmla="val -60734"/>
              <a:gd name="adj2" fmla="val -121469"/>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1973: 94% was insured, 6% self-(un)insured</a:t>
            </a:r>
            <a:endParaRPr lang="en-US" sz="1600" b="1" dirty="0">
              <a:solidFill>
                <a:schemeClr val="bg1"/>
              </a:solidFill>
            </a:endParaRPr>
          </a:p>
        </p:txBody>
      </p:sp>
      <p:sp>
        <p:nvSpPr>
          <p:cNvPr id="36" name="AutoShape 8"/>
          <p:cNvSpPr>
            <a:spLocks noChangeArrowheads="1"/>
          </p:cNvSpPr>
          <p:nvPr/>
        </p:nvSpPr>
        <p:spPr bwMode="blackWhite">
          <a:xfrm>
            <a:off x="3088334" y="3133165"/>
            <a:ext cx="1389538" cy="1089211"/>
          </a:xfrm>
          <a:prstGeom prst="wedgeRectCallout">
            <a:avLst>
              <a:gd name="adj1" fmla="val -23727"/>
              <a:gd name="adj2" fmla="val -67295"/>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1985:74.5% insured, 25.5% self-(un)insured</a:t>
            </a:r>
            <a:endParaRPr lang="en-US" sz="1600" b="1" dirty="0">
              <a:solidFill>
                <a:schemeClr val="bg1"/>
              </a:solidFill>
            </a:endParaRPr>
          </a:p>
        </p:txBody>
      </p:sp>
      <p:sp>
        <p:nvSpPr>
          <p:cNvPr id="43" name="AutoShape 8"/>
          <p:cNvSpPr>
            <a:spLocks noChangeArrowheads="1"/>
          </p:cNvSpPr>
          <p:nvPr/>
        </p:nvSpPr>
        <p:spPr bwMode="blackWhite">
          <a:xfrm>
            <a:off x="4585431" y="3514169"/>
            <a:ext cx="1479193" cy="1089211"/>
          </a:xfrm>
          <a:prstGeom prst="wedgeRectCallout">
            <a:avLst>
              <a:gd name="adj1" fmla="val 14774"/>
              <a:gd name="adj2" fmla="val -84579"/>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1995: 69.5% insured, 30.5% self-(un)insured</a:t>
            </a:r>
            <a:endParaRPr lang="en-US" sz="1600" b="1" dirty="0">
              <a:solidFill>
                <a:schemeClr val="bg1"/>
              </a:solidFill>
            </a:endParaRPr>
          </a:p>
        </p:txBody>
      </p:sp>
      <p:sp>
        <p:nvSpPr>
          <p:cNvPr id="44" name="AutoShape 8"/>
          <p:cNvSpPr>
            <a:spLocks noChangeArrowheads="1"/>
          </p:cNvSpPr>
          <p:nvPr/>
        </p:nvSpPr>
        <p:spPr bwMode="blackWhite">
          <a:xfrm>
            <a:off x="6230447" y="3451422"/>
            <a:ext cx="1367141" cy="1187813"/>
          </a:xfrm>
          <a:prstGeom prst="wedgeRectCallout">
            <a:avLst>
              <a:gd name="adj1" fmla="val 39392"/>
              <a:gd name="adj2" fmla="val -72234"/>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2005: 66.4% insured, 33.6% self-(un)insured</a:t>
            </a:r>
            <a:endParaRPr lang="en-US" sz="1600" b="1" dirty="0">
              <a:solidFill>
                <a:schemeClr val="bg1"/>
              </a:solidFill>
            </a:endParaRPr>
          </a:p>
        </p:txBody>
      </p:sp>
      <p:sp>
        <p:nvSpPr>
          <p:cNvPr id="45" name="AutoShape 8"/>
          <p:cNvSpPr>
            <a:spLocks noChangeArrowheads="1"/>
          </p:cNvSpPr>
          <p:nvPr/>
        </p:nvSpPr>
        <p:spPr bwMode="blackWhite">
          <a:xfrm>
            <a:off x="5096435" y="1438836"/>
            <a:ext cx="3119717" cy="1317811"/>
          </a:xfrm>
          <a:prstGeom prst="wedgeRectCallout">
            <a:avLst>
              <a:gd name="adj1" fmla="val 57644"/>
              <a:gd name="adj2" fmla="val 103995"/>
            </a:avLst>
          </a:prstGeom>
          <a:solidFill>
            <a:schemeClr val="accent1"/>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2010: $138.1B 56.6% insured, 44.4% self-(un)insured (distorted by Deepwater Horizon event with most losses retained by BP)</a:t>
            </a:r>
            <a:endParaRPr lang="en-US" sz="1600" b="1" dirty="0">
              <a:solidFill>
                <a:schemeClr val="bg1"/>
              </a:solidFill>
            </a:endParaRPr>
          </a:p>
        </p:txBody>
      </p:sp>
      <p:sp>
        <p:nvSpPr>
          <p:cNvPr id="46" name="Rectangle 5"/>
          <p:cNvSpPr>
            <a:spLocks noChangeArrowheads="1"/>
          </p:cNvSpPr>
          <p:nvPr/>
        </p:nvSpPr>
        <p:spPr bwMode="auto">
          <a:xfrm>
            <a:off x="0" y="6615766"/>
            <a:ext cx="7569200"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Sources: Towers Watson, </a:t>
            </a:r>
            <a:r>
              <a:rPr lang="en-US" sz="1100" i="1" dirty="0" smtClean="0"/>
              <a:t>2011 </a:t>
            </a:r>
            <a:r>
              <a:rPr lang="en-US" sz="1100" i="1" dirty="0"/>
              <a:t>Update on US Tort Cost Trends</a:t>
            </a:r>
            <a:r>
              <a:rPr lang="en-US" sz="1100" dirty="0"/>
              <a:t>, </a:t>
            </a:r>
            <a:r>
              <a:rPr lang="en-US" sz="1100" dirty="0" smtClean="0"/>
              <a:t>III Calculations based on data from Appendix  4.</a:t>
            </a:r>
            <a:endParaRPr lang="en-US" sz="1100" dirty="0"/>
          </a:p>
        </p:txBody>
      </p:sp>
      <p:sp>
        <p:nvSpPr>
          <p:cNvPr id="15" name="Date Placeholder 14"/>
          <p:cNvSpPr>
            <a:spLocks noGrp="1"/>
          </p:cNvSpPr>
          <p:nvPr>
            <p:ph type="dt" sz="half" idx="10"/>
          </p:nvPr>
        </p:nvSpPr>
        <p:spPr/>
        <p:txBody>
          <a:bodyPr/>
          <a:lstStyle/>
          <a:p>
            <a:pPr>
              <a:defRPr/>
            </a:pPr>
            <a:r>
              <a:rPr lang="en-US" smtClean="0"/>
              <a:t>12/01/09 - 9pm</a:t>
            </a:r>
            <a:endParaRPr lang="en-US"/>
          </a:p>
        </p:txBody>
      </p:sp>
      <p:sp>
        <p:nvSpPr>
          <p:cNvPr id="16" name="Slide Number Placeholder 15"/>
          <p:cNvSpPr>
            <a:spLocks noGrp="1"/>
          </p:cNvSpPr>
          <p:nvPr>
            <p:ph type="sldNum" sz="quarter" idx="12"/>
          </p:nvPr>
        </p:nvSpPr>
        <p:spPr/>
        <p:txBody>
          <a:bodyPr/>
          <a:lstStyle/>
          <a:p>
            <a:pPr>
              <a:defRPr/>
            </a:pPr>
            <a:fld id="{79649112-2361-4913-9798-B6AEBB59A8D4}" type="slidenum">
              <a:rPr lang="en-US" smtClean="0"/>
              <a:pPr>
                <a:defRPr/>
              </a:pPr>
              <a:t>210</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left)">
                                      <p:cBhvr>
                                        <p:cTn id="12" dur="500"/>
                                        <p:tgtEl>
                                          <p:spTgt spid="39"/>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left)">
                                      <p:cBhvr>
                                        <p:cTn id="16" dur="500"/>
                                        <p:tgtEl>
                                          <p:spTgt spid="36"/>
                                        </p:tgtEl>
                                      </p:cBhvr>
                                    </p:animEffect>
                                  </p:childTnLst>
                                </p:cTn>
                              </p:par>
                            </p:childTnLst>
                          </p:cTn>
                        </p:par>
                        <p:par>
                          <p:cTn id="17" fill="hold">
                            <p:stCondLst>
                              <p:cond delay="2500"/>
                            </p:stCondLst>
                            <p:childTnLst>
                              <p:par>
                                <p:cTn id="18" presetID="22" presetClass="entr" presetSubtype="8"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wipe(left)">
                                      <p:cBhvr>
                                        <p:cTn id="20" dur="500"/>
                                        <p:tgtEl>
                                          <p:spTgt spid="43"/>
                                        </p:tgtEl>
                                      </p:cBhvr>
                                    </p:animEffect>
                                  </p:childTnLst>
                                </p:cTn>
                              </p:par>
                            </p:childTnLst>
                          </p:cTn>
                        </p:par>
                        <p:par>
                          <p:cTn id="21" fill="hold">
                            <p:stCondLst>
                              <p:cond delay="3000"/>
                            </p:stCondLst>
                            <p:childTnLst>
                              <p:par>
                                <p:cTn id="22" presetID="22" presetClass="entr" presetSubtype="8" fill="hold" grpId="0" nodeType="after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wipe(left)">
                                      <p:cBhvr>
                                        <p:cTn id="24" dur="500"/>
                                        <p:tgtEl>
                                          <p:spTgt spid="44"/>
                                        </p:tgtEl>
                                      </p:cBhvr>
                                    </p:animEffect>
                                  </p:childTnLst>
                                </p:cTn>
                              </p:par>
                            </p:childTnLst>
                          </p:cTn>
                        </p:par>
                        <p:par>
                          <p:cTn id="25" fill="hold">
                            <p:stCondLst>
                              <p:cond delay="3500"/>
                            </p:stCondLst>
                            <p:childTnLst>
                              <p:par>
                                <p:cTn id="26" presetID="22" presetClass="entr" presetSubtype="8" fill="hold" grpId="0" nodeType="after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wipe(left)">
                                      <p:cBhvr>
                                        <p:cTn id="28"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9" grpId="0" animBg="1"/>
      <p:bldP spid="36" grpId="0" animBg="1"/>
      <p:bldP spid="43" grpId="0" animBg="1"/>
      <p:bldP spid="44" grpId="0" animBg="1"/>
      <p:bldP spid="45" grpId="0" animBg="1"/>
    </p:bldLst>
  </p:timing>
</p:sld>
</file>

<file path=ppt/slides/slide21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274638" y="0"/>
            <a:ext cx="7086600" cy="1143000"/>
          </a:xfrm>
        </p:spPr>
        <p:txBody>
          <a:bodyPr/>
          <a:lstStyle/>
          <a:p>
            <a:r>
              <a:rPr lang="en-US" dirty="0" smtClean="0"/>
              <a:t>Business Leaders Ranking of Liability Systems in 2012</a:t>
            </a:r>
          </a:p>
        </p:txBody>
      </p:sp>
      <p:sp>
        <p:nvSpPr>
          <p:cNvPr id="145411" name="Rectangle 3"/>
          <p:cNvSpPr>
            <a:spLocks noGrp="1" noChangeArrowheads="1"/>
          </p:cNvSpPr>
          <p:nvPr>
            <p:ph type="body" sz="half" idx="1"/>
          </p:nvPr>
        </p:nvSpPr>
        <p:spPr>
          <a:xfrm>
            <a:off x="0" y="1246188"/>
            <a:ext cx="3810000" cy="4572000"/>
          </a:xfrm>
        </p:spPr>
        <p:txBody>
          <a:bodyPr/>
          <a:lstStyle/>
          <a:p>
            <a:pPr marL="533400" indent="-533400"/>
            <a:r>
              <a:rPr lang="en-US" sz="2400" b="1" u="sng" dirty="0" smtClean="0"/>
              <a:t>Best States</a:t>
            </a:r>
          </a:p>
          <a:p>
            <a:pPr marL="533400" indent="-533400">
              <a:buFontTx/>
              <a:buAutoNum type="arabicPeriod"/>
            </a:pPr>
            <a:r>
              <a:rPr lang="en-US" sz="1600" dirty="0" smtClean="0"/>
              <a:t>Delaware</a:t>
            </a:r>
          </a:p>
          <a:p>
            <a:pPr marL="533400" indent="-533400">
              <a:buFontTx/>
              <a:buAutoNum type="arabicPeriod"/>
            </a:pPr>
            <a:r>
              <a:rPr lang="en-US" sz="1600" dirty="0" smtClean="0"/>
              <a:t>Nebraska</a:t>
            </a:r>
          </a:p>
          <a:p>
            <a:pPr marL="533400" indent="-533400">
              <a:buFontTx/>
              <a:buAutoNum type="arabicPeriod"/>
            </a:pPr>
            <a:r>
              <a:rPr lang="en-US" sz="1600" dirty="0" smtClean="0"/>
              <a:t>Wyoming</a:t>
            </a:r>
          </a:p>
          <a:p>
            <a:pPr marL="533400" indent="-533400">
              <a:buFontTx/>
              <a:buAutoNum type="arabicPeriod"/>
            </a:pPr>
            <a:r>
              <a:rPr lang="en-US" sz="1600" dirty="0" smtClean="0"/>
              <a:t>Minnesota</a:t>
            </a:r>
          </a:p>
          <a:p>
            <a:pPr marL="533400" indent="-533400">
              <a:buFontTx/>
              <a:buAutoNum type="arabicPeriod"/>
            </a:pPr>
            <a:r>
              <a:rPr lang="en-US" sz="1600" dirty="0" smtClean="0"/>
              <a:t>Kansas</a:t>
            </a:r>
          </a:p>
          <a:p>
            <a:pPr marL="533400" indent="-533400">
              <a:buFontTx/>
              <a:buAutoNum type="arabicPeriod"/>
            </a:pPr>
            <a:r>
              <a:rPr lang="en-US" sz="1600" dirty="0" smtClean="0"/>
              <a:t>Idaho</a:t>
            </a:r>
          </a:p>
          <a:p>
            <a:pPr marL="533400" indent="-533400">
              <a:buFontTx/>
              <a:buAutoNum type="arabicPeriod"/>
            </a:pPr>
            <a:r>
              <a:rPr lang="en-US" sz="1600" dirty="0" smtClean="0"/>
              <a:t>Virginia</a:t>
            </a:r>
          </a:p>
          <a:p>
            <a:pPr marL="533400" indent="-533400">
              <a:buFontTx/>
              <a:buAutoNum type="arabicPeriod"/>
            </a:pPr>
            <a:r>
              <a:rPr lang="en-US" sz="1600" dirty="0" smtClean="0"/>
              <a:t>North Dakota</a:t>
            </a:r>
          </a:p>
          <a:p>
            <a:pPr marL="533400" indent="-533400">
              <a:buFontTx/>
              <a:buAutoNum type="arabicPeriod"/>
            </a:pPr>
            <a:r>
              <a:rPr lang="en-US" sz="1600" dirty="0" smtClean="0"/>
              <a:t>Utah</a:t>
            </a:r>
          </a:p>
          <a:p>
            <a:pPr marL="533400" indent="-533400">
              <a:buFontTx/>
              <a:buAutoNum type="arabicPeriod"/>
            </a:pPr>
            <a:r>
              <a:rPr lang="en-US" sz="2000" dirty="0" smtClean="0"/>
              <a:t>Iowa</a:t>
            </a:r>
          </a:p>
        </p:txBody>
      </p:sp>
      <p:sp>
        <p:nvSpPr>
          <p:cNvPr id="145412" name="Rectangle 4"/>
          <p:cNvSpPr>
            <a:spLocks noGrp="1" noChangeArrowheads="1"/>
          </p:cNvSpPr>
          <p:nvPr>
            <p:ph type="body" sz="half" idx="2"/>
          </p:nvPr>
        </p:nvSpPr>
        <p:spPr>
          <a:xfrm>
            <a:off x="4856163" y="1222375"/>
            <a:ext cx="3810000" cy="4572000"/>
          </a:xfrm>
        </p:spPr>
        <p:txBody>
          <a:bodyPr/>
          <a:lstStyle/>
          <a:p>
            <a:pPr marL="533400" indent="-533400"/>
            <a:r>
              <a:rPr lang="en-US" sz="2400" b="1" u="sng" dirty="0" smtClean="0"/>
              <a:t>Worst States</a:t>
            </a:r>
          </a:p>
          <a:p>
            <a:pPr marL="533400" indent="-533400">
              <a:buFontTx/>
              <a:buAutoNum type="arabicPeriod" startAt="41"/>
            </a:pPr>
            <a:r>
              <a:rPr lang="en-US" sz="1600" dirty="0" smtClean="0"/>
              <a:t>Florida</a:t>
            </a:r>
          </a:p>
          <a:p>
            <a:pPr marL="533400" indent="-533400">
              <a:buFontTx/>
              <a:buAutoNum type="arabicPeriod" startAt="41"/>
            </a:pPr>
            <a:r>
              <a:rPr lang="en-US" sz="1600" dirty="0" smtClean="0"/>
              <a:t>Oklahoma</a:t>
            </a:r>
          </a:p>
          <a:p>
            <a:pPr marL="533400" indent="-533400">
              <a:buFontTx/>
              <a:buAutoNum type="arabicPeriod" startAt="41"/>
            </a:pPr>
            <a:r>
              <a:rPr lang="en-US" sz="1600" dirty="0" smtClean="0"/>
              <a:t>Alabama</a:t>
            </a:r>
          </a:p>
          <a:p>
            <a:pPr marL="533400" indent="-533400">
              <a:buFontTx/>
              <a:buAutoNum type="arabicPeriod" startAt="41"/>
            </a:pPr>
            <a:r>
              <a:rPr lang="en-US" sz="1600" dirty="0" smtClean="0"/>
              <a:t>New Mexico</a:t>
            </a:r>
          </a:p>
          <a:p>
            <a:pPr marL="533400" indent="-533400">
              <a:buFontTx/>
              <a:buAutoNum type="arabicPeriod" startAt="41"/>
            </a:pPr>
            <a:r>
              <a:rPr lang="en-US" sz="1600" dirty="0" smtClean="0"/>
              <a:t>Montana</a:t>
            </a:r>
          </a:p>
          <a:p>
            <a:pPr marL="533400" indent="-533400">
              <a:buFontTx/>
              <a:buAutoNum type="arabicPeriod" startAt="41"/>
            </a:pPr>
            <a:r>
              <a:rPr lang="en-US" sz="1600" dirty="0" smtClean="0"/>
              <a:t>Illinois</a:t>
            </a:r>
          </a:p>
          <a:p>
            <a:pPr marL="533400" indent="-533400">
              <a:buFontTx/>
              <a:buAutoNum type="arabicPeriod" startAt="41"/>
            </a:pPr>
            <a:r>
              <a:rPr lang="en-US" sz="1600" dirty="0" smtClean="0"/>
              <a:t>California</a:t>
            </a:r>
          </a:p>
          <a:p>
            <a:pPr marL="533400" indent="-533400">
              <a:buFontTx/>
              <a:buAutoNum type="arabicPeriod" startAt="41"/>
            </a:pPr>
            <a:r>
              <a:rPr lang="en-US" sz="1600" dirty="0" smtClean="0"/>
              <a:t>Mississippi</a:t>
            </a:r>
          </a:p>
          <a:p>
            <a:pPr marL="533400" indent="-533400">
              <a:buFontTx/>
              <a:buAutoNum type="arabicPeriod" startAt="41"/>
            </a:pPr>
            <a:r>
              <a:rPr lang="en-US" sz="1600" dirty="0" smtClean="0"/>
              <a:t>Louisiana</a:t>
            </a:r>
          </a:p>
          <a:p>
            <a:pPr marL="533400" indent="-533400">
              <a:buFontTx/>
              <a:buAutoNum type="arabicPeriod" startAt="41"/>
            </a:pPr>
            <a:r>
              <a:rPr lang="en-US" sz="1600" dirty="0" smtClean="0"/>
              <a:t>West Virginia</a:t>
            </a:r>
          </a:p>
        </p:txBody>
      </p:sp>
      <p:sp>
        <p:nvSpPr>
          <p:cNvPr id="145413" name="Rectangle 5"/>
          <p:cNvSpPr>
            <a:spLocks noChangeArrowheads="1"/>
          </p:cNvSpPr>
          <p:nvPr/>
        </p:nvSpPr>
        <p:spPr bwMode="auto">
          <a:xfrm>
            <a:off x="76200" y="6477000"/>
            <a:ext cx="6789738" cy="261938"/>
          </a:xfrm>
          <a:prstGeom prst="rect">
            <a:avLst/>
          </a:prstGeom>
          <a:noFill/>
          <a:ln w="9525">
            <a:noFill/>
            <a:miter lim="800000"/>
            <a:headEnd/>
            <a:tailEnd/>
          </a:ln>
        </p:spPr>
        <p:txBody>
          <a:bodyPr wrap="none" lIns="92075" tIns="46038" rIns="92075" bIns="46038">
            <a:spAutoFit/>
          </a:bodyPr>
          <a:lstStyle/>
          <a:p>
            <a:r>
              <a:rPr lang="en-US" sz="1100" dirty="0"/>
              <a:t>Source:  US Chamber of Commerce </a:t>
            </a:r>
            <a:r>
              <a:rPr lang="en-US" sz="1100" dirty="0" smtClean="0"/>
              <a:t>2012 </a:t>
            </a:r>
            <a:r>
              <a:rPr lang="en-US" sz="1100" dirty="0"/>
              <a:t>State Liability Systems Ranking Study; Insurance Info. Institute.</a:t>
            </a:r>
          </a:p>
        </p:txBody>
      </p:sp>
      <p:grpSp>
        <p:nvGrpSpPr>
          <p:cNvPr id="2" name="Group 98"/>
          <p:cNvGrpSpPr>
            <a:grpSpLocks/>
          </p:cNvGrpSpPr>
          <p:nvPr/>
        </p:nvGrpSpPr>
        <p:grpSpPr bwMode="auto">
          <a:xfrm>
            <a:off x="2451100" y="1450975"/>
            <a:ext cx="1889125" cy="4000858"/>
            <a:chOff x="69" y="668"/>
            <a:chExt cx="1432" cy="2778"/>
          </a:xfrm>
        </p:grpSpPr>
        <p:sp>
          <p:nvSpPr>
            <p:cNvPr id="145423" name="Rectangle 99"/>
            <p:cNvSpPr>
              <a:spLocks noChangeArrowheads="1"/>
            </p:cNvSpPr>
            <p:nvPr/>
          </p:nvSpPr>
          <p:spPr bwMode="blackWhite">
            <a:xfrm>
              <a:off x="77" y="672"/>
              <a:ext cx="1391" cy="1064"/>
            </a:xfrm>
            <a:prstGeom prst="rect">
              <a:avLst/>
            </a:prstGeom>
            <a:solidFill>
              <a:srgbClr val="ECF6F8"/>
            </a:solidFill>
            <a:ln w="12700">
              <a:solidFill>
                <a:srgbClr val="378798"/>
              </a:solidFill>
              <a:miter lim="800000"/>
              <a:headEnd/>
              <a:tailEnd/>
            </a:ln>
          </p:spPr>
          <p:txBody>
            <a:bodyPr wrap="none" anchor="ctr"/>
            <a:lstStyle/>
            <a:p>
              <a:endParaRPr lang="en-US"/>
            </a:p>
          </p:txBody>
        </p:sp>
        <p:sp>
          <p:nvSpPr>
            <p:cNvPr id="145424" name="Rectangle 100"/>
            <p:cNvSpPr>
              <a:spLocks noChangeArrowheads="1"/>
            </p:cNvSpPr>
            <p:nvPr/>
          </p:nvSpPr>
          <p:spPr bwMode="blackWhite">
            <a:xfrm>
              <a:off x="69" y="668"/>
              <a:ext cx="1416" cy="289"/>
            </a:xfrm>
            <a:prstGeom prst="rect">
              <a:avLst/>
            </a:prstGeom>
            <a:gradFill rotWithShape="1">
              <a:gsLst>
                <a:gs pos="0">
                  <a:srgbClr val="378798"/>
                </a:gs>
                <a:gs pos="100000">
                  <a:srgbClr val="2A6774"/>
                </a:gs>
              </a:gsLst>
              <a:lin ang="5400000" scaled="1"/>
            </a:gradFill>
            <a:ln w="12700">
              <a:solidFill>
                <a:srgbClr val="378798"/>
              </a:solidFill>
              <a:miter lim="800000"/>
              <a:headEnd/>
              <a:tailEnd/>
            </a:ln>
          </p:spPr>
          <p:txBody>
            <a:bodyPr lIns="45720" rIns="45720" anchor="ctr"/>
            <a:lstStyle/>
            <a:p>
              <a:pPr algn="ctr">
                <a:lnSpc>
                  <a:spcPct val="95000"/>
                </a:lnSpc>
                <a:spcBef>
                  <a:spcPct val="25000"/>
                </a:spcBef>
              </a:pPr>
              <a:r>
                <a:rPr lang="en-US" b="1" dirty="0">
                  <a:solidFill>
                    <a:srgbClr val="FFFFFF"/>
                  </a:solidFill>
                </a:rPr>
                <a:t>New in </a:t>
              </a:r>
              <a:r>
                <a:rPr lang="en-US" b="1" dirty="0" smtClean="0">
                  <a:solidFill>
                    <a:srgbClr val="FFFFFF"/>
                  </a:solidFill>
                </a:rPr>
                <a:t>2012</a:t>
              </a:r>
              <a:endParaRPr lang="en-US" b="1" dirty="0">
                <a:solidFill>
                  <a:srgbClr val="FFFFFF"/>
                </a:solidFill>
              </a:endParaRPr>
            </a:p>
          </p:txBody>
        </p:sp>
        <p:sp>
          <p:nvSpPr>
            <p:cNvPr id="145425" name="Text Box 101"/>
            <p:cNvSpPr txBox="1">
              <a:spLocks noChangeArrowheads="1"/>
            </p:cNvSpPr>
            <p:nvPr/>
          </p:nvSpPr>
          <p:spPr bwMode="auto">
            <a:xfrm>
              <a:off x="89" y="974"/>
              <a:ext cx="1387" cy="761"/>
            </a:xfrm>
            <a:prstGeom prst="rect">
              <a:avLst/>
            </a:prstGeom>
            <a:noFill/>
            <a:ln w="9525">
              <a:noFill/>
              <a:miter lim="800000"/>
              <a:headEnd/>
              <a:tailEnd/>
            </a:ln>
          </p:spPr>
          <p:txBody>
            <a:bodyPr wrap="square"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Wyoming</a:t>
              </a:r>
            </a:p>
            <a:p>
              <a:pPr marL="228600" indent="-228600" eaLnBrk="0" hangingPunct="0">
                <a:lnSpc>
                  <a:spcPct val="90000"/>
                </a:lnSpc>
                <a:spcBef>
                  <a:spcPct val="25000"/>
                </a:spcBef>
                <a:buClr>
                  <a:schemeClr val="accent2"/>
                </a:buClr>
                <a:buFont typeface="Wingdings" pitchFamily="2" charset="2"/>
                <a:buChar char="n"/>
              </a:pPr>
              <a:r>
                <a:rPr lang="en-US" sz="1500" dirty="0" smtClean="0"/>
                <a:t>Minnesota</a:t>
              </a:r>
            </a:p>
            <a:p>
              <a:pPr marL="228600" indent="-228600" eaLnBrk="0" hangingPunct="0">
                <a:lnSpc>
                  <a:spcPct val="90000"/>
                </a:lnSpc>
                <a:spcBef>
                  <a:spcPct val="25000"/>
                </a:spcBef>
                <a:buClr>
                  <a:schemeClr val="accent2"/>
                </a:buClr>
                <a:buFont typeface="Wingdings" pitchFamily="2" charset="2"/>
                <a:buChar char="n"/>
              </a:pPr>
              <a:r>
                <a:rPr lang="en-US" sz="1500" dirty="0" smtClean="0"/>
                <a:t>Kansas</a:t>
              </a:r>
            </a:p>
            <a:p>
              <a:pPr marL="228600" indent="-228600" eaLnBrk="0" hangingPunct="0">
                <a:lnSpc>
                  <a:spcPct val="90000"/>
                </a:lnSpc>
                <a:spcBef>
                  <a:spcPct val="25000"/>
                </a:spcBef>
                <a:buClr>
                  <a:schemeClr val="accent2"/>
                </a:buClr>
                <a:buFont typeface="Wingdings" pitchFamily="2" charset="2"/>
                <a:buChar char="n"/>
              </a:pPr>
              <a:r>
                <a:rPr lang="en-US" sz="1500" dirty="0" smtClean="0"/>
                <a:t>Idaho</a:t>
              </a:r>
              <a:endParaRPr lang="en-US" sz="1500" dirty="0"/>
            </a:p>
          </p:txBody>
        </p:sp>
        <p:sp>
          <p:nvSpPr>
            <p:cNvPr id="145426" name="Rectangle 102"/>
            <p:cNvSpPr>
              <a:spLocks noChangeArrowheads="1"/>
            </p:cNvSpPr>
            <p:nvPr/>
          </p:nvSpPr>
          <p:spPr bwMode="blackWhite">
            <a:xfrm>
              <a:off x="77" y="2071"/>
              <a:ext cx="1416" cy="1205"/>
            </a:xfrm>
            <a:prstGeom prst="rect">
              <a:avLst/>
            </a:prstGeom>
            <a:solidFill>
              <a:srgbClr val="F0F1EF"/>
            </a:solidFill>
            <a:ln w="12700" algn="ctr">
              <a:solidFill>
                <a:srgbClr val="808080"/>
              </a:solidFill>
              <a:miter lim="800000"/>
              <a:headEnd/>
              <a:tailEnd/>
            </a:ln>
          </p:spPr>
          <p:txBody>
            <a:bodyPr wrap="none" anchor="ctr"/>
            <a:lstStyle/>
            <a:p>
              <a:endParaRPr lang="en-US"/>
            </a:p>
          </p:txBody>
        </p:sp>
        <p:sp>
          <p:nvSpPr>
            <p:cNvPr id="145427" name="Rectangle 103"/>
            <p:cNvSpPr>
              <a:spLocks noChangeArrowheads="1"/>
            </p:cNvSpPr>
            <p:nvPr/>
          </p:nvSpPr>
          <p:spPr bwMode="blackWhite">
            <a:xfrm>
              <a:off x="85" y="2063"/>
              <a:ext cx="1416" cy="310"/>
            </a:xfrm>
            <a:prstGeom prst="rect">
              <a:avLst/>
            </a:prstGeom>
            <a:gradFill rotWithShape="1">
              <a:gsLst>
                <a:gs pos="0">
                  <a:srgbClr val="808080"/>
                </a:gs>
                <a:gs pos="100000">
                  <a:srgbClr val="3B3B3B"/>
                </a:gs>
              </a:gsLst>
              <a:lin ang="5400000" scaled="1"/>
            </a:gradFill>
            <a:ln w="12700" algn="ctr">
              <a:solidFill>
                <a:srgbClr val="808080"/>
              </a:solidFill>
              <a:miter lim="800000"/>
              <a:headEnd/>
              <a:tailEnd/>
            </a:ln>
          </p:spPr>
          <p:txBody>
            <a:bodyPr lIns="45720" rIns="45720" anchor="ctr"/>
            <a:lstStyle/>
            <a:p>
              <a:pPr algn="ctr">
                <a:lnSpc>
                  <a:spcPct val="90000"/>
                </a:lnSpc>
                <a:spcBef>
                  <a:spcPct val="25000"/>
                </a:spcBef>
              </a:pPr>
              <a:r>
                <a:rPr lang="en-US" b="1">
                  <a:solidFill>
                    <a:srgbClr val="FFFFFF"/>
                  </a:solidFill>
                </a:rPr>
                <a:t>Drop-offs</a:t>
              </a:r>
            </a:p>
          </p:txBody>
        </p:sp>
        <p:sp>
          <p:nvSpPr>
            <p:cNvPr id="145428" name="Text Box 104"/>
            <p:cNvSpPr txBox="1">
              <a:spLocks noChangeArrowheads="1"/>
            </p:cNvSpPr>
            <p:nvPr/>
          </p:nvSpPr>
          <p:spPr bwMode="auto">
            <a:xfrm>
              <a:off x="109" y="2500"/>
              <a:ext cx="1369" cy="946"/>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Indiana</a:t>
              </a:r>
            </a:p>
            <a:p>
              <a:pPr marL="228600" indent="-228600" eaLnBrk="0" hangingPunct="0">
                <a:lnSpc>
                  <a:spcPct val="90000"/>
                </a:lnSpc>
                <a:spcBef>
                  <a:spcPct val="25000"/>
                </a:spcBef>
                <a:buClr>
                  <a:schemeClr val="accent2"/>
                </a:buClr>
                <a:buFont typeface="Wingdings" pitchFamily="2" charset="2"/>
                <a:buChar char="n"/>
              </a:pPr>
              <a:r>
                <a:rPr lang="en-US" sz="1500" dirty="0" smtClean="0"/>
                <a:t>Colorado</a:t>
              </a:r>
            </a:p>
            <a:p>
              <a:pPr marL="228600" indent="-228600" eaLnBrk="0" hangingPunct="0">
                <a:lnSpc>
                  <a:spcPct val="90000"/>
                </a:lnSpc>
                <a:spcBef>
                  <a:spcPct val="25000"/>
                </a:spcBef>
                <a:buClr>
                  <a:schemeClr val="accent2"/>
                </a:buClr>
                <a:buFont typeface="Wingdings" pitchFamily="2" charset="2"/>
                <a:buChar char="n"/>
              </a:pPr>
              <a:r>
                <a:rPr lang="en-US" sz="1500" dirty="0" smtClean="0"/>
                <a:t>Massachusetts</a:t>
              </a:r>
            </a:p>
            <a:p>
              <a:pPr marL="228600" indent="-228600" eaLnBrk="0" hangingPunct="0">
                <a:lnSpc>
                  <a:spcPct val="90000"/>
                </a:lnSpc>
                <a:spcBef>
                  <a:spcPct val="25000"/>
                </a:spcBef>
                <a:buClr>
                  <a:schemeClr val="accent2"/>
                </a:buClr>
                <a:buFont typeface="Wingdings" pitchFamily="2" charset="2"/>
                <a:buChar char="n"/>
              </a:pPr>
              <a:r>
                <a:rPr lang="en-US" sz="1500" dirty="0" smtClean="0"/>
                <a:t>South Dakota</a:t>
              </a:r>
            </a:p>
            <a:p>
              <a:pPr marL="228600" indent="-228600" eaLnBrk="0" hangingPunct="0">
                <a:lnSpc>
                  <a:spcPct val="90000"/>
                </a:lnSpc>
                <a:spcBef>
                  <a:spcPct val="25000"/>
                </a:spcBef>
                <a:buClr>
                  <a:schemeClr val="accent2"/>
                </a:buClr>
                <a:buFont typeface="Wingdings" pitchFamily="2" charset="2"/>
                <a:buChar char="n"/>
              </a:pPr>
              <a:endParaRPr lang="en-US" sz="1500" dirty="0"/>
            </a:p>
          </p:txBody>
        </p:sp>
      </p:grpSp>
      <p:grpSp>
        <p:nvGrpSpPr>
          <p:cNvPr id="3" name="Group 98"/>
          <p:cNvGrpSpPr>
            <a:grpSpLocks/>
          </p:cNvGrpSpPr>
          <p:nvPr/>
        </p:nvGrpSpPr>
        <p:grpSpPr bwMode="auto">
          <a:xfrm>
            <a:off x="6896100" y="1762125"/>
            <a:ext cx="1987550" cy="3228975"/>
            <a:chOff x="69" y="668"/>
            <a:chExt cx="1424" cy="1862"/>
          </a:xfrm>
        </p:grpSpPr>
        <p:sp>
          <p:nvSpPr>
            <p:cNvPr id="145417" name="Rectangle 99"/>
            <p:cNvSpPr>
              <a:spLocks noChangeArrowheads="1"/>
            </p:cNvSpPr>
            <p:nvPr/>
          </p:nvSpPr>
          <p:spPr bwMode="blackWhite">
            <a:xfrm>
              <a:off x="77" y="672"/>
              <a:ext cx="1416" cy="830"/>
            </a:xfrm>
            <a:prstGeom prst="rect">
              <a:avLst/>
            </a:prstGeom>
            <a:solidFill>
              <a:srgbClr val="ECF6F8"/>
            </a:solidFill>
            <a:ln w="12700">
              <a:solidFill>
                <a:srgbClr val="378798"/>
              </a:solidFill>
              <a:miter lim="800000"/>
              <a:headEnd/>
              <a:tailEnd/>
            </a:ln>
          </p:spPr>
          <p:txBody>
            <a:bodyPr wrap="none" anchor="ctr"/>
            <a:lstStyle/>
            <a:p>
              <a:endParaRPr lang="en-US"/>
            </a:p>
          </p:txBody>
        </p:sp>
        <p:sp>
          <p:nvSpPr>
            <p:cNvPr id="145418" name="Rectangle 100"/>
            <p:cNvSpPr>
              <a:spLocks noChangeArrowheads="1"/>
            </p:cNvSpPr>
            <p:nvPr/>
          </p:nvSpPr>
          <p:spPr bwMode="blackWhite">
            <a:xfrm>
              <a:off x="69" y="668"/>
              <a:ext cx="1416" cy="289"/>
            </a:xfrm>
            <a:prstGeom prst="rect">
              <a:avLst/>
            </a:prstGeom>
            <a:gradFill rotWithShape="1">
              <a:gsLst>
                <a:gs pos="0">
                  <a:srgbClr val="378798"/>
                </a:gs>
                <a:gs pos="100000">
                  <a:srgbClr val="2A6774"/>
                </a:gs>
              </a:gsLst>
              <a:lin ang="5400000" scaled="1"/>
            </a:gradFill>
            <a:ln w="12700">
              <a:solidFill>
                <a:srgbClr val="378798"/>
              </a:solidFill>
              <a:miter lim="800000"/>
              <a:headEnd/>
              <a:tailEnd/>
            </a:ln>
          </p:spPr>
          <p:txBody>
            <a:bodyPr lIns="45720" rIns="45720" anchor="ctr"/>
            <a:lstStyle/>
            <a:p>
              <a:pPr algn="ctr">
                <a:lnSpc>
                  <a:spcPct val="95000"/>
                </a:lnSpc>
                <a:spcBef>
                  <a:spcPct val="25000"/>
                </a:spcBef>
              </a:pPr>
              <a:r>
                <a:rPr lang="en-US" b="1">
                  <a:solidFill>
                    <a:srgbClr val="FFFFFF"/>
                  </a:solidFill>
                </a:rPr>
                <a:t>Newly Notorious</a:t>
              </a:r>
            </a:p>
          </p:txBody>
        </p:sp>
        <p:sp>
          <p:nvSpPr>
            <p:cNvPr id="145419" name="Text Box 101"/>
            <p:cNvSpPr txBox="1">
              <a:spLocks noChangeArrowheads="1"/>
            </p:cNvSpPr>
            <p:nvPr/>
          </p:nvSpPr>
          <p:spPr bwMode="auto">
            <a:xfrm>
              <a:off x="96" y="1056"/>
              <a:ext cx="1385" cy="173"/>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Oklahoma</a:t>
              </a:r>
              <a:endParaRPr lang="en-US" sz="1500" dirty="0"/>
            </a:p>
          </p:txBody>
        </p:sp>
        <p:sp>
          <p:nvSpPr>
            <p:cNvPr id="145420" name="Rectangle 102"/>
            <p:cNvSpPr>
              <a:spLocks noChangeArrowheads="1"/>
            </p:cNvSpPr>
            <p:nvPr/>
          </p:nvSpPr>
          <p:spPr bwMode="blackWhite">
            <a:xfrm>
              <a:off x="77" y="1597"/>
              <a:ext cx="1416" cy="933"/>
            </a:xfrm>
            <a:prstGeom prst="rect">
              <a:avLst/>
            </a:prstGeom>
            <a:solidFill>
              <a:srgbClr val="F0F1EF"/>
            </a:solidFill>
            <a:ln w="12700" algn="ctr">
              <a:solidFill>
                <a:srgbClr val="808080"/>
              </a:solidFill>
              <a:miter lim="800000"/>
              <a:headEnd/>
              <a:tailEnd/>
            </a:ln>
          </p:spPr>
          <p:txBody>
            <a:bodyPr wrap="none" anchor="ctr"/>
            <a:lstStyle/>
            <a:p>
              <a:endParaRPr lang="en-US"/>
            </a:p>
          </p:txBody>
        </p:sp>
        <p:sp>
          <p:nvSpPr>
            <p:cNvPr id="145421" name="Rectangle 103"/>
            <p:cNvSpPr>
              <a:spLocks noChangeArrowheads="1"/>
            </p:cNvSpPr>
            <p:nvPr/>
          </p:nvSpPr>
          <p:spPr bwMode="blackWhite">
            <a:xfrm>
              <a:off x="76" y="1614"/>
              <a:ext cx="1416" cy="310"/>
            </a:xfrm>
            <a:prstGeom prst="rect">
              <a:avLst/>
            </a:prstGeom>
            <a:gradFill rotWithShape="1">
              <a:gsLst>
                <a:gs pos="0">
                  <a:srgbClr val="808080"/>
                </a:gs>
                <a:gs pos="100000">
                  <a:srgbClr val="3B3B3B"/>
                </a:gs>
              </a:gsLst>
              <a:lin ang="5400000" scaled="1"/>
            </a:gradFill>
            <a:ln w="12700" algn="ctr">
              <a:solidFill>
                <a:srgbClr val="808080"/>
              </a:solidFill>
              <a:miter lim="800000"/>
              <a:headEnd/>
              <a:tailEnd/>
            </a:ln>
          </p:spPr>
          <p:txBody>
            <a:bodyPr lIns="45720" rIns="45720" anchor="ctr"/>
            <a:lstStyle/>
            <a:p>
              <a:pPr algn="ctr">
                <a:lnSpc>
                  <a:spcPct val="90000"/>
                </a:lnSpc>
                <a:spcBef>
                  <a:spcPct val="25000"/>
                </a:spcBef>
              </a:pPr>
              <a:r>
                <a:rPr lang="en-US" b="1">
                  <a:solidFill>
                    <a:srgbClr val="FFFFFF"/>
                  </a:solidFill>
                </a:rPr>
                <a:t>Rising Above</a:t>
              </a:r>
            </a:p>
          </p:txBody>
        </p:sp>
        <p:sp>
          <p:nvSpPr>
            <p:cNvPr id="145422" name="Text Box 104"/>
            <p:cNvSpPr txBox="1">
              <a:spLocks noChangeArrowheads="1"/>
            </p:cNvSpPr>
            <p:nvPr/>
          </p:nvSpPr>
          <p:spPr bwMode="auto">
            <a:xfrm>
              <a:off x="91" y="2009"/>
              <a:ext cx="1369" cy="173"/>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Arkansas</a:t>
              </a:r>
              <a:endParaRPr lang="en-US" sz="1500" dirty="0"/>
            </a:p>
          </p:txBody>
        </p:sp>
      </p:grpSp>
      <p:sp>
        <p:nvSpPr>
          <p:cNvPr id="21" name="Date Placeholder 20"/>
          <p:cNvSpPr>
            <a:spLocks noGrp="1"/>
          </p:cNvSpPr>
          <p:nvPr>
            <p:ph type="dt" sz="half" idx="10"/>
          </p:nvPr>
        </p:nvSpPr>
        <p:spPr/>
        <p:txBody>
          <a:bodyPr/>
          <a:lstStyle/>
          <a:p>
            <a:pPr>
              <a:defRPr/>
            </a:pPr>
            <a:r>
              <a:rPr lang="en-US" smtClean="0"/>
              <a:t>12/01/09 - 9pm</a:t>
            </a:r>
            <a:endParaRPr lang="en-US"/>
          </a:p>
        </p:txBody>
      </p:sp>
      <p:sp>
        <p:nvSpPr>
          <p:cNvPr id="22" name="Slide Number Placeholder 21"/>
          <p:cNvSpPr>
            <a:spLocks noGrp="1"/>
          </p:cNvSpPr>
          <p:nvPr>
            <p:ph type="sldNum" sz="quarter" idx="12"/>
          </p:nvPr>
        </p:nvSpPr>
        <p:spPr/>
        <p:txBody>
          <a:bodyPr/>
          <a:lstStyle/>
          <a:p>
            <a:pPr>
              <a:defRPr/>
            </a:pPr>
            <a:fld id="{DB690DBB-527D-49DE-BE17-F2C090C1D32C}" type="slidenum">
              <a:rPr lang="en-US" smtClean="0"/>
              <a:pPr>
                <a:defRPr/>
              </a:pPr>
              <a:t>211</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39266" name="Rectangle 105"/>
          <p:cNvSpPr>
            <a:spLocks noGrp="1" noChangeArrowheads="1"/>
          </p:cNvSpPr>
          <p:nvPr>
            <p:ph type="dt" sz="quarter" idx="10"/>
          </p:nvPr>
        </p:nvSpPr>
        <p:spPr/>
        <p:txBody>
          <a:bodyPr/>
          <a:lstStyle/>
          <a:p>
            <a:pPr>
              <a:defRPr/>
            </a:pPr>
            <a:r>
              <a:rPr lang="en-US" smtClean="0"/>
              <a:t>12/01/09 - 9pm</a:t>
            </a:r>
          </a:p>
        </p:txBody>
      </p:sp>
      <p:sp>
        <p:nvSpPr>
          <p:cNvPr id="139268" name="Rectangle 110"/>
          <p:cNvSpPr>
            <a:spLocks noGrp="1" noChangeArrowheads="1"/>
          </p:cNvSpPr>
          <p:nvPr>
            <p:ph type="sldNum" sz="quarter" idx="12"/>
          </p:nvPr>
        </p:nvSpPr>
        <p:spPr/>
        <p:txBody>
          <a:bodyPr/>
          <a:lstStyle/>
          <a:p>
            <a:pPr>
              <a:defRPr/>
            </a:pPr>
            <a:fld id="{67472DED-89E9-44F4-98CD-CF15D6D469E8}" type="slidenum">
              <a:rPr lang="en-US" smtClean="0"/>
              <a:pPr>
                <a:defRPr/>
              </a:pPr>
              <a:t>212</a:t>
            </a:fld>
            <a:endParaRPr lang="en-US" smtClean="0"/>
          </a:p>
        </p:txBody>
      </p:sp>
      <p:sp>
        <p:nvSpPr>
          <p:cNvPr id="146437" name="Rectangle 2"/>
          <p:cNvSpPr>
            <a:spLocks noGrp="1" noChangeArrowheads="1"/>
          </p:cNvSpPr>
          <p:nvPr>
            <p:ph type="title"/>
          </p:nvPr>
        </p:nvSpPr>
        <p:spPr/>
        <p:txBody>
          <a:bodyPr/>
          <a:lstStyle/>
          <a:p>
            <a:r>
              <a:rPr lang="en-US" dirty="0" smtClean="0"/>
              <a:t>The Nation’s Judicial Hellholes: 2012/2013</a:t>
            </a:r>
          </a:p>
        </p:txBody>
      </p:sp>
      <p:grpSp>
        <p:nvGrpSpPr>
          <p:cNvPr id="2" name="Group 3"/>
          <p:cNvGrpSpPr>
            <a:grpSpLocks/>
          </p:cNvGrpSpPr>
          <p:nvPr/>
        </p:nvGrpSpPr>
        <p:grpSpPr bwMode="auto">
          <a:xfrm>
            <a:off x="1327150" y="1697038"/>
            <a:ext cx="7334250" cy="4130675"/>
            <a:chOff x="691" y="950"/>
            <a:chExt cx="4194" cy="2361"/>
          </a:xfrm>
        </p:grpSpPr>
        <p:grpSp>
          <p:nvGrpSpPr>
            <p:cNvPr id="3" name="Group 4"/>
            <p:cNvGrpSpPr>
              <a:grpSpLocks/>
            </p:cNvGrpSpPr>
            <p:nvPr/>
          </p:nvGrpSpPr>
          <p:grpSpPr bwMode="auto">
            <a:xfrm>
              <a:off x="691" y="2497"/>
              <a:ext cx="815" cy="764"/>
              <a:chOff x="395" y="1153"/>
              <a:chExt cx="207" cy="194"/>
            </a:xfrm>
          </p:grpSpPr>
          <p:sp>
            <p:nvSpPr>
              <p:cNvPr id="146531" name="Freeform 5"/>
              <p:cNvSpPr>
                <a:spLocks/>
              </p:cNvSpPr>
              <p:nvPr/>
            </p:nvSpPr>
            <p:spPr bwMode="grayWhite">
              <a:xfrm>
                <a:off x="573" y="1313"/>
                <a:ext cx="4" cy="7"/>
              </a:xfrm>
              <a:custGeom>
                <a:avLst/>
                <a:gdLst>
                  <a:gd name="T0" fmla="*/ 1 w 8"/>
                  <a:gd name="T1" fmla="*/ 1 h 13"/>
                  <a:gd name="T2" fmla="*/ 1 w 8"/>
                  <a:gd name="T3" fmla="*/ 1 h 13"/>
                  <a:gd name="T4" fmla="*/ 1 w 8"/>
                  <a:gd name="T5" fmla="*/ 0 h 13"/>
                  <a:gd name="T6" fmla="*/ 1 w 8"/>
                  <a:gd name="T7" fmla="*/ 1 h 13"/>
                  <a:gd name="T8" fmla="*/ 0 w 8"/>
                  <a:gd name="T9" fmla="*/ 1 h 13"/>
                  <a:gd name="T10" fmla="*/ 0 w 8"/>
                  <a:gd name="T11" fmla="*/ 1 h 13"/>
                  <a:gd name="T12" fmla="*/ 0 w 8"/>
                  <a:gd name="T13" fmla="*/ 1 h 13"/>
                  <a:gd name="T14" fmla="*/ 1 w 8"/>
                  <a:gd name="T15" fmla="*/ 1 h 13"/>
                  <a:gd name="T16" fmla="*/ 1 w 8"/>
                  <a:gd name="T17" fmla="*/ 1 h 13"/>
                  <a:gd name="T18" fmla="*/ 1 w 8"/>
                  <a:gd name="T19" fmla="*/ 1 h 13"/>
                  <a:gd name="T20" fmla="*/ 1 w 8"/>
                  <a:gd name="T21" fmla="*/ 1 h 13"/>
                  <a:gd name="T22" fmla="*/ 1 w 8"/>
                  <a:gd name="T23" fmla="*/ 1 h 13"/>
                  <a:gd name="T24" fmla="*/ 1 w 8"/>
                  <a:gd name="T25" fmla="*/ 1 h 13"/>
                  <a:gd name="T26" fmla="*/ 1 w 8"/>
                  <a:gd name="T27" fmla="*/ 1 h 13"/>
                  <a:gd name="T28" fmla="*/ 1 w 8"/>
                  <a:gd name="T29" fmla="*/ 1 h 13"/>
                  <a:gd name="T30" fmla="*/ 1 w 8"/>
                  <a:gd name="T31" fmla="*/ 1 h 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
                  <a:gd name="T49" fmla="*/ 0 h 13"/>
                  <a:gd name="T50" fmla="*/ 8 w 8"/>
                  <a:gd name="T51" fmla="*/ 13 h 1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 h="13">
                    <a:moveTo>
                      <a:pt x="5" y="1"/>
                    </a:moveTo>
                    <a:lnTo>
                      <a:pt x="5" y="1"/>
                    </a:lnTo>
                    <a:lnTo>
                      <a:pt x="4" y="0"/>
                    </a:lnTo>
                    <a:lnTo>
                      <a:pt x="1" y="1"/>
                    </a:lnTo>
                    <a:lnTo>
                      <a:pt x="0" y="1"/>
                    </a:lnTo>
                    <a:lnTo>
                      <a:pt x="0" y="4"/>
                    </a:lnTo>
                    <a:lnTo>
                      <a:pt x="0" y="6"/>
                    </a:lnTo>
                    <a:lnTo>
                      <a:pt x="1" y="10"/>
                    </a:lnTo>
                    <a:lnTo>
                      <a:pt x="2" y="11"/>
                    </a:lnTo>
                    <a:lnTo>
                      <a:pt x="5" y="13"/>
                    </a:lnTo>
                    <a:lnTo>
                      <a:pt x="6" y="11"/>
                    </a:lnTo>
                    <a:lnTo>
                      <a:pt x="8" y="10"/>
                    </a:lnTo>
                    <a:lnTo>
                      <a:pt x="8" y="6"/>
                    </a:lnTo>
                    <a:lnTo>
                      <a:pt x="5" y="1"/>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32" name="Freeform 6"/>
              <p:cNvSpPr>
                <a:spLocks/>
              </p:cNvSpPr>
              <p:nvPr/>
            </p:nvSpPr>
            <p:spPr bwMode="grayWhite">
              <a:xfrm>
                <a:off x="411" y="1153"/>
                <a:ext cx="191" cy="194"/>
              </a:xfrm>
              <a:custGeom>
                <a:avLst/>
                <a:gdLst>
                  <a:gd name="T0" fmla="*/ 1 w 382"/>
                  <a:gd name="T1" fmla="*/ 1 h 386"/>
                  <a:gd name="T2" fmla="*/ 1 w 382"/>
                  <a:gd name="T3" fmla="*/ 1 h 386"/>
                  <a:gd name="T4" fmla="*/ 1 w 382"/>
                  <a:gd name="T5" fmla="*/ 1 h 386"/>
                  <a:gd name="T6" fmla="*/ 1 w 382"/>
                  <a:gd name="T7" fmla="*/ 1 h 386"/>
                  <a:gd name="T8" fmla="*/ 1 w 382"/>
                  <a:gd name="T9" fmla="*/ 1 h 386"/>
                  <a:gd name="T10" fmla="*/ 1 w 382"/>
                  <a:gd name="T11" fmla="*/ 1 h 386"/>
                  <a:gd name="T12" fmla="*/ 1 w 382"/>
                  <a:gd name="T13" fmla="*/ 1 h 386"/>
                  <a:gd name="T14" fmla="*/ 1 w 382"/>
                  <a:gd name="T15" fmla="*/ 1 h 386"/>
                  <a:gd name="T16" fmla="*/ 1 w 382"/>
                  <a:gd name="T17" fmla="*/ 1 h 386"/>
                  <a:gd name="T18" fmla="*/ 1 w 382"/>
                  <a:gd name="T19" fmla="*/ 1 h 386"/>
                  <a:gd name="T20" fmla="*/ 1 w 382"/>
                  <a:gd name="T21" fmla="*/ 1 h 386"/>
                  <a:gd name="T22" fmla="*/ 1 w 382"/>
                  <a:gd name="T23" fmla="*/ 1 h 386"/>
                  <a:gd name="T24" fmla="*/ 1 w 382"/>
                  <a:gd name="T25" fmla="*/ 1 h 386"/>
                  <a:gd name="T26" fmla="*/ 1 w 382"/>
                  <a:gd name="T27" fmla="*/ 1 h 386"/>
                  <a:gd name="T28" fmla="*/ 1 w 382"/>
                  <a:gd name="T29" fmla="*/ 1 h 386"/>
                  <a:gd name="T30" fmla="*/ 1 w 382"/>
                  <a:gd name="T31" fmla="*/ 1 h 386"/>
                  <a:gd name="T32" fmla="*/ 1 w 382"/>
                  <a:gd name="T33" fmla="*/ 1 h 386"/>
                  <a:gd name="T34" fmla="*/ 1 w 382"/>
                  <a:gd name="T35" fmla="*/ 1 h 386"/>
                  <a:gd name="T36" fmla="*/ 1 w 382"/>
                  <a:gd name="T37" fmla="*/ 1 h 386"/>
                  <a:gd name="T38" fmla="*/ 1 w 382"/>
                  <a:gd name="T39" fmla="*/ 1 h 386"/>
                  <a:gd name="T40" fmla="*/ 1 w 382"/>
                  <a:gd name="T41" fmla="*/ 1 h 386"/>
                  <a:gd name="T42" fmla="*/ 1 w 382"/>
                  <a:gd name="T43" fmla="*/ 1 h 386"/>
                  <a:gd name="T44" fmla="*/ 1 w 382"/>
                  <a:gd name="T45" fmla="*/ 1 h 386"/>
                  <a:gd name="T46" fmla="*/ 1 w 382"/>
                  <a:gd name="T47" fmla="*/ 1 h 386"/>
                  <a:gd name="T48" fmla="*/ 1 w 382"/>
                  <a:gd name="T49" fmla="*/ 1 h 386"/>
                  <a:gd name="T50" fmla="*/ 1 w 382"/>
                  <a:gd name="T51" fmla="*/ 1 h 386"/>
                  <a:gd name="T52" fmla="*/ 1 w 382"/>
                  <a:gd name="T53" fmla="*/ 1 h 386"/>
                  <a:gd name="T54" fmla="*/ 1 w 382"/>
                  <a:gd name="T55" fmla="*/ 1 h 386"/>
                  <a:gd name="T56" fmla="*/ 1 w 382"/>
                  <a:gd name="T57" fmla="*/ 1 h 386"/>
                  <a:gd name="T58" fmla="*/ 1 w 382"/>
                  <a:gd name="T59" fmla="*/ 1 h 386"/>
                  <a:gd name="T60" fmla="*/ 1 w 382"/>
                  <a:gd name="T61" fmla="*/ 1 h 386"/>
                  <a:gd name="T62" fmla="*/ 1 w 382"/>
                  <a:gd name="T63" fmla="*/ 1 h 386"/>
                  <a:gd name="T64" fmla="*/ 1 w 382"/>
                  <a:gd name="T65" fmla="*/ 1 h 386"/>
                  <a:gd name="T66" fmla="*/ 1 w 382"/>
                  <a:gd name="T67" fmla="*/ 1 h 386"/>
                  <a:gd name="T68" fmla="*/ 1 w 382"/>
                  <a:gd name="T69" fmla="*/ 1 h 386"/>
                  <a:gd name="T70" fmla="*/ 1 w 382"/>
                  <a:gd name="T71" fmla="*/ 1 h 386"/>
                  <a:gd name="T72" fmla="*/ 1 w 382"/>
                  <a:gd name="T73" fmla="*/ 1 h 386"/>
                  <a:gd name="T74" fmla="*/ 1 w 382"/>
                  <a:gd name="T75" fmla="*/ 1 h 386"/>
                  <a:gd name="T76" fmla="*/ 1 w 382"/>
                  <a:gd name="T77" fmla="*/ 1 h 386"/>
                  <a:gd name="T78" fmla="*/ 1 w 382"/>
                  <a:gd name="T79" fmla="*/ 1 h 386"/>
                  <a:gd name="T80" fmla="*/ 1 w 382"/>
                  <a:gd name="T81" fmla="*/ 1 h 386"/>
                  <a:gd name="T82" fmla="*/ 1 w 382"/>
                  <a:gd name="T83" fmla="*/ 1 h 386"/>
                  <a:gd name="T84" fmla="*/ 1 w 382"/>
                  <a:gd name="T85" fmla="*/ 1 h 386"/>
                  <a:gd name="T86" fmla="*/ 1 w 382"/>
                  <a:gd name="T87" fmla="*/ 1 h 386"/>
                  <a:gd name="T88" fmla="*/ 1 w 382"/>
                  <a:gd name="T89" fmla="*/ 1 h 386"/>
                  <a:gd name="T90" fmla="*/ 1 w 382"/>
                  <a:gd name="T91" fmla="*/ 1 h 386"/>
                  <a:gd name="T92" fmla="*/ 1 w 382"/>
                  <a:gd name="T93" fmla="*/ 1 h 386"/>
                  <a:gd name="T94" fmla="*/ 1 w 382"/>
                  <a:gd name="T95" fmla="*/ 1 h 386"/>
                  <a:gd name="T96" fmla="*/ 1 w 382"/>
                  <a:gd name="T97" fmla="*/ 1 h 386"/>
                  <a:gd name="T98" fmla="*/ 1 w 382"/>
                  <a:gd name="T99" fmla="*/ 1 h 386"/>
                  <a:gd name="T100" fmla="*/ 1 w 382"/>
                  <a:gd name="T101" fmla="*/ 1 h 386"/>
                  <a:gd name="T102" fmla="*/ 1 w 382"/>
                  <a:gd name="T103" fmla="*/ 1 h 386"/>
                  <a:gd name="T104" fmla="*/ 1 w 382"/>
                  <a:gd name="T105" fmla="*/ 1 h 386"/>
                  <a:gd name="T106" fmla="*/ 1 w 382"/>
                  <a:gd name="T107" fmla="*/ 1 h 386"/>
                  <a:gd name="T108" fmla="*/ 1 w 382"/>
                  <a:gd name="T109" fmla="*/ 1 h 386"/>
                  <a:gd name="T110" fmla="*/ 1 w 382"/>
                  <a:gd name="T111" fmla="*/ 1 h 386"/>
                  <a:gd name="T112" fmla="*/ 1 w 382"/>
                  <a:gd name="T113" fmla="*/ 1 h 38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82"/>
                  <a:gd name="T172" fmla="*/ 0 h 386"/>
                  <a:gd name="T173" fmla="*/ 382 w 382"/>
                  <a:gd name="T174" fmla="*/ 386 h 38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82" h="386">
                    <a:moveTo>
                      <a:pt x="263" y="38"/>
                    </a:moveTo>
                    <a:lnTo>
                      <a:pt x="263" y="38"/>
                    </a:lnTo>
                    <a:lnTo>
                      <a:pt x="261" y="36"/>
                    </a:lnTo>
                    <a:lnTo>
                      <a:pt x="257" y="34"/>
                    </a:lnTo>
                    <a:lnTo>
                      <a:pt x="254" y="34"/>
                    </a:lnTo>
                    <a:lnTo>
                      <a:pt x="251" y="34"/>
                    </a:lnTo>
                    <a:lnTo>
                      <a:pt x="247" y="34"/>
                    </a:lnTo>
                    <a:lnTo>
                      <a:pt x="242" y="36"/>
                    </a:lnTo>
                    <a:lnTo>
                      <a:pt x="234" y="36"/>
                    </a:lnTo>
                    <a:lnTo>
                      <a:pt x="227" y="35"/>
                    </a:lnTo>
                    <a:lnTo>
                      <a:pt x="224" y="34"/>
                    </a:lnTo>
                    <a:lnTo>
                      <a:pt x="220" y="31"/>
                    </a:lnTo>
                    <a:lnTo>
                      <a:pt x="218" y="31"/>
                    </a:lnTo>
                    <a:lnTo>
                      <a:pt x="213" y="31"/>
                    </a:lnTo>
                    <a:lnTo>
                      <a:pt x="207" y="28"/>
                    </a:lnTo>
                    <a:lnTo>
                      <a:pt x="205" y="27"/>
                    </a:lnTo>
                    <a:lnTo>
                      <a:pt x="204" y="25"/>
                    </a:lnTo>
                    <a:lnTo>
                      <a:pt x="199" y="22"/>
                    </a:lnTo>
                    <a:lnTo>
                      <a:pt x="195" y="21"/>
                    </a:lnTo>
                    <a:lnTo>
                      <a:pt x="191" y="19"/>
                    </a:lnTo>
                    <a:lnTo>
                      <a:pt x="186" y="17"/>
                    </a:lnTo>
                    <a:lnTo>
                      <a:pt x="181" y="15"/>
                    </a:lnTo>
                    <a:lnTo>
                      <a:pt x="179" y="17"/>
                    </a:lnTo>
                    <a:lnTo>
                      <a:pt x="178" y="17"/>
                    </a:lnTo>
                    <a:lnTo>
                      <a:pt x="178" y="21"/>
                    </a:lnTo>
                    <a:lnTo>
                      <a:pt x="179" y="25"/>
                    </a:lnTo>
                    <a:lnTo>
                      <a:pt x="179" y="27"/>
                    </a:lnTo>
                    <a:lnTo>
                      <a:pt x="178" y="28"/>
                    </a:lnTo>
                    <a:lnTo>
                      <a:pt x="177" y="28"/>
                    </a:lnTo>
                    <a:lnTo>
                      <a:pt x="173" y="26"/>
                    </a:lnTo>
                    <a:lnTo>
                      <a:pt x="170" y="23"/>
                    </a:lnTo>
                    <a:lnTo>
                      <a:pt x="166" y="19"/>
                    </a:lnTo>
                    <a:lnTo>
                      <a:pt x="162" y="15"/>
                    </a:lnTo>
                    <a:lnTo>
                      <a:pt x="136" y="4"/>
                    </a:lnTo>
                    <a:lnTo>
                      <a:pt x="134" y="2"/>
                    </a:lnTo>
                    <a:lnTo>
                      <a:pt x="127" y="0"/>
                    </a:lnTo>
                    <a:lnTo>
                      <a:pt x="123" y="0"/>
                    </a:lnTo>
                    <a:lnTo>
                      <a:pt x="118" y="0"/>
                    </a:lnTo>
                    <a:lnTo>
                      <a:pt x="112" y="1"/>
                    </a:lnTo>
                    <a:lnTo>
                      <a:pt x="105" y="4"/>
                    </a:lnTo>
                    <a:lnTo>
                      <a:pt x="95" y="8"/>
                    </a:lnTo>
                    <a:lnTo>
                      <a:pt x="90" y="9"/>
                    </a:lnTo>
                    <a:lnTo>
                      <a:pt x="86" y="9"/>
                    </a:lnTo>
                    <a:lnTo>
                      <a:pt x="82" y="9"/>
                    </a:lnTo>
                    <a:lnTo>
                      <a:pt x="77" y="10"/>
                    </a:lnTo>
                    <a:lnTo>
                      <a:pt x="71" y="13"/>
                    </a:lnTo>
                    <a:lnTo>
                      <a:pt x="67" y="17"/>
                    </a:lnTo>
                    <a:lnTo>
                      <a:pt x="65" y="21"/>
                    </a:lnTo>
                    <a:lnTo>
                      <a:pt x="62" y="30"/>
                    </a:lnTo>
                    <a:lnTo>
                      <a:pt x="56" y="41"/>
                    </a:lnTo>
                    <a:lnTo>
                      <a:pt x="52" y="48"/>
                    </a:lnTo>
                    <a:lnTo>
                      <a:pt x="48" y="53"/>
                    </a:lnTo>
                    <a:lnTo>
                      <a:pt x="43" y="56"/>
                    </a:lnTo>
                    <a:lnTo>
                      <a:pt x="39" y="57"/>
                    </a:lnTo>
                    <a:lnTo>
                      <a:pt x="30" y="58"/>
                    </a:lnTo>
                    <a:lnTo>
                      <a:pt x="22" y="61"/>
                    </a:lnTo>
                    <a:lnTo>
                      <a:pt x="19" y="62"/>
                    </a:lnTo>
                    <a:lnTo>
                      <a:pt x="17" y="65"/>
                    </a:lnTo>
                    <a:lnTo>
                      <a:pt x="14" y="68"/>
                    </a:lnTo>
                    <a:lnTo>
                      <a:pt x="14" y="71"/>
                    </a:lnTo>
                    <a:lnTo>
                      <a:pt x="15" y="77"/>
                    </a:lnTo>
                    <a:lnTo>
                      <a:pt x="18" y="82"/>
                    </a:lnTo>
                    <a:lnTo>
                      <a:pt x="31" y="94"/>
                    </a:lnTo>
                    <a:lnTo>
                      <a:pt x="40" y="104"/>
                    </a:lnTo>
                    <a:lnTo>
                      <a:pt x="52" y="117"/>
                    </a:lnTo>
                    <a:lnTo>
                      <a:pt x="56" y="122"/>
                    </a:lnTo>
                    <a:lnTo>
                      <a:pt x="58" y="129"/>
                    </a:lnTo>
                    <a:lnTo>
                      <a:pt x="58" y="134"/>
                    </a:lnTo>
                    <a:lnTo>
                      <a:pt x="58" y="135"/>
                    </a:lnTo>
                    <a:lnTo>
                      <a:pt x="57" y="138"/>
                    </a:lnTo>
                    <a:lnTo>
                      <a:pt x="53" y="139"/>
                    </a:lnTo>
                    <a:lnTo>
                      <a:pt x="50" y="140"/>
                    </a:lnTo>
                    <a:lnTo>
                      <a:pt x="48" y="139"/>
                    </a:lnTo>
                    <a:lnTo>
                      <a:pt x="45" y="138"/>
                    </a:lnTo>
                    <a:lnTo>
                      <a:pt x="41" y="134"/>
                    </a:lnTo>
                    <a:lnTo>
                      <a:pt x="36" y="130"/>
                    </a:lnTo>
                    <a:lnTo>
                      <a:pt x="30" y="130"/>
                    </a:lnTo>
                    <a:lnTo>
                      <a:pt x="22" y="131"/>
                    </a:lnTo>
                    <a:lnTo>
                      <a:pt x="14" y="135"/>
                    </a:lnTo>
                    <a:lnTo>
                      <a:pt x="10" y="138"/>
                    </a:lnTo>
                    <a:lnTo>
                      <a:pt x="8" y="142"/>
                    </a:lnTo>
                    <a:lnTo>
                      <a:pt x="2" y="148"/>
                    </a:lnTo>
                    <a:lnTo>
                      <a:pt x="0" y="155"/>
                    </a:lnTo>
                    <a:lnTo>
                      <a:pt x="0" y="159"/>
                    </a:lnTo>
                    <a:lnTo>
                      <a:pt x="1" y="161"/>
                    </a:lnTo>
                    <a:lnTo>
                      <a:pt x="4" y="165"/>
                    </a:lnTo>
                    <a:lnTo>
                      <a:pt x="8" y="168"/>
                    </a:lnTo>
                    <a:lnTo>
                      <a:pt x="17" y="174"/>
                    </a:lnTo>
                    <a:lnTo>
                      <a:pt x="27" y="178"/>
                    </a:lnTo>
                    <a:lnTo>
                      <a:pt x="32" y="179"/>
                    </a:lnTo>
                    <a:lnTo>
                      <a:pt x="37" y="179"/>
                    </a:lnTo>
                    <a:lnTo>
                      <a:pt x="44" y="179"/>
                    </a:lnTo>
                    <a:lnTo>
                      <a:pt x="49" y="177"/>
                    </a:lnTo>
                    <a:lnTo>
                      <a:pt x="58" y="173"/>
                    </a:lnTo>
                    <a:lnTo>
                      <a:pt x="65" y="170"/>
                    </a:lnTo>
                    <a:lnTo>
                      <a:pt x="67" y="170"/>
                    </a:lnTo>
                    <a:lnTo>
                      <a:pt x="69" y="172"/>
                    </a:lnTo>
                    <a:lnTo>
                      <a:pt x="70" y="174"/>
                    </a:lnTo>
                    <a:lnTo>
                      <a:pt x="70" y="176"/>
                    </a:lnTo>
                    <a:lnTo>
                      <a:pt x="67" y="177"/>
                    </a:lnTo>
                    <a:lnTo>
                      <a:pt x="66" y="179"/>
                    </a:lnTo>
                    <a:lnTo>
                      <a:pt x="66" y="181"/>
                    </a:lnTo>
                    <a:lnTo>
                      <a:pt x="66" y="183"/>
                    </a:lnTo>
                    <a:lnTo>
                      <a:pt x="71" y="191"/>
                    </a:lnTo>
                    <a:lnTo>
                      <a:pt x="71" y="192"/>
                    </a:lnTo>
                    <a:lnTo>
                      <a:pt x="71" y="194"/>
                    </a:lnTo>
                    <a:lnTo>
                      <a:pt x="70" y="196"/>
                    </a:lnTo>
                    <a:lnTo>
                      <a:pt x="67" y="199"/>
                    </a:lnTo>
                    <a:lnTo>
                      <a:pt x="60" y="203"/>
                    </a:lnTo>
                    <a:lnTo>
                      <a:pt x="50" y="207"/>
                    </a:lnTo>
                    <a:lnTo>
                      <a:pt x="47" y="209"/>
                    </a:lnTo>
                    <a:lnTo>
                      <a:pt x="44" y="212"/>
                    </a:lnTo>
                    <a:lnTo>
                      <a:pt x="41" y="216"/>
                    </a:lnTo>
                    <a:lnTo>
                      <a:pt x="41" y="220"/>
                    </a:lnTo>
                    <a:lnTo>
                      <a:pt x="41" y="221"/>
                    </a:lnTo>
                    <a:lnTo>
                      <a:pt x="30" y="229"/>
                    </a:lnTo>
                    <a:lnTo>
                      <a:pt x="19" y="235"/>
                    </a:lnTo>
                    <a:lnTo>
                      <a:pt x="13" y="241"/>
                    </a:lnTo>
                    <a:lnTo>
                      <a:pt x="11" y="243"/>
                    </a:lnTo>
                    <a:lnTo>
                      <a:pt x="13" y="246"/>
                    </a:lnTo>
                    <a:lnTo>
                      <a:pt x="14" y="248"/>
                    </a:lnTo>
                    <a:lnTo>
                      <a:pt x="17" y="252"/>
                    </a:lnTo>
                    <a:lnTo>
                      <a:pt x="21" y="255"/>
                    </a:lnTo>
                    <a:lnTo>
                      <a:pt x="31" y="258"/>
                    </a:lnTo>
                    <a:lnTo>
                      <a:pt x="30" y="260"/>
                    </a:lnTo>
                    <a:lnTo>
                      <a:pt x="30" y="267"/>
                    </a:lnTo>
                    <a:lnTo>
                      <a:pt x="30" y="271"/>
                    </a:lnTo>
                    <a:lnTo>
                      <a:pt x="31" y="274"/>
                    </a:lnTo>
                    <a:lnTo>
                      <a:pt x="34" y="278"/>
                    </a:lnTo>
                    <a:lnTo>
                      <a:pt x="37" y="281"/>
                    </a:lnTo>
                    <a:lnTo>
                      <a:pt x="53" y="281"/>
                    </a:lnTo>
                    <a:lnTo>
                      <a:pt x="56" y="286"/>
                    </a:lnTo>
                    <a:lnTo>
                      <a:pt x="57" y="293"/>
                    </a:lnTo>
                    <a:lnTo>
                      <a:pt x="58" y="299"/>
                    </a:lnTo>
                    <a:lnTo>
                      <a:pt x="60" y="301"/>
                    </a:lnTo>
                    <a:lnTo>
                      <a:pt x="62" y="302"/>
                    </a:lnTo>
                    <a:lnTo>
                      <a:pt x="66" y="301"/>
                    </a:lnTo>
                    <a:lnTo>
                      <a:pt x="69" y="299"/>
                    </a:lnTo>
                    <a:lnTo>
                      <a:pt x="70" y="297"/>
                    </a:lnTo>
                    <a:lnTo>
                      <a:pt x="74" y="297"/>
                    </a:lnTo>
                    <a:lnTo>
                      <a:pt x="77" y="298"/>
                    </a:lnTo>
                    <a:lnTo>
                      <a:pt x="78" y="302"/>
                    </a:lnTo>
                    <a:lnTo>
                      <a:pt x="78" y="304"/>
                    </a:lnTo>
                    <a:lnTo>
                      <a:pt x="82" y="307"/>
                    </a:lnTo>
                    <a:lnTo>
                      <a:pt x="83" y="308"/>
                    </a:lnTo>
                    <a:lnTo>
                      <a:pt x="87" y="308"/>
                    </a:lnTo>
                    <a:lnTo>
                      <a:pt x="90" y="307"/>
                    </a:lnTo>
                    <a:lnTo>
                      <a:pt x="95" y="304"/>
                    </a:lnTo>
                    <a:lnTo>
                      <a:pt x="101" y="298"/>
                    </a:lnTo>
                    <a:lnTo>
                      <a:pt x="105" y="295"/>
                    </a:lnTo>
                    <a:lnTo>
                      <a:pt x="108" y="295"/>
                    </a:lnTo>
                    <a:lnTo>
                      <a:pt x="108" y="298"/>
                    </a:lnTo>
                    <a:lnTo>
                      <a:pt x="105" y="308"/>
                    </a:lnTo>
                    <a:lnTo>
                      <a:pt x="103" y="316"/>
                    </a:lnTo>
                    <a:lnTo>
                      <a:pt x="99" y="324"/>
                    </a:lnTo>
                    <a:lnTo>
                      <a:pt x="86" y="334"/>
                    </a:lnTo>
                    <a:lnTo>
                      <a:pt x="75" y="343"/>
                    </a:lnTo>
                    <a:lnTo>
                      <a:pt x="66" y="353"/>
                    </a:lnTo>
                    <a:lnTo>
                      <a:pt x="60" y="357"/>
                    </a:lnTo>
                    <a:lnTo>
                      <a:pt x="53" y="362"/>
                    </a:lnTo>
                    <a:lnTo>
                      <a:pt x="50" y="364"/>
                    </a:lnTo>
                    <a:lnTo>
                      <a:pt x="49" y="368"/>
                    </a:lnTo>
                    <a:lnTo>
                      <a:pt x="56" y="366"/>
                    </a:lnTo>
                    <a:lnTo>
                      <a:pt x="74" y="360"/>
                    </a:lnTo>
                    <a:lnTo>
                      <a:pt x="79" y="358"/>
                    </a:lnTo>
                    <a:lnTo>
                      <a:pt x="86" y="354"/>
                    </a:lnTo>
                    <a:lnTo>
                      <a:pt x="100" y="343"/>
                    </a:lnTo>
                    <a:lnTo>
                      <a:pt x="113" y="332"/>
                    </a:lnTo>
                    <a:lnTo>
                      <a:pt x="125" y="320"/>
                    </a:lnTo>
                    <a:lnTo>
                      <a:pt x="129" y="317"/>
                    </a:lnTo>
                    <a:lnTo>
                      <a:pt x="138" y="312"/>
                    </a:lnTo>
                    <a:lnTo>
                      <a:pt x="142" y="308"/>
                    </a:lnTo>
                    <a:lnTo>
                      <a:pt x="144" y="304"/>
                    </a:lnTo>
                    <a:lnTo>
                      <a:pt x="144" y="301"/>
                    </a:lnTo>
                    <a:lnTo>
                      <a:pt x="142" y="297"/>
                    </a:lnTo>
                    <a:lnTo>
                      <a:pt x="140" y="295"/>
                    </a:lnTo>
                    <a:lnTo>
                      <a:pt x="138" y="294"/>
                    </a:lnTo>
                    <a:lnTo>
                      <a:pt x="138" y="293"/>
                    </a:lnTo>
                    <a:lnTo>
                      <a:pt x="138" y="291"/>
                    </a:lnTo>
                    <a:lnTo>
                      <a:pt x="139" y="290"/>
                    </a:lnTo>
                    <a:lnTo>
                      <a:pt x="142" y="288"/>
                    </a:lnTo>
                    <a:lnTo>
                      <a:pt x="149" y="276"/>
                    </a:lnTo>
                    <a:lnTo>
                      <a:pt x="156" y="265"/>
                    </a:lnTo>
                    <a:lnTo>
                      <a:pt x="160" y="255"/>
                    </a:lnTo>
                    <a:lnTo>
                      <a:pt x="161" y="254"/>
                    </a:lnTo>
                    <a:lnTo>
                      <a:pt x="168" y="250"/>
                    </a:lnTo>
                    <a:lnTo>
                      <a:pt x="177" y="247"/>
                    </a:lnTo>
                    <a:lnTo>
                      <a:pt x="183" y="247"/>
                    </a:lnTo>
                    <a:lnTo>
                      <a:pt x="190" y="247"/>
                    </a:lnTo>
                    <a:lnTo>
                      <a:pt x="194" y="250"/>
                    </a:lnTo>
                    <a:lnTo>
                      <a:pt x="196" y="252"/>
                    </a:lnTo>
                    <a:lnTo>
                      <a:pt x="195" y="254"/>
                    </a:lnTo>
                    <a:lnTo>
                      <a:pt x="194" y="255"/>
                    </a:lnTo>
                    <a:lnTo>
                      <a:pt x="190" y="255"/>
                    </a:lnTo>
                    <a:lnTo>
                      <a:pt x="182" y="258"/>
                    </a:lnTo>
                    <a:lnTo>
                      <a:pt x="177" y="259"/>
                    </a:lnTo>
                    <a:lnTo>
                      <a:pt x="172" y="261"/>
                    </a:lnTo>
                    <a:lnTo>
                      <a:pt x="169" y="264"/>
                    </a:lnTo>
                    <a:lnTo>
                      <a:pt x="166" y="269"/>
                    </a:lnTo>
                    <a:lnTo>
                      <a:pt x="165" y="273"/>
                    </a:lnTo>
                    <a:lnTo>
                      <a:pt x="164" y="277"/>
                    </a:lnTo>
                    <a:lnTo>
                      <a:pt x="161" y="280"/>
                    </a:lnTo>
                    <a:lnTo>
                      <a:pt x="160" y="282"/>
                    </a:lnTo>
                    <a:lnTo>
                      <a:pt x="161" y="288"/>
                    </a:lnTo>
                    <a:lnTo>
                      <a:pt x="162" y="290"/>
                    </a:lnTo>
                    <a:lnTo>
                      <a:pt x="164" y="293"/>
                    </a:lnTo>
                    <a:lnTo>
                      <a:pt x="168" y="293"/>
                    </a:lnTo>
                    <a:lnTo>
                      <a:pt x="172" y="291"/>
                    </a:lnTo>
                    <a:lnTo>
                      <a:pt x="183" y="284"/>
                    </a:lnTo>
                    <a:lnTo>
                      <a:pt x="191" y="277"/>
                    </a:lnTo>
                    <a:lnTo>
                      <a:pt x="194" y="274"/>
                    </a:lnTo>
                    <a:lnTo>
                      <a:pt x="195" y="272"/>
                    </a:lnTo>
                    <a:lnTo>
                      <a:pt x="195" y="268"/>
                    </a:lnTo>
                    <a:lnTo>
                      <a:pt x="198" y="261"/>
                    </a:lnTo>
                    <a:lnTo>
                      <a:pt x="199" y="259"/>
                    </a:lnTo>
                    <a:lnTo>
                      <a:pt x="201" y="258"/>
                    </a:lnTo>
                    <a:lnTo>
                      <a:pt x="205" y="259"/>
                    </a:lnTo>
                    <a:lnTo>
                      <a:pt x="211" y="261"/>
                    </a:lnTo>
                    <a:lnTo>
                      <a:pt x="213" y="263"/>
                    </a:lnTo>
                    <a:lnTo>
                      <a:pt x="220" y="263"/>
                    </a:lnTo>
                    <a:lnTo>
                      <a:pt x="226" y="265"/>
                    </a:lnTo>
                    <a:lnTo>
                      <a:pt x="229" y="268"/>
                    </a:lnTo>
                    <a:lnTo>
                      <a:pt x="231" y="272"/>
                    </a:lnTo>
                    <a:lnTo>
                      <a:pt x="238" y="273"/>
                    </a:lnTo>
                    <a:lnTo>
                      <a:pt x="246" y="276"/>
                    </a:lnTo>
                    <a:lnTo>
                      <a:pt x="257" y="277"/>
                    </a:lnTo>
                    <a:lnTo>
                      <a:pt x="263" y="280"/>
                    </a:lnTo>
                    <a:lnTo>
                      <a:pt x="268" y="282"/>
                    </a:lnTo>
                    <a:lnTo>
                      <a:pt x="270" y="286"/>
                    </a:lnTo>
                    <a:lnTo>
                      <a:pt x="273" y="285"/>
                    </a:lnTo>
                    <a:lnTo>
                      <a:pt x="277" y="282"/>
                    </a:lnTo>
                    <a:lnTo>
                      <a:pt x="278" y="281"/>
                    </a:lnTo>
                    <a:lnTo>
                      <a:pt x="281" y="281"/>
                    </a:lnTo>
                    <a:lnTo>
                      <a:pt x="283" y="282"/>
                    </a:lnTo>
                    <a:lnTo>
                      <a:pt x="285" y="284"/>
                    </a:lnTo>
                    <a:lnTo>
                      <a:pt x="291" y="293"/>
                    </a:lnTo>
                    <a:lnTo>
                      <a:pt x="303" y="304"/>
                    </a:lnTo>
                    <a:lnTo>
                      <a:pt x="319" y="319"/>
                    </a:lnTo>
                    <a:lnTo>
                      <a:pt x="329" y="299"/>
                    </a:lnTo>
                    <a:lnTo>
                      <a:pt x="337" y="308"/>
                    </a:lnTo>
                    <a:lnTo>
                      <a:pt x="341" y="316"/>
                    </a:lnTo>
                    <a:lnTo>
                      <a:pt x="345" y="324"/>
                    </a:lnTo>
                    <a:lnTo>
                      <a:pt x="349" y="329"/>
                    </a:lnTo>
                    <a:lnTo>
                      <a:pt x="356" y="338"/>
                    </a:lnTo>
                    <a:lnTo>
                      <a:pt x="356" y="345"/>
                    </a:lnTo>
                    <a:lnTo>
                      <a:pt x="359" y="351"/>
                    </a:lnTo>
                    <a:lnTo>
                      <a:pt x="360" y="354"/>
                    </a:lnTo>
                    <a:lnTo>
                      <a:pt x="363" y="357"/>
                    </a:lnTo>
                    <a:lnTo>
                      <a:pt x="363" y="359"/>
                    </a:lnTo>
                    <a:lnTo>
                      <a:pt x="365" y="359"/>
                    </a:lnTo>
                    <a:lnTo>
                      <a:pt x="371" y="357"/>
                    </a:lnTo>
                    <a:lnTo>
                      <a:pt x="372" y="358"/>
                    </a:lnTo>
                    <a:lnTo>
                      <a:pt x="372" y="360"/>
                    </a:lnTo>
                    <a:lnTo>
                      <a:pt x="373" y="368"/>
                    </a:lnTo>
                    <a:lnTo>
                      <a:pt x="372" y="371"/>
                    </a:lnTo>
                    <a:lnTo>
                      <a:pt x="371" y="376"/>
                    </a:lnTo>
                    <a:lnTo>
                      <a:pt x="371" y="380"/>
                    </a:lnTo>
                    <a:lnTo>
                      <a:pt x="371" y="383"/>
                    </a:lnTo>
                    <a:lnTo>
                      <a:pt x="373" y="385"/>
                    </a:lnTo>
                    <a:lnTo>
                      <a:pt x="377" y="386"/>
                    </a:lnTo>
                    <a:lnTo>
                      <a:pt x="381" y="373"/>
                    </a:lnTo>
                    <a:lnTo>
                      <a:pt x="382" y="362"/>
                    </a:lnTo>
                    <a:lnTo>
                      <a:pt x="382" y="358"/>
                    </a:lnTo>
                    <a:lnTo>
                      <a:pt x="382" y="355"/>
                    </a:lnTo>
                    <a:lnTo>
                      <a:pt x="376" y="349"/>
                    </a:lnTo>
                    <a:lnTo>
                      <a:pt x="371" y="342"/>
                    </a:lnTo>
                    <a:lnTo>
                      <a:pt x="365" y="333"/>
                    </a:lnTo>
                    <a:lnTo>
                      <a:pt x="349" y="310"/>
                    </a:lnTo>
                    <a:lnTo>
                      <a:pt x="335" y="293"/>
                    </a:lnTo>
                    <a:lnTo>
                      <a:pt x="330" y="286"/>
                    </a:lnTo>
                    <a:lnTo>
                      <a:pt x="326" y="284"/>
                    </a:lnTo>
                    <a:lnTo>
                      <a:pt x="321" y="289"/>
                    </a:lnTo>
                    <a:lnTo>
                      <a:pt x="316" y="291"/>
                    </a:lnTo>
                    <a:lnTo>
                      <a:pt x="309" y="294"/>
                    </a:lnTo>
                    <a:lnTo>
                      <a:pt x="294" y="281"/>
                    </a:lnTo>
                    <a:lnTo>
                      <a:pt x="282" y="272"/>
                    </a:lnTo>
                    <a:lnTo>
                      <a:pt x="273" y="267"/>
                    </a:lnTo>
                    <a:lnTo>
                      <a:pt x="263" y="264"/>
                    </a:lnTo>
                    <a:lnTo>
                      <a:pt x="263" y="38"/>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33" name="Freeform 7"/>
              <p:cNvSpPr>
                <a:spLocks/>
              </p:cNvSpPr>
              <p:nvPr/>
            </p:nvSpPr>
            <p:spPr bwMode="grayWhite">
              <a:xfrm>
                <a:off x="395" y="1251"/>
                <a:ext cx="10" cy="10"/>
              </a:xfrm>
              <a:custGeom>
                <a:avLst/>
                <a:gdLst>
                  <a:gd name="T0" fmla="*/ 0 w 21"/>
                  <a:gd name="T1" fmla="*/ 1 h 19"/>
                  <a:gd name="T2" fmla="*/ 0 w 21"/>
                  <a:gd name="T3" fmla="*/ 1 h 19"/>
                  <a:gd name="T4" fmla="*/ 0 w 21"/>
                  <a:gd name="T5" fmla="*/ 0 h 19"/>
                  <a:gd name="T6" fmla="*/ 0 w 21"/>
                  <a:gd name="T7" fmla="*/ 0 h 19"/>
                  <a:gd name="T8" fmla="*/ 0 w 21"/>
                  <a:gd name="T9" fmla="*/ 0 h 19"/>
                  <a:gd name="T10" fmla="*/ 0 w 21"/>
                  <a:gd name="T11" fmla="*/ 1 h 19"/>
                  <a:gd name="T12" fmla="*/ 0 w 21"/>
                  <a:gd name="T13" fmla="*/ 1 h 19"/>
                  <a:gd name="T14" fmla="*/ 0 w 21"/>
                  <a:gd name="T15" fmla="*/ 1 h 19"/>
                  <a:gd name="T16" fmla="*/ 0 w 21"/>
                  <a:gd name="T17" fmla="*/ 1 h 19"/>
                  <a:gd name="T18" fmla="*/ 0 w 21"/>
                  <a:gd name="T19" fmla="*/ 1 h 19"/>
                  <a:gd name="T20" fmla="*/ 0 w 21"/>
                  <a:gd name="T21" fmla="*/ 1 h 19"/>
                  <a:gd name="T22" fmla="*/ 0 w 21"/>
                  <a:gd name="T23" fmla="*/ 1 h 19"/>
                  <a:gd name="T24" fmla="*/ 0 w 21"/>
                  <a:gd name="T25" fmla="*/ 1 h 19"/>
                  <a:gd name="T26" fmla="*/ 0 w 21"/>
                  <a:gd name="T27" fmla="*/ 1 h 19"/>
                  <a:gd name="T28" fmla="*/ 0 w 21"/>
                  <a:gd name="T29" fmla="*/ 1 h 19"/>
                  <a:gd name="T30" fmla="*/ 0 w 21"/>
                  <a:gd name="T31" fmla="*/ 1 h 19"/>
                  <a:gd name="T32" fmla="*/ 0 w 21"/>
                  <a:gd name="T33" fmla="*/ 1 h 19"/>
                  <a:gd name="T34" fmla="*/ 0 w 21"/>
                  <a:gd name="T35" fmla="*/ 1 h 19"/>
                  <a:gd name="T36" fmla="*/ 0 w 21"/>
                  <a:gd name="T37" fmla="*/ 1 h 19"/>
                  <a:gd name="T38" fmla="*/ 0 w 21"/>
                  <a:gd name="T39" fmla="*/ 1 h 19"/>
                  <a:gd name="T40" fmla="*/ 0 w 21"/>
                  <a:gd name="T41" fmla="*/ 1 h 19"/>
                  <a:gd name="T42" fmla="*/ 0 w 21"/>
                  <a:gd name="T43" fmla="*/ 1 h 1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1"/>
                  <a:gd name="T67" fmla="*/ 0 h 19"/>
                  <a:gd name="T68" fmla="*/ 21 w 21"/>
                  <a:gd name="T69" fmla="*/ 19 h 1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1" h="19">
                    <a:moveTo>
                      <a:pt x="11" y="2"/>
                    </a:moveTo>
                    <a:lnTo>
                      <a:pt x="11" y="2"/>
                    </a:lnTo>
                    <a:lnTo>
                      <a:pt x="8" y="0"/>
                    </a:lnTo>
                    <a:lnTo>
                      <a:pt x="3" y="0"/>
                    </a:lnTo>
                    <a:lnTo>
                      <a:pt x="2" y="0"/>
                    </a:lnTo>
                    <a:lnTo>
                      <a:pt x="0" y="3"/>
                    </a:lnTo>
                    <a:lnTo>
                      <a:pt x="0" y="6"/>
                    </a:lnTo>
                    <a:lnTo>
                      <a:pt x="3" y="11"/>
                    </a:lnTo>
                    <a:lnTo>
                      <a:pt x="8" y="15"/>
                    </a:lnTo>
                    <a:lnTo>
                      <a:pt x="12" y="17"/>
                    </a:lnTo>
                    <a:lnTo>
                      <a:pt x="15" y="19"/>
                    </a:lnTo>
                    <a:lnTo>
                      <a:pt x="18" y="17"/>
                    </a:lnTo>
                    <a:lnTo>
                      <a:pt x="21" y="15"/>
                    </a:lnTo>
                    <a:lnTo>
                      <a:pt x="21" y="11"/>
                    </a:lnTo>
                    <a:lnTo>
                      <a:pt x="21" y="10"/>
                    </a:lnTo>
                    <a:lnTo>
                      <a:pt x="20" y="8"/>
                    </a:lnTo>
                    <a:lnTo>
                      <a:pt x="13" y="3"/>
                    </a:lnTo>
                    <a:lnTo>
                      <a:pt x="11" y="2"/>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34" name="Freeform 8"/>
              <p:cNvSpPr>
                <a:spLocks/>
              </p:cNvSpPr>
              <p:nvPr/>
            </p:nvSpPr>
            <p:spPr bwMode="grayWhite">
              <a:xfrm>
                <a:off x="477" y="1315"/>
                <a:ext cx="6" cy="8"/>
              </a:xfrm>
              <a:custGeom>
                <a:avLst/>
                <a:gdLst>
                  <a:gd name="T0" fmla="*/ 1 w 12"/>
                  <a:gd name="T1" fmla="*/ 0 h 17"/>
                  <a:gd name="T2" fmla="*/ 1 w 12"/>
                  <a:gd name="T3" fmla="*/ 0 h 17"/>
                  <a:gd name="T4" fmla="*/ 1 w 12"/>
                  <a:gd name="T5" fmla="*/ 0 h 17"/>
                  <a:gd name="T6" fmla="*/ 1 w 12"/>
                  <a:gd name="T7" fmla="*/ 0 h 17"/>
                  <a:gd name="T8" fmla="*/ 1 w 12"/>
                  <a:gd name="T9" fmla="*/ 0 h 17"/>
                  <a:gd name="T10" fmla="*/ 0 w 12"/>
                  <a:gd name="T11" fmla="*/ 0 h 17"/>
                  <a:gd name="T12" fmla="*/ 0 w 12"/>
                  <a:gd name="T13" fmla="*/ 0 h 17"/>
                  <a:gd name="T14" fmla="*/ 0 w 12"/>
                  <a:gd name="T15" fmla="*/ 0 h 17"/>
                  <a:gd name="T16" fmla="*/ 1 w 12"/>
                  <a:gd name="T17" fmla="*/ 0 h 17"/>
                  <a:gd name="T18" fmla="*/ 1 w 12"/>
                  <a:gd name="T19" fmla="*/ 0 h 17"/>
                  <a:gd name="T20" fmla="*/ 1 w 12"/>
                  <a:gd name="T21" fmla="*/ 0 h 17"/>
                  <a:gd name="T22" fmla="*/ 1 w 12"/>
                  <a:gd name="T23" fmla="*/ 0 h 17"/>
                  <a:gd name="T24" fmla="*/ 1 w 12"/>
                  <a:gd name="T25" fmla="*/ 0 h 17"/>
                  <a:gd name="T26" fmla="*/ 1 w 12"/>
                  <a:gd name="T27" fmla="*/ 0 h 17"/>
                  <a:gd name="T28" fmla="*/ 1 w 12"/>
                  <a:gd name="T29" fmla="*/ 0 h 17"/>
                  <a:gd name="T30" fmla="*/ 1 w 12"/>
                  <a:gd name="T31" fmla="*/ 0 h 17"/>
                  <a:gd name="T32" fmla="*/ 1 w 12"/>
                  <a:gd name="T33" fmla="*/ 0 h 17"/>
                  <a:gd name="T34" fmla="*/ 1 w 12"/>
                  <a:gd name="T35" fmla="*/ 0 h 17"/>
                  <a:gd name="T36" fmla="*/ 1 w 12"/>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
                  <a:gd name="T58" fmla="*/ 0 h 17"/>
                  <a:gd name="T59" fmla="*/ 12 w 12"/>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 h="17">
                    <a:moveTo>
                      <a:pt x="7" y="0"/>
                    </a:moveTo>
                    <a:lnTo>
                      <a:pt x="7" y="0"/>
                    </a:lnTo>
                    <a:lnTo>
                      <a:pt x="4" y="0"/>
                    </a:lnTo>
                    <a:lnTo>
                      <a:pt x="2" y="4"/>
                    </a:lnTo>
                    <a:lnTo>
                      <a:pt x="0" y="11"/>
                    </a:lnTo>
                    <a:lnTo>
                      <a:pt x="0" y="13"/>
                    </a:lnTo>
                    <a:lnTo>
                      <a:pt x="2" y="16"/>
                    </a:lnTo>
                    <a:lnTo>
                      <a:pt x="2" y="17"/>
                    </a:lnTo>
                    <a:lnTo>
                      <a:pt x="4" y="17"/>
                    </a:lnTo>
                    <a:lnTo>
                      <a:pt x="7" y="17"/>
                    </a:lnTo>
                    <a:lnTo>
                      <a:pt x="12" y="13"/>
                    </a:lnTo>
                    <a:lnTo>
                      <a:pt x="12" y="8"/>
                    </a:lnTo>
                    <a:lnTo>
                      <a:pt x="11" y="3"/>
                    </a:lnTo>
                    <a:lnTo>
                      <a:pt x="10" y="2"/>
                    </a:lnTo>
                    <a:lnTo>
                      <a:pt x="7" y="0"/>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grpSp>
        <p:sp>
          <p:nvSpPr>
            <p:cNvPr id="146478" name="Freeform 9"/>
            <p:cNvSpPr>
              <a:spLocks/>
            </p:cNvSpPr>
            <p:nvPr/>
          </p:nvSpPr>
          <p:spPr bwMode="grayWhite">
            <a:xfrm>
              <a:off x="1246" y="950"/>
              <a:ext cx="489" cy="356"/>
            </a:xfrm>
            <a:custGeom>
              <a:avLst/>
              <a:gdLst>
                <a:gd name="T0" fmla="*/ 6 w 526"/>
                <a:gd name="T1" fmla="*/ 6 h 384"/>
                <a:gd name="T2" fmla="*/ 0 w 526"/>
                <a:gd name="T3" fmla="*/ 6 h 384"/>
                <a:gd name="T4" fmla="*/ 4 w 526"/>
                <a:gd name="T5" fmla="*/ 6 h 384"/>
                <a:gd name="T6" fmla="*/ 6 w 526"/>
                <a:gd name="T7" fmla="*/ 6 h 384"/>
                <a:gd name="T8" fmla="*/ 7 w 526"/>
                <a:gd name="T9" fmla="*/ 6 h 384"/>
                <a:gd name="T10" fmla="*/ 7 w 526"/>
                <a:gd name="T11" fmla="*/ 6 h 384"/>
                <a:gd name="T12" fmla="*/ 7 w 526"/>
                <a:gd name="T13" fmla="*/ 6 h 384"/>
                <a:gd name="T14" fmla="*/ 7 w 526"/>
                <a:gd name="T15" fmla="*/ 6 h 384"/>
                <a:gd name="T16" fmla="*/ 7 w 526"/>
                <a:gd name="T17" fmla="*/ 6 h 384"/>
                <a:gd name="T18" fmla="*/ 7 w 526"/>
                <a:gd name="T19" fmla="*/ 6 h 384"/>
                <a:gd name="T20" fmla="*/ 7 w 526"/>
                <a:gd name="T21" fmla="*/ 6 h 384"/>
                <a:gd name="T22" fmla="*/ 7 w 526"/>
                <a:gd name="T23" fmla="*/ 6 h 384"/>
                <a:gd name="T24" fmla="*/ 7 w 526"/>
                <a:gd name="T25" fmla="*/ 6 h 384"/>
                <a:gd name="T26" fmla="*/ 7 w 526"/>
                <a:gd name="T27" fmla="*/ 6 h 384"/>
                <a:gd name="T28" fmla="*/ 7 w 526"/>
                <a:gd name="T29" fmla="*/ 6 h 384"/>
                <a:gd name="T30" fmla="*/ 7 w 526"/>
                <a:gd name="T31" fmla="*/ 6 h 384"/>
                <a:gd name="T32" fmla="*/ 7 w 526"/>
                <a:gd name="T33" fmla="*/ 6 h 384"/>
                <a:gd name="T34" fmla="*/ 7 w 526"/>
                <a:gd name="T35" fmla="*/ 6 h 384"/>
                <a:gd name="T36" fmla="*/ 7 w 526"/>
                <a:gd name="T37" fmla="*/ 6 h 384"/>
                <a:gd name="T38" fmla="*/ 7 w 526"/>
                <a:gd name="T39" fmla="*/ 6 h 384"/>
                <a:gd name="T40" fmla="*/ 7 w 526"/>
                <a:gd name="T41" fmla="*/ 6 h 384"/>
                <a:gd name="T42" fmla="*/ 7 w 526"/>
                <a:gd name="T43" fmla="*/ 6 h 384"/>
                <a:gd name="T44" fmla="*/ 7 w 526"/>
                <a:gd name="T45" fmla="*/ 6 h 384"/>
                <a:gd name="T46" fmla="*/ 7 w 526"/>
                <a:gd name="T47" fmla="*/ 6 h 384"/>
                <a:gd name="T48" fmla="*/ 7 w 526"/>
                <a:gd name="T49" fmla="*/ 6 h 384"/>
                <a:gd name="T50" fmla="*/ 7 w 526"/>
                <a:gd name="T51" fmla="*/ 6 h 384"/>
                <a:gd name="T52" fmla="*/ 7 w 526"/>
                <a:gd name="T53" fmla="*/ 6 h 384"/>
                <a:gd name="T54" fmla="*/ 7 w 526"/>
                <a:gd name="T55" fmla="*/ 6 h 384"/>
                <a:gd name="T56" fmla="*/ 7 w 526"/>
                <a:gd name="T57" fmla="*/ 6 h 384"/>
                <a:gd name="T58" fmla="*/ 7 w 526"/>
                <a:gd name="T59" fmla="*/ 6 h 384"/>
                <a:gd name="T60" fmla="*/ 7 w 526"/>
                <a:gd name="T61" fmla="*/ 6 h 384"/>
                <a:gd name="T62" fmla="*/ 7 w 526"/>
                <a:gd name="T63" fmla="*/ 6 h 384"/>
                <a:gd name="T64" fmla="*/ 7 w 526"/>
                <a:gd name="T65" fmla="*/ 6 h 384"/>
                <a:gd name="T66" fmla="*/ 7 w 526"/>
                <a:gd name="T67" fmla="*/ 6 h 384"/>
                <a:gd name="T68" fmla="*/ 7 w 526"/>
                <a:gd name="T69" fmla="*/ 6 h 384"/>
                <a:gd name="T70" fmla="*/ 7 w 526"/>
                <a:gd name="T71" fmla="*/ 6 h 384"/>
                <a:gd name="T72" fmla="*/ 7 w 526"/>
                <a:gd name="T73" fmla="*/ 0 h 384"/>
                <a:gd name="T74" fmla="*/ 7 w 526"/>
                <a:gd name="T75" fmla="*/ 6 h 384"/>
                <a:gd name="T76" fmla="*/ 7 w 526"/>
                <a:gd name="T77" fmla="*/ 6 h 384"/>
                <a:gd name="T78" fmla="*/ 7 w 526"/>
                <a:gd name="T79" fmla="*/ 6 h 384"/>
                <a:gd name="T80" fmla="*/ 7 w 526"/>
                <a:gd name="T81" fmla="*/ 6 h 384"/>
                <a:gd name="T82" fmla="*/ 7 w 526"/>
                <a:gd name="T83" fmla="*/ 6 h 384"/>
                <a:gd name="T84" fmla="*/ 7 w 526"/>
                <a:gd name="T85" fmla="*/ 6 h 384"/>
                <a:gd name="T86" fmla="*/ 7 w 526"/>
                <a:gd name="T87" fmla="*/ 6 h 384"/>
                <a:gd name="T88" fmla="*/ 7 w 526"/>
                <a:gd name="T89" fmla="*/ 6 h 384"/>
                <a:gd name="T90" fmla="*/ 7 w 526"/>
                <a:gd name="T91" fmla="*/ 6 h 384"/>
                <a:gd name="T92" fmla="*/ 7 w 526"/>
                <a:gd name="T93" fmla="*/ 6 h 384"/>
                <a:gd name="T94" fmla="*/ 7 w 526"/>
                <a:gd name="T95" fmla="*/ 6 h 384"/>
                <a:gd name="T96" fmla="*/ 7 w 526"/>
                <a:gd name="T97" fmla="*/ 6 h 384"/>
                <a:gd name="T98" fmla="*/ 7 w 526"/>
                <a:gd name="T99" fmla="*/ 6 h 384"/>
                <a:gd name="T100" fmla="*/ 7 w 526"/>
                <a:gd name="T101" fmla="*/ 6 h 384"/>
                <a:gd name="T102" fmla="*/ 7 w 526"/>
                <a:gd name="T103" fmla="*/ 6 h 384"/>
                <a:gd name="T104" fmla="*/ 7 w 526"/>
                <a:gd name="T105" fmla="*/ 6 h 384"/>
                <a:gd name="T106" fmla="*/ 7 w 526"/>
                <a:gd name="T107" fmla="*/ 6 h 384"/>
                <a:gd name="T108" fmla="*/ 7 w 526"/>
                <a:gd name="T109" fmla="*/ 6 h 384"/>
                <a:gd name="T110" fmla="*/ 7 w 526"/>
                <a:gd name="T111" fmla="*/ 6 h 384"/>
                <a:gd name="T112" fmla="*/ 7 w 526"/>
                <a:gd name="T113" fmla="*/ 6 h 384"/>
                <a:gd name="T114" fmla="*/ 7 w 526"/>
                <a:gd name="T115" fmla="*/ 6 h 384"/>
                <a:gd name="T116" fmla="*/ 7 w 526"/>
                <a:gd name="T117" fmla="*/ 6 h 384"/>
                <a:gd name="T118" fmla="*/ 7 w 526"/>
                <a:gd name="T119" fmla="*/ 6 h 3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26"/>
                <a:gd name="T181" fmla="*/ 0 h 384"/>
                <a:gd name="T182" fmla="*/ 526 w 526"/>
                <a:gd name="T183" fmla="*/ 384 h 3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26" h="384">
                  <a:moveTo>
                    <a:pt x="20" y="242"/>
                  </a:moveTo>
                  <a:lnTo>
                    <a:pt x="6" y="232"/>
                  </a:lnTo>
                  <a:lnTo>
                    <a:pt x="2" y="232"/>
                  </a:lnTo>
                  <a:lnTo>
                    <a:pt x="0" y="232"/>
                  </a:lnTo>
                  <a:lnTo>
                    <a:pt x="0" y="228"/>
                  </a:lnTo>
                  <a:lnTo>
                    <a:pt x="4" y="216"/>
                  </a:lnTo>
                  <a:lnTo>
                    <a:pt x="6" y="210"/>
                  </a:lnTo>
                  <a:lnTo>
                    <a:pt x="6" y="206"/>
                  </a:lnTo>
                  <a:lnTo>
                    <a:pt x="6" y="202"/>
                  </a:lnTo>
                  <a:lnTo>
                    <a:pt x="8" y="202"/>
                  </a:lnTo>
                  <a:lnTo>
                    <a:pt x="10" y="202"/>
                  </a:lnTo>
                  <a:lnTo>
                    <a:pt x="12" y="210"/>
                  </a:lnTo>
                  <a:lnTo>
                    <a:pt x="10" y="214"/>
                  </a:lnTo>
                  <a:lnTo>
                    <a:pt x="10" y="216"/>
                  </a:lnTo>
                  <a:lnTo>
                    <a:pt x="10" y="218"/>
                  </a:lnTo>
                  <a:lnTo>
                    <a:pt x="20" y="210"/>
                  </a:lnTo>
                  <a:lnTo>
                    <a:pt x="18" y="208"/>
                  </a:lnTo>
                  <a:lnTo>
                    <a:pt x="18" y="202"/>
                  </a:lnTo>
                  <a:lnTo>
                    <a:pt x="22" y="198"/>
                  </a:lnTo>
                  <a:lnTo>
                    <a:pt x="20" y="192"/>
                  </a:lnTo>
                  <a:lnTo>
                    <a:pt x="14" y="190"/>
                  </a:lnTo>
                  <a:lnTo>
                    <a:pt x="14" y="176"/>
                  </a:lnTo>
                  <a:lnTo>
                    <a:pt x="16" y="174"/>
                  </a:lnTo>
                  <a:lnTo>
                    <a:pt x="20" y="176"/>
                  </a:lnTo>
                  <a:lnTo>
                    <a:pt x="22" y="174"/>
                  </a:lnTo>
                  <a:lnTo>
                    <a:pt x="32" y="170"/>
                  </a:lnTo>
                  <a:lnTo>
                    <a:pt x="24" y="164"/>
                  </a:lnTo>
                  <a:lnTo>
                    <a:pt x="24" y="162"/>
                  </a:lnTo>
                  <a:lnTo>
                    <a:pt x="16" y="166"/>
                  </a:lnTo>
                  <a:lnTo>
                    <a:pt x="16" y="154"/>
                  </a:lnTo>
                  <a:lnTo>
                    <a:pt x="16" y="148"/>
                  </a:lnTo>
                  <a:lnTo>
                    <a:pt x="18" y="136"/>
                  </a:lnTo>
                  <a:lnTo>
                    <a:pt x="18" y="126"/>
                  </a:lnTo>
                  <a:lnTo>
                    <a:pt x="16" y="118"/>
                  </a:lnTo>
                  <a:lnTo>
                    <a:pt x="18" y="98"/>
                  </a:lnTo>
                  <a:lnTo>
                    <a:pt x="20" y="90"/>
                  </a:lnTo>
                  <a:lnTo>
                    <a:pt x="12" y="62"/>
                  </a:lnTo>
                  <a:lnTo>
                    <a:pt x="12" y="44"/>
                  </a:lnTo>
                  <a:lnTo>
                    <a:pt x="14" y="34"/>
                  </a:lnTo>
                  <a:lnTo>
                    <a:pt x="18" y="18"/>
                  </a:lnTo>
                  <a:lnTo>
                    <a:pt x="68" y="54"/>
                  </a:lnTo>
                  <a:lnTo>
                    <a:pt x="92" y="68"/>
                  </a:lnTo>
                  <a:lnTo>
                    <a:pt x="112" y="74"/>
                  </a:lnTo>
                  <a:lnTo>
                    <a:pt x="124" y="82"/>
                  </a:lnTo>
                  <a:lnTo>
                    <a:pt x="134" y="82"/>
                  </a:lnTo>
                  <a:lnTo>
                    <a:pt x="138" y="84"/>
                  </a:lnTo>
                  <a:lnTo>
                    <a:pt x="142" y="88"/>
                  </a:lnTo>
                  <a:lnTo>
                    <a:pt x="144" y="114"/>
                  </a:lnTo>
                  <a:lnTo>
                    <a:pt x="142" y="118"/>
                  </a:lnTo>
                  <a:lnTo>
                    <a:pt x="134" y="124"/>
                  </a:lnTo>
                  <a:lnTo>
                    <a:pt x="130" y="134"/>
                  </a:lnTo>
                  <a:lnTo>
                    <a:pt x="130" y="144"/>
                  </a:lnTo>
                  <a:lnTo>
                    <a:pt x="132" y="148"/>
                  </a:lnTo>
                  <a:lnTo>
                    <a:pt x="132" y="152"/>
                  </a:lnTo>
                  <a:lnTo>
                    <a:pt x="130" y="156"/>
                  </a:lnTo>
                  <a:lnTo>
                    <a:pt x="130" y="162"/>
                  </a:lnTo>
                  <a:lnTo>
                    <a:pt x="134" y="166"/>
                  </a:lnTo>
                  <a:lnTo>
                    <a:pt x="144" y="160"/>
                  </a:lnTo>
                  <a:lnTo>
                    <a:pt x="148" y="138"/>
                  </a:lnTo>
                  <a:lnTo>
                    <a:pt x="154" y="134"/>
                  </a:lnTo>
                  <a:lnTo>
                    <a:pt x="158" y="124"/>
                  </a:lnTo>
                  <a:lnTo>
                    <a:pt x="170" y="110"/>
                  </a:lnTo>
                  <a:lnTo>
                    <a:pt x="170" y="106"/>
                  </a:lnTo>
                  <a:lnTo>
                    <a:pt x="164" y="86"/>
                  </a:lnTo>
                  <a:lnTo>
                    <a:pt x="154" y="58"/>
                  </a:lnTo>
                  <a:lnTo>
                    <a:pt x="154" y="54"/>
                  </a:lnTo>
                  <a:lnTo>
                    <a:pt x="158" y="52"/>
                  </a:lnTo>
                  <a:lnTo>
                    <a:pt x="164" y="54"/>
                  </a:lnTo>
                  <a:lnTo>
                    <a:pt x="170" y="42"/>
                  </a:lnTo>
                  <a:lnTo>
                    <a:pt x="168" y="28"/>
                  </a:lnTo>
                  <a:lnTo>
                    <a:pt x="160" y="26"/>
                  </a:lnTo>
                  <a:lnTo>
                    <a:pt x="158" y="18"/>
                  </a:lnTo>
                  <a:lnTo>
                    <a:pt x="158" y="0"/>
                  </a:lnTo>
                  <a:lnTo>
                    <a:pt x="262" y="28"/>
                  </a:lnTo>
                  <a:lnTo>
                    <a:pt x="362" y="54"/>
                  </a:lnTo>
                  <a:lnTo>
                    <a:pt x="524" y="92"/>
                  </a:lnTo>
                  <a:lnTo>
                    <a:pt x="526" y="92"/>
                  </a:lnTo>
                  <a:lnTo>
                    <a:pt x="470" y="342"/>
                  </a:lnTo>
                  <a:lnTo>
                    <a:pt x="468" y="344"/>
                  </a:lnTo>
                  <a:lnTo>
                    <a:pt x="466" y="350"/>
                  </a:lnTo>
                  <a:lnTo>
                    <a:pt x="468" y="354"/>
                  </a:lnTo>
                  <a:lnTo>
                    <a:pt x="470" y="358"/>
                  </a:lnTo>
                  <a:lnTo>
                    <a:pt x="472" y="362"/>
                  </a:lnTo>
                  <a:lnTo>
                    <a:pt x="472" y="366"/>
                  </a:lnTo>
                  <a:lnTo>
                    <a:pt x="470" y="366"/>
                  </a:lnTo>
                  <a:lnTo>
                    <a:pt x="466" y="372"/>
                  </a:lnTo>
                  <a:lnTo>
                    <a:pt x="466" y="378"/>
                  </a:lnTo>
                  <a:lnTo>
                    <a:pt x="468" y="384"/>
                  </a:lnTo>
                  <a:lnTo>
                    <a:pt x="330" y="352"/>
                  </a:lnTo>
                  <a:lnTo>
                    <a:pt x="318" y="354"/>
                  </a:lnTo>
                  <a:lnTo>
                    <a:pt x="312" y="354"/>
                  </a:lnTo>
                  <a:lnTo>
                    <a:pt x="304" y="352"/>
                  </a:lnTo>
                  <a:lnTo>
                    <a:pt x="296" y="352"/>
                  </a:lnTo>
                  <a:lnTo>
                    <a:pt x="290" y="350"/>
                  </a:lnTo>
                  <a:lnTo>
                    <a:pt x="284" y="350"/>
                  </a:lnTo>
                  <a:lnTo>
                    <a:pt x="276" y="352"/>
                  </a:lnTo>
                  <a:lnTo>
                    <a:pt x="266" y="350"/>
                  </a:lnTo>
                  <a:lnTo>
                    <a:pt x="256" y="350"/>
                  </a:lnTo>
                  <a:lnTo>
                    <a:pt x="246" y="354"/>
                  </a:lnTo>
                  <a:lnTo>
                    <a:pt x="238" y="356"/>
                  </a:lnTo>
                  <a:lnTo>
                    <a:pt x="222" y="354"/>
                  </a:lnTo>
                  <a:lnTo>
                    <a:pt x="218" y="352"/>
                  </a:lnTo>
                  <a:lnTo>
                    <a:pt x="206" y="346"/>
                  </a:lnTo>
                  <a:lnTo>
                    <a:pt x="176" y="352"/>
                  </a:lnTo>
                  <a:lnTo>
                    <a:pt x="170" y="342"/>
                  </a:lnTo>
                  <a:lnTo>
                    <a:pt x="144" y="334"/>
                  </a:lnTo>
                  <a:lnTo>
                    <a:pt x="130" y="332"/>
                  </a:lnTo>
                  <a:lnTo>
                    <a:pt x="114" y="334"/>
                  </a:lnTo>
                  <a:lnTo>
                    <a:pt x="90" y="332"/>
                  </a:lnTo>
                  <a:lnTo>
                    <a:pt x="70" y="324"/>
                  </a:lnTo>
                  <a:lnTo>
                    <a:pt x="66" y="314"/>
                  </a:lnTo>
                  <a:lnTo>
                    <a:pt x="68" y="290"/>
                  </a:lnTo>
                  <a:lnTo>
                    <a:pt x="70" y="284"/>
                  </a:lnTo>
                  <a:lnTo>
                    <a:pt x="66" y="270"/>
                  </a:lnTo>
                  <a:lnTo>
                    <a:pt x="52" y="258"/>
                  </a:lnTo>
                  <a:lnTo>
                    <a:pt x="40" y="258"/>
                  </a:lnTo>
                  <a:lnTo>
                    <a:pt x="40" y="254"/>
                  </a:lnTo>
                  <a:lnTo>
                    <a:pt x="34" y="248"/>
                  </a:lnTo>
                  <a:lnTo>
                    <a:pt x="20" y="24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79" name="Freeform 10"/>
            <p:cNvSpPr>
              <a:spLocks/>
            </p:cNvSpPr>
            <p:nvPr/>
          </p:nvSpPr>
          <p:spPr bwMode="grayWhite">
            <a:xfrm>
              <a:off x="1115" y="1175"/>
              <a:ext cx="587" cy="489"/>
            </a:xfrm>
            <a:custGeom>
              <a:avLst/>
              <a:gdLst>
                <a:gd name="T0" fmla="*/ 6 w 634"/>
                <a:gd name="T1" fmla="*/ 6 h 528"/>
                <a:gd name="T2" fmla="*/ 4 w 634"/>
                <a:gd name="T3" fmla="*/ 6 h 528"/>
                <a:gd name="T4" fmla="*/ 6 w 634"/>
                <a:gd name="T5" fmla="*/ 6 h 528"/>
                <a:gd name="T6" fmla="*/ 6 w 634"/>
                <a:gd name="T7" fmla="*/ 6 h 528"/>
                <a:gd name="T8" fmla="*/ 6 w 634"/>
                <a:gd name="T9" fmla="*/ 6 h 528"/>
                <a:gd name="T10" fmla="*/ 6 w 634"/>
                <a:gd name="T11" fmla="*/ 6 h 528"/>
                <a:gd name="T12" fmla="*/ 6 w 634"/>
                <a:gd name="T13" fmla="*/ 6 h 528"/>
                <a:gd name="T14" fmla="*/ 6 w 634"/>
                <a:gd name="T15" fmla="*/ 6 h 528"/>
                <a:gd name="T16" fmla="*/ 6 w 634"/>
                <a:gd name="T17" fmla="*/ 6 h 528"/>
                <a:gd name="T18" fmla="*/ 6 w 634"/>
                <a:gd name="T19" fmla="*/ 6 h 528"/>
                <a:gd name="T20" fmla="*/ 6 w 634"/>
                <a:gd name="T21" fmla="*/ 6 h 528"/>
                <a:gd name="T22" fmla="*/ 6 w 634"/>
                <a:gd name="T23" fmla="*/ 2 h 528"/>
                <a:gd name="T24" fmla="*/ 6 w 634"/>
                <a:gd name="T25" fmla="*/ 2 h 528"/>
                <a:gd name="T26" fmla="*/ 6 w 634"/>
                <a:gd name="T27" fmla="*/ 6 h 528"/>
                <a:gd name="T28" fmla="*/ 6 w 634"/>
                <a:gd name="T29" fmla="*/ 6 h 528"/>
                <a:gd name="T30" fmla="*/ 6 w 634"/>
                <a:gd name="T31" fmla="*/ 6 h 528"/>
                <a:gd name="T32" fmla="*/ 6 w 634"/>
                <a:gd name="T33" fmla="*/ 6 h 528"/>
                <a:gd name="T34" fmla="*/ 6 w 634"/>
                <a:gd name="T35" fmla="*/ 6 h 528"/>
                <a:gd name="T36" fmla="*/ 6 w 634"/>
                <a:gd name="T37" fmla="*/ 6 h 528"/>
                <a:gd name="T38" fmla="*/ 6 w 634"/>
                <a:gd name="T39" fmla="*/ 6 h 528"/>
                <a:gd name="T40" fmla="*/ 6 w 634"/>
                <a:gd name="T41" fmla="*/ 6 h 528"/>
                <a:gd name="T42" fmla="*/ 6 w 634"/>
                <a:gd name="T43" fmla="*/ 6 h 528"/>
                <a:gd name="T44" fmla="*/ 6 w 634"/>
                <a:gd name="T45" fmla="*/ 6 h 528"/>
                <a:gd name="T46" fmla="*/ 6 w 634"/>
                <a:gd name="T47" fmla="*/ 6 h 528"/>
                <a:gd name="T48" fmla="*/ 6 w 634"/>
                <a:gd name="T49" fmla="*/ 6 h 528"/>
                <a:gd name="T50" fmla="*/ 6 w 634"/>
                <a:gd name="T51" fmla="*/ 6 h 528"/>
                <a:gd name="T52" fmla="*/ 6 w 634"/>
                <a:gd name="T53" fmla="*/ 6 h 528"/>
                <a:gd name="T54" fmla="*/ 6 w 634"/>
                <a:gd name="T55" fmla="*/ 6 h 528"/>
                <a:gd name="T56" fmla="*/ 6 w 634"/>
                <a:gd name="T57" fmla="*/ 6 h 528"/>
                <a:gd name="T58" fmla="*/ 6 w 634"/>
                <a:gd name="T59" fmla="*/ 6 h 528"/>
                <a:gd name="T60" fmla="*/ 6 w 634"/>
                <a:gd name="T61" fmla="*/ 6 h 528"/>
                <a:gd name="T62" fmla="*/ 6 w 634"/>
                <a:gd name="T63" fmla="*/ 6 h 528"/>
                <a:gd name="T64" fmla="*/ 6 w 634"/>
                <a:gd name="T65" fmla="*/ 6 h 528"/>
                <a:gd name="T66" fmla="*/ 6 w 634"/>
                <a:gd name="T67" fmla="*/ 6 h 528"/>
                <a:gd name="T68" fmla="*/ 6 w 634"/>
                <a:gd name="T69" fmla="*/ 6 h 528"/>
                <a:gd name="T70" fmla="*/ 6 w 634"/>
                <a:gd name="T71" fmla="*/ 6 h 528"/>
                <a:gd name="T72" fmla="*/ 6 w 634"/>
                <a:gd name="T73" fmla="*/ 6 h 528"/>
                <a:gd name="T74" fmla="*/ 6 w 634"/>
                <a:gd name="T75" fmla="*/ 6 h 528"/>
                <a:gd name="T76" fmla="*/ 6 w 634"/>
                <a:gd name="T77" fmla="*/ 6 h 528"/>
                <a:gd name="T78" fmla="*/ 6 w 634"/>
                <a:gd name="T79" fmla="*/ 6 h 52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34"/>
                <a:gd name="T121" fmla="*/ 0 h 528"/>
                <a:gd name="T122" fmla="*/ 634 w 634"/>
                <a:gd name="T123" fmla="*/ 528 h 52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34" h="528">
                  <a:moveTo>
                    <a:pt x="8" y="398"/>
                  </a:moveTo>
                  <a:lnTo>
                    <a:pt x="6" y="392"/>
                  </a:lnTo>
                  <a:lnTo>
                    <a:pt x="0" y="372"/>
                  </a:lnTo>
                  <a:lnTo>
                    <a:pt x="4" y="362"/>
                  </a:lnTo>
                  <a:lnTo>
                    <a:pt x="4" y="354"/>
                  </a:lnTo>
                  <a:lnTo>
                    <a:pt x="10" y="338"/>
                  </a:lnTo>
                  <a:lnTo>
                    <a:pt x="8" y="306"/>
                  </a:lnTo>
                  <a:lnTo>
                    <a:pt x="12" y="300"/>
                  </a:lnTo>
                  <a:lnTo>
                    <a:pt x="18" y="296"/>
                  </a:lnTo>
                  <a:lnTo>
                    <a:pt x="22" y="292"/>
                  </a:lnTo>
                  <a:lnTo>
                    <a:pt x="26" y="282"/>
                  </a:lnTo>
                  <a:lnTo>
                    <a:pt x="30" y="278"/>
                  </a:lnTo>
                  <a:lnTo>
                    <a:pt x="32" y="264"/>
                  </a:lnTo>
                  <a:lnTo>
                    <a:pt x="34" y="262"/>
                  </a:lnTo>
                  <a:lnTo>
                    <a:pt x="54" y="240"/>
                  </a:lnTo>
                  <a:lnTo>
                    <a:pt x="62" y="220"/>
                  </a:lnTo>
                  <a:lnTo>
                    <a:pt x="78" y="188"/>
                  </a:lnTo>
                  <a:lnTo>
                    <a:pt x="98" y="134"/>
                  </a:lnTo>
                  <a:lnTo>
                    <a:pt x="110" y="110"/>
                  </a:lnTo>
                  <a:lnTo>
                    <a:pt x="122" y="76"/>
                  </a:lnTo>
                  <a:lnTo>
                    <a:pt x="136" y="34"/>
                  </a:lnTo>
                  <a:lnTo>
                    <a:pt x="142" y="20"/>
                  </a:lnTo>
                  <a:lnTo>
                    <a:pt x="144" y="6"/>
                  </a:lnTo>
                  <a:lnTo>
                    <a:pt x="144" y="2"/>
                  </a:lnTo>
                  <a:lnTo>
                    <a:pt x="150" y="0"/>
                  </a:lnTo>
                  <a:lnTo>
                    <a:pt x="158" y="2"/>
                  </a:lnTo>
                  <a:lnTo>
                    <a:pt x="162" y="0"/>
                  </a:lnTo>
                  <a:lnTo>
                    <a:pt x="176" y="6"/>
                  </a:lnTo>
                  <a:lnTo>
                    <a:pt x="182" y="12"/>
                  </a:lnTo>
                  <a:lnTo>
                    <a:pt x="182" y="16"/>
                  </a:lnTo>
                  <a:lnTo>
                    <a:pt x="194" y="16"/>
                  </a:lnTo>
                  <a:lnTo>
                    <a:pt x="208" y="28"/>
                  </a:lnTo>
                  <a:lnTo>
                    <a:pt x="212" y="42"/>
                  </a:lnTo>
                  <a:lnTo>
                    <a:pt x="210" y="48"/>
                  </a:lnTo>
                  <a:lnTo>
                    <a:pt x="208" y="72"/>
                  </a:lnTo>
                  <a:lnTo>
                    <a:pt x="212" y="82"/>
                  </a:lnTo>
                  <a:lnTo>
                    <a:pt x="232" y="90"/>
                  </a:lnTo>
                  <a:lnTo>
                    <a:pt x="256" y="92"/>
                  </a:lnTo>
                  <a:lnTo>
                    <a:pt x="272" y="90"/>
                  </a:lnTo>
                  <a:lnTo>
                    <a:pt x="286" y="92"/>
                  </a:lnTo>
                  <a:lnTo>
                    <a:pt x="312" y="100"/>
                  </a:lnTo>
                  <a:lnTo>
                    <a:pt x="318" y="110"/>
                  </a:lnTo>
                  <a:lnTo>
                    <a:pt x="348" y="104"/>
                  </a:lnTo>
                  <a:lnTo>
                    <a:pt x="360" y="110"/>
                  </a:lnTo>
                  <a:lnTo>
                    <a:pt x="364" y="112"/>
                  </a:lnTo>
                  <a:lnTo>
                    <a:pt x="380" y="114"/>
                  </a:lnTo>
                  <a:lnTo>
                    <a:pt x="388" y="112"/>
                  </a:lnTo>
                  <a:lnTo>
                    <a:pt x="398" y="108"/>
                  </a:lnTo>
                  <a:lnTo>
                    <a:pt x="408" y="108"/>
                  </a:lnTo>
                  <a:lnTo>
                    <a:pt x="418" y="110"/>
                  </a:lnTo>
                  <a:lnTo>
                    <a:pt x="426" y="108"/>
                  </a:lnTo>
                  <a:lnTo>
                    <a:pt x="432" y="108"/>
                  </a:lnTo>
                  <a:lnTo>
                    <a:pt x="438" y="110"/>
                  </a:lnTo>
                  <a:lnTo>
                    <a:pt x="446" y="110"/>
                  </a:lnTo>
                  <a:lnTo>
                    <a:pt x="454" y="112"/>
                  </a:lnTo>
                  <a:lnTo>
                    <a:pt x="460" y="112"/>
                  </a:lnTo>
                  <a:lnTo>
                    <a:pt x="472" y="110"/>
                  </a:lnTo>
                  <a:lnTo>
                    <a:pt x="610" y="142"/>
                  </a:lnTo>
                  <a:lnTo>
                    <a:pt x="612" y="150"/>
                  </a:lnTo>
                  <a:lnTo>
                    <a:pt x="618" y="160"/>
                  </a:lnTo>
                  <a:lnTo>
                    <a:pt x="624" y="162"/>
                  </a:lnTo>
                  <a:lnTo>
                    <a:pt x="632" y="168"/>
                  </a:lnTo>
                  <a:lnTo>
                    <a:pt x="634" y="182"/>
                  </a:lnTo>
                  <a:lnTo>
                    <a:pt x="600" y="234"/>
                  </a:lnTo>
                  <a:lnTo>
                    <a:pt x="594" y="240"/>
                  </a:lnTo>
                  <a:lnTo>
                    <a:pt x="592" y="246"/>
                  </a:lnTo>
                  <a:lnTo>
                    <a:pt x="586" y="254"/>
                  </a:lnTo>
                  <a:lnTo>
                    <a:pt x="574" y="260"/>
                  </a:lnTo>
                  <a:lnTo>
                    <a:pt x="558" y="286"/>
                  </a:lnTo>
                  <a:lnTo>
                    <a:pt x="554" y="298"/>
                  </a:lnTo>
                  <a:lnTo>
                    <a:pt x="556" y="306"/>
                  </a:lnTo>
                  <a:lnTo>
                    <a:pt x="568" y="310"/>
                  </a:lnTo>
                  <a:lnTo>
                    <a:pt x="572" y="318"/>
                  </a:lnTo>
                  <a:lnTo>
                    <a:pt x="570" y="324"/>
                  </a:lnTo>
                  <a:lnTo>
                    <a:pt x="568" y="326"/>
                  </a:lnTo>
                  <a:lnTo>
                    <a:pt x="566" y="328"/>
                  </a:lnTo>
                  <a:lnTo>
                    <a:pt x="566" y="340"/>
                  </a:lnTo>
                  <a:lnTo>
                    <a:pt x="556" y="352"/>
                  </a:lnTo>
                  <a:lnTo>
                    <a:pt x="516" y="528"/>
                  </a:lnTo>
                  <a:lnTo>
                    <a:pt x="304" y="478"/>
                  </a:lnTo>
                  <a:lnTo>
                    <a:pt x="8" y="39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0" name="Freeform 11"/>
            <p:cNvSpPr>
              <a:spLocks/>
            </p:cNvSpPr>
            <p:nvPr/>
          </p:nvSpPr>
          <p:spPr bwMode="grayWhite">
            <a:xfrm>
              <a:off x="1066" y="1544"/>
              <a:ext cx="585" cy="998"/>
            </a:xfrm>
            <a:custGeom>
              <a:avLst/>
              <a:gdLst>
                <a:gd name="T0" fmla="*/ 6 w 630"/>
                <a:gd name="T1" fmla="*/ 6 h 1076"/>
                <a:gd name="T2" fmla="*/ 6 w 630"/>
                <a:gd name="T3" fmla="*/ 6 h 1076"/>
                <a:gd name="T4" fmla="*/ 6 w 630"/>
                <a:gd name="T5" fmla="*/ 6 h 1076"/>
                <a:gd name="T6" fmla="*/ 6 w 630"/>
                <a:gd name="T7" fmla="*/ 6 h 1076"/>
                <a:gd name="T8" fmla="*/ 6 w 630"/>
                <a:gd name="T9" fmla="*/ 6 h 1076"/>
                <a:gd name="T10" fmla="*/ 6 w 630"/>
                <a:gd name="T11" fmla="*/ 6 h 1076"/>
                <a:gd name="T12" fmla="*/ 6 w 630"/>
                <a:gd name="T13" fmla="*/ 6 h 1076"/>
                <a:gd name="T14" fmla="*/ 6 w 630"/>
                <a:gd name="T15" fmla="*/ 6 h 1076"/>
                <a:gd name="T16" fmla="*/ 6 w 630"/>
                <a:gd name="T17" fmla="*/ 6 h 1076"/>
                <a:gd name="T18" fmla="*/ 6 w 630"/>
                <a:gd name="T19" fmla="*/ 6 h 1076"/>
                <a:gd name="T20" fmla="*/ 6 w 630"/>
                <a:gd name="T21" fmla="*/ 6 h 1076"/>
                <a:gd name="T22" fmla="*/ 6 w 630"/>
                <a:gd name="T23" fmla="*/ 6 h 1076"/>
                <a:gd name="T24" fmla="*/ 6 w 630"/>
                <a:gd name="T25" fmla="*/ 6 h 1076"/>
                <a:gd name="T26" fmla="*/ 6 w 630"/>
                <a:gd name="T27" fmla="*/ 6 h 1076"/>
                <a:gd name="T28" fmla="*/ 6 w 630"/>
                <a:gd name="T29" fmla="*/ 6 h 1076"/>
                <a:gd name="T30" fmla="*/ 6 w 630"/>
                <a:gd name="T31" fmla="*/ 6 h 1076"/>
                <a:gd name="T32" fmla="*/ 6 w 630"/>
                <a:gd name="T33" fmla="*/ 6 h 1076"/>
                <a:gd name="T34" fmla="*/ 6 w 630"/>
                <a:gd name="T35" fmla="*/ 6 h 1076"/>
                <a:gd name="T36" fmla="*/ 6 w 630"/>
                <a:gd name="T37" fmla="*/ 6 h 1076"/>
                <a:gd name="T38" fmla="*/ 6 w 630"/>
                <a:gd name="T39" fmla="*/ 6 h 1076"/>
                <a:gd name="T40" fmla="*/ 6 w 630"/>
                <a:gd name="T41" fmla="*/ 6 h 1076"/>
                <a:gd name="T42" fmla="*/ 6 w 630"/>
                <a:gd name="T43" fmla="*/ 6 h 1076"/>
                <a:gd name="T44" fmla="*/ 6 w 630"/>
                <a:gd name="T45" fmla="*/ 6 h 1076"/>
                <a:gd name="T46" fmla="*/ 6 w 630"/>
                <a:gd name="T47" fmla="*/ 6 h 1076"/>
                <a:gd name="T48" fmla="*/ 6 w 630"/>
                <a:gd name="T49" fmla="*/ 6 h 1076"/>
                <a:gd name="T50" fmla="*/ 6 w 630"/>
                <a:gd name="T51" fmla="*/ 6 h 1076"/>
                <a:gd name="T52" fmla="*/ 6 w 630"/>
                <a:gd name="T53" fmla="*/ 6 h 1076"/>
                <a:gd name="T54" fmla="*/ 6 w 630"/>
                <a:gd name="T55" fmla="*/ 6 h 1076"/>
                <a:gd name="T56" fmla="*/ 6 w 630"/>
                <a:gd name="T57" fmla="*/ 6 h 1076"/>
                <a:gd name="T58" fmla="*/ 6 w 630"/>
                <a:gd name="T59" fmla="*/ 6 h 1076"/>
                <a:gd name="T60" fmla="*/ 6 w 630"/>
                <a:gd name="T61" fmla="*/ 6 h 1076"/>
                <a:gd name="T62" fmla="*/ 4 w 630"/>
                <a:gd name="T63" fmla="*/ 6 h 1076"/>
                <a:gd name="T64" fmla="*/ 2 w 630"/>
                <a:gd name="T65" fmla="*/ 6 h 1076"/>
                <a:gd name="T66" fmla="*/ 6 w 630"/>
                <a:gd name="T67" fmla="*/ 6 h 1076"/>
                <a:gd name="T68" fmla="*/ 6 w 630"/>
                <a:gd name="T69" fmla="*/ 6 h 1076"/>
                <a:gd name="T70" fmla="*/ 6 w 630"/>
                <a:gd name="T71" fmla="*/ 6 h 1076"/>
                <a:gd name="T72" fmla="*/ 6 w 630"/>
                <a:gd name="T73" fmla="*/ 6 h 1076"/>
                <a:gd name="T74" fmla="*/ 6 w 630"/>
                <a:gd name="T75" fmla="*/ 6 h 1076"/>
                <a:gd name="T76" fmla="*/ 6 w 630"/>
                <a:gd name="T77" fmla="*/ 6 h 1076"/>
                <a:gd name="T78" fmla="*/ 6 w 630"/>
                <a:gd name="T79" fmla="*/ 6 h 1076"/>
                <a:gd name="T80" fmla="*/ 6 w 630"/>
                <a:gd name="T81" fmla="*/ 6 h 1076"/>
                <a:gd name="T82" fmla="*/ 6 w 630"/>
                <a:gd name="T83" fmla="*/ 6 h 1076"/>
                <a:gd name="T84" fmla="*/ 6 w 630"/>
                <a:gd name="T85" fmla="*/ 6 h 1076"/>
                <a:gd name="T86" fmla="*/ 6 w 630"/>
                <a:gd name="T87" fmla="*/ 6 h 1076"/>
                <a:gd name="T88" fmla="*/ 6 w 630"/>
                <a:gd name="T89" fmla="*/ 6 h 1076"/>
                <a:gd name="T90" fmla="*/ 6 w 630"/>
                <a:gd name="T91" fmla="*/ 6 h 1076"/>
                <a:gd name="T92" fmla="*/ 6 w 630"/>
                <a:gd name="T93" fmla="*/ 6 h 107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30"/>
                <a:gd name="T142" fmla="*/ 0 h 1076"/>
                <a:gd name="T143" fmla="*/ 630 w 630"/>
                <a:gd name="T144" fmla="*/ 1076 h 107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30" h="1076">
                  <a:moveTo>
                    <a:pt x="548" y="1072"/>
                  </a:moveTo>
                  <a:lnTo>
                    <a:pt x="358" y="1052"/>
                  </a:lnTo>
                  <a:lnTo>
                    <a:pt x="356" y="1050"/>
                  </a:lnTo>
                  <a:lnTo>
                    <a:pt x="354" y="1040"/>
                  </a:lnTo>
                  <a:lnTo>
                    <a:pt x="356" y="1036"/>
                  </a:lnTo>
                  <a:lnTo>
                    <a:pt x="358" y="1034"/>
                  </a:lnTo>
                  <a:lnTo>
                    <a:pt x="356" y="1032"/>
                  </a:lnTo>
                  <a:lnTo>
                    <a:pt x="352" y="1030"/>
                  </a:lnTo>
                  <a:lnTo>
                    <a:pt x="350" y="1022"/>
                  </a:lnTo>
                  <a:lnTo>
                    <a:pt x="352" y="1020"/>
                  </a:lnTo>
                  <a:lnTo>
                    <a:pt x="350" y="988"/>
                  </a:lnTo>
                  <a:lnTo>
                    <a:pt x="334" y="952"/>
                  </a:lnTo>
                  <a:lnTo>
                    <a:pt x="324" y="942"/>
                  </a:lnTo>
                  <a:lnTo>
                    <a:pt x="316" y="928"/>
                  </a:lnTo>
                  <a:lnTo>
                    <a:pt x="296" y="912"/>
                  </a:lnTo>
                  <a:lnTo>
                    <a:pt x="284" y="912"/>
                  </a:lnTo>
                  <a:lnTo>
                    <a:pt x="278" y="906"/>
                  </a:lnTo>
                  <a:lnTo>
                    <a:pt x="282" y="896"/>
                  </a:lnTo>
                  <a:lnTo>
                    <a:pt x="280" y="890"/>
                  </a:lnTo>
                  <a:lnTo>
                    <a:pt x="280" y="884"/>
                  </a:lnTo>
                  <a:lnTo>
                    <a:pt x="274" y="876"/>
                  </a:lnTo>
                  <a:lnTo>
                    <a:pt x="254" y="874"/>
                  </a:lnTo>
                  <a:lnTo>
                    <a:pt x="242" y="870"/>
                  </a:lnTo>
                  <a:lnTo>
                    <a:pt x="228" y="858"/>
                  </a:lnTo>
                  <a:lnTo>
                    <a:pt x="220" y="836"/>
                  </a:lnTo>
                  <a:lnTo>
                    <a:pt x="208" y="826"/>
                  </a:lnTo>
                  <a:lnTo>
                    <a:pt x="194" y="822"/>
                  </a:lnTo>
                  <a:lnTo>
                    <a:pt x="158" y="806"/>
                  </a:lnTo>
                  <a:lnTo>
                    <a:pt x="148" y="806"/>
                  </a:lnTo>
                  <a:lnTo>
                    <a:pt x="132" y="798"/>
                  </a:lnTo>
                  <a:lnTo>
                    <a:pt x="124" y="788"/>
                  </a:lnTo>
                  <a:lnTo>
                    <a:pt x="124" y="780"/>
                  </a:lnTo>
                  <a:lnTo>
                    <a:pt x="128" y="774"/>
                  </a:lnTo>
                  <a:lnTo>
                    <a:pt x="132" y="756"/>
                  </a:lnTo>
                  <a:lnTo>
                    <a:pt x="134" y="746"/>
                  </a:lnTo>
                  <a:lnTo>
                    <a:pt x="136" y="740"/>
                  </a:lnTo>
                  <a:lnTo>
                    <a:pt x="134" y="728"/>
                  </a:lnTo>
                  <a:lnTo>
                    <a:pt x="124" y="724"/>
                  </a:lnTo>
                  <a:lnTo>
                    <a:pt x="124" y="712"/>
                  </a:lnTo>
                  <a:lnTo>
                    <a:pt x="126" y="710"/>
                  </a:lnTo>
                  <a:lnTo>
                    <a:pt x="128" y="710"/>
                  </a:lnTo>
                  <a:lnTo>
                    <a:pt x="128" y="700"/>
                  </a:lnTo>
                  <a:lnTo>
                    <a:pt x="118" y="692"/>
                  </a:lnTo>
                  <a:lnTo>
                    <a:pt x="96" y="650"/>
                  </a:lnTo>
                  <a:lnTo>
                    <a:pt x="94" y="638"/>
                  </a:lnTo>
                  <a:lnTo>
                    <a:pt x="90" y="628"/>
                  </a:lnTo>
                  <a:lnTo>
                    <a:pt x="88" y="620"/>
                  </a:lnTo>
                  <a:lnTo>
                    <a:pt x="70" y="594"/>
                  </a:lnTo>
                  <a:lnTo>
                    <a:pt x="72" y="570"/>
                  </a:lnTo>
                  <a:lnTo>
                    <a:pt x="76" y="564"/>
                  </a:lnTo>
                  <a:lnTo>
                    <a:pt x="82" y="564"/>
                  </a:lnTo>
                  <a:lnTo>
                    <a:pt x="90" y="554"/>
                  </a:lnTo>
                  <a:lnTo>
                    <a:pt x="92" y="536"/>
                  </a:lnTo>
                  <a:lnTo>
                    <a:pt x="86" y="532"/>
                  </a:lnTo>
                  <a:lnTo>
                    <a:pt x="74" y="526"/>
                  </a:lnTo>
                  <a:lnTo>
                    <a:pt x="60" y="514"/>
                  </a:lnTo>
                  <a:lnTo>
                    <a:pt x="56" y="502"/>
                  </a:lnTo>
                  <a:lnTo>
                    <a:pt x="56" y="470"/>
                  </a:lnTo>
                  <a:lnTo>
                    <a:pt x="60" y="466"/>
                  </a:lnTo>
                  <a:lnTo>
                    <a:pt x="58" y="456"/>
                  </a:lnTo>
                  <a:lnTo>
                    <a:pt x="62" y="454"/>
                  </a:lnTo>
                  <a:lnTo>
                    <a:pt x="64" y="438"/>
                  </a:lnTo>
                  <a:lnTo>
                    <a:pt x="68" y="438"/>
                  </a:lnTo>
                  <a:lnTo>
                    <a:pt x="70" y="444"/>
                  </a:lnTo>
                  <a:lnTo>
                    <a:pt x="70" y="456"/>
                  </a:lnTo>
                  <a:lnTo>
                    <a:pt x="72" y="460"/>
                  </a:lnTo>
                  <a:lnTo>
                    <a:pt x="84" y="468"/>
                  </a:lnTo>
                  <a:lnTo>
                    <a:pt x="86" y="466"/>
                  </a:lnTo>
                  <a:lnTo>
                    <a:pt x="88" y="456"/>
                  </a:lnTo>
                  <a:lnTo>
                    <a:pt x="82" y="438"/>
                  </a:lnTo>
                  <a:lnTo>
                    <a:pt x="80" y="428"/>
                  </a:lnTo>
                  <a:lnTo>
                    <a:pt x="82" y="414"/>
                  </a:lnTo>
                  <a:lnTo>
                    <a:pt x="78" y="412"/>
                  </a:lnTo>
                  <a:lnTo>
                    <a:pt x="70" y="422"/>
                  </a:lnTo>
                  <a:lnTo>
                    <a:pt x="70" y="426"/>
                  </a:lnTo>
                  <a:lnTo>
                    <a:pt x="68" y="432"/>
                  </a:lnTo>
                  <a:lnTo>
                    <a:pt x="56" y="428"/>
                  </a:lnTo>
                  <a:lnTo>
                    <a:pt x="46" y="412"/>
                  </a:lnTo>
                  <a:lnTo>
                    <a:pt x="34" y="406"/>
                  </a:lnTo>
                  <a:lnTo>
                    <a:pt x="38" y="396"/>
                  </a:lnTo>
                  <a:lnTo>
                    <a:pt x="38" y="360"/>
                  </a:lnTo>
                  <a:lnTo>
                    <a:pt x="24" y="342"/>
                  </a:lnTo>
                  <a:lnTo>
                    <a:pt x="18" y="330"/>
                  </a:lnTo>
                  <a:lnTo>
                    <a:pt x="6" y="300"/>
                  </a:lnTo>
                  <a:lnTo>
                    <a:pt x="12" y="290"/>
                  </a:lnTo>
                  <a:lnTo>
                    <a:pt x="10" y="280"/>
                  </a:lnTo>
                  <a:lnTo>
                    <a:pt x="8" y="272"/>
                  </a:lnTo>
                  <a:lnTo>
                    <a:pt x="14" y="250"/>
                  </a:lnTo>
                  <a:lnTo>
                    <a:pt x="22" y="240"/>
                  </a:lnTo>
                  <a:lnTo>
                    <a:pt x="22" y="234"/>
                  </a:lnTo>
                  <a:lnTo>
                    <a:pt x="22" y="212"/>
                  </a:lnTo>
                  <a:lnTo>
                    <a:pt x="12" y="192"/>
                  </a:lnTo>
                  <a:lnTo>
                    <a:pt x="12" y="188"/>
                  </a:lnTo>
                  <a:lnTo>
                    <a:pt x="8" y="182"/>
                  </a:lnTo>
                  <a:lnTo>
                    <a:pt x="4" y="176"/>
                  </a:lnTo>
                  <a:lnTo>
                    <a:pt x="0" y="166"/>
                  </a:lnTo>
                  <a:lnTo>
                    <a:pt x="0" y="154"/>
                  </a:lnTo>
                  <a:lnTo>
                    <a:pt x="2" y="150"/>
                  </a:lnTo>
                  <a:lnTo>
                    <a:pt x="0" y="140"/>
                  </a:lnTo>
                  <a:lnTo>
                    <a:pt x="12" y="124"/>
                  </a:lnTo>
                  <a:lnTo>
                    <a:pt x="40" y="94"/>
                  </a:lnTo>
                  <a:lnTo>
                    <a:pt x="40" y="86"/>
                  </a:lnTo>
                  <a:lnTo>
                    <a:pt x="42" y="76"/>
                  </a:lnTo>
                  <a:lnTo>
                    <a:pt x="48" y="70"/>
                  </a:lnTo>
                  <a:lnTo>
                    <a:pt x="54" y="58"/>
                  </a:lnTo>
                  <a:lnTo>
                    <a:pt x="58" y="30"/>
                  </a:lnTo>
                  <a:lnTo>
                    <a:pt x="50" y="18"/>
                  </a:lnTo>
                  <a:lnTo>
                    <a:pt x="58" y="4"/>
                  </a:lnTo>
                  <a:lnTo>
                    <a:pt x="60" y="0"/>
                  </a:lnTo>
                  <a:lnTo>
                    <a:pt x="356" y="80"/>
                  </a:lnTo>
                  <a:lnTo>
                    <a:pt x="282" y="374"/>
                  </a:lnTo>
                  <a:lnTo>
                    <a:pt x="606" y="852"/>
                  </a:lnTo>
                  <a:lnTo>
                    <a:pt x="606" y="866"/>
                  </a:lnTo>
                  <a:lnTo>
                    <a:pt x="608" y="872"/>
                  </a:lnTo>
                  <a:lnTo>
                    <a:pt x="606" y="876"/>
                  </a:lnTo>
                  <a:lnTo>
                    <a:pt x="612" y="888"/>
                  </a:lnTo>
                  <a:lnTo>
                    <a:pt x="612" y="898"/>
                  </a:lnTo>
                  <a:lnTo>
                    <a:pt x="616" y="904"/>
                  </a:lnTo>
                  <a:lnTo>
                    <a:pt x="618" y="916"/>
                  </a:lnTo>
                  <a:lnTo>
                    <a:pt x="624" y="920"/>
                  </a:lnTo>
                  <a:lnTo>
                    <a:pt x="628" y="926"/>
                  </a:lnTo>
                  <a:lnTo>
                    <a:pt x="630" y="934"/>
                  </a:lnTo>
                  <a:lnTo>
                    <a:pt x="628" y="938"/>
                  </a:lnTo>
                  <a:lnTo>
                    <a:pt x="626" y="936"/>
                  </a:lnTo>
                  <a:lnTo>
                    <a:pt x="616" y="944"/>
                  </a:lnTo>
                  <a:lnTo>
                    <a:pt x="604" y="948"/>
                  </a:lnTo>
                  <a:lnTo>
                    <a:pt x="594" y="960"/>
                  </a:lnTo>
                  <a:lnTo>
                    <a:pt x="588" y="986"/>
                  </a:lnTo>
                  <a:lnTo>
                    <a:pt x="572" y="1006"/>
                  </a:lnTo>
                  <a:lnTo>
                    <a:pt x="564" y="1006"/>
                  </a:lnTo>
                  <a:lnTo>
                    <a:pt x="564" y="1012"/>
                  </a:lnTo>
                  <a:lnTo>
                    <a:pt x="566" y="1020"/>
                  </a:lnTo>
                  <a:lnTo>
                    <a:pt x="566" y="1026"/>
                  </a:lnTo>
                  <a:lnTo>
                    <a:pt x="562" y="1038"/>
                  </a:lnTo>
                  <a:lnTo>
                    <a:pt x="564" y="1044"/>
                  </a:lnTo>
                  <a:lnTo>
                    <a:pt x="576" y="1052"/>
                  </a:lnTo>
                  <a:lnTo>
                    <a:pt x="578" y="1058"/>
                  </a:lnTo>
                  <a:lnTo>
                    <a:pt x="574" y="1062"/>
                  </a:lnTo>
                  <a:lnTo>
                    <a:pt x="572" y="1068"/>
                  </a:lnTo>
                  <a:lnTo>
                    <a:pt x="566" y="1076"/>
                  </a:lnTo>
                  <a:lnTo>
                    <a:pt x="562" y="1074"/>
                  </a:lnTo>
                  <a:lnTo>
                    <a:pt x="548" y="107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1" name="Freeform 12"/>
            <p:cNvSpPr>
              <a:spLocks/>
            </p:cNvSpPr>
            <p:nvPr/>
          </p:nvSpPr>
          <p:spPr bwMode="grayWhite">
            <a:xfrm>
              <a:off x="1593" y="1034"/>
              <a:ext cx="436" cy="710"/>
            </a:xfrm>
            <a:custGeom>
              <a:avLst/>
              <a:gdLst>
                <a:gd name="T0" fmla="*/ 6 w 470"/>
                <a:gd name="T1" fmla="*/ 7 h 762"/>
                <a:gd name="T2" fmla="*/ 6 w 470"/>
                <a:gd name="T3" fmla="*/ 7 h 762"/>
                <a:gd name="T4" fmla="*/ 6 w 470"/>
                <a:gd name="T5" fmla="*/ 7 h 762"/>
                <a:gd name="T6" fmla="*/ 6 w 470"/>
                <a:gd name="T7" fmla="*/ 7 h 762"/>
                <a:gd name="T8" fmla="*/ 6 w 470"/>
                <a:gd name="T9" fmla="*/ 7 h 762"/>
                <a:gd name="T10" fmla="*/ 6 w 470"/>
                <a:gd name="T11" fmla="*/ 7 h 762"/>
                <a:gd name="T12" fmla="*/ 6 w 470"/>
                <a:gd name="T13" fmla="*/ 7 h 762"/>
                <a:gd name="T14" fmla="*/ 6 w 470"/>
                <a:gd name="T15" fmla="*/ 7 h 762"/>
                <a:gd name="T16" fmla="*/ 6 w 470"/>
                <a:gd name="T17" fmla="*/ 7 h 762"/>
                <a:gd name="T18" fmla="*/ 6 w 470"/>
                <a:gd name="T19" fmla="*/ 7 h 762"/>
                <a:gd name="T20" fmla="*/ 6 w 470"/>
                <a:gd name="T21" fmla="*/ 7 h 762"/>
                <a:gd name="T22" fmla="*/ 6 w 470"/>
                <a:gd name="T23" fmla="*/ 7 h 762"/>
                <a:gd name="T24" fmla="*/ 6 w 470"/>
                <a:gd name="T25" fmla="*/ 7 h 762"/>
                <a:gd name="T26" fmla="*/ 6 w 470"/>
                <a:gd name="T27" fmla="*/ 7 h 762"/>
                <a:gd name="T28" fmla="*/ 6 w 470"/>
                <a:gd name="T29" fmla="*/ 0 h 762"/>
                <a:gd name="T30" fmla="*/ 6 w 470"/>
                <a:gd name="T31" fmla="*/ 7 h 762"/>
                <a:gd name="T32" fmla="*/ 6 w 470"/>
                <a:gd name="T33" fmla="*/ 7 h 762"/>
                <a:gd name="T34" fmla="*/ 6 w 470"/>
                <a:gd name="T35" fmla="*/ 7 h 762"/>
                <a:gd name="T36" fmla="*/ 6 w 470"/>
                <a:gd name="T37" fmla="*/ 7 h 762"/>
                <a:gd name="T38" fmla="*/ 6 w 470"/>
                <a:gd name="T39" fmla="*/ 7 h 762"/>
                <a:gd name="T40" fmla="*/ 6 w 470"/>
                <a:gd name="T41" fmla="*/ 7 h 762"/>
                <a:gd name="T42" fmla="*/ 6 w 470"/>
                <a:gd name="T43" fmla="*/ 7 h 762"/>
                <a:gd name="T44" fmla="*/ 6 w 470"/>
                <a:gd name="T45" fmla="*/ 7 h 762"/>
                <a:gd name="T46" fmla="*/ 6 w 470"/>
                <a:gd name="T47" fmla="*/ 7 h 762"/>
                <a:gd name="T48" fmla="*/ 6 w 470"/>
                <a:gd name="T49" fmla="*/ 7 h 762"/>
                <a:gd name="T50" fmla="*/ 6 w 470"/>
                <a:gd name="T51" fmla="*/ 7 h 762"/>
                <a:gd name="T52" fmla="*/ 6 w 470"/>
                <a:gd name="T53" fmla="*/ 7 h 762"/>
                <a:gd name="T54" fmla="*/ 6 w 470"/>
                <a:gd name="T55" fmla="*/ 7 h 762"/>
                <a:gd name="T56" fmla="*/ 6 w 470"/>
                <a:gd name="T57" fmla="*/ 7 h 762"/>
                <a:gd name="T58" fmla="*/ 6 w 470"/>
                <a:gd name="T59" fmla="*/ 7 h 762"/>
                <a:gd name="T60" fmla="*/ 6 w 470"/>
                <a:gd name="T61" fmla="*/ 7 h 762"/>
                <a:gd name="T62" fmla="*/ 6 w 470"/>
                <a:gd name="T63" fmla="*/ 7 h 762"/>
                <a:gd name="T64" fmla="*/ 6 w 470"/>
                <a:gd name="T65" fmla="*/ 7 h 762"/>
                <a:gd name="T66" fmla="*/ 6 w 470"/>
                <a:gd name="T67" fmla="*/ 7 h 762"/>
                <a:gd name="T68" fmla="*/ 6 w 470"/>
                <a:gd name="T69" fmla="*/ 7 h 762"/>
                <a:gd name="T70" fmla="*/ 6 w 470"/>
                <a:gd name="T71" fmla="*/ 7 h 762"/>
                <a:gd name="T72" fmla="*/ 6 w 470"/>
                <a:gd name="T73" fmla="*/ 7 h 762"/>
                <a:gd name="T74" fmla="*/ 6 w 470"/>
                <a:gd name="T75" fmla="*/ 7 h 762"/>
                <a:gd name="T76" fmla="*/ 6 w 470"/>
                <a:gd name="T77" fmla="*/ 7 h 762"/>
                <a:gd name="T78" fmla="*/ 6 w 470"/>
                <a:gd name="T79" fmla="*/ 7 h 762"/>
                <a:gd name="T80" fmla="*/ 6 w 470"/>
                <a:gd name="T81" fmla="*/ 7 h 762"/>
                <a:gd name="T82" fmla="*/ 6 w 470"/>
                <a:gd name="T83" fmla="*/ 7 h 762"/>
                <a:gd name="T84" fmla="*/ 6 w 470"/>
                <a:gd name="T85" fmla="*/ 7 h 762"/>
                <a:gd name="T86" fmla="*/ 6 w 470"/>
                <a:gd name="T87" fmla="*/ 7 h 762"/>
                <a:gd name="T88" fmla="*/ 6 w 470"/>
                <a:gd name="T89" fmla="*/ 7 h 762"/>
                <a:gd name="T90" fmla="*/ 6 w 470"/>
                <a:gd name="T91" fmla="*/ 7 h 762"/>
                <a:gd name="T92" fmla="*/ 6 w 470"/>
                <a:gd name="T93" fmla="*/ 7 h 762"/>
                <a:gd name="T94" fmla="*/ 6 w 470"/>
                <a:gd name="T95" fmla="*/ 7 h 762"/>
                <a:gd name="T96" fmla="*/ 6 w 470"/>
                <a:gd name="T97" fmla="*/ 7 h 76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0"/>
                <a:gd name="T148" fmla="*/ 0 h 762"/>
                <a:gd name="T149" fmla="*/ 470 w 470"/>
                <a:gd name="T150" fmla="*/ 762 h 76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0" h="762">
                  <a:moveTo>
                    <a:pt x="0" y="678"/>
                  </a:moveTo>
                  <a:lnTo>
                    <a:pt x="40" y="502"/>
                  </a:lnTo>
                  <a:lnTo>
                    <a:pt x="50" y="490"/>
                  </a:lnTo>
                  <a:lnTo>
                    <a:pt x="50" y="478"/>
                  </a:lnTo>
                  <a:lnTo>
                    <a:pt x="52" y="476"/>
                  </a:lnTo>
                  <a:lnTo>
                    <a:pt x="54" y="474"/>
                  </a:lnTo>
                  <a:lnTo>
                    <a:pt x="56" y="468"/>
                  </a:lnTo>
                  <a:lnTo>
                    <a:pt x="52" y="460"/>
                  </a:lnTo>
                  <a:lnTo>
                    <a:pt x="40" y="456"/>
                  </a:lnTo>
                  <a:lnTo>
                    <a:pt x="38" y="448"/>
                  </a:lnTo>
                  <a:lnTo>
                    <a:pt x="42" y="436"/>
                  </a:lnTo>
                  <a:lnTo>
                    <a:pt x="58" y="410"/>
                  </a:lnTo>
                  <a:lnTo>
                    <a:pt x="70" y="404"/>
                  </a:lnTo>
                  <a:lnTo>
                    <a:pt x="76" y="396"/>
                  </a:lnTo>
                  <a:lnTo>
                    <a:pt x="78" y="390"/>
                  </a:lnTo>
                  <a:lnTo>
                    <a:pt x="84" y="384"/>
                  </a:lnTo>
                  <a:lnTo>
                    <a:pt x="118" y="332"/>
                  </a:lnTo>
                  <a:lnTo>
                    <a:pt x="116" y="318"/>
                  </a:lnTo>
                  <a:lnTo>
                    <a:pt x="108" y="312"/>
                  </a:lnTo>
                  <a:lnTo>
                    <a:pt x="102" y="310"/>
                  </a:lnTo>
                  <a:lnTo>
                    <a:pt x="96" y="300"/>
                  </a:lnTo>
                  <a:lnTo>
                    <a:pt x="94" y="292"/>
                  </a:lnTo>
                  <a:lnTo>
                    <a:pt x="92" y="280"/>
                  </a:lnTo>
                  <a:lnTo>
                    <a:pt x="96" y="274"/>
                  </a:lnTo>
                  <a:lnTo>
                    <a:pt x="98" y="270"/>
                  </a:lnTo>
                  <a:lnTo>
                    <a:pt x="94" y="262"/>
                  </a:lnTo>
                  <a:lnTo>
                    <a:pt x="94" y="252"/>
                  </a:lnTo>
                  <a:lnTo>
                    <a:pt x="96" y="250"/>
                  </a:lnTo>
                  <a:lnTo>
                    <a:pt x="152" y="0"/>
                  </a:lnTo>
                  <a:lnTo>
                    <a:pt x="150" y="0"/>
                  </a:lnTo>
                  <a:lnTo>
                    <a:pt x="214" y="16"/>
                  </a:lnTo>
                  <a:lnTo>
                    <a:pt x="196" y="110"/>
                  </a:lnTo>
                  <a:lnTo>
                    <a:pt x="208" y="136"/>
                  </a:lnTo>
                  <a:lnTo>
                    <a:pt x="212" y="154"/>
                  </a:lnTo>
                  <a:lnTo>
                    <a:pt x="208" y="162"/>
                  </a:lnTo>
                  <a:lnTo>
                    <a:pt x="204" y="168"/>
                  </a:lnTo>
                  <a:lnTo>
                    <a:pt x="208" y="172"/>
                  </a:lnTo>
                  <a:lnTo>
                    <a:pt x="216" y="184"/>
                  </a:lnTo>
                  <a:lnTo>
                    <a:pt x="234" y="200"/>
                  </a:lnTo>
                  <a:lnTo>
                    <a:pt x="246" y="226"/>
                  </a:lnTo>
                  <a:lnTo>
                    <a:pt x="248" y="238"/>
                  </a:lnTo>
                  <a:lnTo>
                    <a:pt x="254" y="252"/>
                  </a:lnTo>
                  <a:lnTo>
                    <a:pt x="264" y="252"/>
                  </a:lnTo>
                  <a:lnTo>
                    <a:pt x="264" y="260"/>
                  </a:lnTo>
                  <a:lnTo>
                    <a:pt x="280" y="262"/>
                  </a:lnTo>
                  <a:lnTo>
                    <a:pt x="284" y="268"/>
                  </a:lnTo>
                  <a:lnTo>
                    <a:pt x="268" y="300"/>
                  </a:lnTo>
                  <a:lnTo>
                    <a:pt x="270" y="304"/>
                  </a:lnTo>
                  <a:lnTo>
                    <a:pt x="264" y="310"/>
                  </a:lnTo>
                  <a:lnTo>
                    <a:pt x="262" y="326"/>
                  </a:lnTo>
                  <a:lnTo>
                    <a:pt x="264" y="326"/>
                  </a:lnTo>
                  <a:lnTo>
                    <a:pt x="264" y="336"/>
                  </a:lnTo>
                  <a:lnTo>
                    <a:pt x="252" y="344"/>
                  </a:lnTo>
                  <a:lnTo>
                    <a:pt x="252" y="352"/>
                  </a:lnTo>
                  <a:lnTo>
                    <a:pt x="254" y="358"/>
                  </a:lnTo>
                  <a:lnTo>
                    <a:pt x="250" y="366"/>
                  </a:lnTo>
                  <a:lnTo>
                    <a:pt x="264" y="378"/>
                  </a:lnTo>
                  <a:lnTo>
                    <a:pt x="268" y="378"/>
                  </a:lnTo>
                  <a:lnTo>
                    <a:pt x="288" y="360"/>
                  </a:lnTo>
                  <a:lnTo>
                    <a:pt x="292" y="360"/>
                  </a:lnTo>
                  <a:lnTo>
                    <a:pt x="294" y="360"/>
                  </a:lnTo>
                  <a:lnTo>
                    <a:pt x="296" y="368"/>
                  </a:lnTo>
                  <a:lnTo>
                    <a:pt x="300" y="370"/>
                  </a:lnTo>
                  <a:lnTo>
                    <a:pt x="304" y="374"/>
                  </a:lnTo>
                  <a:lnTo>
                    <a:pt x="302" y="386"/>
                  </a:lnTo>
                  <a:lnTo>
                    <a:pt x="302" y="406"/>
                  </a:lnTo>
                  <a:lnTo>
                    <a:pt x="306" y="418"/>
                  </a:lnTo>
                  <a:lnTo>
                    <a:pt x="314" y="430"/>
                  </a:lnTo>
                  <a:lnTo>
                    <a:pt x="314" y="436"/>
                  </a:lnTo>
                  <a:lnTo>
                    <a:pt x="308" y="444"/>
                  </a:lnTo>
                  <a:lnTo>
                    <a:pt x="316" y="458"/>
                  </a:lnTo>
                  <a:lnTo>
                    <a:pt x="324" y="458"/>
                  </a:lnTo>
                  <a:lnTo>
                    <a:pt x="332" y="466"/>
                  </a:lnTo>
                  <a:lnTo>
                    <a:pt x="334" y="474"/>
                  </a:lnTo>
                  <a:lnTo>
                    <a:pt x="330" y="486"/>
                  </a:lnTo>
                  <a:lnTo>
                    <a:pt x="330" y="490"/>
                  </a:lnTo>
                  <a:lnTo>
                    <a:pt x="336" y="500"/>
                  </a:lnTo>
                  <a:lnTo>
                    <a:pt x="346" y="506"/>
                  </a:lnTo>
                  <a:lnTo>
                    <a:pt x="350" y="496"/>
                  </a:lnTo>
                  <a:lnTo>
                    <a:pt x="356" y="494"/>
                  </a:lnTo>
                  <a:lnTo>
                    <a:pt x="370" y="500"/>
                  </a:lnTo>
                  <a:lnTo>
                    <a:pt x="376" y="502"/>
                  </a:lnTo>
                  <a:lnTo>
                    <a:pt x="384" y="494"/>
                  </a:lnTo>
                  <a:lnTo>
                    <a:pt x="388" y="494"/>
                  </a:lnTo>
                  <a:lnTo>
                    <a:pt x="392" y="498"/>
                  </a:lnTo>
                  <a:lnTo>
                    <a:pt x="412" y="498"/>
                  </a:lnTo>
                  <a:lnTo>
                    <a:pt x="420" y="504"/>
                  </a:lnTo>
                  <a:lnTo>
                    <a:pt x="424" y="502"/>
                  </a:lnTo>
                  <a:lnTo>
                    <a:pt x="444" y="502"/>
                  </a:lnTo>
                  <a:lnTo>
                    <a:pt x="442" y="494"/>
                  </a:lnTo>
                  <a:lnTo>
                    <a:pt x="452" y="488"/>
                  </a:lnTo>
                  <a:lnTo>
                    <a:pt x="462" y="496"/>
                  </a:lnTo>
                  <a:lnTo>
                    <a:pt x="464" y="508"/>
                  </a:lnTo>
                  <a:lnTo>
                    <a:pt x="470" y="516"/>
                  </a:lnTo>
                  <a:lnTo>
                    <a:pt x="436" y="762"/>
                  </a:lnTo>
                  <a:lnTo>
                    <a:pt x="434" y="762"/>
                  </a:lnTo>
                  <a:lnTo>
                    <a:pt x="216" y="722"/>
                  </a:lnTo>
                  <a:lnTo>
                    <a:pt x="0" y="67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2" name="Freeform 13"/>
            <p:cNvSpPr>
              <a:spLocks/>
            </p:cNvSpPr>
            <p:nvPr/>
          </p:nvSpPr>
          <p:spPr bwMode="grayWhite">
            <a:xfrm>
              <a:off x="1328" y="1619"/>
              <a:ext cx="465" cy="716"/>
            </a:xfrm>
            <a:custGeom>
              <a:avLst/>
              <a:gdLst>
                <a:gd name="T0" fmla="*/ 6 w 502"/>
                <a:gd name="T1" fmla="*/ 0 h 772"/>
                <a:gd name="T2" fmla="*/ 0 w 502"/>
                <a:gd name="T3" fmla="*/ 6 h 772"/>
                <a:gd name="T4" fmla="*/ 6 w 502"/>
                <a:gd name="T5" fmla="*/ 6 h 772"/>
                <a:gd name="T6" fmla="*/ 6 w 502"/>
                <a:gd name="T7" fmla="*/ 6 h 772"/>
                <a:gd name="T8" fmla="*/ 6 w 502"/>
                <a:gd name="T9" fmla="*/ 6 h 772"/>
                <a:gd name="T10" fmla="*/ 6 w 502"/>
                <a:gd name="T11" fmla="*/ 6 h 772"/>
                <a:gd name="T12" fmla="*/ 6 w 502"/>
                <a:gd name="T13" fmla="*/ 6 h 772"/>
                <a:gd name="T14" fmla="*/ 6 w 502"/>
                <a:gd name="T15" fmla="*/ 6 h 772"/>
                <a:gd name="T16" fmla="*/ 6 w 502"/>
                <a:gd name="T17" fmla="*/ 6 h 772"/>
                <a:gd name="T18" fmla="*/ 6 w 502"/>
                <a:gd name="T19" fmla="*/ 6 h 772"/>
                <a:gd name="T20" fmla="*/ 6 w 502"/>
                <a:gd name="T21" fmla="*/ 6 h 772"/>
                <a:gd name="T22" fmla="*/ 6 w 502"/>
                <a:gd name="T23" fmla="*/ 6 h 772"/>
                <a:gd name="T24" fmla="*/ 6 w 502"/>
                <a:gd name="T25" fmla="*/ 6 h 772"/>
                <a:gd name="T26" fmla="*/ 6 w 502"/>
                <a:gd name="T27" fmla="*/ 6 h 772"/>
                <a:gd name="T28" fmla="*/ 6 w 502"/>
                <a:gd name="T29" fmla="*/ 6 h 772"/>
                <a:gd name="T30" fmla="*/ 6 w 502"/>
                <a:gd name="T31" fmla="*/ 6 h 772"/>
                <a:gd name="T32" fmla="*/ 6 w 502"/>
                <a:gd name="T33" fmla="*/ 6 h 772"/>
                <a:gd name="T34" fmla="*/ 6 w 502"/>
                <a:gd name="T35" fmla="*/ 6 h 772"/>
                <a:gd name="T36" fmla="*/ 6 w 502"/>
                <a:gd name="T37" fmla="*/ 6 h 772"/>
                <a:gd name="T38" fmla="*/ 6 w 502"/>
                <a:gd name="T39" fmla="*/ 6 h 772"/>
                <a:gd name="T40" fmla="*/ 6 w 502"/>
                <a:gd name="T41" fmla="*/ 0 h 77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02"/>
                <a:gd name="T64" fmla="*/ 0 h 772"/>
                <a:gd name="T65" fmla="*/ 502 w 502"/>
                <a:gd name="T66" fmla="*/ 772 h 77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02" h="772">
                  <a:moveTo>
                    <a:pt x="74" y="0"/>
                  </a:moveTo>
                  <a:lnTo>
                    <a:pt x="0" y="294"/>
                  </a:lnTo>
                  <a:lnTo>
                    <a:pt x="324" y="772"/>
                  </a:lnTo>
                  <a:lnTo>
                    <a:pt x="324" y="768"/>
                  </a:lnTo>
                  <a:lnTo>
                    <a:pt x="328" y="760"/>
                  </a:lnTo>
                  <a:lnTo>
                    <a:pt x="334" y="740"/>
                  </a:lnTo>
                  <a:lnTo>
                    <a:pt x="330" y="732"/>
                  </a:lnTo>
                  <a:lnTo>
                    <a:pt x="336" y="686"/>
                  </a:lnTo>
                  <a:lnTo>
                    <a:pt x="332" y="668"/>
                  </a:lnTo>
                  <a:lnTo>
                    <a:pt x="336" y="662"/>
                  </a:lnTo>
                  <a:lnTo>
                    <a:pt x="348" y="660"/>
                  </a:lnTo>
                  <a:lnTo>
                    <a:pt x="364" y="664"/>
                  </a:lnTo>
                  <a:lnTo>
                    <a:pt x="368" y="670"/>
                  </a:lnTo>
                  <a:lnTo>
                    <a:pt x="368" y="674"/>
                  </a:lnTo>
                  <a:lnTo>
                    <a:pt x="374" y="680"/>
                  </a:lnTo>
                  <a:lnTo>
                    <a:pt x="382" y="680"/>
                  </a:lnTo>
                  <a:lnTo>
                    <a:pt x="398" y="638"/>
                  </a:lnTo>
                  <a:lnTo>
                    <a:pt x="406" y="586"/>
                  </a:lnTo>
                  <a:lnTo>
                    <a:pt x="502" y="94"/>
                  </a:lnTo>
                  <a:lnTo>
                    <a:pt x="286" y="50"/>
                  </a:lnTo>
                  <a:lnTo>
                    <a:pt x="74"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3" name="Freeform 14"/>
            <p:cNvSpPr>
              <a:spLocks/>
            </p:cNvSpPr>
            <p:nvPr/>
          </p:nvSpPr>
          <p:spPr bwMode="grayWhite">
            <a:xfrm>
              <a:off x="2069" y="1853"/>
              <a:ext cx="531" cy="420"/>
            </a:xfrm>
            <a:custGeom>
              <a:avLst/>
              <a:gdLst>
                <a:gd name="T0" fmla="*/ 0 w 572"/>
                <a:gd name="T1" fmla="*/ 6 h 454"/>
                <a:gd name="T2" fmla="*/ 6 w 572"/>
                <a:gd name="T3" fmla="*/ 0 h 454"/>
                <a:gd name="T4" fmla="*/ 6 w 572"/>
                <a:gd name="T5" fmla="*/ 6 h 454"/>
                <a:gd name="T6" fmla="*/ 6 w 572"/>
                <a:gd name="T7" fmla="*/ 6 h 454"/>
                <a:gd name="T8" fmla="*/ 6 w 572"/>
                <a:gd name="T9" fmla="*/ 6 h 454"/>
                <a:gd name="T10" fmla="*/ 6 w 572"/>
                <a:gd name="T11" fmla="*/ 6 h 454"/>
                <a:gd name="T12" fmla="*/ 6 w 572"/>
                <a:gd name="T13" fmla="*/ 6 h 454"/>
                <a:gd name="T14" fmla="*/ 0 w 572"/>
                <a:gd name="T15" fmla="*/ 6 h 454"/>
                <a:gd name="T16" fmla="*/ 0 60000 65536"/>
                <a:gd name="T17" fmla="*/ 0 60000 65536"/>
                <a:gd name="T18" fmla="*/ 0 60000 65536"/>
                <a:gd name="T19" fmla="*/ 0 60000 65536"/>
                <a:gd name="T20" fmla="*/ 0 60000 65536"/>
                <a:gd name="T21" fmla="*/ 0 60000 65536"/>
                <a:gd name="T22" fmla="*/ 0 60000 65536"/>
                <a:gd name="T23" fmla="*/ 0 60000 65536"/>
                <a:gd name="T24" fmla="*/ 0 w 572"/>
                <a:gd name="T25" fmla="*/ 0 h 454"/>
                <a:gd name="T26" fmla="*/ 572 w 572"/>
                <a:gd name="T27" fmla="*/ 454 h 4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2" h="454">
                  <a:moveTo>
                    <a:pt x="0" y="396"/>
                  </a:moveTo>
                  <a:lnTo>
                    <a:pt x="54" y="0"/>
                  </a:lnTo>
                  <a:lnTo>
                    <a:pt x="424" y="42"/>
                  </a:lnTo>
                  <a:lnTo>
                    <a:pt x="572" y="54"/>
                  </a:lnTo>
                  <a:lnTo>
                    <a:pt x="566" y="154"/>
                  </a:lnTo>
                  <a:lnTo>
                    <a:pt x="548" y="454"/>
                  </a:lnTo>
                  <a:lnTo>
                    <a:pt x="472" y="448"/>
                  </a:lnTo>
                  <a:lnTo>
                    <a:pt x="0" y="39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4" name="Freeform 15"/>
            <p:cNvSpPr>
              <a:spLocks/>
            </p:cNvSpPr>
            <p:nvPr/>
          </p:nvSpPr>
          <p:spPr bwMode="grayWhite">
            <a:xfrm>
              <a:off x="1995" y="2219"/>
              <a:ext cx="511" cy="530"/>
            </a:xfrm>
            <a:custGeom>
              <a:avLst/>
              <a:gdLst>
                <a:gd name="T0" fmla="*/ 6 w 552"/>
                <a:gd name="T1" fmla="*/ 0 h 570"/>
                <a:gd name="T2" fmla="*/ 0 w 552"/>
                <a:gd name="T3" fmla="*/ 7 h 570"/>
                <a:gd name="T4" fmla="*/ 0 w 552"/>
                <a:gd name="T5" fmla="*/ 7 h 570"/>
                <a:gd name="T6" fmla="*/ 6 w 552"/>
                <a:gd name="T7" fmla="*/ 7 h 570"/>
                <a:gd name="T8" fmla="*/ 6 w 552"/>
                <a:gd name="T9" fmla="*/ 7 h 570"/>
                <a:gd name="T10" fmla="*/ 6 w 552"/>
                <a:gd name="T11" fmla="*/ 7 h 570"/>
                <a:gd name="T12" fmla="*/ 6 w 552"/>
                <a:gd name="T13" fmla="*/ 7 h 570"/>
                <a:gd name="T14" fmla="*/ 6 w 552"/>
                <a:gd name="T15" fmla="*/ 7 h 570"/>
                <a:gd name="T16" fmla="*/ 6 w 552"/>
                <a:gd name="T17" fmla="*/ 7 h 570"/>
                <a:gd name="T18" fmla="*/ 6 w 552"/>
                <a:gd name="T19" fmla="*/ 7 h 570"/>
                <a:gd name="T20" fmla="*/ 6 w 552"/>
                <a:gd name="T21" fmla="*/ 7 h 570"/>
                <a:gd name="T22" fmla="*/ 6 w 552"/>
                <a:gd name="T23" fmla="*/ 7 h 570"/>
                <a:gd name="T24" fmla="*/ 6 w 552"/>
                <a:gd name="T25" fmla="*/ 7 h 570"/>
                <a:gd name="T26" fmla="*/ 6 w 552"/>
                <a:gd name="T27" fmla="*/ 7 h 570"/>
                <a:gd name="T28" fmla="*/ 6 w 552"/>
                <a:gd name="T29" fmla="*/ 7 h 570"/>
                <a:gd name="T30" fmla="*/ 6 w 552"/>
                <a:gd name="T31" fmla="*/ 7 h 570"/>
                <a:gd name="T32" fmla="*/ 6 w 552"/>
                <a:gd name="T33" fmla="*/ 0 h 5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2"/>
                <a:gd name="T52" fmla="*/ 0 h 570"/>
                <a:gd name="T53" fmla="*/ 552 w 552"/>
                <a:gd name="T54" fmla="*/ 570 h 5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2" h="570">
                  <a:moveTo>
                    <a:pt x="80" y="0"/>
                  </a:moveTo>
                  <a:lnTo>
                    <a:pt x="0" y="560"/>
                  </a:lnTo>
                  <a:lnTo>
                    <a:pt x="72" y="570"/>
                  </a:lnTo>
                  <a:lnTo>
                    <a:pt x="78" y="526"/>
                  </a:lnTo>
                  <a:lnTo>
                    <a:pt x="214" y="542"/>
                  </a:lnTo>
                  <a:lnTo>
                    <a:pt x="214" y="540"/>
                  </a:lnTo>
                  <a:lnTo>
                    <a:pt x="210" y="532"/>
                  </a:lnTo>
                  <a:lnTo>
                    <a:pt x="214" y="528"/>
                  </a:lnTo>
                  <a:lnTo>
                    <a:pt x="212" y="526"/>
                  </a:lnTo>
                  <a:lnTo>
                    <a:pt x="210" y="522"/>
                  </a:lnTo>
                  <a:lnTo>
                    <a:pt x="212" y="520"/>
                  </a:lnTo>
                  <a:lnTo>
                    <a:pt x="508" y="550"/>
                  </a:lnTo>
                  <a:lnTo>
                    <a:pt x="544" y="102"/>
                  </a:lnTo>
                  <a:lnTo>
                    <a:pt x="550" y="102"/>
                  </a:lnTo>
                  <a:lnTo>
                    <a:pt x="552" y="52"/>
                  </a:lnTo>
                  <a:lnTo>
                    <a:pt x="80"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5" name="Freeform 16"/>
            <p:cNvSpPr>
              <a:spLocks/>
            </p:cNvSpPr>
            <p:nvPr/>
          </p:nvSpPr>
          <p:spPr bwMode="grayWhite">
            <a:xfrm>
              <a:off x="2462" y="1706"/>
              <a:ext cx="605" cy="298"/>
            </a:xfrm>
            <a:custGeom>
              <a:avLst/>
              <a:gdLst>
                <a:gd name="T0" fmla="*/ 0 w 650"/>
                <a:gd name="T1" fmla="*/ 6 h 322"/>
                <a:gd name="T2" fmla="*/ 7 w 650"/>
                <a:gd name="T3" fmla="*/ 0 h 322"/>
                <a:gd name="T4" fmla="*/ 7 w 650"/>
                <a:gd name="T5" fmla="*/ 6 h 322"/>
                <a:gd name="T6" fmla="*/ 7 w 650"/>
                <a:gd name="T7" fmla="*/ 6 h 322"/>
                <a:gd name="T8" fmla="*/ 7 w 650"/>
                <a:gd name="T9" fmla="*/ 6 h 322"/>
                <a:gd name="T10" fmla="*/ 7 w 650"/>
                <a:gd name="T11" fmla="*/ 6 h 322"/>
                <a:gd name="T12" fmla="*/ 7 w 650"/>
                <a:gd name="T13" fmla="*/ 6 h 322"/>
                <a:gd name="T14" fmla="*/ 7 w 650"/>
                <a:gd name="T15" fmla="*/ 6 h 322"/>
                <a:gd name="T16" fmla="*/ 7 w 650"/>
                <a:gd name="T17" fmla="*/ 6 h 322"/>
                <a:gd name="T18" fmla="*/ 7 w 650"/>
                <a:gd name="T19" fmla="*/ 6 h 322"/>
                <a:gd name="T20" fmla="*/ 7 w 650"/>
                <a:gd name="T21" fmla="*/ 6 h 322"/>
                <a:gd name="T22" fmla="*/ 7 w 650"/>
                <a:gd name="T23" fmla="*/ 6 h 322"/>
                <a:gd name="T24" fmla="*/ 7 w 650"/>
                <a:gd name="T25" fmla="*/ 6 h 322"/>
                <a:gd name="T26" fmla="*/ 7 w 650"/>
                <a:gd name="T27" fmla="*/ 6 h 322"/>
                <a:gd name="T28" fmla="*/ 7 w 650"/>
                <a:gd name="T29" fmla="*/ 6 h 322"/>
                <a:gd name="T30" fmla="*/ 7 w 650"/>
                <a:gd name="T31" fmla="*/ 6 h 322"/>
                <a:gd name="T32" fmla="*/ 7 w 650"/>
                <a:gd name="T33" fmla="*/ 6 h 322"/>
                <a:gd name="T34" fmla="*/ 7 w 650"/>
                <a:gd name="T35" fmla="*/ 6 h 322"/>
                <a:gd name="T36" fmla="*/ 7 w 650"/>
                <a:gd name="T37" fmla="*/ 6 h 322"/>
                <a:gd name="T38" fmla="*/ 7 w 650"/>
                <a:gd name="T39" fmla="*/ 6 h 322"/>
                <a:gd name="T40" fmla="*/ 7 w 650"/>
                <a:gd name="T41" fmla="*/ 6 h 322"/>
                <a:gd name="T42" fmla="*/ 7 w 650"/>
                <a:gd name="T43" fmla="*/ 6 h 322"/>
                <a:gd name="T44" fmla="*/ 7 w 650"/>
                <a:gd name="T45" fmla="*/ 6 h 322"/>
                <a:gd name="T46" fmla="*/ 7 w 650"/>
                <a:gd name="T47" fmla="*/ 6 h 322"/>
                <a:gd name="T48" fmla="*/ 7 w 650"/>
                <a:gd name="T49" fmla="*/ 6 h 322"/>
                <a:gd name="T50" fmla="*/ 7 w 650"/>
                <a:gd name="T51" fmla="*/ 6 h 322"/>
                <a:gd name="T52" fmla="*/ 7 w 650"/>
                <a:gd name="T53" fmla="*/ 6 h 322"/>
                <a:gd name="T54" fmla="*/ 7 w 650"/>
                <a:gd name="T55" fmla="*/ 6 h 322"/>
                <a:gd name="T56" fmla="*/ 7 w 650"/>
                <a:gd name="T57" fmla="*/ 6 h 322"/>
                <a:gd name="T58" fmla="*/ 7 w 650"/>
                <a:gd name="T59" fmla="*/ 6 h 322"/>
                <a:gd name="T60" fmla="*/ 7 w 650"/>
                <a:gd name="T61" fmla="*/ 6 h 322"/>
                <a:gd name="T62" fmla="*/ 7 w 650"/>
                <a:gd name="T63" fmla="*/ 6 h 322"/>
                <a:gd name="T64" fmla="*/ 7 w 650"/>
                <a:gd name="T65" fmla="*/ 6 h 322"/>
                <a:gd name="T66" fmla="*/ 7 w 650"/>
                <a:gd name="T67" fmla="*/ 6 h 322"/>
                <a:gd name="T68" fmla="*/ 7 w 650"/>
                <a:gd name="T69" fmla="*/ 6 h 322"/>
                <a:gd name="T70" fmla="*/ 7 w 650"/>
                <a:gd name="T71" fmla="*/ 6 h 322"/>
                <a:gd name="T72" fmla="*/ 7 w 650"/>
                <a:gd name="T73" fmla="*/ 6 h 322"/>
                <a:gd name="T74" fmla="*/ 7 w 650"/>
                <a:gd name="T75" fmla="*/ 6 h 322"/>
                <a:gd name="T76" fmla="*/ 7 w 650"/>
                <a:gd name="T77" fmla="*/ 6 h 322"/>
                <a:gd name="T78" fmla="*/ 7 w 650"/>
                <a:gd name="T79" fmla="*/ 6 h 322"/>
                <a:gd name="T80" fmla="*/ 7 w 650"/>
                <a:gd name="T81" fmla="*/ 6 h 322"/>
                <a:gd name="T82" fmla="*/ 7 w 650"/>
                <a:gd name="T83" fmla="*/ 6 h 322"/>
                <a:gd name="T84" fmla="*/ 7 w 650"/>
                <a:gd name="T85" fmla="*/ 6 h 322"/>
                <a:gd name="T86" fmla="*/ 7 w 650"/>
                <a:gd name="T87" fmla="*/ 6 h 322"/>
                <a:gd name="T88" fmla="*/ 7 w 650"/>
                <a:gd name="T89" fmla="*/ 6 h 322"/>
                <a:gd name="T90" fmla="*/ 0 w 650"/>
                <a:gd name="T91" fmla="*/ 6 h 322"/>
                <a:gd name="T92" fmla="*/ 0 w 650"/>
                <a:gd name="T93" fmla="*/ 6 h 32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50"/>
                <a:gd name="T142" fmla="*/ 0 h 322"/>
                <a:gd name="T143" fmla="*/ 650 w 650"/>
                <a:gd name="T144" fmla="*/ 322 h 32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50" h="322">
                  <a:moveTo>
                    <a:pt x="0" y="200"/>
                  </a:moveTo>
                  <a:lnTo>
                    <a:pt x="16" y="0"/>
                  </a:lnTo>
                  <a:lnTo>
                    <a:pt x="418" y="22"/>
                  </a:lnTo>
                  <a:lnTo>
                    <a:pt x="428" y="38"/>
                  </a:lnTo>
                  <a:lnTo>
                    <a:pt x="442" y="38"/>
                  </a:lnTo>
                  <a:lnTo>
                    <a:pt x="452" y="34"/>
                  </a:lnTo>
                  <a:lnTo>
                    <a:pt x="460" y="40"/>
                  </a:lnTo>
                  <a:lnTo>
                    <a:pt x="464" y="52"/>
                  </a:lnTo>
                  <a:lnTo>
                    <a:pt x="476" y="56"/>
                  </a:lnTo>
                  <a:lnTo>
                    <a:pt x="486" y="52"/>
                  </a:lnTo>
                  <a:lnTo>
                    <a:pt x="496" y="46"/>
                  </a:lnTo>
                  <a:lnTo>
                    <a:pt x="510" y="46"/>
                  </a:lnTo>
                  <a:lnTo>
                    <a:pt x="518" y="48"/>
                  </a:lnTo>
                  <a:lnTo>
                    <a:pt x="550" y="68"/>
                  </a:lnTo>
                  <a:lnTo>
                    <a:pt x="564" y="80"/>
                  </a:lnTo>
                  <a:lnTo>
                    <a:pt x="566" y="90"/>
                  </a:lnTo>
                  <a:lnTo>
                    <a:pt x="576" y="96"/>
                  </a:lnTo>
                  <a:lnTo>
                    <a:pt x="576" y="102"/>
                  </a:lnTo>
                  <a:lnTo>
                    <a:pt x="570" y="116"/>
                  </a:lnTo>
                  <a:lnTo>
                    <a:pt x="578" y="124"/>
                  </a:lnTo>
                  <a:lnTo>
                    <a:pt x="584" y="140"/>
                  </a:lnTo>
                  <a:lnTo>
                    <a:pt x="592" y="148"/>
                  </a:lnTo>
                  <a:lnTo>
                    <a:pt x="590" y="156"/>
                  </a:lnTo>
                  <a:lnTo>
                    <a:pt x="592" y="164"/>
                  </a:lnTo>
                  <a:lnTo>
                    <a:pt x="602" y="172"/>
                  </a:lnTo>
                  <a:lnTo>
                    <a:pt x="604" y="180"/>
                  </a:lnTo>
                  <a:lnTo>
                    <a:pt x="602" y="188"/>
                  </a:lnTo>
                  <a:lnTo>
                    <a:pt x="600" y="204"/>
                  </a:lnTo>
                  <a:lnTo>
                    <a:pt x="610" y="208"/>
                  </a:lnTo>
                  <a:lnTo>
                    <a:pt x="612" y="216"/>
                  </a:lnTo>
                  <a:lnTo>
                    <a:pt x="608" y="224"/>
                  </a:lnTo>
                  <a:lnTo>
                    <a:pt x="610" y="232"/>
                  </a:lnTo>
                  <a:lnTo>
                    <a:pt x="616" y="240"/>
                  </a:lnTo>
                  <a:lnTo>
                    <a:pt x="612" y="248"/>
                  </a:lnTo>
                  <a:lnTo>
                    <a:pt x="616" y="258"/>
                  </a:lnTo>
                  <a:lnTo>
                    <a:pt x="618" y="262"/>
                  </a:lnTo>
                  <a:lnTo>
                    <a:pt x="624" y="272"/>
                  </a:lnTo>
                  <a:lnTo>
                    <a:pt x="632" y="280"/>
                  </a:lnTo>
                  <a:lnTo>
                    <a:pt x="634" y="294"/>
                  </a:lnTo>
                  <a:lnTo>
                    <a:pt x="644" y="306"/>
                  </a:lnTo>
                  <a:lnTo>
                    <a:pt x="650" y="308"/>
                  </a:lnTo>
                  <a:lnTo>
                    <a:pt x="648" y="320"/>
                  </a:lnTo>
                  <a:lnTo>
                    <a:pt x="648" y="322"/>
                  </a:lnTo>
                  <a:lnTo>
                    <a:pt x="142" y="312"/>
                  </a:lnTo>
                  <a:lnTo>
                    <a:pt x="148" y="212"/>
                  </a:lnTo>
                  <a:lnTo>
                    <a:pt x="0" y="20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6" name="Freeform 17"/>
            <p:cNvSpPr>
              <a:spLocks/>
            </p:cNvSpPr>
            <p:nvPr/>
          </p:nvSpPr>
          <p:spPr bwMode="grayWhite">
            <a:xfrm>
              <a:off x="2578" y="1995"/>
              <a:ext cx="542" cy="289"/>
            </a:xfrm>
            <a:custGeom>
              <a:avLst/>
              <a:gdLst>
                <a:gd name="T0" fmla="*/ 6 w 584"/>
                <a:gd name="T1" fmla="*/ 0 h 312"/>
                <a:gd name="T2" fmla="*/ 6 w 584"/>
                <a:gd name="T3" fmla="*/ 6 h 312"/>
                <a:gd name="T4" fmla="*/ 6 w 584"/>
                <a:gd name="T5" fmla="*/ 6 h 312"/>
                <a:gd name="T6" fmla="*/ 6 w 584"/>
                <a:gd name="T7" fmla="*/ 6 h 312"/>
                <a:gd name="T8" fmla="*/ 6 w 584"/>
                <a:gd name="T9" fmla="*/ 6 h 312"/>
                <a:gd name="T10" fmla="*/ 6 w 584"/>
                <a:gd name="T11" fmla="*/ 6 h 312"/>
                <a:gd name="T12" fmla="*/ 6 w 584"/>
                <a:gd name="T13" fmla="*/ 6 h 312"/>
                <a:gd name="T14" fmla="*/ 6 w 584"/>
                <a:gd name="T15" fmla="*/ 6 h 312"/>
                <a:gd name="T16" fmla="*/ 6 w 584"/>
                <a:gd name="T17" fmla="*/ 6 h 312"/>
                <a:gd name="T18" fmla="*/ 6 w 584"/>
                <a:gd name="T19" fmla="*/ 6 h 312"/>
                <a:gd name="T20" fmla="*/ 6 w 584"/>
                <a:gd name="T21" fmla="*/ 6 h 312"/>
                <a:gd name="T22" fmla="*/ 6 w 584"/>
                <a:gd name="T23" fmla="*/ 6 h 312"/>
                <a:gd name="T24" fmla="*/ 0 w 584"/>
                <a:gd name="T25" fmla="*/ 6 h 312"/>
                <a:gd name="T26" fmla="*/ 6 w 584"/>
                <a:gd name="T27" fmla="*/ 0 h 3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84"/>
                <a:gd name="T43" fmla="*/ 0 h 312"/>
                <a:gd name="T44" fmla="*/ 584 w 584"/>
                <a:gd name="T45" fmla="*/ 312 h 3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84" h="312">
                  <a:moveTo>
                    <a:pt x="18" y="0"/>
                  </a:moveTo>
                  <a:lnTo>
                    <a:pt x="524" y="10"/>
                  </a:lnTo>
                  <a:lnTo>
                    <a:pt x="558" y="36"/>
                  </a:lnTo>
                  <a:lnTo>
                    <a:pt x="548" y="48"/>
                  </a:lnTo>
                  <a:lnTo>
                    <a:pt x="546" y="60"/>
                  </a:lnTo>
                  <a:lnTo>
                    <a:pt x="550" y="66"/>
                  </a:lnTo>
                  <a:lnTo>
                    <a:pt x="558" y="70"/>
                  </a:lnTo>
                  <a:lnTo>
                    <a:pt x="564" y="88"/>
                  </a:lnTo>
                  <a:lnTo>
                    <a:pt x="572" y="92"/>
                  </a:lnTo>
                  <a:lnTo>
                    <a:pt x="578" y="94"/>
                  </a:lnTo>
                  <a:lnTo>
                    <a:pt x="582" y="96"/>
                  </a:lnTo>
                  <a:lnTo>
                    <a:pt x="584" y="312"/>
                  </a:lnTo>
                  <a:lnTo>
                    <a:pt x="0" y="300"/>
                  </a:lnTo>
                  <a:lnTo>
                    <a:pt x="18"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7" name="Freeform 18"/>
            <p:cNvSpPr>
              <a:spLocks/>
            </p:cNvSpPr>
            <p:nvPr/>
          </p:nvSpPr>
          <p:spPr bwMode="grayWhite">
            <a:xfrm>
              <a:off x="2942" y="1141"/>
              <a:ext cx="483" cy="543"/>
            </a:xfrm>
            <a:custGeom>
              <a:avLst/>
              <a:gdLst>
                <a:gd name="T0" fmla="*/ 7 w 518"/>
                <a:gd name="T1" fmla="*/ 7 h 584"/>
                <a:gd name="T2" fmla="*/ 7 w 518"/>
                <a:gd name="T3" fmla="*/ 7 h 584"/>
                <a:gd name="T4" fmla="*/ 7 w 518"/>
                <a:gd name="T5" fmla="*/ 7 h 584"/>
                <a:gd name="T6" fmla="*/ 7 w 518"/>
                <a:gd name="T7" fmla="*/ 7 h 584"/>
                <a:gd name="T8" fmla="*/ 7 w 518"/>
                <a:gd name="T9" fmla="*/ 7 h 584"/>
                <a:gd name="T10" fmla="*/ 7 w 518"/>
                <a:gd name="T11" fmla="*/ 7 h 584"/>
                <a:gd name="T12" fmla="*/ 7 w 518"/>
                <a:gd name="T13" fmla="*/ 7 h 584"/>
                <a:gd name="T14" fmla="*/ 7 w 518"/>
                <a:gd name="T15" fmla="*/ 7 h 584"/>
                <a:gd name="T16" fmla="*/ 2 w 518"/>
                <a:gd name="T17" fmla="*/ 7 h 584"/>
                <a:gd name="T18" fmla="*/ 7 w 518"/>
                <a:gd name="T19" fmla="*/ 7 h 584"/>
                <a:gd name="T20" fmla="*/ 0 w 518"/>
                <a:gd name="T21" fmla="*/ 7 h 584"/>
                <a:gd name="T22" fmla="*/ 7 w 518"/>
                <a:gd name="T23" fmla="*/ 7 h 584"/>
                <a:gd name="T24" fmla="*/ 7 w 518"/>
                <a:gd name="T25" fmla="*/ 0 h 584"/>
                <a:gd name="T26" fmla="*/ 7 w 518"/>
                <a:gd name="T27" fmla="*/ 7 h 584"/>
                <a:gd name="T28" fmla="*/ 7 w 518"/>
                <a:gd name="T29" fmla="*/ 7 h 584"/>
                <a:gd name="T30" fmla="*/ 7 w 518"/>
                <a:gd name="T31" fmla="*/ 7 h 584"/>
                <a:gd name="T32" fmla="*/ 7 w 518"/>
                <a:gd name="T33" fmla="*/ 7 h 584"/>
                <a:gd name="T34" fmla="*/ 7 w 518"/>
                <a:gd name="T35" fmla="*/ 7 h 584"/>
                <a:gd name="T36" fmla="*/ 7 w 518"/>
                <a:gd name="T37" fmla="*/ 7 h 584"/>
                <a:gd name="T38" fmla="*/ 7 w 518"/>
                <a:gd name="T39" fmla="*/ 7 h 584"/>
                <a:gd name="T40" fmla="*/ 7 w 518"/>
                <a:gd name="T41" fmla="*/ 7 h 584"/>
                <a:gd name="T42" fmla="*/ 7 w 518"/>
                <a:gd name="T43" fmla="*/ 7 h 584"/>
                <a:gd name="T44" fmla="*/ 7 w 518"/>
                <a:gd name="T45" fmla="*/ 7 h 584"/>
                <a:gd name="T46" fmla="*/ 7 w 518"/>
                <a:gd name="T47" fmla="*/ 7 h 584"/>
                <a:gd name="T48" fmla="*/ 7 w 518"/>
                <a:gd name="T49" fmla="*/ 7 h 584"/>
                <a:gd name="T50" fmla="*/ 7 w 518"/>
                <a:gd name="T51" fmla="*/ 7 h 584"/>
                <a:gd name="T52" fmla="*/ 7 w 518"/>
                <a:gd name="T53" fmla="*/ 7 h 584"/>
                <a:gd name="T54" fmla="*/ 7 w 518"/>
                <a:gd name="T55" fmla="*/ 7 h 584"/>
                <a:gd name="T56" fmla="*/ 7 w 518"/>
                <a:gd name="T57" fmla="*/ 7 h 584"/>
                <a:gd name="T58" fmla="*/ 7 w 518"/>
                <a:gd name="T59" fmla="*/ 7 h 584"/>
                <a:gd name="T60" fmla="*/ 7 w 518"/>
                <a:gd name="T61" fmla="*/ 7 h 584"/>
                <a:gd name="T62" fmla="*/ 7 w 518"/>
                <a:gd name="T63" fmla="*/ 7 h 584"/>
                <a:gd name="T64" fmla="*/ 7 w 518"/>
                <a:gd name="T65" fmla="*/ 7 h 584"/>
                <a:gd name="T66" fmla="*/ 7 w 518"/>
                <a:gd name="T67" fmla="*/ 7 h 584"/>
                <a:gd name="T68" fmla="*/ 7 w 518"/>
                <a:gd name="T69" fmla="*/ 7 h 584"/>
                <a:gd name="T70" fmla="*/ 7 w 518"/>
                <a:gd name="T71" fmla="*/ 7 h 584"/>
                <a:gd name="T72" fmla="*/ 7 w 518"/>
                <a:gd name="T73" fmla="*/ 7 h 584"/>
                <a:gd name="T74" fmla="*/ 7 w 518"/>
                <a:gd name="T75" fmla="*/ 7 h 584"/>
                <a:gd name="T76" fmla="*/ 7 w 518"/>
                <a:gd name="T77" fmla="*/ 7 h 584"/>
                <a:gd name="T78" fmla="*/ 7 w 518"/>
                <a:gd name="T79" fmla="*/ 7 h 584"/>
                <a:gd name="T80" fmla="*/ 7 w 518"/>
                <a:gd name="T81" fmla="*/ 7 h 584"/>
                <a:gd name="T82" fmla="*/ 7 w 518"/>
                <a:gd name="T83" fmla="*/ 7 h 584"/>
                <a:gd name="T84" fmla="*/ 7 w 518"/>
                <a:gd name="T85" fmla="*/ 7 h 584"/>
                <a:gd name="T86" fmla="*/ 7 w 518"/>
                <a:gd name="T87" fmla="*/ 7 h 584"/>
                <a:gd name="T88" fmla="*/ 7 w 518"/>
                <a:gd name="T89" fmla="*/ 7 h 584"/>
                <a:gd name="T90" fmla="*/ 7 w 518"/>
                <a:gd name="T91" fmla="*/ 7 h 584"/>
                <a:gd name="T92" fmla="*/ 7 w 518"/>
                <a:gd name="T93" fmla="*/ 7 h 584"/>
                <a:gd name="T94" fmla="*/ 7 w 518"/>
                <a:gd name="T95" fmla="*/ 7 h 584"/>
                <a:gd name="T96" fmla="*/ 7 w 518"/>
                <a:gd name="T97" fmla="*/ 7 h 584"/>
                <a:gd name="T98" fmla="*/ 7 w 518"/>
                <a:gd name="T99" fmla="*/ 7 h 584"/>
                <a:gd name="T100" fmla="*/ 7 w 518"/>
                <a:gd name="T101" fmla="*/ 7 h 584"/>
                <a:gd name="T102" fmla="*/ 7 w 518"/>
                <a:gd name="T103" fmla="*/ 7 h 584"/>
                <a:gd name="T104" fmla="*/ 7 w 518"/>
                <a:gd name="T105" fmla="*/ 7 h 58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18"/>
                <a:gd name="T160" fmla="*/ 0 h 584"/>
                <a:gd name="T161" fmla="*/ 518 w 518"/>
                <a:gd name="T162" fmla="*/ 584 h 58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18" h="584">
                  <a:moveTo>
                    <a:pt x="50" y="584"/>
                  </a:moveTo>
                  <a:lnTo>
                    <a:pt x="50" y="402"/>
                  </a:lnTo>
                  <a:lnTo>
                    <a:pt x="24" y="378"/>
                  </a:lnTo>
                  <a:lnTo>
                    <a:pt x="22" y="370"/>
                  </a:lnTo>
                  <a:lnTo>
                    <a:pt x="36" y="356"/>
                  </a:lnTo>
                  <a:lnTo>
                    <a:pt x="40" y="346"/>
                  </a:lnTo>
                  <a:lnTo>
                    <a:pt x="40" y="338"/>
                  </a:lnTo>
                  <a:lnTo>
                    <a:pt x="40" y="324"/>
                  </a:lnTo>
                  <a:lnTo>
                    <a:pt x="40" y="310"/>
                  </a:lnTo>
                  <a:lnTo>
                    <a:pt x="30" y="274"/>
                  </a:lnTo>
                  <a:lnTo>
                    <a:pt x="28" y="268"/>
                  </a:lnTo>
                  <a:lnTo>
                    <a:pt x="28" y="250"/>
                  </a:lnTo>
                  <a:lnTo>
                    <a:pt x="26" y="240"/>
                  </a:lnTo>
                  <a:lnTo>
                    <a:pt x="24" y="190"/>
                  </a:lnTo>
                  <a:lnTo>
                    <a:pt x="18" y="160"/>
                  </a:lnTo>
                  <a:lnTo>
                    <a:pt x="10" y="152"/>
                  </a:lnTo>
                  <a:lnTo>
                    <a:pt x="4" y="120"/>
                  </a:lnTo>
                  <a:lnTo>
                    <a:pt x="2" y="92"/>
                  </a:lnTo>
                  <a:lnTo>
                    <a:pt x="4" y="76"/>
                  </a:lnTo>
                  <a:lnTo>
                    <a:pt x="8" y="68"/>
                  </a:lnTo>
                  <a:lnTo>
                    <a:pt x="0" y="44"/>
                  </a:lnTo>
                  <a:lnTo>
                    <a:pt x="0" y="36"/>
                  </a:lnTo>
                  <a:lnTo>
                    <a:pt x="134" y="36"/>
                  </a:lnTo>
                  <a:lnTo>
                    <a:pt x="134" y="14"/>
                  </a:lnTo>
                  <a:lnTo>
                    <a:pt x="136" y="0"/>
                  </a:lnTo>
                  <a:lnTo>
                    <a:pt x="146" y="0"/>
                  </a:lnTo>
                  <a:lnTo>
                    <a:pt x="160" y="6"/>
                  </a:lnTo>
                  <a:lnTo>
                    <a:pt x="162" y="28"/>
                  </a:lnTo>
                  <a:lnTo>
                    <a:pt x="166" y="42"/>
                  </a:lnTo>
                  <a:lnTo>
                    <a:pt x="164" y="56"/>
                  </a:lnTo>
                  <a:lnTo>
                    <a:pt x="180" y="66"/>
                  </a:lnTo>
                  <a:lnTo>
                    <a:pt x="184" y="64"/>
                  </a:lnTo>
                  <a:lnTo>
                    <a:pt x="194" y="66"/>
                  </a:lnTo>
                  <a:lnTo>
                    <a:pt x="200" y="72"/>
                  </a:lnTo>
                  <a:lnTo>
                    <a:pt x="212" y="72"/>
                  </a:lnTo>
                  <a:lnTo>
                    <a:pt x="224" y="72"/>
                  </a:lnTo>
                  <a:lnTo>
                    <a:pt x="226" y="78"/>
                  </a:lnTo>
                  <a:lnTo>
                    <a:pt x="226" y="82"/>
                  </a:lnTo>
                  <a:lnTo>
                    <a:pt x="246" y="80"/>
                  </a:lnTo>
                  <a:lnTo>
                    <a:pt x="252" y="74"/>
                  </a:lnTo>
                  <a:lnTo>
                    <a:pt x="282" y="72"/>
                  </a:lnTo>
                  <a:lnTo>
                    <a:pt x="300" y="78"/>
                  </a:lnTo>
                  <a:lnTo>
                    <a:pt x="304" y="78"/>
                  </a:lnTo>
                  <a:lnTo>
                    <a:pt x="302" y="82"/>
                  </a:lnTo>
                  <a:lnTo>
                    <a:pt x="308" y="86"/>
                  </a:lnTo>
                  <a:lnTo>
                    <a:pt x="310" y="86"/>
                  </a:lnTo>
                  <a:lnTo>
                    <a:pt x="314" y="90"/>
                  </a:lnTo>
                  <a:lnTo>
                    <a:pt x="318" y="102"/>
                  </a:lnTo>
                  <a:lnTo>
                    <a:pt x="324" y="106"/>
                  </a:lnTo>
                  <a:lnTo>
                    <a:pt x="332" y="96"/>
                  </a:lnTo>
                  <a:lnTo>
                    <a:pt x="336" y="94"/>
                  </a:lnTo>
                  <a:lnTo>
                    <a:pt x="344" y="96"/>
                  </a:lnTo>
                  <a:lnTo>
                    <a:pt x="348" y="106"/>
                  </a:lnTo>
                  <a:lnTo>
                    <a:pt x="364" y="110"/>
                  </a:lnTo>
                  <a:lnTo>
                    <a:pt x="368" y="116"/>
                  </a:lnTo>
                  <a:lnTo>
                    <a:pt x="376" y="122"/>
                  </a:lnTo>
                  <a:lnTo>
                    <a:pt x="386" y="122"/>
                  </a:lnTo>
                  <a:lnTo>
                    <a:pt x="396" y="120"/>
                  </a:lnTo>
                  <a:lnTo>
                    <a:pt x="422" y="102"/>
                  </a:lnTo>
                  <a:lnTo>
                    <a:pt x="426" y="104"/>
                  </a:lnTo>
                  <a:lnTo>
                    <a:pt x="432" y="112"/>
                  </a:lnTo>
                  <a:lnTo>
                    <a:pt x="470" y="112"/>
                  </a:lnTo>
                  <a:lnTo>
                    <a:pt x="476" y="114"/>
                  </a:lnTo>
                  <a:lnTo>
                    <a:pt x="482" y="116"/>
                  </a:lnTo>
                  <a:lnTo>
                    <a:pt x="492" y="124"/>
                  </a:lnTo>
                  <a:lnTo>
                    <a:pt x="500" y="120"/>
                  </a:lnTo>
                  <a:lnTo>
                    <a:pt x="518" y="118"/>
                  </a:lnTo>
                  <a:lnTo>
                    <a:pt x="508" y="128"/>
                  </a:lnTo>
                  <a:lnTo>
                    <a:pt x="484" y="140"/>
                  </a:lnTo>
                  <a:lnTo>
                    <a:pt x="472" y="144"/>
                  </a:lnTo>
                  <a:lnTo>
                    <a:pt x="464" y="148"/>
                  </a:lnTo>
                  <a:lnTo>
                    <a:pt x="454" y="158"/>
                  </a:lnTo>
                  <a:lnTo>
                    <a:pt x="434" y="166"/>
                  </a:lnTo>
                  <a:lnTo>
                    <a:pt x="424" y="174"/>
                  </a:lnTo>
                  <a:lnTo>
                    <a:pt x="392" y="210"/>
                  </a:lnTo>
                  <a:lnTo>
                    <a:pt x="344" y="252"/>
                  </a:lnTo>
                  <a:lnTo>
                    <a:pt x="340" y="260"/>
                  </a:lnTo>
                  <a:lnTo>
                    <a:pt x="334" y="264"/>
                  </a:lnTo>
                  <a:lnTo>
                    <a:pt x="336" y="318"/>
                  </a:lnTo>
                  <a:lnTo>
                    <a:pt x="332" y="324"/>
                  </a:lnTo>
                  <a:lnTo>
                    <a:pt x="324" y="326"/>
                  </a:lnTo>
                  <a:lnTo>
                    <a:pt x="304" y="342"/>
                  </a:lnTo>
                  <a:lnTo>
                    <a:pt x="304" y="352"/>
                  </a:lnTo>
                  <a:lnTo>
                    <a:pt x="302" y="354"/>
                  </a:lnTo>
                  <a:lnTo>
                    <a:pt x="296" y="370"/>
                  </a:lnTo>
                  <a:lnTo>
                    <a:pt x="306" y="374"/>
                  </a:lnTo>
                  <a:lnTo>
                    <a:pt x="314" y="388"/>
                  </a:lnTo>
                  <a:lnTo>
                    <a:pt x="308" y="398"/>
                  </a:lnTo>
                  <a:lnTo>
                    <a:pt x="310" y="408"/>
                  </a:lnTo>
                  <a:lnTo>
                    <a:pt x="306" y="426"/>
                  </a:lnTo>
                  <a:lnTo>
                    <a:pt x="306" y="450"/>
                  </a:lnTo>
                  <a:lnTo>
                    <a:pt x="310" y="456"/>
                  </a:lnTo>
                  <a:lnTo>
                    <a:pt x="318" y="462"/>
                  </a:lnTo>
                  <a:lnTo>
                    <a:pt x="320" y="466"/>
                  </a:lnTo>
                  <a:lnTo>
                    <a:pt x="338" y="470"/>
                  </a:lnTo>
                  <a:lnTo>
                    <a:pt x="342" y="472"/>
                  </a:lnTo>
                  <a:lnTo>
                    <a:pt x="342" y="476"/>
                  </a:lnTo>
                  <a:lnTo>
                    <a:pt x="348" y="480"/>
                  </a:lnTo>
                  <a:lnTo>
                    <a:pt x="368" y="490"/>
                  </a:lnTo>
                  <a:lnTo>
                    <a:pt x="376" y="504"/>
                  </a:lnTo>
                  <a:lnTo>
                    <a:pt x="396" y="520"/>
                  </a:lnTo>
                  <a:lnTo>
                    <a:pt x="418" y="534"/>
                  </a:lnTo>
                  <a:lnTo>
                    <a:pt x="420" y="540"/>
                  </a:lnTo>
                  <a:lnTo>
                    <a:pt x="420" y="552"/>
                  </a:lnTo>
                  <a:lnTo>
                    <a:pt x="422" y="572"/>
                  </a:lnTo>
                  <a:lnTo>
                    <a:pt x="50" y="58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8" name="Freeform 19"/>
            <p:cNvSpPr>
              <a:spLocks/>
            </p:cNvSpPr>
            <p:nvPr/>
          </p:nvSpPr>
          <p:spPr bwMode="grayWhite">
            <a:xfrm>
              <a:off x="3036" y="1942"/>
              <a:ext cx="491" cy="422"/>
            </a:xfrm>
            <a:custGeom>
              <a:avLst/>
              <a:gdLst>
                <a:gd name="T0" fmla="*/ 7 w 528"/>
                <a:gd name="T1" fmla="*/ 6 h 456"/>
                <a:gd name="T2" fmla="*/ 7 w 528"/>
                <a:gd name="T3" fmla="*/ 6 h 456"/>
                <a:gd name="T4" fmla="*/ 7 w 528"/>
                <a:gd name="T5" fmla="*/ 6 h 456"/>
                <a:gd name="T6" fmla="*/ 7 w 528"/>
                <a:gd name="T7" fmla="*/ 6 h 456"/>
                <a:gd name="T8" fmla="*/ 7 w 528"/>
                <a:gd name="T9" fmla="*/ 6 h 456"/>
                <a:gd name="T10" fmla="*/ 7 w 528"/>
                <a:gd name="T11" fmla="*/ 6 h 456"/>
                <a:gd name="T12" fmla="*/ 7 w 528"/>
                <a:gd name="T13" fmla="*/ 6 h 456"/>
                <a:gd name="T14" fmla="*/ 7 w 528"/>
                <a:gd name="T15" fmla="*/ 6 h 456"/>
                <a:gd name="T16" fmla="*/ 7 w 528"/>
                <a:gd name="T17" fmla="*/ 6 h 456"/>
                <a:gd name="T18" fmla="*/ 7 w 528"/>
                <a:gd name="T19" fmla="*/ 6 h 456"/>
                <a:gd name="T20" fmla="*/ 7 w 528"/>
                <a:gd name="T21" fmla="*/ 6 h 456"/>
                <a:gd name="T22" fmla="*/ 7 w 528"/>
                <a:gd name="T23" fmla="*/ 6 h 456"/>
                <a:gd name="T24" fmla="*/ 7 w 528"/>
                <a:gd name="T25" fmla="*/ 6 h 456"/>
                <a:gd name="T26" fmla="*/ 7 w 528"/>
                <a:gd name="T27" fmla="*/ 6 h 456"/>
                <a:gd name="T28" fmla="*/ 7 w 528"/>
                <a:gd name="T29" fmla="*/ 6 h 456"/>
                <a:gd name="T30" fmla="*/ 7 w 528"/>
                <a:gd name="T31" fmla="*/ 6 h 456"/>
                <a:gd name="T32" fmla="*/ 7 w 528"/>
                <a:gd name="T33" fmla="*/ 6 h 456"/>
                <a:gd name="T34" fmla="*/ 7 w 528"/>
                <a:gd name="T35" fmla="*/ 6 h 456"/>
                <a:gd name="T36" fmla="*/ 7 w 528"/>
                <a:gd name="T37" fmla="*/ 6 h 456"/>
                <a:gd name="T38" fmla="*/ 7 w 528"/>
                <a:gd name="T39" fmla="*/ 6 h 456"/>
                <a:gd name="T40" fmla="*/ 7 w 528"/>
                <a:gd name="T41" fmla="*/ 6 h 456"/>
                <a:gd name="T42" fmla="*/ 7 w 528"/>
                <a:gd name="T43" fmla="*/ 6 h 456"/>
                <a:gd name="T44" fmla="*/ 7 w 528"/>
                <a:gd name="T45" fmla="*/ 6 h 456"/>
                <a:gd name="T46" fmla="*/ 7 w 528"/>
                <a:gd name="T47" fmla="*/ 6 h 456"/>
                <a:gd name="T48" fmla="*/ 7 w 528"/>
                <a:gd name="T49" fmla="*/ 6 h 456"/>
                <a:gd name="T50" fmla="*/ 7 w 528"/>
                <a:gd name="T51" fmla="*/ 6 h 456"/>
                <a:gd name="T52" fmla="*/ 7 w 528"/>
                <a:gd name="T53" fmla="*/ 6 h 456"/>
                <a:gd name="T54" fmla="*/ 7 w 528"/>
                <a:gd name="T55" fmla="*/ 6 h 456"/>
                <a:gd name="T56" fmla="*/ 0 w 528"/>
                <a:gd name="T57" fmla="*/ 6 h 456"/>
                <a:gd name="T58" fmla="*/ 7 w 528"/>
                <a:gd name="T59" fmla="*/ 6 h 456"/>
                <a:gd name="T60" fmla="*/ 7 w 528"/>
                <a:gd name="T61" fmla="*/ 6 h 456"/>
                <a:gd name="T62" fmla="*/ 7 w 528"/>
                <a:gd name="T63" fmla="*/ 6 h 456"/>
                <a:gd name="T64" fmla="*/ 7 w 528"/>
                <a:gd name="T65" fmla="*/ 6 h 456"/>
                <a:gd name="T66" fmla="*/ 7 w 528"/>
                <a:gd name="T67" fmla="*/ 6 h 456"/>
                <a:gd name="T68" fmla="*/ 7 w 528"/>
                <a:gd name="T69" fmla="*/ 6 h 456"/>
                <a:gd name="T70" fmla="*/ 7 w 528"/>
                <a:gd name="T71" fmla="*/ 6 h 456"/>
                <a:gd name="T72" fmla="*/ 7 w 528"/>
                <a:gd name="T73" fmla="*/ 6 h 456"/>
                <a:gd name="T74" fmla="*/ 7 w 528"/>
                <a:gd name="T75" fmla="*/ 6 h 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28"/>
                <a:gd name="T115" fmla="*/ 0 h 456"/>
                <a:gd name="T116" fmla="*/ 528 w 528"/>
                <a:gd name="T117" fmla="*/ 456 h 45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28" h="456">
                  <a:moveTo>
                    <a:pt x="92" y="420"/>
                  </a:moveTo>
                  <a:lnTo>
                    <a:pt x="444" y="404"/>
                  </a:lnTo>
                  <a:lnTo>
                    <a:pt x="442" y="408"/>
                  </a:lnTo>
                  <a:lnTo>
                    <a:pt x="450" y="414"/>
                  </a:lnTo>
                  <a:lnTo>
                    <a:pt x="454" y="422"/>
                  </a:lnTo>
                  <a:lnTo>
                    <a:pt x="452" y="430"/>
                  </a:lnTo>
                  <a:lnTo>
                    <a:pt x="442" y="438"/>
                  </a:lnTo>
                  <a:lnTo>
                    <a:pt x="432" y="450"/>
                  </a:lnTo>
                  <a:lnTo>
                    <a:pt x="430" y="456"/>
                  </a:lnTo>
                  <a:lnTo>
                    <a:pt x="484" y="452"/>
                  </a:lnTo>
                  <a:lnTo>
                    <a:pt x="488" y="438"/>
                  </a:lnTo>
                  <a:lnTo>
                    <a:pt x="486" y="432"/>
                  </a:lnTo>
                  <a:lnTo>
                    <a:pt x="490" y="416"/>
                  </a:lnTo>
                  <a:lnTo>
                    <a:pt x="496" y="402"/>
                  </a:lnTo>
                  <a:lnTo>
                    <a:pt x="502" y="394"/>
                  </a:lnTo>
                  <a:lnTo>
                    <a:pt x="512" y="390"/>
                  </a:lnTo>
                  <a:lnTo>
                    <a:pt x="516" y="392"/>
                  </a:lnTo>
                  <a:lnTo>
                    <a:pt x="520" y="388"/>
                  </a:lnTo>
                  <a:lnTo>
                    <a:pt x="528" y="364"/>
                  </a:lnTo>
                  <a:lnTo>
                    <a:pt x="526" y="354"/>
                  </a:lnTo>
                  <a:lnTo>
                    <a:pt x="520" y="352"/>
                  </a:lnTo>
                  <a:lnTo>
                    <a:pt x="518" y="350"/>
                  </a:lnTo>
                  <a:lnTo>
                    <a:pt x="518" y="348"/>
                  </a:lnTo>
                  <a:lnTo>
                    <a:pt x="516" y="346"/>
                  </a:lnTo>
                  <a:lnTo>
                    <a:pt x="510" y="346"/>
                  </a:lnTo>
                  <a:lnTo>
                    <a:pt x="510" y="350"/>
                  </a:lnTo>
                  <a:lnTo>
                    <a:pt x="506" y="352"/>
                  </a:lnTo>
                  <a:lnTo>
                    <a:pt x="490" y="324"/>
                  </a:lnTo>
                  <a:lnTo>
                    <a:pt x="490" y="320"/>
                  </a:lnTo>
                  <a:lnTo>
                    <a:pt x="496" y="314"/>
                  </a:lnTo>
                  <a:lnTo>
                    <a:pt x="498" y="310"/>
                  </a:lnTo>
                  <a:lnTo>
                    <a:pt x="490" y="302"/>
                  </a:lnTo>
                  <a:lnTo>
                    <a:pt x="486" y="284"/>
                  </a:lnTo>
                  <a:lnTo>
                    <a:pt x="464" y="264"/>
                  </a:lnTo>
                  <a:lnTo>
                    <a:pt x="452" y="262"/>
                  </a:lnTo>
                  <a:lnTo>
                    <a:pt x="430" y="248"/>
                  </a:lnTo>
                  <a:lnTo>
                    <a:pt x="418" y="234"/>
                  </a:lnTo>
                  <a:lnTo>
                    <a:pt x="412" y="224"/>
                  </a:lnTo>
                  <a:lnTo>
                    <a:pt x="416" y="218"/>
                  </a:lnTo>
                  <a:lnTo>
                    <a:pt x="430" y="200"/>
                  </a:lnTo>
                  <a:lnTo>
                    <a:pt x="428" y="186"/>
                  </a:lnTo>
                  <a:lnTo>
                    <a:pt x="432" y="174"/>
                  </a:lnTo>
                  <a:lnTo>
                    <a:pt x="428" y="168"/>
                  </a:lnTo>
                  <a:lnTo>
                    <a:pt x="410" y="158"/>
                  </a:lnTo>
                  <a:lnTo>
                    <a:pt x="404" y="162"/>
                  </a:lnTo>
                  <a:lnTo>
                    <a:pt x="396" y="170"/>
                  </a:lnTo>
                  <a:lnTo>
                    <a:pt x="392" y="166"/>
                  </a:lnTo>
                  <a:lnTo>
                    <a:pt x="380" y="130"/>
                  </a:lnTo>
                  <a:lnTo>
                    <a:pt x="374" y="124"/>
                  </a:lnTo>
                  <a:lnTo>
                    <a:pt x="350" y="106"/>
                  </a:lnTo>
                  <a:lnTo>
                    <a:pt x="328" y="80"/>
                  </a:lnTo>
                  <a:lnTo>
                    <a:pt x="328" y="72"/>
                  </a:lnTo>
                  <a:lnTo>
                    <a:pt x="320" y="56"/>
                  </a:lnTo>
                  <a:lnTo>
                    <a:pt x="320" y="38"/>
                  </a:lnTo>
                  <a:lnTo>
                    <a:pt x="324" y="26"/>
                  </a:lnTo>
                  <a:lnTo>
                    <a:pt x="324" y="22"/>
                  </a:lnTo>
                  <a:lnTo>
                    <a:pt x="300" y="0"/>
                  </a:lnTo>
                  <a:lnTo>
                    <a:pt x="0" y="8"/>
                  </a:lnTo>
                  <a:lnTo>
                    <a:pt x="6" y="18"/>
                  </a:lnTo>
                  <a:lnTo>
                    <a:pt x="14" y="26"/>
                  </a:lnTo>
                  <a:lnTo>
                    <a:pt x="16" y="40"/>
                  </a:lnTo>
                  <a:lnTo>
                    <a:pt x="26" y="52"/>
                  </a:lnTo>
                  <a:lnTo>
                    <a:pt x="32" y="54"/>
                  </a:lnTo>
                  <a:lnTo>
                    <a:pt x="30" y="66"/>
                  </a:lnTo>
                  <a:lnTo>
                    <a:pt x="30" y="68"/>
                  </a:lnTo>
                  <a:lnTo>
                    <a:pt x="64" y="94"/>
                  </a:lnTo>
                  <a:lnTo>
                    <a:pt x="54" y="106"/>
                  </a:lnTo>
                  <a:lnTo>
                    <a:pt x="52" y="118"/>
                  </a:lnTo>
                  <a:lnTo>
                    <a:pt x="56" y="124"/>
                  </a:lnTo>
                  <a:lnTo>
                    <a:pt x="64" y="128"/>
                  </a:lnTo>
                  <a:lnTo>
                    <a:pt x="70" y="146"/>
                  </a:lnTo>
                  <a:lnTo>
                    <a:pt x="78" y="150"/>
                  </a:lnTo>
                  <a:lnTo>
                    <a:pt x="84" y="152"/>
                  </a:lnTo>
                  <a:lnTo>
                    <a:pt x="88" y="154"/>
                  </a:lnTo>
                  <a:lnTo>
                    <a:pt x="90" y="370"/>
                  </a:lnTo>
                  <a:lnTo>
                    <a:pt x="92" y="420"/>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489" name="Freeform 20"/>
            <p:cNvSpPr>
              <a:spLocks/>
            </p:cNvSpPr>
            <p:nvPr/>
          </p:nvSpPr>
          <p:spPr bwMode="grayWhite">
            <a:xfrm>
              <a:off x="3167" y="2644"/>
              <a:ext cx="418" cy="360"/>
            </a:xfrm>
            <a:custGeom>
              <a:avLst/>
              <a:gdLst>
                <a:gd name="T0" fmla="*/ 7 w 448"/>
                <a:gd name="T1" fmla="*/ 6 h 388"/>
                <a:gd name="T2" fmla="*/ 7 w 448"/>
                <a:gd name="T3" fmla="*/ 6 h 388"/>
                <a:gd name="T4" fmla="*/ 7 w 448"/>
                <a:gd name="T5" fmla="*/ 6 h 388"/>
                <a:gd name="T6" fmla="*/ 7 w 448"/>
                <a:gd name="T7" fmla="*/ 6 h 388"/>
                <a:gd name="T8" fmla="*/ 7 w 448"/>
                <a:gd name="T9" fmla="*/ 6 h 388"/>
                <a:gd name="T10" fmla="*/ 7 w 448"/>
                <a:gd name="T11" fmla="*/ 6 h 388"/>
                <a:gd name="T12" fmla="*/ 7 w 448"/>
                <a:gd name="T13" fmla="*/ 6 h 388"/>
                <a:gd name="T14" fmla="*/ 7 w 448"/>
                <a:gd name="T15" fmla="*/ 6 h 388"/>
                <a:gd name="T16" fmla="*/ 7 w 448"/>
                <a:gd name="T17" fmla="*/ 6 h 388"/>
                <a:gd name="T18" fmla="*/ 7 w 448"/>
                <a:gd name="T19" fmla="*/ 6 h 388"/>
                <a:gd name="T20" fmla="*/ 7 w 448"/>
                <a:gd name="T21" fmla="*/ 6 h 388"/>
                <a:gd name="T22" fmla="*/ 7 w 448"/>
                <a:gd name="T23" fmla="*/ 6 h 388"/>
                <a:gd name="T24" fmla="*/ 7 w 448"/>
                <a:gd name="T25" fmla="*/ 6 h 388"/>
                <a:gd name="T26" fmla="*/ 7 w 448"/>
                <a:gd name="T27" fmla="*/ 6 h 388"/>
                <a:gd name="T28" fmla="*/ 7 w 448"/>
                <a:gd name="T29" fmla="*/ 6 h 388"/>
                <a:gd name="T30" fmla="*/ 7 w 448"/>
                <a:gd name="T31" fmla="*/ 6 h 388"/>
                <a:gd name="T32" fmla="*/ 7 w 448"/>
                <a:gd name="T33" fmla="*/ 6 h 388"/>
                <a:gd name="T34" fmla="*/ 7 w 448"/>
                <a:gd name="T35" fmla="*/ 6 h 388"/>
                <a:gd name="T36" fmla="*/ 7 w 448"/>
                <a:gd name="T37" fmla="*/ 6 h 388"/>
                <a:gd name="T38" fmla="*/ 7 w 448"/>
                <a:gd name="T39" fmla="*/ 6 h 388"/>
                <a:gd name="T40" fmla="*/ 7 w 448"/>
                <a:gd name="T41" fmla="*/ 6 h 388"/>
                <a:gd name="T42" fmla="*/ 7 w 448"/>
                <a:gd name="T43" fmla="*/ 6 h 388"/>
                <a:gd name="T44" fmla="*/ 7 w 448"/>
                <a:gd name="T45" fmla="*/ 6 h 388"/>
                <a:gd name="T46" fmla="*/ 7 w 448"/>
                <a:gd name="T47" fmla="*/ 6 h 388"/>
                <a:gd name="T48" fmla="*/ 7 w 448"/>
                <a:gd name="T49" fmla="*/ 6 h 388"/>
                <a:gd name="T50" fmla="*/ 7 w 448"/>
                <a:gd name="T51" fmla="*/ 6 h 388"/>
                <a:gd name="T52" fmla="*/ 7 w 448"/>
                <a:gd name="T53" fmla="*/ 6 h 388"/>
                <a:gd name="T54" fmla="*/ 7 w 448"/>
                <a:gd name="T55" fmla="*/ 6 h 388"/>
                <a:gd name="T56" fmla="*/ 7 w 448"/>
                <a:gd name="T57" fmla="*/ 6 h 388"/>
                <a:gd name="T58" fmla="*/ 7 w 448"/>
                <a:gd name="T59" fmla="*/ 6 h 388"/>
                <a:gd name="T60" fmla="*/ 7 w 448"/>
                <a:gd name="T61" fmla="*/ 6 h 388"/>
                <a:gd name="T62" fmla="*/ 7 w 448"/>
                <a:gd name="T63" fmla="*/ 6 h 388"/>
                <a:gd name="T64" fmla="*/ 7 w 448"/>
                <a:gd name="T65" fmla="*/ 6 h 388"/>
                <a:gd name="T66" fmla="*/ 7 w 448"/>
                <a:gd name="T67" fmla="*/ 6 h 388"/>
                <a:gd name="T68" fmla="*/ 7 w 448"/>
                <a:gd name="T69" fmla="*/ 6 h 388"/>
                <a:gd name="T70" fmla="*/ 7 w 448"/>
                <a:gd name="T71" fmla="*/ 6 h 388"/>
                <a:gd name="T72" fmla="*/ 7 w 448"/>
                <a:gd name="T73" fmla="*/ 6 h 388"/>
                <a:gd name="T74" fmla="*/ 7 w 448"/>
                <a:gd name="T75" fmla="*/ 6 h 388"/>
                <a:gd name="T76" fmla="*/ 7 w 448"/>
                <a:gd name="T77" fmla="*/ 6 h 388"/>
                <a:gd name="T78" fmla="*/ 7 w 448"/>
                <a:gd name="T79" fmla="*/ 6 h 388"/>
                <a:gd name="T80" fmla="*/ 7 w 448"/>
                <a:gd name="T81" fmla="*/ 6 h 388"/>
                <a:gd name="T82" fmla="*/ 6 w 448"/>
                <a:gd name="T83" fmla="*/ 6 h 38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48"/>
                <a:gd name="T127" fmla="*/ 0 h 388"/>
                <a:gd name="T128" fmla="*/ 448 w 448"/>
                <a:gd name="T129" fmla="*/ 388 h 38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48" h="388">
                  <a:moveTo>
                    <a:pt x="0" y="6"/>
                  </a:moveTo>
                  <a:lnTo>
                    <a:pt x="240" y="0"/>
                  </a:lnTo>
                  <a:lnTo>
                    <a:pt x="240" y="8"/>
                  </a:lnTo>
                  <a:lnTo>
                    <a:pt x="250" y="28"/>
                  </a:lnTo>
                  <a:lnTo>
                    <a:pt x="250" y="46"/>
                  </a:lnTo>
                  <a:lnTo>
                    <a:pt x="256" y="58"/>
                  </a:lnTo>
                  <a:lnTo>
                    <a:pt x="262" y="62"/>
                  </a:lnTo>
                  <a:lnTo>
                    <a:pt x="262" y="72"/>
                  </a:lnTo>
                  <a:lnTo>
                    <a:pt x="252" y="78"/>
                  </a:lnTo>
                  <a:lnTo>
                    <a:pt x="248" y="82"/>
                  </a:lnTo>
                  <a:lnTo>
                    <a:pt x="244" y="102"/>
                  </a:lnTo>
                  <a:lnTo>
                    <a:pt x="228" y="126"/>
                  </a:lnTo>
                  <a:lnTo>
                    <a:pt x="214" y="168"/>
                  </a:lnTo>
                  <a:lnTo>
                    <a:pt x="214" y="198"/>
                  </a:lnTo>
                  <a:lnTo>
                    <a:pt x="368" y="192"/>
                  </a:lnTo>
                  <a:lnTo>
                    <a:pt x="372" y="198"/>
                  </a:lnTo>
                  <a:lnTo>
                    <a:pt x="368" y="212"/>
                  </a:lnTo>
                  <a:lnTo>
                    <a:pt x="368" y="234"/>
                  </a:lnTo>
                  <a:lnTo>
                    <a:pt x="386" y="250"/>
                  </a:lnTo>
                  <a:lnTo>
                    <a:pt x="388" y="270"/>
                  </a:lnTo>
                  <a:lnTo>
                    <a:pt x="366" y="266"/>
                  </a:lnTo>
                  <a:lnTo>
                    <a:pt x="346" y="256"/>
                  </a:lnTo>
                  <a:lnTo>
                    <a:pt x="342" y="254"/>
                  </a:lnTo>
                  <a:lnTo>
                    <a:pt x="334" y="258"/>
                  </a:lnTo>
                  <a:lnTo>
                    <a:pt x="320" y="272"/>
                  </a:lnTo>
                  <a:lnTo>
                    <a:pt x="320" y="278"/>
                  </a:lnTo>
                  <a:lnTo>
                    <a:pt x="326" y="286"/>
                  </a:lnTo>
                  <a:lnTo>
                    <a:pt x="334" y="288"/>
                  </a:lnTo>
                  <a:lnTo>
                    <a:pt x="350" y="286"/>
                  </a:lnTo>
                  <a:lnTo>
                    <a:pt x="360" y="280"/>
                  </a:lnTo>
                  <a:lnTo>
                    <a:pt x="366" y="276"/>
                  </a:lnTo>
                  <a:lnTo>
                    <a:pt x="376" y="278"/>
                  </a:lnTo>
                  <a:lnTo>
                    <a:pt x="382" y="276"/>
                  </a:lnTo>
                  <a:lnTo>
                    <a:pt x="382" y="280"/>
                  </a:lnTo>
                  <a:lnTo>
                    <a:pt x="380" y="284"/>
                  </a:lnTo>
                  <a:lnTo>
                    <a:pt x="374" y="290"/>
                  </a:lnTo>
                  <a:lnTo>
                    <a:pt x="374" y="296"/>
                  </a:lnTo>
                  <a:lnTo>
                    <a:pt x="380" y="300"/>
                  </a:lnTo>
                  <a:lnTo>
                    <a:pt x="386" y="300"/>
                  </a:lnTo>
                  <a:lnTo>
                    <a:pt x="390" y="296"/>
                  </a:lnTo>
                  <a:lnTo>
                    <a:pt x="398" y="284"/>
                  </a:lnTo>
                  <a:lnTo>
                    <a:pt x="414" y="278"/>
                  </a:lnTo>
                  <a:lnTo>
                    <a:pt x="420" y="274"/>
                  </a:lnTo>
                  <a:lnTo>
                    <a:pt x="424" y="274"/>
                  </a:lnTo>
                  <a:lnTo>
                    <a:pt x="428" y="280"/>
                  </a:lnTo>
                  <a:lnTo>
                    <a:pt x="426" y="286"/>
                  </a:lnTo>
                  <a:lnTo>
                    <a:pt x="428" y="290"/>
                  </a:lnTo>
                  <a:lnTo>
                    <a:pt x="426" y="296"/>
                  </a:lnTo>
                  <a:lnTo>
                    <a:pt x="420" y="302"/>
                  </a:lnTo>
                  <a:lnTo>
                    <a:pt x="406" y="318"/>
                  </a:lnTo>
                  <a:lnTo>
                    <a:pt x="394" y="328"/>
                  </a:lnTo>
                  <a:lnTo>
                    <a:pt x="394" y="336"/>
                  </a:lnTo>
                  <a:lnTo>
                    <a:pt x="398" y="344"/>
                  </a:lnTo>
                  <a:lnTo>
                    <a:pt x="414" y="354"/>
                  </a:lnTo>
                  <a:lnTo>
                    <a:pt x="444" y="366"/>
                  </a:lnTo>
                  <a:lnTo>
                    <a:pt x="448" y="370"/>
                  </a:lnTo>
                  <a:lnTo>
                    <a:pt x="444" y="378"/>
                  </a:lnTo>
                  <a:lnTo>
                    <a:pt x="440" y="380"/>
                  </a:lnTo>
                  <a:lnTo>
                    <a:pt x="416" y="388"/>
                  </a:lnTo>
                  <a:lnTo>
                    <a:pt x="414" y="370"/>
                  </a:lnTo>
                  <a:lnTo>
                    <a:pt x="400" y="364"/>
                  </a:lnTo>
                  <a:lnTo>
                    <a:pt x="376" y="354"/>
                  </a:lnTo>
                  <a:lnTo>
                    <a:pt x="372" y="346"/>
                  </a:lnTo>
                  <a:lnTo>
                    <a:pt x="366" y="342"/>
                  </a:lnTo>
                  <a:lnTo>
                    <a:pt x="360" y="346"/>
                  </a:lnTo>
                  <a:lnTo>
                    <a:pt x="356" y="364"/>
                  </a:lnTo>
                  <a:lnTo>
                    <a:pt x="360" y="366"/>
                  </a:lnTo>
                  <a:lnTo>
                    <a:pt x="360" y="370"/>
                  </a:lnTo>
                  <a:lnTo>
                    <a:pt x="346" y="380"/>
                  </a:lnTo>
                  <a:lnTo>
                    <a:pt x="342" y="378"/>
                  </a:lnTo>
                  <a:lnTo>
                    <a:pt x="334" y="368"/>
                  </a:lnTo>
                  <a:lnTo>
                    <a:pt x="330" y="368"/>
                  </a:lnTo>
                  <a:lnTo>
                    <a:pt x="322" y="370"/>
                  </a:lnTo>
                  <a:lnTo>
                    <a:pt x="318" y="366"/>
                  </a:lnTo>
                  <a:lnTo>
                    <a:pt x="314" y="368"/>
                  </a:lnTo>
                  <a:lnTo>
                    <a:pt x="302" y="380"/>
                  </a:lnTo>
                  <a:lnTo>
                    <a:pt x="288" y="380"/>
                  </a:lnTo>
                  <a:lnTo>
                    <a:pt x="284" y="376"/>
                  </a:lnTo>
                  <a:lnTo>
                    <a:pt x="270" y="374"/>
                  </a:lnTo>
                  <a:lnTo>
                    <a:pt x="250" y="348"/>
                  </a:lnTo>
                  <a:lnTo>
                    <a:pt x="238" y="346"/>
                  </a:lnTo>
                  <a:lnTo>
                    <a:pt x="226" y="342"/>
                  </a:lnTo>
                  <a:lnTo>
                    <a:pt x="222" y="334"/>
                  </a:lnTo>
                  <a:lnTo>
                    <a:pt x="220" y="332"/>
                  </a:lnTo>
                  <a:lnTo>
                    <a:pt x="216" y="332"/>
                  </a:lnTo>
                  <a:lnTo>
                    <a:pt x="216" y="330"/>
                  </a:lnTo>
                  <a:lnTo>
                    <a:pt x="216" y="326"/>
                  </a:lnTo>
                  <a:lnTo>
                    <a:pt x="212" y="324"/>
                  </a:lnTo>
                  <a:lnTo>
                    <a:pt x="208" y="326"/>
                  </a:lnTo>
                  <a:lnTo>
                    <a:pt x="198" y="324"/>
                  </a:lnTo>
                  <a:lnTo>
                    <a:pt x="198" y="322"/>
                  </a:lnTo>
                  <a:lnTo>
                    <a:pt x="196" y="316"/>
                  </a:lnTo>
                  <a:lnTo>
                    <a:pt x="190" y="316"/>
                  </a:lnTo>
                  <a:lnTo>
                    <a:pt x="174" y="330"/>
                  </a:lnTo>
                  <a:lnTo>
                    <a:pt x="182" y="340"/>
                  </a:lnTo>
                  <a:lnTo>
                    <a:pt x="178" y="342"/>
                  </a:lnTo>
                  <a:lnTo>
                    <a:pt x="152" y="344"/>
                  </a:lnTo>
                  <a:lnTo>
                    <a:pt x="108" y="334"/>
                  </a:lnTo>
                  <a:lnTo>
                    <a:pt x="82" y="326"/>
                  </a:lnTo>
                  <a:lnTo>
                    <a:pt x="24" y="334"/>
                  </a:lnTo>
                  <a:lnTo>
                    <a:pt x="20" y="330"/>
                  </a:lnTo>
                  <a:lnTo>
                    <a:pt x="18" y="324"/>
                  </a:lnTo>
                  <a:lnTo>
                    <a:pt x="22" y="320"/>
                  </a:lnTo>
                  <a:lnTo>
                    <a:pt x="24" y="314"/>
                  </a:lnTo>
                  <a:lnTo>
                    <a:pt x="30" y="308"/>
                  </a:lnTo>
                  <a:lnTo>
                    <a:pt x="36" y="286"/>
                  </a:lnTo>
                  <a:lnTo>
                    <a:pt x="32" y="278"/>
                  </a:lnTo>
                  <a:lnTo>
                    <a:pt x="32" y="270"/>
                  </a:lnTo>
                  <a:lnTo>
                    <a:pt x="34" y="266"/>
                  </a:lnTo>
                  <a:lnTo>
                    <a:pt x="32" y="260"/>
                  </a:lnTo>
                  <a:lnTo>
                    <a:pt x="36" y="248"/>
                  </a:lnTo>
                  <a:lnTo>
                    <a:pt x="42" y="242"/>
                  </a:lnTo>
                  <a:lnTo>
                    <a:pt x="44" y="232"/>
                  </a:lnTo>
                  <a:lnTo>
                    <a:pt x="48" y="214"/>
                  </a:lnTo>
                  <a:lnTo>
                    <a:pt x="48" y="204"/>
                  </a:lnTo>
                  <a:lnTo>
                    <a:pt x="44" y="188"/>
                  </a:lnTo>
                  <a:lnTo>
                    <a:pt x="38" y="178"/>
                  </a:lnTo>
                  <a:lnTo>
                    <a:pt x="36" y="176"/>
                  </a:lnTo>
                  <a:lnTo>
                    <a:pt x="36" y="170"/>
                  </a:lnTo>
                  <a:lnTo>
                    <a:pt x="34" y="166"/>
                  </a:lnTo>
                  <a:lnTo>
                    <a:pt x="30" y="156"/>
                  </a:lnTo>
                  <a:lnTo>
                    <a:pt x="24" y="152"/>
                  </a:lnTo>
                  <a:lnTo>
                    <a:pt x="22" y="148"/>
                  </a:lnTo>
                  <a:lnTo>
                    <a:pt x="26" y="138"/>
                  </a:lnTo>
                  <a:lnTo>
                    <a:pt x="18" y="124"/>
                  </a:lnTo>
                  <a:lnTo>
                    <a:pt x="6" y="112"/>
                  </a:lnTo>
                  <a:lnTo>
                    <a:pt x="2" y="106"/>
                  </a:lnTo>
                  <a:lnTo>
                    <a:pt x="0" y="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0" name="Freeform 21"/>
            <p:cNvSpPr>
              <a:spLocks/>
            </p:cNvSpPr>
            <p:nvPr/>
          </p:nvSpPr>
          <p:spPr bwMode="grayWhite">
            <a:xfrm>
              <a:off x="3333" y="1750"/>
              <a:ext cx="292" cy="518"/>
            </a:xfrm>
            <a:custGeom>
              <a:avLst/>
              <a:gdLst>
                <a:gd name="T0" fmla="*/ 7 w 314"/>
                <a:gd name="T1" fmla="*/ 6 h 558"/>
                <a:gd name="T2" fmla="*/ 7 w 314"/>
                <a:gd name="T3" fmla="*/ 6 h 558"/>
                <a:gd name="T4" fmla="*/ 7 w 314"/>
                <a:gd name="T5" fmla="*/ 6 h 558"/>
                <a:gd name="T6" fmla="*/ 7 w 314"/>
                <a:gd name="T7" fmla="*/ 6 h 558"/>
                <a:gd name="T8" fmla="*/ 7 w 314"/>
                <a:gd name="T9" fmla="*/ 6 h 558"/>
                <a:gd name="T10" fmla="*/ 7 w 314"/>
                <a:gd name="T11" fmla="*/ 6 h 558"/>
                <a:gd name="T12" fmla="*/ 7 w 314"/>
                <a:gd name="T13" fmla="*/ 6 h 558"/>
                <a:gd name="T14" fmla="*/ 7 w 314"/>
                <a:gd name="T15" fmla="*/ 6 h 558"/>
                <a:gd name="T16" fmla="*/ 7 w 314"/>
                <a:gd name="T17" fmla="*/ 6 h 558"/>
                <a:gd name="T18" fmla="*/ 7 w 314"/>
                <a:gd name="T19" fmla="*/ 6 h 558"/>
                <a:gd name="T20" fmla="*/ 7 w 314"/>
                <a:gd name="T21" fmla="*/ 6 h 558"/>
                <a:gd name="T22" fmla="*/ 7 w 314"/>
                <a:gd name="T23" fmla="*/ 6 h 558"/>
                <a:gd name="T24" fmla="*/ 4 w 314"/>
                <a:gd name="T25" fmla="*/ 6 h 558"/>
                <a:gd name="T26" fmla="*/ 0 w 314"/>
                <a:gd name="T27" fmla="*/ 6 h 558"/>
                <a:gd name="T28" fmla="*/ 7 w 314"/>
                <a:gd name="T29" fmla="*/ 6 h 558"/>
                <a:gd name="T30" fmla="*/ 7 w 314"/>
                <a:gd name="T31" fmla="*/ 6 h 558"/>
                <a:gd name="T32" fmla="*/ 7 w 314"/>
                <a:gd name="T33" fmla="*/ 6 h 558"/>
                <a:gd name="T34" fmla="*/ 7 w 314"/>
                <a:gd name="T35" fmla="*/ 6 h 558"/>
                <a:gd name="T36" fmla="*/ 7 w 314"/>
                <a:gd name="T37" fmla="*/ 6 h 558"/>
                <a:gd name="T38" fmla="*/ 7 w 314"/>
                <a:gd name="T39" fmla="*/ 6 h 558"/>
                <a:gd name="T40" fmla="*/ 7 w 314"/>
                <a:gd name="T41" fmla="*/ 6 h 558"/>
                <a:gd name="T42" fmla="*/ 7 w 314"/>
                <a:gd name="T43" fmla="*/ 6 h 558"/>
                <a:gd name="T44" fmla="*/ 7 w 314"/>
                <a:gd name="T45" fmla="*/ 6 h 558"/>
                <a:gd name="T46" fmla="*/ 7 w 314"/>
                <a:gd name="T47" fmla="*/ 6 h 558"/>
                <a:gd name="T48" fmla="*/ 7 w 314"/>
                <a:gd name="T49" fmla="*/ 6 h 558"/>
                <a:gd name="T50" fmla="*/ 7 w 314"/>
                <a:gd name="T51" fmla="*/ 6 h 558"/>
                <a:gd name="T52" fmla="*/ 7 w 314"/>
                <a:gd name="T53" fmla="*/ 6 h 558"/>
                <a:gd name="T54" fmla="*/ 7 w 314"/>
                <a:gd name="T55" fmla="*/ 6 h 558"/>
                <a:gd name="T56" fmla="*/ 7 w 314"/>
                <a:gd name="T57" fmla="*/ 6 h 558"/>
                <a:gd name="T58" fmla="*/ 7 w 314"/>
                <a:gd name="T59" fmla="*/ 6 h 558"/>
                <a:gd name="T60" fmla="*/ 7 w 314"/>
                <a:gd name="T61" fmla="*/ 6 h 558"/>
                <a:gd name="T62" fmla="*/ 7 w 314"/>
                <a:gd name="T63" fmla="*/ 6 h 558"/>
                <a:gd name="T64" fmla="*/ 7 w 314"/>
                <a:gd name="T65" fmla="*/ 6 h 558"/>
                <a:gd name="T66" fmla="*/ 7 w 314"/>
                <a:gd name="T67" fmla="*/ 6 h 558"/>
                <a:gd name="T68" fmla="*/ 7 w 314"/>
                <a:gd name="T69" fmla="*/ 6 h 558"/>
                <a:gd name="T70" fmla="*/ 7 w 314"/>
                <a:gd name="T71" fmla="*/ 6 h 558"/>
                <a:gd name="T72" fmla="*/ 7 w 314"/>
                <a:gd name="T73" fmla="*/ 6 h 558"/>
                <a:gd name="T74" fmla="*/ 7 w 314"/>
                <a:gd name="T75" fmla="*/ 6 h 558"/>
                <a:gd name="T76" fmla="*/ 7 w 314"/>
                <a:gd name="T77" fmla="*/ 6 h 558"/>
                <a:gd name="T78" fmla="*/ 7 w 314"/>
                <a:gd name="T79" fmla="*/ 6 h 558"/>
                <a:gd name="T80" fmla="*/ 7 w 314"/>
                <a:gd name="T81" fmla="*/ 6 h 558"/>
                <a:gd name="T82" fmla="*/ 7 w 314"/>
                <a:gd name="T83" fmla="*/ 6 h 558"/>
                <a:gd name="T84" fmla="*/ 7 w 314"/>
                <a:gd name="T85" fmla="*/ 6 h 558"/>
                <a:gd name="T86" fmla="*/ 7 w 314"/>
                <a:gd name="T87" fmla="*/ 6 h 558"/>
                <a:gd name="T88" fmla="*/ 7 w 314"/>
                <a:gd name="T89" fmla="*/ 6 h 558"/>
                <a:gd name="T90" fmla="*/ 7 w 314"/>
                <a:gd name="T91" fmla="*/ 6 h 558"/>
                <a:gd name="T92" fmla="*/ 7 w 314"/>
                <a:gd name="T93" fmla="*/ 6 h 558"/>
                <a:gd name="T94" fmla="*/ 7 w 314"/>
                <a:gd name="T95" fmla="*/ 6 h 55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14"/>
                <a:gd name="T145" fmla="*/ 0 h 558"/>
                <a:gd name="T146" fmla="*/ 314 w 314"/>
                <a:gd name="T147" fmla="*/ 558 h 55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14" h="558">
                  <a:moveTo>
                    <a:pt x="258" y="0"/>
                  </a:moveTo>
                  <a:lnTo>
                    <a:pt x="52" y="14"/>
                  </a:lnTo>
                  <a:lnTo>
                    <a:pt x="56" y="18"/>
                  </a:lnTo>
                  <a:lnTo>
                    <a:pt x="70" y="30"/>
                  </a:lnTo>
                  <a:lnTo>
                    <a:pt x="72" y="38"/>
                  </a:lnTo>
                  <a:lnTo>
                    <a:pt x="86" y="46"/>
                  </a:lnTo>
                  <a:lnTo>
                    <a:pt x="92" y="64"/>
                  </a:lnTo>
                  <a:lnTo>
                    <a:pt x="90" y="72"/>
                  </a:lnTo>
                  <a:lnTo>
                    <a:pt x="86" y="82"/>
                  </a:lnTo>
                  <a:lnTo>
                    <a:pt x="80" y="88"/>
                  </a:lnTo>
                  <a:lnTo>
                    <a:pt x="80" y="96"/>
                  </a:lnTo>
                  <a:lnTo>
                    <a:pt x="68" y="110"/>
                  </a:lnTo>
                  <a:lnTo>
                    <a:pt x="56" y="114"/>
                  </a:lnTo>
                  <a:lnTo>
                    <a:pt x="52" y="118"/>
                  </a:lnTo>
                  <a:lnTo>
                    <a:pt x="36" y="120"/>
                  </a:lnTo>
                  <a:lnTo>
                    <a:pt x="30" y="124"/>
                  </a:lnTo>
                  <a:lnTo>
                    <a:pt x="24" y="134"/>
                  </a:lnTo>
                  <a:lnTo>
                    <a:pt x="26" y="142"/>
                  </a:lnTo>
                  <a:lnTo>
                    <a:pt x="34" y="152"/>
                  </a:lnTo>
                  <a:lnTo>
                    <a:pt x="38" y="158"/>
                  </a:lnTo>
                  <a:lnTo>
                    <a:pt x="34" y="172"/>
                  </a:lnTo>
                  <a:lnTo>
                    <a:pt x="24" y="198"/>
                  </a:lnTo>
                  <a:lnTo>
                    <a:pt x="12" y="204"/>
                  </a:lnTo>
                  <a:lnTo>
                    <a:pt x="8" y="212"/>
                  </a:lnTo>
                  <a:lnTo>
                    <a:pt x="10" y="220"/>
                  </a:lnTo>
                  <a:lnTo>
                    <a:pt x="4" y="228"/>
                  </a:lnTo>
                  <a:lnTo>
                    <a:pt x="4" y="232"/>
                  </a:lnTo>
                  <a:lnTo>
                    <a:pt x="0" y="244"/>
                  </a:lnTo>
                  <a:lnTo>
                    <a:pt x="0" y="262"/>
                  </a:lnTo>
                  <a:lnTo>
                    <a:pt x="8" y="278"/>
                  </a:lnTo>
                  <a:lnTo>
                    <a:pt x="8" y="286"/>
                  </a:lnTo>
                  <a:lnTo>
                    <a:pt x="30" y="312"/>
                  </a:lnTo>
                  <a:lnTo>
                    <a:pt x="54" y="330"/>
                  </a:lnTo>
                  <a:lnTo>
                    <a:pt x="60" y="336"/>
                  </a:lnTo>
                  <a:lnTo>
                    <a:pt x="72" y="372"/>
                  </a:lnTo>
                  <a:lnTo>
                    <a:pt x="76" y="376"/>
                  </a:lnTo>
                  <a:lnTo>
                    <a:pt x="84" y="368"/>
                  </a:lnTo>
                  <a:lnTo>
                    <a:pt x="90" y="364"/>
                  </a:lnTo>
                  <a:lnTo>
                    <a:pt x="108" y="374"/>
                  </a:lnTo>
                  <a:lnTo>
                    <a:pt x="112" y="380"/>
                  </a:lnTo>
                  <a:lnTo>
                    <a:pt x="108" y="392"/>
                  </a:lnTo>
                  <a:lnTo>
                    <a:pt x="110" y="406"/>
                  </a:lnTo>
                  <a:lnTo>
                    <a:pt x="96" y="424"/>
                  </a:lnTo>
                  <a:lnTo>
                    <a:pt x="92" y="430"/>
                  </a:lnTo>
                  <a:lnTo>
                    <a:pt x="98" y="440"/>
                  </a:lnTo>
                  <a:lnTo>
                    <a:pt x="110" y="454"/>
                  </a:lnTo>
                  <a:lnTo>
                    <a:pt x="132" y="468"/>
                  </a:lnTo>
                  <a:lnTo>
                    <a:pt x="144" y="470"/>
                  </a:lnTo>
                  <a:lnTo>
                    <a:pt x="166" y="490"/>
                  </a:lnTo>
                  <a:lnTo>
                    <a:pt x="170" y="508"/>
                  </a:lnTo>
                  <a:lnTo>
                    <a:pt x="178" y="516"/>
                  </a:lnTo>
                  <a:lnTo>
                    <a:pt x="176" y="520"/>
                  </a:lnTo>
                  <a:lnTo>
                    <a:pt x="170" y="526"/>
                  </a:lnTo>
                  <a:lnTo>
                    <a:pt x="170" y="530"/>
                  </a:lnTo>
                  <a:lnTo>
                    <a:pt x="186" y="558"/>
                  </a:lnTo>
                  <a:lnTo>
                    <a:pt x="190" y="556"/>
                  </a:lnTo>
                  <a:lnTo>
                    <a:pt x="190" y="552"/>
                  </a:lnTo>
                  <a:lnTo>
                    <a:pt x="196" y="552"/>
                  </a:lnTo>
                  <a:lnTo>
                    <a:pt x="198" y="554"/>
                  </a:lnTo>
                  <a:lnTo>
                    <a:pt x="202" y="538"/>
                  </a:lnTo>
                  <a:lnTo>
                    <a:pt x="212" y="532"/>
                  </a:lnTo>
                  <a:lnTo>
                    <a:pt x="224" y="534"/>
                  </a:lnTo>
                  <a:lnTo>
                    <a:pt x="234" y="540"/>
                  </a:lnTo>
                  <a:lnTo>
                    <a:pt x="244" y="546"/>
                  </a:lnTo>
                  <a:lnTo>
                    <a:pt x="254" y="542"/>
                  </a:lnTo>
                  <a:lnTo>
                    <a:pt x="250" y="522"/>
                  </a:lnTo>
                  <a:lnTo>
                    <a:pt x="248" y="510"/>
                  </a:lnTo>
                  <a:lnTo>
                    <a:pt x="256" y="506"/>
                  </a:lnTo>
                  <a:lnTo>
                    <a:pt x="280" y="500"/>
                  </a:lnTo>
                  <a:lnTo>
                    <a:pt x="282" y="498"/>
                  </a:lnTo>
                  <a:lnTo>
                    <a:pt x="274" y="488"/>
                  </a:lnTo>
                  <a:lnTo>
                    <a:pt x="272" y="484"/>
                  </a:lnTo>
                  <a:lnTo>
                    <a:pt x="276" y="482"/>
                  </a:lnTo>
                  <a:lnTo>
                    <a:pt x="278" y="474"/>
                  </a:lnTo>
                  <a:lnTo>
                    <a:pt x="280" y="470"/>
                  </a:lnTo>
                  <a:lnTo>
                    <a:pt x="280" y="468"/>
                  </a:lnTo>
                  <a:lnTo>
                    <a:pt x="278" y="464"/>
                  </a:lnTo>
                  <a:lnTo>
                    <a:pt x="278" y="460"/>
                  </a:lnTo>
                  <a:lnTo>
                    <a:pt x="284" y="442"/>
                  </a:lnTo>
                  <a:lnTo>
                    <a:pt x="284" y="428"/>
                  </a:lnTo>
                  <a:lnTo>
                    <a:pt x="294" y="416"/>
                  </a:lnTo>
                  <a:lnTo>
                    <a:pt x="302" y="400"/>
                  </a:lnTo>
                  <a:lnTo>
                    <a:pt x="302" y="394"/>
                  </a:lnTo>
                  <a:lnTo>
                    <a:pt x="314" y="374"/>
                  </a:lnTo>
                  <a:lnTo>
                    <a:pt x="310" y="354"/>
                  </a:lnTo>
                  <a:lnTo>
                    <a:pt x="302" y="336"/>
                  </a:lnTo>
                  <a:lnTo>
                    <a:pt x="304" y="324"/>
                  </a:lnTo>
                  <a:lnTo>
                    <a:pt x="302" y="314"/>
                  </a:lnTo>
                  <a:lnTo>
                    <a:pt x="306" y="310"/>
                  </a:lnTo>
                  <a:lnTo>
                    <a:pt x="286" y="74"/>
                  </a:lnTo>
                  <a:lnTo>
                    <a:pt x="282" y="72"/>
                  </a:lnTo>
                  <a:lnTo>
                    <a:pt x="280" y="66"/>
                  </a:lnTo>
                  <a:lnTo>
                    <a:pt x="274" y="46"/>
                  </a:lnTo>
                  <a:lnTo>
                    <a:pt x="272" y="38"/>
                  </a:lnTo>
                  <a:lnTo>
                    <a:pt x="264" y="32"/>
                  </a:lnTo>
                  <a:lnTo>
                    <a:pt x="258" y="18"/>
                  </a:lnTo>
                  <a:lnTo>
                    <a:pt x="258" y="0"/>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491" name="Freeform 22"/>
            <p:cNvSpPr>
              <a:spLocks/>
            </p:cNvSpPr>
            <p:nvPr/>
          </p:nvSpPr>
          <p:spPr bwMode="grayWhite">
            <a:xfrm>
              <a:off x="3640" y="1424"/>
              <a:ext cx="285" cy="389"/>
            </a:xfrm>
            <a:custGeom>
              <a:avLst/>
              <a:gdLst>
                <a:gd name="T0" fmla="*/ 7 w 306"/>
                <a:gd name="T1" fmla="*/ 6 h 420"/>
                <a:gd name="T2" fmla="*/ 7 w 306"/>
                <a:gd name="T3" fmla="*/ 6 h 420"/>
                <a:gd name="T4" fmla="*/ 7 w 306"/>
                <a:gd name="T5" fmla="*/ 6 h 420"/>
                <a:gd name="T6" fmla="*/ 7 w 306"/>
                <a:gd name="T7" fmla="*/ 6 h 420"/>
                <a:gd name="T8" fmla="*/ 7 w 306"/>
                <a:gd name="T9" fmla="*/ 6 h 420"/>
                <a:gd name="T10" fmla="*/ 7 w 306"/>
                <a:gd name="T11" fmla="*/ 6 h 420"/>
                <a:gd name="T12" fmla="*/ 7 w 306"/>
                <a:gd name="T13" fmla="*/ 6 h 420"/>
                <a:gd name="T14" fmla="*/ 7 w 306"/>
                <a:gd name="T15" fmla="*/ 6 h 420"/>
                <a:gd name="T16" fmla="*/ 7 w 306"/>
                <a:gd name="T17" fmla="*/ 6 h 420"/>
                <a:gd name="T18" fmla="*/ 7 w 306"/>
                <a:gd name="T19" fmla="*/ 6 h 420"/>
                <a:gd name="T20" fmla="*/ 7 w 306"/>
                <a:gd name="T21" fmla="*/ 6 h 420"/>
                <a:gd name="T22" fmla="*/ 7 w 306"/>
                <a:gd name="T23" fmla="*/ 6 h 420"/>
                <a:gd name="T24" fmla="*/ 7 w 306"/>
                <a:gd name="T25" fmla="*/ 6 h 420"/>
                <a:gd name="T26" fmla="*/ 7 w 306"/>
                <a:gd name="T27" fmla="*/ 6 h 420"/>
                <a:gd name="T28" fmla="*/ 7 w 306"/>
                <a:gd name="T29" fmla="*/ 6 h 420"/>
                <a:gd name="T30" fmla="*/ 7 w 306"/>
                <a:gd name="T31" fmla="*/ 6 h 420"/>
                <a:gd name="T32" fmla="*/ 7 w 306"/>
                <a:gd name="T33" fmla="*/ 6 h 420"/>
                <a:gd name="T34" fmla="*/ 7 w 306"/>
                <a:gd name="T35" fmla="*/ 6 h 420"/>
                <a:gd name="T36" fmla="*/ 7 w 306"/>
                <a:gd name="T37" fmla="*/ 6 h 420"/>
                <a:gd name="T38" fmla="*/ 7 w 306"/>
                <a:gd name="T39" fmla="*/ 6 h 420"/>
                <a:gd name="T40" fmla="*/ 7 w 306"/>
                <a:gd name="T41" fmla="*/ 6 h 420"/>
                <a:gd name="T42" fmla="*/ 7 w 306"/>
                <a:gd name="T43" fmla="*/ 6 h 420"/>
                <a:gd name="T44" fmla="*/ 7 w 306"/>
                <a:gd name="T45" fmla="*/ 6 h 420"/>
                <a:gd name="T46" fmla="*/ 7 w 306"/>
                <a:gd name="T47" fmla="*/ 6 h 420"/>
                <a:gd name="T48" fmla="*/ 7 w 306"/>
                <a:gd name="T49" fmla="*/ 6 h 420"/>
                <a:gd name="T50" fmla="*/ 7 w 306"/>
                <a:gd name="T51" fmla="*/ 6 h 420"/>
                <a:gd name="T52" fmla="*/ 7 w 306"/>
                <a:gd name="T53" fmla="*/ 6 h 420"/>
                <a:gd name="T54" fmla="*/ 7 w 306"/>
                <a:gd name="T55" fmla="*/ 6 h 420"/>
                <a:gd name="T56" fmla="*/ 7 w 306"/>
                <a:gd name="T57" fmla="*/ 6 h 420"/>
                <a:gd name="T58" fmla="*/ 7 w 306"/>
                <a:gd name="T59" fmla="*/ 6 h 420"/>
                <a:gd name="T60" fmla="*/ 7 w 306"/>
                <a:gd name="T61" fmla="*/ 6 h 420"/>
                <a:gd name="T62" fmla="*/ 7 w 306"/>
                <a:gd name="T63" fmla="*/ 6 h 420"/>
                <a:gd name="T64" fmla="*/ 7 w 306"/>
                <a:gd name="T65" fmla="*/ 6 h 420"/>
                <a:gd name="T66" fmla="*/ 7 w 306"/>
                <a:gd name="T67" fmla="*/ 6 h 420"/>
                <a:gd name="T68" fmla="*/ 7 w 306"/>
                <a:gd name="T69" fmla="*/ 6 h 420"/>
                <a:gd name="T70" fmla="*/ 7 w 306"/>
                <a:gd name="T71" fmla="*/ 6 h 420"/>
                <a:gd name="T72" fmla="*/ 7 w 306"/>
                <a:gd name="T73" fmla="*/ 6 h 420"/>
                <a:gd name="T74" fmla="*/ 7 w 306"/>
                <a:gd name="T75" fmla="*/ 6 h 420"/>
                <a:gd name="T76" fmla="*/ 7 w 306"/>
                <a:gd name="T77" fmla="*/ 6 h 420"/>
                <a:gd name="T78" fmla="*/ 7 w 306"/>
                <a:gd name="T79" fmla="*/ 6 h 420"/>
                <a:gd name="T80" fmla="*/ 7 w 306"/>
                <a:gd name="T81" fmla="*/ 6 h 420"/>
                <a:gd name="T82" fmla="*/ 7 w 306"/>
                <a:gd name="T83" fmla="*/ 6 h 420"/>
                <a:gd name="T84" fmla="*/ 7 w 306"/>
                <a:gd name="T85" fmla="*/ 6 h 420"/>
                <a:gd name="T86" fmla="*/ 7 w 306"/>
                <a:gd name="T87" fmla="*/ 6 h 420"/>
                <a:gd name="T88" fmla="*/ 7 w 306"/>
                <a:gd name="T89" fmla="*/ 6 h 420"/>
                <a:gd name="T90" fmla="*/ 4 w 306"/>
                <a:gd name="T91" fmla="*/ 6 h 420"/>
                <a:gd name="T92" fmla="*/ 7 w 306"/>
                <a:gd name="T93" fmla="*/ 6 h 420"/>
                <a:gd name="T94" fmla="*/ 7 w 306"/>
                <a:gd name="T95" fmla="*/ 6 h 420"/>
                <a:gd name="T96" fmla="*/ 7 w 306"/>
                <a:gd name="T97" fmla="*/ 6 h 420"/>
                <a:gd name="T98" fmla="*/ 7 w 306"/>
                <a:gd name="T99" fmla="*/ 6 h 420"/>
                <a:gd name="T100" fmla="*/ 7 w 306"/>
                <a:gd name="T101" fmla="*/ 6 h 420"/>
                <a:gd name="T102" fmla="*/ 7 w 306"/>
                <a:gd name="T103" fmla="*/ 6 h 420"/>
                <a:gd name="T104" fmla="*/ 7 w 306"/>
                <a:gd name="T105" fmla="*/ 6 h 420"/>
                <a:gd name="T106" fmla="*/ 0 w 306"/>
                <a:gd name="T107" fmla="*/ 6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06"/>
                <a:gd name="T163" fmla="*/ 0 h 420"/>
                <a:gd name="T164" fmla="*/ 306 w 306"/>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06" h="420">
                  <a:moveTo>
                    <a:pt x="0" y="420"/>
                  </a:moveTo>
                  <a:lnTo>
                    <a:pt x="154" y="402"/>
                  </a:lnTo>
                  <a:lnTo>
                    <a:pt x="154" y="406"/>
                  </a:lnTo>
                  <a:lnTo>
                    <a:pt x="250" y="392"/>
                  </a:lnTo>
                  <a:lnTo>
                    <a:pt x="252" y="388"/>
                  </a:lnTo>
                  <a:lnTo>
                    <a:pt x="264" y="366"/>
                  </a:lnTo>
                  <a:lnTo>
                    <a:pt x="268" y="360"/>
                  </a:lnTo>
                  <a:lnTo>
                    <a:pt x="266" y="344"/>
                  </a:lnTo>
                  <a:lnTo>
                    <a:pt x="272" y="330"/>
                  </a:lnTo>
                  <a:lnTo>
                    <a:pt x="284" y="322"/>
                  </a:lnTo>
                  <a:lnTo>
                    <a:pt x="284" y="308"/>
                  </a:lnTo>
                  <a:lnTo>
                    <a:pt x="286" y="306"/>
                  </a:lnTo>
                  <a:lnTo>
                    <a:pt x="286" y="298"/>
                  </a:lnTo>
                  <a:lnTo>
                    <a:pt x="294" y="292"/>
                  </a:lnTo>
                  <a:lnTo>
                    <a:pt x="296" y="300"/>
                  </a:lnTo>
                  <a:lnTo>
                    <a:pt x="298" y="300"/>
                  </a:lnTo>
                  <a:lnTo>
                    <a:pt x="304" y="298"/>
                  </a:lnTo>
                  <a:lnTo>
                    <a:pt x="306" y="294"/>
                  </a:lnTo>
                  <a:lnTo>
                    <a:pt x="306" y="286"/>
                  </a:lnTo>
                  <a:lnTo>
                    <a:pt x="304" y="274"/>
                  </a:lnTo>
                  <a:lnTo>
                    <a:pt x="306" y="256"/>
                  </a:lnTo>
                  <a:lnTo>
                    <a:pt x="302" y="246"/>
                  </a:lnTo>
                  <a:lnTo>
                    <a:pt x="298" y="222"/>
                  </a:lnTo>
                  <a:lnTo>
                    <a:pt x="276" y="166"/>
                  </a:lnTo>
                  <a:lnTo>
                    <a:pt x="256" y="158"/>
                  </a:lnTo>
                  <a:lnTo>
                    <a:pt x="246" y="164"/>
                  </a:lnTo>
                  <a:lnTo>
                    <a:pt x="236" y="174"/>
                  </a:lnTo>
                  <a:lnTo>
                    <a:pt x="210" y="212"/>
                  </a:lnTo>
                  <a:lnTo>
                    <a:pt x="208" y="212"/>
                  </a:lnTo>
                  <a:lnTo>
                    <a:pt x="206" y="210"/>
                  </a:lnTo>
                  <a:lnTo>
                    <a:pt x="196" y="206"/>
                  </a:lnTo>
                  <a:lnTo>
                    <a:pt x="192" y="202"/>
                  </a:lnTo>
                  <a:lnTo>
                    <a:pt x="190" y="194"/>
                  </a:lnTo>
                  <a:lnTo>
                    <a:pt x="192" y="178"/>
                  </a:lnTo>
                  <a:lnTo>
                    <a:pt x="196" y="172"/>
                  </a:lnTo>
                  <a:lnTo>
                    <a:pt x="210" y="164"/>
                  </a:lnTo>
                  <a:lnTo>
                    <a:pt x="212" y="158"/>
                  </a:lnTo>
                  <a:lnTo>
                    <a:pt x="212" y="152"/>
                  </a:lnTo>
                  <a:lnTo>
                    <a:pt x="214" y="146"/>
                  </a:lnTo>
                  <a:lnTo>
                    <a:pt x="220" y="142"/>
                  </a:lnTo>
                  <a:lnTo>
                    <a:pt x="226" y="130"/>
                  </a:lnTo>
                  <a:lnTo>
                    <a:pt x="226" y="104"/>
                  </a:lnTo>
                  <a:lnTo>
                    <a:pt x="222" y="92"/>
                  </a:lnTo>
                  <a:lnTo>
                    <a:pt x="218" y="86"/>
                  </a:lnTo>
                  <a:lnTo>
                    <a:pt x="210" y="76"/>
                  </a:lnTo>
                  <a:lnTo>
                    <a:pt x="208" y="72"/>
                  </a:lnTo>
                  <a:lnTo>
                    <a:pt x="210" y="66"/>
                  </a:lnTo>
                  <a:lnTo>
                    <a:pt x="218" y="62"/>
                  </a:lnTo>
                  <a:lnTo>
                    <a:pt x="220" y="60"/>
                  </a:lnTo>
                  <a:lnTo>
                    <a:pt x="210" y="42"/>
                  </a:lnTo>
                  <a:lnTo>
                    <a:pt x="202" y="38"/>
                  </a:lnTo>
                  <a:lnTo>
                    <a:pt x="176" y="26"/>
                  </a:lnTo>
                  <a:lnTo>
                    <a:pt x="158" y="24"/>
                  </a:lnTo>
                  <a:lnTo>
                    <a:pt x="150" y="16"/>
                  </a:lnTo>
                  <a:lnTo>
                    <a:pt x="136" y="12"/>
                  </a:lnTo>
                  <a:lnTo>
                    <a:pt x="122" y="8"/>
                  </a:lnTo>
                  <a:lnTo>
                    <a:pt x="112" y="0"/>
                  </a:lnTo>
                  <a:lnTo>
                    <a:pt x="106" y="6"/>
                  </a:lnTo>
                  <a:lnTo>
                    <a:pt x="98" y="10"/>
                  </a:lnTo>
                  <a:lnTo>
                    <a:pt x="90" y="24"/>
                  </a:lnTo>
                  <a:lnTo>
                    <a:pt x="90" y="34"/>
                  </a:lnTo>
                  <a:lnTo>
                    <a:pt x="92" y="38"/>
                  </a:lnTo>
                  <a:lnTo>
                    <a:pt x="94" y="40"/>
                  </a:lnTo>
                  <a:lnTo>
                    <a:pt x="96" y="44"/>
                  </a:lnTo>
                  <a:lnTo>
                    <a:pt x="94" y="46"/>
                  </a:lnTo>
                  <a:lnTo>
                    <a:pt x="88" y="48"/>
                  </a:lnTo>
                  <a:lnTo>
                    <a:pt x="82" y="52"/>
                  </a:lnTo>
                  <a:lnTo>
                    <a:pt x="76" y="58"/>
                  </a:lnTo>
                  <a:lnTo>
                    <a:pt x="72" y="68"/>
                  </a:lnTo>
                  <a:lnTo>
                    <a:pt x="74" y="80"/>
                  </a:lnTo>
                  <a:lnTo>
                    <a:pt x="76" y="90"/>
                  </a:lnTo>
                  <a:lnTo>
                    <a:pt x="70" y="102"/>
                  </a:lnTo>
                  <a:lnTo>
                    <a:pt x="60" y="106"/>
                  </a:lnTo>
                  <a:lnTo>
                    <a:pt x="58" y="98"/>
                  </a:lnTo>
                  <a:lnTo>
                    <a:pt x="62" y="88"/>
                  </a:lnTo>
                  <a:lnTo>
                    <a:pt x="58" y="76"/>
                  </a:lnTo>
                  <a:lnTo>
                    <a:pt x="60" y="72"/>
                  </a:lnTo>
                  <a:lnTo>
                    <a:pt x="58" y="70"/>
                  </a:lnTo>
                  <a:lnTo>
                    <a:pt x="56" y="72"/>
                  </a:lnTo>
                  <a:lnTo>
                    <a:pt x="50" y="78"/>
                  </a:lnTo>
                  <a:lnTo>
                    <a:pt x="50" y="90"/>
                  </a:lnTo>
                  <a:lnTo>
                    <a:pt x="46" y="94"/>
                  </a:lnTo>
                  <a:lnTo>
                    <a:pt x="40" y="94"/>
                  </a:lnTo>
                  <a:lnTo>
                    <a:pt x="32" y="102"/>
                  </a:lnTo>
                  <a:lnTo>
                    <a:pt x="28" y="110"/>
                  </a:lnTo>
                  <a:lnTo>
                    <a:pt x="28" y="114"/>
                  </a:lnTo>
                  <a:lnTo>
                    <a:pt x="18" y="124"/>
                  </a:lnTo>
                  <a:lnTo>
                    <a:pt x="18" y="140"/>
                  </a:lnTo>
                  <a:lnTo>
                    <a:pt x="18" y="156"/>
                  </a:lnTo>
                  <a:lnTo>
                    <a:pt x="16" y="168"/>
                  </a:lnTo>
                  <a:lnTo>
                    <a:pt x="10" y="182"/>
                  </a:lnTo>
                  <a:lnTo>
                    <a:pt x="4" y="188"/>
                  </a:lnTo>
                  <a:lnTo>
                    <a:pt x="6" y="196"/>
                  </a:lnTo>
                  <a:lnTo>
                    <a:pt x="12" y="220"/>
                  </a:lnTo>
                  <a:lnTo>
                    <a:pt x="8" y="232"/>
                  </a:lnTo>
                  <a:lnTo>
                    <a:pt x="14" y="244"/>
                  </a:lnTo>
                  <a:lnTo>
                    <a:pt x="28" y="272"/>
                  </a:lnTo>
                  <a:lnTo>
                    <a:pt x="38" y="296"/>
                  </a:lnTo>
                  <a:lnTo>
                    <a:pt x="38" y="318"/>
                  </a:lnTo>
                  <a:lnTo>
                    <a:pt x="42" y="322"/>
                  </a:lnTo>
                  <a:lnTo>
                    <a:pt x="42" y="326"/>
                  </a:lnTo>
                  <a:lnTo>
                    <a:pt x="40" y="328"/>
                  </a:lnTo>
                  <a:lnTo>
                    <a:pt x="38" y="350"/>
                  </a:lnTo>
                  <a:lnTo>
                    <a:pt x="34" y="364"/>
                  </a:lnTo>
                  <a:lnTo>
                    <a:pt x="28" y="378"/>
                  </a:lnTo>
                  <a:lnTo>
                    <a:pt x="16" y="408"/>
                  </a:lnTo>
                  <a:lnTo>
                    <a:pt x="4" y="416"/>
                  </a:lnTo>
                  <a:lnTo>
                    <a:pt x="0" y="420"/>
                  </a:lnTo>
                  <a:close/>
                </a:path>
              </a:pathLst>
            </a:custGeom>
            <a:solidFill>
              <a:srgbClr val="BADEDA"/>
            </a:solidFill>
            <a:ln w="6350" cmpd="sng">
              <a:solidFill>
                <a:srgbClr val="50A69C"/>
              </a:solidFill>
              <a:round/>
              <a:headEnd/>
              <a:tailEnd/>
            </a:ln>
          </p:spPr>
          <p:txBody>
            <a:bodyPr/>
            <a:lstStyle/>
            <a:p>
              <a:endParaRPr lang="en-US"/>
            </a:p>
          </p:txBody>
        </p:sp>
        <p:sp>
          <p:nvSpPr>
            <p:cNvPr id="146492" name="Freeform 23"/>
            <p:cNvSpPr>
              <a:spLocks/>
            </p:cNvSpPr>
            <p:nvPr/>
          </p:nvSpPr>
          <p:spPr bwMode="grayWhite">
            <a:xfrm>
              <a:off x="3373" y="1292"/>
              <a:ext cx="447" cy="218"/>
            </a:xfrm>
            <a:custGeom>
              <a:avLst/>
              <a:gdLst>
                <a:gd name="T0" fmla="*/ 7 w 480"/>
                <a:gd name="T1" fmla="*/ 6 h 236"/>
                <a:gd name="T2" fmla="*/ 7 w 480"/>
                <a:gd name="T3" fmla="*/ 6 h 236"/>
                <a:gd name="T4" fmla="*/ 7 w 480"/>
                <a:gd name="T5" fmla="*/ 6 h 236"/>
                <a:gd name="T6" fmla="*/ 7 w 480"/>
                <a:gd name="T7" fmla="*/ 4 h 236"/>
                <a:gd name="T8" fmla="*/ 7 w 480"/>
                <a:gd name="T9" fmla="*/ 4 h 236"/>
                <a:gd name="T10" fmla="*/ 7 w 480"/>
                <a:gd name="T11" fmla="*/ 6 h 236"/>
                <a:gd name="T12" fmla="*/ 7 w 480"/>
                <a:gd name="T13" fmla="*/ 6 h 236"/>
                <a:gd name="T14" fmla="*/ 7 w 480"/>
                <a:gd name="T15" fmla="*/ 6 h 236"/>
                <a:gd name="T16" fmla="*/ 7 w 480"/>
                <a:gd name="T17" fmla="*/ 6 h 236"/>
                <a:gd name="T18" fmla="*/ 7 w 480"/>
                <a:gd name="T19" fmla="*/ 6 h 236"/>
                <a:gd name="T20" fmla="*/ 7 w 480"/>
                <a:gd name="T21" fmla="*/ 6 h 236"/>
                <a:gd name="T22" fmla="*/ 7 w 480"/>
                <a:gd name="T23" fmla="*/ 6 h 236"/>
                <a:gd name="T24" fmla="*/ 7 w 480"/>
                <a:gd name="T25" fmla="*/ 6 h 236"/>
                <a:gd name="T26" fmla="*/ 7 w 480"/>
                <a:gd name="T27" fmla="*/ 6 h 236"/>
                <a:gd name="T28" fmla="*/ 7 w 480"/>
                <a:gd name="T29" fmla="*/ 6 h 236"/>
                <a:gd name="T30" fmla="*/ 7 w 480"/>
                <a:gd name="T31" fmla="*/ 6 h 236"/>
                <a:gd name="T32" fmla="*/ 7 w 480"/>
                <a:gd name="T33" fmla="*/ 6 h 236"/>
                <a:gd name="T34" fmla="*/ 7 w 480"/>
                <a:gd name="T35" fmla="*/ 6 h 236"/>
                <a:gd name="T36" fmla="*/ 7 w 480"/>
                <a:gd name="T37" fmla="*/ 6 h 236"/>
                <a:gd name="T38" fmla="*/ 7 w 480"/>
                <a:gd name="T39" fmla="*/ 6 h 236"/>
                <a:gd name="T40" fmla="*/ 7 w 480"/>
                <a:gd name="T41" fmla="*/ 6 h 236"/>
                <a:gd name="T42" fmla="*/ 7 w 480"/>
                <a:gd name="T43" fmla="*/ 6 h 236"/>
                <a:gd name="T44" fmla="*/ 7 w 480"/>
                <a:gd name="T45" fmla="*/ 6 h 236"/>
                <a:gd name="T46" fmla="*/ 7 w 480"/>
                <a:gd name="T47" fmla="*/ 6 h 236"/>
                <a:gd name="T48" fmla="*/ 7 w 480"/>
                <a:gd name="T49" fmla="*/ 6 h 236"/>
                <a:gd name="T50" fmla="*/ 7 w 480"/>
                <a:gd name="T51" fmla="*/ 6 h 236"/>
                <a:gd name="T52" fmla="*/ 7 w 480"/>
                <a:gd name="T53" fmla="*/ 6 h 236"/>
                <a:gd name="T54" fmla="*/ 7 w 480"/>
                <a:gd name="T55" fmla="*/ 6 h 236"/>
                <a:gd name="T56" fmla="*/ 7 w 480"/>
                <a:gd name="T57" fmla="*/ 6 h 236"/>
                <a:gd name="T58" fmla="*/ 7 w 480"/>
                <a:gd name="T59" fmla="*/ 6 h 236"/>
                <a:gd name="T60" fmla="*/ 7 w 480"/>
                <a:gd name="T61" fmla="*/ 6 h 236"/>
                <a:gd name="T62" fmla="*/ 7 w 480"/>
                <a:gd name="T63" fmla="*/ 6 h 236"/>
                <a:gd name="T64" fmla="*/ 7 w 480"/>
                <a:gd name="T65" fmla="*/ 6 h 236"/>
                <a:gd name="T66" fmla="*/ 7 w 480"/>
                <a:gd name="T67" fmla="*/ 6 h 236"/>
                <a:gd name="T68" fmla="*/ 7 w 480"/>
                <a:gd name="T69" fmla="*/ 6 h 236"/>
                <a:gd name="T70" fmla="*/ 7 w 480"/>
                <a:gd name="T71" fmla="*/ 6 h 236"/>
                <a:gd name="T72" fmla="*/ 7 w 480"/>
                <a:gd name="T73" fmla="*/ 6 h 236"/>
                <a:gd name="T74" fmla="*/ 7 w 480"/>
                <a:gd name="T75" fmla="*/ 6 h 236"/>
                <a:gd name="T76" fmla="*/ 7 w 480"/>
                <a:gd name="T77" fmla="*/ 6 h 236"/>
                <a:gd name="T78" fmla="*/ 7 w 480"/>
                <a:gd name="T79" fmla="*/ 6 h 236"/>
                <a:gd name="T80" fmla="*/ 7 w 480"/>
                <a:gd name="T81" fmla="*/ 6 h 236"/>
                <a:gd name="T82" fmla="*/ 7 w 480"/>
                <a:gd name="T83" fmla="*/ 6 h 236"/>
                <a:gd name="T84" fmla="*/ 7 w 480"/>
                <a:gd name="T85" fmla="*/ 6 h 236"/>
                <a:gd name="T86" fmla="*/ 0 w 480"/>
                <a:gd name="T87" fmla="*/ 6 h 2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80"/>
                <a:gd name="T133" fmla="*/ 0 h 236"/>
                <a:gd name="T134" fmla="*/ 480 w 480"/>
                <a:gd name="T135" fmla="*/ 236 h 2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80" h="236">
                  <a:moveTo>
                    <a:pt x="0" y="100"/>
                  </a:moveTo>
                  <a:lnTo>
                    <a:pt x="14" y="96"/>
                  </a:lnTo>
                  <a:lnTo>
                    <a:pt x="22" y="92"/>
                  </a:lnTo>
                  <a:lnTo>
                    <a:pt x="36" y="82"/>
                  </a:lnTo>
                  <a:lnTo>
                    <a:pt x="40" y="76"/>
                  </a:lnTo>
                  <a:lnTo>
                    <a:pt x="46" y="74"/>
                  </a:lnTo>
                  <a:lnTo>
                    <a:pt x="72" y="64"/>
                  </a:lnTo>
                  <a:lnTo>
                    <a:pt x="90" y="54"/>
                  </a:lnTo>
                  <a:lnTo>
                    <a:pt x="112" y="32"/>
                  </a:lnTo>
                  <a:lnTo>
                    <a:pt x="120" y="30"/>
                  </a:lnTo>
                  <a:lnTo>
                    <a:pt x="138" y="10"/>
                  </a:lnTo>
                  <a:lnTo>
                    <a:pt x="150" y="4"/>
                  </a:lnTo>
                  <a:lnTo>
                    <a:pt x="172" y="0"/>
                  </a:lnTo>
                  <a:lnTo>
                    <a:pt x="176" y="2"/>
                  </a:lnTo>
                  <a:lnTo>
                    <a:pt x="178" y="4"/>
                  </a:lnTo>
                  <a:lnTo>
                    <a:pt x="166" y="12"/>
                  </a:lnTo>
                  <a:lnTo>
                    <a:pt x="162" y="12"/>
                  </a:lnTo>
                  <a:lnTo>
                    <a:pt x="158" y="22"/>
                  </a:lnTo>
                  <a:lnTo>
                    <a:pt x="144" y="38"/>
                  </a:lnTo>
                  <a:lnTo>
                    <a:pt x="138" y="44"/>
                  </a:lnTo>
                  <a:lnTo>
                    <a:pt x="134" y="50"/>
                  </a:lnTo>
                  <a:lnTo>
                    <a:pt x="130" y="64"/>
                  </a:lnTo>
                  <a:lnTo>
                    <a:pt x="132" y="74"/>
                  </a:lnTo>
                  <a:lnTo>
                    <a:pt x="134" y="68"/>
                  </a:lnTo>
                  <a:lnTo>
                    <a:pt x="148" y="58"/>
                  </a:lnTo>
                  <a:lnTo>
                    <a:pt x="156" y="58"/>
                  </a:lnTo>
                  <a:lnTo>
                    <a:pt x="162" y="56"/>
                  </a:lnTo>
                  <a:lnTo>
                    <a:pt x="190" y="68"/>
                  </a:lnTo>
                  <a:lnTo>
                    <a:pt x="210" y="92"/>
                  </a:lnTo>
                  <a:lnTo>
                    <a:pt x="228" y="90"/>
                  </a:lnTo>
                  <a:lnTo>
                    <a:pt x="236" y="90"/>
                  </a:lnTo>
                  <a:lnTo>
                    <a:pt x="242" y="94"/>
                  </a:lnTo>
                  <a:lnTo>
                    <a:pt x="248" y="94"/>
                  </a:lnTo>
                  <a:lnTo>
                    <a:pt x="250" y="94"/>
                  </a:lnTo>
                  <a:lnTo>
                    <a:pt x="256" y="96"/>
                  </a:lnTo>
                  <a:lnTo>
                    <a:pt x="256" y="98"/>
                  </a:lnTo>
                  <a:lnTo>
                    <a:pt x="260" y="96"/>
                  </a:lnTo>
                  <a:lnTo>
                    <a:pt x="264" y="90"/>
                  </a:lnTo>
                  <a:lnTo>
                    <a:pt x="282" y="76"/>
                  </a:lnTo>
                  <a:lnTo>
                    <a:pt x="344" y="60"/>
                  </a:lnTo>
                  <a:lnTo>
                    <a:pt x="362" y="50"/>
                  </a:lnTo>
                  <a:lnTo>
                    <a:pt x="368" y="48"/>
                  </a:lnTo>
                  <a:lnTo>
                    <a:pt x="372" y="52"/>
                  </a:lnTo>
                  <a:lnTo>
                    <a:pt x="368" y="60"/>
                  </a:lnTo>
                  <a:lnTo>
                    <a:pt x="368" y="66"/>
                  </a:lnTo>
                  <a:lnTo>
                    <a:pt x="376" y="80"/>
                  </a:lnTo>
                  <a:lnTo>
                    <a:pt x="380" y="82"/>
                  </a:lnTo>
                  <a:lnTo>
                    <a:pt x="382" y="80"/>
                  </a:lnTo>
                  <a:lnTo>
                    <a:pt x="394" y="82"/>
                  </a:lnTo>
                  <a:lnTo>
                    <a:pt x="398" y="78"/>
                  </a:lnTo>
                  <a:lnTo>
                    <a:pt x="418" y="76"/>
                  </a:lnTo>
                  <a:lnTo>
                    <a:pt x="426" y="82"/>
                  </a:lnTo>
                  <a:lnTo>
                    <a:pt x="434" y="98"/>
                  </a:lnTo>
                  <a:lnTo>
                    <a:pt x="440" y="104"/>
                  </a:lnTo>
                  <a:lnTo>
                    <a:pt x="456" y="110"/>
                  </a:lnTo>
                  <a:lnTo>
                    <a:pt x="470" y="106"/>
                  </a:lnTo>
                  <a:lnTo>
                    <a:pt x="476" y="108"/>
                  </a:lnTo>
                  <a:lnTo>
                    <a:pt x="480" y="110"/>
                  </a:lnTo>
                  <a:lnTo>
                    <a:pt x="480" y="116"/>
                  </a:lnTo>
                  <a:lnTo>
                    <a:pt x="474" y="122"/>
                  </a:lnTo>
                  <a:lnTo>
                    <a:pt x="464" y="124"/>
                  </a:lnTo>
                  <a:lnTo>
                    <a:pt x="458" y="122"/>
                  </a:lnTo>
                  <a:lnTo>
                    <a:pt x="456" y="120"/>
                  </a:lnTo>
                  <a:lnTo>
                    <a:pt x="454" y="120"/>
                  </a:lnTo>
                  <a:lnTo>
                    <a:pt x="444" y="124"/>
                  </a:lnTo>
                  <a:lnTo>
                    <a:pt x="436" y="122"/>
                  </a:lnTo>
                  <a:lnTo>
                    <a:pt x="430" y="122"/>
                  </a:lnTo>
                  <a:lnTo>
                    <a:pt x="414" y="124"/>
                  </a:lnTo>
                  <a:lnTo>
                    <a:pt x="404" y="122"/>
                  </a:lnTo>
                  <a:lnTo>
                    <a:pt x="400" y="124"/>
                  </a:lnTo>
                  <a:lnTo>
                    <a:pt x="402" y="134"/>
                  </a:lnTo>
                  <a:lnTo>
                    <a:pt x="400" y="138"/>
                  </a:lnTo>
                  <a:lnTo>
                    <a:pt x="396" y="136"/>
                  </a:lnTo>
                  <a:lnTo>
                    <a:pt x="384" y="126"/>
                  </a:lnTo>
                  <a:lnTo>
                    <a:pt x="358" y="124"/>
                  </a:lnTo>
                  <a:lnTo>
                    <a:pt x="354" y="124"/>
                  </a:lnTo>
                  <a:lnTo>
                    <a:pt x="346" y="122"/>
                  </a:lnTo>
                  <a:lnTo>
                    <a:pt x="330" y="136"/>
                  </a:lnTo>
                  <a:lnTo>
                    <a:pt x="326" y="136"/>
                  </a:lnTo>
                  <a:lnTo>
                    <a:pt x="318" y="138"/>
                  </a:lnTo>
                  <a:lnTo>
                    <a:pt x="316" y="142"/>
                  </a:lnTo>
                  <a:lnTo>
                    <a:pt x="312" y="144"/>
                  </a:lnTo>
                  <a:lnTo>
                    <a:pt x="302" y="142"/>
                  </a:lnTo>
                  <a:lnTo>
                    <a:pt x="292" y="144"/>
                  </a:lnTo>
                  <a:lnTo>
                    <a:pt x="290" y="152"/>
                  </a:lnTo>
                  <a:lnTo>
                    <a:pt x="288" y="158"/>
                  </a:lnTo>
                  <a:lnTo>
                    <a:pt x="266" y="176"/>
                  </a:lnTo>
                  <a:lnTo>
                    <a:pt x="262" y="176"/>
                  </a:lnTo>
                  <a:lnTo>
                    <a:pt x="260" y="172"/>
                  </a:lnTo>
                  <a:lnTo>
                    <a:pt x="270" y="160"/>
                  </a:lnTo>
                  <a:lnTo>
                    <a:pt x="270" y="154"/>
                  </a:lnTo>
                  <a:lnTo>
                    <a:pt x="258" y="154"/>
                  </a:lnTo>
                  <a:lnTo>
                    <a:pt x="254" y="166"/>
                  </a:lnTo>
                  <a:lnTo>
                    <a:pt x="248" y="170"/>
                  </a:lnTo>
                  <a:lnTo>
                    <a:pt x="244" y="164"/>
                  </a:lnTo>
                  <a:lnTo>
                    <a:pt x="242" y="154"/>
                  </a:lnTo>
                  <a:lnTo>
                    <a:pt x="240" y="156"/>
                  </a:lnTo>
                  <a:lnTo>
                    <a:pt x="238" y="170"/>
                  </a:lnTo>
                  <a:lnTo>
                    <a:pt x="228" y="184"/>
                  </a:lnTo>
                  <a:lnTo>
                    <a:pt x="224" y="198"/>
                  </a:lnTo>
                  <a:lnTo>
                    <a:pt x="220" y="206"/>
                  </a:lnTo>
                  <a:lnTo>
                    <a:pt x="210" y="222"/>
                  </a:lnTo>
                  <a:lnTo>
                    <a:pt x="210" y="232"/>
                  </a:lnTo>
                  <a:lnTo>
                    <a:pt x="208" y="236"/>
                  </a:lnTo>
                  <a:lnTo>
                    <a:pt x="198" y="230"/>
                  </a:lnTo>
                  <a:lnTo>
                    <a:pt x="194" y="218"/>
                  </a:lnTo>
                  <a:lnTo>
                    <a:pt x="198" y="214"/>
                  </a:lnTo>
                  <a:lnTo>
                    <a:pt x="200" y="208"/>
                  </a:lnTo>
                  <a:lnTo>
                    <a:pt x="198" y="208"/>
                  </a:lnTo>
                  <a:lnTo>
                    <a:pt x="186" y="210"/>
                  </a:lnTo>
                  <a:lnTo>
                    <a:pt x="184" y="208"/>
                  </a:lnTo>
                  <a:lnTo>
                    <a:pt x="188" y="184"/>
                  </a:lnTo>
                  <a:lnTo>
                    <a:pt x="186" y="176"/>
                  </a:lnTo>
                  <a:lnTo>
                    <a:pt x="172" y="168"/>
                  </a:lnTo>
                  <a:lnTo>
                    <a:pt x="162" y="166"/>
                  </a:lnTo>
                  <a:lnTo>
                    <a:pt x="162" y="162"/>
                  </a:lnTo>
                  <a:lnTo>
                    <a:pt x="166" y="160"/>
                  </a:lnTo>
                  <a:lnTo>
                    <a:pt x="160" y="156"/>
                  </a:lnTo>
                  <a:lnTo>
                    <a:pt x="150" y="152"/>
                  </a:lnTo>
                  <a:lnTo>
                    <a:pt x="134" y="150"/>
                  </a:lnTo>
                  <a:lnTo>
                    <a:pt x="130" y="150"/>
                  </a:lnTo>
                  <a:lnTo>
                    <a:pt x="126" y="154"/>
                  </a:lnTo>
                  <a:lnTo>
                    <a:pt x="124" y="150"/>
                  </a:lnTo>
                  <a:lnTo>
                    <a:pt x="114" y="150"/>
                  </a:lnTo>
                  <a:lnTo>
                    <a:pt x="100" y="138"/>
                  </a:lnTo>
                  <a:lnTo>
                    <a:pt x="92" y="138"/>
                  </a:lnTo>
                  <a:lnTo>
                    <a:pt x="28" y="126"/>
                  </a:lnTo>
                  <a:lnTo>
                    <a:pt x="22" y="122"/>
                  </a:lnTo>
                  <a:lnTo>
                    <a:pt x="20" y="112"/>
                  </a:lnTo>
                  <a:lnTo>
                    <a:pt x="14" y="108"/>
                  </a:lnTo>
                  <a:lnTo>
                    <a:pt x="4" y="106"/>
                  </a:lnTo>
                  <a:lnTo>
                    <a:pt x="0" y="100"/>
                  </a:lnTo>
                  <a:close/>
                </a:path>
              </a:pathLst>
            </a:custGeom>
            <a:solidFill>
              <a:srgbClr val="BADEDA"/>
            </a:solidFill>
            <a:ln w="6350" cmpd="sng">
              <a:solidFill>
                <a:srgbClr val="50A69C"/>
              </a:solidFill>
              <a:round/>
              <a:headEnd/>
              <a:tailEnd/>
            </a:ln>
          </p:spPr>
          <p:txBody>
            <a:bodyPr/>
            <a:lstStyle/>
            <a:p>
              <a:endParaRPr lang="en-US"/>
            </a:p>
          </p:txBody>
        </p:sp>
        <p:sp>
          <p:nvSpPr>
            <p:cNvPr id="146493" name="Freeform 24"/>
            <p:cNvSpPr>
              <a:spLocks/>
            </p:cNvSpPr>
            <p:nvPr/>
          </p:nvSpPr>
          <p:spPr bwMode="grayWhite">
            <a:xfrm>
              <a:off x="3640" y="1424"/>
              <a:ext cx="285" cy="389"/>
            </a:xfrm>
            <a:custGeom>
              <a:avLst/>
              <a:gdLst>
                <a:gd name="T0" fmla="*/ 7 w 306"/>
                <a:gd name="T1" fmla="*/ 6 h 420"/>
                <a:gd name="T2" fmla="*/ 7 w 306"/>
                <a:gd name="T3" fmla="*/ 6 h 420"/>
                <a:gd name="T4" fmla="*/ 7 w 306"/>
                <a:gd name="T5" fmla="*/ 6 h 420"/>
                <a:gd name="T6" fmla="*/ 7 w 306"/>
                <a:gd name="T7" fmla="*/ 6 h 420"/>
                <a:gd name="T8" fmla="*/ 7 w 306"/>
                <a:gd name="T9" fmla="*/ 6 h 420"/>
                <a:gd name="T10" fmla="*/ 7 w 306"/>
                <a:gd name="T11" fmla="*/ 6 h 420"/>
                <a:gd name="T12" fmla="*/ 7 w 306"/>
                <a:gd name="T13" fmla="*/ 6 h 420"/>
                <a:gd name="T14" fmla="*/ 7 w 306"/>
                <a:gd name="T15" fmla="*/ 6 h 420"/>
                <a:gd name="T16" fmla="*/ 7 w 306"/>
                <a:gd name="T17" fmla="*/ 6 h 420"/>
                <a:gd name="T18" fmla="*/ 7 w 306"/>
                <a:gd name="T19" fmla="*/ 6 h 420"/>
                <a:gd name="T20" fmla="*/ 7 w 306"/>
                <a:gd name="T21" fmla="*/ 6 h 420"/>
                <a:gd name="T22" fmla="*/ 7 w 306"/>
                <a:gd name="T23" fmla="*/ 6 h 420"/>
                <a:gd name="T24" fmla="*/ 7 w 306"/>
                <a:gd name="T25" fmla="*/ 6 h 420"/>
                <a:gd name="T26" fmla="*/ 7 w 306"/>
                <a:gd name="T27" fmla="*/ 6 h 420"/>
                <a:gd name="T28" fmla="*/ 7 w 306"/>
                <a:gd name="T29" fmla="*/ 6 h 420"/>
                <a:gd name="T30" fmla="*/ 7 w 306"/>
                <a:gd name="T31" fmla="*/ 6 h 420"/>
                <a:gd name="T32" fmla="*/ 7 w 306"/>
                <a:gd name="T33" fmla="*/ 6 h 420"/>
                <a:gd name="T34" fmla="*/ 7 w 306"/>
                <a:gd name="T35" fmla="*/ 6 h 420"/>
                <a:gd name="T36" fmla="*/ 7 w 306"/>
                <a:gd name="T37" fmla="*/ 6 h 420"/>
                <a:gd name="T38" fmla="*/ 7 w 306"/>
                <a:gd name="T39" fmla="*/ 6 h 420"/>
                <a:gd name="T40" fmla="*/ 7 w 306"/>
                <a:gd name="T41" fmla="*/ 6 h 420"/>
                <a:gd name="T42" fmla="*/ 7 w 306"/>
                <a:gd name="T43" fmla="*/ 6 h 420"/>
                <a:gd name="T44" fmla="*/ 7 w 306"/>
                <a:gd name="T45" fmla="*/ 6 h 420"/>
                <a:gd name="T46" fmla="*/ 7 w 306"/>
                <a:gd name="T47" fmla="*/ 6 h 420"/>
                <a:gd name="T48" fmla="*/ 7 w 306"/>
                <a:gd name="T49" fmla="*/ 6 h 420"/>
                <a:gd name="T50" fmla="*/ 7 w 306"/>
                <a:gd name="T51" fmla="*/ 6 h 420"/>
                <a:gd name="T52" fmla="*/ 7 w 306"/>
                <a:gd name="T53" fmla="*/ 6 h 420"/>
                <a:gd name="T54" fmla="*/ 7 w 306"/>
                <a:gd name="T55" fmla="*/ 6 h 420"/>
                <a:gd name="T56" fmla="*/ 7 w 306"/>
                <a:gd name="T57" fmla="*/ 6 h 420"/>
                <a:gd name="T58" fmla="*/ 7 w 306"/>
                <a:gd name="T59" fmla="*/ 6 h 420"/>
                <a:gd name="T60" fmla="*/ 7 w 306"/>
                <a:gd name="T61" fmla="*/ 6 h 420"/>
                <a:gd name="T62" fmla="*/ 7 w 306"/>
                <a:gd name="T63" fmla="*/ 6 h 420"/>
                <a:gd name="T64" fmla="*/ 7 w 306"/>
                <a:gd name="T65" fmla="*/ 6 h 420"/>
                <a:gd name="T66" fmla="*/ 7 w 306"/>
                <a:gd name="T67" fmla="*/ 6 h 420"/>
                <a:gd name="T68" fmla="*/ 7 w 306"/>
                <a:gd name="T69" fmla="*/ 6 h 420"/>
                <a:gd name="T70" fmla="*/ 7 w 306"/>
                <a:gd name="T71" fmla="*/ 6 h 420"/>
                <a:gd name="T72" fmla="*/ 7 w 306"/>
                <a:gd name="T73" fmla="*/ 6 h 420"/>
                <a:gd name="T74" fmla="*/ 7 w 306"/>
                <a:gd name="T75" fmla="*/ 6 h 420"/>
                <a:gd name="T76" fmla="*/ 7 w 306"/>
                <a:gd name="T77" fmla="*/ 6 h 420"/>
                <a:gd name="T78" fmla="*/ 7 w 306"/>
                <a:gd name="T79" fmla="*/ 6 h 420"/>
                <a:gd name="T80" fmla="*/ 7 w 306"/>
                <a:gd name="T81" fmla="*/ 6 h 420"/>
                <a:gd name="T82" fmla="*/ 7 w 306"/>
                <a:gd name="T83" fmla="*/ 6 h 420"/>
                <a:gd name="T84" fmla="*/ 7 w 306"/>
                <a:gd name="T85" fmla="*/ 6 h 420"/>
                <a:gd name="T86" fmla="*/ 7 w 306"/>
                <a:gd name="T87" fmla="*/ 6 h 420"/>
                <a:gd name="T88" fmla="*/ 7 w 306"/>
                <a:gd name="T89" fmla="*/ 6 h 420"/>
                <a:gd name="T90" fmla="*/ 4 w 306"/>
                <a:gd name="T91" fmla="*/ 6 h 420"/>
                <a:gd name="T92" fmla="*/ 7 w 306"/>
                <a:gd name="T93" fmla="*/ 6 h 420"/>
                <a:gd name="T94" fmla="*/ 7 w 306"/>
                <a:gd name="T95" fmla="*/ 6 h 420"/>
                <a:gd name="T96" fmla="*/ 7 w 306"/>
                <a:gd name="T97" fmla="*/ 6 h 420"/>
                <a:gd name="T98" fmla="*/ 7 w 306"/>
                <a:gd name="T99" fmla="*/ 6 h 420"/>
                <a:gd name="T100" fmla="*/ 7 w 306"/>
                <a:gd name="T101" fmla="*/ 6 h 420"/>
                <a:gd name="T102" fmla="*/ 7 w 306"/>
                <a:gd name="T103" fmla="*/ 6 h 420"/>
                <a:gd name="T104" fmla="*/ 7 w 306"/>
                <a:gd name="T105" fmla="*/ 6 h 420"/>
                <a:gd name="T106" fmla="*/ 0 w 306"/>
                <a:gd name="T107" fmla="*/ 6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06"/>
                <a:gd name="T163" fmla="*/ 0 h 420"/>
                <a:gd name="T164" fmla="*/ 306 w 306"/>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06" h="420">
                  <a:moveTo>
                    <a:pt x="0" y="420"/>
                  </a:moveTo>
                  <a:lnTo>
                    <a:pt x="154" y="402"/>
                  </a:lnTo>
                  <a:lnTo>
                    <a:pt x="154" y="406"/>
                  </a:lnTo>
                  <a:lnTo>
                    <a:pt x="250" y="392"/>
                  </a:lnTo>
                  <a:lnTo>
                    <a:pt x="252" y="388"/>
                  </a:lnTo>
                  <a:lnTo>
                    <a:pt x="264" y="366"/>
                  </a:lnTo>
                  <a:lnTo>
                    <a:pt x="268" y="360"/>
                  </a:lnTo>
                  <a:lnTo>
                    <a:pt x="266" y="344"/>
                  </a:lnTo>
                  <a:lnTo>
                    <a:pt x="272" y="330"/>
                  </a:lnTo>
                  <a:lnTo>
                    <a:pt x="284" y="322"/>
                  </a:lnTo>
                  <a:lnTo>
                    <a:pt x="284" y="308"/>
                  </a:lnTo>
                  <a:lnTo>
                    <a:pt x="286" y="306"/>
                  </a:lnTo>
                  <a:lnTo>
                    <a:pt x="286" y="298"/>
                  </a:lnTo>
                  <a:lnTo>
                    <a:pt x="294" y="292"/>
                  </a:lnTo>
                  <a:lnTo>
                    <a:pt x="296" y="300"/>
                  </a:lnTo>
                  <a:lnTo>
                    <a:pt x="298" y="300"/>
                  </a:lnTo>
                  <a:lnTo>
                    <a:pt x="304" y="298"/>
                  </a:lnTo>
                  <a:lnTo>
                    <a:pt x="306" y="294"/>
                  </a:lnTo>
                  <a:lnTo>
                    <a:pt x="306" y="286"/>
                  </a:lnTo>
                  <a:lnTo>
                    <a:pt x="304" y="274"/>
                  </a:lnTo>
                  <a:lnTo>
                    <a:pt x="306" y="256"/>
                  </a:lnTo>
                  <a:lnTo>
                    <a:pt x="302" y="246"/>
                  </a:lnTo>
                  <a:lnTo>
                    <a:pt x="298" y="222"/>
                  </a:lnTo>
                  <a:lnTo>
                    <a:pt x="276" y="166"/>
                  </a:lnTo>
                  <a:lnTo>
                    <a:pt x="256" y="158"/>
                  </a:lnTo>
                  <a:lnTo>
                    <a:pt x="246" y="164"/>
                  </a:lnTo>
                  <a:lnTo>
                    <a:pt x="236" y="174"/>
                  </a:lnTo>
                  <a:lnTo>
                    <a:pt x="210" y="212"/>
                  </a:lnTo>
                  <a:lnTo>
                    <a:pt x="208" y="212"/>
                  </a:lnTo>
                  <a:lnTo>
                    <a:pt x="206" y="210"/>
                  </a:lnTo>
                  <a:lnTo>
                    <a:pt x="196" y="206"/>
                  </a:lnTo>
                  <a:lnTo>
                    <a:pt x="192" y="202"/>
                  </a:lnTo>
                  <a:lnTo>
                    <a:pt x="190" y="194"/>
                  </a:lnTo>
                  <a:lnTo>
                    <a:pt x="192" y="178"/>
                  </a:lnTo>
                  <a:lnTo>
                    <a:pt x="196" y="172"/>
                  </a:lnTo>
                  <a:lnTo>
                    <a:pt x="210" y="164"/>
                  </a:lnTo>
                  <a:lnTo>
                    <a:pt x="212" y="158"/>
                  </a:lnTo>
                  <a:lnTo>
                    <a:pt x="212" y="152"/>
                  </a:lnTo>
                  <a:lnTo>
                    <a:pt x="214" y="146"/>
                  </a:lnTo>
                  <a:lnTo>
                    <a:pt x="220" y="142"/>
                  </a:lnTo>
                  <a:lnTo>
                    <a:pt x="226" y="130"/>
                  </a:lnTo>
                  <a:lnTo>
                    <a:pt x="226" y="104"/>
                  </a:lnTo>
                  <a:lnTo>
                    <a:pt x="222" y="92"/>
                  </a:lnTo>
                  <a:lnTo>
                    <a:pt x="218" y="86"/>
                  </a:lnTo>
                  <a:lnTo>
                    <a:pt x="210" y="76"/>
                  </a:lnTo>
                  <a:lnTo>
                    <a:pt x="208" y="72"/>
                  </a:lnTo>
                  <a:lnTo>
                    <a:pt x="210" y="66"/>
                  </a:lnTo>
                  <a:lnTo>
                    <a:pt x="218" y="62"/>
                  </a:lnTo>
                  <a:lnTo>
                    <a:pt x="220" y="60"/>
                  </a:lnTo>
                  <a:lnTo>
                    <a:pt x="210" y="42"/>
                  </a:lnTo>
                  <a:lnTo>
                    <a:pt x="202" y="38"/>
                  </a:lnTo>
                  <a:lnTo>
                    <a:pt x="176" y="26"/>
                  </a:lnTo>
                  <a:lnTo>
                    <a:pt x="158" y="24"/>
                  </a:lnTo>
                  <a:lnTo>
                    <a:pt x="150" y="16"/>
                  </a:lnTo>
                  <a:lnTo>
                    <a:pt x="136" y="12"/>
                  </a:lnTo>
                  <a:lnTo>
                    <a:pt x="122" y="8"/>
                  </a:lnTo>
                  <a:lnTo>
                    <a:pt x="112" y="0"/>
                  </a:lnTo>
                  <a:lnTo>
                    <a:pt x="106" y="6"/>
                  </a:lnTo>
                  <a:lnTo>
                    <a:pt x="98" y="10"/>
                  </a:lnTo>
                  <a:lnTo>
                    <a:pt x="90" y="24"/>
                  </a:lnTo>
                  <a:lnTo>
                    <a:pt x="90" y="34"/>
                  </a:lnTo>
                  <a:lnTo>
                    <a:pt x="92" y="38"/>
                  </a:lnTo>
                  <a:lnTo>
                    <a:pt x="94" y="40"/>
                  </a:lnTo>
                  <a:lnTo>
                    <a:pt x="96" y="44"/>
                  </a:lnTo>
                  <a:lnTo>
                    <a:pt x="94" y="46"/>
                  </a:lnTo>
                  <a:lnTo>
                    <a:pt x="88" y="48"/>
                  </a:lnTo>
                  <a:lnTo>
                    <a:pt x="82" y="52"/>
                  </a:lnTo>
                  <a:lnTo>
                    <a:pt x="76" y="58"/>
                  </a:lnTo>
                  <a:lnTo>
                    <a:pt x="72" y="68"/>
                  </a:lnTo>
                  <a:lnTo>
                    <a:pt x="74" y="80"/>
                  </a:lnTo>
                  <a:lnTo>
                    <a:pt x="76" y="90"/>
                  </a:lnTo>
                  <a:lnTo>
                    <a:pt x="70" y="102"/>
                  </a:lnTo>
                  <a:lnTo>
                    <a:pt x="60" y="106"/>
                  </a:lnTo>
                  <a:lnTo>
                    <a:pt x="58" y="98"/>
                  </a:lnTo>
                  <a:lnTo>
                    <a:pt x="62" y="88"/>
                  </a:lnTo>
                  <a:lnTo>
                    <a:pt x="58" y="76"/>
                  </a:lnTo>
                  <a:lnTo>
                    <a:pt x="60" y="72"/>
                  </a:lnTo>
                  <a:lnTo>
                    <a:pt x="58" y="70"/>
                  </a:lnTo>
                  <a:lnTo>
                    <a:pt x="56" y="72"/>
                  </a:lnTo>
                  <a:lnTo>
                    <a:pt x="50" y="78"/>
                  </a:lnTo>
                  <a:lnTo>
                    <a:pt x="50" y="90"/>
                  </a:lnTo>
                  <a:lnTo>
                    <a:pt x="46" y="94"/>
                  </a:lnTo>
                  <a:lnTo>
                    <a:pt x="40" y="94"/>
                  </a:lnTo>
                  <a:lnTo>
                    <a:pt x="32" y="102"/>
                  </a:lnTo>
                  <a:lnTo>
                    <a:pt x="28" y="110"/>
                  </a:lnTo>
                  <a:lnTo>
                    <a:pt x="28" y="114"/>
                  </a:lnTo>
                  <a:lnTo>
                    <a:pt x="18" y="124"/>
                  </a:lnTo>
                  <a:lnTo>
                    <a:pt x="18" y="140"/>
                  </a:lnTo>
                  <a:lnTo>
                    <a:pt x="18" y="156"/>
                  </a:lnTo>
                  <a:lnTo>
                    <a:pt x="16" y="168"/>
                  </a:lnTo>
                  <a:lnTo>
                    <a:pt x="10" y="182"/>
                  </a:lnTo>
                  <a:lnTo>
                    <a:pt x="4" y="188"/>
                  </a:lnTo>
                  <a:lnTo>
                    <a:pt x="6" y="196"/>
                  </a:lnTo>
                  <a:lnTo>
                    <a:pt x="12" y="220"/>
                  </a:lnTo>
                  <a:lnTo>
                    <a:pt x="8" y="232"/>
                  </a:lnTo>
                  <a:lnTo>
                    <a:pt x="14" y="244"/>
                  </a:lnTo>
                  <a:lnTo>
                    <a:pt x="28" y="272"/>
                  </a:lnTo>
                  <a:lnTo>
                    <a:pt x="38" y="296"/>
                  </a:lnTo>
                  <a:lnTo>
                    <a:pt x="38" y="318"/>
                  </a:lnTo>
                  <a:lnTo>
                    <a:pt x="42" y="322"/>
                  </a:lnTo>
                  <a:lnTo>
                    <a:pt x="42" y="326"/>
                  </a:lnTo>
                  <a:lnTo>
                    <a:pt x="40" y="328"/>
                  </a:lnTo>
                  <a:lnTo>
                    <a:pt x="38" y="350"/>
                  </a:lnTo>
                  <a:lnTo>
                    <a:pt x="34" y="364"/>
                  </a:lnTo>
                  <a:lnTo>
                    <a:pt x="28" y="378"/>
                  </a:lnTo>
                  <a:lnTo>
                    <a:pt x="16" y="408"/>
                  </a:lnTo>
                  <a:lnTo>
                    <a:pt x="4" y="416"/>
                  </a:lnTo>
                  <a:lnTo>
                    <a:pt x="0" y="42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4" name="Freeform 25"/>
            <p:cNvSpPr>
              <a:spLocks/>
            </p:cNvSpPr>
            <p:nvPr/>
          </p:nvSpPr>
          <p:spPr bwMode="grayWhite">
            <a:xfrm>
              <a:off x="3373" y="1292"/>
              <a:ext cx="447" cy="218"/>
            </a:xfrm>
            <a:custGeom>
              <a:avLst/>
              <a:gdLst>
                <a:gd name="T0" fmla="*/ 7 w 480"/>
                <a:gd name="T1" fmla="*/ 6 h 236"/>
                <a:gd name="T2" fmla="*/ 7 w 480"/>
                <a:gd name="T3" fmla="*/ 6 h 236"/>
                <a:gd name="T4" fmla="*/ 7 w 480"/>
                <a:gd name="T5" fmla="*/ 6 h 236"/>
                <a:gd name="T6" fmla="*/ 7 w 480"/>
                <a:gd name="T7" fmla="*/ 4 h 236"/>
                <a:gd name="T8" fmla="*/ 7 w 480"/>
                <a:gd name="T9" fmla="*/ 4 h 236"/>
                <a:gd name="T10" fmla="*/ 7 w 480"/>
                <a:gd name="T11" fmla="*/ 6 h 236"/>
                <a:gd name="T12" fmla="*/ 7 w 480"/>
                <a:gd name="T13" fmla="*/ 6 h 236"/>
                <a:gd name="T14" fmla="*/ 7 w 480"/>
                <a:gd name="T15" fmla="*/ 6 h 236"/>
                <a:gd name="T16" fmla="*/ 7 w 480"/>
                <a:gd name="T17" fmla="*/ 6 h 236"/>
                <a:gd name="T18" fmla="*/ 7 w 480"/>
                <a:gd name="T19" fmla="*/ 6 h 236"/>
                <a:gd name="T20" fmla="*/ 7 w 480"/>
                <a:gd name="T21" fmla="*/ 6 h 236"/>
                <a:gd name="T22" fmla="*/ 7 w 480"/>
                <a:gd name="T23" fmla="*/ 6 h 236"/>
                <a:gd name="T24" fmla="*/ 7 w 480"/>
                <a:gd name="T25" fmla="*/ 6 h 236"/>
                <a:gd name="T26" fmla="*/ 7 w 480"/>
                <a:gd name="T27" fmla="*/ 6 h 236"/>
                <a:gd name="T28" fmla="*/ 7 w 480"/>
                <a:gd name="T29" fmla="*/ 6 h 236"/>
                <a:gd name="T30" fmla="*/ 7 w 480"/>
                <a:gd name="T31" fmla="*/ 6 h 236"/>
                <a:gd name="T32" fmla="*/ 7 w 480"/>
                <a:gd name="T33" fmla="*/ 6 h 236"/>
                <a:gd name="T34" fmla="*/ 7 w 480"/>
                <a:gd name="T35" fmla="*/ 6 h 236"/>
                <a:gd name="T36" fmla="*/ 7 w 480"/>
                <a:gd name="T37" fmla="*/ 6 h 236"/>
                <a:gd name="T38" fmla="*/ 7 w 480"/>
                <a:gd name="T39" fmla="*/ 6 h 236"/>
                <a:gd name="T40" fmla="*/ 7 w 480"/>
                <a:gd name="T41" fmla="*/ 6 h 236"/>
                <a:gd name="T42" fmla="*/ 7 w 480"/>
                <a:gd name="T43" fmla="*/ 6 h 236"/>
                <a:gd name="T44" fmla="*/ 7 w 480"/>
                <a:gd name="T45" fmla="*/ 6 h 236"/>
                <a:gd name="T46" fmla="*/ 7 w 480"/>
                <a:gd name="T47" fmla="*/ 6 h 236"/>
                <a:gd name="T48" fmla="*/ 7 w 480"/>
                <a:gd name="T49" fmla="*/ 6 h 236"/>
                <a:gd name="T50" fmla="*/ 7 w 480"/>
                <a:gd name="T51" fmla="*/ 6 h 236"/>
                <a:gd name="T52" fmla="*/ 7 w 480"/>
                <a:gd name="T53" fmla="*/ 6 h 236"/>
                <a:gd name="T54" fmla="*/ 7 w 480"/>
                <a:gd name="T55" fmla="*/ 6 h 236"/>
                <a:gd name="T56" fmla="*/ 7 w 480"/>
                <a:gd name="T57" fmla="*/ 6 h 236"/>
                <a:gd name="T58" fmla="*/ 7 w 480"/>
                <a:gd name="T59" fmla="*/ 6 h 236"/>
                <a:gd name="T60" fmla="*/ 7 w 480"/>
                <a:gd name="T61" fmla="*/ 6 h 236"/>
                <a:gd name="T62" fmla="*/ 7 w 480"/>
                <a:gd name="T63" fmla="*/ 6 h 236"/>
                <a:gd name="T64" fmla="*/ 7 w 480"/>
                <a:gd name="T65" fmla="*/ 6 h 236"/>
                <a:gd name="T66" fmla="*/ 7 w 480"/>
                <a:gd name="T67" fmla="*/ 6 h 236"/>
                <a:gd name="T68" fmla="*/ 7 w 480"/>
                <a:gd name="T69" fmla="*/ 6 h 236"/>
                <a:gd name="T70" fmla="*/ 7 w 480"/>
                <a:gd name="T71" fmla="*/ 6 h 236"/>
                <a:gd name="T72" fmla="*/ 7 w 480"/>
                <a:gd name="T73" fmla="*/ 6 h 236"/>
                <a:gd name="T74" fmla="*/ 7 w 480"/>
                <a:gd name="T75" fmla="*/ 6 h 236"/>
                <a:gd name="T76" fmla="*/ 7 w 480"/>
                <a:gd name="T77" fmla="*/ 6 h 236"/>
                <a:gd name="T78" fmla="*/ 7 w 480"/>
                <a:gd name="T79" fmla="*/ 6 h 236"/>
                <a:gd name="T80" fmla="*/ 7 w 480"/>
                <a:gd name="T81" fmla="*/ 6 h 236"/>
                <a:gd name="T82" fmla="*/ 7 w 480"/>
                <a:gd name="T83" fmla="*/ 6 h 236"/>
                <a:gd name="T84" fmla="*/ 7 w 480"/>
                <a:gd name="T85" fmla="*/ 6 h 236"/>
                <a:gd name="T86" fmla="*/ 0 w 480"/>
                <a:gd name="T87" fmla="*/ 6 h 2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80"/>
                <a:gd name="T133" fmla="*/ 0 h 236"/>
                <a:gd name="T134" fmla="*/ 480 w 480"/>
                <a:gd name="T135" fmla="*/ 236 h 2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80" h="236">
                  <a:moveTo>
                    <a:pt x="0" y="100"/>
                  </a:moveTo>
                  <a:lnTo>
                    <a:pt x="14" y="96"/>
                  </a:lnTo>
                  <a:lnTo>
                    <a:pt x="22" y="92"/>
                  </a:lnTo>
                  <a:lnTo>
                    <a:pt x="36" y="82"/>
                  </a:lnTo>
                  <a:lnTo>
                    <a:pt x="40" y="76"/>
                  </a:lnTo>
                  <a:lnTo>
                    <a:pt x="46" y="74"/>
                  </a:lnTo>
                  <a:lnTo>
                    <a:pt x="72" y="64"/>
                  </a:lnTo>
                  <a:lnTo>
                    <a:pt x="90" y="54"/>
                  </a:lnTo>
                  <a:lnTo>
                    <a:pt x="112" y="32"/>
                  </a:lnTo>
                  <a:lnTo>
                    <a:pt x="120" y="30"/>
                  </a:lnTo>
                  <a:lnTo>
                    <a:pt x="138" y="10"/>
                  </a:lnTo>
                  <a:lnTo>
                    <a:pt x="150" y="4"/>
                  </a:lnTo>
                  <a:lnTo>
                    <a:pt x="172" y="0"/>
                  </a:lnTo>
                  <a:lnTo>
                    <a:pt x="176" y="2"/>
                  </a:lnTo>
                  <a:lnTo>
                    <a:pt x="178" y="4"/>
                  </a:lnTo>
                  <a:lnTo>
                    <a:pt x="166" y="12"/>
                  </a:lnTo>
                  <a:lnTo>
                    <a:pt x="162" y="12"/>
                  </a:lnTo>
                  <a:lnTo>
                    <a:pt x="158" y="22"/>
                  </a:lnTo>
                  <a:lnTo>
                    <a:pt x="144" y="38"/>
                  </a:lnTo>
                  <a:lnTo>
                    <a:pt x="138" y="44"/>
                  </a:lnTo>
                  <a:lnTo>
                    <a:pt x="134" y="50"/>
                  </a:lnTo>
                  <a:lnTo>
                    <a:pt x="130" y="64"/>
                  </a:lnTo>
                  <a:lnTo>
                    <a:pt x="132" y="74"/>
                  </a:lnTo>
                  <a:lnTo>
                    <a:pt x="134" y="68"/>
                  </a:lnTo>
                  <a:lnTo>
                    <a:pt x="148" y="58"/>
                  </a:lnTo>
                  <a:lnTo>
                    <a:pt x="156" y="58"/>
                  </a:lnTo>
                  <a:lnTo>
                    <a:pt x="162" y="56"/>
                  </a:lnTo>
                  <a:lnTo>
                    <a:pt x="190" y="68"/>
                  </a:lnTo>
                  <a:lnTo>
                    <a:pt x="210" y="92"/>
                  </a:lnTo>
                  <a:lnTo>
                    <a:pt x="228" y="90"/>
                  </a:lnTo>
                  <a:lnTo>
                    <a:pt x="236" y="90"/>
                  </a:lnTo>
                  <a:lnTo>
                    <a:pt x="242" y="94"/>
                  </a:lnTo>
                  <a:lnTo>
                    <a:pt x="248" y="94"/>
                  </a:lnTo>
                  <a:lnTo>
                    <a:pt x="250" y="94"/>
                  </a:lnTo>
                  <a:lnTo>
                    <a:pt x="256" y="96"/>
                  </a:lnTo>
                  <a:lnTo>
                    <a:pt x="256" y="98"/>
                  </a:lnTo>
                  <a:lnTo>
                    <a:pt x="260" y="96"/>
                  </a:lnTo>
                  <a:lnTo>
                    <a:pt x="264" y="90"/>
                  </a:lnTo>
                  <a:lnTo>
                    <a:pt x="282" y="76"/>
                  </a:lnTo>
                  <a:lnTo>
                    <a:pt x="344" y="60"/>
                  </a:lnTo>
                  <a:lnTo>
                    <a:pt x="362" y="50"/>
                  </a:lnTo>
                  <a:lnTo>
                    <a:pt x="368" y="48"/>
                  </a:lnTo>
                  <a:lnTo>
                    <a:pt x="372" y="52"/>
                  </a:lnTo>
                  <a:lnTo>
                    <a:pt x="368" y="60"/>
                  </a:lnTo>
                  <a:lnTo>
                    <a:pt x="368" y="66"/>
                  </a:lnTo>
                  <a:lnTo>
                    <a:pt x="376" y="80"/>
                  </a:lnTo>
                  <a:lnTo>
                    <a:pt x="380" y="82"/>
                  </a:lnTo>
                  <a:lnTo>
                    <a:pt x="382" y="80"/>
                  </a:lnTo>
                  <a:lnTo>
                    <a:pt x="394" y="82"/>
                  </a:lnTo>
                  <a:lnTo>
                    <a:pt x="398" y="78"/>
                  </a:lnTo>
                  <a:lnTo>
                    <a:pt x="418" y="76"/>
                  </a:lnTo>
                  <a:lnTo>
                    <a:pt x="426" y="82"/>
                  </a:lnTo>
                  <a:lnTo>
                    <a:pt x="434" y="98"/>
                  </a:lnTo>
                  <a:lnTo>
                    <a:pt x="440" y="104"/>
                  </a:lnTo>
                  <a:lnTo>
                    <a:pt x="456" y="110"/>
                  </a:lnTo>
                  <a:lnTo>
                    <a:pt x="470" y="106"/>
                  </a:lnTo>
                  <a:lnTo>
                    <a:pt x="476" y="108"/>
                  </a:lnTo>
                  <a:lnTo>
                    <a:pt x="480" y="110"/>
                  </a:lnTo>
                  <a:lnTo>
                    <a:pt x="480" y="116"/>
                  </a:lnTo>
                  <a:lnTo>
                    <a:pt x="474" y="122"/>
                  </a:lnTo>
                  <a:lnTo>
                    <a:pt x="464" y="124"/>
                  </a:lnTo>
                  <a:lnTo>
                    <a:pt x="458" y="122"/>
                  </a:lnTo>
                  <a:lnTo>
                    <a:pt x="456" y="120"/>
                  </a:lnTo>
                  <a:lnTo>
                    <a:pt x="454" y="120"/>
                  </a:lnTo>
                  <a:lnTo>
                    <a:pt x="444" y="124"/>
                  </a:lnTo>
                  <a:lnTo>
                    <a:pt x="436" y="122"/>
                  </a:lnTo>
                  <a:lnTo>
                    <a:pt x="430" y="122"/>
                  </a:lnTo>
                  <a:lnTo>
                    <a:pt x="414" y="124"/>
                  </a:lnTo>
                  <a:lnTo>
                    <a:pt x="404" y="122"/>
                  </a:lnTo>
                  <a:lnTo>
                    <a:pt x="400" y="124"/>
                  </a:lnTo>
                  <a:lnTo>
                    <a:pt x="402" y="134"/>
                  </a:lnTo>
                  <a:lnTo>
                    <a:pt x="400" y="138"/>
                  </a:lnTo>
                  <a:lnTo>
                    <a:pt x="396" y="136"/>
                  </a:lnTo>
                  <a:lnTo>
                    <a:pt x="384" y="126"/>
                  </a:lnTo>
                  <a:lnTo>
                    <a:pt x="358" y="124"/>
                  </a:lnTo>
                  <a:lnTo>
                    <a:pt x="354" y="124"/>
                  </a:lnTo>
                  <a:lnTo>
                    <a:pt x="346" y="122"/>
                  </a:lnTo>
                  <a:lnTo>
                    <a:pt x="330" y="136"/>
                  </a:lnTo>
                  <a:lnTo>
                    <a:pt x="326" y="136"/>
                  </a:lnTo>
                  <a:lnTo>
                    <a:pt x="318" y="138"/>
                  </a:lnTo>
                  <a:lnTo>
                    <a:pt x="316" y="142"/>
                  </a:lnTo>
                  <a:lnTo>
                    <a:pt x="312" y="144"/>
                  </a:lnTo>
                  <a:lnTo>
                    <a:pt x="302" y="142"/>
                  </a:lnTo>
                  <a:lnTo>
                    <a:pt x="292" y="144"/>
                  </a:lnTo>
                  <a:lnTo>
                    <a:pt x="290" y="152"/>
                  </a:lnTo>
                  <a:lnTo>
                    <a:pt x="288" y="158"/>
                  </a:lnTo>
                  <a:lnTo>
                    <a:pt x="266" y="176"/>
                  </a:lnTo>
                  <a:lnTo>
                    <a:pt x="262" y="176"/>
                  </a:lnTo>
                  <a:lnTo>
                    <a:pt x="260" y="172"/>
                  </a:lnTo>
                  <a:lnTo>
                    <a:pt x="270" y="160"/>
                  </a:lnTo>
                  <a:lnTo>
                    <a:pt x="270" y="154"/>
                  </a:lnTo>
                  <a:lnTo>
                    <a:pt x="258" y="154"/>
                  </a:lnTo>
                  <a:lnTo>
                    <a:pt x="254" y="166"/>
                  </a:lnTo>
                  <a:lnTo>
                    <a:pt x="248" y="170"/>
                  </a:lnTo>
                  <a:lnTo>
                    <a:pt x="244" y="164"/>
                  </a:lnTo>
                  <a:lnTo>
                    <a:pt x="242" y="154"/>
                  </a:lnTo>
                  <a:lnTo>
                    <a:pt x="240" y="156"/>
                  </a:lnTo>
                  <a:lnTo>
                    <a:pt x="238" y="170"/>
                  </a:lnTo>
                  <a:lnTo>
                    <a:pt x="228" y="184"/>
                  </a:lnTo>
                  <a:lnTo>
                    <a:pt x="224" y="198"/>
                  </a:lnTo>
                  <a:lnTo>
                    <a:pt x="220" y="206"/>
                  </a:lnTo>
                  <a:lnTo>
                    <a:pt x="210" y="222"/>
                  </a:lnTo>
                  <a:lnTo>
                    <a:pt x="210" y="232"/>
                  </a:lnTo>
                  <a:lnTo>
                    <a:pt x="208" y="236"/>
                  </a:lnTo>
                  <a:lnTo>
                    <a:pt x="198" y="230"/>
                  </a:lnTo>
                  <a:lnTo>
                    <a:pt x="194" y="218"/>
                  </a:lnTo>
                  <a:lnTo>
                    <a:pt x="198" y="214"/>
                  </a:lnTo>
                  <a:lnTo>
                    <a:pt x="200" y="208"/>
                  </a:lnTo>
                  <a:lnTo>
                    <a:pt x="198" y="208"/>
                  </a:lnTo>
                  <a:lnTo>
                    <a:pt x="186" y="210"/>
                  </a:lnTo>
                  <a:lnTo>
                    <a:pt x="184" y="208"/>
                  </a:lnTo>
                  <a:lnTo>
                    <a:pt x="188" y="184"/>
                  </a:lnTo>
                  <a:lnTo>
                    <a:pt x="186" y="176"/>
                  </a:lnTo>
                  <a:lnTo>
                    <a:pt x="172" y="168"/>
                  </a:lnTo>
                  <a:lnTo>
                    <a:pt x="162" y="166"/>
                  </a:lnTo>
                  <a:lnTo>
                    <a:pt x="162" y="162"/>
                  </a:lnTo>
                  <a:lnTo>
                    <a:pt x="166" y="160"/>
                  </a:lnTo>
                  <a:lnTo>
                    <a:pt x="160" y="156"/>
                  </a:lnTo>
                  <a:lnTo>
                    <a:pt x="150" y="152"/>
                  </a:lnTo>
                  <a:lnTo>
                    <a:pt x="134" y="150"/>
                  </a:lnTo>
                  <a:lnTo>
                    <a:pt x="130" y="150"/>
                  </a:lnTo>
                  <a:lnTo>
                    <a:pt x="126" y="154"/>
                  </a:lnTo>
                  <a:lnTo>
                    <a:pt x="124" y="150"/>
                  </a:lnTo>
                  <a:lnTo>
                    <a:pt x="114" y="150"/>
                  </a:lnTo>
                  <a:lnTo>
                    <a:pt x="100" y="138"/>
                  </a:lnTo>
                  <a:lnTo>
                    <a:pt x="92" y="138"/>
                  </a:lnTo>
                  <a:lnTo>
                    <a:pt x="28" y="126"/>
                  </a:lnTo>
                  <a:lnTo>
                    <a:pt x="22" y="122"/>
                  </a:lnTo>
                  <a:lnTo>
                    <a:pt x="20" y="112"/>
                  </a:lnTo>
                  <a:lnTo>
                    <a:pt x="14" y="108"/>
                  </a:lnTo>
                  <a:lnTo>
                    <a:pt x="4" y="106"/>
                  </a:lnTo>
                  <a:lnTo>
                    <a:pt x="0" y="10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5" name="Freeform 26"/>
            <p:cNvSpPr>
              <a:spLocks/>
            </p:cNvSpPr>
            <p:nvPr/>
          </p:nvSpPr>
          <p:spPr bwMode="grayWhite">
            <a:xfrm>
              <a:off x="3640" y="1424"/>
              <a:ext cx="285" cy="389"/>
            </a:xfrm>
            <a:custGeom>
              <a:avLst/>
              <a:gdLst>
                <a:gd name="T0" fmla="*/ 7 w 306"/>
                <a:gd name="T1" fmla="*/ 6 h 420"/>
                <a:gd name="T2" fmla="*/ 7 w 306"/>
                <a:gd name="T3" fmla="*/ 6 h 420"/>
                <a:gd name="T4" fmla="*/ 7 w 306"/>
                <a:gd name="T5" fmla="*/ 6 h 420"/>
                <a:gd name="T6" fmla="*/ 7 w 306"/>
                <a:gd name="T7" fmla="*/ 6 h 420"/>
                <a:gd name="T8" fmla="*/ 7 w 306"/>
                <a:gd name="T9" fmla="*/ 6 h 420"/>
                <a:gd name="T10" fmla="*/ 7 w 306"/>
                <a:gd name="T11" fmla="*/ 6 h 420"/>
                <a:gd name="T12" fmla="*/ 7 w 306"/>
                <a:gd name="T13" fmla="*/ 6 h 420"/>
                <a:gd name="T14" fmla="*/ 7 w 306"/>
                <a:gd name="T15" fmla="*/ 6 h 420"/>
                <a:gd name="T16" fmla="*/ 7 w 306"/>
                <a:gd name="T17" fmla="*/ 6 h 420"/>
                <a:gd name="T18" fmla="*/ 7 w 306"/>
                <a:gd name="T19" fmla="*/ 6 h 420"/>
                <a:gd name="T20" fmla="*/ 7 w 306"/>
                <a:gd name="T21" fmla="*/ 6 h 420"/>
                <a:gd name="T22" fmla="*/ 7 w 306"/>
                <a:gd name="T23" fmla="*/ 6 h 420"/>
                <a:gd name="T24" fmla="*/ 7 w 306"/>
                <a:gd name="T25" fmla="*/ 6 h 420"/>
                <a:gd name="T26" fmla="*/ 7 w 306"/>
                <a:gd name="T27" fmla="*/ 6 h 420"/>
                <a:gd name="T28" fmla="*/ 7 w 306"/>
                <a:gd name="T29" fmla="*/ 6 h 420"/>
                <a:gd name="T30" fmla="*/ 7 w 306"/>
                <a:gd name="T31" fmla="*/ 6 h 420"/>
                <a:gd name="T32" fmla="*/ 7 w 306"/>
                <a:gd name="T33" fmla="*/ 6 h 420"/>
                <a:gd name="T34" fmla="*/ 7 w 306"/>
                <a:gd name="T35" fmla="*/ 6 h 420"/>
                <a:gd name="T36" fmla="*/ 7 w 306"/>
                <a:gd name="T37" fmla="*/ 6 h 420"/>
                <a:gd name="T38" fmla="*/ 7 w 306"/>
                <a:gd name="T39" fmla="*/ 6 h 420"/>
                <a:gd name="T40" fmla="*/ 7 w 306"/>
                <a:gd name="T41" fmla="*/ 6 h 420"/>
                <a:gd name="T42" fmla="*/ 7 w 306"/>
                <a:gd name="T43" fmla="*/ 6 h 420"/>
                <a:gd name="T44" fmla="*/ 7 w 306"/>
                <a:gd name="T45" fmla="*/ 6 h 420"/>
                <a:gd name="T46" fmla="*/ 7 w 306"/>
                <a:gd name="T47" fmla="*/ 6 h 420"/>
                <a:gd name="T48" fmla="*/ 7 w 306"/>
                <a:gd name="T49" fmla="*/ 6 h 420"/>
                <a:gd name="T50" fmla="*/ 7 w 306"/>
                <a:gd name="T51" fmla="*/ 6 h 420"/>
                <a:gd name="T52" fmla="*/ 7 w 306"/>
                <a:gd name="T53" fmla="*/ 6 h 420"/>
                <a:gd name="T54" fmla="*/ 7 w 306"/>
                <a:gd name="T55" fmla="*/ 6 h 420"/>
                <a:gd name="T56" fmla="*/ 7 w 306"/>
                <a:gd name="T57" fmla="*/ 6 h 420"/>
                <a:gd name="T58" fmla="*/ 7 w 306"/>
                <a:gd name="T59" fmla="*/ 6 h 420"/>
                <a:gd name="T60" fmla="*/ 7 w 306"/>
                <a:gd name="T61" fmla="*/ 6 h 420"/>
                <a:gd name="T62" fmla="*/ 7 w 306"/>
                <a:gd name="T63" fmla="*/ 6 h 420"/>
                <a:gd name="T64" fmla="*/ 7 w 306"/>
                <a:gd name="T65" fmla="*/ 6 h 420"/>
                <a:gd name="T66" fmla="*/ 7 w 306"/>
                <a:gd name="T67" fmla="*/ 6 h 420"/>
                <a:gd name="T68" fmla="*/ 7 w 306"/>
                <a:gd name="T69" fmla="*/ 6 h 420"/>
                <a:gd name="T70" fmla="*/ 7 w 306"/>
                <a:gd name="T71" fmla="*/ 6 h 420"/>
                <a:gd name="T72" fmla="*/ 7 w 306"/>
                <a:gd name="T73" fmla="*/ 6 h 420"/>
                <a:gd name="T74" fmla="*/ 7 w 306"/>
                <a:gd name="T75" fmla="*/ 6 h 420"/>
                <a:gd name="T76" fmla="*/ 7 w 306"/>
                <a:gd name="T77" fmla="*/ 6 h 420"/>
                <a:gd name="T78" fmla="*/ 7 w 306"/>
                <a:gd name="T79" fmla="*/ 6 h 420"/>
                <a:gd name="T80" fmla="*/ 7 w 306"/>
                <a:gd name="T81" fmla="*/ 6 h 420"/>
                <a:gd name="T82" fmla="*/ 7 w 306"/>
                <a:gd name="T83" fmla="*/ 6 h 420"/>
                <a:gd name="T84" fmla="*/ 7 w 306"/>
                <a:gd name="T85" fmla="*/ 6 h 420"/>
                <a:gd name="T86" fmla="*/ 7 w 306"/>
                <a:gd name="T87" fmla="*/ 6 h 420"/>
                <a:gd name="T88" fmla="*/ 7 w 306"/>
                <a:gd name="T89" fmla="*/ 6 h 420"/>
                <a:gd name="T90" fmla="*/ 4 w 306"/>
                <a:gd name="T91" fmla="*/ 6 h 420"/>
                <a:gd name="T92" fmla="*/ 7 w 306"/>
                <a:gd name="T93" fmla="*/ 6 h 420"/>
                <a:gd name="T94" fmla="*/ 7 w 306"/>
                <a:gd name="T95" fmla="*/ 6 h 420"/>
                <a:gd name="T96" fmla="*/ 7 w 306"/>
                <a:gd name="T97" fmla="*/ 6 h 420"/>
                <a:gd name="T98" fmla="*/ 7 w 306"/>
                <a:gd name="T99" fmla="*/ 6 h 420"/>
                <a:gd name="T100" fmla="*/ 7 w 306"/>
                <a:gd name="T101" fmla="*/ 6 h 420"/>
                <a:gd name="T102" fmla="*/ 7 w 306"/>
                <a:gd name="T103" fmla="*/ 6 h 420"/>
                <a:gd name="T104" fmla="*/ 7 w 306"/>
                <a:gd name="T105" fmla="*/ 6 h 420"/>
                <a:gd name="T106" fmla="*/ 0 w 306"/>
                <a:gd name="T107" fmla="*/ 6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06"/>
                <a:gd name="T163" fmla="*/ 0 h 420"/>
                <a:gd name="T164" fmla="*/ 306 w 306"/>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06" h="420">
                  <a:moveTo>
                    <a:pt x="0" y="420"/>
                  </a:moveTo>
                  <a:lnTo>
                    <a:pt x="154" y="402"/>
                  </a:lnTo>
                  <a:lnTo>
                    <a:pt x="154" y="406"/>
                  </a:lnTo>
                  <a:lnTo>
                    <a:pt x="250" y="392"/>
                  </a:lnTo>
                  <a:lnTo>
                    <a:pt x="252" y="388"/>
                  </a:lnTo>
                  <a:lnTo>
                    <a:pt x="264" y="366"/>
                  </a:lnTo>
                  <a:lnTo>
                    <a:pt x="268" y="360"/>
                  </a:lnTo>
                  <a:lnTo>
                    <a:pt x="266" y="344"/>
                  </a:lnTo>
                  <a:lnTo>
                    <a:pt x="272" y="330"/>
                  </a:lnTo>
                  <a:lnTo>
                    <a:pt x="284" y="322"/>
                  </a:lnTo>
                  <a:lnTo>
                    <a:pt x="284" y="308"/>
                  </a:lnTo>
                  <a:lnTo>
                    <a:pt x="286" y="306"/>
                  </a:lnTo>
                  <a:lnTo>
                    <a:pt x="286" y="298"/>
                  </a:lnTo>
                  <a:lnTo>
                    <a:pt x="294" y="292"/>
                  </a:lnTo>
                  <a:lnTo>
                    <a:pt x="296" y="300"/>
                  </a:lnTo>
                  <a:lnTo>
                    <a:pt x="298" y="300"/>
                  </a:lnTo>
                  <a:lnTo>
                    <a:pt x="304" y="298"/>
                  </a:lnTo>
                  <a:lnTo>
                    <a:pt x="306" y="294"/>
                  </a:lnTo>
                  <a:lnTo>
                    <a:pt x="306" y="286"/>
                  </a:lnTo>
                  <a:lnTo>
                    <a:pt x="304" y="274"/>
                  </a:lnTo>
                  <a:lnTo>
                    <a:pt x="306" y="256"/>
                  </a:lnTo>
                  <a:lnTo>
                    <a:pt x="302" y="246"/>
                  </a:lnTo>
                  <a:lnTo>
                    <a:pt x="298" y="222"/>
                  </a:lnTo>
                  <a:lnTo>
                    <a:pt x="276" y="166"/>
                  </a:lnTo>
                  <a:lnTo>
                    <a:pt x="256" y="158"/>
                  </a:lnTo>
                  <a:lnTo>
                    <a:pt x="246" y="164"/>
                  </a:lnTo>
                  <a:lnTo>
                    <a:pt x="236" y="174"/>
                  </a:lnTo>
                  <a:lnTo>
                    <a:pt x="210" y="212"/>
                  </a:lnTo>
                  <a:lnTo>
                    <a:pt x="208" y="212"/>
                  </a:lnTo>
                  <a:lnTo>
                    <a:pt x="206" y="210"/>
                  </a:lnTo>
                  <a:lnTo>
                    <a:pt x="196" y="206"/>
                  </a:lnTo>
                  <a:lnTo>
                    <a:pt x="192" y="202"/>
                  </a:lnTo>
                  <a:lnTo>
                    <a:pt x="190" y="194"/>
                  </a:lnTo>
                  <a:lnTo>
                    <a:pt x="192" y="178"/>
                  </a:lnTo>
                  <a:lnTo>
                    <a:pt x="196" y="172"/>
                  </a:lnTo>
                  <a:lnTo>
                    <a:pt x="210" y="164"/>
                  </a:lnTo>
                  <a:lnTo>
                    <a:pt x="212" y="158"/>
                  </a:lnTo>
                  <a:lnTo>
                    <a:pt x="212" y="152"/>
                  </a:lnTo>
                  <a:lnTo>
                    <a:pt x="214" y="146"/>
                  </a:lnTo>
                  <a:lnTo>
                    <a:pt x="220" y="142"/>
                  </a:lnTo>
                  <a:lnTo>
                    <a:pt x="226" y="130"/>
                  </a:lnTo>
                  <a:lnTo>
                    <a:pt x="226" y="104"/>
                  </a:lnTo>
                  <a:lnTo>
                    <a:pt x="222" y="92"/>
                  </a:lnTo>
                  <a:lnTo>
                    <a:pt x="218" y="86"/>
                  </a:lnTo>
                  <a:lnTo>
                    <a:pt x="210" y="76"/>
                  </a:lnTo>
                  <a:lnTo>
                    <a:pt x="208" y="72"/>
                  </a:lnTo>
                  <a:lnTo>
                    <a:pt x="210" y="66"/>
                  </a:lnTo>
                  <a:lnTo>
                    <a:pt x="218" y="62"/>
                  </a:lnTo>
                  <a:lnTo>
                    <a:pt x="220" y="60"/>
                  </a:lnTo>
                  <a:lnTo>
                    <a:pt x="210" y="42"/>
                  </a:lnTo>
                  <a:lnTo>
                    <a:pt x="202" y="38"/>
                  </a:lnTo>
                  <a:lnTo>
                    <a:pt x="176" y="26"/>
                  </a:lnTo>
                  <a:lnTo>
                    <a:pt x="158" y="24"/>
                  </a:lnTo>
                  <a:lnTo>
                    <a:pt x="150" y="16"/>
                  </a:lnTo>
                  <a:lnTo>
                    <a:pt x="136" y="12"/>
                  </a:lnTo>
                  <a:lnTo>
                    <a:pt x="122" y="8"/>
                  </a:lnTo>
                  <a:lnTo>
                    <a:pt x="112" y="0"/>
                  </a:lnTo>
                  <a:lnTo>
                    <a:pt x="106" y="6"/>
                  </a:lnTo>
                  <a:lnTo>
                    <a:pt x="98" y="10"/>
                  </a:lnTo>
                  <a:lnTo>
                    <a:pt x="90" y="24"/>
                  </a:lnTo>
                  <a:lnTo>
                    <a:pt x="90" y="34"/>
                  </a:lnTo>
                  <a:lnTo>
                    <a:pt x="92" y="38"/>
                  </a:lnTo>
                  <a:lnTo>
                    <a:pt x="94" y="40"/>
                  </a:lnTo>
                  <a:lnTo>
                    <a:pt x="96" y="44"/>
                  </a:lnTo>
                  <a:lnTo>
                    <a:pt x="94" y="46"/>
                  </a:lnTo>
                  <a:lnTo>
                    <a:pt x="88" y="48"/>
                  </a:lnTo>
                  <a:lnTo>
                    <a:pt x="82" y="52"/>
                  </a:lnTo>
                  <a:lnTo>
                    <a:pt x="76" y="58"/>
                  </a:lnTo>
                  <a:lnTo>
                    <a:pt x="72" y="68"/>
                  </a:lnTo>
                  <a:lnTo>
                    <a:pt x="74" y="80"/>
                  </a:lnTo>
                  <a:lnTo>
                    <a:pt x="76" y="90"/>
                  </a:lnTo>
                  <a:lnTo>
                    <a:pt x="70" y="102"/>
                  </a:lnTo>
                  <a:lnTo>
                    <a:pt x="60" y="106"/>
                  </a:lnTo>
                  <a:lnTo>
                    <a:pt x="58" y="98"/>
                  </a:lnTo>
                  <a:lnTo>
                    <a:pt x="62" y="88"/>
                  </a:lnTo>
                  <a:lnTo>
                    <a:pt x="58" y="76"/>
                  </a:lnTo>
                  <a:lnTo>
                    <a:pt x="60" y="72"/>
                  </a:lnTo>
                  <a:lnTo>
                    <a:pt x="58" y="70"/>
                  </a:lnTo>
                  <a:lnTo>
                    <a:pt x="56" y="72"/>
                  </a:lnTo>
                  <a:lnTo>
                    <a:pt x="50" y="78"/>
                  </a:lnTo>
                  <a:lnTo>
                    <a:pt x="50" y="90"/>
                  </a:lnTo>
                  <a:lnTo>
                    <a:pt x="46" y="94"/>
                  </a:lnTo>
                  <a:lnTo>
                    <a:pt x="40" y="94"/>
                  </a:lnTo>
                  <a:lnTo>
                    <a:pt x="32" y="102"/>
                  </a:lnTo>
                  <a:lnTo>
                    <a:pt x="28" y="110"/>
                  </a:lnTo>
                  <a:lnTo>
                    <a:pt x="28" y="114"/>
                  </a:lnTo>
                  <a:lnTo>
                    <a:pt x="18" y="124"/>
                  </a:lnTo>
                  <a:lnTo>
                    <a:pt x="18" y="140"/>
                  </a:lnTo>
                  <a:lnTo>
                    <a:pt x="18" y="156"/>
                  </a:lnTo>
                  <a:lnTo>
                    <a:pt x="16" y="168"/>
                  </a:lnTo>
                  <a:lnTo>
                    <a:pt x="10" y="182"/>
                  </a:lnTo>
                  <a:lnTo>
                    <a:pt x="4" y="188"/>
                  </a:lnTo>
                  <a:lnTo>
                    <a:pt x="6" y="196"/>
                  </a:lnTo>
                  <a:lnTo>
                    <a:pt x="12" y="220"/>
                  </a:lnTo>
                  <a:lnTo>
                    <a:pt x="8" y="232"/>
                  </a:lnTo>
                  <a:lnTo>
                    <a:pt x="14" y="244"/>
                  </a:lnTo>
                  <a:lnTo>
                    <a:pt x="28" y="272"/>
                  </a:lnTo>
                  <a:lnTo>
                    <a:pt x="38" y="296"/>
                  </a:lnTo>
                  <a:lnTo>
                    <a:pt x="38" y="318"/>
                  </a:lnTo>
                  <a:lnTo>
                    <a:pt x="42" y="322"/>
                  </a:lnTo>
                  <a:lnTo>
                    <a:pt x="42" y="326"/>
                  </a:lnTo>
                  <a:lnTo>
                    <a:pt x="40" y="328"/>
                  </a:lnTo>
                  <a:lnTo>
                    <a:pt x="38" y="350"/>
                  </a:lnTo>
                  <a:lnTo>
                    <a:pt x="34" y="364"/>
                  </a:lnTo>
                  <a:lnTo>
                    <a:pt x="28" y="378"/>
                  </a:lnTo>
                  <a:lnTo>
                    <a:pt x="16" y="408"/>
                  </a:lnTo>
                  <a:lnTo>
                    <a:pt x="4" y="416"/>
                  </a:lnTo>
                  <a:lnTo>
                    <a:pt x="0" y="42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6" name="Freeform 27"/>
            <p:cNvSpPr>
              <a:spLocks/>
            </p:cNvSpPr>
            <p:nvPr/>
          </p:nvSpPr>
          <p:spPr bwMode="grayWhite">
            <a:xfrm>
              <a:off x="3373" y="1292"/>
              <a:ext cx="447" cy="218"/>
            </a:xfrm>
            <a:custGeom>
              <a:avLst/>
              <a:gdLst>
                <a:gd name="T0" fmla="*/ 7 w 480"/>
                <a:gd name="T1" fmla="*/ 6 h 236"/>
                <a:gd name="T2" fmla="*/ 7 w 480"/>
                <a:gd name="T3" fmla="*/ 6 h 236"/>
                <a:gd name="T4" fmla="*/ 7 w 480"/>
                <a:gd name="T5" fmla="*/ 6 h 236"/>
                <a:gd name="T6" fmla="*/ 7 w 480"/>
                <a:gd name="T7" fmla="*/ 4 h 236"/>
                <a:gd name="T8" fmla="*/ 7 w 480"/>
                <a:gd name="T9" fmla="*/ 4 h 236"/>
                <a:gd name="T10" fmla="*/ 7 w 480"/>
                <a:gd name="T11" fmla="*/ 6 h 236"/>
                <a:gd name="T12" fmla="*/ 7 w 480"/>
                <a:gd name="T13" fmla="*/ 6 h 236"/>
                <a:gd name="T14" fmla="*/ 7 w 480"/>
                <a:gd name="T15" fmla="*/ 6 h 236"/>
                <a:gd name="T16" fmla="*/ 7 w 480"/>
                <a:gd name="T17" fmla="*/ 6 h 236"/>
                <a:gd name="T18" fmla="*/ 7 w 480"/>
                <a:gd name="T19" fmla="*/ 6 h 236"/>
                <a:gd name="T20" fmla="*/ 7 w 480"/>
                <a:gd name="T21" fmla="*/ 6 h 236"/>
                <a:gd name="T22" fmla="*/ 7 w 480"/>
                <a:gd name="T23" fmla="*/ 6 h 236"/>
                <a:gd name="T24" fmla="*/ 7 w 480"/>
                <a:gd name="T25" fmla="*/ 6 h 236"/>
                <a:gd name="T26" fmla="*/ 7 w 480"/>
                <a:gd name="T27" fmla="*/ 6 h 236"/>
                <a:gd name="T28" fmla="*/ 7 w 480"/>
                <a:gd name="T29" fmla="*/ 6 h 236"/>
                <a:gd name="T30" fmla="*/ 7 w 480"/>
                <a:gd name="T31" fmla="*/ 6 h 236"/>
                <a:gd name="T32" fmla="*/ 7 w 480"/>
                <a:gd name="T33" fmla="*/ 6 h 236"/>
                <a:gd name="T34" fmla="*/ 7 w 480"/>
                <a:gd name="T35" fmla="*/ 6 h 236"/>
                <a:gd name="T36" fmla="*/ 7 w 480"/>
                <a:gd name="T37" fmla="*/ 6 h 236"/>
                <a:gd name="T38" fmla="*/ 7 w 480"/>
                <a:gd name="T39" fmla="*/ 6 h 236"/>
                <a:gd name="T40" fmla="*/ 7 w 480"/>
                <a:gd name="T41" fmla="*/ 6 h 236"/>
                <a:gd name="T42" fmla="*/ 7 w 480"/>
                <a:gd name="T43" fmla="*/ 6 h 236"/>
                <a:gd name="T44" fmla="*/ 7 w 480"/>
                <a:gd name="T45" fmla="*/ 6 h 236"/>
                <a:gd name="T46" fmla="*/ 7 w 480"/>
                <a:gd name="T47" fmla="*/ 6 h 236"/>
                <a:gd name="T48" fmla="*/ 7 w 480"/>
                <a:gd name="T49" fmla="*/ 6 h 236"/>
                <a:gd name="T50" fmla="*/ 7 w 480"/>
                <a:gd name="T51" fmla="*/ 6 h 236"/>
                <a:gd name="T52" fmla="*/ 7 w 480"/>
                <a:gd name="T53" fmla="*/ 6 h 236"/>
                <a:gd name="T54" fmla="*/ 7 w 480"/>
                <a:gd name="T55" fmla="*/ 6 h 236"/>
                <a:gd name="T56" fmla="*/ 7 w 480"/>
                <a:gd name="T57" fmla="*/ 6 h 236"/>
                <a:gd name="T58" fmla="*/ 7 w 480"/>
                <a:gd name="T59" fmla="*/ 6 h 236"/>
                <a:gd name="T60" fmla="*/ 7 w 480"/>
                <a:gd name="T61" fmla="*/ 6 h 236"/>
                <a:gd name="T62" fmla="*/ 7 w 480"/>
                <a:gd name="T63" fmla="*/ 6 h 236"/>
                <a:gd name="T64" fmla="*/ 7 w 480"/>
                <a:gd name="T65" fmla="*/ 6 h 236"/>
                <a:gd name="T66" fmla="*/ 7 w 480"/>
                <a:gd name="T67" fmla="*/ 6 h 236"/>
                <a:gd name="T68" fmla="*/ 7 w 480"/>
                <a:gd name="T69" fmla="*/ 6 h 236"/>
                <a:gd name="T70" fmla="*/ 7 w 480"/>
                <a:gd name="T71" fmla="*/ 6 h 236"/>
                <a:gd name="T72" fmla="*/ 7 w 480"/>
                <a:gd name="T73" fmla="*/ 6 h 236"/>
                <a:gd name="T74" fmla="*/ 7 w 480"/>
                <a:gd name="T75" fmla="*/ 6 h 236"/>
                <a:gd name="T76" fmla="*/ 7 w 480"/>
                <a:gd name="T77" fmla="*/ 6 h 236"/>
                <a:gd name="T78" fmla="*/ 7 w 480"/>
                <a:gd name="T79" fmla="*/ 6 h 236"/>
                <a:gd name="T80" fmla="*/ 7 w 480"/>
                <a:gd name="T81" fmla="*/ 6 h 236"/>
                <a:gd name="T82" fmla="*/ 7 w 480"/>
                <a:gd name="T83" fmla="*/ 6 h 236"/>
                <a:gd name="T84" fmla="*/ 7 w 480"/>
                <a:gd name="T85" fmla="*/ 6 h 236"/>
                <a:gd name="T86" fmla="*/ 0 w 480"/>
                <a:gd name="T87" fmla="*/ 6 h 2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80"/>
                <a:gd name="T133" fmla="*/ 0 h 236"/>
                <a:gd name="T134" fmla="*/ 480 w 480"/>
                <a:gd name="T135" fmla="*/ 236 h 2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80" h="236">
                  <a:moveTo>
                    <a:pt x="0" y="100"/>
                  </a:moveTo>
                  <a:lnTo>
                    <a:pt x="14" y="96"/>
                  </a:lnTo>
                  <a:lnTo>
                    <a:pt x="22" y="92"/>
                  </a:lnTo>
                  <a:lnTo>
                    <a:pt x="36" y="82"/>
                  </a:lnTo>
                  <a:lnTo>
                    <a:pt x="40" y="76"/>
                  </a:lnTo>
                  <a:lnTo>
                    <a:pt x="46" y="74"/>
                  </a:lnTo>
                  <a:lnTo>
                    <a:pt x="72" y="64"/>
                  </a:lnTo>
                  <a:lnTo>
                    <a:pt x="90" y="54"/>
                  </a:lnTo>
                  <a:lnTo>
                    <a:pt x="112" y="32"/>
                  </a:lnTo>
                  <a:lnTo>
                    <a:pt x="120" y="30"/>
                  </a:lnTo>
                  <a:lnTo>
                    <a:pt x="138" y="10"/>
                  </a:lnTo>
                  <a:lnTo>
                    <a:pt x="150" y="4"/>
                  </a:lnTo>
                  <a:lnTo>
                    <a:pt x="172" y="0"/>
                  </a:lnTo>
                  <a:lnTo>
                    <a:pt x="176" y="2"/>
                  </a:lnTo>
                  <a:lnTo>
                    <a:pt x="178" y="4"/>
                  </a:lnTo>
                  <a:lnTo>
                    <a:pt x="166" y="12"/>
                  </a:lnTo>
                  <a:lnTo>
                    <a:pt x="162" y="12"/>
                  </a:lnTo>
                  <a:lnTo>
                    <a:pt x="158" y="22"/>
                  </a:lnTo>
                  <a:lnTo>
                    <a:pt x="144" y="38"/>
                  </a:lnTo>
                  <a:lnTo>
                    <a:pt x="138" y="44"/>
                  </a:lnTo>
                  <a:lnTo>
                    <a:pt x="134" y="50"/>
                  </a:lnTo>
                  <a:lnTo>
                    <a:pt x="130" y="64"/>
                  </a:lnTo>
                  <a:lnTo>
                    <a:pt x="132" y="74"/>
                  </a:lnTo>
                  <a:lnTo>
                    <a:pt x="134" y="68"/>
                  </a:lnTo>
                  <a:lnTo>
                    <a:pt x="148" y="58"/>
                  </a:lnTo>
                  <a:lnTo>
                    <a:pt x="156" y="58"/>
                  </a:lnTo>
                  <a:lnTo>
                    <a:pt x="162" y="56"/>
                  </a:lnTo>
                  <a:lnTo>
                    <a:pt x="190" y="68"/>
                  </a:lnTo>
                  <a:lnTo>
                    <a:pt x="210" y="92"/>
                  </a:lnTo>
                  <a:lnTo>
                    <a:pt x="228" y="90"/>
                  </a:lnTo>
                  <a:lnTo>
                    <a:pt x="236" y="90"/>
                  </a:lnTo>
                  <a:lnTo>
                    <a:pt x="242" y="94"/>
                  </a:lnTo>
                  <a:lnTo>
                    <a:pt x="248" y="94"/>
                  </a:lnTo>
                  <a:lnTo>
                    <a:pt x="250" y="94"/>
                  </a:lnTo>
                  <a:lnTo>
                    <a:pt x="256" y="96"/>
                  </a:lnTo>
                  <a:lnTo>
                    <a:pt x="256" y="98"/>
                  </a:lnTo>
                  <a:lnTo>
                    <a:pt x="260" y="96"/>
                  </a:lnTo>
                  <a:lnTo>
                    <a:pt x="264" y="90"/>
                  </a:lnTo>
                  <a:lnTo>
                    <a:pt x="282" y="76"/>
                  </a:lnTo>
                  <a:lnTo>
                    <a:pt x="344" y="60"/>
                  </a:lnTo>
                  <a:lnTo>
                    <a:pt x="362" y="50"/>
                  </a:lnTo>
                  <a:lnTo>
                    <a:pt x="368" y="48"/>
                  </a:lnTo>
                  <a:lnTo>
                    <a:pt x="372" y="52"/>
                  </a:lnTo>
                  <a:lnTo>
                    <a:pt x="368" y="60"/>
                  </a:lnTo>
                  <a:lnTo>
                    <a:pt x="368" y="66"/>
                  </a:lnTo>
                  <a:lnTo>
                    <a:pt x="376" y="80"/>
                  </a:lnTo>
                  <a:lnTo>
                    <a:pt x="380" y="82"/>
                  </a:lnTo>
                  <a:lnTo>
                    <a:pt x="382" y="80"/>
                  </a:lnTo>
                  <a:lnTo>
                    <a:pt x="394" y="82"/>
                  </a:lnTo>
                  <a:lnTo>
                    <a:pt x="398" y="78"/>
                  </a:lnTo>
                  <a:lnTo>
                    <a:pt x="418" y="76"/>
                  </a:lnTo>
                  <a:lnTo>
                    <a:pt x="426" y="82"/>
                  </a:lnTo>
                  <a:lnTo>
                    <a:pt x="434" y="98"/>
                  </a:lnTo>
                  <a:lnTo>
                    <a:pt x="440" y="104"/>
                  </a:lnTo>
                  <a:lnTo>
                    <a:pt x="456" y="110"/>
                  </a:lnTo>
                  <a:lnTo>
                    <a:pt x="470" y="106"/>
                  </a:lnTo>
                  <a:lnTo>
                    <a:pt x="476" y="108"/>
                  </a:lnTo>
                  <a:lnTo>
                    <a:pt x="480" y="110"/>
                  </a:lnTo>
                  <a:lnTo>
                    <a:pt x="480" y="116"/>
                  </a:lnTo>
                  <a:lnTo>
                    <a:pt x="474" y="122"/>
                  </a:lnTo>
                  <a:lnTo>
                    <a:pt x="464" y="124"/>
                  </a:lnTo>
                  <a:lnTo>
                    <a:pt x="458" y="122"/>
                  </a:lnTo>
                  <a:lnTo>
                    <a:pt x="456" y="120"/>
                  </a:lnTo>
                  <a:lnTo>
                    <a:pt x="454" y="120"/>
                  </a:lnTo>
                  <a:lnTo>
                    <a:pt x="444" y="124"/>
                  </a:lnTo>
                  <a:lnTo>
                    <a:pt x="436" y="122"/>
                  </a:lnTo>
                  <a:lnTo>
                    <a:pt x="430" y="122"/>
                  </a:lnTo>
                  <a:lnTo>
                    <a:pt x="414" y="124"/>
                  </a:lnTo>
                  <a:lnTo>
                    <a:pt x="404" y="122"/>
                  </a:lnTo>
                  <a:lnTo>
                    <a:pt x="400" y="124"/>
                  </a:lnTo>
                  <a:lnTo>
                    <a:pt x="402" y="134"/>
                  </a:lnTo>
                  <a:lnTo>
                    <a:pt x="400" y="138"/>
                  </a:lnTo>
                  <a:lnTo>
                    <a:pt x="396" y="136"/>
                  </a:lnTo>
                  <a:lnTo>
                    <a:pt x="384" y="126"/>
                  </a:lnTo>
                  <a:lnTo>
                    <a:pt x="358" y="124"/>
                  </a:lnTo>
                  <a:lnTo>
                    <a:pt x="354" y="124"/>
                  </a:lnTo>
                  <a:lnTo>
                    <a:pt x="346" y="122"/>
                  </a:lnTo>
                  <a:lnTo>
                    <a:pt x="330" y="136"/>
                  </a:lnTo>
                  <a:lnTo>
                    <a:pt x="326" y="136"/>
                  </a:lnTo>
                  <a:lnTo>
                    <a:pt x="318" y="138"/>
                  </a:lnTo>
                  <a:lnTo>
                    <a:pt x="316" y="142"/>
                  </a:lnTo>
                  <a:lnTo>
                    <a:pt x="312" y="144"/>
                  </a:lnTo>
                  <a:lnTo>
                    <a:pt x="302" y="142"/>
                  </a:lnTo>
                  <a:lnTo>
                    <a:pt x="292" y="144"/>
                  </a:lnTo>
                  <a:lnTo>
                    <a:pt x="290" y="152"/>
                  </a:lnTo>
                  <a:lnTo>
                    <a:pt x="288" y="158"/>
                  </a:lnTo>
                  <a:lnTo>
                    <a:pt x="266" y="176"/>
                  </a:lnTo>
                  <a:lnTo>
                    <a:pt x="262" y="176"/>
                  </a:lnTo>
                  <a:lnTo>
                    <a:pt x="260" y="172"/>
                  </a:lnTo>
                  <a:lnTo>
                    <a:pt x="270" y="160"/>
                  </a:lnTo>
                  <a:lnTo>
                    <a:pt x="270" y="154"/>
                  </a:lnTo>
                  <a:lnTo>
                    <a:pt x="258" y="154"/>
                  </a:lnTo>
                  <a:lnTo>
                    <a:pt x="254" y="166"/>
                  </a:lnTo>
                  <a:lnTo>
                    <a:pt x="248" y="170"/>
                  </a:lnTo>
                  <a:lnTo>
                    <a:pt x="244" y="164"/>
                  </a:lnTo>
                  <a:lnTo>
                    <a:pt x="242" y="154"/>
                  </a:lnTo>
                  <a:lnTo>
                    <a:pt x="240" y="156"/>
                  </a:lnTo>
                  <a:lnTo>
                    <a:pt x="238" y="170"/>
                  </a:lnTo>
                  <a:lnTo>
                    <a:pt x="228" y="184"/>
                  </a:lnTo>
                  <a:lnTo>
                    <a:pt x="224" y="198"/>
                  </a:lnTo>
                  <a:lnTo>
                    <a:pt x="220" y="206"/>
                  </a:lnTo>
                  <a:lnTo>
                    <a:pt x="210" y="222"/>
                  </a:lnTo>
                  <a:lnTo>
                    <a:pt x="210" y="232"/>
                  </a:lnTo>
                  <a:lnTo>
                    <a:pt x="208" y="236"/>
                  </a:lnTo>
                  <a:lnTo>
                    <a:pt x="198" y="230"/>
                  </a:lnTo>
                  <a:lnTo>
                    <a:pt x="194" y="218"/>
                  </a:lnTo>
                  <a:lnTo>
                    <a:pt x="198" y="214"/>
                  </a:lnTo>
                  <a:lnTo>
                    <a:pt x="200" y="208"/>
                  </a:lnTo>
                  <a:lnTo>
                    <a:pt x="198" y="208"/>
                  </a:lnTo>
                  <a:lnTo>
                    <a:pt x="186" y="210"/>
                  </a:lnTo>
                  <a:lnTo>
                    <a:pt x="184" y="208"/>
                  </a:lnTo>
                  <a:lnTo>
                    <a:pt x="188" y="184"/>
                  </a:lnTo>
                  <a:lnTo>
                    <a:pt x="186" y="176"/>
                  </a:lnTo>
                  <a:lnTo>
                    <a:pt x="172" y="168"/>
                  </a:lnTo>
                  <a:lnTo>
                    <a:pt x="162" y="166"/>
                  </a:lnTo>
                  <a:lnTo>
                    <a:pt x="162" y="162"/>
                  </a:lnTo>
                  <a:lnTo>
                    <a:pt x="166" y="160"/>
                  </a:lnTo>
                  <a:lnTo>
                    <a:pt x="160" y="156"/>
                  </a:lnTo>
                  <a:lnTo>
                    <a:pt x="150" y="152"/>
                  </a:lnTo>
                  <a:lnTo>
                    <a:pt x="134" y="150"/>
                  </a:lnTo>
                  <a:lnTo>
                    <a:pt x="130" y="150"/>
                  </a:lnTo>
                  <a:lnTo>
                    <a:pt x="126" y="154"/>
                  </a:lnTo>
                  <a:lnTo>
                    <a:pt x="124" y="150"/>
                  </a:lnTo>
                  <a:lnTo>
                    <a:pt x="114" y="150"/>
                  </a:lnTo>
                  <a:lnTo>
                    <a:pt x="100" y="138"/>
                  </a:lnTo>
                  <a:lnTo>
                    <a:pt x="92" y="138"/>
                  </a:lnTo>
                  <a:lnTo>
                    <a:pt x="28" y="126"/>
                  </a:lnTo>
                  <a:lnTo>
                    <a:pt x="22" y="122"/>
                  </a:lnTo>
                  <a:lnTo>
                    <a:pt x="20" y="112"/>
                  </a:lnTo>
                  <a:lnTo>
                    <a:pt x="14" y="108"/>
                  </a:lnTo>
                  <a:lnTo>
                    <a:pt x="4" y="106"/>
                  </a:lnTo>
                  <a:lnTo>
                    <a:pt x="0" y="100"/>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497" name="Freeform 28"/>
            <p:cNvSpPr>
              <a:spLocks/>
            </p:cNvSpPr>
            <p:nvPr/>
          </p:nvSpPr>
          <p:spPr bwMode="grayWhite">
            <a:xfrm>
              <a:off x="3591" y="1797"/>
              <a:ext cx="223" cy="389"/>
            </a:xfrm>
            <a:custGeom>
              <a:avLst/>
              <a:gdLst>
                <a:gd name="T0" fmla="*/ 7 w 240"/>
                <a:gd name="T1" fmla="*/ 6 h 420"/>
                <a:gd name="T2" fmla="*/ 7 w 240"/>
                <a:gd name="T3" fmla="*/ 6 h 420"/>
                <a:gd name="T4" fmla="*/ 7 w 240"/>
                <a:gd name="T5" fmla="*/ 6 h 420"/>
                <a:gd name="T6" fmla="*/ 7 w 240"/>
                <a:gd name="T7" fmla="*/ 6 h 420"/>
                <a:gd name="T8" fmla="*/ 7 w 240"/>
                <a:gd name="T9" fmla="*/ 6 h 420"/>
                <a:gd name="T10" fmla="*/ 7 w 240"/>
                <a:gd name="T11" fmla="*/ 6 h 420"/>
                <a:gd name="T12" fmla="*/ 7 w 240"/>
                <a:gd name="T13" fmla="*/ 6 h 420"/>
                <a:gd name="T14" fmla="*/ 7 w 240"/>
                <a:gd name="T15" fmla="*/ 6 h 420"/>
                <a:gd name="T16" fmla="*/ 7 w 240"/>
                <a:gd name="T17" fmla="*/ 6 h 420"/>
                <a:gd name="T18" fmla="*/ 7 w 240"/>
                <a:gd name="T19" fmla="*/ 6 h 420"/>
                <a:gd name="T20" fmla="*/ 6 w 240"/>
                <a:gd name="T21" fmla="*/ 6 h 420"/>
                <a:gd name="T22" fmla="*/ 6 w 240"/>
                <a:gd name="T23" fmla="*/ 6 h 420"/>
                <a:gd name="T24" fmla="*/ 0 w 240"/>
                <a:gd name="T25" fmla="*/ 6 h 420"/>
                <a:gd name="T26" fmla="*/ 0 w 240"/>
                <a:gd name="T27" fmla="*/ 6 h 420"/>
                <a:gd name="T28" fmla="*/ 2 w 240"/>
                <a:gd name="T29" fmla="*/ 6 h 420"/>
                <a:gd name="T30" fmla="*/ 2 w 240"/>
                <a:gd name="T31" fmla="*/ 6 h 420"/>
                <a:gd name="T32" fmla="*/ 7 w 240"/>
                <a:gd name="T33" fmla="*/ 6 h 420"/>
                <a:gd name="T34" fmla="*/ 7 w 240"/>
                <a:gd name="T35" fmla="*/ 6 h 420"/>
                <a:gd name="T36" fmla="*/ 7 w 240"/>
                <a:gd name="T37" fmla="*/ 6 h 420"/>
                <a:gd name="T38" fmla="*/ 7 w 240"/>
                <a:gd name="T39" fmla="*/ 6 h 420"/>
                <a:gd name="T40" fmla="*/ 7 w 240"/>
                <a:gd name="T41" fmla="*/ 6 h 420"/>
                <a:gd name="T42" fmla="*/ 7 w 240"/>
                <a:gd name="T43" fmla="*/ 6 h 420"/>
                <a:gd name="T44" fmla="*/ 7 w 240"/>
                <a:gd name="T45" fmla="*/ 6 h 420"/>
                <a:gd name="T46" fmla="*/ 7 w 240"/>
                <a:gd name="T47" fmla="*/ 6 h 420"/>
                <a:gd name="T48" fmla="*/ 7 w 240"/>
                <a:gd name="T49" fmla="*/ 6 h 420"/>
                <a:gd name="T50" fmla="*/ 7 w 240"/>
                <a:gd name="T51" fmla="*/ 6 h 420"/>
                <a:gd name="T52" fmla="*/ 7 w 240"/>
                <a:gd name="T53" fmla="*/ 6 h 420"/>
                <a:gd name="T54" fmla="*/ 7 w 240"/>
                <a:gd name="T55" fmla="*/ 6 h 420"/>
                <a:gd name="T56" fmla="*/ 7 w 240"/>
                <a:gd name="T57" fmla="*/ 6 h 420"/>
                <a:gd name="T58" fmla="*/ 7 w 240"/>
                <a:gd name="T59" fmla="*/ 6 h 420"/>
                <a:gd name="T60" fmla="*/ 7 w 240"/>
                <a:gd name="T61" fmla="*/ 6 h 420"/>
                <a:gd name="T62" fmla="*/ 7 w 240"/>
                <a:gd name="T63" fmla="*/ 6 h 420"/>
                <a:gd name="T64" fmla="*/ 7 w 240"/>
                <a:gd name="T65" fmla="*/ 6 h 420"/>
                <a:gd name="T66" fmla="*/ 7 w 240"/>
                <a:gd name="T67" fmla="*/ 6 h 420"/>
                <a:gd name="T68" fmla="*/ 7 w 240"/>
                <a:gd name="T69" fmla="*/ 6 h 420"/>
                <a:gd name="T70" fmla="*/ 7 w 240"/>
                <a:gd name="T71" fmla="*/ 6 h 420"/>
                <a:gd name="T72" fmla="*/ 7 w 240"/>
                <a:gd name="T73" fmla="*/ 6 h 420"/>
                <a:gd name="T74" fmla="*/ 7 w 240"/>
                <a:gd name="T75" fmla="*/ 6 h 420"/>
                <a:gd name="T76" fmla="*/ 7 w 240"/>
                <a:gd name="T77" fmla="*/ 6 h 420"/>
                <a:gd name="T78" fmla="*/ 7 w 240"/>
                <a:gd name="T79" fmla="*/ 6 h 420"/>
                <a:gd name="T80" fmla="*/ 7 w 240"/>
                <a:gd name="T81" fmla="*/ 6 h 420"/>
                <a:gd name="T82" fmla="*/ 7 w 240"/>
                <a:gd name="T83" fmla="*/ 6 h 420"/>
                <a:gd name="T84" fmla="*/ 7 w 240"/>
                <a:gd name="T85" fmla="*/ 6 h 420"/>
                <a:gd name="T86" fmla="*/ 7 w 240"/>
                <a:gd name="T87" fmla="*/ 6 h 420"/>
                <a:gd name="T88" fmla="*/ 7 w 240"/>
                <a:gd name="T89" fmla="*/ 6 h 420"/>
                <a:gd name="T90" fmla="*/ 7 w 240"/>
                <a:gd name="T91" fmla="*/ 6 h 420"/>
                <a:gd name="T92" fmla="*/ 7 w 240"/>
                <a:gd name="T93" fmla="*/ 4 h 420"/>
                <a:gd name="T94" fmla="*/ 7 w 240"/>
                <a:gd name="T95" fmla="*/ 0 h 420"/>
                <a:gd name="T96" fmla="*/ 7 w 240"/>
                <a:gd name="T97" fmla="*/ 6 h 420"/>
                <a:gd name="T98" fmla="*/ 7 w 240"/>
                <a:gd name="T99" fmla="*/ 6 h 420"/>
                <a:gd name="T100" fmla="*/ 7 w 240"/>
                <a:gd name="T101" fmla="*/ 6 h 420"/>
                <a:gd name="T102" fmla="*/ 7 w 240"/>
                <a:gd name="T103" fmla="*/ 6 h 420"/>
                <a:gd name="T104" fmla="*/ 7 w 240"/>
                <a:gd name="T105" fmla="*/ 6 h 420"/>
                <a:gd name="T106" fmla="*/ 7 w 240"/>
                <a:gd name="T107" fmla="*/ 6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40"/>
                <a:gd name="T163" fmla="*/ 0 h 420"/>
                <a:gd name="T164" fmla="*/ 240 w 240"/>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40" h="420">
                  <a:moveTo>
                    <a:pt x="8" y="24"/>
                  </a:moveTo>
                  <a:lnTo>
                    <a:pt x="28" y="260"/>
                  </a:lnTo>
                  <a:lnTo>
                    <a:pt x="24" y="264"/>
                  </a:lnTo>
                  <a:lnTo>
                    <a:pt x="26" y="274"/>
                  </a:lnTo>
                  <a:lnTo>
                    <a:pt x="24" y="286"/>
                  </a:lnTo>
                  <a:lnTo>
                    <a:pt x="32" y="304"/>
                  </a:lnTo>
                  <a:lnTo>
                    <a:pt x="36" y="324"/>
                  </a:lnTo>
                  <a:lnTo>
                    <a:pt x="24" y="344"/>
                  </a:lnTo>
                  <a:lnTo>
                    <a:pt x="24" y="350"/>
                  </a:lnTo>
                  <a:lnTo>
                    <a:pt x="16" y="366"/>
                  </a:lnTo>
                  <a:lnTo>
                    <a:pt x="6" y="378"/>
                  </a:lnTo>
                  <a:lnTo>
                    <a:pt x="6" y="392"/>
                  </a:lnTo>
                  <a:lnTo>
                    <a:pt x="0" y="410"/>
                  </a:lnTo>
                  <a:lnTo>
                    <a:pt x="0" y="414"/>
                  </a:lnTo>
                  <a:lnTo>
                    <a:pt x="2" y="418"/>
                  </a:lnTo>
                  <a:lnTo>
                    <a:pt x="8" y="420"/>
                  </a:lnTo>
                  <a:lnTo>
                    <a:pt x="14" y="418"/>
                  </a:lnTo>
                  <a:lnTo>
                    <a:pt x="12" y="414"/>
                  </a:lnTo>
                  <a:lnTo>
                    <a:pt x="16" y="406"/>
                  </a:lnTo>
                  <a:lnTo>
                    <a:pt x="30" y="408"/>
                  </a:lnTo>
                  <a:lnTo>
                    <a:pt x="48" y="400"/>
                  </a:lnTo>
                  <a:lnTo>
                    <a:pt x="72" y="412"/>
                  </a:lnTo>
                  <a:lnTo>
                    <a:pt x="74" y="414"/>
                  </a:lnTo>
                  <a:lnTo>
                    <a:pt x="78" y="412"/>
                  </a:lnTo>
                  <a:lnTo>
                    <a:pt x="84" y="398"/>
                  </a:lnTo>
                  <a:lnTo>
                    <a:pt x="96" y="392"/>
                  </a:lnTo>
                  <a:lnTo>
                    <a:pt x="102" y="400"/>
                  </a:lnTo>
                  <a:lnTo>
                    <a:pt x="110" y="404"/>
                  </a:lnTo>
                  <a:lnTo>
                    <a:pt x="116" y="400"/>
                  </a:lnTo>
                  <a:lnTo>
                    <a:pt x="122" y="380"/>
                  </a:lnTo>
                  <a:lnTo>
                    <a:pt x="128" y="372"/>
                  </a:lnTo>
                  <a:lnTo>
                    <a:pt x="132" y="374"/>
                  </a:lnTo>
                  <a:lnTo>
                    <a:pt x="142" y="384"/>
                  </a:lnTo>
                  <a:lnTo>
                    <a:pt x="162" y="382"/>
                  </a:lnTo>
                  <a:lnTo>
                    <a:pt x="166" y="366"/>
                  </a:lnTo>
                  <a:lnTo>
                    <a:pt x="198" y="324"/>
                  </a:lnTo>
                  <a:lnTo>
                    <a:pt x="198" y="310"/>
                  </a:lnTo>
                  <a:lnTo>
                    <a:pt x="204" y="306"/>
                  </a:lnTo>
                  <a:lnTo>
                    <a:pt x="216" y="308"/>
                  </a:lnTo>
                  <a:lnTo>
                    <a:pt x="226" y="300"/>
                  </a:lnTo>
                  <a:lnTo>
                    <a:pt x="236" y="298"/>
                  </a:lnTo>
                  <a:lnTo>
                    <a:pt x="240" y="292"/>
                  </a:lnTo>
                  <a:lnTo>
                    <a:pt x="234" y="274"/>
                  </a:lnTo>
                  <a:lnTo>
                    <a:pt x="234" y="270"/>
                  </a:lnTo>
                  <a:lnTo>
                    <a:pt x="236" y="262"/>
                  </a:lnTo>
                  <a:lnTo>
                    <a:pt x="208" y="4"/>
                  </a:lnTo>
                  <a:lnTo>
                    <a:pt x="208" y="0"/>
                  </a:lnTo>
                  <a:lnTo>
                    <a:pt x="54" y="18"/>
                  </a:lnTo>
                  <a:lnTo>
                    <a:pt x="50" y="22"/>
                  </a:lnTo>
                  <a:lnTo>
                    <a:pt x="40" y="26"/>
                  </a:lnTo>
                  <a:lnTo>
                    <a:pt x="32" y="30"/>
                  </a:lnTo>
                  <a:lnTo>
                    <a:pt x="18" y="32"/>
                  </a:lnTo>
                  <a:lnTo>
                    <a:pt x="8" y="24"/>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498" name="Freeform 29"/>
            <p:cNvSpPr>
              <a:spLocks/>
            </p:cNvSpPr>
            <p:nvPr/>
          </p:nvSpPr>
          <p:spPr bwMode="grayWhite">
            <a:xfrm>
              <a:off x="3367" y="2444"/>
              <a:ext cx="255" cy="451"/>
            </a:xfrm>
            <a:custGeom>
              <a:avLst/>
              <a:gdLst>
                <a:gd name="T0" fmla="*/ 6 w 276"/>
                <a:gd name="T1" fmla="*/ 0 h 486"/>
                <a:gd name="T2" fmla="*/ 6 w 276"/>
                <a:gd name="T3" fmla="*/ 6 h 486"/>
                <a:gd name="T4" fmla="*/ 6 w 276"/>
                <a:gd name="T5" fmla="*/ 6 h 486"/>
                <a:gd name="T6" fmla="*/ 6 w 276"/>
                <a:gd name="T7" fmla="*/ 6 h 486"/>
                <a:gd name="T8" fmla="*/ 6 w 276"/>
                <a:gd name="T9" fmla="*/ 6 h 486"/>
                <a:gd name="T10" fmla="*/ 6 w 276"/>
                <a:gd name="T11" fmla="*/ 6 h 486"/>
                <a:gd name="T12" fmla="*/ 6 w 276"/>
                <a:gd name="T13" fmla="*/ 6 h 486"/>
                <a:gd name="T14" fmla="*/ 6 w 276"/>
                <a:gd name="T15" fmla="*/ 6 h 486"/>
                <a:gd name="T16" fmla="*/ 6 w 276"/>
                <a:gd name="T17" fmla="*/ 6 h 486"/>
                <a:gd name="T18" fmla="*/ 6 w 276"/>
                <a:gd name="T19" fmla="*/ 6 h 486"/>
                <a:gd name="T20" fmla="*/ 6 w 276"/>
                <a:gd name="T21" fmla="*/ 6 h 486"/>
                <a:gd name="T22" fmla="*/ 6 w 276"/>
                <a:gd name="T23" fmla="*/ 6 h 486"/>
                <a:gd name="T24" fmla="*/ 6 w 276"/>
                <a:gd name="T25" fmla="*/ 6 h 486"/>
                <a:gd name="T26" fmla="*/ 6 w 276"/>
                <a:gd name="T27" fmla="*/ 6 h 486"/>
                <a:gd name="T28" fmla="*/ 6 w 276"/>
                <a:gd name="T29" fmla="*/ 6 h 486"/>
                <a:gd name="T30" fmla="*/ 6 w 276"/>
                <a:gd name="T31" fmla="*/ 6 h 486"/>
                <a:gd name="T32" fmla="*/ 6 w 276"/>
                <a:gd name="T33" fmla="*/ 6 h 486"/>
                <a:gd name="T34" fmla="*/ 6 w 276"/>
                <a:gd name="T35" fmla="*/ 6 h 486"/>
                <a:gd name="T36" fmla="*/ 6 w 276"/>
                <a:gd name="T37" fmla="*/ 6 h 486"/>
                <a:gd name="T38" fmla="*/ 6 w 276"/>
                <a:gd name="T39" fmla="*/ 6 h 486"/>
                <a:gd name="T40" fmla="*/ 6 w 276"/>
                <a:gd name="T41" fmla="*/ 6 h 486"/>
                <a:gd name="T42" fmla="*/ 6 w 276"/>
                <a:gd name="T43" fmla="*/ 6 h 486"/>
                <a:gd name="T44" fmla="*/ 6 w 276"/>
                <a:gd name="T45" fmla="*/ 6 h 486"/>
                <a:gd name="T46" fmla="*/ 6 w 276"/>
                <a:gd name="T47" fmla="*/ 6 h 486"/>
                <a:gd name="T48" fmla="*/ 6 w 276"/>
                <a:gd name="T49" fmla="*/ 6 h 486"/>
                <a:gd name="T50" fmla="*/ 6 w 276"/>
                <a:gd name="T51" fmla="*/ 6 h 486"/>
                <a:gd name="T52" fmla="*/ 6 w 276"/>
                <a:gd name="T53" fmla="*/ 6 h 486"/>
                <a:gd name="T54" fmla="*/ 6 w 276"/>
                <a:gd name="T55" fmla="*/ 6 h 486"/>
                <a:gd name="T56" fmla="*/ 6 w 276"/>
                <a:gd name="T57" fmla="*/ 6 h 486"/>
                <a:gd name="T58" fmla="*/ 6 w 276"/>
                <a:gd name="T59" fmla="*/ 6 h 486"/>
                <a:gd name="T60" fmla="*/ 6 w 276"/>
                <a:gd name="T61" fmla="*/ 6 h 486"/>
                <a:gd name="T62" fmla="*/ 6 w 276"/>
                <a:gd name="T63" fmla="*/ 6 h 486"/>
                <a:gd name="T64" fmla="*/ 6 w 276"/>
                <a:gd name="T65" fmla="*/ 6 h 486"/>
                <a:gd name="T66" fmla="*/ 0 w 276"/>
                <a:gd name="T67" fmla="*/ 6 h 486"/>
                <a:gd name="T68" fmla="*/ 0 w 276"/>
                <a:gd name="T69" fmla="*/ 6 h 486"/>
                <a:gd name="T70" fmla="*/ 6 w 276"/>
                <a:gd name="T71" fmla="*/ 6 h 486"/>
                <a:gd name="T72" fmla="*/ 6 w 276"/>
                <a:gd name="T73" fmla="*/ 6 h 486"/>
                <a:gd name="T74" fmla="*/ 6 w 276"/>
                <a:gd name="T75" fmla="*/ 6 h 486"/>
                <a:gd name="T76" fmla="*/ 6 w 276"/>
                <a:gd name="T77" fmla="*/ 6 h 486"/>
                <a:gd name="T78" fmla="*/ 6 w 276"/>
                <a:gd name="T79" fmla="*/ 6 h 486"/>
                <a:gd name="T80" fmla="*/ 6 w 276"/>
                <a:gd name="T81" fmla="*/ 6 h 486"/>
                <a:gd name="T82" fmla="*/ 6 w 276"/>
                <a:gd name="T83" fmla="*/ 6 h 486"/>
                <a:gd name="T84" fmla="*/ 6 w 276"/>
                <a:gd name="T85" fmla="*/ 6 h 486"/>
                <a:gd name="T86" fmla="*/ 6 w 276"/>
                <a:gd name="T87" fmla="*/ 6 h 486"/>
                <a:gd name="T88" fmla="*/ 6 w 276"/>
                <a:gd name="T89" fmla="*/ 6 h 486"/>
                <a:gd name="T90" fmla="*/ 6 w 276"/>
                <a:gd name="T91" fmla="*/ 6 h 486"/>
                <a:gd name="T92" fmla="*/ 6 w 276"/>
                <a:gd name="T93" fmla="*/ 6 h 486"/>
                <a:gd name="T94" fmla="*/ 6 w 276"/>
                <a:gd name="T95" fmla="*/ 6 h 486"/>
                <a:gd name="T96" fmla="*/ 6 w 276"/>
                <a:gd name="T97" fmla="*/ 6 h 486"/>
                <a:gd name="T98" fmla="*/ 6 w 276"/>
                <a:gd name="T99" fmla="*/ 6 h 486"/>
                <a:gd name="T100" fmla="*/ 6 w 276"/>
                <a:gd name="T101" fmla="*/ 6 h 486"/>
                <a:gd name="T102" fmla="*/ 6 w 276"/>
                <a:gd name="T103" fmla="*/ 6 h 486"/>
                <a:gd name="T104" fmla="*/ 6 w 276"/>
                <a:gd name="T105" fmla="*/ 0 h 48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76"/>
                <a:gd name="T160" fmla="*/ 0 h 486"/>
                <a:gd name="T161" fmla="*/ 276 w 276"/>
                <a:gd name="T162" fmla="*/ 486 h 48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76" h="486">
                  <a:moveTo>
                    <a:pt x="256" y="0"/>
                  </a:moveTo>
                  <a:lnTo>
                    <a:pt x="90" y="14"/>
                  </a:lnTo>
                  <a:lnTo>
                    <a:pt x="88" y="18"/>
                  </a:lnTo>
                  <a:lnTo>
                    <a:pt x="72" y="32"/>
                  </a:lnTo>
                  <a:lnTo>
                    <a:pt x="68" y="48"/>
                  </a:lnTo>
                  <a:lnTo>
                    <a:pt x="68" y="62"/>
                  </a:lnTo>
                  <a:lnTo>
                    <a:pt x="66" y="72"/>
                  </a:lnTo>
                  <a:lnTo>
                    <a:pt x="52" y="80"/>
                  </a:lnTo>
                  <a:lnTo>
                    <a:pt x="42" y="96"/>
                  </a:lnTo>
                  <a:lnTo>
                    <a:pt x="38" y="100"/>
                  </a:lnTo>
                  <a:lnTo>
                    <a:pt x="38" y="112"/>
                  </a:lnTo>
                  <a:lnTo>
                    <a:pt x="30" y="122"/>
                  </a:lnTo>
                  <a:lnTo>
                    <a:pt x="30" y="132"/>
                  </a:lnTo>
                  <a:lnTo>
                    <a:pt x="26" y="144"/>
                  </a:lnTo>
                  <a:lnTo>
                    <a:pt x="18" y="158"/>
                  </a:lnTo>
                  <a:lnTo>
                    <a:pt x="20" y="174"/>
                  </a:lnTo>
                  <a:lnTo>
                    <a:pt x="28" y="182"/>
                  </a:lnTo>
                  <a:lnTo>
                    <a:pt x="30" y="192"/>
                  </a:lnTo>
                  <a:lnTo>
                    <a:pt x="32" y="194"/>
                  </a:lnTo>
                  <a:lnTo>
                    <a:pt x="32" y="198"/>
                  </a:lnTo>
                  <a:lnTo>
                    <a:pt x="28" y="202"/>
                  </a:lnTo>
                  <a:lnTo>
                    <a:pt x="26" y="210"/>
                  </a:lnTo>
                  <a:lnTo>
                    <a:pt x="26" y="216"/>
                  </a:lnTo>
                  <a:lnTo>
                    <a:pt x="26" y="224"/>
                  </a:lnTo>
                  <a:lnTo>
                    <a:pt x="36" y="244"/>
                  </a:lnTo>
                  <a:lnTo>
                    <a:pt x="36" y="262"/>
                  </a:lnTo>
                  <a:lnTo>
                    <a:pt x="42" y="274"/>
                  </a:lnTo>
                  <a:lnTo>
                    <a:pt x="48" y="278"/>
                  </a:lnTo>
                  <a:lnTo>
                    <a:pt x="48" y="288"/>
                  </a:lnTo>
                  <a:lnTo>
                    <a:pt x="38" y="294"/>
                  </a:lnTo>
                  <a:lnTo>
                    <a:pt x="34" y="298"/>
                  </a:lnTo>
                  <a:lnTo>
                    <a:pt x="30" y="318"/>
                  </a:lnTo>
                  <a:lnTo>
                    <a:pt x="14" y="342"/>
                  </a:lnTo>
                  <a:lnTo>
                    <a:pt x="0" y="384"/>
                  </a:lnTo>
                  <a:lnTo>
                    <a:pt x="0" y="414"/>
                  </a:lnTo>
                  <a:lnTo>
                    <a:pt x="154" y="408"/>
                  </a:lnTo>
                  <a:lnTo>
                    <a:pt x="158" y="414"/>
                  </a:lnTo>
                  <a:lnTo>
                    <a:pt x="154" y="428"/>
                  </a:lnTo>
                  <a:lnTo>
                    <a:pt x="154" y="450"/>
                  </a:lnTo>
                  <a:lnTo>
                    <a:pt x="172" y="466"/>
                  </a:lnTo>
                  <a:lnTo>
                    <a:pt x="174" y="486"/>
                  </a:lnTo>
                  <a:lnTo>
                    <a:pt x="186" y="486"/>
                  </a:lnTo>
                  <a:lnTo>
                    <a:pt x="202" y="472"/>
                  </a:lnTo>
                  <a:lnTo>
                    <a:pt x="240" y="460"/>
                  </a:lnTo>
                  <a:lnTo>
                    <a:pt x="250" y="464"/>
                  </a:lnTo>
                  <a:lnTo>
                    <a:pt x="264" y="460"/>
                  </a:lnTo>
                  <a:lnTo>
                    <a:pt x="266" y="462"/>
                  </a:lnTo>
                  <a:lnTo>
                    <a:pt x="274" y="466"/>
                  </a:lnTo>
                  <a:lnTo>
                    <a:pt x="276" y="464"/>
                  </a:lnTo>
                  <a:lnTo>
                    <a:pt x="260" y="316"/>
                  </a:lnTo>
                  <a:lnTo>
                    <a:pt x="258" y="302"/>
                  </a:lnTo>
                  <a:lnTo>
                    <a:pt x="264" y="10"/>
                  </a:lnTo>
                  <a:lnTo>
                    <a:pt x="256"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9" name="Freeform 30"/>
            <p:cNvSpPr>
              <a:spLocks/>
            </p:cNvSpPr>
            <p:nvPr/>
          </p:nvSpPr>
          <p:spPr bwMode="grayWhite">
            <a:xfrm>
              <a:off x="3605" y="2428"/>
              <a:ext cx="282" cy="449"/>
            </a:xfrm>
            <a:custGeom>
              <a:avLst/>
              <a:gdLst>
                <a:gd name="T0" fmla="*/ 0 w 304"/>
                <a:gd name="T1" fmla="*/ 6 h 484"/>
                <a:gd name="T2" fmla="*/ 6 w 304"/>
                <a:gd name="T3" fmla="*/ 6 h 484"/>
                <a:gd name="T4" fmla="*/ 2 w 304"/>
                <a:gd name="T5" fmla="*/ 6 h 484"/>
                <a:gd name="T6" fmla="*/ 4 w 304"/>
                <a:gd name="T7" fmla="*/ 6 h 484"/>
                <a:gd name="T8" fmla="*/ 6 w 304"/>
                <a:gd name="T9" fmla="*/ 6 h 484"/>
                <a:gd name="T10" fmla="*/ 6 w 304"/>
                <a:gd name="T11" fmla="*/ 6 h 484"/>
                <a:gd name="T12" fmla="*/ 6 w 304"/>
                <a:gd name="T13" fmla="*/ 6 h 484"/>
                <a:gd name="T14" fmla="*/ 6 w 304"/>
                <a:gd name="T15" fmla="*/ 6 h 484"/>
                <a:gd name="T16" fmla="*/ 6 w 304"/>
                <a:gd name="T17" fmla="*/ 6 h 484"/>
                <a:gd name="T18" fmla="*/ 6 w 304"/>
                <a:gd name="T19" fmla="*/ 6 h 484"/>
                <a:gd name="T20" fmla="*/ 6 w 304"/>
                <a:gd name="T21" fmla="*/ 6 h 484"/>
                <a:gd name="T22" fmla="*/ 6 w 304"/>
                <a:gd name="T23" fmla="*/ 6 h 484"/>
                <a:gd name="T24" fmla="*/ 6 w 304"/>
                <a:gd name="T25" fmla="*/ 6 h 484"/>
                <a:gd name="T26" fmla="*/ 6 w 304"/>
                <a:gd name="T27" fmla="*/ 6 h 484"/>
                <a:gd name="T28" fmla="*/ 6 w 304"/>
                <a:gd name="T29" fmla="*/ 6 h 484"/>
                <a:gd name="T30" fmla="*/ 6 w 304"/>
                <a:gd name="T31" fmla="*/ 6 h 484"/>
                <a:gd name="T32" fmla="*/ 6 w 304"/>
                <a:gd name="T33" fmla="*/ 6 h 484"/>
                <a:gd name="T34" fmla="*/ 6 w 304"/>
                <a:gd name="T35" fmla="*/ 6 h 484"/>
                <a:gd name="T36" fmla="*/ 6 w 304"/>
                <a:gd name="T37" fmla="*/ 6 h 484"/>
                <a:gd name="T38" fmla="*/ 6 w 304"/>
                <a:gd name="T39" fmla="*/ 6 h 484"/>
                <a:gd name="T40" fmla="*/ 6 w 304"/>
                <a:gd name="T41" fmla="*/ 6 h 484"/>
                <a:gd name="T42" fmla="*/ 6 w 304"/>
                <a:gd name="T43" fmla="*/ 6 h 484"/>
                <a:gd name="T44" fmla="*/ 6 w 304"/>
                <a:gd name="T45" fmla="*/ 6 h 484"/>
                <a:gd name="T46" fmla="*/ 6 w 304"/>
                <a:gd name="T47" fmla="*/ 6 h 484"/>
                <a:gd name="T48" fmla="*/ 6 w 304"/>
                <a:gd name="T49" fmla="*/ 6 h 484"/>
                <a:gd name="T50" fmla="*/ 6 w 304"/>
                <a:gd name="T51" fmla="*/ 6 h 484"/>
                <a:gd name="T52" fmla="*/ 6 w 304"/>
                <a:gd name="T53" fmla="*/ 6 h 484"/>
                <a:gd name="T54" fmla="*/ 6 w 304"/>
                <a:gd name="T55" fmla="*/ 6 h 484"/>
                <a:gd name="T56" fmla="*/ 6 w 304"/>
                <a:gd name="T57" fmla="*/ 6 h 484"/>
                <a:gd name="T58" fmla="*/ 6 w 304"/>
                <a:gd name="T59" fmla="*/ 6 h 484"/>
                <a:gd name="T60" fmla="*/ 6 w 304"/>
                <a:gd name="T61" fmla="*/ 6 h 484"/>
                <a:gd name="T62" fmla="*/ 6 w 304"/>
                <a:gd name="T63" fmla="*/ 6 h 484"/>
                <a:gd name="T64" fmla="*/ 6 w 304"/>
                <a:gd name="T65" fmla="*/ 6 h 484"/>
                <a:gd name="T66" fmla="*/ 6 w 304"/>
                <a:gd name="T67" fmla="*/ 6 h 484"/>
                <a:gd name="T68" fmla="*/ 6 w 304"/>
                <a:gd name="T69" fmla="*/ 6 h 484"/>
                <a:gd name="T70" fmla="*/ 6 w 304"/>
                <a:gd name="T71" fmla="*/ 6 h 484"/>
                <a:gd name="T72" fmla="*/ 6 w 304"/>
                <a:gd name="T73" fmla="*/ 6 h 484"/>
                <a:gd name="T74" fmla="*/ 6 w 304"/>
                <a:gd name="T75" fmla="*/ 6 h 484"/>
                <a:gd name="T76" fmla="*/ 6 w 304"/>
                <a:gd name="T77" fmla="*/ 6 h 484"/>
                <a:gd name="T78" fmla="*/ 6 w 304"/>
                <a:gd name="T79" fmla="*/ 6 h 484"/>
                <a:gd name="T80" fmla="*/ 6 w 304"/>
                <a:gd name="T81" fmla="*/ 6 h 484"/>
                <a:gd name="T82" fmla="*/ 6 w 304"/>
                <a:gd name="T83" fmla="*/ 6 h 484"/>
                <a:gd name="T84" fmla="*/ 6 w 304"/>
                <a:gd name="T85" fmla="*/ 6 h 484"/>
                <a:gd name="T86" fmla="*/ 6 w 304"/>
                <a:gd name="T87" fmla="*/ 6 h 484"/>
                <a:gd name="T88" fmla="*/ 6 w 304"/>
                <a:gd name="T89" fmla="*/ 6 h 484"/>
                <a:gd name="T90" fmla="*/ 6 w 304"/>
                <a:gd name="T91" fmla="*/ 6 h 484"/>
                <a:gd name="T92" fmla="*/ 6 w 304"/>
                <a:gd name="T93" fmla="*/ 6 h 484"/>
                <a:gd name="T94" fmla="*/ 6 w 304"/>
                <a:gd name="T95" fmla="*/ 6 h 484"/>
                <a:gd name="T96" fmla="*/ 6 w 304"/>
                <a:gd name="T97" fmla="*/ 6 h 484"/>
                <a:gd name="T98" fmla="*/ 6 w 304"/>
                <a:gd name="T99" fmla="*/ 6 h 484"/>
                <a:gd name="T100" fmla="*/ 6 w 304"/>
                <a:gd name="T101" fmla="*/ 6 h 484"/>
                <a:gd name="T102" fmla="*/ 6 w 304"/>
                <a:gd name="T103" fmla="*/ 0 h 484"/>
                <a:gd name="T104" fmla="*/ 0 w 304"/>
                <a:gd name="T105" fmla="*/ 6 h 48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04"/>
                <a:gd name="T160" fmla="*/ 0 h 484"/>
                <a:gd name="T161" fmla="*/ 304 w 304"/>
                <a:gd name="T162" fmla="*/ 484 h 48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04" h="484">
                  <a:moveTo>
                    <a:pt x="0" y="18"/>
                  </a:moveTo>
                  <a:lnTo>
                    <a:pt x="8" y="28"/>
                  </a:lnTo>
                  <a:lnTo>
                    <a:pt x="2" y="320"/>
                  </a:lnTo>
                  <a:lnTo>
                    <a:pt x="4" y="334"/>
                  </a:lnTo>
                  <a:lnTo>
                    <a:pt x="20" y="482"/>
                  </a:lnTo>
                  <a:lnTo>
                    <a:pt x="24" y="478"/>
                  </a:lnTo>
                  <a:lnTo>
                    <a:pt x="30" y="476"/>
                  </a:lnTo>
                  <a:lnTo>
                    <a:pt x="42" y="480"/>
                  </a:lnTo>
                  <a:lnTo>
                    <a:pt x="46" y="474"/>
                  </a:lnTo>
                  <a:lnTo>
                    <a:pt x="48" y="452"/>
                  </a:lnTo>
                  <a:lnTo>
                    <a:pt x="54" y="438"/>
                  </a:lnTo>
                  <a:lnTo>
                    <a:pt x="62" y="452"/>
                  </a:lnTo>
                  <a:lnTo>
                    <a:pt x="60" y="458"/>
                  </a:lnTo>
                  <a:lnTo>
                    <a:pt x="64" y="470"/>
                  </a:lnTo>
                  <a:lnTo>
                    <a:pt x="74" y="484"/>
                  </a:lnTo>
                  <a:lnTo>
                    <a:pt x="82" y="484"/>
                  </a:lnTo>
                  <a:lnTo>
                    <a:pt x="90" y="484"/>
                  </a:lnTo>
                  <a:lnTo>
                    <a:pt x="100" y="472"/>
                  </a:lnTo>
                  <a:lnTo>
                    <a:pt x="102" y="472"/>
                  </a:lnTo>
                  <a:lnTo>
                    <a:pt x="106" y="468"/>
                  </a:lnTo>
                  <a:lnTo>
                    <a:pt x="106" y="466"/>
                  </a:lnTo>
                  <a:lnTo>
                    <a:pt x="106" y="464"/>
                  </a:lnTo>
                  <a:lnTo>
                    <a:pt x="100" y="460"/>
                  </a:lnTo>
                  <a:lnTo>
                    <a:pt x="100" y="458"/>
                  </a:lnTo>
                  <a:lnTo>
                    <a:pt x="104" y="450"/>
                  </a:lnTo>
                  <a:lnTo>
                    <a:pt x="104" y="446"/>
                  </a:lnTo>
                  <a:lnTo>
                    <a:pt x="96" y="442"/>
                  </a:lnTo>
                  <a:lnTo>
                    <a:pt x="94" y="440"/>
                  </a:lnTo>
                  <a:lnTo>
                    <a:pt x="90" y="436"/>
                  </a:lnTo>
                  <a:lnTo>
                    <a:pt x="84" y="428"/>
                  </a:lnTo>
                  <a:lnTo>
                    <a:pt x="82" y="420"/>
                  </a:lnTo>
                  <a:lnTo>
                    <a:pt x="86" y="418"/>
                  </a:lnTo>
                  <a:lnTo>
                    <a:pt x="84" y="416"/>
                  </a:lnTo>
                  <a:lnTo>
                    <a:pt x="84" y="410"/>
                  </a:lnTo>
                  <a:lnTo>
                    <a:pt x="304" y="390"/>
                  </a:lnTo>
                  <a:lnTo>
                    <a:pt x="302" y="384"/>
                  </a:lnTo>
                  <a:lnTo>
                    <a:pt x="292" y="368"/>
                  </a:lnTo>
                  <a:lnTo>
                    <a:pt x="294" y="342"/>
                  </a:lnTo>
                  <a:lnTo>
                    <a:pt x="284" y="320"/>
                  </a:lnTo>
                  <a:lnTo>
                    <a:pt x="282" y="304"/>
                  </a:lnTo>
                  <a:lnTo>
                    <a:pt x="288" y="292"/>
                  </a:lnTo>
                  <a:lnTo>
                    <a:pt x="288" y="278"/>
                  </a:lnTo>
                  <a:lnTo>
                    <a:pt x="296" y="266"/>
                  </a:lnTo>
                  <a:lnTo>
                    <a:pt x="296" y="264"/>
                  </a:lnTo>
                  <a:lnTo>
                    <a:pt x="290" y="256"/>
                  </a:lnTo>
                  <a:lnTo>
                    <a:pt x="292" y="246"/>
                  </a:lnTo>
                  <a:lnTo>
                    <a:pt x="286" y="242"/>
                  </a:lnTo>
                  <a:lnTo>
                    <a:pt x="278" y="236"/>
                  </a:lnTo>
                  <a:lnTo>
                    <a:pt x="276" y="230"/>
                  </a:lnTo>
                  <a:lnTo>
                    <a:pt x="272" y="214"/>
                  </a:lnTo>
                  <a:lnTo>
                    <a:pt x="266" y="210"/>
                  </a:lnTo>
                  <a:lnTo>
                    <a:pt x="208" y="0"/>
                  </a:lnTo>
                  <a:lnTo>
                    <a:pt x="0" y="1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0" name="Freeform 31"/>
            <p:cNvSpPr>
              <a:spLocks/>
            </p:cNvSpPr>
            <p:nvPr/>
          </p:nvSpPr>
          <p:spPr bwMode="grayWhite">
            <a:xfrm>
              <a:off x="3927" y="1942"/>
              <a:ext cx="558" cy="317"/>
            </a:xfrm>
            <a:custGeom>
              <a:avLst/>
              <a:gdLst>
                <a:gd name="T0" fmla="*/ 7 w 600"/>
                <a:gd name="T1" fmla="*/ 6 h 344"/>
                <a:gd name="T2" fmla="*/ 7 w 600"/>
                <a:gd name="T3" fmla="*/ 6 h 344"/>
                <a:gd name="T4" fmla="*/ 7 w 600"/>
                <a:gd name="T5" fmla="*/ 6 h 344"/>
                <a:gd name="T6" fmla="*/ 7 w 600"/>
                <a:gd name="T7" fmla="*/ 6 h 344"/>
                <a:gd name="T8" fmla="*/ 7 w 600"/>
                <a:gd name="T9" fmla="*/ 6 h 344"/>
                <a:gd name="T10" fmla="*/ 7 w 600"/>
                <a:gd name="T11" fmla="*/ 6 h 344"/>
                <a:gd name="T12" fmla="*/ 7 w 600"/>
                <a:gd name="T13" fmla="*/ 6 h 344"/>
                <a:gd name="T14" fmla="*/ 7 w 600"/>
                <a:gd name="T15" fmla="*/ 6 h 344"/>
                <a:gd name="T16" fmla="*/ 7 w 600"/>
                <a:gd name="T17" fmla="*/ 6 h 344"/>
                <a:gd name="T18" fmla="*/ 7 w 600"/>
                <a:gd name="T19" fmla="*/ 6 h 344"/>
                <a:gd name="T20" fmla="*/ 7 w 600"/>
                <a:gd name="T21" fmla="*/ 6 h 344"/>
                <a:gd name="T22" fmla="*/ 7 w 600"/>
                <a:gd name="T23" fmla="*/ 6 h 344"/>
                <a:gd name="T24" fmla="*/ 7 w 600"/>
                <a:gd name="T25" fmla="*/ 6 h 344"/>
                <a:gd name="T26" fmla="*/ 7 w 600"/>
                <a:gd name="T27" fmla="*/ 6 h 344"/>
                <a:gd name="T28" fmla="*/ 7 w 600"/>
                <a:gd name="T29" fmla="*/ 6 h 344"/>
                <a:gd name="T30" fmla="*/ 7 w 600"/>
                <a:gd name="T31" fmla="*/ 6 h 344"/>
                <a:gd name="T32" fmla="*/ 7 w 600"/>
                <a:gd name="T33" fmla="*/ 6 h 344"/>
                <a:gd name="T34" fmla="*/ 7 w 600"/>
                <a:gd name="T35" fmla="*/ 6 h 344"/>
                <a:gd name="T36" fmla="*/ 7 w 600"/>
                <a:gd name="T37" fmla="*/ 6 h 344"/>
                <a:gd name="T38" fmla="*/ 7 w 600"/>
                <a:gd name="T39" fmla="*/ 6 h 344"/>
                <a:gd name="T40" fmla="*/ 7 w 600"/>
                <a:gd name="T41" fmla="*/ 6 h 344"/>
                <a:gd name="T42" fmla="*/ 7 w 600"/>
                <a:gd name="T43" fmla="*/ 4 h 344"/>
                <a:gd name="T44" fmla="*/ 7 w 600"/>
                <a:gd name="T45" fmla="*/ 6 h 344"/>
                <a:gd name="T46" fmla="*/ 7 w 600"/>
                <a:gd name="T47" fmla="*/ 6 h 344"/>
                <a:gd name="T48" fmla="*/ 7 w 600"/>
                <a:gd name="T49" fmla="*/ 6 h 344"/>
                <a:gd name="T50" fmla="*/ 7 w 600"/>
                <a:gd name="T51" fmla="*/ 6 h 344"/>
                <a:gd name="T52" fmla="*/ 7 w 600"/>
                <a:gd name="T53" fmla="*/ 6 h 344"/>
                <a:gd name="T54" fmla="*/ 7 w 600"/>
                <a:gd name="T55" fmla="*/ 6 h 344"/>
                <a:gd name="T56" fmla="*/ 7 w 600"/>
                <a:gd name="T57" fmla="*/ 6 h 344"/>
                <a:gd name="T58" fmla="*/ 7 w 600"/>
                <a:gd name="T59" fmla="*/ 6 h 344"/>
                <a:gd name="T60" fmla="*/ 7 w 600"/>
                <a:gd name="T61" fmla="*/ 6 h 344"/>
                <a:gd name="T62" fmla="*/ 7 w 600"/>
                <a:gd name="T63" fmla="*/ 6 h 344"/>
                <a:gd name="T64" fmla="*/ 7 w 600"/>
                <a:gd name="T65" fmla="*/ 6 h 344"/>
                <a:gd name="T66" fmla="*/ 7 w 600"/>
                <a:gd name="T67" fmla="*/ 6 h 344"/>
                <a:gd name="T68" fmla="*/ 7 w 600"/>
                <a:gd name="T69" fmla="*/ 6 h 344"/>
                <a:gd name="T70" fmla="*/ 7 w 600"/>
                <a:gd name="T71" fmla="*/ 6 h 344"/>
                <a:gd name="T72" fmla="*/ 7 w 600"/>
                <a:gd name="T73" fmla="*/ 6 h 344"/>
                <a:gd name="T74" fmla="*/ 7 w 600"/>
                <a:gd name="T75" fmla="*/ 6 h 344"/>
                <a:gd name="T76" fmla="*/ 7 w 600"/>
                <a:gd name="T77" fmla="*/ 6 h 344"/>
                <a:gd name="T78" fmla="*/ 7 w 600"/>
                <a:gd name="T79" fmla="*/ 6 h 344"/>
                <a:gd name="T80" fmla="*/ 7 w 600"/>
                <a:gd name="T81" fmla="*/ 6 h 344"/>
                <a:gd name="T82" fmla="*/ 7 w 600"/>
                <a:gd name="T83" fmla="*/ 6 h 34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0"/>
                <a:gd name="T127" fmla="*/ 0 h 344"/>
                <a:gd name="T128" fmla="*/ 600 w 600"/>
                <a:gd name="T129" fmla="*/ 344 h 34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0" h="344">
                  <a:moveTo>
                    <a:pt x="592" y="250"/>
                  </a:moveTo>
                  <a:lnTo>
                    <a:pt x="394" y="288"/>
                  </a:lnTo>
                  <a:lnTo>
                    <a:pt x="186" y="322"/>
                  </a:lnTo>
                  <a:lnTo>
                    <a:pt x="182" y="322"/>
                  </a:lnTo>
                  <a:lnTo>
                    <a:pt x="174" y="324"/>
                  </a:lnTo>
                  <a:lnTo>
                    <a:pt x="152" y="326"/>
                  </a:lnTo>
                  <a:lnTo>
                    <a:pt x="154" y="322"/>
                  </a:lnTo>
                  <a:lnTo>
                    <a:pt x="132" y="326"/>
                  </a:lnTo>
                  <a:lnTo>
                    <a:pt x="132" y="328"/>
                  </a:lnTo>
                  <a:lnTo>
                    <a:pt x="0" y="344"/>
                  </a:lnTo>
                  <a:lnTo>
                    <a:pt x="6" y="340"/>
                  </a:lnTo>
                  <a:lnTo>
                    <a:pt x="34" y="326"/>
                  </a:lnTo>
                  <a:lnTo>
                    <a:pt x="38" y="318"/>
                  </a:lnTo>
                  <a:lnTo>
                    <a:pt x="54" y="308"/>
                  </a:lnTo>
                  <a:lnTo>
                    <a:pt x="54" y="300"/>
                  </a:lnTo>
                  <a:lnTo>
                    <a:pt x="56" y="296"/>
                  </a:lnTo>
                  <a:lnTo>
                    <a:pt x="64" y="292"/>
                  </a:lnTo>
                  <a:lnTo>
                    <a:pt x="64" y="284"/>
                  </a:lnTo>
                  <a:lnTo>
                    <a:pt x="72" y="276"/>
                  </a:lnTo>
                  <a:lnTo>
                    <a:pt x="112" y="242"/>
                  </a:lnTo>
                  <a:lnTo>
                    <a:pt x="116" y="234"/>
                  </a:lnTo>
                  <a:lnTo>
                    <a:pt x="118" y="236"/>
                  </a:lnTo>
                  <a:lnTo>
                    <a:pt x="116" y="244"/>
                  </a:lnTo>
                  <a:lnTo>
                    <a:pt x="126" y="256"/>
                  </a:lnTo>
                  <a:lnTo>
                    <a:pt x="144" y="262"/>
                  </a:lnTo>
                  <a:lnTo>
                    <a:pt x="152" y="262"/>
                  </a:lnTo>
                  <a:lnTo>
                    <a:pt x="162" y="256"/>
                  </a:lnTo>
                  <a:lnTo>
                    <a:pt x="162" y="250"/>
                  </a:lnTo>
                  <a:lnTo>
                    <a:pt x="168" y="246"/>
                  </a:lnTo>
                  <a:lnTo>
                    <a:pt x="176" y="252"/>
                  </a:lnTo>
                  <a:lnTo>
                    <a:pt x="178" y="254"/>
                  </a:lnTo>
                  <a:lnTo>
                    <a:pt x="184" y="252"/>
                  </a:lnTo>
                  <a:lnTo>
                    <a:pt x="204" y="244"/>
                  </a:lnTo>
                  <a:lnTo>
                    <a:pt x="208" y="232"/>
                  </a:lnTo>
                  <a:lnTo>
                    <a:pt x="210" y="232"/>
                  </a:lnTo>
                  <a:lnTo>
                    <a:pt x="214" y="236"/>
                  </a:lnTo>
                  <a:lnTo>
                    <a:pt x="230" y="222"/>
                  </a:lnTo>
                  <a:lnTo>
                    <a:pt x="236" y="226"/>
                  </a:lnTo>
                  <a:lnTo>
                    <a:pt x="248" y="208"/>
                  </a:lnTo>
                  <a:lnTo>
                    <a:pt x="244" y="202"/>
                  </a:lnTo>
                  <a:lnTo>
                    <a:pt x="246" y="190"/>
                  </a:lnTo>
                  <a:lnTo>
                    <a:pt x="260" y="166"/>
                  </a:lnTo>
                  <a:lnTo>
                    <a:pt x="276" y="100"/>
                  </a:lnTo>
                  <a:lnTo>
                    <a:pt x="280" y="100"/>
                  </a:lnTo>
                  <a:lnTo>
                    <a:pt x="290" y="106"/>
                  </a:lnTo>
                  <a:lnTo>
                    <a:pt x="290" y="110"/>
                  </a:lnTo>
                  <a:lnTo>
                    <a:pt x="296" y="114"/>
                  </a:lnTo>
                  <a:lnTo>
                    <a:pt x="306" y="112"/>
                  </a:lnTo>
                  <a:lnTo>
                    <a:pt x="312" y="102"/>
                  </a:lnTo>
                  <a:lnTo>
                    <a:pt x="318" y="76"/>
                  </a:lnTo>
                  <a:lnTo>
                    <a:pt x="324" y="68"/>
                  </a:lnTo>
                  <a:lnTo>
                    <a:pt x="334" y="72"/>
                  </a:lnTo>
                  <a:lnTo>
                    <a:pt x="340" y="58"/>
                  </a:lnTo>
                  <a:lnTo>
                    <a:pt x="346" y="54"/>
                  </a:lnTo>
                  <a:lnTo>
                    <a:pt x="350" y="48"/>
                  </a:lnTo>
                  <a:lnTo>
                    <a:pt x="356" y="34"/>
                  </a:lnTo>
                  <a:lnTo>
                    <a:pt x="360" y="32"/>
                  </a:lnTo>
                  <a:lnTo>
                    <a:pt x="360" y="28"/>
                  </a:lnTo>
                  <a:lnTo>
                    <a:pt x="358" y="26"/>
                  </a:lnTo>
                  <a:lnTo>
                    <a:pt x="358" y="6"/>
                  </a:lnTo>
                  <a:lnTo>
                    <a:pt x="360" y="2"/>
                  </a:lnTo>
                  <a:lnTo>
                    <a:pt x="364" y="0"/>
                  </a:lnTo>
                  <a:lnTo>
                    <a:pt x="400" y="22"/>
                  </a:lnTo>
                  <a:lnTo>
                    <a:pt x="404" y="24"/>
                  </a:lnTo>
                  <a:lnTo>
                    <a:pt x="406" y="22"/>
                  </a:lnTo>
                  <a:lnTo>
                    <a:pt x="410" y="4"/>
                  </a:lnTo>
                  <a:lnTo>
                    <a:pt x="416" y="2"/>
                  </a:lnTo>
                  <a:lnTo>
                    <a:pt x="422" y="6"/>
                  </a:lnTo>
                  <a:lnTo>
                    <a:pt x="430" y="8"/>
                  </a:lnTo>
                  <a:lnTo>
                    <a:pt x="426" y="16"/>
                  </a:lnTo>
                  <a:lnTo>
                    <a:pt x="434" y="26"/>
                  </a:lnTo>
                  <a:lnTo>
                    <a:pt x="450" y="26"/>
                  </a:lnTo>
                  <a:lnTo>
                    <a:pt x="456" y="32"/>
                  </a:lnTo>
                  <a:lnTo>
                    <a:pt x="466" y="36"/>
                  </a:lnTo>
                  <a:lnTo>
                    <a:pt x="472" y="44"/>
                  </a:lnTo>
                  <a:lnTo>
                    <a:pt x="470" y="48"/>
                  </a:lnTo>
                  <a:lnTo>
                    <a:pt x="460" y="66"/>
                  </a:lnTo>
                  <a:lnTo>
                    <a:pt x="456" y="82"/>
                  </a:lnTo>
                  <a:lnTo>
                    <a:pt x="456" y="92"/>
                  </a:lnTo>
                  <a:lnTo>
                    <a:pt x="468" y="94"/>
                  </a:lnTo>
                  <a:lnTo>
                    <a:pt x="478" y="86"/>
                  </a:lnTo>
                  <a:lnTo>
                    <a:pt x="486" y="96"/>
                  </a:lnTo>
                  <a:lnTo>
                    <a:pt x="492" y="98"/>
                  </a:lnTo>
                  <a:lnTo>
                    <a:pt x="496" y="100"/>
                  </a:lnTo>
                  <a:lnTo>
                    <a:pt x="500" y="104"/>
                  </a:lnTo>
                  <a:lnTo>
                    <a:pt x="504" y="106"/>
                  </a:lnTo>
                  <a:lnTo>
                    <a:pt x="510" y="104"/>
                  </a:lnTo>
                  <a:lnTo>
                    <a:pt x="512" y="104"/>
                  </a:lnTo>
                  <a:lnTo>
                    <a:pt x="530" y="114"/>
                  </a:lnTo>
                  <a:lnTo>
                    <a:pt x="544" y="116"/>
                  </a:lnTo>
                  <a:lnTo>
                    <a:pt x="550" y="124"/>
                  </a:lnTo>
                  <a:lnTo>
                    <a:pt x="548" y="128"/>
                  </a:lnTo>
                  <a:lnTo>
                    <a:pt x="544" y="132"/>
                  </a:lnTo>
                  <a:lnTo>
                    <a:pt x="546" y="144"/>
                  </a:lnTo>
                  <a:lnTo>
                    <a:pt x="544" y="148"/>
                  </a:lnTo>
                  <a:lnTo>
                    <a:pt x="540" y="150"/>
                  </a:lnTo>
                  <a:lnTo>
                    <a:pt x="554" y="158"/>
                  </a:lnTo>
                  <a:lnTo>
                    <a:pt x="558" y="166"/>
                  </a:lnTo>
                  <a:lnTo>
                    <a:pt x="558" y="170"/>
                  </a:lnTo>
                  <a:lnTo>
                    <a:pt x="556" y="174"/>
                  </a:lnTo>
                  <a:lnTo>
                    <a:pt x="546" y="172"/>
                  </a:lnTo>
                  <a:lnTo>
                    <a:pt x="544" y="176"/>
                  </a:lnTo>
                  <a:lnTo>
                    <a:pt x="548" y="180"/>
                  </a:lnTo>
                  <a:lnTo>
                    <a:pt x="550" y="180"/>
                  </a:lnTo>
                  <a:lnTo>
                    <a:pt x="550" y="184"/>
                  </a:lnTo>
                  <a:lnTo>
                    <a:pt x="544" y="186"/>
                  </a:lnTo>
                  <a:lnTo>
                    <a:pt x="540" y="186"/>
                  </a:lnTo>
                  <a:lnTo>
                    <a:pt x="540" y="188"/>
                  </a:lnTo>
                  <a:lnTo>
                    <a:pt x="544" y="192"/>
                  </a:lnTo>
                  <a:lnTo>
                    <a:pt x="552" y="194"/>
                  </a:lnTo>
                  <a:lnTo>
                    <a:pt x="562" y="196"/>
                  </a:lnTo>
                  <a:lnTo>
                    <a:pt x="564" y="200"/>
                  </a:lnTo>
                  <a:lnTo>
                    <a:pt x="554" y="210"/>
                  </a:lnTo>
                  <a:lnTo>
                    <a:pt x="550" y="210"/>
                  </a:lnTo>
                  <a:lnTo>
                    <a:pt x="538" y="206"/>
                  </a:lnTo>
                  <a:lnTo>
                    <a:pt x="538" y="210"/>
                  </a:lnTo>
                  <a:lnTo>
                    <a:pt x="546" y="216"/>
                  </a:lnTo>
                  <a:lnTo>
                    <a:pt x="554" y="220"/>
                  </a:lnTo>
                  <a:lnTo>
                    <a:pt x="562" y="218"/>
                  </a:lnTo>
                  <a:lnTo>
                    <a:pt x="570" y="210"/>
                  </a:lnTo>
                  <a:lnTo>
                    <a:pt x="578" y="212"/>
                  </a:lnTo>
                  <a:lnTo>
                    <a:pt x="590" y="210"/>
                  </a:lnTo>
                  <a:lnTo>
                    <a:pt x="592" y="212"/>
                  </a:lnTo>
                  <a:lnTo>
                    <a:pt x="600" y="240"/>
                  </a:lnTo>
                  <a:lnTo>
                    <a:pt x="594" y="246"/>
                  </a:lnTo>
                  <a:lnTo>
                    <a:pt x="592" y="246"/>
                  </a:lnTo>
                  <a:lnTo>
                    <a:pt x="592" y="25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1" name="Freeform 32"/>
            <p:cNvSpPr>
              <a:spLocks/>
            </p:cNvSpPr>
            <p:nvPr/>
          </p:nvSpPr>
          <p:spPr bwMode="grayWhite">
            <a:xfrm>
              <a:off x="3967" y="2366"/>
              <a:ext cx="376" cy="282"/>
            </a:xfrm>
            <a:custGeom>
              <a:avLst/>
              <a:gdLst>
                <a:gd name="T0" fmla="*/ 7 w 404"/>
                <a:gd name="T1" fmla="*/ 6 h 304"/>
                <a:gd name="T2" fmla="*/ 7 w 404"/>
                <a:gd name="T3" fmla="*/ 6 h 304"/>
                <a:gd name="T4" fmla="*/ 7 w 404"/>
                <a:gd name="T5" fmla="*/ 6 h 304"/>
                <a:gd name="T6" fmla="*/ 7 w 404"/>
                <a:gd name="T7" fmla="*/ 6 h 304"/>
                <a:gd name="T8" fmla="*/ 7 w 404"/>
                <a:gd name="T9" fmla="*/ 6 h 304"/>
                <a:gd name="T10" fmla="*/ 7 w 404"/>
                <a:gd name="T11" fmla="*/ 6 h 304"/>
                <a:gd name="T12" fmla="*/ 7 w 404"/>
                <a:gd name="T13" fmla="*/ 6 h 304"/>
                <a:gd name="T14" fmla="*/ 7 w 404"/>
                <a:gd name="T15" fmla="*/ 6 h 304"/>
                <a:gd name="T16" fmla="*/ 7 w 404"/>
                <a:gd name="T17" fmla="*/ 6 h 304"/>
                <a:gd name="T18" fmla="*/ 7 w 404"/>
                <a:gd name="T19" fmla="*/ 6 h 304"/>
                <a:gd name="T20" fmla="*/ 7 w 404"/>
                <a:gd name="T21" fmla="*/ 6 h 304"/>
                <a:gd name="T22" fmla="*/ 7 w 404"/>
                <a:gd name="T23" fmla="*/ 6 h 304"/>
                <a:gd name="T24" fmla="*/ 7 w 404"/>
                <a:gd name="T25" fmla="*/ 6 h 304"/>
                <a:gd name="T26" fmla="*/ 6 w 404"/>
                <a:gd name="T27" fmla="*/ 6 h 304"/>
                <a:gd name="T28" fmla="*/ 7 w 404"/>
                <a:gd name="T29" fmla="*/ 6 h 304"/>
                <a:gd name="T30" fmla="*/ 7 w 404"/>
                <a:gd name="T31" fmla="*/ 6 h 304"/>
                <a:gd name="T32" fmla="*/ 7 w 404"/>
                <a:gd name="T33" fmla="*/ 6 h 304"/>
                <a:gd name="T34" fmla="*/ 7 w 404"/>
                <a:gd name="T35" fmla="*/ 6 h 304"/>
                <a:gd name="T36" fmla="*/ 7 w 404"/>
                <a:gd name="T37" fmla="*/ 6 h 304"/>
                <a:gd name="T38" fmla="*/ 7 w 404"/>
                <a:gd name="T39" fmla="*/ 6 h 304"/>
                <a:gd name="T40" fmla="*/ 7 w 404"/>
                <a:gd name="T41" fmla="*/ 2 h 304"/>
                <a:gd name="T42" fmla="*/ 7 w 404"/>
                <a:gd name="T43" fmla="*/ 6 h 304"/>
                <a:gd name="T44" fmla="*/ 7 w 404"/>
                <a:gd name="T45" fmla="*/ 6 h 304"/>
                <a:gd name="T46" fmla="*/ 7 w 404"/>
                <a:gd name="T47" fmla="*/ 6 h 304"/>
                <a:gd name="T48" fmla="*/ 7 w 404"/>
                <a:gd name="T49" fmla="*/ 6 h 304"/>
                <a:gd name="T50" fmla="*/ 7 w 404"/>
                <a:gd name="T51" fmla="*/ 6 h 304"/>
                <a:gd name="T52" fmla="*/ 7 w 404"/>
                <a:gd name="T53" fmla="*/ 6 h 304"/>
                <a:gd name="T54" fmla="*/ 7 w 404"/>
                <a:gd name="T55" fmla="*/ 6 h 304"/>
                <a:gd name="T56" fmla="*/ 7 w 404"/>
                <a:gd name="T57" fmla="*/ 6 h 304"/>
                <a:gd name="T58" fmla="*/ 7 w 404"/>
                <a:gd name="T59" fmla="*/ 6 h 304"/>
                <a:gd name="T60" fmla="*/ 7 w 404"/>
                <a:gd name="T61" fmla="*/ 6 h 304"/>
                <a:gd name="T62" fmla="*/ 7 w 404"/>
                <a:gd name="T63" fmla="*/ 6 h 304"/>
                <a:gd name="T64" fmla="*/ 7 w 404"/>
                <a:gd name="T65" fmla="*/ 6 h 304"/>
                <a:gd name="T66" fmla="*/ 7 w 404"/>
                <a:gd name="T67" fmla="*/ 6 h 304"/>
                <a:gd name="T68" fmla="*/ 7 w 404"/>
                <a:gd name="T69" fmla="*/ 6 h 304"/>
                <a:gd name="T70" fmla="*/ 7 w 404"/>
                <a:gd name="T71" fmla="*/ 6 h 304"/>
                <a:gd name="T72" fmla="*/ 7 w 404"/>
                <a:gd name="T73" fmla="*/ 6 h 304"/>
                <a:gd name="T74" fmla="*/ 7 w 404"/>
                <a:gd name="T75" fmla="*/ 6 h 304"/>
                <a:gd name="T76" fmla="*/ 7 w 404"/>
                <a:gd name="T77" fmla="*/ 6 h 304"/>
                <a:gd name="T78" fmla="*/ 7 w 404"/>
                <a:gd name="T79" fmla="*/ 6 h 304"/>
                <a:gd name="T80" fmla="*/ 7 w 404"/>
                <a:gd name="T81" fmla="*/ 6 h 304"/>
                <a:gd name="T82" fmla="*/ 7 w 404"/>
                <a:gd name="T83" fmla="*/ 6 h 304"/>
                <a:gd name="T84" fmla="*/ 7 w 404"/>
                <a:gd name="T85" fmla="*/ 6 h 304"/>
                <a:gd name="T86" fmla="*/ 7 w 404"/>
                <a:gd name="T87" fmla="*/ 6 h 30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4"/>
                <a:gd name="T133" fmla="*/ 0 h 304"/>
                <a:gd name="T134" fmla="*/ 404 w 404"/>
                <a:gd name="T135" fmla="*/ 304 h 30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4" h="304">
                  <a:moveTo>
                    <a:pt x="242" y="304"/>
                  </a:moveTo>
                  <a:lnTo>
                    <a:pt x="238" y="304"/>
                  </a:lnTo>
                  <a:lnTo>
                    <a:pt x="226" y="302"/>
                  </a:lnTo>
                  <a:lnTo>
                    <a:pt x="224" y="300"/>
                  </a:lnTo>
                  <a:lnTo>
                    <a:pt x="220" y="296"/>
                  </a:lnTo>
                  <a:lnTo>
                    <a:pt x="216" y="276"/>
                  </a:lnTo>
                  <a:lnTo>
                    <a:pt x="206" y="262"/>
                  </a:lnTo>
                  <a:lnTo>
                    <a:pt x="194" y="256"/>
                  </a:lnTo>
                  <a:lnTo>
                    <a:pt x="188" y="236"/>
                  </a:lnTo>
                  <a:lnTo>
                    <a:pt x="178" y="228"/>
                  </a:lnTo>
                  <a:lnTo>
                    <a:pt x="176" y="216"/>
                  </a:lnTo>
                  <a:lnTo>
                    <a:pt x="168" y="214"/>
                  </a:lnTo>
                  <a:lnTo>
                    <a:pt x="154" y="208"/>
                  </a:lnTo>
                  <a:lnTo>
                    <a:pt x="146" y="196"/>
                  </a:lnTo>
                  <a:lnTo>
                    <a:pt x="136" y="190"/>
                  </a:lnTo>
                  <a:lnTo>
                    <a:pt x="136" y="184"/>
                  </a:lnTo>
                  <a:lnTo>
                    <a:pt x="132" y="174"/>
                  </a:lnTo>
                  <a:lnTo>
                    <a:pt x="128" y="172"/>
                  </a:lnTo>
                  <a:lnTo>
                    <a:pt x="114" y="166"/>
                  </a:lnTo>
                  <a:lnTo>
                    <a:pt x="88" y="144"/>
                  </a:lnTo>
                  <a:lnTo>
                    <a:pt x="76" y="140"/>
                  </a:lnTo>
                  <a:lnTo>
                    <a:pt x="74" y="132"/>
                  </a:lnTo>
                  <a:lnTo>
                    <a:pt x="62" y="122"/>
                  </a:lnTo>
                  <a:lnTo>
                    <a:pt x="56" y="106"/>
                  </a:lnTo>
                  <a:lnTo>
                    <a:pt x="48" y="98"/>
                  </a:lnTo>
                  <a:lnTo>
                    <a:pt x="44" y="92"/>
                  </a:lnTo>
                  <a:lnTo>
                    <a:pt x="28" y="90"/>
                  </a:lnTo>
                  <a:lnTo>
                    <a:pt x="6" y="78"/>
                  </a:lnTo>
                  <a:lnTo>
                    <a:pt x="0" y="72"/>
                  </a:lnTo>
                  <a:lnTo>
                    <a:pt x="8" y="56"/>
                  </a:lnTo>
                  <a:lnTo>
                    <a:pt x="12" y="52"/>
                  </a:lnTo>
                  <a:lnTo>
                    <a:pt x="16" y="46"/>
                  </a:lnTo>
                  <a:lnTo>
                    <a:pt x="18" y="42"/>
                  </a:lnTo>
                  <a:lnTo>
                    <a:pt x="16" y="40"/>
                  </a:lnTo>
                  <a:lnTo>
                    <a:pt x="40" y="28"/>
                  </a:lnTo>
                  <a:lnTo>
                    <a:pt x="48" y="28"/>
                  </a:lnTo>
                  <a:lnTo>
                    <a:pt x="48" y="24"/>
                  </a:lnTo>
                  <a:lnTo>
                    <a:pt x="68" y="14"/>
                  </a:lnTo>
                  <a:lnTo>
                    <a:pt x="70" y="10"/>
                  </a:lnTo>
                  <a:lnTo>
                    <a:pt x="74" y="12"/>
                  </a:lnTo>
                  <a:lnTo>
                    <a:pt x="178" y="0"/>
                  </a:lnTo>
                  <a:lnTo>
                    <a:pt x="180" y="2"/>
                  </a:lnTo>
                  <a:lnTo>
                    <a:pt x="178" y="6"/>
                  </a:lnTo>
                  <a:lnTo>
                    <a:pt x="182" y="10"/>
                  </a:lnTo>
                  <a:lnTo>
                    <a:pt x="188" y="4"/>
                  </a:lnTo>
                  <a:lnTo>
                    <a:pt x="206" y="18"/>
                  </a:lnTo>
                  <a:lnTo>
                    <a:pt x="208" y="30"/>
                  </a:lnTo>
                  <a:lnTo>
                    <a:pt x="296" y="18"/>
                  </a:lnTo>
                  <a:lnTo>
                    <a:pt x="404" y="92"/>
                  </a:lnTo>
                  <a:lnTo>
                    <a:pt x="400" y="94"/>
                  </a:lnTo>
                  <a:lnTo>
                    <a:pt x="390" y="100"/>
                  </a:lnTo>
                  <a:lnTo>
                    <a:pt x="384" y="110"/>
                  </a:lnTo>
                  <a:lnTo>
                    <a:pt x="370" y="130"/>
                  </a:lnTo>
                  <a:lnTo>
                    <a:pt x="366" y="138"/>
                  </a:lnTo>
                  <a:lnTo>
                    <a:pt x="362" y="150"/>
                  </a:lnTo>
                  <a:lnTo>
                    <a:pt x="364" y="160"/>
                  </a:lnTo>
                  <a:lnTo>
                    <a:pt x="364" y="168"/>
                  </a:lnTo>
                  <a:lnTo>
                    <a:pt x="360" y="172"/>
                  </a:lnTo>
                  <a:lnTo>
                    <a:pt x="358" y="178"/>
                  </a:lnTo>
                  <a:lnTo>
                    <a:pt x="352" y="178"/>
                  </a:lnTo>
                  <a:lnTo>
                    <a:pt x="346" y="182"/>
                  </a:lnTo>
                  <a:lnTo>
                    <a:pt x="342" y="188"/>
                  </a:lnTo>
                  <a:lnTo>
                    <a:pt x="336" y="196"/>
                  </a:lnTo>
                  <a:lnTo>
                    <a:pt x="332" y="204"/>
                  </a:lnTo>
                  <a:lnTo>
                    <a:pt x="318" y="214"/>
                  </a:lnTo>
                  <a:lnTo>
                    <a:pt x="312" y="224"/>
                  </a:lnTo>
                  <a:lnTo>
                    <a:pt x="304" y="232"/>
                  </a:lnTo>
                  <a:lnTo>
                    <a:pt x="294" y="238"/>
                  </a:lnTo>
                  <a:lnTo>
                    <a:pt x="290" y="244"/>
                  </a:lnTo>
                  <a:lnTo>
                    <a:pt x="284" y="248"/>
                  </a:lnTo>
                  <a:lnTo>
                    <a:pt x="276" y="252"/>
                  </a:lnTo>
                  <a:lnTo>
                    <a:pt x="272" y="254"/>
                  </a:lnTo>
                  <a:lnTo>
                    <a:pt x="268" y="258"/>
                  </a:lnTo>
                  <a:lnTo>
                    <a:pt x="270" y="260"/>
                  </a:lnTo>
                  <a:lnTo>
                    <a:pt x="268" y="262"/>
                  </a:lnTo>
                  <a:lnTo>
                    <a:pt x="266" y="270"/>
                  </a:lnTo>
                  <a:lnTo>
                    <a:pt x="258" y="276"/>
                  </a:lnTo>
                  <a:lnTo>
                    <a:pt x="252" y="276"/>
                  </a:lnTo>
                  <a:lnTo>
                    <a:pt x="250" y="278"/>
                  </a:lnTo>
                  <a:lnTo>
                    <a:pt x="252" y="280"/>
                  </a:lnTo>
                  <a:lnTo>
                    <a:pt x="254" y="282"/>
                  </a:lnTo>
                  <a:lnTo>
                    <a:pt x="256" y="284"/>
                  </a:lnTo>
                  <a:lnTo>
                    <a:pt x="254" y="288"/>
                  </a:lnTo>
                  <a:lnTo>
                    <a:pt x="252" y="290"/>
                  </a:lnTo>
                  <a:lnTo>
                    <a:pt x="244" y="296"/>
                  </a:lnTo>
                  <a:lnTo>
                    <a:pt x="242" y="302"/>
                  </a:lnTo>
                  <a:lnTo>
                    <a:pt x="242" y="30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2" name="Freeform 33"/>
            <p:cNvSpPr>
              <a:spLocks/>
            </p:cNvSpPr>
            <p:nvPr/>
          </p:nvSpPr>
          <p:spPr bwMode="grayWhite">
            <a:xfrm>
              <a:off x="3798" y="2404"/>
              <a:ext cx="400" cy="413"/>
            </a:xfrm>
            <a:custGeom>
              <a:avLst/>
              <a:gdLst>
                <a:gd name="T0" fmla="*/ 6 w 432"/>
                <a:gd name="T1" fmla="*/ 6 h 446"/>
                <a:gd name="T2" fmla="*/ 6 w 432"/>
                <a:gd name="T3" fmla="*/ 6 h 446"/>
                <a:gd name="T4" fmla="*/ 6 w 432"/>
                <a:gd name="T5" fmla="*/ 6 h 446"/>
                <a:gd name="T6" fmla="*/ 6 w 432"/>
                <a:gd name="T7" fmla="*/ 6 h 446"/>
                <a:gd name="T8" fmla="*/ 6 w 432"/>
                <a:gd name="T9" fmla="*/ 6 h 446"/>
                <a:gd name="T10" fmla="*/ 6 w 432"/>
                <a:gd name="T11" fmla="*/ 6 h 446"/>
                <a:gd name="T12" fmla="*/ 6 w 432"/>
                <a:gd name="T13" fmla="*/ 6 h 446"/>
                <a:gd name="T14" fmla="*/ 6 w 432"/>
                <a:gd name="T15" fmla="*/ 6 h 446"/>
                <a:gd name="T16" fmla="*/ 6 w 432"/>
                <a:gd name="T17" fmla="*/ 6 h 446"/>
                <a:gd name="T18" fmla="*/ 6 w 432"/>
                <a:gd name="T19" fmla="*/ 6 h 446"/>
                <a:gd name="T20" fmla="*/ 6 w 432"/>
                <a:gd name="T21" fmla="*/ 6 h 446"/>
                <a:gd name="T22" fmla="*/ 6 w 432"/>
                <a:gd name="T23" fmla="*/ 6 h 446"/>
                <a:gd name="T24" fmla="*/ 6 w 432"/>
                <a:gd name="T25" fmla="*/ 6 h 446"/>
                <a:gd name="T26" fmla="*/ 6 w 432"/>
                <a:gd name="T27" fmla="*/ 6 h 446"/>
                <a:gd name="T28" fmla="*/ 6 w 432"/>
                <a:gd name="T29" fmla="*/ 6 h 446"/>
                <a:gd name="T30" fmla="*/ 6 w 432"/>
                <a:gd name="T31" fmla="*/ 6 h 446"/>
                <a:gd name="T32" fmla="*/ 6 w 432"/>
                <a:gd name="T33" fmla="*/ 6 h 446"/>
                <a:gd name="T34" fmla="*/ 6 w 432"/>
                <a:gd name="T35" fmla="*/ 6 h 446"/>
                <a:gd name="T36" fmla="*/ 6 w 432"/>
                <a:gd name="T37" fmla="*/ 6 h 446"/>
                <a:gd name="T38" fmla="*/ 6 w 432"/>
                <a:gd name="T39" fmla="*/ 6 h 446"/>
                <a:gd name="T40" fmla="*/ 6 w 432"/>
                <a:gd name="T41" fmla="*/ 6 h 446"/>
                <a:gd name="T42" fmla="*/ 6 w 432"/>
                <a:gd name="T43" fmla="*/ 6 h 446"/>
                <a:gd name="T44" fmla="*/ 6 w 432"/>
                <a:gd name="T45" fmla="*/ 6 h 446"/>
                <a:gd name="T46" fmla="*/ 6 w 432"/>
                <a:gd name="T47" fmla="*/ 6 h 446"/>
                <a:gd name="T48" fmla="*/ 6 w 432"/>
                <a:gd name="T49" fmla="*/ 6 h 446"/>
                <a:gd name="T50" fmla="*/ 6 w 432"/>
                <a:gd name="T51" fmla="*/ 6 h 446"/>
                <a:gd name="T52" fmla="*/ 6 w 432"/>
                <a:gd name="T53" fmla="*/ 6 h 446"/>
                <a:gd name="T54" fmla="*/ 6 w 432"/>
                <a:gd name="T55" fmla="*/ 6 h 446"/>
                <a:gd name="T56" fmla="*/ 6 w 432"/>
                <a:gd name="T57" fmla="*/ 6 h 446"/>
                <a:gd name="T58" fmla="*/ 6 w 432"/>
                <a:gd name="T59" fmla="*/ 6 h 446"/>
                <a:gd name="T60" fmla="*/ 6 w 432"/>
                <a:gd name="T61" fmla="*/ 6 h 446"/>
                <a:gd name="T62" fmla="*/ 6 w 432"/>
                <a:gd name="T63" fmla="*/ 6 h 446"/>
                <a:gd name="T64" fmla="*/ 6 w 432"/>
                <a:gd name="T65" fmla="*/ 6 h 446"/>
                <a:gd name="T66" fmla="*/ 6 w 432"/>
                <a:gd name="T67" fmla="*/ 6 h 446"/>
                <a:gd name="T68" fmla="*/ 6 w 432"/>
                <a:gd name="T69" fmla="*/ 6 h 446"/>
                <a:gd name="T70" fmla="*/ 6 w 432"/>
                <a:gd name="T71" fmla="*/ 6 h 446"/>
                <a:gd name="T72" fmla="*/ 6 w 432"/>
                <a:gd name="T73" fmla="*/ 6 h 446"/>
                <a:gd name="T74" fmla="*/ 6 w 432"/>
                <a:gd name="T75" fmla="*/ 6 h 446"/>
                <a:gd name="T76" fmla="*/ 6 w 432"/>
                <a:gd name="T77" fmla="*/ 6 h 446"/>
                <a:gd name="T78" fmla="*/ 6 w 432"/>
                <a:gd name="T79" fmla="*/ 0 h 446"/>
                <a:gd name="T80" fmla="*/ 0 w 432"/>
                <a:gd name="T81" fmla="*/ 6 h 44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32"/>
                <a:gd name="T124" fmla="*/ 0 h 446"/>
                <a:gd name="T125" fmla="*/ 432 w 432"/>
                <a:gd name="T126" fmla="*/ 446 h 44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32" h="446">
                  <a:moveTo>
                    <a:pt x="0" y="26"/>
                  </a:moveTo>
                  <a:lnTo>
                    <a:pt x="58" y="236"/>
                  </a:lnTo>
                  <a:lnTo>
                    <a:pt x="64" y="240"/>
                  </a:lnTo>
                  <a:lnTo>
                    <a:pt x="68" y="256"/>
                  </a:lnTo>
                  <a:lnTo>
                    <a:pt x="70" y="262"/>
                  </a:lnTo>
                  <a:lnTo>
                    <a:pt x="78" y="268"/>
                  </a:lnTo>
                  <a:lnTo>
                    <a:pt x="84" y="272"/>
                  </a:lnTo>
                  <a:lnTo>
                    <a:pt x="82" y="282"/>
                  </a:lnTo>
                  <a:lnTo>
                    <a:pt x="88" y="290"/>
                  </a:lnTo>
                  <a:lnTo>
                    <a:pt x="88" y="292"/>
                  </a:lnTo>
                  <a:lnTo>
                    <a:pt x="80" y="304"/>
                  </a:lnTo>
                  <a:lnTo>
                    <a:pt x="80" y="318"/>
                  </a:lnTo>
                  <a:lnTo>
                    <a:pt x="74" y="330"/>
                  </a:lnTo>
                  <a:lnTo>
                    <a:pt x="76" y="346"/>
                  </a:lnTo>
                  <a:lnTo>
                    <a:pt x="86" y="368"/>
                  </a:lnTo>
                  <a:lnTo>
                    <a:pt x="84" y="394"/>
                  </a:lnTo>
                  <a:lnTo>
                    <a:pt x="94" y="410"/>
                  </a:lnTo>
                  <a:lnTo>
                    <a:pt x="96" y="416"/>
                  </a:lnTo>
                  <a:lnTo>
                    <a:pt x="96" y="420"/>
                  </a:lnTo>
                  <a:lnTo>
                    <a:pt x="104" y="428"/>
                  </a:lnTo>
                  <a:lnTo>
                    <a:pt x="104" y="434"/>
                  </a:lnTo>
                  <a:lnTo>
                    <a:pt x="110" y="442"/>
                  </a:lnTo>
                  <a:lnTo>
                    <a:pt x="336" y="428"/>
                  </a:lnTo>
                  <a:lnTo>
                    <a:pt x="340" y="440"/>
                  </a:lnTo>
                  <a:lnTo>
                    <a:pt x="342" y="444"/>
                  </a:lnTo>
                  <a:lnTo>
                    <a:pt x="354" y="446"/>
                  </a:lnTo>
                  <a:lnTo>
                    <a:pt x="356" y="434"/>
                  </a:lnTo>
                  <a:lnTo>
                    <a:pt x="350" y="412"/>
                  </a:lnTo>
                  <a:lnTo>
                    <a:pt x="350" y="404"/>
                  </a:lnTo>
                  <a:lnTo>
                    <a:pt x="352" y="400"/>
                  </a:lnTo>
                  <a:lnTo>
                    <a:pt x="360" y="396"/>
                  </a:lnTo>
                  <a:lnTo>
                    <a:pt x="376" y="402"/>
                  </a:lnTo>
                  <a:lnTo>
                    <a:pt x="390" y="404"/>
                  </a:lnTo>
                  <a:lnTo>
                    <a:pt x="396" y="402"/>
                  </a:lnTo>
                  <a:lnTo>
                    <a:pt x="394" y="386"/>
                  </a:lnTo>
                  <a:lnTo>
                    <a:pt x="392" y="376"/>
                  </a:lnTo>
                  <a:lnTo>
                    <a:pt x="392" y="366"/>
                  </a:lnTo>
                  <a:lnTo>
                    <a:pt x="394" y="358"/>
                  </a:lnTo>
                  <a:lnTo>
                    <a:pt x="406" y="324"/>
                  </a:lnTo>
                  <a:lnTo>
                    <a:pt x="408" y="310"/>
                  </a:lnTo>
                  <a:lnTo>
                    <a:pt x="412" y="296"/>
                  </a:lnTo>
                  <a:lnTo>
                    <a:pt x="420" y="280"/>
                  </a:lnTo>
                  <a:lnTo>
                    <a:pt x="428" y="274"/>
                  </a:lnTo>
                  <a:lnTo>
                    <a:pt x="430" y="272"/>
                  </a:lnTo>
                  <a:lnTo>
                    <a:pt x="432" y="268"/>
                  </a:lnTo>
                  <a:lnTo>
                    <a:pt x="426" y="266"/>
                  </a:lnTo>
                  <a:lnTo>
                    <a:pt x="426" y="264"/>
                  </a:lnTo>
                  <a:lnTo>
                    <a:pt x="422" y="264"/>
                  </a:lnTo>
                  <a:lnTo>
                    <a:pt x="410" y="262"/>
                  </a:lnTo>
                  <a:lnTo>
                    <a:pt x="408" y="260"/>
                  </a:lnTo>
                  <a:lnTo>
                    <a:pt x="404" y="256"/>
                  </a:lnTo>
                  <a:lnTo>
                    <a:pt x="400" y="236"/>
                  </a:lnTo>
                  <a:lnTo>
                    <a:pt x="390" y="222"/>
                  </a:lnTo>
                  <a:lnTo>
                    <a:pt x="378" y="216"/>
                  </a:lnTo>
                  <a:lnTo>
                    <a:pt x="372" y="196"/>
                  </a:lnTo>
                  <a:lnTo>
                    <a:pt x="362" y="188"/>
                  </a:lnTo>
                  <a:lnTo>
                    <a:pt x="360" y="176"/>
                  </a:lnTo>
                  <a:lnTo>
                    <a:pt x="352" y="174"/>
                  </a:lnTo>
                  <a:lnTo>
                    <a:pt x="338" y="168"/>
                  </a:lnTo>
                  <a:lnTo>
                    <a:pt x="330" y="156"/>
                  </a:lnTo>
                  <a:lnTo>
                    <a:pt x="320" y="150"/>
                  </a:lnTo>
                  <a:lnTo>
                    <a:pt x="320" y="144"/>
                  </a:lnTo>
                  <a:lnTo>
                    <a:pt x="316" y="134"/>
                  </a:lnTo>
                  <a:lnTo>
                    <a:pt x="312" y="132"/>
                  </a:lnTo>
                  <a:lnTo>
                    <a:pt x="298" y="126"/>
                  </a:lnTo>
                  <a:lnTo>
                    <a:pt x="272" y="104"/>
                  </a:lnTo>
                  <a:lnTo>
                    <a:pt x="260" y="100"/>
                  </a:lnTo>
                  <a:lnTo>
                    <a:pt x="258" y="92"/>
                  </a:lnTo>
                  <a:lnTo>
                    <a:pt x="246" y="82"/>
                  </a:lnTo>
                  <a:lnTo>
                    <a:pt x="240" y="66"/>
                  </a:lnTo>
                  <a:lnTo>
                    <a:pt x="232" y="58"/>
                  </a:lnTo>
                  <a:lnTo>
                    <a:pt x="228" y="52"/>
                  </a:lnTo>
                  <a:lnTo>
                    <a:pt x="212" y="50"/>
                  </a:lnTo>
                  <a:lnTo>
                    <a:pt x="190" y="38"/>
                  </a:lnTo>
                  <a:lnTo>
                    <a:pt x="184" y="32"/>
                  </a:lnTo>
                  <a:lnTo>
                    <a:pt x="192" y="16"/>
                  </a:lnTo>
                  <a:lnTo>
                    <a:pt x="196" y="12"/>
                  </a:lnTo>
                  <a:lnTo>
                    <a:pt x="200" y="6"/>
                  </a:lnTo>
                  <a:lnTo>
                    <a:pt x="202" y="2"/>
                  </a:lnTo>
                  <a:lnTo>
                    <a:pt x="200" y="0"/>
                  </a:lnTo>
                  <a:lnTo>
                    <a:pt x="80" y="18"/>
                  </a:lnTo>
                  <a:lnTo>
                    <a:pt x="0" y="2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3" name="Freeform 34"/>
            <p:cNvSpPr>
              <a:spLocks/>
            </p:cNvSpPr>
            <p:nvPr/>
          </p:nvSpPr>
          <p:spPr bwMode="grayWhite">
            <a:xfrm>
              <a:off x="3680" y="2771"/>
              <a:ext cx="669" cy="504"/>
            </a:xfrm>
            <a:custGeom>
              <a:avLst/>
              <a:gdLst>
                <a:gd name="T0" fmla="*/ 2 w 720"/>
                <a:gd name="T1" fmla="*/ 6 h 544"/>
                <a:gd name="T2" fmla="*/ 2 w 720"/>
                <a:gd name="T3" fmla="*/ 6 h 544"/>
                <a:gd name="T4" fmla="*/ 7 w 720"/>
                <a:gd name="T5" fmla="*/ 6 h 544"/>
                <a:gd name="T6" fmla="*/ 7 w 720"/>
                <a:gd name="T7" fmla="*/ 6 h 544"/>
                <a:gd name="T8" fmla="*/ 7 w 720"/>
                <a:gd name="T9" fmla="*/ 6 h 544"/>
                <a:gd name="T10" fmla="*/ 7 w 720"/>
                <a:gd name="T11" fmla="*/ 6 h 544"/>
                <a:gd name="T12" fmla="*/ 7 w 720"/>
                <a:gd name="T13" fmla="*/ 6 h 544"/>
                <a:gd name="T14" fmla="*/ 7 w 720"/>
                <a:gd name="T15" fmla="*/ 6 h 544"/>
                <a:gd name="T16" fmla="*/ 7 w 720"/>
                <a:gd name="T17" fmla="*/ 6 h 544"/>
                <a:gd name="T18" fmla="*/ 7 w 720"/>
                <a:gd name="T19" fmla="*/ 6 h 544"/>
                <a:gd name="T20" fmla="*/ 7 w 720"/>
                <a:gd name="T21" fmla="*/ 6 h 544"/>
                <a:gd name="T22" fmla="*/ 7 w 720"/>
                <a:gd name="T23" fmla="*/ 6 h 544"/>
                <a:gd name="T24" fmla="*/ 7 w 720"/>
                <a:gd name="T25" fmla="*/ 6 h 544"/>
                <a:gd name="T26" fmla="*/ 7 w 720"/>
                <a:gd name="T27" fmla="*/ 6 h 544"/>
                <a:gd name="T28" fmla="*/ 7 w 720"/>
                <a:gd name="T29" fmla="*/ 6 h 544"/>
                <a:gd name="T30" fmla="*/ 7 w 720"/>
                <a:gd name="T31" fmla="*/ 6 h 544"/>
                <a:gd name="T32" fmla="*/ 7 w 720"/>
                <a:gd name="T33" fmla="*/ 6 h 544"/>
                <a:gd name="T34" fmla="*/ 7 w 720"/>
                <a:gd name="T35" fmla="*/ 6 h 544"/>
                <a:gd name="T36" fmla="*/ 7 w 720"/>
                <a:gd name="T37" fmla="*/ 6 h 544"/>
                <a:gd name="T38" fmla="*/ 7 w 720"/>
                <a:gd name="T39" fmla="*/ 6 h 544"/>
                <a:gd name="T40" fmla="*/ 7 w 720"/>
                <a:gd name="T41" fmla="*/ 6 h 544"/>
                <a:gd name="T42" fmla="*/ 7 w 720"/>
                <a:gd name="T43" fmla="*/ 6 h 544"/>
                <a:gd name="T44" fmla="*/ 7 w 720"/>
                <a:gd name="T45" fmla="*/ 6 h 544"/>
                <a:gd name="T46" fmla="*/ 7 w 720"/>
                <a:gd name="T47" fmla="*/ 6 h 544"/>
                <a:gd name="T48" fmla="*/ 7 w 720"/>
                <a:gd name="T49" fmla="*/ 6 h 544"/>
                <a:gd name="T50" fmla="*/ 7 w 720"/>
                <a:gd name="T51" fmla="*/ 6 h 544"/>
                <a:gd name="T52" fmla="*/ 7 w 720"/>
                <a:gd name="T53" fmla="*/ 6 h 544"/>
                <a:gd name="T54" fmla="*/ 7 w 720"/>
                <a:gd name="T55" fmla="*/ 6 h 544"/>
                <a:gd name="T56" fmla="*/ 7 w 720"/>
                <a:gd name="T57" fmla="*/ 6 h 544"/>
                <a:gd name="T58" fmla="*/ 7 w 720"/>
                <a:gd name="T59" fmla="*/ 6 h 544"/>
                <a:gd name="T60" fmla="*/ 7 w 720"/>
                <a:gd name="T61" fmla="*/ 6 h 544"/>
                <a:gd name="T62" fmla="*/ 7 w 720"/>
                <a:gd name="T63" fmla="*/ 6 h 544"/>
                <a:gd name="T64" fmla="*/ 7 w 720"/>
                <a:gd name="T65" fmla="*/ 6 h 544"/>
                <a:gd name="T66" fmla="*/ 7 w 720"/>
                <a:gd name="T67" fmla="*/ 6 h 544"/>
                <a:gd name="T68" fmla="*/ 7 w 720"/>
                <a:gd name="T69" fmla="*/ 6 h 544"/>
                <a:gd name="T70" fmla="*/ 7 w 720"/>
                <a:gd name="T71" fmla="*/ 6 h 544"/>
                <a:gd name="T72" fmla="*/ 7 w 720"/>
                <a:gd name="T73" fmla="*/ 6 h 544"/>
                <a:gd name="T74" fmla="*/ 7 w 720"/>
                <a:gd name="T75" fmla="*/ 6 h 544"/>
                <a:gd name="T76" fmla="*/ 7 w 720"/>
                <a:gd name="T77" fmla="*/ 6 h 544"/>
                <a:gd name="T78" fmla="*/ 7 w 720"/>
                <a:gd name="T79" fmla="*/ 6 h 544"/>
                <a:gd name="T80" fmla="*/ 7 w 720"/>
                <a:gd name="T81" fmla="*/ 6 h 544"/>
                <a:gd name="T82" fmla="*/ 7 w 720"/>
                <a:gd name="T83" fmla="*/ 6 h 544"/>
                <a:gd name="T84" fmla="*/ 7 w 720"/>
                <a:gd name="T85" fmla="*/ 6 h 544"/>
                <a:gd name="T86" fmla="*/ 7 w 720"/>
                <a:gd name="T87" fmla="*/ 6 h 544"/>
                <a:gd name="T88" fmla="*/ 7 w 720"/>
                <a:gd name="T89" fmla="*/ 6 h 544"/>
                <a:gd name="T90" fmla="*/ 7 w 720"/>
                <a:gd name="T91" fmla="*/ 6 h 544"/>
                <a:gd name="T92" fmla="*/ 7 w 720"/>
                <a:gd name="T93" fmla="*/ 6 h 544"/>
                <a:gd name="T94" fmla="*/ 7 w 720"/>
                <a:gd name="T95" fmla="*/ 6 h 544"/>
                <a:gd name="T96" fmla="*/ 7 w 720"/>
                <a:gd name="T97" fmla="*/ 6 h 544"/>
                <a:gd name="T98" fmla="*/ 7 w 720"/>
                <a:gd name="T99" fmla="*/ 6 h 544"/>
                <a:gd name="T100" fmla="*/ 7 w 720"/>
                <a:gd name="T101" fmla="*/ 6 h 544"/>
                <a:gd name="T102" fmla="*/ 7 w 720"/>
                <a:gd name="T103" fmla="*/ 6 h 544"/>
                <a:gd name="T104" fmla="*/ 7 w 720"/>
                <a:gd name="T105" fmla="*/ 6 h 544"/>
                <a:gd name="T106" fmla="*/ 7 w 720"/>
                <a:gd name="T107" fmla="*/ 6 h 544"/>
                <a:gd name="T108" fmla="*/ 7 w 720"/>
                <a:gd name="T109" fmla="*/ 6 h 544"/>
                <a:gd name="T110" fmla="*/ 7 w 720"/>
                <a:gd name="T111" fmla="*/ 4 h 544"/>
                <a:gd name="T112" fmla="*/ 7 w 720"/>
                <a:gd name="T113" fmla="*/ 6 h 544"/>
                <a:gd name="T114" fmla="*/ 7 w 720"/>
                <a:gd name="T115" fmla="*/ 6 h 544"/>
                <a:gd name="T116" fmla="*/ 7 w 720"/>
                <a:gd name="T117" fmla="*/ 6 h 544"/>
                <a:gd name="T118" fmla="*/ 7 w 720"/>
                <a:gd name="T119" fmla="*/ 6 h 54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20"/>
                <a:gd name="T181" fmla="*/ 0 h 544"/>
                <a:gd name="T182" fmla="*/ 720 w 720"/>
                <a:gd name="T183" fmla="*/ 544 h 54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20" h="544">
                  <a:moveTo>
                    <a:pt x="222" y="20"/>
                  </a:moveTo>
                  <a:lnTo>
                    <a:pt x="2" y="40"/>
                  </a:lnTo>
                  <a:lnTo>
                    <a:pt x="2" y="46"/>
                  </a:lnTo>
                  <a:lnTo>
                    <a:pt x="4" y="48"/>
                  </a:lnTo>
                  <a:lnTo>
                    <a:pt x="0" y="50"/>
                  </a:lnTo>
                  <a:lnTo>
                    <a:pt x="2" y="58"/>
                  </a:lnTo>
                  <a:lnTo>
                    <a:pt x="8" y="66"/>
                  </a:lnTo>
                  <a:lnTo>
                    <a:pt x="12" y="70"/>
                  </a:lnTo>
                  <a:lnTo>
                    <a:pt x="14" y="72"/>
                  </a:lnTo>
                  <a:lnTo>
                    <a:pt x="22" y="76"/>
                  </a:lnTo>
                  <a:lnTo>
                    <a:pt x="22" y="80"/>
                  </a:lnTo>
                  <a:lnTo>
                    <a:pt x="18" y="88"/>
                  </a:lnTo>
                  <a:lnTo>
                    <a:pt x="18" y="90"/>
                  </a:lnTo>
                  <a:lnTo>
                    <a:pt x="24" y="94"/>
                  </a:lnTo>
                  <a:lnTo>
                    <a:pt x="24" y="96"/>
                  </a:lnTo>
                  <a:lnTo>
                    <a:pt x="24" y="98"/>
                  </a:lnTo>
                  <a:lnTo>
                    <a:pt x="20" y="102"/>
                  </a:lnTo>
                  <a:lnTo>
                    <a:pt x="20" y="108"/>
                  </a:lnTo>
                  <a:lnTo>
                    <a:pt x="22" y="110"/>
                  </a:lnTo>
                  <a:lnTo>
                    <a:pt x="36" y="106"/>
                  </a:lnTo>
                  <a:lnTo>
                    <a:pt x="40" y="102"/>
                  </a:lnTo>
                  <a:lnTo>
                    <a:pt x="44" y="90"/>
                  </a:lnTo>
                  <a:lnTo>
                    <a:pt x="46" y="86"/>
                  </a:lnTo>
                  <a:lnTo>
                    <a:pt x="50" y="88"/>
                  </a:lnTo>
                  <a:lnTo>
                    <a:pt x="56" y="88"/>
                  </a:lnTo>
                  <a:lnTo>
                    <a:pt x="58" y="86"/>
                  </a:lnTo>
                  <a:lnTo>
                    <a:pt x="62" y="88"/>
                  </a:lnTo>
                  <a:lnTo>
                    <a:pt x="60" y="90"/>
                  </a:lnTo>
                  <a:lnTo>
                    <a:pt x="52" y="98"/>
                  </a:lnTo>
                  <a:lnTo>
                    <a:pt x="54" y="100"/>
                  </a:lnTo>
                  <a:lnTo>
                    <a:pt x="60" y="96"/>
                  </a:lnTo>
                  <a:lnTo>
                    <a:pt x="72" y="96"/>
                  </a:lnTo>
                  <a:lnTo>
                    <a:pt x="110" y="82"/>
                  </a:lnTo>
                  <a:lnTo>
                    <a:pt x="116" y="82"/>
                  </a:lnTo>
                  <a:lnTo>
                    <a:pt x="116" y="86"/>
                  </a:lnTo>
                  <a:lnTo>
                    <a:pt x="108" y="92"/>
                  </a:lnTo>
                  <a:lnTo>
                    <a:pt x="112" y="94"/>
                  </a:lnTo>
                  <a:lnTo>
                    <a:pt x="130" y="94"/>
                  </a:lnTo>
                  <a:lnTo>
                    <a:pt x="146" y="100"/>
                  </a:lnTo>
                  <a:lnTo>
                    <a:pt x="164" y="110"/>
                  </a:lnTo>
                  <a:lnTo>
                    <a:pt x="168" y="112"/>
                  </a:lnTo>
                  <a:lnTo>
                    <a:pt x="168" y="106"/>
                  </a:lnTo>
                  <a:lnTo>
                    <a:pt x="172" y="102"/>
                  </a:lnTo>
                  <a:lnTo>
                    <a:pt x="174" y="108"/>
                  </a:lnTo>
                  <a:lnTo>
                    <a:pt x="184" y="110"/>
                  </a:lnTo>
                  <a:lnTo>
                    <a:pt x="188" y="112"/>
                  </a:lnTo>
                  <a:lnTo>
                    <a:pt x="188" y="114"/>
                  </a:lnTo>
                  <a:lnTo>
                    <a:pt x="184" y="116"/>
                  </a:lnTo>
                  <a:lnTo>
                    <a:pt x="186" y="118"/>
                  </a:lnTo>
                  <a:lnTo>
                    <a:pt x="208" y="136"/>
                  </a:lnTo>
                  <a:lnTo>
                    <a:pt x="210" y="142"/>
                  </a:lnTo>
                  <a:lnTo>
                    <a:pt x="208" y="146"/>
                  </a:lnTo>
                  <a:lnTo>
                    <a:pt x="206" y="150"/>
                  </a:lnTo>
                  <a:lnTo>
                    <a:pt x="204" y="148"/>
                  </a:lnTo>
                  <a:lnTo>
                    <a:pt x="202" y="142"/>
                  </a:lnTo>
                  <a:lnTo>
                    <a:pt x="200" y="148"/>
                  </a:lnTo>
                  <a:lnTo>
                    <a:pt x="202" y="152"/>
                  </a:lnTo>
                  <a:lnTo>
                    <a:pt x="206" y="154"/>
                  </a:lnTo>
                  <a:lnTo>
                    <a:pt x="236" y="146"/>
                  </a:lnTo>
                  <a:lnTo>
                    <a:pt x="238" y="142"/>
                  </a:lnTo>
                  <a:lnTo>
                    <a:pt x="250" y="140"/>
                  </a:lnTo>
                  <a:lnTo>
                    <a:pt x="274" y="120"/>
                  </a:lnTo>
                  <a:lnTo>
                    <a:pt x="290" y="120"/>
                  </a:lnTo>
                  <a:lnTo>
                    <a:pt x="290" y="116"/>
                  </a:lnTo>
                  <a:lnTo>
                    <a:pt x="288" y="112"/>
                  </a:lnTo>
                  <a:lnTo>
                    <a:pt x="292" y="102"/>
                  </a:lnTo>
                  <a:lnTo>
                    <a:pt x="320" y="98"/>
                  </a:lnTo>
                  <a:lnTo>
                    <a:pt x="358" y="118"/>
                  </a:lnTo>
                  <a:lnTo>
                    <a:pt x="360" y="124"/>
                  </a:lnTo>
                  <a:lnTo>
                    <a:pt x="370" y="132"/>
                  </a:lnTo>
                  <a:lnTo>
                    <a:pt x="378" y="146"/>
                  </a:lnTo>
                  <a:lnTo>
                    <a:pt x="402" y="162"/>
                  </a:lnTo>
                  <a:lnTo>
                    <a:pt x="406" y="170"/>
                  </a:lnTo>
                  <a:lnTo>
                    <a:pt x="412" y="176"/>
                  </a:lnTo>
                  <a:lnTo>
                    <a:pt x="432" y="176"/>
                  </a:lnTo>
                  <a:lnTo>
                    <a:pt x="446" y="196"/>
                  </a:lnTo>
                  <a:lnTo>
                    <a:pt x="450" y="200"/>
                  </a:lnTo>
                  <a:lnTo>
                    <a:pt x="448" y="206"/>
                  </a:lnTo>
                  <a:lnTo>
                    <a:pt x="454" y="228"/>
                  </a:lnTo>
                  <a:lnTo>
                    <a:pt x="452" y="252"/>
                  </a:lnTo>
                  <a:lnTo>
                    <a:pt x="446" y="278"/>
                  </a:lnTo>
                  <a:lnTo>
                    <a:pt x="446" y="300"/>
                  </a:lnTo>
                  <a:lnTo>
                    <a:pt x="450" y="306"/>
                  </a:lnTo>
                  <a:lnTo>
                    <a:pt x="466" y="316"/>
                  </a:lnTo>
                  <a:lnTo>
                    <a:pt x="470" y="308"/>
                  </a:lnTo>
                  <a:lnTo>
                    <a:pt x="466" y="304"/>
                  </a:lnTo>
                  <a:lnTo>
                    <a:pt x="460" y="290"/>
                  </a:lnTo>
                  <a:lnTo>
                    <a:pt x="462" y="288"/>
                  </a:lnTo>
                  <a:lnTo>
                    <a:pt x="470" y="286"/>
                  </a:lnTo>
                  <a:lnTo>
                    <a:pt x="476" y="300"/>
                  </a:lnTo>
                  <a:lnTo>
                    <a:pt x="480" y="300"/>
                  </a:lnTo>
                  <a:lnTo>
                    <a:pt x="482" y="292"/>
                  </a:lnTo>
                  <a:lnTo>
                    <a:pt x="484" y="292"/>
                  </a:lnTo>
                  <a:lnTo>
                    <a:pt x="488" y="294"/>
                  </a:lnTo>
                  <a:lnTo>
                    <a:pt x="488" y="300"/>
                  </a:lnTo>
                  <a:lnTo>
                    <a:pt x="484" y="308"/>
                  </a:lnTo>
                  <a:lnTo>
                    <a:pt x="480" y="314"/>
                  </a:lnTo>
                  <a:lnTo>
                    <a:pt x="474" y="330"/>
                  </a:lnTo>
                  <a:lnTo>
                    <a:pt x="470" y="332"/>
                  </a:lnTo>
                  <a:lnTo>
                    <a:pt x="470" y="340"/>
                  </a:lnTo>
                  <a:lnTo>
                    <a:pt x="476" y="346"/>
                  </a:lnTo>
                  <a:lnTo>
                    <a:pt x="484" y="354"/>
                  </a:lnTo>
                  <a:lnTo>
                    <a:pt x="498" y="384"/>
                  </a:lnTo>
                  <a:lnTo>
                    <a:pt x="518" y="396"/>
                  </a:lnTo>
                  <a:lnTo>
                    <a:pt x="520" y="396"/>
                  </a:lnTo>
                  <a:lnTo>
                    <a:pt x="520" y="390"/>
                  </a:lnTo>
                  <a:lnTo>
                    <a:pt x="528" y="390"/>
                  </a:lnTo>
                  <a:lnTo>
                    <a:pt x="532" y="402"/>
                  </a:lnTo>
                  <a:lnTo>
                    <a:pt x="532" y="408"/>
                  </a:lnTo>
                  <a:lnTo>
                    <a:pt x="540" y="424"/>
                  </a:lnTo>
                  <a:lnTo>
                    <a:pt x="548" y="430"/>
                  </a:lnTo>
                  <a:lnTo>
                    <a:pt x="558" y="432"/>
                  </a:lnTo>
                  <a:lnTo>
                    <a:pt x="572" y="474"/>
                  </a:lnTo>
                  <a:lnTo>
                    <a:pt x="578" y="476"/>
                  </a:lnTo>
                  <a:lnTo>
                    <a:pt x="598" y="482"/>
                  </a:lnTo>
                  <a:lnTo>
                    <a:pt x="606" y="486"/>
                  </a:lnTo>
                  <a:lnTo>
                    <a:pt x="630" y="514"/>
                  </a:lnTo>
                  <a:lnTo>
                    <a:pt x="640" y="522"/>
                  </a:lnTo>
                  <a:lnTo>
                    <a:pt x="644" y="522"/>
                  </a:lnTo>
                  <a:lnTo>
                    <a:pt x="650" y="526"/>
                  </a:lnTo>
                  <a:lnTo>
                    <a:pt x="652" y="532"/>
                  </a:lnTo>
                  <a:lnTo>
                    <a:pt x="646" y="532"/>
                  </a:lnTo>
                  <a:lnTo>
                    <a:pt x="642" y="532"/>
                  </a:lnTo>
                  <a:lnTo>
                    <a:pt x="640" y="532"/>
                  </a:lnTo>
                  <a:lnTo>
                    <a:pt x="638" y="532"/>
                  </a:lnTo>
                  <a:lnTo>
                    <a:pt x="636" y="536"/>
                  </a:lnTo>
                  <a:lnTo>
                    <a:pt x="640" y="540"/>
                  </a:lnTo>
                  <a:lnTo>
                    <a:pt x="652" y="544"/>
                  </a:lnTo>
                  <a:lnTo>
                    <a:pt x="658" y="540"/>
                  </a:lnTo>
                  <a:lnTo>
                    <a:pt x="666" y="538"/>
                  </a:lnTo>
                  <a:lnTo>
                    <a:pt x="702" y="524"/>
                  </a:lnTo>
                  <a:lnTo>
                    <a:pt x="708" y="512"/>
                  </a:lnTo>
                  <a:lnTo>
                    <a:pt x="710" y="508"/>
                  </a:lnTo>
                  <a:lnTo>
                    <a:pt x="704" y="490"/>
                  </a:lnTo>
                  <a:lnTo>
                    <a:pt x="706" y="480"/>
                  </a:lnTo>
                  <a:lnTo>
                    <a:pt x="712" y="464"/>
                  </a:lnTo>
                  <a:lnTo>
                    <a:pt x="720" y="466"/>
                  </a:lnTo>
                  <a:lnTo>
                    <a:pt x="712" y="432"/>
                  </a:lnTo>
                  <a:lnTo>
                    <a:pt x="714" y="414"/>
                  </a:lnTo>
                  <a:lnTo>
                    <a:pt x="712" y="382"/>
                  </a:lnTo>
                  <a:lnTo>
                    <a:pt x="704" y="356"/>
                  </a:lnTo>
                  <a:lnTo>
                    <a:pt x="700" y="348"/>
                  </a:lnTo>
                  <a:lnTo>
                    <a:pt x="676" y="316"/>
                  </a:lnTo>
                  <a:lnTo>
                    <a:pt x="662" y="280"/>
                  </a:lnTo>
                  <a:lnTo>
                    <a:pt x="642" y="256"/>
                  </a:lnTo>
                  <a:lnTo>
                    <a:pt x="644" y="252"/>
                  </a:lnTo>
                  <a:lnTo>
                    <a:pt x="642" y="248"/>
                  </a:lnTo>
                  <a:lnTo>
                    <a:pt x="636" y="234"/>
                  </a:lnTo>
                  <a:lnTo>
                    <a:pt x="636" y="228"/>
                  </a:lnTo>
                  <a:lnTo>
                    <a:pt x="642" y="218"/>
                  </a:lnTo>
                  <a:lnTo>
                    <a:pt x="642" y="216"/>
                  </a:lnTo>
                  <a:lnTo>
                    <a:pt x="618" y="182"/>
                  </a:lnTo>
                  <a:lnTo>
                    <a:pt x="604" y="168"/>
                  </a:lnTo>
                  <a:lnTo>
                    <a:pt x="594" y="162"/>
                  </a:lnTo>
                  <a:lnTo>
                    <a:pt x="592" y="158"/>
                  </a:lnTo>
                  <a:lnTo>
                    <a:pt x="576" y="138"/>
                  </a:lnTo>
                  <a:lnTo>
                    <a:pt x="556" y="100"/>
                  </a:lnTo>
                  <a:lnTo>
                    <a:pt x="550" y="78"/>
                  </a:lnTo>
                  <a:lnTo>
                    <a:pt x="538" y="48"/>
                  </a:lnTo>
                  <a:lnTo>
                    <a:pt x="538" y="42"/>
                  </a:lnTo>
                  <a:lnTo>
                    <a:pt x="532" y="38"/>
                  </a:lnTo>
                  <a:lnTo>
                    <a:pt x="528" y="36"/>
                  </a:lnTo>
                  <a:lnTo>
                    <a:pt x="526" y="14"/>
                  </a:lnTo>
                  <a:lnTo>
                    <a:pt x="522" y="6"/>
                  </a:lnTo>
                  <a:lnTo>
                    <a:pt x="516" y="8"/>
                  </a:lnTo>
                  <a:lnTo>
                    <a:pt x="502" y="6"/>
                  </a:lnTo>
                  <a:lnTo>
                    <a:pt x="486" y="0"/>
                  </a:lnTo>
                  <a:lnTo>
                    <a:pt x="478" y="4"/>
                  </a:lnTo>
                  <a:lnTo>
                    <a:pt x="476" y="8"/>
                  </a:lnTo>
                  <a:lnTo>
                    <a:pt x="476" y="16"/>
                  </a:lnTo>
                  <a:lnTo>
                    <a:pt x="482" y="38"/>
                  </a:lnTo>
                  <a:lnTo>
                    <a:pt x="480" y="50"/>
                  </a:lnTo>
                  <a:lnTo>
                    <a:pt x="468" y="48"/>
                  </a:lnTo>
                  <a:lnTo>
                    <a:pt x="466" y="44"/>
                  </a:lnTo>
                  <a:lnTo>
                    <a:pt x="462" y="32"/>
                  </a:lnTo>
                  <a:lnTo>
                    <a:pt x="236" y="46"/>
                  </a:lnTo>
                  <a:lnTo>
                    <a:pt x="230" y="38"/>
                  </a:lnTo>
                  <a:lnTo>
                    <a:pt x="230" y="32"/>
                  </a:lnTo>
                  <a:lnTo>
                    <a:pt x="222" y="24"/>
                  </a:lnTo>
                  <a:lnTo>
                    <a:pt x="222" y="2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4" name="Freeform 35"/>
            <p:cNvSpPr>
              <a:spLocks/>
            </p:cNvSpPr>
            <p:nvPr/>
          </p:nvSpPr>
          <p:spPr bwMode="grayWhite">
            <a:xfrm>
              <a:off x="4176" y="1879"/>
              <a:ext cx="336" cy="163"/>
            </a:xfrm>
            <a:custGeom>
              <a:avLst/>
              <a:gdLst>
                <a:gd name="T0" fmla="*/ 6 w 362"/>
                <a:gd name="T1" fmla="*/ 7 h 174"/>
                <a:gd name="T2" fmla="*/ 6 w 362"/>
                <a:gd name="T3" fmla="*/ 7 h 174"/>
                <a:gd name="T4" fmla="*/ 6 w 362"/>
                <a:gd name="T5" fmla="*/ 7 h 174"/>
                <a:gd name="T6" fmla="*/ 6 w 362"/>
                <a:gd name="T7" fmla="*/ 7 h 174"/>
                <a:gd name="T8" fmla="*/ 6 w 362"/>
                <a:gd name="T9" fmla="*/ 7 h 174"/>
                <a:gd name="T10" fmla="*/ 6 w 362"/>
                <a:gd name="T11" fmla="*/ 7 h 174"/>
                <a:gd name="T12" fmla="*/ 6 w 362"/>
                <a:gd name="T13" fmla="*/ 7 h 174"/>
                <a:gd name="T14" fmla="*/ 6 w 362"/>
                <a:gd name="T15" fmla="*/ 7 h 174"/>
                <a:gd name="T16" fmla="*/ 6 w 362"/>
                <a:gd name="T17" fmla="*/ 7 h 174"/>
                <a:gd name="T18" fmla="*/ 6 w 362"/>
                <a:gd name="T19" fmla="*/ 7 h 174"/>
                <a:gd name="T20" fmla="*/ 6 w 362"/>
                <a:gd name="T21" fmla="*/ 7 h 174"/>
                <a:gd name="T22" fmla="*/ 6 w 362"/>
                <a:gd name="T23" fmla="*/ 7 h 174"/>
                <a:gd name="T24" fmla="*/ 6 w 362"/>
                <a:gd name="T25" fmla="*/ 7 h 174"/>
                <a:gd name="T26" fmla="*/ 6 w 362"/>
                <a:gd name="T27" fmla="*/ 7 h 174"/>
                <a:gd name="T28" fmla="*/ 6 w 362"/>
                <a:gd name="T29" fmla="*/ 7 h 174"/>
                <a:gd name="T30" fmla="*/ 6 w 362"/>
                <a:gd name="T31" fmla="*/ 7 h 174"/>
                <a:gd name="T32" fmla="*/ 6 w 362"/>
                <a:gd name="T33" fmla="*/ 7 h 174"/>
                <a:gd name="T34" fmla="*/ 6 w 362"/>
                <a:gd name="T35" fmla="*/ 7 h 174"/>
                <a:gd name="T36" fmla="*/ 6 w 362"/>
                <a:gd name="T37" fmla="*/ 7 h 174"/>
                <a:gd name="T38" fmla="*/ 6 w 362"/>
                <a:gd name="T39" fmla="*/ 7 h 174"/>
                <a:gd name="T40" fmla="*/ 6 w 362"/>
                <a:gd name="T41" fmla="*/ 7 h 174"/>
                <a:gd name="T42" fmla="*/ 6 w 362"/>
                <a:gd name="T43" fmla="*/ 7 h 174"/>
                <a:gd name="T44" fmla="*/ 6 w 362"/>
                <a:gd name="T45" fmla="*/ 7 h 174"/>
                <a:gd name="T46" fmla="*/ 6 w 362"/>
                <a:gd name="T47" fmla="*/ 7 h 174"/>
                <a:gd name="T48" fmla="*/ 6 w 362"/>
                <a:gd name="T49" fmla="*/ 7 h 174"/>
                <a:gd name="T50" fmla="*/ 6 w 362"/>
                <a:gd name="T51" fmla="*/ 7 h 174"/>
                <a:gd name="T52" fmla="*/ 6 w 362"/>
                <a:gd name="T53" fmla="*/ 7 h 174"/>
                <a:gd name="T54" fmla="*/ 6 w 362"/>
                <a:gd name="T55" fmla="*/ 7 h 174"/>
                <a:gd name="T56" fmla="*/ 6 w 362"/>
                <a:gd name="T57" fmla="*/ 7 h 174"/>
                <a:gd name="T58" fmla="*/ 6 w 362"/>
                <a:gd name="T59" fmla="*/ 7 h 174"/>
                <a:gd name="T60" fmla="*/ 6 w 362"/>
                <a:gd name="T61" fmla="*/ 7 h 174"/>
                <a:gd name="T62" fmla="*/ 6 w 362"/>
                <a:gd name="T63" fmla="*/ 7 h 174"/>
                <a:gd name="T64" fmla="*/ 6 w 362"/>
                <a:gd name="T65" fmla="*/ 7 h 174"/>
                <a:gd name="T66" fmla="*/ 6 w 362"/>
                <a:gd name="T67" fmla="*/ 7 h 174"/>
                <a:gd name="T68" fmla="*/ 6 w 362"/>
                <a:gd name="T69" fmla="*/ 7 h 174"/>
                <a:gd name="T70" fmla="*/ 6 w 362"/>
                <a:gd name="T71" fmla="*/ 7 h 174"/>
                <a:gd name="T72" fmla="*/ 6 w 362"/>
                <a:gd name="T73" fmla="*/ 7 h 174"/>
                <a:gd name="T74" fmla="*/ 6 w 362"/>
                <a:gd name="T75" fmla="*/ 7 h 174"/>
                <a:gd name="T76" fmla="*/ 6 w 362"/>
                <a:gd name="T77" fmla="*/ 7 h 174"/>
                <a:gd name="T78" fmla="*/ 6 w 362"/>
                <a:gd name="T79" fmla="*/ 7 h 174"/>
                <a:gd name="T80" fmla="*/ 6 w 362"/>
                <a:gd name="T81" fmla="*/ 7 h 174"/>
                <a:gd name="T82" fmla="*/ 6 w 362"/>
                <a:gd name="T83" fmla="*/ 7 h 174"/>
                <a:gd name="T84" fmla="*/ 6 w 362"/>
                <a:gd name="T85" fmla="*/ 7 h 174"/>
                <a:gd name="T86" fmla="*/ 6 w 362"/>
                <a:gd name="T87" fmla="*/ 7 h 174"/>
                <a:gd name="T88" fmla="*/ 6 w 362"/>
                <a:gd name="T89" fmla="*/ 7 h 174"/>
                <a:gd name="T90" fmla="*/ 6 w 362"/>
                <a:gd name="T91" fmla="*/ 7 h 174"/>
                <a:gd name="T92" fmla="*/ 6 w 362"/>
                <a:gd name="T93" fmla="*/ 7 h 174"/>
                <a:gd name="T94" fmla="*/ 6 w 362"/>
                <a:gd name="T95" fmla="*/ 7 h 174"/>
                <a:gd name="T96" fmla="*/ 6 w 362"/>
                <a:gd name="T97" fmla="*/ 7 h 174"/>
                <a:gd name="T98" fmla="*/ 6 w 362"/>
                <a:gd name="T99" fmla="*/ 7 h 174"/>
                <a:gd name="T100" fmla="*/ 6 w 362"/>
                <a:gd name="T101" fmla="*/ 7 h 174"/>
                <a:gd name="T102" fmla="*/ 6 w 362"/>
                <a:gd name="T103" fmla="*/ 7 h 174"/>
                <a:gd name="T104" fmla="*/ 6 w 362"/>
                <a:gd name="T105" fmla="*/ 0 h 17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62"/>
                <a:gd name="T160" fmla="*/ 0 h 174"/>
                <a:gd name="T161" fmla="*/ 362 w 362"/>
                <a:gd name="T162" fmla="*/ 174 h 17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62" h="174">
                  <a:moveTo>
                    <a:pt x="274" y="0"/>
                  </a:moveTo>
                  <a:lnTo>
                    <a:pt x="208" y="12"/>
                  </a:lnTo>
                  <a:lnTo>
                    <a:pt x="0" y="52"/>
                  </a:lnTo>
                  <a:lnTo>
                    <a:pt x="12" y="104"/>
                  </a:lnTo>
                  <a:lnTo>
                    <a:pt x="16" y="96"/>
                  </a:lnTo>
                  <a:lnTo>
                    <a:pt x="20" y="94"/>
                  </a:lnTo>
                  <a:lnTo>
                    <a:pt x="36" y="76"/>
                  </a:lnTo>
                  <a:lnTo>
                    <a:pt x="42" y="74"/>
                  </a:lnTo>
                  <a:lnTo>
                    <a:pt x="48" y="66"/>
                  </a:lnTo>
                  <a:lnTo>
                    <a:pt x="54" y="62"/>
                  </a:lnTo>
                  <a:lnTo>
                    <a:pt x="58" y="52"/>
                  </a:lnTo>
                  <a:lnTo>
                    <a:pt x="62" y="58"/>
                  </a:lnTo>
                  <a:lnTo>
                    <a:pt x="72" y="60"/>
                  </a:lnTo>
                  <a:lnTo>
                    <a:pt x="82" y="56"/>
                  </a:lnTo>
                  <a:lnTo>
                    <a:pt x="84" y="50"/>
                  </a:lnTo>
                  <a:lnTo>
                    <a:pt x="108" y="42"/>
                  </a:lnTo>
                  <a:lnTo>
                    <a:pt x="114" y="44"/>
                  </a:lnTo>
                  <a:lnTo>
                    <a:pt x="120" y="46"/>
                  </a:lnTo>
                  <a:lnTo>
                    <a:pt x="128" y="42"/>
                  </a:lnTo>
                  <a:lnTo>
                    <a:pt x="130" y="50"/>
                  </a:lnTo>
                  <a:lnTo>
                    <a:pt x="134" y="52"/>
                  </a:lnTo>
                  <a:lnTo>
                    <a:pt x="142" y="70"/>
                  </a:lnTo>
                  <a:lnTo>
                    <a:pt x="148" y="68"/>
                  </a:lnTo>
                  <a:lnTo>
                    <a:pt x="154" y="72"/>
                  </a:lnTo>
                  <a:lnTo>
                    <a:pt x="162" y="74"/>
                  </a:lnTo>
                  <a:lnTo>
                    <a:pt x="158" y="82"/>
                  </a:lnTo>
                  <a:lnTo>
                    <a:pt x="166" y="92"/>
                  </a:lnTo>
                  <a:lnTo>
                    <a:pt x="182" y="92"/>
                  </a:lnTo>
                  <a:lnTo>
                    <a:pt x="188" y="98"/>
                  </a:lnTo>
                  <a:lnTo>
                    <a:pt x="198" y="102"/>
                  </a:lnTo>
                  <a:lnTo>
                    <a:pt x="204" y="110"/>
                  </a:lnTo>
                  <a:lnTo>
                    <a:pt x="202" y="114"/>
                  </a:lnTo>
                  <a:lnTo>
                    <a:pt x="192" y="132"/>
                  </a:lnTo>
                  <a:lnTo>
                    <a:pt x="188" y="148"/>
                  </a:lnTo>
                  <a:lnTo>
                    <a:pt x="188" y="158"/>
                  </a:lnTo>
                  <a:lnTo>
                    <a:pt x="200" y="160"/>
                  </a:lnTo>
                  <a:lnTo>
                    <a:pt x="210" y="152"/>
                  </a:lnTo>
                  <a:lnTo>
                    <a:pt x="218" y="162"/>
                  </a:lnTo>
                  <a:lnTo>
                    <a:pt x="224" y="164"/>
                  </a:lnTo>
                  <a:lnTo>
                    <a:pt x="224" y="162"/>
                  </a:lnTo>
                  <a:lnTo>
                    <a:pt x="232" y="160"/>
                  </a:lnTo>
                  <a:lnTo>
                    <a:pt x="246" y="160"/>
                  </a:lnTo>
                  <a:lnTo>
                    <a:pt x="262" y="166"/>
                  </a:lnTo>
                  <a:lnTo>
                    <a:pt x="268" y="170"/>
                  </a:lnTo>
                  <a:lnTo>
                    <a:pt x="272" y="170"/>
                  </a:lnTo>
                  <a:lnTo>
                    <a:pt x="272" y="166"/>
                  </a:lnTo>
                  <a:lnTo>
                    <a:pt x="268" y="162"/>
                  </a:lnTo>
                  <a:lnTo>
                    <a:pt x="262" y="150"/>
                  </a:lnTo>
                  <a:lnTo>
                    <a:pt x="256" y="148"/>
                  </a:lnTo>
                  <a:lnTo>
                    <a:pt x="254" y="146"/>
                  </a:lnTo>
                  <a:lnTo>
                    <a:pt x="256" y="144"/>
                  </a:lnTo>
                  <a:lnTo>
                    <a:pt x="258" y="144"/>
                  </a:lnTo>
                  <a:lnTo>
                    <a:pt x="260" y="140"/>
                  </a:lnTo>
                  <a:lnTo>
                    <a:pt x="252" y="136"/>
                  </a:lnTo>
                  <a:lnTo>
                    <a:pt x="246" y="126"/>
                  </a:lnTo>
                  <a:lnTo>
                    <a:pt x="240" y="110"/>
                  </a:lnTo>
                  <a:lnTo>
                    <a:pt x="238" y="104"/>
                  </a:lnTo>
                  <a:lnTo>
                    <a:pt x="238" y="92"/>
                  </a:lnTo>
                  <a:lnTo>
                    <a:pt x="240" y="74"/>
                  </a:lnTo>
                  <a:lnTo>
                    <a:pt x="240" y="70"/>
                  </a:lnTo>
                  <a:lnTo>
                    <a:pt x="236" y="68"/>
                  </a:lnTo>
                  <a:lnTo>
                    <a:pt x="236" y="62"/>
                  </a:lnTo>
                  <a:lnTo>
                    <a:pt x="238" y="58"/>
                  </a:lnTo>
                  <a:lnTo>
                    <a:pt x="240" y="54"/>
                  </a:lnTo>
                  <a:lnTo>
                    <a:pt x="242" y="48"/>
                  </a:lnTo>
                  <a:lnTo>
                    <a:pt x="256" y="38"/>
                  </a:lnTo>
                  <a:lnTo>
                    <a:pt x="258" y="36"/>
                  </a:lnTo>
                  <a:lnTo>
                    <a:pt x="262" y="22"/>
                  </a:lnTo>
                  <a:lnTo>
                    <a:pt x="270" y="22"/>
                  </a:lnTo>
                  <a:lnTo>
                    <a:pt x="272" y="28"/>
                  </a:lnTo>
                  <a:lnTo>
                    <a:pt x="266" y="38"/>
                  </a:lnTo>
                  <a:lnTo>
                    <a:pt x="262" y="46"/>
                  </a:lnTo>
                  <a:lnTo>
                    <a:pt x="256" y="52"/>
                  </a:lnTo>
                  <a:lnTo>
                    <a:pt x="252" y="60"/>
                  </a:lnTo>
                  <a:lnTo>
                    <a:pt x="258" y="70"/>
                  </a:lnTo>
                  <a:lnTo>
                    <a:pt x="264" y="72"/>
                  </a:lnTo>
                  <a:lnTo>
                    <a:pt x="268" y="90"/>
                  </a:lnTo>
                  <a:lnTo>
                    <a:pt x="266" y="92"/>
                  </a:lnTo>
                  <a:lnTo>
                    <a:pt x="256" y="100"/>
                  </a:lnTo>
                  <a:lnTo>
                    <a:pt x="258" y="104"/>
                  </a:lnTo>
                  <a:lnTo>
                    <a:pt x="266" y="106"/>
                  </a:lnTo>
                  <a:lnTo>
                    <a:pt x="268" y="110"/>
                  </a:lnTo>
                  <a:lnTo>
                    <a:pt x="266" y="118"/>
                  </a:lnTo>
                  <a:lnTo>
                    <a:pt x="268" y="124"/>
                  </a:lnTo>
                  <a:lnTo>
                    <a:pt x="268" y="128"/>
                  </a:lnTo>
                  <a:lnTo>
                    <a:pt x="272" y="140"/>
                  </a:lnTo>
                  <a:lnTo>
                    <a:pt x="284" y="148"/>
                  </a:lnTo>
                  <a:lnTo>
                    <a:pt x="290" y="148"/>
                  </a:lnTo>
                  <a:lnTo>
                    <a:pt x="292" y="144"/>
                  </a:lnTo>
                  <a:lnTo>
                    <a:pt x="300" y="144"/>
                  </a:lnTo>
                  <a:lnTo>
                    <a:pt x="302" y="146"/>
                  </a:lnTo>
                  <a:lnTo>
                    <a:pt x="300" y="152"/>
                  </a:lnTo>
                  <a:lnTo>
                    <a:pt x="306" y="162"/>
                  </a:lnTo>
                  <a:lnTo>
                    <a:pt x="308" y="166"/>
                  </a:lnTo>
                  <a:lnTo>
                    <a:pt x="310" y="172"/>
                  </a:lnTo>
                  <a:lnTo>
                    <a:pt x="320" y="172"/>
                  </a:lnTo>
                  <a:lnTo>
                    <a:pt x="322" y="174"/>
                  </a:lnTo>
                  <a:lnTo>
                    <a:pt x="328" y="166"/>
                  </a:lnTo>
                  <a:lnTo>
                    <a:pt x="352" y="158"/>
                  </a:lnTo>
                  <a:lnTo>
                    <a:pt x="354" y="154"/>
                  </a:lnTo>
                  <a:lnTo>
                    <a:pt x="356" y="148"/>
                  </a:lnTo>
                  <a:lnTo>
                    <a:pt x="362" y="114"/>
                  </a:lnTo>
                  <a:lnTo>
                    <a:pt x="360" y="112"/>
                  </a:lnTo>
                  <a:lnTo>
                    <a:pt x="310" y="122"/>
                  </a:lnTo>
                  <a:lnTo>
                    <a:pt x="274"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5" name="Freeform 36"/>
            <p:cNvSpPr>
              <a:spLocks/>
            </p:cNvSpPr>
            <p:nvPr/>
          </p:nvSpPr>
          <p:spPr bwMode="grayWhite">
            <a:xfrm>
              <a:off x="4429" y="1866"/>
              <a:ext cx="80" cy="127"/>
            </a:xfrm>
            <a:custGeom>
              <a:avLst/>
              <a:gdLst>
                <a:gd name="T0" fmla="*/ 7 w 86"/>
                <a:gd name="T1" fmla="*/ 6 h 138"/>
                <a:gd name="T2" fmla="*/ 7 w 86"/>
                <a:gd name="T3" fmla="*/ 6 h 138"/>
                <a:gd name="T4" fmla="*/ 7 w 86"/>
                <a:gd name="T5" fmla="*/ 6 h 138"/>
                <a:gd name="T6" fmla="*/ 7 w 86"/>
                <a:gd name="T7" fmla="*/ 6 h 138"/>
                <a:gd name="T8" fmla="*/ 7 w 86"/>
                <a:gd name="T9" fmla="*/ 6 h 138"/>
                <a:gd name="T10" fmla="*/ 7 w 86"/>
                <a:gd name="T11" fmla="*/ 6 h 138"/>
                <a:gd name="T12" fmla="*/ 7 w 86"/>
                <a:gd name="T13" fmla="*/ 6 h 138"/>
                <a:gd name="T14" fmla="*/ 7 w 86"/>
                <a:gd name="T15" fmla="*/ 6 h 138"/>
                <a:gd name="T16" fmla="*/ 7 w 86"/>
                <a:gd name="T17" fmla="*/ 6 h 138"/>
                <a:gd name="T18" fmla="*/ 7 w 86"/>
                <a:gd name="T19" fmla="*/ 6 h 138"/>
                <a:gd name="T20" fmla="*/ 7 w 86"/>
                <a:gd name="T21" fmla="*/ 6 h 138"/>
                <a:gd name="T22" fmla="*/ 7 w 86"/>
                <a:gd name="T23" fmla="*/ 6 h 138"/>
                <a:gd name="T24" fmla="*/ 7 w 86"/>
                <a:gd name="T25" fmla="*/ 6 h 138"/>
                <a:gd name="T26" fmla="*/ 7 w 86"/>
                <a:gd name="T27" fmla="*/ 6 h 138"/>
                <a:gd name="T28" fmla="*/ 7 w 86"/>
                <a:gd name="T29" fmla="*/ 2 h 138"/>
                <a:gd name="T30" fmla="*/ 7 w 86"/>
                <a:gd name="T31" fmla="*/ 0 h 138"/>
                <a:gd name="T32" fmla="*/ 7 w 86"/>
                <a:gd name="T33" fmla="*/ 0 h 138"/>
                <a:gd name="T34" fmla="*/ 4 w 86"/>
                <a:gd name="T35" fmla="*/ 6 h 138"/>
                <a:gd name="T36" fmla="*/ 4 w 86"/>
                <a:gd name="T37" fmla="*/ 6 h 138"/>
                <a:gd name="T38" fmla="*/ 2 w 86"/>
                <a:gd name="T39" fmla="*/ 6 h 138"/>
                <a:gd name="T40" fmla="*/ 0 w 86"/>
                <a:gd name="T41" fmla="*/ 6 h 138"/>
                <a:gd name="T42" fmla="*/ 7 w 86"/>
                <a:gd name="T43" fmla="*/ 6 h 138"/>
                <a:gd name="T44" fmla="*/ 7 w 86"/>
                <a:gd name="T45" fmla="*/ 6 h 13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6"/>
                <a:gd name="T70" fmla="*/ 0 h 138"/>
                <a:gd name="T71" fmla="*/ 86 w 86"/>
                <a:gd name="T72" fmla="*/ 138 h 13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6" h="138">
                  <a:moveTo>
                    <a:pt x="86" y="128"/>
                  </a:moveTo>
                  <a:lnTo>
                    <a:pt x="86" y="118"/>
                  </a:lnTo>
                  <a:lnTo>
                    <a:pt x="80" y="104"/>
                  </a:lnTo>
                  <a:lnTo>
                    <a:pt x="70" y="94"/>
                  </a:lnTo>
                  <a:lnTo>
                    <a:pt x="56" y="86"/>
                  </a:lnTo>
                  <a:lnTo>
                    <a:pt x="52" y="80"/>
                  </a:lnTo>
                  <a:lnTo>
                    <a:pt x="48" y="72"/>
                  </a:lnTo>
                  <a:lnTo>
                    <a:pt x="38" y="54"/>
                  </a:lnTo>
                  <a:lnTo>
                    <a:pt x="34" y="46"/>
                  </a:lnTo>
                  <a:lnTo>
                    <a:pt x="24" y="36"/>
                  </a:lnTo>
                  <a:lnTo>
                    <a:pt x="22" y="30"/>
                  </a:lnTo>
                  <a:lnTo>
                    <a:pt x="20" y="24"/>
                  </a:lnTo>
                  <a:lnTo>
                    <a:pt x="20" y="22"/>
                  </a:lnTo>
                  <a:lnTo>
                    <a:pt x="20" y="20"/>
                  </a:lnTo>
                  <a:lnTo>
                    <a:pt x="26" y="2"/>
                  </a:lnTo>
                  <a:lnTo>
                    <a:pt x="20" y="0"/>
                  </a:lnTo>
                  <a:lnTo>
                    <a:pt x="12" y="0"/>
                  </a:lnTo>
                  <a:lnTo>
                    <a:pt x="4" y="8"/>
                  </a:lnTo>
                  <a:lnTo>
                    <a:pt x="4" y="14"/>
                  </a:lnTo>
                  <a:lnTo>
                    <a:pt x="2" y="14"/>
                  </a:lnTo>
                  <a:lnTo>
                    <a:pt x="0" y="16"/>
                  </a:lnTo>
                  <a:lnTo>
                    <a:pt x="36" y="138"/>
                  </a:lnTo>
                  <a:lnTo>
                    <a:pt x="86" y="12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6" name="Freeform 37"/>
            <p:cNvSpPr>
              <a:spLocks/>
            </p:cNvSpPr>
            <p:nvPr/>
          </p:nvSpPr>
          <p:spPr bwMode="grayWhite">
            <a:xfrm>
              <a:off x="4449" y="1715"/>
              <a:ext cx="103" cy="224"/>
            </a:xfrm>
            <a:custGeom>
              <a:avLst/>
              <a:gdLst>
                <a:gd name="T0" fmla="*/ 0 w 110"/>
                <a:gd name="T1" fmla="*/ 6 h 242"/>
                <a:gd name="T2" fmla="*/ 4 w 110"/>
                <a:gd name="T3" fmla="*/ 6 h 242"/>
                <a:gd name="T4" fmla="*/ 7 w 110"/>
                <a:gd name="T5" fmla="*/ 6 h 242"/>
                <a:gd name="T6" fmla="*/ 7 w 110"/>
                <a:gd name="T7" fmla="*/ 6 h 242"/>
                <a:gd name="T8" fmla="*/ 7 w 110"/>
                <a:gd name="T9" fmla="*/ 6 h 242"/>
                <a:gd name="T10" fmla="*/ 7 w 110"/>
                <a:gd name="T11" fmla="*/ 6 h 242"/>
                <a:gd name="T12" fmla="*/ 7 w 110"/>
                <a:gd name="T13" fmla="*/ 6 h 242"/>
                <a:gd name="T14" fmla="*/ 7 w 110"/>
                <a:gd name="T15" fmla="*/ 6 h 242"/>
                <a:gd name="T16" fmla="*/ 7 w 110"/>
                <a:gd name="T17" fmla="*/ 6 h 242"/>
                <a:gd name="T18" fmla="*/ 7 w 110"/>
                <a:gd name="T19" fmla="*/ 6 h 242"/>
                <a:gd name="T20" fmla="*/ 7 w 110"/>
                <a:gd name="T21" fmla="*/ 6 h 242"/>
                <a:gd name="T22" fmla="*/ 7 w 110"/>
                <a:gd name="T23" fmla="*/ 6 h 242"/>
                <a:gd name="T24" fmla="*/ 7 w 110"/>
                <a:gd name="T25" fmla="*/ 6 h 242"/>
                <a:gd name="T26" fmla="*/ 7 w 110"/>
                <a:gd name="T27" fmla="*/ 6 h 242"/>
                <a:gd name="T28" fmla="*/ 7 w 110"/>
                <a:gd name="T29" fmla="*/ 6 h 242"/>
                <a:gd name="T30" fmla="*/ 7 w 110"/>
                <a:gd name="T31" fmla="*/ 6 h 242"/>
                <a:gd name="T32" fmla="*/ 7 w 110"/>
                <a:gd name="T33" fmla="*/ 6 h 242"/>
                <a:gd name="T34" fmla="*/ 7 w 110"/>
                <a:gd name="T35" fmla="*/ 6 h 242"/>
                <a:gd name="T36" fmla="*/ 7 w 110"/>
                <a:gd name="T37" fmla="*/ 6 h 242"/>
                <a:gd name="T38" fmla="*/ 7 w 110"/>
                <a:gd name="T39" fmla="*/ 6 h 242"/>
                <a:gd name="T40" fmla="*/ 7 w 110"/>
                <a:gd name="T41" fmla="*/ 0 h 242"/>
                <a:gd name="T42" fmla="*/ 7 w 110"/>
                <a:gd name="T43" fmla="*/ 6 h 242"/>
                <a:gd name="T44" fmla="*/ 7 w 110"/>
                <a:gd name="T45" fmla="*/ 6 h 242"/>
                <a:gd name="T46" fmla="*/ 4 w 110"/>
                <a:gd name="T47" fmla="*/ 6 h 242"/>
                <a:gd name="T48" fmla="*/ 7 w 110"/>
                <a:gd name="T49" fmla="*/ 6 h 242"/>
                <a:gd name="T50" fmla="*/ 6 w 110"/>
                <a:gd name="T51" fmla="*/ 6 h 242"/>
                <a:gd name="T52" fmla="*/ 7 w 110"/>
                <a:gd name="T53" fmla="*/ 6 h 242"/>
                <a:gd name="T54" fmla="*/ 7 w 110"/>
                <a:gd name="T55" fmla="*/ 6 h 242"/>
                <a:gd name="T56" fmla="*/ 7 w 110"/>
                <a:gd name="T57" fmla="*/ 6 h 242"/>
                <a:gd name="T58" fmla="*/ 7 w 110"/>
                <a:gd name="T59" fmla="*/ 6 h 242"/>
                <a:gd name="T60" fmla="*/ 7 w 110"/>
                <a:gd name="T61" fmla="*/ 6 h 242"/>
                <a:gd name="T62" fmla="*/ 7 w 110"/>
                <a:gd name="T63" fmla="*/ 6 h 242"/>
                <a:gd name="T64" fmla="*/ 6 w 110"/>
                <a:gd name="T65" fmla="*/ 6 h 2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0"/>
                <a:gd name="T100" fmla="*/ 0 h 242"/>
                <a:gd name="T101" fmla="*/ 110 w 110"/>
                <a:gd name="T102" fmla="*/ 242 h 2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0" h="242">
                  <a:moveTo>
                    <a:pt x="6" y="164"/>
                  </a:moveTo>
                  <a:lnTo>
                    <a:pt x="0" y="182"/>
                  </a:lnTo>
                  <a:lnTo>
                    <a:pt x="0" y="184"/>
                  </a:lnTo>
                  <a:lnTo>
                    <a:pt x="4" y="182"/>
                  </a:lnTo>
                  <a:lnTo>
                    <a:pt x="8" y="192"/>
                  </a:lnTo>
                  <a:lnTo>
                    <a:pt x="14" y="198"/>
                  </a:lnTo>
                  <a:lnTo>
                    <a:pt x="20" y="206"/>
                  </a:lnTo>
                  <a:lnTo>
                    <a:pt x="38" y="214"/>
                  </a:lnTo>
                  <a:lnTo>
                    <a:pt x="44" y="216"/>
                  </a:lnTo>
                  <a:lnTo>
                    <a:pt x="56" y="218"/>
                  </a:lnTo>
                  <a:lnTo>
                    <a:pt x="62" y="220"/>
                  </a:lnTo>
                  <a:lnTo>
                    <a:pt x="62" y="232"/>
                  </a:lnTo>
                  <a:lnTo>
                    <a:pt x="62" y="238"/>
                  </a:lnTo>
                  <a:lnTo>
                    <a:pt x="66" y="242"/>
                  </a:lnTo>
                  <a:lnTo>
                    <a:pt x="70" y="236"/>
                  </a:lnTo>
                  <a:lnTo>
                    <a:pt x="76" y="226"/>
                  </a:lnTo>
                  <a:lnTo>
                    <a:pt x="76" y="214"/>
                  </a:lnTo>
                  <a:lnTo>
                    <a:pt x="84" y="200"/>
                  </a:lnTo>
                  <a:lnTo>
                    <a:pt x="88" y="190"/>
                  </a:lnTo>
                  <a:lnTo>
                    <a:pt x="100" y="174"/>
                  </a:lnTo>
                  <a:lnTo>
                    <a:pt x="104" y="162"/>
                  </a:lnTo>
                  <a:lnTo>
                    <a:pt x="110" y="150"/>
                  </a:lnTo>
                  <a:lnTo>
                    <a:pt x="108" y="144"/>
                  </a:lnTo>
                  <a:lnTo>
                    <a:pt x="106" y="110"/>
                  </a:lnTo>
                  <a:lnTo>
                    <a:pt x="104" y="84"/>
                  </a:lnTo>
                  <a:lnTo>
                    <a:pt x="98" y="76"/>
                  </a:lnTo>
                  <a:lnTo>
                    <a:pt x="88" y="80"/>
                  </a:lnTo>
                  <a:lnTo>
                    <a:pt x="84" y="82"/>
                  </a:lnTo>
                  <a:lnTo>
                    <a:pt x="80" y="82"/>
                  </a:lnTo>
                  <a:lnTo>
                    <a:pt x="78" y="78"/>
                  </a:lnTo>
                  <a:lnTo>
                    <a:pt x="76" y="82"/>
                  </a:lnTo>
                  <a:lnTo>
                    <a:pt x="74" y="80"/>
                  </a:lnTo>
                  <a:lnTo>
                    <a:pt x="74" y="76"/>
                  </a:lnTo>
                  <a:lnTo>
                    <a:pt x="80" y="64"/>
                  </a:lnTo>
                  <a:lnTo>
                    <a:pt x="82" y="60"/>
                  </a:lnTo>
                  <a:lnTo>
                    <a:pt x="86" y="60"/>
                  </a:lnTo>
                  <a:lnTo>
                    <a:pt x="86" y="50"/>
                  </a:lnTo>
                  <a:lnTo>
                    <a:pt x="88" y="42"/>
                  </a:lnTo>
                  <a:lnTo>
                    <a:pt x="90" y="38"/>
                  </a:lnTo>
                  <a:lnTo>
                    <a:pt x="94" y="34"/>
                  </a:lnTo>
                  <a:lnTo>
                    <a:pt x="90" y="24"/>
                  </a:lnTo>
                  <a:lnTo>
                    <a:pt x="26" y="0"/>
                  </a:lnTo>
                  <a:lnTo>
                    <a:pt x="22" y="4"/>
                  </a:lnTo>
                  <a:lnTo>
                    <a:pt x="18" y="12"/>
                  </a:lnTo>
                  <a:lnTo>
                    <a:pt x="18" y="16"/>
                  </a:lnTo>
                  <a:lnTo>
                    <a:pt x="14" y="30"/>
                  </a:lnTo>
                  <a:lnTo>
                    <a:pt x="6" y="40"/>
                  </a:lnTo>
                  <a:lnTo>
                    <a:pt x="4" y="42"/>
                  </a:lnTo>
                  <a:lnTo>
                    <a:pt x="4" y="46"/>
                  </a:lnTo>
                  <a:lnTo>
                    <a:pt x="10" y="52"/>
                  </a:lnTo>
                  <a:lnTo>
                    <a:pt x="10" y="62"/>
                  </a:lnTo>
                  <a:lnTo>
                    <a:pt x="6" y="64"/>
                  </a:lnTo>
                  <a:lnTo>
                    <a:pt x="6" y="82"/>
                  </a:lnTo>
                  <a:lnTo>
                    <a:pt x="8" y="84"/>
                  </a:lnTo>
                  <a:lnTo>
                    <a:pt x="18" y="86"/>
                  </a:lnTo>
                  <a:lnTo>
                    <a:pt x="20" y="98"/>
                  </a:lnTo>
                  <a:lnTo>
                    <a:pt x="30" y="100"/>
                  </a:lnTo>
                  <a:lnTo>
                    <a:pt x="32" y="102"/>
                  </a:lnTo>
                  <a:lnTo>
                    <a:pt x="38" y="106"/>
                  </a:lnTo>
                  <a:lnTo>
                    <a:pt x="42" y="110"/>
                  </a:lnTo>
                  <a:lnTo>
                    <a:pt x="52" y="118"/>
                  </a:lnTo>
                  <a:lnTo>
                    <a:pt x="52" y="120"/>
                  </a:lnTo>
                  <a:lnTo>
                    <a:pt x="40" y="128"/>
                  </a:lnTo>
                  <a:lnTo>
                    <a:pt x="28" y="140"/>
                  </a:lnTo>
                  <a:lnTo>
                    <a:pt x="26" y="150"/>
                  </a:lnTo>
                  <a:lnTo>
                    <a:pt x="6" y="16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7" name="Freeform 38"/>
            <p:cNvSpPr>
              <a:spLocks/>
            </p:cNvSpPr>
            <p:nvPr/>
          </p:nvSpPr>
          <p:spPr bwMode="grayWhite">
            <a:xfrm>
              <a:off x="4540" y="1517"/>
              <a:ext cx="241" cy="124"/>
            </a:xfrm>
            <a:custGeom>
              <a:avLst/>
              <a:gdLst>
                <a:gd name="T0" fmla="*/ 6 w 260"/>
                <a:gd name="T1" fmla="*/ 6 h 134"/>
                <a:gd name="T2" fmla="*/ 6 w 260"/>
                <a:gd name="T3" fmla="*/ 6 h 134"/>
                <a:gd name="T4" fmla="*/ 6 w 260"/>
                <a:gd name="T5" fmla="*/ 6 h 134"/>
                <a:gd name="T6" fmla="*/ 6 w 260"/>
                <a:gd name="T7" fmla="*/ 6 h 134"/>
                <a:gd name="T8" fmla="*/ 6 w 260"/>
                <a:gd name="T9" fmla="*/ 0 h 134"/>
                <a:gd name="T10" fmla="*/ 6 w 260"/>
                <a:gd name="T11" fmla="*/ 2 h 134"/>
                <a:gd name="T12" fmla="*/ 6 w 260"/>
                <a:gd name="T13" fmla="*/ 6 h 134"/>
                <a:gd name="T14" fmla="*/ 6 w 260"/>
                <a:gd name="T15" fmla="*/ 6 h 134"/>
                <a:gd name="T16" fmla="*/ 6 w 260"/>
                <a:gd name="T17" fmla="*/ 6 h 134"/>
                <a:gd name="T18" fmla="*/ 6 w 260"/>
                <a:gd name="T19" fmla="*/ 6 h 134"/>
                <a:gd name="T20" fmla="*/ 6 w 260"/>
                <a:gd name="T21" fmla="*/ 6 h 134"/>
                <a:gd name="T22" fmla="*/ 6 w 260"/>
                <a:gd name="T23" fmla="*/ 6 h 134"/>
                <a:gd name="T24" fmla="*/ 6 w 260"/>
                <a:gd name="T25" fmla="*/ 6 h 134"/>
                <a:gd name="T26" fmla="*/ 6 w 260"/>
                <a:gd name="T27" fmla="*/ 6 h 134"/>
                <a:gd name="T28" fmla="*/ 6 w 260"/>
                <a:gd name="T29" fmla="*/ 6 h 134"/>
                <a:gd name="T30" fmla="*/ 6 w 260"/>
                <a:gd name="T31" fmla="*/ 6 h 134"/>
                <a:gd name="T32" fmla="*/ 6 w 260"/>
                <a:gd name="T33" fmla="*/ 6 h 134"/>
                <a:gd name="T34" fmla="*/ 6 w 260"/>
                <a:gd name="T35" fmla="*/ 6 h 134"/>
                <a:gd name="T36" fmla="*/ 6 w 260"/>
                <a:gd name="T37" fmla="*/ 6 h 134"/>
                <a:gd name="T38" fmla="*/ 6 w 260"/>
                <a:gd name="T39" fmla="*/ 6 h 134"/>
                <a:gd name="T40" fmla="*/ 6 w 260"/>
                <a:gd name="T41" fmla="*/ 6 h 134"/>
                <a:gd name="T42" fmla="*/ 6 w 260"/>
                <a:gd name="T43" fmla="*/ 6 h 134"/>
                <a:gd name="T44" fmla="*/ 6 w 260"/>
                <a:gd name="T45" fmla="*/ 6 h 134"/>
                <a:gd name="T46" fmla="*/ 6 w 260"/>
                <a:gd name="T47" fmla="*/ 6 h 134"/>
                <a:gd name="T48" fmla="*/ 6 w 260"/>
                <a:gd name="T49" fmla="*/ 6 h 134"/>
                <a:gd name="T50" fmla="*/ 6 w 260"/>
                <a:gd name="T51" fmla="*/ 6 h 134"/>
                <a:gd name="T52" fmla="*/ 6 w 260"/>
                <a:gd name="T53" fmla="*/ 6 h 134"/>
                <a:gd name="T54" fmla="*/ 6 w 260"/>
                <a:gd name="T55" fmla="*/ 6 h 134"/>
                <a:gd name="T56" fmla="*/ 6 w 260"/>
                <a:gd name="T57" fmla="*/ 6 h 134"/>
                <a:gd name="T58" fmla="*/ 6 w 260"/>
                <a:gd name="T59" fmla="*/ 6 h 134"/>
                <a:gd name="T60" fmla="*/ 6 w 260"/>
                <a:gd name="T61" fmla="*/ 6 h 134"/>
                <a:gd name="T62" fmla="*/ 6 w 260"/>
                <a:gd name="T63" fmla="*/ 6 h 134"/>
                <a:gd name="T64" fmla="*/ 0 w 260"/>
                <a:gd name="T65" fmla="*/ 6 h 1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0"/>
                <a:gd name="T100" fmla="*/ 0 h 134"/>
                <a:gd name="T101" fmla="*/ 260 w 260"/>
                <a:gd name="T102" fmla="*/ 134 h 13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0" h="134">
                  <a:moveTo>
                    <a:pt x="0" y="56"/>
                  </a:moveTo>
                  <a:lnTo>
                    <a:pt x="52" y="44"/>
                  </a:lnTo>
                  <a:lnTo>
                    <a:pt x="138" y="26"/>
                  </a:lnTo>
                  <a:lnTo>
                    <a:pt x="138" y="22"/>
                  </a:lnTo>
                  <a:lnTo>
                    <a:pt x="142" y="20"/>
                  </a:lnTo>
                  <a:lnTo>
                    <a:pt x="144" y="22"/>
                  </a:lnTo>
                  <a:lnTo>
                    <a:pt x="144" y="20"/>
                  </a:lnTo>
                  <a:lnTo>
                    <a:pt x="144" y="14"/>
                  </a:lnTo>
                  <a:lnTo>
                    <a:pt x="150" y="12"/>
                  </a:lnTo>
                  <a:lnTo>
                    <a:pt x="156" y="0"/>
                  </a:lnTo>
                  <a:lnTo>
                    <a:pt x="162" y="0"/>
                  </a:lnTo>
                  <a:lnTo>
                    <a:pt x="166" y="2"/>
                  </a:lnTo>
                  <a:lnTo>
                    <a:pt x="170" y="14"/>
                  </a:lnTo>
                  <a:lnTo>
                    <a:pt x="180" y="22"/>
                  </a:lnTo>
                  <a:lnTo>
                    <a:pt x="182" y="26"/>
                  </a:lnTo>
                  <a:lnTo>
                    <a:pt x="182" y="30"/>
                  </a:lnTo>
                  <a:lnTo>
                    <a:pt x="176" y="32"/>
                  </a:lnTo>
                  <a:lnTo>
                    <a:pt x="172" y="42"/>
                  </a:lnTo>
                  <a:lnTo>
                    <a:pt x="168" y="52"/>
                  </a:lnTo>
                  <a:lnTo>
                    <a:pt x="168" y="58"/>
                  </a:lnTo>
                  <a:lnTo>
                    <a:pt x="180" y="58"/>
                  </a:lnTo>
                  <a:lnTo>
                    <a:pt x="190" y="64"/>
                  </a:lnTo>
                  <a:lnTo>
                    <a:pt x="204" y="78"/>
                  </a:lnTo>
                  <a:lnTo>
                    <a:pt x="210" y="88"/>
                  </a:lnTo>
                  <a:lnTo>
                    <a:pt x="216" y="96"/>
                  </a:lnTo>
                  <a:lnTo>
                    <a:pt x="234" y="98"/>
                  </a:lnTo>
                  <a:lnTo>
                    <a:pt x="244" y="94"/>
                  </a:lnTo>
                  <a:lnTo>
                    <a:pt x="250" y="82"/>
                  </a:lnTo>
                  <a:lnTo>
                    <a:pt x="246" y="78"/>
                  </a:lnTo>
                  <a:lnTo>
                    <a:pt x="240" y="72"/>
                  </a:lnTo>
                  <a:lnTo>
                    <a:pt x="232" y="68"/>
                  </a:lnTo>
                  <a:lnTo>
                    <a:pt x="232" y="64"/>
                  </a:lnTo>
                  <a:lnTo>
                    <a:pt x="238" y="64"/>
                  </a:lnTo>
                  <a:lnTo>
                    <a:pt x="242" y="64"/>
                  </a:lnTo>
                  <a:lnTo>
                    <a:pt x="254" y="82"/>
                  </a:lnTo>
                  <a:lnTo>
                    <a:pt x="260" y="98"/>
                  </a:lnTo>
                  <a:lnTo>
                    <a:pt x="260" y="106"/>
                  </a:lnTo>
                  <a:lnTo>
                    <a:pt x="252" y="100"/>
                  </a:lnTo>
                  <a:lnTo>
                    <a:pt x="244" y="106"/>
                  </a:lnTo>
                  <a:lnTo>
                    <a:pt x="232" y="112"/>
                  </a:lnTo>
                  <a:lnTo>
                    <a:pt x="220" y="124"/>
                  </a:lnTo>
                  <a:lnTo>
                    <a:pt x="214" y="124"/>
                  </a:lnTo>
                  <a:lnTo>
                    <a:pt x="214" y="122"/>
                  </a:lnTo>
                  <a:lnTo>
                    <a:pt x="214" y="116"/>
                  </a:lnTo>
                  <a:lnTo>
                    <a:pt x="212" y="108"/>
                  </a:lnTo>
                  <a:lnTo>
                    <a:pt x="208" y="108"/>
                  </a:lnTo>
                  <a:lnTo>
                    <a:pt x="202" y="120"/>
                  </a:lnTo>
                  <a:lnTo>
                    <a:pt x="192" y="132"/>
                  </a:lnTo>
                  <a:lnTo>
                    <a:pt x="190" y="134"/>
                  </a:lnTo>
                  <a:lnTo>
                    <a:pt x="184" y="128"/>
                  </a:lnTo>
                  <a:lnTo>
                    <a:pt x="184" y="126"/>
                  </a:lnTo>
                  <a:lnTo>
                    <a:pt x="180" y="126"/>
                  </a:lnTo>
                  <a:lnTo>
                    <a:pt x="178" y="124"/>
                  </a:lnTo>
                  <a:lnTo>
                    <a:pt x="174" y="120"/>
                  </a:lnTo>
                  <a:lnTo>
                    <a:pt x="174" y="116"/>
                  </a:lnTo>
                  <a:lnTo>
                    <a:pt x="160" y="112"/>
                  </a:lnTo>
                  <a:lnTo>
                    <a:pt x="156" y="104"/>
                  </a:lnTo>
                  <a:lnTo>
                    <a:pt x="152" y="102"/>
                  </a:lnTo>
                  <a:lnTo>
                    <a:pt x="148" y="92"/>
                  </a:lnTo>
                  <a:lnTo>
                    <a:pt x="122" y="98"/>
                  </a:lnTo>
                  <a:lnTo>
                    <a:pt x="54" y="116"/>
                  </a:lnTo>
                  <a:lnTo>
                    <a:pt x="52" y="120"/>
                  </a:lnTo>
                  <a:lnTo>
                    <a:pt x="52" y="122"/>
                  </a:lnTo>
                  <a:lnTo>
                    <a:pt x="48" y="116"/>
                  </a:lnTo>
                  <a:lnTo>
                    <a:pt x="2" y="128"/>
                  </a:lnTo>
                  <a:lnTo>
                    <a:pt x="0" y="124"/>
                  </a:lnTo>
                  <a:lnTo>
                    <a:pt x="0" y="5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8" name="Freeform 39"/>
            <p:cNvSpPr>
              <a:spLocks/>
            </p:cNvSpPr>
            <p:nvPr/>
          </p:nvSpPr>
          <p:spPr bwMode="grayWhite">
            <a:xfrm>
              <a:off x="4654" y="1601"/>
              <a:ext cx="62" cy="72"/>
            </a:xfrm>
            <a:custGeom>
              <a:avLst/>
              <a:gdLst>
                <a:gd name="T0" fmla="*/ 0 w 68"/>
                <a:gd name="T1" fmla="*/ 6 h 76"/>
                <a:gd name="T2" fmla="*/ 5 w 68"/>
                <a:gd name="T3" fmla="*/ 9 h 76"/>
                <a:gd name="T4" fmla="*/ 5 w 68"/>
                <a:gd name="T5" fmla="*/ 9 h 76"/>
                <a:gd name="T6" fmla="*/ 5 w 68"/>
                <a:gd name="T7" fmla="*/ 9 h 76"/>
                <a:gd name="T8" fmla="*/ 5 w 68"/>
                <a:gd name="T9" fmla="*/ 9 h 76"/>
                <a:gd name="T10" fmla="*/ 5 w 68"/>
                <a:gd name="T11" fmla="*/ 9 h 76"/>
                <a:gd name="T12" fmla="*/ 5 w 68"/>
                <a:gd name="T13" fmla="*/ 9 h 76"/>
                <a:gd name="T14" fmla="*/ 5 w 68"/>
                <a:gd name="T15" fmla="*/ 9 h 76"/>
                <a:gd name="T16" fmla="*/ 5 w 68"/>
                <a:gd name="T17" fmla="*/ 9 h 76"/>
                <a:gd name="T18" fmla="*/ 5 w 68"/>
                <a:gd name="T19" fmla="*/ 9 h 76"/>
                <a:gd name="T20" fmla="*/ 5 w 68"/>
                <a:gd name="T21" fmla="*/ 9 h 76"/>
                <a:gd name="T22" fmla="*/ 5 w 68"/>
                <a:gd name="T23" fmla="*/ 9 h 76"/>
                <a:gd name="T24" fmla="*/ 5 w 68"/>
                <a:gd name="T25" fmla="*/ 9 h 76"/>
                <a:gd name="T26" fmla="*/ 5 w 68"/>
                <a:gd name="T27" fmla="*/ 9 h 76"/>
                <a:gd name="T28" fmla="*/ 5 w 68"/>
                <a:gd name="T29" fmla="*/ 9 h 76"/>
                <a:gd name="T30" fmla="*/ 5 w 68"/>
                <a:gd name="T31" fmla="*/ 9 h 76"/>
                <a:gd name="T32" fmla="*/ 5 w 68"/>
                <a:gd name="T33" fmla="*/ 9 h 76"/>
                <a:gd name="T34" fmla="*/ 5 w 68"/>
                <a:gd name="T35" fmla="*/ 9 h 76"/>
                <a:gd name="T36" fmla="*/ 5 w 68"/>
                <a:gd name="T37" fmla="*/ 9 h 76"/>
                <a:gd name="T38" fmla="*/ 5 w 68"/>
                <a:gd name="T39" fmla="*/ 9 h 76"/>
                <a:gd name="T40" fmla="*/ 5 w 68"/>
                <a:gd name="T41" fmla="*/ 9 h 76"/>
                <a:gd name="T42" fmla="*/ 5 w 68"/>
                <a:gd name="T43" fmla="*/ 9 h 76"/>
                <a:gd name="T44" fmla="*/ 5 w 68"/>
                <a:gd name="T45" fmla="*/ 9 h 76"/>
                <a:gd name="T46" fmla="*/ 5 w 68"/>
                <a:gd name="T47" fmla="*/ 9 h 76"/>
                <a:gd name="T48" fmla="*/ 5 w 68"/>
                <a:gd name="T49" fmla="*/ 9 h 76"/>
                <a:gd name="T50" fmla="*/ 5 w 68"/>
                <a:gd name="T51" fmla="*/ 9 h 76"/>
                <a:gd name="T52" fmla="*/ 5 w 68"/>
                <a:gd name="T53" fmla="*/ 9 h 76"/>
                <a:gd name="T54" fmla="*/ 5 w 68"/>
                <a:gd name="T55" fmla="*/ 9 h 76"/>
                <a:gd name="T56" fmla="*/ 5 w 68"/>
                <a:gd name="T57" fmla="*/ 9 h 76"/>
                <a:gd name="T58" fmla="*/ 5 w 68"/>
                <a:gd name="T59" fmla="*/ 9 h 76"/>
                <a:gd name="T60" fmla="*/ 5 w 68"/>
                <a:gd name="T61" fmla="*/ 9 h 76"/>
                <a:gd name="T62" fmla="*/ 5 w 68"/>
                <a:gd name="T63" fmla="*/ 9 h 76"/>
                <a:gd name="T64" fmla="*/ 5 w 68"/>
                <a:gd name="T65" fmla="*/ 0 h 76"/>
                <a:gd name="T66" fmla="*/ 0 w 68"/>
                <a:gd name="T67" fmla="*/ 6 h 7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8"/>
                <a:gd name="T103" fmla="*/ 0 h 76"/>
                <a:gd name="T104" fmla="*/ 68 w 68"/>
                <a:gd name="T105" fmla="*/ 76 h 7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8" h="76">
                  <a:moveTo>
                    <a:pt x="0" y="6"/>
                  </a:moveTo>
                  <a:lnTo>
                    <a:pt x="14" y="62"/>
                  </a:lnTo>
                  <a:lnTo>
                    <a:pt x="12" y="68"/>
                  </a:lnTo>
                  <a:lnTo>
                    <a:pt x="12" y="70"/>
                  </a:lnTo>
                  <a:lnTo>
                    <a:pt x="12" y="74"/>
                  </a:lnTo>
                  <a:lnTo>
                    <a:pt x="12" y="76"/>
                  </a:lnTo>
                  <a:lnTo>
                    <a:pt x="16" y="76"/>
                  </a:lnTo>
                  <a:lnTo>
                    <a:pt x="30" y="66"/>
                  </a:lnTo>
                  <a:lnTo>
                    <a:pt x="40" y="60"/>
                  </a:lnTo>
                  <a:lnTo>
                    <a:pt x="40" y="54"/>
                  </a:lnTo>
                  <a:lnTo>
                    <a:pt x="36" y="48"/>
                  </a:lnTo>
                  <a:lnTo>
                    <a:pt x="36" y="40"/>
                  </a:lnTo>
                  <a:lnTo>
                    <a:pt x="42" y="34"/>
                  </a:lnTo>
                  <a:lnTo>
                    <a:pt x="46" y="36"/>
                  </a:lnTo>
                  <a:lnTo>
                    <a:pt x="46" y="42"/>
                  </a:lnTo>
                  <a:lnTo>
                    <a:pt x="46" y="54"/>
                  </a:lnTo>
                  <a:lnTo>
                    <a:pt x="48" y="56"/>
                  </a:lnTo>
                  <a:lnTo>
                    <a:pt x="52" y="56"/>
                  </a:lnTo>
                  <a:lnTo>
                    <a:pt x="52" y="48"/>
                  </a:lnTo>
                  <a:lnTo>
                    <a:pt x="56" y="48"/>
                  </a:lnTo>
                  <a:lnTo>
                    <a:pt x="60" y="46"/>
                  </a:lnTo>
                  <a:lnTo>
                    <a:pt x="68" y="44"/>
                  </a:lnTo>
                  <a:lnTo>
                    <a:pt x="68" y="42"/>
                  </a:lnTo>
                  <a:lnTo>
                    <a:pt x="62" y="36"/>
                  </a:lnTo>
                  <a:lnTo>
                    <a:pt x="62" y="34"/>
                  </a:lnTo>
                  <a:lnTo>
                    <a:pt x="58" y="34"/>
                  </a:lnTo>
                  <a:lnTo>
                    <a:pt x="56" y="32"/>
                  </a:lnTo>
                  <a:lnTo>
                    <a:pt x="52" y="28"/>
                  </a:lnTo>
                  <a:lnTo>
                    <a:pt x="52" y="24"/>
                  </a:lnTo>
                  <a:lnTo>
                    <a:pt x="38" y="20"/>
                  </a:lnTo>
                  <a:lnTo>
                    <a:pt x="34" y="12"/>
                  </a:lnTo>
                  <a:lnTo>
                    <a:pt x="30" y="10"/>
                  </a:lnTo>
                  <a:lnTo>
                    <a:pt x="26" y="0"/>
                  </a:lnTo>
                  <a:lnTo>
                    <a:pt x="0" y="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9" name="Freeform 40"/>
            <p:cNvSpPr>
              <a:spLocks/>
            </p:cNvSpPr>
            <p:nvPr/>
          </p:nvSpPr>
          <p:spPr bwMode="grayWhite">
            <a:xfrm>
              <a:off x="4480" y="1337"/>
              <a:ext cx="129" cy="231"/>
            </a:xfrm>
            <a:custGeom>
              <a:avLst/>
              <a:gdLst>
                <a:gd name="T0" fmla="*/ 0 w 138"/>
                <a:gd name="T1" fmla="*/ 7 h 248"/>
                <a:gd name="T2" fmla="*/ 6 w 138"/>
                <a:gd name="T3" fmla="*/ 7 h 248"/>
                <a:gd name="T4" fmla="*/ 4 w 138"/>
                <a:gd name="T5" fmla="*/ 7 h 248"/>
                <a:gd name="T6" fmla="*/ 7 w 138"/>
                <a:gd name="T7" fmla="*/ 7 h 248"/>
                <a:gd name="T8" fmla="*/ 7 w 138"/>
                <a:gd name="T9" fmla="*/ 7 h 248"/>
                <a:gd name="T10" fmla="*/ 7 w 138"/>
                <a:gd name="T11" fmla="*/ 7 h 248"/>
                <a:gd name="T12" fmla="*/ 7 w 138"/>
                <a:gd name="T13" fmla="*/ 7 h 248"/>
                <a:gd name="T14" fmla="*/ 7 w 138"/>
                <a:gd name="T15" fmla="*/ 7 h 248"/>
                <a:gd name="T16" fmla="*/ 7 w 138"/>
                <a:gd name="T17" fmla="*/ 7 h 248"/>
                <a:gd name="T18" fmla="*/ 7 w 138"/>
                <a:gd name="T19" fmla="*/ 7 h 248"/>
                <a:gd name="T20" fmla="*/ 7 w 138"/>
                <a:gd name="T21" fmla="*/ 7 h 248"/>
                <a:gd name="T22" fmla="*/ 7 w 138"/>
                <a:gd name="T23" fmla="*/ 7 h 248"/>
                <a:gd name="T24" fmla="*/ 7 w 138"/>
                <a:gd name="T25" fmla="*/ 7 h 248"/>
                <a:gd name="T26" fmla="*/ 7 w 138"/>
                <a:gd name="T27" fmla="*/ 7 h 248"/>
                <a:gd name="T28" fmla="*/ 7 w 138"/>
                <a:gd name="T29" fmla="*/ 7 h 248"/>
                <a:gd name="T30" fmla="*/ 7 w 138"/>
                <a:gd name="T31" fmla="*/ 7 h 248"/>
                <a:gd name="T32" fmla="*/ 7 w 138"/>
                <a:gd name="T33" fmla="*/ 7 h 248"/>
                <a:gd name="T34" fmla="*/ 7 w 138"/>
                <a:gd name="T35" fmla="*/ 7 h 248"/>
                <a:gd name="T36" fmla="*/ 7 w 138"/>
                <a:gd name="T37" fmla="*/ 7 h 248"/>
                <a:gd name="T38" fmla="*/ 7 w 138"/>
                <a:gd name="T39" fmla="*/ 7 h 248"/>
                <a:gd name="T40" fmla="*/ 7 w 138"/>
                <a:gd name="T41" fmla="*/ 7 h 248"/>
                <a:gd name="T42" fmla="*/ 7 w 138"/>
                <a:gd name="T43" fmla="*/ 7 h 248"/>
                <a:gd name="T44" fmla="*/ 7 w 138"/>
                <a:gd name="T45" fmla="*/ 7 h 248"/>
                <a:gd name="T46" fmla="*/ 7 w 138"/>
                <a:gd name="T47" fmla="*/ 7 h 248"/>
                <a:gd name="T48" fmla="*/ 7 w 138"/>
                <a:gd name="T49" fmla="*/ 7 h 248"/>
                <a:gd name="T50" fmla="*/ 7 w 138"/>
                <a:gd name="T51" fmla="*/ 7 h 248"/>
                <a:gd name="T52" fmla="*/ 7 w 138"/>
                <a:gd name="T53" fmla="*/ 7 h 248"/>
                <a:gd name="T54" fmla="*/ 7 w 138"/>
                <a:gd name="T55" fmla="*/ 7 h 248"/>
                <a:gd name="T56" fmla="*/ 7 w 138"/>
                <a:gd name="T57" fmla="*/ 7 h 248"/>
                <a:gd name="T58" fmla="*/ 7 w 138"/>
                <a:gd name="T59" fmla="*/ 7 h 248"/>
                <a:gd name="T60" fmla="*/ 7 w 138"/>
                <a:gd name="T61" fmla="*/ 7 h 248"/>
                <a:gd name="T62" fmla="*/ 7 w 138"/>
                <a:gd name="T63" fmla="*/ 7 h 248"/>
                <a:gd name="T64" fmla="*/ 7 w 138"/>
                <a:gd name="T65" fmla="*/ 7 h 248"/>
                <a:gd name="T66" fmla="*/ 7 w 138"/>
                <a:gd name="T67" fmla="*/ 7 h 248"/>
                <a:gd name="T68" fmla="*/ 7 w 138"/>
                <a:gd name="T69" fmla="*/ 7 h 248"/>
                <a:gd name="T70" fmla="*/ 7 w 138"/>
                <a:gd name="T71" fmla="*/ 7 h 248"/>
                <a:gd name="T72" fmla="*/ 7 w 138"/>
                <a:gd name="T73" fmla="*/ 7 h 248"/>
                <a:gd name="T74" fmla="*/ 7 w 138"/>
                <a:gd name="T75" fmla="*/ 7 h 248"/>
                <a:gd name="T76" fmla="*/ 7 w 138"/>
                <a:gd name="T77" fmla="*/ 7 h 248"/>
                <a:gd name="T78" fmla="*/ 7 w 138"/>
                <a:gd name="T79" fmla="*/ 7 h 248"/>
                <a:gd name="T80" fmla="*/ 7 w 138"/>
                <a:gd name="T81" fmla="*/ 0 h 248"/>
                <a:gd name="T82" fmla="*/ 0 w 138"/>
                <a:gd name="T83" fmla="*/ 7 h 248"/>
                <a:gd name="T84" fmla="*/ 0 w 138"/>
                <a:gd name="T85" fmla="*/ 7 h 24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8"/>
                <a:gd name="T130" fmla="*/ 0 h 248"/>
                <a:gd name="T131" fmla="*/ 138 w 138"/>
                <a:gd name="T132" fmla="*/ 248 h 24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8" h="248">
                  <a:moveTo>
                    <a:pt x="0" y="32"/>
                  </a:moveTo>
                  <a:lnTo>
                    <a:pt x="6" y="42"/>
                  </a:lnTo>
                  <a:lnTo>
                    <a:pt x="4" y="46"/>
                  </a:lnTo>
                  <a:lnTo>
                    <a:pt x="8" y="50"/>
                  </a:lnTo>
                  <a:lnTo>
                    <a:pt x="8" y="54"/>
                  </a:lnTo>
                  <a:lnTo>
                    <a:pt x="20" y="82"/>
                  </a:lnTo>
                  <a:lnTo>
                    <a:pt x="24" y="102"/>
                  </a:lnTo>
                  <a:lnTo>
                    <a:pt x="18" y="114"/>
                  </a:lnTo>
                  <a:lnTo>
                    <a:pt x="20" y="124"/>
                  </a:lnTo>
                  <a:lnTo>
                    <a:pt x="32" y="152"/>
                  </a:lnTo>
                  <a:lnTo>
                    <a:pt x="30" y="164"/>
                  </a:lnTo>
                  <a:lnTo>
                    <a:pt x="32" y="170"/>
                  </a:lnTo>
                  <a:lnTo>
                    <a:pt x="34" y="168"/>
                  </a:lnTo>
                  <a:lnTo>
                    <a:pt x="34" y="166"/>
                  </a:lnTo>
                  <a:lnTo>
                    <a:pt x="38" y="164"/>
                  </a:lnTo>
                  <a:lnTo>
                    <a:pt x="46" y="178"/>
                  </a:lnTo>
                  <a:lnTo>
                    <a:pt x="50" y="202"/>
                  </a:lnTo>
                  <a:lnTo>
                    <a:pt x="50" y="216"/>
                  </a:lnTo>
                  <a:lnTo>
                    <a:pt x="56" y="232"/>
                  </a:lnTo>
                  <a:lnTo>
                    <a:pt x="64" y="248"/>
                  </a:lnTo>
                  <a:lnTo>
                    <a:pt x="116" y="236"/>
                  </a:lnTo>
                  <a:lnTo>
                    <a:pt x="116" y="232"/>
                  </a:lnTo>
                  <a:lnTo>
                    <a:pt x="110" y="226"/>
                  </a:lnTo>
                  <a:lnTo>
                    <a:pt x="110" y="216"/>
                  </a:lnTo>
                  <a:lnTo>
                    <a:pt x="112" y="212"/>
                  </a:lnTo>
                  <a:lnTo>
                    <a:pt x="110" y="202"/>
                  </a:lnTo>
                  <a:lnTo>
                    <a:pt x="106" y="162"/>
                  </a:lnTo>
                  <a:lnTo>
                    <a:pt x="106" y="150"/>
                  </a:lnTo>
                  <a:lnTo>
                    <a:pt x="110" y="126"/>
                  </a:lnTo>
                  <a:lnTo>
                    <a:pt x="114" y="110"/>
                  </a:lnTo>
                  <a:lnTo>
                    <a:pt x="116" y="100"/>
                  </a:lnTo>
                  <a:lnTo>
                    <a:pt x="110" y="90"/>
                  </a:lnTo>
                  <a:lnTo>
                    <a:pt x="110" y="82"/>
                  </a:lnTo>
                  <a:lnTo>
                    <a:pt x="114" y="76"/>
                  </a:lnTo>
                  <a:lnTo>
                    <a:pt x="130" y="64"/>
                  </a:lnTo>
                  <a:lnTo>
                    <a:pt x="138" y="42"/>
                  </a:lnTo>
                  <a:lnTo>
                    <a:pt x="130" y="28"/>
                  </a:lnTo>
                  <a:lnTo>
                    <a:pt x="128" y="22"/>
                  </a:lnTo>
                  <a:lnTo>
                    <a:pt x="132" y="18"/>
                  </a:lnTo>
                  <a:lnTo>
                    <a:pt x="130" y="14"/>
                  </a:lnTo>
                  <a:lnTo>
                    <a:pt x="126" y="0"/>
                  </a:lnTo>
                  <a:lnTo>
                    <a:pt x="0" y="3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0" name="Freeform 41"/>
            <p:cNvSpPr>
              <a:spLocks/>
            </p:cNvSpPr>
            <p:nvPr/>
          </p:nvSpPr>
          <p:spPr bwMode="grayWhite">
            <a:xfrm>
              <a:off x="4578" y="1303"/>
              <a:ext cx="118" cy="254"/>
            </a:xfrm>
            <a:custGeom>
              <a:avLst/>
              <a:gdLst>
                <a:gd name="T0" fmla="*/ 7 w 126"/>
                <a:gd name="T1" fmla="*/ 6 h 274"/>
                <a:gd name="T2" fmla="*/ 7 w 126"/>
                <a:gd name="T3" fmla="*/ 6 h 274"/>
                <a:gd name="T4" fmla="*/ 7 w 126"/>
                <a:gd name="T5" fmla="*/ 6 h 274"/>
                <a:gd name="T6" fmla="*/ 7 w 126"/>
                <a:gd name="T7" fmla="*/ 6 h 274"/>
                <a:gd name="T8" fmla="*/ 7 w 126"/>
                <a:gd name="T9" fmla="*/ 6 h 274"/>
                <a:gd name="T10" fmla="*/ 7 w 126"/>
                <a:gd name="T11" fmla="*/ 6 h 274"/>
                <a:gd name="T12" fmla="*/ 7 w 126"/>
                <a:gd name="T13" fmla="*/ 6 h 274"/>
                <a:gd name="T14" fmla="*/ 7 w 126"/>
                <a:gd name="T15" fmla="*/ 6 h 274"/>
                <a:gd name="T16" fmla="*/ 7 w 126"/>
                <a:gd name="T17" fmla="*/ 6 h 274"/>
                <a:gd name="T18" fmla="*/ 7 w 126"/>
                <a:gd name="T19" fmla="*/ 6 h 274"/>
                <a:gd name="T20" fmla="*/ 7 w 126"/>
                <a:gd name="T21" fmla="*/ 6 h 274"/>
                <a:gd name="T22" fmla="*/ 7 w 126"/>
                <a:gd name="T23" fmla="*/ 6 h 274"/>
                <a:gd name="T24" fmla="*/ 4 w 126"/>
                <a:gd name="T25" fmla="*/ 6 h 274"/>
                <a:gd name="T26" fmla="*/ 4 w 126"/>
                <a:gd name="T27" fmla="*/ 6 h 274"/>
                <a:gd name="T28" fmla="*/ 6 w 126"/>
                <a:gd name="T29" fmla="*/ 6 h 274"/>
                <a:gd name="T30" fmla="*/ 4 w 126"/>
                <a:gd name="T31" fmla="*/ 6 h 274"/>
                <a:gd name="T32" fmla="*/ 0 w 126"/>
                <a:gd name="T33" fmla="*/ 6 h 274"/>
                <a:gd name="T34" fmla="*/ 0 w 126"/>
                <a:gd name="T35" fmla="*/ 6 h 274"/>
                <a:gd name="T36" fmla="*/ 4 w 126"/>
                <a:gd name="T37" fmla="*/ 6 h 274"/>
                <a:gd name="T38" fmla="*/ 7 w 126"/>
                <a:gd name="T39" fmla="*/ 6 h 274"/>
                <a:gd name="T40" fmla="*/ 7 w 126"/>
                <a:gd name="T41" fmla="*/ 6 h 274"/>
                <a:gd name="T42" fmla="*/ 4 w 126"/>
                <a:gd name="T43" fmla="*/ 6 h 274"/>
                <a:gd name="T44" fmla="*/ 4 w 126"/>
                <a:gd name="T45" fmla="*/ 6 h 274"/>
                <a:gd name="T46" fmla="*/ 7 w 126"/>
                <a:gd name="T47" fmla="*/ 6 h 274"/>
                <a:gd name="T48" fmla="*/ 7 w 126"/>
                <a:gd name="T49" fmla="*/ 6 h 274"/>
                <a:gd name="T50" fmla="*/ 7 w 126"/>
                <a:gd name="T51" fmla="*/ 6 h 274"/>
                <a:gd name="T52" fmla="*/ 7 w 126"/>
                <a:gd name="T53" fmla="*/ 6 h 274"/>
                <a:gd name="T54" fmla="*/ 7 w 126"/>
                <a:gd name="T55" fmla="*/ 6 h 274"/>
                <a:gd name="T56" fmla="*/ 7 w 126"/>
                <a:gd name="T57" fmla="*/ 6 h 274"/>
                <a:gd name="T58" fmla="*/ 7 w 126"/>
                <a:gd name="T59" fmla="*/ 6 h 274"/>
                <a:gd name="T60" fmla="*/ 7 w 126"/>
                <a:gd name="T61" fmla="*/ 6 h 274"/>
                <a:gd name="T62" fmla="*/ 7 w 126"/>
                <a:gd name="T63" fmla="*/ 6 h 274"/>
                <a:gd name="T64" fmla="*/ 7 w 126"/>
                <a:gd name="T65" fmla="*/ 6 h 274"/>
                <a:gd name="T66" fmla="*/ 7 w 126"/>
                <a:gd name="T67" fmla="*/ 6 h 274"/>
                <a:gd name="T68" fmla="*/ 7 w 126"/>
                <a:gd name="T69" fmla="*/ 6 h 274"/>
                <a:gd name="T70" fmla="*/ 7 w 126"/>
                <a:gd name="T71" fmla="*/ 4 h 274"/>
                <a:gd name="T72" fmla="*/ 7 w 126"/>
                <a:gd name="T73" fmla="*/ 6 h 274"/>
                <a:gd name="T74" fmla="*/ 7 w 126"/>
                <a:gd name="T75" fmla="*/ 6 h 274"/>
                <a:gd name="T76" fmla="*/ 7 w 126"/>
                <a:gd name="T77" fmla="*/ 0 h 274"/>
                <a:gd name="T78" fmla="*/ 7 w 126"/>
                <a:gd name="T79" fmla="*/ 6 h 274"/>
                <a:gd name="T80" fmla="*/ 7 w 126"/>
                <a:gd name="T81" fmla="*/ 6 h 274"/>
                <a:gd name="T82" fmla="*/ 7 w 126"/>
                <a:gd name="T83" fmla="*/ 6 h 274"/>
                <a:gd name="T84" fmla="*/ 7 w 126"/>
                <a:gd name="T85" fmla="*/ 6 h 274"/>
                <a:gd name="T86" fmla="*/ 7 w 126"/>
                <a:gd name="T87" fmla="*/ 6 h 274"/>
                <a:gd name="T88" fmla="*/ 7 w 126"/>
                <a:gd name="T89" fmla="*/ 6 h 274"/>
                <a:gd name="T90" fmla="*/ 7 w 126"/>
                <a:gd name="T91" fmla="*/ 6 h 274"/>
                <a:gd name="T92" fmla="*/ 7 w 126"/>
                <a:gd name="T93" fmla="*/ 6 h 274"/>
                <a:gd name="T94" fmla="*/ 7 w 126"/>
                <a:gd name="T95" fmla="*/ 6 h 274"/>
                <a:gd name="T96" fmla="*/ 7 w 126"/>
                <a:gd name="T97" fmla="*/ 6 h 274"/>
                <a:gd name="T98" fmla="*/ 7 w 126"/>
                <a:gd name="T99" fmla="*/ 6 h 274"/>
                <a:gd name="T100" fmla="*/ 7 w 126"/>
                <a:gd name="T101" fmla="*/ 6 h 27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6"/>
                <a:gd name="T154" fmla="*/ 0 h 274"/>
                <a:gd name="T155" fmla="*/ 126 w 126"/>
                <a:gd name="T156" fmla="*/ 274 h 27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6" h="274">
                  <a:moveTo>
                    <a:pt x="124" y="232"/>
                  </a:moveTo>
                  <a:lnTo>
                    <a:pt x="120" y="230"/>
                  </a:lnTo>
                  <a:lnTo>
                    <a:pt x="114" y="230"/>
                  </a:lnTo>
                  <a:lnTo>
                    <a:pt x="108" y="242"/>
                  </a:lnTo>
                  <a:lnTo>
                    <a:pt x="102" y="244"/>
                  </a:lnTo>
                  <a:lnTo>
                    <a:pt x="102" y="250"/>
                  </a:lnTo>
                  <a:lnTo>
                    <a:pt x="102" y="252"/>
                  </a:lnTo>
                  <a:lnTo>
                    <a:pt x="100" y="250"/>
                  </a:lnTo>
                  <a:lnTo>
                    <a:pt x="96" y="252"/>
                  </a:lnTo>
                  <a:lnTo>
                    <a:pt x="96" y="256"/>
                  </a:lnTo>
                  <a:lnTo>
                    <a:pt x="10" y="274"/>
                  </a:lnTo>
                  <a:lnTo>
                    <a:pt x="10" y="270"/>
                  </a:lnTo>
                  <a:lnTo>
                    <a:pt x="4" y="264"/>
                  </a:lnTo>
                  <a:lnTo>
                    <a:pt x="4" y="254"/>
                  </a:lnTo>
                  <a:lnTo>
                    <a:pt x="6" y="250"/>
                  </a:lnTo>
                  <a:lnTo>
                    <a:pt x="4" y="240"/>
                  </a:lnTo>
                  <a:lnTo>
                    <a:pt x="0" y="200"/>
                  </a:lnTo>
                  <a:lnTo>
                    <a:pt x="0" y="188"/>
                  </a:lnTo>
                  <a:lnTo>
                    <a:pt x="4" y="164"/>
                  </a:lnTo>
                  <a:lnTo>
                    <a:pt x="8" y="148"/>
                  </a:lnTo>
                  <a:lnTo>
                    <a:pt x="10" y="138"/>
                  </a:lnTo>
                  <a:lnTo>
                    <a:pt x="4" y="128"/>
                  </a:lnTo>
                  <a:lnTo>
                    <a:pt x="4" y="120"/>
                  </a:lnTo>
                  <a:lnTo>
                    <a:pt x="8" y="114"/>
                  </a:lnTo>
                  <a:lnTo>
                    <a:pt x="24" y="102"/>
                  </a:lnTo>
                  <a:lnTo>
                    <a:pt x="32" y="80"/>
                  </a:lnTo>
                  <a:lnTo>
                    <a:pt x="24" y="66"/>
                  </a:lnTo>
                  <a:lnTo>
                    <a:pt x="22" y="60"/>
                  </a:lnTo>
                  <a:lnTo>
                    <a:pt x="26" y="56"/>
                  </a:lnTo>
                  <a:lnTo>
                    <a:pt x="24" y="52"/>
                  </a:lnTo>
                  <a:lnTo>
                    <a:pt x="20" y="38"/>
                  </a:lnTo>
                  <a:lnTo>
                    <a:pt x="24" y="20"/>
                  </a:lnTo>
                  <a:lnTo>
                    <a:pt x="20" y="14"/>
                  </a:lnTo>
                  <a:lnTo>
                    <a:pt x="22" y="10"/>
                  </a:lnTo>
                  <a:lnTo>
                    <a:pt x="26" y="10"/>
                  </a:lnTo>
                  <a:lnTo>
                    <a:pt x="30" y="4"/>
                  </a:lnTo>
                  <a:lnTo>
                    <a:pt x="34" y="6"/>
                  </a:lnTo>
                  <a:lnTo>
                    <a:pt x="38" y="6"/>
                  </a:lnTo>
                  <a:lnTo>
                    <a:pt x="42" y="0"/>
                  </a:lnTo>
                  <a:lnTo>
                    <a:pt x="98" y="168"/>
                  </a:lnTo>
                  <a:lnTo>
                    <a:pt x="100" y="172"/>
                  </a:lnTo>
                  <a:lnTo>
                    <a:pt x="100" y="180"/>
                  </a:lnTo>
                  <a:lnTo>
                    <a:pt x="100" y="182"/>
                  </a:lnTo>
                  <a:lnTo>
                    <a:pt x="114" y="194"/>
                  </a:lnTo>
                  <a:lnTo>
                    <a:pt x="116" y="194"/>
                  </a:lnTo>
                  <a:lnTo>
                    <a:pt x="118" y="200"/>
                  </a:lnTo>
                  <a:lnTo>
                    <a:pt x="118" y="202"/>
                  </a:lnTo>
                  <a:lnTo>
                    <a:pt x="126" y="216"/>
                  </a:lnTo>
                  <a:lnTo>
                    <a:pt x="126" y="220"/>
                  </a:lnTo>
                  <a:lnTo>
                    <a:pt x="124" y="226"/>
                  </a:lnTo>
                  <a:lnTo>
                    <a:pt x="124" y="23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1" name="Freeform 42"/>
            <p:cNvSpPr>
              <a:spLocks/>
            </p:cNvSpPr>
            <p:nvPr/>
          </p:nvSpPr>
          <p:spPr bwMode="grayWhite">
            <a:xfrm>
              <a:off x="4618" y="1072"/>
              <a:ext cx="267" cy="432"/>
            </a:xfrm>
            <a:custGeom>
              <a:avLst/>
              <a:gdLst>
                <a:gd name="T0" fmla="*/ 6 w 288"/>
                <a:gd name="T1" fmla="*/ 7 h 464"/>
                <a:gd name="T2" fmla="*/ 6 w 288"/>
                <a:gd name="T3" fmla="*/ 7 h 464"/>
                <a:gd name="T4" fmla="*/ 6 w 288"/>
                <a:gd name="T5" fmla="*/ 7 h 464"/>
                <a:gd name="T6" fmla="*/ 6 w 288"/>
                <a:gd name="T7" fmla="*/ 7 h 464"/>
                <a:gd name="T8" fmla="*/ 6 w 288"/>
                <a:gd name="T9" fmla="*/ 7 h 464"/>
                <a:gd name="T10" fmla="*/ 6 w 288"/>
                <a:gd name="T11" fmla="*/ 7 h 464"/>
                <a:gd name="T12" fmla="*/ 6 w 288"/>
                <a:gd name="T13" fmla="*/ 7 h 464"/>
                <a:gd name="T14" fmla="*/ 6 w 288"/>
                <a:gd name="T15" fmla="*/ 7 h 464"/>
                <a:gd name="T16" fmla="*/ 6 w 288"/>
                <a:gd name="T17" fmla="*/ 7 h 464"/>
                <a:gd name="T18" fmla="*/ 6 w 288"/>
                <a:gd name="T19" fmla="*/ 7 h 464"/>
                <a:gd name="T20" fmla="*/ 6 w 288"/>
                <a:gd name="T21" fmla="*/ 7 h 464"/>
                <a:gd name="T22" fmla="*/ 6 w 288"/>
                <a:gd name="T23" fmla="*/ 7 h 464"/>
                <a:gd name="T24" fmla="*/ 6 w 288"/>
                <a:gd name="T25" fmla="*/ 7 h 464"/>
                <a:gd name="T26" fmla="*/ 6 w 288"/>
                <a:gd name="T27" fmla="*/ 7 h 464"/>
                <a:gd name="T28" fmla="*/ 6 w 288"/>
                <a:gd name="T29" fmla="*/ 7 h 464"/>
                <a:gd name="T30" fmla="*/ 6 w 288"/>
                <a:gd name="T31" fmla="*/ 7 h 464"/>
                <a:gd name="T32" fmla="*/ 6 w 288"/>
                <a:gd name="T33" fmla="*/ 7 h 464"/>
                <a:gd name="T34" fmla="*/ 6 w 288"/>
                <a:gd name="T35" fmla="*/ 7 h 464"/>
                <a:gd name="T36" fmla="*/ 6 w 288"/>
                <a:gd name="T37" fmla="*/ 7 h 464"/>
                <a:gd name="T38" fmla="*/ 6 w 288"/>
                <a:gd name="T39" fmla="*/ 7 h 464"/>
                <a:gd name="T40" fmla="*/ 6 w 288"/>
                <a:gd name="T41" fmla="*/ 7 h 464"/>
                <a:gd name="T42" fmla="*/ 6 w 288"/>
                <a:gd name="T43" fmla="*/ 7 h 464"/>
                <a:gd name="T44" fmla="*/ 6 w 288"/>
                <a:gd name="T45" fmla="*/ 7 h 464"/>
                <a:gd name="T46" fmla="*/ 6 w 288"/>
                <a:gd name="T47" fmla="*/ 7 h 464"/>
                <a:gd name="T48" fmla="*/ 6 w 288"/>
                <a:gd name="T49" fmla="*/ 7 h 464"/>
                <a:gd name="T50" fmla="*/ 6 w 288"/>
                <a:gd name="T51" fmla="*/ 7 h 464"/>
                <a:gd name="T52" fmla="*/ 6 w 288"/>
                <a:gd name="T53" fmla="*/ 7 h 464"/>
                <a:gd name="T54" fmla="*/ 6 w 288"/>
                <a:gd name="T55" fmla="*/ 7 h 464"/>
                <a:gd name="T56" fmla="*/ 6 w 288"/>
                <a:gd name="T57" fmla="*/ 7 h 464"/>
                <a:gd name="T58" fmla="*/ 6 w 288"/>
                <a:gd name="T59" fmla="*/ 7 h 464"/>
                <a:gd name="T60" fmla="*/ 6 w 288"/>
                <a:gd name="T61" fmla="*/ 7 h 464"/>
                <a:gd name="T62" fmla="*/ 6 w 288"/>
                <a:gd name="T63" fmla="*/ 7 h 464"/>
                <a:gd name="T64" fmla="*/ 6 w 288"/>
                <a:gd name="T65" fmla="*/ 7 h 464"/>
                <a:gd name="T66" fmla="*/ 6 w 288"/>
                <a:gd name="T67" fmla="*/ 7 h 464"/>
                <a:gd name="T68" fmla="*/ 6 w 288"/>
                <a:gd name="T69" fmla="*/ 7 h 464"/>
                <a:gd name="T70" fmla="*/ 6 w 288"/>
                <a:gd name="T71" fmla="*/ 7 h 464"/>
                <a:gd name="T72" fmla="*/ 6 w 288"/>
                <a:gd name="T73" fmla="*/ 7 h 464"/>
                <a:gd name="T74" fmla="*/ 6 w 288"/>
                <a:gd name="T75" fmla="*/ 7 h 464"/>
                <a:gd name="T76" fmla="*/ 6 w 288"/>
                <a:gd name="T77" fmla="*/ 7 h 464"/>
                <a:gd name="T78" fmla="*/ 6 w 288"/>
                <a:gd name="T79" fmla="*/ 2 h 464"/>
                <a:gd name="T80" fmla="*/ 6 w 288"/>
                <a:gd name="T81" fmla="*/ 2 h 464"/>
                <a:gd name="T82" fmla="*/ 6 w 288"/>
                <a:gd name="T83" fmla="*/ 7 h 464"/>
                <a:gd name="T84" fmla="*/ 6 w 288"/>
                <a:gd name="T85" fmla="*/ 7 h 464"/>
                <a:gd name="T86" fmla="*/ 6 w 288"/>
                <a:gd name="T87" fmla="*/ 7 h 464"/>
                <a:gd name="T88" fmla="*/ 6 w 288"/>
                <a:gd name="T89" fmla="*/ 7 h 464"/>
                <a:gd name="T90" fmla="*/ 6 w 288"/>
                <a:gd name="T91" fmla="*/ 7 h 464"/>
                <a:gd name="T92" fmla="*/ 6 w 288"/>
                <a:gd name="T93" fmla="*/ 7 h 464"/>
                <a:gd name="T94" fmla="*/ 6 w 288"/>
                <a:gd name="T95" fmla="*/ 7 h 464"/>
                <a:gd name="T96" fmla="*/ 6 w 288"/>
                <a:gd name="T97" fmla="*/ 7 h 464"/>
                <a:gd name="T98" fmla="*/ 6 w 288"/>
                <a:gd name="T99" fmla="*/ 7 h 464"/>
                <a:gd name="T100" fmla="*/ 6 w 288"/>
                <a:gd name="T101" fmla="*/ 7 h 464"/>
                <a:gd name="T102" fmla="*/ 6 w 288"/>
                <a:gd name="T103" fmla="*/ 7 h 464"/>
                <a:gd name="T104" fmla="*/ 6 w 288"/>
                <a:gd name="T105" fmla="*/ 7 h 464"/>
                <a:gd name="T106" fmla="*/ 6 w 288"/>
                <a:gd name="T107" fmla="*/ 7 h 464"/>
                <a:gd name="T108" fmla="*/ 6 w 288"/>
                <a:gd name="T109" fmla="*/ 7 h 464"/>
                <a:gd name="T110" fmla="*/ 6 w 288"/>
                <a:gd name="T111" fmla="*/ 7 h 46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8"/>
                <a:gd name="T169" fmla="*/ 0 h 464"/>
                <a:gd name="T170" fmla="*/ 288 w 288"/>
                <a:gd name="T171" fmla="*/ 464 h 46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8" h="464">
                  <a:moveTo>
                    <a:pt x="0" y="248"/>
                  </a:moveTo>
                  <a:lnTo>
                    <a:pt x="56" y="416"/>
                  </a:lnTo>
                  <a:lnTo>
                    <a:pt x="58" y="420"/>
                  </a:lnTo>
                  <a:lnTo>
                    <a:pt x="58" y="428"/>
                  </a:lnTo>
                  <a:lnTo>
                    <a:pt x="58" y="430"/>
                  </a:lnTo>
                  <a:lnTo>
                    <a:pt x="72" y="442"/>
                  </a:lnTo>
                  <a:lnTo>
                    <a:pt x="74" y="442"/>
                  </a:lnTo>
                  <a:lnTo>
                    <a:pt x="76" y="448"/>
                  </a:lnTo>
                  <a:lnTo>
                    <a:pt x="76" y="450"/>
                  </a:lnTo>
                  <a:lnTo>
                    <a:pt x="84" y="464"/>
                  </a:lnTo>
                  <a:lnTo>
                    <a:pt x="86" y="462"/>
                  </a:lnTo>
                  <a:lnTo>
                    <a:pt x="88" y="450"/>
                  </a:lnTo>
                  <a:lnTo>
                    <a:pt x="88" y="438"/>
                  </a:lnTo>
                  <a:lnTo>
                    <a:pt x="94" y="426"/>
                  </a:lnTo>
                  <a:lnTo>
                    <a:pt x="100" y="408"/>
                  </a:lnTo>
                  <a:lnTo>
                    <a:pt x="106" y="400"/>
                  </a:lnTo>
                  <a:lnTo>
                    <a:pt x="108" y="396"/>
                  </a:lnTo>
                  <a:lnTo>
                    <a:pt x="104" y="394"/>
                  </a:lnTo>
                  <a:lnTo>
                    <a:pt x="100" y="384"/>
                  </a:lnTo>
                  <a:lnTo>
                    <a:pt x="118" y="366"/>
                  </a:lnTo>
                  <a:lnTo>
                    <a:pt x="122" y="368"/>
                  </a:lnTo>
                  <a:lnTo>
                    <a:pt x="124" y="376"/>
                  </a:lnTo>
                  <a:lnTo>
                    <a:pt x="126" y="378"/>
                  </a:lnTo>
                  <a:lnTo>
                    <a:pt x="130" y="376"/>
                  </a:lnTo>
                  <a:lnTo>
                    <a:pt x="130" y="368"/>
                  </a:lnTo>
                  <a:lnTo>
                    <a:pt x="130" y="362"/>
                  </a:lnTo>
                  <a:lnTo>
                    <a:pt x="144" y="360"/>
                  </a:lnTo>
                  <a:lnTo>
                    <a:pt x="150" y="356"/>
                  </a:lnTo>
                  <a:lnTo>
                    <a:pt x="150" y="348"/>
                  </a:lnTo>
                  <a:lnTo>
                    <a:pt x="154" y="346"/>
                  </a:lnTo>
                  <a:lnTo>
                    <a:pt x="160" y="346"/>
                  </a:lnTo>
                  <a:lnTo>
                    <a:pt x="166" y="342"/>
                  </a:lnTo>
                  <a:lnTo>
                    <a:pt x="168" y="338"/>
                  </a:lnTo>
                  <a:lnTo>
                    <a:pt x="172" y="328"/>
                  </a:lnTo>
                  <a:lnTo>
                    <a:pt x="170" y="318"/>
                  </a:lnTo>
                  <a:lnTo>
                    <a:pt x="178" y="308"/>
                  </a:lnTo>
                  <a:lnTo>
                    <a:pt x="178" y="302"/>
                  </a:lnTo>
                  <a:lnTo>
                    <a:pt x="182" y="302"/>
                  </a:lnTo>
                  <a:lnTo>
                    <a:pt x="192" y="304"/>
                  </a:lnTo>
                  <a:lnTo>
                    <a:pt x="198" y="300"/>
                  </a:lnTo>
                  <a:lnTo>
                    <a:pt x="200" y="296"/>
                  </a:lnTo>
                  <a:lnTo>
                    <a:pt x="204" y="286"/>
                  </a:lnTo>
                  <a:lnTo>
                    <a:pt x="208" y="286"/>
                  </a:lnTo>
                  <a:lnTo>
                    <a:pt x="216" y="274"/>
                  </a:lnTo>
                  <a:lnTo>
                    <a:pt x="226" y="276"/>
                  </a:lnTo>
                  <a:lnTo>
                    <a:pt x="234" y="282"/>
                  </a:lnTo>
                  <a:lnTo>
                    <a:pt x="244" y="264"/>
                  </a:lnTo>
                  <a:lnTo>
                    <a:pt x="252" y="258"/>
                  </a:lnTo>
                  <a:lnTo>
                    <a:pt x="268" y="246"/>
                  </a:lnTo>
                  <a:lnTo>
                    <a:pt x="272" y="238"/>
                  </a:lnTo>
                  <a:lnTo>
                    <a:pt x="274" y="236"/>
                  </a:lnTo>
                  <a:lnTo>
                    <a:pt x="278" y="236"/>
                  </a:lnTo>
                  <a:lnTo>
                    <a:pt x="286" y="234"/>
                  </a:lnTo>
                  <a:lnTo>
                    <a:pt x="288" y="226"/>
                  </a:lnTo>
                  <a:lnTo>
                    <a:pt x="288" y="218"/>
                  </a:lnTo>
                  <a:lnTo>
                    <a:pt x="282" y="216"/>
                  </a:lnTo>
                  <a:lnTo>
                    <a:pt x="280" y="216"/>
                  </a:lnTo>
                  <a:lnTo>
                    <a:pt x="276" y="214"/>
                  </a:lnTo>
                  <a:lnTo>
                    <a:pt x="280" y="208"/>
                  </a:lnTo>
                  <a:lnTo>
                    <a:pt x="282" y="206"/>
                  </a:lnTo>
                  <a:lnTo>
                    <a:pt x="280" y="200"/>
                  </a:lnTo>
                  <a:lnTo>
                    <a:pt x="276" y="188"/>
                  </a:lnTo>
                  <a:lnTo>
                    <a:pt x="268" y="184"/>
                  </a:lnTo>
                  <a:lnTo>
                    <a:pt x="262" y="184"/>
                  </a:lnTo>
                  <a:lnTo>
                    <a:pt x="260" y="188"/>
                  </a:lnTo>
                  <a:lnTo>
                    <a:pt x="254" y="190"/>
                  </a:lnTo>
                  <a:lnTo>
                    <a:pt x="248" y="188"/>
                  </a:lnTo>
                  <a:lnTo>
                    <a:pt x="240" y="162"/>
                  </a:lnTo>
                  <a:lnTo>
                    <a:pt x="244" y="158"/>
                  </a:lnTo>
                  <a:lnTo>
                    <a:pt x="242" y="154"/>
                  </a:lnTo>
                  <a:lnTo>
                    <a:pt x="240" y="152"/>
                  </a:lnTo>
                  <a:lnTo>
                    <a:pt x="236" y="152"/>
                  </a:lnTo>
                  <a:lnTo>
                    <a:pt x="232" y="154"/>
                  </a:lnTo>
                  <a:lnTo>
                    <a:pt x="222" y="150"/>
                  </a:lnTo>
                  <a:lnTo>
                    <a:pt x="216" y="150"/>
                  </a:lnTo>
                  <a:lnTo>
                    <a:pt x="212" y="148"/>
                  </a:lnTo>
                  <a:lnTo>
                    <a:pt x="208" y="132"/>
                  </a:lnTo>
                  <a:lnTo>
                    <a:pt x="208" y="130"/>
                  </a:lnTo>
                  <a:lnTo>
                    <a:pt x="172" y="20"/>
                  </a:lnTo>
                  <a:lnTo>
                    <a:pt x="142" y="2"/>
                  </a:lnTo>
                  <a:lnTo>
                    <a:pt x="134" y="0"/>
                  </a:lnTo>
                  <a:lnTo>
                    <a:pt x="128" y="2"/>
                  </a:lnTo>
                  <a:lnTo>
                    <a:pt x="124" y="6"/>
                  </a:lnTo>
                  <a:lnTo>
                    <a:pt x="122" y="12"/>
                  </a:lnTo>
                  <a:lnTo>
                    <a:pt x="118" y="12"/>
                  </a:lnTo>
                  <a:lnTo>
                    <a:pt x="108" y="16"/>
                  </a:lnTo>
                  <a:lnTo>
                    <a:pt x="92" y="30"/>
                  </a:lnTo>
                  <a:lnTo>
                    <a:pt x="88" y="30"/>
                  </a:lnTo>
                  <a:lnTo>
                    <a:pt x="82" y="22"/>
                  </a:lnTo>
                  <a:lnTo>
                    <a:pt x="82" y="12"/>
                  </a:lnTo>
                  <a:lnTo>
                    <a:pt x="80" y="8"/>
                  </a:lnTo>
                  <a:lnTo>
                    <a:pt x="74" y="8"/>
                  </a:lnTo>
                  <a:lnTo>
                    <a:pt x="64" y="12"/>
                  </a:lnTo>
                  <a:lnTo>
                    <a:pt x="38" y="96"/>
                  </a:lnTo>
                  <a:lnTo>
                    <a:pt x="38" y="110"/>
                  </a:lnTo>
                  <a:lnTo>
                    <a:pt x="42" y="114"/>
                  </a:lnTo>
                  <a:lnTo>
                    <a:pt x="42" y="124"/>
                  </a:lnTo>
                  <a:lnTo>
                    <a:pt x="40" y="130"/>
                  </a:lnTo>
                  <a:lnTo>
                    <a:pt x="36" y="134"/>
                  </a:lnTo>
                  <a:lnTo>
                    <a:pt x="32" y="142"/>
                  </a:lnTo>
                  <a:lnTo>
                    <a:pt x="40" y="176"/>
                  </a:lnTo>
                  <a:lnTo>
                    <a:pt x="36" y="188"/>
                  </a:lnTo>
                  <a:lnTo>
                    <a:pt x="36" y="196"/>
                  </a:lnTo>
                  <a:lnTo>
                    <a:pt x="24" y="214"/>
                  </a:lnTo>
                  <a:lnTo>
                    <a:pt x="22" y="220"/>
                  </a:lnTo>
                  <a:lnTo>
                    <a:pt x="26" y="230"/>
                  </a:lnTo>
                  <a:lnTo>
                    <a:pt x="26" y="232"/>
                  </a:lnTo>
                  <a:lnTo>
                    <a:pt x="18" y="232"/>
                  </a:lnTo>
                  <a:lnTo>
                    <a:pt x="20" y="240"/>
                  </a:lnTo>
                  <a:lnTo>
                    <a:pt x="18" y="246"/>
                  </a:lnTo>
                  <a:lnTo>
                    <a:pt x="14" y="246"/>
                  </a:lnTo>
                  <a:lnTo>
                    <a:pt x="8" y="244"/>
                  </a:lnTo>
                  <a:lnTo>
                    <a:pt x="0" y="24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2" name="Freeform 43"/>
            <p:cNvSpPr>
              <a:spLocks/>
            </p:cNvSpPr>
            <p:nvPr/>
          </p:nvSpPr>
          <p:spPr bwMode="grayWhite">
            <a:xfrm>
              <a:off x="3122" y="2315"/>
              <a:ext cx="363" cy="336"/>
            </a:xfrm>
            <a:custGeom>
              <a:avLst/>
              <a:gdLst>
                <a:gd name="T0" fmla="*/ 0 w 392"/>
                <a:gd name="T1" fmla="*/ 7 h 360"/>
                <a:gd name="T2" fmla="*/ 6 w 392"/>
                <a:gd name="T3" fmla="*/ 0 h 360"/>
                <a:gd name="T4" fmla="*/ 6 w 392"/>
                <a:gd name="T5" fmla="*/ 4 h 360"/>
                <a:gd name="T6" fmla="*/ 6 w 392"/>
                <a:gd name="T7" fmla="*/ 7 h 360"/>
                <a:gd name="T8" fmla="*/ 6 w 392"/>
                <a:gd name="T9" fmla="*/ 7 h 360"/>
                <a:gd name="T10" fmla="*/ 6 w 392"/>
                <a:gd name="T11" fmla="*/ 7 h 360"/>
                <a:gd name="T12" fmla="*/ 6 w 392"/>
                <a:gd name="T13" fmla="*/ 7 h 360"/>
                <a:gd name="T14" fmla="*/ 6 w 392"/>
                <a:gd name="T15" fmla="*/ 7 h 360"/>
                <a:gd name="T16" fmla="*/ 6 w 392"/>
                <a:gd name="T17" fmla="*/ 7 h 360"/>
                <a:gd name="T18" fmla="*/ 6 w 392"/>
                <a:gd name="T19" fmla="*/ 7 h 360"/>
                <a:gd name="T20" fmla="*/ 6 w 392"/>
                <a:gd name="T21" fmla="*/ 7 h 360"/>
                <a:gd name="T22" fmla="*/ 6 w 392"/>
                <a:gd name="T23" fmla="*/ 7 h 360"/>
                <a:gd name="T24" fmla="*/ 6 w 392"/>
                <a:gd name="T25" fmla="*/ 7 h 360"/>
                <a:gd name="T26" fmla="*/ 6 w 392"/>
                <a:gd name="T27" fmla="*/ 7 h 360"/>
                <a:gd name="T28" fmla="*/ 6 w 392"/>
                <a:gd name="T29" fmla="*/ 7 h 360"/>
                <a:gd name="T30" fmla="*/ 6 w 392"/>
                <a:gd name="T31" fmla="*/ 7 h 360"/>
                <a:gd name="T32" fmla="*/ 6 w 392"/>
                <a:gd name="T33" fmla="*/ 7 h 360"/>
                <a:gd name="T34" fmla="*/ 6 w 392"/>
                <a:gd name="T35" fmla="*/ 7 h 360"/>
                <a:gd name="T36" fmla="*/ 6 w 392"/>
                <a:gd name="T37" fmla="*/ 7 h 360"/>
                <a:gd name="T38" fmla="*/ 6 w 392"/>
                <a:gd name="T39" fmla="*/ 7 h 360"/>
                <a:gd name="T40" fmla="*/ 6 w 392"/>
                <a:gd name="T41" fmla="*/ 7 h 360"/>
                <a:gd name="T42" fmla="*/ 6 w 392"/>
                <a:gd name="T43" fmla="*/ 7 h 360"/>
                <a:gd name="T44" fmla="*/ 6 w 392"/>
                <a:gd name="T45" fmla="*/ 7 h 360"/>
                <a:gd name="T46" fmla="*/ 6 w 392"/>
                <a:gd name="T47" fmla="*/ 7 h 360"/>
                <a:gd name="T48" fmla="*/ 6 w 392"/>
                <a:gd name="T49" fmla="*/ 7 h 360"/>
                <a:gd name="T50" fmla="*/ 6 w 392"/>
                <a:gd name="T51" fmla="*/ 7 h 360"/>
                <a:gd name="T52" fmla="*/ 6 w 392"/>
                <a:gd name="T53" fmla="*/ 7 h 360"/>
                <a:gd name="T54" fmla="*/ 6 w 392"/>
                <a:gd name="T55" fmla="*/ 7 h 360"/>
                <a:gd name="T56" fmla="*/ 6 w 392"/>
                <a:gd name="T57" fmla="*/ 7 h 360"/>
                <a:gd name="T58" fmla="*/ 6 w 392"/>
                <a:gd name="T59" fmla="*/ 7 h 360"/>
                <a:gd name="T60" fmla="*/ 6 w 392"/>
                <a:gd name="T61" fmla="*/ 7 h 360"/>
                <a:gd name="T62" fmla="*/ 6 w 392"/>
                <a:gd name="T63" fmla="*/ 7 h 360"/>
                <a:gd name="T64" fmla="*/ 6 w 392"/>
                <a:gd name="T65" fmla="*/ 7 h 360"/>
                <a:gd name="T66" fmla="*/ 6 w 392"/>
                <a:gd name="T67" fmla="*/ 7 h 360"/>
                <a:gd name="T68" fmla="*/ 6 w 392"/>
                <a:gd name="T69" fmla="*/ 7 h 360"/>
                <a:gd name="T70" fmla="*/ 6 w 392"/>
                <a:gd name="T71" fmla="*/ 7 h 360"/>
                <a:gd name="T72" fmla="*/ 6 w 392"/>
                <a:gd name="T73" fmla="*/ 7 h 360"/>
                <a:gd name="T74" fmla="*/ 6 w 392"/>
                <a:gd name="T75" fmla="*/ 7 h 360"/>
                <a:gd name="T76" fmla="*/ 6 w 392"/>
                <a:gd name="T77" fmla="*/ 7 h 360"/>
                <a:gd name="T78" fmla="*/ 6 w 392"/>
                <a:gd name="T79" fmla="*/ 7 h 360"/>
                <a:gd name="T80" fmla="*/ 6 w 392"/>
                <a:gd name="T81" fmla="*/ 7 h 360"/>
                <a:gd name="T82" fmla="*/ 6 w 392"/>
                <a:gd name="T83" fmla="*/ 7 h 360"/>
                <a:gd name="T84" fmla="*/ 6 w 392"/>
                <a:gd name="T85" fmla="*/ 7 h 360"/>
                <a:gd name="T86" fmla="*/ 6 w 392"/>
                <a:gd name="T87" fmla="*/ 7 h 360"/>
                <a:gd name="T88" fmla="*/ 6 w 392"/>
                <a:gd name="T89" fmla="*/ 7 h 360"/>
                <a:gd name="T90" fmla="*/ 6 w 392"/>
                <a:gd name="T91" fmla="*/ 7 h 360"/>
                <a:gd name="T92" fmla="*/ 6 w 392"/>
                <a:gd name="T93" fmla="*/ 7 h 360"/>
                <a:gd name="T94" fmla="*/ 6 w 392"/>
                <a:gd name="T95" fmla="*/ 7 h 360"/>
                <a:gd name="T96" fmla="*/ 0 w 392"/>
                <a:gd name="T97" fmla="*/ 7 h 36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92"/>
                <a:gd name="T148" fmla="*/ 0 h 360"/>
                <a:gd name="T149" fmla="*/ 392 w 392"/>
                <a:gd name="T150" fmla="*/ 360 h 36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92" h="360">
                  <a:moveTo>
                    <a:pt x="0" y="16"/>
                  </a:moveTo>
                  <a:lnTo>
                    <a:pt x="352" y="0"/>
                  </a:lnTo>
                  <a:lnTo>
                    <a:pt x="350" y="4"/>
                  </a:lnTo>
                  <a:lnTo>
                    <a:pt x="358" y="10"/>
                  </a:lnTo>
                  <a:lnTo>
                    <a:pt x="362" y="18"/>
                  </a:lnTo>
                  <a:lnTo>
                    <a:pt x="360" y="26"/>
                  </a:lnTo>
                  <a:lnTo>
                    <a:pt x="350" y="34"/>
                  </a:lnTo>
                  <a:lnTo>
                    <a:pt x="340" y="46"/>
                  </a:lnTo>
                  <a:lnTo>
                    <a:pt x="338" y="52"/>
                  </a:lnTo>
                  <a:lnTo>
                    <a:pt x="392" y="48"/>
                  </a:lnTo>
                  <a:lnTo>
                    <a:pt x="390" y="54"/>
                  </a:lnTo>
                  <a:lnTo>
                    <a:pt x="392" y="58"/>
                  </a:lnTo>
                  <a:lnTo>
                    <a:pt x="388" y="66"/>
                  </a:lnTo>
                  <a:lnTo>
                    <a:pt x="378" y="76"/>
                  </a:lnTo>
                  <a:lnTo>
                    <a:pt x="374" y="98"/>
                  </a:lnTo>
                  <a:lnTo>
                    <a:pt x="364" y="110"/>
                  </a:lnTo>
                  <a:lnTo>
                    <a:pt x="366" y="124"/>
                  </a:lnTo>
                  <a:lnTo>
                    <a:pt x="364" y="142"/>
                  </a:lnTo>
                  <a:lnTo>
                    <a:pt x="362" y="142"/>
                  </a:lnTo>
                  <a:lnTo>
                    <a:pt x="354" y="152"/>
                  </a:lnTo>
                  <a:lnTo>
                    <a:pt x="352" y="156"/>
                  </a:lnTo>
                  <a:lnTo>
                    <a:pt x="336" y="170"/>
                  </a:lnTo>
                  <a:lnTo>
                    <a:pt x="332" y="186"/>
                  </a:lnTo>
                  <a:lnTo>
                    <a:pt x="332" y="200"/>
                  </a:lnTo>
                  <a:lnTo>
                    <a:pt x="330" y="210"/>
                  </a:lnTo>
                  <a:lnTo>
                    <a:pt x="316" y="218"/>
                  </a:lnTo>
                  <a:lnTo>
                    <a:pt x="306" y="234"/>
                  </a:lnTo>
                  <a:lnTo>
                    <a:pt x="302" y="238"/>
                  </a:lnTo>
                  <a:lnTo>
                    <a:pt x="302" y="250"/>
                  </a:lnTo>
                  <a:lnTo>
                    <a:pt x="294" y="260"/>
                  </a:lnTo>
                  <a:lnTo>
                    <a:pt x="294" y="270"/>
                  </a:lnTo>
                  <a:lnTo>
                    <a:pt x="290" y="282"/>
                  </a:lnTo>
                  <a:lnTo>
                    <a:pt x="282" y="296"/>
                  </a:lnTo>
                  <a:lnTo>
                    <a:pt x="284" y="312"/>
                  </a:lnTo>
                  <a:lnTo>
                    <a:pt x="292" y="320"/>
                  </a:lnTo>
                  <a:lnTo>
                    <a:pt x="294" y="330"/>
                  </a:lnTo>
                  <a:lnTo>
                    <a:pt x="296" y="332"/>
                  </a:lnTo>
                  <a:lnTo>
                    <a:pt x="296" y="336"/>
                  </a:lnTo>
                  <a:lnTo>
                    <a:pt x="292" y="340"/>
                  </a:lnTo>
                  <a:lnTo>
                    <a:pt x="290" y="348"/>
                  </a:lnTo>
                  <a:lnTo>
                    <a:pt x="290" y="354"/>
                  </a:lnTo>
                  <a:lnTo>
                    <a:pt x="50" y="360"/>
                  </a:lnTo>
                  <a:lnTo>
                    <a:pt x="50" y="308"/>
                  </a:lnTo>
                  <a:lnTo>
                    <a:pt x="38" y="306"/>
                  </a:lnTo>
                  <a:lnTo>
                    <a:pt x="28" y="310"/>
                  </a:lnTo>
                  <a:lnTo>
                    <a:pt x="24" y="308"/>
                  </a:lnTo>
                  <a:lnTo>
                    <a:pt x="12" y="300"/>
                  </a:lnTo>
                  <a:lnTo>
                    <a:pt x="14" y="124"/>
                  </a:lnTo>
                  <a:lnTo>
                    <a:pt x="0" y="1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3" name="Freeform 44"/>
            <p:cNvSpPr>
              <a:spLocks/>
            </p:cNvSpPr>
            <p:nvPr/>
          </p:nvSpPr>
          <p:spPr bwMode="grayWhite">
            <a:xfrm>
              <a:off x="1704" y="1706"/>
              <a:ext cx="416" cy="513"/>
            </a:xfrm>
            <a:custGeom>
              <a:avLst/>
              <a:gdLst>
                <a:gd name="T0" fmla="*/ 7 w 446"/>
                <a:gd name="T1" fmla="*/ 6 h 554"/>
                <a:gd name="T2" fmla="*/ 7 w 446"/>
                <a:gd name="T3" fmla="*/ 6 h 554"/>
                <a:gd name="T4" fmla="*/ 7 w 446"/>
                <a:gd name="T5" fmla="*/ 6 h 554"/>
                <a:gd name="T6" fmla="*/ 7 w 446"/>
                <a:gd name="T7" fmla="*/ 6 h 554"/>
                <a:gd name="T8" fmla="*/ 7 w 446"/>
                <a:gd name="T9" fmla="*/ 0 h 554"/>
                <a:gd name="T10" fmla="*/ 0 w 446"/>
                <a:gd name="T11" fmla="*/ 6 h 554"/>
                <a:gd name="T12" fmla="*/ 0 w 446"/>
                <a:gd name="T13" fmla="*/ 6 h 554"/>
                <a:gd name="T14" fmla="*/ 7 w 446"/>
                <a:gd name="T15" fmla="*/ 6 h 554"/>
                <a:gd name="T16" fmla="*/ 0 60000 65536"/>
                <a:gd name="T17" fmla="*/ 0 60000 65536"/>
                <a:gd name="T18" fmla="*/ 0 60000 65536"/>
                <a:gd name="T19" fmla="*/ 0 60000 65536"/>
                <a:gd name="T20" fmla="*/ 0 60000 65536"/>
                <a:gd name="T21" fmla="*/ 0 60000 65536"/>
                <a:gd name="T22" fmla="*/ 0 60000 65536"/>
                <a:gd name="T23" fmla="*/ 0 60000 65536"/>
                <a:gd name="T24" fmla="*/ 0 w 446"/>
                <a:gd name="T25" fmla="*/ 0 h 554"/>
                <a:gd name="T26" fmla="*/ 446 w 446"/>
                <a:gd name="T27" fmla="*/ 554 h 5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6" h="554">
                  <a:moveTo>
                    <a:pt x="392" y="554"/>
                  </a:moveTo>
                  <a:lnTo>
                    <a:pt x="446" y="158"/>
                  </a:lnTo>
                  <a:lnTo>
                    <a:pt x="300" y="136"/>
                  </a:lnTo>
                  <a:lnTo>
                    <a:pt x="314" y="40"/>
                  </a:lnTo>
                  <a:lnTo>
                    <a:pt x="96" y="0"/>
                  </a:lnTo>
                  <a:lnTo>
                    <a:pt x="0" y="492"/>
                  </a:lnTo>
                  <a:lnTo>
                    <a:pt x="392" y="55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4" name="Freeform 45"/>
            <p:cNvSpPr>
              <a:spLocks/>
            </p:cNvSpPr>
            <p:nvPr/>
          </p:nvSpPr>
          <p:spPr bwMode="grayWhite">
            <a:xfrm>
              <a:off x="1775" y="1050"/>
              <a:ext cx="749" cy="474"/>
            </a:xfrm>
            <a:custGeom>
              <a:avLst/>
              <a:gdLst>
                <a:gd name="T0" fmla="*/ 7 w 806"/>
                <a:gd name="T1" fmla="*/ 7 h 510"/>
                <a:gd name="T2" fmla="*/ 7 w 806"/>
                <a:gd name="T3" fmla="*/ 7 h 510"/>
                <a:gd name="T4" fmla="*/ 7 w 806"/>
                <a:gd name="T5" fmla="*/ 7 h 510"/>
                <a:gd name="T6" fmla="*/ 7 w 806"/>
                <a:gd name="T7" fmla="*/ 7 h 510"/>
                <a:gd name="T8" fmla="*/ 7 w 806"/>
                <a:gd name="T9" fmla="*/ 7 h 510"/>
                <a:gd name="T10" fmla="*/ 7 w 806"/>
                <a:gd name="T11" fmla="*/ 7 h 510"/>
                <a:gd name="T12" fmla="*/ 7 w 806"/>
                <a:gd name="T13" fmla="*/ 7 h 510"/>
                <a:gd name="T14" fmla="*/ 7 w 806"/>
                <a:gd name="T15" fmla="*/ 7 h 510"/>
                <a:gd name="T16" fmla="*/ 7 w 806"/>
                <a:gd name="T17" fmla="*/ 7 h 510"/>
                <a:gd name="T18" fmla="*/ 7 w 806"/>
                <a:gd name="T19" fmla="*/ 7 h 510"/>
                <a:gd name="T20" fmla="*/ 7 w 806"/>
                <a:gd name="T21" fmla="*/ 7 h 510"/>
                <a:gd name="T22" fmla="*/ 7 w 806"/>
                <a:gd name="T23" fmla="*/ 7 h 510"/>
                <a:gd name="T24" fmla="*/ 7 w 806"/>
                <a:gd name="T25" fmla="*/ 7 h 510"/>
                <a:gd name="T26" fmla="*/ 7 w 806"/>
                <a:gd name="T27" fmla="*/ 7 h 510"/>
                <a:gd name="T28" fmla="*/ 7 w 806"/>
                <a:gd name="T29" fmla="*/ 7 h 510"/>
                <a:gd name="T30" fmla="*/ 7 w 806"/>
                <a:gd name="T31" fmla="*/ 7 h 510"/>
                <a:gd name="T32" fmla="*/ 7 w 806"/>
                <a:gd name="T33" fmla="*/ 7 h 510"/>
                <a:gd name="T34" fmla="*/ 7 w 806"/>
                <a:gd name="T35" fmla="*/ 7 h 510"/>
                <a:gd name="T36" fmla="*/ 7 w 806"/>
                <a:gd name="T37" fmla="*/ 7 h 510"/>
                <a:gd name="T38" fmla="*/ 7 w 806"/>
                <a:gd name="T39" fmla="*/ 7 h 510"/>
                <a:gd name="T40" fmla="*/ 7 w 806"/>
                <a:gd name="T41" fmla="*/ 7 h 510"/>
                <a:gd name="T42" fmla="*/ 7 w 806"/>
                <a:gd name="T43" fmla="*/ 7 h 510"/>
                <a:gd name="T44" fmla="*/ 7 w 806"/>
                <a:gd name="T45" fmla="*/ 7 h 510"/>
                <a:gd name="T46" fmla="*/ 7 w 806"/>
                <a:gd name="T47" fmla="*/ 7 h 510"/>
                <a:gd name="T48" fmla="*/ 7 w 806"/>
                <a:gd name="T49" fmla="*/ 7 h 510"/>
                <a:gd name="T50" fmla="*/ 7 w 806"/>
                <a:gd name="T51" fmla="*/ 7 h 510"/>
                <a:gd name="T52" fmla="*/ 7 w 806"/>
                <a:gd name="T53" fmla="*/ 7 h 510"/>
                <a:gd name="T54" fmla="*/ 7 w 806"/>
                <a:gd name="T55" fmla="*/ 7 h 510"/>
                <a:gd name="T56" fmla="*/ 7 w 806"/>
                <a:gd name="T57" fmla="*/ 7 h 510"/>
                <a:gd name="T58" fmla="*/ 7 w 806"/>
                <a:gd name="T59" fmla="*/ 7 h 510"/>
                <a:gd name="T60" fmla="*/ 7 w 806"/>
                <a:gd name="T61" fmla="*/ 7 h 510"/>
                <a:gd name="T62" fmla="*/ 7 w 806"/>
                <a:gd name="T63" fmla="*/ 7 h 510"/>
                <a:gd name="T64" fmla="*/ 0 w 806"/>
                <a:gd name="T65" fmla="*/ 7 h 510"/>
                <a:gd name="T66" fmla="*/ 7 w 806"/>
                <a:gd name="T67" fmla="*/ 7 h 510"/>
                <a:gd name="T68" fmla="*/ 7 w 806"/>
                <a:gd name="T69" fmla="*/ 7 h 510"/>
                <a:gd name="T70" fmla="*/ 7 w 806"/>
                <a:gd name="T71" fmla="*/ 7 h 5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06"/>
                <a:gd name="T109" fmla="*/ 0 h 510"/>
                <a:gd name="T110" fmla="*/ 806 w 806"/>
                <a:gd name="T111" fmla="*/ 510 h 51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06" h="510">
                  <a:moveTo>
                    <a:pt x="772" y="510"/>
                  </a:moveTo>
                  <a:lnTo>
                    <a:pt x="282" y="450"/>
                  </a:lnTo>
                  <a:lnTo>
                    <a:pt x="274" y="500"/>
                  </a:lnTo>
                  <a:lnTo>
                    <a:pt x="268" y="492"/>
                  </a:lnTo>
                  <a:lnTo>
                    <a:pt x="266" y="480"/>
                  </a:lnTo>
                  <a:lnTo>
                    <a:pt x="256" y="472"/>
                  </a:lnTo>
                  <a:lnTo>
                    <a:pt x="246" y="478"/>
                  </a:lnTo>
                  <a:lnTo>
                    <a:pt x="248" y="486"/>
                  </a:lnTo>
                  <a:lnTo>
                    <a:pt x="228" y="486"/>
                  </a:lnTo>
                  <a:lnTo>
                    <a:pt x="224" y="488"/>
                  </a:lnTo>
                  <a:lnTo>
                    <a:pt x="216" y="482"/>
                  </a:lnTo>
                  <a:lnTo>
                    <a:pt x="196" y="482"/>
                  </a:lnTo>
                  <a:lnTo>
                    <a:pt x="192" y="478"/>
                  </a:lnTo>
                  <a:lnTo>
                    <a:pt x="188" y="478"/>
                  </a:lnTo>
                  <a:lnTo>
                    <a:pt x="180" y="486"/>
                  </a:lnTo>
                  <a:lnTo>
                    <a:pt x="174" y="484"/>
                  </a:lnTo>
                  <a:lnTo>
                    <a:pt x="160" y="478"/>
                  </a:lnTo>
                  <a:lnTo>
                    <a:pt x="154" y="480"/>
                  </a:lnTo>
                  <a:lnTo>
                    <a:pt x="150" y="490"/>
                  </a:lnTo>
                  <a:lnTo>
                    <a:pt x="140" y="484"/>
                  </a:lnTo>
                  <a:lnTo>
                    <a:pt x="134" y="474"/>
                  </a:lnTo>
                  <a:lnTo>
                    <a:pt x="134" y="470"/>
                  </a:lnTo>
                  <a:lnTo>
                    <a:pt x="138" y="458"/>
                  </a:lnTo>
                  <a:lnTo>
                    <a:pt x="136" y="450"/>
                  </a:lnTo>
                  <a:lnTo>
                    <a:pt x="128" y="442"/>
                  </a:lnTo>
                  <a:lnTo>
                    <a:pt x="120" y="442"/>
                  </a:lnTo>
                  <a:lnTo>
                    <a:pt x="112" y="428"/>
                  </a:lnTo>
                  <a:lnTo>
                    <a:pt x="118" y="420"/>
                  </a:lnTo>
                  <a:lnTo>
                    <a:pt x="118" y="414"/>
                  </a:lnTo>
                  <a:lnTo>
                    <a:pt x="110" y="402"/>
                  </a:lnTo>
                  <a:lnTo>
                    <a:pt x="106" y="390"/>
                  </a:lnTo>
                  <a:lnTo>
                    <a:pt x="106" y="370"/>
                  </a:lnTo>
                  <a:lnTo>
                    <a:pt x="108" y="358"/>
                  </a:lnTo>
                  <a:lnTo>
                    <a:pt x="104" y="354"/>
                  </a:lnTo>
                  <a:lnTo>
                    <a:pt x="100" y="352"/>
                  </a:lnTo>
                  <a:lnTo>
                    <a:pt x="98" y="344"/>
                  </a:lnTo>
                  <a:lnTo>
                    <a:pt x="96" y="344"/>
                  </a:lnTo>
                  <a:lnTo>
                    <a:pt x="92" y="344"/>
                  </a:lnTo>
                  <a:lnTo>
                    <a:pt x="72" y="362"/>
                  </a:lnTo>
                  <a:lnTo>
                    <a:pt x="68" y="362"/>
                  </a:lnTo>
                  <a:lnTo>
                    <a:pt x="54" y="350"/>
                  </a:lnTo>
                  <a:lnTo>
                    <a:pt x="58" y="342"/>
                  </a:lnTo>
                  <a:lnTo>
                    <a:pt x="56" y="336"/>
                  </a:lnTo>
                  <a:lnTo>
                    <a:pt x="56" y="328"/>
                  </a:lnTo>
                  <a:lnTo>
                    <a:pt x="68" y="320"/>
                  </a:lnTo>
                  <a:lnTo>
                    <a:pt x="68" y="310"/>
                  </a:lnTo>
                  <a:lnTo>
                    <a:pt x="66" y="310"/>
                  </a:lnTo>
                  <a:lnTo>
                    <a:pt x="68" y="294"/>
                  </a:lnTo>
                  <a:lnTo>
                    <a:pt x="74" y="288"/>
                  </a:lnTo>
                  <a:lnTo>
                    <a:pt x="72" y="284"/>
                  </a:lnTo>
                  <a:lnTo>
                    <a:pt x="88" y="252"/>
                  </a:lnTo>
                  <a:lnTo>
                    <a:pt x="84" y="246"/>
                  </a:lnTo>
                  <a:lnTo>
                    <a:pt x="68" y="244"/>
                  </a:lnTo>
                  <a:lnTo>
                    <a:pt x="68" y="236"/>
                  </a:lnTo>
                  <a:lnTo>
                    <a:pt x="58" y="236"/>
                  </a:lnTo>
                  <a:lnTo>
                    <a:pt x="52" y="222"/>
                  </a:lnTo>
                  <a:lnTo>
                    <a:pt x="50" y="210"/>
                  </a:lnTo>
                  <a:lnTo>
                    <a:pt x="38" y="184"/>
                  </a:lnTo>
                  <a:lnTo>
                    <a:pt x="20" y="168"/>
                  </a:lnTo>
                  <a:lnTo>
                    <a:pt x="12" y="156"/>
                  </a:lnTo>
                  <a:lnTo>
                    <a:pt x="8" y="152"/>
                  </a:lnTo>
                  <a:lnTo>
                    <a:pt x="12" y="146"/>
                  </a:lnTo>
                  <a:lnTo>
                    <a:pt x="16" y="138"/>
                  </a:lnTo>
                  <a:lnTo>
                    <a:pt x="12" y="120"/>
                  </a:lnTo>
                  <a:lnTo>
                    <a:pt x="0" y="94"/>
                  </a:lnTo>
                  <a:lnTo>
                    <a:pt x="18" y="0"/>
                  </a:lnTo>
                  <a:lnTo>
                    <a:pt x="92" y="12"/>
                  </a:lnTo>
                  <a:lnTo>
                    <a:pt x="288" y="46"/>
                  </a:lnTo>
                  <a:lnTo>
                    <a:pt x="490" y="80"/>
                  </a:lnTo>
                  <a:lnTo>
                    <a:pt x="806" y="112"/>
                  </a:lnTo>
                  <a:lnTo>
                    <a:pt x="782" y="414"/>
                  </a:lnTo>
                  <a:lnTo>
                    <a:pt x="772" y="51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5" name="Freeform 46"/>
            <p:cNvSpPr>
              <a:spLocks/>
            </p:cNvSpPr>
            <p:nvPr/>
          </p:nvSpPr>
          <p:spPr bwMode="grayWhite">
            <a:xfrm>
              <a:off x="1984" y="1468"/>
              <a:ext cx="507" cy="422"/>
            </a:xfrm>
            <a:custGeom>
              <a:avLst/>
              <a:gdLst>
                <a:gd name="T0" fmla="*/ 6 w 548"/>
                <a:gd name="T1" fmla="*/ 6 h 456"/>
                <a:gd name="T2" fmla="*/ 6 w 548"/>
                <a:gd name="T3" fmla="*/ 6 h 456"/>
                <a:gd name="T4" fmla="*/ 6 w 548"/>
                <a:gd name="T5" fmla="*/ 6 h 456"/>
                <a:gd name="T6" fmla="*/ 6 w 548"/>
                <a:gd name="T7" fmla="*/ 0 h 456"/>
                <a:gd name="T8" fmla="*/ 6 w 548"/>
                <a:gd name="T9" fmla="*/ 6 h 456"/>
                <a:gd name="T10" fmla="*/ 6 w 548"/>
                <a:gd name="T11" fmla="*/ 6 h 456"/>
                <a:gd name="T12" fmla="*/ 6 w 548"/>
                <a:gd name="T13" fmla="*/ 6 h 456"/>
                <a:gd name="T14" fmla="*/ 0 w 548"/>
                <a:gd name="T15" fmla="*/ 6 h 456"/>
                <a:gd name="T16" fmla="*/ 6 w 548"/>
                <a:gd name="T17" fmla="*/ 6 h 456"/>
                <a:gd name="T18" fmla="*/ 6 w 548"/>
                <a:gd name="T19" fmla="*/ 6 h 456"/>
                <a:gd name="T20" fmla="*/ 6 w 548"/>
                <a:gd name="T21" fmla="*/ 6 h 4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48"/>
                <a:gd name="T34" fmla="*/ 0 h 456"/>
                <a:gd name="T35" fmla="*/ 548 w 548"/>
                <a:gd name="T36" fmla="*/ 456 h 45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48" h="456">
                  <a:moveTo>
                    <a:pt x="516" y="456"/>
                  </a:moveTo>
                  <a:lnTo>
                    <a:pt x="532" y="256"/>
                  </a:lnTo>
                  <a:lnTo>
                    <a:pt x="548" y="60"/>
                  </a:lnTo>
                  <a:lnTo>
                    <a:pt x="58" y="0"/>
                  </a:lnTo>
                  <a:lnTo>
                    <a:pt x="50" y="50"/>
                  </a:lnTo>
                  <a:lnTo>
                    <a:pt x="16" y="296"/>
                  </a:lnTo>
                  <a:lnTo>
                    <a:pt x="14" y="296"/>
                  </a:lnTo>
                  <a:lnTo>
                    <a:pt x="0" y="392"/>
                  </a:lnTo>
                  <a:lnTo>
                    <a:pt x="146" y="414"/>
                  </a:lnTo>
                  <a:lnTo>
                    <a:pt x="516" y="45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6" name="Freeform 47"/>
            <p:cNvSpPr>
              <a:spLocks/>
            </p:cNvSpPr>
            <p:nvPr/>
          </p:nvSpPr>
          <p:spPr bwMode="grayWhite">
            <a:xfrm>
              <a:off x="2502" y="1155"/>
              <a:ext cx="478" cy="300"/>
            </a:xfrm>
            <a:custGeom>
              <a:avLst/>
              <a:gdLst>
                <a:gd name="T0" fmla="*/ 0 w 516"/>
                <a:gd name="T1" fmla="*/ 6 h 324"/>
                <a:gd name="T2" fmla="*/ 6 w 516"/>
                <a:gd name="T3" fmla="*/ 0 h 324"/>
                <a:gd name="T4" fmla="*/ 6 w 516"/>
                <a:gd name="T5" fmla="*/ 6 h 324"/>
                <a:gd name="T6" fmla="*/ 6 w 516"/>
                <a:gd name="T7" fmla="*/ 6 h 324"/>
                <a:gd name="T8" fmla="*/ 6 w 516"/>
                <a:gd name="T9" fmla="*/ 6 h 324"/>
                <a:gd name="T10" fmla="*/ 6 w 516"/>
                <a:gd name="T11" fmla="*/ 6 h 324"/>
                <a:gd name="T12" fmla="*/ 6 w 516"/>
                <a:gd name="T13" fmla="*/ 6 h 324"/>
                <a:gd name="T14" fmla="*/ 6 w 516"/>
                <a:gd name="T15" fmla="*/ 6 h 324"/>
                <a:gd name="T16" fmla="*/ 6 w 516"/>
                <a:gd name="T17" fmla="*/ 6 h 324"/>
                <a:gd name="T18" fmla="*/ 6 w 516"/>
                <a:gd name="T19" fmla="*/ 6 h 324"/>
                <a:gd name="T20" fmla="*/ 6 w 516"/>
                <a:gd name="T21" fmla="*/ 6 h 324"/>
                <a:gd name="T22" fmla="*/ 6 w 516"/>
                <a:gd name="T23" fmla="*/ 6 h 324"/>
                <a:gd name="T24" fmla="*/ 6 w 516"/>
                <a:gd name="T25" fmla="*/ 6 h 324"/>
                <a:gd name="T26" fmla="*/ 6 w 516"/>
                <a:gd name="T27" fmla="*/ 6 h 324"/>
                <a:gd name="T28" fmla="*/ 6 w 516"/>
                <a:gd name="T29" fmla="*/ 6 h 324"/>
                <a:gd name="T30" fmla="*/ 6 w 516"/>
                <a:gd name="T31" fmla="*/ 6 h 324"/>
                <a:gd name="T32" fmla="*/ 6 w 516"/>
                <a:gd name="T33" fmla="*/ 6 h 324"/>
                <a:gd name="T34" fmla="*/ 6 w 516"/>
                <a:gd name="T35" fmla="*/ 6 h 324"/>
                <a:gd name="T36" fmla="*/ 6 w 516"/>
                <a:gd name="T37" fmla="*/ 6 h 324"/>
                <a:gd name="T38" fmla="*/ 0 w 516"/>
                <a:gd name="T39" fmla="*/ 6 h 32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16"/>
                <a:gd name="T61" fmla="*/ 0 h 324"/>
                <a:gd name="T62" fmla="*/ 516 w 516"/>
                <a:gd name="T63" fmla="*/ 324 h 32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16" h="324">
                  <a:moveTo>
                    <a:pt x="0" y="302"/>
                  </a:moveTo>
                  <a:lnTo>
                    <a:pt x="24" y="0"/>
                  </a:lnTo>
                  <a:lnTo>
                    <a:pt x="252" y="16"/>
                  </a:lnTo>
                  <a:lnTo>
                    <a:pt x="476" y="22"/>
                  </a:lnTo>
                  <a:lnTo>
                    <a:pt x="476" y="30"/>
                  </a:lnTo>
                  <a:lnTo>
                    <a:pt x="484" y="54"/>
                  </a:lnTo>
                  <a:lnTo>
                    <a:pt x="480" y="62"/>
                  </a:lnTo>
                  <a:lnTo>
                    <a:pt x="478" y="78"/>
                  </a:lnTo>
                  <a:lnTo>
                    <a:pt x="480" y="106"/>
                  </a:lnTo>
                  <a:lnTo>
                    <a:pt x="486" y="138"/>
                  </a:lnTo>
                  <a:lnTo>
                    <a:pt x="494" y="146"/>
                  </a:lnTo>
                  <a:lnTo>
                    <a:pt x="500" y="176"/>
                  </a:lnTo>
                  <a:lnTo>
                    <a:pt x="502" y="226"/>
                  </a:lnTo>
                  <a:lnTo>
                    <a:pt x="504" y="236"/>
                  </a:lnTo>
                  <a:lnTo>
                    <a:pt x="504" y="254"/>
                  </a:lnTo>
                  <a:lnTo>
                    <a:pt x="506" y="260"/>
                  </a:lnTo>
                  <a:lnTo>
                    <a:pt x="516" y="296"/>
                  </a:lnTo>
                  <a:lnTo>
                    <a:pt x="516" y="310"/>
                  </a:lnTo>
                  <a:lnTo>
                    <a:pt x="516" y="324"/>
                  </a:lnTo>
                  <a:lnTo>
                    <a:pt x="0" y="30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7" name="Freeform 48"/>
            <p:cNvSpPr>
              <a:spLocks/>
            </p:cNvSpPr>
            <p:nvPr/>
          </p:nvSpPr>
          <p:spPr bwMode="grayWhite">
            <a:xfrm>
              <a:off x="2478" y="1435"/>
              <a:ext cx="511" cy="344"/>
            </a:xfrm>
            <a:custGeom>
              <a:avLst/>
              <a:gdLst>
                <a:gd name="T0" fmla="*/ 0 w 552"/>
                <a:gd name="T1" fmla="*/ 6 h 372"/>
                <a:gd name="T2" fmla="*/ 6 w 552"/>
                <a:gd name="T3" fmla="*/ 6 h 372"/>
                <a:gd name="T4" fmla="*/ 6 w 552"/>
                <a:gd name="T5" fmla="*/ 0 h 372"/>
                <a:gd name="T6" fmla="*/ 6 w 552"/>
                <a:gd name="T7" fmla="*/ 6 h 372"/>
                <a:gd name="T8" fmla="*/ 6 w 552"/>
                <a:gd name="T9" fmla="*/ 6 h 372"/>
                <a:gd name="T10" fmla="*/ 6 w 552"/>
                <a:gd name="T11" fmla="*/ 6 h 372"/>
                <a:gd name="T12" fmla="*/ 6 w 552"/>
                <a:gd name="T13" fmla="*/ 6 h 372"/>
                <a:gd name="T14" fmla="*/ 6 w 552"/>
                <a:gd name="T15" fmla="*/ 6 h 372"/>
                <a:gd name="T16" fmla="*/ 6 w 552"/>
                <a:gd name="T17" fmla="*/ 6 h 372"/>
                <a:gd name="T18" fmla="*/ 6 w 552"/>
                <a:gd name="T19" fmla="*/ 6 h 372"/>
                <a:gd name="T20" fmla="*/ 6 w 552"/>
                <a:gd name="T21" fmla="*/ 6 h 372"/>
                <a:gd name="T22" fmla="*/ 6 w 552"/>
                <a:gd name="T23" fmla="*/ 6 h 372"/>
                <a:gd name="T24" fmla="*/ 6 w 552"/>
                <a:gd name="T25" fmla="*/ 6 h 372"/>
                <a:gd name="T26" fmla="*/ 6 w 552"/>
                <a:gd name="T27" fmla="*/ 6 h 372"/>
                <a:gd name="T28" fmla="*/ 6 w 552"/>
                <a:gd name="T29" fmla="*/ 6 h 372"/>
                <a:gd name="T30" fmla="*/ 6 w 552"/>
                <a:gd name="T31" fmla="*/ 6 h 372"/>
                <a:gd name="T32" fmla="*/ 6 w 552"/>
                <a:gd name="T33" fmla="*/ 6 h 372"/>
                <a:gd name="T34" fmla="*/ 6 w 552"/>
                <a:gd name="T35" fmla="*/ 6 h 372"/>
                <a:gd name="T36" fmla="*/ 6 w 552"/>
                <a:gd name="T37" fmla="*/ 6 h 372"/>
                <a:gd name="T38" fmla="*/ 6 w 552"/>
                <a:gd name="T39" fmla="*/ 6 h 372"/>
                <a:gd name="T40" fmla="*/ 6 w 552"/>
                <a:gd name="T41" fmla="*/ 6 h 372"/>
                <a:gd name="T42" fmla="*/ 6 w 552"/>
                <a:gd name="T43" fmla="*/ 6 h 372"/>
                <a:gd name="T44" fmla="*/ 6 w 552"/>
                <a:gd name="T45" fmla="*/ 6 h 372"/>
                <a:gd name="T46" fmla="*/ 6 w 552"/>
                <a:gd name="T47" fmla="*/ 6 h 372"/>
                <a:gd name="T48" fmla="*/ 6 w 552"/>
                <a:gd name="T49" fmla="*/ 6 h 372"/>
                <a:gd name="T50" fmla="*/ 6 w 552"/>
                <a:gd name="T51" fmla="*/ 6 h 372"/>
                <a:gd name="T52" fmla="*/ 6 w 552"/>
                <a:gd name="T53" fmla="*/ 6 h 372"/>
                <a:gd name="T54" fmla="*/ 6 w 552"/>
                <a:gd name="T55" fmla="*/ 6 h 372"/>
                <a:gd name="T56" fmla="*/ 6 w 552"/>
                <a:gd name="T57" fmla="*/ 6 h 372"/>
                <a:gd name="T58" fmla="*/ 6 w 552"/>
                <a:gd name="T59" fmla="*/ 6 h 372"/>
                <a:gd name="T60" fmla="*/ 6 w 552"/>
                <a:gd name="T61" fmla="*/ 6 h 372"/>
                <a:gd name="T62" fmla="*/ 6 w 552"/>
                <a:gd name="T63" fmla="*/ 6 h 372"/>
                <a:gd name="T64" fmla="*/ 6 w 552"/>
                <a:gd name="T65" fmla="*/ 6 h 372"/>
                <a:gd name="T66" fmla="*/ 6 w 552"/>
                <a:gd name="T67" fmla="*/ 6 h 372"/>
                <a:gd name="T68" fmla="*/ 6 w 552"/>
                <a:gd name="T69" fmla="*/ 6 h 372"/>
                <a:gd name="T70" fmla="*/ 0 w 552"/>
                <a:gd name="T71" fmla="*/ 6 h 37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52"/>
                <a:gd name="T109" fmla="*/ 0 h 372"/>
                <a:gd name="T110" fmla="*/ 552 w 552"/>
                <a:gd name="T111" fmla="*/ 372 h 37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52" h="372">
                  <a:moveTo>
                    <a:pt x="0" y="292"/>
                  </a:moveTo>
                  <a:lnTo>
                    <a:pt x="16" y="96"/>
                  </a:lnTo>
                  <a:lnTo>
                    <a:pt x="26" y="0"/>
                  </a:lnTo>
                  <a:lnTo>
                    <a:pt x="542" y="22"/>
                  </a:lnTo>
                  <a:lnTo>
                    <a:pt x="542" y="30"/>
                  </a:lnTo>
                  <a:lnTo>
                    <a:pt x="538" y="40"/>
                  </a:lnTo>
                  <a:lnTo>
                    <a:pt x="524" y="54"/>
                  </a:lnTo>
                  <a:lnTo>
                    <a:pt x="526" y="62"/>
                  </a:lnTo>
                  <a:lnTo>
                    <a:pt x="552" y="86"/>
                  </a:lnTo>
                  <a:lnTo>
                    <a:pt x="552" y="268"/>
                  </a:lnTo>
                  <a:lnTo>
                    <a:pt x="546" y="266"/>
                  </a:lnTo>
                  <a:lnTo>
                    <a:pt x="540" y="268"/>
                  </a:lnTo>
                  <a:lnTo>
                    <a:pt x="544" y="274"/>
                  </a:lnTo>
                  <a:lnTo>
                    <a:pt x="546" y="280"/>
                  </a:lnTo>
                  <a:lnTo>
                    <a:pt x="542" y="290"/>
                  </a:lnTo>
                  <a:lnTo>
                    <a:pt x="548" y="294"/>
                  </a:lnTo>
                  <a:lnTo>
                    <a:pt x="552" y="310"/>
                  </a:lnTo>
                  <a:lnTo>
                    <a:pt x="546" y="314"/>
                  </a:lnTo>
                  <a:lnTo>
                    <a:pt x="546" y="324"/>
                  </a:lnTo>
                  <a:lnTo>
                    <a:pt x="540" y="340"/>
                  </a:lnTo>
                  <a:lnTo>
                    <a:pt x="546" y="358"/>
                  </a:lnTo>
                  <a:lnTo>
                    <a:pt x="550" y="368"/>
                  </a:lnTo>
                  <a:lnTo>
                    <a:pt x="548" y="372"/>
                  </a:lnTo>
                  <a:lnTo>
                    <a:pt x="534" y="360"/>
                  </a:lnTo>
                  <a:lnTo>
                    <a:pt x="502" y="340"/>
                  </a:lnTo>
                  <a:lnTo>
                    <a:pt x="494" y="338"/>
                  </a:lnTo>
                  <a:lnTo>
                    <a:pt x="480" y="338"/>
                  </a:lnTo>
                  <a:lnTo>
                    <a:pt x="470" y="344"/>
                  </a:lnTo>
                  <a:lnTo>
                    <a:pt x="460" y="348"/>
                  </a:lnTo>
                  <a:lnTo>
                    <a:pt x="448" y="344"/>
                  </a:lnTo>
                  <a:lnTo>
                    <a:pt x="444" y="332"/>
                  </a:lnTo>
                  <a:lnTo>
                    <a:pt x="436" y="326"/>
                  </a:lnTo>
                  <a:lnTo>
                    <a:pt x="426" y="330"/>
                  </a:lnTo>
                  <a:lnTo>
                    <a:pt x="412" y="330"/>
                  </a:lnTo>
                  <a:lnTo>
                    <a:pt x="402" y="314"/>
                  </a:lnTo>
                  <a:lnTo>
                    <a:pt x="0" y="29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8" name="Freeform 49"/>
            <p:cNvSpPr>
              <a:spLocks/>
            </p:cNvSpPr>
            <p:nvPr/>
          </p:nvSpPr>
          <p:spPr bwMode="grayWhite">
            <a:xfrm>
              <a:off x="2978" y="1673"/>
              <a:ext cx="440" cy="289"/>
            </a:xfrm>
            <a:custGeom>
              <a:avLst/>
              <a:gdLst>
                <a:gd name="T0" fmla="*/ 6 w 474"/>
                <a:gd name="T1" fmla="*/ 0 h 312"/>
                <a:gd name="T2" fmla="*/ 6 w 474"/>
                <a:gd name="T3" fmla="*/ 6 h 312"/>
                <a:gd name="T4" fmla="*/ 6 w 474"/>
                <a:gd name="T5" fmla="*/ 6 h 312"/>
                <a:gd name="T6" fmla="*/ 6 w 474"/>
                <a:gd name="T7" fmla="*/ 6 h 312"/>
                <a:gd name="T8" fmla="*/ 6 w 474"/>
                <a:gd name="T9" fmla="*/ 6 h 312"/>
                <a:gd name="T10" fmla="*/ 6 w 474"/>
                <a:gd name="T11" fmla="*/ 6 h 312"/>
                <a:gd name="T12" fmla="*/ 6 w 474"/>
                <a:gd name="T13" fmla="*/ 6 h 312"/>
                <a:gd name="T14" fmla="*/ 6 w 474"/>
                <a:gd name="T15" fmla="*/ 6 h 312"/>
                <a:gd name="T16" fmla="*/ 6 w 474"/>
                <a:gd name="T17" fmla="*/ 6 h 312"/>
                <a:gd name="T18" fmla="*/ 6 w 474"/>
                <a:gd name="T19" fmla="*/ 6 h 312"/>
                <a:gd name="T20" fmla="*/ 6 w 474"/>
                <a:gd name="T21" fmla="*/ 6 h 312"/>
                <a:gd name="T22" fmla="*/ 6 w 474"/>
                <a:gd name="T23" fmla="*/ 6 h 312"/>
                <a:gd name="T24" fmla="*/ 6 w 474"/>
                <a:gd name="T25" fmla="*/ 6 h 312"/>
                <a:gd name="T26" fmla="*/ 6 w 474"/>
                <a:gd name="T27" fmla="*/ 6 h 312"/>
                <a:gd name="T28" fmla="*/ 6 w 474"/>
                <a:gd name="T29" fmla="*/ 6 h 312"/>
                <a:gd name="T30" fmla="*/ 6 w 474"/>
                <a:gd name="T31" fmla="*/ 6 h 312"/>
                <a:gd name="T32" fmla="*/ 6 w 474"/>
                <a:gd name="T33" fmla="*/ 6 h 312"/>
                <a:gd name="T34" fmla="*/ 6 w 474"/>
                <a:gd name="T35" fmla="*/ 6 h 312"/>
                <a:gd name="T36" fmla="*/ 6 w 474"/>
                <a:gd name="T37" fmla="*/ 6 h 312"/>
                <a:gd name="T38" fmla="*/ 6 w 474"/>
                <a:gd name="T39" fmla="*/ 6 h 312"/>
                <a:gd name="T40" fmla="*/ 6 w 474"/>
                <a:gd name="T41" fmla="*/ 6 h 312"/>
                <a:gd name="T42" fmla="*/ 6 w 474"/>
                <a:gd name="T43" fmla="*/ 6 h 312"/>
                <a:gd name="T44" fmla="*/ 6 w 474"/>
                <a:gd name="T45" fmla="*/ 6 h 312"/>
                <a:gd name="T46" fmla="*/ 6 w 474"/>
                <a:gd name="T47" fmla="*/ 6 h 312"/>
                <a:gd name="T48" fmla="*/ 6 w 474"/>
                <a:gd name="T49" fmla="*/ 6 h 312"/>
                <a:gd name="T50" fmla="*/ 6 w 474"/>
                <a:gd name="T51" fmla="*/ 6 h 312"/>
                <a:gd name="T52" fmla="*/ 6 w 474"/>
                <a:gd name="T53" fmla="*/ 6 h 312"/>
                <a:gd name="T54" fmla="*/ 6 w 474"/>
                <a:gd name="T55" fmla="*/ 6 h 312"/>
                <a:gd name="T56" fmla="*/ 6 w 474"/>
                <a:gd name="T57" fmla="*/ 6 h 312"/>
                <a:gd name="T58" fmla="*/ 6 w 474"/>
                <a:gd name="T59" fmla="*/ 6 h 312"/>
                <a:gd name="T60" fmla="*/ 6 w 474"/>
                <a:gd name="T61" fmla="*/ 6 h 312"/>
                <a:gd name="T62" fmla="*/ 6 w 474"/>
                <a:gd name="T63" fmla="*/ 6 h 312"/>
                <a:gd name="T64" fmla="*/ 2 w 474"/>
                <a:gd name="T65" fmla="*/ 6 h 312"/>
                <a:gd name="T66" fmla="*/ 4 w 474"/>
                <a:gd name="T67" fmla="*/ 6 h 312"/>
                <a:gd name="T68" fmla="*/ 6 w 474"/>
                <a:gd name="T69" fmla="*/ 6 h 31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74"/>
                <a:gd name="T106" fmla="*/ 0 h 312"/>
                <a:gd name="T107" fmla="*/ 474 w 474"/>
                <a:gd name="T108" fmla="*/ 312 h 31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74" h="312">
                  <a:moveTo>
                    <a:pt x="12" y="12"/>
                  </a:moveTo>
                  <a:lnTo>
                    <a:pt x="384" y="0"/>
                  </a:lnTo>
                  <a:lnTo>
                    <a:pt x="390" y="12"/>
                  </a:lnTo>
                  <a:lnTo>
                    <a:pt x="398" y="18"/>
                  </a:lnTo>
                  <a:lnTo>
                    <a:pt x="396" y="26"/>
                  </a:lnTo>
                  <a:lnTo>
                    <a:pt x="392" y="34"/>
                  </a:lnTo>
                  <a:lnTo>
                    <a:pt x="396" y="46"/>
                  </a:lnTo>
                  <a:lnTo>
                    <a:pt x="402" y="74"/>
                  </a:lnTo>
                  <a:lnTo>
                    <a:pt x="424" y="82"/>
                  </a:lnTo>
                  <a:lnTo>
                    <a:pt x="432" y="88"/>
                  </a:lnTo>
                  <a:lnTo>
                    <a:pt x="434" y="98"/>
                  </a:lnTo>
                  <a:lnTo>
                    <a:pt x="438" y="102"/>
                  </a:lnTo>
                  <a:lnTo>
                    <a:pt x="452" y="114"/>
                  </a:lnTo>
                  <a:lnTo>
                    <a:pt x="454" y="122"/>
                  </a:lnTo>
                  <a:lnTo>
                    <a:pt x="468" y="130"/>
                  </a:lnTo>
                  <a:lnTo>
                    <a:pt x="474" y="148"/>
                  </a:lnTo>
                  <a:lnTo>
                    <a:pt x="472" y="156"/>
                  </a:lnTo>
                  <a:lnTo>
                    <a:pt x="468" y="166"/>
                  </a:lnTo>
                  <a:lnTo>
                    <a:pt x="462" y="172"/>
                  </a:lnTo>
                  <a:lnTo>
                    <a:pt x="462" y="180"/>
                  </a:lnTo>
                  <a:lnTo>
                    <a:pt x="450" y="194"/>
                  </a:lnTo>
                  <a:lnTo>
                    <a:pt x="438" y="198"/>
                  </a:lnTo>
                  <a:lnTo>
                    <a:pt x="434" y="202"/>
                  </a:lnTo>
                  <a:lnTo>
                    <a:pt x="418" y="204"/>
                  </a:lnTo>
                  <a:lnTo>
                    <a:pt x="412" y="208"/>
                  </a:lnTo>
                  <a:lnTo>
                    <a:pt x="406" y="218"/>
                  </a:lnTo>
                  <a:lnTo>
                    <a:pt x="408" y="226"/>
                  </a:lnTo>
                  <a:lnTo>
                    <a:pt x="416" y="236"/>
                  </a:lnTo>
                  <a:lnTo>
                    <a:pt x="420" y="242"/>
                  </a:lnTo>
                  <a:lnTo>
                    <a:pt x="416" y="256"/>
                  </a:lnTo>
                  <a:lnTo>
                    <a:pt x="406" y="282"/>
                  </a:lnTo>
                  <a:lnTo>
                    <a:pt x="394" y="288"/>
                  </a:lnTo>
                  <a:lnTo>
                    <a:pt x="390" y="296"/>
                  </a:lnTo>
                  <a:lnTo>
                    <a:pt x="392" y="304"/>
                  </a:lnTo>
                  <a:lnTo>
                    <a:pt x="386" y="312"/>
                  </a:lnTo>
                  <a:lnTo>
                    <a:pt x="362" y="290"/>
                  </a:lnTo>
                  <a:lnTo>
                    <a:pt x="62" y="298"/>
                  </a:lnTo>
                  <a:lnTo>
                    <a:pt x="60" y="294"/>
                  </a:lnTo>
                  <a:lnTo>
                    <a:pt x="56" y="284"/>
                  </a:lnTo>
                  <a:lnTo>
                    <a:pt x="60" y="276"/>
                  </a:lnTo>
                  <a:lnTo>
                    <a:pt x="54" y="268"/>
                  </a:lnTo>
                  <a:lnTo>
                    <a:pt x="52" y="260"/>
                  </a:lnTo>
                  <a:lnTo>
                    <a:pt x="56" y="252"/>
                  </a:lnTo>
                  <a:lnTo>
                    <a:pt x="54" y="244"/>
                  </a:lnTo>
                  <a:lnTo>
                    <a:pt x="44" y="240"/>
                  </a:lnTo>
                  <a:lnTo>
                    <a:pt x="46" y="224"/>
                  </a:lnTo>
                  <a:lnTo>
                    <a:pt x="48" y="216"/>
                  </a:lnTo>
                  <a:lnTo>
                    <a:pt x="46" y="208"/>
                  </a:lnTo>
                  <a:lnTo>
                    <a:pt x="36" y="200"/>
                  </a:lnTo>
                  <a:lnTo>
                    <a:pt x="34" y="192"/>
                  </a:lnTo>
                  <a:lnTo>
                    <a:pt x="36" y="184"/>
                  </a:lnTo>
                  <a:lnTo>
                    <a:pt x="28" y="176"/>
                  </a:lnTo>
                  <a:lnTo>
                    <a:pt x="22" y="160"/>
                  </a:lnTo>
                  <a:lnTo>
                    <a:pt x="14" y="152"/>
                  </a:lnTo>
                  <a:lnTo>
                    <a:pt x="20" y="138"/>
                  </a:lnTo>
                  <a:lnTo>
                    <a:pt x="20" y="132"/>
                  </a:lnTo>
                  <a:lnTo>
                    <a:pt x="10" y="126"/>
                  </a:lnTo>
                  <a:lnTo>
                    <a:pt x="8" y="116"/>
                  </a:lnTo>
                  <a:lnTo>
                    <a:pt x="10" y="112"/>
                  </a:lnTo>
                  <a:lnTo>
                    <a:pt x="6" y="102"/>
                  </a:lnTo>
                  <a:lnTo>
                    <a:pt x="0" y="84"/>
                  </a:lnTo>
                  <a:lnTo>
                    <a:pt x="6" y="68"/>
                  </a:lnTo>
                  <a:lnTo>
                    <a:pt x="6" y="58"/>
                  </a:lnTo>
                  <a:lnTo>
                    <a:pt x="12" y="54"/>
                  </a:lnTo>
                  <a:lnTo>
                    <a:pt x="8" y="38"/>
                  </a:lnTo>
                  <a:lnTo>
                    <a:pt x="2" y="34"/>
                  </a:lnTo>
                  <a:lnTo>
                    <a:pt x="6" y="24"/>
                  </a:lnTo>
                  <a:lnTo>
                    <a:pt x="4" y="18"/>
                  </a:lnTo>
                  <a:lnTo>
                    <a:pt x="0" y="12"/>
                  </a:lnTo>
                  <a:lnTo>
                    <a:pt x="6" y="10"/>
                  </a:lnTo>
                  <a:lnTo>
                    <a:pt x="12" y="12"/>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19" name="Freeform 50"/>
            <p:cNvSpPr>
              <a:spLocks/>
            </p:cNvSpPr>
            <p:nvPr/>
          </p:nvSpPr>
          <p:spPr bwMode="grayWhite">
            <a:xfrm>
              <a:off x="3218" y="1352"/>
              <a:ext cx="387" cy="412"/>
            </a:xfrm>
            <a:custGeom>
              <a:avLst/>
              <a:gdLst>
                <a:gd name="T0" fmla="*/ 7 w 416"/>
                <a:gd name="T1" fmla="*/ 7 h 442"/>
                <a:gd name="T2" fmla="*/ 7 w 416"/>
                <a:gd name="T3" fmla="*/ 7 h 442"/>
                <a:gd name="T4" fmla="*/ 7 w 416"/>
                <a:gd name="T5" fmla="*/ 7 h 442"/>
                <a:gd name="T6" fmla="*/ 7 w 416"/>
                <a:gd name="T7" fmla="*/ 7 h 442"/>
                <a:gd name="T8" fmla="*/ 7 w 416"/>
                <a:gd name="T9" fmla="*/ 7 h 442"/>
                <a:gd name="T10" fmla="*/ 7 w 416"/>
                <a:gd name="T11" fmla="*/ 7 h 442"/>
                <a:gd name="T12" fmla="*/ 7 w 416"/>
                <a:gd name="T13" fmla="*/ 7 h 442"/>
                <a:gd name="T14" fmla="*/ 7 w 416"/>
                <a:gd name="T15" fmla="*/ 7 h 442"/>
                <a:gd name="T16" fmla="*/ 7 w 416"/>
                <a:gd name="T17" fmla="*/ 7 h 442"/>
                <a:gd name="T18" fmla="*/ 7 w 416"/>
                <a:gd name="T19" fmla="*/ 7 h 442"/>
                <a:gd name="T20" fmla="*/ 7 w 416"/>
                <a:gd name="T21" fmla="*/ 7 h 442"/>
                <a:gd name="T22" fmla="*/ 7 w 416"/>
                <a:gd name="T23" fmla="*/ 7 h 442"/>
                <a:gd name="T24" fmla="*/ 7 w 416"/>
                <a:gd name="T25" fmla="*/ 7 h 442"/>
                <a:gd name="T26" fmla="*/ 7 w 416"/>
                <a:gd name="T27" fmla="*/ 7 h 442"/>
                <a:gd name="T28" fmla="*/ 0 w 416"/>
                <a:gd name="T29" fmla="*/ 7 h 442"/>
                <a:gd name="T30" fmla="*/ 7 w 416"/>
                <a:gd name="T31" fmla="*/ 7 h 442"/>
                <a:gd name="T32" fmla="*/ 7 w 416"/>
                <a:gd name="T33" fmla="*/ 7 h 442"/>
                <a:gd name="T34" fmla="*/ 7 w 416"/>
                <a:gd name="T35" fmla="*/ 7 h 442"/>
                <a:gd name="T36" fmla="*/ 7 w 416"/>
                <a:gd name="T37" fmla="*/ 7 h 442"/>
                <a:gd name="T38" fmla="*/ 7 w 416"/>
                <a:gd name="T39" fmla="*/ 7 h 442"/>
                <a:gd name="T40" fmla="*/ 7 w 416"/>
                <a:gd name="T41" fmla="*/ 7 h 442"/>
                <a:gd name="T42" fmla="*/ 7 w 416"/>
                <a:gd name="T43" fmla="*/ 0 h 442"/>
                <a:gd name="T44" fmla="*/ 7 w 416"/>
                <a:gd name="T45" fmla="*/ 2 h 442"/>
                <a:gd name="T46" fmla="*/ 7 w 416"/>
                <a:gd name="T47" fmla="*/ 7 h 442"/>
                <a:gd name="T48" fmla="*/ 7 w 416"/>
                <a:gd name="T49" fmla="*/ 7 h 442"/>
                <a:gd name="T50" fmla="*/ 7 w 416"/>
                <a:gd name="T51" fmla="*/ 7 h 442"/>
                <a:gd name="T52" fmla="*/ 7 w 416"/>
                <a:gd name="T53" fmla="*/ 7 h 442"/>
                <a:gd name="T54" fmla="*/ 7 w 416"/>
                <a:gd name="T55" fmla="*/ 7 h 442"/>
                <a:gd name="T56" fmla="*/ 7 w 416"/>
                <a:gd name="T57" fmla="*/ 7 h 442"/>
                <a:gd name="T58" fmla="*/ 7 w 416"/>
                <a:gd name="T59" fmla="*/ 7 h 442"/>
                <a:gd name="T60" fmla="*/ 7 w 416"/>
                <a:gd name="T61" fmla="*/ 7 h 442"/>
                <a:gd name="T62" fmla="*/ 7 w 416"/>
                <a:gd name="T63" fmla="*/ 7 h 442"/>
                <a:gd name="T64" fmla="*/ 7 w 416"/>
                <a:gd name="T65" fmla="*/ 7 h 442"/>
                <a:gd name="T66" fmla="*/ 7 w 416"/>
                <a:gd name="T67" fmla="*/ 7 h 442"/>
                <a:gd name="T68" fmla="*/ 7 w 416"/>
                <a:gd name="T69" fmla="*/ 7 h 442"/>
                <a:gd name="T70" fmla="*/ 7 w 416"/>
                <a:gd name="T71" fmla="*/ 7 h 442"/>
                <a:gd name="T72" fmla="*/ 7 w 416"/>
                <a:gd name="T73" fmla="*/ 7 h 442"/>
                <a:gd name="T74" fmla="*/ 7 w 416"/>
                <a:gd name="T75" fmla="*/ 7 h 442"/>
                <a:gd name="T76" fmla="*/ 7 w 416"/>
                <a:gd name="T77" fmla="*/ 7 h 442"/>
                <a:gd name="T78" fmla="*/ 7 w 416"/>
                <a:gd name="T79" fmla="*/ 7 h 442"/>
                <a:gd name="T80" fmla="*/ 7 w 416"/>
                <a:gd name="T81" fmla="*/ 7 h 442"/>
                <a:gd name="T82" fmla="*/ 7 w 416"/>
                <a:gd name="T83" fmla="*/ 7 h 442"/>
                <a:gd name="T84" fmla="*/ 7 w 416"/>
                <a:gd name="T85" fmla="*/ 7 h 442"/>
                <a:gd name="T86" fmla="*/ 7 w 416"/>
                <a:gd name="T87" fmla="*/ 7 h 442"/>
                <a:gd name="T88" fmla="*/ 7 w 416"/>
                <a:gd name="T89" fmla="*/ 7 h 442"/>
                <a:gd name="T90" fmla="*/ 7 w 416"/>
                <a:gd name="T91" fmla="*/ 7 h 442"/>
                <a:gd name="T92" fmla="*/ 7 w 416"/>
                <a:gd name="T93" fmla="*/ 7 h 442"/>
                <a:gd name="T94" fmla="*/ 7 w 416"/>
                <a:gd name="T95" fmla="*/ 7 h 442"/>
                <a:gd name="T96" fmla="*/ 7 w 416"/>
                <a:gd name="T97" fmla="*/ 7 h 442"/>
                <a:gd name="T98" fmla="*/ 7 w 416"/>
                <a:gd name="T99" fmla="*/ 7 h 442"/>
                <a:gd name="T100" fmla="*/ 7 w 416"/>
                <a:gd name="T101" fmla="*/ 7 h 442"/>
                <a:gd name="T102" fmla="*/ 7 w 416"/>
                <a:gd name="T103" fmla="*/ 7 h 442"/>
                <a:gd name="T104" fmla="*/ 7 w 416"/>
                <a:gd name="T105" fmla="*/ 7 h 442"/>
                <a:gd name="T106" fmla="*/ 7 w 416"/>
                <a:gd name="T107" fmla="*/ 7 h 442"/>
                <a:gd name="T108" fmla="*/ 7 w 416"/>
                <a:gd name="T109" fmla="*/ 7 h 442"/>
                <a:gd name="T110" fmla="*/ 7 w 416"/>
                <a:gd name="T111" fmla="*/ 7 h 442"/>
                <a:gd name="T112" fmla="*/ 7 w 416"/>
                <a:gd name="T113" fmla="*/ 7 h 442"/>
                <a:gd name="T114" fmla="*/ 7 w 416"/>
                <a:gd name="T115" fmla="*/ 7 h 442"/>
                <a:gd name="T116" fmla="*/ 7 w 416"/>
                <a:gd name="T117" fmla="*/ 7 h 442"/>
                <a:gd name="T118" fmla="*/ 7 w 416"/>
                <a:gd name="T119" fmla="*/ 7 h 442"/>
                <a:gd name="T120" fmla="*/ 7 w 416"/>
                <a:gd name="T121" fmla="*/ 7 h 44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16"/>
                <a:gd name="T184" fmla="*/ 0 h 442"/>
                <a:gd name="T185" fmla="*/ 416 w 416"/>
                <a:gd name="T186" fmla="*/ 442 h 44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16" h="442">
                  <a:moveTo>
                    <a:pt x="176" y="442"/>
                  </a:moveTo>
                  <a:lnTo>
                    <a:pt x="174" y="432"/>
                  </a:lnTo>
                  <a:lnTo>
                    <a:pt x="166" y="426"/>
                  </a:lnTo>
                  <a:lnTo>
                    <a:pt x="144" y="418"/>
                  </a:lnTo>
                  <a:lnTo>
                    <a:pt x="138" y="390"/>
                  </a:lnTo>
                  <a:lnTo>
                    <a:pt x="134" y="378"/>
                  </a:lnTo>
                  <a:lnTo>
                    <a:pt x="138" y="370"/>
                  </a:lnTo>
                  <a:lnTo>
                    <a:pt x="140" y="362"/>
                  </a:lnTo>
                  <a:lnTo>
                    <a:pt x="132" y="356"/>
                  </a:lnTo>
                  <a:lnTo>
                    <a:pt x="126" y="344"/>
                  </a:lnTo>
                  <a:lnTo>
                    <a:pt x="124" y="324"/>
                  </a:lnTo>
                  <a:lnTo>
                    <a:pt x="124" y="312"/>
                  </a:lnTo>
                  <a:lnTo>
                    <a:pt x="122" y="306"/>
                  </a:lnTo>
                  <a:lnTo>
                    <a:pt x="100" y="292"/>
                  </a:lnTo>
                  <a:lnTo>
                    <a:pt x="80" y="276"/>
                  </a:lnTo>
                  <a:lnTo>
                    <a:pt x="72" y="262"/>
                  </a:lnTo>
                  <a:lnTo>
                    <a:pt x="52" y="252"/>
                  </a:lnTo>
                  <a:lnTo>
                    <a:pt x="46" y="248"/>
                  </a:lnTo>
                  <a:lnTo>
                    <a:pt x="46" y="244"/>
                  </a:lnTo>
                  <a:lnTo>
                    <a:pt x="42" y="242"/>
                  </a:lnTo>
                  <a:lnTo>
                    <a:pt x="24" y="238"/>
                  </a:lnTo>
                  <a:lnTo>
                    <a:pt x="22" y="234"/>
                  </a:lnTo>
                  <a:lnTo>
                    <a:pt x="14" y="228"/>
                  </a:lnTo>
                  <a:lnTo>
                    <a:pt x="10" y="222"/>
                  </a:lnTo>
                  <a:lnTo>
                    <a:pt x="10" y="198"/>
                  </a:lnTo>
                  <a:lnTo>
                    <a:pt x="14" y="180"/>
                  </a:lnTo>
                  <a:lnTo>
                    <a:pt x="12" y="170"/>
                  </a:lnTo>
                  <a:lnTo>
                    <a:pt x="18" y="160"/>
                  </a:lnTo>
                  <a:lnTo>
                    <a:pt x="10" y="146"/>
                  </a:lnTo>
                  <a:lnTo>
                    <a:pt x="0" y="142"/>
                  </a:lnTo>
                  <a:lnTo>
                    <a:pt x="6" y="126"/>
                  </a:lnTo>
                  <a:lnTo>
                    <a:pt x="8" y="124"/>
                  </a:lnTo>
                  <a:lnTo>
                    <a:pt x="8" y="114"/>
                  </a:lnTo>
                  <a:lnTo>
                    <a:pt x="28" y="98"/>
                  </a:lnTo>
                  <a:lnTo>
                    <a:pt x="36" y="96"/>
                  </a:lnTo>
                  <a:lnTo>
                    <a:pt x="40" y="90"/>
                  </a:lnTo>
                  <a:lnTo>
                    <a:pt x="38" y="36"/>
                  </a:lnTo>
                  <a:lnTo>
                    <a:pt x="44" y="32"/>
                  </a:lnTo>
                  <a:lnTo>
                    <a:pt x="48" y="24"/>
                  </a:lnTo>
                  <a:lnTo>
                    <a:pt x="56" y="28"/>
                  </a:lnTo>
                  <a:lnTo>
                    <a:pt x="66" y="30"/>
                  </a:lnTo>
                  <a:lnTo>
                    <a:pt x="78" y="30"/>
                  </a:lnTo>
                  <a:lnTo>
                    <a:pt x="96" y="18"/>
                  </a:lnTo>
                  <a:lnTo>
                    <a:pt x="130" y="0"/>
                  </a:lnTo>
                  <a:lnTo>
                    <a:pt x="138" y="0"/>
                  </a:lnTo>
                  <a:lnTo>
                    <a:pt x="140" y="2"/>
                  </a:lnTo>
                  <a:lnTo>
                    <a:pt x="140" y="10"/>
                  </a:lnTo>
                  <a:lnTo>
                    <a:pt x="136" y="16"/>
                  </a:lnTo>
                  <a:lnTo>
                    <a:pt x="136" y="20"/>
                  </a:lnTo>
                  <a:lnTo>
                    <a:pt x="132" y="34"/>
                  </a:lnTo>
                  <a:lnTo>
                    <a:pt x="146" y="28"/>
                  </a:lnTo>
                  <a:lnTo>
                    <a:pt x="152" y="28"/>
                  </a:lnTo>
                  <a:lnTo>
                    <a:pt x="160" y="36"/>
                  </a:lnTo>
                  <a:lnTo>
                    <a:pt x="168" y="34"/>
                  </a:lnTo>
                  <a:lnTo>
                    <a:pt x="172" y="40"/>
                  </a:lnTo>
                  <a:lnTo>
                    <a:pt x="182" y="42"/>
                  </a:lnTo>
                  <a:lnTo>
                    <a:pt x="188" y="46"/>
                  </a:lnTo>
                  <a:lnTo>
                    <a:pt x="190" y="56"/>
                  </a:lnTo>
                  <a:lnTo>
                    <a:pt x="196" y="60"/>
                  </a:lnTo>
                  <a:lnTo>
                    <a:pt x="260" y="72"/>
                  </a:lnTo>
                  <a:lnTo>
                    <a:pt x="268" y="72"/>
                  </a:lnTo>
                  <a:lnTo>
                    <a:pt x="282" y="84"/>
                  </a:lnTo>
                  <a:lnTo>
                    <a:pt x="292" y="84"/>
                  </a:lnTo>
                  <a:lnTo>
                    <a:pt x="294" y="88"/>
                  </a:lnTo>
                  <a:lnTo>
                    <a:pt x="298" y="84"/>
                  </a:lnTo>
                  <a:lnTo>
                    <a:pt x="302" y="84"/>
                  </a:lnTo>
                  <a:lnTo>
                    <a:pt x="318" y="86"/>
                  </a:lnTo>
                  <a:lnTo>
                    <a:pt x="328" y="90"/>
                  </a:lnTo>
                  <a:lnTo>
                    <a:pt x="334" y="94"/>
                  </a:lnTo>
                  <a:lnTo>
                    <a:pt x="330" y="96"/>
                  </a:lnTo>
                  <a:lnTo>
                    <a:pt x="330" y="100"/>
                  </a:lnTo>
                  <a:lnTo>
                    <a:pt x="340" y="102"/>
                  </a:lnTo>
                  <a:lnTo>
                    <a:pt x="354" y="110"/>
                  </a:lnTo>
                  <a:lnTo>
                    <a:pt x="356" y="118"/>
                  </a:lnTo>
                  <a:lnTo>
                    <a:pt x="352" y="142"/>
                  </a:lnTo>
                  <a:lnTo>
                    <a:pt x="354" y="144"/>
                  </a:lnTo>
                  <a:lnTo>
                    <a:pt x="366" y="142"/>
                  </a:lnTo>
                  <a:lnTo>
                    <a:pt x="368" y="142"/>
                  </a:lnTo>
                  <a:lnTo>
                    <a:pt x="366" y="148"/>
                  </a:lnTo>
                  <a:lnTo>
                    <a:pt x="362" y="152"/>
                  </a:lnTo>
                  <a:lnTo>
                    <a:pt x="366" y="164"/>
                  </a:lnTo>
                  <a:lnTo>
                    <a:pt x="376" y="170"/>
                  </a:lnTo>
                  <a:lnTo>
                    <a:pt x="374" y="172"/>
                  </a:lnTo>
                  <a:lnTo>
                    <a:pt x="360" y="188"/>
                  </a:lnTo>
                  <a:lnTo>
                    <a:pt x="352" y="206"/>
                  </a:lnTo>
                  <a:lnTo>
                    <a:pt x="348" y="218"/>
                  </a:lnTo>
                  <a:lnTo>
                    <a:pt x="346" y="224"/>
                  </a:lnTo>
                  <a:lnTo>
                    <a:pt x="350" y="228"/>
                  </a:lnTo>
                  <a:lnTo>
                    <a:pt x="360" y="222"/>
                  </a:lnTo>
                  <a:lnTo>
                    <a:pt x="372" y="200"/>
                  </a:lnTo>
                  <a:lnTo>
                    <a:pt x="384" y="190"/>
                  </a:lnTo>
                  <a:lnTo>
                    <a:pt x="390" y="188"/>
                  </a:lnTo>
                  <a:lnTo>
                    <a:pt x="392" y="182"/>
                  </a:lnTo>
                  <a:lnTo>
                    <a:pt x="398" y="176"/>
                  </a:lnTo>
                  <a:lnTo>
                    <a:pt x="400" y="170"/>
                  </a:lnTo>
                  <a:lnTo>
                    <a:pt x="400" y="162"/>
                  </a:lnTo>
                  <a:lnTo>
                    <a:pt x="400" y="158"/>
                  </a:lnTo>
                  <a:lnTo>
                    <a:pt x="404" y="154"/>
                  </a:lnTo>
                  <a:lnTo>
                    <a:pt x="406" y="148"/>
                  </a:lnTo>
                  <a:lnTo>
                    <a:pt x="410" y="146"/>
                  </a:lnTo>
                  <a:lnTo>
                    <a:pt x="414" y="146"/>
                  </a:lnTo>
                  <a:lnTo>
                    <a:pt x="416" y="150"/>
                  </a:lnTo>
                  <a:lnTo>
                    <a:pt x="414" y="162"/>
                  </a:lnTo>
                  <a:lnTo>
                    <a:pt x="404" y="188"/>
                  </a:lnTo>
                  <a:lnTo>
                    <a:pt x="400" y="194"/>
                  </a:lnTo>
                  <a:lnTo>
                    <a:pt x="396" y="202"/>
                  </a:lnTo>
                  <a:lnTo>
                    <a:pt x="396" y="208"/>
                  </a:lnTo>
                  <a:lnTo>
                    <a:pt x="388" y="228"/>
                  </a:lnTo>
                  <a:lnTo>
                    <a:pt x="388" y="246"/>
                  </a:lnTo>
                  <a:lnTo>
                    <a:pt x="386" y="258"/>
                  </a:lnTo>
                  <a:lnTo>
                    <a:pt x="378" y="268"/>
                  </a:lnTo>
                  <a:lnTo>
                    <a:pt x="376" y="274"/>
                  </a:lnTo>
                  <a:lnTo>
                    <a:pt x="378" y="288"/>
                  </a:lnTo>
                  <a:lnTo>
                    <a:pt x="380" y="312"/>
                  </a:lnTo>
                  <a:lnTo>
                    <a:pt x="376" y="316"/>
                  </a:lnTo>
                  <a:lnTo>
                    <a:pt x="368" y="342"/>
                  </a:lnTo>
                  <a:lnTo>
                    <a:pt x="372" y="378"/>
                  </a:lnTo>
                  <a:lnTo>
                    <a:pt x="382" y="404"/>
                  </a:lnTo>
                  <a:lnTo>
                    <a:pt x="380" y="408"/>
                  </a:lnTo>
                  <a:lnTo>
                    <a:pt x="382" y="412"/>
                  </a:lnTo>
                  <a:lnTo>
                    <a:pt x="380" y="418"/>
                  </a:lnTo>
                  <a:lnTo>
                    <a:pt x="382" y="428"/>
                  </a:lnTo>
                  <a:lnTo>
                    <a:pt x="176" y="442"/>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20" name="Freeform 51"/>
            <p:cNvSpPr>
              <a:spLocks/>
            </p:cNvSpPr>
            <p:nvPr/>
          </p:nvSpPr>
          <p:spPr bwMode="grayWhite">
            <a:xfrm>
              <a:off x="1568" y="2162"/>
              <a:ext cx="501" cy="578"/>
            </a:xfrm>
            <a:custGeom>
              <a:avLst/>
              <a:gdLst>
                <a:gd name="T0" fmla="*/ 7 w 538"/>
                <a:gd name="T1" fmla="*/ 7 h 622"/>
                <a:gd name="T2" fmla="*/ 7 w 538"/>
                <a:gd name="T3" fmla="*/ 7 h 622"/>
                <a:gd name="T4" fmla="*/ 7 w 538"/>
                <a:gd name="T5" fmla="*/ 0 h 622"/>
                <a:gd name="T6" fmla="*/ 7 w 538"/>
                <a:gd name="T7" fmla="*/ 0 h 622"/>
                <a:gd name="T8" fmla="*/ 7 w 538"/>
                <a:gd name="T9" fmla="*/ 7 h 622"/>
                <a:gd name="T10" fmla="*/ 7 w 538"/>
                <a:gd name="T11" fmla="*/ 7 h 622"/>
                <a:gd name="T12" fmla="*/ 7 w 538"/>
                <a:gd name="T13" fmla="*/ 7 h 622"/>
                <a:gd name="T14" fmla="*/ 7 w 538"/>
                <a:gd name="T15" fmla="*/ 7 h 622"/>
                <a:gd name="T16" fmla="*/ 7 w 538"/>
                <a:gd name="T17" fmla="*/ 7 h 622"/>
                <a:gd name="T18" fmla="*/ 7 w 538"/>
                <a:gd name="T19" fmla="*/ 7 h 622"/>
                <a:gd name="T20" fmla="*/ 7 w 538"/>
                <a:gd name="T21" fmla="*/ 7 h 622"/>
                <a:gd name="T22" fmla="*/ 7 w 538"/>
                <a:gd name="T23" fmla="*/ 7 h 622"/>
                <a:gd name="T24" fmla="*/ 7 w 538"/>
                <a:gd name="T25" fmla="*/ 7 h 622"/>
                <a:gd name="T26" fmla="*/ 7 w 538"/>
                <a:gd name="T27" fmla="*/ 7 h 622"/>
                <a:gd name="T28" fmla="*/ 7 w 538"/>
                <a:gd name="T29" fmla="*/ 7 h 622"/>
                <a:gd name="T30" fmla="*/ 7 w 538"/>
                <a:gd name="T31" fmla="*/ 7 h 622"/>
                <a:gd name="T32" fmla="*/ 7 w 538"/>
                <a:gd name="T33" fmla="*/ 7 h 622"/>
                <a:gd name="T34" fmla="*/ 7 w 538"/>
                <a:gd name="T35" fmla="*/ 7 h 622"/>
                <a:gd name="T36" fmla="*/ 7 w 538"/>
                <a:gd name="T37" fmla="*/ 7 h 622"/>
                <a:gd name="T38" fmla="*/ 7 w 538"/>
                <a:gd name="T39" fmla="*/ 7 h 622"/>
                <a:gd name="T40" fmla="*/ 7 w 538"/>
                <a:gd name="T41" fmla="*/ 7 h 622"/>
                <a:gd name="T42" fmla="*/ 7 w 538"/>
                <a:gd name="T43" fmla="*/ 7 h 622"/>
                <a:gd name="T44" fmla="*/ 7 w 538"/>
                <a:gd name="T45" fmla="*/ 7 h 622"/>
                <a:gd name="T46" fmla="*/ 7 w 538"/>
                <a:gd name="T47" fmla="*/ 7 h 622"/>
                <a:gd name="T48" fmla="*/ 7 w 538"/>
                <a:gd name="T49" fmla="*/ 7 h 622"/>
                <a:gd name="T50" fmla="*/ 7 w 538"/>
                <a:gd name="T51" fmla="*/ 7 h 622"/>
                <a:gd name="T52" fmla="*/ 7 w 538"/>
                <a:gd name="T53" fmla="*/ 7 h 622"/>
                <a:gd name="T54" fmla="*/ 7 w 538"/>
                <a:gd name="T55" fmla="*/ 7 h 622"/>
                <a:gd name="T56" fmla="*/ 7 w 538"/>
                <a:gd name="T57" fmla="*/ 7 h 622"/>
                <a:gd name="T58" fmla="*/ 7 w 538"/>
                <a:gd name="T59" fmla="*/ 7 h 622"/>
                <a:gd name="T60" fmla="*/ 7 w 538"/>
                <a:gd name="T61" fmla="*/ 7 h 622"/>
                <a:gd name="T62" fmla="*/ 7 w 538"/>
                <a:gd name="T63" fmla="*/ 7 h 622"/>
                <a:gd name="T64" fmla="*/ 7 w 538"/>
                <a:gd name="T65" fmla="*/ 7 h 622"/>
                <a:gd name="T66" fmla="*/ 7 w 538"/>
                <a:gd name="T67" fmla="*/ 7 h 622"/>
                <a:gd name="T68" fmla="*/ 7 w 538"/>
                <a:gd name="T69" fmla="*/ 7 h 622"/>
                <a:gd name="T70" fmla="*/ 7 w 538"/>
                <a:gd name="T71" fmla="*/ 7 h 622"/>
                <a:gd name="T72" fmla="*/ 7 w 538"/>
                <a:gd name="T73" fmla="*/ 7 h 622"/>
                <a:gd name="T74" fmla="*/ 7 w 538"/>
                <a:gd name="T75" fmla="*/ 7 h 622"/>
                <a:gd name="T76" fmla="*/ 7 w 538"/>
                <a:gd name="T77" fmla="*/ 7 h 622"/>
                <a:gd name="T78" fmla="*/ 7 w 538"/>
                <a:gd name="T79" fmla="*/ 7 h 622"/>
                <a:gd name="T80" fmla="*/ 7 w 538"/>
                <a:gd name="T81" fmla="*/ 7 h 622"/>
                <a:gd name="T82" fmla="*/ 7 w 538"/>
                <a:gd name="T83" fmla="*/ 7 h 622"/>
                <a:gd name="T84" fmla="*/ 7 w 538"/>
                <a:gd name="T85" fmla="*/ 7 h 622"/>
                <a:gd name="T86" fmla="*/ 7 w 538"/>
                <a:gd name="T87" fmla="*/ 7 h 622"/>
                <a:gd name="T88" fmla="*/ 7 w 538"/>
                <a:gd name="T89" fmla="*/ 7 h 622"/>
                <a:gd name="T90" fmla="*/ 7 w 538"/>
                <a:gd name="T91" fmla="*/ 7 h 622"/>
                <a:gd name="T92" fmla="*/ 7 w 538"/>
                <a:gd name="T93" fmla="*/ 7 h 622"/>
                <a:gd name="T94" fmla="*/ 7 w 538"/>
                <a:gd name="T95" fmla="*/ 7 h 622"/>
                <a:gd name="T96" fmla="*/ 6 w 538"/>
                <a:gd name="T97" fmla="*/ 7 h 622"/>
                <a:gd name="T98" fmla="*/ 0 w 538"/>
                <a:gd name="T99" fmla="*/ 7 h 622"/>
                <a:gd name="T100" fmla="*/ 7 w 538"/>
                <a:gd name="T101" fmla="*/ 7 h 622"/>
                <a:gd name="T102" fmla="*/ 7 w 538"/>
                <a:gd name="T103" fmla="*/ 7 h 622"/>
                <a:gd name="T104" fmla="*/ 7 w 538"/>
                <a:gd name="T105" fmla="*/ 7 h 62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38"/>
                <a:gd name="T160" fmla="*/ 0 h 622"/>
                <a:gd name="T161" fmla="*/ 538 w 538"/>
                <a:gd name="T162" fmla="*/ 622 h 62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38" h="622">
                  <a:moveTo>
                    <a:pt x="458" y="622"/>
                  </a:moveTo>
                  <a:lnTo>
                    <a:pt x="538" y="62"/>
                  </a:lnTo>
                  <a:lnTo>
                    <a:pt x="146" y="0"/>
                  </a:lnTo>
                  <a:lnTo>
                    <a:pt x="138" y="52"/>
                  </a:lnTo>
                  <a:lnTo>
                    <a:pt x="122" y="94"/>
                  </a:lnTo>
                  <a:lnTo>
                    <a:pt x="114" y="94"/>
                  </a:lnTo>
                  <a:lnTo>
                    <a:pt x="108" y="88"/>
                  </a:lnTo>
                  <a:lnTo>
                    <a:pt x="108" y="84"/>
                  </a:lnTo>
                  <a:lnTo>
                    <a:pt x="104" y="78"/>
                  </a:lnTo>
                  <a:lnTo>
                    <a:pt x="88" y="74"/>
                  </a:lnTo>
                  <a:lnTo>
                    <a:pt x="76" y="76"/>
                  </a:lnTo>
                  <a:lnTo>
                    <a:pt x="72" y="82"/>
                  </a:lnTo>
                  <a:lnTo>
                    <a:pt x="76" y="100"/>
                  </a:lnTo>
                  <a:lnTo>
                    <a:pt x="70" y="146"/>
                  </a:lnTo>
                  <a:lnTo>
                    <a:pt x="74" y="154"/>
                  </a:lnTo>
                  <a:lnTo>
                    <a:pt x="68" y="174"/>
                  </a:lnTo>
                  <a:lnTo>
                    <a:pt x="64" y="182"/>
                  </a:lnTo>
                  <a:lnTo>
                    <a:pt x="64" y="186"/>
                  </a:lnTo>
                  <a:lnTo>
                    <a:pt x="64" y="200"/>
                  </a:lnTo>
                  <a:lnTo>
                    <a:pt x="66" y="206"/>
                  </a:lnTo>
                  <a:lnTo>
                    <a:pt x="64" y="210"/>
                  </a:lnTo>
                  <a:lnTo>
                    <a:pt x="70" y="222"/>
                  </a:lnTo>
                  <a:lnTo>
                    <a:pt x="70" y="232"/>
                  </a:lnTo>
                  <a:lnTo>
                    <a:pt x="74" y="238"/>
                  </a:lnTo>
                  <a:lnTo>
                    <a:pt x="76" y="250"/>
                  </a:lnTo>
                  <a:lnTo>
                    <a:pt x="82" y="254"/>
                  </a:lnTo>
                  <a:lnTo>
                    <a:pt x="86" y="260"/>
                  </a:lnTo>
                  <a:lnTo>
                    <a:pt x="88" y="268"/>
                  </a:lnTo>
                  <a:lnTo>
                    <a:pt x="86" y="272"/>
                  </a:lnTo>
                  <a:lnTo>
                    <a:pt x="84" y="270"/>
                  </a:lnTo>
                  <a:lnTo>
                    <a:pt x="74" y="278"/>
                  </a:lnTo>
                  <a:lnTo>
                    <a:pt x="62" y="282"/>
                  </a:lnTo>
                  <a:lnTo>
                    <a:pt x="52" y="294"/>
                  </a:lnTo>
                  <a:lnTo>
                    <a:pt x="46" y="320"/>
                  </a:lnTo>
                  <a:lnTo>
                    <a:pt x="30" y="340"/>
                  </a:lnTo>
                  <a:lnTo>
                    <a:pt x="22" y="340"/>
                  </a:lnTo>
                  <a:lnTo>
                    <a:pt x="22" y="346"/>
                  </a:lnTo>
                  <a:lnTo>
                    <a:pt x="24" y="354"/>
                  </a:lnTo>
                  <a:lnTo>
                    <a:pt x="24" y="360"/>
                  </a:lnTo>
                  <a:lnTo>
                    <a:pt x="20" y="372"/>
                  </a:lnTo>
                  <a:lnTo>
                    <a:pt x="22" y="378"/>
                  </a:lnTo>
                  <a:lnTo>
                    <a:pt x="34" y="386"/>
                  </a:lnTo>
                  <a:lnTo>
                    <a:pt x="36" y="392"/>
                  </a:lnTo>
                  <a:lnTo>
                    <a:pt x="32" y="396"/>
                  </a:lnTo>
                  <a:lnTo>
                    <a:pt x="30" y="402"/>
                  </a:lnTo>
                  <a:lnTo>
                    <a:pt x="24" y="410"/>
                  </a:lnTo>
                  <a:lnTo>
                    <a:pt x="20" y="408"/>
                  </a:lnTo>
                  <a:lnTo>
                    <a:pt x="6" y="406"/>
                  </a:lnTo>
                  <a:lnTo>
                    <a:pt x="0" y="430"/>
                  </a:lnTo>
                  <a:lnTo>
                    <a:pt x="290" y="596"/>
                  </a:lnTo>
                  <a:lnTo>
                    <a:pt x="458" y="62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1" name="Freeform 52"/>
            <p:cNvSpPr>
              <a:spLocks/>
            </p:cNvSpPr>
            <p:nvPr/>
          </p:nvSpPr>
          <p:spPr bwMode="grayWhite">
            <a:xfrm>
              <a:off x="2504" y="2268"/>
              <a:ext cx="629" cy="327"/>
            </a:xfrm>
            <a:custGeom>
              <a:avLst/>
              <a:gdLst>
                <a:gd name="T0" fmla="*/ 6 w 678"/>
                <a:gd name="T1" fmla="*/ 6 h 352"/>
                <a:gd name="T2" fmla="*/ 0 w 678"/>
                <a:gd name="T3" fmla="*/ 7 h 352"/>
                <a:gd name="T4" fmla="*/ 6 w 678"/>
                <a:gd name="T5" fmla="*/ 7 h 352"/>
                <a:gd name="T6" fmla="*/ 6 w 678"/>
                <a:gd name="T7" fmla="*/ 7 h 352"/>
                <a:gd name="T8" fmla="*/ 6 w 678"/>
                <a:gd name="T9" fmla="*/ 7 h 352"/>
                <a:gd name="T10" fmla="*/ 6 w 678"/>
                <a:gd name="T11" fmla="*/ 7 h 352"/>
                <a:gd name="T12" fmla="*/ 6 w 678"/>
                <a:gd name="T13" fmla="*/ 7 h 352"/>
                <a:gd name="T14" fmla="*/ 6 w 678"/>
                <a:gd name="T15" fmla="*/ 7 h 352"/>
                <a:gd name="T16" fmla="*/ 6 w 678"/>
                <a:gd name="T17" fmla="*/ 7 h 352"/>
                <a:gd name="T18" fmla="*/ 6 w 678"/>
                <a:gd name="T19" fmla="*/ 7 h 352"/>
                <a:gd name="T20" fmla="*/ 6 w 678"/>
                <a:gd name="T21" fmla="*/ 7 h 352"/>
                <a:gd name="T22" fmla="*/ 6 w 678"/>
                <a:gd name="T23" fmla="*/ 7 h 352"/>
                <a:gd name="T24" fmla="*/ 6 w 678"/>
                <a:gd name="T25" fmla="*/ 7 h 352"/>
                <a:gd name="T26" fmla="*/ 6 w 678"/>
                <a:gd name="T27" fmla="*/ 7 h 352"/>
                <a:gd name="T28" fmla="*/ 6 w 678"/>
                <a:gd name="T29" fmla="*/ 7 h 352"/>
                <a:gd name="T30" fmla="*/ 6 w 678"/>
                <a:gd name="T31" fmla="*/ 7 h 352"/>
                <a:gd name="T32" fmla="*/ 6 w 678"/>
                <a:gd name="T33" fmla="*/ 7 h 352"/>
                <a:gd name="T34" fmla="*/ 6 w 678"/>
                <a:gd name="T35" fmla="*/ 7 h 352"/>
                <a:gd name="T36" fmla="*/ 6 w 678"/>
                <a:gd name="T37" fmla="*/ 7 h 352"/>
                <a:gd name="T38" fmla="*/ 6 w 678"/>
                <a:gd name="T39" fmla="*/ 7 h 352"/>
                <a:gd name="T40" fmla="*/ 6 w 678"/>
                <a:gd name="T41" fmla="*/ 7 h 352"/>
                <a:gd name="T42" fmla="*/ 6 w 678"/>
                <a:gd name="T43" fmla="*/ 7 h 352"/>
                <a:gd name="T44" fmla="*/ 6 w 678"/>
                <a:gd name="T45" fmla="*/ 7 h 352"/>
                <a:gd name="T46" fmla="*/ 6 w 678"/>
                <a:gd name="T47" fmla="*/ 7 h 352"/>
                <a:gd name="T48" fmla="*/ 6 w 678"/>
                <a:gd name="T49" fmla="*/ 7 h 352"/>
                <a:gd name="T50" fmla="*/ 6 w 678"/>
                <a:gd name="T51" fmla="*/ 7 h 352"/>
                <a:gd name="T52" fmla="*/ 6 w 678"/>
                <a:gd name="T53" fmla="*/ 7 h 352"/>
                <a:gd name="T54" fmla="*/ 6 w 678"/>
                <a:gd name="T55" fmla="*/ 7 h 352"/>
                <a:gd name="T56" fmla="*/ 6 w 678"/>
                <a:gd name="T57" fmla="*/ 7 h 352"/>
                <a:gd name="T58" fmla="*/ 6 w 678"/>
                <a:gd name="T59" fmla="*/ 7 h 352"/>
                <a:gd name="T60" fmla="*/ 6 w 678"/>
                <a:gd name="T61" fmla="*/ 7 h 352"/>
                <a:gd name="T62" fmla="*/ 6 w 678"/>
                <a:gd name="T63" fmla="*/ 7 h 352"/>
                <a:gd name="T64" fmla="*/ 6 w 678"/>
                <a:gd name="T65" fmla="*/ 7 h 352"/>
                <a:gd name="T66" fmla="*/ 6 w 678"/>
                <a:gd name="T67" fmla="*/ 7 h 352"/>
                <a:gd name="T68" fmla="*/ 6 w 678"/>
                <a:gd name="T69" fmla="*/ 7 h 3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78"/>
                <a:gd name="T106" fmla="*/ 0 h 352"/>
                <a:gd name="T107" fmla="*/ 678 w 678"/>
                <a:gd name="T108" fmla="*/ 352 h 3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78" h="352">
                  <a:moveTo>
                    <a:pt x="662" y="18"/>
                  </a:moveTo>
                  <a:lnTo>
                    <a:pt x="78" y="6"/>
                  </a:lnTo>
                  <a:lnTo>
                    <a:pt x="2" y="0"/>
                  </a:lnTo>
                  <a:lnTo>
                    <a:pt x="0" y="50"/>
                  </a:lnTo>
                  <a:lnTo>
                    <a:pt x="236" y="64"/>
                  </a:lnTo>
                  <a:lnTo>
                    <a:pt x="230" y="256"/>
                  </a:lnTo>
                  <a:lnTo>
                    <a:pt x="238" y="256"/>
                  </a:lnTo>
                  <a:lnTo>
                    <a:pt x="242" y="260"/>
                  </a:lnTo>
                  <a:lnTo>
                    <a:pt x="254" y="276"/>
                  </a:lnTo>
                  <a:lnTo>
                    <a:pt x="260" y="278"/>
                  </a:lnTo>
                  <a:lnTo>
                    <a:pt x="276" y="276"/>
                  </a:lnTo>
                  <a:lnTo>
                    <a:pt x="282" y="270"/>
                  </a:lnTo>
                  <a:lnTo>
                    <a:pt x="290" y="276"/>
                  </a:lnTo>
                  <a:lnTo>
                    <a:pt x="294" y="280"/>
                  </a:lnTo>
                  <a:lnTo>
                    <a:pt x="294" y="284"/>
                  </a:lnTo>
                  <a:lnTo>
                    <a:pt x="298" y="292"/>
                  </a:lnTo>
                  <a:lnTo>
                    <a:pt x="300" y="294"/>
                  </a:lnTo>
                  <a:lnTo>
                    <a:pt x="322" y="298"/>
                  </a:lnTo>
                  <a:lnTo>
                    <a:pt x="330" y="302"/>
                  </a:lnTo>
                  <a:lnTo>
                    <a:pt x="334" y="302"/>
                  </a:lnTo>
                  <a:lnTo>
                    <a:pt x="336" y="300"/>
                  </a:lnTo>
                  <a:lnTo>
                    <a:pt x="342" y="298"/>
                  </a:lnTo>
                  <a:lnTo>
                    <a:pt x="346" y="306"/>
                  </a:lnTo>
                  <a:lnTo>
                    <a:pt x="356" y="310"/>
                  </a:lnTo>
                  <a:lnTo>
                    <a:pt x="362" y="304"/>
                  </a:lnTo>
                  <a:lnTo>
                    <a:pt x="382" y="306"/>
                  </a:lnTo>
                  <a:lnTo>
                    <a:pt x="382" y="310"/>
                  </a:lnTo>
                  <a:lnTo>
                    <a:pt x="390" y="318"/>
                  </a:lnTo>
                  <a:lnTo>
                    <a:pt x="394" y="320"/>
                  </a:lnTo>
                  <a:lnTo>
                    <a:pt x="394" y="330"/>
                  </a:lnTo>
                  <a:lnTo>
                    <a:pt x="410" y="334"/>
                  </a:lnTo>
                  <a:lnTo>
                    <a:pt x="412" y="322"/>
                  </a:lnTo>
                  <a:lnTo>
                    <a:pt x="418" y="320"/>
                  </a:lnTo>
                  <a:lnTo>
                    <a:pt x="438" y="334"/>
                  </a:lnTo>
                  <a:lnTo>
                    <a:pt x="442" y="334"/>
                  </a:lnTo>
                  <a:lnTo>
                    <a:pt x="450" y="330"/>
                  </a:lnTo>
                  <a:lnTo>
                    <a:pt x="456" y="330"/>
                  </a:lnTo>
                  <a:lnTo>
                    <a:pt x="458" y="334"/>
                  </a:lnTo>
                  <a:lnTo>
                    <a:pt x="456" y="340"/>
                  </a:lnTo>
                  <a:lnTo>
                    <a:pt x="460" y="348"/>
                  </a:lnTo>
                  <a:lnTo>
                    <a:pt x="466" y="344"/>
                  </a:lnTo>
                  <a:lnTo>
                    <a:pt x="464" y="338"/>
                  </a:lnTo>
                  <a:lnTo>
                    <a:pt x="470" y="330"/>
                  </a:lnTo>
                  <a:lnTo>
                    <a:pt x="478" y="326"/>
                  </a:lnTo>
                  <a:lnTo>
                    <a:pt x="480" y="326"/>
                  </a:lnTo>
                  <a:lnTo>
                    <a:pt x="482" y="332"/>
                  </a:lnTo>
                  <a:lnTo>
                    <a:pt x="492" y="336"/>
                  </a:lnTo>
                  <a:lnTo>
                    <a:pt x="496" y="334"/>
                  </a:lnTo>
                  <a:lnTo>
                    <a:pt x="498" y="330"/>
                  </a:lnTo>
                  <a:lnTo>
                    <a:pt x="506" y="332"/>
                  </a:lnTo>
                  <a:lnTo>
                    <a:pt x="506" y="334"/>
                  </a:lnTo>
                  <a:lnTo>
                    <a:pt x="514" y="340"/>
                  </a:lnTo>
                  <a:lnTo>
                    <a:pt x="526" y="348"/>
                  </a:lnTo>
                  <a:lnTo>
                    <a:pt x="540" y="338"/>
                  </a:lnTo>
                  <a:lnTo>
                    <a:pt x="544" y="334"/>
                  </a:lnTo>
                  <a:lnTo>
                    <a:pt x="562" y="334"/>
                  </a:lnTo>
                  <a:lnTo>
                    <a:pt x="576" y="328"/>
                  </a:lnTo>
                  <a:lnTo>
                    <a:pt x="582" y="326"/>
                  </a:lnTo>
                  <a:lnTo>
                    <a:pt x="590" y="326"/>
                  </a:lnTo>
                  <a:lnTo>
                    <a:pt x="608" y="330"/>
                  </a:lnTo>
                  <a:lnTo>
                    <a:pt x="620" y="326"/>
                  </a:lnTo>
                  <a:lnTo>
                    <a:pt x="622" y="324"/>
                  </a:lnTo>
                  <a:lnTo>
                    <a:pt x="660" y="344"/>
                  </a:lnTo>
                  <a:lnTo>
                    <a:pt x="668" y="346"/>
                  </a:lnTo>
                  <a:lnTo>
                    <a:pt x="672" y="350"/>
                  </a:lnTo>
                  <a:lnTo>
                    <a:pt x="676" y="352"/>
                  </a:lnTo>
                  <a:lnTo>
                    <a:pt x="678" y="176"/>
                  </a:lnTo>
                  <a:lnTo>
                    <a:pt x="664" y="68"/>
                  </a:lnTo>
                  <a:lnTo>
                    <a:pt x="662" y="1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2" name="Freeform 53"/>
            <p:cNvSpPr>
              <a:spLocks/>
            </p:cNvSpPr>
            <p:nvPr/>
          </p:nvSpPr>
          <p:spPr bwMode="grayWhite">
            <a:xfrm>
              <a:off x="2189" y="2315"/>
              <a:ext cx="1022" cy="996"/>
            </a:xfrm>
            <a:custGeom>
              <a:avLst/>
              <a:gdLst>
                <a:gd name="T0" fmla="*/ 6 w 1102"/>
                <a:gd name="T1" fmla="*/ 6 h 1074"/>
                <a:gd name="T2" fmla="*/ 6 w 1102"/>
                <a:gd name="T3" fmla="*/ 6 h 1074"/>
                <a:gd name="T4" fmla="*/ 6 w 1102"/>
                <a:gd name="T5" fmla="*/ 6 h 1074"/>
                <a:gd name="T6" fmla="*/ 6 w 1102"/>
                <a:gd name="T7" fmla="*/ 6 h 1074"/>
                <a:gd name="T8" fmla="*/ 6 w 1102"/>
                <a:gd name="T9" fmla="*/ 6 h 1074"/>
                <a:gd name="T10" fmla="*/ 6 w 1102"/>
                <a:gd name="T11" fmla="*/ 6 h 1074"/>
                <a:gd name="T12" fmla="*/ 6 w 1102"/>
                <a:gd name="T13" fmla="*/ 6 h 1074"/>
                <a:gd name="T14" fmla="*/ 6 w 1102"/>
                <a:gd name="T15" fmla="*/ 6 h 1074"/>
                <a:gd name="T16" fmla="*/ 6 w 1102"/>
                <a:gd name="T17" fmla="*/ 6 h 1074"/>
                <a:gd name="T18" fmla="*/ 6 w 1102"/>
                <a:gd name="T19" fmla="*/ 6 h 1074"/>
                <a:gd name="T20" fmla="*/ 6 w 1102"/>
                <a:gd name="T21" fmla="*/ 6 h 1074"/>
                <a:gd name="T22" fmla="*/ 6 w 1102"/>
                <a:gd name="T23" fmla="*/ 6 h 1074"/>
                <a:gd name="T24" fmla="*/ 6 w 1102"/>
                <a:gd name="T25" fmla="*/ 6 h 1074"/>
                <a:gd name="T26" fmla="*/ 6 w 1102"/>
                <a:gd name="T27" fmla="*/ 6 h 1074"/>
                <a:gd name="T28" fmla="*/ 6 w 1102"/>
                <a:gd name="T29" fmla="*/ 6 h 1074"/>
                <a:gd name="T30" fmla="*/ 6 w 1102"/>
                <a:gd name="T31" fmla="*/ 0 h 1074"/>
                <a:gd name="T32" fmla="*/ 0 w 1102"/>
                <a:gd name="T33" fmla="*/ 6 h 1074"/>
                <a:gd name="T34" fmla="*/ 4 w 1102"/>
                <a:gd name="T35" fmla="*/ 6 h 1074"/>
                <a:gd name="T36" fmla="*/ 6 w 1102"/>
                <a:gd name="T37" fmla="*/ 6 h 1074"/>
                <a:gd name="T38" fmla="*/ 6 w 1102"/>
                <a:gd name="T39" fmla="*/ 6 h 1074"/>
                <a:gd name="T40" fmla="*/ 6 w 1102"/>
                <a:gd name="T41" fmla="*/ 6 h 1074"/>
                <a:gd name="T42" fmla="*/ 6 w 1102"/>
                <a:gd name="T43" fmla="*/ 6 h 1074"/>
                <a:gd name="T44" fmla="*/ 6 w 1102"/>
                <a:gd name="T45" fmla="*/ 6 h 1074"/>
                <a:gd name="T46" fmla="*/ 6 w 1102"/>
                <a:gd name="T47" fmla="*/ 6 h 1074"/>
                <a:gd name="T48" fmla="*/ 6 w 1102"/>
                <a:gd name="T49" fmla="*/ 6 h 1074"/>
                <a:gd name="T50" fmla="*/ 6 w 1102"/>
                <a:gd name="T51" fmla="*/ 6 h 1074"/>
                <a:gd name="T52" fmla="*/ 6 w 1102"/>
                <a:gd name="T53" fmla="*/ 6 h 1074"/>
                <a:gd name="T54" fmla="*/ 6 w 1102"/>
                <a:gd name="T55" fmla="*/ 6 h 1074"/>
                <a:gd name="T56" fmla="*/ 6 w 1102"/>
                <a:gd name="T57" fmla="*/ 6 h 1074"/>
                <a:gd name="T58" fmla="*/ 6 w 1102"/>
                <a:gd name="T59" fmla="*/ 6 h 1074"/>
                <a:gd name="T60" fmla="*/ 6 w 1102"/>
                <a:gd name="T61" fmla="*/ 6 h 1074"/>
                <a:gd name="T62" fmla="*/ 6 w 1102"/>
                <a:gd name="T63" fmla="*/ 6 h 1074"/>
                <a:gd name="T64" fmla="*/ 6 w 1102"/>
                <a:gd name="T65" fmla="*/ 6 h 1074"/>
                <a:gd name="T66" fmla="*/ 6 w 1102"/>
                <a:gd name="T67" fmla="*/ 6 h 1074"/>
                <a:gd name="T68" fmla="*/ 6 w 1102"/>
                <a:gd name="T69" fmla="*/ 6 h 1074"/>
                <a:gd name="T70" fmla="*/ 6 w 1102"/>
                <a:gd name="T71" fmla="*/ 6 h 1074"/>
                <a:gd name="T72" fmla="*/ 6 w 1102"/>
                <a:gd name="T73" fmla="*/ 6 h 1074"/>
                <a:gd name="T74" fmla="*/ 6 w 1102"/>
                <a:gd name="T75" fmla="*/ 6 h 1074"/>
                <a:gd name="T76" fmla="*/ 6 w 1102"/>
                <a:gd name="T77" fmla="*/ 6 h 1074"/>
                <a:gd name="T78" fmla="*/ 6 w 1102"/>
                <a:gd name="T79" fmla="*/ 6 h 1074"/>
                <a:gd name="T80" fmla="*/ 6 w 1102"/>
                <a:gd name="T81" fmla="*/ 6 h 1074"/>
                <a:gd name="T82" fmla="*/ 6 w 1102"/>
                <a:gd name="T83" fmla="*/ 6 h 1074"/>
                <a:gd name="T84" fmla="*/ 6 w 1102"/>
                <a:gd name="T85" fmla="*/ 6 h 1074"/>
                <a:gd name="T86" fmla="*/ 6 w 1102"/>
                <a:gd name="T87" fmla="*/ 6 h 1074"/>
                <a:gd name="T88" fmla="*/ 6 w 1102"/>
                <a:gd name="T89" fmla="*/ 6 h 1074"/>
                <a:gd name="T90" fmla="*/ 6 w 1102"/>
                <a:gd name="T91" fmla="*/ 6 h 1074"/>
                <a:gd name="T92" fmla="*/ 6 w 1102"/>
                <a:gd name="T93" fmla="*/ 6 h 1074"/>
                <a:gd name="T94" fmla="*/ 6 w 1102"/>
                <a:gd name="T95" fmla="*/ 6 h 1074"/>
                <a:gd name="T96" fmla="*/ 6 w 1102"/>
                <a:gd name="T97" fmla="*/ 6 h 1074"/>
                <a:gd name="T98" fmla="*/ 6 w 1102"/>
                <a:gd name="T99" fmla="*/ 6 h 1074"/>
                <a:gd name="T100" fmla="*/ 6 w 1102"/>
                <a:gd name="T101" fmla="*/ 6 h 1074"/>
                <a:gd name="T102" fmla="*/ 6 w 1102"/>
                <a:gd name="T103" fmla="*/ 6 h 1074"/>
                <a:gd name="T104" fmla="*/ 6 w 1102"/>
                <a:gd name="T105" fmla="*/ 6 h 1074"/>
                <a:gd name="T106" fmla="*/ 6 w 1102"/>
                <a:gd name="T107" fmla="*/ 6 h 1074"/>
                <a:gd name="T108" fmla="*/ 6 w 1102"/>
                <a:gd name="T109" fmla="*/ 6 h 1074"/>
                <a:gd name="T110" fmla="*/ 6 w 1102"/>
                <a:gd name="T111" fmla="*/ 6 h 1074"/>
                <a:gd name="T112" fmla="*/ 6 w 1102"/>
                <a:gd name="T113" fmla="*/ 6 h 1074"/>
                <a:gd name="T114" fmla="*/ 6 w 1102"/>
                <a:gd name="T115" fmla="*/ 6 h 1074"/>
                <a:gd name="T116" fmla="*/ 6 w 1102"/>
                <a:gd name="T117" fmla="*/ 6 h 1074"/>
                <a:gd name="T118" fmla="*/ 6 w 1102"/>
                <a:gd name="T119" fmla="*/ 6 h 107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102"/>
                <a:gd name="T181" fmla="*/ 0 h 1074"/>
                <a:gd name="T182" fmla="*/ 1102 w 1102"/>
                <a:gd name="T183" fmla="*/ 1074 h 107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102" h="1074">
                  <a:moveTo>
                    <a:pt x="1016" y="302"/>
                  </a:moveTo>
                  <a:lnTo>
                    <a:pt x="1012" y="300"/>
                  </a:lnTo>
                  <a:lnTo>
                    <a:pt x="1008" y="296"/>
                  </a:lnTo>
                  <a:lnTo>
                    <a:pt x="1000" y="294"/>
                  </a:lnTo>
                  <a:lnTo>
                    <a:pt x="962" y="274"/>
                  </a:lnTo>
                  <a:lnTo>
                    <a:pt x="960" y="276"/>
                  </a:lnTo>
                  <a:lnTo>
                    <a:pt x="948" y="280"/>
                  </a:lnTo>
                  <a:lnTo>
                    <a:pt x="930" y="276"/>
                  </a:lnTo>
                  <a:lnTo>
                    <a:pt x="922" y="276"/>
                  </a:lnTo>
                  <a:lnTo>
                    <a:pt x="916" y="278"/>
                  </a:lnTo>
                  <a:lnTo>
                    <a:pt x="902" y="284"/>
                  </a:lnTo>
                  <a:lnTo>
                    <a:pt x="884" y="284"/>
                  </a:lnTo>
                  <a:lnTo>
                    <a:pt x="880" y="288"/>
                  </a:lnTo>
                  <a:lnTo>
                    <a:pt x="866" y="298"/>
                  </a:lnTo>
                  <a:lnTo>
                    <a:pt x="854" y="290"/>
                  </a:lnTo>
                  <a:lnTo>
                    <a:pt x="846" y="284"/>
                  </a:lnTo>
                  <a:lnTo>
                    <a:pt x="846" y="282"/>
                  </a:lnTo>
                  <a:lnTo>
                    <a:pt x="838" y="280"/>
                  </a:lnTo>
                  <a:lnTo>
                    <a:pt x="836" y="284"/>
                  </a:lnTo>
                  <a:lnTo>
                    <a:pt x="832" y="286"/>
                  </a:lnTo>
                  <a:lnTo>
                    <a:pt x="822" y="282"/>
                  </a:lnTo>
                  <a:lnTo>
                    <a:pt x="820" y="276"/>
                  </a:lnTo>
                  <a:lnTo>
                    <a:pt x="818" y="276"/>
                  </a:lnTo>
                  <a:lnTo>
                    <a:pt x="810" y="280"/>
                  </a:lnTo>
                  <a:lnTo>
                    <a:pt x="804" y="288"/>
                  </a:lnTo>
                  <a:lnTo>
                    <a:pt x="806" y="294"/>
                  </a:lnTo>
                  <a:lnTo>
                    <a:pt x="800" y="298"/>
                  </a:lnTo>
                  <a:lnTo>
                    <a:pt x="796" y="290"/>
                  </a:lnTo>
                  <a:lnTo>
                    <a:pt x="798" y="284"/>
                  </a:lnTo>
                  <a:lnTo>
                    <a:pt x="796" y="280"/>
                  </a:lnTo>
                  <a:lnTo>
                    <a:pt x="790" y="280"/>
                  </a:lnTo>
                  <a:lnTo>
                    <a:pt x="782" y="284"/>
                  </a:lnTo>
                  <a:lnTo>
                    <a:pt x="778" y="284"/>
                  </a:lnTo>
                  <a:lnTo>
                    <a:pt x="758" y="270"/>
                  </a:lnTo>
                  <a:lnTo>
                    <a:pt x="752" y="272"/>
                  </a:lnTo>
                  <a:lnTo>
                    <a:pt x="750" y="284"/>
                  </a:lnTo>
                  <a:lnTo>
                    <a:pt x="734" y="280"/>
                  </a:lnTo>
                  <a:lnTo>
                    <a:pt x="734" y="270"/>
                  </a:lnTo>
                  <a:lnTo>
                    <a:pt x="730" y="268"/>
                  </a:lnTo>
                  <a:lnTo>
                    <a:pt x="722" y="260"/>
                  </a:lnTo>
                  <a:lnTo>
                    <a:pt x="722" y="256"/>
                  </a:lnTo>
                  <a:lnTo>
                    <a:pt x="702" y="254"/>
                  </a:lnTo>
                  <a:lnTo>
                    <a:pt x="696" y="260"/>
                  </a:lnTo>
                  <a:lnTo>
                    <a:pt x="686" y="256"/>
                  </a:lnTo>
                  <a:lnTo>
                    <a:pt x="682" y="248"/>
                  </a:lnTo>
                  <a:lnTo>
                    <a:pt x="676" y="250"/>
                  </a:lnTo>
                  <a:lnTo>
                    <a:pt x="674" y="252"/>
                  </a:lnTo>
                  <a:lnTo>
                    <a:pt x="670" y="252"/>
                  </a:lnTo>
                  <a:lnTo>
                    <a:pt x="662" y="248"/>
                  </a:lnTo>
                  <a:lnTo>
                    <a:pt x="640" y="244"/>
                  </a:lnTo>
                  <a:lnTo>
                    <a:pt x="638" y="242"/>
                  </a:lnTo>
                  <a:lnTo>
                    <a:pt x="634" y="234"/>
                  </a:lnTo>
                  <a:lnTo>
                    <a:pt x="634" y="230"/>
                  </a:lnTo>
                  <a:lnTo>
                    <a:pt x="630" y="226"/>
                  </a:lnTo>
                  <a:lnTo>
                    <a:pt x="622" y="220"/>
                  </a:lnTo>
                  <a:lnTo>
                    <a:pt x="616" y="226"/>
                  </a:lnTo>
                  <a:lnTo>
                    <a:pt x="600" y="228"/>
                  </a:lnTo>
                  <a:lnTo>
                    <a:pt x="594" y="226"/>
                  </a:lnTo>
                  <a:lnTo>
                    <a:pt x="582" y="210"/>
                  </a:lnTo>
                  <a:lnTo>
                    <a:pt x="578" y="206"/>
                  </a:lnTo>
                  <a:lnTo>
                    <a:pt x="570" y="206"/>
                  </a:lnTo>
                  <a:lnTo>
                    <a:pt x="576" y="14"/>
                  </a:lnTo>
                  <a:lnTo>
                    <a:pt x="340" y="0"/>
                  </a:lnTo>
                  <a:lnTo>
                    <a:pt x="334" y="0"/>
                  </a:lnTo>
                  <a:lnTo>
                    <a:pt x="298" y="448"/>
                  </a:lnTo>
                  <a:lnTo>
                    <a:pt x="2" y="418"/>
                  </a:lnTo>
                  <a:lnTo>
                    <a:pt x="0" y="420"/>
                  </a:lnTo>
                  <a:lnTo>
                    <a:pt x="2" y="424"/>
                  </a:lnTo>
                  <a:lnTo>
                    <a:pt x="4" y="426"/>
                  </a:lnTo>
                  <a:lnTo>
                    <a:pt x="0" y="430"/>
                  </a:lnTo>
                  <a:lnTo>
                    <a:pt x="4" y="438"/>
                  </a:lnTo>
                  <a:lnTo>
                    <a:pt x="4" y="440"/>
                  </a:lnTo>
                  <a:lnTo>
                    <a:pt x="20" y="450"/>
                  </a:lnTo>
                  <a:lnTo>
                    <a:pt x="24" y="462"/>
                  </a:lnTo>
                  <a:lnTo>
                    <a:pt x="30" y="474"/>
                  </a:lnTo>
                  <a:lnTo>
                    <a:pt x="46" y="484"/>
                  </a:lnTo>
                  <a:lnTo>
                    <a:pt x="92" y="540"/>
                  </a:lnTo>
                  <a:lnTo>
                    <a:pt x="130" y="572"/>
                  </a:lnTo>
                  <a:lnTo>
                    <a:pt x="134" y="576"/>
                  </a:lnTo>
                  <a:lnTo>
                    <a:pt x="136" y="584"/>
                  </a:lnTo>
                  <a:lnTo>
                    <a:pt x="136" y="592"/>
                  </a:lnTo>
                  <a:lnTo>
                    <a:pt x="138" y="596"/>
                  </a:lnTo>
                  <a:lnTo>
                    <a:pt x="148" y="610"/>
                  </a:lnTo>
                  <a:lnTo>
                    <a:pt x="146" y="642"/>
                  </a:lnTo>
                  <a:lnTo>
                    <a:pt x="148" y="652"/>
                  </a:lnTo>
                  <a:lnTo>
                    <a:pt x="162" y="674"/>
                  </a:lnTo>
                  <a:lnTo>
                    <a:pt x="220" y="718"/>
                  </a:lnTo>
                  <a:lnTo>
                    <a:pt x="260" y="742"/>
                  </a:lnTo>
                  <a:lnTo>
                    <a:pt x="272" y="744"/>
                  </a:lnTo>
                  <a:lnTo>
                    <a:pt x="278" y="740"/>
                  </a:lnTo>
                  <a:lnTo>
                    <a:pt x="288" y="728"/>
                  </a:lnTo>
                  <a:lnTo>
                    <a:pt x="294" y="724"/>
                  </a:lnTo>
                  <a:lnTo>
                    <a:pt x="312" y="684"/>
                  </a:lnTo>
                  <a:lnTo>
                    <a:pt x="320" y="672"/>
                  </a:lnTo>
                  <a:lnTo>
                    <a:pt x="326" y="668"/>
                  </a:lnTo>
                  <a:lnTo>
                    <a:pt x="340" y="672"/>
                  </a:lnTo>
                  <a:lnTo>
                    <a:pt x="342" y="672"/>
                  </a:lnTo>
                  <a:lnTo>
                    <a:pt x="346" y="666"/>
                  </a:lnTo>
                  <a:lnTo>
                    <a:pt x="350" y="662"/>
                  </a:lnTo>
                  <a:lnTo>
                    <a:pt x="356" y="664"/>
                  </a:lnTo>
                  <a:lnTo>
                    <a:pt x="364" y="668"/>
                  </a:lnTo>
                  <a:lnTo>
                    <a:pt x="386" y="672"/>
                  </a:lnTo>
                  <a:lnTo>
                    <a:pt x="392" y="674"/>
                  </a:lnTo>
                  <a:lnTo>
                    <a:pt x="408" y="680"/>
                  </a:lnTo>
                  <a:lnTo>
                    <a:pt x="414" y="676"/>
                  </a:lnTo>
                  <a:lnTo>
                    <a:pt x="432" y="686"/>
                  </a:lnTo>
                  <a:lnTo>
                    <a:pt x="436" y="696"/>
                  </a:lnTo>
                  <a:lnTo>
                    <a:pt x="438" y="698"/>
                  </a:lnTo>
                  <a:lnTo>
                    <a:pt x="440" y="702"/>
                  </a:lnTo>
                  <a:lnTo>
                    <a:pt x="444" y="702"/>
                  </a:lnTo>
                  <a:lnTo>
                    <a:pt x="452" y="708"/>
                  </a:lnTo>
                  <a:lnTo>
                    <a:pt x="462" y="722"/>
                  </a:lnTo>
                  <a:lnTo>
                    <a:pt x="478" y="736"/>
                  </a:lnTo>
                  <a:lnTo>
                    <a:pt x="488" y="750"/>
                  </a:lnTo>
                  <a:lnTo>
                    <a:pt x="488" y="754"/>
                  </a:lnTo>
                  <a:lnTo>
                    <a:pt x="514" y="818"/>
                  </a:lnTo>
                  <a:lnTo>
                    <a:pt x="518" y="828"/>
                  </a:lnTo>
                  <a:lnTo>
                    <a:pt x="546" y="862"/>
                  </a:lnTo>
                  <a:lnTo>
                    <a:pt x="548" y="868"/>
                  </a:lnTo>
                  <a:lnTo>
                    <a:pt x="568" y="890"/>
                  </a:lnTo>
                  <a:lnTo>
                    <a:pt x="572" y="894"/>
                  </a:lnTo>
                  <a:lnTo>
                    <a:pt x="580" y="902"/>
                  </a:lnTo>
                  <a:lnTo>
                    <a:pt x="582" y="908"/>
                  </a:lnTo>
                  <a:lnTo>
                    <a:pt x="582" y="928"/>
                  </a:lnTo>
                  <a:lnTo>
                    <a:pt x="588" y="936"/>
                  </a:lnTo>
                  <a:lnTo>
                    <a:pt x="590" y="960"/>
                  </a:lnTo>
                  <a:lnTo>
                    <a:pt x="596" y="968"/>
                  </a:lnTo>
                  <a:lnTo>
                    <a:pt x="616" y="1006"/>
                  </a:lnTo>
                  <a:lnTo>
                    <a:pt x="618" y="1018"/>
                  </a:lnTo>
                  <a:lnTo>
                    <a:pt x="632" y="1018"/>
                  </a:lnTo>
                  <a:lnTo>
                    <a:pt x="648" y="1028"/>
                  </a:lnTo>
                  <a:lnTo>
                    <a:pt x="666" y="1034"/>
                  </a:lnTo>
                  <a:lnTo>
                    <a:pt x="694" y="1052"/>
                  </a:lnTo>
                  <a:lnTo>
                    <a:pt x="732" y="1054"/>
                  </a:lnTo>
                  <a:lnTo>
                    <a:pt x="738" y="1056"/>
                  </a:lnTo>
                  <a:lnTo>
                    <a:pt x="758" y="1070"/>
                  </a:lnTo>
                  <a:lnTo>
                    <a:pt x="770" y="1074"/>
                  </a:lnTo>
                  <a:lnTo>
                    <a:pt x="778" y="1062"/>
                  </a:lnTo>
                  <a:lnTo>
                    <a:pt x="788" y="1064"/>
                  </a:lnTo>
                  <a:lnTo>
                    <a:pt x="790" y="1062"/>
                  </a:lnTo>
                  <a:lnTo>
                    <a:pt x="790" y="1056"/>
                  </a:lnTo>
                  <a:lnTo>
                    <a:pt x="782" y="1054"/>
                  </a:lnTo>
                  <a:lnTo>
                    <a:pt x="782" y="1050"/>
                  </a:lnTo>
                  <a:lnTo>
                    <a:pt x="774" y="1040"/>
                  </a:lnTo>
                  <a:lnTo>
                    <a:pt x="762" y="994"/>
                  </a:lnTo>
                  <a:lnTo>
                    <a:pt x="756" y="974"/>
                  </a:lnTo>
                  <a:lnTo>
                    <a:pt x="766" y="946"/>
                  </a:lnTo>
                  <a:lnTo>
                    <a:pt x="764" y="938"/>
                  </a:lnTo>
                  <a:lnTo>
                    <a:pt x="762" y="936"/>
                  </a:lnTo>
                  <a:lnTo>
                    <a:pt x="758" y="936"/>
                  </a:lnTo>
                  <a:lnTo>
                    <a:pt x="758" y="934"/>
                  </a:lnTo>
                  <a:lnTo>
                    <a:pt x="758" y="932"/>
                  </a:lnTo>
                  <a:lnTo>
                    <a:pt x="760" y="930"/>
                  </a:lnTo>
                  <a:lnTo>
                    <a:pt x="772" y="922"/>
                  </a:lnTo>
                  <a:lnTo>
                    <a:pt x="780" y="896"/>
                  </a:lnTo>
                  <a:lnTo>
                    <a:pt x="774" y="894"/>
                  </a:lnTo>
                  <a:lnTo>
                    <a:pt x="770" y="882"/>
                  </a:lnTo>
                  <a:lnTo>
                    <a:pt x="778" y="874"/>
                  </a:lnTo>
                  <a:lnTo>
                    <a:pt x="786" y="880"/>
                  </a:lnTo>
                  <a:lnTo>
                    <a:pt x="800" y="870"/>
                  </a:lnTo>
                  <a:lnTo>
                    <a:pt x="804" y="856"/>
                  </a:lnTo>
                  <a:lnTo>
                    <a:pt x="796" y="852"/>
                  </a:lnTo>
                  <a:lnTo>
                    <a:pt x="800" y="846"/>
                  </a:lnTo>
                  <a:lnTo>
                    <a:pt x="804" y="846"/>
                  </a:lnTo>
                  <a:lnTo>
                    <a:pt x="806" y="848"/>
                  </a:lnTo>
                  <a:lnTo>
                    <a:pt x="810" y="844"/>
                  </a:lnTo>
                  <a:lnTo>
                    <a:pt x="814" y="846"/>
                  </a:lnTo>
                  <a:lnTo>
                    <a:pt x="820" y="846"/>
                  </a:lnTo>
                  <a:lnTo>
                    <a:pt x="822" y="844"/>
                  </a:lnTo>
                  <a:lnTo>
                    <a:pt x="824" y="842"/>
                  </a:lnTo>
                  <a:lnTo>
                    <a:pt x="824" y="830"/>
                  </a:lnTo>
                  <a:lnTo>
                    <a:pt x="826" y="826"/>
                  </a:lnTo>
                  <a:lnTo>
                    <a:pt x="828" y="826"/>
                  </a:lnTo>
                  <a:lnTo>
                    <a:pt x="832" y="828"/>
                  </a:lnTo>
                  <a:lnTo>
                    <a:pt x="834" y="828"/>
                  </a:lnTo>
                  <a:lnTo>
                    <a:pt x="856" y="824"/>
                  </a:lnTo>
                  <a:lnTo>
                    <a:pt x="858" y="822"/>
                  </a:lnTo>
                  <a:lnTo>
                    <a:pt x="858" y="820"/>
                  </a:lnTo>
                  <a:lnTo>
                    <a:pt x="856" y="818"/>
                  </a:lnTo>
                  <a:lnTo>
                    <a:pt x="846" y="810"/>
                  </a:lnTo>
                  <a:lnTo>
                    <a:pt x="846" y="806"/>
                  </a:lnTo>
                  <a:lnTo>
                    <a:pt x="866" y="800"/>
                  </a:lnTo>
                  <a:lnTo>
                    <a:pt x="868" y="796"/>
                  </a:lnTo>
                  <a:lnTo>
                    <a:pt x="874" y="794"/>
                  </a:lnTo>
                  <a:lnTo>
                    <a:pt x="876" y="796"/>
                  </a:lnTo>
                  <a:lnTo>
                    <a:pt x="874" y="798"/>
                  </a:lnTo>
                  <a:lnTo>
                    <a:pt x="876" y="804"/>
                  </a:lnTo>
                  <a:lnTo>
                    <a:pt x="880" y="804"/>
                  </a:lnTo>
                  <a:lnTo>
                    <a:pt x="884" y="802"/>
                  </a:lnTo>
                  <a:lnTo>
                    <a:pt x="914" y="792"/>
                  </a:lnTo>
                  <a:lnTo>
                    <a:pt x="964" y="758"/>
                  </a:lnTo>
                  <a:lnTo>
                    <a:pt x="966" y="746"/>
                  </a:lnTo>
                  <a:lnTo>
                    <a:pt x="990" y="726"/>
                  </a:lnTo>
                  <a:lnTo>
                    <a:pt x="990" y="724"/>
                  </a:lnTo>
                  <a:lnTo>
                    <a:pt x="982" y="710"/>
                  </a:lnTo>
                  <a:lnTo>
                    <a:pt x="982" y="698"/>
                  </a:lnTo>
                  <a:lnTo>
                    <a:pt x="998" y="692"/>
                  </a:lnTo>
                  <a:lnTo>
                    <a:pt x="1002" y="692"/>
                  </a:lnTo>
                  <a:lnTo>
                    <a:pt x="1000" y="704"/>
                  </a:lnTo>
                  <a:lnTo>
                    <a:pt x="1000" y="708"/>
                  </a:lnTo>
                  <a:lnTo>
                    <a:pt x="1020" y="706"/>
                  </a:lnTo>
                  <a:lnTo>
                    <a:pt x="1022" y="710"/>
                  </a:lnTo>
                  <a:lnTo>
                    <a:pt x="1058" y="694"/>
                  </a:lnTo>
                  <a:lnTo>
                    <a:pt x="1078" y="694"/>
                  </a:lnTo>
                  <a:lnTo>
                    <a:pt x="1080" y="692"/>
                  </a:lnTo>
                  <a:lnTo>
                    <a:pt x="1078" y="690"/>
                  </a:lnTo>
                  <a:lnTo>
                    <a:pt x="1074" y="686"/>
                  </a:lnTo>
                  <a:lnTo>
                    <a:pt x="1072" y="680"/>
                  </a:lnTo>
                  <a:lnTo>
                    <a:pt x="1076" y="676"/>
                  </a:lnTo>
                  <a:lnTo>
                    <a:pt x="1078" y="670"/>
                  </a:lnTo>
                  <a:lnTo>
                    <a:pt x="1084" y="664"/>
                  </a:lnTo>
                  <a:lnTo>
                    <a:pt x="1090" y="642"/>
                  </a:lnTo>
                  <a:lnTo>
                    <a:pt x="1086" y="634"/>
                  </a:lnTo>
                  <a:lnTo>
                    <a:pt x="1086" y="626"/>
                  </a:lnTo>
                  <a:lnTo>
                    <a:pt x="1088" y="622"/>
                  </a:lnTo>
                  <a:lnTo>
                    <a:pt x="1086" y="616"/>
                  </a:lnTo>
                  <a:lnTo>
                    <a:pt x="1090" y="604"/>
                  </a:lnTo>
                  <a:lnTo>
                    <a:pt x="1096" y="598"/>
                  </a:lnTo>
                  <a:lnTo>
                    <a:pt x="1098" y="588"/>
                  </a:lnTo>
                  <a:lnTo>
                    <a:pt x="1102" y="570"/>
                  </a:lnTo>
                  <a:lnTo>
                    <a:pt x="1102" y="560"/>
                  </a:lnTo>
                  <a:lnTo>
                    <a:pt x="1098" y="544"/>
                  </a:lnTo>
                  <a:lnTo>
                    <a:pt x="1092" y="534"/>
                  </a:lnTo>
                  <a:lnTo>
                    <a:pt x="1090" y="532"/>
                  </a:lnTo>
                  <a:lnTo>
                    <a:pt x="1090" y="526"/>
                  </a:lnTo>
                  <a:lnTo>
                    <a:pt x="1088" y="522"/>
                  </a:lnTo>
                  <a:lnTo>
                    <a:pt x="1084" y="512"/>
                  </a:lnTo>
                  <a:lnTo>
                    <a:pt x="1078" y="508"/>
                  </a:lnTo>
                  <a:lnTo>
                    <a:pt x="1076" y="504"/>
                  </a:lnTo>
                  <a:lnTo>
                    <a:pt x="1080" y="494"/>
                  </a:lnTo>
                  <a:lnTo>
                    <a:pt x="1072" y="480"/>
                  </a:lnTo>
                  <a:lnTo>
                    <a:pt x="1060" y="468"/>
                  </a:lnTo>
                  <a:lnTo>
                    <a:pt x="1056" y="462"/>
                  </a:lnTo>
                  <a:lnTo>
                    <a:pt x="1054" y="362"/>
                  </a:lnTo>
                  <a:lnTo>
                    <a:pt x="1054" y="310"/>
                  </a:lnTo>
                  <a:lnTo>
                    <a:pt x="1042" y="308"/>
                  </a:lnTo>
                  <a:lnTo>
                    <a:pt x="1032" y="312"/>
                  </a:lnTo>
                  <a:lnTo>
                    <a:pt x="1028" y="310"/>
                  </a:lnTo>
                  <a:lnTo>
                    <a:pt x="1016" y="30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3" name="Freeform 54"/>
            <p:cNvSpPr>
              <a:spLocks/>
            </p:cNvSpPr>
            <p:nvPr/>
          </p:nvSpPr>
          <p:spPr bwMode="grayWhite">
            <a:xfrm>
              <a:off x="3496" y="2037"/>
              <a:ext cx="538" cy="278"/>
            </a:xfrm>
            <a:custGeom>
              <a:avLst/>
              <a:gdLst>
                <a:gd name="T0" fmla="*/ 6 w 580"/>
                <a:gd name="T1" fmla="*/ 7 h 298"/>
                <a:gd name="T2" fmla="*/ 6 w 580"/>
                <a:gd name="T3" fmla="*/ 7 h 298"/>
                <a:gd name="T4" fmla="*/ 6 w 580"/>
                <a:gd name="T5" fmla="*/ 7 h 298"/>
                <a:gd name="T6" fmla="*/ 6 w 580"/>
                <a:gd name="T7" fmla="*/ 7 h 298"/>
                <a:gd name="T8" fmla="*/ 6 w 580"/>
                <a:gd name="T9" fmla="*/ 7 h 298"/>
                <a:gd name="T10" fmla="*/ 6 w 580"/>
                <a:gd name="T11" fmla="*/ 7 h 298"/>
                <a:gd name="T12" fmla="*/ 6 w 580"/>
                <a:gd name="T13" fmla="*/ 7 h 298"/>
                <a:gd name="T14" fmla="*/ 6 w 580"/>
                <a:gd name="T15" fmla="*/ 7 h 298"/>
                <a:gd name="T16" fmla="*/ 6 w 580"/>
                <a:gd name="T17" fmla="*/ 7 h 298"/>
                <a:gd name="T18" fmla="*/ 6 w 580"/>
                <a:gd name="T19" fmla="*/ 7 h 298"/>
                <a:gd name="T20" fmla="*/ 6 w 580"/>
                <a:gd name="T21" fmla="*/ 7 h 298"/>
                <a:gd name="T22" fmla="*/ 6 w 580"/>
                <a:gd name="T23" fmla="*/ 7 h 298"/>
                <a:gd name="T24" fmla="*/ 6 w 580"/>
                <a:gd name="T25" fmla="*/ 7 h 298"/>
                <a:gd name="T26" fmla="*/ 6 w 580"/>
                <a:gd name="T27" fmla="*/ 7 h 298"/>
                <a:gd name="T28" fmla="*/ 6 w 580"/>
                <a:gd name="T29" fmla="*/ 7 h 298"/>
                <a:gd name="T30" fmla="*/ 6 w 580"/>
                <a:gd name="T31" fmla="*/ 7 h 298"/>
                <a:gd name="T32" fmla="*/ 6 w 580"/>
                <a:gd name="T33" fmla="*/ 7 h 298"/>
                <a:gd name="T34" fmla="*/ 6 w 580"/>
                <a:gd name="T35" fmla="*/ 7 h 298"/>
                <a:gd name="T36" fmla="*/ 6 w 580"/>
                <a:gd name="T37" fmla="*/ 7 h 298"/>
                <a:gd name="T38" fmla="*/ 6 w 580"/>
                <a:gd name="T39" fmla="*/ 7 h 298"/>
                <a:gd name="T40" fmla="*/ 6 w 580"/>
                <a:gd name="T41" fmla="*/ 7 h 298"/>
                <a:gd name="T42" fmla="*/ 6 w 580"/>
                <a:gd name="T43" fmla="*/ 7 h 298"/>
                <a:gd name="T44" fmla="*/ 6 w 580"/>
                <a:gd name="T45" fmla="*/ 7 h 298"/>
                <a:gd name="T46" fmla="*/ 6 w 580"/>
                <a:gd name="T47" fmla="*/ 7 h 298"/>
                <a:gd name="T48" fmla="*/ 6 w 580"/>
                <a:gd name="T49" fmla="*/ 0 h 298"/>
                <a:gd name="T50" fmla="*/ 6 w 580"/>
                <a:gd name="T51" fmla="*/ 6 h 298"/>
                <a:gd name="T52" fmla="*/ 6 w 580"/>
                <a:gd name="T53" fmla="*/ 2 h 298"/>
                <a:gd name="T54" fmla="*/ 6 w 580"/>
                <a:gd name="T55" fmla="*/ 7 h 298"/>
                <a:gd name="T56" fmla="*/ 6 w 580"/>
                <a:gd name="T57" fmla="*/ 7 h 298"/>
                <a:gd name="T58" fmla="*/ 6 w 580"/>
                <a:gd name="T59" fmla="*/ 7 h 298"/>
                <a:gd name="T60" fmla="*/ 6 w 580"/>
                <a:gd name="T61" fmla="*/ 7 h 298"/>
                <a:gd name="T62" fmla="*/ 6 w 580"/>
                <a:gd name="T63" fmla="*/ 7 h 298"/>
                <a:gd name="T64" fmla="*/ 6 w 580"/>
                <a:gd name="T65" fmla="*/ 7 h 298"/>
                <a:gd name="T66" fmla="*/ 6 w 580"/>
                <a:gd name="T67" fmla="*/ 7 h 298"/>
                <a:gd name="T68" fmla="*/ 6 w 580"/>
                <a:gd name="T69" fmla="*/ 7 h 298"/>
                <a:gd name="T70" fmla="*/ 6 w 580"/>
                <a:gd name="T71" fmla="*/ 7 h 298"/>
                <a:gd name="T72" fmla="*/ 6 w 580"/>
                <a:gd name="T73" fmla="*/ 7 h 298"/>
                <a:gd name="T74" fmla="*/ 6 w 580"/>
                <a:gd name="T75" fmla="*/ 7 h 298"/>
                <a:gd name="T76" fmla="*/ 6 w 580"/>
                <a:gd name="T77" fmla="*/ 7 h 298"/>
                <a:gd name="T78" fmla="*/ 6 w 580"/>
                <a:gd name="T79" fmla="*/ 7 h 298"/>
                <a:gd name="T80" fmla="*/ 6 w 580"/>
                <a:gd name="T81" fmla="*/ 7 h 298"/>
                <a:gd name="T82" fmla="*/ 6 w 580"/>
                <a:gd name="T83" fmla="*/ 7 h 298"/>
                <a:gd name="T84" fmla="*/ 6 w 580"/>
                <a:gd name="T85" fmla="*/ 7 h 298"/>
                <a:gd name="T86" fmla="*/ 6 w 580"/>
                <a:gd name="T87" fmla="*/ 7 h 298"/>
                <a:gd name="T88" fmla="*/ 6 w 580"/>
                <a:gd name="T89" fmla="*/ 7 h 298"/>
                <a:gd name="T90" fmla="*/ 6 w 580"/>
                <a:gd name="T91" fmla="*/ 7 h 298"/>
                <a:gd name="T92" fmla="*/ 6 w 580"/>
                <a:gd name="T93" fmla="*/ 7 h 298"/>
                <a:gd name="T94" fmla="*/ 6 w 580"/>
                <a:gd name="T95" fmla="*/ 7 h 298"/>
                <a:gd name="T96" fmla="*/ 6 w 580"/>
                <a:gd name="T97" fmla="*/ 7 h 298"/>
                <a:gd name="T98" fmla="*/ 6 w 580"/>
                <a:gd name="T99" fmla="*/ 7 h 298"/>
                <a:gd name="T100" fmla="*/ 6 w 580"/>
                <a:gd name="T101" fmla="*/ 7 h 298"/>
                <a:gd name="T102" fmla="*/ 6 w 580"/>
                <a:gd name="T103" fmla="*/ 7 h 298"/>
                <a:gd name="T104" fmla="*/ 6 w 580"/>
                <a:gd name="T105" fmla="*/ 7 h 298"/>
                <a:gd name="T106" fmla="*/ 6 w 580"/>
                <a:gd name="T107" fmla="*/ 7 h 298"/>
                <a:gd name="T108" fmla="*/ 6 w 580"/>
                <a:gd name="T109" fmla="*/ 7 h 29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80"/>
                <a:gd name="T166" fmla="*/ 0 h 298"/>
                <a:gd name="T167" fmla="*/ 580 w 580"/>
                <a:gd name="T168" fmla="*/ 298 h 29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80" h="298">
                  <a:moveTo>
                    <a:pt x="0" y="298"/>
                  </a:moveTo>
                  <a:lnTo>
                    <a:pt x="116" y="288"/>
                  </a:lnTo>
                  <a:lnTo>
                    <a:pt x="116" y="278"/>
                  </a:lnTo>
                  <a:lnTo>
                    <a:pt x="114" y="274"/>
                  </a:lnTo>
                  <a:lnTo>
                    <a:pt x="126" y="272"/>
                  </a:lnTo>
                  <a:lnTo>
                    <a:pt x="132" y="274"/>
                  </a:lnTo>
                  <a:lnTo>
                    <a:pt x="458" y="246"/>
                  </a:lnTo>
                  <a:lnTo>
                    <a:pt x="464" y="240"/>
                  </a:lnTo>
                  <a:lnTo>
                    <a:pt x="470" y="236"/>
                  </a:lnTo>
                  <a:lnTo>
                    <a:pt x="498" y="222"/>
                  </a:lnTo>
                  <a:lnTo>
                    <a:pt x="502" y="214"/>
                  </a:lnTo>
                  <a:lnTo>
                    <a:pt x="518" y="204"/>
                  </a:lnTo>
                  <a:lnTo>
                    <a:pt x="518" y="196"/>
                  </a:lnTo>
                  <a:lnTo>
                    <a:pt x="520" y="192"/>
                  </a:lnTo>
                  <a:lnTo>
                    <a:pt x="528" y="188"/>
                  </a:lnTo>
                  <a:lnTo>
                    <a:pt x="528" y="180"/>
                  </a:lnTo>
                  <a:lnTo>
                    <a:pt x="536" y="172"/>
                  </a:lnTo>
                  <a:lnTo>
                    <a:pt x="576" y="138"/>
                  </a:lnTo>
                  <a:lnTo>
                    <a:pt x="580" y="130"/>
                  </a:lnTo>
                  <a:lnTo>
                    <a:pt x="574" y="130"/>
                  </a:lnTo>
                  <a:lnTo>
                    <a:pt x="568" y="126"/>
                  </a:lnTo>
                  <a:lnTo>
                    <a:pt x="566" y="126"/>
                  </a:lnTo>
                  <a:lnTo>
                    <a:pt x="564" y="122"/>
                  </a:lnTo>
                  <a:lnTo>
                    <a:pt x="556" y="120"/>
                  </a:lnTo>
                  <a:lnTo>
                    <a:pt x="552" y="120"/>
                  </a:lnTo>
                  <a:lnTo>
                    <a:pt x="550" y="118"/>
                  </a:lnTo>
                  <a:lnTo>
                    <a:pt x="540" y="102"/>
                  </a:lnTo>
                  <a:lnTo>
                    <a:pt x="524" y="82"/>
                  </a:lnTo>
                  <a:lnTo>
                    <a:pt x="522" y="76"/>
                  </a:lnTo>
                  <a:lnTo>
                    <a:pt x="522" y="70"/>
                  </a:lnTo>
                  <a:lnTo>
                    <a:pt x="522" y="62"/>
                  </a:lnTo>
                  <a:lnTo>
                    <a:pt x="520" y="48"/>
                  </a:lnTo>
                  <a:lnTo>
                    <a:pt x="518" y="46"/>
                  </a:lnTo>
                  <a:lnTo>
                    <a:pt x="508" y="38"/>
                  </a:lnTo>
                  <a:lnTo>
                    <a:pt x="500" y="38"/>
                  </a:lnTo>
                  <a:lnTo>
                    <a:pt x="492" y="26"/>
                  </a:lnTo>
                  <a:lnTo>
                    <a:pt x="488" y="20"/>
                  </a:lnTo>
                  <a:lnTo>
                    <a:pt x="478" y="26"/>
                  </a:lnTo>
                  <a:lnTo>
                    <a:pt x="476" y="32"/>
                  </a:lnTo>
                  <a:lnTo>
                    <a:pt x="470" y="34"/>
                  </a:lnTo>
                  <a:lnTo>
                    <a:pt x="468" y="36"/>
                  </a:lnTo>
                  <a:lnTo>
                    <a:pt x="458" y="38"/>
                  </a:lnTo>
                  <a:lnTo>
                    <a:pt x="444" y="32"/>
                  </a:lnTo>
                  <a:lnTo>
                    <a:pt x="438" y="34"/>
                  </a:lnTo>
                  <a:lnTo>
                    <a:pt x="432" y="42"/>
                  </a:lnTo>
                  <a:lnTo>
                    <a:pt x="416" y="30"/>
                  </a:lnTo>
                  <a:lnTo>
                    <a:pt x="400" y="32"/>
                  </a:lnTo>
                  <a:lnTo>
                    <a:pt x="388" y="26"/>
                  </a:lnTo>
                  <a:lnTo>
                    <a:pt x="382" y="12"/>
                  </a:lnTo>
                  <a:lnTo>
                    <a:pt x="366" y="0"/>
                  </a:lnTo>
                  <a:lnTo>
                    <a:pt x="358" y="6"/>
                  </a:lnTo>
                  <a:lnTo>
                    <a:pt x="354" y="6"/>
                  </a:lnTo>
                  <a:lnTo>
                    <a:pt x="346" y="2"/>
                  </a:lnTo>
                  <a:lnTo>
                    <a:pt x="338" y="2"/>
                  </a:lnTo>
                  <a:lnTo>
                    <a:pt x="336" y="10"/>
                  </a:lnTo>
                  <a:lnTo>
                    <a:pt x="336" y="14"/>
                  </a:lnTo>
                  <a:lnTo>
                    <a:pt x="342" y="32"/>
                  </a:lnTo>
                  <a:lnTo>
                    <a:pt x="338" y="38"/>
                  </a:lnTo>
                  <a:lnTo>
                    <a:pt x="328" y="40"/>
                  </a:lnTo>
                  <a:lnTo>
                    <a:pt x="318" y="48"/>
                  </a:lnTo>
                  <a:lnTo>
                    <a:pt x="306" y="46"/>
                  </a:lnTo>
                  <a:lnTo>
                    <a:pt x="300" y="50"/>
                  </a:lnTo>
                  <a:lnTo>
                    <a:pt x="300" y="64"/>
                  </a:lnTo>
                  <a:lnTo>
                    <a:pt x="268" y="106"/>
                  </a:lnTo>
                  <a:lnTo>
                    <a:pt x="264" y="122"/>
                  </a:lnTo>
                  <a:lnTo>
                    <a:pt x="244" y="124"/>
                  </a:lnTo>
                  <a:lnTo>
                    <a:pt x="234" y="114"/>
                  </a:lnTo>
                  <a:lnTo>
                    <a:pt x="230" y="112"/>
                  </a:lnTo>
                  <a:lnTo>
                    <a:pt x="224" y="120"/>
                  </a:lnTo>
                  <a:lnTo>
                    <a:pt x="218" y="140"/>
                  </a:lnTo>
                  <a:lnTo>
                    <a:pt x="212" y="144"/>
                  </a:lnTo>
                  <a:lnTo>
                    <a:pt x="204" y="140"/>
                  </a:lnTo>
                  <a:lnTo>
                    <a:pt x="198" y="132"/>
                  </a:lnTo>
                  <a:lnTo>
                    <a:pt x="186" y="138"/>
                  </a:lnTo>
                  <a:lnTo>
                    <a:pt x="180" y="152"/>
                  </a:lnTo>
                  <a:lnTo>
                    <a:pt x="176" y="154"/>
                  </a:lnTo>
                  <a:lnTo>
                    <a:pt x="174" y="152"/>
                  </a:lnTo>
                  <a:lnTo>
                    <a:pt x="150" y="140"/>
                  </a:lnTo>
                  <a:lnTo>
                    <a:pt x="132" y="148"/>
                  </a:lnTo>
                  <a:lnTo>
                    <a:pt x="118" y="146"/>
                  </a:lnTo>
                  <a:lnTo>
                    <a:pt x="114" y="154"/>
                  </a:lnTo>
                  <a:lnTo>
                    <a:pt x="116" y="158"/>
                  </a:lnTo>
                  <a:lnTo>
                    <a:pt x="110" y="160"/>
                  </a:lnTo>
                  <a:lnTo>
                    <a:pt x="104" y="158"/>
                  </a:lnTo>
                  <a:lnTo>
                    <a:pt x="104" y="160"/>
                  </a:lnTo>
                  <a:lnTo>
                    <a:pt x="102" y="164"/>
                  </a:lnTo>
                  <a:lnTo>
                    <a:pt x="100" y="172"/>
                  </a:lnTo>
                  <a:lnTo>
                    <a:pt x="96" y="174"/>
                  </a:lnTo>
                  <a:lnTo>
                    <a:pt x="98" y="178"/>
                  </a:lnTo>
                  <a:lnTo>
                    <a:pt x="106" y="188"/>
                  </a:lnTo>
                  <a:lnTo>
                    <a:pt x="104" y="190"/>
                  </a:lnTo>
                  <a:lnTo>
                    <a:pt x="80" y="196"/>
                  </a:lnTo>
                  <a:lnTo>
                    <a:pt x="72" y="200"/>
                  </a:lnTo>
                  <a:lnTo>
                    <a:pt x="74" y="212"/>
                  </a:lnTo>
                  <a:lnTo>
                    <a:pt x="78" y="232"/>
                  </a:lnTo>
                  <a:lnTo>
                    <a:pt x="68" y="236"/>
                  </a:lnTo>
                  <a:lnTo>
                    <a:pt x="58" y="230"/>
                  </a:lnTo>
                  <a:lnTo>
                    <a:pt x="48" y="224"/>
                  </a:lnTo>
                  <a:lnTo>
                    <a:pt x="36" y="222"/>
                  </a:lnTo>
                  <a:lnTo>
                    <a:pt x="26" y="228"/>
                  </a:lnTo>
                  <a:lnTo>
                    <a:pt x="22" y="244"/>
                  </a:lnTo>
                  <a:lnTo>
                    <a:pt x="22" y="246"/>
                  </a:lnTo>
                  <a:lnTo>
                    <a:pt x="24" y="248"/>
                  </a:lnTo>
                  <a:lnTo>
                    <a:pt x="30" y="250"/>
                  </a:lnTo>
                  <a:lnTo>
                    <a:pt x="32" y="260"/>
                  </a:lnTo>
                  <a:lnTo>
                    <a:pt x="24" y="284"/>
                  </a:lnTo>
                  <a:lnTo>
                    <a:pt x="20" y="288"/>
                  </a:lnTo>
                  <a:lnTo>
                    <a:pt x="16" y="286"/>
                  </a:lnTo>
                  <a:lnTo>
                    <a:pt x="6" y="290"/>
                  </a:lnTo>
                  <a:lnTo>
                    <a:pt x="0" y="298"/>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24" name="Freeform 55"/>
            <p:cNvSpPr>
              <a:spLocks/>
            </p:cNvSpPr>
            <p:nvPr/>
          </p:nvSpPr>
          <p:spPr bwMode="grayWhite">
            <a:xfrm>
              <a:off x="3449" y="2246"/>
              <a:ext cx="600" cy="211"/>
            </a:xfrm>
            <a:custGeom>
              <a:avLst/>
              <a:gdLst>
                <a:gd name="T0" fmla="*/ 7 w 646"/>
                <a:gd name="T1" fmla="*/ 0 h 228"/>
                <a:gd name="T2" fmla="*/ 7 w 646"/>
                <a:gd name="T3" fmla="*/ 6 h 228"/>
                <a:gd name="T4" fmla="*/ 7 w 646"/>
                <a:gd name="T5" fmla="*/ 6 h 228"/>
                <a:gd name="T6" fmla="*/ 7 w 646"/>
                <a:gd name="T7" fmla="*/ 6 h 228"/>
                <a:gd name="T8" fmla="*/ 7 w 646"/>
                <a:gd name="T9" fmla="*/ 6 h 228"/>
                <a:gd name="T10" fmla="*/ 7 w 646"/>
                <a:gd name="T11" fmla="*/ 6 h 228"/>
                <a:gd name="T12" fmla="*/ 7 w 646"/>
                <a:gd name="T13" fmla="*/ 6 h 228"/>
                <a:gd name="T14" fmla="*/ 7 w 646"/>
                <a:gd name="T15" fmla="*/ 6 h 228"/>
                <a:gd name="T16" fmla="*/ 7 w 646"/>
                <a:gd name="T17" fmla="*/ 6 h 228"/>
                <a:gd name="T18" fmla="*/ 7 w 646"/>
                <a:gd name="T19" fmla="*/ 6 h 228"/>
                <a:gd name="T20" fmla="*/ 7 w 646"/>
                <a:gd name="T21" fmla="*/ 6 h 228"/>
                <a:gd name="T22" fmla="*/ 7 w 646"/>
                <a:gd name="T23" fmla="*/ 6 h 228"/>
                <a:gd name="T24" fmla="*/ 7 w 646"/>
                <a:gd name="T25" fmla="*/ 6 h 228"/>
                <a:gd name="T26" fmla="*/ 7 w 646"/>
                <a:gd name="T27" fmla="*/ 6 h 228"/>
                <a:gd name="T28" fmla="*/ 7 w 646"/>
                <a:gd name="T29" fmla="*/ 6 h 228"/>
                <a:gd name="T30" fmla="*/ 7 w 646"/>
                <a:gd name="T31" fmla="*/ 6 h 228"/>
                <a:gd name="T32" fmla="*/ 7 w 646"/>
                <a:gd name="T33" fmla="*/ 6 h 228"/>
                <a:gd name="T34" fmla="*/ 7 w 646"/>
                <a:gd name="T35" fmla="*/ 6 h 228"/>
                <a:gd name="T36" fmla="*/ 7 w 646"/>
                <a:gd name="T37" fmla="*/ 6 h 228"/>
                <a:gd name="T38" fmla="*/ 7 w 646"/>
                <a:gd name="T39" fmla="*/ 6 h 228"/>
                <a:gd name="T40" fmla="*/ 7 w 646"/>
                <a:gd name="T41" fmla="*/ 6 h 228"/>
                <a:gd name="T42" fmla="*/ 7 w 646"/>
                <a:gd name="T43" fmla="*/ 6 h 228"/>
                <a:gd name="T44" fmla="*/ 0 w 646"/>
                <a:gd name="T45" fmla="*/ 6 h 228"/>
                <a:gd name="T46" fmla="*/ 7 w 646"/>
                <a:gd name="T47" fmla="*/ 6 h 228"/>
                <a:gd name="T48" fmla="*/ 7 w 646"/>
                <a:gd name="T49" fmla="*/ 6 h 228"/>
                <a:gd name="T50" fmla="*/ 7 w 646"/>
                <a:gd name="T51" fmla="*/ 6 h 228"/>
                <a:gd name="T52" fmla="*/ 7 w 646"/>
                <a:gd name="T53" fmla="*/ 6 h 228"/>
                <a:gd name="T54" fmla="*/ 7 w 646"/>
                <a:gd name="T55" fmla="*/ 6 h 228"/>
                <a:gd name="T56" fmla="*/ 7 w 646"/>
                <a:gd name="T57" fmla="*/ 6 h 228"/>
                <a:gd name="T58" fmla="*/ 7 w 646"/>
                <a:gd name="T59" fmla="*/ 6 h 228"/>
                <a:gd name="T60" fmla="*/ 7 w 646"/>
                <a:gd name="T61" fmla="*/ 6 h 228"/>
                <a:gd name="T62" fmla="*/ 7 w 646"/>
                <a:gd name="T63" fmla="*/ 6 h 228"/>
                <a:gd name="T64" fmla="*/ 7 w 646"/>
                <a:gd name="T65" fmla="*/ 6 h 228"/>
                <a:gd name="T66" fmla="*/ 7 w 646"/>
                <a:gd name="T67" fmla="*/ 6 h 228"/>
                <a:gd name="T68" fmla="*/ 7 w 646"/>
                <a:gd name="T69" fmla="*/ 6 h 228"/>
                <a:gd name="T70" fmla="*/ 7 w 646"/>
                <a:gd name="T71" fmla="*/ 6 h 228"/>
                <a:gd name="T72" fmla="*/ 7 w 646"/>
                <a:gd name="T73" fmla="*/ 6 h 228"/>
                <a:gd name="T74" fmla="*/ 7 w 646"/>
                <a:gd name="T75" fmla="*/ 6 h 228"/>
                <a:gd name="T76" fmla="*/ 7 w 646"/>
                <a:gd name="T77" fmla="*/ 6 h 228"/>
                <a:gd name="T78" fmla="*/ 7 w 646"/>
                <a:gd name="T79" fmla="*/ 6 h 228"/>
                <a:gd name="T80" fmla="*/ 7 w 646"/>
                <a:gd name="T81" fmla="*/ 6 h 228"/>
                <a:gd name="T82" fmla="*/ 7 w 646"/>
                <a:gd name="T83" fmla="*/ 6 h 228"/>
                <a:gd name="T84" fmla="*/ 7 w 646"/>
                <a:gd name="T85" fmla="*/ 6 h 228"/>
                <a:gd name="T86" fmla="*/ 7 w 646"/>
                <a:gd name="T87" fmla="*/ 6 h 228"/>
                <a:gd name="T88" fmla="*/ 7 w 646"/>
                <a:gd name="T89" fmla="*/ 6 h 228"/>
                <a:gd name="T90" fmla="*/ 7 w 646"/>
                <a:gd name="T91" fmla="*/ 6 h 228"/>
                <a:gd name="T92" fmla="*/ 7 w 646"/>
                <a:gd name="T93" fmla="*/ 6 h 228"/>
                <a:gd name="T94" fmla="*/ 7 w 646"/>
                <a:gd name="T95" fmla="*/ 6 h 228"/>
                <a:gd name="T96" fmla="*/ 7 w 646"/>
                <a:gd name="T97" fmla="*/ 6 h 228"/>
                <a:gd name="T98" fmla="*/ 7 w 646"/>
                <a:gd name="T99" fmla="*/ 6 h 228"/>
                <a:gd name="T100" fmla="*/ 7 w 646"/>
                <a:gd name="T101" fmla="*/ 6 h 228"/>
                <a:gd name="T102" fmla="*/ 7 w 646"/>
                <a:gd name="T103" fmla="*/ 6 h 228"/>
                <a:gd name="T104" fmla="*/ 7 w 646"/>
                <a:gd name="T105" fmla="*/ 6 h 228"/>
                <a:gd name="T106" fmla="*/ 7 w 646"/>
                <a:gd name="T107" fmla="*/ 6 h 228"/>
                <a:gd name="T108" fmla="*/ 7 w 646"/>
                <a:gd name="T109" fmla="*/ 6 h 228"/>
                <a:gd name="T110" fmla="*/ 7 w 646"/>
                <a:gd name="T111" fmla="*/ 6 h 228"/>
                <a:gd name="T112" fmla="*/ 7 w 646"/>
                <a:gd name="T113" fmla="*/ 6 h 228"/>
                <a:gd name="T114" fmla="*/ 7 w 646"/>
                <a:gd name="T115" fmla="*/ 0 h 22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46"/>
                <a:gd name="T175" fmla="*/ 0 h 228"/>
                <a:gd name="T176" fmla="*/ 646 w 646"/>
                <a:gd name="T177" fmla="*/ 228 h 22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46" h="228">
                  <a:moveTo>
                    <a:pt x="646" y="0"/>
                  </a:moveTo>
                  <a:lnTo>
                    <a:pt x="514" y="16"/>
                  </a:lnTo>
                  <a:lnTo>
                    <a:pt x="508" y="22"/>
                  </a:lnTo>
                  <a:lnTo>
                    <a:pt x="182" y="50"/>
                  </a:lnTo>
                  <a:lnTo>
                    <a:pt x="176" y="48"/>
                  </a:lnTo>
                  <a:lnTo>
                    <a:pt x="164" y="50"/>
                  </a:lnTo>
                  <a:lnTo>
                    <a:pt x="166" y="54"/>
                  </a:lnTo>
                  <a:lnTo>
                    <a:pt x="166" y="64"/>
                  </a:lnTo>
                  <a:lnTo>
                    <a:pt x="50" y="74"/>
                  </a:lnTo>
                  <a:lnTo>
                    <a:pt x="44" y="88"/>
                  </a:lnTo>
                  <a:lnTo>
                    <a:pt x="40" y="104"/>
                  </a:lnTo>
                  <a:lnTo>
                    <a:pt x="42" y="110"/>
                  </a:lnTo>
                  <a:lnTo>
                    <a:pt x="38" y="124"/>
                  </a:lnTo>
                  <a:lnTo>
                    <a:pt x="36" y="130"/>
                  </a:lnTo>
                  <a:lnTo>
                    <a:pt x="38" y="134"/>
                  </a:lnTo>
                  <a:lnTo>
                    <a:pt x="34" y="142"/>
                  </a:lnTo>
                  <a:lnTo>
                    <a:pt x="24" y="152"/>
                  </a:lnTo>
                  <a:lnTo>
                    <a:pt x="20" y="174"/>
                  </a:lnTo>
                  <a:lnTo>
                    <a:pt x="10" y="186"/>
                  </a:lnTo>
                  <a:lnTo>
                    <a:pt x="12" y="200"/>
                  </a:lnTo>
                  <a:lnTo>
                    <a:pt x="10" y="218"/>
                  </a:lnTo>
                  <a:lnTo>
                    <a:pt x="8" y="218"/>
                  </a:lnTo>
                  <a:lnTo>
                    <a:pt x="0" y="228"/>
                  </a:lnTo>
                  <a:lnTo>
                    <a:pt x="166" y="214"/>
                  </a:lnTo>
                  <a:lnTo>
                    <a:pt x="374" y="196"/>
                  </a:lnTo>
                  <a:lnTo>
                    <a:pt x="454" y="188"/>
                  </a:lnTo>
                  <a:lnTo>
                    <a:pt x="456" y="164"/>
                  </a:lnTo>
                  <a:lnTo>
                    <a:pt x="464" y="164"/>
                  </a:lnTo>
                  <a:lnTo>
                    <a:pt x="468" y="164"/>
                  </a:lnTo>
                  <a:lnTo>
                    <a:pt x="474" y="158"/>
                  </a:lnTo>
                  <a:lnTo>
                    <a:pt x="474" y="152"/>
                  </a:lnTo>
                  <a:lnTo>
                    <a:pt x="474" y="146"/>
                  </a:lnTo>
                  <a:lnTo>
                    <a:pt x="476" y="140"/>
                  </a:lnTo>
                  <a:lnTo>
                    <a:pt x="482" y="134"/>
                  </a:lnTo>
                  <a:lnTo>
                    <a:pt x="498" y="126"/>
                  </a:lnTo>
                  <a:lnTo>
                    <a:pt x="518" y="122"/>
                  </a:lnTo>
                  <a:lnTo>
                    <a:pt x="536" y="106"/>
                  </a:lnTo>
                  <a:lnTo>
                    <a:pt x="542" y="102"/>
                  </a:lnTo>
                  <a:lnTo>
                    <a:pt x="554" y="92"/>
                  </a:lnTo>
                  <a:lnTo>
                    <a:pt x="556" y="82"/>
                  </a:lnTo>
                  <a:lnTo>
                    <a:pt x="560" y="82"/>
                  </a:lnTo>
                  <a:lnTo>
                    <a:pt x="564" y="82"/>
                  </a:lnTo>
                  <a:lnTo>
                    <a:pt x="568" y="78"/>
                  </a:lnTo>
                  <a:lnTo>
                    <a:pt x="568" y="76"/>
                  </a:lnTo>
                  <a:lnTo>
                    <a:pt x="574" y="70"/>
                  </a:lnTo>
                  <a:lnTo>
                    <a:pt x="578" y="70"/>
                  </a:lnTo>
                  <a:lnTo>
                    <a:pt x="582" y="74"/>
                  </a:lnTo>
                  <a:lnTo>
                    <a:pt x="588" y="70"/>
                  </a:lnTo>
                  <a:lnTo>
                    <a:pt x="590" y="66"/>
                  </a:lnTo>
                  <a:lnTo>
                    <a:pt x="598" y="58"/>
                  </a:lnTo>
                  <a:lnTo>
                    <a:pt x="606" y="56"/>
                  </a:lnTo>
                  <a:lnTo>
                    <a:pt x="618" y="56"/>
                  </a:lnTo>
                  <a:lnTo>
                    <a:pt x="632" y="34"/>
                  </a:lnTo>
                  <a:lnTo>
                    <a:pt x="642" y="26"/>
                  </a:lnTo>
                  <a:lnTo>
                    <a:pt x="644" y="20"/>
                  </a:lnTo>
                  <a:lnTo>
                    <a:pt x="646" y="14"/>
                  </a:lnTo>
                  <a:lnTo>
                    <a:pt x="644" y="6"/>
                  </a:lnTo>
                  <a:lnTo>
                    <a:pt x="646"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5" name="Freeform 56"/>
            <p:cNvSpPr>
              <a:spLocks/>
            </p:cNvSpPr>
            <p:nvPr/>
          </p:nvSpPr>
          <p:spPr bwMode="grayWhite">
            <a:xfrm>
              <a:off x="3785" y="1739"/>
              <a:ext cx="306" cy="343"/>
            </a:xfrm>
            <a:custGeom>
              <a:avLst/>
              <a:gdLst>
                <a:gd name="T0" fmla="*/ 6 w 330"/>
                <a:gd name="T1" fmla="*/ 6 h 370"/>
                <a:gd name="T2" fmla="*/ 6 w 330"/>
                <a:gd name="T3" fmla="*/ 6 h 370"/>
                <a:gd name="T4" fmla="*/ 6 w 330"/>
                <a:gd name="T5" fmla="*/ 6 h 370"/>
                <a:gd name="T6" fmla="*/ 6 w 330"/>
                <a:gd name="T7" fmla="*/ 6 h 370"/>
                <a:gd name="T8" fmla="*/ 6 w 330"/>
                <a:gd name="T9" fmla="*/ 6 h 370"/>
                <a:gd name="T10" fmla="*/ 6 w 330"/>
                <a:gd name="T11" fmla="*/ 6 h 370"/>
                <a:gd name="T12" fmla="*/ 6 w 330"/>
                <a:gd name="T13" fmla="*/ 6 h 370"/>
                <a:gd name="T14" fmla="*/ 6 w 330"/>
                <a:gd name="T15" fmla="*/ 6 h 370"/>
                <a:gd name="T16" fmla="*/ 6 w 330"/>
                <a:gd name="T17" fmla="*/ 6 h 370"/>
                <a:gd name="T18" fmla="*/ 6 w 330"/>
                <a:gd name="T19" fmla="*/ 6 h 370"/>
                <a:gd name="T20" fmla="*/ 6 w 330"/>
                <a:gd name="T21" fmla="*/ 6 h 370"/>
                <a:gd name="T22" fmla="*/ 6 w 330"/>
                <a:gd name="T23" fmla="*/ 6 h 370"/>
                <a:gd name="T24" fmla="*/ 6 w 330"/>
                <a:gd name="T25" fmla="*/ 6 h 370"/>
                <a:gd name="T26" fmla="*/ 6 w 330"/>
                <a:gd name="T27" fmla="*/ 6 h 370"/>
                <a:gd name="T28" fmla="*/ 6 w 330"/>
                <a:gd name="T29" fmla="*/ 6 h 370"/>
                <a:gd name="T30" fmla="*/ 6 w 330"/>
                <a:gd name="T31" fmla="*/ 6 h 370"/>
                <a:gd name="T32" fmla="*/ 6 w 330"/>
                <a:gd name="T33" fmla="*/ 6 h 370"/>
                <a:gd name="T34" fmla="*/ 6 w 330"/>
                <a:gd name="T35" fmla="*/ 6 h 370"/>
                <a:gd name="T36" fmla="*/ 6 w 330"/>
                <a:gd name="T37" fmla="*/ 6 h 370"/>
                <a:gd name="T38" fmla="*/ 6 w 330"/>
                <a:gd name="T39" fmla="*/ 6 h 370"/>
                <a:gd name="T40" fmla="*/ 6 w 330"/>
                <a:gd name="T41" fmla="*/ 6 h 370"/>
                <a:gd name="T42" fmla="*/ 6 w 330"/>
                <a:gd name="T43" fmla="*/ 6 h 370"/>
                <a:gd name="T44" fmla="*/ 6 w 330"/>
                <a:gd name="T45" fmla="*/ 6 h 370"/>
                <a:gd name="T46" fmla="*/ 6 w 330"/>
                <a:gd name="T47" fmla="*/ 6 h 370"/>
                <a:gd name="T48" fmla="*/ 6 w 330"/>
                <a:gd name="T49" fmla="*/ 6 h 370"/>
                <a:gd name="T50" fmla="*/ 6 w 330"/>
                <a:gd name="T51" fmla="*/ 6 h 370"/>
                <a:gd name="T52" fmla="*/ 6 w 330"/>
                <a:gd name="T53" fmla="*/ 6 h 370"/>
                <a:gd name="T54" fmla="*/ 6 w 330"/>
                <a:gd name="T55" fmla="*/ 6 h 370"/>
                <a:gd name="T56" fmla="*/ 6 w 330"/>
                <a:gd name="T57" fmla="*/ 6 h 370"/>
                <a:gd name="T58" fmla="*/ 6 w 330"/>
                <a:gd name="T59" fmla="*/ 6 h 370"/>
                <a:gd name="T60" fmla="*/ 6 w 330"/>
                <a:gd name="T61" fmla="*/ 6 h 370"/>
                <a:gd name="T62" fmla="*/ 6 w 330"/>
                <a:gd name="T63" fmla="*/ 6 h 370"/>
                <a:gd name="T64" fmla="*/ 6 w 330"/>
                <a:gd name="T65" fmla="*/ 6 h 370"/>
                <a:gd name="T66" fmla="*/ 6 w 330"/>
                <a:gd name="T67" fmla="*/ 6 h 370"/>
                <a:gd name="T68" fmla="*/ 6 w 330"/>
                <a:gd name="T69" fmla="*/ 6 h 370"/>
                <a:gd name="T70" fmla="*/ 6 w 330"/>
                <a:gd name="T71" fmla="*/ 6 h 370"/>
                <a:gd name="T72" fmla="*/ 6 w 330"/>
                <a:gd name="T73" fmla="*/ 6 h 370"/>
                <a:gd name="T74" fmla="*/ 0 w 330"/>
                <a:gd name="T75" fmla="*/ 6 h 37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30"/>
                <a:gd name="T115" fmla="*/ 0 h 370"/>
                <a:gd name="T116" fmla="*/ 330 w 330"/>
                <a:gd name="T117" fmla="*/ 370 h 37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30" h="370">
                  <a:moveTo>
                    <a:pt x="0" y="66"/>
                  </a:moveTo>
                  <a:lnTo>
                    <a:pt x="28" y="324"/>
                  </a:lnTo>
                  <a:lnTo>
                    <a:pt x="36" y="324"/>
                  </a:lnTo>
                  <a:lnTo>
                    <a:pt x="44" y="328"/>
                  </a:lnTo>
                  <a:lnTo>
                    <a:pt x="48" y="328"/>
                  </a:lnTo>
                  <a:lnTo>
                    <a:pt x="56" y="322"/>
                  </a:lnTo>
                  <a:lnTo>
                    <a:pt x="72" y="334"/>
                  </a:lnTo>
                  <a:lnTo>
                    <a:pt x="78" y="348"/>
                  </a:lnTo>
                  <a:lnTo>
                    <a:pt x="90" y="354"/>
                  </a:lnTo>
                  <a:lnTo>
                    <a:pt x="106" y="352"/>
                  </a:lnTo>
                  <a:lnTo>
                    <a:pt x="122" y="364"/>
                  </a:lnTo>
                  <a:lnTo>
                    <a:pt x="128" y="356"/>
                  </a:lnTo>
                  <a:lnTo>
                    <a:pt x="134" y="354"/>
                  </a:lnTo>
                  <a:lnTo>
                    <a:pt x="148" y="360"/>
                  </a:lnTo>
                  <a:lnTo>
                    <a:pt x="158" y="358"/>
                  </a:lnTo>
                  <a:lnTo>
                    <a:pt x="160" y="356"/>
                  </a:lnTo>
                  <a:lnTo>
                    <a:pt x="166" y="354"/>
                  </a:lnTo>
                  <a:lnTo>
                    <a:pt x="168" y="348"/>
                  </a:lnTo>
                  <a:lnTo>
                    <a:pt x="178" y="342"/>
                  </a:lnTo>
                  <a:lnTo>
                    <a:pt x="182" y="348"/>
                  </a:lnTo>
                  <a:lnTo>
                    <a:pt x="190" y="360"/>
                  </a:lnTo>
                  <a:lnTo>
                    <a:pt x="198" y="360"/>
                  </a:lnTo>
                  <a:lnTo>
                    <a:pt x="208" y="368"/>
                  </a:lnTo>
                  <a:lnTo>
                    <a:pt x="210" y="370"/>
                  </a:lnTo>
                  <a:lnTo>
                    <a:pt x="220" y="370"/>
                  </a:lnTo>
                  <a:lnTo>
                    <a:pt x="228" y="356"/>
                  </a:lnTo>
                  <a:lnTo>
                    <a:pt x="234" y="352"/>
                  </a:lnTo>
                  <a:lnTo>
                    <a:pt x="234" y="342"/>
                  </a:lnTo>
                  <a:lnTo>
                    <a:pt x="234" y="330"/>
                  </a:lnTo>
                  <a:lnTo>
                    <a:pt x="240" y="306"/>
                  </a:lnTo>
                  <a:lnTo>
                    <a:pt x="246" y="306"/>
                  </a:lnTo>
                  <a:lnTo>
                    <a:pt x="254" y="318"/>
                  </a:lnTo>
                  <a:lnTo>
                    <a:pt x="262" y="308"/>
                  </a:lnTo>
                  <a:lnTo>
                    <a:pt x="260" y="296"/>
                  </a:lnTo>
                  <a:lnTo>
                    <a:pt x="268" y="280"/>
                  </a:lnTo>
                  <a:lnTo>
                    <a:pt x="274" y="272"/>
                  </a:lnTo>
                  <a:lnTo>
                    <a:pt x="274" y="268"/>
                  </a:lnTo>
                  <a:lnTo>
                    <a:pt x="280" y="262"/>
                  </a:lnTo>
                  <a:lnTo>
                    <a:pt x="288" y="264"/>
                  </a:lnTo>
                  <a:lnTo>
                    <a:pt x="296" y="260"/>
                  </a:lnTo>
                  <a:lnTo>
                    <a:pt x="298" y="258"/>
                  </a:lnTo>
                  <a:lnTo>
                    <a:pt x="312" y="240"/>
                  </a:lnTo>
                  <a:lnTo>
                    <a:pt x="316" y="238"/>
                  </a:lnTo>
                  <a:lnTo>
                    <a:pt x="324" y="230"/>
                  </a:lnTo>
                  <a:lnTo>
                    <a:pt x="322" y="220"/>
                  </a:lnTo>
                  <a:lnTo>
                    <a:pt x="320" y="214"/>
                  </a:lnTo>
                  <a:lnTo>
                    <a:pt x="320" y="206"/>
                  </a:lnTo>
                  <a:lnTo>
                    <a:pt x="324" y="198"/>
                  </a:lnTo>
                  <a:lnTo>
                    <a:pt x="330" y="162"/>
                  </a:lnTo>
                  <a:lnTo>
                    <a:pt x="316" y="154"/>
                  </a:lnTo>
                  <a:lnTo>
                    <a:pt x="326" y="146"/>
                  </a:lnTo>
                  <a:lnTo>
                    <a:pt x="322" y="136"/>
                  </a:lnTo>
                  <a:lnTo>
                    <a:pt x="328" y="130"/>
                  </a:lnTo>
                  <a:lnTo>
                    <a:pt x="330" y="132"/>
                  </a:lnTo>
                  <a:lnTo>
                    <a:pt x="308" y="0"/>
                  </a:lnTo>
                  <a:lnTo>
                    <a:pt x="270" y="20"/>
                  </a:lnTo>
                  <a:lnTo>
                    <a:pt x="254" y="30"/>
                  </a:lnTo>
                  <a:lnTo>
                    <a:pt x="246" y="34"/>
                  </a:lnTo>
                  <a:lnTo>
                    <a:pt x="224" y="58"/>
                  </a:lnTo>
                  <a:lnTo>
                    <a:pt x="218" y="62"/>
                  </a:lnTo>
                  <a:lnTo>
                    <a:pt x="212" y="62"/>
                  </a:lnTo>
                  <a:lnTo>
                    <a:pt x="200" y="62"/>
                  </a:lnTo>
                  <a:lnTo>
                    <a:pt x="194" y="64"/>
                  </a:lnTo>
                  <a:lnTo>
                    <a:pt x="176" y="78"/>
                  </a:lnTo>
                  <a:lnTo>
                    <a:pt x="168" y="76"/>
                  </a:lnTo>
                  <a:lnTo>
                    <a:pt x="154" y="72"/>
                  </a:lnTo>
                  <a:lnTo>
                    <a:pt x="150" y="74"/>
                  </a:lnTo>
                  <a:lnTo>
                    <a:pt x="146" y="72"/>
                  </a:lnTo>
                  <a:lnTo>
                    <a:pt x="150" y="66"/>
                  </a:lnTo>
                  <a:lnTo>
                    <a:pt x="146" y="66"/>
                  </a:lnTo>
                  <a:lnTo>
                    <a:pt x="136" y="64"/>
                  </a:lnTo>
                  <a:lnTo>
                    <a:pt x="112" y="56"/>
                  </a:lnTo>
                  <a:lnTo>
                    <a:pt x="108" y="56"/>
                  </a:lnTo>
                  <a:lnTo>
                    <a:pt x="96" y="58"/>
                  </a:lnTo>
                  <a:lnTo>
                    <a:pt x="96" y="52"/>
                  </a:lnTo>
                  <a:lnTo>
                    <a:pt x="0" y="66"/>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26" name="Freeform 57"/>
            <p:cNvSpPr>
              <a:spLocks/>
            </p:cNvSpPr>
            <p:nvPr/>
          </p:nvSpPr>
          <p:spPr bwMode="grayWhite">
            <a:xfrm>
              <a:off x="4114" y="1368"/>
              <a:ext cx="551" cy="422"/>
            </a:xfrm>
            <a:custGeom>
              <a:avLst/>
              <a:gdLst>
                <a:gd name="T0" fmla="*/ 6 w 594"/>
                <a:gd name="T1" fmla="*/ 6 h 456"/>
                <a:gd name="T2" fmla="*/ 6 w 594"/>
                <a:gd name="T3" fmla="*/ 6 h 456"/>
                <a:gd name="T4" fmla="*/ 6 w 594"/>
                <a:gd name="T5" fmla="*/ 6 h 456"/>
                <a:gd name="T6" fmla="*/ 6 w 594"/>
                <a:gd name="T7" fmla="*/ 6 h 456"/>
                <a:gd name="T8" fmla="*/ 6 w 594"/>
                <a:gd name="T9" fmla="*/ 6 h 456"/>
                <a:gd name="T10" fmla="*/ 6 w 594"/>
                <a:gd name="T11" fmla="*/ 6 h 456"/>
                <a:gd name="T12" fmla="*/ 6 w 594"/>
                <a:gd name="T13" fmla="*/ 6 h 456"/>
                <a:gd name="T14" fmla="*/ 6 w 594"/>
                <a:gd name="T15" fmla="*/ 6 h 456"/>
                <a:gd name="T16" fmla="*/ 6 w 594"/>
                <a:gd name="T17" fmla="*/ 6 h 456"/>
                <a:gd name="T18" fmla="*/ 6 w 594"/>
                <a:gd name="T19" fmla="*/ 6 h 456"/>
                <a:gd name="T20" fmla="*/ 6 w 594"/>
                <a:gd name="T21" fmla="*/ 6 h 456"/>
                <a:gd name="T22" fmla="*/ 6 w 594"/>
                <a:gd name="T23" fmla="*/ 6 h 456"/>
                <a:gd name="T24" fmla="*/ 6 w 594"/>
                <a:gd name="T25" fmla="*/ 6 h 456"/>
                <a:gd name="T26" fmla="*/ 6 w 594"/>
                <a:gd name="T27" fmla="*/ 6 h 456"/>
                <a:gd name="T28" fmla="*/ 6 w 594"/>
                <a:gd name="T29" fmla="*/ 6 h 456"/>
                <a:gd name="T30" fmla="*/ 6 w 594"/>
                <a:gd name="T31" fmla="*/ 6 h 456"/>
                <a:gd name="T32" fmla="*/ 6 w 594"/>
                <a:gd name="T33" fmla="*/ 6 h 456"/>
                <a:gd name="T34" fmla="*/ 6 w 594"/>
                <a:gd name="T35" fmla="*/ 6 h 456"/>
                <a:gd name="T36" fmla="*/ 6 w 594"/>
                <a:gd name="T37" fmla="*/ 6 h 456"/>
                <a:gd name="T38" fmla="*/ 6 w 594"/>
                <a:gd name="T39" fmla="*/ 6 h 456"/>
                <a:gd name="T40" fmla="*/ 6 w 594"/>
                <a:gd name="T41" fmla="*/ 6 h 456"/>
                <a:gd name="T42" fmla="*/ 6 w 594"/>
                <a:gd name="T43" fmla="*/ 6 h 456"/>
                <a:gd name="T44" fmla="*/ 6 w 594"/>
                <a:gd name="T45" fmla="*/ 6 h 456"/>
                <a:gd name="T46" fmla="*/ 6 w 594"/>
                <a:gd name="T47" fmla="*/ 6 h 456"/>
                <a:gd name="T48" fmla="*/ 6 w 594"/>
                <a:gd name="T49" fmla="*/ 6 h 456"/>
                <a:gd name="T50" fmla="*/ 6 w 594"/>
                <a:gd name="T51" fmla="*/ 6 h 456"/>
                <a:gd name="T52" fmla="*/ 6 w 594"/>
                <a:gd name="T53" fmla="*/ 0 h 456"/>
                <a:gd name="T54" fmla="*/ 6 w 594"/>
                <a:gd name="T55" fmla="*/ 6 h 456"/>
                <a:gd name="T56" fmla="*/ 6 w 594"/>
                <a:gd name="T57" fmla="*/ 6 h 456"/>
                <a:gd name="T58" fmla="*/ 6 w 594"/>
                <a:gd name="T59" fmla="*/ 6 h 456"/>
                <a:gd name="T60" fmla="*/ 6 w 594"/>
                <a:gd name="T61" fmla="*/ 6 h 456"/>
                <a:gd name="T62" fmla="*/ 6 w 594"/>
                <a:gd name="T63" fmla="*/ 6 h 456"/>
                <a:gd name="T64" fmla="*/ 6 w 594"/>
                <a:gd name="T65" fmla="*/ 6 h 456"/>
                <a:gd name="T66" fmla="*/ 6 w 594"/>
                <a:gd name="T67" fmla="*/ 6 h 456"/>
                <a:gd name="T68" fmla="*/ 6 w 594"/>
                <a:gd name="T69" fmla="*/ 6 h 456"/>
                <a:gd name="T70" fmla="*/ 6 w 594"/>
                <a:gd name="T71" fmla="*/ 6 h 456"/>
                <a:gd name="T72" fmla="*/ 6 w 594"/>
                <a:gd name="T73" fmla="*/ 6 h 456"/>
                <a:gd name="T74" fmla="*/ 6 w 594"/>
                <a:gd name="T75" fmla="*/ 6 h 456"/>
                <a:gd name="T76" fmla="*/ 6 w 594"/>
                <a:gd name="T77" fmla="*/ 6 h 456"/>
                <a:gd name="T78" fmla="*/ 6 w 594"/>
                <a:gd name="T79" fmla="*/ 6 h 456"/>
                <a:gd name="T80" fmla="*/ 6 w 594"/>
                <a:gd name="T81" fmla="*/ 6 h 456"/>
                <a:gd name="T82" fmla="*/ 6 w 594"/>
                <a:gd name="T83" fmla="*/ 6 h 456"/>
                <a:gd name="T84" fmla="*/ 6 w 594"/>
                <a:gd name="T85" fmla="*/ 6 h 456"/>
                <a:gd name="T86" fmla="*/ 6 w 594"/>
                <a:gd name="T87" fmla="*/ 6 h 456"/>
                <a:gd name="T88" fmla="*/ 6 w 594"/>
                <a:gd name="T89" fmla="*/ 6 h 4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94"/>
                <a:gd name="T136" fmla="*/ 0 h 456"/>
                <a:gd name="T137" fmla="*/ 594 w 594"/>
                <a:gd name="T138" fmla="*/ 456 h 45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94" h="456">
                  <a:moveTo>
                    <a:pt x="386" y="374"/>
                  </a:moveTo>
                  <a:lnTo>
                    <a:pt x="450" y="398"/>
                  </a:lnTo>
                  <a:lnTo>
                    <a:pt x="454" y="408"/>
                  </a:lnTo>
                  <a:lnTo>
                    <a:pt x="450" y="412"/>
                  </a:lnTo>
                  <a:lnTo>
                    <a:pt x="448" y="416"/>
                  </a:lnTo>
                  <a:lnTo>
                    <a:pt x="446" y="424"/>
                  </a:lnTo>
                  <a:lnTo>
                    <a:pt x="446" y="434"/>
                  </a:lnTo>
                  <a:lnTo>
                    <a:pt x="442" y="434"/>
                  </a:lnTo>
                  <a:lnTo>
                    <a:pt x="440" y="438"/>
                  </a:lnTo>
                  <a:lnTo>
                    <a:pt x="434" y="450"/>
                  </a:lnTo>
                  <a:lnTo>
                    <a:pt x="434" y="454"/>
                  </a:lnTo>
                  <a:lnTo>
                    <a:pt x="436" y="456"/>
                  </a:lnTo>
                  <a:lnTo>
                    <a:pt x="438" y="452"/>
                  </a:lnTo>
                  <a:lnTo>
                    <a:pt x="440" y="450"/>
                  </a:lnTo>
                  <a:lnTo>
                    <a:pt x="450" y="440"/>
                  </a:lnTo>
                  <a:lnTo>
                    <a:pt x="456" y="442"/>
                  </a:lnTo>
                  <a:lnTo>
                    <a:pt x="470" y="442"/>
                  </a:lnTo>
                  <a:lnTo>
                    <a:pt x="474" y="438"/>
                  </a:lnTo>
                  <a:lnTo>
                    <a:pt x="488" y="434"/>
                  </a:lnTo>
                  <a:lnTo>
                    <a:pt x="500" y="430"/>
                  </a:lnTo>
                  <a:lnTo>
                    <a:pt x="506" y="424"/>
                  </a:lnTo>
                  <a:lnTo>
                    <a:pt x="514" y="416"/>
                  </a:lnTo>
                  <a:lnTo>
                    <a:pt x="550" y="392"/>
                  </a:lnTo>
                  <a:lnTo>
                    <a:pt x="560" y="386"/>
                  </a:lnTo>
                  <a:lnTo>
                    <a:pt x="568" y="380"/>
                  </a:lnTo>
                  <a:lnTo>
                    <a:pt x="574" y="378"/>
                  </a:lnTo>
                  <a:lnTo>
                    <a:pt x="578" y="372"/>
                  </a:lnTo>
                  <a:lnTo>
                    <a:pt x="586" y="368"/>
                  </a:lnTo>
                  <a:lnTo>
                    <a:pt x="590" y="364"/>
                  </a:lnTo>
                  <a:lnTo>
                    <a:pt x="594" y="356"/>
                  </a:lnTo>
                  <a:lnTo>
                    <a:pt x="594" y="354"/>
                  </a:lnTo>
                  <a:lnTo>
                    <a:pt x="594" y="352"/>
                  </a:lnTo>
                  <a:lnTo>
                    <a:pt x="586" y="360"/>
                  </a:lnTo>
                  <a:lnTo>
                    <a:pt x="578" y="362"/>
                  </a:lnTo>
                  <a:lnTo>
                    <a:pt x="568" y="366"/>
                  </a:lnTo>
                  <a:lnTo>
                    <a:pt x="564" y="370"/>
                  </a:lnTo>
                  <a:lnTo>
                    <a:pt x="560" y="376"/>
                  </a:lnTo>
                  <a:lnTo>
                    <a:pt x="552" y="382"/>
                  </a:lnTo>
                  <a:lnTo>
                    <a:pt x="550" y="378"/>
                  </a:lnTo>
                  <a:lnTo>
                    <a:pt x="552" y="372"/>
                  </a:lnTo>
                  <a:lnTo>
                    <a:pt x="560" y="364"/>
                  </a:lnTo>
                  <a:lnTo>
                    <a:pt x="566" y="352"/>
                  </a:lnTo>
                  <a:lnTo>
                    <a:pt x="564" y="350"/>
                  </a:lnTo>
                  <a:lnTo>
                    <a:pt x="558" y="356"/>
                  </a:lnTo>
                  <a:lnTo>
                    <a:pt x="554" y="364"/>
                  </a:lnTo>
                  <a:lnTo>
                    <a:pt x="548" y="368"/>
                  </a:lnTo>
                  <a:lnTo>
                    <a:pt x="528" y="380"/>
                  </a:lnTo>
                  <a:lnTo>
                    <a:pt x="504" y="392"/>
                  </a:lnTo>
                  <a:lnTo>
                    <a:pt x="482" y="402"/>
                  </a:lnTo>
                  <a:lnTo>
                    <a:pt x="474" y="408"/>
                  </a:lnTo>
                  <a:lnTo>
                    <a:pt x="466" y="418"/>
                  </a:lnTo>
                  <a:lnTo>
                    <a:pt x="462" y="414"/>
                  </a:lnTo>
                  <a:lnTo>
                    <a:pt x="460" y="406"/>
                  </a:lnTo>
                  <a:lnTo>
                    <a:pt x="464" y="398"/>
                  </a:lnTo>
                  <a:lnTo>
                    <a:pt x="470" y="392"/>
                  </a:lnTo>
                  <a:lnTo>
                    <a:pt x="462" y="384"/>
                  </a:lnTo>
                  <a:lnTo>
                    <a:pt x="474" y="372"/>
                  </a:lnTo>
                  <a:lnTo>
                    <a:pt x="474" y="368"/>
                  </a:lnTo>
                  <a:lnTo>
                    <a:pt x="470" y="360"/>
                  </a:lnTo>
                  <a:lnTo>
                    <a:pt x="460" y="288"/>
                  </a:lnTo>
                  <a:lnTo>
                    <a:pt x="458" y="284"/>
                  </a:lnTo>
                  <a:lnTo>
                    <a:pt x="458" y="216"/>
                  </a:lnTo>
                  <a:lnTo>
                    <a:pt x="450" y="200"/>
                  </a:lnTo>
                  <a:lnTo>
                    <a:pt x="444" y="184"/>
                  </a:lnTo>
                  <a:lnTo>
                    <a:pt x="444" y="170"/>
                  </a:lnTo>
                  <a:lnTo>
                    <a:pt x="440" y="146"/>
                  </a:lnTo>
                  <a:lnTo>
                    <a:pt x="432" y="132"/>
                  </a:lnTo>
                  <a:lnTo>
                    <a:pt x="428" y="134"/>
                  </a:lnTo>
                  <a:lnTo>
                    <a:pt x="428" y="136"/>
                  </a:lnTo>
                  <a:lnTo>
                    <a:pt x="426" y="138"/>
                  </a:lnTo>
                  <a:lnTo>
                    <a:pt x="424" y="132"/>
                  </a:lnTo>
                  <a:lnTo>
                    <a:pt x="426" y="120"/>
                  </a:lnTo>
                  <a:lnTo>
                    <a:pt x="414" y="92"/>
                  </a:lnTo>
                  <a:lnTo>
                    <a:pt x="412" y="82"/>
                  </a:lnTo>
                  <a:lnTo>
                    <a:pt x="418" y="70"/>
                  </a:lnTo>
                  <a:lnTo>
                    <a:pt x="414" y="50"/>
                  </a:lnTo>
                  <a:lnTo>
                    <a:pt x="402" y="22"/>
                  </a:lnTo>
                  <a:lnTo>
                    <a:pt x="402" y="18"/>
                  </a:lnTo>
                  <a:lnTo>
                    <a:pt x="398" y="14"/>
                  </a:lnTo>
                  <a:lnTo>
                    <a:pt x="400" y="10"/>
                  </a:lnTo>
                  <a:lnTo>
                    <a:pt x="394" y="0"/>
                  </a:lnTo>
                  <a:lnTo>
                    <a:pt x="300" y="24"/>
                  </a:lnTo>
                  <a:lnTo>
                    <a:pt x="300" y="20"/>
                  </a:lnTo>
                  <a:lnTo>
                    <a:pt x="296" y="20"/>
                  </a:lnTo>
                  <a:lnTo>
                    <a:pt x="288" y="26"/>
                  </a:lnTo>
                  <a:lnTo>
                    <a:pt x="266" y="48"/>
                  </a:lnTo>
                  <a:lnTo>
                    <a:pt x="244" y="80"/>
                  </a:lnTo>
                  <a:lnTo>
                    <a:pt x="240" y="86"/>
                  </a:lnTo>
                  <a:lnTo>
                    <a:pt x="242" y="90"/>
                  </a:lnTo>
                  <a:lnTo>
                    <a:pt x="238" y="102"/>
                  </a:lnTo>
                  <a:lnTo>
                    <a:pt x="234" y="108"/>
                  </a:lnTo>
                  <a:lnTo>
                    <a:pt x="210" y="130"/>
                  </a:lnTo>
                  <a:lnTo>
                    <a:pt x="208" y="134"/>
                  </a:lnTo>
                  <a:lnTo>
                    <a:pt x="212" y="144"/>
                  </a:lnTo>
                  <a:lnTo>
                    <a:pt x="214" y="146"/>
                  </a:lnTo>
                  <a:lnTo>
                    <a:pt x="220" y="144"/>
                  </a:lnTo>
                  <a:lnTo>
                    <a:pt x="224" y="148"/>
                  </a:lnTo>
                  <a:lnTo>
                    <a:pt x="226" y="154"/>
                  </a:lnTo>
                  <a:lnTo>
                    <a:pt x="220" y="158"/>
                  </a:lnTo>
                  <a:lnTo>
                    <a:pt x="222" y="166"/>
                  </a:lnTo>
                  <a:lnTo>
                    <a:pt x="228" y="174"/>
                  </a:lnTo>
                  <a:lnTo>
                    <a:pt x="228" y="188"/>
                  </a:lnTo>
                  <a:lnTo>
                    <a:pt x="212" y="194"/>
                  </a:lnTo>
                  <a:lnTo>
                    <a:pt x="190" y="218"/>
                  </a:lnTo>
                  <a:lnTo>
                    <a:pt x="174" y="224"/>
                  </a:lnTo>
                  <a:lnTo>
                    <a:pt x="136" y="234"/>
                  </a:lnTo>
                  <a:lnTo>
                    <a:pt x="124" y="230"/>
                  </a:lnTo>
                  <a:lnTo>
                    <a:pt x="114" y="228"/>
                  </a:lnTo>
                  <a:lnTo>
                    <a:pt x="94" y="230"/>
                  </a:lnTo>
                  <a:lnTo>
                    <a:pt x="72" y="234"/>
                  </a:lnTo>
                  <a:lnTo>
                    <a:pt x="52" y="242"/>
                  </a:lnTo>
                  <a:lnTo>
                    <a:pt x="40" y="248"/>
                  </a:lnTo>
                  <a:lnTo>
                    <a:pt x="38" y="262"/>
                  </a:lnTo>
                  <a:lnTo>
                    <a:pt x="38" y="270"/>
                  </a:lnTo>
                  <a:lnTo>
                    <a:pt x="54" y="288"/>
                  </a:lnTo>
                  <a:lnTo>
                    <a:pt x="56" y="296"/>
                  </a:lnTo>
                  <a:lnTo>
                    <a:pt x="54" y="302"/>
                  </a:lnTo>
                  <a:lnTo>
                    <a:pt x="48" y="306"/>
                  </a:lnTo>
                  <a:lnTo>
                    <a:pt x="42" y="320"/>
                  </a:lnTo>
                  <a:lnTo>
                    <a:pt x="12" y="350"/>
                  </a:lnTo>
                  <a:lnTo>
                    <a:pt x="0" y="360"/>
                  </a:lnTo>
                  <a:lnTo>
                    <a:pt x="6" y="386"/>
                  </a:lnTo>
                  <a:lnTo>
                    <a:pt x="324" y="322"/>
                  </a:lnTo>
                  <a:lnTo>
                    <a:pt x="330" y="326"/>
                  </a:lnTo>
                  <a:lnTo>
                    <a:pt x="332" y="330"/>
                  </a:lnTo>
                  <a:lnTo>
                    <a:pt x="334" y="334"/>
                  </a:lnTo>
                  <a:lnTo>
                    <a:pt x="338" y="332"/>
                  </a:lnTo>
                  <a:lnTo>
                    <a:pt x="340" y="336"/>
                  </a:lnTo>
                  <a:lnTo>
                    <a:pt x="346" y="336"/>
                  </a:lnTo>
                  <a:lnTo>
                    <a:pt x="356" y="356"/>
                  </a:lnTo>
                  <a:lnTo>
                    <a:pt x="356" y="362"/>
                  </a:lnTo>
                  <a:lnTo>
                    <a:pt x="360" y="366"/>
                  </a:lnTo>
                  <a:lnTo>
                    <a:pt x="360" y="368"/>
                  </a:lnTo>
                  <a:lnTo>
                    <a:pt x="380" y="370"/>
                  </a:lnTo>
                  <a:lnTo>
                    <a:pt x="386" y="37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7" name="Freeform 58"/>
            <p:cNvSpPr>
              <a:spLocks/>
            </p:cNvSpPr>
            <p:nvPr/>
          </p:nvSpPr>
          <p:spPr bwMode="grayWhite">
            <a:xfrm>
              <a:off x="4069" y="1666"/>
              <a:ext cx="427" cy="278"/>
            </a:xfrm>
            <a:custGeom>
              <a:avLst/>
              <a:gdLst>
                <a:gd name="T0" fmla="*/ 6 w 460"/>
                <a:gd name="T1" fmla="*/ 7 h 298"/>
                <a:gd name="T2" fmla="*/ 6 w 460"/>
                <a:gd name="T3" fmla="*/ 7 h 298"/>
                <a:gd name="T4" fmla="*/ 6 w 460"/>
                <a:gd name="T5" fmla="*/ 7 h 298"/>
                <a:gd name="T6" fmla="*/ 6 w 460"/>
                <a:gd name="T7" fmla="*/ 7 h 298"/>
                <a:gd name="T8" fmla="*/ 6 w 460"/>
                <a:gd name="T9" fmla="*/ 7 h 298"/>
                <a:gd name="T10" fmla="*/ 6 w 460"/>
                <a:gd name="T11" fmla="*/ 7 h 298"/>
                <a:gd name="T12" fmla="*/ 6 w 460"/>
                <a:gd name="T13" fmla="*/ 7 h 298"/>
                <a:gd name="T14" fmla="*/ 6 w 460"/>
                <a:gd name="T15" fmla="*/ 7 h 298"/>
                <a:gd name="T16" fmla="*/ 6 w 460"/>
                <a:gd name="T17" fmla="*/ 7 h 298"/>
                <a:gd name="T18" fmla="*/ 6 w 460"/>
                <a:gd name="T19" fmla="*/ 7 h 298"/>
                <a:gd name="T20" fmla="*/ 6 w 460"/>
                <a:gd name="T21" fmla="*/ 7 h 298"/>
                <a:gd name="T22" fmla="*/ 6 w 460"/>
                <a:gd name="T23" fmla="*/ 7 h 298"/>
                <a:gd name="T24" fmla="*/ 6 w 460"/>
                <a:gd name="T25" fmla="*/ 7 h 298"/>
                <a:gd name="T26" fmla="*/ 6 w 460"/>
                <a:gd name="T27" fmla="*/ 7 h 298"/>
                <a:gd name="T28" fmla="*/ 6 w 460"/>
                <a:gd name="T29" fmla="*/ 7 h 298"/>
                <a:gd name="T30" fmla="*/ 6 w 460"/>
                <a:gd name="T31" fmla="*/ 7 h 298"/>
                <a:gd name="T32" fmla="*/ 6 w 460"/>
                <a:gd name="T33" fmla="*/ 7 h 298"/>
                <a:gd name="T34" fmla="*/ 6 w 460"/>
                <a:gd name="T35" fmla="*/ 7 h 298"/>
                <a:gd name="T36" fmla="*/ 6 w 460"/>
                <a:gd name="T37" fmla="*/ 7 h 298"/>
                <a:gd name="T38" fmla="*/ 6 w 460"/>
                <a:gd name="T39" fmla="*/ 7 h 298"/>
                <a:gd name="T40" fmla="*/ 6 w 460"/>
                <a:gd name="T41" fmla="*/ 7 h 298"/>
                <a:gd name="T42" fmla="*/ 6 w 460"/>
                <a:gd name="T43" fmla="*/ 7 h 298"/>
                <a:gd name="T44" fmla="*/ 6 w 460"/>
                <a:gd name="T45" fmla="*/ 7 h 298"/>
                <a:gd name="T46" fmla="*/ 6 w 460"/>
                <a:gd name="T47" fmla="*/ 7 h 298"/>
                <a:gd name="T48" fmla="*/ 6 w 460"/>
                <a:gd name="T49" fmla="*/ 7 h 298"/>
                <a:gd name="T50" fmla="*/ 6 w 460"/>
                <a:gd name="T51" fmla="*/ 7 h 298"/>
                <a:gd name="T52" fmla="*/ 6 w 460"/>
                <a:gd name="T53" fmla="*/ 7 h 298"/>
                <a:gd name="T54" fmla="*/ 6 w 460"/>
                <a:gd name="T55" fmla="*/ 7 h 298"/>
                <a:gd name="T56" fmla="*/ 6 w 460"/>
                <a:gd name="T57" fmla="*/ 7 h 298"/>
                <a:gd name="T58" fmla="*/ 6 w 460"/>
                <a:gd name="T59" fmla="*/ 7 h 298"/>
                <a:gd name="T60" fmla="*/ 6 w 460"/>
                <a:gd name="T61" fmla="*/ 7 h 298"/>
                <a:gd name="T62" fmla="*/ 6 w 460"/>
                <a:gd name="T63" fmla="*/ 7 h 298"/>
                <a:gd name="T64" fmla="*/ 6 w 460"/>
                <a:gd name="T65" fmla="*/ 7 h 298"/>
                <a:gd name="T66" fmla="*/ 6 w 460"/>
                <a:gd name="T67" fmla="*/ 7 h 298"/>
                <a:gd name="T68" fmla="*/ 6 w 460"/>
                <a:gd name="T69" fmla="*/ 7 h 298"/>
                <a:gd name="T70" fmla="*/ 6 w 460"/>
                <a:gd name="T71" fmla="*/ 7 h 298"/>
                <a:gd name="T72" fmla="*/ 6 w 460"/>
                <a:gd name="T73" fmla="*/ 7 h 298"/>
                <a:gd name="T74" fmla="*/ 6 w 460"/>
                <a:gd name="T75" fmla="*/ 7 h 298"/>
                <a:gd name="T76" fmla="*/ 6 w 460"/>
                <a:gd name="T77" fmla="*/ 7 h 298"/>
                <a:gd name="T78" fmla="*/ 6 w 460"/>
                <a:gd name="T79" fmla="*/ 7 h 298"/>
                <a:gd name="T80" fmla="*/ 6 w 460"/>
                <a:gd name="T81" fmla="*/ 7 h 298"/>
                <a:gd name="T82" fmla="*/ 6 w 460"/>
                <a:gd name="T83" fmla="*/ 7 h 298"/>
                <a:gd name="T84" fmla="*/ 6 w 460"/>
                <a:gd name="T85" fmla="*/ 7 h 298"/>
                <a:gd name="T86" fmla="*/ 6 w 460"/>
                <a:gd name="T87" fmla="*/ 4 h 298"/>
                <a:gd name="T88" fmla="*/ 6 w 460"/>
                <a:gd name="T89" fmla="*/ 0 h 298"/>
                <a:gd name="T90" fmla="*/ 6 w 460"/>
                <a:gd name="T91" fmla="*/ 7 h 298"/>
                <a:gd name="T92" fmla="*/ 6 w 460"/>
                <a:gd name="T93" fmla="*/ 7 h 298"/>
                <a:gd name="T94" fmla="*/ 6 w 460"/>
                <a:gd name="T95" fmla="*/ 7 h 298"/>
                <a:gd name="T96" fmla="*/ 6 w 460"/>
                <a:gd name="T97" fmla="*/ 7 h 298"/>
                <a:gd name="T98" fmla="*/ 6 w 460"/>
                <a:gd name="T99" fmla="*/ 7 h 298"/>
                <a:gd name="T100" fmla="*/ 6 w 460"/>
                <a:gd name="T101" fmla="*/ 7 h 298"/>
                <a:gd name="T102" fmla="*/ 6 w 460"/>
                <a:gd name="T103" fmla="*/ 7 h 298"/>
                <a:gd name="T104" fmla="*/ 4 w 460"/>
                <a:gd name="T105" fmla="*/ 7 h 298"/>
                <a:gd name="T106" fmla="*/ 0 w 460"/>
                <a:gd name="T107" fmla="*/ 7 h 298"/>
                <a:gd name="T108" fmla="*/ 6 w 460"/>
                <a:gd name="T109" fmla="*/ 7 h 298"/>
                <a:gd name="T110" fmla="*/ 6 w 460"/>
                <a:gd name="T111" fmla="*/ 7 h 298"/>
                <a:gd name="T112" fmla="*/ 6 w 460"/>
                <a:gd name="T113" fmla="*/ 7 h 29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60"/>
                <a:gd name="T172" fmla="*/ 0 h 298"/>
                <a:gd name="T173" fmla="*/ 460 w 460"/>
                <a:gd name="T174" fmla="*/ 298 h 29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60" h="298">
                  <a:moveTo>
                    <a:pt x="114" y="282"/>
                  </a:moveTo>
                  <a:lnTo>
                    <a:pt x="322" y="242"/>
                  </a:lnTo>
                  <a:lnTo>
                    <a:pt x="388" y="230"/>
                  </a:lnTo>
                  <a:lnTo>
                    <a:pt x="390" y="228"/>
                  </a:lnTo>
                  <a:lnTo>
                    <a:pt x="392" y="228"/>
                  </a:lnTo>
                  <a:lnTo>
                    <a:pt x="392" y="222"/>
                  </a:lnTo>
                  <a:lnTo>
                    <a:pt x="400" y="214"/>
                  </a:lnTo>
                  <a:lnTo>
                    <a:pt x="408" y="214"/>
                  </a:lnTo>
                  <a:lnTo>
                    <a:pt x="414" y="216"/>
                  </a:lnTo>
                  <a:lnTo>
                    <a:pt x="434" y="202"/>
                  </a:lnTo>
                  <a:lnTo>
                    <a:pt x="436" y="192"/>
                  </a:lnTo>
                  <a:lnTo>
                    <a:pt x="448" y="180"/>
                  </a:lnTo>
                  <a:lnTo>
                    <a:pt x="460" y="172"/>
                  </a:lnTo>
                  <a:lnTo>
                    <a:pt x="460" y="170"/>
                  </a:lnTo>
                  <a:lnTo>
                    <a:pt x="450" y="162"/>
                  </a:lnTo>
                  <a:lnTo>
                    <a:pt x="446" y="158"/>
                  </a:lnTo>
                  <a:lnTo>
                    <a:pt x="440" y="154"/>
                  </a:lnTo>
                  <a:lnTo>
                    <a:pt x="438" y="152"/>
                  </a:lnTo>
                  <a:lnTo>
                    <a:pt x="428" y="150"/>
                  </a:lnTo>
                  <a:lnTo>
                    <a:pt x="426" y="138"/>
                  </a:lnTo>
                  <a:lnTo>
                    <a:pt x="416" y="136"/>
                  </a:lnTo>
                  <a:lnTo>
                    <a:pt x="414" y="134"/>
                  </a:lnTo>
                  <a:lnTo>
                    <a:pt x="414" y="116"/>
                  </a:lnTo>
                  <a:lnTo>
                    <a:pt x="418" y="114"/>
                  </a:lnTo>
                  <a:lnTo>
                    <a:pt x="418" y="104"/>
                  </a:lnTo>
                  <a:lnTo>
                    <a:pt x="412" y="98"/>
                  </a:lnTo>
                  <a:lnTo>
                    <a:pt x="412" y="94"/>
                  </a:lnTo>
                  <a:lnTo>
                    <a:pt x="414" y="92"/>
                  </a:lnTo>
                  <a:lnTo>
                    <a:pt x="422" y="82"/>
                  </a:lnTo>
                  <a:lnTo>
                    <a:pt x="426" y="68"/>
                  </a:lnTo>
                  <a:lnTo>
                    <a:pt x="426" y="64"/>
                  </a:lnTo>
                  <a:lnTo>
                    <a:pt x="430" y="56"/>
                  </a:lnTo>
                  <a:lnTo>
                    <a:pt x="434" y="52"/>
                  </a:lnTo>
                  <a:lnTo>
                    <a:pt x="428" y="48"/>
                  </a:lnTo>
                  <a:lnTo>
                    <a:pt x="408" y="46"/>
                  </a:lnTo>
                  <a:lnTo>
                    <a:pt x="408" y="44"/>
                  </a:lnTo>
                  <a:lnTo>
                    <a:pt x="404" y="40"/>
                  </a:lnTo>
                  <a:lnTo>
                    <a:pt x="404" y="34"/>
                  </a:lnTo>
                  <a:lnTo>
                    <a:pt x="394" y="14"/>
                  </a:lnTo>
                  <a:lnTo>
                    <a:pt x="388" y="14"/>
                  </a:lnTo>
                  <a:lnTo>
                    <a:pt x="386" y="10"/>
                  </a:lnTo>
                  <a:lnTo>
                    <a:pt x="382" y="12"/>
                  </a:lnTo>
                  <a:lnTo>
                    <a:pt x="380" y="8"/>
                  </a:lnTo>
                  <a:lnTo>
                    <a:pt x="378" y="4"/>
                  </a:lnTo>
                  <a:lnTo>
                    <a:pt x="372" y="0"/>
                  </a:lnTo>
                  <a:lnTo>
                    <a:pt x="54" y="64"/>
                  </a:lnTo>
                  <a:lnTo>
                    <a:pt x="48" y="38"/>
                  </a:lnTo>
                  <a:lnTo>
                    <a:pt x="32" y="54"/>
                  </a:lnTo>
                  <a:lnTo>
                    <a:pt x="28" y="56"/>
                  </a:lnTo>
                  <a:lnTo>
                    <a:pt x="26" y="52"/>
                  </a:lnTo>
                  <a:lnTo>
                    <a:pt x="24" y="52"/>
                  </a:lnTo>
                  <a:lnTo>
                    <a:pt x="20" y="62"/>
                  </a:lnTo>
                  <a:lnTo>
                    <a:pt x="4" y="74"/>
                  </a:lnTo>
                  <a:lnTo>
                    <a:pt x="0" y="78"/>
                  </a:lnTo>
                  <a:lnTo>
                    <a:pt x="22" y="210"/>
                  </a:lnTo>
                  <a:lnTo>
                    <a:pt x="38" y="298"/>
                  </a:lnTo>
                  <a:lnTo>
                    <a:pt x="114" y="28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8" name="Freeform 59"/>
            <p:cNvSpPr>
              <a:spLocks/>
            </p:cNvSpPr>
            <p:nvPr/>
          </p:nvSpPr>
          <p:spPr bwMode="grayWhite">
            <a:xfrm>
              <a:off x="3871" y="2173"/>
              <a:ext cx="645" cy="278"/>
            </a:xfrm>
            <a:custGeom>
              <a:avLst/>
              <a:gdLst>
                <a:gd name="T0" fmla="*/ 7 w 694"/>
                <a:gd name="T1" fmla="*/ 6 h 300"/>
                <a:gd name="T2" fmla="*/ 7 w 694"/>
                <a:gd name="T3" fmla="*/ 6 h 300"/>
                <a:gd name="T4" fmla="*/ 7 w 694"/>
                <a:gd name="T5" fmla="*/ 6 h 300"/>
                <a:gd name="T6" fmla="*/ 7 w 694"/>
                <a:gd name="T7" fmla="*/ 6 h 300"/>
                <a:gd name="T8" fmla="*/ 7 w 694"/>
                <a:gd name="T9" fmla="*/ 6 h 300"/>
                <a:gd name="T10" fmla="*/ 7 w 694"/>
                <a:gd name="T11" fmla="*/ 6 h 300"/>
                <a:gd name="T12" fmla="*/ 7 w 694"/>
                <a:gd name="T13" fmla="*/ 6 h 300"/>
                <a:gd name="T14" fmla="*/ 7 w 694"/>
                <a:gd name="T15" fmla="*/ 6 h 300"/>
                <a:gd name="T16" fmla="*/ 7 w 694"/>
                <a:gd name="T17" fmla="*/ 6 h 300"/>
                <a:gd name="T18" fmla="*/ 7 w 694"/>
                <a:gd name="T19" fmla="*/ 6 h 300"/>
                <a:gd name="T20" fmla="*/ 7 w 694"/>
                <a:gd name="T21" fmla="*/ 6 h 300"/>
                <a:gd name="T22" fmla="*/ 7 w 694"/>
                <a:gd name="T23" fmla="*/ 6 h 300"/>
                <a:gd name="T24" fmla="*/ 7 w 694"/>
                <a:gd name="T25" fmla="*/ 6 h 300"/>
                <a:gd name="T26" fmla="*/ 7 w 694"/>
                <a:gd name="T27" fmla="*/ 4 h 300"/>
                <a:gd name="T28" fmla="*/ 7 w 694"/>
                <a:gd name="T29" fmla="*/ 6 h 300"/>
                <a:gd name="T30" fmla="*/ 7 w 694"/>
                <a:gd name="T31" fmla="*/ 6 h 300"/>
                <a:gd name="T32" fmla="*/ 7 w 694"/>
                <a:gd name="T33" fmla="*/ 6 h 300"/>
                <a:gd name="T34" fmla="*/ 7 w 694"/>
                <a:gd name="T35" fmla="*/ 6 h 300"/>
                <a:gd name="T36" fmla="*/ 7 w 694"/>
                <a:gd name="T37" fmla="*/ 6 h 300"/>
                <a:gd name="T38" fmla="*/ 7 w 694"/>
                <a:gd name="T39" fmla="*/ 6 h 300"/>
                <a:gd name="T40" fmla="*/ 7 w 694"/>
                <a:gd name="T41" fmla="*/ 6 h 300"/>
                <a:gd name="T42" fmla="*/ 7 w 694"/>
                <a:gd name="T43" fmla="*/ 6 h 300"/>
                <a:gd name="T44" fmla="*/ 7 w 694"/>
                <a:gd name="T45" fmla="*/ 6 h 300"/>
                <a:gd name="T46" fmla="*/ 7 w 694"/>
                <a:gd name="T47" fmla="*/ 6 h 300"/>
                <a:gd name="T48" fmla="*/ 7 w 694"/>
                <a:gd name="T49" fmla="*/ 6 h 300"/>
                <a:gd name="T50" fmla="*/ 7 w 694"/>
                <a:gd name="T51" fmla="*/ 6 h 300"/>
                <a:gd name="T52" fmla="*/ 7 w 694"/>
                <a:gd name="T53" fmla="*/ 6 h 300"/>
                <a:gd name="T54" fmla="*/ 7 w 694"/>
                <a:gd name="T55" fmla="*/ 6 h 300"/>
                <a:gd name="T56" fmla="*/ 7 w 694"/>
                <a:gd name="T57" fmla="*/ 6 h 300"/>
                <a:gd name="T58" fmla="*/ 7 w 694"/>
                <a:gd name="T59" fmla="*/ 6 h 300"/>
                <a:gd name="T60" fmla="*/ 7 w 694"/>
                <a:gd name="T61" fmla="*/ 6 h 300"/>
                <a:gd name="T62" fmla="*/ 7 w 694"/>
                <a:gd name="T63" fmla="*/ 6 h 300"/>
                <a:gd name="T64" fmla="*/ 7 w 694"/>
                <a:gd name="T65" fmla="*/ 6 h 300"/>
                <a:gd name="T66" fmla="*/ 7 w 694"/>
                <a:gd name="T67" fmla="*/ 6 h 300"/>
                <a:gd name="T68" fmla="*/ 7 w 694"/>
                <a:gd name="T69" fmla="*/ 6 h 300"/>
                <a:gd name="T70" fmla="*/ 7 w 694"/>
                <a:gd name="T71" fmla="*/ 6 h 300"/>
                <a:gd name="T72" fmla="*/ 7 w 694"/>
                <a:gd name="T73" fmla="*/ 6 h 300"/>
                <a:gd name="T74" fmla="*/ 7 w 694"/>
                <a:gd name="T75" fmla="*/ 6 h 300"/>
                <a:gd name="T76" fmla="*/ 7 w 694"/>
                <a:gd name="T77" fmla="*/ 6 h 300"/>
                <a:gd name="T78" fmla="*/ 7 w 694"/>
                <a:gd name="T79" fmla="*/ 6 h 300"/>
                <a:gd name="T80" fmla="*/ 7 w 694"/>
                <a:gd name="T81" fmla="*/ 6 h 300"/>
                <a:gd name="T82" fmla="*/ 7 w 694"/>
                <a:gd name="T83" fmla="*/ 6 h 300"/>
                <a:gd name="T84" fmla="*/ 7 w 694"/>
                <a:gd name="T85" fmla="*/ 6 h 300"/>
                <a:gd name="T86" fmla="*/ 7 w 694"/>
                <a:gd name="T87" fmla="*/ 6 h 300"/>
                <a:gd name="T88" fmla="*/ 7 w 694"/>
                <a:gd name="T89" fmla="*/ 6 h 300"/>
                <a:gd name="T90" fmla="*/ 7 w 694"/>
                <a:gd name="T91" fmla="*/ 6 h 300"/>
                <a:gd name="T92" fmla="*/ 7 w 694"/>
                <a:gd name="T93" fmla="*/ 6 h 300"/>
                <a:gd name="T94" fmla="*/ 7 w 694"/>
                <a:gd name="T95" fmla="*/ 6 h 300"/>
                <a:gd name="T96" fmla="*/ 7 w 694"/>
                <a:gd name="T97" fmla="*/ 6 h 300"/>
                <a:gd name="T98" fmla="*/ 0 w 694"/>
                <a:gd name="T99" fmla="*/ 6 h 3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94"/>
                <a:gd name="T151" fmla="*/ 0 h 300"/>
                <a:gd name="T152" fmla="*/ 694 w 694"/>
                <a:gd name="T153" fmla="*/ 300 h 3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94" h="300">
                  <a:moveTo>
                    <a:pt x="0" y="266"/>
                  </a:moveTo>
                  <a:lnTo>
                    <a:pt x="2" y="242"/>
                  </a:lnTo>
                  <a:lnTo>
                    <a:pt x="10" y="242"/>
                  </a:lnTo>
                  <a:lnTo>
                    <a:pt x="14" y="242"/>
                  </a:lnTo>
                  <a:lnTo>
                    <a:pt x="20" y="236"/>
                  </a:lnTo>
                  <a:lnTo>
                    <a:pt x="20" y="230"/>
                  </a:lnTo>
                  <a:lnTo>
                    <a:pt x="20" y="224"/>
                  </a:lnTo>
                  <a:lnTo>
                    <a:pt x="22" y="218"/>
                  </a:lnTo>
                  <a:lnTo>
                    <a:pt x="28" y="212"/>
                  </a:lnTo>
                  <a:lnTo>
                    <a:pt x="44" y="204"/>
                  </a:lnTo>
                  <a:lnTo>
                    <a:pt x="64" y="200"/>
                  </a:lnTo>
                  <a:lnTo>
                    <a:pt x="82" y="184"/>
                  </a:lnTo>
                  <a:lnTo>
                    <a:pt x="88" y="180"/>
                  </a:lnTo>
                  <a:lnTo>
                    <a:pt x="100" y="170"/>
                  </a:lnTo>
                  <a:lnTo>
                    <a:pt x="102" y="160"/>
                  </a:lnTo>
                  <a:lnTo>
                    <a:pt x="106" y="160"/>
                  </a:lnTo>
                  <a:lnTo>
                    <a:pt x="110" y="160"/>
                  </a:lnTo>
                  <a:lnTo>
                    <a:pt x="114" y="156"/>
                  </a:lnTo>
                  <a:lnTo>
                    <a:pt x="114" y="154"/>
                  </a:lnTo>
                  <a:lnTo>
                    <a:pt x="120" y="148"/>
                  </a:lnTo>
                  <a:lnTo>
                    <a:pt x="124" y="148"/>
                  </a:lnTo>
                  <a:lnTo>
                    <a:pt x="128" y="152"/>
                  </a:lnTo>
                  <a:lnTo>
                    <a:pt x="134" y="148"/>
                  </a:lnTo>
                  <a:lnTo>
                    <a:pt x="136" y="144"/>
                  </a:lnTo>
                  <a:lnTo>
                    <a:pt x="144" y="136"/>
                  </a:lnTo>
                  <a:lnTo>
                    <a:pt x="152" y="134"/>
                  </a:lnTo>
                  <a:lnTo>
                    <a:pt x="164" y="134"/>
                  </a:lnTo>
                  <a:lnTo>
                    <a:pt x="178" y="112"/>
                  </a:lnTo>
                  <a:lnTo>
                    <a:pt x="188" y="104"/>
                  </a:lnTo>
                  <a:lnTo>
                    <a:pt x="190" y="98"/>
                  </a:lnTo>
                  <a:lnTo>
                    <a:pt x="192" y="92"/>
                  </a:lnTo>
                  <a:lnTo>
                    <a:pt x="190" y="84"/>
                  </a:lnTo>
                  <a:lnTo>
                    <a:pt x="192" y="78"/>
                  </a:lnTo>
                  <a:lnTo>
                    <a:pt x="192" y="76"/>
                  </a:lnTo>
                  <a:lnTo>
                    <a:pt x="214" y="72"/>
                  </a:lnTo>
                  <a:lnTo>
                    <a:pt x="212" y="76"/>
                  </a:lnTo>
                  <a:lnTo>
                    <a:pt x="234" y="74"/>
                  </a:lnTo>
                  <a:lnTo>
                    <a:pt x="242" y="72"/>
                  </a:lnTo>
                  <a:lnTo>
                    <a:pt x="246" y="72"/>
                  </a:lnTo>
                  <a:lnTo>
                    <a:pt x="454" y="38"/>
                  </a:lnTo>
                  <a:lnTo>
                    <a:pt x="652" y="0"/>
                  </a:lnTo>
                  <a:lnTo>
                    <a:pt x="656" y="4"/>
                  </a:lnTo>
                  <a:lnTo>
                    <a:pt x="658" y="8"/>
                  </a:lnTo>
                  <a:lnTo>
                    <a:pt x="664" y="10"/>
                  </a:lnTo>
                  <a:lnTo>
                    <a:pt x="666" y="12"/>
                  </a:lnTo>
                  <a:lnTo>
                    <a:pt x="670" y="16"/>
                  </a:lnTo>
                  <a:lnTo>
                    <a:pt x="672" y="20"/>
                  </a:lnTo>
                  <a:lnTo>
                    <a:pt x="678" y="30"/>
                  </a:lnTo>
                  <a:lnTo>
                    <a:pt x="676" y="32"/>
                  </a:lnTo>
                  <a:lnTo>
                    <a:pt x="674" y="32"/>
                  </a:lnTo>
                  <a:lnTo>
                    <a:pt x="672" y="30"/>
                  </a:lnTo>
                  <a:lnTo>
                    <a:pt x="666" y="32"/>
                  </a:lnTo>
                  <a:lnTo>
                    <a:pt x="662" y="32"/>
                  </a:lnTo>
                  <a:lnTo>
                    <a:pt x="658" y="30"/>
                  </a:lnTo>
                  <a:lnTo>
                    <a:pt x="656" y="30"/>
                  </a:lnTo>
                  <a:lnTo>
                    <a:pt x="658" y="34"/>
                  </a:lnTo>
                  <a:lnTo>
                    <a:pt x="656" y="36"/>
                  </a:lnTo>
                  <a:lnTo>
                    <a:pt x="638" y="46"/>
                  </a:lnTo>
                  <a:lnTo>
                    <a:pt x="634" y="50"/>
                  </a:lnTo>
                  <a:lnTo>
                    <a:pt x="628" y="56"/>
                  </a:lnTo>
                  <a:lnTo>
                    <a:pt x="616" y="58"/>
                  </a:lnTo>
                  <a:lnTo>
                    <a:pt x="612" y="66"/>
                  </a:lnTo>
                  <a:lnTo>
                    <a:pt x="612" y="68"/>
                  </a:lnTo>
                  <a:lnTo>
                    <a:pt x="614" y="70"/>
                  </a:lnTo>
                  <a:lnTo>
                    <a:pt x="620" y="68"/>
                  </a:lnTo>
                  <a:lnTo>
                    <a:pt x="632" y="62"/>
                  </a:lnTo>
                  <a:lnTo>
                    <a:pt x="644" y="58"/>
                  </a:lnTo>
                  <a:lnTo>
                    <a:pt x="652" y="54"/>
                  </a:lnTo>
                  <a:lnTo>
                    <a:pt x="664" y="54"/>
                  </a:lnTo>
                  <a:lnTo>
                    <a:pt x="664" y="56"/>
                  </a:lnTo>
                  <a:lnTo>
                    <a:pt x="664" y="64"/>
                  </a:lnTo>
                  <a:lnTo>
                    <a:pt x="664" y="66"/>
                  </a:lnTo>
                  <a:lnTo>
                    <a:pt x="668" y="70"/>
                  </a:lnTo>
                  <a:lnTo>
                    <a:pt x="672" y="68"/>
                  </a:lnTo>
                  <a:lnTo>
                    <a:pt x="674" y="64"/>
                  </a:lnTo>
                  <a:lnTo>
                    <a:pt x="682" y="54"/>
                  </a:lnTo>
                  <a:lnTo>
                    <a:pt x="686" y="54"/>
                  </a:lnTo>
                  <a:lnTo>
                    <a:pt x="692" y="64"/>
                  </a:lnTo>
                  <a:lnTo>
                    <a:pt x="692" y="80"/>
                  </a:lnTo>
                  <a:lnTo>
                    <a:pt x="694" y="84"/>
                  </a:lnTo>
                  <a:lnTo>
                    <a:pt x="694" y="88"/>
                  </a:lnTo>
                  <a:lnTo>
                    <a:pt x="684" y="96"/>
                  </a:lnTo>
                  <a:lnTo>
                    <a:pt x="682" y="102"/>
                  </a:lnTo>
                  <a:lnTo>
                    <a:pt x="680" y="106"/>
                  </a:lnTo>
                  <a:lnTo>
                    <a:pt x="672" y="112"/>
                  </a:lnTo>
                  <a:lnTo>
                    <a:pt x="666" y="114"/>
                  </a:lnTo>
                  <a:lnTo>
                    <a:pt x="660" y="118"/>
                  </a:lnTo>
                  <a:lnTo>
                    <a:pt x="646" y="116"/>
                  </a:lnTo>
                  <a:lnTo>
                    <a:pt x="642" y="116"/>
                  </a:lnTo>
                  <a:lnTo>
                    <a:pt x="640" y="116"/>
                  </a:lnTo>
                  <a:lnTo>
                    <a:pt x="638" y="110"/>
                  </a:lnTo>
                  <a:lnTo>
                    <a:pt x="638" y="108"/>
                  </a:lnTo>
                  <a:lnTo>
                    <a:pt x="636" y="106"/>
                  </a:lnTo>
                  <a:lnTo>
                    <a:pt x="632" y="104"/>
                  </a:lnTo>
                  <a:lnTo>
                    <a:pt x="630" y="106"/>
                  </a:lnTo>
                  <a:lnTo>
                    <a:pt x="632" y="120"/>
                  </a:lnTo>
                  <a:lnTo>
                    <a:pt x="630" y="122"/>
                  </a:lnTo>
                  <a:lnTo>
                    <a:pt x="628" y="120"/>
                  </a:lnTo>
                  <a:lnTo>
                    <a:pt x="632" y="128"/>
                  </a:lnTo>
                  <a:lnTo>
                    <a:pt x="638" y="128"/>
                  </a:lnTo>
                  <a:lnTo>
                    <a:pt x="642" y="134"/>
                  </a:lnTo>
                  <a:lnTo>
                    <a:pt x="638" y="140"/>
                  </a:lnTo>
                  <a:lnTo>
                    <a:pt x="642" y="144"/>
                  </a:lnTo>
                  <a:lnTo>
                    <a:pt x="626" y="162"/>
                  </a:lnTo>
                  <a:lnTo>
                    <a:pt x="622" y="164"/>
                  </a:lnTo>
                  <a:lnTo>
                    <a:pt x="614" y="162"/>
                  </a:lnTo>
                  <a:lnTo>
                    <a:pt x="608" y="162"/>
                  </a:lnTo>
                  <a:lnTo>
                    <a:pt x="606" y="164"/>
                  </a:lnTo>
                  <a:lnTo>
                    <a:pt x="612" y="168"/>
                  </a:lnTo>
                  <a:lnTo>
                    <a:pt x="628" y="166"/>
                  </a:lnTo>
                  <a:lnTo>
                    <a:pt x="638" y="164"/>
                  </a:lnTo>
                  <a:lnTo>
                    <a:pt x="652" y="156"/>
                  </a:lnTo>
                  <a:lnTo>
                    <a:pt x="654" y="152"/>
                  </a:lnTo>
                  <a:lnTo>
                    <a:pt x="658" y="152"/>
                  </a:lnTo>
                  <a:lnTo>
                    <a:pt x="664" y="158"/>
                  </a:lnTo>
                  <a:lnTo>
                    <a:pt x="658" y="170"/>
                  </a:lnTo>
                  <a:lnTo>
                    <a:pt x="646" y="184"/>
                  </a:lnTo>
                  <a:lnTo>
                    <a:pt x="632" y="186"/>
                  </a:lnTo>
                  <a:lnTo>
                    <a:pt x="628" y="188"/>
                  </a:lnTo>
                  <a:lnTo>
                    <a:pt x="612" y="190"/>
                  </a:lnTo>
                  <a:lnTo>
                    <a:pt x="598" y="212"/>
                  </a:lnTo>
                  <a:lnTo>
                    <a:pt x="592" y="214"/>
                  </a:lnTo>
                  <a:lnTo>
                    <a:pt x="592" y="218"/>
                  </a:lnTo>
                  <a:lnTo>
                    <a:pt x="576" y="228"/>
                  </a:lnTo>
                  <a:lnTo>
                    <a:pt x="568" y="240"/>
                  </a:lnTo>
                  <a:lnTo>
                    <a:pt x="560" y="258"/>
                  </a:lnTo>
                  <a:lnTo>
                    <a:pt x="556" y="282"/>
                  </a:lnTo>
                  <a:lnTo>
                    <a:pt x="552" y="288"/>
                  </a:lnTo>
                  <a:lnTo>
                    <a:pt x="542" y="292"/>
                  </a:lnTo>
                  <a:lnTo>
                    <a:pt x="510" y="296"/>
                  </a:lnTo>
                  <a:lnTo>
                    <a:pt x="508" y="300"/>
                  </a:lnTo>
                  <a:lnTo>
                    <a:pt x="400" y="226"/>
                  </a:lnTo>
                  <a:lnTo>
                    <a:pt x="312" y="238"/>
                  </a:lnTo>
                  <a:lnTo>
                    <a:pt x="310" y="226"/>
                  </a:lnTo>
                  <a:lnTo>
                    <a:pt x="292" y="212"/>
                  </a:lnTo>
                  <a:lnTo>
                    <a:pt x="286" y="218"/>
                  </a:lnTo>
                  <a:lnTo>
                    <a:pt x="282" y="214"/>
                  </a:lnTo>
                  <a:lnTo>
                    <a:pt x="284" y="210"/>
                  </a:lnTo>
                  <a:lnTo>
                    <a:pt x="282" y="208"/>
                  </a:lnTo>
                  <a:lnTo>
                    <a:pt x="178" y="220"/>
                  </a:lnTo>
                  <a:lnTo>
                    <a:pt x="174" y="218"/>
                  </a:lnTo>
                  <a:lnTo>
                    <a:pt x="172" y="222"/>
                  </a:lnTo>
                  <a:lnTo>
                    <a:pt x="152" y="232"/>
                  </a:lnTo>
                  <a:lnTo>
                    <a:pt x="152" y="236"/>
                  </a:lnTo>
                  <a:lnTo>
                    <a:pt x="144" y="236"/>
                  </a:lnTo>
                  <a:lnTo>
                    <a:pt x="120" y="248"/>
                  </a:lnTo>
                  <a:lnTo>
                    <a:pt x="0" y="26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9" name="Freeform 60"/>
            <p:cNvSpPr>
              <a:spLocks/>
            </p:cNvSpPr>
            <p:nvPr/>
          </p:nvSpPr>
          <p:spPr bwMode="grayWhite">
            <a:xfrm>
              <a:off x="3978" y="1859"/>
              <a:ext cx="329" cy="325"/>
            </a:xfrm>
            <a:custGeom>
              <a:avLst/>
              <a:gdLst>
                <a:gd name="T0" fmla="*/ 7 w 354"/>
                <a:gd name="T1" fmla="*/ 0 h 350"/>
                <a:gd name="T2" fmla="*/ 7 w 354"/>
                <a:gd name="T3" fmla="*/ 6 h 350"/>
                <a:gd name="T4" fmla="*/ 7 w 354"/>
                <a:gd name="T5" fmla="*/ 6 h 350"/>
                <a:gd name="T6" fmla="*/ 7 w 354"/>
                <a:gd name="T7" fmla="*/ 6 h 350"/>
                <a:gd name="T8" fmla="*/ 7 w 354"/>
                <a:gd name="T9" fmla="*/ 6 h 350"/>
                <a:gd name="T10" fmla="*/ 7 w 354"/>
                <a:gd name="T11" fmla="*/ 6 h 350"/>
                <a:gd name="T12" fmla="*/ 7 w 354"/>
                <a:gd name="T13" fmla="*/ 6 h 350"/>
                <a:gd name="T14" fmla="*/ 7 w 354"/>
                <a:gd name="T15" fmla="*/ 6 h 350"/>
                <a:gd name="T16" fmla="*/ 7 w 354"/>
                <a:gd name="T17" fmla="*/ 6 h 350"/>
                <a:gd name="T18" fmla="*/ 7 w 354"/>
                <a:gd name="T19" fmla="*/ 6 h 350"/>
                <a:gd name="T20" fmla="*/ 7 w 354"/>
                <a:gd name="T21" fmla="*/ 6 h 350"/>
                <a:gd name="T22" fmla="*/ 7 w 354"/>
                <a:gd name="T23" fmla="*/ 6 h 350"/>
                <a:gd name="T24" fmla="*/ 7 w 354"/>
                <a:gd name="T25" fmla="*/ 6 h 350"/>
                <a:gd name="T26" fmla="*/ 7 w 354"/>
                <a:gd name="T27" fmla="*/ 6 h 350"/>
                <a:gd name="T28" fmla="*/ 7 w 354"/>
                <a:gd name="T29" fmla="*/ 6 h 350"/>
                <a:gd name="T30" fmla="*/ 2 w 354"/>
                <a:gd name="T31" fmla="*/ 6 h 350"/>
                <a:gd name="T32" fmla="*/ 2 w 354"/>
                <a:gd name="T33" fmla="*/ 6 h 350"/>
                <a:gd name="T34" fmla="*/ 7 w 354"/>
                <a:gd name="T35" fmla="*/ 6 h 350"/>
                <a:gd name="T36" fmla="*/ 7 w 354"/>
                <a:gd name="T37" fmla="*/ 6 h 350"/>
                <a:gd name="T38" fmla="*/ 7 w 354"/>
                <a:gd name="T39" fmla="*/ 6 h 350"/>
                <a:gd name="T40" fmla="*/ 7 w 354"/>
                <a:gd name="T41" fmla="*/ 6 h 350"/>
                <a:gd name="T42" fmla="*/ 7 w 354"/>
                <a:gd name="T43" fmla="*/ 6 h 350"/>
                <a:gd name="T44" fmla="*/ 7 w 354"/>
                <a:gd name="T45" fmla="*/ 6 h 350"/>
                <a:gd name="T46" fmla="*/ 7 w 354"/>
                <a:gd name="T47" fmla="*/ 6 h 350"/>
                <a:gd name="T48" fmla="*/ 7 w 354"/>
                <a:gd name="T49" fmla="*/ 6 h 350"/>
                <a:gd name="T50" fmla="*/ 7 w 354"/>
                <a:gd name="T51" fmla="*/ 6 h 350"/>
                <a:gd name="T52" fmla="*/ 7 w 354"/>
                <a:gd name="T53" fmla="*/ 6 h 350"/>
                <a:gd name="T54" fmla="*/ 7 w 354"/>
                <a:gd name="T55" fmla="*/ 6 h 350"/>
                <a:gd name="T56" fmla="*/ 7 w 354"/>
                <a:gd name="T57" fmla="*/ 6 h 350"/>
                <a:gd name="T58" fmla="*/ 7 w 354"/>
                <a:gd name="T59" fmla="*/ 6 h 350"/>
                <a:gd name="T60" fmla="*/ 7 w 354"/>
                <a:gd name="T61" fmla="*/ 6 h 350"/>
                <a:gd name="T62" fmla="*/ 7 w 354"/>
                <a:gd name="T63" fmla="*/ 6 h 350"/>
                <a:gd name="T64" fmla="*/ 7 w 354"/>
                <a:gd name="T65" fmla="*/ 6 h 350"/>
                <a:gd name="T66" fmla="*/ 7 w 354"/>
                <a:gd name="T67" fmla="*/ 6 h 350"/>
                <a:gd name="T68" fmla="*/ 7 w 354"/>
                <a:gd name="T69" fmla="*/ 6 h 350"/>
                <a:gd name="T70" fmla="*/ 7 w 354"/>
                <a:gd name="T71" fmla="*/ 6 h 350"/>
                <a:gd name="T72" fmla="*/ 7 w 354"/>
                <a:gd name="T73" fmla="*/ 6 h 350"/>
                <a:gd name="T74" fmla="*/ 7 w 354"/>
                <a:gd name="T75" fmla="*/ 6 h 350"/>
                <a:gd name="T76" fmla="*/ 7 w 354"/>
                <a:gd name="T77" fmla="*/ 6 h 350"/>
                <a:gd name="T78" fmla="*/ 7 w 354"/>
                <a:gd name="T79" fmla="*/ 6 h 350"/>
                <a:gd name="T80" fmla="*/ 7 w 354"/>
                <a:gd name="T81" fmla="*/ 6 h 350"/>
                <a:gd name="T82" fmla="*/ 7 w 354"/>
                <a:gd name="T83" fmla="*/ 6 h 350"/>
                <a:gd name="T84" fmla="*/ 7 w 354"/>
                <a:gd name="T85" fmla="*/ 6 h 350"/>
                <a:gd name="T86" fmla="*/ 7 w 354"/>
                <a:gd name="T87" fmla="*/ 6 h 350"/>
                <a:gd name="T88" fmla="*/ 7 w 354"/>
                <a:gd name="T89" fmla="*/ 6 h 350"/>
                <a:gd name="T90" fmla="*/ 7 w 354"/>
                <a:gd name="T91" fmla="*/ 6 h 350"/>
                <a:gd name="T92" fmla="*/ 7 w 354"/>
                <a:gd name="T93" fmla="*/ 6 h 350"/>
                <a:gd name="T94" fmla="*/ 7 w 354"/>
                <a:gd name="T95" fmla="*/ 6 h 350"/>
                <a:gd name="T96" fmla="*/ 7 w 354"/>
                <a:gd name="T97" fmla="*/ 6 h 350"/>
                <a:gd name="T98" fmla="*/ 7 w 354"/>
                <a:gd name="T99" fmla="*/ 6 h 350"/>
                <a:gd name="T100" fmla="*/ 7 w 354"/>
                <a:gd name="T101" fmla="*/ 6 h 350"/>
                <a:gd name="T102" fmla="*/ 7 w 354"/>
                <a:gd name="T103" fmla="*/ 6 h 350"/>
                <a:gd name="T104" fmla="*/ 7 w 354"/>
                <a:gd name="T105" fmla="*/ 6 h 350"/>
                <a:gd name="T106" fmla="*/ 7 w 354"/>
                <a:gd name="T107" fmla="*/ 6 h 350"/>
                <a:gd name="T108" fmla="*/ 7 w 354"/>
                <a:gd name="T109" fmla="*/ 6 h 35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54"/>
                <a:gd name="T166" fmla="*/ 0 h 350"/>
                <a:gd name="T167" fmla="*/ 354 w 354"/>
                <a:gd name="T168" fmla="*/ 350 h 35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54" h="350">
                  <a:moveTo>
                    <a:pt x="120" y="2"/>
                  </a:moveTo>
                  <a:lnTo>
                    <a:pt x="118" y="0"/>
                  </a:lnTo>
                  <a:lnTo>
                    <a:pt x="112" y="6"/>
                  </a:lnTo>
                  <a:lnTo>
                    <a:pt x="116" y="16"/>
                  </a:lnTo>
                  <a:lnTo>
                    <a:pt x="106" y="24"/>
                  </a:lnTo>
                  <a:lnTo>
                    <a:pt x="120" y="32"/>
                  </a:lnTo>
                  <a:lnTo>
                    <a:pt x="114" y="68"/>
                  </a:lnTo>
                  <a:lnTo>
                    <a:pt x="110" y="76"/>
                  </a:lnTo>
                  <a:lnTo>
                    <a:pt x="110" y="84"/>
                  </a:lnTo>
                  <a:lnTo>
                    <a:pt x="112" y="90"/>
                  </a:lnTo>
                  <a:lnTo>
                    <a:pt x="114" y="100"/>
                  </a:lnTo>
                  <a:lnTo>
                    <a:pt x="106" y="108"/>
                  </a:lnTo>
                  <a:lnTo>
                    <a:pt x="102" y="110"/>
                  </a:lnTo>
                  <a:lnTo>
                    <a:pt x="88" y="128"/>
                  </a:lnTo>
                  <a:lnTo>
                    <a:pt x="86" y="130"/>
                  </a:lnTo>
                  <a:lnTo>
                    <a:pt x="78" y="134"/>
                  </a:lnTo>
                  <a:lnTo>
                    <a:pt x="70" y="132"/>
                  </a:lnTo>
                  <a:lnTo>
                    <a:pt x="64" y="138"/>
                  </a:lnTo>
                  <a:lnTo>
                    <a:pt x="64" y="142"/>
                  </a:lnTo>
                  <a:lnTo>
                    <a:pt x="58" y="150"/>
                  </a:lnTo>
                  <a:lnTo>
                    <a:pt x="50" y="166"/>
                  </a:lnTo>
                  <a:lnTo>
                    <a:pt x="52" y="178"/>
                  </a:lnTo>
                  <a:lnTo>
                    <a:pt x="44" y="188"/>
                  </a:lnTo>
                  <a:lnTo>
                    <a:pt x="36" y="176"/>
                  </a:lnTo>
                  <a:lnTo>
                    <a:pt x="30" y="176"/>
                  </a:lnTo>
                  <a:lnTo>
                    <a:pt x="24" y="200"/>
                  </a:lnTo>
                  <a:lnTo>
                    <a:pt x="24" y="212"/>
                  </a:lnTo>
                  <a:lnTo>
                    <a:pt x="24" y="222"/>
                  </a:lnTo>
                  <a:lnTo>
                    <a:pt x="18" y="226"/>
                  </a:lnTo>
                  <a:lnTo>
                    <a:pt x="10" y="240"/>
                  </a:lnTo>
                  <a:lnTo>
                    <a:pt x="0" y="240"/>
                  </a:lnTo>
                  <a:lnTo>
                    <a:pt x="2" y="254"/>
                  </a:lnTo>
                  <a:lnTo>
                    <a:pt x="2" y="262"/>
                  </a:lnTo>
                  <a:lnTo>
                    <a:pt x="2" y="268"/>
                  </a:lnTo>
                  <a:lnTo>
                    <a:pt x="4" y="274"/>
                  </a:lnTo>
                  <a:lnTo>
                    <a:pt x="20" y="294"/>
                  </a:lnTo>
                  <a:lnTo>
                    <a:pt x="30" y="310"/>
                  </a:lnTo>
                  <a:lnTo>
                    <a:pt x="32" y="312"/>
                  </a:lnTo>
                  <a:lnTo>
                    <a:pt x="36" y="312"/>
                  </a:lnTo>
                  <a:lnTo>
                    <a:pt x="44" y="314"/>
                  </a:lnTo>
                  <a:lnTo>
                    <a:pt x="46" y="318"/>
                  </a:lnTo>
                  <a:lnTo>
                    <a:pt x="48" y="318"/>
                  </a:lnTo>
                  <a:lnTo>
                    <a:pt x="54" y="322"/>
                  </a:lnTo>
                  <a:lnTo>
                    <a:pt x="60" y="322"/>
                  </a:lnTo>
                  <a:lnTo>
                    <a:pt x="62" y="324"/>
                  </a:lnTo>
                  <a:lnTo>
                    <a:pt x="60" y="332"/>
                  </a:lnTo>
                  <a:lnTo>
                    <a:pt x="70" y="344"/>
                  </a:lnTo>
                  <a:lnTo>
                    <a:pt x="88" y="350"/>
                  </a:lnTo>
                  <a:lnTo>
                    <a:pt x="96" y="350"/>
                  </a:lnTo>
                  <a:lnTo>
                    <a:pt x="106" y="344"/>
                  </a:lnTo>
                  <a:lnTo>
                    <a:pt x="106" y="338"/>
                  </a:lnTo>
                  <a:lnTo>
                    <a:pt x="112" y="334"/>
                  </a:lnTo>
                  <a:lnTo>
                    <a:pt x="120" y="340"/>
                  </a:lnTo>
                  <a:lnTo>
                    <a:pt x="122" y="342"/>
                  </a:lnTo>
                  <a:lnTo>
                    <a:pt x="128" y="340"/>
                  </a:lnTo>
                  <a:lnTo>
                    <a:pt x="148" y="332"/>
                  </a:lnTo>
                  <a:lnTo>
                    <a:pt x="152" y="320"/>
                  </a:lnTo>
                  <a:lnTo>
                    <a:pt x="154" y="320"/>
                  </a:lnTo>
                  <a:lnTo>
                    <a:pt x="158" y="324"/>
                  </a:lnTo>
                  <a:lnTo>
                    <a:pt x="174" y="310"/>
                  </a:lnTo>
                  <a:lnTo>
                    <a:pt x="180" y="314"/>
                  </a:lnTo>
                  <a:lnTo>
                    <a:pt x="192" y="296"/>
                  </a:lnTo>
                  <a:lnTo>
                    <a:pt x="188" y="290"/>
                  </a:lnTo>
                  <a:lnTo>
                    <a:pt x="190" y="278"/>
                  </a:lnTo>
                  <a:lnTo>
                    <a:pt x="204" y="254"/>
                  </a:lnTo>
                  <a:lnTo>
                    <a:pt x="220" y="188"/>
                  </a:lnTo>
                  <a:lnTo>
                    <a:pt x="224" y="188"/>
                  </a:lnTo>
                  <a:lnTo>
                    <a:pt x="234" y="194"/>
                  </a:lnTo>
                  <a:lnTo>
                    <a:pt x="234" y="198"/>
                  </a:lnTo>
                  <a:lnTo>
                    <a:pt x="240" y="202"/>
                  </a:lnTo>
                  <a:lnTo>
                    <a:pt x="250" y="200"/>
                  </a:lnTo>
                  <a:lnTo>
                    <a:pt x="256" y="190"/>
                  </a:lnTo>
                  <a:lnTo>
                    <a:pt x="262" y="164"/>
                  </a:lnTo>
                  <a:lnTo>
                    <a:pt x="268" y="156"/>
                  </a:lnTo>
                  <a:lnTo>
                    <a:pt x="278" y="160"/>
                  </a:lnTo>
                  <a:lnTo>
                    <a:pt x="284" y="146"/>
                  </a:lnTo>
                  <a:lnTo>
                    <a:pt x="290" y="142"/>
                  </a:lnTo>
                  <a:lnTo>
                    <a:pt x="294" y="136"/>
                  </a:lnTo>
                  <a:lnTo>
                    <a:pt x="300" y="122"/>
                  </a:lnTo>
                  <a:lnTo>
                    <a:pt x="304" y="120"/>
                  </a:lnTo>
                  <a:lnTo>
                    <a:pt x="304" y="116"/>
                  </a:lnTo>
                  <a:lnTo>
                    <a:pt x="302" y="114"/>
                  </a:lnTo>
                  <a:lnTo>
                    <a:pt x="302" y="94"/>
                  </a:lnTo>
                  <a:lnTo>
                    <a:pt x="304" y="90"/>
                  </a:lnTo>
                  <a:lnTo>
                    <a:pt x="308" y="88"/>
                  </a:lnTo>
                  <a:lnTo>
                    <a:pt x="344" y="110"/>
                  </a:lnTo>
                  <a:lnTo>
                    <a:pt x="348" y="112"/>
                  </a:lnTo>
                  <a:lnTo>
                    <a:pt x="350" y="110"/>
                  </a:lnTo>
                  <a:lnTo>
                    <a:pt x="354" y="92"/>
                  </a:lnTo>
                  <a:lnTo>
                    <a:pt x="346" y="74"/>
                  </a:lnTo>
                  <a:lnTo>
                    <a:pt x="342" y="72"/>
                  </a:lnTo>
                  <a:lnTo>
                    <a:pt x="340" y="64"/>
                  </a:lnTo>
                  <a:lnTo>
                    <a:pt x="332" y="68"/>
                  </a:lnTo>
                  <a:lnTo>
                    <a:pt x="326" y="66"/>
                  </a:lnTo>
                  <a:lnTo>
                    <a:pt x="320" y="64"/>
                  </a:lnTo>
                  <a:lnTo>
                    <a:pt x="296" y="72"/>
                  </a:lnTo>
                  <a:lnTo>
                    <a:pt x="294" y="78"/>
                  </a:lnTo>
                  <a:lnTo>
                    <a:pt x="284" y="82"/>
                  </a:lnTo>
                  <a:lnTo>
                    <a:pt x="274" y="80"/>
                  </a:lnTo>
                  <a:lnTo>
                    <a:pt x="270" y="74"/>
                  </a:lnTo>
                  <a:lnTo>
                    <a:pt x="266" y="84"/>
                  </a:lnTo>
                  <a:lnTo>
                    <a:pt x="260" y="88"/>
                  </a:lnTo>
                  <a:lnTo>
                    <a:pt x="254" y="96"/>
                  </a:lnTo>
                  <a:lnTo>
                    <a:pt x="248" y="98"/>
                  </a:lnTo>
                  <a:lnTo>
                    <a:pt x="232" y="116"/>
                  </a:lnTo>
                  <a:lnTo>
                    <a:pt x="228" y="118"/>
                  </a:lnTo>
                  <a:lnTo>
                    <a:pt x="224" y="126"/>
                  </a:lnTo>
                  <a:lnTo>
                    <a:pt x="212" y="74"/>
                  </a:lnTo>
                  <a:lnTo>
                    <a:pt x="136" y="90"/>
                  </a:lnTo>
                  <a:lnTo>
                    <a:pt x="120" y="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30" name="Freeform 61"/>
            <p:cNvSpPr>
              <a:spLocks/>
            </p:cNvSpPr>
            <p:nvPr/>
          </p:nvSpPr>
          <p:spPr bwMode="grayWhite">
            <a:xfrm>
              <a:off x="4540" y="1608"/>
              <a:ext cx="125" cy="122"/>
            </a:xfrm>
            <a:custGeom>
              <a:avLst/>
              <a:gdLst>
                <a:gd name="T0" fmla="*/ 0 w 134"/>
                <a:gd name="T1" fmla="*/ 5 h 134"/>
                <a:gd name="T2" fmla="*/ 7 w 134"/>
                <a:gd name="T3" fmla="*/ 5 h 134"/>
                <a:gd name="T4" fmla="*/ 7 w 134"/>
                <a:gd name="T5" fmla="*/ 5 h 134"/>
                <a:gd name="T6" fmla="*/ 7 w 134"/>
                <a:gd name="T7" fmla="*/ 5 h 134"/>
                <a:gd name="T8" fmla="*/ 7 w 134"/>
                <a:gd name="T9" fmla="*/ 5 h 134"/>
                <a:gd name="T10" fmla="*/ 7 w 134"/>
                <a:gd name="T11" fmla="*/ 0 h 134"/>
                <a:gd name="T12" fmla="*/ 7 w 134"/>
                <a:gd name="T13" fmla="*/ 5 h 134"/>
                <a:gd name="T14" fmla="*/ 7 w 134"/>
                <a:gd name="T15" fmla="*/ 5 h 134"/>
                <a:gd name="T16" fmla="*/ 7 w 134"/>
                <a:gd name="T17" fmla="*/ 5 h 134"/>
                <a:gd name="T18" fmla="*/ 7 w 134"/>
                <a:gd name="T19" fmla="*/ 5 h 134"/>
                <a:gd name="T20" fmla="*/ 7 w 134"/>
                <a:gd name="T21" fmla="*/ 5 h 134"/>
                <a:gd name="T22" fmla="*/ 7 w 134"/>
                <a:gd name="T23" fmla="*/ 5 h 134"/>
                <a:gd name="T24" fmla="*/ 7 w 134"/>
                <a:gd name="T25" fmla="*/ 5 h 134"/>
                <a:gd name="T26" fmla="*/ 7 w 134"/>
                <a:gd name="T27" fmla="*/ 5 h 134"/>
                <a:gd name="T28" fmla="*/ 7 w 134"/>
                <a:gd name="T29" fmla="*/ 5 h 134"/>
                <a:gd name="T30" fmla="*/ 7 w 134"/>
                <a:gd name="T31" fmla="*/ 5 h 134"/>
                <a:gd name="T32" fmla="*/ 7 w 134"/>
                <a:gd name="T33" fmla="*/ 5 h 134"/>
                <a:gd name="T34" fmla="*/ 7 w 134"/>
                <a:gd name="T35" fmla="*/ 5 h 134"/>
                <a:gd name="T36" fmla="*/ 7 w 134"/>
                <a:gd name="T37" fmla="*/ 5 h 134"/>
                <a:gd name="T38" fmla="*/ 7 w 134"/>
                <a:gd name="T39" fmla="*/ 5 h 134"/>
                <a:gd name="T40" fmla="*/ 7 w 134"/>
                <a:gd name="T41" fmla="*/ 5 h 134"/>
                <a:gd name="T42" fmla="*/ 7 w 134"/>
                <a:gd name="T43" fmla="*/ 5 h 134"/>
                <a:gd name="T44" fmla="*/ 7 w 134"/>
                <a:gd name="T45" fmla="*/ 5 h 134"/>
                <a:gd name="T46" fmla="*/ 2 w 134"/>
                <a:gd name="T47" fmla="*/ 5 h 134"/>
                <a:gd name="T48" fmla="*/ 7 w 134"/>
                <a:gd name="T49" fmla="*/ 5 h 134"/>
                <a:gd name="T50" fmla="*/ 7 w 134"/>
                <a:gd name="T51" fmla="*/ 5 h 134"/>
                <a:gd name="T52" fmla="*/ 7 w 134"/>
                <a:gd name="T53" fmla="*/ 5 h 134"/>
                <a:gd name="T54" fmla="*/ 0 w 134"/>
                <a:gd name="T55" fmla="*/ 5 h 13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34"/>
                <a:gd name="T85" fmla="*/ 0 h 134"/>
                <a:gd name="T86" fmla="*/ 134 w 134"/>
                <a:gd name="T87" fmla="*/ 134 h 13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34" h="134">
                  <a:moveTo>
                    <a:pt x="0" y="30"/>
                  </a:moveTo>
                  <a:lnTo>
                    <a:pt x="46" y="18"/>
                  </a:lnTo>
                  <a:lnTo>
                    <a:pt x="50" y="24"/>
                  </a:lnTo>
                  <a:lnTo>
                    <a:pt x="50" y="22"/>
                  </a:lnTo>
                  <a:lnTo>
                    <a:pt x="52" y="18"/>
                  </a:lnTo>
                  <a:lnTo>
                    <a:pt x="120" y="0"/>
                  </a:lnTo>
                  <a:lnTo>
                    <a:pt x="134" y="56"/>
                  </a:lnTo>
                  <a:lnTo>
                    <a:pt x="132" y="62"/>
                  </a:lnTo>
                  <a:lnTo>
                    <a:pt x="132" y="64"/>
                  </a:lnTo>
                  <a:lnTo>
                    <a:pt x="132" y="68"/>
                  </a:lnTo>
                  <a:lnTo>
                    <a:pt x="132" y="70"/>
                  </a:lnTo>
                  <a:lnTo>
                    <a:pt x="124" y="70"/>
                  </a:lnTo>
                  <a:lnTo>
                    <a:pt x="102" y="80"/>
                  </a:lnTo>
                  <a:lnTo>
                    <a:pt x="96" y="80"/>
                  </a:lnTo>
                  <a:lnTo>
                    <a:pt x="94" y="82"/>
                  </a:lnTo>
                  <a:lnTo>
                    <a:pt x="92" y="86"/>
                  </a:lnTo>
                  <a:lnTo>
                    <a:pt x="92" y="88"/>
                  </a:lnTo>
                  <a:lnTo>
                    <a:pt x="78" y="90"/>
                  </a:lnTo>
                  <a:lnTo>
                    <a:pt x="60" y="98"/>
                  </a:lnTo>
                  <a:lnTo>
                    <a:pt x="58" y="94"/>
                  </a:lnTo>
                  <a:lnTo>
                    <a:pt x="46" y="106"/>
                  </a:lnTo>
                  <a:lnTo>
                    <a:pt x="20" y="128"/>
                  </a:lnTo>
                  <a:lnTo>
                    <a:pt x="10" y="134"/>
                  </a:lnTo>
                  <a:lnTo>
                    <a:pt x="2" y="126"/>
                  </a:lnTo>
                  <a:lnTo>
                    <a:pt x="14" y="114"/>
                  </a:lnTo>
                  <a:lnTo>
                    <a:pt x="14" y="110"/>
                  </a:lnTo>
                  <a:lnTo>
                    <a:pt x="10" y="102"/>
                  </a:lnTo>
                  <a:lnTo>
                    <a:pt x="0" y="30"/>
                  </a:lnTo>
                  <a:close/>
                </a:path>
              </a:pathLst>
            </a:custGeom>
            <a:solidFill>
              <a:srgbClr val="BADEDA"/>
            </a:solidFill>
            <a:ln w="6350" cmpd="sng">
              <a:solidFill>
                <a:srgbClr val="50A69C"/>
              </a:solidFill>
              <a:prstDash val="solid"/>
              <a:round/>
              <a:headEnd/>
              <a:tailEnd/>
            </a:ln>
          </p:spPr>
          <p:txBody>
            <a:bodyPr/>
            <a:lstStyle/>
            <a:p>
              <a:endParaRPr lang="en-US"/>
            </a:p>
          </p:txBody>
        </p:sp>
      </p:grpSp>
      <p:sp>
        <p:nvSpPr>
          <p:cNvPr id="146439" name="Rectangle 62"/>
          <p:cNvSpPr>
            <a:spLocks noChangeArrowheads="1"/>
          </p:cNvSpPr>
          <p:nvPr/>
        </p:nvSpPr>
        <p:spPr bwMode="auto">
          <a:xfrm>
            <a:off x="0" y="6578600"/>
            <a:ext cx="7569200" cy="27940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American Tort Reform Association; Insurance Information Institute</a:t>
            </a:r>
          </a:p>
        </p:txBody>
      </p:sp>
      <p:grpSp>
        <p:nvGrpSpPr>
          <p:cNvPr id="4" name="Group 63"/>
          <p:cNvGrpSpPr>
            <a:grpSpLocks/>
          </p:cNvGrpSpPr>
          <p:nvPr/>
        </p:nvGrpSpPr>
        <p:grpSpPr bwMode="auto">
          <a:xfrm>
            <a:off x="2426633" y="4075019"/>
            <a:ext cx="212725" cy="212725"/>
            <a:chOff x="3300" y="3702"/>
            <a:chExt cx="162" cy="162"/>
          </a:xfrm>
        </p:grpSpPr>
        <p:sp>
          <p:nvSpPr>
            <p:cNvPr id="146475" name="Oval 64"/>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45" name="AutoShape 65"/>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grpSp>
        <p:nvGrpSpPr>
          <p:cNvPr id="5" name="Group 66"/>
          <p:cNvGrpSpPr>
            <a:grpSpLocks/>
          </p:cNvGrpSpPr>
          <p:nvPr/>
        </p:nvGrpSpPr>
        <p:grpSpPr bwMode="auto">
          <a:xfrm>
            <a:off x="7153275" y="3568700"/>
            <a:ext cx="212725" cy="212725"/>
            <a:chOff x="3300" y="3702"/>
            <a:chExt cx="162" cy="162"/>
          </a:xfrm>
        </p:grpSpPr>
        <p:sp>
          <p:nvSpPr>
            <p:cNvPr id="146473" name="Oval 67"/>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48" name="AutoShape 68"/>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grpSp>
        <p:nvGrpSpPr>
          <p:cNvPr id="6" name="Group 75"/>
          <p:cNvGrpSpPr>
            <a:grpSpLocks/>
          </p:cNvGrpSpPr>
          <p:nvPr/>
        </p:nvGrpSpPr>
        <p:grpSpPr bwMode="auto">
          <a:xfrm>
            <a:off x="6133540" y="3536483"/>
            <a:ext cx="212725" cy="212725"/>
            <a:chOff x="3300" y="3702"/>
            <a:chExt cx="162" cy="162"/>
          </a:xfrm>
        </p:grpSpPr>
        <p:sp>
          <p:nvSpPr>
            <p:cNvPr id="146469" name="Oval 76"/>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57" name="AutoShape 77"/>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grpSp>
        <p:nvGrpSpPr>
          <p:cNvPr id="7" name="Group 81"/>
          <p:cNvGrpSpPr>
            <a:grpSpLocks/>
          </p:cNvGrpSpPr>
          <p:nvPr/>
        </p:nvGrpSpPr>
        <p:grpSpPr bwMode="auto">
          <a:xfrm>
            <a:off x="7794625" y="2713038"/>
            <a:ext cx="212725" cy="212725"/>
            <a:chOff x="3300" y="3702"/>
            <a:chExt cx="162" cy="162"/>
          </a:xfrm>
        </p:grpSpPr>
        <p:sp>
          <p:nvSpPr>
            <p:cNvPr id="146467" name="Oval 82"/>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63" name="AutoShape 83"/>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sp>
        <p:nvSpPr>
          <p:cNvPr id="146447" name="Freeform 88"/>
          <p:cNvSpPr>
            <a:spLocks/>
          </p:cNvSpPr>
          <p:nvPr/>
        </p:nvSpPr>
        <p:spPr bwMode="auto">
          <a:xfrm>
            <a:off x="7930792" y="1927124"/>
            <a:ext cx="633105" cy="1474634"/>
          </a:xfrm>
          <a:custGeom>
            <a:avLst/>
            <a:gdLst>
              <a:gd name="T0" fmla="*/ 2147483647 w 398"/>
              <a:gd name="T1" fmla="*/ 0 h 830"/>
              <a:gd name="T2" fmla="*/ 2147483647 w 398"/>
              <a:gd name="T3" fmla="*/ 2147483647 h 830"/>
              <a:gd name="T4" fmla="*/ 0 w 398"/>
              <a:gd name="T5" fmla="*/ 2147483647 h 830"/>
              <a:gd name="T6" fmla="*/ 0 60000 65536"/>
              <a:gd name="T7" fmla="*/ 0 60000 65536"/>
              <a:gd name="T8" fmla="*/ 0 60000 65536"/>
              <a:gd name="T9" fmla="*/ 0 w 398"/>
              <a:gd name="T10" fmla="*/ 0 h 830"/>
              <a:gd name="T11" fmla="*/ 398 w 398"/>
              <a:gd name="T12" fmla="*/ 830 h 830"/>
            </a:gdLst>
            <a:ahLst/>
            <a:cxnLst>
              <a:cxn ang="T6">
                <a:pos x="T0" y="T1"/>
              </a:cxn>
              <a:cxn ang="T7">
                <a:pos x="T2" y="T3"/>
              </a:cxn>
              <a:cxn ang="T8">
                <a:pos x="T4" y="T5"/>
              </a:cxn>
            </a:cxnLst>
            <a:rect l="T9" t="T10" r="T11" b="T12"/>
            <a:pathLst>
              <a:path w="398" h="830">
                <a:moveTo>
                  <a:pt x="398" y="0"/>
                </a:moveTo>
                <a:lnTo>
                  <a:pt x="398" y="830"/>
                </a:lnTo>
                <a:lnTo>
                  <a:pt x="0" y="830"/>
                </a:lnTo>
              </a:path>
            </a:pathLst>
          </a:custGeom>
          <a:noFill/>
          <a:ln w="28575" cap="flat" cmpd="sng">
            <a:solidFill>
              <a:schemeClr val="tx1"/>
            </a:solidFill>
            <a:prstDash val="solid"/>
            <a:round/>
            <a:headEnd type="none" w="med" len="med"/>
            <a:tailEnd type="triangle" w="lg" len="med"/>
          </a:ln>
        </p:spPr>
        <p:txBody>
          <a:bodyPr/>
          <a:lstStyle/>
          <a:p>
            <a:endParaRPr lang="en-US"/>
          </a:p>
        </p:txBody>
      </p:sp>
      <p:sp>
        <p:nvSpPr>
          <p:cNvPr id="146448" name="Line 90"/>
          <p:cNvSpPr>
            <a:spLocks noChangeShapeType="1"/>
          </p:cNvSpPr>
          <p:nvPr/>
        </p:nvSpPr>
        <p:spPr bwMode="auto">
          <a:xfrm>
            <a:off x="7259638" y="1539875"/>
            <a:ext cx="0" cy="2003425"/>
          </a:xfrm>
          <a:prstGeom prst="line">
            <a:avLst/>
          </a:prstGeom>
          <a:noFill/>
          <a:ln w="28575">
            <a:solidFill>
              <a:schemeClr val="tx1"/>
            </a:solidFill>
            <a:round/>
            <a:headEnd/>
            <a:tailEnd type="triangle" w="lg" len="med"/>
          </a:ln>
        </p:spPr>
        <p:txBody>
          <a:bodyPr/>
          <a:lstStyle/>
          <a:p>
            <a:endParaRPr lang="en-US"/>
          </a:p>
        </p:txBody>
      </p:sp>
      <p:sp>
        <p:nvSpPr>
          <p:cNvPr id="1991771" name="Rectangle 91"/>
          <p:cNvSpPr>
            <a:spLocks noChangeArrowheads="1"/>
          </p:cNvSpPr>
          <p:nvPr/>
        </p:nvSpPr>
        <p:spPr bwMode="blackWhite">
          <a:xfrm>
            <a:off x="5881688" y="1206500"/>
            <a:ext cx="1444625" cy="469900"/>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a:solidFill>
                  <a:schemeClr val="bg1"/>
                </a:solidFill>
              </a:rPr>
              <a:t>West Virginia</a:t>
            </a:r>
          </a:p>
        </p:txBody>
      </p:sp>
      <p:sp>
        <p:nvSpPr>
          <p:cNvPr id="146450" name="Freeform 92"/>
          <p:cNvSpPr>
            <a:spLocks/>
          </p:cNvSpPr>
          <p:nvPr/>
        </p:nvSpPr>
        <p:spPr bwMode="auto">
          <a:xfrm rot="21424727">
            <a:off x="5516096" y="1762779"/>
            <a:ext cx="555625" cy="1908268"/>
          </a:xfrm>
          <a:custGeom>
            <a:avLst/>
            <a:gdLst>
              <a:gd name="T0" fmla="*/ 0 w 350"/>
              <a:gd name="T1" fmla="*/ 0 h 984"/>
              <a:gd name="T2" fmla="*/ 0 w 350"/>
              <a:gd name="T3" fmla="*/ 2147483647 h 984"/>
              <a:gd name="T4" fmla="*/ 2147483647 w 350"/>
              <a:gd name="T5" fmla="*/ 2147483647 h 984"/>
              <a:gd name="T6" fmla="*/ 0 60000 65536"/>
              <a:gd name="T7" fmla="*/ 0 60000 65536"/>
              <a:gd name="T8" fmla="*/ 0 60000 65536"/>
              <a:gd name="T9" fmla="*/ 0 w 350"/>
              <a:gd name="T10" fmla="*/ 0 h 984"/>
              <a:gd name="T11" fmla="*/ 350 w 350"/>
              <a:gd name="T12" fmla="*/ 984 h 984"/>
            </a:gdLst>
            <a:ahLst/>
            <a:cxnLst>
              <a:cxn ang="T6">
                <a:pos x="T0" y="T1"/>
              </a:cxn>
              <a:cxn ang="T7">
                <a:pos x="T2" y="T3"/>
              </a:cxn>
              <a:cxn ang="T8">
                <a:pos x="T4" y="T5"/>
              </a:cxn>
            </a:cxnLst>
            <a:rect l="T9" t="T10" r="T11" b="T12"/>
            <a:pathLst>
              <a:path w="350" h="984">
                <a:moveTo>
                  <a:pt x="0" y="0"/>
                </a:moveTo>
                <a:lnTo>
                  <a:pt x="0" y="984"/>
                </a:lnTo>
                <a:lnTo>
                  <a:pt x="350" y="984"/>
                </a:lnTo>
              </a:path>
            </a:pathLst>
          </a:custGeom>
          <a:noFill/>
          <a:ln w="28575" cap="flat" cmpd="sng">
            <a:solidFill>
              <a:schemeClr val="tx1"/>
            </a:solidFill>
            <a:prstDash val="solid"/>
            <a:round/>
            <a:headEnd type="none" w="med" len="med"/>
            <a:tailEnd type="triangle" w="lg" len="med"/>
          </a:ln>
        </p:spPr>
        <p:txBody>
          <a:bodyPr/>
          <a:lstStyle/>
          <a:p>
            <a:endParaRPr lang="en-US"/>
          </a:p>
        </p:txBody>
      </p:sp>
      <p:sp>
        <p:nvSpPr>
          <p:cNvPr id="1991773" name="Rectangle 93"/>
          <p:cNvSpPr>
            <a:spLocks noChangeArrowheads="1"/>
          </p:cNvSpPr>
          <p:nvPr/>
        </p:nvSpPr>
        <p:spPr bwMode="blackWhite">
          <a:xfrm>
            <a:off x="3848100" y="1076325"/>
            <a:ext cx="1870076" cy="838200"/>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dirty="0">
                <a:solidFill>
                  <a:schemeClr val="bg1"/>
                </a:solidFill>
              </a:rPr>
              <a:t>Illinois</a:t>
            </a:r>
          </a:p>
          <a:p>
            <a:pPr algn="ctr">
              <a:lnSpc>
                <a:spcPct val="90000"/>
              </a:lnSpc>
              <a:spcBef>
                <a:spcPct val="25000"/>
              </a:spcBef>
              <a:defRPr/>
            </a:pPr>
            <a:r>
              <a:rPr lang="en-US" sz="1400" b="1" dirty="0" smtClean="0">
                <a:solidFill>
                  <a:schemeClr val="bg1"/>
                </a:solidFill>
              </a:rPr>
              <a:t>Madison County</a:t>
            </a:r>
            <a:endParaRPr lang="en-US" sz="1400" b="1" dirty="0">
              <a:solidFill>
                <a:schemeClr val="bg1"/>
              </a:solidFill>
            </a:endParaRPr>
          </a:p>
        </p:txBody>
      </p:sp>
      <p:sp>
        <p:nvSpPr>
          <p:cNvPr id="146452" name="Line 96"/>
          <p:cNvSpPr>
            <a:spLocks noChangeShapeType="1"/>
          </p:cNvSpPr>
          <p:nvPr/>
        </p:nvSpPr>
        <p:spPr bwMode="auto">
          <a:xfrm flipH="1" flipV="1">
            <a:off x="8010525" y="2933699"/>
            <a:ext cx="258763" cy="849313"/>
          </a:xfrm>
          <a:prstGeom prst="line">
            <a:avLst/>
          </a:prstGeom>
          <a:noFill/>
          <a:ln w="28575">
            <a:solidFill>
              <a:schemeClr val="tx1"/>
            </a:solidFill>
            <a:round/>
            <a:headEnd/>
            <a:tailEnd type="triangle" w="lg" len="med"/>
          </a:ln>
        </p:spPr>
        <p:txBody>
          <a:bodyPr/>
          <a:lstStyle/>
          <a:p>
            <a:endParaRPr lang="en-US"/>
          </a:p>
        </p:txBody>
      </p:sp>
      <p:sp>
        <p:nvSpPr>
          <p:cNvPr id="1991777" name="Rectangle 97"/>
          <p:cNvSpPr>
            <a:spLocks noChangeArrowheads="1"/>
          </p:cNvSpPr>
          <p:nvPr/>
        </p:nvSpPr>
        <p:spPr bwMode="blackWhite">
          <a:xfrm>
            <a:off x="7440613" y="3862388"/>
            <a:ext cx="1444625" cy="7905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dirty="0" smtClean="0">
                <a:solidFill>
                  <a:schemeClr val="bg1"/>
                </a:solidFill>
              </a:rPr>
              <a:t>New York</a:t>
            </a:r>
            <a:endParaRPr lang="en-US" sz="1600" b="1" i="1" dirty="0">
              <a:solidFill>
                <a:schemeClr val="bg1"/>
              </a:solidFill>
            </a:endParaRPr>
          </a:p>
          <a:p>
            <a:pPr algn="ctr">
              <a:lnSpc>
                <a:spcPct val="90000"/>
              </a:lnSpc>
              <a:spcBef>
                <a:spcPct val="25000"/>
              </a:spcBef>
              <a:defRPr/>
            </a:pPr>
            <a:r>
              <a:rPr lang="en-US" sz="1400" b="1" dirty="0" smtClean="0">
                <a:solidFill>
                  <a:schemeClr val="bg1"/>
                </a:solidFill>
              </a:rPr>
              <a:t>Albany and NYC</a:t>
            </a:r>
            <a:endParaRPr lang="en-US" sz="1400" b="1" dirty="0">
              <a:solidFill>
                <a:schemeClr val="bg1"/>
              </a:solidFill>
            </a:endParaRPr>
          </a:p>
        </p:txBody>
      </p:sp>
      <p:grpSp>
        <p:nvGrpSpPr>
          <p:cNvPr id="8" name="Group 98"/>
          <p:cNvGrpSpPr>
            <a:grpSpLocks/>
          </p:cNvGrpSpPr>
          <p:nvPr/>
        </p:nvGrpSpPr>
        <p:grpSpPr bwMode="auto">
          <a:xfrm>
            <a:off x="179388" y="1181101"/>
            <a:ext cx="2070100" cy="4165600"/>
            <a:chOff x="100" y="760"/>
            <a:chExt cx="1416" cy="2641"/>
          </a:xfrm>
        </p:grpSpPr>
        <p:sp>
          <p:nvSpPr>
            <p:cNvPr id="146461" name="Rectangle 99"/>
            <p:cNvSpPr>
              <a:spLocks noChangeArrowheads="1"/>
            </p:cNvSpPr>
            <p:nvPr/>
          </p:nvSpPr>
          <p:spPr bwMode="blackWhite">
            <a:xfrm>
              <a:off x="100" y="856"/>
              <a:ext cx="1416" cy="1336"/>
            </a:xfrm>
            <a:prstGeom prst="rect">
              <a:avLst/>
            </a:prstGeom>
            <a:solidFill>
              <a:srgbClr val="ECF6F8"/>
            </a:solidFill>
            <a:ln w="12700">
              <a:solidFill>
                <a:srgbClr val="378798"/>
              </a:solidFill>
              <a:miter lim="800000"/>
              <a:headEnd/>
              <a:tailEnd/>
            </a:ln>
          </p:spPr>
          <p:txBody>
            <a:bodyPr wrap="none" anchor="ctr"/>
            <a:lstStyle/>
            <a:p>
              <a:endParaRPr lang="en-US"/>
            </a:p>
          </p:txBody>
        </p:sp>
        <p:sp>
          <p:nvSpPr>
            <p:cNvPr id="146462" name="Rectangle 100"/>
            <p:cNvSpPr>
              <a:spLocks noChangeArrowheads="1"/>
            </p:cNvSpPr>
            <p:nvPr/>
          </p:nvSpPr>
          <p:spPr bwMode="blackWhite">
            <a:xfrm>
              <a:off x="100" y="760"/>
              <a:ext cx="1416" cy="289"/>
            </a:xfrm>
            <a:prstGeom prst="rect">
              <a:avLst/>
            </a:prstGeom>
            <a:gradFill rotWithShape="1">
              <a:gsLst>
                <a:gs pos="0">
                  <a:srgbClr val="378798"/>
                </a:gs>
                <a:gs pos="100000">
                  <a:srgbClr val="2A6774"/>
                </a:gs>
              </a:gsLst>
              <a:lin ang="5400000" scaled="1"/>
            </a:gradFill>
            <a:ln w="12700">
              <a:solidFill>
                <a:srgbClr val="378798"/>
              </a:solidFill>
              <a:miter lim="800000"/>
              <a:headEnd/>
              <a:tailEnd/>
            </a:ln>
          </p:spPr>
          <p:txBody>
            <a:bodyPr lIns="45720" rIns="45720" anchor="ctr"/>
            <a:lstStyle/>
            <a:p>
              <a:pPr algn="ctr">
                <a:lnSpc>
                  <a:spcPct val="95000"/>
                </a:lnSpc>
                <a:spcBef>
                  <a:spcPct val="25000"/>
                </a:spcBef>
              </a:pPr>
              <a:r>
                <a:rPr lang="en-US" b="1">
                  <a:solidFill>
                    <a:srgbClr val="FFFFFF"/>
                  </a:solidFill>
                </a:rPr>
                <a:t>Watch List</a:t>
              </a:r>
            </a:p>
          </p:txBody>
        </p:sp>
        <p:sp>
          <p:nvSpPr>
            <p:cNvPr id="146463" name="Text Box 101"/>
            <p:cNvSpPr txBox="1">
              <a:spLocks noChangeArrowheads="1"/>
            </p:cNvSpPr>
            <p:nvPr/>
          </p:nvSpPr>
          <p:spPr bwMode="auto">
            <a:xfrm>
              <a:off x="127" y="1079"/>
              <a:ext cx="1385" cy="1258"/>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400" dirty="0" smtClean="0"/>
                <a:t>Philadelphia, Pennsylvania</a:t>
              </a:r>
            </a:p>
            <a:p>
              <a:pPr marL="228600" indent="-228600" eaLnBrk="0" hangingPunct="0">
                <a:lnSpc>
                  <a:spcPct val="90000"/>
                </a:lnSpc>
                <a:spcBef>
                  <a:spcPct val="25000"/>
                </a:spcBef>
                <a:buClr>
                  <a:schemeClr val="accent2"/>
                </a:buClr>
                <a:buFont typeface="Wingdings" pitchFamily="2" charset="2"/>
                <a:buChar char="n"/>
              </a:pPr>
              <a:r>
                <a:rPr lang="en-US" sz="1400" dirty="0" smtClean="0"/>
                <a:t>South Florida</a:t>
              </a:r>
            </a:p>
            <a:p>
              <a:pPr marL="228600" indent="-228600" eaLnBrk="0" hangingPunct="0">
                <a:lnSpc>
                  <a:spcPct val="90000"/>
                </a:lnSpc>
                <a:spcBef>
                  <a:spcPct val="25000"/>
                </a:spcBef>
                <a:buClr>
                  <a:schemeClr val="accent2"/>
                </a:buClr>
                <a:buFont typeface="Wingdings" pitchFamily="2" charset="2"/>
                <a:buChar char="n"/>
              </a:pPr>
              <a:r>
                <a:rPr lang="en-US" sz="1400" dirty="0" smtClean="0"/>
                <a:t>Cook County, Illinois</a:t>
              </a:r>
            </a:p>
            <a:p>
              <a:pPr marL="228600" indent="-228600" eaLnBrk="0" hangingPunct="0">
                <a:lnSpc>
                  <a:spcPct val="90000"/>
                </a:lnSpc>
                <a:spcBef>
                  <a:spcPct val="25000"/>
                </a:spcBef>
                <a:buClr>
                  <a:schemeClr val="accent2"/>
                </a:buClr>
                <a:buFont typeface="Wingdings" pitchFamily="2" charset="2"/>
                <a:buChar char="n"/>
              </a:pPr>
              <a:r>
                <a:rPr lang="en-US" sz="1400" dirty="0" smtClean="0"/>
                <a:t>New Jersey</a:t>
              </a:r>
            </a:p>
            <a:p>
              <a:pPr marL="228600" indent="-228600" eaLnBrk="0" hangingPunct="0">
                <a:lnSpc>
                  <a:spcPct val="90000"/>
                </a:lnSpc>
                <a:spcBef>
                  <a:spcPct val="25000"/>
                </a:spcBef>
                <a:buClr>
                  <a:schemeClr val="accent2"/>
                </a:buClr>
                <a:buFont typeface="Wingdings" pitchFamily="2" charset="2"/>
                <a:buChar char="n"/>
              </a:pPr>
              <a:r>
                <a:rPr lang="en-US" sz="1400" dirty="0" smtClean="0"/>
                <a:t>Nevada</a:t>
              </a:r>
            </a:p>
            <a:p>
              <a:pPr marL="228600" indent="-228600" eaLnBrk="0" hangingPunct="0">
                <a:lnSpc>
                  <a:spcPct val="90000"/>
                </a:lnSpc>
                <a:spcBef>
                  <a:spcPct val="25000"/>
                </a:spcBef>
                <a:buClr>
                  <a:schemeClr val="accent2"/>
                </a:buClr>
                <a:buFont typeface="Wingdings" pitchFamily="2" charset="2"/>
                <a:buChar char="n"/>
              </a:pPr>
              <a:r>
                <a:rPr lang="en-US" sz="1400" dirty="0" smtClean="0"/>
                <a:t>Louisiana</a:t>
              </a:r>
            </a:p>
            <a:p>
              <a:pPr marL="228600" indent="-228600" eaLnBrk="0" hangingPunct="0">
                <a:lnSpc>
                  <a:spcPct val="90000"/>
                </a:lnSpc>
                <a:spcBef>
                  <a:spcPct val="25000"/>
                </a:spcBef>
                <a:buClr>
                  <a:schemeClr val="accent2"/>
                </a:buClr>
                <a:buFont typeface="Wingdings" pitchFamily="2" charset="2"/>
                <a:buChar char="n"/>
              </a:pPr>
              <a:endParaRPr lang="en-US" sz="1500" dirty="0"/>
            </a:p>
          </p:txBody>
        </p:sp>
        <p:sp>
          <p:nvSpPr>
            <p:cNvPr id="146464" name="Rectangle 102"/>
            <p:cNvSpPr>
              <a:spLocks noChangeArrowheads="1"/>
            </p:cNvSpPr>
            <p:nvPr/>
          </p:nvSpPr>
          <p:spPr bwMode="blackWhite">
            <a:xfrm>
              <a:off x="100" y="2486"/>
              <a:ext cx="1416" cy="915"/>
            </a:xfrm>
            <a:prstGeom prst="rect">
              <a:avLst/>
            </a:prstGeom>
            <a:solidFill>
              <a:srgbClr val="F0F1EF"/>
            </a:solidFill>
            <a:ln w="12700" algn="ctr">
              <a:solidFill>
                <a:srgbClr val="808080"/>
              </a:solidFill>
              <a:miter lim="800000"/>
              <a:headEnd/>
              <a:tailEnd/>
            </a:ln>
          </p:spPr>
          <p:txBody>
            <a:bodyPr wrap="none" anchor="ctr"/>
            <a:lstStyle/>
            <a:p>
              <a:endParaRPr lang="en-US"/>
            </a:p>
          </p:txBody>
        </p:sp>
        <p:sp>
          <p:nvSpPr>
            <p:cNvPr id="146465" name="Rectangle 103"/>
            <p:cNvSpPr>
              <a:spLocks noChangeArrowheads="1"/>
            </p:cNvSpPr>
            <p:nvPr/>
          </p:nvSpPr>
          <p:spPr bwMode="blackWhite">
            <a:xfrm>
              <a:off x="100" y="2270"/>
              <a:ext cx="1416" cy="409"/>
            </a:xfrm>
            <a:prstGeom prst="rect">
              <a:avLst/>
            </a:prstGeom>
            <a:gradFill rotWithShape="1">
              <a:gsLst>
                <a:gs pos="0">
                  <a:srgbClr val="808080"/>
                </a:gs>
                <a:gs pos="100000">
                  <a:srgbClr val="3B3B3B"/>
                </a:gs>
              </a:gsLst>
              <a:lin ang="5400000" scaled="1"/>
            </a:gradFill>
            <a:ln w="12700" algn="ctr">
              <a:solidFill>
                <a:srgbClr val="808080"/>
              </a:solidFill>
              <a:miter lim="800000"/>
              <a:headEnd/>
              <a:tailEnd/>
            </a:ln>
          </p:spPr>
          <p:txBody>
            <a:bodyPr lIns="45720" rIns="45720" anchor="ctr"/>
            <a:lstStyle/>
            <a:p>
              <a:pPr algn="ctr">
                <a:lnSpc>
                  <a:spcPct val="90000"/>
                </a:lnSpc>
                <a:spcBef>
                  <a:spcPct val="25000"/>
                </a:spcBef>
              </a:pPr>
              <a:r>
                <a:rPr lang="en-US" b="1">
                  <a:solidFill>
                    <a:srgbClr val="FFFFFF"/>
                  </a:solidFill>
                </a:rPr>
                <a:t>Dishonorable Mention</a:t>
              </a:r>
            </a:p>
          </p:txBody>
        </p:sp>
        <p:sp>
          <p:nvSpPr>
            <p:cNvPr id="146466" name="Text Box 104"/>
            <p:cNvSpPr txBox="1">
              <a:spLocks noChangeArrowheads="1"/>
            </p:cNvSpPr>
            <p:nvPr/>
          </p:nvSpPr>
          <p:spPr bwMode="auto">
            <a:xfrm>
              <a:off x="127" y="2709"/>
              <a:ext cx="1369" cy="359"/>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MO </a:t>
              </a:r>
              <a:r>
                <a:rPr lang="en-US" sz="1500" dirty="0"/>
                <a:t>Supreme Court</a:t>
              </a:r>
            </a:p>
            <a:p>
              <a:pPr marL="228600" indent="-228600" eaLnBrk="0" hangingPunct="0">
                <a:lnSpc>
                  <a:spcPct val="90000"/>
                </a:lnSpc>
                <a:spcBef>
                  <a:spcPct val="25000"/>
                </a:spcBef>
                <a:buClr>
                  <a:schemeClr val="accent2"/>
                </a:buClr>
                <a:buFont typeface="Wingdings" pitchFamily="2" charset="2"/>
                <a:buChar char="n"/>
              </a:pPr>
              <a:r>
                <a:rPr lang="en-US" sz="1500" dirty="0" smtClean="0"/>
                <a:t>WA Supreme Court</a:t>
              </a:r>
              <a:endParaRPr lang="en-US" sz="1500" dirty="0"/>
            </a:p>
          </p:txBody>
        </p:sp>
      </p:grpSp>
      <p:sp>
        <p:nvSpPr>
          <p:cNvPr id="146455" name="Line 84"/>
          <p:cNvSpPr>
            <a:spLocks noChangeShapeType="1"/>
          </p:cNvSpPr>
          <p:nvPr/>
        </p:nvSpPr>
        <p:spPr bwMode="auto">
          <a:xfrm flipH="1">
            <a:off x="2595282" y="3375213"/>
            <a:ext cx="255494" cy="632012"/>
          </a:xfrm>
          <a:prstGeom prst="line">
            <a:avLst/>
          </a:prstGeom>
          <a:noFill/>
          <a:ln w="28575">
            <a:solidFill>
              <a:schemeClr val="tx1"/>
            </a:solidFill>
            <a:round/>
            <a:headEnd/>
            <a:tailEnd type="triangle" w="lg" len="med"/>
          </a:ln>
        </p:spPr>
        <p:txBody>
          <a:bodyPr/>
          <a:lstStyle/>
          <a:p>
            <a:endParaRPr lang="en-US"/>
          </a:p>
        </p:txBody>
      </p:sp>
      <p:sp>
        <p:nvSpPr>
          <p:cNvPr id="109" name="Rectangle 89"/>
          <p:cNvSpPr>
            <a:spLocks noChangeArrowheads="1"/>
          </p:cNvSpPr>
          <p:nvPr/>
        </p:nvSpPr>
        <p:spPr bwMode="blackWhite">
          <a:xfrm>
            <a:off x="2790825" y="2762250"/>
            <a:ext cx="1209675" cy="59372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dirty="0" smtClean="0">
                <a:solidFill>
                  <a:schemeClr val="bg1"/>
                </a:solidFill>
              </a:rPr>
              <a:t>California</a:t>
            </a:r>
            <a:endParaRPr lang="en-US" sz="1600" b="1" i="1" dirty="0">
              <a:solidFill>
                <a:schemeClr val="bg1"/>
              </a:solidFill>
            </a:endParaRPr>
          </a:p>
        </p:txBody>
      </p:sp>
      <p:sp>
        <p:nvSpPr>
          <p:cNvPr id="110" name="Rectangle 89"/>
          <p:cNvSpPr>
            <a:spLocks noChangeArrowheads="1"/>
          </p:cNvSpPr>
          <p:nvPr/>
        </p:nvSpPr>
        <p:spPr bwMode="blackWhite">
          <a:xfrm>
            <a:off x="7553325" y="1263650"/>
            <a:ext cx="1495425" cy="5365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dirty="0" smtClean="0">
                <a:solidFill>
                  <a:schemeClr val="bg1"/>
                </a:solidFill>
              </a:rPr>
              <a:t>Maryland</a:t>
            </a:r>
          </a:p>
          <a:p>
            <a:pPr algn="ctr">
              <a:lnSpc>
                <a:spcPct val="90000"/>
              </a:lnSpc>
              <a:spcBef>
                <a:spcPct val="25000"/>
              </a:spcBef>
              <a:defRPr/>
            </a:pPr>
            <a:r>
              <a:rPr lang="en-US" sz="1400" b="1" dirty="0" smtClean="0">
                <a:solidFill>
                  <a:schemeClr val="bg1"/>
                </a:solidFill>
              </a:rPr>
              <a:t>Baltimore</a:t>
            </a:r>
            <a:endParaRPr lang="en-US" sz="1400" b="1" dirty="0">
              <a:solidFill>
                <a:schemeClr val="bg1"/>
              </a:solidFill>
            </a:endParaRPr>
          </a:p>
        </p:txBody>
      </p:sp>
      <p:grpSp>
        <p:nvGrpSpPr>
          <p:cNvPr id="9" name="Group 63"/>
          <p:cNvGrpSpPr>
            <a:grpSpLocks/>
          </p:cNvGrpSpPr>
          <p:nvPr/>
        </p:nvGrpSpPr>
        <p:grpSpPr bwMode="auto">
          <a:xfrm>
            <a:off x="7669878" y="3335082"/>
            <a:ext cx="212725" cy="212725"/>
            <a:chOff x="3300" y="3702"/>
            <a:chExt cx="162" cy="162"/>
          </a:xfrm>
        </p:grpSpPr>
        <p:sp>
          <p:nvSpPr>
            <p:cNvPr id="146459" name="Oval 64"/>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13" name="AutoShape 65"/>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7699" name="Rectangle 3"/>
          <p:cNvSpPr>
            <a:spLocks noChangeArrowheads="1"/>
          </p:cNvSpPr>
          <p:nvPr/>
        </p:nvSpPr>
        <p:spPr bwMode="blackWhite">
          <a:xfrm>
            <a:off x="685800" y="2327275"/>
            <a:ext cx="7772400" cy="14700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6000" b="1">
                <a:solidFill>
                  <a:srgbClr val="FFFFFF"/>
                </a:solidFill>
              </a:rPr>
              <a:t>www.iii.org</a:t>
            </a:r>
          </a:p>
        </p:txBody>
      </p:sp>
      <p:sp>
        <p:nvSpPr>
          <p:cNvPr id="2077700" name="Rectangle 4"/>
          <p:cNvSpPr>
            <a:spLocks noChangeArrowheads="1"/>
          </p:cNvSpPr>
          <p:nvPr/>
        </p:nvSpPr>
        <p:spPr bwMode="auto">
          <a:xfrm>
            <a:off x="161925" y="4232275"/>
            <a:ext cx="8696325" cy="2363724"/>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pPr>
            <a:r>
              <a:rPr lang="en-US" sz="3600" b="1" i="1" dirty="0">
                <a:solidFill>
                  <a:srgbClr val="225A7A"/>
                </a:solidFill>
              </a:rPr>
              <a:t>Thank you for your time</a:t>
            </a:r>
            <a:br>
              <a:rPr lang="en-US" sz="3600" b="1" i="1" dirty="0">
                <a:solidFill>
                  <a:srgbClr val="225A7A"/>
                </a:solidFill>
              </a:rPr>
            </a:br>
            <a:r>
              <a:rPr lang="en-US" sz="3600" b="1" i="1" dirty="0">
                <a:solidFill>
                  <a:srgbClr val="225A7A"/>
                </a:solidFill>
              </a:rPr>
              <a:t>and your attention!</a:t>
            </a:r>
            <a:endParaRPr lang="en-US" sz="3600" b="1" i="1" dirty="0">
              <a:solidFill>
                <a:srgbClr val="FF0000"/>
              </a:solidFill>
            </a:endParaRPr>
          </a:p>
          <a:p>
            <a:pPr algn="ctr" eaLnBrk="0" hangingPunct="0">
              <a:lnSpc>
                <a:spcPct val="90000"/>
              </a:lnSpc>
              <a:spcBef>
                <a:spcPct val="25000"/>
              </a:spcBef>
              <a:buClr>
                <a:schemeClr val="accent2"/>
              </a:buClr>
              <a:buFont typeface="Wingdings" pitchFamily="2" charset="2"/>
              <a:buNone/>
            </a:pPr>
            <a:r>
              <a:rPr lang="en-US" sz="3600" b="1" i="1" dirty="0">
                <a:solidFill>
                  <a:srgbClr val="FF0000"/>
                </a:solidFill>
              </a:rPr>
              <a:t>Twitter: </a:t>
            </a:r>
            <a:r>
              <a:rPr lang="en-US" sz="3600" b="1" i="1" dirty="0" smtClean="0">
                <a:solidFill>
                  <a:srgbClr val="00B050"/>
                </a:solidFill>
              </a:rPr>
              <a:t>twitter.com/</a:t>
            </a:r>
            <a:r>
              <a:rPr lang="en-US" sz="3600" b="1" i="1" dirty="0" err="1" smtClean="0">
                <a:solidFill>
                  <a:srgbClr val="00B050"/>
                </a:solidFill>
              </a:rPr>
              <a:t>bob_hartwig</a:t>
            </a:r>
            <a:endParaRPr lang="en-US" sz="3600" b="1" i="1" dirty="0" smtClean="0">
              <a:solidFill>
                <a:srgbClr val="00B050"/>
              </a:solidFill>
            </a:endParaRPr>
          </a:p>
          <a:p>
            <a:pPr algn="ctr" eaLnBrk="0" hangingPunct="0">
              <a:lnSpc>
                <a:spcPct val="90000"/>
              </a:lnSpc>
              <a:spcBef>
                <a:spcPct val="25000"/>
              </a:spcBef>
              <a:buClr>
                <a:schemeClr val="accent2"/>
              </a:buClr>
              <a:buFont typeface="Wingdings" pitchFamily="2" charset="2"/>
              <a:buNone/>
            </a:pPr>
            <a:r>
              <a:rPr lang="en-US" sz="3600" b="1" i="1" dirty="0" smtClean="0">
                <a:solidFill>
                  <a:srgbClr val="FF0000"/>
                </a:solidFill>
              </a:rPr>
              <a:t>Download at </a:t>
            </a:r>
            <a:r>
              <a:rPr lang="en-US" sz="3600" b="1" i="1" dirty="0" smtClean="0">
                <a:solidFill>
                  <a:srgbClr val="FF0000"/>
                </a:solidFill>
                <a:hlinkClick r:id="rId3"/>
              </a:rPr>
              <a:t>www.iii.org/presentations</a:t>
            </a:r>
            <a:r>
              <a:rPr lang="en-US" sz="3600" b="1" i="1" dirty="0" smtClean="0">
                <a:solidFill>
                  <a:srgbClr val="00B050"/>
                </a:solidFill>
              </a:rPr>
              <a:t> </a:t>
            </a:r>
            <a:endParaRPr lang="en-US" sz="3600" b="1" i="1" dirty="0">
              <a:solidFill>
                <a:srgbClr val="C00000"/>
              </a:solidFill>
            </a:endParaRPr>
          </a:p>
        </p:txBody>
      </p:sp>
      <p:sp>
        <p:nvSpPr>
          <p:cNvPr id="2077702" name="Rectangle 6"/>
          <p:cNvSpPr>
            <a:spLocks noChangeArrowheads="1"/>
          </p:cNvSpPr>
          <p:nvPr/>
        </p:nvSpPr>
        <p:spPr bwMode="auto">
          <a:xfrm>
            <a:off x="668338" y="1597025"/>
            <a:ext cx="7807325" cy="476250"/>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tabLst>
                <a:tab pos="6172200" algn="l"/>
              </a:tabLst>
            </a:pPr>
            <a:r>
              <a:rPr lang="en-US" sz="2800" b="1">
                <a:solidFill>
                  <a:srgbClr val="225A7A"/>
                </a:solidFill>
              </a:rPr>
              <a:t>Insurance Information Institute Online:</a:t>
            </a:r>
          </a:p>
        </p:txBody>
      </p:sp>
      <p:sp>
        <p:nvSpPr>
          <p:cNvPr id="5" name="Date Placeholder 4"/>
          <p:cNvSpPr>
            <a:spLocks noGrp="1"/>
          </p:cNvSpPr>
          <p:nvPr>
            <p:ph type="dt" sz="half" idx="10"/>
          </p:nvPr>
        </p:nvSpPr>
        <p:spPr/>
        <p:txBody>
          <a:bodyPr/>
          <a:lstStyle/>
          <a:p>
            <a:pPr>
              <a:defRPr/>
            </a:pPr>
            <a:r>
              <a:rPr lang="en-US" smtClean="0"/>
              <a:t>12/01/09 - 9pm</a:t>
            </a:r>
            <a:endParaRPr lang="en-US"/>
          </a:p>
        </p:txBody>
      </p:sp>
      <p:sp>
        <p:nvSpPr>
          <p:cNvPr id="6" name="Slide Number Placeholder 5"/>
          <p:cNvSpPr>
            <a:spLocks noGrp="1"/>
          </p:cNvSpPr>
          <p:nvPr>
            <p:ph type="sldNum" sz="quarter" idx="12"/>
          </p:nvPr>
        </p:nvSpPr>
        <p:spPr/>
        <p:txBody>
          <a:bodyPr/>
          <a:lstStyle/>
          <a:p>
            <a:pPr>
              <a:defRPr/>
            </a:pPr>
            <a:fld id="{103D1549-189B-430A-BC2E-B6FA9183E25C}" type="slidenum">
              <a:rPr lang="en-US" smtClean="0"/>
              <a:pPr>
                <a:defRPr/>
              </a:pPr>
              <a:t>213</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77702"/>
                                        </p:tgtEl>
                                        <p:attrNameLst>
                                          <p:attrName>style.visibility</p:attrName>
                                        </p:attrNameLst>
                                      </p:cBhvr>
                                      <p:to>
                                        <p:strVal val="visible"/>
                                      </p:to>
                                    </p:set>
                                    <p:animEffect transition="in" filter="fade">
                                      <p:cBhvr>
                                        <p:cTn id="7" dur="1000"/>
                                        <p:tgtEl>
                                          <p:spTgt spid="2077702"/>
                                        </p:tgtEl>
                                      </p:cBhvr>
                                    </p:animEffect>
                                  </p:childTnLst>
                                </p:cTn>
                              </p:par>
                              <p:par>
                                <p:cTn id="8" presetID="37" presetClass="entr" presetSubtype="0" fill="hold" grpId="0" nodeType="withEffect">
                                  <p:stCondLst>
                                    <p:cond delay="0"/>
                                  </p:stCondLst>
                                  <p:childTnLst>
                                    <p:set>
                                      <p:cBhvr>
                                        <p:cTn id="9" dur="1" fill="hold">
                                          <p:stCondLst>
                                            <p:cond delay="0"/>
                                          </p:stCondLst>
                                        </p:cTn>
                                        <p:tgtEl>
                                          <p:spTgt spid="2077699"/>
                                        </p:tgtEl>
                                        <p:attrNameLst>
                                          <p:attrName>style.visibility</p:attrName>
                                        </p:attrNameLst>
                                      </p:cBhvr>
                                      <p:to>
                                        <p:strVal val="visible"/>
                                      </p:to>
                                    </p:set>
                                    <p:animEffect transition="in" filter="fade">
                                      <p:cBhvr>
                                        <p:cTn id="10" dur="1000"/>
                                        <p:tgtEl>
                                          <p:spTgt spid="2077699"/>
                                        </p:tgtEl>
                                      </p:cBhvr>
                                    </p:animEffect>
                                    <p:anim calcmode="lin" valueType="num">
                                      <p:cBhvr>
                                        <p:cTn id="11" dur="1000" fill="hold"/>
                                        <p:tgtEl>
                                          <p:spTgt spid="2077699"/>
                                        </p:tgtEl>
                                        <p:attrNameLst>
                                          <p:attrName>ppt_x</p:attrName>
                                        </p:attrNameLst>
                                      </p:cBhvr>
                                      <p:tavLst>
                                        <p:tav tm="0">
                                          <p:val>
                                            <p:strVal val="#ppt_x"/>
                                          </p:val>
                                        </p:tav>
                                        <p:tav tm="100000">
                                          <p:val>
                                            <p:strVal val="#ppt_x"/>
                                          </p:val>
                                        </p:tav>
                                      </p:tavLst>
                                    </p:anim>
                                    <p:anim calcmode="lin" valueType="num">
                                      <p:cBhvr>
                                        <p:cTn id="12" dur="900" decel="100000" fill="hold"/>
                                        <p:tgtEl>
                                          <p:spTgt spid="2077699"/>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2077699"/>
                                        </p:tgtEl>
                                        <p:attrNameLst>
                                          <p:attrName>ppt_y</p:attrName>
                                        </p:attrNameLst>
                                      </p:cBhvr>
                                      <p:tavLst>
                                        <p:tav tm="0">
                                          <p:val>
                                            <p:strVal val="#ppt_y-.03"/>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077700"/>
                                        </p:tgtEl>
                                        <p:attrNameLst>
                                          <p:attrName>style.visibility</p:attrName>
                                        </p:attrNameLst>
                                      </p:cBhvr>
                                      <p:to>
                                        <p:strVal val="visible"/>
                                      </p:to>
                                    </p:set>
                                    <p:animEffect transition="in" filter="fade">
                                      <p:cBhvr>
                                        <p:cTn id="17" dur="1000"/>
                                        <p:tgtEl>
                                          <p:spTgt spid="2077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7699" grpId="0" animBg="1"/>
      <p:bldP spid="2077700" grpId="0"/>
      <p:bldP spid="2077702" grpId="0"/>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22</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Homeowners</a:t>
            </a:r>
            <a:br>
              <a:rPr lang="en-US" dirty="0" smtClean="0"/>
            </a:br>
            <a:r>
              <a:rPr lang="en-US" dirty="0" smtClean="0"/>
              <a:t>Percent Change by State, 2007-2013</a:t>
            </a:r>
          </a:p>
        </p:txBody>
      </p:sp>
      <p:graphicFrame>
        <p:nvGraphicFramePr>
          <p:cNvPr id="84994" name="Object 3"/>
          <p:cNvGraphicFramePr>
            <a:graphicFrameLocks noGrp="1" noChangeAspect="1"/>
          </p:cNvGraphicFramePr>
          <p:nvPr>
            <p:ph idx="4294967295"/>
            <p:extLst/>
          </p:nvPr>
        </p:nvGraphicFramePr>
        <p:xfrm>
          <a:off x="0" y="1787525"/>
          <a:ext cx="9144000" cy="4730750"/>
        </p:xfrm>
        <a:graphic>
          <a:graphicData uri="http://schemas.openxmlformats.org/presentationml/2006/ole">
            <mc:AlternateContent xmlns:mc="http://schemas.openxmlformats.org/markup-compatibility/2006">
              <mc:Choice xmlns:v="urn:schemas-microsoft-com:vml" Requires="v">
                <p:oleObj spid="_x0000_s27962375" name="Chart" r:id="rId4" imgW="8820048" imgH="4562417" progId="MSGraph.Chart.8">
                  <p:embed followColorScheme="full"/>
                </p:oleObj>
              </mc:Choice>
              <mc:Fallback>
                <p:oleObj name="Chart" r:id="rId4" imgW="8820048" imgH="4562417" progId="MSGraph.Chart.8">
                  <p:embed followColorScheme="full"/>
                  <p:pic>
                    <p:nvPicPr>
                      <p:cNvPr id="0" name=""/>
                      <p:cNvPicPr>
                        <a:picLocks noChangeAspect="1" noChangeArrowheads="1"/>
                      </p:cNvPicPr>
                      <p:nvPr/>
                    </p:nvPicPr>
                    <p:blipFill>
                      <a:blip r:embed="rId5"/>
                      <a:srcRect/>
                      <a:stretch>
                        <a:fillRect/>
                      </a:stretch>
                    </p:blipFill>
                    <p:spPr bwMode="auto">
                      <a:xfrm>
                        <a:off x="0" y="1787525"/>
                        <a:ext cx="9144000" cy="4730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84999" name="Text Box 4"/>
          <p:cNvSpPr txBox="1">
            <a:spLocks noChangeArrowheads="1"/>
          </p:cNvSpPr>
          <p:nvPr/>
        </p:nvSpPr>
        <p:spPr bwMode="auto">
          <a:xfrm>
            <a:off x="127000" y="6403975"/>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SNL Financial </a:t>
            </a:r>
            <a:r>
              <a:rPr lang="en-US" sz="1100" dirty="0" smtClean="0">
                <a:solidFill>
                  <a:srgbClr val="000000"/>
                </a:solidFill>
              </a:rPr>
              <a:t>LLC</a:t>
            </a:r>
            <a:r>
              <a:rPr lang="en-US" sz="1100" dirty="0">
                <a:solidFill>
                  <a:srgbClr val="000000"/>
                </a:solidFill>
              </a:rPr>
              <a:t>.;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Tree>
    <p:extLst>
      <p:ext uri="{BB962C8B-B14F-4D97-AF65-F5344CB8AC3E}">
        <p14:creationId xmlns:p14="http://schemas.microsoft.com/office/powerpoint/2010/main" val="1594488409"/>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23</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Comm. Lines</a:t>
            </a:r>
            <a:br>
              <a:rPr lang="en-US" dirty="0" smtClean="0"/>
            </a:br>
            <a:r>
              <a:rPr lang="en-US" dirty="0" smtClean="0"/>
              <a:t>Percent Change by State, 2007-2013</a:t>
            </a:r>
          </a:p>
        </p:txBody>
      </p:sp>
      <p:graphicFrame>
        <p:nvGraphicFramePr>
          <p:cNvPr id="83970" name="Object 3"/>
          <p:cNvGraphicFramePr>
            <a:graphicFrameLocks noGrp="1" noChangeAspect="1"/>
          </p:cNvGraphicFramePr>
          <p:nvPr>
            <p:ph idx="4294967295"/>
            <p:extLst/>
          </p:nvPr>
        </p:nvGraphicFramePr>
        <p:xfrm>
          <a:off x="4763" y="1682750"/>
          <a:ext cx="9132887" cy="4703763"/>
        </p:xfrm>
        <a:graphic>
          <a:graphicData uri="http://schemas.openxmlformats.org/presentationml/2006/ole">
            <mc:AlternateContent xmlns:mc="http://schemas.openxmlformats.org/markup-compatibility/2006">
              <mc:Choice xmlns:v="urn:schemas-microsoft-com:vml" Requires="v">
                <p:oleObj spid="_x0000_s27963399" name="Chart" r:id="rId4" imgW="8820048" imgH="4543522" progId="MSGraph.Chart.8">
                  <p:embed followColorScheme="full"/>
                </p:oleObj>
              </mc:Choice>
              <mc:Fallback>
                <p:oleObj name="Chart" r:id="rId4" imgW="8820048" imgH="4543522" progId="MSGraph.Chart.8">
                  <p:embed followColorScheme="full"/>
                  <p:pic>
                    <p:nvPicPr>
                      <p:cNvPr id="0" name=""/>
                      <p:cNvPicPr>
                        <a:picLocks noChangeAspect="1" noChangeArrowheads="1"/>
                      </p:cNvPicPr>
                      <p:nvPr/>
                    </p:nvPicPr>
                    <p:blipFill>
                      <a:blip r:embed="rId5"/>
                      <a:srcRect/>
                      <a:stretch>
                        <a:fillRect/>
                      </a:stretch>
                    </p:blipFill>
                    <p:spPr bwMode="auto">
                      <a:xfrm>
                        <a:off x="4763" y="1682750"/>
                        <a:ext cx="9132887" cy="4703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3973" name="Text Box 4"/>
          <p:cNvSpPr txBox="1">
            <a:spLocks noChangeArrowheads="1"/>
          </p:cNvSpPr>
          <p:nvPr/>
        </p:nvSpPr>
        <p:spPr bwMode="auto">
          <a:xfrm>
            <a:off x="127000" y="6430963"/>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SNL Financial </a:t>
            </a:r>
            <a:r>
              <a:rPr lang="en-US" sz="1100" dirty="0" smtClean="0">
                <a:solidFill>
                  <a:srgbClr val="000000"/>
                </a:solidFill>
              </a:rPr>
              <a:t>LLC</a:t>
            </a:r>
            <a:r>
              <a:rPr lang="en-US" sz="1100" dirty="0">
                <a:solidFill>
                  <a:srgbClr val="000000"/>
                </a:solidFill>
              </a:rPr>
              <a:t>.;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2875987" y="2087256"/>
            <a:ext cx="3235325" cy="1230312"/>
          </a:xfrm>
          <a:prstGeom prst="wedgeRectCallout">
            <a:avLst>
              <a:gd name="adj1" fmla="val -86157"/>
              <a:gd name="adj2" fmla="val 2652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Only </a:t>
            </a:r>
            <a:r>
              <a:rPr lang="en-US" b="1" dirty="0" smtClean="0">
                <a:solidFill>
                  <a:schemeClr val="bg1"/>
                </a:solidFill>
              </a:rPr>
              <a:t>30 </a:t>
            </a:r>
            <a:r>
              <a:rPr lang="en-US" b="1" dirty="0">
                <a:solidFill>
                  <a:schemeClr val="bg1"/>
                </a:solidFill>
              </a:rPr>
              <a:t>states showed </a:t>
            </a:r>
            <a:r>
              <a:rPr lang="en-US" b="1" dirty="0" smtClean="0">
                <a:solidFill>
                  <a:schemeClr val="bg1"/>
                </a:solidFill>
              </a:rPr>
              <a:t>any commercial lines growth from 2007 through 2013</a:t>
            </a:r>
            <a:endParaRPr lang="en-US" b="1" dirty="0">
              <a:solidFill>
                <a:schemeClr val="bg1"/>
              </a:solidFill>
            </a:endParaRPr>
          </a:p>
        </p:txBody>
      </p:sp>
    </p:spTree>
    <p:extLst>
      <p:ext uri="{BB962C8B-B14F-4D97-AF65-F5344CB8AC3E}">
        <p14:creationId xmlns:p14="http://schemas.microsoft.com/office/powerpoint/2010/main" val="1239484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24</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Comm. Lines</a:t>
            </a:r>
            <a:br>
              <a:rPr lang="en-US" dirty="0" smtClean="0"/>
            </a:br>
            <a:r>
              <a:rPr lang="en-US" dirty="0" smtClean="0"/>
              <a:t>Percent Change by State, 2007-2013</a:t>
            </a:r>
          </a:p>
        </p:txBody>
      </p:sp>
      <p:graphicFrame>
        <p:nvGraphicFramePr>
          <p:cNvPr id="84994" name="Object 3"/>
          <p:cNvGraphicFramePr>
            <a:graphicFrameLocks noGrp="1" noChangeAspect="1"/>
          </p:cNvGraphicFramePr>
          <p:nvPr>
            <p:ph idx="4294967295"/>
            <p:extLst/>
          </p:nvPr>
        </p:nvGraphicFramePr>
        <p:xfrm>
          <a:off x="0" y="1930402"/>
          <a:ext cx="9144000" cy="4730750"/>
        </p:xfrm>
        <a:graphic>
          <a:graphicData uri="http://schemas.openxmlformats.org/presentationml/2006/ole">
            <mc:AlternateContent xmlns:mc="http://schemas.openxmlformats.org/markup-compatibility/2006">
              <mc:Choice xmlns:v="urn:schemas-microsoft-com:vml" Requires="v">
                <p:oleObj spid="_x0000_s27964423" name="Chart" r:id="rId4" imgW="8820048" imgH="4562417" progId="MSGraph.Chart.8">
                  <p:embed followColorScheme="full"/>
                </p:oleObj>
              </mc:Choice>
              <mc:Fallback>
                <p:oleObj name="Chart" r:id="rId4" imgW="8820048" imgH="4562417" progId="MSGraph.Chart.8">
                  <p:embed followColorScheme="full"/>
                  <p:pic>
                    <p:nvPicPr>
                      <p:cNvPr id="0" name=""/>
                      <p:cNvPicPr>
                        <a:picLocks noChangeAspect="1" noChangeArrowheads="1"/>
                      </p:cNvPicPr>
                      <p:nvPr/>
                    </p:nvPicPr>
                    <p:blipFill>
                      <a:blip r:embed="rId5"/>
                      <a:srcRect/>
                      <a:stretch>
                        <a:fillRect/>
                      </a:stretch>
                    </p:blipFill>
                    <p:spPr bwMode="auto">
                      <a:xfrm>
                        <a:off x="0" y="1930402"/>
                        <a:ext cx="9144000" cy="4730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84999" name="Text Box 4"/>
          <p:cNvSpPr txBox="1">
            <a:spLocks noChangeArrowheads="1"/>
          </p:cNvSpPr>
          <p:nvPr/>
        </p:nvSpPr>
        <p:spPr bwMode="auto">
          <a:xfrm>
            <a:off x="127000" y="6403975"/>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SNL Financial </a:t>
            </a:r>
            <a:r>
              <a:rPr lang="en-US" sz="1100" dirty="0" smtClean="0">
                <a:solidFill>
                  <a:srgbClr val="000000"/>
                </a:solidFill>
              </a:rPr>
              <a:t>LLC</a:t>
            </a:r>
            <a:r>
              <a:rPr lang="en-US" sz="1100" dirty="0">
                <a:solidFill>
                  <a:srgbClr val="000000"/>
                </a:solidFill>
              </a:rPr>
              <a:t>.;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1403449" y="3986444"/>
            <a:ext cx="3441700" cy="1450975"/>
          </a:xfrm>
          <a:prstGeom prst="wedgeRectCallout">
            <a:avLst>
              <a:gd name="adj1" fmla="val 133924"/>
              <a:gd name="adj2" fmla="val 1198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States with the poorest performing economies also produced the most negative net change in premiums of the past </a:t>
            </a:r>
            <a:r>
              <a:rPr lang="en-US" b="1" dirty="0" smtClean="0">
                <a:solidFill>
                  <a:schemeClr val="bg1"/>
                </a:solidFill>
              </a:rPr>
              <a:t>6 </a:t>
            </a:r>
            <a:r>
              <a:rPr lang="en-US" b="1" dirty="0">
                <a:solidFill>
                  <a:schemeClr val="bg1"/>
                </a:solidFill>
              </a:rPr>
              <a:t>years</a:t>
            </a:r>
          </a:p>
        </p:txBody>
      </p:sp>
      <p:sp>
        <p:nvSpPr>
          <p:cNvPr id="9" name="AutoShape 7"/>
          <p:cNvSpPr>
            <a:spLocks noChangeArrowheads="1"/>
          </p:cNvSpPr>
          <p:nvPr/>
        </p:nvSpPr>
        <p:spPr bwMode="blackWhite">
          <a:xfrm>
            <a:off x="4845148" y="1819279"/>
            <a:ext cx="3898801" cy="887177"/>
          </a:xfrm>
          <a:prstGeom prst="wedgeRectCallout">
            <a:avLst>
              <a:gd name="adj1" fmla="val -115929"/>
              <a:gd name="adj2" fmla="val 5728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Nearly half the states have yet to see commercial lines premium volume return to pre-crisis levels</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36628735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25</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Workers’ Comp</a:t>
            </a:r>
            <a:br>
              <a:rPr lang="en-US" dirty="0" smtClean="0"/>
            </a:br>
            <a:r>
              <a:rPr lang="en-US" dirty="0" smtClean="0"/>
              <a:t>Percent Change by State, 2007-2013*</a:t>
            </a:r>
          </a:p>
        </p:txBody>
      </p:sp>
      <p:graphicFrame>
        <p:nvGraphicFramePr>
          <p:cNvPr id="83970" name="Object 3"/>
          <p:cNvGraphicFramePr>
            <a:graphicFrameLocks noGrp="1" noChangeAspect="1"/>
          </p:cNvGraphicFramePr>
          <p:nvPr>
            <p:ph idx="4294967295"/>
            <p:extLst/>
          </p:nvPr>
        </p:nvGraphicFramePr>
        <p:xfrm>
          <a:off x="0" y="1674813"/>
          <a:ext cx="9144000" cy="4719637"/>
        </p:xfrm>
        <a:graphic>
          <a:graphicData uri="http://schemas.openxmlformats.org/presentationml/2006/ole">
            <mc:AlternateContent xmlns:mc="http://schemas.openxmlformats.org/markup-compatibility/2006">
              <mc:Choice xmlns:v="urn:schemas-microsoft-com:vml" Requires="v">
                <p:oleObj spid="_x0000_s27965447" name="Chart" r:id="rId4" imgW="8820048" imgH="4552970" progId="MSGraph.Chart.8">
                  <p:embed followColorScheme="full"/>
                </p:oleObj>
              </mc:Choice>
              <mc:Fallback>
                <p:oleObj name="Chart" r:id="rId4" imgW="8820048" imgH="4552970" progId="MSGraph.Chart.8">
                  <p:embed followColorScheme="full"/>
                  <p:pic>
                    <p:nvPicPr>
                      <p:cNvPr id="0" name=""/>
                      <p:cNvPicPr>
                        <a:picLocks noChangeAspect="1" noChangeArrowheads="1"/>
                      </p:cNvPicPr>
                      <p:nvPr/>
                    </p:nvPicPr>
                    <p:blipFill>
                      <a:blip r:embed="rId5"/>
                      <a:srcRect/>
                      <a:stretch>
                        <a:fillRect/>
                      </a:stretch>
                    </p:blipFill>
                    <p:spPr bwMode="auto">
                      <a:xfrm>
                        <a:off x="0" y="1674813"/>
                        <a:ext cx="9144000" cy="4719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3973" name="Text Box 4"/>
          <p:cNvSpPr txBox="1">
            <a:spLocks noChangeArrowheads="1"/>
          </p:cNvSpPr>
          <p:nvPr/>
        </p:nvSpPr>
        <p:spPr bwMode="auto">
          <a:xfrm>
            <a:off x="127000" y="6430963"/>
            <a:ext cx="9017000" cy="4175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a:solidFill>
                  <a:srgbClr val="000000"/>
                </a:solidFill>
              </a:rPr>
              <a:t>*Excludes monopolistic fund states: ND, OH, WA, </a:t>
            </a:r>
            <a:r>
              <a:rPr lang="en-US" sz="1100" dirty="0" smtClean="0">
                <a:solidFill>
                  <a:srgbClr val="000000"/>
                </a:solidFill>
              </a:rPr>
              <a:t>WY as </a:t>
            </a:r>
            <a:r>
              <a:rPr lang="en-US" sz="1100" dirty="0">
                <a:solidFill>
                  <a:srgbClr val="000000"/>
                </a:solidFill>
              </a:rPr>
              <a:t>well as WV, which transitioned to a competitive structure during this period.</a:t>
            </a:r>
          </a:p>
          <a:p>
            <a:pPr eaLnBrk="0" hangingPunct="0">
              <a:lnSpc>
                <a:spcPct val="70000"/>
              </a:lnSpc>
              <a:spcBef>
                <a:spcPct val="50000"/>
              </a:spcBef>
              <a:buClr>
                <a:srgbClr val="FF3300"/>
              </a:buClr>
              <a:buFont typeface="Wingdings" pitchFamily="2" charset="2"/>
              <a:buNone/>
            </a:pPr>
            <a:r>
              <a:rPr lang="en-US" sz="1100" dirty="0">
                <a:solidFill>
                  <a:srgbClr val="000000"/>
                </a:solidFill>
              </a:rPr>
              <a:t>Sources:  </a:t>
            </a:r>
            <a:r>
              <a:rPr lang="en-US" sz="1100" dirty="0" err="1">
                <a:solidFill>
                  <a:srgbClr val="000000"/>
                </a:solidFill>
              </a:rPr>
              <a:t>SNL</a:t>
            </a:r>
            <a:r>
              <a:rPr lang="en-US" sz="1100" dirty="0">
                <a:solidFill>
                  <a:srgbClr val="000000"/>
                </a:solidFill>
              </a:rPr>
              <a:t> Financial LC.;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4368800" y="2259013"/>
            <a:ext cx="3441700" cy="1179308"/>
          </a:xfrm>
          <a:prstGeom prst="wedgeRectCallout">
            <a:avLst>
              <a:gd name="adj1" fmla="val -83992"/>
              <a:gd name="adj2" fmla="val 2951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Only 13 states have seen works comp premium volume return to pre-crisis levels</a:t>
            </a:r>
            <a:endParaRPr lang="en-US" b="1" dirty="0">
              <a:solidFill>
                <a:schemeClr val="bg1"/>
              </a:solidFill>
            </a:endParaRPr>
          </a:p>
        </p:txBody>
      </p:sp>
    </p:spTree>
    <p:extLst>
      <p:ext uri="{BB962C8B-B14F-4D97-AF65-F5344CB8AC3E}">
        <p14:creationId xmlns:p14="http://schemas.microsoft.com/office/powerpoint/2010/main" val="1042723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26</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Worker’s Comp</a:t>
            </a:r>
            <a:br>
              <a:rPr lang="en-US" dirty="0" smtClean="0"/>
            </a:br>
            <a:r>
              <a:rPr lang="en-US" dirty="0" smtClean="0"/>
              <a:t>Percent Change by State, 2007-2013*</a:t>
            </a:r>
          </a:p>
        </p:txBody>
      </p:sp>
      <p:graphicFrame>
        <p:nvGraphicFramePr>
          <p:cNvPr id="84994" name="Object 3"/>
          <p:cNvGraphicFramePr>
            <a:graphicFrameLocks noGrp="1" noChangeAspect="1"/>
          </p:cNvGraphicFramePr>
          <p:nvPr>
            <p:ph idx="4294967295"/>
            <p:extLst/>
          </p:nvPr>
        </p:nvGraphicFramePr>
        <p:xfrm>
          <a:off x="0" y="1790700"/>
          <a:ext cx="9172575" cy="4733925"/>
        </p:xfrm>
        <a:graphic>
          <a:graphicData uri="http://schemas.openxmlformats.org/presentationml/2006/ole">
            <mc:AlternateContent xmlns:mc="http://schemas.openxmlformats.org/markup-compatibility/2006">
              <mc:Choice xmlns:v="urn:schemas-microsoft-com:vml" Requires="v">
                <p:oleObj spid="_x0000_s27966471" name="Chart" r:id="rId4" imgW="8820048" imgH="4552970" progId="MSGraph.Chart.8">
                  <p:embed followColorScheme="full"/>
                </p:oleObj>
              </mc:Choice>
              <mc:Fallback>
                <p:oleObj name="Chart" r:id="rId4" imgW="8820048" imgH="4552970" progId="MSGraph.Chart.8">
                  <p:embed followColorScheme="full"/>
                  <p:pic>
                    <p:nvPicPr>
                      <p:cNvPr id="0" name=""/>
                      <p:cNvPicPr>
                        <a:picLocks noChangeAspect="1" noChangeArrowheads="1"/>
                      </p:cNvPicPr>
                      <p:nvPr/>
                    </p:nvPicPr>
                    <p:blipFill>
                      <a:blip r:embed="rId5"/>
                      <a:srcRect/>
                      <a:stretch>
                        <a:fillRect/>
                      </a:stretch>
                    </p:blipFill>
                    <p:spPr bwMode="auto">
                      <a:xfrm>
                        <a:off x="0" y="1790700"/>
                        <a:ext cx="9172575" cy="4733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84999" name="Text Box 4"/>
          <p:cNvSpPr txBox="1">
            <a:spLocks noChangeArrowheads="1"/>
          </p:cNvSpPr>
          <p:nvPr/>
        </p:nvSpPr>
        <p:spPr bwMode="auto">
          <a:xfrm>
            <a:off x="127000" y="6403975"/>
            <a:ext cx="9017000" cy="417513"/>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a:solidFill>
                  <a:srgbClr val="000000"/>
                </a:solidFill>
              </a:rPr>
              <a:t>*Excludes monopolistic fund states: ND, OH, WA, </a:t>
            </a:r>
            <a:r>
              <a:rPr lang="en-US" sz="1100" dirty="0" smtClean="0">
                <a:solidFill>
                  <a:srgbClr val="000000"/>
                </a:solidFill>
              </a:rPr>
              <a:t>WY as </a:t>
            </a:r>
            <a:r>
              <a:rPr lang="en-US" sz="1100" dirty="0">
                <a:solidFill>
                  <a:srgbClr val="000000"/>
                </a:solidFill>
              </a:rPr>
              <a:t>well as WV, which transitioned to a competitive structure during this period.</a:t>
            </a:r>
          </a:p>
          <a:p>
            <a:pPr eaLnBrk="0" hangingPunct="0">
              <a:lnSpc>
                <a:spcPct val="70000"/>
              </a:lnSpc>
              <a:spcBef>
                <a:spcPct val="50000"/>
              </a:spcBef>
              <a:buClr>
                <a:srgbClr val="FF3300"/>
              </a:buClr>
              <a:buFont typeface="Wingdings" pitchFamily="2" charset="2"/>
              <a:buNone/>
            </a:pPr>
            <a:r>
              <a:rPr lang="en-US" sz="1100" dirty="0">
                <a:solidFill>
                  <a:srgbClr val="000000"/>
                </a:solidFill>
              </a:rPr>
              <a:t>Sources:  </a:t>
            </a:r>
            <a:r>
              <a:rPr lang="en-US" sz="1100" dirty="0" err="1">
                <a:solidFill>
                  <a:srgbClr val="000000"/>
                </a:solidFill>
              </a:rPr>
              <a:t>SNL</a:t>
            </a:r>
            <a:r>
              <a:rPr lang="en-US" sz="1100" dirty="0">
                <a:solidFill>
                  <a:srgbClr val="000000"/>
                </a:solidFill>
              </a:rPr>
              <a:t> Financial LC.;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1962457" y="3839369"/>
            <a:ext cx="3441700" cy="1450975"/>
          </a:xfrm>
          <a:prstGeom prst="wedgeRectCallout">
            <a:avLst>
              <a:gd name="adj1" fmla="val 79569"/>
              <a:gd name="adj2" fmla="val -3652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States with the poorest performing economies also produced </a:t>
            </a:r>
            <a:r>
              <a:rPr lang="en-US" b="1" dirty="0" smtClean="0">
                <a:solidFill>
                  <a:schemeClr val="bg1"/>
                </a:solidFill>
              </a:rPr>
              <a:t>some of the </a:t>
            </a:r>
            <a:r>
              <a:rPr lang="en-US" b="1" dirty="0">
                <a:solidFill>
                  <a:schemeClr val="bg1"/>
                </a:solidFill>
              </a:rPr>
              <a:t>most negative net change in premiums of the past </a:t>
            </a:r>
            <a:r>
              <a:rPr lang="en-US" b="1" dirty="0" smtClean="0">
                <a:solidFill>
                  <a:schemeClr val="bg1"/>
                </a:solidFill>
              </a:rPr>
              <a:t>6 years</a:t>
            </a:r>
            <a:endParaRPr lang="en-US" b="1" dirty="0">
              <a:solidFill>
                <a:schemeClr val="bg1"/>
              </a:solidFill>
            </a:endParaRPr>
          </a:p>
        </p:txBody>
      </p:sp>
    </p:spTree>
    <p:extLst>
      <p:ext uri="{BB962C8B-B14F-4D97-AF65-F5344CB8AC3E}">
        <p14:creationId xmlns:p14="http://schemas.microsoft.com/office/powerpoint/2010/main" val="34522637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20483"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7D6F4573-F544-4A54-A7A1-D6A6959253F5}" type="slidenum">
              <a:rPr lang="en-US" sz="900">
                <a:solidFill>
                  <a:schemeClr val="bg1"/>
                </a:solidFill>
              </a:rPr>
              <a:pPr algn="r" eaLnBrk="0" hangingPunct="0">
                <a:lnSpc>
                  <a:spcPct val="85000"/>
                </a:lnSpc>
                <a:spcBef>
                  <a:spcPct val="20000"/>
                </a:spcBef>
              </a:pPr>
              <a:t>27</a:t>
            </a:fld>
            <a:endParaRPr lang="en-US" sz="900">
              <a:solidFill>
                <a:schemeClr val="bg1"/>
              </a:solidFill>
            </a:endParaRPr>
          </a:p>
        </p:txBody>
      </p:sp>
      <p:pic>
        <p:nvPicPr>
          <p:cNvPr id="20484"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828675" y="1949450"/>
            <a:ext cx="7686675" cy="24336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200" b="1">
                <a:solidFill>
                  <a:schemeClr val="bg1"/>
                </a:solidFill>
              </a:rPr>
              <a:t>Profitability and Growth in the Texas P/C Insurance Markets</a:t>
            </a:r>
          </a:p>
        </p:txBody>
      </p:sp>
      <p:sp>
        <p:nvSpPr>
          <p:cNvPr id="2152456" name="Rectangle 8"/>
          <p:cNvSpPr>
            <a:spLocks noChangeArrowheads="1"/>
          </p:cNvSpPr>
          <p:nvPr/>
        </p:nvSpPr>
        <p:spPr bwMode="auto">
          <a:xfrm>
            <a:off x="866775" y="4497388"/>
            <a:ext cx="7708900" cy="1200150"/>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a:solidFill>
                  <a:srgbClr val="225A7A"/>
                </a:solidFill>
              </a:rPr>
              <a:t> Analysis by Line and Nearby State Comparisons</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46C67C8C-EF65-49ED-AA26-CEA3625CC28C}" type="slidenum">
              <a:rPr lang="en-US" sz="900"/>
              <a:pPr algn="r" eaLnBrk="0" hangingPunct="0">
                <a:lnSpc>
                  <a:spcPct val="85000"/>
                </a:lnSpc>
                <a:spcBef>
                  <a:spcPct val="20000"/>
                </a:spcBef>
              </a:pPr>
              <a:t>28</a:t>
            </a:fld>
            <a:endParaRPr lang="en-US" sz="900"/>
          </a:p>
        </p:txBody>
      </p:sp>
      <p:sp>
        <p:nvSpPr>
          <p:cNvPr id="1028" name="Rectangle 2"/>
          <p:cNvSpPr>
            <a:spLocks noGrp="1" noChangeArrowheads="1"/>
          </p:cNvSpPr>
          <p:nvPr>
            <p:ph type="title" idx="4294967295"/>
          </p:nvPr>
        </p:nvSpPr>
        <p:spPr/>
        <p:txBody>
          <a:bodyPr/>
          <a:lstStyle/>
          <a:p>
            <a:r>
              <a:rPr lang="en-US" dirty="0" smtClean="0"/>
              <a:t>RNW All Lines: TX vs. U.S., 2003-2012</a:t>
            </a:r>
          </a:p>
        </p:txBody>
      </p:sp>
      <p:sp>
        <p:nvSpPr>
          <p:cNvPr id="1029" name="Rectangle 3"/>
          <p:cNvSpPr>
            <a:spLocks noChangeArrowheads="1"/>
          </p:cNvSpPr>
          <p:nvPr/>
        </p:nvSpPr>
        <p:spPr bwMode="auto">
          <a:xfrm>
            <a:off x="0" y="6570663"/>
            <a:ext cx="7569200" cy="287337"/>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	Sources: NAIC.</a:t>
            </a:r>
          </a:p>
        </p:txBody>
      </p:sp>
      <p:graphicFrame>
        <p:nvGraphicFramePr>
          <p:cNvPr id="2026500" name="Object 2"/>
          <p:cNvGraphicFramePr>
            <a:graphicFrameLocks/>
          </p:cNvGraphicFramePr>
          <p:nvPr/>
        </p:nvGraphicFramePr>
        <p:xfrm>
          <a:off x="304800" y="1296988"/>
          <a:ext cx="8569325" cy="4875212"/>
        </p:xfrm>
        <a:graphic>
          <a:graphicData uri="http://schemas.openxmlformats.org/presentationml/2006/ole">
            <mc:AlternateContent xmlns:mc="http://schemas.openxmlformats.org/markup-compatibility/2006">
              <mc:Choice xmlns:v="urn:schemas-microsoft-com:vml" Requires="v">
                <p:oleObj spid="_x0000_s27753539" name="Chart" r:id="rId4" imgW="8601126" imgH="4610196" progId="MSGraph.Chart.8">
                  <p:embed followColorScheme="full"/>
                </p:oleObj>
              </mc:Choice>
              <mc:Fallback>
                <p:oleObj name="Chart" r:id="rId4" imgW="8601126" imgH="4610196"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304800" y="1296988"/>
                        <a:ext cx="8569325" cy="48752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0" name="Rectangle 31"/>
          <p:cNvSpPr>
            <a:spLocks noChangeArrowheads="1"/>
          </p:cNvSpPr>
          <p:nvPr/>
        </p:nvSpPr>
        <p:spPr bwMode="black">
          <a:xfrm>
            <a:off x="347663" y="1139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7" name="Text Box 6"/>
          <p:cNvSpPr txBox="1">
            <a:spLocks noChangeArrowheads="1"/>
          </p:cNvSpPr>
          <p:nvPr/>
        </p:nvSpPr>
        <p:spPr bwMode="blackWhite">
          <a:xfrm>
            <a:off x="1808163" y="3694113"/>
            <a:ext cx="2474912" cy="1417637"/>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b="1" u="sng" dirty="0">
                <a:solidFill>
                  <a:schemeClr val="bg1"/>
                </a:solidFill>
              </a:rPr>
              <a:t>Average </a:t>
            </a:r>
            <a:r>
              <a:rPr lang="en-US" b="1" u="sng" dirty="0" smtClean="0">
                <a:solidFill>
                  <a:schemeClr val="bg1"/>
                </a:solidFill>
              </a:rPr>
              <a:t>2003-2012</a:t>
            </a:r>
            <a:endParaRPr lang="en-US" b="1" u="sng" dirty="0">
              <a:solidFill>
                <a:schemeClr val="bg1"/>
              </a:solidFill>
            </a:endParaRPr>
          </a:p>
          <a:p>
            <a:pPr algn="ctr" eaLnBrk="0" hangingPunct="0">
              <a:lnSpc>
                <a:spcPct val="85000"/>
              </a:lnSpc>
              <a:spcBef>
                <a:spcPct val="50000"/>
              </a:spcBef>
              <a:buClr>
                <a:schemeClr val="bg1"/>
              </a:buClr>
              <a:buFont typeface="Wingdings" pitchFamily="2" charset="2"/>
              <a:buNone/>
              <a:defRPr/>
            </a:pPr>
            <a:r>
              <a:rPr lang="en-US" b="1" dirty="0">
                <a:solidFill>
                  <a:schemeClr val="bg1"/>
                </a:solidFill>
              </a:rPr>
              <a:t>US: </a:t>
            </a:r>
            <a:r>
              <a:rPr lang="en-US" b="1" dirty="0" smtClean="0">
                <a:solidFill>
                  <a:schemeClr val="bg1"/>
                </a:solidFill>
              </a:rPr>
              <a:t>7.9%</a:t>
            </a:r>
            <a:endParaRPr lang="en-US" b="1" dirty="0">
              <a:solidFill>
                <a:schemeClr val="bg1"/>
              </a:solidFill>
            </a:endParaRPr>
          </a:p>
          <a:p>
            <a:pPr algn="ctr" eaLnBrk="0" hangingPunct="0">
              <a:lnSpc>
                <a:spcPct val="85000"/>
              </a:lnSpc>
              <a:spcBef>
                <a:spcPct val="50000"/>
              </a:spcBef>
              <a:buClr>
                <a:schemeClr val="bg1"/>
              </a:buClr>
              <a:buFont typeface="Wingdings" pitchFamily="2" charset="2"/>
              <a:buNone/>
              <a:defRPr/>
            </a:pPr>
            <a:r>
              <a:rPr lang="en-US" b="1" dirty="0">
                <a:solidFill>
                  <a:schemeClr val="bg1"/>
                </a:solidFill>
              </a:rPr>
              <a:t>TX: </a:t>
            </a:r>
            <a:r>
              <a:rPr lang="en-US" b="1" dirty="0" smtClean="0">
                <a:solidFill>
                  <a:schemeClr val="bg1"/>
                </a:solidFill>
              </a:rPr>
              <a:t>8.3%</a:t>
            </a:r>
            <a:endParaRPr lang="en-US" b="1" dirty="0">
              <a:solidFill>
                <a:schemeClr val="bg1"/>
              </a:solidFill>
            </a:endParaRPr>
          </a:p>
        </p:txBody>
      </p:sp>
      <p:sp>
        <p:nvSpPr>
          <p:cNvPr id="8" name="AutoShape 10"/>
          <p:cNvSpPr>
            <a:spLocks noChangeArrowheads="1"/>
          </p:cNvSpPr>
          <p:nvPr/>
        </p:nvSpPr>
        <p:spPr bwMode="blackWhite">
          <a:xfrm>
            <a:off x="5841555" y="4380271"/>
            <a:ext cx="1547387" cy="550606"/>
          </a:xfrm>
          <a:prstGeom prst="wedgeRectCallout">
            <a:avLst>
              <a:gd name="adj1" fmla="val -81940"/>
              <a:gd name="adj2" fmla="val 5471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Hurricane Ike</a:t>
            </a:r>
            <a:endParaRPr lang="en-US" sz="14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tgtEl>
                                        <p:attrNameLst>
                                          <p:attrName>style.visibility</p:attrName>
                                        </p:attrNameLst>
                                      </p:cBhvr>
                                      <p:to>
                                        <p:strVal val="visible"/>
                                      </p:to>
                                    </p:set>
                                    <p:animEffect transition="in" filter="wipe(left)">
                                      <p:cBhvr>
                                        <p:cTn id="11" dur="1000"/>
                                        <p:tgtEl>
                                          <p:spTgt spid="2026500"/>
                                        </p:tgtEl>
                                      </p:cBhvr>
                                    </p:animEffect>
                                  </p:childTnLst>
                                </p:cTn>
                              </p:par>
                            </p:childTnLst>
                          </p:cTn>
                        </p:par>
                        <p:par>
                          <p:cTn id="12" fill="hold">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4600"/>
                            </p:stCondLst>
                            <p:childTnLst>
                              <p:par>
                                <p:cTn id="17" presetID="22" presetClass="entr" presetSubtype="8" fill="hold" grpId="0" nodeType="afterEffect">
                                  <p:stCondLst>
                                    <p:cond delay="100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7"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77DA771-96A4-48B0-9F21-F1C82700CE96}" type="slidenum">
              <a:rPr lang="en-US" sz="900"/>
              <a:pPr algn="r" eaLnBrk="0" hangingPunct="0">
                <a:lnSpc>
                  <a:spcPct val="85000"/>
                </a:lnSpc>
                <a:spcBef>
                  <a:spcPct val="20000"/>
                </a:spcBef>
              </a:pPr>
              <a:t>29</a:t>
            </a:fld>
            <a:endParaRPr lang="en-US" sz="900"/>
          </a:p>
        </p:txBody>
      </p:sp>
      <p:sp>
        <p:nvSpPr>
          <p:cNvPr id="2052" name="Rectangle 2"/>
          <p:cNvSpPr>
            <a:spLocks noGrp="1" noChangeArrowheads="1"/>
          </p:cNvSpPr>
          <p:nvPr>
            <p:ph type="title" idx="4294967295"/>
          </p:nvPr>
        </p:nvSpPr>
        <p:spPr/>
        <p:txBody>
          <a:bodyPr/>
          <a:lstStyle/>
          <a:p>
            <a:r>
              <a:rPr lang="en-US" dirty="0" smtClean="0"/>
              <a:t>RNW PP Auto: TX vs. U.S., 2003-2013</a:t>
            </a:r>
          </a:p>
        </p:txBody>
      </p:sp>
      <p:sp>
        <p:nvSpPr>
          <p:cNvPr id="2053" name="Rectangle 3"/>
          <p:cNvSpPr>
            <a:spLocks noChangeArrowheads="1"/>
          </p:cNvSpPr>
          <p:nvPr/>
        </p:nvSpPr>
        <p:spPr bwMode="auto">
          <a:xfrm>
            <a:off x="0" y="6570663"/>
            <a:ext cx="7569200" cy="287337"/>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	Sources: NAIC.</a:t>
            </a:r>
          </a:p>
        </p:txBody>
      </p:sp>
      <p:graphicFrame>
        <p:nvGraphicFramePr>
          <p:cNvPr id="2026500" name="Object 2"/>
          <p:cNvGraphicFramePr>
            <a:graphicFrameLocks/>
          </p:cNvGraphicFramePr>
          <p:nvPr/>
        </p:nvGraphicFramePr>
        <p:xfrm>
          <a:off x="276225" y="1296988"/>
          <a:ext cx="8569325" cy="4862512"/>
        </p:xfrm>
        <a:graphic>
          <a:graphicData uri="http://schemas.openxmlformats.org/presentationml/2006/ole">
            <mc:AlternateContent xmlns:mc="http://schemas.openxmlformats.org/markup-compatibility/2006">
              <mc:Choice xmlns:v="urn:schemas-microsoft-com:vml" Requires="v">
                <p:oleObj spid="_x0000_s27754563" name="Chart" r:id="rId4" imgW="8601126" imgH="4610196" progId="MSGraph.Chart.8">
                  <p:embed followColorScheme="full"/>
                </p:oleObj>
              </mc:Choice>
              <mc:Fallback>
                <p:oleObj name="Chart" r:id="rId4" imgW="8601126" imgH="4610196"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276225" y="1296988"/>
                        <a:ext cx="8569325" cy="48625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 Box 6"/>
          <p:cNvSpPr txBox="1">
            <a:spLocks noChangeArrowheads="1"/>
          </p:cNvSpPr>
          <p:nvPr/>
        </p:nvSpPr>
        <p:spPr bwMode="blackWhite">
          <a:xfrm>
            <a:off x="5384800" y="1501775"/>
            <a:ext cx="2474913" cy="1417638"/>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b="1" u="sng" dirty="0">
                <a:solidFill>
                  <a:schemeClr val="bg1"/>
                </a:solidFill>
              </a:rPr>
              <a:t>Average </a:t>
            </a:r>
            <a:r>
              <a:rPr lang="en-US" b="1" u="sng" dirty="0" smtClean="0">
                <a:solidFill>
                  <a:schemeClr val="bg1"/>
                </a:solidFill>
              </a:rPr>
              <a:t>2003-2013</a:t>
            </a:r>
            <a:endParaRPr lang="en-US" b="1" u="sng" dirty="0">
              <a:solidFill>
                <a:schemeClr val="bg1"/>
              </a:solidFill>
            </a:endParaRPr>
          </a:p>
          <a:p>
            <a:pPr algn="ctr" eaLnBrk="0" hangingPunct="0">
              <a:lnSpc>
                <a:spcPct val="85000"/>
              </a:lnSpc>
              <a:spcBef>
                <a:spcPct val="50000"/>
              </a:spcBef>
              <a:buClr>
                <a:schemeClr val="bg1"/>
              </a:buClr>
              <a:buFont typeface="Wingdings" pitchFamily="2" charset="2"/>
              <a:buNone/>
              <a:defRPr/>
            </a:pPr>
            <a:r>
              <a:rPr lang="en-US" b="1" dirty="0">
                <a:solidFill>
                  <a:schemeClr val="bg1"/>
                </a:solidFill>
              </a:rPr>
              <a:t>US: </a:t>
            </a:r>
            <a:r>
              <a:rPr lang="en-US" b="1" dirty="0" smtClean="0">
                <a:solidFill>
                  <a:schemeClr val="bg1"/>
                </a:solidFill>
              </a:rPr>
              <a:t>7.6%</a:t>
            </a:r>
            <a:endParaRPr lang="en-US" b="1" dirty="0">
              <a:solidFill>
                <a:schemeClr val="bg1"/>
              </a:solidFill>
            </a:endParaRPr>
          </a:p>
          <a:p>
            <a:pPr algn="ctr" eaLnBrk="0" hangingPunct="0">
              <a:lnSpc>
                <a:spcPct val="85000"/>
              </a:lnSpc>
              <a:spcBef>
                <a:spcPct val="50000"/>
              </a:spcBef>
              <a:buClr>
                <a:schemeClr val="bg1"/>
              </a:buClr>
              <a:buFont typeface="Wingdings" pitchFamily="2" charset="2"/>
              <a:buNone/>
              <a:defRPr/>
            </a:pPr>
            <a:r>
              <a:rPr lang="en-US" b="1" dirty="0">
                <a:solidFill>
                  <a:schemeClr val="bg1"/>
                </a:solidFill>
              </a:rPr>
              <a:t>TX: </a:t>
            </a:r>
            <a:r>
              <a:rPr lang="en-US" b="1" dirty="0" smtClean="0">
                <a:solidFill>
                  <a:schemeClr val="bg1"/>
                </a:solidFill>
              </a:rPr>
              <a:t>8.2%</a:t>
            </a:r>
            <a:endParaRPr lang="en-US"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tgtEl>
                                        <p:attrNameLst>
                                          <p:attrName>style.visibility</p:attrName>
                                        </p:attrNameLst>
                                      </p:cBhvr>
                                      <p:to>
                                        <p:strVal val="visible"/>
                                      </p:to>
                                    </p:set>
                                    <p:animEffect transition="in" filter="wipe(left)">
                                      <p:cBhvr>
                                        <p:cTn id="11" dur="1000"/>
                                        <p:tgtEl>
                                          <p:spTgt spid="2026500"/>
                                        </p:tgtEl>
                                      </p:cBhvr>
                                    </p:animEffect>
                                  </p:childTnLst>
                                </p:cTn>
                              </p:par>
                            </p:childTnLst>
                          </p:cTn>
                        </p:par>
                        <p:par>
                          <p:cTn id="12" fill="hold">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773349" y="134938"/>
            <a:ext cx="6921230" cy="860425"/>
          </a:xfrm>
        </p:spPr>
        <p:txBody>
          <a:bodyPr/>
          <a:lstStyle/>
          <a:p>
            <a:r>
              <a:rPr lang="en-US" dirty="0" smtClean="0">
                <a:latin typeface="Arial" panose="020B0604020202020204" pitchFamily="34" charset="0"/>
              </a:rPr>
              <a:t>P/C Industry Net Income After Taxes</a:t>
            </a:r>
            <a:br>
              <a:rPr lang="en-US" dirty="0" smtClean="0">
                <a:latin typeface="Arial" panose="020B0604020202020204" pitchFamily="34" charset="0"/>
              </a:rPr>
            </a:br>
            <a:r>
              <a:rPr lang="en-US" dirty="0" smtClean="0">
                <a:latin typeface="Arial" panose="020B0604020202020204" pitchFamily="34" charset="0"/>
              </a:rPr>
              <a:t>1991–2014:Q1</a:t>
            </a:r>
          </a:p>
        </p:txBody>
      </p:sp>
      <p:sp>
        <p:nvSpPr>
          <p:cNvPr id="14339" name="Text Box 5"/>
          <p:cNvSpPr txBox="1">
            <a:spLocks noChangeArrowheads="1"/>
          </p:cNvSpPr>
          <p:nvPr/>
        </p:nvSpPr>
        <p:spPr bwMode="auto">
          <a:xfrm>
            <a:off x="812037" y="1138238"/>
            <a:ext cx="2374900" cy="225356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marL="198438" indent="-198438">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buClr>
                <a:srgbClr val="FF6801"/>
              </a:buClr>
              <a:buFont typeface="Wingdings" panose="05000000000000000000" pitchFamily="2" charset="2"/>
              <a:buChar char="n"/>
            </a:pPr>
            <a:r>
              <a:rPr lang="en-US" sz="1300" dirty="0">
                <a:solidFill>
                  <a:srgbClr val="000000"/>
                </a:solidFill>
              </a:rPr>
              <a:t>2005 ROE*= 9.6%</a:t>
            </a:r>
          </a:p>
          <a:p>
            <a:pPr>
              <a:lnSpc>
                <a:spcPct val="90000"/>
              </a:lnSpc>
              <a:spcBef>
                <a:spcPct val="20000"/>
              </a:spcBef>
              <a:buClr>
                <a:srgbClr val="FF6801"/>
              </a:buClr>
              <a:buFont typeface="Wingdings" panose="05000000000000000000" pitchFamily="2" charset="2"/>
              <a:buChar char="n"/>
            </a:pPr>
            <a:r>
              <a:rPr lang="en-US" sz="1300" dirty="0">
                <a:solidFill>
                  <a:srgbClr val="000000"/>
                </a:solidFill>
              </a:rPr>
              <a:t>2006 ROE = 12.7%</a:t>
            </a:r>
          </a:p>
          <a:p>
            <a:pPr>
              <a:lnSpc>
                <a:spcPct val="90000"/>
              </a:lnSpc>
              <a:spcBef>
                <a:spcPct val="20000"/>
              </a:spcBef>
              <a:buClr>
                <a:srgbClr val="FF6801"/>
              </a:buClr>
              <a:buFont typeface="Wingdings" panose="05000000000000000000" pitchFamily="2" charset="2"/>
              <a:buChar char="n"/>
            </a:pPr>
            <a:r>
              <a:rPr lang="en-US" sz="1300" dirty="0">
                <a:solidFill>
                  <a:srgbClr val="000000"/>
                </a:solidFill>
              </a:rPr>
              <a:t>2007 ROE = 10.9%</a:t>
            </a:r>
          </a:p>
          <a:p>
            <a:pPr>
              <a:lnSpc>
                <a:spcPct val="90000"/>
              </a:lnSpc>
              <a:spcBef>
                <a:spcPct val="20000"/>
              </a:spcBef>
              <a:buClr>
                <a:srgbClr val="FF6801"/>
              </a:buClr>
              <a:buFont typeface="Wingdings" panose="05000000000000000000" pitchFamily="2" charset="2"/>
              <a:buChar char="n"/>
            </a:pPr>
            <a:r>
              <a:rPr lang="en-US" sz="1300" dirty="0">
                <a:solidFill>
                  <a:srgbClr val="000000"/>
                </a:solidFill>
              </a:rPr>
              <a:t>2008 ROE = 0.1%</a:t>
            </a:r>
          </a:p>
          <a:p>
            <a:pPr>
              <a:lnSpc>
                <a:spcPct val="90000"/>
              </a:lnSpc>
              <a:spcBef>
                <a:spcPct val="20000"/>
              </a:spcBef>
              <a:buClr>
                <a:srgbClr val="FF6801"/>
              </a:buClr>
              <a:buFont typeface="Wingdings" panose="05000000000000000000" pitchFamily="2" charset="2"/>
              <a:buChar char="n"/>
            </a:pPr>
            <a:r>
              <a:rPr lang="en-US" sz="1300" dirty="0">
                <a:solidFill>
                  <a:srgbClr val="000000"/>
                </a:solidFill>
              </a:rPr>
              <a:t>2009 ROE = 5.0%</a:t>
            </a:r>
          </a:p>
          <a:p>
            <a:pPr>
              <a:lnSpc>
                <a:spcPct val="90000"/>
              </a:lnSpc>
              <a:spcBef>
                <a:spcPct val="20000"/>
              </a:spcBef>
              <a:buClr>
                <a:srgbClr val="FF6801"/>
              </a:buClr>
              <a:buFont typeface="Wingdings" panose="05000000000000000000" pitchFamily="2" charset="2"/>
              <a:buChar char="n"/>
            </a:pPr>
            <a:r>
              <a:rPr lang="en-US" sz="1300" dirty="0">
                <a:solidFill>
                  <a:srgbClr val="000000"/>
                </a:solidFill>
              </a:rPr>
              <a:t>2010 ROE = 6.6%</a:t>
            </a:r>
          </a:p>
          <a:p>
            <a:pPr>
              <a:lnSpc>
                <a:spcPct val="90000"/>
              </a:lnSpc>
              <a:spcBef>
                <a:spcPct val="20000"/>
              </a:spcBef>
              <a:buClr>
                <a:srgbClr val="FF6801"/>
              </a:buClr>
              <a:buFont typeface="Wingdings" panose="05000000000000000000" pitchFamily="2" charset="2"/>
              <a:buChar char="n"/>
            </a:pPr>
            <a:r>
              <a:rPr lang="en-US" sz="1300" dirty="0">
                <a:solidFill>
                  <a:srgbClr val="000000"/>
                </a:solidFill>
              </a:rPr>
              <a:t>2011 ROAS</a:t>
            </a:r>
            <a:r>
              <a:rPr lang="en-US" sz="1300" baseline="30000" dirty="0">
                <a:solidFill>
                  <a:srgbClr val="000000"/>
                </a:solidFill>
              </a:rPr>
              <a:t>1</a:t>
            </a:r>
            <a:r>
              <a:rPr lang="en-US" sz="1300" dirty="0">
                <a:solidFill>
                  <a:srgbClr val="000000"/>
                </a:solidFill>
              </a:rPr>
              <a:t> = 3.5%</a:t>
            </a:r>
          </a:p>
          <a:p>
            <a:pPr>
              <a:lnSpc>
                <a:spcPct val="90000"/>
              </a:lnSpc>
              <a:spcBef>
                <a:spcPct val="20000"/>
              </a:spcBef>
              <a:buClr>
                <a:srgbClr val="FF6801"/>
              </a:buClr>
              <a:buFont typeface="Wingdings" panose="05000000000000000000" pitchFamily="2" charset="2"/>
              <a:buChar char="n"/>
            </a:pPr>
            <a:r>
              <a:rPr lang="en-US" sz="1300" dirty="0">
                <a:solidFill>
                  <a:srgbClr val="000000"/>
                </a:solidFill>
              </a:rPr>
              <a:t>2012 ROAS</a:t>
            </a:r>
            <a:r>
              <a:rPr lang="en-US" sz="1300" baseline="30000" dirty="0">
                <a:solidFill>
                  <a:srgbClr val="000000"/>
                </a:solidFill>
              </a:rPr>
              <a:t>1</a:t>
            </a:r>
            <a:r>
              <a:rPr lang="en-US" sz="1300" dirty="0">
                <a:solidFill>
                  <a:srgbClr val="000000"/>
                </a:solidFill>
              </a:rPr>
              <a:t> = 5.9%</a:t>
            </a:r>
          </a:p>
          <a:p>
            <a:pPr>
              <a:lnSpc>
                <a:spcPct val="90000"/>
              </a:lnSpc>
              <a:spcBef>
                <a:spcPct val="20000"/>
              </a:spcBef>
              <a:buClr>
                <a:srgbClr val="FF6801"/>
              </a:buClr>
              <a:buFont typeface="Wingdings" panose="05000000000000000000" pitchFamily="2" charset="2"/>
              <a:buChar char="n"/>
            </a:pPr>
            <a:r>
              <a:rPr lang="en-US" sz="1300" dirty="0" smtClean="0">
                <a:solidFill>
                  <a:srgbClr val="000000"/>
                </a:solidFill>
              </a:rPr>
              <a:t>2013 </a:t>
            </a:r>
            <a:r>
              <a:rPr lang="en-US" sz="1300" dirty="0">
                <a:solidFill>
                  <a:srgbClr val="000000"/>
                </a:solidFill>
              </a:rPr>
              <a:t>ROAS</a:t>
            </a:r>
            <a:r>
              <a:rPr lang="en-US" sz="1300" baseline="30000" dirty="0">
                <a:solidFill>
                  <a:srgbClr val="000000"/>
                </a:solidFill>
              </a:rPr>
              <a:t>1</a:t>
            </a:r>
            <a:r>
              <a:rPr lang="en-US" sz="1300" dirty="0">
                <a:solidFill>
                  <a:srgbClr val="000000"/>
                </a:solidFill>
              </a:rPr>
              <a:t> = </a:t>
            </a:r>
            <a:r>
              <a:rPr lang="en-US" sz="1300" dirty="0" smtClean="0">
                <a:solidFill>
                  <a:srgbClr val="000000"/>
                </a:solidFill>
              </a:rPr>
              <a:t>10.3%</a:t>
            </a:r>
          </a:p>
          <a:p>
            <a:pPr>
              <a:lnSpc>
                <a:spcPct val="90000"/>
              </a:lnSpc>
              <a:spcBef>
                <a:spcPct val="20000"/>
              </a:spcBef>
              <a:buClr>
                <a:srgbClr val="FF6801"/>
              </a:buClr>
              <a:buFont typeface="Wingdings" panose="05000000000000000000" pitchFamily="2" charset="2"/>
              <a:buChar char="n"/>
            </a:pPr>
            <a:r>
              <a:rPr lang="en-US" sz="1300" dirty="0" smtClean="0">
                <a:solidFill>
                  <a:srgbClr val="000000"/>
                </a:solidFill>
              </a:rPr>
              <a:t>2014</a:t>
            </a:r>
            <a:r>
              <a:rPr lang="en-US" sz="1300" dirty="0">
                <a:solidFill>
                  <a:srgbClr val="000000"/>
                </a:solidFill>
              </a:rPr>
              <a:t> ROAS</a:t>
            </a:r>
            <a:r>
              <a:rPr lang="en-US" sz="1300" baseline="30000" dirty="0">
                <a:solidFill>
                  <a:srgbClr val="000000"/>
                </a:solidFill>
              </a:rPr>
              <a:t>1</a:t>
            </a:r>
            <a:r>
              <a:rPr lang="en-US" sz="1300" dirty="0">
                <a:solidFill>
                  <a:srgbClr val="000000"/>
                </a:solidFill>
              </a:rPr>
              <a:t> = </a:t>
            </a:r>
            <a:r>
              <a:rPr lang="en-US" sz="1300" dirty="0" smtClean="0">
                <a:solidFill>
                  <a:srgbClr val="000000"/>
                </a:solidFill>
              </a:rPr>
              <a:t>8.4%</a:t>
            </a:r>
            <a:endParaRPr lang="en-US" sz="1300" dirty="0">
              <a:solidFill>
                <a:srgbClr val="000000"/>
              </a:solidFill>
            </a:endParaRPr>
          </a:p>
        </p:txBody>
      </p:sp>
      <p:sp>
        <p:nvSpPr>
          <p:cNvPr id="14340" name="Rectangle 5"/>
          <p:cNvSpPr>
            <a:spLocks noChangeArrowheads="1"/>
          </p:cNvSpPr>
          <p:nvPr/>
        </p:nvSpPr>
        <p:spPr bwMode="auto">
          <a:xfrm>
            <a:off x="0" y="6249988"/>
            <a:ext cx="8610600"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5000"/>
              </a:lnSpc>
              <a:spcBef>
                <a:spcPct val="25000"/>
              </a:spcBef>
              <a:buClr>
                <a:srgbClr val="FF6801"/>
              </a:buClr>
              <a:buFont typeface="Arial" panose="020B0604020202020204" pitchFamily="34" charset="0"/>
              <a:buChar char="•"/>
            </a:pPr>
            <a:r>
              <a:rPr lang="en-US" sz="1100" dirty="0">
                <a:solidFill>
                  <a:srgbClr val="000000"/>
                </a:solidFill>
              </a:rPr>
              <a:t>ROE figures are GAAP; </a:t>
            </a:r>
            <a:r>
              <a:rPr lang="en-US" sz="1100" baseline="30000" dirty="0">
                <a:solidFill>
                  <a:srgbClr val="000000"/>
                </a:solidFill>
              </a:rPr>
              <a:t>1</a:t>
            </a:r>
            <a:r>
              <a:rPr lang="en-US" sz="1100" dirty="0">
                <a:solidFill>
                  <a:srgbClr val="000000"/>
                </a:solidFill>
              </a:rPr>
              <a:t>Return on avg. surplus.  Excluding Mortgage &amp; Financial Guaranty insurers yields </a:t>
            </a:r>
            <a:r>
              <a:rPr lang="en-US" sz="1100" dirty="0" smtClean="0">
                <a:solidFill>
                  <a:srgbClr val="000000"/>
                </a:solidFill>
              </a:rPr>
              <a:t>an 8.2% ROAS through 2014:Q1, 9.8% </a:t>
            </a:r>
            <a:r>
              <a:rPr lang="en-US" sz="1100" dirty="0">
                <a:solidFill>
                  <a:srgbClr val="000000"/>
                </a:solidFill>
              </a:rPr>
              <a:t>ROAS </a:t>
            </a:r>
            <a:r>
              <a:rPr lang="en-US" sz="1100" dirty="0" smtClean="0">
                <a:solidFill>
                  <a:srgbClr val="000000"/>
                </a:solidFill>
              </a:rPr>
              <a:t>in 2013, </a:t>
            </a:r>
            <a:r>
              <a:rPr lang="en-US" sz="1100" dirty="0">
                <a:solidFill>
                  <a:srgbClr val="000000"/>
                </a:solidFill>
              </a:rPr>
              <a:t>6.2% ROAS in 2012, 4.7% ROAS for 2011, 7.6% for 2010 and 7.4% for 2009.</a:t>
            </a:r>
          </a:p>
          <a:p>
            <a:pPr>
              <a:lnSpc>
                <a:spcPct val="85000"/>
              </a:lnSpc>
              <a:spcBef>
                <a:spcPct val="25000"/>
              </a:spcBef>
              <a:buClr>
                <a:srgbClr val="FF6801"/>
              </a:buClr>
            </a:pPr>
            <a:r>
              <a:rPr lang="en-US" sz="1100" dirty="0">
                <a:solidFill>
                  <a:srgbClr val="000000"/>
                </a:solidFill>
              </a:rPr>
              <a:t>Sources: A.M. Best, </a:t>
            </a:r>
            <a:r>
              <a:rPr lang="en-US" sz="1100" dirty="0" smtClean="0">
                <a:solidFill>
                  <a:srgbClr val="000000"/>
                </a:solidFill>
              </a:rPr>
              <a:t>ISO; Insurance </a:t>
            </a:r>
            <a:r>
              <a:rPr lang="en-US" sz="1100" dirty="0">
                <a:solidFill>
                  <a:srgbClr val="000000"/>
                </a:solidFill>
              </a:rPr>
              <a:t>Information Institute</a:t>
            </a:r>
          </a:p>
        </p:txBody>
      </p:sp>
      <p:graphicFrame>
        <p:nvGraphicFramePr>
          <p:cNvPr id="14341" name="Object 3"/>
          <p:cNvGraphicFramePr>
            <a:graphicFrameLocks/>
          </p:cNvGraphicFramePr>
          <p:nvPr>
            <p:extLst/>
          </p:nvPr>
        </p:nvGraphicFramePr>
        <p:xfrm>
          <a:off x="206375" y="1474788"/>
          <a:ext cx="8701088" cy="4903787"/>
        </p:xfrm>
        <a:graphic>
          <a:graphicData uri="http://schemas.openxmlformats.org/presentationml/2006/ole">
            <mc:AlternateContent xmlns:mc="http://schemas.openxmlformats.org/markup-compatibility/2006">
              <mc:Choice xmlns:v="urn:schemas-microsoft-com:vml" Requires="v">
                <p:oleObj spid="_x0000_s27835447" name="Chart" r:id="rId5" imgW="8734543" imgH="5057822" progId="MSGraph.Chart.8">
                  <p:embed followColorScheme="full"/>
                </p:oleObj>
              </mc:Choice>
              <mc:Fallback>
                <p:oleObj name="Chart" r:id="rId5" imgW="8734543" imgH="5057822" progId="MSGraph.Chart.8">
                  <p:embed followColorScheme="full"/>
                  <p:pic>
                    <p:nvPicPr>
                      <p:cNvPr id="0" name=""/>
                      <p:cNvPicPr>
                        <a:picLocks noChangeArrowheads="1"/>
                      </p:cNvPicPr>
                      <p:nvPr/>
                    </p:nvPicPr>
                    <p:blipFill>
                      <a:blip r:embed="rId6"/>
                      <a:srcRect/>
                      <a:stretch>
                        <a:fillRect/>
                      </a:stretch>
                    </p:blipFill>
                    <p:spPr bwMode="auto">
                      <a:xfrm>
                        <a:off x="206375" y="1474788"/>
                        <a:ext cx="8701088" cy="4903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PPTShape_0"/>
          <p:cNvSpPr>
            <a:spLocks noChangeArrowheads="1"/>
          </p:cNvSpPr>
          <p:nvPr/>
        </p:nvSpPr>
        <p:spPr bwMode="blackWhite">
          <a:xfrm>
            <a:off x="6510130" y="1123947"/>
            <a:ext cx="1679713" cy="1176338"/>
          </a:xfrm>
          <a:prstGeom prst="wedgeRectCallout">
            <a:avLst>
              <a:gd name="adj1" fmla="val 54966"/>
              <a:gd name="adj2" fmla="val 91923"/>
            </a:avLst>
          </a:prstGeom>
          <a:solidFill>
            <a:schemeClr val="tx2"/>
          </a:soli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buClr>
                <a:srgbClr val="FFFFFF"/>
              </a:buClr>
              <a:buFont typeface="Wingdings" panose="05000000000000000000" pitchFamily="2" charset="2"/>
              <a:buNone/>
            </a:pPr>
            <a:r>
              <a:rPr lang="en-US" sz="1400" b="1" dirty="0"/>
              <a:t>Net income </a:t>
            </a:r>
            <a:r>
              <a:rPr lang="en-US" sz="1400" b="1" dirty="0" smtClean="0"/>
              <a:t>rose strongly (+81.9%) in 2013 vs. 2012 on lower cats, capital gains</a:t>
            </a:r>
            <a:endParaRPr lang="en-US" sz="1400" b="1" dirty="0"/>
          </a:p>
        </p:txBody>
      </p:sp>
      <p:sp>
        <p:nvSpPr>
          <p:cNvPr id="2" name="TextBox 1"/>
          <p:cNvSpPr txBox="1"/>
          <p:nvPr/>
        </p:nvSpPr>
        <p:spPr>
          <a:xfrm>
            <a:off x="96398" y="1387476"/>
            <a:ext cx="940239" cy="276999"/>
          </a:xfrm>
          <a:prstGeom prst="rect">
            <a:avLst/>
          </a:prstGeom>
          <a:noFill/>
        </p:spPr>
        <p:txBody>
          <a:bodyPr wrap="square" rtlCol="0">
            <a:spAutoFit/>
          </a:bodyPr>
          <a:lstStyle/>
          <a:p>
            <a:r>
              <a:rPr lang="en-US" sz="1200" dirty="0" smtClean="0"/>
              <a:t>$ Millions</a:t>
            </a:r>
            <a:endParaRPr lang="en-US" sz="1200" dirty="0"/>
          </a:p>
        </p:txBody>
      </p:sp>
      <p:sp>
        <p:nvSpPr>
          <p:cNvPr id="8" name="PPTShape_0"/>
          <p:cNvSpPr>
            <a:spLocks noChangeArrowheads="1"/>
          </p:cNvSpPr>
          <p:nvPr/>
        </p:nvSpPr>
        <p:spPr bwMode="blackWhite">
          <a:xfrm>
            <a:off x="6898218" y="4584879"/>
            <a:ext cx="1592722" cy="456615"/>
          </a:xfrm>
          <a:prstGeom prst="wedgeRectCallout">
            <a:avLst>
              <a:gd name="adj1" fmla="val 60428"/>
              <a:gd name="adj2" fmla="val 25100"/>
            </a:avLst>
          </a:prstGeom>
          <a:solidFill>
            <a:schemeClr val="tx2"/>
          </a:soli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buClr>
                <a:srgbClr val="FFFFFF"/>
              </a:buClr>
              <a:buFont typeface="Wingdings" panose="05000000000000000000" pitchFamily="2" charset="2"/>
              <a:buNone/>
            </a:pPr>
            <a:r>
              <a:rPr lang="en-US" sz="1400" b="1" dirty="0" smtClean="0"/>
              <a:t>2014 is off to a slower start</a:t>
            </a:r>
            <a:endParaRPr lang="en-US" sz="1400" b="1" dirty="0"/>
          </a:p>
        </p:txBody>
      </p:sp>
    </p:spTree>
    <p:custDataLst>
      <p:tags r:id="rId2"/>
    </p:custDataLst>
    <p:extLst>
      <p:ext uri="{BB962C8B-B14F-4D97-AF65-F5344CB8AC3E}">
        <p14:creationId xmlns:p14="http://schemas.microsoft.com/office/powerpoint/2010/main" val="238289894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par>
                          <p:cTn id="8" fill="hold">
                            <p:stCondLst>
                              <p:cond delay="1000"/>
                            </p:stCondLst>
                            <p:childTnLst>
                              <p:par>
                                <p:cTn id="9" presetID="22" presetClass="entr" presetSubtype="4" fill="hold" grpId="0" nodeType="afterEffect">
                                  <p:stCondLst>
                                    <p:cond delay="50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5"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3CCE174E-B4AE-46A3-A657-55A57602ABDD}" type="slidenum">
              <a:rPr lang="en-US" sz="900"/>
              <a:pPr algn="r" eaLnBrk="0" hangingPunct="0">
                <a:lnSpc>
                  <a:spcPct val="85000"/>
                </a:lnSpc>
                <a:spcBef>
                  <a:spcPct val="20000"/>
                </a:spcBef>
              </a:pPr>
              <a:t>30</a:t>
            </a:fld>
            <a:endParaRPr lang="en-US" sz="900"/>
          </a:p>
        </p:txBody>
      </p:sp>
      <p:sp>
        <p:nvSpPr>
          <p:cNvPr id="3076" name="Rectangle 2"/>
          <p:cNvSpPr>
            <a:spLocks noGrp="1" noChangeArrowheads="1"/>
          </p:cNvSpPr>
          <p:nvPr>
            <p:ph type="title" idx="4294967295"/>
          </p:nvPr>
        </p:nvSpPr>
        <p:spPr/>
        <p:txBody>
          <a:bodyPr/>
          <a:lstStyle/>
          <a:p>
            <a:r>
              <a:rPr lang="en-US" dirty="0" smtClean="0"/>
              <a:t>RNW Comm. Auto: TX vs. U.S., </a:t>
            </a:r>
            <a:br>
              <a:rPr lang="en-US" dirty="0" smtClean="0"/>
            </a:br>
            <a:r>
              <a:rPr lang="en-US" dirty="0" smtClean="0"/>
              <a:t>2003-2012</a:t>
            </a:r>
          </a:p>
        </p:txBody>
      </p:sp>
      <p:sp>
        <p:nvSpPr>
          <p:cNvPr id="3077" name="Rectangle 3"/>
          <p:cNvSpPr>
            <a:spLocks noChangeArrowheads="1"/>
          </p:cNvSpPr>
          <p:nvPr/>
        </p:nvSpPr>
        <p:spPr bwMode="auto">
          <a:xfrm>
            <a:off x="0" y="6570663"/>
            <a:ext cx="7569200" cy="287337"/>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	Sources: NAIC.</a:t>
            </a:r>
          </a:p>
        </p:txBody>
      </p:sp>
      <p:graphicFrame>
        <p:nvGraphicFramePr>
          <p:cNvPr id="2026500" name="Object 2"/>
          <p:cNvGraphicFramePr>
            <a:graphicFrameLocks/>
          </p:cNvGraphicFramePr>
          <p:nvPr/>
        </p:nvGraphicFramePr>
        <p:xfrm>
          <a:off x="304800" y="1296988"/>
          <a:ext cx="8569325" cy="5037137"/>
        </p:xfrm>
        <a:graphic>
          <a:graphicData uri="http://schemas.openxmlformats.org/presentationml/2006/ole">
            <mc:AlternateContent xmlns:mc="http://schemas.openxmlformats.org/markup-compatibility/2006">
              <mc:Choice xmlns:v="urn:schemas-microsoft-com:vml" Requires="v">
                <p:oleObj spid="_x0000_s27755587" name="Chart" r:id="rId4" imgW="8601126" imgH="4610196" progId="MSGraph.Chart.8">
                  <p:embed followColorScheme="full"/>
                </p:oleObj>
              </mc:Choice>
              <mc:Fallback>
                <p:oleObj name="Chart" r:id="rId4" imgW="8601126" imgH="4610196"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304800" y="1296988"/>
                        <a:ext cx="8569325" cy="50371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8" name="Rectangle 31"/>
          <p:cNvSpPr>
            <a:spLocks noChangeArrowheads="1"/>
          </p:cNvSpPr>
          <p:nvPr/>
        </p:nvSpPr>
        <p:spPr bwMode="black">
          <a:xfrm>
            <a:off x="347663" y="1139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7" name="Text Box 6"/>
          <p:cNvSpPr txBox="1">
            <a:spLocks noChangeArrowheads="1"/>
          </p:cNvSpPr>
          <p:nvPr/>
        </p:nvSpPr>
        <p:spPr bwMode="blackWhite">
          <a:xfrm>
            <a:off x="5640388" y="1300163"/>
            <a:ext cx="2474912" cy="1417637"/>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b="1" u="sng" dirty="0">
                <a:solidFill>
                  <a:schemeClr val="bg1"/>
                </a:solidFill>
              </a:rPr>
              <a:t>Average </a:t>
            </a:r>
            <a:r>
              <a:rPr lang="en-US" b="1" u="sng" dirty="0" smtClean="0">
                <a:solidFill>
                  <a:schemeClr val="bg1"/>
                </a:solidFill>
              </a:rPr>
              <a:t>2003-2012</a:t>
            </a:r>
            <a:endParaRPr lang="en-US" b="1" u="sng" dirty="0">
              <a:solidFill>
                <a:schemeClr val="bg1"/>
              </a:solidFill>
            </a:endParaRPr>
          </a:p>
          <a:p>
            <a:pPr algn="ctr" eaLnBrk="0" hangingPunct="0">
              <a:lnSpc>
                <a:spcPct val="85000"/>
              </a:lnSpc>
              <a:spcBef>
                <a:spcPct val="50000"/>
              </a:spcBef>
              <a:buClr>
                <a:schemeClr val="bg1"/>
              </a:buClr>
              <a:buFont typeface="Wingdings" pitchFamily="2" charset="2"/>
              <a:buNone/>
              <a:defRPr/>
            </a:pPr>
            <a:r>
              <a:rPr lang="en-US" b="1" dirty="0">
                <a:solidFill>
                  <a:schemeClr val="bg1"/>
                </a:solidFill>
              </a:rPr>
              <a:t>US: 9.8%</a:t>
            </a:r>
          </a:p>
          <a:p>
            <a:pPr algn="ctr" eaLnBrk="0" hangingPunct="0">
              <a:lnSpc>
                <a:spcPct val="85000"/>
              </a:lnSpc>
              <a:spcBef>
                <a:spcPct val="50000"/>
              </a:spcBef>
              <a:buClr>
                <a:schemeClr val="bg1"/>
              </a:buClr>
              <a:buFont typeface="Wingdings" pitchFamily="2" charset="2"/>
              <a:buNone/>
              <a:defRPr/>
            </a:pPr>
            <a:r>
              <a:rPr lang="en-US" b="1" dirty="0">
                <a:solidFill>
                  <a:schemeClr val="bg1"/>
                </a:solidFill>
              </a:rPr>
              <a:t>TX: </a:t>
            </a:r>
            <a:r>
              <a:rPr lang="en-US" b="1" dirty="0" smtClean="0">
                <a:solidFill>
                  <a:schemeClr val="bg1"/>
                </a:solidFill>
              </a:rPr>
              <a:t>7.7%</a:t>
            </a:r>
            <a:endParaRPr lang="en-US"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tgtEl>
                                        <p:attrNameLst>
                                          <p:attrName>style.visibility</p:attrName>
                                        </p:attrNameLst>
                                      </p:cBhvr>
                                      <p:to>
                                        <p:strVal val="visible"/>
                                      </p:to>
                                    </p:set>
                                    <p:animEffect transition="in" filter="wipe(left)">
                                      <p:cBhvr>
                                        <p:cTn id="11" dur="1000"/>
                                        <p:tgtEl>
                                          <p:spTgt spid="2026500"/>
                                        </p:tgtEl>
                                      </p:cBhvr>
                                    </p:animEffect>
                                  </p:childTnLst>
                                </p:cTn>
                              </p:par>
                            </p:childTnLst>
                          </p:cTn>
                        </p:par>
                        <p:par>
                          <p:cTn id="12" fill="hold">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A6F5431-FAAB-4A5C-87C2-CBD98519271A}" type="slidenum">
              <a:rPr lang="en-US" sz="900"/>
              <a:pPr algn="r" eaLnBrk="0" hangingPunct="0">
                <a:lnSpc>
                  <a:spcPct val="85000"/>
                </a:lnSpc>
                <a:spcBef>
                  <a:spcPct val="20000"/>
                </a:spcBef>
              </a:pPr>
              <a:t>31</a:t>
            </a:fld>
            <a:endParaRPr lang="en-US" sz="900"/>
          </a:p>
        </p:txBody>
      </p:sp>
      <p:sp>
        <p:nvSpPr>
          <p:cNvPr id="4100" name="Rectangle 2"/>
          <p:cNvSpPr>
            <a:spLocks noGrp="1" noChangeArrowheads="1"/>
          </p:cNvSpPr>
          <p:nvPr>
            <p:ph type="title" idx="4294967295"/>
          </p:nvPr>
        </p:nvSpPr>
        <p:spPr/>
        <p:txBody>
          <a:bodyPr/>
          <a:lstStyle/>
          <a:p>
            <a:r>
              <a:rPr lang="en-US" dirty="0" smtClean="0"/>
              <a:t>RNW Comm. Multi-Peril: TX vs. U.S., 2003-2012</a:t>
            </a:r>
          </a:p>
        </p:txBody>
      </p:sp>
      <p:sp>
        <p:nvSpPr>
          <p:cNvPr id="4101" name="Rectangle 3"/>
          <p:cNvSpPr>
            <a:spLocks noChangeArrowheads="1"/>
          </p:cNvSpPr>
          <p:nvPr/>
        </p:nvSpPr>
        <p:spPr bwMode="auto">
          <a:xfrm>
            <a:off x="0" y="6570663"/>
            <a:ext cx="7569200" cy="287337"/>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	Sources: NAIC.</a:t>
            </a:r>
          </a:p>
        </p:txBody>
      </p:sp>
      <p:graphicFrame>
        <p:nvGraphicFramePr>
          <p:cNvPr id="2026500" name="Object 2"/>
          <p:cNvGraphicFramePr>
            <a:graphicFrameLocks/>
          </p:cNvGraphicFramePr>
          <p:nvPr/>
        </p:nvGraphicFramePr>
        <p:xfrm>
          <a:off x="333375" y="1296988"/>
          <a:ext cx="8569325" cy="4956175"/>
        </p:xfrm>
        <a:graphic>
          <a:graphicData uri="http://schemas.openxmlformats.org/presentationml/2006/ole">
            <mc:AlternateContent xmlns:mc="http://schemas.openxmlformats.org/markup-compatibility/2006">
              <mc:Choice xmlns:v="urn:schemas-microsoft-com:vml" Requires="v">
                <p:oleObj spid="_x0000_s27756611" name="Chart" r:id="rId4" imgW="8601126" imgH="4600478" progId="MSGraph.Chart.8">
                  <p:embed followColorScheme="full"/>
                </p:oleObj>
              </mc:Choice>
              <mc:Fallback>
                <p:oleObj name="Chart" r:id="rId4" imgW="8601126" imgH="4600478"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333375" y="1296988"/>
                        <a:ext cx="8569325" cy="4956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02" name="Rectangle 31"/>
          <p:cNvSpPr>
            <a:spLocks noChangeArrowheads="1"/>
          </p:cNvSpPr>
          <p:nvPr/>
        </p:nvSpPr>
        <p:spPr bwMode="black">
          <a:xfrm>
            <a:off x="347663" y="1139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7" name="Text Box 6"/>
          <p:cNvSpPr txBox="1">
            <a:spLocks noChangeArrowheads="1"/>
          </p:cNvSpPr>
          <p:nvPr/>
        </p:nvSpPr>
        <p:spPr bwMode="blackWhite">
          <a:xfrm>
            <a:off x="1847850" y="3465513"/>
            <a:ext cx="2474913" cy="1417637"/>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b="1" u="sng" dirty="0">
                <a:solidFill>
                  <a:schemeClr val="bg1"/>
                </a:solidFill>
              </a:rPr>
              <a:t>Average </a:t>
            </a:r>
            <a:r>
              <a:rPr lang="en-US" b="1" u="sng" dirty="0" smtClean="0">
                <a:solidFill>
                  <a:schemeClr val="bg1"/>
                </a:solidFill>
              </a:rPr>
              <a:t>2003-2012</a:t>
            </a:r>
            <a:endParaRPr lang="en-US" b="1" u="sng" dirty="0">
              <a:solidFill>
                <a:schemeClr val="bg1"/>
              </a:solidFill>
            </a:endParaRPr>
          </a:p>
          <a:p>
            <a:pPr algn="ctr" eaLnBrk="0" hangingPunct="0">
              <a:lnSpc>
                <a:spcPct val="85000"/>
              </a:lnSpc>
              <a:spcBef>
                <a:spcPct val="50000"/>
              </a:spcBef>
              <a:buClr>
                <a:schemeClr val="bg1"/>
              </a:buClr>
              <a:buFont typeface="Wingdings" pitchFamily="2" charset="2"/>
              <a:buNone/>
              <a:defRPr/>
            </a:pPr>
            <a:r>
              <a:rPr lang="en-US" b="1" dirty="0">
                <a:solidFill>
                  <a:schemeClr val="bg1"/>
                </a:solidFill>
              </a:rPr>
              <a:t>US: </a:t>
            </a:r>
            <a:r>
              <a:rPr lang="en-US" b="1" dirty="0" smtClean="0">
                <a:solidFill>
                  <a:schemeClr val="bg1"/>
                </a:solidFill>
              </a:rPr>
              <a:t>9.0%</a:t>
            </a:r>
            <a:endParaRPr lang="en-US" b="1" dirty="0">
              <a:solidFill>
                <a:schemeClr val="bg1"/>
              </a:solidFill>
            </a:endParaRPr>
          </a:p>
          <a:p>
            <a:pPr algn="ctr" eaLnBrk="0" hangingPunct="0">
              <a:lnSpc>
                <a:spcPct val="85000"/>
              </a:lnSpc>
              <a:spcBef>
                <a:spcPct val="50000"/>
              </a:spcBef>
              <a:buClr>
                <a:schemeClr val="bg1"/>
              </a:buClr>
              <a:buFont typeface="Wingdings" pitchFamily="2" charset="2"/>
              <a:buNone/>
              <a:defRPr/>
            </a:pPr>
            <a:r>
              <a:rPr lang="en-US" b="1" dirty="0">
                <a:solidFill>
                  <a:schemeClr val="bg1"/>
                </a:solidFill>
              </a:rPr>
              <a:t>TX: </a:t>
            </a:r>
            <a:r>
              <a:rPr lang="en-US" b="1" dirty="0" smtClean="0">
                <a:solidFill>
                  <a:schemeClr val="bg1"/>
                </a:solidFill>
              </a:rPr>
              <a:t>3.0%</a:t>
            </a:r>
            <a:endParaRPr lang="en-US" b="1" dirty="0">
              <a:solidFill>
                <a:schemeClr val="bg1"/>
              </a:solidFill>
            </a:endParaRPr>
          </a:p>
        </p:txBody>
      </p:sp>
      <p:sp>
        <p:nvSpPr>
          <p:cNvPr id="8" name="AutoShape 10"/>
          <p:cNvSpPr>
            <a:spLocks noChangeArrowheads="1"/>
          </p:cNvSpPr>
          <p:nvPr/>
        </p:nvSpPr>
        <p:spPr bwMode="blackWhite">
          <a:xfrm>
            <a:off x="5841555" y="4380271"/>
            <a:ext cx="1547387" cy="550606"/>
          </a:xfrm>
          <a:prstGeom prst="wedgeRectCallout">
            <a:avLst>
              <a:gd name="adj1" fmla="val -76221"/>
              <a:gd name="adj2" fmla="val 3596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Hurricane Ike</a:t>
            </a:r>
            <a:endParaRPr lang="en-US" sz="14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tgtEl>
                                        <p:attrNameLst>
                                          <p:attrName>style.visibility</p:attrName>
                                        </p:attrNameLst>
                                      </p:cBhvr>
                                      <p:to>
                                        <p:strVal val="visible"/>
                                      </p:to>
                                    </p:set>
                                    <p:animEffect transition="in" filter="wipe(left)">
                                      <p:cBhvr>
                                        <p:cTn id="11" dur="1000"/>
                                        <p:tgtEl>
                                          <p:spTgt spid="2026500"/>
                                        </p:tgtEl>
                                      </p:cBhvr>
                                    </p:animEffect>
                                  </p:childTnLst>
                                </p:cTn>
                              </p:par>
                            </p:childTnLst>
                          </p:cTn>
                        </p:par>
                        <p:par>
                          <p:cTn id="12" fill="hold">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4600"/>
                            </p:stCondLst>
                            <p:childTnLst>
                              <p:par>
                                <p:cTn id="17" presetID="22" presetClass="entr" presetSubtype="8" fill="hold" grpId="0" nodeType="afterEffect">
                                  <p:stCondLst>
                                    <p:cond delay="100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7" grpId="0" animBg="1"/>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73C6D97-6D40-47D9-86C3-E13F27DF3E03}" type="slidenum">
              <a:rPr lang="en-US" sz="900"/>
              <a:pPr algn="r" eaLnBrk="0" hangingPunct="0">
                <a:lnSpc>
                  <a:spcPct val="85000"/>
                </a:lnSpc>
                <a:spcBef>
                  <a:spcPct val="20000"/>
                </a:spcBef>
              </a:pPr>
              <a:t>32</a:t>
            </a:fld>
            <a:endParaRPr lang="en-US" sz="900"/>
          </a:p>
        </p:txBody>
      </p:sp>
      <p:sp>
        <p:nvSpPr>
          <p:cNvPr id="5124" name="Rectangle 2"/>
          <p:cNvSpPr>
            <a:spLocks noGrp="1" noChangeArrowheads="1"/>
          </p:cNvSpPr>
          <p:nvPr>
            <p:ph type="title" idx="4294967295"/>
          </p:nvPr>
        </p:nvSpPr>
        <p:spPr/>
        <p:txBody>
          <a:bodyPr/>
          <a:lstStyle/>
          <a:p>
            <a:r>
              <a:rPr lang="en-US" dirty="0" smtClean="0"/>
              <a:t>RNW Homeowners: TX vs. U.S., </a:t>
            </a:r>
            <a:br>
              <a:rPr lang="en-US" dirty="0" smtClean="0"/>
            </a:br>
            <a:r>
              <a:rPr lang="en-US" dirty="0" smtClean="0"/>
              <a:t>2003-2012</a:t>
            </a:r>
          </a:p>
        </p:txBody>
      </p:sp>
      <p:sp>
        <p:nvSpPr>
          <p:cNvPr id="5125" name="Rectangle 3"/>
          <p:cNvSpPr>
            <a:spLocks noChangeArrowheads="1"/>
          </p:cNvSpPr>
          <p:nvPr/>
        </p:nvSpPr>
        <p:spPr bwMode="auto">
          <a:xfrm>
            <a:off x="0" y="6570663"/>
            <a:ext cx="7569200" cy="287337"/>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	Sources: NAIC.</a:t>
            </a:r>
          </a:p>
        </p:txBody>
      </p:sp>
      <p:graphicFrame>
        <p:nvGraphicFramePr>
          <p:cNvPr id="2026500" name="Object 2"/>
          <p:cNvGraphicFramePr>
            <a:graphicFrameLocks/>
          </p:cNvGraphicFramePr>
          <p:nvPr/>
        </p:nvGraphicFramePr>
        <p:xfrm>
          <a:off x="304800" y="1709738"/>
          <a:ext cx="8569325" cy="4579937"/>
        </p:xfrm>
        <a:graphic>
          <a:graphicData uri="http://schemas.openxmlformats.org/presentationml/2006/ole">
            <mc:AlternateContent xmlns:mc="http://schemas.openxmlformats.org/markup-compatibility/2006">
              <mc:Choice xmlns:v="urn:schemas-microsoft-com:vml" Requires="v">
                <p:oleObj spid="_x0000_s27757635" name="Chart" r:id="rId4" imgW="8601126" imgH="4610196" progId="MSGraph.Chart.8">
                  <p:embed followColorScheme="full"/>
                </p:oleObj>
              </mc:Choice>
              <mc:Fallback>
                <p:oleObj name="Chart" r:id="rId4" imgW="8601126" imgH="4610196"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304800" y="1709738"/>
                        <a:ext cx="8569325" cy="4579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6" name="Rectangle 31"/>
          <p:cNvSpPr>
            <a:spLocks noChangeArrowheads="1"/>
          </p:cNvSpPr>
          <p:nvPr/>
        </p:nvSpPr>
        <p:spPr bwMode="black">
          <a:xfrm>
            <a:off x="347663" y="1139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7" name="Text Box 6"/>
          <p:cNvSpPr txBox="1">
            <a:spLocks noChangeArrowheads="1"/>
          </p:cNvSpPr>
          <p:nvPr/>
        </p:nvSpPr>
        <p:spPr bwMode="blackWhite">
          <a:xfrm>
            <a:off x="5559425" y="1312863"/>
            <a:ext cx="2474913" cy="1417637"/>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b="1" u="sng" dirty="0">
                <a:solidFill>
                  <a:schemeClr val="bg1"/>
                </a:solidFill>
              </a:rPr>
              <a:t>Average </a:t>
            </a:r>
            <a:r>
              <a:rPr lang="en-US" b="1" u="sng" dirty="0" smtClean="0">
                <a:solidFill>
                  <a:schemeClr val="bg1"/>
                </a:solidFill>
              </a:rPr>
              <a:t>2003-2012</a:t>
            </a:r>
            <a:endParaRPr lang="en-US" b="1" u="sng" dirty="0">
              <a:solidFill>
                <a:schemeClr val="bg1"/>
              </a:solidFill>
            </a:endParaRPr>
          </a:p>
          <a:p>
            <a:pPr algn="ctr" eaLnBrk="0" hangingPunct="0">
              <a:lnSpc>
                <a:spcPct val="85000"/>
              </a:lnSpc>
              <a:spcBef>
                <a:spcPct val="50000"/>
              </a:spcBef>
              <a:buClr>
                <a:schemeClr val="bg1"/>
              </a:buClr>
              <a:buFont typeface="Wingdings" pitchFamily="2" charset="2"/>
              <a:buNone/>
              <a:defRPr/>
            </a:pPr>
            <a:r>
              <a:rPr lang="en-US" b="1" dirty="0">
                <a:solidFill>
                  <a:schemeClr val="bg1"/>
                </a:solidFill>
              </a:rPr>
              <a:t>US: </a:t>
            </a:r>
            <a:r>
              <a:rPr lang="en-US" b="1" dirty="0" smtClean="0">
                <a:solidFill>
                  <a:schemeClr val="bg1"/>
                </a:solidFill>
              </a:rPr>
              <a:t>6.0%</a:t>
            </a:r>
            <a:endParaRPr lang="en-US" b="1" dirty="0">
              <a:solidFill>
                <a:schemeClr val="bg1"/>
              </a:solidFill>
            </a:endParaRPr>
          </a:p>
          <a:p>
            <a:pPr algn="ctr" eaLnBrk="0" hangingPunct="0">
              <a:lnSpc>
                <a:spcPct val="85000"/>
              </a:lnSpc>
              <a:spcBef>
                <a:spcPct val="50000"/>
              </a:spcBef>
              <a:buClr>
                <a:schemeClr val="bg1"/>
              </a:buClr>
              <a:buFont typeface="Wingdings" pitchFamily="2" charset="2"/>
              <a:buNone/>
              <a:defRPr/>
            </a:pPr>
            <a:r>
              <a:rPr lang="en-US" b="1" dirty="0">
                <a:solidFill>
                  <a:schemeClr val="bg1"/>
                </a:solidFill>
              </a:rPr>
              <a:t>TX: </a:t>
            </a:r>
            <a:r>
              <a:rPr lang="en-US" b="1" dirty="0" smtClean="0">
                <a:solidFill>
                  <a:schemeClr val="bg1"/>
                </a:solidFill>
              </a:rPr>
              <a:t>9.8%</a:t>
            </a:r>
            <a:endParaRPr lang="en-US" b="1" dirty="0">
              <a:solidFill>
                <a:schemeClr val="bg1"/>
              </a:solidFill>
            </a:endParaRPr>
          </a:p>
        </p:txBody>
      </p:sp>
      <p:sp>
        <p:nvSpPr>
          <p:cNvPr id="8" name="AutoShape 10"/>
          <p:cNvSpPr>
            <a:spLocks noChangeArrowheads="1"/>
          </p:cNvSpPr>
          <p:nvPr/>
        </p:nvSpPr>
        <p:spPr bwMode="blackWhite">
          <a:xfrm>
            <a:off x="6048032" y="4660490"/>
            <a:ext cx="1547387" cy="550606"/>
          </a:xfrm>
          <a:prstGeom prst="wedgeRectCallout">
            <a:avLst>
              <a:gd name="adj1" fmla="val -81940"/>
              <a:gd name="adj2" fmla="val 5471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Hurricane Ike</a:t>
            </a:r>
            <a:endParaRPr lang="en-US" sz="14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tgtEl>
                                        <p:attrNameLst>
                                          <p:attrName>style.visibility</p:attrName>
                                        </p:attrNameLst>
                                      </p:cBhvr>
                                      <p:to>
                                        <p:strVal val="visible"/>
                                      </p:to>
                                    </p:set>
                                    <p:animEffect transition="in" filter="wipe(left)">
                                      <p:cBhvr>
                                        <p:cTn id="11" dur="1000"/>
                                        <p:tgtEl>
                                          <p:spTgt spid="2026500"/>
                                        </p:tgtEl>
                                      </p:cBhvr>
                                    </p:animEffect>
                                  </p:childTnLst>
                                </p:cTn>
                              </p:par>
                            </p:childTnLst>
                          </p:cTn>
                        </p:par>
                        <p:par>
                          <p:cTn id="12" fill="hold">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4600"/>
                            </p:stCondLst>
                            <p:childTnLst>
                              <p:par>
                                <p:cTn id="17" presetID="22" presetClass="entr" presetSubtype="8" fill="hold" grpId="0" nodeType="afterEffect">
                                  <p:stCondLst>
                                    <p:cond delay="100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7" grpId="0" animBg="1"/>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78D266BE-767D-4DDE-A46F-625829D1511D}" type="slidenum">
              <a:rPr lang="en-US" sz="900"/>
              <a:pPr algn="r" eaLnBrk="0" hangingPunct="0">
                <a:lnSpc>
                  <a:spcPct val="85000"/>
                </a:lnSpc>
                <a:spcBef>
                  <a:spcPct val="20000"/>
                </a:spcBef>
              </a:pPr>
              <a:t>33</a:t>
            </a:fld>
            <a:endParaRPr lang="en-US" sz="900"/>
          </a:p>
        </p:txBody>
      </p:sp>
      <p:sp>
        <p:nvSpPr>
          <p:cNvPr id="6148" name="Rectangle 2"/>
          <p:cNvSpPr>
            <a:spLocks noGrp="1" noChangeArrowheads="1"/>
          </p:cNvSpPr>
          <p:nvPr>
            <p:ph type="title" idx="4294967295"/>
          </p:nvPr>
        </p:nvSpPr>
        <p:spPr/>
        <p:txBody>
          <a:bodyPr/>
          <a:lstStyle/>
          <a:p>
            <a:r>
              <a:rPr lang="en-US" dirty="0" smtClean="0"/>
              <a:t>RNW Workers Comp: TX vs. U.S., </a:t>
            </a:r>
            <a:br>
              <a:rPr lang="en-US" dirty="0" smtClean="0"/>
            </a:br>
            <a:r>
              <a:rPr lang="en-US" dirty="0" smtClean="0"/>
              <a:t>2003-2012</a:t>
            </a:r>
          </a:p>
        </p:txBody>
      </p:sp>
      <p:sp>
        <p:nvSpPr>
          <p:cNvPr id="6149" name="Rectangle 3"/>
          <p:cNvSpPr>
            <a:spLocks noChangeArrowheads="1"/>
          </p:cNvSpPr>
          <p:nvPr/>
        </p:nvSpPr>
        <p:spPr bwMode="auto">
          <a:xfrm>
            <a:off x="0" y="6570663"/>
            <a:ext cx="7569200" cy="287337"/>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	Sources: NAIC.</a:t>
            </a:r>
          </a:p>
        </p:txBody>
      </p:sp>
      <p:graphicFrame>
        <p:nvGraphicFramePr>
          <p:cNvPr id="2026500" name="Object 2"/>
          <p:cNvGraphicFramePr>
            <a:graphicFrameLocks/>
          </p:cNvGraphicFramePr>
          <p:nvPr/>
        </p:nvGraphicFramePr>
        <p:xfrm>
          <a:off x="304800" y="1296988"/>
          <a:ext cx="8569325" cy="4929187"/>
        </p:xfrm>
        <a:graphic>
          <a:graphicData uri="http://schemas.openxmlformats.org/presentationml/2006/ole">
            <mc:AlternateContent xmlns:mc="http://schemas.openxmlformats.org/markup-compatibility/2006">
              <mc:Choice xmlns:v="urn:schemas-microsoft-com:vml" Requires="v">
                <p:oleObj spid="_x0000_s27758659" name="Chart" r:id="rId4" imgW="8601126" imgH="4610196" progId="MSGraph.Chart.8">
                  <p:embed followColorScheme="full"/>
                </p:oleObj>
              </mc:Choice>
              <mc:Fallback>
                <p:oleObj name="Chart" r:id="rId4" imgW="8601126" imgH="4610196"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304800" y="1296988"/>
                        <a:ext cx="8569325" cy="49291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50" name="Rectangle 31"/>
          <p:cNvSpPr>
            <a:spLocks noChangeArrowheads="1"/>
          </p:cNvSpPr>
          <p:nvPr/>
        </p:nvSpPr>
        <p:spPr bwMode="black">
          <a:xfrm>
            <a:off x="347663" y="1139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7" name="Text Box 6"/>
          <p:cNvSpPr txBox="1">
            <a:spLocks noChangeArrowheads="1"/>
          </p:cNvSpPr>
          <p:nvPr/>
        </p:nvSpPr>
        <p:spPr bwMode="blackWhite">
          <a:xfrm>
            <a:off x="5384800" y="1501775"/>
            <a:ext cx="2474913" cy="1417638"/>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b="1" u="sng" dirty="0">
                <a:solidFill>
                  <a:schemeClr val="bg1"/>
                </a:solidFill>
              </a:rPr>
              <a:t>Average </a:t>
            </a:r>
            <a:r>
              <a:rPr lang="en-US" b="1" u="sng" dirty="0" smtClean="0">
                <a:solidFill>
                  <a:schemeClr val="bg1"/>
                </a:solidFill>
              </a:rPr>
              <a:t>2003-2012</a:t>
            </a:r>
            <a:endParaRPr lang="en-US" b="1" u="sng" dirty="0">
              <a:solidFill>
                <a:schemeClr val="bg1"/>
              </a:solidFill>
            </a:endParaRPr>
          </a:p>
          <a:p>
            <a:pPr algn="ctr" eaLnBrk="0" hangingPunct="0">
              <a:lnSpc>
                <a:spcPct val="85000"/>
              </a:lnSpc>
              <a:spcBef>
                <a:spcPct val="50000"/>
              </a:spcBef>
              <a:buClr>
                <a:schemeClr val="bg1"/>
              </a:buClr>
              <a:buFont typeface="Wingdings" pitchFamily="2" charset="2"/>
              <a:buNone/>
              <a:defRPr/>
            </a:pPr>
            <a:r>
              <a:rPr lang="en-US" b="1" dirty="0">
                <a:solidFill>
                  <a:schemeClr val="bg1"/>
                </a:solidFill>
              </a:rPr>
              <a:t>US: </a:t>
            </a:r>
            <a:r>
              <a:rPr lang="en-US" b="1" dirty="0" smtClean="0">
                <a:solidFill>
                  <a:schemeClr val="bg1"/>
                </a:solidFill>
              </a:rPr>
              <a:t>7.1%</a:t>
            </a:r>
            <a:endParaRPr lang="en-US" b="1" dirty="0">
              <a:solidFill>
                <a:schemeClr val="bg1"/>
              </a:solidFill>
            </a:endParaRPr>
          </a:p>
          <a:p>
            <a:pPr algn="ctr" eaLnBrk="0" hangingPunct="0">
              <a:lnSpc>
                <a:spcPct val="85000"/>
              </a:lnSpc>
              <a:spcBef>
                <a:spcPct val="50000"/>
              </a:spcBef>
              <a:buClr>
                <a:schemeClr val="bg1"/>
              </a:buClr>
              <a:buFont typeface="Wingdings" pitchFamily="2" charset="2"/>
              <a:buNone/>
              <a:defRPr/>
            </a:pPr>
            <a:r>
              <a:rPr lang="en-US" b="1" dirty="0">
                <a:solidFill>
                  <a:schemeClr val="bg1"/>
                </a:solidFill>
              </a:rPr>
              <a:t>TX: </a:t>
            </a:r>
            <a:r>
              <a:rPr lang="en-US" b="1" dirty="0" smtClean="0">
                <a:solidFill>
                  <a:schemeClr val="bg1"/>
                </a:solidFill>
              </a:rPr>
              <a:t>11.7%</a:t>
            </a:r>
            <a:endParaRPr lang="en-US"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tgtEl>
                                        <p:attrNameLst>
                                          <p:attrName>style.visibility</p:attrName>
                                        </p:attrNameLst>
                                      </p:cBhvr>
                                      <p:to>
                                        <p:strVal val="visible"/>
                                      </p:to>
                                    </p:set>
                                    <p:animEffect transition="in" filter="wipe(left)">
                                      <p:cBhvr>
                                        <p:cTn id="11" dur="1000"/>
                                        <p:tgtEl>
                                          <p:spTgt spid="2026500"/>
                                        </p:tgtEl>
                                      </p:cBhvr>
                                    </p:animEffect>
                                  </p:childTnLst>
                                </p:cTn>
                              </p:par>
                            </p:childTnLst>
                          </p:cTn>
                        </p:par>
                        <p:par>
                          <p:cTn id="12" fill="hold">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a:xfrm>
            <a:off x="203200" y="177800"/>
            <a:ext cx="7769225" cy="762000"/>
          </a:xfrm>
        </p:spPr>
        <p:txBody>
          <a:bodyPr/>
          <a:lstStyle/>
          <a:p>
            <a:pPr>
              <a:lnSpc>
                <a:spcPct val="75000"/>
              </a:lnSpc>
            </a:pPr>
            <a:r>
              <a:rPr lang="en-US" smtClean="0"/>
              <a:t>All Lines: 10-Year Average RNW TX &amp; Nearby States</a:t>
            </a:r>
          </a:p>
        </p:txBody>
      </p:sp>
      <p:graphicFrame>
        <p:nvGraphicFramePr>
          <p:cNvPr id="7170" name="Object 3"/>
          <p:cNvGraphicFramePr>
            <a:graphicFrameLocks noGrp="1" noChangeAspect="1"/>
          </p:cNvGraphicFramePr>
          <p:nvPr>
            <p:ph type="chart" idx="1"/>
          </p:nvPr>
        </p:nvGraphicFramePr>
        <p:xfrm>
          <a:off x="322263" y="1671638"/>
          <a:ext cx="8818562" cy="4718050"/>
        </p:xfrm>
        <a:graphic>
          <a:graphicData uri="http://schemas.openxmlformats.org/presentationml/2006/ole">
            <mc:AlternateContent xmlns:mc="http://schemas.openxmlformats.org/markup-compatibility/2006">
              <mc:Choice xmlns:v="urn:schemas-microsoft-com:vml" Requires="v">
                <p:oleObj spid="_x0000_s27759683" name="Chart" r:id="rId4" imgW="8829766" imgH="4724378" progId="MSGraph.Chart.8">
                  <p:embed followColorScheme="full"/>
                </p:oleObj>
              </mc:Choice>
              <mc:Fallback>
                <p:oleObj name="Chart" r:id="rId4" imgW="8829766" imgH="4724378"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2263" y="1671638"/>
                        <a:ext cx="8818562" cy="4718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72" name="Rectangle 4"/>
          <p:cNvSpPr>
            <a:spLocks noChangeArrowheads="1"/>
          </p:cNvSpPr>
          <p:nvPr/>
        </p:nvSpPr>
        <p:spPr bwMode="auto">
          <a:xfrm>
            <a:off x="609600" y="6281738"/>
            <a:ext cx="3810000" cy="114300"/>
          </a:xfrm>
          <a:prstGeom prst="rect">
            <a:avLst/>
          </a:prstGeom>
          <a:noFill/>
          <a:ln w="9525">
            <a:noFill/>
            <a:miter lim="800000"/>
            <a:headEnd/>
            <a:tailEnd/>
          </a:ln>
        </p:spPr>
        <p:txBody>
          <a:bodyPr wrap="none" lIns="92075" tIns="46038" rIns="92075" bIns="46038"/>
          <a:lstStyle/>
          <a:p>
            <a:pPr eaLnBrk="0" hangingPunct="0"/>
            <a:r>
              <a:rPr lang="en-US" sz="1400" b="1" dirty="0"/>
              <a:t>Source: NAIC, Insurance Information </a:t>
            </a:r>
            <a:r>
              <a:rPr lang="en-US" sz="1400" b="1" dirty="0" smtClean="0"/>
              <a:t>Institute.</a:t>
            </a:r>
            <a:endParaRPr lang="en-US" sz="1400" b="1" dirty="0"/>
          </a:p>
        </p:txBody>
      </p:sp>
      <p:sp>
        <p:nvSpPr>
          <p:cNvPr id="7173" name="Text Box 5"/>
          <p:cNvSpPr txBox="1">
            <a:spLocks noChangeArrowheads="1"/>
          </p:cNvSpPr>
          <p:nvPr/>
        </p:nvSpPr>
        <p:spPr bwMode="auto">
          <a:xfrm>
            <a:off x="609600" y="1447800"/>
            <a:ext cx="7848600" cy="366713"/>
          </a:xfrm>
          <a:prstGeom prst="rect">
            <a:avLst/>
          </a:prstGeom>
          <a:noFill/>
          <a:ln w="12700">
            <a:noFill/>
            <a:miter lim="800000"/>
            <a:headEnd type="none" w="sm" len="sm"/>
            <a:tailEnd type="none" w="sm" len="sm"/>
          </a:ln>
        </p:spPr>
        <p:txBody>
          <a:bodyPr>
            <a:spAutoFit/>
          </a:bodyPr>
          <a:lstStyle/>
          <a:p>
            <a:pPr algn="ctr" eaLnBrk="0" hangingPunct="0">
              <a:spcBef>
                <a:spcPct val="50000"/>
              </a:spcBef>
            </a:pPr>
            <a:r>
              <a:rPr lang="en-US" b="1" dirty="0" smtClean="0"/>
              <a:t>2003-2012</a:t>
            </a:r>
            <a:endParaRPr lang="en-US" b="1" dirty="0"/>
          </a:p>
        </p:txBody>
      </p:sp>
      <p:sp>
        <p:nvSpPr>
          <p:cNvPr id="6" name="AutoShape 6"/>
          <p:cNvSpPr>
            <a:spLocks noChangeArrowheads="1"/>
          </p:cNvSpPr>
          <p:nvPr/>
        </p:nvSpPr>
        <p:spPr bwMode="blackWhite">
          <a:xfrm rot="10800000" flipH="1" flipV="1">
            <a:off x="981075" y="2379663"/>
            <a:ext cx="2261855" cy="1320467"/>
          </a:xfrm>
          <a:prstGeom prst="wedgeRectCallout">
            <a:avLst>
              <a:gd name="adj1" fmla="val 78677"/>
              <a:gd name="adj2" fmla="val 67144"/>
            </a:avLst>
          </a:prstGeom>
          <a:solidFill>
            <a:srgbClr val="C00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Texas All Lines profitability is </a:t>
            </a:r>
            <a:r>
              <a:rPr lang="en-US" sz="1600" b="1" dirty="0" smtClean="0">
                <a:solidFill>
                  <a:schemeClr val="bg1"/>
                </a:solidFill>
              </a:rPr>
              <a:t>above </a:t>
            </a:r>
            <a:r>
              <a:rPr lang="en-US" sz="1600" b="1" dirty="0">
                <a:solidFill>
                  <a:schemeClr val="bg1"/>
                </a:solidFill>
              </a:rPr>
              <a:t>the US </a:t>
            </a:r>
            <a:r>
              <a:rPr lang="en-US" sz="1600" b="1" dirty="0" smtClean="0">
                <a:solidFill>
                  <a:schemeClr val="bg1"/>
                </a:solidFill>
              </a:rPr>
              <a:t>and the </a:t>
            </a:r>
            <a:r>
              <a:rPr lang="en-US" sz="1600" b="1" dirty="0">
                <a:solidFill>
                  <a:schemeClr val="bg1"/>
                </a:solidFill>
              </a:rPr>
              <a:t>regional </a:t>
            </a:r>
            <a:r>
              <a:rPr lang="en-US" sz="1600" b="1" dirty="0" smtClean="0">
                <a:solidFill>
                  <a:schemeClr val="bg1"/>
                </a:solidFill>
              </a:rPr>
              <a:t>average.</a:t>
            </a:r>
            <a:endParaRPr lang="en-US" sz="1600" b="1" dirty="0">
              <a:solidFill>
                <a:schemeClr val="bg1"/>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2" fill="hold" grpId="0" nodeType="afterEffect">
                                  <p:stCondLst>
                                    <p:cond delay="0"/>
                                  </p:stCondLst>
                                  <p:childTnLst>
                                    <p:set>
                                      <p:cBhvr>
                                        <p:cTn id="6" dur="1" fill="hold">
                                          <p:stCondLst>
                                            <p:cond delay="0"/>
                                          </p:stCondLst>
                                        </p:cTn>
                                        <p:tgtEl>
                                          <p:spTgt spid="333826"/>
                                        </p:tgtEl>
                                        <p:attrNameLst>
                                          <p:attrName>style.visibility</p:attrName>
                                        </p:attrNameLst>
                                      </p:cBhvr>
                                      <p:to>
                                        <p:strVal val="visible"/>
                                      </p:to>
                                    </p:set>
                                    <p:anim calcmode="lin" valueType="num">
                                      <p:cBhvr>
                                        <p:cTn id="7" dur="500" fill="hold"/>
                                        <p:tgtEl>
                                          <p:spTgt spid="333826"/>
                                        </p:tgtEl>
                                        <p:attrNameLst>
                                          <p:attrName>ppt_x</p:attrName>
                                        </p:attrNameLst>
                                      </p:cBhvr>
                                      <p:tavLst>
                                        <p:tav tm="0">
                                          <p:val>
                                            <p:strVal val="#ppt_x+#ppt_w/2"/>
                                          </p:val>
                                        </p:tav>
                                        <p:tav tm="100000">
                                          <p:val>
                                            <p:strVal val="#ppt_x"/>
                                          </p:val>
                                        </p:tav>
                                      </p:tavLst>
                                    </p:anim>
                                    <p:anim calcmode="lin" valueType="num">
                                      <p:cBhvr>
                                        <p:cTn id="8" dur="500" fill="hold"/>
                                        <p:tgtEl>
                                          <p:spTgt spid="333826"/>
                                        </p:tgtEl>
                                        <p:attrNameLst>
                                          <p:attrName>ppt_y</p:attrName>
                                        </p:attrNameLst>
                                      </p:cBhvr>
                                      <p:tavLst>
                                        <p:tav tm="0">
                                          <p:val>
                                            <p:strVal val="#ppt_y"/>
                                          </p:val>
                                        </p:tav>
                                        <p:tav tm="100000">
                                          <p:val>
                                            <p:strVal val="#ppt_y"/>
                                          </p:val>
                                        </p:tav>
                                      </p:tavLst>
                                    </p:anim>
                                    <p:anim calcmode="lin" valueType="num">
                                      <p:cBhvr>
                                        <p:cTn id="9" dur="500" fill="hold"/>
                                        <p:tgtEl>
                                          <p:spTgt spid="333826"/>
                                        </p:tgtEl>
                                        <p:attrNameLst>
                                          <p:attrName>ppt_w</p:attrName>
                                        </p:attrNameLst>
                                      </p:cBhvr>
                                      <p:tavLst>
                                        <p:tav tm="0">
                                          <p:val>
                                            <p:fltVal val="0"/>
                                          </p:val>
                                        </p:tav>
                                        <p:tav tm="100000">
                                          <p:val>
                                            <p:strVal val="#ppt_w"/>
                                          </p:val>
                                        </p:tav>
                                      </p:tavLst>
                                    </p:anim>
                                    <p:anim calcmode="lin" valueType="num">
                                      <p:cBhvr>
                                        <p:cTn id="10" dur="500" fill="hold"/>
                                        <p:tgtEl>
                                          <p:spTgt spid="333826"/>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22" presetClass="entr" presetSubtype="2" fill="hold" grpId="0" nodeType="afterEffect">
                                  <p:stCondLst>
                                    <p:cond delay="1000"/>
                                  </p:stCondLst>
                                  <p:childTnLst>
                                    <p:set>
                                      <p:cBhvr>
                                        <p:cTn id="13" dur="1" fill="hold">
                                          <p:stCondLst>
                                            <p:cond delay="0"/>
                                          </p:stCondLst>
                                        </p:cTn>
                                        <p:tgtEl>
                                          <p:spTgt spid="6"/>
                                        </p:tgtEl>
                                        <p:attrNameLst>
                                          <p:attrName>style.visibility</p:attrName>
                                        </p:attrNameLst>
                                      </p:cBhvr>
                                      <p:to>
                                        <p:strVal val="visible"/>
                                      </p:to>
                                    </p:set>
                                    <p:animEffect transition="in" filter="wipe(right)">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26" grpId="0" autoUpdateAnimBg="0"/>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a:xfrm>
            <a:off x="203200" y="177800"/>
            <a:ext cx="7769225" cy="762000"/>
          </a:xfrm>
        </p:spPr>
        <p:txBody>
          <a:bodyPr/>
          <a:lstStyle/>
          <a:p>
            <a:pPr>
              <a:lnSpc>
                <a:spcPct val="75000"/>
              </a:lnSpc>
            </a:pPr>
            <a:r>
              <a:rPr lang="en-US" smtClean="0"/>
              <a:t>PP Auto: 10-Year Average RNW TX &amp; Nearby States</a:t>
            </a:r>
          </a:p>
        </p:txBody>
      </p:sp>
      <p:graphicFrame>
        <p:nvGraphicFramePr>
          <p:cNvPr id="8194" name="Object 3"/>
          <p:cNvGraphicFramePr>
            <a:graphicFrameLocks noGrp="1" noChangeAspect="1"/>
          </p:cNvGraphicFramePr>
          <p:nvPr>
            <p:ph type="chart" idx="1"/>
          </p:nvPr>
        </p:nvGraphicFramePr>
        <p:xfrm>
          <a:off x="322263" y="1671638"/>
          <a:ext cx="8818562" cy="4718050"/>
        </p:xfrm>
        <a:graphic>
          <a:graphicData uri="http://schemas.openxmlformats.org/presentationml/2006/ole">
            <mc:AlternateContent xmlns:mc="http://schemas.openxmlformats.org/markup-compatibility/2006">
              <mc:Choice xmlns:v="urn:schemas-microsoft-com:vml" Requires="v">
                <p:oleObj spid="_x0000_s27760707" name="Chart" r:id="rId4" imgW="8829766" imgH="4724378" progId="MSGraph.Chart.8">
                  <p:embed followColorScheme="full"/>
                </p:oleObj>
              </mc:Choice>
              <mc:Fallback>
                <p:oleObj name="Chart" r:id="rId4" imgW="8829766" imgH="4724378"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2263" y="1671638"/>
                        <a:ext cx="8818562" cy="4718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196" name="Rectangle 4"/>
          <p:cNvSpPr>
            <a:spLocks noChangeArrowheads="1"/>
          </p:cNvSpPr>
          <p:nvPr/>
        </p:nvSpPr>
        <p:spPr bwMode="auto">
          <a:xfrm>
            <a:off x="609600" y="6281738"/>
            <a:ext cx="3810000" cy="114300"/>
          </a:xfrm>
          <a:prstGeom prst="rect">
            <a:avLst/>
          </a:prstGeom>
          <a:noFill/>
          <a:ln w="9525">
            <a:noFill/>
            <a:miter lim="800000"/>
            <a:headEnd/>
            <a:tailEnd/>
          </a:ln>
        </p:spPr>
        <p:txBody>
          <a:bodyPr wrap="none" lIns="92075" tIns="46038" rIns="92075" bIns="46038"/>
          <a:lstStyle/>
          <a:p>
            <a:pPr eaLnBrk="0" hangingPunct="0"/>
            <a:r>
              <a:rPr lang="en-US" sz="1400" b="1" dirty="0"/>
              <a:t>Source: NAIC, Insurance Information </a:t>
            </a:r>
            <a:r>
              <a:rPr lang="en-US" sz="1400" b="1" dirty="0" smtClean="0"/>
              <a:t>Institute.</a:t>
            </a:r>
            <a:endParaRPr lang="en-US" sz="1400" b="1" dirty="0"/>
          </a:p>
        </p:txBody>
      </p:sp>
      <p:sp>
        <p:nvSpPr>
          <p:cNvPr id="8197" name="Text Box 5"/>
          <p:cNvSpPr txBox="1">
            <a:spLocks noChangeArrowheads="1"/>
          </p:cNvSpPr>
          <p:nvPr/>
        </p:nvSpPr>
        <p:spPr bwMode="auto">
          <a:xfrm>
            <a:off x="609600" y="1447800"/>
            <a:ext cx="7848600" cy="366713"/>
          </a:xfrm>
          <a:prstGeom prst="rect">
            <a:avLst/>
          </a:prstGeom>
          <a:noFill/>
          <a:ln w="12700">
            <a:noFill/>
            <a:miter lim="800000"/>
            <a:headEnd type="none" w="sm" len="sm"/>
            <a:tailEnd type="none" w="sm" len="sm"/>
          </a:ln>
        </p:spPr>
        <p:txBody>
          <a:bodyPr>
            <a:spAutoFit/>
          </a:bodyPr>
          <a:lstStyle/>
          <a:p>
            <a:pPr algn="ctr" eaLnBrk="0" hangingPunct="0">
              <a:spcBef>
                <a:spcPct val="50000"/>
              </a:spcBef>
            </a:pPr>
            <a:r>
              <a:rPr lang="en-US" b="1" dirty="0" smtClean="0"/>
              <a:t>2003-2012</a:t>
            </a:r>
            <a:endParaRPr lang="en-US" b="1" dirty="0"/>
          </a:p>
        </p:txBody>
      </p:sp>
      <p:sp>
        <p:nvSpPr>
          <p:cNvPr id="6" name="AutoShape 6"/>
          <p:cNvSpPr>
            <a:spLocks noChangeArrowheads="1"/>
          </p:cNvSpPr>
          <p:nvPr/>
        </p:nvSpPr>
        <p:spPr bwMode="blackWhite">
          <a:xfrm rot="10800000" flipH="1" flipV="1">
            <a:off x="1398588" y="2298700"/>
            <a:ext cx="2568575" cy="1533525"/>
          </a:xfrm>
          <a:prstGeom prst="wedgeRectCallout">
            <a:avLst>
              <a:gd name="adj1" fmla="val 65310"/>
              <a:gd name="adj2" fmla="val -11590"/>
            </a:avLst>
          </a:prstGeom>
          <a:solidFill>
            <a:srgbClr val="C00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Texas Private Passenger Auto profitability is above the US and regional </a:t>
            </a:r>
            <a:r>
              <a:rPr lang="en-US" sz="1600" b="1" dirty="0" smtClean="0">
                <a:solidFill>
                  <a:schemeClr val="bg1"/>
                </a:solidFill>
              </a:rPr>
              <a:t>average.</a:t>
            </a:r>
            <a:endParaRPr lang="en-US" sz="1600" b="1" dirty="0">
              <a:solidFill>
                <a:schemeClr val="bg1"/>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2" fill="hold" grpId="0" nodeType="afterEffect">
                                  <p:stCondLst>
                                    <p:cond delay="0"/>
                                  </p:stCondLst>
                                  <p:childTnLst>
                                    <p:set>
                                      <p:cBhvr>
                                        <p:cTn id="6" dur="1" fill="hold">
                                          <p:stCondLst>
                                            <p:cond delay="0"/>
                                          </p:stCondLst>
                                        </p:cTn>
                                        <p:tgtEl>
                                          <p:spTgt spid="333826"/>
                                        </p:tgtEl>
                                        <p:attrNameLst>
                                          <p:attrName>style.visibility</p:attrName>
                                        </p:attrNameLst>
                                      </p:cBhvr>
                                      <p:to>
                                        <p:strVal val="visible"/>
                                      </p:to>
                                    </p:set>
                                    <p:anim calcmode="lin" valueType="num">
                                      <p:cBhvr>
                                        <p:cTn id="7" dur="500" fill="hold"/>
                                        <p:tgtEl>
                                          <p:spTgt spid="333826"/>
                                        </p:tgtEl>
                                        <p:attrNameLst>
                                          <p:attrName>ppt_x</p:attrName>
                                        </p:attrNameLst>
                                      </p:cBhvr>
                                      <p:tavLst>
                                        <p:tav tm="0">
                                          <p:val>
                                            <p:strVal val="#ppt_x+#ppt_w/2"/>
                                          </p:val>
                                        </p:tav>
                                        <p:tav tm="100000">
                                          <p:val>
                                            <p:strVal val="#ppt_x"/>
                                          </p:val>
                                        </p:tav>
                                      </p:tavLst>
                                    </p:anim>
                                    <p:anim calcmode="lin" valueType="num">
                                      <p:cBhvr>
                                        <p:cTn id="8" dur="500" fill="hold"/>
                                        <p:tgtEl>
                                          <p:spTgt spid="333826"/>
                                        </p:tgtEl>
                                        <p:attrNameLst>
                                          <p:attrName>ppt_y</p:attrName>
                                        </p:attrNameLst>
                                      </p:cBhvr>
                                      <p:tavLst>
                                        <p:tav tm="0">
                                          <p:val>
                                            <p:strVal val="#ppt_y"/>
                                          </p:val>
                                        </p:tav>
                                        <p:tav tm="100000">
                                          <p:val>
                                            <p:strVal val="#ppt_y"/>
                                          </p:val>
                                        </p:tav>
                                      </p:tavLst>
                                    </p:anim>
                                    <p:anim calcmode="lin" valueType="num">
                                      <p:cBhvr>
                                        <p:cTn id="9" dur="500" fill="hold"/>
                                        <p:tgtEl>
                                          <p:spTgt spid="333826"/>
                                        </p:tgtEl>
                                        <p:attrNameLst>
                                          <p:attrName>ppt_w</p:attrName>
                                        </p:attrNameLst>
                                      </p:cBhvr>
                                      <p:tavLst>
                                        <p:tav tm="0">
                                          <p:val>
                                            <p:fltVal val="0"/>
                                          </p:val>
                                        </p:tav>
                                        <p:tav tm="100000">
                                          <p:val>
                                            <p:strVal val="#ppt_w"/>
                                          </p:val>
                                        </p:tav>
                                      </p:tavLst>
                                    </p:anim>
                                    <p:anim calcmode="lin" valueType="num">
                                      <p:cBhvr>
                                        <p:cTn id="10" dur="500" fill="hold"/>
                                        <p:tgtEl>
                                          <p:spTgt spid="333826"/>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22" presetClass="entr" presetSubtype="2" fill="hold" grpId="0" nodeType="afterEffect">
                                  <p:stCondLst>
                                    <p:cond delay="1000"/>
                                  </p:stCondLst>
                                  <p:childTnLst>
                                    <p:set>
                                      <p:cBhvr>
                                        <p:cTn id="13" dur="1" fill="hold">
                                          <p:stCondLst>
                                            <p:cond delay="0"/>
                                          </p:stCondLst>
                                        </p:cTn>
                                        <p:tgtEl>
                                          <p:spTgt spid="6"/>
                                        </p:tgtEl>
                                        <p:attrNameLst>
                                          <p:attrName>style.visibility</p:attrName>
                                        </p:attrNameLst>
                                      </p:cBhvr>
                                      <p:to>
                                        <p:strVal val="visible"/>
                                      </p:to>
                                    </p:set>
                                    <p:animEffect transition="in" filter="wipe(right)">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26" grpId="0" autoUpdateAnimBg="0"/>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22" name="Rectangle 110"/>
          <p:cNvSpPr>
            <a:spLocks noGrp="1" noChangeArrowheads="1"/>
          </p:cNvSpPr>
          <p:nvPr>
            <p:ph type="sldNum" sz="quarter" idx="12"/>
          </p:nvPr>
        </p:nvSpPr>
        <p:spPr/>
        <p:txBody>
          <a:bodyPr/>
          <a:lstStyle/>
          <a:p>
            <a:pPr>
              <a:defRPr/>
            </a:pPr>
            <a:fld id="{FC4A8F73-E550-4980-9247-196A7980CE20}" type="slidenum">
              <a:rPr lang="en-US" smtClean="0">
                <a:solidFill>
                  <a:srgbClr val="000000"/>
                </a:solidFill>
              </a:rPr>
              <a:pPr>
                <a:defRPr/>
              </a:pPr>
              <a:t>36</a:t>
            </a:fld>
            <a:endParaRPr lang="en-US" smtClean="0">
              <a:solidFill>
                <a:srgbClr val="000000"/>
              </a:solidFill>
            </a:endParaRPr>
          </a:p>
        </p:txBody>
      </p:sp>
      <p:sp>
        <p:nvSpPr>
          <p:cNvPr id="21507" name="Rectangle 191"/>
          <p:cNvSpPr>
            <a:spLocks noGrp="1" noChangeArrowheads="1"/>
          </p:cNvSpPr>
          <p:nvPr>
            <p:ph type="title"/>
          </p:nvPr>
        </p:nvSpPr>
        <p:spPr/>
        <p:txBody>
          <a:bodyPr/>
          <a:lstStyle/>
          <a:p>
            <a:r>
              <a:rPr lang="en-US" sz="2400" dirty="0" smtClean="0"/>
              <a:t>Top Ten Most Expensive And Least Expensive States For Automobile Insurance, 2011 (1)</a:t>
            </a:r>
          </a:p>
        </p:txBody>
      </p:sp>
      <p:graphicFrame>
        <p:nvGraphicFramePr>
          <p:cNvPr id="2098375" name="Group 199"/>
          <p:cNvGraphicFramePr>
            <a:graphicFrameLocks noGrp="1"/>
          </p:cNvGraphicFramePr>
          <p:nvPr/>
        </p:nvGraphicFramePr>
        <p:xfrm>
          <a:off x="609600" y="1524000"/>
          <a:ext cx="7519987" cy="2942912"/>
        </p:xfrm>
        <a:graphic>
          <a:graphicData uri="http://schemas.openxmlformats.org/drawingml/2006/table">
            <a:tbl>
              <a:tblPr/>
              <a:tblGrid>
                <a:gridCol w="639027"/>
                <a:gridCol w="1691812"/>
                <a:gridCol w="1324027"/>
                <a:gridCol w="956242"/>
                <a:gridCol w="1618255"/>
                <a:gridCol w="1290624"/>
              </a:tblGrid>
              <a:tr h="249238">
                <a:tc>
                  <a:txBody>
                    <a:bodyPr/>
                    <a:lstStyle/>
                    <a:p>
                      <a:pPr marL="0" marR="0" algn="ctr">
                        <a:spcBef>
                          <a:spcPts val="0"/>
                        </a:spcBef>
                        <a:spcAft>
                          <a:spcPts val="0"/>
                        </a:spcAft>
                      </a:pPr>
                      <a:r>
                        <a:rPr lang="en-US" sz="1400" b="1" dirty="0">
                          <a:solidFill>
                            <a:srgbClr val="FFFFFF"/>
                          </a:solidFill>
                          <a:latin typeface="Arial"/>
                          <a:ea typeface="Calibri"/>
                          <a:cs typeface="Times New Roman"/>
                        </a:rPr>
                        <a:t>Rank</a:t>
                      </a:r>
                      <a:endParaRPr lang="en-US" sz="1400" dirty="0">
                        <a:latin typeface="Calibri"/>
                        <a:ea typeface="Calibri"/>
                        <a:cs typeface="Times New Roman"/>
                      </a:endParaRPr>
                    </a:p>
                  </a:txBody>
                  <a:tcPr marL="9525" marR="9525" marT="9525" marB="9525" anchor="b">
                    <a:lnL cap="flat">
                      <a:noFill/>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Most </a:t>
                      </a:r>
                      <a:endParaRPr lang="en-US" sz="1400" b="1" dirty="0" smtClean="0">
                        <a:solidFill>
                          <a:srgbClr val="FFFFFF"/>
                        </a:solidFill>
                        <a:latin typeface="Arial"/>
                        <a:ea typeface="Calibri"/>
                        <a:cs typeface="Times New Roman"/>
                      </a:endParaRPr>
                    </a:p>
                    <a:p>
                      <a:pPr marL="0" marR="0" algn="ctr">
                        <a:spcBef>
                          <a:spcPts val="0"/>
                        </a:spcBef>
                        <a:spcAft>
                          <a:spcPts val="0"/>
                        </a:spcAft>
                      </a:pPr>
                      <a:r>
                        <a:rPr lang="en-US" sz="1400" b="1" dirty="0" smtClean="0">
                          <a:solidFill>
                            <a:srgbClr val="FFFFFF"/>
                          </a:solidFill>
                          <a:latin typeface="Arial"/>
                          <a:ea typeface="Calibri"/>
                          <a:cs typeface="Times New Roman"/>
                        </a:rPr>
                        <a:t>expensive </a:t>
                      </a:r>
                      <a:r>
                        <a:rPr lang="en-US" sz="1400" b="1" dirty="0">
                          <a:solidFill>
                            <a:srgbClr val="FFFFFF"/>
                          </a:solidFill>
                          <a:latin typeface="Arial"/>
                          <a:ea typeface="Calibri"/>
                          <a:cs typeface="Times New Roman"/>
                        </a:rPr>
                        <a:t>states</a:t>
                      </a:r>
                      <a:endParaRPr lang="en-US" sz="1400" dirty="0">
                        <a:latin typeface="Calibri"/>
                        <a:ea typeface="Calibri"/>
                        <a:cs typeface="Times New Roman"/>
                      </a:endParaRPr>
                    </a:p>
                  </a:txBody>
                  <a:tcPr marL="9525" marR="9525" marT="9525" marB="9525"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Average expenditure</a:t>
                      </a:r>
                      <a:endParaRPr lang="en-US" sz="1400" dirty="0">
                        <a:latin typeface="Calibri"/>
                        <a:ea typeface="Calibri"/>
                        <a:cs typeface="Times New Roman"/>
                      </a:endParaRPr>
                    </a:p>
                  </a:txBody>
                  <a:tcPr marL="9525" marR="9525" marT="9525" marB="9525"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Rank</a:t>
                      </a:r>
                      <a:endParaRPr lang="en-US" sz="1400" dirty="0">
                        <a:latin typeface="Calibri"/>
                        <a:ea typeface="Calibri"/>
                        <a:cs typeface="Times New Roman"/>
                      </a:endParaRPr>
                    </a:p>
                  </a:txBody>
                  <a:tcPr marL="9525" marR="9525" marT="9525" marB="9525"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Least </a:t>
                      </a:r>
                      <a:endParaRPr lang="en-US" sz="1400" b="1" dirty="0" smtClean="0">
                        <a:solidFill>
                          <a:srgbClr val="FFFFFF"/>
                        </a:solidFill>
                        <a:latin typeface="Arial"/>
                        <a:ea typeface="Calibri"/>
                        <a:cs typeface="Times New Roman"/>
                      </a:endParaRPr>
                    </a:p>
                    <a:p>
                      <a:pPr marL="0" marR="0" algn="ctr">
                        <a:spcBef>
                          <a:spcPts val="0"/>
                        </a:spcBef>
                        <a:spcAft>
                          <a:spcPts val="0"/>
                        </a:spcAft>
                      </a:pPr>
                      <a:r>
                        <a:rPr lang="en-US" sz="1400" b="1" dirty="0" smtClean="0">
                          <a:solidFill>
                            <a:srgbClr val="FFFFFF"/>
                          </a:solidFill>
                          <a:latin typeface="Arial"/>
                          <a:ea typeface="Calibri"/>
                          <a:cs typeface="Times New Roman"/>
                        </a:rPr>
                        <a:t>expensive states</a:t>
                      </a:r>
                      <a:endParaRPr lang="en-US" sz="1400" dirty="0">
                        <a:latin typeface="Calibri"/>
                        <a:ea typeface="Calibri"/>
                        <a:cs typeface="Times New Roman"/>
                      </a:endParaRPr>
                    </a:p>
                  </a:txBody>
                  <a:tcPr marL="9525" marR="9525" marT="9525" marB="9525"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Average </a:t>
                      </a:r>
                      <a:endParaRPr lang="en-US" sz="1400" b="1" dirty="0" smtClean="0">
                        <a:solidFill>
                          <a:srgbClr val="FFFFFF"/>
                        </a:solidFill>
                        <a:latin typeface="Arial"/>
                        <a:ea typeface="Calibri"/>
                        <a:cs typeface="Times New Roman"/>
                      </a:endParaRPr>
                    </a:p>
                    <a:p>
                      <a:pPr marL="0" marR="0" algn="ctr">
                        <a:spcBef>
                          <a:spcPts val="0"/>
                        </a:spcBef>
                        <a:spcAft>
                          <a:spcPts val="0"/>
                        </a:spcAft>
                      </a:pPr>
                      <a:r>
                        <a:rPr lang="en-US" sz="1400" b="1" dirty="0" smtClean="0">
                          <a:solidFill>
                            <a:srgbClr val="FFFFFF"/>
                          </a:solidFill>
                          <a:latin typeface="Arial"/>
                          <a:ea typeface="Calibri"/>
                          <a:cs typeface="Times New Roman"/>
                        </a:rPr>
                        <a:t>expenditure</a:t>
                      </a:r>
                      <a:endParaRPr lang="en-US" sz="1400" dirty="0">
                        <a:latin typeface="Calibri"/>
                        <a:ea typeface="Calibri"/>
                        <a:cs typeface="Times New Roman"/>
                      </a:endParaRPr>
                    </a:p>
                  </a:txBody>
                  <a:tcPr marL="9525" marR="9525" marT="9525" marB="9525" anchor="b">
                    <a:lnL w="57150" cap="flat" cmpd="sng" algn="ctr">
                      <a:solidFill>
                        <a:schemeClr val="bg1"/>
                      </a:solidFill>
                      <a:prstDash val="solid"/>
                      <a:round/>
                      <a:headEnd type="none" w="med" len="med"/>
                      <a:tailEnd type="none" w="med" len="med"/>
                    </a:lnL>
                    <a:lnR cap="flat">
                      <a:noFill/>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r>
              <a:tr h="249238">
                <a:tc>
                  <a:txBody>
                    <a:bodyPr/>
                    <a:lstStyle/>
                    <a:p>
                      <a:pPr algn="ctr" fontAlgn="b"/>
                      <a:r>
                        <a:rPr lang="en-US" sz="1200" b="0" i="0" u="none" strike="noStrike">
                          <a:solidFill>
                            <a:srgbClr val="000000"/>
                          </a:solidFill>
                          <a:latin typeface="Arial"/>
                        </a:rPr>
                        <a:t>1</a:t>
                      </a:r>
                    </a:p>
                  </a:txBody>
                  <a:tcPr marL="9525" marR="9525" marT="9525" marB="0" anchor="b">
                    <a:lnL cap="flat">
                      <a:noFill/>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New Jersey</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latin typeface="Arial"/>
                        </a:rPr>
                        <a:t>$</a:t>
                      </a:r>
                      <a:r>
                        <a:rPr lang="en-US" sz="1200" b="0" i="0" u="none" strike="noStrike" dirty="0" smtClean="0">
                          <a:solidFill>
                            <a:srgbClr val="000000"/>
                          </a:solidFill>
                          <a:latin typeface="Arial"/>
                        </a:rPr>
                        <a:t>1,183.95</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1</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smtClean="0">
                          <a:solidFill>
                            <a:srgbClr val="000000"/>
                          </a:solidFill>
                          <a:latin typeface="Arial"/>
                        </a:rPr>
                        <a:t>Idaho</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latin typeface="Arial"/>
                        </a:rPr>
                        <a:t>$</a:t>
                      </a:r>
                      <a:r>
                        <a:rPr lang="en-US" sz="1200" b="0" i="0" u="none" strike="noStrike" dirty="0" smtClean="0">
                          <a:solidFill>
                            <a:srgbClr val="000000"/>
                          </a:solidFill>
                          <a:latin typeface="Arial"/>
                        </a:rPr>
                        <a:t>525.15</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cap="flat">
                      <a:noFill/>
                    </a:lnR>
                    <a:lnT>
                      <a:noFill/>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54000">
                <a:tc>
                  <a:txBody>
                    <a:bodyPr/>
                    <a:lstStyle/>
                    <a:p>
                      <a:pPr algn="ctr" fontAlgn="b"/>
                      <a:r>
                        <a:rPr lang="en-US" sz="1200" b="0" i="0" u="none" strike="noStrike">
                          <a:solidFill>
                            <a:srgbClr val="000000"/>
                          </a:solidFill>
                          <a:latin typeface="Arial"/>
                        </a:rPr>
                        <a:t>2</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District of Columbia</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smtClean="0">
                          <a:solidFill>
                            <a:srgbClr val="000000"/>
                          </a:solidFill>
                          <a:latin typeface="Arial"/>
                        </a:rPr>
                        <a:t>1,138.03</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2</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smtClean="0">
                          <a:solidFill>
                            <a:srgbClr val="000000"/>
                          </a:solidFill>
                          <a:latin typeface="Arial"/>
                        </a:rPr>
                        <a:t>South</a:t>
                      </a:r>
                      <a:r>
                        <a:rPr lang="en-US" sz="1200" b="0" i="0" u="none" strike="noStrike" baseline="0" dirty="0" smtClean="0">
                          <a:solidFill>
                            <a:srgbClr val="000000"/>
                          </a:solidFill>
                          <a:latin typeface="Arial"/>
                        </a:rPr>
                        <a:t> Dakota</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540.04</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200" b="0" i="0" u="none" strike="noStrike">
                          <a:solidFill>
                            <a:srgbClr val="000000"/>
                          </a:solidFill>
                          <a:latin typeface="Arial"/>
                        </a:rPr>
                        <a:t>3</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Louisiana</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smtClean="0">
                          <a:solidFill>
                            <a:srgbClr val="000000"/>
                          </a:solidFill>
                          <a:latin typeface="Arial"/>
                        </a:rPr>
                        <a:t>1,110.68</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3</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smtClean="0">
                          <a:solidFill>
                            <a:srgbClr val="000000"/>
                          </a:solidFill>
                          <a:latin typeface="Arial"/>
                        </a:rPr>
                        <a:t>North</a:t>
                      </a:r>
                      <a:r>
                        <a:rPr lang="en-US" sz="1200" b="0" i="0" u="none" strike="noStrike" baseline="0" dirty="0" smtClean="0">
                          <a:solidFill>
                            <a:srgbClr val="000000"/>
                          </a:solidFill>
                          <a:latin typeface="Arial"/>
                        </a:rPr>
                        <a:t> Dakota</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549.81</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200" b="0" i="0" u="none" strike="noStrike">
                          <a:solidFill>
                            <a:srgbClr val="000000"/>
                          </a:solidFill>
                          <a:latin typeface="Arial"/>
                        </a:rPr>
                        <a:t>4</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New York</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smtClean="0">
                          <a:solidFill>
                            <a:srgbClr val="000000"/>
                          </a:solidFill>
                          <a:latin typeface="Arial"/>
                        </a:rPr>
                        <a:t>1,108.64</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4</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smtClean="0">
                          <a:solidFill>
                            <a:srgbClr val="000000"/>
                          </a:solidFill>
                          <a:latin typeface="Arial"/>
                        </a:rPr>
                        <a:t>Iowa</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552.54</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200" b="0" i="0" u="none" strike="noStrike">
                          <a:solidFill>
                            <a:srgbClr val="000000"/>
                          </a:solidFill>
                          <a:latin typeface="Arial"/>
                        </a:rPr>
                        <a:t>5</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Florida</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smtClean="0">
                          <a:solidFill>
                            <a:srgbClr val="000000"/>
                          </a:solidFill>
                          <a:latin typeface="Arial"/>
                        </a:rPr>
                        <a:t>1,090.65</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5</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latin typeface="Arial"/>
                        </a:rPr>
                        <a:t>Maine</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577.38</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200" b="0" i="0" u="none" strike="noStrike">
                          <a:solidFill>
                            <a:srgbClr val="000000"/>
                          </a:solidFill>
                          <a:latin typeface="Arial"/>
                        </a:rPr>
                        <a:t>6</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Delaware</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smtClean="0">
                          <a:solidFill>
                            <a:srgbClr val="000000"/>
                          </a:solidFill>
                          <a:latin typeface="Arial"/>
                        </a:rPr>
                        <a:t>1,052.28</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6</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indent="0" algn="ctr" defTabSz="914400" eaLnBrk="1" fontAlgn="b" latinLnBrk="0" hangingPunct="1">
                        <a:lnSpc>
                          <a:spcPct val="100000"/>
                        </a:lnSpc>
                        <a:spcBef>
                          <a:spcPts val="0"/>
                        </a:spcBef>
                        <a:spcAft>
                          <a:spcPts val="0"/>
                        </a:spcAft>
                        <a:buClrTx/>
                        <a:buSzTx/>
                        <a:buFontTx/>
                        <a:buNone/>
                        <a:tabLst/>
                        <a:defRPr/>
                      </a:pPr>
                      <a:r>
                        <a:rPr lang="en-US" sz="1200" b="0" i="0" u="none" strike="noStrike" dirty="0" smtClean="0">
                          <a:solidFill>
                            <a:srgbClr val="000000"/>
                          </a:solidFill>
                          <a:latin typeface="Arial"/>
                        </a:rPr>
                        <a:t>North Carolina</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600.33</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200" b="0" i="0" u="none" strike="noStrike">
                          <a:solidFill>
                            <a:srgbClr val="000000"/>
                          </a:solidFill>
                          <a:latin typeface="Arial"/>
                        </a:rPr>
                        <a:t>7</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Rhode Island</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smtClean="0">
                          <a:solidFill>
                            <a:srgbClr val="000000"/>
                          </a:solidFill>
                          <a:latin typeface="Arial"/>
                        </a:rPr>
                        <a:t>1,004.14</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7</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smtClean="0">
                          <a:solidFill>
                            <a:srgbClr val="000000"/>
                          </a:solidFill>
                          <a:latin typeface="Arial"/>
                        </a:rPr>
                        <a:t>Wisconsin</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601.40</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200" b="0" i="0" u="none" strike="noStrike">
                          <a:solidFill>
                            <a:srgbClr val="000000"/>
                          </a:solidFill>
                          <a:latin typeface="Arial"/>
                        </a:rPr>
                        <a:t>8</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Michigan</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smtClean="0">
                          <a:solidFill>
                            <a:srgbClr val="000000"/>
                          </a:solidFill>
                          <a:latin typeface="Arial"/>
                        </a:rPr>
                        <a:t>983.60</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8</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smtClean="0">
                          <a:solidFill>
                            <a:srgbClr val="000000"/>
                          </a:solidFill>
                          <a:latin typeface="Arial"/>
                        </a:rPr>
                        <a:t>Nebraska</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602.57</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200" b="0" i="0" u="none" strike="noStrike">
                          <a:solidFill>
                            <a:srgbClr val="000000"/>
                          </a:solidFill>
                          <a:latin typeface="Arial"/>
                        </a:rPr>
                        <a:t>9</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Connecticut</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smtClean="0">
                          <a:solidFill>
                            <a:srgbClr val="000000"/>
                          </a:solidFill>
                          <a:latin typeface="Arial"/>
                        </a:rPr>
                        <a:t>970.22</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9</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smtClean="0">
                          <a:solidFill>
                            <a:srgbClr val="000000"/>
                          </a:solidFill>
                          <a:latin typeface="Arial"/>
                        </a:rPr>
                        <a:t>Wyoming</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619.88</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200" b="0" i="0" u="none" strike="noStrike">
                          <a:solidFill>
                            <a:srgbClr val="000000"/>
                          </a:solidFill>
                          <a:latin typeface="Arial"/>
                        </a:rPr>
                        <a:t>10</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Maryland</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smtClean="0">
                          <a:solidFill>
                            <a:srgbClr val="000000"/>
                          </a:solidFill>
                          <a:latin typeface="Arial"/>
                        </a:rPr>
                        <a:t>956.17</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10</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smtClean="0">
                          <a:solidFill>
                            <a:srgbClr val="000000"/>
                          </a:solidFill>
                          <a:latin typeface="Arial"/>
                        </a:rPr>
                        <a:t>Ohio</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619.96</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bl>
          </a:graphicData>
        </a:graphic>
      </p:graphicFrame>
      <p:sp>
        <p:nvSpPr>
          <p:cNvPr id="2098368" name="Text Box 537"/>
          <p:cNvSpPr txBox="1">
            <a:spLocks noChangeArrowheads="1"/>
          </p:cNvSpPr>
          <p:nvPr/>
        </p:nvSpPr>
        <p:spPr bwMode="auto">
          <a:xfrm>
            <a:off x="0" y="6216650"/>
            <a:ext cx="7612063" cy="646113"/>
          </a:xfrm>
          <a:prstGeom prst="rect">
            <a:avLst/>
          </a:prstGeom>
          <a:noFill/>
          <a:ln w="9525" algn="ctr">
            <a:noFill/>
            <a:miter lim="800000"/>
            <a:headEnd/>
            <a:tailEnd/>
          </a:ln>
          <a:effectLst/>
        </p:spPr>
        <p:txBody>
          <a:bodyPr lIns="365760" tIns="0" rIns="0" bIns="137160" anchor="b">
            <a:spAutoFit/>
          </a:bodyPr>
          <a:lstStyle/>
          <a:p>
            <a:pPr marL="228600" indent="-228600">
              <a:buFontTx/>
              <a:buAutoNum type="arabicParenBoth"/>
              <a:defRPr/>
            </a:pPr>
            <a:r>
              <a:rPr lang="en-US" sz="1100" dirty="0">
                <a:latin typeface="Arial" pitchFamily="34" charset="0"/>
                <a:cs typeface="Arial" pitchFamily="34" charset="0"/>
              </a:rPr>
              <a:t>Based on average automobile insurance expenditures.</a:t>
            </a:r>
          </a:p>
          <a:p>
            <a:pPr marL="228600" indent="-228600">
              <a:buFontTx/>
              <a:buAutoNum type="arabicParenBoth"/>
              <a:defRPr/>
            </a:pPr>
            <a:endParaRPr lang="en-US" sz="1100" dirty="0">
              <a:latin typeface="Arial" pitchFamily="34" charset="0"/>
              <a:cs typeface="Arial" pitchFamily="34" charset="0"/>
            </a:endParaRPr>
          </a:p>
          <a:p>
            <a:pPr>
              <a:defRPr/>
            </a:pPr>
            <a:r>
              <a:rPr lang="en-US" sz="1100" dirty="0">
                <a:latin typeface="Arial" pitchFamily="34" charset="0"/>
                <a:cs typeface="Arial" pitchFamily="34" charset="0"/>
              </a:rPr>
              <a:t>Source: © </a:t>
            </a:r>
            <a:r>
              <a:rPr lang="en-US" sz="1100" dirty="0" smtClean="0">
                <a:latin typeface="Arial" pitchFamily="34" charset="0"/>
                <a:cs typeface="Arial" pitchFamily="34" charset="0"/>
              </a:rPr>
              <a:t>2013 </a:t>
            </a:r>
            <a:r>
              <a:rPr lang="en-US" sz="1100" dirty="0">
                <a:latin typeface="Arial" pitchFamily="34" charset="0"/>
                <a:cs typeface="Arial" pitchFamily="34" charset="0"/>
              </a:rPr>
              <a:t>National Association of Insurance Commissioners.</a:t>
            </a:r>
          </a:p>
        </p:txBody>
      </p:sp>
      <p:sp>
        <p:nvSpPr>
          <p:cNvPr id="21596" name="Rectangle 5"/>
          <p:cNvSpPr>
            <a:spLocks noChangeArrowheads="1"/>
          </p:cNvSpPr>
          <p:nvPr/>
        </p:nvSpPr>
        <p:spPr bwMode="blackWhite">
          <a:xfrm>
            <a:off x="712788" y="4800600"/>
            <a:ext cx="7369175" cy="8334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pt-BR" b="1" i="1" u="sng" dirty="0">
                <a:solidFill>
                  <a:schemeClr val="bg1"/>
                </a:solidFill>
              </a:rPr>
              <a:t>Texas </a:t>
            </a:r>
            <a:r>
              <a:rPr lang="pt-BR" b="1" i="1" u="sng" dirty="0">
                <a:solidFill>
                  <a:srgbClr val="FFFFFF"/>
                </a:solidFill>
              </a:rPr>
              <a:t>ranked </a:t>
            </a:r>
            <a:r>
              <a:rPr lang="pt-BR" b="1" i="1" u="sng" dirty="0" smtClean="0">
                <a:solidFill>
                  <a:srgbClr val="FFFFFF"/>
                </a:solidFill>
              </a:rPr>
              <a:t>14th </a:t>
            </a:r>
            <a:r>
              <a:rPr lang="pt-BR" b="1" dirty="0" smtClean="0">
                <a:solidFill>
                  <a:srgbClr val="FFFFFF"/>
                </a:solidFill>
              </a:rPr>
              <a:t>as </a:t>
            </a:r>
            <a:r>
              <a:rPr lang="pt-BR" b="1" dirty="0">
                <a:solidFill>
                  <a:srgbClr val="FFFFFF"/>
                </a:solidFill>
              </a:rPr>
              <a:t>the </a:t>
            </a:r>
            <a:r>
              <a:rPr lang="pt-BR" b="1" dirty="0" smtClean="0">
                <a:solidFill>
                  <a:srgbClr val="FFFFFF"/>
                </a:solidFill>
              </a:rPr>
              <a:t>most </a:t>
            </a:r>
            <a:r>
              <a:rPr lang="pt-BR" b="1" dirty="0">
                <a:solidFill>
                  <a:srgbClr val="FFFFFF"/>
                </a:solidFill>
              </a:rPr>
              <a:t>expensive state in </a:t>
            </a:r>
            <a:r>
              <a:rPr lang="pt-BR" b="1" dirty="0" smtClean="0">
                <a:solidFill>
                  <a:srgbClr val="FFFFFF"/>
                </a:solidFill>
              </a:rPr>
              <a:t>2011, </a:t>
            </a:r>
            <a:r>
              <a:rPr lang="pt-BR" b="1" dirty="0">
                <a:solidFill>
                  <a:srgbClr val="FFFFFF"/>
                </a:solidFill>
              </a:rPr>
              <a:t>with an average expenditure for auto insurance of $</a:t>
            </a:r>
            <a:r>
              <a:rPr lang="pt-BR" b="1" dirty="0" smtClean="0">
                <a:solidFill>
                  <a:srgbClr val="FFFFFF"/>
                </a:solidFill>
              </a:rPr>
              <a:t>842.58.</a:t>
            </a:r>
            <a:endParaRPr lang="pt-BR" b="1" i="1" dirty="0">
              <a:solidFill>
                <a:srgbClr val="FFFFFF"/>
              </a:solidFill>
            </a:endParaRPr>
          </a:p>
        </p:txBody>
      </p:sp>
    </p:spTree>
  </p:cSld>
  <p:clrMapOvr>
    <a:masterClrMapping/>
  </p:clrMapOvr>
  <p:transition>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a:xfrm>
            <a:off x="203200" y="177800"/>
            <a:ext cx="7769225" cy="762000"/>
          </a:xfrm>
        </p:spPr>
        <p:txBody>
          <a:bodyPr/>
          <a:lstStyle/>
          <a:p>
            <a:pPr>
              <a:lnSpc>
                <a:spcPct val="75000"/>
              </a:lnSpc>
            </a:pPr>
            <a:r>
              <a:rPr lang="en-US" smtClean="0"/>
              <a:t>Comm. Auto: 10-Year Average RNW TX &amp; Nearby States</a:t>
            </a:r>
          </a:p>
        </p:txBody>
      </p:sp>
      <p:graphicFrame>
        <p:nvGraphicFramePr>
          <p:cNvPr id="9218" name="Object 3"/>
          <p:cNvGraphicFramePr>
            <a:graphicFrameLocks noGrp="1" noChangeAspect="1"/>
          </p:cNvGraphicFramePr>
          <p:nvPr>
            <p:ph type="chart" idx="1"/>
          </p:nvPr>
        </p:nvGraphicFramePr>
        <p:xfrm>
          <a:off x="322263" y="1671638"/>
          <a:ext cx="8818562" cy="4718050"/>
        </p:xfrm>
        <a:graphic>
          <a:graphicData uri="http://schemas.openxmlformats.org/presentationml/2006/ole">
            <mc:AlternateContent xmlns:mc="http://schemas.openxmlformats.org/markup-compatibility/2006">
              <mc:Choice xmlns:v="urn:schemas-microsoft-com:vml" Requires="v">
                <p:oleObj spid="_x0000_s27761731" name="Chart" r:id="rId4" imgW="8829766" imgH="4724378" progId="MSGraph.Chart.8">
                  <p:embed followColorScheme="full"/>
                </p:oleObj>
              </mc:Choice>
              <mc:Fallback>
                <p:oleObj name="Chart" r:id="rId4" imgW="8829766" imgH="4724378"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2263" y="1671638"/>
                        <a:ext cx="8818562" cy="4718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220" name="Rectangle 4"/>
          <p:cNvSpPr>
            <a:spLocks noChangeArrowheads="1"/>
          </p:cNvSpPr>
          <p:nvPr/>
        </p:nvSpPr>
        <p:spPr bwMode="auto">
          <a:xfrm>
            <a:off x="609600" y="6281738"/>
            <a:ext cx="3810000" cy="114300"/>
          </a:xfrm>
          <a:prstGeom prst="rect">
            <a:avLst/>
          </a:prstGeom>
          <a:noFill/>
          <a:ln w="9525">
            <a:noFill/>
            <a:miter lim="800000"/>
            <a:headEnd/>
            <a:tailEnd/>
          </a:ln>
        </p:spPr>
        <p:txBody>
          <a:bodyPr wrap="none" lIns="92075" tIns="46038" rIns="92075" bIns="46038"/>
          <a:lstStyle/>
          <a:p>
            <a:pPr eaLnBrk="0" hangingPunct="0"/>
            <a:r>
              <a:rPr lang="en-US" sz="1400" b="1" dirty="0"/>
              <a:t>Source: NAIC, Insurance Information </a:t>
            </a:r>
            <a:r>
              <a:rPr lang="en-US" sz="1400" b="1" dirty="0" smtClean="0"/>
              <a:t>Institute.</a:t>
            </a:r>
            <a:endParaRPr lang="en-US" sz="1400" b="1" dirty="0"/>
          </a:p>
        </p:txBody>
      </p:sp>
      <p:sp>
        <p:nvSpPr>
          <p:cNvPr id="9221" name="Text Box 5"/>
          <p:cNvSpPr txBox="1">
            <a:spLocks noChangeArrowheads="1"/>
          </p:cNvSpPr>
          <p:nvPr/>
        </p:nvSpPr>
        <p:spPr bwMode="auto">
          <a:xfrm>
            <a:off x="609600" y="1447800"/>
            <a:ext cx="7848600" cy="366713"/>
          </a:xfrm>
          <a:prstGeom prst="rect">
            <a:avLst/>
          </a:prstGeom>
          <a:noFill/>
          <a:ln w="12700">
            <a:noFill/>
            <a:miter lim="800000"/>
            <a:headEnd type="none" w="sm" len="sm"/>
            <a:tailEnd type="none" w="sm" len="sm"/>
          </a:ln>
        </p:spPr>
        <p:txBody>
          <a:bodyPr>
            <a:spAutoFit/>
          </a:bodyPr>
          <a:lstStyle/>
          <a:p>
            <a:pPr algn="ctr" eaLnBrk="0" hangingPunct="0">
              <a:spcBef>
                <a:spcPct val="50000"/>
              </a:spcBef>
            </a:pPr>
            <a:r>
              <a:rPr lang="en-US" b="1" dirty="0" smtClean="0"/>
              <a:t>2003-2012</a:t>
            </a:r>
            <a:endParaRPr lang="en-US" b="1" dirty="0"/>
          </a:p>
        </p:txBody>
      </p:sp>
      <p:sp>
        <p:nvSpPr>
          <p:cNvPr id="6" name="AutoShape 6"/>
          <p:cNvSpPr>
            <a:spLocks noChangeArrowheads="1"/>
          </p:cNvSpPr>
          <p:nvPr/>
        </p:nvSpPr>
        <p:spPr bwMode="blackWhite">
          <a:xfrm rot="10800000" flipH="1" flipV="1">
            <a:off x="820738" y="2325688"/>
            <a:ext cx="2475355" cy="1533525"/>
          </a:xfrm>
          <a:prstGeom prst="wedgeRectCallout">
            <a:avLst>
              <a:gd name="adj1" fmla="val 54133"/>
              <a:gd name="adj2" fmla="val 80624"/>
            </a:avLst>
          </a:prstGeom>
          <a:solidFill>
            <a:srgbClr val="C00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Texas Commercial Auto profitability is below the US average and above the regional </a:t>
            </a:r>
            <a:r>
              <a:rPr lang="en-US" sz="1600" b="1" dirty="0" smtClean="0">
                <a:solidFill>
                  <a:schemeClr val="bg1"/>
                </a:solidFill>
              </a:rPr>
              <a:t>average.</a:t>
            </a:r>
            <a:endParaRPr lang="en-US" sz="1600" b="1" dirty="0">
              <a:solidFill>
                <a:schemeClr val="bg1"/>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2" fill="hold" grpId="0" nodeType="afterEffect">
                                  <p:stCondLst>
                                    <p:cond delay="0"/>
                                  </p:stCondLst>
                                  <p:childTnLst>
                                    <p:set>
                                      <p:cBhvr>
                                        <p:cTn id="6" dur="1" fill="hold">
                                          <p:stCondLst>
                                            <p:cond delay="0"/>
                                          </p:stCondLst>
                                        </p:cTn>
                                        <p:tgtEl>
                                          <p:spTgt spid="333826"/>
                                        </p:tgtEl>
                                        <p:attrNameLst>
                                          <p:attrName>style.visibility</p:attrName>
                                        </p:attrNameLst>
                                      </p:cBhvr>
                                      <p:to>
                                        <p:strVal val="visible"/>
                                      </p:to>
                                    </p:set>
                                    <p:anim calcmode="lin" valueType="num">
                                      <p:cBhvr>
                                        <p:cTn id="7" dur="500" fill="hold"/>
                                        <p:tgtEl>
                                          <p:spTgt spid="333826"/>
                                        </p:tgtEl>
                                        <p:attrNameLst>
                                          <p:attrName>ppt_x</p:attrName>
                                        </p:attrNameLst>
                                      </p:cBhvr>
                                      <p:tavLst>
                                        <p:tav tm="0">
                                          <p:val>
                                            <p:strVal val="#ppt_x+#ppt_w/2"/>
                                          </p:val>
                                        </p:tav>
                                        <p:tav tm="100000">
                                          <p:val>
                                            <p:strVal val="#ppt_x"/>
                                          </p:val>
                                        </p:tav>
                                      </p:tavLst>
                                    </p:anim>
                                    <p:anim calcmode="lin" valueType="num">
                                      <p:cBhvr>
                                        <p:cTn id="8" dur="500" fill="hold"/>
                                        <p:tgtEl>
                                          <p:spTgt spid="333826"/>
                                        </p:tgtEl>
                                        <p:attrNameLst>
                                          <p:attrName>ppt_y</p:attrName>
                                        </p:attrNameLst>
                                      </p:cBhvr>
                                      <p:tavLst>
                                        <p:tav tm="0">
                                          <p:val>
                                            <p:strVal val="#ppt_y"/>
                                          </p:val>
                                        </p:tav>
                                        <p:tav tm="100000">
                                          <p:val>
                                            <p:strVal val="#ppt_y"/>
                                          </p:val>
                                        </p:tav>
                                      </p:tavLst>
                                    </p:anim>
                                    <p:anim calcmode="lin" valueType="num">
                                      <p:cBhvr>
                                        <p:cTn id="9" dur="500" fill="hold"/>
                                        <p:tgtEl>
                                          <p:spTgt spid="333826"/>
                                        </p:tgtEl>
                                        <p:attrNameLst>
                                          <p:attrName>ppt_w</p:attrName>
                                        </p:attrNameLst>
                                      </p:cBhvr>
                                      <p:tavLst>
                                        <p:tav tm="0">
                                          <p:val>
                                            <p:fltVal val="0"/>
                                          </p:val>
                                        </p:tav>
                                        <p:tav tm="100000">
                                          <p:val>
                                            <p:strVal val="#ppt_w"/>
                                          </p:val>
                                        </p:tav>
                                      </p:tavLst>
                                    </p:anim>
                                    <p:anim calcmode="lin" valueType="num">
                                      <p:cBhvr>
                                        <p:cTn id="10" dur="500" fill="hold"/>
                                        <p:tgtEl>
                                          <p:spTgt spid="333826"/>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22" presetClass="entr" presetSubtype="2" fill="hold" grpId="0" nodeType="afterEffect">
                                  <p:stCondLst>
                                    <p:cond delay="1000"/>
                                  </p:stCondLst>
                                  <p:childTnLst>
                                    <p:set>
                                      <p:cBhvr>
                                        <p:cTn id="13" dur="1" fill="hold">
                                          <p:stCondLst>
                                            <p:cond delay="0"/>
                                          </p:stCondLst>
                                        </p:cTn>
                                        <p:tgtEl>
                                          <p:spTgt spid="6"/>
                                        </p:tgtEl>
                                        <p:attrNameLst>
                                          <p:attrName>style.visibility</p:attrName>
                                        </p:attrNameLst>
                                      </p:cBhvr>
                                      <p:to>
                                        <p:strVal val="visible"/>
                                      </p:to>
                                    </p:set>
                                    <p:animEffect transition="in" filter="wipe(right)">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26" grpId="0" autoUpdateAnimBg="0"/>
      <p:bldP spid="6"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a:xfrm>
            <a:off x="203200" y="177800"/>
            <a:ext cx="7769225" cy="762000"/>
          </a:xfrm>
        </p:spPr>
        <p:txBody>
          <a:bodyPr/>
          <a:lstStyle/>
          <a:p>
            <a:pPr>
              <a:lnSpc>
                <a:spcPct val="75000"/>
              </a:lnSpc>
            </a:pPr>
            <a:r>
              <a:rPr lang="en-US" smtClean="0"/>
              <a:t>Comm. M-P: 10-Year Average RNW TX &amp; Nearby States </a:t>
            </a:r>
          </a:p>
        </p:txBody>
      </p:sp>
      <p:graphicFrame>
        <p:nvGraphicFramePr>
          <p:cNvPr id="10242" name="Object 3"/>
          <p:cNvGraphicFramePr>
            <a:graphicFrameLocks noGrp="1" noChangeAspect="1"/>
          </p:cNvGraphicFramePr>
          <p:nvPr>
            <p:ph type="chart" idx="1"/>
          </p:nvPr>
        </p:nvGraphicFramePr>
        <p:xfrm>
          <a:off x="322263" y="1671638"/>
          <a:ext cx="8818562" cy="4718050"/>
        </p:xfrm>
        <a:graphic>
          <a:graphicData uri="http://schemas.openxmlformats.org/presentationml/2006/ole">
            <mc:AlternateContent xmlns:mc="http://schemas.openxmlformats.org/markup-compatibility/2006">
              <mc:Choice xmlns:v="urn:schemas-microsoft-com:vml" Requires="v">
                <p:oleObj spid="_x0000_s27762755" name="Chart" r:id="rId4" imgW="8829766" imgH="4724378" progId="MSGraph.Chart.8">
                  <p:embed followColorScheme="full"/>
                </p:oleObj>
              </mc:Choice>
              <mc:Fallback>
                <p:oleObj name="Chart" r:id="rId4" imgW="8829766" imgH="4724378"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2263" y="1671638"/>
                        <a:ext cx="8818562" cy="4718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44" name="Rectangle 4"/>
          <p:cNvSpPr>
            <a:spLocks noChangeArrowheads="1"/>
          </p:cNvSpPr>
          <p:nvPr/>
        </p:nvSpPr>
        <p:spPr bwMode="auto">
          <a:xfrm>
            <a:off x="609600" y="6281738"/>
            <a:ext cx="3810000" cy="114300"/>
          </a:xfrm>
          <a:prstGeom prst="rect">
            <a:avLst/>
          </a:prstGeom>
          <a:noFill/>
          <a:ln w="9525">
            <a:noFill/>
            <a:miter lim="800000"/>
            <a:headEnd/>
            <a:tailEnd/>
          </a:ln>
        </p:spPr>
        <p:txBody>
          <a:bodyPr wrap="none" lIns="92075" tIns="46038" rIns="92075" bIns="46038"/>
          <a:lstStyle/>
          <a:p>
            <a:pPr eaLnBrk="0" hangingPunct="0"/>
            <a:r>
              <a:rPr lang="en-US" sz="1400" b="1" dirty="0"/>
              <a:t>Source: NAIC, Insurance Information </a:t>
            </a:r>
            <a:r>
              <a:rPr lang="en-US" sz="1400" b="1" dirty="0" smtClean="0"/>
              <a:t>Institute.</a:t>
            </a:r>
            <a:endParaRPr lang="en-US" sz="1400" b="1" dirty="0"/>
          </a:p>
        </p:txBody>
      </p:sp>
      <p:sp>
        <p:nvSpPr>
          <p:cNvPr id="10245" name="Text Box 5"/>
          <p:cNvSpPr txBox="1">
            <a:spLocks noChangeArrowheads="1"/>
          </p:cNvSpPr>
          <p:nvPr/>
        </p:nvSpPr>
        <p:spPr bwMode="auto">
          <a:xfrm>
            <a:off x="609600" y="1447800"/>
            <a:ext cx="7848600" cy="366713"/>
          </a:xfrm>
          <a:prstGeom prst="rect">
            <a:avLst/>
          </a:prstGeom>
          <a:noFill/>
          <a:ln w="12700">
            <a:noFill/>
            <a:miter lim="800000"/>
            <a:headEnd type="none" w="sm" len="sm"/>
            <a:tailEnd type="none" w="sm" len="sm"/>
          </a:ln>
        </p:spPr>
        <p:txBody>
          <a:bodyPr>
            <a:spAutoFit/>
          </a:bodyPr>
          <a:lstStyle/>
          <a:p>
            <a:pPr algn="ctr" eaLnBrk="0" hangingPunct="0">
              <a:spcBef>
                <a:spcPct val="50000"/>
              </a:spcBef>
            </a:pPr>
            <a:r>
              <a:rPr lang="en-US" b="1" dirty="0" smtClean="0"/>
              <a:t>2003-2012</a:t>
            </a:r>
            <a:endParaRPr lang="en-US" b="1" dirty="0"/>
          </a:p>
        </p:txBody>
      </p:sp>
      <p:sp>
        <p:nvSpPr>
          <p:cNvPr id="6" name="AutoShape 6"/>
          <p:cNvSpPr>
            <a:spLocks noChangeArrowheads="1"/>
          </p:cNvSpPr>
          <p:nvPr/>
        </p:nvSpPr>
        <p:spPr bwMode="blackWhite">
          <a:xfrm rot="10800000" flipH="1" flipV="1">
            <a:off x="820738" y="2325688"/>
            <a:ext cx="2568575" cy="1533525"/>
          </a:xfrm>
          <a:prstGeom prst="wedgeRectCallout">
            <a:avLst>
              <a:gd name="adj1" fmla="val 65310"/>
              <a:gd name="adj2" fmla="val 49424"/>
            </a:avLst>
          </a:prstGeom>
          <a:solidFill>
            <a:srgbClr val="C00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Texas Commercial MP profitability is below the US average and above the regional </a:t>
            </a:r>
            <a:r>
              <a:rPr lang="en-US" sz="1600" b="1" dirty="0" smtClean="0">
                <a:solidFill>
                  <a:schemeClr val="bg1"/>
                </a:solidFill>
              </a:rPr>
              <a:t>average.</a:t>
            </a:r>
            <a:endParaRPr lang="en-US" sz="1600" b="1" dirty="0">
              <a:solidFill>
                <a:schemeClr val="bg1"/>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2" fill="hold" grpId="0" nodeType="afterEffect">
                                  <p:stCondLst>
                                    <p:cond delay="0"/>
                                  </p:stCondLst>
                                  <p:childTnLst>
                                    <p:set>
                                      <p:cBhvr>
                                        <p:cTn id="6" dur="1" fill="hold">
                                          <p:stCondLst>
                                            <p:cond delay="0"/>
                                          </p:stCondLst>
                                        </p:cTn>
                                        <p:tgtEl>
                                          <p:spTgt spid="333826"/>
                                        </p:tgtEl>
                                        <p:attrNameLst>
                                          <p:attrName>style.visibility</p:attrName>
                                        </p:attrNameLst>
                                      </p:cBhvr>
                                      <p:to>
                                        <p:strVal val="visible"/>
                                      </p:to>
                                    </p:set>
                                    <p:anim calcmode="lin" valueType="num">
                                      <p:cBhvr>
                                        <p:cTn id="7" dur="500" fill="hold"/>
                                        <p:tgtEl>
                                          <p:spTgt spid="333826"/>
                                        </p:tgtEl>
                                        <p:attrNameLst>
                                          <p:attrName>ppt_x</p:attrName>
                                        </p:attrNameLst>
                                      </p:cBhvr>
                                      <p:tavLst>
                                        <p:tav tm="0">
                                          <p:val>
                                            <p:strVal val="#ppt_x+#ppt_w/2"/>
                                          </p:val>
                                        </p:tav>
                                        <p:tav tm="100000">
                                          <p:val>
                                            <p:strVal val="#ppt_x"/>
                                          </p:val>
                                        </p:tav>
                                      </p:tavLst>
                                    </p:anim>
                                    <p:anim calcmode="lin" valueType="num">
                                      <p:cBhvr>
                                        <p:cTn id="8" dur="500" fill="hold"/>
                                        <p:tgtEl>
                                          <p:spTgt spid="333826"/>
                                        </p:tgtEl>
                                        <p:attrNameLst>
                                          <p:attrName>ppt_y</p:attrName>
                                        </p:attrNameLst>
                                      </p:cBhvr>
                                      <p:tavLst>
                                        <p:tav tm="0">
                                          <p:val>
                                            <p:strVal val="#ppt_y"/>
                                          </p:val>
                                        </p:tav>
                                        <p:tav tm="100000">
                                          <p:val>
                                            <p:strVal val="#ppt_y"/>
                                          </p:val>
                                        </p:tav>
                                      </p:tavLst>
                                    </p:anim>
                                    <p:anim calcmode="lin" valueType="num">
                                      <p:cBhvr>
                                        <p:cTn id="9" dur="500" fill="hold"/>
                                        <p:tgtEl>
                                          <p:spTgt spid="333826"/>
                                        </p:tgtEl>
                                        <p:attrNameLst>
                                          <p:attrName>ppt_w</p:attrName>
                                        </p:attrNameLst>
                                      </p:cBhvr>
                                      <p:tavLst>
                                        <p:tav tm="0">
                                          <p:val>
                                            <p:fltVal val="0"/>
                                          </p:val>
                                        </p:tav>
                                        <p:tav tm="100000">
                                          <p:val>
                                            <p:strVal val="#ppt_w"/>
                                          </p:val>
                                        </p:tav>
                                      </p:tavLst>
                                    </p:anim>
                                    <p:anim calcmode="lin" valueType="num">
                                      <p:cBhvr>
                                        <p:cTn id="10" dur="500" fill="hold"/>
                                        <p:tgtEl>
                                          <p:spTgt spid="333826"/>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22" presetClass="entr" presetSubtype="2" fill="hold" grpId="0" nodeType="afterEffect">
                                  <p:stCondLst>
                                    <p:cond delay="1000"/>
                                  </p:stCondLst>
                                  <p:childTnLst>
                                    <p:set>
                                      <p:cBhvr>
                                        <p:cTn id="13" dur="1" fill="hold">
                                          <p:stCondLst>
                                            <p:cond delay="0"/>
                                          </p:stCondLst>
                                        </p:cTn>
                                        <p:tgtEl>
                                          <p:spTgt spid="6"/>
                                        </p:tgtEl>
                                        <p:attrNameLst>
                                          <p:attrName>style.visibility</p:attrName>
                                        </p:attrNameLst>
                                      </p:cBhvr>
                                      <p:to>
                                        <p:strVal val="visible"/>
                                      </p:to>
                                    </p:set>
                                    <p:animEffect transition="in" filter="wipe(right)">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26" grpId="0" autoUpdateAnimBg="0"/>
      <p:bldP spid="6"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a:xfrm>
            <a:off x="203200" y="177800"/>
            <a:ext cx="7769225" cy="762000"/>
          </a:xfrm>
        </p:spPr>
        <p:txBody>
          <a:bodyPr/>
          <a:lstStyle/>
          <a:p>
            <a:pPr>
              <a:lnSpc>
                <a:spcPct val="75000"/>
              </a:lnSpc>
            </a:pPr>
            <a:r>
              <a:rPr lang="en-US" smtClean="0"/>
              <a:t>Homeowners: 10-Year Average RNW TX &amp; Nearby States </a:t>
            </a:r>
          </a:p>
        </p:txBody>
      </p:sp>
      <p:graphicFrame>
        <p:nvGraphicFramePr>
          <p:cNvPr id="11266" name="Object 3"/>
          <p:cNvGraphicFramePr>
            <a:graphicFrameLocks noGrp="1" noChangeAspect="1"/>
          </p:cNvGraphicFramePr>
          <p:nvPr>
            <p:ph type="chart" idx="1"/>
          </p:nvPr>
        </p:nvGraphicFramePr>
        <p:xfrm>
          <a:off x="325438" y="1740464"/>
          <a:ext cx="8818562" cy="4718050"/>
        </p:xfrm>
        <a:graphic>
          <a:graphicData uri="http://schemas.openxmlformats.org/presentationml/2006/ole">
            <mc:AlternateContent xmlns:mc="http://schemas.openxmlformats.org/markup-compatibility/2006">
              <mc:Choice xmlns:v="urn:schemas-microsoft-com:vml" Requires="v">
                <p:oleObj spid="_x0000_s27763779" name="Chart" r:id="rId4" imgW="8829766" imgH="4724378" progId="MSGraph.Chart.8">
                  <p:embed followColorScheme="full"/>
                </p:oleObj>
              </mc:Choice>
              <mc:Fallback>
                <p:oleObj name="Chart" r:id="rId4" imgW="8829766" imgH="4724378"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5438" y="1740464"/>
                        <a:ext cx="8818562" cy="4718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268" name="Rectangle 4"/>
          <p:cNvSpPr>
            <a:spLocks noChangeArrowheads="1"/>
          </p:cNvSpPr>
          <p:nvPr/>
        </p:nvSpPr>
        <p:spPr bwMode="auto">
          <a:xfrm>
            <a:off x="609600" y="6281738"/>
            <a:ext cx="3810000" cy="114300"/>
          </a:xfrm>
          <a:prstGeom prst="rect">
            <a:avLst/>
          </a:prstGeom>
          <a:noFill/>
          <a:ln w="9525">
            <a:noFill/>
            <a:miter lim="800000"/>
            <a:headEnd/>
            <a:tailEnd/>
          </a:ln>
        </p:spPr>
        <p:txBody>
          <a:bodyPr wrap="none" lIns="92075" tIns="46038" rIns="92075" bIns="46038"/>
          <a:lstStyle/>
          <a:p>
            <a:pPr eaLnBrk="0" hangingPunct="0"/>
            <a:r>
              <a:rPr lang="en-US" sz="1400" b="1" dirty="0"/>
              <a:t>Source: NAIC, Insurance Information </a:t>
            </a:r>
            <a:r>
              <a:rPr lang="en-US" sz="1400" b="1" dirty="0" smtClean="0"/>
              <a:t>Institute.</a:t>
            </a:r>
            <a:endParaRPr lang="en-US" sz="1400" b="1" dirty="0"/>
          </a:p>
        </p:txBody>
      </p:sp>
      <p:sp>
        <p:nvSpPr>
          <p:cNvPr id="11269" name="Text Box 5"/>
          <p:cNvSpPr txBox="1">
            <a:spLocks noChangeArrowheads="1"/>
          </p:cNvSpPr>
          <p:nvPr/>
        </p:nvSpPr>
        <p:spPr bwMode="auto">
          <a:xfrm>
            <a:off x="609600" y="1447800"/>
            <a:ext cx="7848600" cy="366713"/>
          </a:xfrm>
          <a:prstGeom prst="rect">
            <a:avLst/>
          </a:prstGeom>
          <a:noFill/>
          <a:ln w="12700">
            <a:noFill/>
            <a:miter lim="800000"/>
            <a:headEnd type="none" w="sm" len="sm"/>
            <a:tailEnd type="none" w="sm" len="sm"/>
          </a:ln>
        </p:spPr>
        <p:txBody>
          <a:bodyPr>
            <a:spAutoFit/>
          </a:bodyPr>
          <a:lstStyle/>
          <a:p>
            <a:pPr algn="ctr" eaLnBrk="0" hangingPunct="0">
              <a:spcBef>
                <a:spcPct val="50000"/>
              </a:spcBef>
            </a:pPr>
            <a:r>
              <a:rPr lang="en-US" b="1" dirty="0" smtClean="0"/>
              <a:t>2003-2012</a:t>
            </a:r>
            <a:endParaRPr lang="en-US" b="1" dirty="0"/>
          </a:p>
        </p:txBody>
      </p:sp>
      <p:sp>
        <p:nvSpPr>
          <p:cNvPr id="6" name="AutoShape 6"/>
          <p:cNvSpPr>
            <a:spLocks noChangeArrowheads="1"/>
          </p:cNvSpPr>
          <p:nvPr/>
        </p:nvSpPr>
        <p:spPr bwMode="blackWhite">
          <a:xfrm rot="10800000" flipH="1" flipV="1">
            <a:off x="827715" y="1968280"/>
            <a:ext cx="2372685" cy="1232122"/>
          </a:xfrm>
          <a:prstGeom prst="wedgeRectCallout">
            <a:avLst>
              <a:gd name="adj1" fmla="val 96177"/>
              <a:gd name="adj2" fmla="val 30284"/>
            </a:avLst>
          </a:prstGeom>
          <a:solidFill>
            <a:srgbClr val="C00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Texas Homeowners profitability is </a:t>
            </a:r>
            <a:r>
              <a:rPr lang="en-US" sz="1600" b="1" dirty="0" smtClean="0">
                <a:solidFill>
                  <a:schemeClr val="bg1"/>
                </a:solidFill>
              </a:rPr>
              <a:t>above </a:t>
            </a:r>
            <a:r>
              <a:rPr lang="en-US" sz="1600" b="1" dirty="0">
                <a:solidFill>
                  <a:schemeClr val="bg1"/>
                </a:solidFill>
              </a:rPr>
              <a:t>the US </a:t>
            </a:r>
            <a:r>
              <a:rPr lang="en-US" sz="1600" b="1" dirty="0" smtClean="0">
                <a:solidFill>
                  <a:schemeClr val="bg1"/>
                </a:solidFill>
              </a:rPr>
              <a:t>and regional average.</a:t>
            </a:r>
            <a:endParaRPr lang="en-US" sz="1600" b="1" dirty="0">
              <a:solidFill>
                <a:schemeClr val="bg1"/>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2" fill="hold" grpId="0" nodeType="afterEffect">
                                  <p:stCondLst>
                                    <p:cond delay="0"/>
                                  </p:stCondLst>
                                  <p:childTnLst>
                                    <p:set>
                                      <p:cBhvr>
                                        <p:cTn id="6" dur="1" fill="hold">
                                          <p:stCondLst>
                                            <p:cond delay="0"/>
                                          </p:stCondLst>
                                        </p:cTn>
                                        <p:tgtEl>
                                          <p:spTgt spid="333826"/>
                                        </p:tgtEl>
                                        <p:attrNameLst>
                                          <p:attrName>style.visibility</p:attrName>
                                        </p:attrNameLst>
                                      </p:cBhvr>
                                      <p:to>
                                        <p:strVal val="visible"/>
                                      </p:to>
                                    </p:set>
                                    <p:anim calcmode="lin" valueType="num">
                                      <p:cBhvr>
                                        <p:cTn id="7" dur="500" fill="hold"/>
                                        <p:tgtEl>
                                          <p:spTgt spid="333826"/>
                                        </p:tgtEl>
                                        <p:attrNameLst>
                                          <p:attrName>ppt_x</p:attrName>
                                        </p:attrNameLst>
                                      </p:cBhvr>
                                      <p:tavLst>
                                        <p:tav tm="0">
                                          <p:val>
                                            <p:strVal val="#ppt_x+#ppt_w/2"/>
                                          </p:val>
                                        </p:tav>
                                        <p:tav tm="100000">
                                          <p:val>
                                            <p:strVal val="#ppt_x"/>
                                          </p:val>
                                        </p:tav>
                                      </p:tavLst>
                                    </p:anim>
                                    <p:anim calcmode="lin" valueType="num">
                                      <p:cBhvr>
                                        <p:cTn id="8" dur="500" fill="hold"/>
                                        <p:tgtEl>
                                          <p:spTgt spid="333826"/>
                                        </p:tgtEl>
                                        <p:attrNameLst>
                                          <p:attrName>ppt_y</p:attrName>
                                        </p:attrNameLst>
                                      </p:cBhvr>
                                      <p:tavLst>
                                        <p:tav tm="0">
                                          <p:val>
                                            <p:strVal val="#ppt_y"/>
                                          </p:val>
                                        </p:tav>
                                        <p:tav tm="100000">
                                          <p:val>
                                            <p:strVal val="#ppt_y"/>
                                          </p:val>
                                        </p:tav>
                                      </p:tavLst>
                                    </p:anim>
                                    <p:anim calcmode="lin" valueType="num">
                                      <p:cBhvr>
                                        <p:cTn id="9" dur="500" fill="hold"/>
                                        <p:tgtEl>
                                          <p:spTgt spid="333826"/>
                                        </p:tgtEl>
                                        <p:attrNameLst>
                                          <p:attrName>ppt_w</p:attrName>
                                        </p:attrNameLst>
                                      </p:cBhvr>
                                      <p:tavLst>
                                        <p:tav tm="0">
                                          <p:val>
                                            <p:fltVal val="0"/>
                                          </p:val>
                                        </p:tav>
                                        <p:tav tm="100000">
                                          <p:val>
                                            <p:strVal val="#ppt_w"/>
                                          </p:val>
                                        </p:tav>
                                      </p:tavLst>
                                    </p:anim>
                                    <p:anim calcmode="lin" valueType="num">
                                      <p:cBhvr>
                                        <p:cTn id="10" dur="500" fill="hold"/>
                                        <p:tgtEl>
                                          <p:spTgt spid="333826"/>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22" presetClass="entr" presetSubtype="2" fill="hold" grpId="0" nodeType="afterEffect">
                                  <p:stCondLst>
                                    <p:cond delay="1000"/>
                                  </p:stCondLst>
                                  <p:childTnLst>
                                    <p:set>
                                      <p:cBhvr>
                                        <p:cTn id="13" dur="1" fill="hold">
                                          <p:stCondLst>
                                            <p:cond delay="0"/>
                                          </p:stCondLst>
                                        </p:cTn>
                                        <p:tgtEl>
                                          <p:spTgt spid="6"/>
                                        </p:tgtEl>
                                        <p:attrNameLst>
                                          <p:attrName>style.visibility</p:attrName>
                                        </p:attrNameLst>
                                      </p:cBhvr>
                                      <p:to>
                                        <p:strVal val="visible"/>
                                      </p:to>
                                    </p:set>
                                    <p:animEffect transition="in" filter="wipe(right)">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26" grpId="0" autoUpdateAnimBg="0"/>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extLst/>
          </p:nvPr>
        </p:nvGraphicFramePr>
        <p:xfrm>
          <a:off x="-30163" y="1192213"/>
          <a:ext cx="8915401" cy="5889625"/>
        </p:xfrm>
        <a:graphic>
          <a:graphicData uri="http://schemas.openxmlformats.org/presentationml/2006/ole">
            <mc:AlternateContent xmlns:mc="http://schemas.openxmlformats.org/markup-compatibility/2006">
              <mc:Choice xmlns:v="urn:schemas-microsoft-com:vml" Requires="v">
                <p:oleObj spid="_x0000_s27836471" name="Chart" r:id="rId5" imgW="8258192" imgH="5505515" progId="MSGraph.Chart.8">
                  <p:embed followColorScheme="full"/>
                </p:oleObj>
              </mc:Choice>
              <mc:Fallback>
                <p:oleObj name="Chart" r:id="rId5" imgW="8258192" imgH="5505515" progId="MSGraph.Chart.8">
                  <p:embed followColorScheme="full"/>
                  <p:pic>
                    <p:nvPicPr>
                      <p:cNvPr id="0" name=""/>
                      <p:cNvPicPr>
                        <a:picLocks noChangeAspect="1" noChangeArrowheads="1"/>
                      </p:cNvPicPr>
                      <p:nvPr/>
                    </p:nvPicPr>
                    <p:blipFill>
                      <a:blip r:embed="rId6"/>
                      <a:srcRect/>
                      <a:stretch>
                        <a:fillRect/>
                      </a:stretch>
                    </p:blipFill>
                    <p:spPr bwMode="auto">
                      <a:xfrm>
                        <a:off x="-30163" y="1192213"/>
                        <a:ext cx="8915401" cy="588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87" name="Rectangle 3"/>
          <p:cNvSpPr>
            <a:spLocks noGrp="1" noChangeArrowheads="1"/>
          </p:cNvSpPr>
          <p:nvPr>
            <p:ph type="title"/>
          </p:nvPr>
        </p:nvSpPr>
        <p:spPr>
          <a:xfrm>
            <a:off x="228600" y="0"/>
            <a:ext cx="7848600" cy="1143000"/>
          </a:xfrm>
        </p:spPr>
        <p:txBody>
          <a:bodyPr/>
          <a:lstStyle/>
          <a:p>
            <a:r>
              <a:rPr lang="en-US" dirty="0" smtClean="0">
                <a:latin typeface="Arial" panose="020B0604020202020204" pitchFamily="34" charset="0"/>
              </a:rPr>
              <a:t>Profitability Peaks &amp; Troughs in the P/C Insurance Industry, 1975 – 2014:Q1*</a:t>
            </a:r>
          </a:p>
        </p:txBody>
      </p:sp>
      <p:sp>
        <p:nvSpPr>
          <p:cNvPr id="16388" name="Rectangle 4"/>
          <p:cNvSpPr>
            <a:spLocks noChangeArrowheads="1"/>
          </p:cNvSpPr>
          <p:nvPr/>
        </p:nvSpPr>
        <p:spPr bwMode="auto">
          <a:xfrm>
            <a:off x="244272" y="6154005"/>
            <a:ext cx="8249055" cy="600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1100" dirty="0">
                <a:solidFill>
                  <a:srgbClr val="000000"/>
                </a:solidFill>
              </a:rPr>
              <a:t>*Profitability =  P/C insurer ROEs. </a:t>
            </a:r>
            <a:r>
              <a:rPr lang="en-US" sz="1100" dirty="0" smtClean="0">
                <a:solidFill>
                  <a:srgbClr val="000000"/>
                </a:solidFill>
              </a:rPr>
              <a:t>2011-14 </a:t>
            </a:r>
            <a:r>
              <a:rPr lang="en-US" sz="1100" dirty="0">
                <a:solidFill>
                  <a:srgbClr val="000000"/>
                </a:solidFill>
              </a:rPr>
              <a:t>figures are estimates based on ROAS data.  Note:  Data for </a:t>
            </a:r>
            <a:r>
              <a:rPr lang="en-US" sz="1100" dirty="0" smtClean="0">
                <a:solidFill>
                  <a:srgbClr val="000000"/>
                </a:solidFill>
              </a:rPr>
              <a:t>2008-2014 </a:t>
            </a:r>
            <a:r>
              <a:rPr lang="en-US" sz="1100" dirty="0">
                <a:solidFill>
                  <a:srgbClr val="000000"/>
                </a:solidFill>
              </a:rPr>
              <a:t>exclude mortgage and financial guaranty insurers.</a:t>
            </a:r>
          </a:p>
          <a:p>
            <a:r>
              <a:rPr lang="en-US" sz="1100" dirty="0">
                <a:solidFill>
                  <a:srgbClr val="000000"/>
                </a:solidFill>
              </a:rPr>
              <a:t>Source:  Insurance Information Institute; NAIC, ISO, A.M. Best.</a:t>
            </a:r>
          </a:p>
        </p:txBody>
      </p:sp>
      <p:sp>
        <p:nvSpPr>
          <p:cNvPr id="16390" name="AutoShape 7"/>
          <p:cNvSpPr>
            <a:spLocks noChangeArrowheads="1"/>
          </p:cNvSpPr>
          <p:nvPr/>
        </p:nvSpPr>
        <p:spPr bwMode="auto">
          <a:xfrm>
            <a:off x="1209675" y="1200150"/>
            <a:ext cx="1425575" cy="381000"/>
          </a:xfrm>
          <a:prstGeom prst="wedgeRectCallout">
            <a:avLst>
              <a:gd name="adj1" fmla="val -41545"/>
              <a:gd name="adj2" fmla="val 216782"/>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1977:19.0%</a:t>
            </a:r>
            <a:endParaRPr lang="en-US" sz="1200">
              <a:solidFill>
                <a:srgbClr val="000000"/>
              </a:solidFill>
            </a:endParaRPr>
          </a:p>
        </p:txBody>
      </p:sp>
      <p:sp>
        <p:nvSpPr>
          <p:cNvPr id="16394" name="AutoShape 11"/>
          <p:cNvSpPr>
            <a:spLocks noChangeArrowheads="1"/>
          </p:cNvSpPr>
          <p:nvPr/>
        </p:nvSpPr>
        <p:spPr bwMode="auto">
          <a:xfrm>
            <a:off x="3135313" y="1344153"/>
            <a:ext cx="1479550" cy="381000"/>
          </a:xfrm>
          <a:prstGeom prst="wedgeRectCallout">
            <a:avLst>
              <a:gd name="adj1" fmla="val -36065"/>
              <a:gd name="adj2" fmla="val 245160"/>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1987:17.3%</a:t>
            </a:r>
            <a:endParaRPr lang="en-US" sz="1200">
              <a:solidFill>
                <a:srgbClr val="000000"/>
              </a:solidFill>
            </a:endParaRPr>
          </a:p>
        </p:txBody>
      </p:sp>
      <p:sp>
        <p:nvSpPr>
          <p:cNvPr id="16395" name="AutoShape 12"/>
          <p:cNvSpPr>
            <a:spLocks noChangeArrowheads="1"/>
          </p:cNvSpPr>
          <p:nvPr/>
        </p:nvSpPr>
        <p:spPr bwMode="auto">
          <a:xfrm>
            <a:off x="4368800" y="2214563"/>
            <a:ext cx="1677988" cy="381000"/>
          </a:xfrm>
          <a:prstGeom prst="wedgeRectCallout">
            <a:avLst>
              <a:gd name="adj1" fmla="val 7770"/>
              <a:gd name="adj2" fmla="val 22427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1997:11.6%</a:t>
            </a:r>
            <a:endParaRPr lang="en-US" sz="1200">
              <a:solidFill>
                <a:srgbClr val="000000"/>
              </a:solidFill>
            </a:endParaRPr>
          </a:p>
        </p:txBody>
      </p:sp>
      <p:sp>
        <p:nvSpPr>
          <p:cNvPr id="16396" name="AutoShape 13"/>
          <p:cNvSpPr>
            <a:spLocks noChangeArrowheads="1"/>
          </p:cNvSpPr>
          <p:nvPr/>
        </p:nvSpPr>
        <p:spPr bwMode="auto">
          <a:xfrm>
            <a:off x="6513439" y="2163763"/>
            <a:ext cx="1422400" cy="381000"/>
          </a:xfrm>
          <a:prstGeom prst="wedgeRectCallout">
            <a:avLst>
              <a:gd name="adj1" fmla="val -5991"/>
              <a:gd name="adj2" fmla="val 209199"/>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2006:12.7%</a:t>
            </a:r>
            <a:endParaRPr lang="en-US" sz="1200">
              <a:solidFill>
                <a:srgbClr val="000000"/>
              </a:solidFill>
            </a:endParaRPr>
          </a:p>
        </p:txBody>
      </p:sp>
      <p:sp>
        <p:nvSpPr>
          <p:cNvPr id="16401" name="AutoShape 18"/>
          <p:cNvSpPr>
            <a:spLocks noChangeArrowheads="1"/>
          </p:cNvSpPr>
          <p:nvPr/>
        </p:nvSpPr>
        <p:spPr bwMode="auto">
          <a:xfrm>
            <a:off x="2786218" y="5168745"/>
            <a:ext cx="1447800" cy="381000"/>
          </a:xfrm>
          <a:prstGeom prst="wedgeRectCallout">
            <a:avLst>
              <a:gd name="adj1" fmla="val -51572"/>
              <a:gd name="adj2" fmla="val -122259"/>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1984: 1.8%</a:t>
            </a:r>
            <a:endParaRPr lang="en-US" sz="1200">
              <a:solidFill>
                <a:srgbClr val="000000"/>
              </a:solidFill>
            </a:endParaRPr>
          </a:p>
        </p:txBody>
      </p:sp>
      <p:sp>
        <p:nvSpPr>
          <p:cNvPr id="16402" name="AutoShape 19"/>
          <p:cNvSpPr>
            <a:spLocks noChangeArrowheads="1"/>
          </p:cNvSpPr>
          <p:nvPr/>
        </p:nvSpPr>
        <p:spPr bwMode="auto">
          <a:xfrm>
            <a:off x="4463334" y="5176682"/>
            <a:ext cx="1447800" cy="381000"/>
          </a:xfrm>
          <a:prstGeom prst="wedgeRectCallout">
            <a:avLst>
              <a:gd name="adj1" fmla="val -60529"/>
              <a:gd name="adj2" fmla="val -214859"/>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1992: 4.5%</a:t>
            </a:r>
            <a:endParaRPr lang="en-US" sz="1200">
              <a:solidFill>
                <a:srgbClr val="000000"/>
              </a:solidFill>
            </a:endParaRPr>
          </a:p>
        </p:txBody>
      </p:sp>
      <p:sp>
        <p:nvSpPr>
          <p:cNvPr id="16403" name="AutoShape 20"/>
          <p:cNvSpPr>
            <a:spLocks noChangeArrowheads="1"/>
          </p:cNvSpPr>
          <p:nvPr/>
        </p:nvSpPr>
        <p:spPr bwMode="auto">
          <a:xfrm>
            <a:off x="6388036" y="5136279"/>
            <a:ext cx="1600200" cy="381000"/>
          </a:xfrm>
          <a:prstGeom prst="wedgeRectCallout">
            <a:avLst>
              <a:gd name="adj1" fmla="val -63227"/>
              <a:gd name="adj2" fmla="val -17442"/>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2001: -1.2%</a:t>
            </a:r>
            <a:endParaRPr lang="en-US" sz="1200">
              <a:solidFill>
                <a:srgbClr val="000000"/>
              </a:solidFill>
            </a:endParaRPr>
          </a:p>
        </p:txBody>
      </p:sp>
      <p:sp>
        <p:nvSpPr>
          <p:cNvPr id="16404" name="AutoShape 21"/>
          <p:cNvSpPr>
            <a:spLocks noChangeArrowheads="1"/>
          </p:cNvSpPr>
          <p:nvPr/>
        </p:nvSpPr>
        <p:spPr bwMode="auto">
          <a:xfrm rot="511939">
            <a:off x="1550988" y="2055813"/>
            <a:ext cx="1603375" cy="612775"/>
          </a:xfrm>
          <a:prstGeom prst="rightArrow">
            <a:avLst>
              <a:gd name="adj1" fmla="val 50000"/>
              <a:gd name="adj2" fmla="val 93119"/>
            </a:avLst>
          </a:prstGeom>
          <a:solidFill>
            <a:srgbClr val="FF00FF"/>
          </a:solidFill>
          <a:ln w="9525">
            <a:solidFill>
              <a:schemeClr val="tx1"/>
            </a:solidFill>
            <a:miter lim="800000"/>
            <a:headEnd/>
            <a:tailEnd/>
          </a:ln>
        </p:spPr>
        <p:txBody>
          <a:bodyPr lIns="92075" tIns="46038" rIns="92075" bIns="46038"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400" b="1">
                <a:solidFill>
                  <a:srgbClr val="FFFFFF"/>
                </a:solidFill>
              </a:rPr>
              <a:t>10 Years</a:t>
            </a:r>
          </a:p>
        </p:txBody>
      </p:sp>
      <p:sp>
        <p:nvSpPr>
          <p:cNvPr id="16405" name="AutoShape 22"/>
          <p:cNvSpPr>
            <a:spLocks noChangeArrowheads="1"/>
          </p:cNvSpPr>
          <p:nvPr/>
        </p:nvSpPr>
        <p:spPr bwMode="auto">
          <a:xfrm rot="937132">
            <a:off x="3584575" y="2652713"/>
            <a:ext cx="1711325" cy="612775"/>
          </a:xfrm>
          <a:prstGeom prst="rightArrow">
            <a:avLst>
              <a:gd name="adj1" fmla="val 50000"/>
              <a:gd name="adj2" fmla="val 92949"/>
            </a:avLst>
          </a:prstGeom>
          <a:solidFill>
            <a:srgbClr val="FF00FF"/>
          </a:solidFill>
          <a:ln w="9525">
            <a:solidFill>
              <a:schemeClr val="tx1"/>
            </a:solidFill>
            <a:miter lim="800000"/>
            <a:headEnd/>
            <a:tailEnd/>
          </a:ln>
        </p:spPr>
        <p:txBody>
          <a:bodyPr lIns="92075" tIns="46038" rIns="92075" bIns="46038"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400" b="1">
                <a:solidFill>
                  <a:srgbClr val="FFFFFF"/>
                </a:solidFill>
              </a:rPr>
              <a:t>10 Years</a:t>
            </a:r>
          </a:p>
        </p:txBody>
      </p:sp>
      <p:sp>
        <p:nvSpPr>
          <p:cNvPr id="16406" name="AutoShape 23"/>
          <p:cNvSpPr>
            <a:spLocks noChangeArrowheads="1"/>
          </p:cNvSpPr>
          <p:nvPr/>
        </p:nvSpPr>
        <p:spPr bwMode="auto">
          <a:xfrm>
            <a:off x="5586413" y="2874963"/>
            <a:ext cx="1447800" cy="612775"/>
          </a:xfrm>
          <a:prstGeom prst="rightArrow">
            <a:avLst>
              <a:gd name="adj1" fmla="val 50000"/>
              <a:gd name="adj2" fmla="val 82979"/>
            </a:avLst>
          </a:prstGeom>
          <a:solidFill>
            <a:srgbClr val="FF00FF"/>
          </a:solidFill>
          <a:ln w="9525">
            <a:solidFill>
              <a:schemeClr val="tx1"/>
            </a:solidFill>
            <a:miter lim="800000"/>
            <a:headEnd/>
            <a:tailEnd/>
          </a:ln>
        </p:spPr>
        <p:txBody>
          <a:bodyPr lIns="92075" tIns="46038" rIns="92075" bIns="46038"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400" b="1">
                <a:solidFill>
                  <a:srgbClr val="FFFFFF"/>
                </a:solidFill>
              </a:rPr>
              <a:t>9 Years</a:t>
            </a:r>
          </a:p>
        </p:txBody>
      </p:sp>
      <p:sp>
        <p:nvSpPr>
          <p:cNvPr id="16407" name="Text Box 17"/>
          <p:cNvSpPr txBox="1">
            <a:spLocks noChangeArrowheads="1"/>
          </p:cNvSpPr>
          <p:nvPr/>
        </p:nvSpPr>
        <p:spPr bwMode="auto">
          <a:xfrm>
            <a:off x="5621338" y="1117600"/>
            <a:ext cx="3254375" cy="646113"/>
          </a:xfrm>
          <a:prstGeom prst="rect">
            <a:avLst/>
          </a:prstGeom>
          <a:solidFill>
            <a:srgbClr val="28688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FFFFFF"/>
                </a:solidFill>
              </a:rPr>
              <a:t>History suggests next ROE peak will be in 2016-2017</a:t>
            </a:r>
          </a:p>
        </p:txBody>
      </p:sp>
      <p:sp>
        <p:nvSpPr>
          <p:cNvPr id="16408" name="Rectangle 7"/>
          <p:cNvSpPr>
            <a:spLocks noChangeArrowheads="1"/>
          </p:cNvSpPr>
          <p:nvPr/>
        </p:nvSpPr>
        <p:spPr bwMode="black">
          <a:xfrm>
            <a:off x="185738" y="1155700"/>
            <a:ext cx="1023937"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a:solidFill>
                  <a:srgbClr val="225A7A"/>
                </a:solidFill>
              </a:rPr>
              <a:t>ROE</a:t>
            </a:r>
          </a:p>
        </p:txBody>
      </p:sp>
      <p:sp>
        <p:nvSpPr>
          <p:cNvPr id="16409" name="AutoShape 6"/>
          <p:cNvSpPr>
            <a:spLocks noChangeArrowheads="1"/>
          </p:cNvSpPr>
          <p:nvPr/>
        </p:nvSpPr>
        <p:spPr bwMode="auto">
          <a:xfrm>
            <a:off x="902751" y="5147749"/>
            <a:ext cx="1447800" cy="381000"/>
          </a:xfrm>
          <a:prstGeom prst="wedgeRectCallout">
            <a:avLst>
              <a:gd name="adj1" fmla="val -43472"/>
              <a:gd name="adj2" fmla="val -143778"/>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1975: 2.4%</a:t>
            </a:r>
            <a:endParaRPr lang="en-US" sz="1200">
              <a:solidFill>
                <a:srgbClr val="000000"/>
              </a:solidFill>
            </a:endParaRPr>
          </a:p>
        </p:txBody>
      </p:sp>
      <p:sp>
        <p:nvSpPr>
          <p:cNvPr id="29" name="AutoShape 8"/>
          <p:cNvSpPr>
            <a:spLocks noChangeArrowheads="1"/>
          </p:cNvSpPr>
          <p:nvPr/>
        </p:nvSpPr>
        <p:spPr bwMode="blackWhite">
          <a:xfrm>
            <a:off x="7453175" y="2619376"/>
            <a:ext cx="879475" cy="660400"/>
          </a:xfrm>
          <a:prstGeom prst="wedgeRectCallout">
            <a:avLst>
              <a:gd name="adj1" fmla="val 52204"/>
              <a:gd name="adj2" fmla="val 7896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b="1" dirty="0" smtClean="0">
                <a:solidFill>
                  <a:srgbClr val="FFFFFF"/>
                </a:solidFill>
              </a:rPr>
              <a:t>2013 10.4%</a:t>
            </a:r>
            <a:endParaRPr lang="en-US" b="1" dirty="0">
              <a:solidFill>
                <a:srgbClr val="FFFFFF"/>
              </a:solidFill>
            </a:endParaRPr>
          </a:p>
        </p:txBody>
      </p:sp>
      <p:sp>
        <p:nvSpPr>
          <p:cNvPr id="19" name="AutoShape 8"/>
          <p:cNvSpPr>
            <a:spLocks noChangeArrowheads="1"/>
          </p:cNvSpPr>
          <p:nvPr/>
        </p:nvSpPr>
        <p:spPr bwMode="blackWhite">
          <a:xfrm>
            <a:off x="7778839" y="4457623"/>
            <a:ext cx="1106399" cy="660400"/>
          </a:xfrm>
          <a:prstGeom prst="wedgeRectCallout">
            <a:avLst>
              <a:gd name="adj1" fmla="val 25845"/>
              <a:gd name="adj2" fmla="val -10044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b="1" dirty="0" smtClean="0">
                <a:solidFill>
                  <a:srgbClr val="FFFFFF"/>
                </a:solidFill>
              </a:rPr>
              <a:t>2014:Q1 8.2%</a:t>
            </a:r>
            <a:endParaRPr lang="en-US" b="1" dirty="0">
              <a:solidFill>
                <a:srgbClr val="FFFFFF"/>
              </a:solidFill>
            </a:endParaRPr>
          </a:p>
        </p:txBody>
      </p:sp>
    </p:spTree>
    <p:custDataLst>
      <p:tags r:id="rId2"/>
    </p:custDataLst>
    <p:extLst>
      <p:ext uri="{BB962C8B-B14F-4D97-AF65-F5344CB8AC3E}">
        <p14:creationId xmlns:p14="http://schemas.microsoft.com/office/powerpoint/2010/main" val="4266031932"/>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110"/>
          <p:cNvSpPr>
            <a:spLocks noGrp="1" noChangeArrowheads="1"/>
          </p:cNvSpPr>
          <p:nvPr>
            <p:ph type="sldNum" sz="quarter" idx="12"/>
          </p:nvPr>
        </p:nvSpPr>
        <p:spPr/>
        <p:txBody>
          <a:bodyPr/>
          <a:lstStyle/>
          <a:p>
            <a:pPr>
              <a:defRPr/>
            </a:pPr>
            <a:fld id="{369B5D5E-38A7-43B7-8BD4-F77E16827FD2}" type="slidenum">
              <a:rPr lang="en-US" smtClean="0">
                <a:solidFill>
                  <a:srgbClr val="000000"/>
                </a:solidFill>
              </a:rPr>
              <a:pPr>
                <a:defRPr/>
              </a:pPr>
              <a:t>40</a:t>
            </a:fld>
            <a:endParaRPr lang="en-US" smtClean="0">
              <a:solidFill>
                <a:srgbClr val="000000"/>
              </a:solidFill>
            </a:endParaRPr>
          </a:p>
        </p:txBody>
      </p:sp>
      <p:sp>
        <p:nvSpPr>
          <p:cNvPr id="22531" name="Rectangle 191"/>
          <p:cNvSpPr>
            <a:spLocks noGrp="1" noChangeArrowheads="1"/>
          </p:cNvSpPr>
          <p:nvPr>
            <p:ph type="title"/>
          </p:nvPr>
        </p:nvSpPr>
        <p:spPr/>
        <p:txBody>
          <a:bodyPr/>
          <a:lstStyle/>
          <a:p>
            <a:r>
              <a:rPr lang="en-US" sz="2400" dirty="0" smtClean="0"/>
              <a:t>Top Ten Most Expensive And Least Expensive States For Homeowners Insurance, 2011 (1)</a:t>
            </a:r>
          </a:p>
        </p:txBody>
      </p:sp>
      <p:graphicFrame>
        <p:nvGraphicFramePr>
          <p:cNvPr id="2098375" name="Group 199"/>
          <p:cNvGraphicFramePr>
            <a:graphicFrameLocks noGrp="1"/>
          </p:cNvGraphicFramePr>
          <p:nvPr/>
        </p:nvGraphicFramePr>
        <p:xfrm>
          <a:off x="598488" y="1874838"/>
          <a:ext cx="7519987" cy="2947039"/>
        </p:xfrm>
        <a:graphic>
          <a:graphicData uri="http://schemas.openxmlformats.org/drawingml/2006/table">
            <a:tbl>
              <a:tblPr/>
              <a:tblGrid>
                <a:gridCol w="639027"/>
                <a:gridCol w="1691812"/>
                <a:gridCol w="1324027"/>
                <a:gridCol w="956242"/>
                <a:gridCol w="1618255"/>
                <a:gridCol w="1290624"/>
              </a:tblGrid>
              <a:tr h="249238">
                <a:tc>
                  <a:txBody>
                    <a:bodyPr/>
                    <a:lstStyle/>
                    <a:p>
                      <a:pPr marL="0" marR="0" algn="ctr">
                        <a:spcBef>
                          <a:spcPts val="0"/>
                        </a:spcBef>
                        <a:spcAft>
                          <a:spcPts val="0"/>
                        </a:spcAft>
                      </a:pPr>
                      <a:r>
                        <a:rPr lang="en-US" sz="1400" b="1" dirty="0" smtClean="0">
                          <a:solidFill>
                            <a:srgbClr val="FFFFFF"/>
                          </a:solidFill>
                          <a:latin typeface="Arial"/>
                          <a:ea typeface="Calibri"/>
                          <a:cs typeface="Times New Roman"/>
                        </a:rPr>
                        <a:t>Rank </a:t>
                      </a:r>
                      <a:endParaRPr lang="en-US" sz="1400" dirty="0">
                        <a:latin typeface="Calibri"/>
                        <a:ea typeface="Calibri"/>
                        <a:cs typeface="Times New Roman"/>
                      </a:endParaRPr>
                    </a:p>
                  </a:txBody>
                  <a:tcPr marL="9525" marR="9525" marT="9525" marB="9525" anchor="b">
                    <a:lnL cap="flat">
                      <a:noFill/>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Most </a:t>
                      </a:r>
                      <a:endParaRPr lang="en-US" sz="1400" b="1" dirty="0" smtClean="0">
                        <a:solidFill>
                          <a:srgbClr val="FFFFFF"/>
                        </a:solidFill>
                        <a:latin typeface="Arial"/>
                        <a:ea typeface="Calibri"/>
                        <a:cs typeface="Times New Roman"/>
                      </a:endParaRPr>
                    </a:p>
                    <a:p>
                      <a:pPr marL="0" marR="0" algn="ctr">
                        <a:spcBef>
                          <a:spcPts val="0"/>
                        </a:spcBef>
                        <a:spcAft>
                          <a:spcPts val="0"/>
                        </a:spcAft>
                      </a:pPr>
                      <a:r>
                        <a:rPr lang="en-US" sz="1400" b="1" dirty="0" smtClean="0">
                          <a:solidFill>
                            <a:srgbClr val="FFFFFF"/>
                          </a:solidFill>
                          <a:latin typeface="Arial"/>
                          <a:ea typeface="Calibri"/>
                          <a:cs typeface="Times New Roman"/>
                        </a:rPr>
                        <a:t>expensive </a:t>
                      </a:r>
                      <a:r>
                        <a:rPr lang="en-US" sz="1400" b="1" dirty="0">
                          <a:solidFill>
                            <a:srgbClr val="FFFFFF"/>
                          </a:solidFill>
                          <a:latin typeface="Arial"/>
                          <a:ea typeface="Calibri"/>
                          <a:cs typeface="Times New Roman"/>
                        </a:rPr>
                        <a:t>states</a:t>
                      </a:r>
                      <a:endParaRPr lang="en-US" sz="1400" dirty="0">
                        <a:latin typeface="Calibri"/>
                        <a:ea typeface="Calibri"/>
                        <a:cs typeface="Times New Roman"/>
                      </a:endParaRPr>
                    </a:p>
                  </a:txBody>
                  <a:tcPr marL="9525" marR="9525" marT="9525" marB="9525"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smtClean="0">
                          <a:solidFill>
                            <a:srgbClr val="FFFFFF"/>
                          </a:solidFill>
                          <a:latin typeface="Arial"/>
                          <a:ea typeface="Calibri"/>
                          <a:cs typeface="Times New Roman"/>
                        </a:rPr>
                        <a:t>HO average</a:t>
                      </a:r>
                      <a:r>
                        <a:rPr lang="en-US" sz="1400" b="1" baseline="0" dirty="0" smtClean="0">
                          <a:solidFill>
                            <a:srgbClr val="FFFFFF"/>
                          </a:solidFill>
                          <a:latin typeface="Arial"/>
                          <a:ea typeface="Calibri"/>
                          <a:cs typeface="Times New Roman"/>
                        </a:rPr>
                        <a:t> premium</a:t>
                      </a:r>
                      <a:endParaRPr lang="en-US" sz="1400" dirty="0">
                        <a:latin typeface="Calibri"/>
                        <a:ea typeface="Calibri"/>
                        <a:cs typeface="Times New Roman"/>
                      </a:endParaRPr>
                    </a:p>
                  </a:txBody>
                  <a:tcPr marL="9525" marR="9525" marT="9525" marB="9525"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Rank</a:t>
                      </a:r>
                      <a:endParaRPr lang="en-US" sz="1400" dirty="0">
                        <a:latin typeface="Calibri"/>
                        <a:ea typeface="Calibri"/>
                        <a:cs typeface="Times New Roman"/>
                      </a:endParaRPr>
                    </a:p>
                  </a:txBody>
                  <a:tcPr marL="9525" marR="9525" marT="9525" marB="9525"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Least </a:t>
                      </a:r>
                      <a:endParaRPr lang="en-US" sz="1400" b="1" dirty="0" smtClean="0">
                        <a:solidFill>
                          <a:srgbClr val="FFFFFF"/>
                        </a:solidFill>
                        <a:latin typeface="Arial"/>
                        <a:ea typeface="Calibri"/>
                        <a:cs typeface="Times New Roman"/>
                      </a:endParaRPr>
                    </a:p>
                    <a:p>
                      <a:pPr marL="0" marR="0" algn="ctr">
                        <a:spcBef>
                          <a:spcPts val="0"/>
                        </a:spcBef>
                        <a:spcAft>
                          <a:spcPts val="0"/>
                        </a:spcAft>
                      </a:pPr>
                      <a:r>
                        <a:rPr lang="en-US" sz="1400" b="1" dirty="0" smtClean="0">
                          <a:solidFill>
                            <a:srgbClr val="FFFFFF"/>
                          </a:solidFill>
                          <a:latin typeface="Arial"/>
                          <a:ea typeface="Calibri"/>
                          <a:cs typeface="Times New Roman"/>
                        </a:rPr>
                        <a:t>expensive states</a:t>
                      </a:r>
                      <a:endParaRPr lang="en-US" sz="1400" dirty="0">
                        <a:latin typeface="Calibri"/>
                        <a:ea typeface="Calibri"/>
                        <a:cs typeface="Times New Roman"/>
                      </a:endParaRPr>
                    </a:p>
                  </a:txBody>
                  <a:tcPr marL="9525" marR="9525" marT="9525" marB="9525"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smtClean="0">
                          <a:solidFill>
                            <a:srgbClr val="FFFFFF"/>
                          </a:solidFill>
                          <a:latin typeface="Arial"/>
                          <a:ea typeface="Calibri"/>
                          <a:cs typeface="Times New Roman"/>
                        </a:rPr>
                        <a:t>HO average</a:t>
                      </a:r>
                      <a:r>
                        <a:rPr lang="en-US" sz="1400" b="1" baseline="0" dirty="0" smtClean="0">
                          <a:solidFill>
                            <a:srgbClr val="FFFFFF"/>
                          </a:solidFill>
                          <a:latin typeface="Arial"/>
                          <a:ea typeface="Calibri"/>
                          <a:cs typeface="Times New Roman"/>
                        </a:rPr>
                        <a:t> premium </a:t>
                      </a:r>
                      <a:endParaRPr lang="en-US" sz="1400" dirty="0">
                        <a:latin typeface="Calibri"/>
                        <a:ea typeface="Calibri"/>
                        <a:cs typeface="Times New Roman"/>
                      </a:endParaRPr>
                    </a:p>
                  </a:txBody>
                  <a:tcPr marL="9525" marR="9525" marT="9525" marB="9525" anchor="b">
                    <a:lnL w="57150" cap="flat" cmpd="sng" algn="ctr">
                      <a:solidFill>
                        <a:schemeClr val="bg1"/>
                      </a:solidFill>
                      <a:prstDash val="solid"/>
                      <a:round/>
                      <a:headEnd type="none" w="med" len="med"/>
                      <a:tailEnd type="none" w="med" len="med"/>
                    </a:lnL>
                    <a:lnR cap="flat">
                      <a:noFill/>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r>
              <a:tr h="249238">
                <a:tc>
                  <a:txBody>
                    <a:bodyPr/>
                    <a:lstStyle/>
                    <a:p>
                      <a:pPr algn="ctr" fontAlgn="b"/>
                      <a:r>
                        <a:rPr lang="en-US" sz="1200" b="0" i="0" u="none" strike="noStrike">
                          <a:solidFill>
                            <a:srgbClr val="000000"/>
                          </a:solidFill>
                          <a:latin typeface="Arial"/>
                        </a:rPr>
                        <a:t>1</a:t>
                      </a:r>
                    </a:p>
                  </a:txBody>
                  <a:tcPr marL="9525" marR="9525" marT="9525" marB="0" anchor="b">
                    <a:lnL cap="flat">
                      <a:noFill/>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Florida</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algn="ctr" fontAlgn="b"/>
                      <a:r>
                        <a:rPr lang="en-US" sz="1200" b="0" i="0" u="none" strike="noStrike" dirty="0">
                          <a:solidFill>
                            <a:srgbClr val="000000"/>
                          </a:solidFill>
                          <a:latin typeface="Arial"/>
                        </a:rPr>
                        <a:t>$1,933</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1</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latin typeface="Arial"/>
                        </a:rPr>
                        <a:t>Idaho</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$518</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cap="flat">
                      <a:noFill/>
                    </a:lnR>
                    <a:lnT>
                      <a:noFill/>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54000">
                <a:tc>
                  <a:txBody>
                    <a:bodyPr/>
                    <a:lstStyle/>
                    <a:p>
                      <a:pPr algn="ctr" fontAlgn="b"/>
                      <a:r>
                        <a:rPr lang="en-US" sz="1200" b="0" i="0" u="none" strike="noStrike">
                          <a:solidFill>
                            <a:srgbClr val="000000"/>
                          </a:solidFill>
                          <a:latin typeface="Arial"/>
                        </a:rPr>
                        <a:t>2</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Louisiana</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algn="ctr" fontAlgn="b"/>
                      <a:r>
                        <a:rPr lang="en-US" sz="1200" b="0" i="0" u="none" strike="noStrike" dirty="0">
                          <a:solidFill>
                            <a:srgbClr val="000000"/>
                          </a:solidFill>
                          <a:latin typeface="Arial"/>
                        </a:rPr>
                        <a:t>1,672</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2</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latin typeface="Arial"/>
                        </a:rPr>
                        <a:t>Oregon</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latin typeface="Arial"/>
                        </a:rPr>
                        <a:t>559</a:t>
                      </a: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600" b="1" i="1" u="none" strike="noStrike" dirty="0">
                          <a:solidFill>
                            <a:srgbClr val="000000"/>
                          </a:solidFill>
                          <a:latin typeface="Arial"/>
                        </a:rPr>
                        <a:t>3</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600" b="1" i="1" u="none" strike="noStrike" dirty="0" smtClean="0">
                          <a:solidFill>
                            <a:schemeClr val="accent2"/>
                          </a:solidFill>
                          <a:latin typeface="Arial"/>
                        </a:rPr>
                        <a:t>Texas (2)</a:t>
                      </a:r>
                      <a:endParaRPr lang="en-US" sz="1600" b="1" i="1" u="none" strike="noStrike" dirty="0">
                        <a:solidFill>
                          <a:schemeClr val="accent2"/>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600" b="1" i="1" u="none" strike="noStrike" dirty="0">
                          <a:solidFill>
                            <a:srgbClr val="000000"/>
                          </a:solidFill>
                          <a:latin typeface="Arial"/>
                        </a:rPr>
                        <a:t>1,578</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3</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latin typeface="Arial"/>
                        </a:rPr>
                        <a:t>Utah</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latin typeface="Arial"/>
                        </a:rPr>
                        <a:t>563</a:t>
                      </a: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200" b="0" i="0" u="none" strike="noStrike">
                          <a:solidFill>
                            <a:srgbClr val="000000"/>
                          </a:solidFill>
                          <a:latin typeface="Arial"/>
                        </a:rPr>
                        <a:t>4</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latin typeface="Arial"/>
                        </a:rPr>
                        <a:t>Mississippi</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latin typeface="Arial"/>
                        </a:rPr>
                        <a:t>1,409</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4</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latin typeface="Arial"/>
                        </a:rPr>
                        <a:t>Wisconsin</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latin typeface="Arial"/>
                        </a:rPr>
                        <a:t>592</a:t>
                      </a: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200" b="0" i="0" u="none" strike="noStrike">
                          <a:solidFill>
                            <a:srgbClr val="000000"/>
                          </a:solidFill>
                          <a:latin typeface="Arial"/>
                        </a:rPr>
                        <a:t>5</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latin typeface="Arial"/>
                        </a:rPr>
                        <a:t>Oklahoma</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latin typeface="Arial"/>
                        </a:rPr>
                        <a:t>1,386</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5</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latin typeface="Arial"/>
                        </a:rPr>
                        <a:t>Washington</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latin typeface="Arial"/>
                        </a:rPr>
                        <a:t>626</a:t>
                      </a: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200" b="0" i="0" u="none" strike="noStrike">
                          <a:solidFill>
                            <a:srgbClr val="000000"/>
                          </a:solidFill>
                          <a:latin typeface="Arial"/>
                        </a:rPr>
                        <a:t>6</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latin typeface="Arial"/>
                        </a:rPr>
                        <a:t>Alabama</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latin typeface="Arial"/>
                        </a:rPr>
                        <a:t>1,163</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6</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latin typeface="Arial"/>
                        </a:rPr>
                        <a:t>Ohio</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latin typeface="Arial"/>
                        </a:rPr>
                        <a:t>644</a:t>
                      </a: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200" b="0" i="0" u="none" strike="noStrike">
                          <a:solidFill>
                            <a:srgbClr val="000000"/>
                          </a:solidFill>
                          <a:latin typeface="Arial"/>
                        </a:rPr>
                        <a:t>7</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latin typeface="Arial"/>
                        </a:rPr>
                        <a:t>Rhode Island</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latin typeface="Arial"/>
                        </a:rPr>
                        <a:t>1,139</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7</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latin typeface="Arial"/>
                        </a:rPr>
                        <a:t>Delaware</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latin typeface="Arial"/>
                        </a:rPr>
                        <a:t>664</a:t>
                      </a: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200" b="0" i="0" u="none" strike="noStrike">
                          <a:solidFill>
                            <a:srgbClr val="000000"/>
                          </a:solidFill>
                          <a:latin typeface="Arial"/>
                        </a:rPr>
                        <a:t>8</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latin typeface="Arial"/>
                        </a:rPr>
                        <a:t>Kansas</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latin typeface="Arial"/>
                        </a:rPr>
                        <a:t>1,103</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8</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latin typeface="Arial"/>
                        </a:rPr>
                        <a:t>Arizona </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latin typeface="Arial"/>
                        </a:rPr>
                        <a:t>675</a:t>
                      </a: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200" b="0" i="0" u="none" strike="noStrike">
                          <a:solidFill>
                            <a:srgbClr val="000000"/>
                          </a:solidFill>
                          <a:latin typeface="Arial"/>
                        </a:rPr>
                        <a:t>9</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latin typeface="Arial"/>
                        </a:rPr>
                        <a:t>New York</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latin typeface="Arial"/>
                        </a:rPr>
                        <a:t>1,097</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9</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algn="ctr" fontAlgn="b"/>
                      <a:r>
                        <a:rPr lang="en-US" sz="1200" b="0" i="0" u="none" strike="noStrike" dirty="0">
                          <a:solidFill>
                            <a:srgbClr val="000000"/>
                          </a:solidFill>
                          <a:latin typeface="Arial"/>
                        </a:rPr>
                        <a:t>Nevada</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latin typeface="Arial"/>
                        </a:rPr>
                        <a:t>689</a:t>
                      </a: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r h="249238">
                <a:tc>
                  <a:txBody>
                    <a:bodyPr/>
                    <a:lstStyle/>
                    <a:p>
                      <a:pPr algn="ctr" fontAlgn="b"/>
                      <a:r>
                        <a:rPr lang="en-US" sz="1200" b="0" i="0" u="none" strike="noStrike">
                          <a:solidFill>
                            <a:srgbClr val="000000"/>
                          </a:solidFill>
                          <a:latin typeface="Arial"/>
                        </a:rPr>
                        <a:t>10</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latin typeface="Arial"/>
                        </a:rPr>
                        <a:t>Connecticut</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latin typeface="Arial"/>
                        </a:rPr>
                        <a:t>1,096</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10</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latin typeface="Arial"/>
                        </a:rPr>
                        <a:t>Iowa</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latin typeface="Arial"/>
                        </a:rPr>
                        <a:t>713</a:t>
                      </a: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bl>
          </a:graphicData>
        </a:graphic>
      </p:graphicFrame>
      <p:sp>
        <p:nvSpPr>
          <p:cNvPr id="22619" name="Text Box 537"/>
          <p:cNvSpPr txBox="1">
            <a:spLocks noChangeArrowheads="1"/>
          </p:cNvSpPr>
          <p:nvPr/>
        </p:nvSpPr>
        <p:spPr bwMode="auto">
          <a:xfrm>
            <a:off x="0" y="4872841"/>
            <a:ext cx="8763000" cy="1985159"/>
          </a:xfrm>
          <a:prstGeom prst="rect">
            <a:avLst/>
          </a:prstGeom>
          <a:noFill/>
          <a:ln w="9525" algn="ctr">
            <a:noFill/>
            <a:miter lim="800000"/>
            <a:headEnd/>
            <a:tailEnd/>
          </a:ln>
        </p:spPr>
        <p:txBody>
          <a:bodyPr lIns="365760" tIns="0" rIns="0" bIns="137160" anchor="b">
            <a:spAutoFit/>
          </a:bodyPr>
          <a:lstStyle/>
          <a:p>
            <a:pPr marL="228600" indent="-228600">
              <a:buFontTx/>
              <a:buAutoNum type="arabicParenBoth"/>
            </a:pPr>
            <a:r>
              <a:rPr lang="en-US" sz="1000" dirty="0" smtClean="0"/>
              <a:t>Includes policies written by Citizens Property Insurance Corp. (Florida) and Citizens Property Insurance Corp. (Louisiana), Alabama Insurance Underwriting Association, Mississippi Windstorm Underwriting Association, North Carolina Joint Underwriting Association and South Carolina Wind and Hail Underwriting Association. Other southeastern states have wind pools in operation and their data may not be included in this chart. Based on the HO-3 homeowner package policy for owner-occupied dwellings, 1 to 4 family units. Provides “all risks” coverage (except those specifically excluded in the policy) on buildings and broad named-peril coverage on personal property, and is the most common package written.</a:t>
            </a:r>
          </a:p>
          <a:p>
            <a:pPr marL="228600" indent="-228600">
              <a:buFontTx/>
              <a:buAutoNum type="arabicParenBoth"/>
            </a:pPr>
            <a:r>
              <a:rPr lang="en-US" sz="1000" dirty="0" smtClean="0"/>
              <a:t>The Texas Department of Insurance developed home insurance policy forms that are similar but not identical to the standard forms. In addition, due to the Texas Windstorm Association (which writes wind-only policies) classifying HO-1, 2 and 5 premiums as HO-3, the average premium for homeowners insurance is artificially high.</a:t>
            </a:r>
            <a:endParaRPr lang="en-US" sz="1000" dirty="0"/>
          </a:p>
          <a:p>
            <a:r>
              <a:rPr lang="en-US" sz="1000" dirty="0" smtClean="0"/>
              <a:t>Note: Average premium=Premiums/exposure per house years. A house year is equal to 365 days of insured coverage for a single dwelling. The NAIC does not rank state average expenditures and does not endorse any conclusions drawn from this data.</a:t>
            </a:r>
          </a:p>
          <a:p>
            <a:r>
              <a:rPr lang="en-US" sz="1000" dirty="0" smtClean="0"/>
              <a:t>Source: ©2013 National Association of Insurance Commissioners (NAIC). Reprinted with permission. Further reprint or distribution strictly prohibited without written permission of NAIC.</a:t>
            </a:r>
            <a:endParaRPr lang="en-US" sz="1000" dirty="0"/>
          </a:p>
        </p:txBody>
      </p:sp>
      <p:sp>
        <p:nvSpPr>
          <p:cNvPr id="22620" name="Rectangle 5"/>
          <p:cNvSpPr>
            <a:spLocks noChangeArrowheads="1"/>
          </p:cNvSpPr>
          <p:nvPr/>
        </p:nvSpPr>
        <p:spPr bwMode="blackWhite">
          <a:xfrm>
            <a:off x="381000" y="1047750"/>
            <a:ext cx="8140700" cy="7286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pt-BR" b="1" dirty="0">
                <a:solidFill>
                  <a:srgbClr val="FFFFFF"/>
                </a:solidFill>
              </a:rPr>
              <a:t>Texas ranked as the </a:t>
            </a:r>
            <a:r>
              <a:rPr lang="pt-BR" b="1" dirty="0" smtClean="0">
                <a:solidFill>
                  <a:srgbClr val="FFFFFF"/>
                </a:solidFill>
              </a:rPr>
              <a:t>3rd most </a:t>
            </a:r>
            <a:r>
              <a:rPr lang="pt-BR" b="1" dirty="0">
                <a:solidFill>
                  <a:srgbClr val="FFFFFF"/>
                </a:solidFill>
              </a:rPr>
              <a:t>expensive state for homeowners insurance in </a:t>
            </a:r>
            <a:r>
              <a:rPr lang="pt-BR" b="1" dirty="0" smtClean="0">
                <a:solidFill>
                  <a:srgbClr val="FFFFFF"/>
                </a:solidFill>
              </a:rPr>
              <a:t>2011, </a:t>
            </a:r>
            <a:r>
              <a:rPr lang="pt-BR" b="1" dirty="0">
                <a:solidFill>
                  <a:srgbClr val="FFFFFF"/>
                </a:solidFill>
              </a:rPr>
              <a:t>with an average expenditure of </a:t>
            </a:r>
            <a:r>
              <a:rPr lang="pt-BR" b="1" dirty="0" smtClean="0">
                <a:solidFill>
                  <a:srgbClr val="FFFFFF"/>
                </a:solidFill>
              </a:rPr>
              <a:t>$1,578.</a:t>
            </a:r>
            <a:endParaRPr lang="pt-BR" b="1" dirty="0">
              <a:solidFill>
                <a:srgbClr val="FFFFFF"/>
              </a:solidFill>
            </a:endParaRPr>
          </a:p>
        </p:txBody>
      </p:sp>
    </p:spTree>
  </p:cSld>
  <p:clrMapOvr>
    <a:masterClrMapping/>
  </p:clrMapOvr>
  <p:transition>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3315"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1B9F548-5DA1-4F9F-8361-05BCC4B97D39}" type="slidenum">
              <a:rPr lang="en-US" sz="900"/>
              <a:pPr algn="r" eaLnBrk="0" hangingPunct="0">
                <a:lnSpc>
                  <a:spcPct val="85000"/>
                </a:lnSpc>
                <a:spcBef>
                  <a:spcPct val="20000"/>
                </a:spcBef>
              </a:pPr>
              <a:t>41</a:t>
            </a:fld>
            <a:endParaRPr lang="en-US" sz="900"/>
          </a:p>
        </p:txBody>
      </p:sp>
      <p:sp>
        <p:nvSpPr>
          <p:cNvPr id="13316" name="Rectangle 2"/>
          <p:cNvSpPr>
            <a:spLocks noGrp="1" noChangeArrowheads="1"/>
          </p:cNvSpPr>
          <p:nvPr>
            <p:ph type="title" idx="4294967295"/>
          </p:nvPr>
        </p:nvSpPr>
        <p:spPr/>
        <p:txBody>
          <a:bodyPr/>
          <a:lstStyle/>
          <a:p>
            <a:r>
              <a:rPr lang="en-US" dirty="0" smtClean="0"/>
              <a:t>All Lines DWP Growth: TX vs. U.S., 2004-2013</a:t>
            </a:r>
          </a:p>
        </p:txBody>
      </p:sp>
      <p:sp>
        <p:nvSpPr>
          <p:cNvPr id="13317" name="Rectangle 3"/>
          <p:cNvSpPr>
            <a:spLocks noChangeArrowheads="1"/>
          </p:cNvSpPr>
          <p:nvPr/>
        </p:nvSpPr>
        <p:spPr bwMode="auto">
          <a:xfrm>
            <a:off x="0" y="6567488"/>
            <a:ext cx="7569200" cy="2905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	Source: SNL Financial.</a:t>
            </a:r>
          </a:p>
        </p:txBody>
      </p:sp>
      <p:graphicFrame>
        <p:nvGraphicFramePr>
          <p:cNvPr id="2026500" name="Object 2"/>
          <p:cNvGraphicFramePr>
            <a:graphicFrameLocks/>
          </p:cNvGraphicFramePr>
          <p:nvPr>
            <p:extLst/>
          </p:nvPr>
        </p:nvGraphicFramePr>
        <p:xfrm>
          <a:off x="304800" y="1296988"/>
          <a:ext cx="8623300" cy="4995862"/>
        </p:xfrm>
        <a:graphic>
          <a:graphicData uri="http://schemas.openxmlformats.org/presentationml/2006/ole">
            <mc:AlternateContent xmlns:mc="http://schemas.openxmlformats.org/markup-compatibility/2006">
              <mc:Choice xmlns:v="urn:schemas-microsoft-com:vml" Requires="v">
                <p:oleObj spid="_x0000_s27840562" name="Chart" r:id="rId4" imgW="8601126" imgH="4600478" progId="MSGraph.Chart.8">
                  <p:embed followColorScheme="full"/>
                </p:oleObj>
              </mc:Choice>
              <mc:Fallback>
                <p:oleObj name="Chart" r:id="rId4" imgW="8601126" imgH="4600478" progId="MSGraph.Chart.8">
                  <p:embed followColorScheme="full"/>
                  <p:pic>
                    <p:nvPicPr>
                      <p:cNvPr id="0" name=""/>
                      <p:cNvPicPr>
                        <a:picLocks noChangeArrowheads="1"/>
                      </p:cNvPicPr>
                      <p:nvPr/>
                    </p:nvPicPr>
                    <p:blipFill>
                      <a:blip r:embed="rId5"/>
                      <a:srcRect/>
                      <a:stretch>
                        <a:fillRect/>
                      </a:stretch>
                    </p:blipFill>
                    <p:spPr bwMode="gray">
                      <a:xfrm>
                        <a:off x="304800" y="1296988"/>
                        <a:ext cx="8623300" cy="49958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318" name="Rectangle 31"/>
          <p:cNvSpPr>
            <a:spLocks noChangeArrowheads="1"/>
          </p:cNvSpPr>
          <p:nvPr/>
        </p:nvSpPr>
        <p:spPr bwMode="black">
          <a:xfrm>
            <a:off x="347663" y="1139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7" name="Text Box 6"/>
          <p:cNvSpPr txBox="1">
            <a:spLocks noChangeArrowheads="1"/>
          </p:cNvSpPr>
          <p:nvPr/>
        </p:nvSpPr>
        <p:spPr bwMode="blackWhite">
          <a:xfrm>
            <a:off x="4081463" y="1624013"/>
            <a:ext cx="2474912" cy="1417637"/>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b="1" u="sng" dirty="0">
                <a:solidFill>
                  <a:schemeClr val="bg1"/>
                </a:solidFill>
              </a:rPr>
              <a:t>Average </a:t>
            </a:r>
            <a:r>
              <a:rPr lang="en-US" b="1" u="sng" dirty="0" smtClean="0">
                <a:solidFill>
                  <a:schemeClr val="bg1"/>
                </a:solidFill>
              </a:rPr>
              <a:t>2004-2013</a:t>
            </a:r>
            <a:endParaRPr lang="en-US" b="1" u="sng" dirty="0">
              <a:solidFill>
                <a:schemeClr val="bg1"/>
              </a:solidFill>
            </a:endParaRPr>
          </a:p>
          <a:p>
            <a:pPr algn="ctr" eaLnBrk="0" hangingPunct="0">
              <a:lnSpc>
                <a:spcPct val="85000"/>
              </a:lnSpc>
              <a:spcBef>
                <a:spcPct val="50000"/>
              </a:spcBef>
              <a:buClr>
                <a:schemeClr val="bg1"/>
              </a:buClr>
              <a:buFont typeface="Wingdings" pitchFamily="2" charset="2"/>
              <a:buNone/>
              <a:defRPr/>
            </a:pPr>
            <a:r>
              <a:rPr lang="en-US" b="1" dirty="0">
                <a:solidFill>
                  <a:schemeClr val="bg1"/>
                </a:solidFill>
              </a:rPr>
              <a:t>US: </a:t>
            </a:r>
            <a:r>
              <a:rPr lang="en-US" b="1" dirty="0" smtClean="0">
                <a:solidFill>
                  <a:schemeClr val="bg1"/>
                </a:solidFill>
              </a:rPr>
              <a:t>2.2%</a:t>
            </a:r>
            <a:endParaRPr lang="en-US" b="1" dirty="0">
              <a:solidFill>
                <a:schemeClr val="bg1"/>
              </a:solidFill>
            </a:endParaRPr>
          </a:p>
          <a:p>
            <a:pPr algn="ctr" eaLnBrk="0" hangingPunct="0">
              <a:lnSpc>
                <a:spcPct val="85000"/>
              </a:lnSpc>
              <a:spcBef>
                <a:spcPct val="50000"/>
              </a:spcBef>
              <a:buClr>
                <a:schemeClr val="bg1"/>
              </a:buClr>
              <a:buFont typeface="Wingdings" pitchFamily="2" charset="2"/>
              <a:buNone/>
              <a:defRPr/>
            </a:pPr>
            <a:r>
              <a:rPr lang="en-US" b="1" dirty="0">
                <a:solidFill>
                  <a:schemeClr val="bg1"/>
                </a:solidFill>
              </a:rPr>
              <a:t>TX: </a:t>
            </a:r>
            <a:r>
              <a:rPr lang="en-US" b="1" dirty="0" smtClean="0">
                <a:solidFill>
                  <a:schemeClr val="bg1"/>
                </a:solidFill>
              </a:rPr>
              <a:t>3.3%</a:t>
            </a:r>
            <a:endParaRPr lang="en-US" b="1" dirty="0">
              <a:solidFill>
                <a:schemeClr val="bg1"/>
              </a:solidFill>
            </a:endParaRPr>
          </a:p>
        </p:txBody>
      </p:sp>
    </p:spTree>
    <p:extLst>
      <p:ext uri="{BB962C8B-B14F-4D97-AF65-F5344CB8AC3E}">
        <p14:creationId xmlns:p14="http://schemas.microsoft.com/office/powerpoint/2010/main" val="337611869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700"/>
                                  </p:stCondLst>
                                  <p:childTnLst>
                                    <p:set>
                                      <p:cBhvr>
                                        <p:cTn id="11" dur="1" fill="hold">
                                          <p:stCondLst>
                                            <p:cond delay="0"/>
                                          </p:stCondLst>
                                        </p:cTn>
                                        <p:tgtEl>
                                          <p:spTgt spid="2026500"/>
                                        </p:tgtEl>
                                        <p:attrNameLst>
                                          <p:attrName>style.visibility</p:attrName>
                                        </p:attrNameLst>
                                      </p:cBhvr>
                                      <p:to>
                                        <p:strVal val="visible"/>
                                      </p:to>
                                    </p:set>
                                    <p:animEffect transition="in" filter="wipe(left)">
                                      <p:cBhvr>
                                        <p:cTn id="12" dur="1000"/>
                                        <p:tgtEl>
                                          <p:spTgt spid="2026500"/>
                                        </p:tgtEl>
                                      </p:cBhvr>
                                    </p:animEffect>
                                  </p:childTnLst>
                                </p:cTn>
                              </p:par>
                            </p:childTnLst>
                          </p:cTn>
                        </p:par>
                        <p:par>
                          <p:cTn id="13" fill="hold">
                            <p:stCondLst>
                              <p:cond delay="1700"/>
                            </p:stCondLst>
                            <p:childTnLst>
                              <p:par>
                                <p:cTn id="14" presetID="10" presetClass="entr" presetSubtype="0" fill="hold" grpId="0" nodeType="afterEffect">
                                  <p:stCondLst>
                                    <p:cond delay="70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7" grpId="0" animBg="1"/>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433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BC5940F-AB6A-48B2-BA2A-C3FCE297C0D6}" type="slidenum">
              <a:rPr lang="en-US" sz="900"/>
              <a:pPr algn="r" eaLnBrk="0" hangingPunct="0">
                <a:lnSpc>
                  <a:spcPct val="85000"/>
                </a:lnSpc>
                <a:spcBef>
                  <a:spcPct val="20000"/>
                </a:spcBef>
              </a:pPr>
              <a:t>42</a:t>
            </a:fld>
            <a:endParaRPr lang="en-US" sz="900"/>
          </a:p>
        </p:txBody>
      </p:sp>
      <p:sp>
        <p:nvSpPr>
          <p:cNvPr id="14340" name="Rectangle 2"/>
          <p:cNvSpPr>
            <a:spLocks noGrp="1" noChangeArrowheads="1"/>
          </p:cNvSpPr>
          <p:nvPr>
            <p:ph type="title" idx="4294967295"/>
          </p:nvPr>
        </p:nvSpPr>
        <p:spPr/>
        <p:txBody>
          <a:bodyPr/>
          <a:lstStyle/>
          <a:p>
            <a:r>
              <a:rPr lang="en-US" dirty="0" smtClean="0"/>
              <a:t>Comm. Lines DWP Growth: TX vs. U.S., 2004-2013</a:t>
            </a:r>
          </a:p>
        </p:txBody>
      </p:sp>
      <p:sp>
        <p:nvSpPr>
          <p:cNvPr id="14341" name="Rectangle 3"/>
          <p:cNvSpPr>
            <a:spLocks noChangeArrowheads="1"/>
          </p:cNvSpPr>
          <p:nvPr/>
        </p:nvSpPr>
        <p:spPr bwMode="auto">
          <a:xfrm>
            <a:off x="0" y="6567488"/>
            <a:ext cx="7569200" cy="2905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	Source: SNL Financial.</a:t>
            </a:r>
          </a:p>
        </p:txBody>
      </p:sp>
      <p:graphicFrame>
        <p:nvGraphicFramePr>
          <p:cNvPr id="2026500" name="Object 2"/>
          <p:cNvGraphicFramePr>
            <a:graphicFrameLocks/>
          </p:cNvGraphicFramePr>
          <p:nvPr>
            <p:extLst/>
          </p:nvPr>
        </p:nvGraphicFramePr>
        <p:xfrm>
          <a:off x="304800" y="1296988"/>
          <a:ext cx="8623300" cy="4995862"/>
        </p:xfrm>
        <a:graphic>
          <a:graphicData uri="http://schemas.openxmlformats.org/presentationml/2006/ole">
            <mc:AlternateContent xmlns:mc="http://schemas.openxmlformats.org/markup-compatibility/2006">
              <mc:Choice xmlns:v="urn:schemas-microsoft-com:vml" Requires="v">
                <p:oleObj spid="_x0000_s27841586" name="Chart" r:id="rId4" imgW="8601126" imgH="4600478" progId="MSGraph.Chart.8">
                  <p:embed followColorScheme="full"/>
                </p:oleObj>
              </mc:Choice>
              <mc:Fallback>
                <p:oleObj name="Chart" r:id="rId4" imgW="8601126" imgH="4600478" progId="MSGraph.Chart.8">
                  <p:embed followColorScheme="full"/>
                  <p:pic>
                    <p:nvPicPr>
                      <p:cNvPr id="0" name=""/>
                      <p:cNvPicPr>
                        <a:picLocks noChangeArrowheads="1"/>
                      </p:cNvPicPr>
                      <p:nvPr/>
                    </p:nvPicPr>
                    <p:blipFill>
                      <a:blip r:embed="rId5"/>
                      <a:srcRect/>
                      <a:stretch>
                        <a:fillRect/>
                      </a:stretch>
                    </p:blipFill>
                    <p:spPr bwMode="gray">
                      <a:xfrm>
                        <a:off x="304800" y="1296988"/>
                        <a:ext cx="8623300" cy="49958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42" name="Rectangle 31"/>
          <p:cNvSpPr>
            <a:spLocks noChangeArrowheads="1"/>
          </p:cNvSpPr>
          <p:nvPr/>
        </p:nvSpPr>
        <p:spPr bwMode="black">
          <a:xfrm>
            <a:off x="347663" y="1139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7" name="Text Box 6"/>
          <p:cNvSpPr txBox="1">
            <a:spLocks noChangeArrowheads="1"/>
          </p:cNvSpPr>
          <p:nvPr/>
        </p:nvSpPr>
        <p:spPr bwMode="blackWhite">
          <a:xfrm>
            <a:off x="4081463" y="1624013"/>
            <a:ext cx="2474912" cy="1417637"/>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b="1" u="sng" dirty="0">
                <a:solidFill>
                  <a:schemeClr val="bg1"/>
                </a:solidFill>
              </a:rPr>
              <a:t>Average </a:t>
            </a:r>
            <a:r>
              <a:rPr lang="en-US" b="1" u="sng" dirty="0" smtClean="0">
                <a:solidFill>
                  <a:schemeClr val="bg1"/>
                </a:solidFill>
              </a:rPr>
              <a:t>2004-2013</a:t>
            </a:r>
            <a:endParaRPr lang="en-US" b="1" u="sng" dirty="0">
              <a:solidFill>
                <a:schemeClr val="bg1"/>
              </a:solidFill>
            </a:endParaRPr>
          </a:p>
          <a:p>
            <a:pPr algn="ctr" eaLnBrk="0" hangingPunct="0">
              <a:lnSpc>
                <a:spcPct val="85000"/>
              </a:lnSpc>
              <a:spcBef>
                <a:spcPct val="50000"/>
              </a:spcBef>
              <a:buClr>
                <a:schemeClr val="bg1"/>
              </a:buClr>
              <a:buFont typeface="Wingdings" pitchFamily="2" charset="2"/>
              <a:buNone/>
              <a:defRPr/>
            </a:pPr>
            <a:r>
              <a:rPr lang="en-US" b="1" dirty="0">
                <a:solidFill>
                  <a:schemeClr val="bg1"/>
                </a:solidFill>
              </a:rPr>
              <a:t>US: </a:t>
            </a:r>
            <a:r>
              <a:rPr lang="en-US" b="1" dirty="0" smtClean="0">
                <a:solidFill>
                  <a:schemeClr val="bg1"/>
                </a:solidFill>
              </a:rPr>
              <a:t>2.0%</a:t>
            </a:r>
            <a:endParaRPr lang="en-US" b="1" dirty="0">
              <a:solidFill>
                <a:schemeClr val="bg1"/>
              </a:solidFill>
            </a:endParaRPr>
          </a:p>
          <a:p>
            <a:pPr algn="ctr" eaLnBrk="0" hangingPunct="0">
              <a:lnSpc>
                <a:spcPct val="85000"/>
              </a:lnSpc>
              <a:spcBef>
                <a:spcPct val="50000"/>
              </a:spcBef>
              <a:buClr>
                <a:schemeClr val="bg1"/>
              </a:buClr>
              <a:buFont typeface="Wingdings" pitchFamily="2" charset="2"/>
              <a:buNone/>
              <a:defRPr/>
            </a:pPr>
            <a:r>
              <a:rPr lang="en-US" b="1" dirty="0">
                <a:solidFill>
                  <a:schemeClr val="bg1"/>
                </a:solidFill>
              </a:rPr>
              <a:t>TX: </a:t>
            </a:r>
            <a:r>
              <a:rPr lang="en-US" b="1" dirty="0" smtClean="0">
                <a:solidFill>
                  <a:schemeClr val="bg1"/>
                </a:solidFill>
              </a:rPr>
              <a:t>3.4%</a:t>
            </a:r>
            <a:endParaRPr lang="en-US" b="1" dirty="0">
              <a:solidFill>
                <a:schemeClr val="bg1"/>
              </a:solidFill>
            </a:endParaRPr>
          </a:p>
        </p:txBody>
      </p:sp>
    </p:spTree>
    <p:extLst>
      <p:ext uri="{BB962C8B-B14F-4D97-AF65-F5344CB8AC3E}">
        <p14:creationId xmlns:p14="http://schemas.microsoft.com/office/powerpoint/2010/main" val="385090191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700"/>
                                  </p:stCondLst>
                                  <p:childTnLst>
                                    <p:set>
                                      <p:cBhvr>
                                        <p:cTn id="11" dur="1" fill="hold">
                                          <p:stCondLst>
                                            <p:cond delay="0"/>
                                          </p:stCondLst>
                                        </p:cTn>
                                        <p:tgtEl>
                                          <p:spTgt spid="2026500"/>
                                        </p:tgtEl>
                                        <p:attrNameLst>
                                          <p:attrName>style.visibility</p:attrName>
                                        </p:attrNameLst>
                                      </p:cBhvr>
                                      <p:to>
                                        <p:strVal val="visible"/>
                                      </p:to>
                                    </p:set>
                                    <p:animEffect transition="in" filter="wipe(left)">
                                      <p:cBhvr>
                                        <p:cTn id="12" dur="1000"/>
                                        <p:tgtEl>
                                          <p:spTgt spid="2026500"/>
                                        </p:tgtEl>
                                      </p:cBhvr>
                                    </p:animEffect>
                                  </p:childTnLst>
                                </p:cTn>
                              </p:par>
                            </p:childTnLst>
                          </p:cTn>
                        </p:par>
                        <p:par>
                          <p:cTn id="13" fill="hold">
                            <p:stCondLst>
                              <p:cond delay="1700"/>
                            </p:stCondLst>
                            <p:childTnLst>
                              <p:par>
                                <p:cTn id="14" presetID="10" presetClass="entr" presetSubtype="0" fill="hold" grpId="0" nodeType="afterEffect">
                                  <p:stCondLst>
                                    <p:cond delay="70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7"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536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0821945-3EB8-4797-B316-3AD088638739}" type="slidenum">
              <a:rPr lang="en-US" sz="900"/>
              <a:pPr algn="r" eaLnBrk="0" hangingPunct="0">
                <a:lnSpc>
                  <a:spcPct val="85000"/>
                </a:lnSpc>
                <a:spcBef>
                  <a:spcPct val="20000"/>
                </a:spcBef>
              </a:pPr>
              <a:t>43</a:t>
            </a:fld>
            <a:endParaRPr lang="en-US" sz="900"/>
          </a:p>
        </p:txBody>
      </p:sp>
      <p:sp>
        <p:nvSpPr>
          <p:cNvPr id="15364" name="Rectangle 2"/>
          <p:cNvSpPr>
            <a:spLocks noGrp="1" noChangeArrowheads="1"/>
          </p:cNvSpPr>
          <p:nvPr>
            <p:ph type="title" idx="4294967295"/>
          </p:nvPr>
        </p:nvSpPr>
        <p:spPr/>
        <p:txBody>
          <a:bodyPr/>
          <a:lstStyle/>
          <a:p>
            <a:r>
              <a:rPr lang="en-US" dirty="0" smtClean="0"/>
              <a:t>Personal Lines DWP Growth: TX vs. U.S., 2004-2013</a:t>
            </a:r>
          </a:p>
        </p:txBody>
      </p:sp>
      <p:sp>
        <p:nvSpPr>
          <p:cNvPr id="15365" name="Rectangle 3"/>
          <p:cNvSpPr>
            <a:spLocks noChangeArrowheads="1"/>
          </p:cNvSpPr>
          <p:nvPr/>
        </p:nvSpPr>
        <p:spPr bwMode="auto">
          <a:xfrm>
            <a:off x="0" y="6567488"/>
            <a:ext cx="7569200" cy="2905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	Source: SNL Financial.</a:t>
            </a:r>
          </a:p>
        </p:txBody>
      </p:sp>
      <p:graphicFrame>
        <p:nvGraphicFramePr>
          <p:cNvPr id="2026500" name="Object 2"/>
          <p:cNvGraphicFramePr>
            <a:graphicFrameLocks/>
          </p:cNvGraphicFramePr>
          <p:nvPr>
            <p:extLst/>
          </p:nvPr>
        </p:nvGraphicFramePr>
        <p:xfrm>
          <a:off x="304800" y="1296988"/>
          <a:ext cx="8623300" cy="4995862"/>
        </p:xfrm>
        <a:graphic>
          <a:graphicData uri="http://schemas.openxmlformats.org/presentationml/2006/ole">
            <mc:AlternateContent xmlns:mc="http://schemas.openxmlformats.org/markup-compatibility/2006">
              <mc:Choice xmlns:v="urn:schemas-microsoft-com:vml" Requires="v">
                <p:oleObj spid="_x0000_s27842610" name="Chart" r:id="rId4" imgW="8601126" imgH="4600478" progId="MSGraph.Chart.8">
                  <p:embed followColorScheme="full"/>
                </p:oleObj>
              </mc:Choice>
              <mc:Fallback>
                <p:oleObj name="Chart" r:id="rId4" imgW="8601126" imgH="4600478" progId="MSGraph.Chart.8">
                  <p:embed followColorScheme="full"/>
                  <p:pic>
                    <p:nvPicPr>
                      <p:cNvPr id="0" name=""/>
                      <p:cNvPicPr>
                        <a:picLocks noChangeArrowheads="1"/>
                      </p:cNvPicPr>
                      <p:nvPr/>
                    </p:nvPicPr>
                    <p:blipFill>
                      <a:blip r:embed="rId5"/>
                      <a:srcRect/>
                      <a:stretch>
                        <a:fillRect/>
                      </a:stretch>
                    </p:blipFill>
                    <p:spPr bwMode="gray">
                      <a:xfrm>
                        <a:off x="304800" y="1296988"/>
                        <a:ext cx="8623300" cy="49958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366" name="Rectangle 31"/>
          <p:cNvSpPr>
            <a:spLocks noChangeArrowheads="1"/>
          </p:cNvSpPr>
          <p:nvPr/>
        </p:nvSpPr>
        <p:spPr bwMode="black">
          <a:xfrm>
            <a:off x="347663" y="1139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7" name="Text Box 6"/>
          <p:cNvSpPr txBox="1">
            <a:spLocks noChangeArrowheads="1"/>
          </p:cNvSpPr>
          <p:nvPr/>
        </p:nvSpPr>
        <p:spPr bwMode="blackWhite">
          <a:xfrm>
            <a:off x="4287940" y="1196310"/>
            <a:ext cx="2474912" cy="1417637"/>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b="1" u="sng" dirty="0">
                <a:solidFill>
                  <a:schemeClr val="bg1"/>
                </a:solidFill>
              </a:rPr>
              <a:t>Average </a:t>
            </a:r>
            <a:r>
              <a:rPr lang="en-US" b="1" u="sng" dirty="0" smtClean="0">
                <a:solidFill>
                  <a:schemeClr val="bg1"/>
                </a:solidFill>
              </a:rPr>
              <a:t>2004-2013</a:t>
            </a:r>
            <a:endParaRPr lang="en-US" b="1" u="sng" dirty="0">
              <a:solidFill>
                <a:schemeClr val="bg1"/>
              </a:solidFill>
            </a:endParaRPr>
          </a:p>
          <a:p>
            <a:pPr algn="ctr" eaLnBrk="0" hangingPunct="0">
              <a:lnSpc>
                <a:spcPct val="85000"/>
              </a:lnSpc>
              <a:spcBef>
                <a:spcPct val="50000"/>
              </a:spcBef>
              <a:buClr>
                <a:schemeClr val="bg1"/>
              </a:buClr>
              <a:buFont typeface="Wingdings" pitchFamily="2" charset="2"/>
              <a:buNone/>
              <a:defRPr/>
            </a:pPr>
            <a:r>
              <a:rPr lang="en-US" b="1" dirty="0">
                <a:solidFill>
                  <a:schemeClr val="bg1"/>
                </a:solidFill>
              </a:rPr>
              <a:t>US: </a:t>
            </a:r>
            <a:r>
              <a:rPr lang="en-US" b="1" dirty="0" smtClean="0">
                <a:solidFill>
                  <a:schemeClr val="bg1"/>
                </a:solidFill>
              </a:rPr>
              <a:t>2.6%</a:t>
            </a:r>
            <a:endParaRPr lang="en-US" b="1" dirty="0">
              <a:solidFill>
                <a:schemeClr val="bg1"/>
              </a:solidFill>
            </a:endParaRPr>
          </a:p>
          <a:p>
            <a:pPr algn="ctr" eaLnBrk="0" hangingPunct="0">
              <a:lnSpc>
                <a:spcPct val="85000"/>
              </a:lnSpc>
              <a:spcBef>
                <a:spcPct val="50000"/>
              </a:spcBef>
              <a:buClr>
                <a:schemeClr val="bg1"/>
              </a:buClr>
              <a:buFont typeface="Wingdings" pitchFamily="2" charset="2"/>
              <a:buNone/>
              <a:defRPr/>
            </a:pPr>
            <a:r>
              <a:rPr lang="en-US" b="1" dirty="0">
                <a:solidFill>
                  <a:schemeClr val="bg1"/>
                </a:solidFill>
              </a:rPr>
              <a:t>TX: </a:t>
            </a:r>
            <a:r>
              <a:rPr lang="en-US" b="1" dirty="0" smtClean="0">
                <a:solidFill>
                  <a:schemeClr val="bg1"/>
                </a:solidFill>
              </a:rPr>
              <a:t>3.6%</a:t>
            </a:r>
            <a:endParaRPr lang="en-US" b="1" dirty="0">
              <a:solidFill>
                <a:schemeClr val="bg1"/>
              </a:solidFill>
            </a:endParaRPr>
          </a:p>
        </p:txBody>
      </p:sp>
    </p:spTree>
    <p:extLst>
      <p:ext uri="{BB962C8B-B14F-4D97-AF65-F5344CB8AC3E}">
        <p14:creationId xmlns:p14="http://schemas.microsoft.com/office/powerpoint/2010/main" val="88746372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700"/>
                                  </p:stCondLst>
                                  <p:childTnLst>
                                    <p:set>
                                      <p:cBhvr>
                                        <p:cTn id="11" dur="1" fill="hold">
                                          <p:stCondLst>
                                            <p:cond delay="0"/>
                                          </p:stCondLst>
                                        </p:cTn>
                                        <p:tgtEl>
                                          <p:spTgt spid="2026500"/>
                                        </p:tgtEl>
                                        <p:attrNameLst>
                                          <p:attrName>style.visibility</p:attrName>
                                        </p:attrNameLst>
                                      </p:cBhvr>
                                      <p:to>
                                        <p:strVal val="visible"/>
                                      </p:to>
                                    </p:set>
                                    <p:animEffect transition="in" filter="wipe(left)">
                                      <p:cBhvr>
                                        <p:cTn id="12" dur="1000"/>
                                        <p:tgtEl>
                                          <p:spTgt spid="2026500"/>
                                        </p:tgtEl>
                                      </p:cBhvr>
                                    </p:animEffect>
                                  </p:childTnLst>
                                </p:cTn>
                              </p:par>
                            </p:childTnLst>
                          </p:cTn>
                        </p:par>
                        <p:par>
                          <p:cTn id="13" fill="hold">
                            <p:stCondLst>
                              <p:cond delay="1700"/>
                            </p:stCondLst>
                            <p:childTnLst>
                              <p:par>
                                <p:cTn id="14" presetID="10" presetClass="entr" presetSubtype="0" fill="hold" grpId="0" nodeType="afterEffect">
                                  <p:stCondLst>
                                    <p:cond delay="70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7"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638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68EDDEE1-42C0-4659-8F47-700F8C18761E}" type="slidenum">
              <a:rPr lang="en-US" sz="900"/>
              <a:pPr algn="r" eaLnBrk="0" hangingPunct="0">
                <a:lnSpc>
                  <a:spcPct val="85000"/>
                </a:lnSpc>
                <a:spcBef>
                  <a:spcPct val="20000"/>
                </a:spcBef>
              </a:pPr>
              <a:t>44</a:t>
            </a:fld>
            <a:endParaRPr lang="en-US" sz="900"/>
          </a:p>
        </p:txBody>
      </p:sp>
      <p:sp>
        <p:nvSpPr>
          <p:cNvPr id="16388" name="Rectangle 2"/>
          <p:cNvSpPr>
            <a:spLocks noGrp="1" noChangeArrowheads="1"/>
          </p:cNvSpPr>
          <p:nvPr>
            <p:ph type="title" idx="4294967295"/>
          </p:nvPr>
        </p:nvSpPr>
        <p:spPr/>
        <p:txBody>
          <a:bodyPr/>
          <a:lstStyle/>
          <a:p>
            <a:r>
              <a:rPr lang="en-US" dirty="0" smtClean="0"/>
              <a:t>Private Passenger Auto DWP Growth: TX vs. U.S., 2004-2013</a:t>
            </a:r>
          </a:p>
        </p:txBody>
      </p:sp>
      <p:sp>
        <p:nvSpPr>
          <p:cNvPr id="16389" name="Rectangle 3"/>
          <p:cNvSpPr>
            <a:spLocks noChangeArrowheads="1"/>
          </p:cNvSpPr>
          <p:nvPr/>
        </p:nvSpPr>
        <p:spPr bwMode="auto">
          <a:xfrm>
            <a:off x="0" y="6567488"/>
            <a:ext cx="7569200" cy="2905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	Source: SNL Financial.</a:t>
            </a:r>
          </a:p>
        </p:txBody>
      </p:sp>
      <p:graphicFrame>
        <p:nvGraphicFramePr>
          <p:cNvPr id="2026500" name="Object 2"/>
          <p:cNvGraphicFramePr>
            <a:graphicFrameLocks/>
          </p:cNvGraphicFramePr>
          <p:nvPr>
            <p:extLst/>
          </p:nvPr>
        </p:nvGraphicFramePr>
        <p:xfrm>
          <a:off x="304800" y="1296988"/>
          <a:ext cx="8623300" cy="4995862"/>
        </p:xfrm>
        <a:graphic>
          <a:graphicData uri="http://schemas.openxmlformats.org/presentationml/2006/ole">
            <mc:AlternateContent xmlns:mc="http://schemas.openxmlformats.org/markup-compatibility/2006">
              <mc:Choice xmlns:v="urn:schemas-microsoft-com:vml" Requires="v">
                <p:oleObj spid="_x0000_s27843634" name="Chart" r:id="rId4" imgW="8601126" imgH="4600478" progId="MSGraph.Chart.8">
                  <p:embed followColorScheme="full"/>
                </p:oleObj>
              </mc:Choice>
              <mc:Fallback>
                <p:oleObj name="Chart" r:id="rId4" imgW="8601126" imgH="4600478" progId="MSGraph.Chart.8">
                  <p:embed followColorScheme="full"/>
                  <p:pic>
                    <p:nvPicPr>
                      <p:cNvPr id="0" name=""/>
                      <p:cNvPicPr>
                        <a:picLocks noChangeArrowheads="1"/>
                      </p:cNvPicPr>
                      <p:nvPr/>
                    </p:nvPicPr>
                    <p:blipFill>
                      <a:blip r:embed="rId5"/>
                      <a:srcRect/>
                      <a:stretch>
                        <a:fillRect/>
                      </a:stretch>
                    </p:blipFill>
                    <p:spPr bwMode="gray">
                      <a:xfrm>
                        <a:off x="304800" y="1296988"/>
                        <a:ext cx="8623300" cy="49958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390" name="Rectangle 31"/>
          <p:cNvSpPr>
            <a:spLocks noChangeArrowheads="1"/>
          </p:cNvSpPr>
          <p:nvPr/>
        </p:nvSpPr>
        <p:spPr bwMode="black">
          <a:xfrm>
            <a:off x="347663" y="1139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7" name="Text Box 6"/>
          <p:cNvSpPr txBox="1">
            <a:spLocks noChangeArrowheads="1"/>
          </p:cNvSpPr>
          <p:nvPr/>
        </p:nvSpPr>
        <p:spPr bwMode="blackWhite">
          <a:xfrm>
            <a:off x="5954508" y="1211058"/>
            <a:ext cx="2474912" cy="1417637"/>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b="1" u="sng" dirty="0">
                <a:solidFill>
                  <a:schemeClr val="bg1"/>
                </a:solidFill>
              </a:rPr>
              <a:t>Average </a:t>
            </a:r>
            <a:r>
              <a:rPr lang="en-US" b="1" u="sng" dirty="0" smtClean="0">
                <a:solidFill>
                  <a:schemeClr val="bg1"/>
                </a:solidFill>
              </a:rPr>
              <a:t>2004-2013</a:t>
            </a:r>
            <a:endParaRPr lang="en-US" b="1" u="sng" dirty="0">
              <a:solidFill>
                <a:schemeClr val="bg1"/>
              </a:solidFill>
            </a:endParaRPr>
          </a:p>
          <a:p>
            <a:pPr algn="ctr" eaLnBrk="0" hangingPunct="0">
              <a:lnSpc>
                <a:spcPct val="85000"/>
              </a:lnSpc>
              <a:spcBef>
                <a:spcPct val="50000"/>
              </a:spcBef>
              <a:buClr>
                <a:schemeClr val="bg1"/>
              </a:buClr>
              <a:buFont typeface="Wingdings" pitchFamily="2" charset="2"/>
              <a:buNone/>
              <a:defRPr/>
            </a:pPr>
            <a:r>
              <a:rPr lang="en-US" b="1" dirty="0">
                <a:solidFill>
                  <a:schemeClr val="bg1"/>
                </a:solidFill>
              </a:rPr>
              <a:t>US: </a:t>
            </a:r>
            <a:r>
              <a:rPr lang="en-US" b="1" dirty="0" smtClean="0">
                <a:solidFill>
                  <a:schemeClr val="bg1"/>
                </a:solidFill>
              </a:rPr>
              <a:t>1.5%</a:t>
            </a:r>
            <a:endParaRPr lang="en-US" b="1" dirty="0">
              <a:solidFill>
                <a:schemeClr val="bg1"/>
              </a:solidFill>
            </a:endParaRPr>
          </a:p>
          <a:p>
            <a:pPr algn="ctr" eaLnBrk="0" hangingPunct="0">
              <a:lnSpc>
                <a:spcPct val="85000"/>
              </a:lnSpc>
              <a:spcBef>
                <a:spcPct val="50000"/>
              </a:spcBef>
              <a:buClr>
                <a:schemeClr val="bg1"/>
              </a:buClr>
              <a:buFont typeface="Wingdings" pitchFamily="2" charset="2"/>
              <a:buNone/>
              <a:defRPr/>
            </a:pPr>
            <a:r>
              <a:rPr lang="en-US" b="1" dirty="0">
                <a:solidFill>
                  <a:schemeClr val="bg1"/>
                </a:solidFill>
              </a:rPr>
              <a:t>TX: </a:t>
            </a:r>
            <a:r>
              <a:rPr lang="en-US" b="1" dirty="0" smtClean="0">
                <a:solidFill>
                  <a:schemeClr val="bg1"/>
                </a:solidFill>
              </a:rPr>
              <a:t>2.9%</a:t>
            </a:r>
            <a:endParaRPr lang="en-US" b="1" dirty="0">
              <a:solidFill>
                <a:schemeClr val="bg1"/>
              </a:solidFill>
            </a:endParaRPr>
          </a:p>
        </p:txBody>
      </p:sp>
    </p:spTree>
    <p:extLst>
      <p:ext uri="{BB962C8B-B14F-4D97-AF65-F5344CB8AC3E}">
        <p14:creationId xmlns:p14="http://schemas.microsoft.com/office/powerpoint/2010/main" val="376696537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700"/>
                                  </p:stCondLst>
                                  <p:childTnLst>
                                    <p:set>
                                      <p:cBhvr>
                                        <p:cTn id="11" dur="1" fill="hold">
                                          <p:stCondLst>
                                            <p:cond delay="0"/>
                                          </p:stCondLst>
                                        </p:cTn>
                                        <p:tgtEl>
                                          <p:spTgt spid="2026500"/>
                                        </p:tgtEl>
                                        <p:attrNameLst>
                                          <p:attrName>style.visibility</p:attrName>
                                        </p:attrNameLst>
                                      </p:cBhvr>
                                      <p:to>
                                        <p:strVal val="visible"/>
                                      </p:to>
                                    </p:set>
                                    <p:animEffect transition="in" filter="wipe(left)">
                                      <p:cBhvr>
                                        <p:cTn id="12" dur="1000"/>
                                        <p:tgtEl>
                                          <p:spTgt spid="2026500"/>
                                        </p:tgtEl>
                                      </p:cBhvr>
                                    </p:animEffect>
                                  </p:childTnLst>
                                </p:cTn>
                              </p:par>
                            </p:childTnLst>
                          </p:cTn>
                        </p:par>
                        <p:par>
                          <p:cTn id="13" fill="hold">
                            <p:stCondLst>
                              <p:cond delay="1700"/>
                            </p:stCondLst>
                            <p:childTnLst>
                              <p:par>
                                <p:cTn id="14" presetID="10" presetClass="entr" presetSubtype="0" fill="hold" grpId="0" nodeType="afterEffect">
                                  <p:stCondLst>
                                    <p:cond delay="70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7" grpId="0" animBg="1"/>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741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60489455-93D0-45AA-BDD4-E5A88487D8EC}" type="slidenum">
              <a:rPr lang="en-US" sz="900"/>
              <a:pPr algn="r" eaLnBrk="0" hangingPunct="0">
                <a:lnSpc>
                  <a:spcPct val="85000"/>
                </a:lnSpc>
                <a:spcBef>
                  <a:spcPct val="20000"/>
                </a:spcBef>
              </a:pPr>
              <a:t>45</a:t>
            </a:fld>
            <a:endParaRPr lang="en-US" sz="900"/>
          </a:p>
        </p:txBody>
      </p:sp>
      <p:sp>
        <p:nvSpPr>
          <p:cNvPr id="17412" name="Rectangle 2"/>
          <p:cNvSpPr>
            <a:spLocks noGrp="1" noChangeArrowheads="1"/>
          </p:cNvSpPr>
          <p:nvPr>
            <p:ph type="title" idx="4294967295"/>
          </p:nvPr>
        </p:nvSpPr>
        <p:spPr/>
        <p:txBody>
          <a:bodyPr/>
          <a:lstStyle/>
          <a:p>
            <a:r>
              <a:rPr lang="en-US" dirty="0" smtClean="0"/>
              <a:t>Homeowners DWP Growth: TX vs. U.S., 2004-2013</a:t>
            </a:r>
          </a:p>
        </p:txBody>
      </p:sp>
      <p:sp>
        <p:nvSpPr>
          <p:cNvPr id="17413" name="Rectangle 3"/>
          <p:cNvSpPr>
            <a:spLocks noChangeArrowheads="1"/>
          </p:cNvSpPr>
          <p:nvPr/>
        </p:nvSpPr>
        <p:spPr bwMode="auto">
          <a:xfrm>
            <a:off x="0" y="6567488"/>
            <a:ext cx="7569200" cy="2905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	Source: SNL Financial.</a:t>
            </a:r>
          </a:p>
        </p:txBody>
      </p:sp>
      <p:graphicFrame>
        <p:nvGraphicFramePr>
          <p:cNvPr id="2026500" name="Object 2"/>
          <p:cNvGraphicFramePr>
            <a:graphicFrameLocks/>
          </p:cNvGraphicFramePr>
          <p:nvPr>
            <p:extLst/>
          </p:nvPr>
        </p:nvGraphicFramePr>
        <p:xfrm>
          <a:off x="304800" y="1296988"/>
          <a:ext cx="8623300" cy="4995862"/>
        </p:xfrm>
        <a:graphic>
          <a:graphicData uri="http://schemas.openxmlformats.org/presentationml/2006/ole">
            <mc:AlternateContent xmlns:mc="http://schemas.openxmlformats.org/markup-compatibility/2006">
              <mc:Choice xmlns:v="urn:schemas-microsoft-com:vml" Requires="v">
                <p:oleObj spid="_x0000_s27844658" name="Chart" r:id="rId4" imgW="8601126" imgH="4600478" progId="MSGraph.Chart.8">
                  <p:embed followColorScheme="full"/>
                </p:oleObj>
              </mc:Choice>
              <mc:Fallback>
                <p:oleObj name="Chart" r:id="rId4" imgW="8601126" imgH="4600478" progId="MSGraph.Chart.8">
                  <p:embed followColorScheme="full"/>
                  <p:pic>
                    <p:nvPicPr>
                      <p:cNvPr id="0" name=""/>
                      <p:cNvPicPr>
                        <a:picLocks noChangeArrowheads="1"/>
                      </p:cNvPicPr>
                      <p:nvPr/>
                    </p:nvPicPr>
                    <p:blipFill>
                      <a:blip r:embed="rId5"/>
                      <a:srcRect/>
                      <a:stretch>
                        <a:fillRect/>
                      </a:stretch>
                    </p:blipFill>
                    <p:spPr bwMode="gray">
                      <a:xfrm>
                        <a:off x="304800" y="1296988"/>
                        <a:ext cx="8623300" cy="49958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414" name="Rectangle 31"/>
          <p:cNvSpPr>
            <a:spLocks noChangeArrowheads="1"/>
          </p:cNvSpPr>
          <p:nvPr/>
        </p:nvSpPr>
        <p:spPr bwMode="black">
          <a:xfrm>
            <a:off x="347663" y="1139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7" name="Text Box 6"/>
          <p:cNvSpPr txBox="1">
            <a:spLocks noChangeArrowheads="1"/>
          </p:cNvSpPr>
          <p:nvPr/>
        </p:nvSpPr>
        <p:spPr bwMode="blackWhite">
          <a:xfrm>
            <a:off x="4199450" y="1373291"/>
            <a:ext cx="2474912" cy="1417637"/>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b="1" u="sng" dirty="0">
                <a:solidFill>
                  <a:schemeClr val="bg1"/>
                </a:solidFill>
              </a:rPr>
              <a:t>Average </a:t>
            </a:r>
            <a:r>
              <a:rPr lang="en-US" b="1" u="sng" dirty="0" smtClean="0">
                <a:solidFill>
                  <a:schemeClr val="bg1"/>
                </a:solidFill>
              </a:rPr>
              <a:t>2004-2013</a:t>
            </a:r>
            <a:endParaRPr lang="en-US" b="1" u="sng" dirty="0">
              <a:solidFill>
                <a:schemeClr val="bg1"/>
              </a:solidFill>
            </a:endParaRPr>
          </a:p>
          <a:p>
            <a:pPr algn="ctr" eaLnBrk="0" hangingPunct="0">
              <a:lnSpc>
                <a:spcPct val="85000"/>
              </a:lnSpc>
              <a:spcBef>
                <a:spcPct val="50000"/>
              </a:spcBef>
              <a:buClr>
                <a:schemeClr val="bg1"/>
              </a:buClr>
              <a:buFont typeface="Wingdings" pitchFamily="2" charset="2"/>
              <a:buNone/>
              <a:defRPr/>
            </a:pPr>
            <a:r>
              <a:rPr lang="en-US" b="1" dirty="0">
                <a:solidFill>
                  <a:schemeClr val="bg1"/>
                </a:solidFill>
              </a:rPr>
              <a:t>US: </a:t>
            </a:r>
            <a:r>
              <a:rPr lang="en-US" b="1" dirty="0" smtClean="0">
                <a:solidFill>
                  <a:schemeClr val="bg1"/>
                </a:solidFill>
              </a:rPr>
              <a:t>5.4%</a:t>
            </a:r>
            <a:endParaRPr lang="en-US" b="1" dirty="0">
              <a:solidFill>
                <a:schemeClr val="bg1"/>
              </a:solidFill>
            </a:endParaRPr>
          </a:p>
          <a:p>
            <a:pPr algn="ctr" eaLnBrk="0" hangingPunct="0">
              <a:lnSpc>
                <a:spcPct val="85000"/>
              </a:lnSpc>
              <a:spcBef>
                <a:spcPct val="50000"/>
              </a:spcBef>
              <a:buClr>
                <a:schemeClr val="bg1"/>
              </a:buClr>
              <a:buFont typeface="Wingdings" pitchFamily="2" charset="2"/>
              <a:buNone/>
              <a:defRPr/>
            </a:pPr>
            <a:r>
              <a:rPr lang="en-US" b="1" dirty="0">
                <a:solidFill>
                  <a:schemeClr val="bg1"/>
                </a:solidFill>
              </a:rPr>
              <a:t>TX: </a:t>
            </a:r>
            <a:r>
              <a:rPr lang="en-US" b="1" dirty="0" smtClean="0">
                <a:solidFill>
                  <a:schemeClr val="bg1"/>
                </a:solidFill>
              </a:rPr>
              <a:t>4.9%</a:t>
            </a:r>
            <a:endParaRPr lang="en-US" b="1" dirty="0">
              <a:solidFill>
                <a:schemeClr val="bg1"/>
              </a:solidFill>
            </a:endParaRPr>
          </a:p>
        </p:txBody>
      </p:sp>
    </p:spTree>
    <p:extLst>
      <p:ext uri="{BB962C8B-B14F-4D97-AF65-F5344CB8AC3E}">
        <p14:creationId xmlns:p14="http://schemas.microsoft.com/office/powerpoint/2010/main" val="139819371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700"/>
                                  </p:stCondLst>
                                  <p:childTnLst>
                                    <p:set>
                                      <p:cBhvr>
                                        <p:cTn id="11" dur="1" fill="hold">
                                          <p:stCondLst>
                                            <p:cond delay="0"/>
                                          </p:stCondLst>
                                        </p:cTn>
                                        <p:tgtEl>
                                          <p:spTgt spid="2026500"/>
                                        </p:tgtEl>
                                        <p:attrNameLst>
                                          <p:attrName>style.visibility</p:attrName>
                                        </p:attrNameLst>
                                      </p:cBhvr>
                                      <p:to>
                                        <p:strVal val="visible"/>
                                      </p:to>
                                    </p:set>
                                    <p:animEffect transition="in" filter="wipe(left)">
                                      <p:cBhvr>
                                        <p:cTn id="12" dur="1000"/>
                                        <p:tgtEl>
                                          <p:spTgt spid="2026500"/>
                                        </p:tgtEl>
                                      </p:cBhvr>
                                    </p:animEffect>
                                  </p:childTnLst>
                                </p:cTn>
                              </p:par>
                            </p:childTnLst>
                          </p:cTn>
                        </p:par>
                        <p:par>
                          <p:cTn id="13" fill="hold">
                            <p:stCondLst>
                              <p:cond delay="1700"/>
                            </p:stCondLst>
                            <p:childTnLst>
                              <p:par>
                                <p:cTn id="14" presetID="10" presetClass="entr" presetSubtype="0" fill="hold" grpId="0" nodeType="afterEffect">
                                  <p:stCondLst>
                                    <p:cond delay="70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7" grpId="0" animBg="1"/>
    </p:bld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81025" y="2467692"/>
            <a:ext cx="7981950" cy="20161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smtClean="0">
                <a:solidFill>
                  <a:schemeClr val="bg1"/>
                </a:solidFill>
              </a:rPr>
              <a:t>The Strength of the Economy Will Influence P/C Insurer Growth Opportunities</a:t>
            </a:r>
          </a:p>
        </p:txBody>
      </p:sp>
      <p:sp>
        <p:nvSpPr>
          <p:cNvPr id="15155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155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DFE0512-2DB8-43E3-8365-2DAB64B50EE9}" type="slidenum">
              <a:rPr lang="en-US" sz="900">
                <a:solidFill>
                  <a:schemeClr val="bg1"/>
                </a:solidFill>
              </a:rPr>
              <a:pPr algn="r" eaLnBrk="0" hangingPunct="0">
                <a:lnSpc>
                  <a:spcPct val="85000"/>
                </a:lnSpc>
                <a:spcBef>
                  <a:spcPct val="20000"/>
                </a:spcBef>
              </a:pPr>
              <a:t>46</a:t>
            </a:fld>
            <a:endParaRPr lang="en-US" sz="900">
              <a:solidFill>
                <a:schemeClr val="bg1"/>
              </a:solidFill>
            </a:endParaRPr>
          </a:p>
        </p:txBody>
      </p:sp>
      <p:pic>
        <p:nvPicPr>
          <p:cNvPr id="151557"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51558" name="TextBox 5"/>
          <p:cNvSpPr txBox="1">
            <a:spLocks noChangeArrowheads="1"/>
          </p:cNvSpPr>
          <p:nvPr/>
        </p:nvSpPr>
        <p:spPr bwMode="auto">
          <a:xfrm>
            <a:off x="472607" y="4735266"/>
            <a:ext cx="8189259" cy="1569660"/>
          </a:xfrm>
          <a:prstGeom prst="rect">
            <a:avLst/>
          </a:prstGeom>
          <a:noFill/>
          <a:ln w="9525">
            <a:noFill/>
            <a:miter lim="800000"/>
            <a:headEnd/>
            <a:tailEnd/>
          </a:ln>
        </p:spPr>
        <p:txBody>
          <a:bodyPr wrap="square">
            <a:spAutoFit/>
          </a:bodyPr>
          <a:lstStyle/>
          <a:p>
            <a:pPr algn="ctr"/>
            <a:r>
              <a:rPr lang="en-US" sz="3200" b="1" dirty="0">
                <a:solidFill>
                  <a:srgbClr val="2B7299"/>
                </a:solidFill>
              </a:rPr>
              <a:t>Growth </a:t>
            </a:r>
            <a:r>
              <a:rPr lang="en-US" sz="3200" b="1" dirty="0" smtClean="0">
                <a:solidFill>
                  <a:srgbClr val="2B7299"/>
                </a:solidFill>
              </a:rPr>
              <a:t>Will Expand Insurer Exposure Base Across Most Lines</a:t>
            </a:r>
          </a:p>
          <a:p>
            <a:pPr algn="ctr"/>
            <a:r>
              <a:rPr lang="en-US" sz="3200" b="1" i="1" dirty="0" smtClean="0">
                <a:solidFill>
                  <a:srgbClr val="FF0000"/>
                </a:solidFill>
              </a:rPr>
              <a:t>Texas Remains a Growth Leader</a:t>
            </a:r>
            <a:endParaRPr lang="en-US" sz="3200" b="1" i="1" dirty="0">
              <a:solidFill>
                <a:srgbClr val="FF0000"/>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46</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47</a:t>
            </a:fld>
            <a:endParaRPr lang="en-US" smtClean="0"/>
          </a:p>
        </p:txBody>
      </p:sp>
      <p:sp>
        <p:nvSpPr>
          <p:cNvPr id="66566" name="Rectangle 11"/>
          <p:cNvSpPr>
            <a:spLocks noGrp="1" noChangeArrowheads="1"/>
          </p:cNvSpPr>
          <p:nvPr>
            <p:ph type="title"/>
          </p:nvPr>
        </p:nvSpPr>
        <p:spPr/>
        <p:txBody>
          <a:bodyPr/>
          <a:lstStyle/>
          <a:p>
            <a:r>
              <a:rPr lang="en-US" smtClean="0"/>
              <a:t>US Real GDP Growth*</a:t>
            </a:r>
          </a:p>
        </p:txBody>
      </p:sp>
      <p:sp>
        <p:nvSpPr>
          <p:cNvPr id="66567" name="Rectangle 3"/>
          <p:cNvSpPr>
            <a:spLocks noChangeArrowheads="1"/>
          </p:cNvSpPr>
          <p:nvPr/>
        </p:nvSpPr>
        <p:spPr bwMode="auto">
          <a:xfrm>
            <a:off x="0" y="6392863"/>
            <a:ext cx="7569200"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tabLst>
                <a:tab pos="342900" algn="l"/>
              </a:tabLst>
            </a:pPr>
            <a:r>
              <a:rPr lang="en-US" sz="1100" dirty="0"/>
              <a:t>*	Estimates/Forecasts from Blue Chip Economic Indicators.</a:t>
            </a:r>
          </a:p>
          <a:p>
            <a:pPr eaLnBrk="0" hangingPunct="0">
              <a:lnSpc>
                <a:spcPct val="85000"/>
              </a:lnSpc>
              <a:spcBef>
                <a:spcPct val="25000"/>
              </a:spcBef>
              <a:buClr>
                <a:schemeClr val="accent2"/>
              </a:buClr>
              <a:buFont typeface="Wingdings" pitchFamily="2" charset="2"/>
              <a:buNone/>
              <a:tabLst>
                <a:tab pos="342900" algn="l"/>
              </a:tabLst>
            </a:pPr>
            <a:r>
              <a:rPr lang="en-US" sz="1100" dirty="0"/>
              <a:t>Source: US Department of Commerce, Blue Economic Indicators 7</a:t>
            </a:r>
            <a:r>
              <a:rPr lang="en-US" sz="1100" dirty="0" smtClean="0"/>
              <a:t>/14; </a:t>
            </a:r>
            <a:r>
              <a:rPr lang="en-US" sz="1100" dirty="0"/>
              <a:t>Insurance Information Institute.</a:t>
            </a:r>
          </a:p>
        </p:txBody>
      </p:sp>
      <p:graphicFrame>
        <p:nvGraphicFramePr>
          <p:cNvPr id="66562" name="Object 4"/>
          <p:cNvGraphicFramePr>
            <a:graphicFrameLocks noChangeAspect="1"/>
          </p:cNvGraphicFramePr>
          <p:nvPr>
            <p:extLst/>
          </p:nvPr>
        </p:nvGraphicFramePr>
        <p:xfrm>
          <a:off x="38100" y="1639888"/>
          <a:ext cx="8955088" cy="3922712"/>
        </p:xfrm>
        <a:graphic>
          <a:graphicData uri="http://schemas.openxmlformats.org/presentationml/2006/ole">
            <mc:AlternateContent xmlns:mc="http://schemas.openxmlformats.org/markup-compatibility/2006">
              <mc:Choice xmlns:v="urn:schemas-microsoft-com:vml" Requires="v">
                <p:oleObj spid="_x0000_s27847729" name="Chart" r:id="rId4" imgW="8601126" imgH="3781500" progId="MSGraph.Chart.8">
                  <p:embed followColorScheme="full"/>
                </p:oleObj>
              </mc:Choice>
              <mc:Fallback>
                <p:oleObj name="Chart" r:id="rId4" imgW="8601126" imgH="3781500" progId="MSGraph.Chart.8">
                  <p:embed followColorScheme="full"/>
                  <p:pic>
                    <p:nvPicPr>
                      <p:cNvPr id="0" name=""/>
                      <p:cNvPicPr>
                        <a:picLocks noChangeAspect="1" noChangeArrowheads="1"/>
                      </p:cNvPicPr>
                      <p:nvPr/>
                    </p:nvPicPr>
                    <p:blipFill>
                      <a:blip r:embed="rId5"/>
                      <a:srcRect/>
                      <a:stretch>
                        <a:fillRect/>
                      </a:stretch>
                    </p:blipFill>
                    <p:spPr bwMode="gray">
                      <a:xfrm>
                        <a:off x="38100" y="1639888"/>
                        <a:ext cx="8955088" cy="39227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6568" name="Rectangle 5"/>
          <p:cNvSpPr>
            <a:spLocks noChangeArrowheads="1"/>
          </p:cNvSpPr>
          <p:nvPr/>
        </p:nvSpPr>
        <p:spPr bwMode="auto">
          <a:xfrm>
            <a:off x="457200" y="6400800"/>
            <a:ext cx="200025" cy="88900"/>
          </a:xfrm>
          <a:prstGeom prst="rect">
            <a:avLst/>
          </a:prstGeom>
          <a:solidFill>
            <a:schemeClr val="tx2"/>
          </a:solidFill>
          <a:ln w="9525">
            <a:noFill/>
            <a:miter lim="800000"/>
            <a:headEnd/>
            <a:tailEnd/>
          </a:ln>
        </p:spPr>
        <p:txBody>
          <a:bodyPr wrap="none" anchor="ctr"/>
          <a:lstStyle/>
          <a:p>
            <a:endParaRPr lang="en-US"/>
          </a:p>
        </p:txBody>
      </p:sp>
      <p:sp>
        <p:nvSpPr>
          <p:cNvPr id="1926150" name="Rectangle 6"/>
          <p:cNvSpPr>
            <a:spLocks noChangeArrowheads="1"/>
          </p:cNvSpPr>
          <p:nvPr/>
        </p:nvSpPr>
        <p:spPr bwMode="blackWhite">
          <a:xfrm>
            <a:off x="461963" y="5464175"/>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Demand for Insurance </a:t>
            </a:r>
            <a:r>
              <a:rPr lang="en-US" b="1" dirty="0" smtClean="0">
                <a:solidFill>
                  <a:srgbClr val="FFFFFF"/>
                </a:solidFill>
              </a:rPr>
              <a:t>Should Increase in 2014/15 as GDP Growth Accelerates Modestly </a:t>
            </a:r>
            <a:r>
              <a:rPr lang="en-US" b="1" dirty="0">
                <a:solidFill>
                  <a:srgbClr val="FFFFFF"/>
                </a:solidFill>
              </a:rPr>
              <a:t>and Gradually </a:t>
            </a:r>
            <a:r>
              <a:rPr lang="en-US" b="1" dirty="0" smtClean="0">
                <a:solidFill>
                  <a:srgbClr val="FFFFFF"/>
                </a:solidFill>
              </a:rPr>
              <a:t>Benefits </a:t>
            </a:r>
            <a:r>
              <a:rPr lang="en-US" b="1" dirty="0">
                <a:solidFill>
                  <a:srgbClr val="FFFFFF"/>
                </a:solidFill>
              </a:rPr>
              <a:t>the Economy Broadly</a:t>
            </a:r>
          </a:p>
        </p:txBody>
      </p:sp>
      <p:sp>
        <p:nvSpPr>
          <p:cNvPr id="66570" name="Rectangle 8"/>
          <p:cNvSpPr>
            <a:spLocks noChangeArrowheads="1"/>
          </p:cNvSpPr>
          <p:nvPr/>
        </p:nvSpPr>
        <p:spPr bwMode="black">
          <a:xfrm>
            <a:off x="96947"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Real GDP Growth (%)</a:t>
            </a:r>
          </a:p>
        </p:txBody>
      </p:sp>
      <p:sp>
        <p:nvSpPr>
          <p:cNvPr id="1926153" name="AutoShape 9"/>
          <p:cNvSpPr>
            <a:spLocks noChangeArrowheads="1"/>
          </p:cNvSpPr>
          <p:nvPr/>
        </p:nvSpPr>
        <p:spPr bwMode="blackWhite">
          <a:xfrm>
            <a:off x="630679" y="3316796"/>
            <a:ext cx="2102689" cy="1415116"/>
          </a:xfrm>
          <a:prstGeom prst="wedgeRectCallout">
            <a:avLst>
              <a:gd name="adj1" fmla="val 42691"/>
              <a:gd name="adj2" fmla="val -6315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Recession began in Dec. 2007. Economic toll of credit crunch, housing slump, labor market contraction </a:t>
            </a:r>
            <a:r>
              <a:rPr lang="en-US" sz="1400" b="1" dirty="0" smtClean="0">
                <a:solidFill>
                  <a:schemeClr val="bg1"/>
                </a:solidFill>
              </a:rPr>
              <a:t>was severe</a:t>
            </a:r>
            <a:endParaRPr lang="en-US" sz="1400" b="1" dirty="0">
              <a:solidFill>
                <a:schemeClr val="bg1"/>
              </a:solidFill>
            </a:endParaRPr>
          </a:p>
        </p:txBody>
      </p:sp>
      <p:sp>
        <p:nvSpPr>
          <p:cNvPr id="1926154" name="AutoShape 10"/>
          <p:cNvSpPr>
            <a:spLocks noChangeArrowheads="1"/>
          </p:cNvSpPr>
          <p:nvPr/>
        </p:nvSpPr>
        <p:spPr bwMode="blackWhite">
          <a:xfrm>
            <a:off x="2292110" y="1140542"/>
            <a:ext cx="2407708" cy="688258"/>
          </a:xfrm>
          <a:prstGeom prst="wedgeRectCallout">
            <a:avLst>
              <a:gd name="adj1" fmla="val -377"/>
              <a:gd name="adj2" fmla="val 21618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The Q4:2008 decline was the steepest since the Q1:1982 drop of 6.8%</a:t>
            </a:r>
          </a:p>
        </p:txBody>
      </p:sp>
      <p:sp>
        <p:nvSpPr>
          <p:cNvPr id="14" name="AutoShape 10"/>
          <p:cNvSpPr>
            <a:spLocks noChangeArrowheads="1"/>
          </p:cNvSpPr>
          <p:nvPr/>
        </p:nvSpPr>
        <p:spPr bwMode="blackWhite">
          <a:xfrm>
            <a:off x="5045192" y="3588945"/>
            <a:ext cx="1961532" cy="973399"/>
          </a:xfrm>
          <a:prstGeom prst="wedgeRectCallout">
            <a:avLst>
              <a:gd name="adj1" fmla="val 67353"/>
              <a:gd name="adj2" fmla="val -6824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Q1 2014 GDP data were hit hard by this year’s “Polar Vortex” and harsh winter</a:t>
            </a:r>
            <a:endParaRPr lang="en-US" sz="1400" b="1" dirty="0">
              <a:solidFill>
                <a:schemeClr val="bg1"/>
              </a:solidFill>
            </a:endParaRPr>
          </a:p>
        </p:txBody>
      </p:sp>
      <p:sp>
        <p:nvSpPr>
          <p:cNvPr id="15" name="Rectangle 7"/>
          <p:cNvSpPr>
            <a:spLocks noChangeArrowheads="1"/>
          </p:cNvSpPr>
          <p:nvPr/>
        </p:nvSpPr>
        <p:spPr bwMode="grayWhite">
          <a:xfrm>
            <a:off x="3057838" y="3049483"/>
            <a:ext cx="929148" cy="1804987"/>
          </a:xfrm>
          <a:prstGeom prst="rect">
            <a:avLst/>
          </a:prstGeom>
          <a:noFill/>
          <a:ln w="28575">
            <a:solidFill>
              <a:schemeClr val="folHlink"/>
            </a:solidFill>
            <a:miter lim="800000"/>
            <a:headEnd/>
            <a:tailEnd/>
          </a:ln>
        </p:spPr>
        <p:txBody>
          <a:bodyPr wrap="none" anchor="ctr"/>
          <a:lstStyle/>
          <a:p>
            <a:endParaRPr lang="en-US"/>
          </a:p>
        </p:txBody>
      </p:sp>
    </p:spTree>
    <p:extLst>
      <p:ext uri="{BB962C8B-B14F-4D97-AF65-F5344CB8AC3E}">
        <p14:creationId xmlns:p14="http://schemas.microsoft.com/office/powerpoint/2010/main" val="233194129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2" presetClass="entr" presetSubtype="8" fill="hold" grpId="0" nodeType="afterEffect">
                                  <p:stCondLst>
                                    <p:cond delay="1000"/>
                                  </p:stCondLst>
                                  <p:childTnLst>
                                    <p:set>
                                      <p:cBhvr>
                                        <p:cTn id="10" dur="1" fill="hold">
                                          <p:stCondLst>
                                            <p:cond delay="0"/>
                                          </p:stCondLst>
                                        </p:cTn>
                                        <p:tgtEl>
                                          <p:spTgt spid="1926154"/>
                                        </p:tgtEl>
                                        <p:attrNameLst>
                                          <p:attrName>style.visibility</p:attrName>
                                        </p:attrNameLst>
                                      </p:cBhvr>
                                      <p:to>
                                        <p:strVal val="visible"/>
                                      </p:to>
                                    </p:set>
                                    <p:animEffect transition="in" filter="wipe(left)">
                                      <p:cBhvr>
                                        <p:cTn id="11" dur="500"/>
                                        <p:tgtEl>
                                          <p:spTgt spid="1926154"/>
                                        </p:tgtEl>
                                      </p:cBhvr>
                                    </p:animEffect>
                                  </p:childTnLst>
                                </p:cTn>
                              </p:par>
                            </p:childTnLst>
                          </p:cTn>
                        </p:par>
                        <p:par>
                          <p:cTn id="12" fill="hold">
                            <p:stCondLst>
                              <p:cond delay="2000"/>
                            </p:stCondLst>
                            <p:childTnLst>
                              <p:par>
                                <p:cTn id="13" presetID="23" presetClass="entr" presetSubtype="16" fill="hold" grpId="0" nodeType="afterEffect">
                                  <p:stCondLst>
                                    <p:cond delay="1000"/>
                                  </p:stCondLst>
                                  <p:childTnLst>
                                    <p:set>
                                      <p:cBhvr>
                                        <p:cTn id="14" dur="1" fill="hold">
                                          <p:stCondLst>
                                            <p:cond delay="0"/>
                                          </p:stCondLst>
                                        </p:cTn>
                                        <p:tgtEl>
                                          <p:spTgt spid="1926150"/>
                                        </p:tgtEl>
                                        <p:attrNameLst>
                                          <p:attrName>style.visibility</p:attrName>
                                        </p:attrNameLst>
                                      </p:cBhvr>
                                      <p:to>
                                        <p:strVal val="visible"/>
                                      </p:to>
                                    </p:set>
                                    <p:anim calcmode="lin" valueType="num">
                                      <p:cBhvr>
                                        <p:cTn id="15" dur="500" fill="hold"/>
                                        <p:tgtEl>
                                          <p:spTgt spid="1926150"/>
                                        </p:tgtEl>
                                        <p:attrNameLst>
                                          <p:attrName>ppt_w</p:attrName>
                                        </p:attrNameLst>
                                      </p:cBhvr>
                                      <p:tavLst>
                                        <p:tav tm="0">
                                          <p:val>
                                            <p:fltVal val="0"/>
                                          </p:val>
                                        </p:tav>
                                        <p:tav tm="100000">
                                          <p:val>
                                            <p:strVal val="#ppt_w"/>
                                          </p:val>
                                        </p:tav>
                                      </p:tavLst>
                                    </p:anim>
                                    <p:anim calcmode="lin" valueType="num">
                                      <p:cBhvr>
                                        <p:cTn id="16" dur="500" fill="hold"/>
                                        <p:tgtEl>
                                          <p:spTgt spid="1926150"/>
                                        </p:tgtEl>
                                        <p:attrNameLst>
                                          <p:attrName>ppt_h</p:attrName>
                                        </p:attrNameLst>
                                      </p:cBhvr>
                                      <p:tavLst>
                                        <p:tav tm="0">
                                          <p:val>
                                            <p:fltVal val="0"/>
                                          </p:val>
                                        </p:tav>
                                        <p:tav tm="100000">
                                          <p:val>
                                            <p:strVal val="#ppt_h"/>
                                          </p:val>
                                        </p:tav>
                                      </p:tavLst>
                                    </p:anim>
                                  </p:childTnLst>
                                </p:cTn>
                              </p:par>
                            </p:childTnLst>
                          </p:cTn>
                        </p:par>
                        <p:par>
                          <p:cTn id="17" fill="hold">
                            <p:stCondLst>
                              <p:cond delay="3500"/>
                            </p:stCondLst>
                            <p:childTnLst>
                              <p:par>
                                <p:cTn id="18" presetID="22" presetClass="entr" presetSubtype="8" fill="hold" grpId="0" nodeType="afterEffect">
                                  <p:stCondLst>
                                    <p:cond delay="100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par>
                                <p:cTn id="21" presetID="16" presetClass="entr" presetSubtype="26" fill="hold" grpId="0" nodeType="withEffect">
                                  <p:stCondLst>
                                    <p:cond delay="1000"/>
                                  </p:stCondLst>
                                  <p:childTnLst>
                                    <p:set>
                                      <p:cBhvr>
                                        <p:cTn id="22" dur="1" fill="hold">
                                          <p:stCondLst>
                                            <p:cond delay="0"/>
                                          </p:stCondLst>
                                        </p:cTn>
                                        <p:tgtEl>
                                          <p:spTgt spid="15"/>
                                        </p:tgtEl>
                                        <p:attrNameLst>
                                          <p:attrName>style.visibility</p:attrName>
                                        </p:attrNameLst>
                                      </p:cBhvr>
                                      <p:to>
                                        <p:strVal val="visible"/>
                                      </p:to>
                                    </p:set>
                                    <p:animEffect transition="in" filter="barn(inHorizontal)">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P spid="1926154" grpId="0" animBg="1"/>
      <p:bldP spid="14" grpId="0" animBg="1"/>
      <p:bldP spid="1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p:txBody>
          <a:bodyPr/>
          <a:lstStyle/>
          <a:p>
            <a:pPr>
              <a:defRPr/>
            </a:pPr>
            <a:fld id="{CE835BC6-8224-463A-A3C8-641FE62D3BCF}" type="slidenum">
              <a:rPr lang="en-US" smtClean="0"/>
              <a:pPr>
                <a:defRPr/>
              </a:pPr>
              <a:t>48</a:t>
            </a:fld>
            <a:endParaRPr lang="en-US" smtClean="0"/>
          </a:p>
        </p:txBody>
      </p:sp>
      <p:graphicFrame>
        <p:nvGraphicFramePr>
          <p:cNvPr id="5122" name="Object 2"/>
          <p:cNvGraphicFramePr>
            <a:graphicFrameLocks/>
          </p:cNvGraphicFramePr>
          <p:nvPr>
            <p:extLst>
              <p:ext uri="{D42A27DB-BD31-4B8C-83A1-F6EECF244321}">
                <p14:modId xmlns:p14="http://schemas.microsoft.com/office/powerpoint/2010/main" val="4289739829"/>
              </p:ext>
            </p:extLst>
          </p:nvPr>
        </p:nvGraphicFramePr>
        <p:xfrm>
          <a:off x="0" y="1727392"/>
          <a:ext cx="8926513" cy="4676775"/>
        </p:xfrm>
        <a:graphic>
          <a:graphicData uri="http://schemas.openxmlformats.org/presentationml/2006/ole">
            <mc:AlternateContent xmlns:mc="http://schemas.openxmlformats.org/markup-compatibility/2006">
              <mc:Choice xmlns:v="urn:schemas-microsoft-com:vml" Requires="v">
                <p:oleObj spid="_x0000_s27435076" name="Chart" r:id="rId4" imgW="8725029" imgH="4562417" progId="MSGraph.Chart.8">
                  <p:embed followColorScheme="full"/>
                </p:oleObj>
              </mc:Choice>
              <mc:Fallback>
                <p:oleObj name="Chart" r:id="rId4" imgW="8725029" imgH="4562417" progId="MSGraph.Chart.8">
                  <p:embed followColorScheme="full"/>
                  <p:pic>
                    <p:nvPicPr>
                      <p:cNvPr id="0" name="Object 2"/>
                      <p:cNvPicPr>
                        <a:picLocks noChangeArrowheads="1"/>
                      </p:cNvPicPr>
                      <p:nvPr/>
                    </p:nvPicPr>
                    <p:blipFill>
                      <a:blip r:embed="rId5"/>
                      <a:srcRect/>
                      <a:stretch>
                        <a:fillRect/>
                      </a:stretch>
                    </p:blipFill>
                    <p:spPr bwMode="auto">
                      <a:xfrm>
                        <a:off x="0" y="1727392"/>
                        <a:ext cx="8926513" cy="4676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4" name="Rectangle 3"/>
          <p:cNvSpPr>
            <a:spLocks noGrp="1" noChangeArrowheads="1"/>
          </p:cNvSpPr>
          <p:nvPr>
            <p:ph type="title"/>
          </p:nvPr>
        </p:nvSpPr>
        <p:spPr>
          <a:xfrm>
            <a:off x="29817" y="19878"/>
            <a:ext cx="8055044" cy="860425"/>
          </a:xfrm>
        </p:spPr>
        <p:txBody>
          <a:bodyPr/>
          <a:lstStyle/>
          <a:p>
            <a:r>
              <a:rPr lang="en-US" sz="2800" dirty="0" smtClean="0"/>
              <a:t>Texas vs. US Real GDP Growth</a:t>
            </a:r>
          </a:p>
        </p:txBody>
      </p:sp>
      <p:sp>
        <p:nvSpPr>
          <p:cNvPr id="1969158" name="AutoShape 6"/>
          <p:cNvSpPr>
            <a:spLocks noChangeArrowheads="1"/>
          </p:cNvSpPr>
          <p:nvPr/>
        </p:nvSpPr>
        <p:spPr bwMode="blackWhite">
          <a:xfrm>
            <a:off x="2350986" y="1115446"/>
            <a:ext cx="3119818" cy="1129440"/>
          </a:xfrm>
          <a:prstGeom prst="wedgeRectCallout">
            <a:avLst>
              <a:gd name="adj1" fmla="val 68925"/>
              <a:gd name="adj2" fmla="val 8953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The Texas economy has been growing at a pace much faster than the US overall</a:t>
            </a:r>
            <a:endParaRPr lang="en-US" b="1" dirty="0">
              <a:solidFill>
                <a:schemeClr val="bg1"/>
              </a:solidFill>
              <a:cs typeface="+mn-cs"/>
            </a:endParaRPr>
          </a:p>
        </p:txBody>
      </p:sp>
      <p:sp>
        <p:nvSpPr>
          <p:cNvPr id="7" name="Rectangle 3"/>
          <p:cNvSpPr>
            <a:spLocks noChangeArrowheads="1"/>
          </p:cNvSpPr>
          <p:nvPr/>
        </p:nvSpPr>
        <p:spPr bwMode="auto">
          <a:xfrm>
            <a:off x="-127816" y="6595279"/>
            <a:ext cx="7569200" cy="28238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tabLst>
                <a:tab pos="342900" algn="l"/>
              </a:tabLst>
            </a:pPr>
            <a:r>
              <a:rPr lang="en-US" sz="1100" dirty="0" smtClean="0"/>
              <a:t>Source</a:t>
            </a:r>
            <a:r>
              <a:rPr lang="en-US" sz="1100" dirty="0"/>
              <a:t>: US Department of </a:t>
            </a:r>
            <a:r>
              <a:rPr lang="en-US" sz="1100" dirty="0" smtClean="0"/>
              <a:t>Commerce; Insurance </a:t>
            </a:r>
            <a:r>
              <a:rPr lang="en-US" sz="1100" dirty="0"/>
              <a:t>Information </a:t>
            </a:r>
            <a:r>
              <a:rPr lang="en-US" sz="1100" dirty="0" smtClean="0"/>
              <a:t>Institute.</a:t>
            </a:r>
            <a:endParaRPr lang="en-US" sz="11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69158"/>
                                        </p:tgtEl>
                                        <p:attrNameLst>
                                          <p:attrName>style.visibility</p:attrName>
                                        </p:attrNameLst>
                                      </p:cBhvr>
                                      <p:to>
                                        <p:strVal val="visible"/>
                                      </p:to>
                                    </p:set>
                                    <p:animEffect transition="in" filter="wipe(right)">
                                      <p:cBhvr>
                                        <p:cTn id="7" dur="500"/>
                                        <p:tgtEl>
                                          <p:spTgt spid="1969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9158"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black">
          <a:xfrm>
            <a:off x="342900" y="73025"/>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a:solidFill>
                  <a:srgbClr val="225A7A"/>
                </a:solidFill>
                <a:ea typeface="+mj-ea"/>
                <a:cs typeface="+mj-cs"/>
              </a:rPr>
              <a:t>State-by-State Leading Indicators</a:t>
            </a:r>
            <a:br>
              <a:rPr lang="en-US" sz="3000" b="1" kern="0" dirty="0">
                <a:solidFill>
                  <a:srgbClr val="225A7A"/>
                </a:solidFill>
                <a:ea typeface="+mj-ea"/>
                <a:cs typeface="+mj-cs"/>
              </a:rPr>
            </a:br>
            <a:r>
              <a:rPr lang="en-US" sz="3000" b="1" kern="0" dirty="0">
                <a:solidFill>
                  <a:srgbClr val="225A7A"/>
                </a:solidFill>
                <a:ea typeface="+mj-ea"/>
                <a:cs typeface="+mj-cs"/>
              </a:rPr>
              <a:t>through </a:t>
            </a:r>
            <a:r>
              <a:rPr lang="en-US" sz="3000" b="1" kern="0" dirty="0" smtClean="0">
                <a:solidFill>
                  <a:srgbClr val="225A7A"/>
                </a:solidFill>
                <a:ea typeface="+mj-ea"/>
                <a:cs typeface="+mj-cs"/>
              </a:rPr>
              <a:t>2014:Q3</a:t>
            </a:r>
            <a:endParaRPr lang="en-US" sz="3000" b="1" kern="0" dirty="0">
              <a:solidFill>
                <a:srgbClr val="225A7A"/>
              </a:solidFill>
              <a:ea typeface="+mj-ea"/>
              <a:cs typeface="+mj-cs"/>
            </a:endParaRPr>
          </a:p>
        </p:txBody>
      </p:sp>
      <p:sp>
        <p:nvSpPr>
          <p:cNvPr id="74758" name="Rectangle 6"/>
          <p:cNvSpPr>
            <a:spLocks noChangeArrowheads="1"/>
          </p:cNvSpPr>
          <p:nvPr/>
        </p:nvSpPr>
        <p:spPr bwMode="auto">
          <a:xfrm>
            <a:off x="0" y="6581775"/>
            <a:ext cx="8942388" cy="27622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r>
              <a:rPr lang="en-US" sz="1050" dirty="0"/>
              <a:t>Sources: Federal Reserve Bank of Philadelphia at </a:t>
            </a:r>
            <a:r>
              <a:rPr lang="en-US" sz="1050" dirty="0">
                <a:hlinkClick r:id="rId3"/>
              </a:rPr>
              <a:t>http://www.philadelphiafed.org/index.cfm</a:t>
            </a:r>
            <a:r>
              <a:rPr lang="en-US" sz="1050" dirty="0"/>
              <a:t> ;Insurance Information Institute.</a:t>
            </a:r>
          </a:p>
        </p:txBody>
      </p:sp>
      <p:sp>
        <p:nvSpPr>
          <p:cNvPr id="9" name="Date Placeholder 8"/>
          <p:cNvSpPr>
            <a:spLocks noGrp="1"/>
          </p:cNvSpPr>
          <p:nvPr>
            <p:ph type="dt" sz="quarter" idx="10"/>
          </p:nvPr>
        </p:nvSpPr>
        <p:spPr/>
        <p:txBody>
          <a:bodyPr/>
          <a:lstStyle/>
          <a:p>
            <a:pPr>
              <a:defRPr/>
            </a:pPr>
            <a:r>
              <a:rPr lang="en-US"/>
              <a:t>12/01/09 - 9pm</a:t>
            </a:r>
          </a:p>
        </p:txBody>
      </p:sp>
      <p:sp>
        <p:nvSpPr>
          <p:cNvPr id="11" name="Slide Number Placeholder 10"/>
          <p:cNvSpPr>
            <a:spLocks noGrp="1"/>
          </p:cNvSpPr>
          <p:nvPr>
            <p:ph type="sldNum" sz="quarter" idx="12"/>
          </p:nvPr>
        </p:nvSpPr>
        <p:spPr/>
        <p:txBody>
          <a:bodyPr/>
          <a:lstStyle/>
          <a:p>
            <a:pPr>
              <a:defRPr/>
            </a:pPr>
            <a:fld id="{0EB074E3-34FC-4F2A-8E61-DEE1E5BB130A}" type="slidenum">
              <a:rPr lang="en-US" smtClean="0"/>
              <a:pPr>
                <a:defRPr/>
              </a:pPr>
              <a:t>49</a:t>
            </a:fld>
            <a:endParaRPr lang="en-US"/>
          </a:p>
        </p:txBody>
      </p:sp>
      <p:sp>
        <p:nvSpPr>
          <p:cNvPr id="38918" name="AutoShape 2"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19" name="AutoShape 4"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20" name="AutoShape 6" descr="Chart 2, annual percent change in real GDP by region"/>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12" name="Rectangle 11"/>
          <p:cNvSpPr/>
          <p:nvPr/>
        </p:nvSpPr>
        <p:spPr>
          <a:xfrm>
            <a:off x="5500685" y="2409222"/>
            <a:ext cx="671517" cy="64122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974" y="1225686"/>
            <a:ext cx="6404254" cy="4941950"/>
          </a:xfrm>
          <a:prstGeom prst="rect">
            <a:avLst/>
          </a:prstGeom>
        </p:spPr>
      </p:pic>
      <p:sp>
        <p:nvSpPr>
          <p:cNvPr id="14" name="AutoShape 8"/>
          <p:cNvSpPr>
            <a:spLocks noChangeArrowheads="1"/>
          </p:cNvSpPr>
          <p:nvPr/>
        </p:nvSpPr>
        <p:spPr bwMode="blackWhite">
          <a:xfrm>
            <a:off x="6618031" y="3708961"/>
            <a:ext cx="2251587" cy="1366682"/>
          </a:xfrm>
          <a:prstGeom prst="wedgeRectCallout">
            <a:avLst>
              <a:gd name="adj1" fmla="val -81734"/>
              <a:gd name="adj2" fmla="val -3131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The economic outlook for most of the US is generally positive, though negative for 9 states</a:t>
            </a:r>
            <a:endParaRPr lang="en-US" sz="1600" b="1" dirty="0">
              <a:solidFill>
                <a:schemeClr val="bg1"/>
              </a:solidFill>
            </a:endParaRPr>
          </a:p>
        </p:txBody>
      </p:sp>
      <p:sp>
        <p:nvSpPr>
          <p:cNvPr id="13" name="Rectangle 7"/>
          <p:cNvSpPr>
            <a:spLocks noChangeArrowheads="1"/>
          </p:cNvSpPr>
          <p:nvPr/>
        </p:nvSpPr>
        <p:spPr bwMode="grayWhite">
          <a:xfrm>
            <a:off x="2348117" y="3857619"/>
            <a:ext cx="1580946" cy="1628775"/>
          </a:xfrm>
          <a:prstGeom prst="rect">
            <a:avLst/>
          </a:prstGeom>
          <a:noFill/>
          <a:ln w="38100">
            <a:solidFill>
              <a:schemeClr val="folHlink"/>
            </a:solidFill>
            <a:miter lim="800000"/>
            <a:headEnd/>
            <a:tailEnd/>
          </a:ln>
        </p:spPr>
        <p:txBody>
          <a:bodyPr wrap="none" anchor="ctr"/>
          <a:lstStyle/>
          <a:p>
            <a:endParaRPr lang="en-US"/>
          </a:p>
        </p:txBody>
      </p:sp>
    </p:spTree>
    <p:extLst>
      <p:ext uri="{BB962C8B-B14F-4D97-AF65-F5344CB8AC3E}">
        <p14:creationId xmlns:p14="http://schemas.microsoft.com/office/powerpoint/2010/main" val="352270881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500"/>
                                        <p:tgtEl>
                                          <p:spTgt spid="14"/>
                                        </p:tgtEl>
                                      </p:cBhvr>
                                    </p:animEffect>
                                  </p:childTnLst>
                                </p:cTn>
                              </p:par>
                              <p:par>
                                <p:cTn id="8" presetID="16" presetClass="entr" presetSubtype="26" fill="hold" grpId="0" nodeType="withEffect">
                                  <p:stCondLst>
                                    <p:cond delay="1000"/>
                                  </p:stCondLst>
                                  <p:childTnLst>
                                    <p:set>
                                      <p:cBhvr>
                                        <p:cTn id="9" dur="1" fill="hold">
                                          <p:stCondLst>
                                            <p:cond delay="0"/>
                                          </p:stCondLst>
                                        </p:cTn>
                                        <p:tgtEl>
                                          <p:spTgt spid="13"/>
                                        </p:tgtEl>
                                        <p:attrNameLst>
                                          <p:attrName>style.visibility</p:attrName>
                                        </p:attrNameLst>
                                      </p:cBhvr>
                                      <p:to>
                                        <p:strVal val="visible"/>
                                      </p:to>
                                    </p:set>
                                    <p:animEffect transition="in" filter="barn(inHorizontal)">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7" name="Rectangle 105"/>
          <p:cNvSpPr>
            <a:spLocks noGrp="1" noChangeArrowheads="1"/>
          </p:cNvSpPr>
          <p:nvPr>
            <p:ph type="dt" sz="quarter" idx="10"/>
          </p:nvPr>
        </p:nvSpPr>
        <p:spPr>
          <a:noFill/>
        </p:spPr>
        <p:txBody>
          <a:bodyPr/>
          <a:lstStyle/>
          <a:p>
            <a:r>
              <a:rPr lang="en-US" smtClean="0"/>
              <a:t>12/01/09 - 9pm</a:t>
            </a:r>
          </a:p>
        </p:txBody>
      </p:sp>
      <p:sp>
        <p:nvSpPr>
          <p:cNvPr id="52228"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52229" name="Rectangle 110"/>
          <p:cNvSpPr>
            <a:spLocks noGrp="1" noChangeArrowheads="1"/>
          </p:cNvSpPr>
          <p:nvPr>
            <p:ph type="sldNum" sz="quarter" idx="12"/>
          </p:nvPr>
        </p:nvSpPr>
        <p:spPr>
          <a:noFill/>
        </p:spPr>
        <p:txBody>
          <a:bodyPr/>
          <a:lstStyle/>
          <a:p>
            <a:fld id="{985FD483-3650-4448-BB2E-67A90540A8FD}" type="slidenum">
              <a:rPr lang="en-US" smtClean="0"/>
              <a:pPr/>
              <a:t>5</a:t>
            </a:fld>
            <a:endParaRPr lang="en-US" smtClean="0"/>
          </a:p>
        </p:txBody>
      </p:sp>
      <p:sp>
        <p:nvSpPr>
          <p:cNvPr id="52230" name="Rectangle 2"/>
          <p:cNvSpPr>
            <a:spLocks noGrp="1" noChangeArrowheads="1"/>
          </p:cNvSpPr>
          <p:nvPr>
            <p:ph type="title"/>
          </p:nvPr>
        </p:nvSpPr>
        <p:spPr/>
        <p:txBody>
          <a:bodyPr/>
          <a:lstStyle/>
          <a:p>
            <a:r>
              <a:rPr lang="en-US" dirty="0" smtClean="0"/>
              <a:t>ROE: Property/Casualty Insurance by Major Event, 1987–2014:Q1</a:t>
            </a:r>
          </a:p>
        </p:txBody>
      </p:sp>
      <p:sp>
        <p:nvSpPr>
          <p:cNvPr id="52231" name="Rectangle 3"/>
          <p:cNvSpPr>
            <a:spLocks noChangeArrowheads="1"/>
          </p:cNvSpPr>
          <p:nvPr/>
        </p:nvSpPr>
        <p:spPr bwMode="auto">
          <a:xfrm>
            <a:off x="0" y="6414802"/>
            <a:ext cx="7569200" cy="443198"/>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a:t>* 	Excludes Mortgage &amp; Financial Guarantee in 2008 </a:t>
            </a:r>
            <a:r>
              <a:rPr lang="en-US" sz="1100" dirty="0" smtClean="0"/>
              <a:t>– 2014.  2014 figure is through Q1:2014. </a:t>
            </a: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	Sources: ISO, </a:t>
            </a:r>
            <a:r>
              <a:rPr lang="en-US" sz="1100" i="1" dirty="0" smtClean="0"/>
              <a:t>Fortune</a:t>
            </a:r>
            <a:r>
              <a:rPr lang="en-US" sz="1100" dirty="0" smtClean="0"/>
              <a:t>; Insurance Information Institute.</a:t>
            </a:r>
            <a:endParaRPr lang="en-US" sz="1100" dirty="0"/>
          </a:p>
        </p:txBody>
      </p:sp>
      <p:graphicFrame>
        <p:nvGraphicFramePr>
          <p:cNvPr id="2026500" name="Object 2"/>
          <p:cNvGraphicFramePr>
            <a:graphicFrameLocks/>
          </p:cNvGraphicFramePr>
          <p:nvPr>
            <p:extLst/>
          </p:nvPr>
        </p:nvGraphicFramePr>
        <p:xfrm>
          <a:off x="304800" y="1474788"/>
          <a:ext cx="8569325" cy="4579937"/>
        </p:xfrm>
        <a:graphic>
          <a:graphicData uri="http://schemas.openxmlformats.org/presentationml/2006/ole">
            <mc:AlternateContent xmlns:mc="http://schemas.openxmlformats.org/markup-compatibility/2006">
              <mc:Choice xmlns:v="urn:schemas-microsoft-com:vml" Requires="v">
                <p:oleObj spid="_x0000_s27837495" name="Chart" r:id="rId4" imgW="8601024" imgH="4600673" progId="MSGraph.Chart.8">
                  <p:embed followColorScheme="full"/>
                </p:oleObj>
              </mc:Choice>
              <mc:Fallback>
                <p:oleObj name="Chart" r:id="rId4" imgW="8601024" imgH="4600673" progId="MSGraph.Chart.8">
                  <p:embed followColorScheme="full"/>
                  <p:pic>
                    <p:nvPicPr>
                      <p:cNvPr id="0" name=""/>
                      <p:cNvPicPr>
                        <a:picLocks noChangeArrowheads="1"/>
                      </p:cNvPicPr>
                      <p:nvPr/>
                    </p:nvPicPr>
                    <p:blipFill>
                      <a:blip r:embed="rId5"/>
                      <a:srcRect/>
                      <a:stretch>
                        <a:fillRect/>
                      </a:stretch>
                    </p:blipFill>
                    <p:spPr bwMode="gray">
                      <a:xfrm>
                        <a:off x="304800" y="1474788"/>
                        <a:ext cx="8569325" cy="4579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2232" name="Rectangle 5"/>
          <p:cNvSpPr>
            <a:spLocks noChangeArrowheads="1"/>
          </p:cNvSpPr>
          <p:nvPr/>
        </p:nvSpPr>
        <p:spPr bwMode="blackWhite">
          <a:xfrm>
            <a:off x="1666875" y="1377950"/>
            <a:ext cx="3900488" cy="7286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P/C Profitability Is Both by </a:t>
            </a:r>
            <a:br>
              <a:rPr lang="en-US" b="1" dirty="0">
                <a:solidFill>
                  <a:srgbClr val="FFFFFF"/>
                </a:solidFill>
              </a:rPr>
            </a:br>
            <a:r>
              <a:rPr lang="en-US" b="1" dirty="0">
                <a:solidFill>
                  <a:srgbClr val="FFFFFF"/>
                </a:solidFill>
              </a:rPr>
              <a:t> Cyclicality and Ordinary </a:t>
            </a:r>
            <a:r>
              <a:rPr lang="en-US" b="1" dirty="0" smtClean="0">
                <a:solidFill>
                  <a:srgbClr val="FFFFFF"/>
                </a:solidFill>
              </a:rPr>
              <a:t>Volatility</a:t>
            </a:r>
            <a:endParaRPr lang="pt-BR" b="1" dirty="0">
              <a:solidFill>
                <a:srgbClr val="FFFFFF"/>
              </a:solidFill>
            </a:endParaRPr>
          </a:p>
        </p:txBody>
      </p:sp>
      <p:sp>
        <p:nvSpPr>
          <p:cNvPr id="2026503" name="Oval 7"/>
          <p:cNvSpPr>
            <a:spLocks noChangeArrowheads="1"/>
          </p:cNvSpPr>
          <p:nvPr/>
        </p:nvSpPr>
        <p:spPr bwMode="auto">
          <a:xfrm>
            <a:off x="1741578" y="3138300"/>
            <a:ext cx="307975" cy="533400"/>
          </a:xfrm>
          <a:prstGeom prst="ellipse">
            <a:avLst/>
          </a:prstGeom>
          <a:noFill/>
          <a:ln w="38100">
            <a:solidFill>
              <a:srgbClr val="FF6801"/>
            </a:solidFill>
            <a:round/>
            <a:headEnd/>
            <a:tailEnd/>
          </a:ln>
        </p:spPr>
        <p:txBody>
          <a:bodyPr wrap="none" anchor="ctr"/>
          <a:lstStyle/>
          <a:p>
            <a:endParaRPr lang="en-US"/>
          </a:p>
        </p:txBody>
      </p:sp>
      <p:sp>
        <p:nvSpPr>
          <p:cNvPr id="2026504" name="AutoShape 8"/>
          <p:cNvSpPr>
            <a:spLocks noChangeArrowheads="1"/>
          </p:cNvSpPr>
          <p:nvPr/>
        </p:nvSpPr>
        <p:spPr bwMode="blackWhite">
          <a:xfrm>
            <a:off x="1064823" y="3871451"/>
            <a:ext cx="754062" cy="292100"/>
          </a:xfrm>
          <a:prstGeom prst="wedgeRectCallout">
            <a:avLst>
              <a:gd name="adj1" fmla="val 46112"/>
              <a:gd name="adj2" fmla="val -12334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Hugo</a:t>
            </a:r>
          </a:p>
        </p:txBody>
      </p:sp>
      <p:sp>
        <p:nvSpPr>
          <p:cNvPr id="2026506" name="Oval 10"/>
          <p:cNvSpPr>
            <a:spLocks noChangeArrowheads="1"/>
          </p:cNvSpPr>
          <p:nvPr/>
        </p:nvSpPr>
        <p:spPr bwMode="auto">
          <a:xfrm>
            <a:off x="2275436" y="3784106"/>
            <a:ext cx="307975" cy="533400"/>
          </a:xfrm>
          <a:prstGeom prst="ellipse">
            <a:avLst/>
          </a:prstGeom>
          <a:noFill/>
          <a:ln w="38100">
            <a:solidFill>
              <a:srgbClr val="FF6801"/>
            </a:solidFill>
            <a:round/>
            <a:headEnd/>
            <a:tailEnd/>
          </a:ln>
        </p:spPr>
        <p:txBody>
          <a:bodyPr wrap="none" anchor="ctr"/>
          <a:lstStyle/>
          <a:p>
            <a:endParaRPr lang="en-US"/>
          </a:p>
        </p:txBody>
      </p:sp>
      <p:sp>
        <p:nvSpPr>
          <p:cNvPr id="2026507" name="AutoShape 11"/>
          <p:cNvSpPr>
            <a:spLocks noChangeArrowheads="1"/>
          </p:cNvSpPr>
          <p:nvPr/>
        </p:nvSpPr>
        <p:spPr bwMode="blackWhite">
          <a:xfrm>
            <a:off x="1169333" y="4463503"/>
            <a:ext cx="1085850" cy="292100"/>
          </a:xfrm>
          <a:prstGeom prst="wedgeRectCallout">
            <a:avLst>
              <a:gd name="adj1" fmla="val 46408"/>
              <a:gd name="adj2" fmla="val -12805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Andrew</a:t>
            </a:r>
          </a:p>
        </p:txBody>
      </p:sp>
      <p:sp>
        <p:nvSpPr>
          <p:cNvPr id="2026509" name="Oval 13"/>
          <p:cNvSpPr>
            <a:spLocks noChangeArrowheads="1"/>
          </p:cNvSpPr>
          <p:nvPr/>
        </p:nvSpPr>
        <p:spPr bwMode="auto">
          <a:xfrm>
            <a:off x="2881061" y="3635529"/>
            <a:ext cx="307975" cy="533400"/>
          </a:xfrm>
          <a:prstGeom prst="ellipse">
            <a:avLst/>
          </a:prstGeom>
          <a:noFill/>
          <a:ln w="38100">
            <a:solidFill>
              <a:srgbClr val="FF6801"/>
            </a:solidFill>
            <a:round/>
            <a:headEnd/>
            <a:tailEnd/>
          </a:ln>
        </p:spPr>
        <p:txBody>
          <a:bodyPr wrap="none" anchor="ctr"/>
          <a:lstStyle/>
          <a:p>
            <a:endParaRPr lang="en-US"/>
          </a:p>
        </p:txBody>
      </p:sp>
      <p:sp>
        <p:nvSpPr>
          <p:cNvPr id="2026510" name="AutoShape 14"/>
          <p:cNvSpPr>
            <a:spLocks noChangeArrowheads="1"/>
          </p:cNvSpPr>
          <p:nvPr/>
        </p:nvSpPr>
        <p:spPr bwMode="blackWhite">
          <a:xfrm>
            <a:off x="2295070" y="4781363"/>
            <a:ext cx="1162050" cy="292100"/>
          </a:xfrm>
          <a:prstGeom prst="wedgeRectCallout">
            <a:avLst>
              <a:gd name="adj1" fmla="val 12904"/>
              <a:gd name="adj2" fmla="val -24609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Northridge</a:t>
            </a:r>
          </a:p>
        </p:txBody>
      </p:sp>
      <p:sp>
        <p:nvSpPr>
          <p:cNvPr id="2026512" name="Oval 16"/>
          <p:cNvSpPr>
            <a:spLocks noChangeArrowheads="1"/>
          </p:cNvSpPr>
          <p:nvPr/>
        </p:nvSpPr>
        <p:spPr bwMode="auto">
          <a:xfrm>
            <a:off x="3689109" y="2756114"/>
            <a:ext cx="307975" cy="533400"/>
          </a:xfrm>
          <a:prstGeom prst="ellipse">
            <a:avLst/>
          </a:prstGeom>
          <a:noFill/>
          <a:ln w="38100">
            <a:solidFill>
              <a:srgbClr val="FF6801"/>
            </a:solidFill>
            <a:round/>
            <a:headEnd/>
            <a:tailEnd/>
          </a:ln>
        </p:spPr>
        <p:txBody>
          <a:bodyPr wrap="none" anchor="ctr"/>
          <a:lstStyle/>
          <a:p>
            <a:endParaRPr lang="en-US"/>
          </a:p>
        </p:txBody>
      </p:sp>
      <p:sp>
        <p:nvSpPr>
          <p:cNvPr id="2026513" name="AutoShape 17"/>
          <p:cNvSpPr>
            <a:spLocks noChangeArrowheads="1"/>
          </p:cNvSpPr>
          <p:nvPr/>
        </p:nvSpPr>
        <p:spPr bwMode="blackWhite">
          <a:xfrm>
            <a:off x="3431077" y="3996711"/>
            <a:ext cx="1265424" cy="711200"/>
          </a:xfrm>
          <a:prstGeom prst="wedgeRectCallout">
            <a:avLst>
              <a:gd name="adj1" fmla="val -8362"/>
              <a:gd name="adj2" fmla="val -14313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Lowest CAT Losses in </a:t>
            </a:r>
            <a:br>
              <a:rPr lang="en-US" sz="1400" b="1">
                <a:solidFill>
                  <a:schemeClr val="bg1"/>
                </a:solidFill>
              </a:rPr>
            </a:br>
            <a:r>
              <a:rPr lang="en-US" sz="1400" b="1">
                <a:solidFill>
                  <a:schemeClr val="bg1"/>
                </a:solidFill>
              </a:rPr>
              <a:t>15 Years</a:t>
            </a:r>
          </a:p>
        </p:txBody>
      </p:sp>
      <p:sp>
        <p:nvSpPr>
          <p:cNvPr id="2026515" name="Oval 19"/>
          <p:cNvSpPr>
            <a:spLocks noChangeArrowheads="1"/>
          </p:cNvSpPr>
          <p:nvPr/>
        </p:nvSpPr>
        <p:spPr bwMode="auto">
          <a:xfrm>
            <a:off x="4829486" y="4652869"/>
            <a:ext cx="307975" cy="533400"/>
          </a:xfrm>
          <a:prstGeom prst="ellipse">
            <a:avLst/>
          </a:prstGeom>
          <a:noFill/>
          <a:ln w="38100">
            <a:solidFill>
              <a:srgbClr val="FF6801"/>
            </a:solidFill>
            <a:round/>
            <a:headEnd/>
            <a:tailEnd/>
          </a:ln>
        </p:spPr>
        <p:txBody>
          <a:bodyPr wrap="none" anchor="ctr"/>
          <a:lstStyle/>
          <a:p>
            <a:endParaRPr lang="en-US"/>
          </a:p>
        </p:txBody>
      </p:sp>
      <p:sp>
        <p:nvSpPr>
          <p:cNvPr id="2026516" name="AutoShape 20"/>
          <p:cNvSpPr>
            <a:spLocks noChangeArrowheads="1"/>
          </p:cNvSpPr>
          <p:nvPr/>
        </p:nvSpPr>
        <p:spPr bwMode="blackWhite">
          <a:xfrm>
            <a:off x="4426756" y="3447957"/>
            <a:ext cx="958850" cy="292100"/>
          </a:xfrm>
          <a:prstGeom prst="wedgeRectCallout">
            <a:avLst>
              <a:gd name="adj1" fmla="val 8604"/>
              <a:gd name="adj2" fmla="val 33937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Sept. 11</a:t>
            </a:r>
          </a:p>
        </p:txBody>
      </p:sp>
      <p:sp>
        <p:nvSpPr>
          <p:cNvPr id="2026518" name="Oval 22"/>
          <p:cNvSpPr>
            <a:spLocks noChangeArrowheads="1"/>
          </p:cNvSpPr>
          <p:nvPr/>
        </p:nvSpPr>
        <p:spPr bwMode="auto">
          <a:xfrm>
            <a:off x="5993629" y="3037728"/>
            <a:ext cx="307975" cy="533400"/>
          </a:xfrm>
          <a:prstGeom prst="ellipse">
            <a:avLst/>
          </a:prstGeom>
          <a:noFill/>
          <a:ln w="38100">
            <a:solidFill>
              <a:srgbClr val="FF6801"/>
            </a:solidFill>
            <a:round/>
            <a:headEnd/>
            <a:tailEnd/>
          </a:ln>
        </p:spPr>
        <p:txBody>
          <a:bodyPr wrap="none" anchor="ctr"/>
          <a:lstStyle/>
          <a:p>
            <a:endParaRPr lang="en-US"/>
          </a:p>
        </p:txBody>
      </p:sp>
      <p:sp>
        <p:nvSpPr>
          <p:cNvPr id="2026519" name="AutoShape 23"/>
          <p:cNvSpPr>
            <a:spLocks noChangeArrowheads="1"/>
          </p:cNvSpPr>
          <p:nvPr/>
        </p:nvSpPr>
        <p:spPr bwMode="blackWhite">
          <a:xfrm>
            <a:off x="5729556" y="1792031"/>
            <a:ext cx="1174750" cy="508000"/>
          </a:xfrm>
          <a:prstGeom prst="wedgeRectCallout">
            <a:avLst>
              <a:gd name="adj1" fmla="val -19216"/>
              <a:gd name="adj2" fmla="val 18019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Katrina, Rita, Wilma</a:t>
            </a:r>
          </a:p>
        </p:txBody>
      </p:sp>
      <p:sp>
        <p:nvSpPr>
          <p:cNvPr id="2026521" name="Oval 25"/>
          <p:cNvSpPr>
            <a:spLocks noChangeArrowheads="1"/>
          </p:cNvSpPr>
          <p:nvPr/>
        </p:nvSpPr>
        <p:spPr bwMode="auto">
          <a:xfrm>
            <a:off x="5668701" y="3059420"/>
            <a:ext cx="307975" cy="533400"/>
          </a:xfrm>
          <a:prstGeom prst="ellipse">
            <a:avLst/>
          </a:prstGeom>
          <a:noFill/>
          <a:ln w="38100">
            <a:solidFill>
              <a:srgbClr val="FF6801"/>
            </a:solidFill>
            <a:round/>
            <a:headEnd/>
            <a:tailEnd/>
          </a:ln>
        </p:spPr>
        <p:txBody>
          <a:bodyPr wrap="none" anchor="ctr"/>
          <a:lstStyle/>
          <a:p>
            <a:endParaRPr lang="en-US"/>
          </a:p>
        </p:txBody>
      </p:sp>
      <p:sp>
        <p:nvSpPr>
          <p:cNvPr id="2026522" name="AutoShape 26"/>
          <p:cNvSpPr>
            <a:spLocks noChangeArrowheads="1"/>
          </p:cNvSpPr>
          <p:nvPr/>
        </p:nvSpPr>
        <p:spPr bwMode="blackWhite">
          <a:xfrm>
            <a:off x="5389257" y="4184467"/>
            <a:ext cx="1314450" cy="292100"/>
          </a:xfrm>
          <a:prstGeom prst="wedgeRectCallout">
            <a:avLst>
              <a:gd name="adj1" fmla="val -18945"/>
              <a:gd name="adj2" fmla="val -23153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4 Hurricanes</a:t>
            </a:r>
          </a:p>
        </p:txBody>
      </p:sp>
      <p:sp>
        <p:nvSpPr>
          <p:cNvPr id="2026524" name="Oval 28"/>
          <p:cNvSpPr>
            <a:spLocks noChangeArrowheads="1"/>
          </p:cNvSpPr>
          <p:nvPr/>
        </p:nvSpPr>
        <p:spPr bwMode="auto">
          <a:xfrm>
            <a:off x="6809907" y="3815944"/>
            <a:ext cx="307975" cy="533400"/>
          </a:xfrm>
          <a:prstGeom prst="ellipse">
            <a:avLst/>
          </a:prstGeom>
          <a:noFill/>
          <a:ln w="38100">
            <a:solidFill>
              <a:srgbClr val="FF6801"/>
            </a:solidFill>
            <a:round/>
            <a:headEnd/>
            <a:tailEnd/>
          </a:ln>
        </p:spPr>
        <p:txBody>
          <a:bodyPr wrap="none" anchor="ctr"/>
          <a:lstStyle/>
          <a:p>
            <a:endParaRPr lang="en-US"/>
          </a:p>
        </p:txBody>
      </p:sp>
      <p:sp>
        <p:nvSpPr>
          <p:cNvPr id="2026525" name="AutoShape 29"/>
          <p:cNvSpPr>
            <a:spLocks noChangeArrowheads="1"/>
          </p:cNvSpPr>
          <p:nvPr/>
        </p:nvSpPr>
        <p:spPr bwMode="blackWhite">
          <a:xfrm>
            <a:off x="6205268" y="4805269"/>
            <a:ext cx="1152525" cy="546100"/>
          </a:xfrm>
          <a:prstGeom prst="wedgeRectCallout">
            <a:avLst>
              <a:gd name="adj1" fmla="val 18277"/>
              <a:gd name="adj2" fmla="val -127653"/>
            </a:avLst>
          </a:prstGeom>
          <a:gradFill rotWithShape="1">
            <a:gsLst>
              <a:gs pos="0">
                <a:schemeClr val="tx2"/>
              </a:gs>
              <a:gs pos="100000">
                <a:srgbClr val="9E8000"/>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t>Financial Crisis*</a:t>
            </a:r>
          </a:p>
        </p:txBody>
      </p:sp>
      <p:sp>
        <p:nvSpPr>
          <p:cNvPr id="52249" name="Rectangle 31"/>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26" name="AutoShape 26"/>
          <p:cNvSpPr>
            <a:spLocks noChangeArrowheads="1"/>
          </p:cNvSpPr>
          <p:nvPr/>
        </p:nvSpPr>
        <p:spPr bwMode="blackWhite">
          <a:xfrm>
            <a:off x="7610171" y="4640826"/>
            <a:ext cx="1098599" cy="678425"/>
          </a:xfrm>
          <a:prstGeom prst="wedgeRectCallout">
            <a:avLst>
              <a:gd name="adj1" fmla="val -26346"/>
              <a:gd name="adj2" fmla="val -9743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Record Tornado Losses</a:t>
            </a:r>
            <a:endParaRPr lang="en-US" sz="1400" b="1" dirty="0">
              <a:solidFill>
                <a:schemeClr val="bg1"/>
              </a:solidFill>
            </a:endParaRPr>
          </a:p>
        </p:txBody>
      </p:sp>
      <p:sp>
        <p:nvSpPr>
          <p:cNvPr id="27" name="Oval 28"/>
          <p:cNvSpPr>
            <a:spLocks noChangeArrowheads="1"/>
          </p:cNvSpPr>
          <p:nvPr/>
        </p:nvSpPr>
        <p:spPr bwMode="auto">
          <a:xfrm>
            <a:off x="7649334" y="3778502"/>
            <a:ext cx="307975" cy="533400"/>
          </a:xfrm>
          <a:prstGeom prst="ellipse">
            <a:avLst/>
          </a:prstGeom>
          <a:noFill/>
          <a:ln w="38100">
            <a:solidFill>
              <a:srgbClr val="FF6801"/>
            </a:solidFill>
            <a:round/>
            <a:headEnd/>
            <a:tailEnd/>
          </a:ln>
        </p:spPr>
        <p:txBody>
          <a:bodyPr wrap="none" anchor="ctr"/>
          <a:lstStyle/>
          <a:p>
            <a:endParaRPr lang="en-US"/>
          </a:p>
        </p:txBody>
      </p:sp>
      <p:sp>
        <p:nvSpPr>
          <p:cNvPr id="28" name="Oval 28"/>
          <p:cNvSpPr>
            <a:spLocks noChangeArrowheads="1"/>
          </p:cNvSpPr>
          <p:nvPr/>
        </p:nvSpPr>
        <p:spPr bwMode="auto">
          <a:xfrm>
            <a:off x="7953765" y="3539176"/>
            <a:ext cx="307975" cy="533400"/>
          </a:xfrm>
          <a:prstGeom prst="ellipse">
            <a:avLst/>
          </a:prstGeom>
          <a:noFill/>
          <a:ln w="38100">
            <a:solidFill>
              <a:srgbClr val="FF6801"/>
            </a:solidFill>
            <a:round/>
            <a:headEnd/>
            <a:tailEnd/>
          </a:ln>
        </p:spPr>
        <p:txBody>
          <a:bodyPr wrap="none" anchor="ctr"/>
          <a:lstStyle/>
          <a:p>
            <a:endParaRPr lang="en-US"/>
          </a:p>
        </p:txBody>
      </p:sp>
      <p:sp>
        <p:nvSpPr>
          <p:cNvPr id="29" name="AutoShape 26"/>
          <p:cNvSpPr>
            <a:spLocks noChangeArrowheads="1"/>
          </p:cNvSpPr>
          <p:nvPr/>
        </p:nvSpPr>
        <p:spPr bwMode="blackWhite">
          <a:xfrm>
            <a:off x="8248712" y="4237038"/>
            <a:ext cx="766915" cy="329380"/>
          </a:xfrm>
          <a:prstGeom prst="wedgeRectCallout">
            <a:avLst>
              <a:gd name="adj1" fmla="val -49371"/>
              <a:gd name="adj2" fmla="val -11101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Sandy</a:t>
            </a:r>
            <a:endParaRPr lang="en-US" sz="1400" b="1" dirty="0">
              <a:solidFill>
                <a:schemeClr val="bg1"/>
              </a:solidFill>
            </a:endParaRPr>
          </a:p>
        </p:txBody>
      </p:sp>
      <p:sp>
        <p:nvSpPr>
          <p:cNvPr id="30" name="Oval 28"/>
          <p:cNvSpPr>
            <a:spLocks noChangeArrowheads="1"/>
          </p:cNvSpPr>
          <p:nvPr/>
        </p:nvSpPr>
        <p:spPr bwMode="auto">
          <a:xfrm>
            <a:off x="8181092" y="2934395"/>
            <a:ext cx="307975" cy="533400"/>
          </a:xfrm>
          <a:prstGeom prst="ellipse">
            <a:avLst/>
          </a:prstGeom>
          <a:noFill/>
          <a:ln w="38100">
            <a:solidFill>
              <a:srgbClr val="FF6801"/>
            </a:solidFill>
            <a:round/>
            <a:headEnd/>
            <a:tailEnd/>
          </a:ln>
        </p:spPr>
        <p:txBody>
          <a:bodyPr wrap="none" anchor="ctr"/>
          <a:lstStyle/>
          <a:p>
            <a:endParaRPr lang="en-US"/>
          </a:p>
        </p:txBody>
      </p:sp>
      <p:sp>
        <p:nvSpPr>
          <p:cNvPr id="31" name="AutoShape 26"/>
          <p:cNvSpPr>
            <a:spLocks noChangeArrowheads="1"/>
          </p:cNvSpPr>
          <p:nvPr/>
        </p:nvSpPr>
        <p:spPr bwMode="blackWhite">
          <a:xfrm>
            <a:off x="7505758" y="2235684"/>
            <a:ext cx="766915" cy="402509"/>
          </a:xfrm>
          <a:prstGeom prst="wedgeRectCallout">
            <a:avLst>
              <a:gd name="adj1" fmla="val 43223"/>
              <a:gd name="adj2" fmla="val 1110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Low CATs</a:t>
            </a:r>
            <a:endParaRPr lang="en-US" sz="1400" b="1" dirty="0">
              <a:solidFill>
                <a:schemeClr val="bg1"/>
              </a:solidFill>
            </a:endParaRPr>
          </a:p>
        </p:txBody>
      </p:sp>
    </p:spTree>
    <p:extLst>
      <p:ext uri="{BB962C8B-B14F-4D97-AF65-F5344CB8AC3E}">
        <p14:creationId xmlns:p14="http://schemas.microsoft.com/office/powerpoint/2010/main" val="50432044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p:stCondLst>
                              <p:cond delay="1700"/>
                            </p:stCondLst>
                            <p:childTnLst>
                              <p:par>
                                <p:cTn id="9" presetID="10" presetClass="entr" presetSubtype="0" fill="hold" grpId="0" nodeType="afterEffect">
                                  <p:stCondLst>
                                    <p:cond delay="700"/>
                                  </p:stCondLst>
                                  <p:childTnLst>
                                    <p:set>
                                      <p:cBhvr>
                                        <p:cTn id="10" dur="1" fill="hold">
                                          <p:stCondLst>
                                            <p:cond delay="0"/>
                                          </p:stCondLst>
                                        </p:cTn>
                                        <p:tgtEl>
                                          <p:spTgt spid="2026503"/>
                                        </p:tgtEl>
                                        <p:attrNameLst>
                                          <p:attrName>style.visibility</p:attrName>
                                        </p:attrNameLst>
                                      </p:cBhvr>
                                      <p:to>
                                        <p:strVal val="visible"/>
                                      </p:to>
                                    </p:set>
                                    <p:animEffect transition="in" filter="fade">
                                      <p:cBhvr>
                                        <p:cTn id="11" dur="1000"/>
                                        <p:tgtEl>
                                          <p:spTgt spid="2026503"/>
                                        </p:tgtEl>
                                      </p:cBhvr>
                                    </p:animEffect>
                                  </p:childTnLst>
                                </p:cTn>
                              </p:par>
                            </p:childTnLst>
                          </p:cTn>
                        </p:par>
                        <p:par>
                          <p:cTn id="12" fill="hold">
                            <p:stCondLst>
                              <p:cond delay="3400"/>
                            </p:stCondLst>
                            <p:childTnLst>
                              <p:par>
                                <p:cTn id="13" presetID="22" presetClass="entr" presetSubtype="1" fill="hold" grpId="0" nodeType="afterEffect">
                                  <p:stCondLst>
                                    <p:cond delay="0"/>
                                  </p:stCondLst>
                                  <p:childTnLst>
                                    <p:set>
                                      <p:cBhvr>
                                        <p:cTn id="14" dur="1" fill="hold">
                                          <p:stCondLst>
                                            <p:cond delay="0"/>
                                          </p:stCondLst>
                                        </p:cTn>
                                        <p:tgtEl>
                                          <p:spTgt spid="2026504"/>
                                        </p:tgtEl>
                                        <p:attrNameLst>
                                          <p:attrName>style.visibility</p:attrName>
                                        </p:attrNameLst>
                                      </p:cBhvr>
                                      <p:to>
                                        <p:strVal val="visible"/>
                                      </p:to>
                                    </p:set>
                                    <p:animEffect transition="in" filter="wipe(up)">
                                      <p:cBhvr>
                                        <p:cTn id="15" dur="500"/>
                                        <p:tgtEl>
                                          <p:spTgt spid="2026504"/>
                                        </p:tgtEl>
                                      </p:cBhvr>
                                    </p:animEffect>
                                  </p:childTnLst>
                                </p:cTn>
                              </p:par>
                            </p:childTnLst>
                          </p:cTn>
                        </p:par>
                        <p:par>
                          <p:cTn id="16" fill="hold">
                            <p:stCondLst>
                              <p:cond delay="3900"/>
                            </p:stCondLst>
                            <p:childTnLst>
                              <p:par>
                                <p:cTn id="17" presetID="10" presetClass="entr" presetSubtype="0" fill="hold" grpId="0" nodeType="afterEffect">
                                  <p:stCondLst>
                                    <p:cond delay="700"/>
                                  </p:stCondLst>
                                  <p:childTnLst>
                                    <p:set>
                                      <p:cBhvr>
                                        <p:cTn id="18" dur="1" fill="hold">
                                          <p:stCondLst>
                                            <p:cond delay="0"/>
                                          </p:stCondLst>
                                        </p:cTn>
                                        <p:tgtEl>
                                          <p:spTgt spid="2026506"/>
                                        </p:tgtEl>
                                        <p:attrNameLst>
                                          <p:attrName>style.visibility</p:attrName>
                                        </p:attrNameLst>
                                      </p:cBhvr>
                                      <p:to>
                                        <p:strVal val="visible"/>
                                      </p:to>
                                    </p:set>
                                    <p:animEffect transition="in" filter="fade">
                                      <p:cBhvr>
                                        <p:cTn id="19" dur="1000"/>
                                        <p:tgtEl>
                                          <p:spTgt spid="2026506"/>
                                        </p:tgtEl>
                                      </p:cBhvr>
                                    </p:animEffect>
                                  </p:childTnLst>
                                </p:cTn>
                              </p:par>
                            </p:childTnLst>
                          </p:cTn>
                        </p:par>
                        <p:par>
                          <p:cTn id="20" fill="hold">
                            <p:stCondLst>
                              <p:cond delay="5600"/>
                            </p:stCondLst>
                            <p:childTnLst>
                              <p:par>
                                <p:cTn id="21" presetID="22" presetClass="entr" presetSubtype="1" fill="hold" grpId="0" nodeType="afterEffect">
                                  <p:stCondLst>
                                    <p:cond delay="0"/>
                                  </p:stCondLst>
                                  <p:childTnLst>
                                    <p:set>
                                      <p:cBhvr>
                                        <p:cTn id="22" dur="1" fill="hold">
                                          <p:stCondLst>
                                            <p:cond delay="0"/>
                                          </p:stCondLst>
                                        </p:cTn>
                                        <p:tgtEl>
                                          <p:spTgt spid="2026507"/>
                                        </p:tgtEl>
                                        <p:attrNameLst>
                                          <p:attrName>style.visibility</p:attrName>
                                        </p:attrNameLst>
                                      </p:cBhvr>
                                      <p:to>
                                        <p:strVal val="visible"/>
                                      </p:to>
                                    </p:set>
                                    <p:animEffect transition="in" filter="wipe(up)">
                                      <p:cBhvr>
                                        <p:cTn id="23" dur="500"/>
                                        <p:tgtEl>
                                          <p:spTgt spid="2026507"/>
                                        </p:tgtEl>
                                      </p:cBhvr>
                                    </p:animEffect>
                                  </p:childTnLst>
                                </p:cTn>
                              </p:par>
                            </p:childTnLst>
                          </p:cTn>
                        </p:par>
                        <p:par>
                          <p:cTn id="24" fill="hold">
                            <p:stCondLst>
                              <p:cond delay="6100"/>
                            </p:stCondLst>
                            <p:childTnLst>
                              <p:par>
                                <p:cTn id="25" presetID="10" presetClass="entr" presetSubtype="0" fill="hold" grpId="0" nodeType="afterEffect">
                                  <p:stCondLst>
                                    <p:cond delay="700"/>
                                  </p:stCondLst>
                                  <p:childTnLst>
                                    <p:set>
                                      <p:cBhvr>
                                        <p:cTn id="26" dur="1" fill="hold">
                                          <p:stCondLst>
                                            <p:cond delay="0"/>
                                          </p:stCondLst>
                                        </p:cTn>
                                        <p:tgtEl>
                                          <p:spTgt spid="2026509"/>
                                        </p:tgtEl>
                                        <p:attrNameLst>
                                          <p:attrName>style.visibility</p:attrName>
                                        </p:attrNameLst>
                                      </p:cBhvr>
                                      <p:to>
                                        <p:strVal val="visible"/>
                                      </p:to>
                                    </p:set>
                                    <p:animEffect transition="in" filter="fade">
                                      <p:cBhvr>
                                        <p:cTn id="27" dur="1000"/>
                                        <p:tgtEl>
                                          <p:spTgt spid="2026509"/>
                                        </p:tgtEl>
                                      </p:cBhvr>
                                    </p:animEffect>
                                  </p:childTnLst>
                                </p:cTn>
                              </p:par>
                            </p:childTnLst>
                          </p:cTn>
                        </p:par>
                        <p:par>
                          <p:cTn id="28" fill="hold">
                            <p:stCondLst>
                              <p:cond delay="7800"/>
                            </p:stCondLst>
                            <p:childTnLst>
                              <p:par>
                                <p:cTn id="29" presetID="22" presetClass="entr" presetSubtype="1" fill="hold" grpId="0" nodeType="afterEffect">
                                  <p:stCondLst>
                                    <p:cond delay="0"/>
                                  </p:stCondLst>
                                  <p:childTnLst>
                                    <p:set>
                                      <p:cBhvr>
                                        <p:cTn id="30" dur="1" fill="hold">
                                          <p:stCondLst>
                                            <p:cond delay="0"/>
                                          </p:stCondLst>
                                        </p:cTn>
                                        <p:tgtEl>
                                          <p:spTgt spid="2026510"/>
                                        </p:tgtEl>
                                        <p:attrNameLst>
                                          <p:attrName>style.visibility</p:attrName>
                                        </p:attrNameLst>
                                      </p:cBhvr>
                                      <p:to>
                                        <p:strVal val="visible"/>
                                      </p:to>
                                    </p:set>
                                    <p:animEffect transition="in" filter="wipe(up)">
                                      <p:cBhvr>
                                        <p:cTn id="31" dur="500"/>
                                        <p:tgtEl>
                                          <p:spTgt spid="2026510"/>
                                        </p:tgtEl>
                                      </p:cBhvr>
                                    </p:animEffect>
                                  </p:childTnLst>
                                </p:cTn>
                              </p:par>
                            </p:childTnLst>
                          </p:cTn>
                        </p:par>
                        <p:par>
                          <p:cTn id="32" fill="hold">
                            <p:stCondLst>
                              <p:cond delay="8300"/>
                            </p:stCondLst>
                            <p:childTnLst>
                              <p:par>
                                <p:cTn id="33" presetID="10" presetClass="entr" presetSubtype="0" fill="hold" grpId="0" nodeType="afterEffect">
                                  <p:stCondLst>
                                    <p:cond delay="700"/>
                                  </p:stCondLst>
                                  <p:childTnLst>
                                    <p:set>
                                      <p:cBhvr>
                                        <p:cTn id="34" dur="1" fill="hold">
                                          <p:stCondLst>
                                            <p:cond delay="0"/>
                                          </p:stCondLst>
                                        </p:cTn>
                                        <p:tgtEl>
                                          <p:spTgt spid="2026512"/>
                                        </p:tgtEl>
                                        <p:attrNameLst>
                                          <p:attrName>style.visibility</p:attrName>
                                        </p:attrNameLst>
                                      </p:cBhvr>
                                      <p:to>
                                        <p:strVal val="visible"/>
                                      </p:to>
                                    </p:set>
                                    <p:animEffect transition="in" filter="fade">
                                      <p:cBhvr>
                                        <p:cTn id="35" dur="1000"/>
                                        <p:tgtEl>
                                          <p:spTgt spid="2026512"/>
                                        </p:tgtEl>
                                      </p:cBhvr>
                                    </p:animEffect>
                                  </p:childTnLst>
                                </p:cTn>
                              </p:par>
                            </p:childTnLst>
                          </p:cTn>
                        </p:par>
                        <p:par>
                          <p:cTn id="36" fill="hold">
                            <p:stCondLst>
                              <p:cond delay="10000"/>
                            </p:stCondLst>
                            <p:childTnLst>
                              <p:par>
                                <p:cTn id="37" presetID="22" presetClass="entr" presetSubtype="1" fill="hold" grpId="0" nodeType="afterEffect">
                                  <p:stCondLst>
                                    <p:cond delay="0"/>
                                  </p:stCondLst>
                                  <p:childTnLst>
                                    <p:set>
                                      <p:cBhvr>
                                        <p:cTn id="38" dur="1" fill="hold">
                                          <p:stCondLst>
                                            <p:cond delay="0"/>
                                          </p:stCondLst>
                                        </p:cTn>
                                        <p:tgtEl>
                                          <p:spTgt spid="2026513"/>
                                        </p:tgtEl>
                                        <p:attrNameLst>
                                          <p:attrName>style.visibility</p:attrName>
                                        </p:attrNameLst>
                                      </p:cBhvr>
                                      <p:to>
                                        <p:strVal val="visible"/>
                                      </p:to>
                                    </p:set>
                                    <p:animEffect transition="in" filter="wipe(up)">
                                      <p:cBhvr>
                                        <p:cTn id="39" dur="500"/>
                                        <p:tgtEl>
                                          <p:spTgt spid="2026513"/>
                                        </p:tgtEl>
                                      </p:cBhvr>
                                    </p:animEffect>
                                  </p:childTnLst>
                                </p:cTn>
                              </p:par>
                            </p:childTnLst>
                          </p:cTn>
                        </p:par>
                        <p:par>
                          <p:cTn id="40" fill="hold">
                            <p:stCondLst>
                              <p:cond delay="10500"/>
                            </p:stCondLst>
                            <p:childTnLst>
                              <p:par>
                                <p:cTn id="41" presetID="10" presetClass="entr" presetSubtype="0" fill="hold" grpId="0" nodeType="afterEffect">
                                  <p:stCondLst>
                                    <p:cond delay="700"/>
                                  </p:stCondLst>
                                  <p:childTnLst>
                                    <p:set>
                                      <p:cBhvr>
                                        <p:cTn id="42" dur="1" fill="hold">
                                          <p:stCondLst>
                                            <p:cond delay="0"/>
                                          </p:stCondLst>
                                        </p:cTn>
                                        <p:tgtEl>
                                          <p:spTgt spid="2026515"/>
                                        </p:tgtEl>
                                        <p:attrNameLst>
                                          <p:attrName>style.visibility</p:attrName>
                                        </p:attrNameLst>
                                      </p:cBhvr>
                                      <p:to>
                                        <p:strVal val="visible"/>
                                      </p:to>
                                    </p:set>
                                    <p:animEffect transition="in" filter="fade">
                                      <p:cBhvr>
                                        <p:cTn id="43" dur="1000"/>
                                        <p:tgtEl>
                                          <p:spTgt spid="2026515"/>
                                        </p:tgtEl>
                                      </p:cBhvr>
                                    </p:animEffect>
                                  </p:childTnLst>
                                </p:cTn>
                              </p:par>
                            </p:childTnLst>
                          </p:cTn>
                        </p:par>
                        <p:par>
                          <p:cTn id="44" fill="hold">
                            <p:stCondLst>
                              <p:cond delay="12200"/>
                            </p:stCondLst>
                            <p:childTnLst>
                              <p:par>
                                <p:cTn id="45" presetID="22" presetClass="entr" presetSubtype="4" fill="hold" grpId="0" nodeType="afterEffect">
                                  <p:stCondLst>
                                    <p:cond delay="0"/>
                                  </p:stCondLst>
                                  <p:childTnLst>
                                    <p:set>
                                      <p:cBhvr>
                                        <p:cTn id="46" dur="1" fill="hold">
                                          <p:stCondLst>
                                            <p:cond delay="0"/>
                                          </p:stCondLst>
                                        </p:cTn>
                                        <p:tgtEl>
                                          <p:spTgt spid="2026516"/>
                                        </p:tgtEl>
                                        <p:attrNameLst>
                                          <p:attrName>style.visibility</p:attrName>
                                        </p:attrNameLst>
                                      </p:cBhvr>
                                      <p:to>
                                        <p:strVal val="visible"/>
                                      </p:to>
                                    </p:set>
                                    <p:animEffect transition="in" filter="wipe(down)">
                                      <p:cBhvr>
                                        <p:cTn id="47" dur="500"/>
                                        <p:tgtEl>
                                          <p:spTgt spid="2026516"/>
                                        </p:tgtEl>
                                      </p:cBhvr>
                                    </p:animEffect>
                                  </p:childTnLst>
                                </p:cTn>
                              </p:par>
                            </p:childTnLst>
                          </p:cTn>
                        </p:par>
                        <p:par>
                          <p:cTn id="48" fill="hold">
                            <p:stCondLst>
                              <p:cond delay="12700"/>
                            </p:stCondLst>
                            <p:childTnLst>
                              <p:par>
                                <p:cTn id="49" presetID="10" presetClass="entr" presetSubtype="0" fill="hold" grpId="0" nodeType="afterEffect">
                                  <p:stCondLst>
                                    <p:cond delay="700"/>
                                  </p:stCondLst>
                                  <p:childTnLst>
                                    <p:set>
                                      <p:cBhvr>
                                        <p:cTn id="50" dur="1" fill="hold">
                                          <p:stCondLst>
                                            <p:cond delay="0"/>
                                          </p:stCondLst>
                                        </p:cTn>
                                        <p:tgtEl>
                                          <p:spTgt spid="2026521"/>
                                        </p:tgtEl>
                                        <p:attrNameLst>
                                          <p:attrName>style.visibility</p:attrName>
                                        </p:attrNameLst>
                                      </p:cBhvr>
                                      <p:to>
                                        <p:strVal val="visible"/>
                                      </p:to>
                                    </p:set>
                                    <p:animEffect transition="in" filter="fade">
                                      <p:cBhvr>
                                        <p:cTn id="51" dur="1000"/>
                                        <p:tgtEl>
                                          <p:spTgt spid="2026521"/>
                                        </p:tgtEl>
                                      </p:cBhvr>
                                    </p:animEffect>
                                  </p:childTnLst>
                                </p:cTn>
                              </p:par>
                            </p:childTnLst>
                          </p:cTn>
                        </p:par>
                        <p:par>
                          <p:cTn id="52" fill="hold">
                            <p:stCondLst>
                              <p:cond delay="14400"/>
                            </p:stCondLst>
                            <p:childTnLst>
                              <p:par>
                                <p:cTn id="53" presetID="22" presetClass="entr" presetSubtype="1" fill="hold" grpId="0" nodeType="afterEffect">
                                  <p:stCondLst>
                                    <p:cond delay="0"/>
                                  </p:stCondLst>
                                  <p:childTnLst>
                                    <p:set>
                                      <p:cBhvr>
                                        <p:cTn id="54" dur="1" fill="hold">
                                          <p:stCondLst>
                                            <p:cond delay="0"/>
                                          </p:stCondLst>
                                        </p:cTn>
                                        <p:tgtEl>
                                          <p:spTgt spid="2026522"/>
                                        </p:tgtEl>
                                        <p:attrNameLst>
                                          <p:attrName>style.visibility</p:attrName>
                                        </p:attrNameLst>
                                      </p:cBhvr>
                                      <p:to>
                                        <p:strVal val="visible"/>
                                      </p:to>
                                    </p:set>
                                    <p:animEffect transition="in" filter="wipe(up)">
                                      <p:cBhvr>
                                        <p:cTn id="55" dur="500"/>
                                        <p:tgtEl>
                                          <p:spTgt spid="2026522"/>
                                        </p:tgtEl>
                                      </p:cBhvr>
                                    </p:animEffect>
                                  </p:childTnLst>
                                </p:cTn>
                              </p:par>
                            </p:childTnLst>
                          </p:cTn>
                        </p:par>
                        <p:par>
                          <p:cTn id="56" fill="hold">
                            <p:stCondLst>
                              <p:cond delay="14900"/>
                            </p:stCondLst>
                            <p:childTnLst>
                              <p:par>
                                <p:cTn id="57" presetID="10" presetClass="entr" presetSubtype="0" fill="hold" grpId="0" nodeType="afterEffect">
                                  <p:stCondLst>
                                    <p:cond delay="700"/>
                                  </p:stCondLst>
                                  <p:childTnLst>
                                    <p:set>
                                      <p:cBhvr>
                                        <p:cTn id="58" dur="1" fill="hold">
                                          <p:stCondLst>
                                            <p:cond delay="0"/>
                                          </p:stCondLst>
                                        </p:cTn>
                                        <p:tgtEl>
                                          <p:spTgt spid="2026518"/>
                                        </p:tgtEl>
                                        <p:attrNameLst>
                                          <p:attrName>style.visibility</p:attrName>
                                        </p:attrNameLst>
                                      </p:cBhvr>
                                      <p:to>
                                        <p:strVal val="visible"/>
                                      </p:to>
                                    </p:set>
                                    <p:animEffect transition="in" filter="fade">
                                      <p:cBhvr>
                                        <p:cTn id="59" dur="1000"/>
                                        <p:tgtEl>
                                          <p:spTgt spid="2026518"/>
                                        </p:tgtEl>
                                      </p:cBhvr>
                                    </p:animEffect>
                                  </p:childTnLst>
                                </p:cTn>
                              </p:par>
                            </p:childTnLst>
                          </p:cTn>
                        </p:par>
                        <p:par>
                          <p:cTn id="60" fill="hold">
                            <p:stCondLst>
                              <p:cond delay="16600"/>
                            </p:stCondLst>
                            <p:childTnLst>
                              <p:par>
                                <p:cTn id="61" presetID="22" presetClass="entr" presetSubtype="4" fill="hold" grpId="0" nodeType="afterEffect">
                                  <p:stCondLst>
                                    <p:cond delay="0"/>
                                  </p:stCondLst>
                                  <p:childTnLst>
                                    <p:set>
                                      <p:cBhvr>
                                        <p:cTn id="62" dur="1" fill="hold">
                                          <p:stCondLst>
                                            <p:cond delay="0"/>
                                          </p:stCondLst>
                                        </p:cTn>
                                        <p:tgtEl>
                                          <p:spTgt spid="2026519"/>
                                        </p:tgtEl>
                                        <p:attrNameLst>
                                          <p:attrName>style.visibility</p:attrName>
                                        </p:attrNameLst>
                                      </p:cBhvr>
                                      <p:to>
                                        <p:strVal val="visible"/>
                                      </p:to>
                                    </p:set>
                                    <p:animEffect transition="in" filter="wipe(down)">
                                      <p:cBhvr>
                                        <p:cTn id="63" dur="500"/>
                                        <p:tgtEl>
                                          <p:spTgt spid="2026519"/>
                                        </p:tgtEl>
                                      </p:cBhvr>
                                    </p:animEffect>
                                  </p:childTnLst>
                                </p:cTn>
                              </p:par>
                            </p:childTnLst>
                          </p:cTn>
                        </p:par>
                        <p:par>
                          <p:cTn id="64" fill="hold">
                            <p:stCondLst>
                              <p:cond delay="17100"/>
                            </p:stCondLst>
                            <p:childTnLst>
                              <p:par>
                                <p:cTn id="65" presetID="10" presetClass="entr" presetSubtype="0" fill="hold" grpId="0" nodeType="afterEffect">
                                  <p:stCondLst>
                                    <p:cond delay="700"/>
                                  </p:stCondLst>
                                  <p:childTnLst>
                                    <p:set>
                                      <p:cBhvr>
                                        <p:cTn id="66" dur="1" fill="hold">
                                          <p:stCondLst>
                                            <p:cond delay="0"/>
                                          </p:stCondLst>
                                        </p:cTn>
                                        <p:tgtEl>
                                          <p:spTgt spid="2026524"/>
                                        </p:tgtEl>
                                        <p:attrNameLst>
                                          <p:attrName>style.visibility</p:attrName>
                                        </p:attrNameLst>
                                      </p:cBhvr>
                                      <p:to>
                                        <p:strVal val="visible"/>
                                      </p:to>
                                    </p:set>
                                    <p:animEffect transition="in" filter="fade">
                                      <p:cBhvr>
                                        <p:cTn id="67" dur="1000"/>
                                        <p:tgtEl>
                                          <p:spTgt spid="2026524"/>
                                        </p:tgtEl>
                                      </p:cBhvr>
                                    </p:animEffect>
                                  </p:childTnLst>
                                </p:cTn>
                              </p:par>
                            </p:childTnLst>
                          </p:cTn>
                        </p:par>
                        <p:par>
                          <p:cTn id="68" fill="hold">
                            <p:stCondLst>
                              <p:cond delay="18800"/>
                            </p:stCondLst>
                            <p:childTnLst>
                              <p:par>
                                <p:cTn id="69" presetID="22" presetClass="entr" presetSubtype="1" fill="hold" grpId="0" nodeType="afterEffect">
                                  <p:stCondLst>
                                    <p:cond delay="0"/>
                                  </p:stCondLst>
                                  <p:childTnLst>
                                    <p:set>
                                      <p:cBhvr>
                                        <p:cTn id="70" dur="1" fill="hold">
                                          <p:stCondLst>
                                            <p:cond delay="0"/>
                                          </p:stCondLst>
                                        </p:cTn>
                                        <p:tgtEl>
                                          <p:spTgt spid="2026525"/>
                                        </p:tgtEl>
                                        <p:attrNameLst>
                                          <p:attrName>style.visibility</p:attrName>
                                        </p:attrNameLst>
                                      </p:cBhvr>
                                      <p:to>
                                        <p:strVal val="visible"/>
                                      </p:to>
                                    </p:set>
                                    <p:animEffect transition="in" filter="wipe(up)">
                                      <p:cBhvr>
                                        <p:cTn id="71" dur="500"/>
                                        <p:tgtEl>
                                          <p:spTgt spid="2026525"/>
                                        </p:tgtEl>
                                      </p:cBhvr>
                                    </p:animEffect>
                                  </p:childTnLst>
                                </p:cTn>
                              </p:par>
                            </p:childTnLst>
                          </p:cTn>
                        </p:par>
                        <p:par>
                          <p:cTn id="72" fill="hold">
                            <p:stCondLst>
                              <p:cond delay="19300"/>
                            </p:stCondLst>
                            <p:childTnLst>
                              <p:par>
                                <p:cTn id="73" presetID="22" presetClass="entr" presetSubtype="1"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wipe(up)">
                                      <p:cBhvr>
                                        <p:cTn id="75" dur="500"/>
                                        <p:tgtEl>
                                          <p:spTgt spid="26"/>
                                        </p:tgtEl>
                                      </p:cBhvr>
                                    </p:animEffect>
                                  </p:childTnLst>
                                </p:cTn>
                              </p:par>
                            </p:childTnLst>
                          </p:cTn>
                        </p:par>
                        <p:par>
                          <p:cTn id="76" fill="hold">
                            <p:stCondLst>
                              <p:cond delay="19800"/>
                            </p:stCondLst>
                            <p:childTnLst>
                              <p:par>
                                <p:cTn id="77" presetID="10" presetClass="entr" presetSubtype="0" fill="hold" grpId="0" nodeType="afterEffect">
                                  <p:stCondLst>
                                    <p:cond delay="700"/>
                                  </p:stCondLst>
                                  <p:childTnLst>
                                    <p:set>
                                      <p:cBhvr>
                                        <p:cTn id="78" dur="1" fill="hold">
                                          <p:stCondLst>
                                            <p:cond delay="0"/>
                                          </p:stCondLst>
                                        </p:cTn>
                                        <p:tgtEl>
                                          <p:spTgt spid="27"/>
                                        </p:tgtEl>
                                        <p:attrNameLst>
                                          <p:attrName>style.visibility</p:attrName>
                                        </p:attrNameLst>
                                      </p:cBhvr>
                                      <p:to>
                                        <p:strVal val="visible"/>
                                      </p:to>
                                    </p:set>
                                    <p:animEffect transition="in" filter="fade">
                                      <p:cBhvr>
                                        <p:cTn id="79" dur="1000"/>
                                        <p:tgtEl>
                                          <p:spTgt spid="27"/>
                                        </p:tgtEl>
                                      </p:cBhvr>
                                    </p:animEffect>
                                  </p:childTnLst>
                                </p:cTn>
                              </p:par>
                            </p:childTnLst>
                          </p:cTn>
                        </p:par>
                        <p:par>
                          <p:cTn id="80" fill="hold">
                            <p:stCondLst>
                              <p:cond delay="21500"/>
                            </p:stCondLst>
                            <p:childTnLst>
                              <p:par>
                                <p:cTn id="81" presetID="10" presetClass="entr" presetSubtype="0" fill="hold" grpId="0" nodeType="afterEffect">
                                  <p:stCondLst>
                                    <p:cond delay="700"/>
                                  </p:stCondLst>
                                  <p:childTnLst>
                                    <p:set>
                                      <p:cBhvr>
                                        <p:cTn id="82" dur="1" fill="hold">
                                          <p:stCondLst>
                                            <p:cond delay="0"/>
                                          </p:stCondLst>
                                        </p:cTn>
                                        <p:tgtEl>
                                          <p:spTgt spid="28"/>
                                        </p:tgtEl>
                                        <p:attrNameLst>
                                          <p:attrName>style.visibility</p:attrName>
                                        </p:attrNameLst>
                                      </p:cBhvr>
                                      <p:to>
                                        <p:strVal val="visible"/>
                                      </p:to>
                                    </p:set>
                                    <p:animEffect transition="in" filter="fade">
                                      <p:cBhvr>
                                        <p:cTn id="83" dur="1000"/>
                                        <p:tgtEl>
                                          <p:spTgt spid="28"/>
                                        </p:tgtEl>
                                      </p:cBhvr>
                                    </p:animEffect>
                                  </p:childTnLst>
                                </p:cTn>
                              </p:par>
                            </p:childTnLst>
                          </p:cTn>
                        </p:par>
                        <p:par>
                          <p:cTn id="84" fill="hold">
                            <p:stCondLst>
                              <p:cond delay="232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par>
                          <p:cTn id="88" fill="hold">
                            <p:stCondLst>
                              <p:cond delay="23700"/>
                            </p:stCondLst>
                            <p:childTnLst>
                              <p:par>
                                <p:cTn id="89" presetID="10" presetClass="entr" presetSubtype="0" fill="hold" grpId="0" nodeType="afterEffect">
                                  <p:stCondLst>
                                    <p:cond delay="700"/>
                                  </p:stCondLst>
                                  <p:childTnLst>
                                    <p:set>
                                      <p:cBhvr>
                                        <p:cTn id="90" dur="1" fill="hold">
                                          <p:stCondLst>
                                            <p:cond delay="0"/>
                                          </p:stCondLst>
                                        </p:cTn>
                                        <p:tgtEl>
                                          <p:spTgt spid="30"/>
                                        </p:tgtEl>
                                        <p:attrNameLst>
                                          <p:attrName>style.visibility</p:attrName>
                                        </p:attrNameLst>
                                      </p:cBhvr>
                                      <p:to>
                                        <p:strVal val="visible"/>
                                      </p:to>
                                    </p:set>
                                    <p:animEffect transition="in" filter="fade">
                                      <p:cBhvr>
                                        <p:cTn id="91" dur="1000"/>
                                        <p:tgtEl>
                                          <p:spTgt spid="30"/>
                                        </p:tgtEl>
                                      </p:cBhvr>
                                    </p:animEffect>
                                  </p:childTnLst>
                                </p:cTn>
                              </p:par>
                            </p:childTnLst>
                          </p:cTn>
                        </p:par>
                        <p:par>
                          <p:cTn id="92" fill="hold">
                            <p:stCondLst>
                              <p:cond delay="25400"/>
                            </p:stCondLst>
                            <p:childTnLst>
                              <p:par>
                                <p:cTn id="93" presetID="22" presetClass="entr" presetSubtype="1"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up)">
                                      <p:cBhvr>
                                        <p:cTn id="9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2026503" grpId="0" animBg="1"/>
      <p:bldP spid="2026504" grpId="0" animBg="1"/>
      <p:bldP spid="2026506" grpId="0" animBg="1"/>
      <p:bldP spid="2026507" grpId="0" animBg="1"/>
      <p:bldP spid="2026509" grpId="0" animBg="1"/>
      <p:bldP spid="2026510" grpId="0" animBg="1"/>
      <p:bldP spid="2026512" grpId="0" animBg="1"/>
      <p:bldP spid="2026513" grpId="0" animBg="1"/>
      <p:bldP spid="2026515" grpId="0" animBg="1"/>
      <p:bldP spid="2026516" grpId="0" animBg="1"/>
      <p:bldP spid="2026518" grpId="0" animBg="1"/>
      <p:bldP spid="2026519" grpId="0" animBg="1"/>
      <p:bldP spid="2026521" grpId="0" animBg="1"/>
      <p:bldP spid="2026522" grpId="0" animBg="1"/>
      <p:bldP spid="2026524" grpId="0" animBg="1"/>
      <p:bldP spid="2026525" grpId="0" animBg="1"/>
      <p:bldP spid="26" grpId="0" animBg="1"/>
      <p:bldP spid="27" grpId="0" animBg="1"/>
      <p:bldP spid="28" grpId="0" animBg="1"/>
      <p:bldP spid="29" grpId="0" animBg="1"/>
      <p:bldP spid="30" grpId="0" animBg="1"/>
      <p:bldP spid="31"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9FC89B55-9087-4145-A2AC-474DCC89A582}" type="slidenum">
              <a:rPr lang="en-US" smtClean="0"/>
              <a:pPr/>
              <a:t>50</a:t>
            </a:fld>
            <a:endParaRPr lang="en-US" smtClean="0"/>
          </a:p>
        </p:txBody>
      </p:sp>
      <p:sp>
        <p:nvSpPr>
          <p:cNvPr id="1028" name="Rectangle 2"/>
          <p:cNvSpPr>
            <a:spLocks noGrp="1" noChangeArrowheads="1"/>
          </p:cNvSpPr>
          <p:nvPr>
            <p:ph type="title" idx="4294967295"/>
          </p:nvPr>
        </p:nvSpPr>
        <p:spPr>
          <a:xfrm>
            <a:off x="0" y="-123825"/>
            <a:ext cx="8686800" cy="1143000"/>
          </a:xfrm>
        </p:spPr>
        <p:txBody>
          <a:bodyPr lIns="92075" tIns="46038" rIns="92075" bIns="46038" anchor="b"/>
          <a:lstStyle/>
          <a:p>
            <a:r>
              <a:rPr lang="en-US" dirty="0" smtClean="0"/>
              <a:t>Real GDP by State Percent Change, 2013:</a:t>
            </a:r>
            <a:br>
              <a:rPr lang="en-US" dirty="0" smtClean="0"/>
            </a:br>
            <a:r>
              <a:rPr lang="en-US" dirty="0" smtClean="0"/>
              <a:t>Highest 25 States</a:t>
            </a:r>
          </a:p>
        </p:txBody>
      </p:sp>
      <p:graphicFrame>
        <p:nvGraphicFramePr>
          <p:cNvPr id="1026" name="Object 3"/>
          <p:cNvGraphicFramePr>
            <a:graphicFrameLocks noGrp="1" noChangeAspect="1"/>
          </p:cNvGraphicFramePr>
          <p:nvPr>
            <p:ph idx="4294967295"/>
            <p:extLst>
              <p:ext uri="{D42A27DB-BD31-4B8C-83A1-F6EECF244321}">
                <p14:modId xmlns:p14="http://schemas.microsoft.com/office/powerpoint/2010/main" val="956177627"/>
              </p:ext>
            </p:extLst>
          </p:nvPr>
        </p:nvGraphicFramePr>
        <p:xfrm>
          <a:off x="9525" y="1604963"/>
          <a:ext cx="9144000" cy="4749800"/>
        </p:xfrm>
        <a:graphic>
          <a:graphicData uri="http://schemas.openxmlformats.org/presentationml/2006/ole">
            <mc:AlternateContent xmlns:mc="http://schemas.openxmlformats.org/markup-compatibility/2006">
              <mc:Choice xmlns:v="urn:schemas-microsoft-com:vml" Requires="v">
                <p:oleObj spid="_x0000_s27845681" name="Chart" r:id="rId4" imgW="8820048" imgH="4581583" progId="MSGraph.Chart.8">
                  <p:embed followColorScheme="full"/>
                </p:oleObj>
              </mc:Choice>
              <mc:Fallback>
                <p:oleObj name="Chart" r:id="rId4" imgW="8820048" imgH="4581583" progId="MSGraph.Chart.8">
                  <p:embed followColorScheme="full"/>
                  <p:pic>
                    <p:nvPicPr>
                      <p:cNvPr id="0" name=""/>
                      <p:cNvPicPr>
                        <a:picLocks noChangeAspect="1" noChangeArrowheads="1"/>
                      </p:cNvPicPr>
                      <p:nvPr/>
                    </p:nvPicPr>
                    <p:blipFill>
                      <a:blip r:embed="rId5"/>
                      <a:srcRect/>
                      <a:stretch>
                        <a:fillRect/>
                      </a:stretch>
                    </p:blipFill>
                    <p:spPr bwMode="auto">
                      <a:xfrm>
                        <a:off x="9525" y="1604963"/>
                        <a:ext cx="9144000" cy="4749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9" name="Text Box 4"/>
          <p:cNvSpPr txBox="1">
            <a:spLocks noChangeArrowheads="1"/>
          </p:cNvSpPr>
          <p:nvPr/>
        </p:nvSpPr>
        <p:spPr bwMode="auto">
          <a:xfrm>
            <a:off x="0" y="6367463"/>
            <a:ext cx="9017000" cy="4175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endParaRPr lang="en-US" sz="1100" dirty="0"/>
          </a:p>
          <a:p>
            <a:pPr eaLnBrk="0" hangingPunct="0">
              <a:lnSpc>
                <a:spcPct val="70000"/>
              </a:lnSpc>
              <a:spcBef>
                <a:spcPct val="50000"/>
              </a:spcBef>
              <a:buClr>
                <a:srgbClr val="FF3300"/>
              </a:buClr>
              <a:buFont typeface="Wingdings" pitchFamily="2" charset="2"/>
              <a:buNone/>
            </a:pPr>
            <a:r>
              <a:rPr lang="en-US" sz="1100" dirty="0"/>
              <a:t>Sources: </a:t>
            </a:r>
            <a:r>
              <a:rPr lang="en-US" sz="1100" dirty="0" smtClean="0">
                <a:hlinkClick r:id="rId6"/>
              </a:rPr>
              <a:t>U.S</a:t>
            </a:r>
            <a:r>
              <a:rPr lang="en-US" sz="1100" dirty="0">
                <a:hlinkClick r:id="rId6"/>
              </a:rPr>
              <a:t>. Bureau of Economic Analysis</a:t>
            </a:r>
            <a:r>
              <a:rPr lang="en-US" sz="1100" dirty="0"/>
              <a:t>; Insurance Information Institute.		</a:t>
            </a:r>
          </a:p>
        </p:txBody>
      </p:sp>
      <p:sp>
        <p:nvSpPr>
          <p:cNvPr id="6" name="AutoShape 10"/>
          <p:cNvSpPr>
            <a:spLocks noChangeArrowheads="1"/>
          </p:cNvSpPr>
          <p:nvPr/>
        </p:nvSpPr>
        <p:spPr bwMode="blackWhite">
          <a:xfrm>
            <a:off x="1947981" y="1611723"/>
            <a:ext cx="1980008" cy="900419"/>
          </a:xfrm>
          <a:prstGeom prst="wedgeRectCallout">
            <a:avLst>
              <a:gd name="adj1" fmla="val -78128"/>
              <a:gd name="adj2" fmla="val 3060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North Dakota was the economic growth juggernaut of the US in 2013—by far</a:t>
            </a:r>
            <a:endParaRPr lang="en-US" sz="1400" b="1" dirty="0">
              <a:solidFill>
                <a:schemeClr val="bg1"/>
              </a:solidFill>
            </a:endParaRPr>
          </a:p>
        </p:txBody>
      </p:sp>
      <p:sp>
        <p:nvSpPr>
          <p:cNvPr id="7" name="AutoShape 7"/>
          <p:cNvSpPr>
            <a:spLocks noChangeArrowheads="1"/>
          </p:cNvSpPr>
          <p:nvPr/>
        </p:nvSpPr>
        <p:spPr bwMode="blackWhite">
          <a:xfrm>
            <a:off x="4343400" y="1878971"/>
            <a:ext cx="3755926" cy="1108541"/>
          </a:xfrm>
          <a:prstGeom prst="wedgeRectCallout">
            <a:avLst>
              <a:gd name="adj1" fmla="val -117451"/>
              <a:gd name="adj2" fmla="val 7017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Only 9 states experienced growth in excess of 3%, which is what we would see nationally in a more typical recovery</a:t>
            </a:r>
            <a:endParaRPr lang="en-US" b="1" dirty="0">
              <a:solidFill>
                <a:srgbClr val="FFFFFF"/>
              </a:solidFill>
              <a:latin typeface="Arial" charset="0"/>
              <a:cs typeface="Arial" charset="0"/>
            </a:endParaRPr>
          </a:p>
        </p:txBody>
      </p:sp>
      <p:sp>
        <p:nvSpPr>
          <p:cNvPr id="8" name="AutoShape 7"/>
          <p:cNvSpPr>
            <a:spLocks noChangeArrowheads="1"/>
          </p:cNvSpPr>
          <p:nvPr/>
        </p:nvSpPr>
        <p:spPr bwMode="blackWhite">
          <a:xfrm>
            <a:off x="4930876" y="3252147"/>
            <a:ext cx="3841651" cy="1108541"/>
          </a:xfrm>
          <a:prstGeom prst="wedgeRectCallout">
            <a:avLst>
              <a:gd name="adj1" fmla="val -87433"/>
              <a:gd name="adj2" fmla="val 3022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The TX economy grew by 3.7% in 2013 (8</a:t>
            </a:r>
            <a:r>
              <a:rPr lang="en-US" b="1" baseline="30000" dirty="0" smtClean="0">
                <a:solidFill>
                  <a:srgbClr val="FFFFFF"/>
                </a:solidFill>
              </a:rPr>
              <a:t>th</a:t>
            </a:r>
            <a:r>
              <a:rPr lang="en-US" b="1" dirty="0" smtClean="0">
                <a:solidFill>
                  <a:srgbClr val="FFFFFF"/>
                </a:solidFill>
              </a:rPr>
              <a:t> fastest in the US), down from 4.8% (2</a:t>
            </a:r>
            <a:r>
              <a:rPr lang="en-US" b="1" baseline="30000" dirty="0" smtClean="0">
                <a:solidFill>
                  <a:srgbClr val="FFFFFF"/>
                </a:solidFill>
              </a:rPr>
              <a:t>nd</a:t>
            </a:r>
            <a:r>
              <a:rPr lang="en-US" b="1" dirty="0" smtClean="0">
                <a:solidFill>
                  <a:srgbClr val="FFFFFF"/>
                </a:solidFill>
              </a:rPr>
              <a:t> fastest) in 2012</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10752643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p:stCondLst>
                              <p:cond delay="2700"/>
                            </p:stCondLst>
                            <p:childTnLst>
                              <p:par>
                                <p:cTn id="13" presetID="22" presetClass="entr" presetSubtype="4" fill="hold" grpId="0" nodeType="afterEffect">
                                  <p:stCondLst>
                                    <p:cond delay="70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a:noFill/>
        </p:spPr>
        <p:txBody>
          <a:bodyPr/>
          <a:lstStyle/>
          <a:p>
            <a:fld id="{65445506-0443-4CA3-B54E-C16A6B4D6011}" type="slidenum">
              <a:rPr lang="en-US" smtClean="0"/>
              <a:pPr/>
              <a:t>51</a:t>
            </a:fld>
            <a:endParaRPr lang="en-US" smtClean="0"/>
          </a:p>
        </p:txBody>
      </p:sp>
      <p:graphicFrame>
        <p:nvGraphicFramePr>
          <p:cNvPr id="2050" name="Object 3"/>
          <p:cNvGraphicFramePr>
            <a:graphicFrameLocks noGrp="1" noChangeAspect="1"/>
          </p:cNvGraphicFramePr>
          <p:nvPr>
            <p:ph idx="4294967295"/>
            <p:extLst/>
          </p:nvPr>
        </p:nvGraphicFramePr>
        <p:xfrm>
          <a:off x="9525" y="1784350"/>
          <a:ext cx="9153525" cy="4754563"/>
        </p:xfrm>
        <a:graphic>
          <a:graphicData uri="http://schemas.openxmlformats.org/presentationml/2006/ole">
            <mc:AlternateContent xmlns:mc="http://schemas.openxmlformats.org/markup-compatibility/2006">
              <mc:Choice xmlns:v="urn:schemas-microsoft-com:vml" Requires="v">
                <p:oleObj spid="_x0000_s27846706" name="Chart" r:id="rId4" imgW="8810600" imgH="4581583" progId="MSGraph.Chart.8">
                  <p:embed followColorScheme="full"/>
                </p:oleObj>
              </mc:Choice>
              <mc:Fallback>
                <p:oleObj name="Chart" r:id="rId4" imgW="8810600" imgH="4581583" progId="MSGraph.Chart.8">
                  <p:embed followColorScheme="full"/>
                  <p:pic>
                    <p:nvPicPr>
                      <p:cNvPr id="0" name=""/>
                      <p:cNvPicPr>
                        <a:picLocks noChangeAspect="1" noChangeArrowheads="1"/>
                      </p:cNvPicPr>
                      <p:nvPr/>
                    </p:nvPicPr>
                    <p:blipFill>
                      <a:blip r:embed="rId5"/>
                      <a:srcRect/>
                      <a:stretch>
                        <a:fillRect/>
                      </a:stretch>
                    </p:blipFill>
                    <p:spPr bwMode="auto">
                      <a:xfrm>
                        <a:off x="9525" y="1784350"/>
                        <a:ext cx="9153525" cy="4754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2" name="Rectangle 2"/>
          <p:cNvSpPr txBox="1">
            <a:spLocks noChangeArrowheads="1"/>
          </p:cNvSpPr>
          <p:nvPr/>
        </p:nvSpPr>
        <p:spPr bwMode="auto">
          <a:xfrm>
            <a:off x="0" y="0"/>
            <a:ext cx="8035925" cy="1041400"/>
          </a:xfrm>
          <a:prstGeom prst="rect">
            <a:avLst/>
          </a:prstGeom>
          <a:noFill/>
          <a:ln w="9525">
            <a:noFill/>
            <a:miter lim="800000"/>
            <a:headEnd/>
            <a:tailEnd/>
          </a:ln>
        </p:spPr>
        <p:txBody>
          <a:bodyPr lIns="92075" tIns="46038" rIns="92075" bIns="46038" anchor="b"/>
          <a:lstStyle/>
          <a:p>
            <a:pPr eaLnBrk="0" hangingPunct="0"/>
            <a:r>
              <a:rPr lang="en-US" sz="3000" b="1" dirty="0">
                <a:solidFill>
                  <a:schemeClr val="accent1"/>
                </a:solidFill>
              </a:rPr>
              <a:t>Real GDP by State Percent Change, </a:t>
            </a:r>
            <a:r>
              <a:rPr lang="en-US" sz="3000" b="1" dirty="0" smtClean="0">
                <a:solidFill>
                  <a:schemeClr val="accent1"/>
                </a:solidFill>
              </a:rPr>
              <a:t>2013: </a:t>
            </a:r>
            <a:endParaRPr lang="en-US" sz="3000" b="1" dirty="0">
              <a:solidFill>
                <a:schemeClr val="accent1"/>
              </a:solidFill>
            </a:endParaRPr>
          </a:p>
          <a:p>
            <a:pPr eaLnBrk="0" hangingPunct="0"/>
            <a:r>
              <a:rPr lang="en-US" sz="3000" b="1" dirty="0">
                <a:solidFill>
                  <a:schemeClr val="accent1"/>
                </a:solidFill>
              </a:rPr>
              <a:t>Lowest 25 States</a:t>
            </a:r>
          </a:p>
        </p:txBody>
      </p:sp>
      <p:sp>
        <p:nvSpPr>
          <p:cNvPr id="2053" name="Rectangle 7"/>
          <p:cNvSpPr>
            <a:spLocks noChangeArrowheads="1"/>
          </p:cNvSpPr>
          <p:nvPr/>
        </p:nvSpPr>
        <p:spPr bwMode="auto">
          <a:xfrm>
            <a:off x="0" y="6372223"/>
            <a:ext cx="8750300" cy="428625"/>
          </a:xfrm>
          <a:prstGeom prst="rect">
            <a:avLst/>
          </a:prstGeom>
          <a:noFill/>
          <a:ln w="9525">
            <a:noFill/>
            <a:miter lim="800000"/>
            <a:headEnd/>
            <a:tailEnd/>
          </a:ln>
        </p:spPr>
        <p:txBody>
          <a:bodyPr>
            <a:spAutoFit/>
          </a:bodyPr>
          <a:lstStyle/>
          <a:p>
            <a:endParaRPr lang="en-US" sz="1100" dirty="0"/>
          </a:p>
          <a:p>
            <a:r>
              <a:rPr lang="en-US" sz="1100" dirty="0"/>
              <a:t>Sources: </a:t>
            </a:r>
            <a:r>
              <a:rPr lang="en-US" sz="1100" dirty="0" smtClean="0">
                <a:hlinkClick r:id="rId6"/>
              </a:rPr>
              <a:t>US </a:t>
            </a:r>
            <a:r>
              <a:rPr lang="en-US" sz="1100" dirty="0">
                <a:hlinkClick r:id="rId6"/>
              </a:rPr>
              <a:t>Bureau of </a:t>
            </a:r>
            <a:r>
              <a:rPr lang="en-US" sz="1100" dirty="0" smtClean="0">
                <a:hlinkClick r:id="rId6"/>
              </a:rPr>
              <a:t>Economic Analysis</a:t>
            </a:r>
            <a:r>
              <a:rPr lang="en-US" sz="1100" dirty="0" smtClean="0"/>
              <a:t>; </a:t>
            </a:r>
            <a:r>
              <a:rPr lang="en-US" sz="1100" dirty="0"/>
              <a:t>Insurance Information Institute.	</a:t>
            </a:r>
          </a:p>
        </p:txBody>
      </p:sp>
      <p:sp>
        <p:nvSpPr>
          <p:cNvPr id="6" name="AutoShape 10"/>
          <p:cNvSpPr>
            <a:spLocks noChangeArrowheads="1"/>
          </p:cNvSpPr>
          <p:nvPr/>
        </p:nvSpPr>
        <p:spPr bwMode="blackWhite">
          <a:xfrm>
            <a:off x="5824251" y="4306023"/>
            <a:ext cx="1705899" cy="900419"/>
          </a:xfrm>
          <a:prstGeom prst="wedgeRectCallout">
            <a:avLst>
              <a:gd name="adj1" fmla="val 90183"/>
              <a:gd name="adj2" fmla="val 6905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DC and Alabama  were the only states to shrink in 2013</a:t>
            </a:r>
            <a:endParaRPr lang="en-US" sz="1400" b="1" dirty="0">
              <a:solidFill>
                <a:schemeClr val="bg1"/>
              </a:solidFill>
            </a:endParaRPr>
          </a:p>
        </p:txBody>
      </p:sp>
      <p:sp>
        <p:nvSpPr>
          <p:cNvPr id="7" name="AutoShape 7"/>
          <p:cNvSpPr>
            <a:spLocks noChangeArrowheads="1"/>
          </p:cNvSpPr>
          <p:nvPr/>
        </p:nvSpPr>
        <p:spPr bwMode="blackWhite">
          <a:xfrm>
            <a:off x="5103988" y="1155792"/>
            <a:ext cx="3008670" cy="1108541"/>
          </a:xfrm>
          <a:prstGeom prst="wedgeRectCallout">
            <a:avLst>
              <a:gd name="adj1" fmla="val 33633"/>
              <a:gd name="adj2" fmla="val 15130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Growth rates in 11 states  were still below 1% in 2013</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364022163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12/01/09 - 9pm</a:t>
            </a:r>
            <a:endParaRPr lang="en-US"/>
          </a:p>
        </p:txBody>
      </p:sp>
      <p:sp>
        <p:nvSpPr>
          <p:cNvPr id="3" name="Slide Number Placeholder 2"/>
          <p:cNvSpPr>
            <a:spLocks noGrp="1"/>
          </p:cNvSpPr>
          <p:nvPr>
            <p:ph type="sldNum" sz="quarter" idx="12"/>
          </p:nvPr>
        </p:nvSpPr>
        <p:spPr/>
        <p:txBody>
          <a:bodyPr/>
          <a:lstStyle/>
          <a:p>
            <a:pPr>
              <a:defRPr/>
            </a:pPr>
            <a:fld id="{79649112-2361-4913-9798-B6AEBB59A8D4}" type="slidenum">
              <a:rPr lang="en-US" smtClean="0"/>
              <a:pPr>
                <a:defRPr/>
              </a:pPr>
              <a:t>52</a:t>
            </a:fld>
            <a:endParaRPr lang="en-US"/>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00050" y="1300162"/>
            <a:ext cx="7943850" cy="5130800"/>
          </a:xfrm>
          <a:prstGeom prst="rect">
            <a:avLst/>
          </a:prstGeom>
          <a:ln>
            <a:solidFill>
              <a:srgbClr val="225A7A"/>
            </a:solidFill>
          </a:ln>
        </p:spPr>
      </p:pic>
      <p:sp>
        <p:nvSpPr>
          <p:cNvPr id="5" name="Rectangle 2"/>
          <p:cNvSpPr txBox="1">
            <a:spLocks noChangeArrowheads="1"/>
          </p:cNvSpPr>
          <p:nvPr/>
        </p:nvSpPr>
        <p:spPr bwMode="auto">
          <a:xfrm>
            <a:off x="0" y="200025"/>
            <a:ext cx="8035925" cy="569912"/>
          </a:xfrm>
          <a:prstGeom prst="rect">
            <a:avLst/>
          </a:prstGeom>
          <a:noFill/>
          <a:ln w="9525">
            <a:noFill/>
            <a:miter lim="800000"/>
            <a:headEnd/>
            <a:tailEnd/>
          </a:ln>
        </p:spPr>
        <p:txBody>
          <a:bodyPr lIns="92075" tIns="46038" rIns="92075" bIns="46038" anchor="b"/>
          <a:lstStyle/>
          <a:p>
            <a:pPr eaLnBrk="0" hangingPunct="0"/>
            <a:r>
              <a:rPr lang="en-US" sz="2900" b="1" dirty="0" smtClean="0">
                <a:solidFill>
                  <a:schemeClr val="accent1"/>
                </a:solidFill>
              </a:rPr>
              <a:t>Percent Change in Real GDP by State, 2013</a:t>
            </a:r>
            <a:endParaRPr lang="en-US" sz="2900" b="1" dirty="0">
              <a:solidFill>
                <a:schemeClr val="accent1"/>
              </a:solidFill>
            </a:endParaRPr>
          </a:p>
        </p:txBody>
      </p:sp>
      <p:sp>
        <p:nvSpPr>
          <p:cNvPr id="6" name="Rectangle 7"/>
          <p:cNvSpPr>
            <a:spLocks noChangeArrowheads="1"/>
          </p:cNvSpPr>
          <p:nvPr/>
        </p:nvSpPr>
        <p:spPr bwMode="auto">
          <a:xfrm>
            <a:off x="0" y="6372223"/>
            <a:ext cx="8750300" cy="428625"/>
          </a:xfrm>
          <a:prstGeom prst="rect">
            <a:avLst/>
          </a:prstGeom>
          <a:noFill/>
          <a:ln w="9525">
            <a:noFill/>
            <a:miter lim="800000"/>
            <a:headEnd/>
            <a:tailEnd/>
          </a:ln>
        </p:spPr>
        <p:txBody>
          <a:bodyPr>
            <a:spAutoFit/>
          </a:bodyPr>
          <a:lstStyle/>
          <a:p>
            <a:endParaRPr lang="en-US" sz="1100" dirty="0"/>
          </a:p>
          <a:p>
            <a:r>
              <a:rPr lang="en-US" sz="1100" dirty="0"/>
              <a:t>Sources: </a:t>
            </a:r>
            <a:r>
              <a:rPr lang="en-US" sz="1100" dirty="0" smtClean="0">
                <a:hlinkClick r:id="rId4"/>
              </a:rPr>
              <a:t>US </a:t>
            </a:r>
            <a:r>
              <a:rPr lang="en-US" sz="1100" dirty="0">
                <a:hlinkClick r:id="rId4"/>
              </a:rPr>
              <a:t>Bureau of </a:t>
            </a:r>
            <a:r>
              <a:rPr lang="en-US" sz="1100" dirty="0" smtClean="0">
                <a:hlinkClick r:id="rId4"/>
              </a:rPr>
              <a:t>Economic Analysis</a:t>
            </a:r>
            <a:r>
              <a:rPr lang="en-US" sz="1100" dirty="0" smtClean="0"/>
              <a:t>; </a:t>
            </a:r>
            <a:r>
              <a:rPr lang="en-US" sz="1100" dirty="0"/>
              <a:t>Insurance Information Institute.	</a:t>
            </a:r>
          </a:p>
        </p:txBody>
      </p:sp>
      <p:sp>
        <p:nvSpPr>
          <p:cNvPr id="7" name="Rectangle 7"/>
          <p:cNvSpPr>
            <a:spLocks noChangeArrowheads="1"/>
          </p:cNvSpPr>
          <p:nvPr/>
        </p:nvSpPr>
        <p:spPr bwMode="grayWhite">
          <a:xfrm>
            <a:off x="3391115" y="4486275"/>
            <a:ext cx="752261" cy="414331"/>
          </a:xfrm>
          <a:prstGeom prst="rect">
            <a:avLst/>
          </a:prstGeom>
          <a:noFill/>
          <a:ln w="38100">
            <a:solidFill>
              <a:schemeClr val="folHlink"/>
            </a:solidFill>
            <a:miter lim="800000"/>
            <a:headEnd/>
            <a:tailEnd/>
          </a:ln>
        </p:spPr>
        <p:txBody>
          <a:bodyPr wrap="none" anchor="ctr"/>
          <a:lstStyle/>
          <a:p>
            <a:endParaRPr lang="en-US"/>
          </a:p>
        </p:txBody>
      </p:sp>
    </p:spTree>
    <p:extLst>
      <p:ext uri="{BB962C8B-B14F-4D97-AF65-F5344CB8AC3E}">
        <p14:creationId xmlns:p14="http://schemas.microsoft.com/office/powerpoint/2010/main" val="3628973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with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barn(in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754" name="Object 3"/>
          <p:cNvGraphicFramePr>
            <a:graphicFrameLocks noGrp="1"/>
          </p:cNvGraphicFramePr>
          <p:nvPr>
            <p:ph idx="4294967295"/>
            <p:extLst>
              <p:ext uri="{D42A27DB-BD31-4B8C-83A1-F6EECF244321}">
                <p14:modId xmlns:p14="http://schemas.microsoft.com/office/powerpoint/2010/main" val="223837311"/>
              </p:ext>
            </p:extLst>
          </p:nvPr>
        </p:nvGraphicFramePr>
        <p:xfrm>
          <a:off x="179388" y="1377336"/>
          <a:ext cx="8775700" cy="4087813"/>
        </p:xfrm>
        <a:graphic>
          <a:graphicData uri="http://schemas.openxmlformats.org/presentationml/2006/ole">
            <mc:AlternateContent xmlns:mc="http://schemas.openxmlformats.org/markup-compatibility/2006">
              <mc:Choice xmlns:v="urn:schemas-microsoft-com:vml" Requires="v">
                <p:oleObj spid="_x0000_s27848750" name="Chart" r:id="rId4" imgW="8581960" imgH="4114867" progId="MSGraph.Chart.8">
                  <p:embed followColorScheme="full"/>
                </p:oleObj>
              </mc:Choice>
              <mc:Fallback>
                <p:oleObj name="Chart" r:id="rId4" imgW="8581960" imgH="4114867" progId="MSGraph.Chart.8">
                  <p:embed followColorScheme="full"/>
                  <p:pic>
                    <p:nvPicPr>
                      <p:cNvPr id="0" name=""/>
                      <p:cNvPicPr preferRelativeResize="0">
                        <a:picLocks noChangeArrowheads="1"/>
                      </p:cNvPicPr>
                      <p:nvPr/>
                    </p:nvPicPr>
                    <p:blipFill>
                      <a:blip r:embed="rId5"/>
                      <a:srcRect/>
                      <a:stretch>
                        <a:fillRect/>
                      </a:stretch>
                    </p:blipFill>
                    <p:spPr bwMode="gray">
                      <a:xfrm>
                        <a:off x="179388" y="1377336"/>
                        <a:ext cx="8775700" cy="4087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Consumer Sentiment Survey </a:t>
            </a:r>
            <a:r>
              <a:rPr lang="en-US" sz="2400" b="1" i="1" kern="0" dirty="0" smtClean="0">
                <a:solidFill>
                  <a:srgbClr val="225A7A"/>
                </a:solidFill>
                <a:ea typeface="+mj-ea"/>
                <a:cs typeface="+mj-cs"/>
              </a:rPr>
              <a:t>(1966 = 100)</a:t>
            </a:r>
            <a:endParaRPr lang="en-US" sz="3000" b="1" i="1" kern="0" dirty="0">
              <a:solidFill>
                <a:srgbClr val="225A7A"/>
              </a:solidFill>
              <a:ea typeface="+mj-ea"/>
              <a:cs typeface="+mj-cs"/>
            </a:endParaRPr>
          </a:p>
        </p:txBody>
      </p:sp>
      <p:sp>
        <p:nvSpPr>
          <p:cNvPr id="74756"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2010 </a:t>
            </a:r>
            <a:r>
              <a:rPr lang="en-US" sz="1600" b="1" dirty="0">
                <a:solidFill>
                  <a:srgbClr val="225A7A"/>
                </a:solidFill>
              </a:rPr>
              <a:t>through </a:t>
            </a:r>
            <a:r>
              <a:rPr lang="en-US" sz="1600" b="1" dirty="0" smtClean="0">
                <a:solidFill>
                  <a:srgbClr val="225A7A"/>
                </a:solidFill>
              </a:rPr>
              <a:t>June 2014</a:t>
            </a:r>
            <a:endParaRPr lang="en-US" sz="1600" b="1" dirty="0">
              <a:solidFill>
                <a:srgbClr val="225A7A"/>
              </a:solidFill>
            </a:endParaRPr>
          </a:p>
        </p:txBody>
      </p:sp>
      <p:sp>
        <p:nvSpPr>
          <p:cNvPr id="10" name="Rectangle 7"/>
          <p:cNvSpPr>
            <a:spLocks noChangeArrowheads="1"/>
          </p:cNvSpPr>
          <p:nvPr/>
        </p:nvSpPr>
        <p:spPr bwMode="blackWhite">
          <a:xfrm>
            <a:off x="510988" y="5427406"/>
            <a:ext cx="7975787" cy="1135626"/>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Consumer confidence has been low for years amid high unemployment, falling home prices and other factors adversely impact consumers, but improved substantially over the past 2+ years, though uncertainty in Washington sometimes takes a toll.</a:t>
            </a:r>
            <a:endParaRPr lang="en-US" b="1" dirty="0">
              <a:solidFill>
                <a:srgbClr val="FFFFFF"/>
              </a:solidFill>
            </a:endParaRPr>
          </a:p>
        </p:txBody>
      </p:sp>
      <p:sp>
        <p:nvSpPr>
          <p:cNvPr id="74758" name="Rectangle 6"/>
          <p:cNvSpPr>
            <a:spLocks noChangeArrowheads="1"/>
          </p:cNvSpPr>
          <p:nvPr/>
        </p:nvSpPr>
        <p:spPr bwMode="auto">
          <a:xfrm>
            <a:off x="-201613" y="6616700"/>
            <a:ext cx="7569201" cy="280988"/>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University of Michigan; </a:t>
            </a:r>
            <a:r>
              <a:rPr lang="en-US" sz="1100" dirty="0"/>
              <a:t>Insurance Information Institute</a:t>
            </a:r>
          </a:p>
        </p:txBody>
      </p:sp>
      <p:sp>
        <p:nvSpPr>
          <p:cNvPr id="12" name="AutoShape 5"/>
          <p:cNvSpPr>
            <a:spLocks noChangeArrowheads="1"/>
          </p:cNvSpPr>
          <p:nvPr/>
        </p:nvSpPr>
        <p:spPr bwMode="blackWhite">
          <a:xfrm>
            <a:off x="4803161" y="3589431"/>
            <a:ext cx="3518852" cy="646736"/>
          </a:xfrm>
          <a:prstGeom prst="wedgeRectCallout">
            <a:avLst>
              <a:gd name="adj1" fmla="val 62522"/>
              <a:gd name="adj2" fmla="val -17916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Optimism among consumers improved in the first part of 2014</a:t>
            </a:r>
            <a:endParaRPr lang="en-US" sz="1600" b="1" dirty="0">
              <a:solidFill>
                <a:schemeClr val="bg1"/>
              </a:solidFill>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53</a:t>
            </a:fld>
            <a:endParaRPr lang="en-US"/>
          </a:p>
        </p:txBody>
      </p:sp>
      <p:sp>
        <p:nvSpPr>
          <p:cNvPr id="13" name="AutoShape 7"/>
          <p:cNvSpPr>
            <a:spLocks noChangeArrowheads="1"/>
          </p:cNvSpPr>
          <p:nvPr/>
        </p:nvSpPr>
        <p:spPr bwMode="blackWhite">
          <a:xfrm>
            <a:off x="812540" y="3760839"/>
            <a:ext cx="2716471" cy="926645"/>
          </a:xfrm>
          <a:prstGeom prst="wedgeRectCallout">
            <a:avLst>
              <a:gd name="adj1" fmla="val 56781"/>
              <a:gd name="adj2" fmla="val -17550"/>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400" b="1" dirty="0" smtClean="0">
                <a:solidFill>
                  <a:srgbClr val="FFFFFF"/>
                </a:solidFill>
              </a:rPr>
              <a:t>Impact of 2011 budget impasse</a:t>
            </a:r>
            <a:endParaRPr lang="en-US" sz="2400" b="1" dirty="0">
              <a:solidFill>
                <a:srgbClr val="FFFFFF"/>
              </a:solidFill>
              <a:latin typeface="Arial" charset="0"/>
              <a:cs typeface="Arial" charset="0"/>
            </a:endParaRPr>
          </a:p>
        </p:txBody>
      </p:sp>
    </p:spTree>
    <p:extLst>
      <p:ext uri="{BB962C8B-B14F-4D97-AF65-F5344CB8AC3E}">
        <p14:creationId xmlns:p14="http://schemas.microsoft.com/office/powerpoint/2010/main" val="122449931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par>
                          <p:cTn id="13" fill="hold">
                            <p:stCondLst>
                              <p:cond delay="1500"/>
                            </p:stCondLst>
                            <p:childTnLst>
                              <p:par>
                                <p:cTn id="14" presetID="22" presetClass="entr" presetSubtype="4" fill="hold" grpId="0" nodeType="afterEffect">
                                  <p:stCondLst>
                                    <p:cond delay="700"/>
                                  </p:stCondLst>
                                  <p:childTnLst>
                                    <p:set>
                                      <p:cBhvr>
                                        <p:cTn id="15" dur="1" fill="hold">
                                          <p:stCondLst>
                                            <p:cond delay="0"/>
                                          </p:stCondLst>
                                        </p:cTn>
                                        <p:tgtEl>
                                          <p:spTgt spid="13"/>
                                        </p:tgtEl>
                                        <p:attrNameLst>
                                          <p:attrName>style.visibility</p:attrName>
                                        </p:attrNameLst>
                                      </p:cBhvr>
                                      <p:to>
                                        <p:strVal val="visible"/>
                                      </p:to>
                                    </p:set>
                                    <p:animEffect transition="in" filter="wipe(down)">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6935554" name="Object 2"/>
          <p:cNvGraphicFramePr>
            <a:graphicFrameLocks noChangeAspect="1"/>
          </p:cNvGraphicFramePr>
          <p:nvPr>
            <p:extLst/>
          </p:nvPr>
        </p:nvGraphicFramePr>
        <p:xfrm>
          <a:off x="120650" y="1343022"/>
          <a:ext cx="8615363" cy="5053012"/>
        </p:xfrm>
        <a:graphic>
          <a:graphicData uri="http://schemas.openxmlformats.org/presentationml/2006/ole">
            <mc:AlternateContent xmlns:mc="http://schemas.openxmlformats.org/markup-compatibility/2006">
              <mc:Choice xmlns:v="urn:schemas-microsoft-com:vml" Requires="v">
                <p:oleObj spid="_x0000_s27849774" name="Chart" r:id="rId3" imgW="8134398" imgH="4314888" progId="MSGraph.Chart.8">
                  <p:embed followColorScheme="full"/>
                </p:oleObj>
              </mc:Choice>
              <mc:Fallback>
                <p:oleObj name="Chart" r:id="rId3" imgW="8134398" imgH="4314888" progId="MSGraph.Chart.8">
                  <p:embed followColorScheme="full"/>
                  <p:pic>
                    <p:nvPicPr>
                      <p:cNvPr id="0" name=""/>
                      <p:cNvPicPr>
                        <a:picLocks noChangeAspect="1" noChangeArrowheads="1"/>
                      </p:cNvPicPr>
                      <p:nvPr/>
                    </p:nvPicPr>
                    <p:blipFill>
                      <a:blip r:embed="rId4"/>
                      <a:srcRect/>
                      <a:stretch>
                        <a:fillRect/>
                      </a:stretch>
                    </p:blipFill>
                    <p:spPr bwMode="auto">
                      <a:xfrm>
                        <a:off x="120650" y="1343022"/>
                        <a:ext cx="8615363" cy="50530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935555" name="Rectangle 3"/>
          <p:cNvSpPr>
            <a:spLocks noGrp="1" noChangeArrowheads="1"/>
          </p:cNvSpPr>
          <p:nvPr>
            <p:ph type="title" idx="4294967295"/>
          </p:nvPr>
        </p:nvSpPr>
        <p:spPr>
          <a:xfrm>
            <a:off x="163508" y="123824"/>
            <a:ext cx="7886700" cy="825500"/>
          </a:xfrm>
        </p:spPr>
        <p:txBody>
          <a:bodyPr lIns="92075" tIns="46038" rIns="92075" bIns="46038" anchor="b"/>
          <a:lstStyle/>
          <a:p>
            <a:pPr>
              <a:lnSpc>
                <a:spcPct val="85000"/>
              </a:lnSpc>
            </a:pPr>
            <a:r>
              <a:rPr lang="en-US" dirty="0" smtClean="0"/>
              <a:t>Net Worth of Households*</a:t>
            </a:r>
            <a:br>
              <a:rPr lang="en-US" dirty="0" smtClean="0"/>
            </a:br>
            <a:r>
              <a:rPr lang="en-US" dirty="0" smtClean="0"/>
              <a:t>Recently Hit A Historic High</a:t>
            </a:r>
          </a:p>
        </p:txBody>
      </p:sp>
      <p:sp>
        <p:nvSpPr>
          <p:cNvPr id="6148" name="Text Box 5"/>
          <p:cNvSpPr txBox="1">
            <a:spLocks noChangeArrowheads="1"/>
          </p:cNvSpPr>
          <p:nvPr/>
        </p:nvSpPr>
        <p:spPr bwMode="auto">
          <a:xfrm>
            <a:off x="204787" y="6265305"/>
            <a:ext cx="8312150" cy="397674"/>
          </a:xfrm>
          <a:prstGeom prst="rect">
            <a:avLst/>
          </a:prstGeom>
          <a:noFill/>
          <a:ln w="9525">
            <a:noFill/>
            <a:miter lim="800000"/>
            <a:headEnd/>
            <a:tailEnd/>
          </a:ln>
        </p:spPr>
        <p:txBody>
          <a:bodyPr lIns="92075" tIns="46038" rIns="92075" bIns="46038">
            <a:spAutoFit/>
          </a:bodyPr>
          <a:lstStyle/>
          <a:p>
            <a:pPr eaLnBrk="0" hangingPunct="0">
              <a:lnSpc>
                <a:spcPct val="90000"/>
              </a:lnSpc>
              <a:spcBef>
                <a:spcPct val="50000"/>
              </a:spcBef>
              <a:buClr>
                <a:srgbClr val="FF3300"/>
              </a:buClr>
              <a:buFont typeface="Wingdings" pitchFamily="2" charset="2"/>
              <a:buNone/>
            </a:pPr>
            <a:r>
              <a:rPr lang="en-US" sz="1100" dirty="0" smtClean="0"/>
              <a:t>*Includes nonprofit </a:t>
            </a:r>
            <a:r>
              <a:rPr lang="en-US" sz="1100" dirty="0"/>
              <a:t>organizations</a:t>
            </a:r>
            <a:r>
              <a:rPr lang="en-US" sz="1100" dirty="0" smtClean="0"/>
              <a:t>.  Data are not </a:t>
            </a:r>
            <a:r>
              <a:rPr lang="en-US" sz="1100" dirty="0"/>
              <a:t>seasonally adjusted or </a:t>
            </a:r>
            <a:r>
              <a:rPr lang="en-US" sz="1100" dirty="0" smtClean="0"/>
              <a:t>inflation-adjusted.</a:t>
            </a:r>
            <a:r>
              <a:rPr lang="en-US" sz="1100" dirty="0"/>
              <a:t/>
            </a:r>
            <a:br>
              <a:rPr lang="en-US" sz="1100" dirty="0"/>
            </a:br>
            <a:r>
              <a:rPr lang="en-US" sz="1100" dirty="0"/>
              <a:t>Source: Federal Reserve </a:t>
            </a:r>
            <a:r>
              <a:rPr lang="en-US" sz="1100" dirty="0" smtClean="0"/>
              <a:t>Board: </a:t>
            </a:r>
            <a:r>
              <a:rPr lang="en-US" sz="1100" dirty="0">
                <a:hlinkClick r:id="rId5"/>
              </a:rPr>
              <a:t>http://</a:t>
            </a:r>
            <a:r>
              <a:rPr lang="en-US" sz="1100" dirty="0" smtClean="0">
                <a:hlinkClick r:id="rId5"/>
              </a:rPr>
              <a:t>www.federalreserve.gov/releases/z1/current/z1r-5.pdf</a:t>
            </a:r>
            <a:r>
              <a:rPr lang="en-US" sz="1100" dirty="0" smtClean="0"/>
              <a:t> ; Insurance Information Institute.</a:t>
            </a:r>
            <a:endParaRPr lang="en-US" sz="1100" dirty="0"/>
          </a:p>
        </p:txBody>
      </p:sp>
      <p:sp>
        <p:nvSpPr>
          <p:cNvPr id="12" name="AutoShape 38"/>
          <p:cNvSpPr>
            <a:spLocks noChangeArrowheads="1"/>
          </p:cNvSpPr>
          <p:nvPr/>
        </p:nvSpPr>
        <p:spPr bwMode="blackWhite">
          <a:xfrm>
            <a:off x="6503991" y="873126"/>
            <a:ext cx="1976438" cy="606425"/>
          </a:xfrm>
          <a:prstGeom prst="wedgeRectCallout">
            <a:avLst>
              <a:gd name="adj1" fmla="val -19030"/>
              <a:gd name="adj2" fmla="val 230570"/>
            </a:avLst>
          </a:prstGeom>
          <a:gradFill rotWithShape="1">
            <a:gsLst>
              <a:gs pos="0">
                <a:schemeClr val="accent1"/>
              </a:gs>
              <a:gs pos="100000">
                <a:srgbClr val="173C51"/>
              </a:gs>
            </a:gsLst>
            <a:lin ang="5400000" scaled="1"/>
          </a:gra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2008-09 recession: -15.7% </a:t>
            </a:r>
          </a:p>
        </p:txBody>
      </p:sp>
      <p:sp>
        <p:nvSpPr>
          <p:cNvPr id="6150" name="Text Box 8"/>
          <p:cNvSpPr txBox="1">
            <a:spLocks noChangeArrowheads="1"/>
          </p:cNvSpPr>
          <p:nvPr/>
        </p:nvSpPr>
        <p:spPr bwMode="auto">
          <a:xfrm>
            <a:off x="120650" y="1038225"/>
            <a:ext cx="1155700" cy="369888"/>
          </a:xfrm>
          <a:prstGeom prst="rect">
            <a:avLst/>
          </a:prstGeom>
          <a:noFill/>
          <a:ln w="9525">
            <a:noFill/>
            <a:miter lim="800000"/>
            <a:headEnd/>
            <a:tailEnd/>
          </a:ln>
        </p:spPr>
        <p:txBody>
          <a:bodyPr>
            <a:spAutoFit/>
          </a:bodyPr>
          <a:lstStyle/>
          <a:p>
            <a:pPr>
              <a:spcBef>
                <a:spcPct val="50000"/>
              </a:spcBef>
            </a:pPr>
            <a:r>
              <a:rPr lang="en-US"/>
              <a:t>$ Trillions</a:t>
            </a:r>
          </a:p>
        </p:txBody>
      </p:sp>
      <p:sp>
        <p:nvSpPr>
          <p:cNvPr id="10" name="AutoShape 38"/>
          <p:cNvSpPr>
            <a:spLocks noChangeArrowheads="1"/>
          </p:cNvSpPr>
          <p:nvPr/>
        </p:nvSpPr>
        <p:spPr bwMode="blackWhite">
          <a:xfrm>
            <a:off x="4698990" y="2081217"/>
            <a:ext cx="1143000" cy="530225"/>
          </a:xfrm>
          <a:prstGeom prst="wedgeRectCallout">
            <a:avLst>
              <a:gd name="adj1" fmla="val 23556"/>
              <a:gd name="adj2" fmla="val 169458"/>
            </a:avLst>
          </a:prstGeom>
          <a:gradFill rotWithShape="1">
            <a:gsLst>
              <a:gs pos="0">
                <a:schemeClr val="accent1"/>
              </a:gs>
              <a:gs pos="100000">
                <a:srgbClr val="173C51"/>
              </a:gs>
            </a:gsLst>
            <a:lin ang="5400000" scaled="1"/>
          </a:gra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2001 recession </a:t>
            </a:r>
          </a:p>
        </p:txBody>
      </p:sp>
      <p:sp>
        <p:nvSpPr>
          <p:cNvPr id="11" name="AutoShape 38"/>
          <p:cNvSpPr>
            <a:spLocks noChangeArrowheads="1"/>
          </p:cNvSpPr>
          <p:nvPr/>
        </p:nvSpPr>
        <p:spPr bwMode="blackWhite">
          <a:xfrm>
            <a:off x="3094030" y="2965450"/>
            <a:ext cx="1143000" cy="530225"/>
          </a:xfrm>
          <a:prstGeom prst="wedgeRectCallout">
            <a:avLst>
              <a:gd name="adj1" fmla="val -8889"/>
              <a:gd name="adj2" fmla="val 162046"/>
            </a:avLst>
          </a:prstGeom>
          <a:gradFill rotWithShape="1">
            <a:gsLst>
              <a:gs pos="0">
                <a:schemeClr val="accent1"/>
              </a:gs>
              <a:gs pos="100000">
                <a:srgbClr val="173C51"/>
              </a:gs>
            </a:gsLst>
            <a:lin ang="5400000" scaled="1"/>
          </a:gra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1992 recession </a:t>
            </a:r>
          </a:p>
        </p:txBody>
      </p:sp>
      <p:sp>
        <p:nvSpPr>
          <p:cNvPr id="13" name="AutoShape 38"/>
          <p:cNvSpPr>
            <a:spLocks noChangeArrowheads="1"/>
          </p:cNvSpPr>
          <p:nvPr/>
        </p:nvSpPr>
        <p:spPr bwMode="blackWhite">
          <a:xfrm>
            <a:off x="1069975" y="3416297"/>
            <a:ext cx="1143000" cy="530225"/>
          </a:xfrm>
          <a:prstGeom prst="wedgeRectCallout">
            <a:avLst>
              <a:gd name="adj1" fmla="val -8889"/>
              <a:gd name="adj2" fmla="val 162046"/>
            </a:avLst>
          </a:prstGeom>
          <a:gradFill rotWithShape="1">
            <a:gsLst>
              <a:gs pos="0">
                <a:schemeClr val="accent1"/>
              </a:gs>
              <a:gs pos="100000">
                <a:srgbClr val="173C51"/>
              </a:gs>
            </a:gsLst>
            <a:lin ang="5400000" scaled="1"/>
          </a:gra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1982 recession </a:t>
            </a:r>
          </a:p>
        </p:txBody>
      </p:sp>
      <p:sp>
        <p:nvSpPr>
          <p:cNvPr id="14" name="AutoShape 38"/>
          <p:cNvSpPr>
            <a:spLocks noChangeArrowheads="1"/>
          </p:cNvSpPr>
          <p:nvPr/>
        </p:nvSpPr>
        <p:spPr bwMode="blackWhite">
          <a:xfrm>
            <a:off x="5283200" y="1333502"/>
            <a:ext cx="1143000" cy="530225"/>
          </a:xfrm>
          <a:prstGeom prst="wedgeRectCallout">
            <a:avLst>
              <a:gd name="adj1" fmla="val 52319"/>
              <a:gd name="adj2" fmla="val 126829"/>
            </a:avLst>
          </a:prstGeom>
          <a:gradFill rotWithShape="1">
            <a:gsLst>
              <a:gs pos="0">
                <a:schemeClr val="accent1"/>
              </a:gs>
              <a:gs pos="100000">
                <a:srgbClr val="173C51"/>
              </a:gs>
            </a:gsLst>
            <a:lin ang="5400000" scaled="1"/>
          </a:gra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Housing “bubble”</a:t>
            </a:r>
          </a:p>
        </p:txBody>
      </p:sp>
      <p:sp>
        <p:nvSpPr>
          <p:cNvPr id="16" name="AutoShape 7"/>
          <p:cNvSpPr>
            <a:spLocks noChangeArrowheads="1"/>
          </p:cNvSpPr>
          <p:nvPr/>
        </p:nvSpPr>
        <p:spPr bwMode="blackWhite">
          <a:xfrm>
            <a:off x="4260779" y="4112933"/>
            <a:ext cx="3975654" cy="1169815"/>
          </a:xfrm>
          <a:prstGeom prst="wedgeRectCallout">
            <a:avLst>
              <a:gd name="adj1" fmla="val 53023"/>
              <a:gd name="adj2" fmla="val -19849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Rising net worth fuels a “wealth affect” that helps fuel consumer spending, which accounts for 70% of spending in the U.S. economy</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145446692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935555"/>
                                        </p:tgtEl>
                                        <p:attrNameLst>
                                          <p:attrName>style.visibility</p:attrName>
                                        </p:attrNameLst>
                                      </p:cBhvr>
                                      <p:to>
                                        <p:strVal val="visible"/>
                                      </p:to>
                                    </p:set>
                                    <p:anim calcmode="lin" valueType="num">
                                      <p:cBhvr additive="base">
                                        <p:cTn id="7" dur="500" fill="hold"/>
                                        <p:tgtEl>
                                          <p:spTgt spid="6935555"/>
                                        </p:tgtEl>
                                        <p:attrNameLst>
                                          <p:attrName>ppt_x</p:attrName>
                                        </p:attrNameLst>
                                      </p:cBhvr>
                                      <p:tavLst>
                                        <p:tav tm="0">
                                          <p:val>
                                            <p:strVal val="#ppt_x"/>
                                          </p:val>
                                        </p:tav>
                                        <p:tav tm="100000">
                                          <p:val>
                                            <p:strVal val="#ppt_x"/>
                                          </p:val>
                                        </p:tav>
                                      </p:tavLst>
                                    </p:anim>
                                    <p:anim calcmode="lin" valueType="num">
                                      <p:cBhvr additive="base">
                                        <p:cTn id="8" dur="500" fill="hold"/>
                                        <p:tgtEl>
                                          <p:spTgt spid="693555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6935554"/>
                                        </p:tgtEl>
                                        <p:attrNameLst>
                                          <p:attrName>style.visibility</p:attrName>
                                        </p:attrNameLst>
                                      </p:cBhvr>
                                      <p:to>
                                        <p:strVal val="visible"/>
                                      </p:to>
                                    </p:set>
                                    <p:animEffect transition="in" filter="wipe(left)">
                                      <p:cBhvr>
                                        <p:cTn id="13" dur="500"/>
                                        <p:tgtEl>
                                          <p:spTgt spid="6935554"/>
                                        </p:tgtEl>
                                      </p:cBhvr>
                                    </p:animEffect>
                                  </p:childTnLst>
                                </p:cTn>
                              </p:par>
                            </p:childTnLst>
                          </p:cTn>
                        </p:par>
                        <p:par>
                          <p:cTn id="14" fill="hold">
                            <p:stCondLst>
                              <p:cond delay="500"/>
                            </p:stCondLst>
                            <p:childTnLst>
                              <p:par>
                                <p:cTn id="15" presetID="22" presetClass="entr" presetSubtype="8" fill="hold" grpId="0" nodeType="afterEffect">
                                  <p:stCondLst>
                                    <p:cond delay="50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par>
                          <p:cTn id="18" fill="hold">
                            <p:stCondLst>
                              <p:cond delay="1500"/>
                            </p:stCondLst>
                            <p:childTnLst>
                              <p:par>
                                <p:cTn id="19" presetID="22" presetClass="entr" presetSubtype="8" fill="hold" grpId="0" nodeType="afterEffect">
                                  <p:stCondLst>
                                    <p:cond delay="50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500"/>
                            </p:stCondLst>
                            <p:childTnLst>
                              <p:par>
                                <p:cTn id="23" presetID="22" presetClass="entr" presetSubtype="8" fill="hold" grpId="0" nodeType="afterEffect">
                                  <p:stCondLst>
                                    <p:cond delay="50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500"/>
                                        <p:tgtEl>
                                          <p:spTgt spid="11"/>
                                        </p:tgtEl>
                                      </p:cBhvr>
                                    </p:animEffect>
                                  </p:childTnLst>
                                </p:cTn>
                              </p:par>
                            </p:childTnLst>
                          </p:cTn>
                        </p:par>
                        <p:par>
                          <p:cTn id="26" fill="hold">
                            <p:stCondLst>
                              <p:cond delay="3500"/>
                            </p:stCondLst>
                            <p:childTnLst>
                              <p:par>
                                <p:cTn id="27" presetID="22" presetClass="entr" presetSubtype="8" fill="hold" grpId="0" nodeType="afterEffect">
                                  <p:stCondLst>
                                    <p:cond delay="500"/>
                                  </p:stCondLst>
                                  <p:childTnLst>
                                    <p:set>
                                      <p:cBhvr>
                                        <p:cTn id="28" dur="1" fill="hold">
                                          <p:stCondLst>
                                            <p:cond delay="0"/>
                                          </p:stCondLst>
                                        </p:cTn>
                                        <p:tgtEl>
                                          <p:spTgt spid="13"/>
                                        </p:tgtEl>
                                        <p:attrNameLst>
                                          <p:attrName>style.visibility</p:attrName>
                                        </p:attrNameLst>
                                      </p:cBhvr>
                                      <p:to>
                                        <p:strVal val="visible"/>
                                      </p:to>
                                    </p:set>
                                    <p:animEffect transition="in" filter="wipe(left)">
                                      <p:cBhvr>
                                        <p:cTn id="29" dur="500"/>
                                        <p:tgtEl>
                                          <p:spTgt spid="13"/>
                                        </p:tgtEl>
                                      </p:cBhvr>
                                    </p:animEffect>
                                  </p:childTnLst>
                                </p:cTn>
                              </p:par>
                            </p:childTnLst>
                          </p:cTn>
                        </p:par>
                        <p:par>
                          <p:cTn id="30" fill="hold">
                            <p:stCondLst>
                              <p:cond delay="4500"/>
                            </p:stCondLst>
                            <p:childTnLst>
                              <p:par>
                                <p:cTn id="31" presetID="22" presetClass="entr" presetSubtype="8" fill="hold" grpId="0" nodeType="afterEffect">
                                  <p:stCondLst>
                                    <p:cond delay="500"/>
                                  </p:stCondLst>
                                  <p:childTnLst>
                                    <p:set>
                                      <p:cBhvr>
                                        <p:cTn id="32" dur="1" fill="hold">
                                          <p:stCondLst>
                                            <p:cond delay="0"/>
                                          </p:stCondLst>
                                        </p:cTn>
                                        <p:tgtEl>
                                          <p:spTgt spid="14"/>
                                        </p:tgtEl>
                                        <p:attrNameLst>
                                          <p:attrName>style.visibility</p:attrName>
                                        </p:attrNameLst>
                                      </p:cBhvr>
                                      <p:to>
                                        <p:strVal val="visible"/>
                                      </p:to>
                                    </p:set>
                                    <p:animEffect transition="in" filter="wipe(left)">
                                      <p:cBhvr>
                                        <p:cTn id="33" dur="500"/>
                                        <p:tgtEl>
                                          <p:spTgt spid="14"/>
                                        </p:tgtEl>
                                      </p:cBhvr>
                                    </p:animEffect>
                                  </p:childTnLst>
                                </p:cTn>
                              </p:par>
                            </p:childTnLst>
                          </p:cTn>
                        </p:par>
                        <p:par>
                          <p:cTn id="34" fill="hold">
                            <p:stCondLst>
                              <p:cond delay="5500"/>
                            </p:stCondLst>
                            <p:childTnLst>
                              <p:par>
                                <p:cTn id="35" presetID="22" presetClass="entr" presetSubtype="4" fill="hold" grpId="0" nodeType="afterEffect">
                                  <p:stCondLst>
                                    <p:cond delay="700"/>
                                  </p:stCondLst>
                                  <p:childTnLst>
                                    <p:set>
                                      <p:cBhvr>
                                        <p:cTn id="36" dur="1" fill="hold">
                                          <p:stCondLst>
                                            <p:cond delay="0"/>
                                          </p:stCondLst>
                                        </p:cTn>
                                        <p:tgtEl>
                                          <p:spTgt spid="16"/>
                                        </p:tgtEl>
                                        <p:attrNameLst>
                                          <p:attrName>style.visibility</p:attrName>
                                        </p:attrNameLst>
                                      </p:cBhvr>
                                      <p:to>
                                        <p:strVal val="visible"/>
                                      </p:to>
                                    </p:set>
                                    <p:animEffect transition="in" filter="wipe(down)">
                                      <p:cBhvr>
                                        <p:cTn id="3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6935554" grpId="0" bld="series" animBg="0"/>
      <p:bldP spid="6935555" grpId="0" autoUpdateAnimBg="0"/>
      <p:bldP spid="12" grpId="0" animBg="1"/>
      <p:bldP spid="10" grpId="0" animBg="1"/>
      <p:bldP spid="11" grpId="0" animBg="1"/>
      <p:bldP spid="13" grpId="0" animBg="1"/>
      <p:bldP spid="14" grpId="0" animBg="1"/>
      <p:bldP spid="16" grpId="0" animBg="1"/>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6935554" name="Object 2"/>
          <p:cNvGraphicFramePr>
            <a:graphicFrameLocks noChangeAspect="1"/>
          </p:cNvGraphicFramePr>
          <p:nvPr/>
        </p:nvGraphicFramePr>
        <p:xfrm>
          <a:off x="250825" y="1670050"/>
          <a:ext cx="8615363" cy="4695825"/>
        </p:xfrm>
        <a:graphic>
          <a:graphicData uri="http://schemas.openxmlformats.org/presentationml/2006/ole">
            <mc:AlternateContent xmlns:mc="http://schemas.openxmlformats.org/markup-compatibility/2006">
              <mc:Choice xmlns:v="urn:schemas-microsoft-com:vml" Requires="v">
                <p:oleObj spid="_x0000_s27805763" name="Chart" r:id="rId3" imgW="8134398" imgH="4314888" progId="MSGraph.Chart.8">
                  <p:embed followColorScheme="full"/>
                </p:oleObj>
              </mc:Choice>
              <mc:Fallback>
                <p:oleObj name="Chart" r:id="rId3" imgW="8134398" imgH="4314888" progId="MSGraph.Chart.8">
                  <p:embed followColorScheme="full"/>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1670050"/>
                        <a:ext cx="8615363" cy="4695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935555" name="Rectangle 3"/>
          <p:cNvSpPr>
            <a:spLocks noGrp="1" noChangeArrowheads="1"/>
          </p:cNvSpPr>
          <p:nvPr>
            <p:ph type="title" idx="4294967295"/>
          </p:nvPr>
        </p:nvSpPr>
        <p:spPr>
          <a:xfrm>
            <a:off x="635000" y="152400"/>
            <a:ext cx="7886700" cy="825500"/>
          </a:xfrm>
        </p:spPr>
        <p:txBody>
          <a:bodyPr lIns="92075" tIns="46038" rIns="92075" bIns="46038" anchor="b"/>
          <a:lstStyle/>
          <a:p>
            <a:pPr>
              <a:lnSpc>
                <a:spcPct val="85000"/>
              </a:lnSpc>
            </a:pPr>
            <a:r>
              <a:rPr lang="en-US" smtClean="0"/>
              <a:t>Household Financial Obligations</a:t>
            </a:r>
            <a:br>
              <a:rPr lang="en-US" smtClean="0"/>
            </a:br>
            <a:r>
              <a:rPr lang="en-US" smtClean="0"/>
              <a:t>Ratio Recently Hit A Historic Low</a:t>
            </a:r>
          </a:p>
        </p:txBody>
      </p:sp>
      <p:sp>
        <p:nvSpPr>
          <p:cNvPr id="7172" name="Text Box 5"/>
          <p:cNvSpPr txBox="1">
            <a:spLocks noChangeArrowheads="1"/>
          </p:cNvSpPr>
          <p:nvPr/>
        </p:nvSpPr>
        <p:spPr bwMode="auto">
          <a:xfrm>
            <a:off x="384175" y="6297613"/>
            <a:ext cx="8077200" cy="398462"/>
          </a:xfrm>
          <a:prstGeom prst="rect">
            <a:avLst/>
          </a:prstGeom>
          <a:noFill/>
          <a:ln w="9525">
            <a:noFill/>
            <a:miter lim="800000"/>
            <a:headEnd/>
            <a:tailEnd/>
          </a:ln>
        </p:spPr>
        <p:txBody>
          <a:bodyPr lIns="92075" tIns="46038" rIns="92075" bIns="46038">
            <a:spAutoFit/>
          </a:bodyPr>
          <a:lstStyle/>
          <a:p>
            <a:pPr eaLnBrk="0" hangingPunct="0">
              <a:lnSpc>
                <a:spcPct val="90000"/>
              </a:lnSpc>
              <a:spcBef>
                <a:spcPct val="50000"/>
              </a:spcBef>
              <a:buClr>
                <a:srgbClr val="FF3300"/>
              </a:buClr>
              <a:buFont typeface="Wingdings" pitchFamily="2" charset="2"/>
              <a:buNone/>
            </a:pPr>
            <a:r>
              <a:rPr lang="en-US" sz="1100"/>
              <a:t>*through 2013:Q3 (data posted on Dec 13, 2013)</a:t>
            </a:r>
            <a:br>
              <a:rPr lang="en-US" sz="1100"/>
            </a:br>
            <a:r>
              <a:rPr lang="en-US" sz="1100"/>
              <a:t>Source: Federal Reserve Board, at </a:t>
            </a:r>
            <a:r>
              <a:rPr lang="en-US" sz="1100">
                <a:hlinkClick r:id="rId5"/>
              </a:rPr>
              <a:t>http://www.federalreserve.gov/releases/housedebt</a:t>
            </a:r>
            <a:r>
              <a:rPr lang="en-US" sz="1100"/>
              <a:t>  </a:t>
            </a:r>
          </a:p>
        </p:txBody>
      </p:sp>
      <p:sp>
        <p:nvSpPr>
          <p:cNvPr id="7173" name="Text Box 6"/>
          <p:cNvSpPr txBox="1">
            <a:spLocks noChangeArrowheads="1"/>
          </p:cNvSpPr>
          <p:nvPr/>
        </p:nvSpPr>
        <p:spPr bwMode="auto">
          <a:xfrm>
            <a:off x="1685787" y="1064867"/>
            <a:ext cx="6633266" cy="799322"/>
          </a:xfrm>
          <a:prstGeom prst="rect">
            <a:avLst/>
          </a:prstGeom>
          <a:solidFill>
            <a:srgbClr val="FFFF00"/>
          </a:solidFill>
          <a:ln w="9525">
            <a:solidFill>
              <a:srgbClr val="FF0000"/>
            </a:solidFill>
            <a:miter lim="800000"/>
            <a:headEnd/>
            <a:tailEnd/>
          </a:ln>
        </p:spPr>
        <p:txBody>
          <a:bodyPr wrap="square" lIns="92075" tIns="46038" rIns="92075" bIns="46038">
            <a:spAutoFit/>
          </a:bodyPr>
          <a:lstStyle/>
          <a:p>
            <a:pPr algn="ctr" eaLnBrk="0" hangingPunct="0">
              <a:lnSpc>
                <a:spcPct val="85000"/>
              </a:lnSpc>
              <a:spcBef>
                <a:spcPct val="50000"/>
              </a:spcBef>
              <a:buClr>
                <a:srgbClr val="FF3300"/>
              </a:buClr>
              <a:buFont typeface="Wingdings" pitchFamily="2" charset="2"/>
              <a:buNone/>
            </a:pPr>
            <a:r>
              <a:rPr lang="en-US" b="1">
                <a:latin typeface="Arial" pitchFamily="34" charset="0"/>
                <a:cs typeface="Arial" pitchFamily="34" charset="0"/>
              </a:rPr>
              <a:t>Financial Obligations Ratio</a:t>
            </a:r>
            <a:r>
              <a:rPr lang="en-US">
                <a:latin typeface="Arial" pitchFamily="34" charset="0"/>
                <a:cs typeface="Arial" pitchFamily="34" charset="0"/>
              </a:rPr>
              <a:t>: debt service (mortgage and consumer debt), auto lease, residence rent, HO insurance, and property tax payments as % of personal disposable income.</a:t>
            </a:r>
          </a:p>
        </p:txBody>
      </p:sp>
      <p:sp>
        <p:nvSpPr>
          <p:cNvPr id="12" name="AutoShape 38"/>
          <p:cNvSpPr>
            <a:spLocks noChangeArrowheads="1"/>
          </p:cNvSpPr>
          <p:nvPr/>
        </p:nvSpPr>
        <p:spPr bwMode="blackWhite">
          <a:xfrm>
            <a:off x="5586413" y="3906838"/>
            <a:ext cx="1439862" cy="530225"/>
          </a:xfrm>
          <a:prstGeom prst="wedgeRectCallout">
            <a:avLst>
              <a:gd name="adj1" fmla="val 32273"/>
              <a:gd name="adj2" fmla="val -274718"/>
            </a:avLst>
          </a:prstGeom>
          <a:gradFill rotWithShape="1">
            <a:gsLst>
              <a:gs pos="0">
                <a:schemeClr val="accent1"/>
              </a:gs>
              <a:gs pos="100000">
                <a:srgbClr val="173C51"/>
              </a:gs>
            </a:gsLst>
            <a:lin ang="5400000" scaled="1"/>
          </a:gra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Decline began in 2008:Q1. </a:t>
            </a:r>
          </a:p>
        </p:txBody>
      </p:sp>
      <p:sp>
        <p:nvSpPr>
          <p:cNvPr id="7175" name="Text Box 8"/>
          <p:cNvSpPr txBox="1">
            <a:spLocks noChangeArrowheads="1"/>
          </p:cNvSpPr>
          <p:nvPr/>
        </p:nvSpPr>
        <p:spPr bwMode="auto">
          <a:xfrm>
            <a:off x="120650" y="1098550"/>
            <a:ext cx="1155700" cy="730250"/>
          </a:xfrm>
          <a:prstGeom prst="rect">
            <a:avLst/>
          </a:prstGeom>
          <a:noFill/>
          <a:ln w="9525">
            <a:noFill/>
            <a:miter lim="800000"/>
            <a:headEnd/>
            <a:tailEnd/>
          </a:ln>
        </p:spPr>
        <p:txBody>
          <a:bodyPr>
            <a:spAutoFit/>
          </a:bodyPr>
          <a:lstStyle/>
          <a:p>
            <a:pPr>
              <a:spcBef>
                <a:spcPct val="50000"/>
              </a:spcBef>
            </a:pPr>
            <a:r>
              <a:rPr lang="en-US" sz="1400"/>
              <a:t>Financial Obligations Ratio</a:t>
            </a:r>
          </a:p>
        </p:txBody>
      </p:sp>
      <p:sp>
        <p:nvSpPr>
          <p:cNvPr id="9" name="AutoShape 38"/>
          <p:cNvSpPr>
            <a:spLocks noChangeArrowheads="1"/>
          </p:cNvSpPr>
          <p:nvPr/>
        </p:nvSpPr>
        <p:spPr bwMode="blackWhite">
          <a:xfrm>
            <a:off x="5535613" y="4670425"/>
            <a:ext cx="1889125" cy="696913"/>
          </a:xfrm>
          <a:prstGeom prst="wedgeRectCallout">
            <a:avLst>
              <a:gd name="adj1" fmla="val 95264"/>
              <a:gd name="adj2" fmla="val 39051"/>
            </a:avLst>
          </a:prstGeom>
          <a:gradFill rotWithShape="1">
            <a:gsLst>
              <a:gs pos="0">
                <a:schemeClr val="accent1"/>
              </a:gs>
              <a:gs pos="100000">
                <a:srgbClr val="173C51"/>
              </a:gs>
            </a:gsLst>
            <a:lin ang="5400000" scaled="1"/>
          </a:gra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15.23% in 2012:Q4</a:t>
            </a:r>
            <a:br>
              <a:rPr lang="en-US" sz="1400" b="1">
                <a:solidFill>
                  <a:schemeClr val="bg1"/>
                </a:solidFill>
              </a:rPr>
            </a:br>
            <a:r>
              <a:rPr lang="en-US" sz="1400" b="1">
                <a:solidFill>
                  <a:schemeClr val="bg1"/>
                </a:solidFill>
              </a:rPr>
              <a:t>is lowest ratio since 1980:Q4 (15.09%).</a:t>
            </a:r>
          </a:p>
        </p:txBody>
      </p:sp>
      <p:sp>
        <p:nvSpPr>
          <p:cNvPr id="10" name="Text Box 17"/>
          <p:cNvSpPr txBox="1">
            <a:spLocks noChangeArrowheads="1"/>
          </p:cNvSpPr>
          <p:nvPr/>
        </p:nvSpPr>
        <p:spPr bwMode="auto">
          <a:xfrm>
            <a:off x="1248121" y="1932608"/>
            <a:ext cx="3254375" cy="1477328"/>
          </a:xfrm>
          <a:prstGeom prst="rect">
            <a:avLst/>
          </a:prstGeom>
          <a:solidFill>
            <a:srgbClr val="28688C"/>
          </a:solidFill>
          <a:ln w="9525" algn="ctr">
            <a:noFill/>
            <a:miter lim="800000"/>
            <a:headEnd/>
            <a:tailEnd/>
          </a:ln>
        </p:spPr>
        <p:txBody>
          <a:bodyPr>
            <a:spAutoFit/>
          </a:bodyPr>
          <a:lstStyle/>
          <a:p>
            <a:pPr algn="ctr" fontAlgn="base">
              <a:spcBef>
                <a:spcPct val="0"/>
              </a:spcBef>
              <a:spcAft>
                <a:spcPct val="0"/>
              </a:spcAft>
            </a:pPr>
            <a:r>
              <a:rPr lang="en-US" b="1" dirty="0" smtClean="0">
                <a:solidFill>
                  <a:srgbClr val="FFFFFF"/>
                </a:solidFill>
                <a:latin typeface="Arial" charset="0"/>
                <a:cs typeface="Arial" charset="0"/>
              </a:rPr>
              <a:t>Household balance sheets are stronger than they’ve been in </a:t>
            </a:r>
            <a:r>
              <a:rPr lang="en-US" b="1" dirty="0" smtClean="0">
                <a:solidFill>
                  <a:srgbClr val="FFFFFF"/>
                </a:solidFill>
              </a:rPr>
              <a:t>many years, setting the stage for more consumer spending</a:t>
            </a:r>
            <a:endParaRPr lang="en-US" b="1" dirty="0">
              <a:solidFill>
                <a:srgbClr val="FFFFFF"/>
              </a:solidFill>
              <a:latin typeface="Arial" charset="0"/>
              <a:cs typeface="Arial"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935555"/>
                                        </p:tgtEl>
                                        <p:attrNameLst>
                                          <p:attrName>style.visibility</p:attrName>
                                        </p:attrNameLst>
                                      </p:cBhvr>
                                      <p:to>
                                        <p:strVal val="visible"/>
                                      </p:to>
                                    </p:set>
                                    <p:anim calcmode="lin" valueType="num">
                                      <p:cBhvr additive="base">
                                        <p:cTn id="7" dur="500" fill="hold"/>
                                        <p:tgtEl>
                                          <p:spTgt spid="6935555"/>
                                        </p:tgtEl>
                                        <p:attrNameLst>
                                          <p:attrName>ppt_x</p:attrName>
                                        </p:attrNameLst>
                                      </p:cBhvr>
                                      <p:tavLst>
                                        <p:tav tm="0">
                                          <p:val>
                                            <p:strVal val="#ppt_x"/>
                                          </p:val>
                                        </p:tav>
                                        <p:tav tm="100000">
                                          <p:val>
                                            <p:strVal val="#ppt_x"/>
                                          </p:val>
                                        </p:tav>
                                      </p:tavLst>
                                    </p:anim>
                                    <p:anim calcmode="lin" valueType="num">
                                      <p:cBhvr additive="base">
                                        <p:cTn id="8" dur="500" fill="hold"/>
                                        <p:tgtEl>
                                          <p:spTgt spid="693555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6935554"/>
                                        </p:tgtEl>
                                        <p:attrNameLst>
                                          <p:attrName>style.visibility</p:attrName>
                                        </p:attrNameLst>
                                      </p:cBhvr>
                                      <p:to>
                                        <p:strVal val="visible"/>
                                      </p:to>
                                    </p:set>
                                    <p:animEffect transition="in" filter="wipe(left)">
                                      <p:cBhvr>
                                        <p:cTn id="13" dur="500"/>
                                        <p:tgtEl>
                                          <p:spTgt spid="6935554"/>
                                        </p:tgtEl>
                                      </p:cBhvr>
                                    </p:animEffect>
                                  </p:childTnLst>
                                </p:cTn>
                              </p:par>
                            </p:childTnLst>
                          </p:cTn>
                        </p:par>
                        <p:par>
                          <p:cTn id="14" fill="hold">
                            <p:stCondLst>
                              <p:cond delay="500"/>
                            </p:stCondLst>
                            <p:childTnLst>
                              <p:par>
                                <p:cTn id="15" presetID="22" presetClass="entr" presetSubtype="8" fill="hold" grpId="0" nodeType="afterEffect">
                                  <p:stCondLst>
                                    <p:cond delay="50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par>
                          <p:cTn id="18" fill="hold">
                            <p:stCondLst>
                              <p:cond delay="1500"/>
                            </p:stCondLst>
                            <p:childTnLst>
                              <p:par>
                                <p:cTn id="19" presetID="22" presetClass="entr" presetSubtype="8" fill="hold" grpId="0" nodeType="afterEffect">
                                  <p:stCondLst>
                                    <p:cond delay="50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6935554" grpId="0" bld="series" animBg="0"/>
      <p:bldP spid="6935555" grpId="0" autoUpdateAnimBg="0"/>
      <p:bldP spid="12" grpId="0" animBg="1"/>
      <p:bldP spid="9"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p:txBody>
          <a:bodyPr/>
          <a:lstStyle/>
          <a:p>
            <a:pPr>
              <a:defRPr/>
            </a:pPr>
            <a:r>
              <a:rPr lang="en-US" smtClean="0"/>
              <a:t>12/01/09 - 9pm</a:t>
            </a:r>
          </a:p>
        </p:txBody>
      </p:sp>
      <p:sp>
        <p:nvSpPr>
          <p:cNvPr id="14341" name="Rectangle 110"/>
          <p:cNvSpPr>
            <a:spLocks noGrp="1" noChangeArrowheads="1"/>
          </p:cNvSpPr>
          <p:nvPr>
            <p:ph type="sldNum" sz="quarter" idx="12"/>
          </p:nvPr>
        </p:nvSpPr>
        <p:spPr/>
        <p:txBody>
          <a:bodyPr/>
          <a:lstStyle/>
          <a:p>
            <a:pPr>
              <a:defRPr/>
            </a:pPr>
            <a:fld id="{9E5D4AB7-0BC4-4316-806B-2997DBF9740D}" type="slidenum">
              <a:rPr lang="en-US" smtClean="0"/>
              <a:pPr>
                <a:defRPr/>
              </a:pPr>
              <a:t>56</a:t>
            </a:fld>
            <a:endParaRPr lang="en-US" smtClean="0"/>
          </a:p>
        </p:txBody>
      </p:sp>
      <p:graphicFrame>
        <p:nvGraphicFramePr>
          <p:cNvPr id="39938" name="Object 11"/>
          <p:cNvGraphicFramePr>
            <a:graphicFrameLocks noChangeAspect="1"/>
          </p:cNvGraphicFramePr>
          <p:nvPr>
            <p:extLst/>
          </p:nvPr>
        </p:nvGraphicFramePr>
        <p:xfrm>
          <a:off x="363538" y="1285875"/>
          <a:ext cx="8188325" cy="4330700"/>
        </p:xfrm>
        <a:graphic>
          <a:graphicData uri="http://schemas.openxmlformats.org/presentationml/2006/ole">
            <mc:AlternateContent xmlns:mc="http://schemas.openxmlformats.org/markup-compatibility/2006">
              <mc:Choice xmlns:v="urn:schemas-microsoft-com:vml" Requires="v">
                <p:oleObj spid="_x0000_s27850798" name="Chart" r:id="rId4" imgW="7839083" imgH="3819560" progId="MSGraph.Chart.8">
                  <p:embed followColorScheme="full"/>
                </p:oleObj>
              </mc:Choice>
              <mc:Fallback>
                <p:oleObj name="Chart" r:id="rId4" imgW="7839083" imgH="3819560" progId="MSGraph.Chart.8">
                  <p:embed followColorScheme="full"/>
                  <p:pic>
                    <p:nvPicPr>
                      <p:cNvPr id="0" name=""/>
                      <p:cNvPicPr>
                        <a:picLocks noChangeAspect="1" noChangeArrowheads="1"/>
                      </p:cNvPicPr>
                      <p:nvPr/>
                    </p:nvPicPr>
                    <p:blipFill>
                      <a:blip r:embed="rId5"/>
                      <a:srcRect/>
                      <a:stretch>
                        <a:fillRect/>
                      </a:stretch>
                    </p:blipFill>
                    <p:spPr bwMode="gray">
                      <a:xfrm>
                        <a:off x="363538" y="1285875"/>
                        <a:ext cx="8188325" cy="4330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942" name="Rectangle 2"/>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(Millions of Units)</a:t>
            </a:r>
          </a:p>
        </p:txBody>
      </p:sp>
      <p:sp>
        <p:nvSpPr>
          <p:cNvPr id="39943" name="Rectangle 3"/>
          <p:cNvSpPr>
            <a:spLocks noGrp="1" noChangeArrowheads="1"/>
          </p:cNvSpPr>
          <p:nvPr>
            <p:ph type="title"/>
          </p:nvPr>
        </p:nvSpPr>
        <p:spPr/>
        <p:txBody>
          <a:bodyPr/>
          <a:lstStyle/>
          <a:p>
            <a:r>
              <a:rPr lang="en-US" dirty="0" smtClean="0"/>
              <a:t>Auto/Light Truck Sales, 1999-2019F</a:t>
            </a:r>
          </a:p>
        </p:txBody>
      </p:sp>
      <p:sp>
        <p:nvSpPr>
          <p:cNvPr id="39944" name="Rectangle 5"/>
          <p:cNvSpPr>
            <a:spLocks noChangeArrowheads="1"/>
          </p:cNvSpPr>
          <p:nvPr/>
        </p:nvSpPr>
        <p:spPr bwMode="auto">
          <a:xfrm>
            <a:off x="0" y="6580188"/>
            <a:ext cx="8404225"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Department of Commerce; Blue Chip Economic Indicators </a:t>
            </a:r>
            <a:r>
              <a:rPr lang="en-US" sz="1100" dirty="0" smtClean="0"/>
              <a:t>(7/14 and 3/13); </a:t>
            </a:r>
            <a:r>
              <a:rPr lang="en-US" sz="1100" dirty="0"/>
              <a:t>Insurance Information Institute.</a:t>
            </a:r>
          </a:p>
        </p:txBody>
      </p:sp>
      <p:sp>
        <p:nvSpPr>
          <p:cNvPr id="2079750" name="Rectangle 6"/>
          <p:cNvSpPr>
            <a:spLocks noChangeArrowheads="1"/>
          </p:cNvSpPr>
          <p:nvPr/>
        </p:nvSpPr>
        <p:spPr bwMode="blackWhite">
          <a:xfrm>
            <a:off x="511175" y="5514975"/>
            <a:ext cx="8175625" cy="8366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Car/Light Truck Sales Will Continue to Recover from the 2009 Low Point, Bolstering the Auto Insurer Growth and the Manufacturing </a:t>
            </a:r>
            <a:r>
              <a:rPr lang="en-US" b="1" dirty="0" smtClean="0">
                <a:solidFill>
                  <a:srgbClr val="FFFFFF"/>
                </a:solidFill>
              </a:rPr>
              <a:t>Sector Along With Workers Comp Exposures</a:t>
            </a:r>
            <a:endParaRPr lang="en-US" b="1" dirty="0">
              <a:solidFill>
                <a:srgbClr val="FFFFFF"/>
              </a:solidFill>
            </a:endParaRPr>
          </a:p>
        </p:txBody>
      </p:sp>
      <p:sp>
        <p:nvSpPr>
          <p:cNvPr id="2079751" name="AutoShape 7"/>
          <p:cNvSpPr>
            <a:spLocks noChangeArrowheads="1"/>
          </p:cNvSpPr>
          <p:nvPr/>
        </p:nvSpPr>
        <p:spPr bwMode="blackWhite">
          <a:xfrm>
            <a:off x="1000125" y="3249561"/>
            <a:ext cx="2949575" cy="1356135"/>
          </a:xfrm>
          <a:prstGeom prst="wedgeRectCallout">
            <a:avLst>
              <a:gd name="adj1" fmla="val 73360"/>
              <a:gd name="adj2" fmla="val 6526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New auto/light truck sales fell to the lowest level since the late 1960s. Forecast for </a:t>
            </a:r>
            <a:r>
              <a:rPr lang="en-US" sz="1400" b="1" dirty="0" smtClean="0">
                <a:solidFill>
                  <a:schemeClr val="bg1"/>
                </a:solidFill>
              </a:rPr>
              <a:t>2014-15 </a:t>
            </a:r>
            <a:r>
              <a:rPr lang="en-US" sz="1400" b="1" dirty="0">
                <a:solidFill>
                  <a:schemeClr val="bg1"/>
                </a:solidFill>
              </a:rPr>
              <a:t>is </a:t>
            </a:r>
            <a:r>
              <a:rPr lang="en-US" sz="1400" b="1" dirty="0" smtClean="0">
                <a:solidFill>
                  <a:schemeClr val="bg1"/>
                </a:solidFill>
              </a:rPr>
              <a:t>still below </a:t>
            </a:r>
            <a:r>
              <a:rPr lang="en-US" sz="1400" b="1" dirty="0">
                <a:solidFill>
                  <a:schemeClr val="bg1"/>
                </a:solidFill>
              </a:rPr>
              <a:t>1999-2007 average of 17 million units, but a </a:t>
            </a:r>
            <a:r>
              <a:rPr lang="en-US" sz="1400" b="1" dirty="0" smtClean="0">
                <a:solidFill>
                  <a:schemeClr val="bg1"/>
                </a:solidFill>
              </a:rPr>
              <a:t>robust recovery </a:t>
            </a:r>
            <a:r>
              <a:rPr lang="en-US" sz="1400" b="1" dirty="0">
                <a:solidFill>
                  <a:schemeClr val="bg1"/>
                </a:solidFill>
              </a:rPr>
              <a:t>is </a:t>
            </a:r>
            <a:r>
              <a:rPr lang="en-US" sz="1400" b="1" dirty="0" smtClean="0">
                <a:solidFill>
                  <a:schemeClr val="bg1"/>
                </a:solidFill>
              </a:rPr>
              <a:t>well underway</a:t>
            </a:r>
            <a:r>
              <a:rPr lang="en-US" sz="1400" b="1" dirty="0">
                <a:solidFill>
                  <a:schemeClr val="bg1"/>
                </a:solidFill>
              </a:rPr>
              <a:t>.</a:t>
            </a:r>
          </a:p>
        </p:txBody>
      </p:sp>
      <p:sp>
        <p:nvSpPr>
          <p:cNvPr id="2079752" name="AutoShape 8"/>
          <p:cNvSpPr>
            <a:spLocks noChangeArrowheads="1"/>
          </p:cNvSpPr>
          <p:nvPr/>
        </p:nvSpPr>
        <p:spPr bwMode="blackWhite">
          <a:xfrm>
            <a:off x="3848743" y="1130709"/>
            <a:ext cx="2689710" cy="1042308"/>
          </a:xfrm>
          <a:prstGeom prst="wedgeRectCallout">
            <a:avLst>
              <a:gd name="adj1" fmla="val 42899"/>
              <a:gd name="adj2" fmla="val 6914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Job growth and improved credit market conditions will boost auto sales in </a:t>
            </a:r>
            <a:r>
              <a:rPr lang="en-US" sz="1600" b="1" dirty="0" smtClean="0">
                <a:solidFill>
                  <a:schemeClr val="bg1"/>
                </a:solidFill>
              </a:rPr>
              <a:t>2014 </a:t>
            </a:r>
            <a:r>
              <a:rPr lang="en-US" sz="1600" b="1" dirty="0">
                <a:solidFill>
                  <a:schemeClr val="bg1"/>
                </a:solidFill>
              </a:rPr>
              <a:t>and beyond</a:t>
            </a:r>
          </a:p>
        </p:txBody>
      </p:sp>
      <p:sp>
        <p:nvSpPr>
          <p:cNvPr id="11" name="AutoShape 7"/>
          <p:cNvSpPr>
            <a:spLocks noChangeArrowheads="1"/>
          </p:cNvSpPr>
          <p:nvPr/>
        </p:nvSpPr>
        <p:spPr bwMode="blackWhite">
          <a:xfrm>
            <a:off x="6105830" y="3642850"/>
            <a:ext cx="2934929" cy="1103627"/>
          </a:xfrm>
          <a:prstGeom prst="wedgeRectCallout">
            <a:avLst>
              <a:gd name="adj1" fmla="val -47072"/>
              <a:gd name="adj2" fmla="val -9961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400" b="1" dirty="0" smtClean="0">
                <a:solidFill>
                  <a:srgbClr val="FFFFFF"/>
                </a:solidFill>
              </a:rPr>
              <a:t>Truck purchases by contractors are especially strong</a:t>
            </a:r>
            <a:endParaRPr lang="en-US" sz="2400" b="1" dirty="0">
              <a:solidFill>
                <a:srgbClr val="FFFFFF"/>
              </a:solidFill>
              <a:latin typeface="Arial" charset="0"/>
              <a:cs typeface="Arial" charset="0"/>
            </a:endParaRPr>
          </a:p>
        </p:txBody>
      </p:sp>
    </p:spTree>
    <p:extLst>
      <p:ext uri="{BB962C8B-B14F-4D97-AF65-F5344CB8AC3E}">
        <p14:creationId xmlns:p14="http://schemas.microsoft.com/office/powerpoint/2010/main" val="128130791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2079751"/>
                                        </p:tgtEl>
                                        <p:attrNameLst>
                                          <p:attrName>style.visibility</p:attrName>
                                        </p:attrNameLst>
                                      </p:cBhvr>
                                      <p:to>
                                        <p:strVal val="visible"/>
                                      </p:to>
                                    </p:set>
                                    <p:animEffect transition="in" filter="wipe(down)">
                                      <p:cBhvr>
                                        <p:cTn id="7" dur="500"/>
                                        <p:tgtEl>
                                          <p:spTgt spid="2079751"/>
                                        </p:tgtEl>
                                      </p:cBhvr>
                                    </p:animEffect>
                                  </p:childTnLst>
                                </p:cTn>
                              </p:par>
                            </p:childTnLst>
                          </p:cTn>
                        </p:par>
                        <p:par>
                          <p:cTn id="8" fill="hold">
                            <p:stCondLst>
                              <p:cond delay="1500"/>
                            </p:stCondLst>
                            <p:childTnLst>
                              <p:par>
                                <p:cTn id="9" presetID="22" presetClass="entr" presetSubtype="2" fill="hold" grpId="0" nodeType="afterEffect">
                                  <p:stCondLst>
                                    <p:cond delay="700"/>
                                  </p:stCondLst>
                                  <p:childTnLst>
                                    <p:set>
                                      <p:cBhvr>
                                        <p:cTn id="10" dur="1" fill="hold">
                                          <p:stCondLst>
                                            <p:cond delay="0"/>
                                          </p:stCondLst>
                                        </p:cTn>
                                        <p:tgtEl>
                                          <p:spTgt spid="2079752"/>
                                        </p:tgtEl>
                                        <p:attrNameLst>
                                          <p:attrName>style.visibility</p:attrName>
                                        </p:attrNameLst>
                                      </p:cBhvr>
                                      <p:to>
                                        <p:strVal val="visible"/>
                                      </p:to>
                                    </p:set>
                                    <p:animEffect transition="in" filter="wipe(right)">
                                      <p:cBhvr>
                                        <p:cTn id="11" dur="500"/>
                                        <p:tgtEl>
                                          <p:spTgt spid="2079752"/>
                                        </p:tgtEl>
                                      </p:cBhvr>
                                    </p:animEffect>
                                  </p:childTnLst>
                                </p:cTn>
                              </p:par>
                            </p:childTnLst>
                          </p:cTn>
                        </p:par>
                        <p:par>
                          <p:cTn id="12" fill="hold">
                            <p:stCondLst>
                              <p:cond delay="2700"/>
                            </p:stCondLst>
                            <p:childTnLst>
                              <p:par>
                                <p:cTn id="13" presetID="23" presetClass="entr" presetSubtype="16" fill="hold" grpId="0" nodeType="afterEffect">
                                  <p:stCondLst>
                                    <p:cond delay="700"/>
                                  </p:stCondLst>
                                  <p:childTnLst>
                                    <p:set>
                                      <p:cBhvr>
                                        <p:cTn id="14" dur="1" fill="hold">
                                          <p:stCondLst>
                                            <p:cond delay="0"/>
                                          </p:stCondLst>
                                        </p:cTn>
                                        <p:tgtEl>
                                          <p:spTgt spid="2079750"/>
                                        </p:tgtEl>
                                        <p:attrNameLst>
                                          <p:attrName>style.visibility</p:attrName>
                                        </p:attrNameLst>
                                      </p:cBhvr>
                                      <p:to>
                                        <p:strVal val="visible"/>
                                      </p:to>
                                    </p:set>
                                    <p:anim calcmode="lin" valueType="num">
                                      <p:cBhvr>
                                        <p:cTn id="15" dur="500" fill="hold"/>
                                        <p:tgtEl>
                                          <p:spTgt spid="2079750"/>
                                        </p:tgtEl>
                                        <p:attrNameLst>
                                          <p:attrName>ppt_w</p:attrName>
                                        </p:attrNameLst>
                                      </p:cBhvr>
                                      <p:tavLst>
                                        <p:tav tm="0">
                                          <p:val>
                                            <p:fltVal val="0"/>
                                          </p:val>
                                        </p:tav>
                                        <p:tav tm="100000">
                                          <p:val>
                                            <p:strVal val="#ppt_w"/>
                                          </p:val>
                                        </p:tav>
                                      </p:tavLst>
                                    </p:anim>
                                    <p:anim calcmode="lin" valueType="num">
                                      <p:cBhvr>
                                        <p:cTn id="16" dur="500" fill="hold"/>
                                        <p:tgtEl>
                                          <p:spTgt spid="2079750"/>
                                        </p:tgtEl>
                                        <p:attrNameLst>
                                          <p:attrName>ppt_h</p:attrName>
                                        </p:attrNameLst>
                                      </p:cBhvr>
                                      <p:tavLst>
                                        <p:tav tm="0">
                                          <p:val>
                                            <p:fltVal val="0"/>
                                          </p:val>
                                        </p:tav>
                                        <p:tav tm="100000">
                                          <p:val>
                                            <p:strVal val="#ppt_h"/>
                                          </p:val>
                                        </p:tav>
                                      </p:tavLst>
                                    </p:anim>
                                  </p:childTnLst>
                                </p:cTn>
                              </p:par>
                            </p:childTnLst>
                          </p:cTn>
                        </p:par>
                        <p:par>
                          <p:cTn id="17" fill="hold">
                            <p:stCondLst>
                              <p:cond delay="3900"/>
                            </p:stCondLst>
                            <p:childTnLst>
                              <p:par>
                                <p:cTn id="18" presetID="22" presetClass="entr" presetSubtype="4" fill="hold" grpId="0" nodeType="afterEffect">
                                  <p:stCondLst>
                                    <p:cond delay="70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9750" grpId="0" animBg="1"/>
      <p:bldP spid="2079751" grpId="0" animBg="1"/>
      <p:bldP spid="2079752" grpId="0" animBg="1"/>
      <p:bldP spid="11"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304D1B2-FCFB-47FF-9729-B56EB152D928}" type="slidenum">
              <a:rPr lang="en-US" sz="900"/>
              <a:pPr algn="r" eaLnBrk="0" hangingPunct="0">
                <a:lnSpc>
                  <a:spcPct val="85000"/>
                </a:lnSpc>
                <a:spcBef>
                  <a:spcPct val="20000"/>
                </a:spcBef>
              </a:pPr>
              <a:t>57</a:t>
            </a:fld>
            <a:endParaRPr lang="en-US" sz="900"/>
          </a:p>
        </p:txBody>
      </p:sp>
      <p:sp>
        <p:nvSpPr>
          <p:cNvPr id="11270" name="Rectangle 7"/>
          <p:cNvSpPr>
            <a:spLocks noGrp="1" noChangeArrowheads="1"/>
          </p:cNvSpPr>
          <p:nvPr>
            <p:ph type="title" idx="4294967295"/>
          </p:nvPr>
        </p:nvSpPr>
        <p:spPr>
          <a:xfrm>
            <a:off x="450850" y="161925"/>
            <a:ext cx="7400925" cy="860425"/>
          </a:xfrm>
        </p:spPr>
        <p:txBody>
          <a:bodyPr/>
          <a:lstStyle/>
          <a:p>
            <a:r>
              <a:rPr lang="en-US" dirty="0" smtClean="0"/>
              <a:t>Monthly Change* in Auto Insurance Prices, 1991–2014*</a:t>
            </a:r>
          </a:p>
        </p:txBody>
      </p:sp>
      <p:sp>
        <p:nvSpPr>
          <p:cNvPr id="11271" name="Text Box 5"/>
          <p:cNvSpPr txBox="1">
            <a:spLocks noChangeArrowheads="1"/>
          </p:cNvSpPr>
          <p:nvPr/>
        </p:nvSpPr>
        <p:spPr bwMode="auto">
          <a:xfrm>
            <a:off x="0" y="6207125"/>
            <a:ext cx="8724900" cy="6508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*Percentage change from same month in prior year; through </a:t>
            </a:r>
            <a:r>
              <a:rPr lang="en-US" sz="1100" dirty="0" smtClean="0"/>
              <a:t>May 2014; </a:t>
            </a:r>
            <a:r>
              <a:rPr lang="en-US" sz="1100" dirty="0"/>
              <a:t>seasonally adjusted</a:t>
            </a:r>
          </a:p>
          <a:p>
            <a:pPr eaLnBrk="0" hangingPunct="0">
              <a:lnSpc>
                <a:spcPct val="85000"/>
              </a:lnSpc>
              <a:spcBef>
                <a:spcPct val="25000"/>
              </a:spcBef>
              <a:buClr>
                <a:schemeClr val="accent2"/>
              </a:buClr>
              <a:buFont typeface="Wingdings" pitchFamily="2" charset="2"/>
              <a:buNone/>
            </a:pPr>
            <a:r>
              <a:rPr lang="en-US" sz="1100" dirty="0"/>
              <a:t>Note: Recessions indicated by gray shaded columns.</a:t>
            </a:r>
          </a:p>
          <a:p>
            <a:pPr eaLnBrk="0" hangingPunct="0">
              <a:lnSpc>
                <a:spcPct val="85000"/>
              </a:lnSpc>
              <a:spcBef>
                <a:spcPct val="25000"/>
              </a:spcBef>
              <a:buClr>
                <a:schemeClr val="accent2"/>
              </a:buClr>
              <a:buFont typeface="Wingdings" pitchFamily="2" charset="2"/>
              <a:buNone/>
            </a:pPr>
            <a:r>
              <a:rPr lang="en-US" sz="1100" dirty="0"/>
              <a:t>Sources: US Bureau of Labor Statistics;  National Bureau of Economic Research (recession dates); Insurance Information Institutes.</a:t>
            </a:r>
          </a:p>
        </p:txBody>
      </p:sp>
      <p:graphicFrame>
        <p:nvGraphicFramePr>
          <p:cNvPr id="11266" name="Object 8"/>
          <p:cNvGraphicFramePr>
            <a:graphicFrameLocks noChangeAspect="1"/>
          </p:cNvGraphicFramePr>
          <p:nvPr>
            <p:extLst>
              <p:ext uri="{D42A27DB-BD31-4B8C-83A1-F6EECF244321}">
                <p14:modId xmlns:p14="http://schemas.microsoft.com/office/powerpoint/2010/main" val="2822704678"/>
              </p:ext>
            </p:extLst>
          </p:nvPr>
        </p:nvGraphicFramePr>
        <p:xfrm>
          <a:off x="377825" y="1371805"/>
          <a:ext cx="8343900" cy="4838700"/>
        </p:xfrm>
        <a:graphic>
          <a:graphicData uri="http://schemas.openxmlformats.org/presentationml/2006/ole">
            <mc:AlternateContent xmlns:mc="http://schemas.openxmlformats.org/markup-compatibility/2006">
              <mc:Choice xmlns:v="urn:schemas-microsoft-com:vml" Requires="v">
                <p:oleObj spid="_x0000_s27831358" name="Chart" r:id="rId4" imgW="8343872" imgH="4381562" progId="MSGraph.Chart.8">
                  <p:embed followColorScheme="full"/>
                </p:oleObj>
              </mc:Choice>
              <mc:Fallback>
                <p:oleObj name="Chart" r:id="rId4" imgW="8343872" imgH="4381562" progId="MSGraph.Chart.8">
                  <p:embed followColorScheme="full"/>
                  <p:pic>
                    <p:nvPicPr>
                      <p:cNvPr id="0" name=""/>
                      <p:cNvPicPr>
                        <a:picLocks noChangeAspect="1" noChangeArrowheads="1"/>
                      </p:cNvPicPr>
                      <p:nvPr/>
                    </p:nvPicPr>
                    <p:blipFill>
                      <a:blip r:embed="rId5"/>
                      <a:srcRect/>
                      <a:stretch>
                        <a:fillRect/>
                      </a:stretch>
                    </p:blipFill>
                    <p:spPr bwMode="gray">
                      <a:xfrm>
                        <a:off x="377825" y="1371805"/>
                        <a:ext cx="8343900"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7"/>
          <p:cNvSpPr>
            <a:spLocks noChangeArrowheads="1"/>
          </p:cNvSpPr>
          <p:nvPr/>
        </p:nvSpPr>
        <p:spPr bwMode="blackWhite">
          <a:xfrm>
            <a:off x="1870968" y="1125538"/>
            <a:ext cx="2701032" cy="1312862"/>
          </a:xfrm>
          <a:prstGeom prst="wedgeRectCallout">
            <a:avLst>
              <a:gd name="adj1" fmla="val -16698"/>
              <a:gd name="adj2" fmla="val 3590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sz="1600" b="1" dirty="0">
                <a:solidFill>
                  <a:schemeClr val="bg1"/>
                </a:solidFill>
              </a:rPr>
              <a:t>Cyclical peaks in PP Auto tend to occur </a:t>
            </a:r>
            <a:r>
              <a:rPr lang="en-US" sz="1600" b="1" dirty="0" smtClean="0">
                <a:solidFill>
                  <a:schemeClr val="bg1"/>
                </a:solidFill>
              </a:rPr>
              <a:t>roughly every </a:t>
            </a:r>
            <a:r>
              <a:rPr lang="en-US" sz="1600" b="1" dirty="0">
                <a:solidFill>
                  <a:schemeClr val="bg1"/>
                </a:solidFill>
              </a:rPr>
              <a:t>10 years (early 1990s, early 2000s and likely the early 2010s)</a:t>
            </a:r>
            <a:endParaRPr lang="en-US" sz="1600" b="1" dirty="0">
              <a:solidFill>
                <a:schemeClr val="bg1"/>
              </a:solidFill>
              <a:latin typeface="Arial" pitchFamily="34" charset="0"/>
            </a:endParaRPr>
          </a:p>
        </p:txBody>
      </p:sp>
      <p:sp>
        <p:nvSpPr>
          <p:cNvPr id="9" name="AutoShape 6"/>
          <p:cNvSpPr>
            <a:spLocks noChangeArrowheads="1"/>
          </p:cNvSpPr>
          <p:nvPr/>
        </p:nvSpPr>
        <p:spPr bwMode="blackWhite">
          <a:xfrm>
            <a:off x="1525194" y="4280256"/>
            <a:ext cx="1743075" cy="1143000"/>
          </a:xfrm>
          <a:prstGeom prst="wedgeRectCallout">
            <a:avLst>
              <a:gd name="adj1" fmla="val 117911"/>
              <a:gd name="adj2" fmla="val -7762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“Hard” markets tend to occur during recessionary periods</a:t>
            </a:r>
          </a:p>
        </p:txBody>
      </p:sp>
      <p:sp>
        <p:nvSpPr>
          <p:cNvPr id="10" name="AutoShape 6"/>
          <p:cNvSpPr>
            <a:spLocks noChangeArrowheads="1"/>
          </p:cNvSpPr>
          <p:nvPr/>
        </p:nvSpPr>
        <p:spPr bwMode="blackWhite">
          <a:xfrm>
            <a:off x="5742043" y="1864513"/>
            <a:ext cx="1944483" cy="954088"/>
          </a:xfrm>
          <a:prstGeom prst="wedgeRectCallout">
            <a:avLst>
              <a:gd name="adj1" fmla="val 45808"/>
              <a:gd name="adj2" fmla="val 8423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Pricing peak occurred in late 2010 at 5.3%, falling to 2.8% by Mar. 2012</a:t>
            </a:r>
            <a:endParaRPr lang="en-US" sz="1400" b="1" dirty="0">
              <a:solidFill>
                <a:schemeClr val="bg1"/>
              </a:solidFill>
            </a:endParaRPr>
          </a:p>
        </p:txBody>
      </p:sp>
      <p:sp>
        <p:nvSpPr>
          <p:cNvPr id="11" name="AutoShape 6"/>
          <p:cNvSpPr>
            <a:spLocks noChangeArrowheads="1"/>
          </p:cNvSpPr>
          <p:nvPr/>
        </p:nvSpPr>
        <p:spPr bwMode="blackWhite">
          <a:xfrm>
            <a:off x="7315200" y="4424516"/>
            <a:ext cx="1764168" cy="1052265"/>
          </a:xfrm>
          <a:prstGeom prst="wedgeRectCallout">
            <a:avLst>
              <a:gd name="adj1" fmla="val 27918"/>
              <a:gd name="adj2" fmla="val -11427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The May. 2014 reading of 4.8% is down from 4.1%</a:t>
            </a:r>
            <a:br>
              <a:rPr lang="en-US" sz="1400" b="1" dirty="0" smtClean="0">
                <a:solidFill>
                  <a:schemeClr val="bg1"/>
                </a:solidFill>
              </a:rPr>
            </a:br>
            <a:r>
              <a:rPr lang="en-US" sz="1400" b="1" dirty="0" smtClean="0">
                <a:solidFill>
                  <a:schemeClr val="bg1"/>
                </a:solidFill>
              </a:rPr>
              <a:t>a year earlier</a:t>
            </a:r>
            <a:endParaRPr lang="en-US" sz="1400" b="1" dirty="0">
              <a:solidFill>
                <a:schemeClr val="bg1"/>
              </a:solidFill>
            </a:endParaRPr>
          </a:p>
        </p:txBody>
      </p:sp>
    </p:spTree>
    <p:extLst>
      <p:ext uri="{BB962C8B-B14F-4D97-AF65-F5344CB8AC3E}">
        <p14:creationId xmlns:p14="http://schemas.microsoft.com/office/powerpoint/2010/main" val="67881430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2" presetClass="entr" presetSubtype="2" fill="hold" grpId="0" nodeType="afterEffect">
                                  <p:stCondLst>
                                    <p:cond delay="100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500"/>
                                        <p:tgtEl>
                                          <p:spTgt spid="9"/>
                                        </p:tgtEl>
                                      </p:cBhvr>
                                    </p:animEffect>
                                  </p:childTnLst>
                                </p:cTn>
                              </p:par>
                            </p:childTnLst>
                          </p:cTn>
                        </p:par>
                        <p:par>
                          <p:cTn id="12" fill="hold">
                            <p:stCondLst>
                              <p:cond delay="2700"/>
                            </p:stCondLst>
                            <p:childTnLst>
                              <p:par>
                                <p:cTn id="13" presetID="22" presetClass="entr" presetSubtype="2" fill="hold" grpId="0" nodeType="afterEffect">
                                  <p:stCondLst>
                                    <p:cond delay="100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500"/>
                                        <p:tgtEl>
                                          <p:spTgt spid="10"/>
                                        </p:tgtEl>
                                      </p:cBhvr>
                                    </p:animEffect>
                                  </p:childTnLst>
                                </p:cTn>
                              </p:par>
                            </p:childTnLst>
                          </p:cTn>
                        </p:par>
                        <p:par>
                          <p:cTn id="16" fill="hold">
                            <p:stCondLst>
                              <p:cond delay="4200"/>
                            </p:stCondLst>
                            <p:childTnLst>
                              <p:par>
                                <p:cTn id="17" presetID="22" presetClass="entr" presetSubtype="2" fill="hold" grpId="0" nodeType="afterEffect">
                                  <p:stCondLst>
                                    <p:cond delay="1000"/>
                                  </p:stCondLst>
                                  <p:childTnLst>
                                    <p:set>
                                      <p:cBhvr>
                                        <p:cTn id="18" dur="1" fill="hold">
                                          <p:stCondLst>
                                            <p:cond delay="0"/>
                                          </p:stCondLst>
                                        </p:cTn>
                                        <p:tgtEl>
                                          <p:spTgt spid="11"/>
                                        </p:tgtEl>
                                        <p:attrNameLst>
                                          <p:attrName>style.visibility</p:attrName>
                                        </p:attrNameLst>
                                      </p:cBhvr>
                                      <p:to>
                                        <p:strVal val="visible"/>
                                      </p:to>
                                    </p:set>
                                    <p:animEffect transition="in" filter="wipe(righ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1" name="Rectangle 105"/>
          <p:cNvSpPr>
            <a:spLocks noGrp="1" noChangeArrowheads="1"/>
          </p:cNvSpPr>
          <p:nvPr>
            <p:ph type="dt" sz="quarter" idx="10"/>
          </p:nvPr>
        </p:nvSpPr>
        <p:spPr>
          <a:noFill/>
        </p:spPr>
        <p:txBody>
          <a:bodyPr/>
          <a:lstStyle/>
          <a:p>
            <a:r>
              <a:rPr lang="en-US" smtClean="0"/>
              <a:t>12/01/09 - 9pm</a:t>
            </a:r>
          </a:p>
        </p:txBody>
      </p:sp>
      <p:sp>
        <p:nvSpPr>
          <p:cNvPr id="12292"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2293" name="Rectangle 110"/>
          <p:cNvSpPr>
            <a:spLocks noGrp="1" noChangeArrowheads="1"/>
          </p:cNvSpPr>
          <p:nvPr>
            <p:ph type="sldNum" sz="quarter" idx="12"/>
          </p:nvPr>
        </p:nvSpPr>
        <p:spPr>
          <a:noFill/>
        </p:spPr>
        <p:txBody>
          <a:bodyPr/>
          <a:lstStyle/>
          <a:p>
            <a:fld id="{5A610347-D1D2-4535-A206-C4B7BCB39CED}" type="slidenum">
              <a:rPr lang="en-US" smtClean="0"/>
              <a:pPr/>
              <a:t>58</a:t>
            </a:fld>
            <a:endParaRPr lang="en-US" smtClean="0"/>
          </a:p>
        </p:txBody>
      </p:sp>
      <p:sp>
        <p:nvSpPr>
          <p:cNvPr id="12294" name="Rectangle 2"/>
          <p:cNvSpPr>
            <a:spLocks noGrp="1" noChangeArrowheads="1"/>
          </p:cNvSpPr>
          <p:nvPr>
            <p:ph type="title"/>
          </p:nvPr>
        </p:nvSpPr>
        <p:spPr/>
        <p:txBody>
          <a:bodyPr/>
          <a:lstStyle/>
          <a:p>
            <a:r>
              <a:rPr lang="en-US" sz="2600" smtClean="0"/>
              <a:t>Average Expenditures on Auto Insurance</a:t>
            </a:r>
          </a:p>
        </p:txBody>
      </p:sp>
      <p:graphicFrame>
        <p:nvGraphicFramePr>
          <p:cNvPr id="12290" name="Object 3"/>
          <p:cNvGraphicFramePr>
            <a:graphicFrameLocks/>
          </p:cNvGraphicFramePr>
          <p:nvPr/>
        </p:nvGraphicFramePr>
        <p:xfrm>
          <a:off x="162112" y="1575547"/>
          <a:ext cx="8607425" cy="3989388"/>
        </p:xfrm>
        <a:graphic>
          <a:graphicData uri="http://schemas.openxmlformats.org/presentationml/2006/ole">
            <mc:AlternateContent xmlns:mc="http://schemas.openxmlformats.org/markup-compatibility/2006">
              <mc:Choice xmlns:v="urn:schemas-microsoft-com:vml" Requires="v">
                <p:oleObj spid="_x0000_s24035395" name="Chart" r:id="rId4" imgW="8610574" imgH="3990968" progId="MSGraph.Chart.8">
                  <p:embed followColorScheme="full"/>
                </p:oleObj>
              </mc:Choice>
              <mc:Fallback>
                <p:oleObj name="Chart" r:id="rId4" imgW="8610574" imgH="3990968"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112" y="1575547"/>
                        <a:ext cx="8607425" cy="398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36740" name="Rectangle 4"/>
          <p:cNvSpPr>
            <a:spLocks noChangeArrowheads="1"/>
          </p:cNvSpPr>
          <p:nvPr/>
        </p:nvSpPr>
        <p:spPr bwMode="blackWhite">
          <a:xfrm>
            <a:off x="192088" y="5610225"/>
            <a:ext cx="8756650" cy="7905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Countrywide Auto Insurance Expenditures </a:t>
            </a:r>
            <a:r>
              <a:rPr lang="en-US" b="1" dirty="0" smtClean="0">
                <a:solidFill>
                  <a:srgbClr val="FFFFFF"/>
                </a:solidFill>
              </a:rPr>
              <a:t>Decreased by 0.8</a:t>
            </a:r>
            <a:r>
              <a:rPr lang="en-US" b="1" dirty="0">
                <a:solidFill>
                  <a:srgbClr val="FFFFFF"/>
                </a:solidFill>
              </a:rPr>
              <a:t>% in 2008 and </a:t>
            </a:r>
            <a:r>
              <a:rPr lang="en-US" b="1" dirty="0" smtClean="0">
                <a:solidFill>
                  <a:srgbClr val="FFFFFF"/>
                </a:solidFill>
              </a:rPr>
              <a:t>0.5% </a:t>
            </a:r>
            <a:r>
              <a:rPr lang="en-US" b="1" dirty="0">
                <a:solidFill>
                  <a:srgbClr val="FFFFFF"/>
                </a:solidFill>
              </a:rPr>
              <a:t>in </a:t>
            </a:r>
            <a:r>
              <a:rPr lang="en-US" b="1" dirty="0" smtClean="0">
                <a:solidFill>
                  <a:srgbClr val="FFFFFF"/>
                </a:solidFill>
              </a:rPr>
              <a:t>2009 </a:t>
            </a:r>
            <a:r>
              <a:rPr lang="en-US" b="1" dirty="0">
                <a:solidFill>
                  <a:srgbClr val="FFFFFF"/>
                </a:solidFill>
              </a:rPr>
              <a:t>and </a:t>
            </a:r>
            <a:r>
              <a:rPr lang="en-US" b="1" dirty="0" smtClean="0">
                <a:solidFill>
                  <a:srgbClr val="FFFFFF"/>
                </a:solidFill>
              </a:rPr>
              <a:t>Increased 0.5% in 2010, 1.5% in 2011 (est.), 2.0% in 2012 and 2.2% in 2013 (forecast)</a:t>
            </a:r>
            <a:endParaRPr lang="en-US" b="1" dirty="0">
              <a:solidFill>
                <a:srgbClr val="FFFFFF"/>
              </a:solidFill>
            </a:endParaRPr>
          </a:p>
        </p:txBody>
      </p:sp>
      <p:sp>
        <p:nvSpPr>
          <p:cNvPr id="12296" name="Rectangle 5"/>
          <p:cNvSpPr>
            <a:spLocks noChangeArrowheads="1"/>
          </p:cNvSpPr>
          <p:nvPr/>
        </p:nvSpPr>
        <p:spPr bwMode="auto">
          <a:xfrm>
            <a:off x="0" y="6415088"/>
            <a:ext cx="7569200" cy="4429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a:t>* 	Insurance Information Institute Estimates/Forecasts</a:t>
            </a:r>
          </a:p>
          <a:p>
            <a:pPr marL="133350" indent="-133350" eaLnBrk="0" hangingPunct="0">
              <a:lnSpc>
                <a:spcPct val="90000"/>
              </a:lnSpc>
              <a:buClr>
                <a:schemeClr val="accent2"/>
              </a:buClr>
              <a:buFont typeface="Wingdings" pitchFamily="2" charset="2"/>
              <a:buNone/>
              <a:tabLst>
                <a:tab pos="112713" algn="r"/>
              </a:tabLst>
            </a:pPr>
            <a:r>
              <a:rPr lang="en-US" sz="1100" dirty="0"/>
              <a:t>	Source:  NAIC, Insurance Information Institute </a:t>
            </a:r>
            <a:r>
              <a:rPr lang="en-US" sz="1100" dirty="0" smtClean="0"/>
              <a:t>estimate for 2011-2013 </a:t>
            </a:r>
            <a:r>
              <a:rPr lang="en-US" sz="1100" dirty="0"/>
              <a:t>based on CPI and other data.</a:t>
            </a:r>
          </a:p>
        </p:txBody>
      </p:sp>
      <p:sp>
        <p:nvSpPr>
          <p:cNvPr id="9" name="AutoShape 13"/>
          <p:cNvSpPr>
            <a:spLocks noChangeArrowheads="1"/>
          </p:cNvSpPr>
          <p:nvPr/>
        </p:nvSpPr>
        <p:spPr bwMode="blackWhite">
          <a:xfrm>
            <a:off x="4451350" y="1304925"/>
            <a:ext cx="4060825" cy="631825"/>
          </a:xfrm>
          <a:prstGeom prst="wedgeRectCallout">
            <a:avLst>
              <a:gd name="adj1" fmla="val 43373"/>
              <a:gd name="adj2" fmla="val 15105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The average expenditure on auto insurance is lower today than it was in </a:t>
            </a:r>
            <a:r>
              <a:rPr lang="en-US" sz="1400" b="1" dirty="0" smtClean="0">
                <a:solidFill>
                  <a:schemeClr val="bg1"/>
                </a:solidFill>
              </a:rPr>
              <a:t>2004</a:t>
            </a:r>
            <a:endParaRPr lang="en-US" sz="14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36740"/>
                                        </p:tgtEl>
                                        <p:attrNameLst>
                                          <p:attrName>style.visibility</p:attrName>
                                        </p:attrNameLst>
                                      </p:cBhvr>
                                      <p:to>
                                        <p:strVal val="visible"/>
                                      </p:to>
                                    </p:set>
                                    <p:anim calcmode="lin" valueType="num">
                                      <p:cBhvr>
                                        <p:cTn id="7" dur="500" fill="hold"/>
                                        <p:tgtEl>
                                          <p:spTgt spid="2036740"/>
                                        </p:tgtEl>
                                        <p:attrNameLst>
                                          <p:attrName>ppt_w</p:attrName>
                                        </p:attrNameLst>
                                      </p:cBhvr>
                                      <p:tavLst>
                                        <p:tav tm="0">
                                          <p:val>
                                            <p:fltVal val="0"/>
                                          </p:val>
                                        </p:tav>
                                        <p:tav tm="100000">
                                          <p:val>
                                            <p:strVal val="#ppt_w"/>
                                          </p:val>
                                        </p:tav>
                                      </p:tavLst>
                                    </p:anim>
                                    <p:anim calcmode="lin" valueType="num">
                                      <p:cBhvr>
                                        <p:cTn id="8" dur="500" fill="hold"/>
                                        <p:tgtEl>
                                          <p:spTgt spid="203674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100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6740" grpId="0" animBg="1"/>
      <p:bldP spid="9" grpId="0" animBg="1"/>
    </p:bld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2707" name="Rectangle 105"/>
          <p:cNvSpPr>
            <a:spLocks noGrp="1" noChangeArrowheads="1"/>
          </p:cNvSpPr>
          <p:nvPr>
            <p:ph type="dt" sz="quarter" idx="10"/>
          </p:nvPr>
        </p:nvSpPr>
        <p:spPr/>
        <p:txBody>
          <a:bodyPr/>
          <a:lstStyle/>
          <a:p>
            <a:pPr>
              <a:defRPr/>
            </a:pPr>
            <a:r>
              <a:rPr lang="en-US" smtClean="0"/>
              <a:t>12/01/09 - 9pm</a:t>
            </a:r>
          </a:p>
        </p:txBody>
      </p:sp>
      <p:sp>
        <p:nvSpPr>
          <p:cNvPr id="72709" name="Rectangle 110"/>
          <p:cNvSpPr>
            <a:spLocks noGrp="1" noChangeArrowheads="1"/>
          </p:cNvSpPr>
          <p:nvPr>
            <p:ph type="sldNum" sz="quarter" idx="12"/>
          </p:nvPr>
        </p:nvSpPr>
        <p:spPr/>
        <p:txBody>
          <a:bodyPr/>
          <a:lstStyle/>
          <a:p>
            <a:pPr>
              <a:defRPr/>
            </a:pPr>
            <a:fld id="{81AD1AA6-5342-47E3-91E6-60DBEF277DA8}" type="slidenum">
              <a:rPr lang="en-US" smtClean="0"/>
              <a:pPr>
                <a:defRPr/>
              </a:pPr>
              <a:t>59</a:t>
            </a:fld>
            <a:endParaRPr lang="en-US" smtClean="0"/>
          </a:p>
        </p:txBody>
      </p:sp>
      <p:sp>
        <p:nvSpPr>
          <p:cNvPr id="35846" name="Rectangle 2"/>
          <p:cNvSpPr>
            <a:spLocks noGrp="1" noChangeArrowheads="1"/>
          </p:cNvSpPr>
          <p:nvPr>
            <p:ph type="title"/>
          </p:nvPr>
        </p:nvSpPr>
        <p:spPr>
          <a:xfrm>
            <a:off x="155575" y="0"/>
            <a:ext cx="7550150" cy="989013"/>
          </a:xfrm>
        </p:spPr>
        <p:txBody>
          <a:bodyPr/>
          <a:lstStyle/>
          <a:p>
            <a:r>
              <a:rPr lang="en-US" dirty="0" smtClean="0"/>
              <a:t>Annual Inflation Rates, (CPI-U, %),</a:t>
            </a:r>
            <a:br>
              <a:rPr lang="en-US" dirty="0" smtClean="0"/>
            </a:br>
            <a:r>
              <a:rPr lang="en-US" dirty="0" smtClean="0"/>
              <a:t>1990–2015F</a:t>
            </a:r>
          </a:p>
        </p:txBody>
      </p:sp>
      <p:graphicFrame>
        <p:nvGraphicFramePr>
          <p:cNvPr id="35842" name="Object 3"/>
          <p:cNvGraphicFramePr>
            <a:graphicFrameLocks noChangeAspect="1"/>
          </p:cNvGraphicFramePr>
          <p:nvPr>
            <p:extLst>
              <p:ext uri="{D42A27DB-BD31-4B8C-83A1-F6EECF244321}">
                <p14:modId xmlns:p14="http://schemas.microsoft.com/office/powerpoint/2010/main" val="1896762401"/>
              </p:ext>
            </p:extLst>
          </p:nvPr>
        </p:nvGraphicFramePr>
        <p:xfrm>
          <a:off x="161925" y="1639888"/>
          <a:ext cx="8659813" cy="4008437"/>
        </p:xfrm>
        <a:graphic>
          <a:graphicData uri="http://schemas.openxmlformats.org/presentationml/2006/ole">
            <mc:AlternateContent xmlns:mc="http://schemas.openxmlformats.org/markup-compatibility/2006">
              <mc:Choice xmlns:v="urn:schemas-microsoft-com:vml" Requires="v">
                <p:oleObj spid="_x0000_s27851823" name="Chart" r:id="rId4" imgW="8296363" imgH="3819560" progId="MSGraph.Chart.8">
                  <p:embed followColorScheme="full"/>
                </p:oleObj>
              </mc:Choice>
              <mc:Fallback>
                <p:oleObj name="Chart" r:id="rId4" imgW="8296363" imgH="3819560" progId="MSGraph.Chart.8">
                  <p:embed followColorScheme="full"/>
                  <p:pic>
                    <p:nvPicPr>
                      <p:cNvPr id="0" name=""/>
                      <p:cNvPicPr>
                        <a:picLocks noChangeAspect="1" noChangeArrowheads="1"/>
                      </p:cNvPicPr>
                      <p:nvPr/>
                    </p:nvPicPr>
                    <p:blipFill>
                      <a:blip r:embed="rId5"/>
                      <a:srcRect/>
                      <a:stretch>
                        <a:fillRect/>
                      </a:stretch>
                    </p:blipFill>
                    <p:spPr bwMode="gray">
                      <a:xfrm>
                        <a:off x="161925" y="1639888"/>
                        <a:ext cx="8659813" cy="4008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847" name="Rectangle 4"/>
          <p:cNvSpPr>
            <a:spLocks noChangeArrowheads="1"/>
          </p:cNvSpPr>
          <p:nvPr/>
        </p:nvSpPr>
        <p:spPr bwMode="auto">
          <a:xfrm>
            <a:off x="0" y="6392863"/>
            <a:ext cx="7569200"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t>
            </a:r>
          </a:p>
          <a:p>
            <a:pPr eaLnBrk="0" hangingPunct="0">
              <a:lnSpc>
                <a:spcPct val="85000"/>
              </a:lnSpc>
              <a:spcBef>
                <a:spcPct val="25000"/>
              </a:spcBef>
              <a:buClr>
                <a:schemeClr val="accent2"/>
              </a:buClr>
              <a:buFont typeface="Wingdings" pitchFamily="2" charset="2"/>
              <a:buNone/>
            </a:pPr>
            <a:r>
              <a:rPr lang="en-US" sz="1100" dirty="0"/>
              <a:t>Sources: US Bureau of Labor Statistics; Blue Chip Economic Indicators, 7</a:t>
            </a:r>
            <a:r>
              <a:rPr lang="en-US" sz="1100" dirty="0" smtClean="0"/>
              <a:t>/14 </a:t>
            </a:r>
            <a:r>
              <a:rPr lang="en-US" sz="1100" dirty="0"/>
              <a:t>(forecasts). </a:t>
            </a:r>
          </a:p>
        </p:txBody>
      </p:sp>
      <p:sp>
        <p:nvSpPr>
          <p:cNvPr id="1965061" name="Rectangle 5"/>
          <p:cNvSpPr>
            <a:spLocks noChangeArrowheads="1"/>
          </p:cNvSpPr>
          <p:nvPr/>
        </p:nvSpPr>
        <p:spPr bwMode="blackWhite">
          <a:xfrm>
            <a:off x="304800" y="5495925"/>
            <a:ext cx="8524875" cy="9731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The slack in the U.S. economy suggests that </a:t>
            </a:r>
            <a:r>
              <a:rPr lang="en-US" b="1" dirty="0" smtClean="0">
                <a:solidFill>
                  <a:srgbClr val="FFFFFF"/>
                </a:solidFill>
              </a:rPr>
              <a:t>inflationary pressures should remain subdued for an extended period of times.  Energy, health care and commodity prices, </a:t>
            </a:r>
            <a:r>
              <a:rPr lang="en-US" b="1" dirty="0">
                <a:solidFill>
                  <a:srgbClr val="FFFFFF"/>
                </a:solidFill>
              </a:rPr>
              <a:t>plus U.S. debt burden, remain longer-run concerns</a:t>
            </a:r>
          </a:p>
        </p:txBody>
      </p:sp>
      <p:sp>
        <p:nvSpPr>
          <p:cNvPr id="35849" name="Rectangle 6"/>
          <p:cNvSpPr>
            <a:spLocks noChangeArrowheads="1"/>
          </p:cNvSpPr>
          <p:nvPr/>
        </p:nvSpPr>
        <p:spPr bwMode="black">
          <a:xfrm>
            <a:off x="233363" y="1162050"/>
            <a:ext cx="1090612" cy="68580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Annual Inflation Rates (%)</a:t>
            </a:r>
          </a:p>
        </p:txBody>
      </p:sp>
      <p:sp>
        <p:nvSpPr>
          <p:cNvPr id="1965063" name="AutoShape 7"/>
          <p:cNvSpPr>
            <a:spLocks noChangeArrowheads="1"/>
          </p:cNvSpPr>
          <p:nvPr/>
        </p:nvSpPr>
        <p:spPr bwMode="blackWhite">
          <a:xfrm>
            <a:off x="2908300" y="1150938"/>
            <a:ext cx="4048125" cy="1309687"/>
          </a:xfrm>
          <a:prstGeom prst="wedgeRectCallout">
            <a:avLst>
              <a:gd name="adj1" fmla="val 22183"/>
              <a:gd name="adj2" fmla="val 7170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Inflation peaked at 5.6% in August 2008 on high energy and commodity crisis. The recession and the collapse of the commodity bubble reduced inflationary pressures in 2009/10</a:t>
            </a:r>
          </a:p>
        </p:txBody>
      </p:sp>
      <p:sp>
        <p:nvSpPr>
          <p:cNvPr id="11" name="AutoShape 7"/>
          <p:cNvSpPr>
            <a:spLocks noChangeArrowheads="1"/>
          </p:cNvSpPr>
          <p:nvPr/>
        </p:nvSpPr>
        <p:spPr bwMode="blackWhite">
          <a:xfrm>
            <a:off x="7334864" y="1155700"/>
            <a:ext cx="1620223" cy="1600200"/>
          </a:xfrm>
          <a:prstGeom prst="wedgeRectCallout">
            <a:avLst>
              <a:gd name="adj1" fmla="val 8031"/>
              <a:gd name="adj2" fmla="val 9828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cs typeface="+mn-cs"/>
              </a:rPr>
              <a:t>Inflationary expectations remain quite low, allowing the Fed to maintain low interest rates</a:t>
            </a:r>
            <a:endParaRPr lang="en-US" sz="1400" b="1" dirty="0">
              <a:cs typeface="+mn-cs"/>
            </a:endParaRPr>
          </a:p>
        </p:txBody>
      </p:sp>
    </p:spTree>
    <p:extLst>
      <p:ext uri="{BB962C8B-B14F-4D97-AF65-F5344CB8AC3E}">
        <p14:creationId xmlns:p14="http://schemas.microsoft.com/office/powerpoint/2010/main" val="220021750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965063"/>
                                        </p:tgtEl>
                                        <p:attrNameLst>
                                          <p:attrName>style.visibility</p:attrName>
                                        </p:attrNameLst>
                                      </p:cBhvr>
                                      <p:to>
                                        <p:strVal val="visible"/>
                                      </p:to>
                                    </p:set>
                                    <p:animEffect transition="in" filter="wipe(down)">
                                      <p:cBhvr>
                                        <p:cTn id="7" dur="500"/>
                                        <p:tgtEl>
                                          <p:spTgt spid="1965063"/>
                                        </p:tgtEl>
                                      </p:cBhvr>
                                    </p:animEffect>
                                  </p:childTnLst>
                                </p:cTn>
                              </p:par>
                            </p:childTnLst>
                          </p:cTn>
                        </p:par>
                        <p:par>
                          <p:cTn id="8" fill="hold">
                            <p:stCondLst>
                              <p:cond delay="1200"/>
                            </p:stCondLst>
                            <p:childTnLst>
                              <p:par>
                                <p:cTn id="9" presetID="23" presetClass="entr" presetSubtype="16" fill="hold" grpId="0" nodeType="afterEffect">
                                  <p:stCondLst>
                                    <p:cond delay="700"/>
                                  </p:stCondLst>
                                  <p:childTnLst>
                                    <p:set>
                                      <p:cBhvr>
                                        <p:cTn id="10" dur="1" fill="hold">
                                          <p:stCondLst>
                                            <p:cond delay="0"/>
                                          </p:stCondLst>
                                        </p:cTn>
                                        <p:tgtEl>
                                          <p:spTgt spid="1965061"/>
                                        </p:tgtEl>
                                        <p:attrNameLst>
                                          <p:attrName>style.visibility</p:attrName>
                                        </p:attrNameLst>
                                      </p:cBhvr>
                                      <p:to>
                                        <p:strVal val="visible"/>
                                      </p:to>
                                    </p:set>
                                    <p:anim calcmode="lin" valueType="num">
                                      <p:cBhvr>
                                        <p:cTn id="11" dur="500" fill="hold"/>
                                        <p:tgtEl>
                                          <p:spTgt spid="1965061"/>
                                        </p:tgtEl>
                                        <p:attrNameLst>
                                          <p:attrName>ppt_w</p:attrName>
                                        </p:attrNameLst>
                                      </p:cBhvr>
                                      <p:tavLst>
                                        <p:tav tm="0">
                                          <p:val>
                                            <p:fltVal val="0"/>
                                          </p:val>
                                        </p:tav>
                                        <p:tav tm="100000">
                                          <p:val>
                                            <p:strVal val="#ppt_w"/>
                                          </p:val>
                                        </p:tav>
                                      </p:tavLst>
                                    </p:anim>
                                    <p:anim calcmode="lin" valueType="num">
                                      <p:cBhvr>
                                        <p:cTn id="12" dur="500" fill="hold"/>
                                        <p:tgtEl>
                                          <p:spTgt spid="1965061"/>
                                        </p:tgtEl>
                                        <p:attrNameLst>
                                          <p:attrName>ppt_h</p:attrName>
                                        </p:attrNameLst>
                                      </p:cBhvr>
                                      <p:tavLst>
                                        <p:tav tm="0">
                                          <p:val>
                                            <p:fltVal val="0"/>
                                          </p:val>
                                        </p:tav>
                                        <p:tav tm="100000">
                                          <p:val>
                                            <p:strVal val="#ppt_h"/>
                                          </p:val>
                                        </p:tav>
                                      </p:tavLst>
                                    </p:anim>
                                  </p:childTnLst>
                                </p:cTn>
                              </p:par>
                            </p:childTnLst>
                          </p:cTn>
                        </p:par>
                        <p:par>
                          <p:cTn id="13" fill="hold">
                            <p:stCondLst>
                              <p:cond delay="2400"/>
                            </p:stCondLst>
                            <p:childTnLst>
                              <p:par>
                                <p:cTn id="14" presetID="22" presetClass="entr" presetSubtype="2" fill="hold" grpId="0" nodeType="afterEffect">
                                  <p:stCondLst>
                                    <p:cond delay="50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5061" grpId="0" animBg="1"/>
      <p:bldP spid="1965063"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1"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22532" name="Rectangle 106"/>
          <p:cNvSpPr>
            <a:spLocks noGrp="1" noChangeArrowheads="1"/>
          </p:cNvSpPr>
          <p:nvPr>
            <p:ph type="ftr" sz="quarter" idx="11"/>
          </p:nvPr>
        </p:nvSpPr>
        <p:spPr/>
        <p:txBody>
          <a:bodyPr/>
          <a:lstStyle/>
          <a:p>
            <a:pPr>
              <a:defRPr/>
            </a:pPr>
            <a:r>
              <a:rPr lang="en-US" smtClean="0">
                <a:solidFill>
                  <a:srgbClr val="FFFFFF"/>
                </a:solidFill>
              </a:rPr>
              <a:t>eSlide – P6466 – The Financial Crisis and the Future of the P/C</a:t>
            </a:r>
          </a:p>
        </p:txBody>
      </p:sp>
      <p:sp>
        <p:nvSpPr>
          <p:cNvPr id="22533" name="Rectangle 110"/>
          <p:cNvSpPr>
            <a:spLocks noGrp="1" noChangeArrowheads="1"/>
          </p:cNvSpPr>
          <p:nvPr>
            <p:ph type="sldNum" sz="quarter" idx="12"/>
          </p:nvPr>
        </p:nvSpPr>
        <p:spPr/>
        <p:txBody>
          <a:bodyPr/>
          <a:lstStyle/>
          <a:p>
            <a:pPr>
              <a:defRPr/>
            </a:pPr>
            <a:fld id="{44D5F50F-E340-4757-8594-9CD26E9B588B}" type="slidenum">
              <a:rPr lang="en-US" smtClean="0">
                <a:solidFill>
                  <a:srgbClr val="000000"/>
                </a:solidFill>
              </a:rPr>
              <a:pPr>
                <a:defRPr/>
              </a:pPr>
              <a:t>6</a:t>
            </a:fld>
            <a:endParaRPr lang="en-US" smtClean="0">
              <a:solidFill>
                <a:srgbClr val="000000"/>
              </a:solidFill>
            </a:endParaRPr>
          </a:p>
        </p:txBody>
      </p:sp>
      <p:sp>
        <p:nvSpPr>
          <p:cNvPr id="37894" name="Rectangle 2"/>
          <p:cNvSpPr>
            <a:spLocks noGrp="1" noChangeArrowheads="1"/>
          </p:cNvSpPr>
          <p:nvPr>
            <p:ph type="title"/>
          </p:nvPr>
        </p:nvSpPr>
        <p:spPr>
          <a:xfrm>
            <a:off x="235386" y="90488"/>
            <a:ext cx="7400925" cy="860425"/>
          </a:xfrm>
        </p:spPr>
        <p:txBody>
          <a:bodyPr/>
          <a:lstStyle/>
          <a:p>
            <a:r>
              <a:rPr lang="en-US" dirty="0" smtClean="0"/>
              <a:t>P/C Insurance Industry </a:t>
            </a:r>
            <a:br>
              <a:rPr lang="en-US" dirty="0" smtClean="0"/>
            </a:br>
            <a:r>
              <a:rPr lang="en-US" dirty="0" smtClean="0"/>
              <a:t>Combined Ratio, 2001–2014:Q1*</a:t>
            </a:r>
          </a:p>
        </p:txBody>
      </p:sp>
      <p:sp>
        <p:nvSpPr>
          <p:cNvPr id="37895" name="Rectangle 3"/>
          <p:cNvSpPr>
            <a:spLocks noChangeArrowheads="1"/>
          </p:cNvSpPr>
          <p:nvPr/>
        </p:nvSpPr>
        <p:spPr bwMode="auto">
          <a:xfrm>
            <a:off x="-50240" y="6308709"/>
            <a:ext cx="8915400" cy="569387"/>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000" dirty="0">
                <a:solidFill>
                  <a:srgbClr val="000000"/>
                </a:solidFill>
                <a:latin typeface="Arial" charset="0"/>
                <a:cs typeface="Arial" charset="0"/>
              </a:rPr>
              <a:t>* Excludes Mortgage &amp; Financial Guaranty insurers 2008--</a:t>
            </a:r>
            <a:r>
              <a:rPr lang="en-US" sz="1000" dirty="0" smtClean="0">
                <a:solidFill>
                  <a:srgbClr val="000000"/>
                </a:solidFill>
                <a:latin typeface="Arial" charset="0"/>
                <a:cs typeface="Arial" charset="0"/>
              </a:rPr>
              <a:t>2012. </a:t>
            </a:r>
            <a:r>
              <a:rPr lang="en-US" sz="1000" dirty="0">
                <a:solidFill>
                  <a:srgbClr val="000000"/>
                </a:solidFill>
                <a:latin typeface="Arial" charset="0"/>
                <a:cs typeface="Arial" charset="0"/>
              </a:rPr>
              <a:t>Including M&amp;FG, 2008=105.1, 2009=100.7, 2010=102.4, </a:t>
            </a:r>
            <a:r>
              <a:rPr lang="en-US" sz="1000" dirty="0" smtClean="0">
                <a:solidFill>
                  <a:srgbClr val="000000"/>
                </a:solidFill>
                <a:latin typeface="Arial" charset="0"/>
                <a:cs typeface="Arial" charset="0"/>
              </a:rPr>
              <a:t>2011=108.1; 2012:=103.2; 2013: = 96.1; 2014:Q1 = 97.3.                              </a:t>
            </a:r>
            <a:endParaRPr lang="en-US" sz="1000" dirty="0">
              <a:solidFill>
                <a:srgbClr val="000000"/>
              </a:solidFill>
              <a:latin typeface="Arial" charset="0"/>
              <a:cs typeface="Arial" charset="0"/>
            </a:endParaRPr>
          </a:p>
          <a:p>
            <a:pPr eaLnBrk="0" fontAlgn="base" hangingPunct="0">
              <a:lnSpc>
                <a:spcPct val="85000"/>
              </a:lnSpc>
              <a:spcBef>
                <a:spcPct val="25000"/>
              </a:spcBef>
              <a:spcAft>
                <a:spcPct val="0"/>
              </a:spcAft>
              <a:buClr>
                <a:srgbClr val="FF6801"/>
              </a:buClr>
              <a:buFont typeface="Wingdings" pitchFamily="2" charset="2"/>
              <a:buNone/>
            </a:pPr>
            <a:r>
              <a:rPr lang="en-US" sz="1000" dirty="0">
                <a:solidFill>
                  <a:srgbClr val="000000"/>
                </a:solidFill>
                <a:latin typeface="Arial" charset="0"/>
                <a:cs typeface="Arial" charset="0"/>
              </a:rPr>
              <a:t>Sources: A.M. Best, ISO</a:t>
            </a:r>
            <a:r>
              <a:rPr lang="en-US" sz="1000" dirty="0" smtClean="0">
                <a:solidFill>
                  <a:srgbClr val="000000"/>
                </a:solidFill>
                <a:latin typeface="Arial" charset="0"/>
                <a:cs typeface="Arial" charset="0"/>
              </a:rPr>
              <a:t>.</a:t>
            </a:r>
            <a:endParaRPr lang="en-US" sz="1000" dirty="0">
              <a:solidFill>
                <a:srgbClr val="000000"/>
              </a:solidFill>
              <a:latin typeface="Arial" charset="0"/>
              <a:cs typeface="Arial" charset="0"/>
            </a:endParaRPr>
          </a:p>
        </p:txBody>
      </p:sp>
      <p:graphicFrame>
        <p:nvGraphicFramePr>
          <p:cNvPr id="37890" name="Object 4"/>
          <p:cNvGraphicFramePr>
            <a:graphicFrameLocks noChangeAspect="1"/>
          </p:cNvGraphicFramePr>
          <p:nvPr>
            <p:extLst/>
          </p:nvPr>
        </p:nvGraphicFramePr>
        <p:xfrm>
          <a:off x="182563" y="2645473"/>
          <a:ext cx="8577263" cy="3614738"/>
        </p:xfrm>
        <a:graphic>
          <a:graphicData uri="http://schemas.openxmlformats.org/presentationml/2006/ole">
            <mc:AlternateContent xmlns:mc="http://schemas.openxmlformats.org/markup-compatibility/2006">
              <mc:Choice xmlns:v="urn:schemas-microsoft-com:vml" Requires="v">
                <p:oleObj spid="_x0000_s27838519" name="Chart" r:id="rId5" imgW="8534400" imgH="3629096" progId="MSGraph.Chart.8">
                  <p:embed followColorScheme="full"/>
                </p:oleObj>
              </mc:Choice>
              <mc:Fallback>
                <p:oleObj name="Chart" r:id="rId5" imgW="8534400" imgH="3629096" progId="MSGraph.Chart.8">
                  <p:embed followColorScheme="full"/>
                  <p:pic>
                    <p:nvPicPr>
                      <p:cNvPr id="0" name=""/>
                      <p:cNvPicPr>
                        <a:picLocks noChangeAspect="1" noChangeArrowheads="1"/>
                      </p:cNvPicPr>
                      <p:nvPr/>
                    </p:nvPicPr>
                    <p:blipFill>
                      <a:blip r:embed="rId6"/>
                      <a:srcRect/>
                      <a:stretch>
                        <a:fillRect/>
                      </a:stretch>
                    </p:blipFill>
                    <p:spPr bwMode="gray">
                      <a:xfrm>
                        <a:off x="182563" y="2645473"/>
                        <a:ext cx="8577263" cy="3614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451335" name="AutoShape 7"/>
          <p:cNvSpPr>
            <a:spLocks noChangeArrowheads="1"/>
          </p:cNvSpPr>
          <p:nvPr/>
        </p:nvSpPr>
        <p:spPr bwMode="blackWhite">
          <a:xfrm>
            <a:off x="182563" y="1357313"/>
            <a:ext cx="2124075" cy="1231900"/>
          </a:xfrm>
          <a:prstGeom prst="wedgeRectCallout">
            <a:avLst>
              <a:gd name="adj1" fmla="val -11509"/>
              <a:gd name="adj2" fmla="val 9419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As Recently as 2001, Insurers Paid Out Nearly $1.16 for Every $1 in Earned Premiums</a:t>
            </a:r>
          </a:p>
        </p:txBody>
      </p:sp>
      <p:sp>
        <p:nvSpPr>
          <p:cNvPr id="4451336" name="AutoShape 8"/>
          <p:cNvSpPr>
            <a:spLocks noChangeArrowheads="1"/>
          </p:cNvSpPr>
          <p:nvPr/>
        </p:nvSpPr>
        <p:spPr bwMode="blackWhite">
          <a:xfrm>
            <a:off x="4079645" y="1982612"/>
            <a:ext cx="1198563" cy="1228725"/>
          </a:xfrm>
          <a:prstGeom prst="wedgeRectCallout">
            <a:avLst>
              <a:gd name="adj1" fmla="val -22236"/>
              <a:gd name="adj2" fmla="val 198012"/>
            </a:avLst>
          </a:prstGeom>
          <a:gradFill rotWithShape="1">
            <a:gsLst>
              <a:gs pos="0">
                <a:schemeClr val="tx2"/>
              </a:gs>
              <a:gs pos="100000">
                <a:srgbClr val="9E8000"/>
              </a:gs>
            </a:gsLst>
            <a:lin ang="5400000" scaled="1"/>
          </a:gradFill>
          <a:ln w="28575" algn="ctr">
            <a:no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000000"/>
                </a:solidFill>
                <a:latin typeface="Arial" charset="0"/>
                <a:cs typeface="Arial" charset="0"/>
              </a:rPr>
              <a:t>Relatively Low CAT Losses, Reserve Releases</a:t>
            </a:r>
          </a:p>
        </p:txBody>
      </p:sp>
      <p:sp>
        <p:nvSpPr>
          <p:cNvPr id="13" name="AutoShape 5"/>
          <p:cNvSpPr>
            <a:spLocks noChangeArrowheads="1"/>
          </p:cNvSpPr>
          <p:nvPr/>
        </p:nvSpPr>
        <p:spPr bwMode="blackWhite">
          <a:xfrm>
            <a:off x="2314987" y="1370013"/>
            <a:ext cx="1709738" cy="895350"/>
          </a:xfrm>
          <a:prstGeom prst="wedgeRectCallout">
            <a:avLst>
              <a:gd name="adj1" fmla="val 4374"/>
              <a:gd name="adj2" fmla="val 301854"/>
            </a:avLst>
          </a:prstGeom>
          <a:gradFill rotWithShape="1">
            <a:gsLst>
              <a:gs pos="0">
                <a:schemeClr val="folHlink"/>
              </a:gs>
              <a:gs pos="100000">
                <a:srgbClr val="6D0016"/>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Heavy Use of Reinsurance Lowered Net Losses</a:t>
            </a:r>
          </a:p>
        </p:txBody>
      </p:sp>
      <p:sp>
        <p:nvSpPr>
          <p:cNvPr id="3" name="AutoShape 9"/>
          <p:cNvSpPr>
            <a:spLocks noChangeArrowheads="1"/>
          </p:cNvSpPr>
          <p:nvPr/>
        </p:nvSpPr>
        <p:spPr bwMode="blackWhite">
          <a:xfrm>
            <a:off x="5391133" y="1182170"/>
            <a:ext cx="1116013" cy="1206500"/>
          </a:xfrm>
          <a:prstGeom prst="wedgeRectCallout">
            <a:avLst>
              <a:gd name="adj1" fmla="val -29793"/>
              <a:gd name="adj2" fmla="val 241813"/>
            </a:avLst>
          </a:prstGeom>
          <a:solidFill>
            <a:srgbClr val="FF00FF"/>
          </a:solidFill>
          <a:ln w="28575" algn="ctr">
            <a:no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Relatively Low CAT Losses, Reserve Releases</a:t>
            </a:r>
          </a:p>
        </p:txBody>
      </p:sp>
      <p:sp>
        <p:nvSpPr>
          <p:cNvPr id="14" name="PPTShape_0"/>
          <p:cNvSpPr>
            <a:spLocks noChangeArrowheads="1"/>
          </p:cNvSpPr>
          <p:nvPr/>
        </p:nvSpPr>
        <p:spPr bwMode="blackWhite">
          <a:xfrm>
            <a:off x="5980791" y="2424660"/>
            <a:ext cx="1038225" cy="1119188"/>
          </a:xfrm>
          <a:prstGeom prst="wedgeRectCallout">
            <a:avLst>
              <a:gd name="adj1" fmla="val -37942"/>
              <a:gd name="adj2" fmla="val 138464"/>
            </a:avLst>
          </a:prstGeom>
          <a:solidFill>
            <a:srgbClr val="0070C0"/>
          </a:solidFill>
          <a:ln w="28575" algn="ctr">
            <a:no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FFFFFF"/>
                </a:solidFill>
                <a:latin typeface="Arial" charset="0"/>
                <a:cs typeface="Arial" charset="0"/>
              </a:rPr>
              <a:t>Avg. CAT Losses, More Reserve Releases</a:t>
            </a:r>
          </a:p>
        </p:txBody>
      </p:sp>
      <p:sp>
        <p:nvSpPr>
          <p:cNvPr id="15" name="PPTShape_1"/>
          <p:cNvSpPr>
            <a:spLocks noChangeArrowheads="1"/>
          </p:cNvSpPr>
          <p:nvPr/>
        </p:nvSpPr>
        <p:spPr bwMode="blackWhite">
          <a:xfrm>
            <a:off x="7064729" y="1152605"/>
            <a:ext cx="1101725" cy="1654175"/>
          </a:xfrm>
          <a:prstGeom prst="wedgeRectCallout">
            <a:avLst>
              <a:gd name="adj1" fmla="val -56885"/>
              <a:gd name="adj2" fmla="val 140721"/>
            </a:avLst>
          </a:prstGeom>
          <a:solidFill>
            <a:schemeClr val="bg1">
              <a:lumMod val="50000"/>
            </a:schemeClr>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latin typeface="Arial" charset="0"/>
                <a:cs typeface="Arial" charset="0"/>
              </a:rPr>
              <a:t>Higher CAT Losses, Shrinking Reserve Releases, Toll of Soft Market</a:t>
            </a:r>
          </a:p>
        </p:txBody>
      </p:sp>
      <p:sp>
        <p:nvSpPr>
          <p:cNvPr id="16" name="PPTShape_2"/>
          <p:cNvSpPr>
            <a:spLocks noChangeArrowheads="1"/>
          </p:cNvSpPr>
          <p:nvPr/>
        </p:nvSpPr>
        <p:spPr bwMode="blackWhite">
          <a:xfrm>
            <a:off x="4852488" y="3620234"/>
            <a:ext cx="1316038" cy="571500"/>
          </a:xfrm>
          <a:prstGeom prst="wedgeRectCallout">
            <a:avLst>
              <a:gd name="adj1" fmla="val -36159"/>
              <a:gd name="adj2" fmla="val 116127"/>
            </a:avLst>
          </a:prstGeom>
          <a:gradFill rotWithShape="1">
            <a:gsLst>
              <a:gs pos="0">
                <a:schemeClr val="bg2"/>
              </a:gs>
              <a:gs pos="100000">
                <a:srgbClr val="4A869E"/>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Cyclical Deterioration</a:t>
            </a:r>
          </a:p>
        </p:txBody>
      </p:sp>
      <p:sp>
        <p:nvSpPr>
          <p:cNvPr id="17" name="PPTShape_3"/>
          <p:cNvSpPr>
            <a:spLocks noChangeArrowheads="1"/>
          </p:cNvSpPr>
          <p:nvPr/>
        </p:nvSpPr>
        <p:spPr bwMode="blackWhite">
          <a:xfrm>
            <a:off x="7498321" y="3134041"/>
            <a:ext cx="915740" cy="582804"/>
          </a:xfrm>
          <a:prstGeom prst="wedgeRectCallout">
            <a:avLst>
              <a:gd name="adj1" fmla="val -55959"/>
              <a:gd name="adj2" fmla="val 169059"/>
            </a:avLst>
          </a:prstGeom>
          <a:solidFill>
            <a:srgbClr val="225A7A"/>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charset="0"/>
                <a:cs typeface="Arial" charset="0"/>
              </a:rPr>
              <a:t>Sandy Impacts</a:t>
            </a:r>
            <a:endParaRPr lang="en-US" sz="1400" b="1" dirty="0">
              <a:solidFill>
                <a:srgbClr val="FFFFFF"/>
              </a:solidFill>
              <a:latin typeface="Arial" charset="0"/>
              <a:cs typeface="Arial" charset="0"/>
            </a:endParaRPr>
          </a:p>
        </p:txBody>
      </p:sp>
      <p:sp>
        <p:nvSpPr>
          <p:cNvPr id="18" name="PPTShape_4"/>
          <p:cNvSpPr>
            <a:spLocks noChangeArrowheads="1"/>
          </p:cNvSpPr>
          <p:nvPr/>
        </p:nvSpPr>
        <p:spPr bwMode="blackWhite">
          <a:xfrm>
            <a:off x="7810534" y="3861609"/>
            <a:ext cx="915740" cy="684963"/>
          </a:xfrm>
          <a:prstGeom prst="wedgeRectCallout">
            <a:avLst>
              <a:gd name="adj1" fmla="val -39990"/>
              <a:gd name="adj2" fmla="val 97028"/>
            </a:avLst>
          </a:prstGeom>
          <a:solidFill>
            <a:schemeClr val="tx1"/>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charset="0"/>
                <a:cs typeface="Arial" charset="0"/>
              </a:rPr>
              <a:t>Lower CAT Losses</a:t>
            </a:r>
            <a:endParaRPr lang="en-US" sz="1400" b="1" dirty="0">
              <a:solidFill>
                <a:srgbClr val="FFFFFF"/>
              </a:solidFill>
              <a:latin typeface="Arial" charset="0"/>
              <a:cs typeface="Arial" charset="0"/>
            </a:endParaRPr>
          </a:p>
        </p:txBody>
      </p:sp>
      <p:sp>
        <p:nvSpPr>
          <p:cNvPr id="19" name="AutoShape 6"/>
          <p:cNvSpPr>
            <a:spLocks noChangeArrowheads="1"/>
          </p:cNvSpPr>
          <p:nvPr/>
        </p:nvSpPr>
        <p:spPr bwMode="blackWhite">
          <a:xfrm>
            <a:off x="3567648" y="3366581"/>
            <a:ext cx="1251488" cy="895350"/>
          </a:xfrm>
          <a:prstGeom prst="wedgeRectCallout">
            <a:avLst>
              <a:gd name="adj1" fmla="val -35164"/>
              <a:gd name="adj2" fmla="val 154607"/>
            </a:avLst>
          </a:prstGeom>
          <a:gradFill rotWithShape="1">
            <a:gsLst>
              <a:gs pos="0">
                <a:schemeClr val="hlink"/>
              </a:gs>
              <a:gs pos="100000">
                <a:srgbClr val="226544"/>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Best Combined Ratio Since 1949 (87.6)</a:t>
            </a:r>
          </a:p>
        </p:txBody>
      </p:sp>
    </p:spTree>
    <p:custDataLst>
      <p:tags r:id="rId2"/>
    </p:custDataLst>
    <p:extLst>
      <p:ext uri="{BB962C8B-B14F-4D97-AF65-F5344CB8AC3E}">
        <p14:creationId xmlns:p14="http://schemas.microsoft.com/office/powerpoint/2010/main" val="18234313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4451335"/>
                                        </p:tgtEl>
                                        <p:attrNameLst>
                                          <p:attrName>style.visibility</p:attrName>
                                        </p:attrNameLst>
                                      </p:cBhvr>
                                      <p:to>
                                        <p:strVal val="visible"/>
                                      </p:to>
                                    </p:set>
                                    <p:animEffect transition="in" filter="wipe(down)">
                                      <p:cBhvr>
                                        <p:cTn id="7" dur="500"/>
                                        <p:tgtEl>
                                          <p:spTgt spid="4451335"/>
                                        </p:tgtEl>
                                      </p:cBhvr>
                                    </p:animEffect>
                                  </p:childTnLst>
                                </p:cTn>
                              </p:par>
                            </p:childTnLst>
                          </p:cTn>
                        </p:par>
                        <p:par>
                          <p:cTn id="8" fill="hold">
                            <p:stCondLst>
                              <p:cond delay="1000"/>
                            </p:stCondLst>
                            <p:childTnLst>
                              <p:par>
                                <p:cTn id="9" presetID="22" presetClass="entr" presetSubtype="4" fill="hold" grpId="0" nodeType="afterEffect">
                                  <p:stCondLst>
                                    <p:cond delay="50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2000"/>
                            </p:stCondLst>
                            <p:childTnLst>
                              <p:par>
                                <p:cTn id="13" presetID="22" presetClass="entr" presetSubtype="4" fill="hold" grpId="0" nodeType="afterEffect">
                                  <p:stCondLst>
                                    <p:cond delay="500"/>
                                  </p:stCondLst>
                                  <p:childTnLst>
                                    <p:set>
                                      <p:cBhvr>
                                        <p:cTn id="14" dur="1" fill="hold">
                                          <p:stCondLst>
                                            <p:cond delay="0"/>
                                          </p:stCondLst>
                                        </p:cTn>
                                        <p:tgtEl>
                                          <p:spTgt spid="4451336"/>
                                        </p:tgtEl>
                                        <p:attrNameLst>
                                          <p:attrName>style.visibility</p:attrName>
                                        </p:attrNameLst>
                                      </p:cBhvr>
                                      <p:to>
                                        <p:strVal val="visible"/>
                                      </p:to>
                                    </p:set>
                                    <p:animEffect transition="in" filter="wipe(down)">
                                      <p:cBhvr>
                                        <p:cTn id="15" dur="500"/>
                                        <p:tgtEl>
                                          <p:spTgt spid="4451336"/>
                                        </p:tgtEl>
                                      </p:cBhvr>
                                    </p:animEffect>
                                  </p:childTnLst>
                                </p:cTn>
                              </p:par>
                            </p:childTnLst>
                          </p:cTn>
                        </p:par>
                        <p:par>
                          <p:cTn id="16" fill="hold">
                            <p:stCondLst>
                              <p:cond delay="3000"/>
                            </p:stCondLst>
                            <p:childTnLst>
                              <p:par>
                                <p:cTn id="17" presetID="22" presetClass="entr" presetSubtype="4" fill="hold" grpId="0" nodeType="afterEffect">
                                  <p:stCondLst>
                                    <p:cond delay="50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par>
                          <p:cTn id="20" fill="hold">
                            <p:stCondLst>
                              <p:cond delay="4000"/>
                            </p:stCondLst>
                            <p:childTnLst>
                              <p:par>
                                <p:cTn id="21" presetID="22" presetClass="entr" presetSubtype="4" fill="hold" grpId="0" nodeType="afterEffect">
                                  <p:stCondLst>
                                    <p:cond delay="50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5000"/>
                            </p:stCondLst>
                            <p:childTnLst>
                              <p:par>
                                <p:cTn id="25" presetID="22" presetClass="entr" presetSubtype="4" fill="hold" grpId="0" nodeType="afterEffect">
                                  <p:stCondLst>
                                    <p:cond delay="50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6000"/>
                            </p:stCondLst>
                            <p:childTnLst>
                              <p:par>
                                <p:cTn id="29" presetID="22" presetClass="entr" presetSubtype="4" fill="hold" grpId="0" nodeType="afterEffect">
                                  <p:stCondLst>
                                    <p:cond delay="50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7000"/>
                            </p:stCondLst>
                            <p:childTnLst>
                              <p:par>
                                <p:cTn id="33" presetID="22" presetClass="entr" presetSubtype="4" fill="hold" grpId="0" nodeType="afterEffect">
                                  <p:stCondLst>
                                    <p:cond delay="500"/>
                                  </p:stCondLst>
                                  <p:childTnLst>
                                    <p:set>
                                      <p:cBhvr>
                                        <p:cTn id="34" dur="1" fill="hold">
                                          <p:stCondLst>
                                            <p:cond delay="0"/>
                                          </p:stCondLst>
                                        </p:cTn>
                                        <p:tgtEl>
                                          <p:spTgt spid="17"/>
                                        </p:tgtEl>
                                        <p:attrNameLst>
                                          <p:attrName>style.visibility</p:attrName>
                                        </p:attrNameLst>
                                      </p:cBhvr>
                                      <p:to>
                                        <p:strVal val="visible"/>
                                      </p:to>
                                    </p:set>
                                    <p:animEffect transition="in" filter="wipe(down)">
                                      <p:cBhvr>
                                        <p:cTn id="35" dur="500"/>
                                        <p:tgtEl>
                                          <p:spTgt spid="17"/>
                                        </p:tgtEl>
                                      </p:cBhvr>
                                    </p:animEffect>
                                  </p:childTnLst>
                                </p:cTn>
                              </p:par>
                            </p:childTnLst>
                          </p:cTn>
                        </p:par>
                        <p:par>
                          <p:cTn id="36" fill="hold">
                            <p:stCondLst>
                              <p:cond delay="8000"/>
                            </p:stCondLst>
                            <p:childTnLst>
                              <p:par>
                                <p:cTn id="37" presetID="22" presetClass="entr" presetSubtype="4" fill="hold" grpId="0" nodeType="afterEffect">
                                  <p:stCondLst>
                                    <p:cond delay="500"/>
                                  </p:stCondLst>
                                  <p:childTnLst>
                                    <p:set>
                                      <p:cBhvr>
                                        <p:cTn id="38" dur="1" fill="hold">
                                          <p:stCondLst>
                                            <p:cond delay="0"/>
                                          </p:stCondLst>
                                        </p:cTn>
                                        <p:tgtEl>
                                          <p:spTgt spid="18"/>
                                        </p:tgtEl>
                                        <p:attrNameLst>
                                          <p:attrName>style.visibility</p:attrName>
                                        </p:attrNameLst>
                                      </p:cBhvr>
                                      <p:to>
                                        <p:strVal val="visible"/>
                                      </p:to>
                                    </p:set>
                                    <p:animEffect transition="in" filter="wipe(down)">
                                      <p:cBhvr>
                                        <p:cTn id="39" dur="500"/>
                                        <p:tgtEl>
                                          <p:spTgt spid="18"/>
                                        </p:tgtEl>
                                      </p:cBhvr>
                                    </p:animEffect>
                                  </p:childTnLst>
                                </p:cTn>
                              </p:par>
                            </p:childTnLst>
                          </p:cTn>
                        </p:par>
                        <p:par>
                          <p:cTn id="40" fill="hold">
                            <p:stCondLst>
                              <p:cond delay="9000"/>
                            </p:stCondLst>
                            <p:childTnLst>
                              <p:par>
                                <p:cTn id="41" presetID="22" presetClass="entr" presetSubtype="4" fill="hold" grpId="0" nodeType="afterEffect">
                                  <p:stCondLst>
                                    <p:cond delay="500"/>
                                  </p:stCondLst>
                                  <p:childTnLst>
                                    <p:set>
                                      <p:cBhvr>
                                        <p:cTn id="42" dur="1" fill="hold">
                                          <p:stCondLst>
                                            <p:cond delay="0"/>
                                          </p:stCondLst>
                                        </p:cTn>
                                        <p:tgtEl>
                                          <p:spTgt spid="19"/>
                                        </p:tgtEl>
                                        <p:attrNameLst>
                                          <p:attrName>style.visibility</p:attrName>
                                        </p:attrNameLst>
                                      </p:cBhvr>
                                      <p:to>
                                        <p:strVal val="visible"/>
                                      </p:to>
                                    </p:set>
                                    <p:animEffect transition="in" filter="wipe(down)">
                                      <p:cBhvr>
                                        <p:cTn id="4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51335" grpId="0" animBg="1"/>
      <p:bldP spid="4451336" grpId="0" animBg="1"/>
      <p:bldP spid="13" grpId="0" animBg="1"/>
      <p:bldP spid="3" grpId="0" animBg="1"/>
      <p:bldP spid="14" grpId="0" animBg="1"/>
      <p:bldP spid="15" grpId="0" animBg="1"/>
      <p:bldP spid="16" grpId="0" animBg="1"/>
      <p:bldP spid="17" grpId="0" animBg="1"/>
      <p:bldP spid="18" grpId="0" animBg="1"/>
      <p:bldP spid="19" grpId="0" animBg="1"/>
    </p:bld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p:txBody>
          <a:bodyPr/>
          <a:lstStyle/>
          <a:p>
            <a:pPr>
              <a:defRPr/>
            </a:pPr>
            <a:r>
              <a:rPr lang="en-US"/>
              <a:t>12/01/09 - 9pm</a:t>
            </a:r>
          </a:p>
        </p:txBody>
      </p:sp>
      <p:sp>
        <p:nvSpPr>
          <p:cNvPr id="14341" name="Rectangle 110"/>
          <p:cNvSpPr>
            <a:spLocks noGrp="1" noChangeArrowheads="1"/>
          </p:cNvSpPr>
          <p:nvPr>
            <p:ph type="sldNum" sz="quarter" idx="12"/>
          </p:nvPr>
        </p:nvSpPr>
        <p:spPr/>
        <p:txBody>
          <a:bodyPr/>
          <a:lstStyle/>
          <a:p>
            <a:pPr>
              <a:defRPr/>
            </a:pPr>
            <a:fld id="{94E045F7-9350-4665-BD66-24DDE1401A5C}" type="slidenum">
              <a:rPr lang="en-US" smtClean="0"/>
              <a:pPr>
                <a:defRPr/>
              </a:pPr>
              <a:t>60</a:t>
            </a:fld>
            <a:endParaRPr lang="en-US" smtClean="0"/>
          </a:p>
        </p:txBody>
      </p:sp>
      <p:graphicFrame>
        <p:nvGraphicFramePr>
          <p:cNvPr id="18434" name="Object 11"/>
          <p:cNvGraphicFramePr>
            <a:graphicFrameLocks noChangeAspect="1"/>
          </p:cNvGraphicFramePr>
          <p:nvPr/>
        </p:nvGraphicFramePr>
        <p:xfrm>
          <a:off x="373063" y="1020763"/>
          <a:ext cx="8188325" cy="4819650"/>
        </p:xfrm>
        <a:graphic>
          <a:graphicData uri="http://schemas.openxmlformats.org/presentationml/2006/ole">
            <mc:AlternateContent xmlns:mc="http://schemas.openxmlformats.org/markup-compatibility/2006">
              <mc:Choice xmlns:v="urn:schemas-microsoft-com:vml" Requires="v">
                <p:oleObj spid="_x0000_s14956611" name="Chart" r:id="rId4" imgW="7829584" imgH="3848214" progId="MSGraph.Chart.8">
                  <p:embed followColorScheme="full"/>
                </p:oleObj>
              </mc:Choice>
              <mc:Fallback>
                <p:oleObj name="Chart" r:id="rId4" imgW="7829584" imgH="3848214" progId="MSGraph.Chart.8">
                  <p:embed followColorScheme="full"/>
                  <p:pic>
                    <p:nvPicPr>
                      <p:cNvPr id="0" name="Object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373063" y="1020763"/>
                        <a:ext cx="8188325" cy="4819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437" name="Rectangle 2"/>
          <p:cNvSpPr>
            <a:spLocks noChangeArrowheads="1"/>
          </p:cNvSpPr>
          <p:nvPr/>
        </p:nvSpPr>
        <p:spPr bwMode="black">
          <a:xfrm>
            <a:off x="7731125" y="1346200"/>
            <a:ext cx="1138238"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18438" name="Rectangle 3"/>
          <p:cNvSpPr>
            <a:spLocks noGrp="1" noChangeArrowheads="1"/>
          </p:cNvSpPr>
          <p:nvPr>
            <p:ph type="title"/>
          </p:nvPr>
        </p:nvSpPr>
        <p:spPr>
          <a:xfrm>
            <a:off x="236538" y="114074"/>
            <a:ext cx="7459662" cy="860425"/>
          </a:xfrm>
        </p:spPr>
        <p:txBody>
          <a:bodyPr/>
          <a:lstStyle/>
          <a:p>
            <a:r>
              <a:rPr lang="en-US" dirty="0" smtClean="0"/>
              <a:t>Personal Auto Insurance Direct Written Premiums vs. Recently-Registered Cars</a:t>
            </a:r>
          </a:p>
        </p:txBody>
      </p:sp>
      <p:sp>
        <p:nvSpPr>
          <p:cNvPr id="18439" name="Rectangle 5"/>
          <p:cNvSpPr>
            <a:spLocks noChangeArrowheads="1"/>
          </p:cNvSpPr>
          <p:nvPr/>
        </p:nvSpPr>
        <p:spPr bwMode="auto">
          <a:xfrm>
            <a:off x="0" y="6435725"/>
            <a:ext cx="8404225" cy="427038"/>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Sources: AIPSO Facts (various issues); SNL Financial; Conning Research &amp; Consulting, </a:t>
            </a:r>
            <a:r>
              <a:rPr lang="en-US" sz="1100" i="1"/>
              <a:t>Property-Casualty Forecast and Analysis</a:t>
            </a:r>
            <a:r>
              <a:rPr lang="en-US" sz="1100"/>
              <a:t>, First Quarter 2012; Insurance Information Institute.</a:t>
            </a:r>
          </a:p>
        </p:txBody>
      </p:sp>
      <p:sp>
        <p:nvSpPr>
          <p:cNvPr id="2079750" name="Rectangle 6"/>
          <p:cNvSpPr>
            <a:spLocks noChangeArrowheads="1"/>
          </p:cNvSpPr>
          <p:nvPr/>
        </p:nvSpPr>
        <p:spPr bwMode="blackWhite">
          <a:xfrm>
            <a:off x="481013" y="5600700"/>
            <a:ext cx="8175625" cy="751114"/>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PP DWP, flat from 2004-2009, is rising again.</a:t>
            </a:r>
            <a:br>
              <a:rPr lang="en-US" b="1" dirty="0">
                <a:solidFill>
                  <a:srgbClr val="FFFFFF"/>
                </a:solidFill>
              </a:rPr>
            </a:br>
            <a:r>
              <a:rPr lang="en-US" b="1" dirty="0">
                <a:solidFill>
                  <a:srgbClr val="FFFFFF"/>
                </a:solidFill>
              </a:rPr>
              <a:t>Conning forecasts growth at 3.5% in 2013 and 4.0% in 2014.</a:t>
            </a:r>
          </a:p>
        </p:txBody>
      </p:sp>
      <p:sp>
        <p:nvSpPr>
          <p:cNvPr id="9" name="AutoShape 7"/>
          <p:cNvSpPr>
            <a:spLocks noChangeArrowheads="1"/>
          </p:cNvSpPr>
          <p:nvPr/>
        </p:nvSpPr>
        <p:spPr bwMode="blackWhite">
          <a:xfrm>
            <a:off x="2573338" y="3559629"/>
            <a:ext cx="1682750" cy="1444171"/>
          </a:xfrm>
          <a:prstGeom prst="wedgeRectCallout">
            <a:avLst>
              <a:gd name="adj1" fmla="val 121259"/>
              <a:gd name="adj2" fmla="val 2550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Average age of registered cars rose as fewer new cars were bought (and insured</a:t>
            </a:r>
            <a:r>
              <a:rPr lang="en-US" sz="1400" b="1" dirty="0" smtClean="0">
                <a:solidFill>
                  <a:schemeClr val="bg1"/>
                </a:solidFill>
              </a:rPr>
              <a:t>) </a:t>
            </a:r>
            <a:endParaRPr lang="en-US" sz="1400" b="1" dirty="0">
              <a:solidFill>
                <a:schemeClr val="bg1"/>
              </a:solidFill>
            </a:endParaRPr>
          </a:p>
        </p:txBody>
      </p:sp>
      <p:sp>
        <p:nvSpPr>
          <p:cNvPr id="10" name="AutoShape 7"/>
          <p:cNvSpPr>
            <a:spLocks noChangeArrowheads="1"/>
          </p:cNvSpPr>
          <p:nvPr/>
        </p:nvSpPr>
        <p:spPr bwMode="blackWhite">
          <a:xfrm>
            <a:off x="1031875" y="2130880"/>
            <a:ext cx="1270454" cy="1600200"/>
          </a:xfrm>
          <a:prstGeom prst="wedgeRectCallout">
            <a:avLst>
              <a:gd name="adj1" fmla="val 134065"/>
              <a:gd name="adj2" fmla="val 9051"/>
            </a:avLst>
          </a:prstGeom>
          <a:solidFill>
            <a:srgbClr val="FF0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In 2004-07 no growth in PP DWP despite strong new car/truck </a:t>
            </a:r>
            <a:r>
              <a:rPr lang="en-US" sz="1400" b="1" dirty="0" smtClean="0">
                <a:solidFill>
                  <a:schemeClr val="bg1"/>
                </a:solidFill>
              </a:rPr>
              <a:t>sales</a:t>
            </a:r>
            <a:endParaRPr lang="en-US" sz="1400" b="1" dirty="0">
              <a:solidFill>
                <a:schemeClr val="bg1"/>
              </a:solidFill>
            </a:endParaRPr>
          </a:p>
        </p:txBody>
      </p:sp>
      <p:sp>
        <p:nvSpPr>
          <p:cNvPr id="11" name="AutoShape 7"/>
          <p:cNvSpPr>
            <a:spLocks noChangeArrowheads="1"/>
          </p:cNvSpPr>
          <p:nvPr/>
        </p:nvSpPr>
        <p:spPr bwMode="blackWhite">
          <a:xfrm>
            <a:off x="5438548" y="3208565"/>
            <a:ext cx="1449387" cy="922564"/>
          </a:xfrm>
          <a:prstGeom prst="wedgeRectCallout">
            <a:avLst>
              <a:gd name="adj1" fmla="val 87958"/>
              <a:gd name="adj2" fmla="val 3485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New car/truck sales grow to 14-15M/year</a:t>
            </a:r>
          </a:p>
        </p:txBody>
      </p:sp>
      <p:sp>
        <p:nvSpPr>
          <p:cNvPr id="12" name="AutoShape 7"/>
          <p:cNvSpPr>
            <a:spLocks noChangeArrowheads="1"/>
          </p:cNvSpPr>
          <p:nvPr/>
        </p:nvSpPr>
        <p:spPr bwMode="blackWhite">
          <a:xfrm>
            <a:off x="4497388" y="1494064"/>
            <a:ext cx="1481137" cy="1469571"/>
          </a:xfrm>
          <a:prstGeom prst="wedgeRectCallout">
            <a:avLst>
              <a:gd name="adj1" fmla="val 140708"/>
              <a:gd name="adj2" fmla="val -3588"/>
            </a:avLst>
          </a:prstGeom>
          <a:solidFill>
            <a:srgbClr val="FF0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4%/yr growth forecast for PP DWP from recovering new car/truck </a:t>
            </a:r>
            <a:r>
              <a:rPr lang="en-US" sz="1400" b="1" dirty="0" smtClean="0">
                <a:solidFill>
                  <a:schemeClr val="bg1"/>
                </a:solidFill>
              </a:rPr>
              <a:t>sales</a:t>
            </a:r>
            <a:endParaRPr lang="en-US" sz="14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79750"/>
                                        </p:tgtEl>
                                        <p:attrNameLst>
                                          <p:attrName>style.visibility</p:attrName>
                                        </p:attrNameLst>
                                      </p:cBhvr>
                                      <p:to>
                                        <p:strVal val="visible"/>
                                      </p:to>
                                    </p:set>
                                    <p:anim calcmode="lin" valueType="num">
                                      <p:cBhvr>
                                        <p:cTn id="7" dur="500" fill="hold"/>
                                        <p:tgtEl>
                                          <p:spTgt spid="2079750"/>
                                        </p:tgtEl>
                                        <p:attrNameLst>
                                          <p:attrName>ppt_w</p:attrName>
                                        </p:attrNameLst>
                                      </p:cBhvr>
                                      <p:tavLst>
                                        <p:tav tm="0">
                                          <p:val>
                                            <p:fltVal val="0"/>
                                          </p:val>
                                        </p:tav>
                                        <p:tav tm="100000">
                                          <p:val>
                                            <p:strVal val="#ppt_w"/>
                                          </p:val>
                                        </p:tav>
                                      </p:tavLst>
                                    </p:anim>
                                    <p:anim calcmode="lin" valueType="num">
                                      <p:cBhvr>
                                        <p:cTn id="8" dur="500" fill="hold"/>
                                        <p:tgtEl>
                                          <p:spTgt spid="2079750"/>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4" fill="hold" grpId="0" nodeType="afterEffect">
                                  <p:stCondLst>
                                    <p:cond delay="100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par>
                          <p:cTn id="13" fill="hold">
                            <p:stCondLst>
                              <p:cond delay="2700"/>
                            </p:stCondLst>
                            <p:childTnLst>
                              <p:par>
                                <p:cTn id="14" presetID="22" presetClass="entr" presetSubtype="4" fill="hold" grpId="0" nodeType="afterEffect">
                                  <p:stCondLst>
                                    <p:cond delay="100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500"/>
                                        <p:tgtEl>
                                          <p:spTgt spid="10"/>
                                        </p:tgtEl>
                                      </p:cBhvr>
                                    </p:animEffect>
                                  </p:childTnLst>
                                </p:cTn>
                              </p:par>
                            </p:childTnLst>
                          </p:cTn>
                        </p:par>
                        <p:par>
                          <p:cTn id="17" fill="hold">
                            <p:stCondLst>
                              <p:cond delay="4200"/>
                            </p:stCondLst>
                            <p:childTnLst>
                              <p:par>
                                <p:cTn id="18" presetID="22" presetClass="entr" presetSubtype="4" fill="hold" grpId="0" nodeType="afterEffect">
                                  <p:stCondLst>
                                    <p:cond delay="100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5700"/>
                            </p:stCondLst>
                            <p:childTnLst>
                              <p:par>
                                <p:cTn id="22" presetID="22" presetClass="entr" presetSubtype="4" fill="hold" grpId="0" nodeType="afterEffect">
                                  <p:stCondLst>
                                    <p:cond delay="1000"/>
                                  </p:stCondLst>
                                  <p:childTnLst>
                                    <p:set>
                                      <p:cBhvr>
                                        <p:cTn id="23" dur="1" fill="hold">
                                          <p:stCondLst>
                                            <p:cond delay="0"/>
                                          </p:stCondLst>
                                        </p:cTn>
                                        <p:tgtEl>
                                          <p:spTgt spid="12"/>
                                        </p:tgtEl>
                                        <p:attrNameLst>
                                          <p:attrName>style.visibility</p:attrName>
                                        </p:attrNameLst>
                                      </p:cBhvr>
                                      <p:to>
                                        <p:strVal val="visible"/>
                                      </p:to>
                                    </p:set>
                                    <p:animEffect transition="in" filter="wipe(down)">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9750" grpId="0" animBg="1"/>
      <p:bldP spid="9" grpId="0" animBg="1"/>
      <p:bldP spid="10" grpId="0" animBg="1"/>
      <p:bldP spid="11" grpId="0" animBg="1"/>
      <p:bldP spid="12" grpId="0" animBg="1"/>
    </p:bldLst>
  </p:timing>
</p:sld>
</file>

<file path=ppt/slides/slide6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993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994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994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169B2D6-33BA-4F31-AE94-E9D48137D90F}" type="slidenum">
              <a:rPr lang="en-US" sz="900"/>
              <a:pPr algn="r" eaLnBrk="0" hangingPunct="0">
                <a:lnSpc>
                  <a:spcPct val="85000"/>
                </a:lnSpc>
                <a:spcBef>
                  <a:spcPct val="20000"/>
                </a:spcBef>
              </a:pPr>
              <a:t>61</a:t>
            </a:fld>
            <a:endParaRPr lang="en-US" sz="900"/>
          </a:p>
        </p:txBody>
      </p:sp>
      <p:sp>
        <p:nvSpPr>
          <p:cNvPr id="39942" name="Rectangle 2"/>
          <p:cNvSpPr>
            <a:spLocks noGrp="1" noChangeArrowheads="1"/>
          </p:cNvSpPr>
          <p:nvPr>
            <p:ph type="title" idx="4294967295"/>
          </p:nvPr>
        </p:nvSpPr>
        <p:spPr>
          <a:xfrm>
            <a:off x="94129" y="90488"/>
            <a:ext cx="7866529" cy="860425"/>
          </a:xfrm>
        </p:spPr>
        <p:txBody>
          <a:bodyPr/>
          <a:lstStyle/>
          <a:p>
            <a:r>
              <a:rPr lang="en-US" dirty="0" smtClean="0"/>
              <a:t>Average Age of Vehicles on the Road, 2006—2013</a:t>
            </a:r>
          </a:p>
        </p:txBody>
      </p:sp>
      <p:graphicFrame>
        <p:nvGraphicFramePr>
          <p:cNvPr id="39938" name="Object 3"/>
          <p:cNvGraphicFramePr>
            <a:graphicFrameLocks noChangeAspect="1"/>
          </p:cNvGraphicFramePr>
          <p:nvPr/>
        </p:nvGraphicFramePr>
        <p:xfrm>
          <a:off x="258548" y="2294159"/>
          <a:ext cx="8445500" cy="3497262"/>
        </p:xfrm>
        <a:graphic>
          <a:graphicData uri="http://schemas.openxmlformats.org/presentationml/2006/ole">
            <mc:AlternateContent xmlns:mc="http://schemas.openxmlformats.org/markup-compatibility/2006">
              <mc:Choice xmlns:v="urn:schemas-microsoft-com:vml" Requires="v">
                <p:oleObj spid="_x0000_s20920388" name="Chart" r:id="rId4" imgW="8543899" imgH="3524253" progId="MSGraph.Chart.8">
                  <p:embed followColorScheme="full"/>
                </p:oleObj>
              </mc:Choice>
              <mc:Fallback>
                <p:oleObj name="Chart" r:id="rId4" imgW="8543899" imgH="3524253"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258548" y="2294159"/>
                        <a:ext cx="8445500" cy="3497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943" name="Rectangle 4"/>
          <p:cNvSpPr>
            <a:spLocks noChangeArrowheads="1"/>
          </p:cNvSpPr>
          <p:nvPr/>
        </p:nvSpPr>
        <p:spPr bwMode="auto">
          <a:xfrm>
            <a:off x="0" y="6446560"/>
            <a:ext cx="7616825"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Polk, August 2013 Survey; Insurance </a:t>
            </a:r>
            <a:r>
              <a:rPr lang="en-US" sz="1100" dirty="0"/>
              <a:t>Information </a:t>
            </a:r>
            <a:r>
              <a:rPr lang="en-US" sz="1100" dirty="0" smtClean="0"/>
              <a:t>Institute.</a:t>
            </a:r>
            <a:endParaRPr lang="en-US" sz="1100" dirty="0"/>
          </a:p>
        </p:txBody>
      </p:sp>
      <p:sp>
        <p:nvSpPr>
          <p:cNvPr id="39944" name="Rectangle 5"/>
          <p:cNvSpPr>
            <a:spLocks noChangeArrowheads="1"/>
          </p:cNvSpPr>
          <p:nvPr/>
        </p:nvSpPr>
        <p:spPr bwMode="black">
          <a:xfrm>
            <a:off x="162228" y="1720111"/>
            <a:ext cx="8221662" cy="49244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Average Vehicle</a:t>
            </a:r>
          </a:p>
          <a:p>
            <a:pPr defTabSz="114300" eaLnBrk="0" hangingPunct="0">
              <a:lnSpc>
                <a:spcPct val="90000"/>
              </a:lnSpc>
              <a:spcBef>
                <a:spcPct val="20000"/>
              </a:spcBef>
            </a:pPr>
            <a:r>
              <a:rPr lang="en-US" sz="1600" b="1" dirty="0" smtClean="0">
                <a:solidFill>
                  <a:srgbClr val="225A7A"/>
                </a:solidFill>
              </a:rPr>
              <a:t> Age (Years)</a:t>
            </a:r>
            <a:endParaRPr lang="en-US" sz="1600" b="1" dirty="0">
              <a:solidFill>
                <a:srgbClr val="225A7A"/>
              </a:solidFill>
            </a:endParaRPr>
          </a:p>
        </p:txBody>
      </p:sp>
      <p:sp>
        <p:nvSpPr>
          <p:cNvPr id="2116614" name="Rectangle 6"/>
          <p:cNvSpPr>
            <a:spLocks noChangeArrowheads="1"/>
          </p:cNvSpPr>
          <p:nvPr/>
        </p:nvSpPr>
        <p:spPr bwMode="blackWhite">
          <a:xfrm>
            <a:off x="634180" y="5471652"/>
            <a:ext cx="8244349" cy="112087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The average age of a vehicle on the road is </a:t>
            </a:r>
            <a:r>
              <a:rPr lang="en-US" b="1" dirty="0" err="1" smtClean="0">
                <a:solidFill>
                  <a:srgbClr val="FFFFFF"/>
                </a:solidFill>
              </a:rPr>
              <a:t>is</a:t>
            </a:r>
            <a:r>
              <a:rPr lang="en-US" b="1" dirty="0" smtClean="0">
                <a:solidFill>
                  <a:srgbClr val="FFFFFF"/>
                </a:solidFill>
              </a:rPr>
              <a:t> expected to continue to increase until 2018.  By 2018, the number of vehicles 12+ years old is expected to rise 11.6% from 2013 and the number that are under 5 years old is expected to increase by 41% </a:t>
            </a:r>
            <a:endParaRPr lang="en-US" b="1" dirty="0">
              <a:solidFill>
                <a:srgbClr val="FFFFFF"/>
              </a:solidFill>
            </a:endParaRPr>
          </a:p>
        </p:txBody>
      </p:sp>
      <p:sp>
        <p:nvSpPr>
          <p:cNvPr id="11" name="AutoShape 8"/>
          <p:cNvSpPr>
            <a:spLocks noChangeArrowheads="1"/>
          </p:cNvSpPr>
          <p:nvPr/>
        </p:nvSpPr>
        <p:spPr bwMode="blackWhite">
          <a:xfrm>
            <a:off x="6140244" y="1220070"/>
            <a:ext cx="2703871" cy="1021684"/>
          </a:xfrm>
          <a:prstGeom prst="wedgeRectCallout">
            <a:avLst>
              <a:gd name="adj1" fmla="val 28012"/>
              <a:gd name="adj2" fmla="val 8760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The average vehicle age reached a record 11.4 years in 2013</a:t>
            </a:r>
            <a:endParaRPr lang="en-US" b="1" i="1" dirty="0">
              <a:solidFill>
                <a:schemeClr val="bg1"/>
              </a:solidFill>
              <a:cs typeface="+mn-cs"/>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61</a:t>
            </a:fld>
            <a:endParaRPr lang="en-US"/>
          </a:p>
        </p:txBody>
      </p:sp>
      <p:sp>
        <p:nvSpPr>
          <p:cNvPr id="14" name="Text Box 17"/>
          <p:cNvSpPr txBox="1">
            <a:spLocks noChangeArrowheads="1"/>
          </p:cNvSpPr>
          <p:nvPr/>
        </p:nvSpPr>
        <p:spPr bwMode="auto">
          <a:xfrm>
            <a:off x="2256502" y="1179871"/>
            <a:ext cx="3539613" cy="1754326"/>
          </a:xfrm>
          <a:prstGeom prst="rect">
            <a:avLst/>
          </a:prstGeom>
          <a:solidFill>
            <a:srgbClr val="28688C"/>
          </a:solidFill>
          <a:ln w="9525" algn="ctr">
            <a:noFill/>
            <a:miter lim="800000"/>
            <a:headEnd/>
            <a:tailEnd/>
          </a:ln>
        </p:spPr>
        <p:txBody>
          <a:bodyPr wrap="square">
            <a:spAutoFit/>
          </a:bodyPr>
          <a:lstStyle/>
          <a:p>
            <a:pPr algn="ctr" fontAlgn="base">
              <a:spcBef>
                <a:spcPct val="0"/>
              </a:spcBef>
              <a:spcAft>
                <a:spcPct val="0"/>
              </a:spcAft>
            </a:pPr>
            <a:r>
              <a:rPr lang="en-US" b="1" dirty="0" smtClean="0">
                <a:solidFill>
                  <a:srgbClr val="FFFFFF"/>
                </a:solidFill>
                <a:latin typeface="Arial" charset="0"/>
                <a:cs typeface="Arial" charset="0"/>
              </a:rPr>
              <a:t>Average vehicle age continues to increase because the </a:t>
            </a:r>
            <a:r>
              <a:rPr lang="en-US" b="1" dirty="0" smtClean="0">
                <a:solidFill>
                  <a:srgbClr val="FFFFFF"/>
                </a:solidFill>
              </a:rPr>
              <a:t>slow economy leads many drivers to keep cars on the road longer and because cars are becoming more reliable</a:t>
            </a:r>
            <a:endParaRPr lang="en-US"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500"/>
                                  </p:stCondLst>
                                  <p:childTnLst>
                                    <p:set>
                                      <p:cBhvr>
                                        <p:cTn id="6" dur="1" fill="hold">
                                          <p:stCondLst>
                                            <p:cond delay="0"/>
                                          </p:stCondLst>
                                        </p:cTn>
                                        <p:tgtEl>
                                          <p:spTgt spid="2116614"/>
                                        </p:tgtEl>
                                        <p:attrNameLst>
                                          <p:attrName>style.visibility</p:attrName>
                                        </p:attrNameLst>
                                      </p:cBhvr>
                                      <p:to>
                                        <p:strVal val="visible"/>
                                      </p:to>
                                    </p:set>
                                    <p:anim calcmode="lin" valueType="num">
                                      <p:cBhvr>
                                        <p:cTn id="7" dur="500" fill="hold"/>
                                        <p:tgtEl>
                                          <p:spTgt spid="2116614"/>
                                        </p:tgtEl>
                                        <p:attrNameLst>
                                          <p:attrName>ppt_w</p:attrName>
                                        </p:attrNameLst>
                                      </p:cBhvr>
                                      <p:tavLst>
                                        <p:tav tm="0">
                                          <p:val>
                                            <p:fltVal val="0"/>
                                          </p:val>
                                        </p:tav>
                                        <p:tav tm="100000">
                                          <p:val>
                                            <p:strVal val="#ppt_w"/>
                                          </p:val>
                                        </p:tav>
                                      </p:tavLst>
                                    </p:anim>
                                    <p:anim calcmode="lin" valueType="num">
                                      <p:cBhvr>
                                        <p:cTn id="8" dur="500" fill="hold"/>
                                        <p:tgtEl>
                                          <p:spTgt spid="2116614"/>
                                        </p:tgtEl>
                                        <p:attrNameLst>
                                          <p:attrName>ppt_h</p:attrName>
                                        </p:attrNameLst>
                                      </p:cBhvr>
                                      <p:tavLst>
                                        <p:tav tm="0">
                                          <p:val>
                                            <p:fltVal val="0"/>
                                          </p:val>
                                        </p:tav>
                                        <p:tav tm="100000">
                                          <p:val>
                                            <p:strVal val="#ppt_h"/>
                                          </p:val>
                                        </p:tav>
                                      </p:tavLst>
                                    </p:anim>
                                    <p:animEffect transition="in" filter="fade">
                                      <p:cBhvr>
                                        <p:cTn id="9" dur="500"/>
                                        <p:tgtEl>
                                          <p:spTgt spid="2116614"/>
                                        </p:tgtEl>
                                      </p:cBhvr>
                                    </p:animEffect>
                                  </p:childTnLst>
                                </p:cTn>
                              </p:par>
                            </p:childTnLst>
                          </p:cTn>
                        </p:par>
                        <p:par>
                          <p:cTn id="10" fill="hold">
                            <p:stCondLst>
                              <p:cond delay="1000"/>
                            </p:stCondLst>
                            <p:childTnLst>
                              <p:par>
                                <p:cTn id="11" presetID="22" presetClass="entr" presetSubtype="8" fill="hold" grpId="0" nodeType="afterEffect">
                                  <p:stCondLst>
                                    <p:cond delay="100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6614" grpId="0" animBg="1"/>
      <p:bldP spid="11" grpId="0" animBg="1"/>
    </p:bld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304D1B2-FCFB-47FF-9729-B56EB152D928}" type="slidenum">
              <a:rPr lang="en-US" sz="900"/>
              <a:pPr algn="r" eaLnBrk="0" hangingPunct="0">
                <a:lnSpc>
                  <a:spcPct val="85000"/>
                </a:lnSpc>
                <a:spcBef>
                  <a:spcPct val="20000"/>
                </a:spcBef>
              </a:pPr>
              <a:t>62</a:t>
            </a:fld>
            <a:endParaRPr lang="en-US" sz="900"/>
          </a:p>
        </p:txBody>
      </p:sp>
      <p:sp>
        <p:nvSpPr>
          <p:cNvPr id="11270" name="Rectangle 7"/>
          <p:cNvSpPr>
            <a:spLocks noGrp="1" noChangeArrowheads="1"/>
          </p:cNvSpPr>
          <p:nvPr>
            <p:ph type="title" idx="4294967295"/>
          </p:nvPr>
        </p:nvSpPr>
        <p:spPr>
          <a:xfrm>
            <a:off x="450850" y="161925"/>
            <a:ext cx="7400925" cy="860425"/>
          </a:xfrm>
        </p:spPr>
        <p:txBody>
          <a:bodyPr/>
          <a:lstStyle/>
          <a:p>
            <a:r>
              <a:rPr lang="en-US" dirty="0" smtClean="0"/>
              <a:t>Auto Insurance Price Index</a:t>
            </a:r>
            <a:br>
              <a:rPr lang="en-US" dirty="0" smtClean="0"/>
            </a:br>
            <a:r>
              <a:rPr lang="en-US" dirty="0" smtClean="0"/>
              <a:t>vs. CPI, 1994–2014*</a:t>
            </a:r>
          </a:p>
        </p:txBody>
      </p:sp>
      <p:sp>
        <p:nvSpPr>
          <p:cNvPr id="11271" name="Text Box 5"/>
          <p:cNvSpPr txBox="1">
            <a:spLocks noChangeArrowheads="1"/>
          </p:cNvSpPr>
          <p:nvPr/>
        </p:nvSpPr>
        <p:spPr bwMode="auto">
          <a:xfrm>
            <a:off x="0" y="6389410"/>
            <a:ext cx="87249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*Seasonally adjusted, through March 2014</a:t>
            </a:r>
            <a:endParaRPr lang="en-US" sz="1100" dirty="0"/>
          </a:p>
          <a:p>
            <a:pPr eaLnBrk="0" hangingPunct="0">
              <a:lnSpc>
                <a:spcPct val="85000"/>
              </a:lnSpc>
              <a:spcBef>
                <a:spcPct val="25000"/>
              </a:spcBef>
              <a:buClr>
                <a:schemeClr val="accent2"/>
              </a:buClr>
              <a:buFont typeface="Wingdings" pitchFamily="2" charset="2"/>
              <a:buNone/>
            </a:pPr>
            <a:r>
              <a:rPr lang="en-US" sz="1100" dirty="0"/>
              <a:t>Sources: US Bureau of Labor Statistics;  National Bureau of Economic Research (recession dates); Insurance Information </a:t>
            </a:r>
            <a:r>
              <a:rPr lang="en-US" sz="1100" dirty="0" smtClean="0"/>
              <a:t>Institute.</a:t>
            </a:r>
            <a:endParaRPr lang="en-US" sz="1100" dirty="0"/>
          </a:p>
        </p:txBody>
      </p:sp>
      <p:graphicFrame>
        <p:nvGraphicFramePr>
          <p:cNvPr id="11266" name="Object 8"/>
          <p:cNvGraphicFramePr>
            <a:graphicFrameLocks noChangeAspect="1"/>
          </p:cNvGraphicFramePr>
          <p:nvPr>
            <p:extLst/>
          </p:nvPr>
        </p:nvGraphicFramePr>
        <p:xfrm>
          <a:off x="257175" y="685800"/>
          <a:ext cx="8343900" cy="4838700"/>
        </p:xfrm>
        <a:graphic>
          <a:graphicData uri="http://schemas.openxmlformats.org/presentationml/2006/ole">
            <mc:AlternateContent xmlns:mc="http://schemas.openxmlformats.org/markup-compatibility/2006">
              <mc:Choice xmlns:v="urn:schemas-microsoft-com:vml" Requires="v">
                <p:oleObj spid="_x0000_s27832382" name="Chart" r:id="rId4" imgW="8343967" imgH="4381555" progId="MSGraph.Chart.8">
                  <p:embed followColorScheme="full"/>
                </p:oleObj>
              </mc:Choice>
              <mc:Fallback>
                <p:oleObj name="Chart" r:id="rId4" imgW="8343967" imgH="4381555" progId="MSGraph.Chart.8">
                  <p:embed followColorScheme="full"/>
                  <p:pic>
                    <p:nvPicPr>
                      <p:cNvPr id="0" name=""/>
                      <p:cNvPicPr>
                        <a:picLocks noChangeAspect="1" noChangeArrowheads="1"/>
                      </p:cNvPicPr>
                      <p:nvPr/>
                    </p:nvPicPr>
                    <p:blipFill>
                      <a:blip r:embed="rId5"/>
                      <a:srcRect/>
                      <a:stretch>
                        <a:fillRect/>
                      </a:stretch>
                    </p:blipFill>
                    <p:spPr bwMode="gray">
                      <a:xfrm>
                        <a:off x="257175" y="685800"/>
                        <a:ext cx="8343900"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extBox 1"/>
          <p:cNvSpPr txBox="1"/>
          <p:nvPr/>
        </p:nvSpPr>
        <p:spPr>
          <a:xfrm>
            <a:off x="192760" y="1069886"/>
            <a:ext cx="2057400" cy="307777"/>
          </a:xfrm>
          <a:prstGeom prst="rect">
            <a:avLst/>
          </a:prstGeom>
          <a:noFill/>
        </p:spPr>
        <p:txBody>
          <a:bodyPr wrap="square" rtlCol="0">
            <a:spAutoFit/>
          </a:bodyPr>
          <a:lstStyle/>
          <a:p>
            <a:r>
              <a:rPr lang="en-US" sz="1400" dirty="0" smtClean="0"/>
              <a:t>Index: Jan 1994 = 100</a:t>
            </a:r>
            <a:endParaRPr lang="en-US" sz="1400" dirty="0"/>
          </a:p>
        </p:txBody>
      </p:sp>
      <p:sp>
        <p:nvSpPr>
          <p:cNvPr id="9" name="Rectangle 4"/>
          <p:cNvSpPr>
            <a:spLocks noChangeArrowheads="1"/>
          </p:cNvSpPr>
          <p:nvPr/>
        </p:nvSpPr>
        <p:spPr bwMode="blackWhite">
          <a:xfrm>
            <a:off x="200536" y="5524500"/>
            <a:ext cx="8756650" cy="80457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dirty="0" smtClean="0">
                <a:solidFill>
                  <a:srgbClr val="FFFFFF"/>
                </a:solidFill>
              </a:rPr>
              <a:t>Annual average growth rate of the CPI from 1994 to now: 2.5%.</a:t>
            </a:r>
            <a:br>
              <a:rPr lang="en-US" sz="1600" b="1" dirty="0" smtClean="0">
                <a:solidFill>
                  <a:srgbClr val="FFFFFF"/>
                </a:solidFill>
              </a:rPr>
            </a:br>
            <a:r>
              <a:rPr lang="en-US" sz="1600" b="1" dirty="0" smtClean="0">
                <a:solidFill>
                  <a:srgbClr val="FFFFFF"/>
                </a:solidFill>
              </a:rPr>
              <a:t>Annual </a:t>
            </a:r>
            <a:r>
              <a:rPr lang="en-US" sz="1600" b="1" dirty="0">
                <a:solidFill>
                  <a:srgbClr val="FFFFFF"/>
                </a:solidFill>
              </a:rPr>
              <a:t>average growth rate of </a:t>
            </a:r>
            <a:r>
              <a:rPr lang="en-US" sz="1600" b="1" dirty="0" smtClean="0">
                <a:solidFill>
                  <a:srgbClr val="FFFFFF"/>
                </a:solidFill>
              </a:rPr>
              <a:t>auto insurance prices from </a:t>
            </a:r>
            <a:r>
              <a:rPr lang="en-US" sz="1600" b="1" dirty="0">
                <a:solidFill>
                  <a:srgbClr val="FFFFFF"/>
                </a:solidFill>
              </a:rPr>
              <a:t>1994 to now: </a:t>
            </a:r>
            <a:r>
              <a:rPr lang="en-US" sz="1600" b="1" dirty="0" smtClean="0">
                <a:solidFill>
                  <a:srgbClr val="FFFFFF"/>
                </a:solidFill>
              </a:rPr>
              <a:t>3.3%. </a:t>
            </a:r>
            <a:endParaRPr lang="en-US" sz="1600" b="1" dirty="0">
              <a:solidFill>
                <a:srgbClr val="FFFFFF"/>
              </a:solidFill>
            </a:endParaRPr>
          </a:p>
        </p:txBody>
      </p:sp>
    </p:spTree>
    <p:extLst>
      <p:ext uri="{BB962C8B-B14F-4D97-AF65-F5344CB8AC3E}">
        <p14:creationId xmlns:p14="http://schemas.microsoft.com/office/powerpoint/2010/main" val="149216556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3" name="Rectangle 105"/>
          <p:cNvSpPr>
            <a:spLocks noGrp="1" noChangeArrowheads="1"/>
          </p:cNvSpPr>
          <p:nvPr>
            <p:ph type="dt" sz="quarter" idx="10"/>
          </p:nvPr>
        </p:nvSpPr>
        <p:spPr>
          <a:noFill/>
        </p:spPr>
        <p:txBody>
          <a:bodyPr/>
          <a:lstStyle/>
          <a:p>
            <a:r>
              <a:rPr lang="en-US" smtClean="0"/>
              <a:t>12/01/09 - 9pm</a:t>
            </a:r>
          </a:p>
        </p:txBody>
      </p:sp>
      <p:sp>
        <p:nvSpPr>
          <p:cNvPr id="10244"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0245" name="Rectangle 110"/>
          <p:cNvSpPr>
            <a:spLocks noGrp="1" noChangeArrowheads="1"/>
          </p:cNvSpPr>
          <p:nvPr>
            <p:ph type="sldNum" sz="quarter" idx="12"/>
          </p:nvPr>
        </p:nvSpPr>
        <p:spPr>
          <a:noFill/>
        </p:spPr>
        <p:txBody>
          <a:bodyPr/>
          <a:lstStyle/>
          <a:p>
            <a:fld id="{02944D95-B26D-49DD-9858-EE03E93ABDF7}" type="slidenum">
              <a:rPr lang="en-US" smtClean="0"/>
              <a:pPr/>
              <a:t>63</a:t>
            </a:fld>
            <a:endParaRPr lang="en-US" smtClean="0"/>
          </a:p>
        </p:txBody>
      </p:sp>
      <p:sp>
        <p:nvSpPr>
          <p:cNvPr id="10246" name="Rectangle 2"/>
          <p:cNvSpPr>
            <a:spLocks noGrp="1" noChangeArrowheads="1"/>
          </p:cNvSpPr>
          <p:nvPr>
            <p:ph type="title"/>
          </p:nvPr>
        </p:nvSpPr>
        <p:spPr/>
        <p:txBody>
          <a:bodyPr/>
          <a:lstStyle/>
          <a:p>
            <a:r>
              <a:rPr lang="en-US" sz="2800" dirty="0" smtClean="0"/>
              <a:t>Yearly Change in Auto Insurance Prices vs. Median Weekly Earnings</a:t>
            </a:r>
          </a:p>
        </p:txBody>
      </p:sp>
      <p:sp>
        <p:nvSpPr>
          <p:cNvPr id="10248" name="Rectangle 4"/>
          <p:cNvSpPr>
            <a:spLocks noChangeArrowheads="1"/>
          </p:cNvSpPr>
          <p:nvPr/>
        </p:nvSpPr>
        <p:spPr bwMode="auto">
          <a:xfrm>
            <a:off x="0" y="6567151"/>
            <a:ext cx="7569200" cy="290849"/>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smtClean="0"/>
              <a:t>Sources</a:t>
            </a:r>
            <a:r>
              <a:rPr lang="en-US" sz="1100" dirty="0"/>
              <a:t>: US Bureau of Labor Statistics; Insurance Information Institute</a:t>
            </a:r>
          </a:p>
        </p:txBody>
      </p:sp>
      <p:graphicFrame>
        <p:nvGraphicFramePr>
          <p:cNvPr id="10242" name="Object 2"/>
          <p:cNvGraphicFramePr>
            <a:graphicFrameLocks/>
          </p:cNvGraphicFramePr>
          <p:nvPr>
            <p:extLst/>
          </p:nvPr>
        </p:nvGraphicFramePr>
        <p:xfrm>
          <a:off x="146050" y="1219200"/>
          <a:ext cx="8902700" cy="4646613"/>
        </p:xfrm>
        <a:graphic>
          <a:graphicData uri="http://schemas.openxmlformats.org/presentationml/2006/ole">
            <mc:AlternateContent xmlns:mc="http://schemas.openxmlformats.org/markup-compatibility/2006">
              <mc:Choice xmlns:v="urn:schemas-microsoft-com:vml" Requires="v">
                <p:oleObj spid="_x0000_s27833405" name="Chart" r:id="rId4" imgW="8382000" imgH="4657682" progId="MSGraph.Chart.8">
                  <p:embed followColorScheme="full"/>
                </p:oleObj>
              </mc:Choice>
              <mc:Fallback>
                <p:oleObj name="Chart" r:id="rId4" imgW="8382000" imgH="4657682" progId="MSGraph.Chart.8">
                  <p:embed followColorScheme="full"/>
                  <p:pic>
                    <p:nvPicPr>
                      <p:cNvPr id="0" name=""/>
                      <p:cNvPicPr>
                        <a:picLocks noChangeArrowheads="1"/>
                      </p:cNvPicPr>
                      <p:nvPr/>
                    </p:nvPicPr>
                    <p:blipFill>
                      <a:blip r:embed="rId5"/>
                      <a:srcRect/>
                      <a:stretch>
                        <a:fillRect/>
                      </a:stretch>
                    </p:blipFill>
                    <p:spPr bwMode="auto">
                      <a:xfrm>
                        <a:off x="146050" y="1219200"/>
                        <a:ext cx="8902700" cy="4646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624800554"/>
      </p:ext>
    </p:extLst>
  </p:cSld>
  <p:clrMapOvr>
    <a:masterClrMapping/>
  </p:clrMapOvr>
  <p:transition>
    <p:wipe dir="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3" name="Rectangle 105"/>
          <p:cNvSpPr>
            <a:spLocks noGrp="1" noChangeArrowheads="1"/>
          </p:cNvSpPr>
          <p:nvPr>
            <p:ph type="dt" sz="quarter" idx="10"/>
          </p:nvPr>
        </p:nvSpPr>
        <p:spPr>
          <a:noFill/>
        </p:spPr>
        <p:txBody>
          <a:bodyPr/>
          <a:lstStyle/>
          <a:p>
            <a:r>
              <a:rPr lang="en-US" smtClean="0"/>
              <a:t>12/01/09 - 9pm</a:t>
            </a:r>
          </a:p>
        </p:txBody>
      </p:sp>
      <p:sp>
        <p:nvSpPr>
          <p:cNvPr id="10244"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0245" name="Rectangle 110"/>
          <p:cNvSpPr>
            <a:spLocks noGrp="1" noChangeArrowheads="1"/>
          </p:cNvSpPr>
          <p:nvPr>
            <p:ph type="sldNum" sz="quarter" idx="12"/>
          </p:nvPr>
        </p:nvSpPr>
        <p:spPr>
          <a:noFill/>
        </p:spPr>
        <p:txBody>
          <a:bodyPr/>
          <a:lstStyle/>
          <a:p>
            <a:fld id="{02944D95-B26D-49DD-9858-EE03E93ABDF7}" type="slidenum">
              <a:rPr lang="en-US" smtClean="0"/>
              <a:pPr/>
              <a:t>64</a:t>
            </a:fld>
            <a:endParaRPr lang="en-US" smtClean="0"/>
          </a:p>
        </p:txBody>
      </p:sp>
      <p:sp>
        <p:nvSpPr>
          <p:cNvPr id="10246" name="Rectangle 2"/>
          <p:cNvSpPr>
            <a:spLocks noGrp="1" noChangeArrowheads="1"/>
          </p:cNvSpPr>
          <p:nvPr>
            <p:ph type="title"/>
          </p:nvPr>
        </p:nvSpPr>
        <p:spPr/>
        <p:txBody>
          <a:bodyPr/>
          <a:lstStyle/>
          <a:p>
            <a:r>
              <a:rPr lang="en-US" sz="2800" dirty="0" smtClean="0"/>
              <a:t>Monthly Change* in Auto Insurance Prices, January 2005 - December 2013</a:t>
            </a:r>
          </a:p>
        </p:txBody>
      </p:sp>
      <p:sp>
        <p:nvSpPr>
          <p:cNvPr id="10247" name="Rectangle 3"/>
          <p:cNvSpPr>
            <a:spLocks noChangeArrowheads="1"/>
          </p:cNvSpPr>
          <p:nvPr/>
        </p:nvSpPr>
        <p:spPr bwMode="black">
          <a:xfrm>
            <a:off x="227013" y="1068388"/>
            <a:ext cx="8221662" cy="6651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 Change</a:t>
            </a:r>
            <a:br>
              <a:rPr lang="en-US" sz="1600" b="1">
                <a:solidFill>
                  <a:srgbClr val="225A7A"/>
                </a:solidFill>
              </a:rPr>
            </a:br>
            <a:r>
              <a:rPr lang="en-US" sz="1600" b="1">
                <a:solidFill>
                  <a:srgbClr val="225A7A"/>
                </a:solidFill>
              </a:rPr>
              <a:t>from same month,</a:t>
            </a:r>
            <a:br>
              <a:rPr lang="en-US" sz="1600" b="1">
                <a:solidFill>
                  <a:srgbClr val="225A7A"/>
                </a:solidFill>
              </a:rPr>
            </a:br>
            <a:r>
              <a:rPr lang="en-US" sz="1600" b="1">
                <a:solidFill>
                  <a:srgbClr val="225A7A"/>
                </a:solidFill>
              </a:rPr>
              <a:t>prior year)</a:t>
            </a:r>
          </a:p>
        </p:txBody>
      </p:sp>
      <p:sp>
        <p:nvSpPr>
          <p:cNvPr id="10248" name="Rectangle 4"/>
          <p:cNvSpPr>
            <a:spLocks noChangeArrowheads="1"/>
          </p:cNvSpPr>
          <p:nvPr/>
        </p:nvSpPr>
        <p:spPr bwMode="auto">
          <a:xfrm>
            <a:off x="0" y="6415088"/>
            <a:ext cx="7569200" cy="4429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	Percentage change from same month in prior year, seasonally adjusted.</a:t>
            </a:r>
          </a:p>
          <a:p>
            <a:pPr marL="133350" indent="-133350" eaLnBrk="0" hangingPunct="0">
              <a:lnSpc>
                <a:spcPct val="90000"/>
              </a:lnSpc>
              <a:buClr>
                <a:schemeClr val="accent2"/>
              </a:buClr>
              <a:buFont typeface="Wingdings" pitchFamily="2" charset="2"/>
              <a:buNone/>
              <a:tabLst>
                <a:tab pos="112713" algn="r"/>
              </a:tabLst>
            </a:pPr>
            <a:r>
              <a:rPr lang="en-US" sz="1100"/>
              <a:t>Sources: US Bureau of Labor Statistics; Insurance Information Institute</a:t>
            </a:r>
          </a:p>
        </p:txBody>
      </p:sp>
      <p:graphicFrame>
        <p:nvGraphicFramePr>
          <p:cNvPr id="10242" name="Object 2"/>
          <p:cNvGraphicFramePr>
            <a:graphicFrameLocks/>
          </p:cNvGraphicFramePr>
          <p:nvPr/>
        </p:nvGraphicFramePr>
        <p:xfrm>
          <a:off x="147638" y="1612900"/>
          <a:ext cx="8902700" cy="4646613"/>
        </p:xfrm>
        <a:graphic>
          <a:graphicData uri="http://schemas.openxmlformats.org/presentationml/2006/ole">
            <mc:AlternateContent xmlns:mc="http://schemas.openxmlformats.org/markup-compatibility/2006">
              <mc:Choice xmlns:v="urn:schemas-microsoft-com:vml" Requires="v">
                <p:oleObj spid="_x0000_s12259395" name="Chart" r:id="rId4" imgW="8382000" imgH="4657682" progId="MSGraph.Chart.8">
                  <p:embed followColorScheme="full"/>
                </p:oleObj>
              </mc:Choice>
              <mc:Fallback>
                <p:oleObj name="Chart" r:id="rId4" imgW="8382000" imgH="4657682"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638" y="1612900"/>
                        <a:ext cx="8902700" cy="4646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AutoShape 6"/>
          <p:cNvSpPr>
            <a:spLocks noChangeArrowheads="1"/>
          </p:cNvSpPr>
          <p:nvPr/>
        </p:nvSpPr>
        <p:spPr bwMode="blackWhite">
          <a:xfrm>
            <a:off x="2328118" y="1120122"/>
            <a:ext cx="3575142" cy="802807"/>
          </a:xfrm>
          <a:prstGeom prst="wedgeRectCallout">
            <a:avLst>
              <a:gd name="adj1" fmla="val 66273"/>
              <a:gd name="adj2" fmla="val 4527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Auto Insurance Price Increases </a:t>
            </a:r>
            <a:r>
              <a:rPr lang="en-US" sz="1400" b="1" dirty="0" smtClean="0">
                <a:solidFill>
                  <a:schemeClr val="bg1"/>
                </a:solidFill>
              </a:rPr>
              <a:t>Averaged 5.1% </a:t>
            </a:r>
            <a:r>
              <a:rPr lang="en-US" sz="1400" b="1" dirty="0">
                <a:solidFill>
                  <a:schemeClr val="bg1"/>
                </a:solidFill>
              </a:rPr>
              <a:t>in 2010 over 2009, After Averaging </a:t>
            </a:r>
            <a:r>
              <a:rPr lang="en-US" sz="1400" b="1" dirty="0" smtClean="0">
                <a:solidFill>
                  <a:schemeClr val="bg1"/>
                </a:solidFill>
              </a:rPr>
              <a:t>4.5</a:t>
            </a:r>
            <a:r>
              <a:rPr lang="en-US" sz="1400" b="1" dirty="0">
                <a:solidFill>
                  <a:schemeClr val="bg1"/>
                </a:solidFill>
              </a:rPr>
              <a:t>% in 2009 over 2008</a:t>
            </a:r>
            <a:r>
              <a:rPr lang="en-US" sz="1400" b="1" dirty="0" smtClean="0">
                <a:solidFill>
                  <a:schemeClr val="bg1"/>
                </a:solidFill>
              </a:rPr>
              <a:t>.</a:t>
            </a:r>
            <a:endParaRPr lang="en-US" sz="1400" b="1" dirty="0">
              <a:solidFill>
                <a:schemeClr val="bg1"/>
              </a:solidFill>
            </a:endParaRPr>
          </a:p>
        </p:txBody>
      </p:sp>
      <p:sp>
        <p:nvSpPr>
          <p:cNvPr id="15" name="Oval 8"/>
          <p:cNvSpPr>
            <a:spLocks noChangeArrowheads="1"/>
          </p:cNvSpPr>
          <p:nvPr/>
        </p:nvSpPr>
        <p:spPr bwMode="auto">
          <a:xfrm rot="5400000">
            <a:off x="1769886" y="3067565"/>
            <a:ext cx="1889125" cy="3177519"/>
          </a:xfrm>
          <a:prstGeom prst="ellipse">
            <a:avLst/>
          </a:prstGeom>
          <a:noFill/>
          <a:ln w="38100">
            <a:solidFill>
              <a:srgbClr val="C00000"/>
            </a:solidFill>
            <a:round/>
            <a:headEnd/>
            <a:tailEnd/>
          </a:ln>
        </p:spPr>
        <p:txBody>
          <a:bodyPr wrap="none" lIns="92075" tIns="46038" rIns="92075" bIns="46038" anchor="ctr"/>
          <a:lstStyle/>
          <a:p>
            <a:pPr eaLnBrk="0" hangingPunct="0">
              <a:spcBef>
                <a:spcPct val="50000"/>
              </a:spcBef>
              <a:buClr>
                <a:srgbClr val="FF3300"/>
              </a:buClr>
              <a:buFont typeface="Wingdings" pitchFamily="2" charset="2"/>
              <a:buNone/>
            </a:pPr>
            <a:endParaRPr lang="en-US" sz="1000">
              <a:solidFill>
                <a:srgbClr val="FF0000"/>
              </a:solidFill>
              <a:latin typeface="Times New Roman" pitchFamily="18" charset="0"/>
            </a:endParaRPr>
          </a:p>
        </p:txBody>
      </p:sp>
      <p:sp>
        <p:nvSpPr>
          <p:cNvPr id="16" name="AutoShape 6"/>
          <p:cNvSpPr>
            <a:spLocks noChangeArrowheads="1"/>
          </p:cNvSpPr>
          <p:nvPr/>
        </p:nvSpPr>
        <p:spPr bwMode="blackWhite">
          <a:xfrm>
            <a:off x="4401541" y="3216011"/>
            <a:ext cx="2528047" cy="1882870"/>
          </a:xfrm>
          <a:prstGeom prst="wedgeRectCallout">
            <a:avLst>
              <a:gd name="adj1" fmla="val -63752"/>
              <a:gd name="adj2" fmla="val 2873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Underwriting performance remained strong even when prices were flat or falling due to improvements in underlying frequency and severity trends</a:t>
            </a:r>
          </a:p>
        </p:txBody>
      </p:sp>
      <p:sp>
        <p:nvSpPr>
          <p:cNvPr id="17" name="AutoShape 6"/>
          <p:cNvSpPr>
            <a:spLocks noChangeArrowheads="1"/>
          </p:cNvSpPr>
          <p:nvPr/>
        </p:nvSpPr>
        <p:spPr bwMode="blackWhite">
          <a:xfrm>
            <a:off x="987986" y="1990259"/>
            <a:ext cx="3625850" cy="1143000"/>
          </a:xfrm>
          <a:prstGeom prst="wedgeRectCallout">
            <a:avLst>
              <a:gd name="adj1" fmla="val -10049"/>
              <a:gd name="adj2" fmla="val 10160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PPA Auto, like most p/c lines, exhibits strong cyclicality in pricing.  Prices rose from 2000 to late 2005, were flat/falling in 2006 and 2007 before beginning to rise gain in 2008. </a:t>
            </a:r>
          </a:p>
        </p:txBody>
      </p:sp>
      <p:sp>
        <p:nvSpPr>
          <p:cNvPr id="14" name="AutoShape 6"/>
          <p:cNvSpPr>
            <a:spLocks noChangeArrowheads="1"/>
          </p:cNvSpPr>
          <p:nvPr/>
        </p:nvSpPr>
        <p:spPr bwMode="blackWhite">
          <a:xfrm>
            <a:off x="6569395" y="990456"/>
            <a:ext cx="2285999" cy="891988"/>
          </a:xfrm>
          <a:prstGeom prst="wedgeRectCallout">
            <a:avLst>
              <a:gd name="adj1" fmla="val 37830"/>
              <a:gd name="adj2" fmla="val 7432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Pricing weakened in 2011, strengthened in 2012/early 2013 but has since moderated</a:t>
            </a:r>
            <a:endParaRPr lang="en-US" sz="14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par>
                          <p:cTn id="8" fill="hold">
                            <p:stCondLst>
                              <p:cond delay="1500"/>
                            </p:stCondLst>
                            <p:childTnLst>
                              <p:par>
                                <p:cTn id="9" presetID="17" presetClass="entr" presetSubtype="4" fill="hold" grpId="0" nodeType="afterEffect">
                                  <p:stCondLst>
                                    <p:cond delay="100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ppt_x</p:attrName>
                                        </p:attrNameLst>
                                      </p:cBhvr>
                                      <p:tavLst>
                                        <p:tav tm="0">
                                          <p:val>
                                            <p:strVal val="#ppt_x"/>
                                          </p:val>
                                        </p:tav>
                                        <p:tav tm="100000">
                                          <p:val>
                                            <p:strVal val="#ppt_x"/>
                                          </p:val>
                                        </p:tav>
                                      </p:tavLst>
                                    </p:anim>
                                    <p:anim calcmode="lin" valueType="num">
                                      <p:cBhvr>
                                        <p:cTn id="12" dur="500" fill="hold"/>
                                        <p:tgtEl>
                                          <p:spTgt spid="15"/>
                                        </p:tgtEl>
                                        <p:attrNameLst>
                                          <p:attrName>ppt_y</p:attrName>
                                        </p:attrNameLst>
                                      </p:cBhvr>
                                      <p:tavLst>
                                        <p:tav tm="0">
                                          <p:val>
                                            <p:strVal val="#ppt_y+#ppt_h/2"/>
                                          </p:val>
                                        </p:tav>
                                        <p:tav tm="100000">
                                          <p:val>
                                            <p:strVal val="#ppt_y"/>
                                          </p:val>
                                        </p:tav>
                                      </p:tavLst>
                                    </p:anim>
                                    <p:anim calcmode="lin" valueType="num">
                                      <p:cBhvr>
                                        <p:cTn id="13" dur="500" fill="hold"/>
                                        <p:tgtEl>
                                          <p:spTgt spid="15"/>
                                        </p:tgtEl>
                                        <p:attrNameLst>
                                          <p:attrName>ppt_w</p:attrName>
                                        </p:attrNameLst>
                                      </p:cBhvr>
                                      <p:tavLst>
                                        <p:tav tm="0">
                                          <p:val>
                                            <p:strVal val="#ppt_w"/>
                                          </p:val>
                                        </p:tav>
                                        <p:tav tm="100000">
                                          <p:val>
                                            <p:strVal val="#ppt_w"/>
                                          </p:val>
                                        </p:tav>
                                      </p:tavLst>
                                    </p:anim>
                                    <p:anim calcmode="lin" valueType="num">
                                      <p:cBhvr>
                                        <p:cTn id="14" dur="500" fill="hold"/>
                                        <p:tgtEl>
                                          <p:spTgt spid="15"/>
                                        </p:tgtEl>
                                        <p:attrNameLst>
                                          <p:attrName>ppt_h</p:attrName>
                                        </p:attrNameLst>
                                      </p:cBhvr>
                                      <p:tavLst>
                                        <p:tav tm="0">
                                          <p:val>
                                            <p:fltVal val="0"/>
                                          </p:val>
                                        </p:tav>
                                        <p:tav tm="100000">
                                          <p:val>
                                            <p:strVal val="#ppt_h"/>
                                          </p:val>
                                        </p:tav>
                                      </p:tavLst>
                                    </p:anim>
                                  </p:childTnLst>
                                </p:cTn>
                              </p:par>
                            </p:childTnLst>
                          </p:cTn>
                        </p:par>
                        <p:par>
                          <p:cTn id="15" fill="hold">
                            <p:stCondLst>
                              <p:cond delay="3000"/>
                            </p:stCondLst>
                            <p:childTnLst>
                              <p:par>
                                <p:cTn id="16" presetID="22" presetClass="entr" presetSubtype="1" fill="hold" grpId="0" nodeType="afterEffect">
                                  <p:stCondLst>
                                    <p:cond delay="700"/>
                                  </p:stCondLst>
                                  <p:childTnLst>
                                    <p:set>
                                      <p:cBhvr>
                                        <p:cTn id="17" dur="1" fill="hold">
                                          <p:stCondLst>
                                            <p:cond delay="0"/>
                                          </p:stCondLst>
                                        </p:cTn>
                                        <p:tgtEl>
                                          <p:spTgt spid="16"/>
                                        </p:tgtEl>
                                        <p:attrNameLst>
                                          <p:attrName>style.visibility</p:attrName>
                                        </p:attrNameLst>
                                      </p:cBhvr>
                                      <p:to>
                                        <p:strVal val="visible"/>
                                      </p:to>
                                    </p:set>
                                    <p:animEffect transition="in" filter="wipe(up)">
                                      <p:cBhvr>
                                        <p:cTn id="18" dur="500"/>
                                        <p:tgtEl>
                                          <p:spTgt spid="16"/>
                                        </p:tgtEl>
                                      </p:cBhvr>
                                    </p:animEffect>
                                  </p:childTnLst>
                                </p:cTn>
                              </p:par>
                            </p:childTnLst>
                          </p:cTn>
                        </p:par>
                        <p:par>
                          <p:cTn id="19" fill="hold">
                            <p:stCondLst>
                              <p:cond delay="4200"/>
                            </p:stCondLst>
                            <p:childTnLst>
                              <p:par>
                                <p:cTn id="20" presetID="22" presetClass="entr" presetSubtype="2" fill="hold" grpId="0" nodeType="afterEffect">
                                  <p:stCondLst>
                                    <p:cond delay="1000"/>
                                  </p:stCondLst>
                                  <p:childTnLst>
                                    <p:set>
                                      <p:cBhvr>
                                        <p:cTn id="21" dur="1" fill="hold">
                                          <p:stCondLst>
                                            <p:cond delay="0"/>
                                          </p:stCondLst>
                                        </p:cTn>
                                        <p:tgtEl>
                                          <p:spTgt spid="17"/>
                                        </p:tgtEl>
                                        <p:attrNameLst>
                                          <p:attrName>style.visibility</p:attrName>
                                        </p:attrNameLst>
                                      </p:cBhvr>
                                      <p:to>
                                        <p:strVal val="visible"/>
                                      </p:to>
                                    </p:set>
                                    <p:animEffect transition="in" filter="wipe(right)">
                                      <p:cBhvr>
                                        <p:cTn id="22" dur="500"/>
                                        <p:tgtEl>
                                          <p:spTgt spid="17"/>
                                        </p:tgtEl>
                                      </p:cBhvr>
                                    </p:animEffect>
                                  </p:childTnLst>
                                </p:cTn>
                              </p:par>
                            </p:childTnLst>
                          </p:cTn>
                        </p:par>
                        <p:par>
                          <p:cTn id="23" fill="hold">
                            <p:stCondLst>
                              <p:cond delay="5700"/>
                            </p:stCondLst>
                            <p:childTnLst>
                              <p:par>
                                <p:cTn id="24" presetID="22" presetClass="entr" presetSubtype="2" fill="hold" grpId="0" nodeType="afterEffect">
                                  <p:stCondLst>
                                    <p:cond delay="1000"/>
                                  </p:stCondLst>
                                  <p:childTnLst>
                                    <p:set>
                                      <p:cBhvr>
                                        <p:cTn id="25" dur="1" fill="hold">
                                          <p:stCondLst>
                                            <p:cond delay="0"/>
                                          </p:stCondLst>
                                        </p:cTn>
                                        <p:tgtEl>
                                          <p:spTgt spid="14"/>
                                        </p:tgtEl>
                                        <p:attrNameLst>
                                          <p:attrName>style.visibility</p:attrName>
                                        </p:attrNameLst>
                                      </p:cBhvr>
                                      <p:to>
                                        <p:strVal val="visible"/>
                                      </p:to>
                                    </p:set>
                                    <p:animEffect transition="in" filter="wipe(right)">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6" grpId="0" animBg="1"/>
      <p:bldP spid="17" grpId="0" animBg="1"/>
      <p:bldP spid="14" grpId="0" animBg="1"/>
    </p:bld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Rectangle 2"/>
          <p:cNvSpPr txBox="1">
            <a:spLocks noChangeArrowheads="1"/>
          </p:cNvSpPr>
          <p:nvPr/>
        </p:nvSpPr>
        <p:spPr bwMode="black">
          <a:xfrm>
            <a:off x="342900" y="73025"/>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Private Passenger Auto: Premium Growth vs. Loss Cost Spread</a:t>
            </a:r>
            <a:endParaRPr lang="en-US" sz="3000" b="1" kern="0" dirty="0">
              <a:solidFill>
                <a:srgbClr val="225A7A"/>
              </a:solidFill>
              <a:ea typeface="+mj-ea"/>
              <a:cs typeface="+mj-cs"/>
            </a:endParaRPr>
          </a:p>
        </p:txBody>
      </p:sp>
      <p:sp>
        <p:nvSpPr>
          <p:cNvPr id="74758" name="Rectangle 6"/>
          <p:cNvSpPr>
            <a:spLocks noChangeArrowheads="1"/>
          </p:cNvSpPr>
          <p:nvPr/>
        </p:nvSpPr>
        <p:spPr bwMode="auto">
          <a:xfrm>
            <a:off x="0" y="6582155"/>
            <a:ext cx="8942388" cy="27584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r>
              <a:rPr lang="en-US" sz="1050" dirty="0"/>
              <a:t>Sources: </a:t>
            </a:r>
            <a:r>
              <a:rPr lang="en-US" sz="1050" dirty="0" err="1" smtClean="0"/>
              <a:t>Evercore</a:t>
            </a:r>
            <a:r>
              <a:rPr lang="en-US" sz="1050" dirty="0" smtClean="0"/>
              <a:t> Equity  Research, Jan. 2014.</a:t>
            </a:r>
            <a:endParaRPr lang="en-US" sz="1050" dirty="0"/>
          </a:p>
        </p:txBody>
      </p:sp>
      <p:sp>
        <p:nvSpPr>
          <p:cNvPr id="9" name="Date Placeholder 8"/>
          <p:cNvSpPr>
            <a:spLocks noGrp="1"/>
          </p:cNvSpPr>
          <p:nvPr>
            <p:ph type="dt" sz="quarter" idx="10"/>
          </p:nvPr>
        </p:nvSpPr>
        <p:spPr/>
        <p:txBody>
          <a:bodyPr/>
          <a:lstStyle/>
          <a:p>
            <a:pPr>
              <a:defRPr/>
            </a:pPr>
            <a:r>
              <a:rPr lang="en-US"/>
              <a:t>12/01/09 - 9pm</a:t>
            </a:r>
          </a:p>
        </p:txBody>
      </p:sp>
      <p:sp>
        <p:nvSpPr>
          <p:cNvPr id="11" name="Slide Number Placeholder 10"/>
          <p:cNvSpPr>
            <a:spLocks noGrp="1"/>
          </p:cNvSpPr>
          <p:nvPr>
            <p:ph type="sldNum" sz="quarter" idx="12"/>
          </p:nvPr>
        </p:nvSpPr>
        <p:spPr/>
        <p:txBody>
          <a:bodyPr/>
          <a:lstStyle/>
          <a:p>
            <a:pPr>
              <a:defRPr/>
            </a:pPr>
            <a:fld id="{0EB074E3-34FC-4F2A-8E61-DEE1E5BB130A}" type="slidenum">
              <a:rPr lang="en-US" smtClean="0"/>
              <a:pPr>
                <a:defRPr/>
              </a:pPr>
              <a:t>65</a:t>
            </a:fld>
            <a:endParaRPr lang="en-US"/>
          </a:p>
        </p:txBody>
      </p:sp>
      <p:sp>
        <p:nvSpPr>
          <p:cNvPr id="38918" name="AutoShape 2"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19" name="AutoShape 4"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20" name="AutoShape 6" descr="Chart 2, annual percent change in real GDP by region"/>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pic>
        <p:nvPicPr>
          <p:cNvPr id="27129859" name="Picture 3"/>
          <p:cNvPicPr>
            <a:picLocks noChangeAspect="1" noChangeArrowheads="1"/>
          </p:cNvPicPr>
          <p:nvPr/>
        </p:nvPicPr>
        <p:blipFill>
          <a:blip r:embed="rId3" cstate="print"/>
          <a:srcRect/>
          <a:stretch>
            <a:fillRect/>
          </a:stretch>
        </p:blipFill>
        <p:spPr bwMode="auto">
          <a:xfrm>
            <a:off x="144263" y="1809136"/>
            <a:ext cx="8871921" cy="4090065"/>
          </a:xfrm>
          <a:prstGeom prst="rect">
            <a:avLst/>
          </a:prstGeom>
          <a:noFill/>
          <a:ln w="9525">
            <a:noFill/>
            <a:miter lim="800000"/>
            <a:headEnd/>
            <a:tailEnd/>
          </a:ln>
        </p:spPr>
      </p:pic>
      <p:sp>
        <p:nvSpPr>
          <p:cNvPr id="15" name="AutoShape 8"/>
          <p:cNvSpPr>
            <a:spLocks noChangeArrowheads="1"/>
          </p:cNvSpPr>
          <p:nvPr/>
        </p:nvSpPr>
        <p:spPr bwMode="blackWhite">
          <a:xfrm>
            <a:off x="4075473" y="1376517"/>
            <a:ext cx="2251587" cy="1366682"/>
          </a:xfrm>
          <a:prstGeom prst="wedgeRectCallout">
            <a:avLst>
              <a:gd name="adj1" fmla="val 112251"/>
              <a:gd name="adj2" fmla="val 10453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Premium growth has generally exceeded underlying loss cost trends since mid-2008</a:t>
            </a:r>
            <a:endParaRPr lang="en-US" sz="16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5"/>
                                        </p:tgtEl>
                                        <p:attrNameLst>
                                          <p:attrName>style.visibility</p:attrName>
                                        </p:attrNameLst>
                                      </p:cBhvr>
                                      <p:to>
                                        <p:strVal val="visible"/>
                                      </p:to>
                                    </p:set>
                                    <p:animEffect transition="in" filter="wipe(right)">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105"/>
          <p:cNvSpPr>
            <a:spLocks noGrp="1" noChangeArrowheads="1"/>
          </p:cNvSpPr>
          <p:nvPr>
            <p:ph type="dt" sz="quarter" idx="10"/>
          </p:nvPr>
        </p:nvSpPr>
        <p:spPr/>
        <p:txBody>
          <a:bodyPr/>
          <a:lstStyle/>
          <a:p>
            <a:pPr>
              <a:defRPr/>
            </a:pPr>
            <a:r>
              <a:rPr lang="en-US" smtClean="0"/>
              <a:t>12/01/09 - 9pm</a:t>
            </a:r>
          </a:p>
        </p:txBody>
      </p:sp>
      <p:sp>
        <p:nvSpPr>
          <p:cNvPr id="13317" name="Rectangle 110"/>
          <p:cNvSpPr>
            <a:spLocks noGrp="1" noChangeArrowheads="1"/>
          </p:cNvSpPr>
          <p:nvPr>
            <p:ph type="sldNum" sz="quarter" idx="12"/>
          </p:nvPr>
        </p:nvSpPr>
        <p:spPr/>
        <p:txBody>
          <a:bodyPr/>
          <a:lstStyle/>
          <a:p>
            <a:pPr>
              <a:defRPr/>
            </a:pPr>
            <a:fld id="{ABF663C9-B40D-4605-84E2-C28F5021D9BD}" type="slidenum">
              <a:rPr lang="en-US" smtClean="0"/>
              <a:pPr>
                <a:defRPr/>
              </a:pPr>
              <a:t>66</a:t>
            </a:fld>
            <a:endParaRPr lang="en-US" smtClean="0"/>
          </a:p>
        </p:txBody>
      </p:sp>
      <p:sp>
        <p:nvSpPr>
          <p:cNvPr id="38918" name="Rectangle 2"/>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(Millions of Units)</a:t>
            </a:r>
          </a:p>
        </p:txBody>
      </p:sp>
      <p:sp>
        <p:nvSpPr>
          <p:cNvPr id="38919" name="Rectangle 3"/>
          <p:cNvSpPr>
            <a:spLocks noGrp="1" noChangeArrowheads="1"/>
          </p:cNvSpPr>
          <p:nvPr>
            <p:ph type="title"/>
          </p:nvPr>
        </p:nvSpPr>
        <p:spPr/>
        <p:txBody>
          <a:bodyPr/>
          <a:lstStyle/>
          <a:p>
            <a:r>
              <a:rPr lang="en-US" dirty="0" smtClean="0"/>
              <a:t>New Private Housing Starts, 1990-2019F</a:t>
            </a:r>
          </a:p>
        </p:txBody>
      </p:sp>
      <p:graphicFrame>
        <p:nvGraphicFramePr>
          <p:cNvPr id="38914" name="Object 4"/>
          <p:cNvGraphicFramePr>
            <a:graphicFrameLocks noChangeAspect="1"/>
          </p:cNvGraphicFramePr>
          <p:nvPr>
            <p:extLst/>
          </p:nvPr>
        </p:nvGraphicFramePr>
        <p:xfrm>
          <a:off x="216566" y="1122824"/>
          <a:ext cx="8656637" cy="4314825"/>
        </p:xfrm>
        <a:graphic>
          <a:graphicData uri="http://schemas.openxmlformats.org/presentationml/2006/ole">
            <mc:AlternateContent xmlns:mc="http://schemas.openxmlformats.org/markup-compatibility/2006">
              <mc:Choice xmlns:v="urn:schemas-microsoft-com:vml" Requires="v">
                <p:oleObj spid="_x0000_s27853870" name="Chart" r:id="rId4" imgW="7839083" imgH="4095702" progId="MSGraph.Chart.8">
                  <p:embed followColorScheme="full"/>
                </p:oleObj>
              </mc:Choice>
              <mc:Fallback>
                <p:oleObj name="Chart" r:id="rId4" imgW="7839083" imgH="4095702" progId="MSGraph.Chart.8">
                  <p:embed followColorScheme="full"/>
                  <p:pic>
                    <p:nvPicPr>
                      <p:cNvPr id="0" name=""/>
                      <p:cNvPicPr>
                        <a:picLocks noChangeAspect="1" noChangeArrowheads="1"/>
                      </p:cNvPicPr>
                      <p:nvPr/>
                    </p:nvPicPr>
                    <p:blipFill>
                      <a:blip r:embed="rId5"/>
                      <a:srcRect/>
                      <a:stretch>
                        <a:fillRect/>
                      </a:stretch>
                    </p:blipFill>
                    <p:spPr bwMode="gray">
                      <a:xfrm>
                        <a:off x="216566" y="1122824"/>
                        <a:ext cx="8656637" cy="431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8920" name="Rectangle 5"/>
          <p:cNvSpPr>
            <a:spLocks noChangeArrowheads="1"/>
          </p:cNvSpPr>
          <p:nvPr/>
        </p:nvSpPr>
        <p:spPr bwMode="auto">
          <a:xfrm>
            <a:off x="0" y="6580188"/>
            <a:ext cx="8551863"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Department of Commerce; Blue Chip Economic Indicators </a:t>
            </a:r>
            <a:r>
              <a:rPr lang="en-US" sz="1100" dirty="0" smtClean="0"/>
              <a:t>(7/14 and 3/13); </a:t>
            </a:r>
            <a:r>
              <a:rPr lang="en-US" sz="1100" dirty="0"/>
              <a:t>Insurance Information </a:t>
            </a:r>
            <a:r>
              <a:rPr lang="en-US" sz="1100" dirty="0" smtClean="0"/>
              <a:t>Institute.</a:t>
            </a:r>
            <a:endParaRPr lang="en-US" sz="1100" dirty="0"/>
          </a:p>
        </p:txBody>
      </p:sp>
      <p:sp>
        <p:nvSpPr>
          <p:cNvPr id="1915910" name="Rectangle 6"/>
          <p:cNvSpPr>
            <a:spLocks noChangeArrowheads="1"/>
          </p:cNvSpPr>
          <p:nvPr/>
        </p:nvSpPr>
        <p:spPr bwMode="blackWhite">
          <a:xfrm>
            <a:off x="117984" y="5513388"/>
            <a:ext cx="8905875" cy="8651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Insurers Are Continue to See Meaningful Exposure Growth in the Wake of the “Great Recession” Associated with Home Construction: Construction </a:t>
            </a:r>
            <a:r>
              <a:rPr lang="en-US" b="1" dirty="0">
                <a:solidFill>
                  <a:srgbClr val="FFFFFF"/>
                </a:solidFill>
              </a:rPr>
              <a:t>Risk Exposure, </a:t>
            </a:r>
            <a:r>
              <a:rPr lang="en-US" b="1" dirty="0" smtClean="0">
                <a:solidFill>
                  <a:srgbClr val="FFFFFF"/>
                </a:solidFill>
              </a:rPr>
              <a:t>Surety, Commercial Auto; Potent Driver of Workers Comp Exposure</a:t>
            </a:r>
            <a:endParaRPr lang="en-US" b="1" dirty="0">
              <a:solidFill>
                <a:srgbClr val="FFFFFF"/>
              </a:solidFill>
            </a:endParaRPr>
          </a:p>
        </p:txBody>
      </p:sp>
      <p:sp>
        <p:nvSpPr>
          <p:cNvPr id="1915917" name="AutoShape 13"/>
          <p:cNvSpPr>
            <a:spLocks noChangeArrowheads="1"/>
          </p:cNvSpPr>
          <p:nvPr/>
        </p:nvSpPr>
        <p:spPr bwMode="blackWhite">
          <a:xfrm>
            <a:off x="2408903" y="3116826"/>
            <a:ext cx="2344994" cy="1799303"/>
          </a:xfrm>
          <a:prstGeom prst="wedgeRectCallout">
            <a:avLst>
              <a:gd name="adj1" fmla="val 100170"/>
              <a:gd name="adj2" fmla="val 3921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New home starts plunged 72% from 2005-2009; A net annual decline of 1.49 million units, lowest since records began in 1959</a:t>
            </a:r>
          </a:p>
        </p:txBody>
      </p:sp>
      <p:sp>
        <p:nvSpPr>
          <p:cNvPr id="1915918" name="AutoShape 14"/>
          <p:cNvSpPr>
            <a:spLocks noChangeArrowheads="1"/>
          </p:cNvSpPr>
          <p:nvPr/>
        </p:nvSpPr>
        <p:spPr bwMode="blackWhite">
          <a:xfrm>
            <a:off x="5388079" y="1091381"/>
            <a:ext cx="3313470" cy="1101213"/>
          </a:xfrm>
          <a:prstGeom prst="wedgeRectCallout">
            <a:avLst>
              <a:gd name="adj1" fmla="val 7230"/>
              <a:gd name="adj2" fmla="val 9992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Job growth, low inventories of existing homes,  low mortgage rates and demographics should continue to stimulate new home construction for several more years</a:t>
            </a:r>
            <a:endParaRPr lang="en-US" sz="1400" b="1" dirty="0">
              <a:solidFill>
                <a:schemeClr val="bg1"/>
              </a:solidFill>
            </a:endParaRPr>
          </a:p>
        </p:txBody>
      </p:sp>
    </p:spTree>
    <p:extLst>
      <p:ext uri="{BB962C8B-B14F-4D97-AF65-F5344CB8AC3E}">
        <p14:creationId xmlns:p14="http://schemas.microsoft.com/office/powerpoint/2010/main" val="181494164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1915917"/>
                                        </p:tgtEl>
                                        <p:attrNameLst>
                                          <p:attrName>style.visibility</p:attrName>
                                        </p:attrNameLst>
                                      </p:cBhvr>
                                      <p:to>
                                        <p:strVal val="visible"/>
                                      </p:to>
                                    </p:set>
                                    <p:animEffect transition="in" filter="wipe(down)">
                                      <p:cBhvr>
                                        <p:cTn id="7" dur="500"/>
                                        <p:tgtEl>
                                          <p:spTgt spid="1915917"/>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915918"/>
                                        </p:tgtEl>
                                        <p:attrNameLst>
                                          <p:attrName>style.visibility</p:attrName>
                                        </p:attrNameLst>
                                      </p:cBhvr>
                                      <p:to>
                                        <p:strVal val="visible"/>
                                      </p:to>
                                    </p:set>
                                    <p:animEffect transition="in" filter="wipe(right)">
                                      <p:cBhvr>
                                        <p:cTn id="11" dur="500"/>
                                        <p:tgtEl>
                                          <p:spTgt spid="1915918"/>
                                        </p:tgtEl>
                                      </p:cBhvr>
                                    </p:animEffect>
                                  </p:childTnLst>
                                </p:cTn>
                              </p:par>
                            </p:childTnLst>
                          </p:cTn>
                        </p:par>
                        <p:par>
                          <p:cTn id="12" fill="hold">
                            <p:stCondLst>
                              <p:cond delay="3000"/>
                            </p:stCondLst>
                            <p:childTnLst>
                              <p:par>
                                <p:cTn id="13" presetID="23" presetClass="entr" presetSubtype="16" fill="hold" grpId="0" nodeType="afterEffect">
                                  <p:stCondLst>
                                    <p:cond delay="1000"/>
                                  </p:stCondLst>
                                  <p:childTnLst>
                                    <p:set>
                                      <p:cBhvr>
                                        <p:cTn id="14" dur="1" fill="hold">
                                          <p:stCondLst>
                                            <p:cond delay="0"/>
                                          </p:stCondLst>
                                        </p:cTn>
                                        <p:tgtEl>
                                          <p:spTgt spid="1915910"/>
                                        </p:tgtEl>
                                        <p:attrNameLst>
                                          <p:attrName>style.visibility</p:attrName>
                                        </p:attrNameLst>
                                      </p:cBhvr>
                                      <p:to>
                                        <p:strVal val="visible"/>
                                      </p:to>
                                    </p:set>
                                    <p:anim calcmode="lin" valueType="num">
                                      <p:cBhvr>
                                        <p:cTn id="15" dur="500" fill="hold"/>
                                        <p:tgtEl>
                                          <p:spTgt spid="1915910"/>
                                        </p:tgtEl>
                                        <p:attrNameLst>
                                          <p:attrName>ppt_w</p:attrName>
                                        </p:attrNameLst>
                                      </p:cBhvr>
                                      <p:tavLst>
                                        <p:tav tm="0">
                                          <p:val>
                                            <p:fltVal val="0"/>
                                          </p:val>
                                        </p:tav>
                                        <p:tav tm="100000">
                                          <p:val>
                                            <p:strVal val="#ppt_w"/>
                                          </p:val>
                                        </p:tav>
                                      </p:tavLst>
                                    </p:anim>
                                    <p:anim calcmode="lin" valueType="num">
                                      <p:cBhvr>
                                        <p:cTn id="16" dur="500" fill="hold"/>
                                        <p:tgtEl>
                                          <p:spTgt spid="19159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5910" grpId="0" animBg="1"/>
      <p:bldP spid="1915917" grpId="0" animBg="1"/>
      <p:bldP spid="1915918" grpId="0" animBg="1"/>
    </p:bld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5" name="Rectangle 105"/>
          <p:cNvSpPr>
            <a:spLocks noGrp="1" noChangeArrowheads="1"/>
          </p:cNvSpPr>
          <p:nvPr>
            <p:ph type="dt" sz="quarter" idx="10"/>
          </p:nvPr>
        </p:nvSpPr>
        <p:spPr>
          <a:noFill/>
        </p:spPr>
        <p:txBody>
          <a:bodyPr/>
          <a:lstStyle/>
          <a:p>
            <a:r>
              <a:rPr lang="en-US" smtClean="0">
                <a:latin typeface="Arial" pitchFamily="34" charset="0"/>
              </a:rPr>
              <a:t>12/01/09 - 9pm</a:t>
            </a:r>
          </a:p>
        </p:txBody>
      </p:sp>
      <p:sp>
        <p:nvSpPr>
          <p:cNvPr id="3076" name="Rectangle 106"/>
          <p:cNvSpPr>
            <a:spLocks noGrp="1" noChangeArrowheads="1"/>
          </p:cNvSpPr>
          <p:nvPr>
            <p:ph type="ftr" sz="quarter" idx="11"/>
          </p:nvPr>
        </p:nvSpPr>
        <p:spPr>
          <a:noFill/>
        </p:spPr>
        <p:txBody>
          <a:bodyPr/>
          <a:lstStyle/>
          <a:p>
            <a:r>
              <a:rPr lang="en-US" smtClean="0">
                <a:latin typeface="Arial" pitchFamily="34" charset="0"/>
              </a:rPr>
              <a:t>eSlide – P6466 – The Financial Crisis and the Future of the P/C</a:t>
            </a:r>
          </a:p>
        </p:txBody>
      </p:sp>
      <p:sp>
        <p:nvSpPr>
          <p:cNvPr id="3077" name="Rectangle 110"/>
          <p:cNvSpPr>
            <a:spLocks noGrp="1" noChangeArrowheads="1"/>
          </p:cNvSpPr>
          <p:nvPr>
            <p:ph type="sldNum" sz="quarter" idx="12"/>
          </p:nvPr>
        </p:nvSpPr>
        <p:spPr>
          <a:noFill/>
        </p:spPr>
        <p:txBody>
          <a:bodyPr/>
          <a:lstStyle/>
          <a:p>
            <a:fld id="{AB19D61C-75EB-4A25-93D1-A19BA1908D07}" type="slidenum">
              <a:rPr lang="en-US" smtClean="0">
                <a:latin typeface="Arial" pitchFamily="34" charset="0"/>
              </a:rPr>
              <a:pPr/>
              <a:t>67</a:t>
            </a:fld>
            <a:endParaRPr lang="en-US" smtClean="0">
              <a:latin typeface="Arial" pitchFamily="34" charset="0"/>
            </a:endParaRPr>
          </a:p>
        </p:txBody>
      </p:sp>
      <p:sp>
        <p:nvSpPr>
          <p:cNvPr id="3078" name="Rectangle 2"/>
          <p:cNvSpPr>
            <a:spLocks noGrp="1" noChangeArrowheads="1"/>
          </p:cNvSpPr>
          <p:nvPr>
            <p:ph type="title"/>
          </p:nvPr>
        </p:nvSpPr>
        <p:spPr/>
        <p:txBody>
          <a:bodyPr/>
          <a:lstStyle/>
          <a:p>
            <a:r>
              <a:rPr lang="en-US" dirty="0" smtClean="0">
                <a:latin typeface="Arial" pitchFamily="34" charset="0"/>
              </a:rPr>
              <a:t>Average Premium for</a:t>
            </a:r>
            <a:br>
              <a:rPr lang="en-US" dirty="0" smtClean="0">
                <a:latin typeface="Arial" pitchFamily="34" charset="0"/>
              </a:rPr>
            </a:br>
            <a:r>
              <a:rPr lang="en-US" dirty="0" smtClean="0">
                <a:latin typeface="Arial" pitchFamily="34" charset="0"/>
              </a:rPr>
              <a:t>Home Insurance Policies**</a:t>
            </a:r>
          </a:p>
        </p:txBody>
      </p:sp>
      <p:sp>
        <p:nvSpPr>
          <p:cNvPr id="3079" name="Rectangle 3"/>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a:t>* 	Insurance Information Institute Estimates/Forecasts  **Excludes state-run insurers.</a:t>
            </a:r>
          </a:p>
          <a:p>
            <a:pPr marL="63500" indent="-63500" eaLnBrk="0" hangingPunct="0">
              <a:lnSpc>
                <a:spcPct val="90000"/>
              </a:lnSpc>
              <a:buClr>
                <a:schemeClr val="accent2"/>
              </a:buClr>
              <a:buFont typeface="Wingdings" pitchFamily="2" charset="2"/>
              <a:buNone/>
              <a:tabLst>
                <a:tab pos="112713" algn="r"/>
              </a:tabLst>
            </a:pPr>
            <a:r>
              <a:rPr lang="en-US" sz="1100" dirty="0"/>
              <a:t>Source: NAIC, Insurance Information Institute estimates </a:t>
            </a:r>
            <a:r>
              <a:rPr lang="en-US" sz="1100" dirty="0" smtClean="0"/>
              <a:t>for 2011-2013 </a:t>
            </a:r>
            <a:r>
              <a:rPr lang="en-US" sz="1100" dirty="0"/>
              <a:t>based on CPI </a:t>
            </a:r>
            <a:r>
              <a:rPr lang="en-US" sz="1100" dirty="0" smtClean="0"/>
              <a:t>data and other data.</a:t>
            </a:r>
            <a:endParaRPr lang="en-US" sz="1100" dirty="0"/>
          </a:p>
        </p:txBody>
      </p:sp>
      <p:graphicFrame>
        <p:nvGraphicFramePr>
          <p:cNvPr id="3074" name="Object 3"/>
          <p:cNvGraphicFramePr>
            <a:graphicFrameLocks/>
          </p:cNvGraphicFramePr>
          <p:nvPr/>
        </p:nvGraphicFramePr>
        <p:xfrm>
          <a:off x="215900" y="1560513"/>
          <a:ext cx="8632825" cy="3992562"/>
        </p:xfrm>
        <a:graphic>
          <a:graphicData uri="http://schemas.openxmlformats.org/presentationml/2006/ole">
            <mc:AlternateContent xmlns:mc="http://schemas.openxmlformats.org/markup-compatibility/2006">
              <mc:Choice xmlns:v="urn:schemas-microsoft-com:vml" Requires="v">
                <p:oleObj spid="_x0000_s16766019" name="Chart" r:id="rId4" imgW="8610574" imgH="3990968" progId="MSGraph.Chart.8">
                  <p:embed followColorScheme="full"/>
                </p:oleObj>
              </mc:Choice>
              <mc:Fallback>
                <p:oleObj name="Chart" r:id="rId4" imgW="8610574" imgH="3990968"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900" y="1560513"/>
                        <a:ext cx="8632825" cy="399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40837" name="Rectangle 5"/>
          <p:cNvSpPr>
            <a:spLocks noChangeArrowheads="1"/>
          </p:cNvSpPr>
          <p:nvPr/>
        </p:nvSpPr>
        <p:spPr bwMode="blackWhite">
          <a:xfrm>
            <a:off x="857250" y="5597525"/>
            <a:ext cx="7629525"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Countrywide Home Insurance Expenditures Increased by an Estimated </a:t>
            </a:r>
            <a:r>
              <a:rPr lang="en-US" b="1" dirty="0" smtClean="0">
                <a:solidFill>
                  <a:srgbClr val="FFFFFF"/>
                </a:solidFill>
              </a:rPr>
              <a:t>4.0% in 2011-2013</a:t>
            </a:r>
            <a:endParaRPr lang="en-US" b="1" dirty="0">
              <a:solidFill>
                <a:srgbClr val="FFFFFF"/>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40837"/>
                                        </p:tgtEl>
                                        <p:attrNameLst>
                                          <p:attrName>style.visibility</p:attrName>
                                        </p:attrNameLst>
                                      </p:cBhvr>
                                      <p:to>
                                        <p:strVal val="visible"/>
                                      </p:to>
                                    </p:set>
                                    <p:anim calcmode="lin" valueType="num">
                                      <p:cBhvr>
                                        <p:cTn id="7" dur="500" fill="hold"/>
                                        <p:tgtEl>
                                          <p:spTgt spid="2040837"/>
                                        </p:tgtEl>
                                        <p:attrNameLst>
                                          <p:attrName>ppt_w</p:attrName>
                                        </p:attrNameLst>
                                      </p:cBhvr>
                                      <p:tavLst>
                                        <p:tav tm="0">
                                          <p:val>
                                            <p:fltVal val="0"/>
                                          </p:val>
                                        </p:tav>
                                        <p:tav tm="100000">
                                          <p:val>
                                            <p:strVal val="#ppt_w"/>
                                          </p:val>
                                        </p:tav>
                                      </p:tavLst>
                                    </p:anim>
                                    <p:anim calcmode="lin" valueType="num">
                                      <p:cBhvr>
                                        <p:cTn id="8" dur="500" fill="hold"/>
                                        <p:tgtEl>
                                          <p:spTgt spid="204083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0837"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174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174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2D49CA0-B047-4B42-9E08-5BCAF29776AF}" type="slidenum">
              <a:rPr lang="en-US" sz="900"/>
              <a:pPr algn="r" eaLnBrk="0" hangingPunct="0">
                <a:lnSpc>
                  <a:spcPct val="85000"/>
                </a:lnSpc>
                <a:spcBef>
                  <a:spcPct val="20000"/>
                </a:spcBef>
              </a:pPr>
              <a:t>68</a:t>
            </a:fld>
            <a:endParaRPr lang="en-US" sz="900"/>
          </a:p>
        </p:txBody>
      </p:sp>
      <p:sp>
        <p:nvSpPr>
          <p:cNvPr id="31750" name="Rectangle 7"/>
          <p:cNvSpPr>
            <a:spLocks noGrp="1" noChangeArrowheads="1"/>
          </p:cNvSpPr>
          <p:nvPr>
            <p:ph type="title" idx="4294967295"/>
          </p:nvPr>
        </p:nvSpPr>
        <p:spPr>
          <a:xfrm>
            <a:off x="117984" y="103394"/>
            <a:ext cx="7667626" cy="860425"/>
          </a:xfrm>
        </p:spPr>
        <p:txBody>
          <a:bodyPr/>
          <a:lstStyle/>
          <a:p>
            <a:r>
              <a:rPr lang="en-US" dirty="0" smtClean="0"/>
              <a:t>Interest Rate on Convention 30-Year Mortgages: Up a Bit, 1990–2014*</a:t>
            </a:r>
          </a:p>
        </p:txBody>
      </p:sp>
      <p:sp>
        <p:nvSpPr>
          <p:cNvPr id="31751" name="Text Box 5"/>
          <p:cNvSpPr txBox="1">
            <a:spLocks noChangeArrowheads="1"/>
          </p:cNvSpPr>
          <p:nvPr/>
        </p:nvSpPr>
        <p:spPr bwMode="auto">
          <a:xfrm>
            <a:off x="0" y="6285566"/>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*Monthly, </a:t>
            </a:r>
            <a:r>
              <a:rPr lang="en-US" sz="1100" dirty="0" smtClean="0"/>
              <a:t>through June 2014.              </a:t>
            </a:r>
            <a:r>
              <a:rPr lang="en-US" sz="1100" dirty="0"/>
              <a:t>Note: Recessions indicated by gray shaded columns.</a:t>
            </a:r>
          </a:p>
          <a:p>
            <a:pPr eaLnBrk="0" hangingPunct="0">
              <a:lnSpc>
                <a:spcPct val="85000"/>
              </a:lnSpc>
              <a:spcBef>
                <a:spcPct val="25000"/>
              </a:spcBef>
              <a:buClr>
                <a:schemeClr val="accent2"/>
              </a:buClr>
              <a:buFont typeface="Wingdings" pitchFamily="2" charset="2"/>
              <a:buNone/>
            </a:pPr>
            <a:r>
              <a:rPr lang="en-US" sz="1100" dirty="0"/>
              <a:t>Sources: Federal Reserve Bank at </a:t>
            </a:r>
            <a:r>
              <a:rPr lang="en-US" sz="1100" dirty="0" smtClean="0">
                <a:hlinkClick r:id="rId4"/>
              </a:rPr>
              <a:t>http://www.federalreserve.gov/releases/h15/data.htm</a:t>
            </a:r>
            <a:r>
              <a:rPr lang="en-US" sz="1100" dirty="0" smtClean="0"/>
              <a:t>.  </a:t>
            </a:r>
            <a:r>
              <a:rPr lang="en-US" sz="1100" dirty="0"/>
              <a:t/>
            </a:r>
            <a:br>
              <a:rPr lang="en-US" sz="1100" dirty="0"/>
            </a:br>
            <a:r>
              <a:rPr lang="en-US" sz="1100" dirty="0"/>
              <a:t>National Bureau of Economic Research (recession dates); Insurance Information Institutes.</a:t>
            </a:r>
          </a:p>
        </p:txBody>
      </p:sp>
      <p:graphicFrame>
        <p:nvGraphicFramePr>
          <p:cNvPr id="31746" name="Object 8"/>
          <p:cNvGraphicFramePr>
            <a:graphicFrameLocks noChangeAspect="1"/>
          </p:cNvGraphicFramePr>
          <p:nvPr>
            <p:extLst>
              <p:ext uri="{D42A27DB-BD31-4B8C-83A1-F6EECF244321}">
                <p14:modId xmlns:p14="http://schemas.microsoft.com/office/powerpoint/2010/main" val="3877749273"/>
              </p:ext>
            </p:extLst>
          </p:nvPr>
        </p:nvGraphicFramePr>
        <p:xfrm>
          <a:off x="463550" y="977900"/>
          <a:ext cx="8404225" cy="4838700"/>
        </p:xfrm>
        <a:graphic>
          <a:graphicData uri="http://schemas.openxmlformats.org/presentationml/2006/ole">
            <mc:AlternateContent xmlns:mc="http://schemas.openxmlformats.org/markup-compatibility/2006">
              <mc:Choice xmlns:v="urn:schemas-microsoft-com:vml" Requires="v">
                <p:oleObj spid="_x0000_s27871271" name="Chart" r:id="rId5" imgW="8343872" imgH="4381562" progId="MSGraph.Chart.8">
                  <p:embed followColorScheme="full"/>
                </p:oleObj>
              </mc:Choice>
              <mc:Fallback>
                <p:oleObj name="Chart" r:id="rId5" imgW="8343872" imgH="4381562" progId="MSGraph.Chart.8">
                  <p:embed followColorScheme="full"/>
                  <p:pic>
                    <p:nvPicPr>
                      <p:cNvPr id="0" name=""/>
                      <p:cNvPicPr>
                        <a:picLocks noChangeAspect="1" noChangeArrowheads="1"/>
                      </p:cNvPicPr>
                      <p:nvPr/>
                    </p:nvPicPr>
                    <p:blipFill>
                      <a:blip r:embed="rId6"/>
                      <a:srcRect/>
                      <a:stretch>
                        <a:fillRect/>
                      </a:stretch>
                    </p:blipFill>
                    <p:spPr bwMode="auto">
                      <a:xfrm>
                        <a:off x="463550" y="977900"/>
                        <a:ext cx="8404225"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AutoShape 38"/>
          <p:cNvSpPr>
            <a:spLocks noChangeArrowheads="1"/>
          </p:cNvSpPr>
          <p:nvPr/>
        </p:nvSpPr>
        <p:spPr bwMode="blackWhite">
          <a:xfrm>
            <a:off x="3054144" y="4073013"/>
            <a:ext cx="3066435" cy="809625"/>
          </a:xfrm>
          <a:prstGeom prst="wedgeRectCallout">
            <a:avLst>
              <a:gd name="adj1" fmla="val 73876"/>
              <a:gd name="adj2" fmla="val -11758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Yields on </a:t>
            </a:r>
            <a:r>
              <a:rPr lang="en-US" sz="1400" b="1" dirty="0" smtClean="0">
                <a:solidFill>
                  <a:schemeClr val="bg1"/>
                </a:solidFill>
              </a:rPr>
              <a:t>30-Year mortgages have </a:t>
            </a:r>
            <a:r>
              <a:rPr lang="en-US" sz="1400" b="1" dirty="0">
                <a:solidFill>
                  <a:schemeClr val="bg1"/>
                </a:solidFill>
              </a:rPr>
              <a:t>been </a:t>
            </a:r>
            <a:r>
              <a:rPr lang="en-US" sz="1400" b="1" dirty="0" smtClean="0">
                <a:solidFill>
                  <a:schemeClr val="bg1"/>
                </a:solidFill>
              </a:rPr>
              <a:t>below 6% for a six years</a:t>
            </a:r>
            <a:endParaRPr lang="en-US" sz="1400" b="1" dirty="0">
              <a:solidFill>
                <a:schemeClr val="bg1"/>
              </a:solidFill>
            </a:endParaRPr>
          </a:p>
        </p:txBody>
      </p:sp>
      <p:sp>
        <p:nvSpPr>
          <p:cNvPr id="10" name="Oval 8"/>
          <p:cNvSpPr>
            <a:spLocks noChangeArrowheads="1"/>
          </p:cNvSpPr>
          <p:nvPr/>
        </p:nvSpPr>
        <p:spPr bwMode="auto">
          <a:xfrm rot="16200000">
            <a:off x="8146331" y="3634706"/>
            <a:ext cx="1061884" cy="584095"/>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31754" name="Rectangle 4"/>
          <p:cNvSpPr>
            <a:spLocks noChangeArrowheads="1"/>
          </p:cNvSpPr>
          <p:nvPr/>
        </p:nvSpPr>
        <p:spPr bwMode="blackWhite">
          <a:xfrm>
            <a:off x="447675" y="5667375"/>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Rising mortgage interest rates have impacted home sales but are unlikely to derail the recovery on housing</a:t>
            </a:r>
            <a:endParaRPr lang="en-US" sz="1600" b="1" dirty="0">
              <a:solidFill>
                <a:schemeClr val="bg1"/>
              </a:solidFill>
            </a:endParaRPr>
          </a:p>
        </p:txBody>
      </p:sp>
      <p:sp>
        <p:nvSpPr>
          <p:cNvPr id="11" name="AutoShape 38"/>
          <p:cNvSpPr>
            <a:spLocks noChangeArrowheads="1"/>
          </p:cNvSpPr>
          <p:nvPr/>
        </p:nvSpPr>
        <p:spPr bwMode="blackWhite">
          <a:xfrm>
            <a:off x="5692877" y="1420454"/>
            <a:ext cx="3091631" cy="1190011"/>
          </a:xfrm>
          <a:prstGeom prst="wedgeRectCallout">
            <a:avLst>
              <a:gd name="adj1" fmla="val 40614"/>
              <a:gd name="adj2" fmla="val 11765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Mortgages rates plunged to near-record lows in early 2013 but rose as the Fed initiated tapering in its QE program, but have come down a bit through mid-2014</a:t>
            </a:r>
            <a:endParaRPr lang="en-US" sz="1400" b="1" dirty="0">
              <a:solidFill>
                <a:schemeClr val="bg1"/>
              </a:solidFill>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68</a:t>
            </a:fld>
            <a:endParaRPr lang="en-US"/>
          </a:p>
        </p:txBody>
      </p:sp>
    </p:spTree>
    <p:extLst>
      <p:ext uri="{BB962C8B-B14F-4D97-AF65-F5344CB8AC3E}">
        <p14:creationId xmlns:p14="http://schemas.microsoft.com/office/powerpoint/2010/main" val="157864085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17" presetClass="entr" presetSubtype="4"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ppt_x</p:attrName>
                                        </p:attrNameLst>
                                      </p:cBhvr>
                                      <p:tavLst>
                                        <p:tav tm="0">
                                          <p:val>
                                            <p:strVal val="#ppt_x"/>
                                          </p:val>
                                        </p:tav>
                                        <p:tav tm="100000">
                                          <p:val>
                                            <p:strVal val="#ppt_x"/>
                                          </p:val>
                                        </p:tav>
                                      </p:tavLst>
                                    </p:anim>
                                    <p:anim calcmode="lin" valueType="num">
                                      <p:cBhvr>
                                        <p:cTn id="12" dur="500" fill="hold"/>
                                        <p:tgtEl>
                                          <p:spTgt spid="10"/>
                                        </p:tgtEl>
                                        <p:attrNameLst>
                                          <p:attrName>ppt_y</p:attrName>
                                        </p:attrNameLst>
                                      </p:cBhvr>
                                      <p:tavLst>
                                        <p:tav tm="0">
                                          <p:val>
                                            <p:strVal val="#ppt_y+#ppt_h/2"/>
                                          </p:val>
                                        </p:tav>
                                        <p:tav tm="100000">
                                          <p:val>
                                            <p:strVal val="#ppt_y"/>
                                          </p:val>
                                        </p:tav>
                                      </p:tavLst>
                                    </p:anim>
                                    <p:anim calcmode="lin" valueType="num">
                                      <p:cBhvr>
                                        <p:cTn id="13" dur="500" fill="hold"/>
                                        <p:tgtEl>
                                          <p:spTgt spid="10"/>
                                        </p:tgtEl>
                                        <p:attrNameLst>
                                          <p:attrName>ppt_w</p:attrName>
                                        </p:attrNameLst>
                                      </p:cBhvr>
                                      <p:tavLst>
                                        <p:tav tm="0">
                                          <p:val>
                                            <p:strVal val="#ppt_w"/>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childTnLst>
                                </p:cTn>
                              </p:par>
                            </p:childTnLst>
                          </p:cTn>
                        </p:par>
                        <p:par>
                          <p:cTn id="15" fill="hold">
                            <p:stCondLst>
                              <p:cond delay="2500"/>
                            </p:stCondLst>
                            <p:childTnLst>
                              <p:par>
                                <p:cTn id="16" presetID="22" presetClass="entr" presetSubtype="8" fill="hold" grpId="0" nodeType="afterEffect">
                                  <p:stCondLst>
                                    <p:cond delay="50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5"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smtClean="0">
                <a:solidFill>
                  <a:srgbClr val="FFFFFF"/>
                </a:solidFill>
                <a:latin typeface="Arial" charset="0"/>
                <a:cs typeface="Arial" charset="0"/>
              </a:rPr>
              <a:t>12/01/09 - 9pm</a:t>
            </a:r>
          </a:p>
        </p:txBody>
      </p:sp>
      <p:sp>
        <p:nvSpPr>
          <p:cNvPr id="8196"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smtClean="0">
                <a:solidFill>
                  <a:srgbClr val="FFFFFF"/>
                </a:solidFill>
                <a:latin typeface="Arial" charset="0"/>
                <a:cs typeface="Arial" charset="0"/>
              </a:rPr>
              <a:t>eSlide – P6466 – The Financial Crisis and the Future of the P/C</a:t>
            </a:r>
          </a:p>
        </p:txBody>
      </p:sp>
      <p:sp>
        <p:nvSpPr>
          <p:cNvPr id="819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5CA7A687-7399-4D14-BB9C-CB97F4ED43B6}" type="slidenum">
              <a:rPr lang="en-US" sz="900" smtClean="0">
                <a:solidFill>
                  <a:srgbClr val="000000"/>
                </a:solidFill>
                <a:latin typeface="Arial" charset="0"/>
                <a:cs typeface="Arial" charset="0"/>
              </a:rPr>
              <a:pPr algn="r" eaLnBrk="0" fontAlgn="base" hangingPunct="0">
                <a:lnSpc>
                  <a:spcPct val="85000"/>
                </a:lnSpc>
                <a:spcBef>
                  <a:spcPct val="20000"/>
                </a:spcBef>
                <a:spcAft>
                  <a:spcPct val="0"/>
                </a:spcAft>
              </a:pPr>
              <a:t>69</a:t>
            </a:fld>
            <a:endParaRPr lang="en-US" sz="900" smtClean="0">
              <a:solidFill>
                <a:srgbClr val="000000"/>
              </a:solidFill>
              <a:latin typeface="Arial" charset="0"/>
              <a:cs typeface="Arial" charset="0"/>
            </a:endParaRPr>
          </a:p>
        </p:txBody>
      </p:sp>
      <p:sp>
        <p:nvSpPr>
          <p:cNvPr id="1938437" name="Rectangle 5"/>
          <p:cNvSpPr>
            <a:spLocks noChangeArrowheads="1"/>
          </p:cNvSpPr>
          <p:nvPr/>
        </p:nvSpPr>
        <p:spPr bwMode="blackWhite">
          <a:xfrm>
            <a:off x="503494" y="5500689"/>
            <a:ext cx="8207375" cy="914349"/>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2000" b="1" dirty="0" smtClean="0">
                <a:solidFill>
                  <a:srgbClr val="FFFFFF"/>
                </a:solidFill>
              </a:rPr>
              <a:t>Mortgage Interest Rates Were Expected to Continue to Rise as the Fed Pursued Tapering and the Economy Recovered; Rates Are Still Low by Historical Standards</a:t>
            </a:r>
            <a:endParaRPr lang="en-US" sz="2000" b="1" dirty="0" smtClean="0">
              <a:solidFill>
                <a:srgbClr val="FFFFFF"/>
              </a:solidFill>
              <a:latin typeface="Arial" charset="0"/>
              <a:cs typeface="Arial" charset="0"/>
            </a:endParaRPr>
          </a:p>
        </p:txBody>
      </p:sp>
      <p:graphicFrame>
        <p:nvGraphicFramePr>
          <p:cNvPr id="8194" name="Object 7"/>
          <p:cNvGraphicFramePr>
            <a:graphicFrameLocks noChangeAspect="1"/>
          </p:cNvGraphicFramePr>
          <p:nvPr>
            <p:extLst/>
          </p:nvPr>
        </p:nvGraphicFramePr>
        <p:xfrm>
          <a:off x="317500" y="1243011"/>
          <a:ext cx="8499475" cy="4286250"/>
        </p:xfrm>
        <a:graphic>
          <a:graphicData uri="http://schemas.openxmlformats.org/presentationml/2006/ole">
            <mc:AlternateContent xmlns:mc="http://schemas.openxmlformats.org/markup-compatibility/2006">
              <mc:Choice xmlns:v="urn:schemas-microsoft-com:vml" Requires="v">
                <p:oleObj spid="_x0000_s27872295" name="Chart" r:id="rId5" imgW="8296363" imgH="3762334" progId="MSGraph.Chart.8">
                  <p:embed followColorScheme="full"/>
                </p:oleObj>
              </mc:Choice>
              <mc:Fallback>
                <p:oleObj name="Chart" r:id="rId5" imgW="8296363" imgH="3762334" progId="MSGraph.Chart.8">
                  <p:embed followColorScheme="full"/>
                  <p:pic>
                    <p:nvPicPr>
                      <p:cNvPr id="0" name=""/>
                      <p:cNvPicPr>
                        <a:picLocks noChangeAspect="1" noChangeArrowheads="1"/>
                      </p:cNvPicPr>
                      <p:nvPr/>
                    </p:nvPicPr>
                    <p:blipFill>
                      <a:blip r:embed="rId6"/>
                      <a:srcRect/>
                      <a:stretch>
                        <a:fillRect/>
                      </a:stretch>
                    </p:blipFill>
                    <p:spPr bwMode="gray">
                      <a:xfrm>
                        <a:off x="317500" y="1243011"/>
                        <a:ext cx="8499475" cy="4286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AutoShape 14"/>
          <p:cNvSpPr>
            <a:spLocks noChangeArrowheads="1"/>
          </p:cNvSpPr>
          <p:nvPr/>
        </p:nvSpPr>
        <p:spPr bwMode="blackWhite">
          <a:xfrm>
            <a:off x="5886655" y="1062695"/>
            <a:ext cx="2714420" cy="1181100"/>
          </a:xfrm>
          <a:prstGeom prst="wedgeRectCallout">
            <a:avLst>
              <a:gd name="adj1" fmla="val 45998"/>
              <a:gd name="adj2" fmla="val 13122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b="1" dirty="0" smtClean="0">
                <a:solidFill>
                  <a:srgbClr val="FFFFFF"/>
                </a:solidFill>
              </a:rPr>
              <a:t>30-year mortgage rates are down nearly 40 basis points since early January</a:t>
            </a:r>
            <a:endParaRPr lang="en-US" b="1" dirty="0" smtClean="0">
              <a:solidFill>
                <a:srgbClr val="FFFFFF"/>
              </a:solidFill>
              <a:latin typeface="Arial" charset="0"/>
              <a:cs typeface="Arial" charset="0"/>
            </a:endParaRPr>
          </a:p>
        </p:txBody>
      </p:sp>
      <p:sp>
        <p:nvSpPr>
          <p:cNvPr id="10" name="Rectangle 7"/>
          <p:cNvSpPr txBox="1">
            <a:spLocks noChangeArrowheads="1"/>
          </p:cNvSpPr>
          <p:nvPr/>
        </p:nvSpPr>
        <p:spPr bwMode="black">
          <a:xfrm>
            <a:off x="117983" y="103394"/>
            <a:ext cx="7831397"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30-Year Mortgages in 2014 Are Falling! What</a:t>
            </a:r>
            <a:r>
              <a:rPr kumimoji="0" lang="en-US" sz="3000" b="1" i="0" u="none" strike="noStrike" kern="0" cap="none" spc="0" normalizeH="0" noProof="0" dirty="0" smtClean="0">
                <a:ln>
                  <a:noFill/>
                </a:ln>
                <a:solidFill>
                  <a:srgbClr val="225A7A"/>
                </a:solidFill>
                <a:effectLst/>
                <a:uLnTx/>
                <a:uFillTx/>
                <a:latin typeface="Arial" charset="0"/>
                <a:ea typeface="+mj-ea"/>
                <a:cs typeface="+mj-cs"/>
              </a:rPr>
              <a:t> Will Be the Impact </a:t>
            </a:r>
            <a:r>
              <a:rPr lang="en-US" sz="3000" b="1" kern="0" dirty="0" smtClean="0">
                <a:solidFill>
                  <a:srgbClr val="225A7A"/>
                </a:solidFill>
                <a:ea typeface="+mj-ea"/>
                <a:cs typeface="+mj-cs"/>
              </a:rPr>
              <a:t>on Construction?</a:t>
            </a:r>
            <a:endParaRPr kumimoji="0" lang="en-US" sz="3000" b="1" i="0" u="none" strike="noStrike" kern="0" cap="none" spc="0" normalizeH="0" baseline="0" noProof="0" dirty="0" smtClean="0">
              <a:ln>
                <a:noFill/>
              </a:ln>
              <a:solidFill>
                <a:srgbClr val="225A7A"/>
              </a:solidFill>
              <a:effectLst/>
              <a:uLnTx/>
              <a:uFillTx/>
              <a:latin typeface="Arial" charset="0"/>
              <a:ea typeface="+mj-ea"/>
              <a:cs typeface="+mj-cs"/>
            </a:endParaRPr>
          </a:p>
        </p:txBody>
      </p:sp>
      <p:sp>
        <p:nvSpPr>
          <p:cNvPr id="11" name="Text Box 5"/>
          <p:cNvSpPr txBox="1">
            <a:spLocks noChangeArrowheads="1"/>
          </p:cNvSpPr>
          <p:nvPr/>
        </p:nvSpPr>
        <p:spPr bwMode="auto">
          <a:xfrm>
            <a:off x="0" y="6429751"/>
            <a:ext cx="87249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*Weekly through June 5, 2014.</a:t>
            </a:r>
            <a:endParaRPr lang="en-US" sz="1100" dirty="0"/>
          </a:p>
          <a:p>
            <a:pPr eaLnBrk="0" hangingPunct="0">
              <a:lnSpc>
                <a:spcPct val="85000"/>
              </a:lnSpc>
              <a:spcBef>
                <a:spcPct val="25000"/>
              </a:spcBef>
              <a:buClr>
                <a:schemeClr val="accent2"/>
              </a:buClr>
              <a:buFont typeface="Wingdings" pitchFamily="2" charset="2"/>
              <a:buNone/>
            </a:pPr>
            <a:r>
              <a:rPr lang="en-US" sz="1100" dirty="0"/>
              <a:t>Sources: Federal Reserve Bank at </a:t>
            </a:r>
            <a:r>
              <a:rPr lang="en-US" sz="1100" dirty="0" smtClean="0">
                <a:hlinkClick r:id="rId7"/>
              </a:rPr>
              <a:t>http://www.federalreserve.gov/releases/h15/data.htm</a:t>
            </a:r>
            <a:r>
              <a:rPr lang="en-US" sz="1100" dirty="0" smtClean="0"/>
              <a:t>.;  </a:t>
            </a:r>
            <a:r>
              <a:rPr lang="en-US" sz="1100" dirty="0"/>
              <a:t>Insurance Information Institutes.</a:t>
            </a:r>
          </a:p>
        </p:txBody>
      </p:sp>
    </p:spTree>
    <p:custDataLst>
      <p:tags r:id="rId2"/>
    </p:custDataLst>
    <p:extLst>
      <p:ext uri="{BB962C8B-B14F-4D97-AF65-F5344CB8AC3E}">
        <p14:creationId xmlns:p14="http://schemas.microsoft.com/office/powerpoint/2010/main" val="3887585842"/>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260132" y="90488"/>
            <a:ext cx="7550150" cy="860425"/>
          </a:xfrm>
        </p:spPr>
        <p:txBody>
          <a:bodyPr/>
          <a:lstStyle/>
          <a:p>
            <a:r>
              <a:rPr lang="en-US" dirty="0" smtClean="0"/>
              <a:t>A 100 Combined Ratio Isn’t What It</a:t>
            </a:r>
            <a:br>
              <a:rPr lang="en-US" dirty="0" smtClean="0"/>
            </a:br>
            <a:r>
              <a:rPr lang="en-US" dirty="0" smtClean="0"/>
              <a:t>Once Was: Investment Impact on ROEs</a:t>
            </a:r>
          </a:p>
        </p:txBody>
      </p:sp>
      <p:sp>
        <p:nvSpPr>
          <p:cNvPr id="2052" name="Rectangle 3"/>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Combined Ratio / ROE</a:t>
            </a:r>
          </a:p>
        </p:txBody>
      </p:sp>
      <p:sp>
        <p:nvSpPr>
          <p:cNvPr id="2053" name="Rectangle 4"/>
          <p:cNvSpPr>
            <a:spLocks noChangeArrowheads="1"/>
          </p:cNvSpPr>
          <p:nvPr/>
        </p:nvSpPr>
        <p:spPr bwMode="auto">
          <a:xfrm>
            <a:off x="0" y="6262688"/>
            <a:ext cx="8636000" cy="595312"/>
          </a:xfrm>
          <a:prstGeom prst="rect">
            <a:avLst/>
          </a:prstGeom>
          <a:noFill/>
          <a:ln w="9525">
            <a:noFill/>
            <a:miter lim="800000"/>
            <a:headEnd/>
            <a:tailEnd/>
          </a:ln>
        </p:spPr>
        <p:txBody>
          <a:bodyPr lIns="365760" tIns="0" rIns="0" bIns="137160" anchor="b">
            <a:spAutoFit/>
          </a:bodyPr>
          <a:lstStyle/>
          <a:p>
            <a:pPr marL="133350" indent="-133350" eaLnBrk="0" fontAlgn="base" hangingPunct="0">
              <a:lnSpc>
                <a:spcPct val="90000"/>
              </a:lnSpc>
              <a:spcBef>
                <a:spcPct val="0"/>
              </a:spcBef>
              <a:spcAft>
                <a:spcPct val="0"/>
              </a:spcAft>
              <a:buClr>
                <a:srgbClr val="FF6801"/>
              </a:buClr>
              <a:buFont typeface="Wingdings" pitchFamily="2" charset="2"/>
              <a:buNone/>
              <a:tabLst>
                <a:tab pos="112713" algn="r"/>
              </a:tabLst>
            </a:pPr>
            <a:r>
              <a:rPr lang="en-US" sz="1100" dirty="0">
                <a:solidFill>
                  <a:srgbClr val="000000"/>
                </a:solidFill>
                <a:latin typeface="Arial" charset="0"/>
                <a:cs typeface="Arial" charset="0"/>
              </a:rPr>
              <a:t>*	 </a:t>
            </a:r>
            <a:r>
              <a:rPr lang="en-US" sz="1100" dirty="0" smtClean="0">
                <a:solidFill>
                  <a:srgbClr val="000000"/>
                </a:solidFill>
                <a:latin typeface="Arial" charset="0"/>
                <a:cs typeface="Arial" charset="0"/>
              </a:rPr>
              <a:t>2008 </a:t>
            </a:r>
            <a:r>
              <a:rPr lang="en-US" sz="1100" dirty="0">
                <a:solidFill>
                  <a:srgbClr val="000000"/>
                </a:solidFill>
                <a:latin typeface="Arial" charset="0"/>
                <a:cs typeface="Arial" charset="0"/>
              </a:rPr>
              <a:t>-</a:t>
            </a:r>
            <a:r>
              <a:rPr lang="en-US" sz="1100" dirty="0" smtClean="0">
                <a:solidFill>
                  <a:srgbClr val="000000"/>
                </a:solidFill>
                <a:latin typeface="Arial" charset="0"/>
                <a:cs typeface="Arial" charset="0"/>
              </a:rPr>
              <a:t>2014 </a:t>
            </a:r>
            <a:r>
              <a:rPr lang="en-US" sz="1100" dirty="0">
                <a:solidFill>
                  <a:srgbClr val="000000"/>
                </a:solidFill>
                <a:latin typeface="Arial" charset="0"/>
                <a:cs typeface="Arial" charset="0"/>
              </a:rPr>
              <a:t>figures </a:t>
            </a:r>
            <a:r>
              <a:rPr lang="en-US" sz="1100" dirty="0" smtClean="0">
                <a:solidFill>
                  <a:srgbClr val="000000"/>
                </a:solidFill>
                <a:latin typeface="Arial" charset="0"/>
                <a:cs typeface="Arial" charset="0"/>
              </a:rPr>
              <a:t>are return on average surplus and exclude </a:t>
            </a:r>
            <a:r>
              <a:rPr lang="en-US" sz="1100" dirty="0">
                <a:solidFill>
                  <a:srgbClr val="000000"/>
                </a:solidFill>
                <a:latin typeface="Arial" charset="0"/>
                <a:cs typeface="Arial" charset="0"/>
              </a:rPr>
              <a:t>mortgage and financial guaranty </a:t>
            </a:r>
            <a:r>
              <a:rPr lang="en-US" sz="1100" dirty="0" smtClean="0">
                <a:solidFill>
                  <a:srgbClr val="000000"/>
                </a:solidFill>
                <a:latin typeface="Arial" charset="0"/>
                <a:cs typeface="Arial" charset="0"/>
              </a:rPr>
              <a:t>insurers. 2014:Q1 combined ratio including M&amp;FG insurers is 97.3; 2013 =  96.1; 2012 =103.2, 2011 = 108.1, ROAS = 3.5%. </a:t>
            </a:r>
            <a:endParaRPr lang="en-US" sz="1100" dirty="0">
              <a:solidFill>
                <a:srgbClr val="000000"/>
              </a:solidFill>
              <a:latin typeface="Arial" charset="0"/>
              <a:cs typeface="Arial" charset="0"/>
            </a:endParaRPr>
          </a:p>
          <a:p>
            <a:pPr marL="133350" indent="-133350" eaLnBrk="0" fontAlgn="base" hangingPunct="0">
              <a:lnSpc>
                <a:spcPct val="90000"/>
              </a:lnSpc>
              <a:spcBef>
                <a:spcPct val="0"/>
              </a:spcBef>
              <a:spcAft>
                <a:spcPct val="0"/>
              </a:spcAft>
              <a:buClr>
                <a:srgbClr val="FF6801"/>
              </a:buClr>
              <a:buFont typeface="Wingdings" pitchFamily="2" charset="2"/>
              <a:buNone/>
              <a:tabLst>
                <a:tab pos="112713" algn="r"/>
              </a:tabLst>
            </a:pPr>
            <a:r>
              <a:rPr lang="en-US" sz="1100" dirty="0">
                <a:solidFill>
                  <a:srgbClr val="000000"/>
                </a:solidFill>
                <a:latin typeface="Arial" charset="0"/>
                <a:cs typeface="Arial" charset="0"/>
              </a:rPr>
              <a:t>	Source: Insurance Information Institute from A.M. Best and </a:t>
            </a:r>
            <a:r>
              <a:rPr lang="en-US" sz="1100" dirty="0" smtClean="0">
                <a:solidFill>
                  <a:srgbClr val="000000"/>
                </a:solidFill>
                <a:latin typeface="Arial" charset="0"/>
                <a:cs typeface="Arial" charset="0"/>
              </a:rPr>
              <a:t>ISO </a:t>
            </a:r>
            <a:r>
              <a:rPr lang="en-US" sz="1100" dirty="0" err="1" smtClean="0">
                <a:solidFill>
                  <a:srgbClr val="000000"/>
                </a:solidFill>
                <a:latin typeface="Arial" charset="0"/>
                <a:cs typeface="Arial" charset="0"/>
              </a:rPr>
              <a:t>Verisk</a:t>
            </a:r>
            <a:r>
              <a:rPr lang="en-US" sz="1100" dirty="0" smtClean="0">
                <a:solidFill>
                  <a:srgbClr val="000000"/>
                </a:solidFill>
                <a:latin typeface="Arial" charset="0"/>
                <a:cs typeface="Arial" charset="0"/>
              </a:rPr>
              <a:t> Analytics </a:t>
            </a:r>
            <a:r>
              <a:rPr lang="en-US" sz="1100" dirty="0">
                <a:solidFill>
                  <a:srgbClr val="000000"/>
                </a:solidFill>
                <a:latin typeface="Arial" charset="0"/>
                <a:cs typeface="Arial" charset="0"/>
              </a:rPr>
              <a:t>data.</a:t>
            </a:r>
          </a:p>
        </p:txBody>
      </p:sp>
      <p:graphicFrame>
        <p:nvGraphicFramePr>
          <p:cNvPr id="2050" name="Object 2"/>
          <p:cNvGraphicFramePr>
            <a:graphicFrameLocks/>
          </p:cNvGraphicFramePr>
          <p:nvPr>
            <p:extLst/>
          </p:nvPr>
        </p:nvGraphicFramePr>
        <p:xfrm>
          <a:off x="292100" y="1549400"/>
          <a:ext cx="8597900" cy="3937000"/>
        </p:xfrm>
        <a:graphic>
          <a:graphicData uri="http://schemas.openxmlformats.org/presentationml/2006/ole">
            <mc:AlternateContent xmlns:mc="http://schemas.openxmlformats.org/markup-compatibility/2006">
              <mc:Choice xmlns:v="urn:schemas-microsoft-com:vml" Requires="v">
                <p:oleObj spid="_x0000_s27839543" name="Chart" r:id="rId4" imgW="8601024" imgH="3933862" progId="MSGraph.Chart.8">
                  <p:embed followColorScheme="full"/>
                </p:oleObj>
              </mc:Choice>
              <mc:Fallback>
                <p:oleObj name="Chart" r:id="rId4" imgW="8601024" imgH="3933862" progId="MSGraph.Chart.8">
                  <p:embed followColorScheme="full"/>
                  <p:pic>
                    <p:nvPicPr>
                      <p:cNvPr id="0" name=""/>
                      <p:cNvPicPr>
                        <a:picLocks noChangeArrowheads="1"/>
                      </p:cNvPicPr>
                      <p:nvPr/>
                    </p:nvPicPr>
                    <p:blipFill>
                      <a:blip r:embed="rId5"/>
                      <a:srcRect/>
                      <a:stretch>
                        <a:fillRect/>
                      </a:stretch>
                    </p:blipFill>
                    <p:spPr bwMode="gray">
                      <a:xfrm>
                        <a:off x="292100" y="1549400"/>
                        <a:ext cx="8597900" cy="393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07206" name="Rectangle 6"/>
          <p:cNvSpPr>
            <a:spLocks noChangeArrowheads="1"/>
          </p:cNvSpPr>
          <p:nvPr/>
        </p:nvSpPr>
        <p:spPr bwMode="blackWhite">
          <a:xfrm>
            <a:off x="414338" y="5510395"/>
            <a:ext cx="8312150"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a:solidFill>
                  <a:srgbClr val="FFFFFF"/>
                </a:solidFill>
                <a:latin typeface="Arial" charset="0"/>
                <a:cs typeface="Arial" charset="0"/>
              </a:rPr>
              <a:t>Combined Ratios Must Be Lower in Today’s Depressed</a:t>
            </a:r>
            <a:br>
              <a:rPr lang="en-US" b="1">
                <a:solidFill>
                  <a:srgbClr val="FFFFFF"/>
                </a:solidFill>
                <a:latin typeface="Arial" charset="0"/>
                <a:cs typeface="Arial" charset="0"/>
              </a:rPr>
            </a:br>
            <a:r>
              <a:rPr lang="en-US" b="1">
                <a:solidFill>
                  <a:srgbClr val="FFFFFF"/>
                </a:solidFill>
                <a:latin typeface="Arial" charset="0"/>
                <a:cs typeface="Arial" charset="0"/>
              </a:rPr>
              <a:t>Investment Environment to Generate Risk Appropriate ROEs</a:t>
            </a:r>
          </a:p>
        </p:txBody>
      </p:sp>
      <p:sp>
        <p:nvSpPr>
          <p:cNvPr id="7" name="Rectangle 6"/>
          <p:cNvSpPr>
            <a:spLocks noChangeArrowheads="1"/>
          </p:cNvSpPr>
          <p:nvPr/>
        </p:nvSpPr>
        <p:spPr bwMode="blackWhite">
          <a:xfrm>
            <a:off x="2672179" y="1182781"/>
            <a:ext cx="5437499" cy="755650"/>
          </a:xfrm>
          <a:prstGeom prst="rect">
            <a:avLst/>
          </a:prstGeom>
          <a:solidFill>
            <a:schemeClr val="tx2"/>
          </a:soli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a:solidFill>
                  <a:srgbClr val="000000"/>
                </a:solidFill>
                <a:latin typeface="Arial" charset="0"/>
                <a:cs typeface="Arial" charset="0"/>
              </a:rPr>
              <a:t>A combined ratio of about 100 </a:t>
            </a:r>
            <a:r>
              <a:rPr lang="en-US" b="1" dirty="0" smtClean="0">
                <a:solidFill>
                  <a:srgbClr val="000000"/>
                </a:solidFill>
                <a:latin typeface="Arial" charset="0"/>
                <a:cs typeface="Arial" charset="0"/>
              </a:rPr>
              <a:t>generates an ROE of ~7.0% in 2012/13, ~7.5</a:t>
            </a:r>
            <a:r>
              <a:rPr lang="en-US" b="1" dirty="0">
                <a:solidFill>
                  <a:srgbClr val="000000"/>
                </a:solidFill>
                <a:latin typeface="Arial" charset="0"/>
                <a:cs typeface="Arial" charset="0"/>
              </a:rPr>
              <a:t>% ROE in 2009/10,</a:t>
            </a:r>
            <a:br>
              <a:rPr lang="en-US" b="1" dirty="0">
                <a:solidFill>
                  <a:srgbClr val="000000"/>
                </a:solidFill>
                <a:latin typeface="Arial" charset="0"/>
                <a:cs typeface="Arial" charset="0"/>
              </a:rPr>
            </a:br>
            <a:r>
              <a:rPr lang="en-US" b="1" dirty="0">
                <a:solidFill>
                  <a:srgbClr val="000000"/>
                </a:solidFill>
                <a:latin typeface="Arial" charset="0"/>
                <a:cs typeface="Arial" charset="0"/>
              </a:rPr>
              <a:t>10% in 2005 and 16% in 1979</a:t>
            </a:r>
          </a:p>
        </p:txBody>
      </p:sp>
      <p:sp>
        <p:nvSpPr>
          <p:cNvPr id="8" name="AutoShape 8"/>
          <p:cNvSpPr>
            <a:spLocks noChangeArrowheads="1"/>
          </p:cNvSpPr>
          <p:nvPr/>
        </p:nvSpPr>
        <p:spPr bwMode="blackWhite">
          <a:xfrm>
            <a:off x="5223753" y="4061821"/>
            <a:ext cx="1472022" cy="680362"/>
          </a:xfrm>
          <a:prstGeom prst="wedgeRectCallout">
            <a:avLst>
              <a:gd name="adj1" fmla="val 95270"/>
              <a:gd name="adj2" fmla="val -4379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Lower CATs helped ROEs in 2013</a:t>
            </a:r>
            <a:endParaRPr lang="en-US" sz="1400"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57098962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307206"/>
                                        </p:tgtEl>
                                        <p:attrNameLst>
                                          <p:attrName>style.visibility</p:attrName>
                                        </p:attrNameLst>
                                      </p:cBhvr>
                                      <p:to>
                                        <p:strVal val="visible"/>
                                      </p:to>
                                    </p:set>
                                    <p:anim calcmode="lin" valueType="num">
                                      <p:cBhvr>
                                        <p:cTn id="7" dur="500" fill="hold"/>
                                        <p:tgtEl>
                                          <p:spTgt spid="307206"/>
                                        </p:tgtEl>
                                        <p:attrNameLst>
                                          <p:attrName>ppt_w</p:attrName>
                                        </p:attrNameLst>
                                      </p:cBhvr>
                                      <p:tavLst>
                                        <p:tav tm="0">
                                          <p:val>
                                            <p:fltVal val="0"/>
                                          </p:val>
                                        </p:tav>
                                        <p:tav tm="100000">
                                          <p:val>
                                            <p:strVal val="#ppt_w"/>
                                          </p:val>
                                        </p:tav>
                                      </p:tavLst>
                                    </p:anim>
                                    <p:anim calcmode="lin" valueType="num">
                                      <p:cBhvr>
                                        <p:cTn id="8" dur="500" fill="hold"/>
                                        <p:tgtEl>
                                          <p:spTgt spid="307206"/>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3" presetClass="entr" presetSubtype="16" fill="hold" grpId="0" nodeType="afterEffect">
                                  <p:stCondLst>
                                    <p:cond delay="100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childTnLst>
                                </p:cTn>
                              </p:par>
                            </p:childTnLst>
                          </p:cTn>
                        </p:par>
                        <p:par>
                          <p:cTn id="14" fill="hold">
                            <p:stCondLst>
                              <p:cond delay="3000"/>
                            </p:stCondLst>
                            <p:childTnLst>
                              <p:par>
                                <p:cTn id="15" presetID="22" presetClass="entr" presetSubtype="4" fill="hold" grpId="0" nodeType="afterEffect">
                                  <p:stCondLst>
                                    <p:cond delay="70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6" grpId="0" animBg="1"/>
      <p:bldP spid="7" grpId="0" animBg="1"/>
      <p:bldP spid="8" grpId="0" animBg="1"/>
    </p:bldLst>
  </p:timing>
</p:sld>
</file>

<file path=ppt/slides/slide7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051" name="Rectangle 105"/>
          <p:cNvSpPr>
            <a:spLocks noGrp="1" noChangeArrowheads="1"/>
          </p:cNvSpPr>
          <p:nvPr>
            <p:ph type="dt" sz="quarter" idx="10"/>
          </p:nvPr>
        </p:nvSpPr>
        <p:spPr/>
        <p:txBody>
          <a:bodyPr/>
          <a:lstStyle/>
          <a:p>
            <a:pPr>
              <a:defRPr/>
            </a:pPr>
            <a:r>
              <a:rPr lang="en-US" smtClean="0"/>
              <a:t>12/01/09 - 9pm</a:t>
            </a:r>
          </a:p>
        </p:txBody>
      </p:sp>
      <p:sp>
        <p:nvSpPr>
          <p:cNvPr id="2052"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2053" name="Rectangle 110"/>
          <p:cNvSpPr>
            <a:spLocks noGrp="1" noChangeArrowheads="1"/>
          </p:cNvSpPr>
          <p:nvPr>
            <p:ph type="sldNum" sz="quarter" idx="12"/>
          </p:nvPr>
        </p:nvSpPr>
        <p:spPr/>
        <p:txBody>
          <a:bodyPr/>
          <a:lstStyle/>
          <a:p>
            <a:pPr>
              <a:defRPr/>
            </a:pPr>
            <a:fld id="{82153DF0-87A7-4364-80B8-AF207B6FD55A}" type="slidenum">
              <a:rPr lang="en-US" smtClean="0"/>
              <a:pPr>
                <a:defRPr/>
              </a:pPr>
              <a:t>70</a:t>
            </a:fld>
            <a:endParaRPr lang="en-US" smtClean="0"/>
          </a:p>
        </p:txBody>
      </p:sp>
      <p:sp>
        <p:nvSpPr>
          <p:cNvPr id="5126" name="Rectangle 2"/>
          <p:cNvSpPr>
            <a:spLocks noGrp="1" noChangeArrowheads="1"/>
          </p:cNvSpPr>
          <p:nvPr>
            <p:ph type="title"/>
          </p:nvPr>
        </p:nvSpPr>
        <p:spPr>
          <a:xfrm>
            <a:off x="298450" y="128588"/>
            <a:ext cx="7400925" cy="860425"/>
          </a:xfrm>
        </p:spPr>
        <p:txBody>
          <a:bodyPr/>
          <a:lstStyle/>
          <a:p>
            <a:r>
              <a:rPr lang="en-US" sz="2600" smtClean="0">
                <a:latin typeface="Arial" pitchFamily="34" charset="0"/>
              </a:rPr>
              <a:t>Commercial &amp; Industrial Loans Outstanding</a:t>
            </a:r>
            <a:br>
              <a:rPr lang="en-US" sz="2600" smtClean="0">
                <a:latin typeface="Arial" pitchFamily="34" charset="0"/>
              </a:rPr>
            </a:br>
            <a:r>
              <a:rPr lang="en-US" sz="2600" smtClean="0">
                <a:latin typeface="Arial" pitchFamily="34" charset="0"/>
              </a:rPr>
              <a:t>at FDIC-Insured Banks, </a:t>
            </a:r>
            <a:r>
              <a:rPr lang="en-US" sz="2000" smtClean="0">
                <a:latin typeface="Arial" pitchFamily="34" charset="0"/>
              </a:rPr>
              <a:t>Quarterly, 2006-2013*</a:t>
            </a:r>
          </a:p>
        </p:txBody>
      </p:sp>
      <p:graphicFrame>
        <p:nvGraphicFramePr>
          <p:cNvPr id="5122" name="Object 3"/>
          <p:cNvGraphicFramePr>
            <a:graphicFrameLocks/>
          </p:cNvGraphicFramePr>
          <p:nvPr/>
        </p:nvGraphicFramePr>
        <p:xfrm>
          <a:off x="165100" y="1309688"/>
          <a:ext cx="8667750" cy="4248150"/>
        </p:xfrm>
        <a:graphic>
          <a:graphicData uri="http://schemas.openxmlformats.org/presentationml/2006/ole">
            <mc:AlternateContent xmlns:mc="http://schemas.openxmlformats.org/markup-compatibility/2006">
              <mc:Choice xmlns:v="urn:schemas-microsoft-com:vml" Requires="v">
                <p:oleObj spid="_x0000_s22634563" name="Chart" r:id="rId4" imgW="8801167" imgH="3990871" progId="MSGraph.Chart.8">
                  <p:embed followColorScheme="full"/>
                </p:oleObj>
              </mc:Choice>
              <mc:Fallback>
                <p:oleObj name="Chart" r:id="rId4" imgW="8801167" imgH="3990871"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5100" y="1309688"/>
                        <a:ext cx="8667750" cy="424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36740" name="Rectangle 4"/>
          <p:cNvSpPr>
            <a:spLocks noChangeArrowheads="1"/>
          </p:cNvSpPr>
          <p:nvPr/>
        </p:nvSpPr>
        <p:spPr bwMode="blackWhite">
          <a:xfrm>
            <a:off x="363538" y="5591175"/>
            <a:ext cx="8442325"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Outstanding loan volume has been growing for over two years</a:t>
            </a:r>
            <a:br>
              <a:rPr lang="en-US" b="1" dirty="0">
                <a:solidFill>
                  <a:schemeClr val="bg1"/>
                </a:solidFill>
              </a:rPr>
            </a:br>
            <a:r>
              <a:rPr lang="en-US" b="1" dirty="0">
                <a:solidFill>
                  <a:schemeClr val="bg1"/>
                </a:solidFill>
              </a:rPr>
              <a:t>and (as of year-end 2012) surpassed previous peak </a:t>
            </a:r>
            <a:r>
              <a:rPr lang="en-US" b="1" dirty="0" smtClean="0">
                <a:solidFill>
                  <a:schemeClr val="bg1"/>
                </a:solidFill>
              </a:rPr>
              <a:t>levels.</a:t>
            </a:r>
            <a:endParaRPr lang="en-US" b="1" dirty="0">
              <a:solidFill>
                <a:schemeClr val="bg1"/>
              </a:solidFill>
            </a:endParaRPr>
          </a:p>
        </p:txBody>
      </p:sp>
      <p:sp>
        <p:nvSpPr>
          <p:cNvPr id="5128" name="Rectangle 5"/>
          <p:cNvSpPr>
            <a:spLocks noChangeArrowheads="1"/>
          </p:cNvSpPr>
          <p:nvPr/>
        </p:nvSpPr>
        <p:spPr bwMode="auto">
          <a:xfrm>
            <a:off x="0" y="6262688"/>
            <a:ext cx="7569200" cy="5953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*Latest data as of </a:t>
            </a:r>
            <a:r>
              <a:rPr lang="en-US" sz="1100" dirty="0" smtClean="0"/>
              <a:t>9/8/2013</a:t>
            </a:r>
            <a:r>
              <a:rPr lang="en-US" sz="1100" dirty="0"/>
              <a:t>.	</a:t>
            </a:r>
          </a:p>
          <a:p>
            <a:pPr marL="133350" indent="-133350" eaLnBrk="0" hangingPunct="0">
              <a:lnSpc>
                <a:spcPct val="90000"/>
              </a:lnSpc>
              <a:buClr>
                <a:schemeClr val="accent2"/>
              </a:buClr>
              <a:buFont typeface="Wingdings" pitchFamily="2" charset="2"/>
              <a:buNone/>
              <a:tabLst>
                <a:tab pos="112713" algn="r"/>
              </a:tabLst>
            </a:pPr>
            <a:r>
              <a:rPr lang="en-US" sz="1100" dirty="0"/>
              <a:t>Source:  FDIC at </a:t>
            </a:r>
            <a:r>
              <a:rPr lang="en-US" sz="1100" dirty="0">
                <a:hlinkClick r:id="rId6"/>
              </a:rPr>
              <a:t>http://www2.fdic.gov/qbp/</a:t>
            </a:r>
            <a:r>
              <a:rPr lang="en-US" sz="1100" dirty="0"/>
              <a:t> (Loan Performance spreadsheet); Insurance Information Institute.</a:t>
            </a:r>
          </a:p>
        </p:txBody>
      </p:sp>
      <p:sp>
        <p:nvSpPr>
          <p:cNvPr id="5129" name="TextBox 9"/>
          <p:cNvSpPr txBox="1">
            <a:spLocks noChangeArrowheads="1"/>
          </p:cNvSpPr>
          <p:nvPr/>
        </p:nvSpPr>
        <p:spPr bwMode="auto">
          <a:xfrm>
            <a:off x="204788" y="1109663"/>
            <a:ext cx="1073150" cy="307975"/>
          </a:xfrm>
          <a:prstGeom prst="rect">
            <a:avLst/>
          </a:prstGeom>
          <a:noFill/>
          <a:ln w="9525">
            <a:noFill/>
            <a:miter lim="800000"/>
            <a:headEnd/>
            <a:tailEnd/>
          </a:ln>
        </p:spPr>
        <p:txBody>
          <a:bodyPr>
            <a:spAutoFit/>
          </a:bodyPr>
          <a:lstStyle/>
          <a:p>
            <a:r>
              <a:rPr lang="en-US" sz="1400"/>
              <a:t>$Trillions</a:t>
            </a:r>
          </a:p>
        </p:txBody>
      </p:sp>
      <p:sp>
        <p:nvSpPr>
          <p:cNvPr id="10" name="AutoShape 5"/>
          <p:cNvSpPr>
            <a:spLocks noChangeArrowheads="1"/>
          </p:cNvSpPr>
          <p:nvPr/>
        </p:nvSpPr>
        <p:spPr bwMode="blackWhite">
          <a:xfrm>
            <a:off x="5213555" y="1211980"/>
            <a:ext cx="1873250" cy="762000"/>
          </a:xfrm>
          <a:prstGeom prst="wedgeRectCallout">
            <a:avLst>
              <a:gd name="adj1" fmla="val 120151"/>
              <a:gd name="adj2" fmla="val 2187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In nominal dollar terms, this is an all-time high.</a:t>
            </a:r>
          </a:p>
        </p:txBody>
      </p:sp>
      <p:sp>
        <p:nvSpPr>
          <p:cNvPr id="11" name="Rectangle 7"/>
          <p:cNvSpPr>
            <a:spLocks noChangeArrowheads="1"/>
          </p:cNvSpPr>
          <p:nvPr/>
        </p:nvSpPr>
        <p:spPr bwMode="grayWhite">
          <a:xfrm>
            <a:off x="2978150" y="1304925"/>
            <a:ext cx="1663700" cy="4257675"/>
          </a:xfrm>
          <a:prstGeom prst="rect">
            <a:avLst/>
          </a:prstGeom>
          <a:noFill/>
          <a:ln w="28575">
            <a:solidFill>
              <a:schemeClr val="folHlink"/>
            </a:solidFill>
            <a:miter lim="800000"/>
            <a:headEnd/>
            <a:tailEnd/>
          </a:ln>
        </p:spPr>
        <p:txBody>
          <a:bodyPr wrap="none" anchor="ctr"/>
          <a:lstStyle/>
          <a:p>
            <a:endParaRPr lang="en-US"/>
          </a:p>
        </p:txBody>
      </p:sp>
      <p:sp>
        <p:nvSpPr>
          <p:cNvPr id="5132" name="TextBox 11"/>
          <p:cNvSpPr txBox="1">
            <a:spLocks noChangeArrowheads="1"/>
          </p:cNvSpPr>
          <p:nvPr/>
        </p:nvSpPr>
        <p:spPr bwMode="auto">
          <a:xfrm>
            <a:off x="3124200" y="1219200"/>
            <a:ext cx="1571625" cy="369888"/>
          </a:xfrm>
          <a:prstGeom prst="rect">
            <a:avLst/>
          </a:prstGeom>
          <a:noFill/>
          <a:ln w="9525">
            <a:noFill/>
            <a:miter lim="800000"/>
            <a:headEnd/>
            <a:tailEnd/>
          </a:ln>
        </p:spPr>
        <p:txBody>
          <a:bodyPr>
            <a:spAutoFit/>
          </a:bodyPr>
          <a:lstStyle/>
          <a:p>
            <a:pPr algn="ctr"/>
            <a:r>
              <a:rPr lang="en-US"/>
              <a:t>Recession</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36740"/>
                                        </p:tgtEl>
                                        <p:attrNameLst>
                                          <p:attrName>style.visibility</p:attrName>
                                        </p:attrNameLst>
                                      </p:cBhvr>
                                      <p:to>
                                        <p:strVal val="visible"/>
                                      </p:to>
                                    </p:set>
                                    <p:anim calcmode="lin" valueType="num">
                                      <p:cBhvr>
                                        <p:cTn id="7" dur="500" fill="hold"/>
                                        <p:tgtEl>
                                          <p:spTgt spid="2036740"/>
                                        </p:tgtEl>
                                        <p:attrNameLst>
                                          <p:attrName>ppt_w</p:attrName>
                                        </p:attrNameLst>
                                      </p:cBhvr>
                                      <p:tavLst>
                                        <p:tav tm="0">
                                          <p:val>
                                            <p:fltVal val="0"/>
                                          </p:val>
                                        </p:tav>
                                        <p:tav tm="100000">
                                          <p:val>
                                            <p:strVal val="#ppt_w"/>
                                          </p:val>
                                        </p:tav>
                                      </p:tavLst>
                                    </p:anim>
                                    <p:anim calcmode="lin" valueType="num">
                                      <p:cBhvr>
                                        <p:cTn id="8" dur="500" fill="hold"/>
                                        <p:tgtEl>
                                          <p:spTgt spid="203674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right)">
                                      <p:cBhvr>
                                        <p:cTn id="12" dur="500"/>
                                        <p:tgtEl>
                                          <p:spTgt spid="10"/>
                                        </p:tgtEl>
                                      </p:cBhvr>
                                    </p:animEffect>
                                  </p:childTnLst>
                                </p:cTn>
                              </p:par>
                              <p:par>
                                <p:cTn id="13" presetID="16" presetClass="entr" presetSubtype="26" fill="hold" grpId="0" nodeType="withEffect">
                                  <p:stCondLst>
                                    <p:cond delay="1000"/>
                                  </p:stCondLst>
                                  <p:childTnLst>
                                    <p:set>
                                      <p:cBhvr>
                                        <p:cTn id="14" dur="1" fill="hold">
                                          <p:stCondLst>
                                            <p:cond delay="0"/>
                                          </p:stCondLst>
                                        </p:cTn>
                                        <p:tgtEl>
                                          <p:spTgt spid="11"/>
                                        </p:tgtEl>
                                        <p:attrNameLst>
                                          <p:attrName>style.visibility</p:attrName>
                                        </p:attrNameLst>
                                      </p:cBhvr>
                                      <p:to>
                                        <p:strVal val="visible"/>
                                      </p:to>
                                    </p:set>
                                    <p:animEffect transition="in" filter="barn(inHorizont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6740" grpId="0" animBg="1"/>
      <p:bldP spid="10" grpId="0" animBg="1"/>
      <p:bldP spid="11" grpId="0" animBg="1"/>
    </p:bldLst>
  </p:timing>
</p:sld>
</file>

<file path=ppt/slides/slide7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051" name="Rectangle 105"/>
          <p:cNvSpPr>
            <a:spLocks noGrp="1" noChangeArrowheads="1"/>
          </p:cNvSpPr>
          <p:nvPr>
            <p:ph type="dt" sz="quarter" idx="10"/>
          </p:nvPr>
        </p:nvSpPr>
        <p:spPr/>
        <p:txBody>
          <a:bodyPr/>
          <a:lstStyle/>
          <a:p>
            <a:pPr>
              <a:defRPr/>
            </a:pPr>
            <a:r>
              <a:rPr lang="en-US" smtClean="0"/>
              <a:t>12/01/09 - 9pm</a:t>
            </a:r>
          </a:p>
        </p:txBody>
      </p:sp>
      <p:sp>
        <p:nvSpPr>
          <p:cNvPr id="2052"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2053" name="Rectangle 110"/>
          <p:cNvSpPr>
            <a:spLocks noGrp="1" noChangeArrowheads="1"/>
          </p:cNvSpPr>
          <p:nvPr>
            <p:ph type="sldNum" sz="quarter" idx="12"/>
          </p:nvPr>
        </p:nvSpPr>
        <p:spPr/>
        <p:txBody>
          <a:bodyPr/>
          <a:lstStyle/>
          <a:p>
            <a:pPr>
              <a:defRPr/>
            </a:pPr>
            <a:fld id="{18B1CA88-8F7A-41EC-829D-0068F6E3E345}" type="slidenum">
              <a:rPr lang="en-US" smtClean="0"/>
              <a:pPr>
                <a:defRPr/>
              </a:pPr>
              <a:t>71</a:t>
            </a:fld>
            <a:endParaRPr lang="en-US" smtClean="0"/>
          </a:p>
        </p:txBody>
      </p:sp>
      <p:sp>
        <p:nvSpPr>
          <p:cNvPr id="2054" name="Rectangle 2"/>
          <p:cNvSpPr>
            <a:spLocks noGrp="1" noChangeArrowheads="1"/>
          </p:cNvSpPr>
          <p:nvPr>
            <p:ph type="title"/>
          </p:nvPr>
        </p:nvSpPr>
        <p:spPr>
          <a:xfrm>
            <a:off x="298450" y="128588"/>
            <a:ext cx="7400925" cy="860425"/>
          </a:xfrm>
        </p:spPr>
        <p:txBody>
          <a:bodyPr/>
          <a:lstStyle/>
          <a:p>
            <a:r>
              <a:rPr lang="en-US" sz="2400" dirty="0" smtClean="0"/>
              <a:t>Percent of Non-Current Commercial &amp; Industrial Loans Outstanding at FDIC-Insured Banks,</a:t>
            </a:r>
            <a:br>
              <a:rPr lang="en-US" sz="2400" dirty="0" smtClean="0"/>
            </a:br>
            <a:r>
              <a:rPr lang="en-US" sz="1600" dirty="0" smtClean="0"/>
              <a:t>Quarterly, 2006-2013:Q2*</a:t>
            </a:r>
          </a:p>
        </p:txBody>
      </p:sp>
      <p:graphicFrame>
        <p:nvGraphicFramePr>
          <p:cNvPr id="2050" name="Object 3"/>
          <p:cNvGraphicFramePr>
            <a:graphicFrameLocks/>
          </p:cNvGraphicFramePr>
          <p:nvPr/>
        </p:nvGraphicFramePr>
        <p:xfrm>
          <a:off x="165100" y="1309688"/>
          <a:ext cx="8667750" cy="4248150"/>
        </p:xfrm>
        <a:graphic>
          <a:graphicData uri="http://schemas.openxmlformats.org/presentationml/2006/ole">
            <mc:AlternateContent xmlns:mc="http://schemas.openxmlformats.org/markup-compatibility/2006">
              <mc:Choice xmlns:v="urn:schemas-microsoft-com:vml" Requires="v">
                <p:oleObj spid="_x0000_s22635587" name="Chart" r:id="rId4" imgW="8801152" imgH="3990968" progId="MSGraph.Chart.8">
                  <p:embed followColorScheme="full"/>
                </p:oleObj>
              </mc:Choice>
              <mc:Fallback>
                <p:oleObj name="Chart" r:id="rId4" imgW="8801152" imgH="3990968"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5100" y="1309688"/>
                        <a:ext cx="8667750" cy="424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36740" name="Rectangle 4"/>
          <p:cNvSpPr>
            <a:spLocks noChangeArrowheads="1"/>
          </p:cNvSpPr>
          <p:nvPr/>
        </p:nvSpPr>
        <p:spPr bwMode="blackWhite">
          <a:xfrm>
            <a:off x="363538" y="5591175"/>
            <a:ext cx="8442325"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Non-current loans (those past due 90 days or more or in nonaccrual status) are </a:t>
            </a:r>
            <a:r>
              <a:rPr lang="en-US" b="1" dirty="0" smtClean="0">
                <a:solidFill>
                  <a:schemeClr val="bg1"/>
                </a:solidFill>
              </a:rPr>
              <a:t>nearly back </a:t>
            </a:r>
            <a:r>
              <a:rPr lang="en-US" b="1" dirty="0">
                <a:solidFill>
                  <a:schemeClr val="bg1"/>
                </a:solidFill>
              </a:rPr>
              <a:t>to early-recession levels, fueling bank willingness to lend.</a:t>
            </a:r>
          </a:p>
        </p:txBody>
      </p:sp>
      <p:sp>
        <p:nvSpPr>
          <p:cNvPr id="2056" name="Rectangle 5"/>
          <p:cNvSpPr>
            <a:spLocks noChangeArrowheads="1"/>
          </p:cNvSpPr>
          <p:nvPr/>
        </p:nvSpPr>
        <p:spPr bwMode="auto">
          <a:xfrm>
            <a:off x="0" y="6262688"/>
            <a:ext cx="7569200" cy="5953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*Latest data as of </a:t>
            </a:r>
            <a:r>
              <a:rPr lang="en-US" sz="1100" dirty="0" smtClean="0"/>
              <a:t>9/8/2013</a:t>
            </a:r>
            <a:r>
              <a:rPr lang="en-US" sz="1100" dirty="0"/>
              <a:t>.	</a:t>
            </a:r>
          </a:p>
          <a:p>
            <a:pPr marL="133350" indent="-133350" eaLnBrk="0" hangingPunct="0">
              <a:lnSpc>
                <a:spcPct val="90000"/>
              </a:lnSpc>
              <a:buClr>
                <a:schemeClr val="accent2"/>
              </a:buClr>
              <a:buFont typeface="Wingdings" pitchFamily="2" charset="2"/>
              <a:buNone/>
              <a:tabLst>
                <a:tab pos="112713" algn="r"/>
              </a:tabLst>
            </a:pPr>
            <a:r>
              <a:rPr lang="en-US" sz="1100" dirty="0"/>
              <a:t>Source:  FDIC at </a:t>
            </a:r>
            <a:r>
              <a:rPr lang="en-US" sz="1100" dirty="0">
                <a:hlinkClick r:id="rId6"/>
              </a:rPr>
              <a:t>http://www2.fdic.gov/qbp/</a:t>
            </a:r>
            <a:r>
              <a:rPr lang="en-US" sz="1100" dirty="0"/>
              <a:t> (Loan Performance spreadsheet); Insurance Information Institute.</a:t>
            </a:r>
          </a:p>
        </p:txBody>
      </p:sp>
      <p:sp>
        <p:nvSpPr>
          <p:cNvPr id="10" name="AutoShape 5"/>
          <p:cNvSpPr>
            <a:spLocks noChangeArrowheads="1"/>
          </p:cNvSpPr>
          <p:nvPr/>
        </p:nvSpPr>
        <p:spPr bwMode="blackWhite">
          <a:xfrm>
            <a:off x="6263148" y="1084263"/>
            <a:ext cx="2587165" cy="949325"/>
          </a:xfrm>
          <a:prstGeom prst="wedgeRectCallout">
            <a:avLst>
              <a:gd name="adj1" fmla="val 39650"/>
              <a:gd name="adj2" fmla="val 19194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Almost back to “normal” levels of noncurrent industrial &amp; commercial loans</a:t>
            </a:r>
          </a:p>
        </p:txBody>
      </p:sp>
      <p:sp>
        <p:nvSpPr>
          <p:cNvPr id="11" name="Rectangle 7"/>
          <p:cNvSpPr>
            <a:spLocks noChangeArrowheads="1"/>
          </p:cNvSpPr>
          <p:nvPr/>
        </p:nvSpPr>
        <p:spPr bwMode="grayWhite">
          <a:xfrm>
            <a:off x="2965450" y="1271588"/>
            <a:ext cx="1747838" cy="4257675"/>
          </a:xfrm>
          <a:prstGeom prst="rect">
            <a:avLst/>
          </a:prstGeom>
          <a:noFill/>
          <a:ln w="28575">
            <a:solidFill>
              <a:schemeClr val="folHlink"/>
            </a:solidFill>
            <a:miter lim="800000"/>
            <a:headEnd/>
            <a:tailEnd/>
          </a:ln>
        </p:spPr>
        <p:txBody>
          <a:bodyPr wrap="none" anchor="ctr"/>
          <a:lstStyle/>
          <a:p>
            <a:endParaRPr lang="en-US"/>
          </a:p>
        </p:txBody>
      </p:sp>
      <p:sp>
        <p:nvSpPr>
          <p:cNvPr id="2059" name="TextBox 11"/>
          <p:cNvSpPr txBox="1">
            <a:spLocks noChangeArrowheads="1"/>
          </p:cNvSpPr>
          <p:nvPr/>
        </p:nvSpPr>
        <p:spPr bwMode="auto">
          <a:xfrm>
            <a:off x="3044825" y="1233488"/>
            <a:ext cx="1571625" cy="369887"/>
          </a:xfrm>
          <a:prstGeom prst="rect">
            <a:avLst/>
          </a:prstGeom>
          <a:noFill/>
          <a:ln w="9525">
            <a:noFill/>
            <a:miter lim="800000"/>
            <a:headEnd/>
            <a:tailEnd/>
          </a:ln>
        </p:spPr>
        <p:txBody>
          <a:bodyPr>
            <a:spAutoFit/>
          </a:bodyPr>
          <a:lstStyle/>
          <a:p>
            <a:pPr algn="ctr"/>
            <a:r>
              <a:rPr lang="en-US"/>
              <a:t>Recession</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36740"/>
                                        </p:tgtEl>
                                        <p:attrNameLst>
                                          <p:attrName>style.visibility</p:attrName>
                                        </p:attrNameLst>
                                      </p:cBhvr>
                                      <p:to>
                                        <p:strVal val="visible"/>
                                      </p:to>
                                    </p:set>
                                    <p:anim calcmode="lin" valueType="num">
                                      <p:cBhvr>
                                        <p:cTn id="7" dur="500" fill="hold"/>
                                        <p:tgtEl>
                                          <p:spTgt spid="2036740"/>
                                        </p:tgtEl>
                                        <p:attrNameLst>
                                          <p:attrName>ppt_w</p:attrName>
                                        </p:attrNameLst>
                                      </p:cBhvr>
                                      <p:tavLst>
                                        <p:tav tm="0">
                                          <p:val>
                                            <p:fltVal val="0"/>
                                          </p:val>
                                        </p:tav>
                                        <p:tav tm="100000">
                                          <p:val>
                                            <p:strVal val="#ppt_w"/>
                                          </p:val>
                                        </p:tav>
                                      </p:tavLst>
                                    </p:anim>
                                    <p:anim calcmode="lin" valueType="num">
                                      <p:cBhvr>
                                        <p:cTn id="8" dur="500" fill="hold"/>
                                        <p:tgtEl>
                                          <p:spTgt spid="203674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right)">
                                      <p:cBhvr>
                                        <p:cTn id="12" dur="500"/>
                                        <p:tgtEl>
                                          <p:spTgt spid="10"/>
                                        </p:tgtEl>
                                      </p:cBhvr>
                                    </p:animEffect>
                                  </p:childTnLst>
                                </p:cTn>
                              </p:par>
                              <p:par>
                                <p:cTn id="13" presetID="16" presetClass="entr" presetSubtype="26" fill="hold" grpId="0" nodeType="withEffect">
                                  <p:stCondLst>
                                    <p:cond delay="1000"/>
                                  </p:stCondLst>
                                  <p:childTnLst>
                                    <p:set>
                                      <p:cBhvr>
                                        <p:cTn id="14" dur="1" fill="hold">
                                          <p:stCondLst>
                                            <p:cond delay="0"/>
                                          </p:stCondLst>
                                        </p:cTn>
                                        <p:tgtEl>
                                          <p:spTgt spid="11"/>
                                        </p:tgtEl>
                                        <p:attrNameLst>
                                          <p:attrName>style.visibility</p:attrName>
                                        </p:attrNameLst>
                                      </p:cBhvr>
                                      <p:to>
                                        <p:strVal val="visible"/>
                                      </p:to>
                                    </p:set>
                                    <p:animEffect transition="in" filter="barn(inHorizont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6740" grpId="0" animBg="1"/>
      <p:bldP spid="10" grpId="0" animBg="1"/>
      <p:bldP spid="11"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NFIB Small Business Optimism Index</a:t>
            </a:r>
          </a:p>
        </p:txBody>
      </p:sp>
      <p:sp>
        <p:nvSpPr>
          <p:cNvPr id="74756" name="Rectangle 8"/>
          <p:cNvSpPr>
            <a:spLocks noChangeArrowheads="1"/>
          </p:cNvSpPr>
          <p:nvPr/>
        </p:nvSpPr>
        <p:spPr bwMode="black">
          <a:xfrm>
            <a:off x="347663" y="1131326"/>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1985 </a:t>
            </a:r>
            <a:r>
              <a:rPr lang="en-US" sz="1600" b="1" dirty="0">
                <a:solidFill>
                  <a:srgbClr val="225A7A"/>
                </a:solidFill>
              </a:rPr>
              <a:t>through </a:t>
            </a:r>
            <a:r>
              <a:rPr lang="en-US" sz="1600" b="1" dirty="0" smtClean="0">
                <a:solidFill>
                  <a:srgbClr val="225A7A"/>
                </a:solidFill>
              </a:rPr>
              <a:t>June 2014</a:t>
            </a:r>
            <a:endParaRPr lang="en-US" sz="1600" b="1" dirty="0">
              <a:solidFill>
                <a:srgbClr val="225A7A"/>
              </a:solidFill>
            </a:endParaRPr>
          </a:p>
        </p:txBody>
      </p:sp>
      <p:sp>
        <p:nvSpPr>
          <p:cNvPr id="74758" name="Rectangle 6"/>
          <p:cNvSpPr>
            <a:spLocks noChangeArrowheads="1"/>
          </p:cNvSpPr>
          <p:nvPr/>
        </p:nvSpPr>
        <p:spPr bwMode="auto">
          <a:xfrm>
            <a:off x="-201613" y="6471417"/>
            <a:ext cx="8942201"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050" dirty="0"/>
              <a:t>Source: </a:t>
            </a:r>
            <a:r>
              <a:rPr lang="en-US" sz="1050" dirty="0" smtClean="0"/>
              <a:t>National Federation of Independent Business at </a:t>
            </a:r>
            <a:r>
              <a:rPr lang="en-US" sz="1050" dirty="0" smtClean="0">
                <a:hlinkClick r:id="rId3"/>
              </a:rPr>
              <a:t>http://www.advisorperspectives.com/dshort/charts/indicators/Sentiment.html?NFIB-optimism-index.gif</a:t>
            </a:r>
            <a:r>
              <a:rPr lang="en-US" sz="1050" dirty="0" smtClean="0"/>
              <a:t> ; </a:t>
            </a:r>
            <a:r>
              <a:rPr lang="en-US" sz="1050" dirty="0"/>
              <a:t>Insurance Information </a:t>
            </a:r>
            <a:r>
              <a:rPr lang="en-US" sz="1050" dirty="0" smtClean="0"/>
              <a:t>Institute.</a:t>
            </a:r>
            <a:endParaRPr lang="en-US" sz="1050" dirty="0"/>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72</a:t>
            </a:fld>
            <a:endParaRPr lang="en-US"/>
          </a:p>
        </p:txBody>
      </p:sp>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47650" y="1351990"/>
            <a:ext cx="8181975" cy="5055928"/>
          </a:xfrm>
          <a:prstGeom prst="rect">
            <a:avLst/>
          </a:prstGeom>
        </p:spPr>
      </p:pic>
      <p:sp>
        <p:nvSpPr>
          <p:cNvPr id="10" name="AutoShape 5"/>
          <p:cNvSpPr>
            <a:spLocks noChangeArrowheads="1"/>
          </p:cNvSpPr>
          <p:nvPr/>
        </p:nvSpPr>
        <p:spPr bwMode="blackWhite">
          <a:xfrm>
            <a:off x="5876797" y="1946467"/>
            <a:ext cx="2724278" cy="1445341"/>
          </a:xfrm>
          <a:prstGeom prst="wedgeRectCallout">
            <a:avLst>
              <a:gd name="adj1" fmla="val 24583"/>
              <a:gd name="adj2" fmla="val 8877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Small business optimism in June was nearly at its level since the crisis began in Dec. 2007.</a:t>
            </a:r>
            <a:endParaRPr lang="en-US" sz="1600" b="1" dirty="0">
              <a:solidFill>
                <a:schemeClr val="bg1"/>
              </a:solidFill>
            </a:endParaRPr>
          </a:p>
        </p:txBody>
      </p:sp>
    </p:spTree>
    <p:extLst>
      <p:ext uri="{BB962C8B-B14F-4D97-AF65-F5344CB8AC3E}">
        <p14:creationId xmlns:p14="http://schemas.microsoft.com/office/powerpoint/2010/main" val="235209978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71684"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71685"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6DAFAB0-A100-48A5-95CF-E593971FCB37}" type="slidenum">
              <a:rPr lang="en-US" sz="900"/>
              <a:pPr algn="r" eaLnBrk="0" hangingPunct="0">
                <a:lnSpc>
                  <a:spcPct val="85000"/>
                </a:lnSpc>
                <a:spcBef>
                  <a:spcPct val="20000"/>
                </a:spcBef>
              </a:pPr>
              <a:t>73</a:t>
            </a:fld>
            <a:endParaRPr lang="en-US" sz="900"/>
          </a:p>
        </p:txBody>
      </p:sp>
      <p:graphicFrame>
        <p:nvGraphicFramePr>
          <p:cNvPr id="71682" name="Object 3"/>
          <p:cNvGraphicFramePr>
            <a:graphicFrameLocks/>
          </p:cNvGraphicFramePr>
          <p:nvPr>
            <p:extLst/>
          </p:nvPr>
        </p:nvGraphicFramePr>
        <p:xfrm>
          <a:off x="277159" y="1408128"/>
          <a:ext cx="8585200" cy="4367213"/>
        </p:xfrm>
        <a:graphic>
          <a:graphicData uri="http://schemas.openxmlformats.org/presentationml/2006/ole">
            <mc:AlternateContent xmlns:mc="http://schemas.openxmlformats.org/markup-compatibility/2006">
              <mc:Choice xmlns:v="urn:schemas-microsoft-com:vml" Requires="v">
                <p:oleObj spid="_x0000_s27912215" name="Chart" r:id="rId4" imgW="8581960" imgH="3952907" progId="MSGraph.Chart.8">
                  <p:embed followColorScheme="full"/>
                </p:oleObj>
              </mc:Choice>
              <mc:Fallback>
                <p:oleObj name="Chart" r:id="rId4" imgW="8581960" imgH="3952907" progId="MSGraph.Chart.8">
                  <p:embed followColorScheme="full"/>
                  <p:pic>
                    <p:nvPicPr>
                      <p:cNvPr id="0" name=""/>
                      <p:cNvPicPr preferRelativeResize="0">
                        <a:picLocks noChangeArrowheads="1"/>
                      </p:cNvPicPr>
                      <p:nvPr/>
                    </p:nvPicPr>
                    <p:blipFill>
                      <a:blip r:embed="rId5"/>
                      <a:srcRect/>
                      <a:stretch>
                        <a:fillRect/>
                      </a:stretch>
                    </p:blipFill>
                    <p:spPr bwMode="auto">
                      <a:xfrm>
                        <a:off x="277159" y="1408128"/>
                        <a:ext cx="8585200" cy="4367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71686" name="Rectangle 2"/>
          <p:cNvSpPr>
            <a:spLocks noGrp="1" noChangeArrowheads="1"/>
          </p:cNvSpPr>
          <p:nvPr>
            <p:ph type="title" idx="4294967295"/>
          </p:nvPr>
        </p:nvSpPr>
        <p:spPr/>
        <p:txBody>
          <a:bodyPr/>
          <a:lstStyle/>
          <a:p>
            <a:r>
              <a:rPr lang="en-US" dirty="0" smtClean="0"/>
              <a:t>Business Bankruptcy Filings,</a:t>
            </a:r>
            <a:br>
              <a:rPr lang="en-US" dirty="0" smtClean="0"/>
            </a:br>
            <a:r>
              <a:rPr lang="en-US" dirty="0" smtClean="0"/>
              <a:t>1980-2013</a:t>
            </a:r>
          </a:p>
        </p:txBody>
      </p:sp>
      <p:sp>
        <p:nvSpPr>
          <p:cNvPr id="71687" name="Rectangle 4"/>
          <p:cNvSpPr>
            <a:spLocks noChangeArrowheads="1"/>
          </p:cNvSpPr>
          <p:nvPr/>
        </p:nvSpPr>
        <p:spPr bwMode="auto">
          <a:xfrm>
            <a:off x="0" y="6160631"/>
            <a:ext cx="8601075" cy="756361"/>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a:t>Sources: American Bankruptcy Institute </a:t>
            </a:r>
            <a:r>
              <a:rPr lang="en-US" sz="1100" dirty="0" smtClean="0"/>
              <a:t>(1980-2012) at </a:t>
            </a:r>
            <a:r>
              <a:rPr lang="en-US" sz="1100" dirty="0" smtClean="0">
                <a:hlinkClick r:id="rId6"/>
              </a:rPr>
              <a:t>http://www.abiworld.org/AM/AMTemplate.cfm?Section=Home&amp;TEMPLATE=/CM/ContentDisplay.cfm&amp;CONTENTID=61633</a:t>
            </a:r>
            <a:r>
              <a:rPr lang="en-US" sz="1100" dirty="0" smtClean="0"/>
              <a:t>; 2013 data from United States Courts at </a:t>
            </a:r>
            <a:r>
              <a:rPr lang="en-US" sz="1100" dirty="0" smtClean="0">
                <a:hlinkClick r:id="rId7"/>
              </a:rPr>
              <a:t>http://news.uscourts.gov</a:t>
            </a:r>
            <a:r>
              <a:rPr lang="en-US" sz="1100" dirty="0" smtClean="0"/>
              <a:t>; </a:t>
            </a:r>
            <a:r>
              <a:rPr lang="en-US" sz="1100" dirty="0"/>
              <a:t>Insurance Information </a:t>
            </a:r>
            <a:r>
              <a:rPr lang="en-US" sz="1100" dirty="0" smtClean="0"/>
              <a:t>Institute.</a:t>
            </a:r>
            <a:endParaRPr lang="en-US" sz="1100" dirty="0"/>
          </a:p>
        </p:txBody>
      </p:sp>
      <p:sp>
        <p:nvSpPr>
          <p:cNvPr id="2129925" name="Rectangle 5"/>
          <p:cNvSpPr>
            <a:spLocks noChangeArrowheads="1"/>
          </p:cNvSpPr>
          <p:nvPr/>
        </p:nvSpPr>
        <p:spPr bwMode="blackWhite">
          <a:xfrm>
            <a:off x="352425" y="5705370"/>
            <a:ext cx="8466138" cy="5873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Significant Exposure Implications for All Commercial Lines as         Business Bankruptcies Begin to Decline</a:t>
            </a:r>
          </a:p>
        </p:txBody>
      </p:sp>
      <p:sp>
        <p:nvSpPr>
          <p:cNvPr id="2129926" name="AutoShape 6"/>
          <p:cNvSpPr>
            <a:spLocks noChangeArrowheads="1"/>
          </p:cNvSpPr>
          <p:nvPr/>
        </p:nvSpPr>
        <p:spPr bwMode="blackWhite">
          <a:xfrm>
            <a:off x="2644876" y="4050890"/>
            <a:ext cx="3431459" cy="1072228"/>
          </a:xfrm>
          <a:prstGeom prst="wedgeRectCallout">
            <a:avLst>
              <a:gd name="adj1" fmla="val 119601"/>
              <a:gd name="adj2" fmla="val 2332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2013 bankruptcies totaled 33,212, down 17.1% from 2012—the fourth consecutive year of decline.  Business bankruptcies more than tripled during the financial crisis.</a:t>
            </a:r>
            <a:endParaRPr lang="en-US" sz="1400" b="1" i="1" dirty="0">
              <a:solidFill>
                <a:schemeClr val="bg1"/>
              </a:solidFill>
              <a:cs typeface="+mn-cs"/>
            </a:endParaRPr>
          </a:p>
        </p:txBody>
      </p:sp>
      <p:grpSp>
        <p:nvGrpSpPr>
          <p:cNvPr id="2" name="Group 7"/>
          <p:cNvGrpSpPr>
            <a:grpSpLocks/>
          </p:cNvGrpSpPr>
          <p:nvPr/>
        </p:nvGrpSpPr>
        <p:grpSpPr bwMode="auto">
          <a:xfrm>
            <a:off x="5249918" y="1105514"/>
            <a:ext cx="2184401" cy="1708150"/>
            <a:chOff x="3853" y="1106"/>
            <a:chExt cx="1376" cy="1076"/>
          </a:xfrm>
        </p:grpSpPr>
        <p:sp>
          <p:nvSpPr>
            <p:cNvPr id="71691" name="Rectangle 8"/>
            <p:cNvSpPr>
              <a:spLocks noChangeArrowheads="1"/>
            </p:cNvSpPr>
            <p:nvPr/>
          </p:nvSpPr>
          <p:spPr bwMode="blackWhite">
            <a:xfrm>
              <a:off x="3853" y="1168"/>
              <a:ext cx="1375" cy="1014"/>
            </a:xfrm>
            <a:prstGeom prst="rect">
              <a:avLst/>
            </a:prstGeom>
            <a:solidFill>
              <a:srgbClr val="ECF6F8"/>
            </a:solidFill>
            <a:ln w="12700">
              <a:solidFill>
                <a:srgbClr val="378798"/>
              </a:solidFill>
              <a:miter lim="800000"/>
              <a:headEnd/>
              <a:tailEnd/>
            </a:ln>
          </p:spPr>
          <p:txBody>
            <a:bodyPr wrap="none" anchor="ctr"/>
            <a:lstStyle/>
            <a:p>
              <a:endParaRPr lang="en-US"/>
            </a:p>
          </p:txBody>
        </p:sp>
        <p:sp>
          <p:nvSpPr>
            <p:cNvPr id="71692" name="Rectangle 9"/>
            <p:cNvSpPr>
              <a:spLocks noChangeArrowheads="1"/>
            </p:cNvSpPr>
            <p:nvPr/>
          </p:nvSpPr>
          <p:spPr bwMode="blackWhite">
            <a:xfrm>
              <a:off x="3853" y="1106"/>
              <a:ext cx="1375" cy="313"/>
            </a:xfrm>
            <a:prstGeom prst="rect">
              <a:avLst/>
            </a:prstGeom>
            <a:gradFill rotWithShape="1">
              <a:gsLst>
                <a:gs pos="0">
                  <a:srgbClr val="378798"/>
                </a:gs>
                <a:gs pos="100000">
                  <a:srgbClr val="2A6774"/>
                </a:gs>
              </a:gsLst>
              <a:lin ang="5400000" scaled="1"/>
            </a:gradFill>
            <a:ln w="12700">
              <a:solidFill>
                <a:srgbClr val="378798"/>
              </a:solidFill>
              <a:miter lim="800000"/>
              <a:headEnd/>
              <a:tailEnd/>
            </a:ln>
          </p:spPr>
          <p:txBody>
            <a:bodyPr lIns="45720" rIns="45720" anchor="ctr"/>
            <a:lstStyle/>
            <a:p>
              <a:pPr algn="ctr">
                <a:lnSpc>
                  <a:spcPct val="90000"/>
                </a:lnSpc>
                <a:spcBef>
                  <a:spcPct val="25000"/>
                </a:spcBef>
              </a:pPr>
              <a:r>
                <a:rPr lang="en-US" sz="1400" b="1">
                  <a:solidFill>
                    <a:srgbClr val="FFFFFF"/>
                  </a:solidFill>
                </a:rPr>
                <a:t>% Change Surrounding Recessions</a:t>
              </a:r>
            </a:p>
          </p:txBody>
        </p:sp>
        <p:sp>
          <p:nvSpPr>
            <p:cNvPr id="71693" name="Rectangle 10"/>
            <p:cNvSpPr>
              <a:spLocks noChangeArrowheads="1"/>
            </p:cNvSpPr>
            <p:nvPr/>
          </p:nvSpPr>
          <p:spPr bwMode="auto">
            <a:xfrm>
              <a:off x="3889" y="1452"/>
              <a:ext cx="1340" cy="723"/>
            </a:xfrm>
            <a:prstGeom prst="rect">
              <a:avLst/>
            </a:prstGeom>
            <a:noFill/>
            <a:ln w="9525" algn="ctr">
              <a:noFill/>
              <a:miter lim="800000"/>
              <a:headEnd/>
              <a:tailEnd/>
            </a:ln>
          </p:spPr>
          <p:txBody>
            <a:bodyPr lIns="45720" rIns="45720">
              <a:spAutoFit/>
            </a:bodyPr>
            <a:lstStyle/>
            <a:p>
              <a:pPr marL="168275" eaLnBrk="0" hangingPunct="0">
                <a:lnSpc>
                  <a:spcPct val="90000"/>
                </a:lnSpc>
                <a:spcBef>
                  <a:spcPct val="10000"/>
                </a:spcBef>
                <a:buClr>
                  <a:schemeClr val="accent2"/>
                </a:buClr>
                <a:buFont typeface="Wingdings" pitchFamily="2" charset="2"/>
                <a:buNone/>
                <a:tabLst>
                  <a:tab pos="1493838" algn="dec"/>
                </a:tabLst>
              </a:pPr>
              <a:r>
                <a:rPr lang="en-US" sz="1400" dirty="0"/>
                <a:t>1980-82 	58.6%</a:t>
              </a:r>
            </a:p>
            <a:p>
              <a:pPr marL="168275" eaLnBrk="0" hangingPunct="0">
                <a:lnSpc>
                  <a:spcPct val="90000"/>
                </a:lnSpc>
                <a:spcBef>
                  <a:spcPct val="10000"/>
                </a:spcBef>
                <a:buClr>
                  <a:schemeClr val="accent2"/>
                </a:buClr>
                <a:buFont typeface="Wingdings" pitchFamily="2" charset="2"/>
                <a:buNone/>
                <a:tabLst>
                  <a:tab pos="1493838" algn="dec"/>
                </a:tabLst>
              </a:pPr>
              <a:r>
                <a:rPr lang="en-US" sz="1400" dirty="0"/>
                <a:t>1980-87 	88.7%</a:t>
              </a:r>
            </a:p>
            <a:p>
              <a:pPr marL="168275" eaLnBrk="0" hangingPunct="0">
                <a:lnSpc>
                  <a:spcPct val="90000"/>
                </a:lnSpc>
                <a:spcBef>
                  <a:spcPct val="10000"/>
                </a:spcBef>
                <a:buClr>
                  <a:schemeClr val="accent2"/>
                </a:buClr>
                <a:buFont typeface="Wingdings" pitchFamily="2" charset="2"/>
                <a:buNone/>
                <a:tabLst>
                  <a:tab pos="1493838" algn="dec"/>
                </a:tabLst>
              </a:pPr>
              <a:r>
                <a:rPr lang="en-US" sz="1400" dirty="0"/>
                <a:t>1990-91 	10.3%</a:t>
              </a:r>
            </a:p>
            <a:p>
              <a:pPr marL="168275" eaLnBrk="0" hangingPunct="0">
                <a:lnSpc>
                  <a:spcPct val="90000"/>
                </a:lnSpc>
                <a:spcBef>
                  <a:spcPct val="10000"/>
                </a:spcBef>
                <a:buClr>
                  <a:schemeClr val="accent2"/>
                </a:buClr>
                <a:buFont typeface="Wingdings" pitchFamily="2" charset="2"/>
                <a:buNone/>
                <a:tabLst>
                  <a:tab pos="1493838" algn="dec"/>
                </a:tabLst>
              </a:pPr>
              <a:r>
                <a:rPr lang="en-US" sz="1400" dirty="0"/>
                <a:t>2000-01 	13.0%</a:t>
              </a:r>
            </a:p>
            <a:p>
              <a:pPr marL="168275" eaLnBrk="0" hangingPunct="0">
                <a:lnSpc>
                  <a:spcPct val="90000"/>
                </a:lnSpc>
                <a:spcBef>
                  <a:spcPct val="10000"/>
                </a:spcBef>
                <a:buClr>
                  <a:schemeClr val="accent2"/>
                </a:buClr>
                <a:buFont typeface="Wingdings" pitchFamily="2" charset="2"/>
                <a:buNone/>
                <a:tabLst>
                  <a:tab pos="1493838" algn="dec"/>
                </a:tabLst>
              </a:pPr>
              <a:r>
                <a:rPr lang="en-US" sz="1400" b="1" dirty="0">
                  <a:solidFill>
                    <a:schemeClr val="folHlink"/>
                  </a:solidFill>
                </a:rPr>
                <a:t>2006-09 	208.9</a:t>
              </a:r>
              <a:r>
                <a:rPr lang="en-US" sz="1400" b="1" dirty="0" smtClean="0">
                  <a:solidFill>
                    <a:schemeClr val="folHlink"/>
                  </a:solidFill>
                </a:rPr>
                <a:t>%</a:t>
              </a:r>
              <a:endParaRPr lang="en-US" sz="1400" b="1" dirty="0">
                <a:solidFill>
                  <a:schemeClr val="folHlink"/>
                </a:solidFill>
              </a:endParaRPr>
            </a:p>
          </p:txBody>
        </p:sp>
      </p:grpSp>
      <p:sp>
        <p:nvSpPr>
          <p:cNvPr id="15" name="Date Placeholder 14"/>
          <p:cNvSpPr>
            <a:spLocks noGrp="1"/>
          </p:cNvSpPr>
          <p:nvPr>
            <p:ph type="dt" sz="half" idx="10"/>
          </p:nvPr>
        </p:nvSpPr>
        <p:spPr/>
        <p:txBody>
          <a:bodyPr/>
          <a:lstStyle/>
          <a:p>
            <a:pPr>
              <a:defRPr/>
            </a:pPr>
            <a:r>
              <a:rPr lang="en-US" smtClean="0"/>
              <a:t>12/01/09 - 9pm</a:t>
            </a:r>
            <a:endParaRPr lang="en-US"/>
          </a:p>
        </p:txBody>
      </p:sp>
      <p:sp>
        <p:nvSpPr>
          <p:cNvPr id="16" name="Slide Number Placeholder 15"/>
          <p:cNvSpPr>
            <a:spLocks noGrp="1"/>
          </p:cNvSpPr>
          <p:nvPr>
            <p:ph type="sldNum" sz="quarter" idx="12"/>
          </p:nvPr>
        </p:nvSpPr>
        <p:spPr/>
        <p:txBody>
          <a:bodyPr/>
          <a:lstStyle/>
          <a:p>
            <a:pPr>
              <a:defRPr/>
            </a:pPr>
            <a:fld id="{79649112-2361-4913-9798-B6AEBB59A8D4}" type="slidenum">
              <a:rPr lang="en-US" smtClean="0"/>
              <a:pPr>
                <a:defRPr/>
              </a:pPr>
              <a:t>73</a:t>
            </a:fld>
            <a:endParaRPr lang="en-US"/>
          </a:p>
        </p:txBody>
      </p:sp>
    </p:spTree>
    <p:extLst>
      <p:ext uri="{BB962C8B-B14F-4D97-AF65-F5344CB8AC3E}">
        <p14:creationId xmlns:p14="http://schemas.microsoft.com/office/powerpoint/2010/main" val="27394127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129926"/>
                                        </p:tgtEl>
                                        <p:attrNameLst>
                                          <p:attrName>style.visibility</p:attrName>
                                        </p:attrNameLst>
                                      </p:cBhvr>
                                      <p:to>
                                        <p:strVal val="visible"/>
                                      </p:to>
                                    </p:set>
                                    <p:animEffect transition="in" filter="wipe(right)">
                                      <p:cBhvr>
                                        <p:cTn id="7" dur="500"/>
                                        <p:tgtEl>
                                          <p:spTgt spid="2129926"/>
                                        </p:tgtEl>
                                      </p:cBhvr>
                                    </p:animEffect>
                                  </p:childTnLst>
                                </p:cTn>
                              </p:par>
                            </p:childTnLst>
                          </p:cTn>
                        </p:par>
                        <p:par>
                          <p:cTn id="8" fill="hold">
                            <p:stCondLst>
                              <p:cond delay="1200"/>
                            </p:stCondLst>
                            <p:childTnLst>
                              <p:par>
                                <p:cTn id="9" presetID="53" presetClass="entr" presetSubtype="0" fill="hold" grpId="0" nodeType="afterEffect">
                                  <p:stCondLst>
                                    <p:cond delay="700"/>
                                  </p:stCondLst>
                                  <p:childTnLst>
                                    <p:set>
                                      <p:cBhvr>
                                        <p:cTn id="10" dur="1" fill="hold">
                                          <p:stCondLst>
                                            <p:cond delay="0"/>
                                          </p:stCondLst>
                                        </p:cTn>
                                        <p:tgtEl>
                                          <p:spTgt spid="2129925"/>
                                        </p:tgtEl>
                                        <p:attrNameLst>
                                          <p:attrName>style.visibility</p:attrName>
                                        </p:attrNameLst>
                                      </p:cBhvr>
                                      <p:to>
                                        <p:strVal val="visible"/>
                                      </p:to>
                                    </p:set>
                                    <p:anim calcmode="lin" valueType="num">
                                      <p:cBhvr>
                                        <p:cTn id="11" dur="500" fill="hold"/>
                                        <p:tgtEl>
                                          <p:spTgt spid="2129925"/>
                                        </p:tgtEl>
                                        <p:attrNameLst>
                                          <p:attrName>ppt_w</p:attrName>
                                        </p:attrNameLst>
                                      </p:cBhvr>
                                      <p:tavLst>
                                        <p:tav tm="0">
                                          <p:val>
                                            <p:fltVal val="0"/>
                                          </p:val>
                                        </p:tav>
                                        <p:tav tm="100000">
                                          <p:val>
                                            <p:strVal val="#ppt_w"/>
                                          </p:val>
                                        </p:tav>
                                      </p:tavLst>
                                    </p:anim>
                                    <p:anim calcmode="lin" valueType="num">
                                      <p:cBhvr>
                                        <p:cTn id="12" dur="500" fill="hold"/>
                                        <p:tgtEl>
                                          <p:spTgt spid="2129925"/>
                                        </p:tgtEl>
                                        <p:attrNameLst>
                                          <p:attrName>ppt_h</p:attrName>
                                        </p:attrNameLst>
                                      </p:cBhvr>
                                      <p:tavLst>
                                        <p:tav tm="0">
                                          <p:val>
                                            <p:fltVal val="0"/>
                                          </p:val>
                                        </p:tav>
                                        <p:tav tm="100000">
                                          <p:val>
                                            <p:strVal val="#ppt_h"/>
                                          </p:val>
                                        </p:tav>
                                      </p:tavLst>
                                    </p:anim>
                                    <p:animEffect transition="in" filter="fade">
                                      <p:cBhvr>
                                        <p:cTn id="13" dur="500"/>
                                        <p:tgtEl>
                                          <p:spTgt spid="21299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25" grpId="0" animBg="1"/>
      <p:bldP spid="2129926" grpId="0" animBg="1"/>
    </p:bldLst>
  </p:timing>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74754" name="Object 3"/>
          <p:cNvGraphicFramePr>
            <a:graphicFrameLocks noGrp="1"/>
          </p:cNvGraphicFramePr>
          <p:nvPr>
            <p:ph idx="4294967295"/>
            <p:extLst/>
          </p:nvPr>
        </p:nvGraphicFramePr>
        <p:xfrm>
          <a:off x="179388" y="1397000"/>
          <a:ext cx="8775700" cy="4087813"/>
        </p:xfrm>
        <a:graphic>
          <a:graphicData uri="http://schemas.openxmlformats.org/presentationml/2006/ole">
            <mc:AlternateContent xmlns:mc="http://schemas.openxmlformats.org/markup-compatibility/2006">
              <mc:Choice xmlns:v="urn:schemas-microsoft-com:vml" Requires="v">
                <p:oleObj spid="_x0000_s27913235" name="Chart" r:id="rId4" imgW="8581960" imgH="4114867" progId="MSGraph.Chart.8">
                  <p:embed followColorScheme="full"/>
                </p:oleObj>
              </mc:Choice>
              <mc:Fallback>
                <p:oleObj name="Chart" r:id="rId4" imgW="8581960" imgH="4114867" progId="MSGraph.Chart.8">
                  <p:embed followColorScheme="full"/>
                  <p:pic>
                    <p:nvPicPr>
                      <p:cNvPr id="0" name=""/>
                      <p:cNvPicPr preferRelativeResize="0">
                        <a:picLocks noChangeArrowheads="1"/>
                      </p:cNvPicPr>
                      <p:nvPr/>
                    </p:nvPicPr>
                    <p:blipFill>
                      <a:blip r:embed="rId5"/>
                      <a:srcRect/>
                      <a:stretch>
                        <a:fillRect/>
                      </a:stretch>
                    </p:blipFill>
                    <p:spPr bwMode="gray">
                      <a:xfrm>
                        <a:off x="179388" y="1397000"/>
                        <a:ext cx="8775700" cy="4087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ISM Non-Manufacturing Index</a:t>
            </a:r>
          </a:p>
          <a:p>
            <a:pPr defTabSz="114300" eaLnBrk="0" hangingPunct="0">
              <a:lnSpc>
                <a:spcPct val="90000"/>
              </a:lnSpc>
              <a:defRPr/>
            </a:pPr>
            <a:r>
              <a:rPr lang="en-US" sz="3000" b="1" i="1" kern="0" dirty="0" smtClean="0">
                <a:solidFill>
                  <a:srgbClr val="225A7A"/>
                </a:solidFill>
                <a:ea typeface="+mj-ea"/>
                <a:cs typeface="+mj-cs"/>
              </a:rPr>
              <a:t>(Values &gt; 50 Indicate Expansion)</a:t>
            </a:r>
            <a:endParaRPr lang="en-US" sz="3000" b="1" i="1" kern="0" dirty="0">
              <a:solidFill>
                <a:srgbClr val="225A7A"/>
              </a:solidFill>
              <a:ea typeface="+mj-ea"/>
              <a:cs typeface="+mj-cs"/>
            </a:endParaRPr>
          </a:p>
        </p:txBody>
      </p:sp>
      <p:sp>
        <p:nvSpPr>
          <p:cNvPr id="74756" name="Rectangle 8"/>
          <p:cNvSpPr>
            <a:spLocks noChangeArrowheads="1"/>
          </p:cNvSpPr>
          <p:nvPr/>
        </p:nvSpPr>
        <p:spPr bwMode="black">
          <a:xfrm>
            <a:off x="347663" y="1200150"/>
            <a:ext cx="8221662" cy="221599"/>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2010 </a:t>
            </a:r>
            <a:r>
              <a:rPr lang="en-US" sz="1600" b="1" dirty="0">
                <a:solidFill>
                  <a:srgbClr val="225A7A"/>
                </a:solidFill>
              </a:rPr>
              <a:t>through </a:t>
            </a:r>
            <a:r>
              <a:rPr lang="en-US" sz="1600" b="1" dirty="0" smtClean="0">
                <a:solidFill>
                  <a:srgbClr val="225A7A"/>
                </a:solidFill>
              </a:rPr>
              <a:t>May 2014</a:t>
            </a:r>
            <a:endParaRPr lang="en-US" sz="1600" b="1" dirty="0">
              <a:solidFill>
                <a:srgbClr val="225A7A"/>
              </a:solidFill>
            </a:endParaRPr>
          </a:p>
        </p:txBody>
      </p:sp>
      <p:sp>
        <p:nvSpPr>
          <p:cNvPr id="10" name="Rectangle 7"/>
          <p:cNvSpPr>
            <a:spLocks noChangeArrowheads="1"/>
          </p:cNvSpPr>
          <p:nvPr/>
        </p:nvSpPr>
        <p:spPr bwMode="blackWhite">
          <a:xfrm>
            <a:off x="860239" y="5562600"/>
            <a:ext cx="7544174"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Non-manufacturing industries have been expanding and adding jobs.  This trend is likely to continue through 2014. </a:t>
            </a:r>
            <a:endParaRPr lang="en-US" b="1" dirty="0">
              <a:solidFill>
                <a:srgbClr val="FFFFFF"/>
              </a:solidFill>
            </a:endParaRPr>
          </a:p>
        </p:txBody>
      </p:sp>
      <p:sp>
        <p:nvSpPr>
          <p:cNvPr id="74758" name="Rectangle 6"/>
          <p:cNvSpPr>
            <a:spLocks noChangeArrowheads="1"/>
          </p:cNvSpPr>
          <p:nvPr/>
        </p:nvSpPr>
        <p:spPr bwMode="auto">
          <a:xfrm>
            <a:off x="-201613" y="6615303"/>
            <a:ext cx="8942201" cy="282385"/>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Institute for Supply Management at </a:t>
            </a:r>
            <a:r>
              <a:rPr lang="en-US" sz="1100" dirty="0" smtClean="0">
                <a:hlinkClick r:id="rId6"/>
              </a:rPr>
              <a:t>http://www.ism.ws/ismreport/nonmfgrob.cfm</a:t>
            </a:r>
            <a:r>
              <a:rPr lang="en-US" sz="1100" dirty="0" smtClean="0"/>
              <a:t>; </a:t>
            </a:r>
            <a:r>
              <a:rPr lang="en-US" sz="1100" dirty="0"/>
              <a:t>Insurance Information </a:t>
            </a:r>
            <a:r>
              <a:rPr lang="en-US" sz="1100" dirty="0" smtClean="0"/>
              <a:t>Institute.</a:t>
            </a:r>
            <a:endParaRPr lang="en-US" sz="1100" dirty="0"/>
          </a:p>
        </p:txBody>
      </p:sp>
      <p:sp>
        <p:nvSpPr>
          <p:cNvPr id="12" name="AutoShape 5"/>
          <p:cNvSpPr>
            <a:spLocks noChangeArrowheads="1"/>
          </p:cNvSpPr>
          <p:nvPr/>
        </p:nvSpPr>
        <p:spPr bwMode="blackWhite">
          <a:xfrm>
            <a:off x="4473679" y="3550595"/>
            <a:ext cx="2831250" cy="1061745"/>
          </a:xfrm>
          <a:prstGeom prst="wedgeRectCallout">
            <a:avLst>
              <a:gd name="adj1" fmla="val 99626"/>
              <a:gd name="adj2" fmla="val -5256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Optimism among non-manufacturers has been increasing despite uncertainty in Washington</a:t>
            </a:r>
            <a:endParaRPr lang="en-US" sz="1600" b="1" dirty="0">
              <a:solidFill>
                <a:schemeClr val="bg1"/>
              </a:solidFill>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74</a:t>
            </a:fld>
            <a:endParaRPr lang="en-US"/>
          </a:p>
        </p:txBody>
      </p:sp>
    </p:spTree>
    <p:extLst>
      <p:ext uri="{BB962C8B-B14F-4D97-AF65-F5344CB8AC3E}">
        <p14:creationId xmlns:p14="http://schemas.microsoft.com/office/powerpoint/2010/main" val="63375789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7938" name="Rectangle 105"/>
          <p:cNvSpPr>
            <a:spLocks noGrp="1" noChangeArrowheads="1"/>
          </p:cNvSpPr>
          <p:nvPr>
            <p:ph type="dt" sz="quarter" idx="10"/>
          </p:nvPr>
        </p:nvSpPr>
        <p:spPr/>
        <p:txBody>
          <a:bodyPr/>
          <a:lstStyle/>
          <a:p>
            <a:pPr>
              <a:defRPr/>
            </a:pPr>
            <a:r>
              <a:rPr lang="en-US" smtClean="0"/>
              <a:t>12/01/09 - 9pm</a:t>
            </a:r>
          </a:p>
        </p:txBody>
      </p:sp>
      <p:sp>
        <p:nvSpPr>
          <p:cNvPr id="167940" name="Rectangle 110"/>
          <p:cNvSpPr>
            <a:spLocks noGrp="1" noChangeArrowheads="1"/>
          </p:cNvSpPr>
          <p:nvPr>
            <p:ph type="sldNum" sz="quarter" idx="12"/>
          </p:nvPr>
        </p:nvSpPr>
        <p:spPr/>
        <p:txBody>
          <a:bodyPr/>
          <a:lstStyle/>
          <a:p>
            <a:pPr>
              <a:defRPr/>
            </a:pPr>
            <a:fld id="{6D036CE7-FA77-4EF8-9AD2-54EB57285A32}" type="slidenum">
              <a:rPr lang="en-US" smtClean="0"/>
              <a:pPr>
                <a:defRPr/>
              </a:pPr>
              <a:t>75</a:t>
            </a:fld>
            <a:endParaRPr lang="en-US" smtClean="0"/>
          </a:p>
        </p:txBody>
      </p:sp>
      <p:sp>
        <p:nvSpPr>
          <p:cNvPr id="153605" name="Rectangle 2"/>
          <p:cNvSpPr>
            <a:spLocks noGrp="1" noChangeArrowheads="1"/>
          </p:cNvSpPr>
          <p:nvPr>
            <p:ph type="title"/>
          </p:nvPr>
        </p:nvSpPr>
        <p:spPr/>
        <p:txBody>
          <a:bodyPr/>
          <a:lstStyle/>
          <a:p>
            <a:r>
              <a:rPr lang="en-US" dirty="0" smtClean="0"/>
              <a:t>12 Industries for the Next 10 Years: Insurance Solutions Needed</a:t>
            </a:r>
          </a:p>
        </p:txBody>
      </p:sp>
      <p:sp>
        <p:nvSpPr>
          <p:cNvPr id="1960963" name="Rectangle 3"/>
          <p:cNvSpPr>
            <a:spLocks noChangeArrowheads="1"/>
          </p:cNvSpPr>
          <p:nvPr/>
        </p:nvSpPr>
        <p:spPr bwMode="blackWhite">
          <a:xfrm>
            <a:off x="1879600" y="594360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smtClean="0">
                <a:solidFill>
                  <a:schemeClr val="bg1"/>
                </a:solidFill>
              </a:rPr>
              <a:t>Export-Oriented Industries</a:t>
            </a:r>
          </a:p>
        </p:txBody>
      </p:sp>
      <p:sp>
        <p:nvSpPr>
          <p:cNvPr id="1960964" name="Rectangle 4"/>
          <p:cNvSpPr>
            <a:spLocks noChangeArrowheads="1"/>
          </p:cNvSpPr>
          <p:nvPr/>
        </p:nvSpPr>
        <p:spPr bwMode="blackWhite">
          <a:xfrm>
            <a:off x="1879600" y="1731963"/>
            <a:ext cx="5384800" cy="376237"/>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a:solidFill>
                  <a:schemeClr val="bg1"/>
                </a:solidFill>
                <a:cs typeface="+mn-cs"/>
              </a:rPr>
              <a:t>Health Sciences</a:t>
            </a:r>
          </a:p>
        </p:txBody>
      </p:sp>
      <p:sp>
        <p:nvSpPr>
          <p:cNvPr id="1960965" name="Rectangle 5"/>
          <p:cNvSpPr>
            <a:spLocks noChangeArrowheads="1"/>
          </p:cNvSpPr>
          <p:nvPr/>
        </p:nvSpPr>
        <p:spPr bwMode="blackWhite">
          <a:xfrm>
            <a:off x="1879600" y="1258888"/>
            <a:ext cx="5384800" cy="376237"/>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a:solidFill>
                  <a:schemeClr val="bg1"/>
                </a:solidFill>
                <a:cs typeface="+mn-cs"/>
              </a:rPr>
              <a:t>Health Care</a:t>
            </a:r>
          </a:p>
        </p:txBody>
      </p:sp>
      <p:sp>
        <p:nvSpPr>
          <p:cNvPr id="1960966" name="Rectangle 6"/>
          <p:cNvSpPr>
            <a:spLocks noChangeArrowheads="1"/>
          </p:cNvSpPr>
          <p:nvPr/>
        </p:nvSpPr>
        <p:spPr bwMode="blackWhite">
          <a:xfrm>
            <a:off x="1879600" y="2211388"/>
            <a:ext cx="5384800" cy="376237"/>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a:solidFill>
                  <a:schemeClr val="bg1"/>
                </a:solidFill>
                <a:cs typeface="+mn-cs"/>
              </a:rPr>
              <a:t>Energy (Traditional)</a:t>
            </a:r>
          </a:p>
        </p:txBody>
      </p:sp>
      <p:sp>
        <p:nvSpPr>
          <p:cNvPr id="1960967" name="Rectangle 7"/>
          <p:cNvSpPr>
            <a:spLocks noChangeArrowheads="1"/>
          </p:cNvSpPr>
          <p:nvPr/>
        </p:nvSpPr>
        <p:spPr bwMode="blackWhite">
          <a:xfrm>
            <a:off x="1879600" y="267970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a:solidFill>
                  <a:schemeClr val="bg1"/>
                </a:solidFill>
                <a:cs typeface="+mn-cs"/>
              </a:rPr>
              <a:t>Alternative Energy</a:t>
            </a:r>
          </a:p>
        </p:txBody>
      </p:sp>
      <p:sp>
        <p:nvSpPr>
          <p:cNvPr id="1960968" name="Rectangle 8"/>
          <p:cNvSpPr>
            <a:spLocks noChangeArrowheads="1"/>
          </p:cNvSpPr>
          <p:nvPr/>
        </p:nvSpPr>
        <p:spPr bwMode="blackWhite">
          <a:xfrm>
            <a:off x="1879600" y="313690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smtClean="0">
                <a:solidFill>
                  <a:schemeClr val="bg1"/>
                </a:solidFill>
                <a:cs typeface="+mn-cs"/>
              </a:rPr>
              <a:t>Petrochemical</a:t>
            </a:r>
            <a:endParaRPr lang="en-US" sz="2000" b="1" dirty="0">
              <a:solidFill>
                <a:schemeClr val="bg1"/>
              </a:solidFill>
              <a:cs typeface="+mn-cs"/>
            </a:endParaRPr>
          </a:p>
        </p:txBody>
      </p:sp>
      <p:sp>
        <p:nvSpPr>
          <p:cNvPr id="1960969" name="Rectangle 9"/>
          <p:cNvSpPr>
            <a:spLocks noChangeArrowheads="1"/>
          </p:cNvSpPr>
          <p:nvPr/>
        </p:nvSpPr>
        <p:spPr bwMode="blackWhite">
          <a:xfrm>
            <a:off x="1879600" y="3590925"/>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smtClean="0">
                <a:solidFill>
                  <a:schemeClr val="bg1"/>
                </a:solidFill>
                <a:cs typeface="+mn-cs"/>
              </a:rPr>
              <a:t>Agriculture</a:t>
            </a:r>
            <a:endParaRPr lang="en-US" sz="2000" b="1" dirty="0">
              <a:solidFill>
                <a:schemeClr val="bg1"/>
              </a:solidFill>
              <a:cs typeface="+mn-cs"/>
            </a:endParaRPr>
          </a:p>
        </p:txBody>
      </p:sp>
      <p:sp>
        <p:nvSpPr>
          <p:cNvPr id="1960970" name="Rectangle 10"/>
          <p:cNvSpPr>
            <a:spLocks noChangeArrowheads="1"/>
          </p:cNvSpPr>
          <p:nvPr/>
        </p:nvSpPr>
        <p:spPr bwMode="blackWhite">
          <a:xfrm>
            <a:off x="1919941" y="4059238"/>
            <a:ext cx="5384800" cy="376237"/>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smtClean="0">
                <a:solidFill>
                  <a:schemeClr val="bg1"/>
                </a:solidFill>
              </a:rPr>
              <a:t>Natural Resources</a:t>
            </a:r>
            <a:endParaRPr lang="en-US" sz="2000" b="1" dirty="0">
              <a:solidFill>
                <a:schemeClr val="bg1"/>
              </a:solidFill>
              <a:cs typeface="+mn-cs"/>
            </a:endParaRPr>
          </a:p>
        </p:txBody>
      </p:sp>
      <p:sp>
        <p:nvSpPr>
          <p:cNvPr id="1960971" name="Rectangle 11"/>
          <p:cNvSpPr>
            <a:spLocks noChangeArrowheads="1"/>
          </p:cNvSpPr>
          <p:nvPr/>
        </p:nvSpPr>
        <p:spPr bwMode="blackWhite">
          <a:xfrm>
            <a:off x="1879600" y="452755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a:solidFill>
                  <a:schemeClr val="bg1"/>
                </a:solidFill>
                <a:cs typeface="+mn-cs"/>
              </a:rPr>
              <a:t>Technology (incl. Biotechnology)</a:t>
            </a:r>
          </a:p>
        </p:txBody>
      </p:sp>
      <p:sp>
        <p:nvSpPr>
          <p:cNvPr id="1960972" name="Rectangle 12"/>
          <p:cNvSpPr>
            <a:spLocks noChangeArrowheads="1"/>
          </p:cNvSpPr>
          <p:nvPr/>
        </p:nvSpPr>
        <p:spPr bwMode="blackWhite">
          <a:xfrm>
            <a:off x="1879600" y="501015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a:solidFill>
                  <a:schemeClr val="bg1"/>
                </a:solidFill>
                <a:cs typeface="+mn-cs"/>
              </a:rPr>
              <a:t>Light Manufacturing</a:t>
            </a:r>
          </a:p>
        </p:txBody>
      </p:sp>
      <p:sp>
        <p:nvSpPr>
          <p:cNvPr id="1960973" name="Rectangle 13"/>
          <p:cNvSpPr>
            <a:spLocks noChangeArrowheads="1"/>
          </p:cNvSpPr>
          <p:nvPr/>
        </p:nvSpPr>
        <p:spPr bwMode="blackWhite">
          <a:xfrm>
            <a:off x="1879600" y="548005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err="1" smtClean="0">
                <a:solidFill>
                  <a:schemeClr val="bg1"/>
                </a:solidFill>
                <a:cs typeface="+mn-cs"/>
              </a:rPr>
              <a:t>Insourced</a:t>
            </a:r>
            <a:r>
              <a:rPr lang="en-US" sz="2000" b="1" dirty="0" smtClean="0">
                <a:solidFill>
                  <a:schemeClr val="bg1"/>
                </a:solidFill>
                <a:cs typeface="+mn-cs"/>
              </a:rPr>
              <a:t> Manufacturing</a:t>
            </a:r>
            <a:endParaRPr lang="en-US" sz="2000" b="1" dirty="0">
              <a:solidFill>
                <a:schemeClr val="bg1"/>
              </a:solidFill>
              <a:cs typeface="+mn-cs"/>
            </a:endParaRPr>
          </a:p>
        </p:txBody>
      </p:sp>
      <p:sp>
        <p:nvSpPr>
          <p:cNvPr id="17" name="AutoShape 7"/>
          <p:cNvSpPr>
            <a:spLocks noChangeArrowheads="1"/>
          </p:cNvSpPr>
          <p:nvPr/>
        </p:nvSpPr>
        <p:spPr bwMode="blackWhite">
          <a:xfrm>
            <a:off x="7531100" y="2446337"/>
            <a:ext cx="1420813" cy="2448391"/>
          </a:xfrm>
          <a:prstGeom prst="wedgeRectCallout">
            <a:avLst>
              <a:gd name="adj1" fmla="val -59218"/>
              <a:gd name="adj2" fmla="val -8948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cs typeface="+mn-cs"/>
              </a:rPr>
              <a:t>Many industries are poised for growth, </a:t>
            </a:r>
            <a:r>
              <a:rPr lang="en-US" sz="1400" b="1" dirty="0" smtClean="0">
                <a:cs typeface="+mn-cs"/>
              </a:rPr>
              <a:t>though insurers’ ability to capitalize on these industries varies widely</a:t>
            </a:r>
            <a:endParaRPr lang="en-US" sz="1400" b="1" dirty="0">
              <a:cs typeface="+mn-cs"/>
            </a:endParaRPr>
          </a:p>
        </p:txBody>
      </p:sp>
      <p:sp>
        <p:nvSpPr>
          <p:cNvPr id="18" name="Rectangle 3"/>
          <p:cNvSpPr>
            <a:spLocks noChangeArrowheads="1"/>
          </p:cNvSpPr>
          <p:nvPr/>
        </p:nvSpPr>
        <p:spPr bwMode="blackWhite">
          <a:xfrm>
            <a:off x="1870636" y="6391834"/>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a:solidFill>
                  <a:schemeClr val="bg1"/>
                </a:solidFill>
                <a:cs typeface="+mn-cs"/>
              </a:rPr>
              <a:t>Shipping (</a:t>
            </a:r>
            <a:r>
              <a:rPr lang="en-US" sz="2000" b="1" i="1" dirty="0">
                <a:solidFill>
                  <a:srgbClr val="FF0000"/>
                </a:solidFill>
                <a:cs typeface="+mn-cs"/>
              </a:rPr>
              <a:t>Rail</a:t>
            </a:r>
            <a:r>
              <a:rPr lang="en-US" sz="2000" b="1" dirty="0">
                <a:solidFill>
                  <a:schemeClr val="bg1"/>
                </a:solidFill>
                <a:cs typeface="+mn-cs"/>
              </a:rPr>
              <a:t>, </a:t>
            </a:r>
            <a:r>
              <a:rPr lang="en-US" sz="2000" b="1" i="1" dirty="0">
                <a:solidFill>
                  <a:srgbClr val="FF0000"/>
                </a:solidFill>
                <a:cs typeface="+mn-cs"/>
              </a:rPr>
              <a:t>Marine</a:t>
            </a:r>
            <a:r>
              <a:rPr lang="en-US" sz="2000" b="1" dirty="0">
                <a:solidFill>
                  <a:schemeClr val="bg1"/>
                </a:solidFill>
                <a:cs typeface="+mn-cs"/>
              </a:rPr>
              <a:t>, </a:t>
            </a:r>
            <a:r>
              <a:rPr lang="en-US" sz="2000" b="1" dirty="0" smtClean="0">
                <a:solidFill>
                  <a:schemeClr val="bg1"/>
                </a:solidFill>
                <a:cs typeface="+mn-cs"/>
              </a:rPr>
              <a:t>Trucking, </a:t>
            </a:r>
            <a:r>
              <a:rPr lang="en-US" sz="2000" b="1" i="1" dirty="0" smtClean="0">
                <a:solidFill>
                  <a:srgbClr val="FF0000"/>
                </a:solidFill>
                <a:cs typeface="+mn-cs"/>
              </a:rPr>
              <a:t>Pipelines</a:t>
            </a:r>
            <a:r>
              <a:rPr lang="en-US" sz="2000" b="1" dirty="0" smtClean="0">
                <a:solidFill>
                  <a:schemeClr val="bg1"/>
                </a:solidFill>
                <a:cs typeface="+mn-cs"/>
              </a:rPr>
              <a:t>)</a:t>
            </a:r>
            <a:endParaRPr lang="en-US" sz="2000" b="1" dirty="0">
              <a:solidFill>
                <a:schemeClr val="bg1"/>
              </a:solidFill>
              <a:cs typeface="+mn-cs"/>
            </a:endParaRPr>
          </a:p>
        </p:txBody>
      </p:sp>
    </p:spTree>
    <p:extLst>
      <p:ext uri="{BB962C8B-B14F-4D97-AF65-F5344CB8AC3E}">
        <p14:creationId xmlns:p14="http://schemas.microsoft.com/office/powerpoint/2010/main" val="171024294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960965"/>
                                        </p:tgtEl>
                                        <p:attrNameLst>
                                          <p:attrName>style.visibility</p:attrName>
                                        </p:attrNameLst>
                                      </p:cBhvr>
                                      <p:to>
                                        <p:strVal val="visible"/>
                                      </p:to>
                                    </p:set>
                                    <p:anim calcmode="lin" valueType="num">
                                      <p:cBhvr>
                                        <p:cTn id="7" dur="500" fill="hold"/>
                                        <p:tgtEl>
                                          <p:spTgt spid="1960965"/>
                                        </p:tgtEl>
                                        <p:attrNameLst>
                                          <p:attrName>ppt_w</p:attrName>
                                        </p:attrNameLst>
                                      </p:cBhvr>
                                      <p:tavLst>
                                        <p:tav tm="0">
                                          <p:val>
                                            <p:fltVal val="0"/>
                                          </p:val>
                                        </p:tav>
                                        <p:tav tm="100000">
                                          <p:val>
                                            <p:strVal val="#ppt_w"/>
                                          </p:val>
                                        </p:tav>
                                      </p:tavLst>
                                    </p:anim>
                                    <p:anim calcmode="lin" valueType="num">
                                      <p:cBhvr>
                                        <p:cTn id="8" dur="500" fill="hold"/>
                                        <p:tgtEl>
                                          <p:spTgt spid="1960965"/>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500"/>
                                  </p:stCondLst>
                                  <p:childTnLst>
                                    <p:set>
                                      <p:cBhvr>
                                        <p:cTn id="11" dur="1" fill="hold">
                                          <p:stCondLst>
                                            <p:cond delay="0"/>
                                          </p:stCondLst>
                                        </p:cTn>
                                        <p:tgtEl>
                                          <p:spTgt spid="1960964"/>
                                        </p:tgtEl>
                                        <p:attrNameLst>
                                          <p:attrName>style.visibility</p:attrName>
                                        </p:attrNameLst>
                                      </p:cBhvr>
                                      <p:to>
                                        <p:strVal val="visible"/>
                                      </p:to>
                                    </p:set>
                                    <p:anim calcmode="lin" valueType="num">
                                      <p:cBhvr>
                                        <p:cTn id="12" dur="500" fill="hold"/>
                                        <p:tgtEl>
                                          <p:spTgt spid="1960964"/>
                                        </p:tgtEl>
                                        <p:attrNameLst>
                                          <p:attrName>ppt_w</p:attrName>
                                        </p:attrNameLst>
                                      </p:cBhvr>
                                      <p:tavLst>
                                        <p:tav tm="0">
                                          <p:val>
                                            <p:fltVal val="0"/>
                                          </p:val>
                                        </p:tav>
                                        <p:tav tm="100000">
                                          <p:val>
                                            <p:strVal val="#ppt_w"/>
                                          </p:val>
                                        </p:tav>
                                      </p:tavLst>
                                    </p:anim>
                                    <p:anim calcmode="lin" valueType="num">
                                      <p:cBhvr>
                                        <p:cTn id="13" dur="500" fill="hold"/>
                                        <p:tgtEl>
                                          <p:spTgt spid="1960964"/>
                                        </p:tgtEl>
                                        <p:attrNameLst>
                                          <p:attrName>ppt_h</p:attrName>
                                        </p:attrNameLst>
                                      </p:cBhvr>
                                      <p:tavLst>
                                        <p:tav tm="0">
                                          <p:val>
                                            <p:fltVal val="0"/>
                                          </p:val>
                                        </p:tav>
                                        <p:tav tm="100000">
                                          <p:val>
                                            <p:strVal val="#ppt_h"/>
                                          </p:val>
                                        </p:tav>
                                      </p:tavLst>
                                    </p:anim>
                                  </p:childTnLst>
                                </p:cTn>
                              </p:par>
                            </p:childTnLst>
                          </p:cTn>
                        </p:par>
                        <p:par>
                          <p:cTn id="14" fill="hold">
                            <p:stCondLst>
                              <p:cond delay="1500"/>
                            </p:stCondLst>
                            <p:childTnLst>
                              <p:par>
                                <p:cTn id="15" presetID="23" presetClass="entr" presetSubtype="16" fill="hold" grpId="0" nodeType="afterEffect">
                                  <p:stCondLst>
                                    <p:cond delay="500"/>
                                  </p:stCondLst>
                                  <p:childTnLst>
                                    <p:set>
                                      <p:cBhvr>
                                        <p:cTn id="16" dur="1" fill="hold">
                                          <p:stCondLst>
                                            <p:cond delay="0"/>
                                          </p:stCondLst>
                                        </p:cTn>
                                        <p:tgtEl>
                                          <p:spTgt spid="1960966"/>
                                        </p:tgtEl>
                                        <p:attrNameLst>
                                          <p:attrName>style.visibility</p:attrName>
                                        </p:attrNameLst>
                                      </p:cBhvr>
                                      <p:to>
                                        <p:strVal val="visible"/>
                                      </p:to>
                                    </p:set>
                                    <p:anim calcmode="lin" valueType="num">
                                      <p:cBhvr>
                                        <p:cTn id="17" dur="500" fill="hold"/>
                                        <p:tgtEl>
                                          <p:spTgt spid="1960966"/>
                                        </p:tgtEl>
                                        <p:attrNameLst>
                                          <p:attrName>ppt_w</p:attrName>
                                        </p:attrNameLst>
                                      </p:cBhvr>
                                      <p:tavLst>
                                        <p:tav tm="0">
                                          <p:val>
                                            <p:fltVal val="0"/>
                                          </p:val>
                                        </p:tav>
                                        <p:tav tm="100000">
                                          <p:val>
                                            <p:strVal val="#ppt_w"/>
                                          </p:val>
                                        </p:tav>
                                      </p:tavLst>
                                    </p:anim>
                                    <p:anim calcmode="lin" valueType="num">
                                      <p:cBhvr>
                                        <p:cTn id="18" dur="500" fill="hold"/>
                                        <p:tgtEl>
                                          <p:spTgt spid="1960966"/>
                                        </p:tgtEl>
                                        <p:attrNameLst>
                                          <p:attrName>ppt_h</p:attrName>
                                        </p:attrNameLst>
                                      </p:cBhvr>
                                      <p:tavLst>
                                        <p:tav tm="0">
                                          <p:val>
                                            <p:fltVal val="0"/>
                                          </p:val>
                                        </p:tav>
                                        <p:tav tm="100000">
                                          <p:val>
                                            <p:strVal val="#ppt_h"/>
                                          </p:val>
                                        </p:tav>
                                      </p:tavLst>
                                    </p:anim>
                                  </p:childTnLst>
                                </p:cTn>
                              </p:par>
                            </p:childTnLst>
                          </p:cTn>
                        </p:par>
                        <p:par>
                          <p:cTn id="19" fill="hold">
                            <p:stCondLst>
                              <p:cond delay="2500"/>
                            </p:stCondLst>
                            <p:childTnLst>
                              <p:par>
                                <p:cTn id="20" presetID="23" presetClass="entr" presetSubtype="16" fill="hold" grpId="0" nodeType="afterEffect">
                                  <p:stCondLst>
                                    <p:cond delay="500"/>
                                  </p:stCondLst>
                                  <p:childTnLst>
                                    <p:set>
                                      <p:cBhvr>
                                        <p:cTn id="21" dur="1" fill="hold">
                                          <p:stCondLst>
                                            <p:cond delay="0"/>
                                          </p:stCondLst>
                                        </p:cTn>
                                        <p:tgtEl>
                                          <p:spTgt spid="1960967"/>
                                        </p:tgtEl>
                                        <p:attrNameLst>
                                          <p:attrName>style.visibility</p:attrName>
                                        </p:attrNameLst>
                                      </p:cBhvr>
                                      <p:to>
                                        <p:strVal val="visible"/>
                                      </p:to>
                                    </p:set>
                                    <p:anim calcmode="lin" valueType="num">
                                      <p:cBhvr>
                                        <p:cTn id="22" dur="500" fill="hold"/>
                                        <p:tgtEl>
                                          <p:spTgt spid="1960967"/>
                                        </p:tgtEl>
                                        <p:attrNameLst>
                                          <p:attrName>ppt_w</p:attrName>
                                        </p:attrNameLst>
                                      </p:cBhvr>
                                      <p:tavLst>
                                        <p:tav tm="0">
                                          <p:val>
                                            <p:fltVal val="0"/>
                                          </p:val>
                                        </p:tav>
                                        <p:tav tm="100000">
                                          <p:val>
                                            <p:strVal val="#ppt_w"/>
                                          </p:val>
                                        </p:tav>
                                      </p:tavLst>
                                    </p:anim>
                                    <p:anim calcmode="lin" valueType="num">
                                      <p:cBhvr>
                                        <p:cTn id="23" dur="500" fill="hold"/>
                                        <p:tgtEl>
                                          <p:spTgt spid="1960967"/>
                                        </p:tgtEl>
                                        <p:attrNameLst>
                                          <p:attrName>ppt_h</p:attrName>
                                        </p:attrNameLst>
                                      </p:cBhvr>
                                      <p:tavLst>
                                        <p:tav tm="0">
                                          <p:val>
                                            <p:fltVal val="0"/>
                                          </p:val>
                                        </p:tav>
                                        <p:tav tm="100000">
                                          <p:val>
                                            <p:strVal val="#ppt_h"/>
                                          </p:val>
                                        </p:tav>
                                      </p:tavLst>
                                    </p:anim>
                                  </p:childTnLst>
                                </p:cTn>
                              </p:par>
                            </p:childTnLst>
                          </p:cTn>
                        </p:par>
                        <p:par>
                          <p:cTn id="24" fill="hold">
                            <p:stCondLst>
                              <p:cond delay="3500"/>
                            </p:stCondLst>
                            <p:childTnLst>
                              <p:par>
                                <p:cTn id="25" presetID="23" presetClass="entr" presetSubtype="16" fill="hold" grpId="0" nodeType="afterEffect">
                                  <p:stCondLst>
                                    <p:cond delay="500"/>
                                  </p:stCondLst>
                                  <p:childTnLst>
                                    <p:set>
                                      <p:cBhvr>
                                        <p:cTn id="26" dur="1" fill="hold">
                                          <p:stCondLst>
                                            <p:cond delay="0"/>
                                          </p:stCondLst>
                                        </p:cTn>
                                        <p:tgtEl>
                                          <p:spTgt spid="1960968"/>
                                        </p:tgtEl>
                                        <p:attrNameLst>
                                          <p:attrName>style.visibility</p:attrName>
                                        </p:attrNameLst>
                                      </p:cBhvr>
                                      <p:to>
                                        <p:strVal val="visible"/>
                                      </p:to>
                                    </p:set>
                                    <p:anim calcmode="lin" valueType="num">
                                      <p:cBhvr>
                                        <p:cTn id="27" dur="500" fill="hold"/>
                                        <p:tgtEl>
                                          <p:spTgt spid="1960968"/>
                                        </p:tgtEl>
                                        <p:attrNameLst>
                                          <p:attrName>ppt_w</p:attrName>
                                        </p:attrNameLst>
                                      </p:cBhvr>
                                      <p:tavLst>
                                        <p:tav tm="0">
                                          <p:val>
                                            <p:fltVal val="0"/>
                                          </p:val>
                                        </p:tav>
                                        <p:tav tm="100000">
                                          <p:val>
                                            <p:strVal val="#ppt_w"/>
                                          </p:val>
                                        </p:tav>
                                      </p:tavLst>
                                    </p:anim>
                                    <p:anim calcmode="lin" valueType="num">
                                      <p:cBhvr>
                                        <p:cTn id="28" dur="500" fill="hold"/>
                                        <p:tgtEl>
                                          <p:spTgt spid="1960968"/>
                                        </p:tgtEl>
                                        <p:attrNameLst>
                                          <p:attrName>ppt_h</p:attrName>
                                        </p:attrNameLst>
                                      </p:cBhvr>
                                      <p:tavLst>
                                        <p:tav tm="0">
                                          <p:val>
                                            <p:fltVal val="0"/>
                                          </p:val>
                                        </p:tav>
                                        <p:tav tm="100000">
                                          <p:val>
                                            <p:strVal val="#ppt_h"/>
                                          </p:val>
                                        </p:tav>
                                      </p:tavLst>
                                    </p:anim>
                                  </p:childTnLst>
                                </p:cTn>
                              </p:par>
                            </p:childTnLst>
                          </p:cTn>
                        </p:par>
                        <p:par>
                          <p:cTn id="29" fill="hold">
                            <p:stCondLst>
                              <p:cond delay="4500"/>
                            </p:stCondLst>
                            <p:childTnLst>
                              <p:par>
                                <p:cTn id="30" presetID="23" presetClass="entr" presetSubtype="16" fill="hold" grpId="0" nodeType="afterEffect">
                                  <p:stCondLst>
                                    <p:cond delay="500"/>
                                  </p:stCondLst>
                                  <p:childTnLst>
                                    <p:set>
                                      <p:cBhvr>
                                        <p:cTn id="31" dur="1" fill="hold">
                                          <p:stCondLst>
                                            <p:cond delay="0"/>
                                          </p:stCondLst>
                                        </p:cTn>
                                        <p:tgtEl>
                                          <p:spTgt spid="1960969"/>
                                        </p:tgtEl>
                                        <p:attrNameLst>
                                          <p:attrName>style.visibility</p:attrName>
                                        </p:attrNameLst>
                                      </p:cBhvr>
                                      <p:to>
                                        <p:strVal val="visible"/>
                                      </p:to>
                                    </p:set>
                                    <p:anim calcmode="lin" valueType="num">
                                      <p:cBhvr>
                                        <p:cTn id="32" dur="500" fill="hold"/>
                                        <p:tgtEl>
                                          <p:spTgt spid="1960969"/>
                                        </p:tgtEl>
                                        <p:attrNameLst>
                                          <p:attrName>ppt_w</p:attrName>
                                        </p:attrNameLst>
                                      </p:cBhvr>
                                      <p:tavLst>
                                        <p:tav tm="0">
                                          <p:val>
                                            <p:fltVal val="0"/>
                                          </p:val>
                                        </p:tav>
                                        <p:tav tm="100000">
                                          <p:val>
                                            <p:strVal val="#ppt_w"/>
                                          </p:val>
                                        </p:tav>
                                      </p:tavLst>
                                    </p:anim>
                                    <p:anim calcmode="lin" valueType="num">
                                      <p:cBhvr>
                                        <p:cTn id="33" dur="500" fill="hold"/>
                                        <p:tgtEl>
                                          <p:spTgt spid="1960969"/>
                                        </p:tgtEl>
                                        <p:attrNameLst>
                                          <p:attrName>ppt_h</p:attrName>
                                        </p:attrNameLst>
                                      </p:cBhvr>
                                      <p:tavLst>
                                        <p:tav tm="0">
                                          <p:val>
                                            <p:fltVal val="0"/>
                                          </p:val>
                                        </p:tav>
                                        <p:tav tm="100000">
                                          <p:val>
                                            <p:strVal val="#ppt_h"/>
                                          </p:val>
                                        </p:tav>
                                      </p:tavLst>
                                    </p:anim>
                                  </p:childTnLst>
                                </p:cTn>
                              </p:par>
                            </p:childTnLst>
                          </p:cTn>
                        </p:par>
                        <p:par>
                          <p:cTn id="34" fill="hold">
                            <p:stCondLst>
                              <p:cond delay="5500"/>
                            </p:stCondLst>
                            <p:childTnLst>
                              <p:par>
                                <p:cTn id="35" presetID="23" presetClass="entr" presetSubtype="16" fill="hold" grpId="0" nodeType="afterEffect">
                                  <p:stCondLst>
                                    <p:cond delay="500"/>
                                  </p:stCondLst>
                                  <p:childTnLst>
                                    <p:set>
                                      <p:cBhvr>
                                        <p:cTn id="36" dur="1" fill="hold">
                                          <p:stCondLst>
                                            <p:cond delay="0"/>
                                          </p:stCondLst>
                                        </p:cTn>
                                        <p:tgtEl>
                                          <p:spTgt spid="1960970"/>
                                        </p:tgtEl>
                                        <p:attrNameLst>
                                          <p:attrName>style.visibility</p:attrName>
                                        </p:attrNameLst>
                                      </p:cBhvr>
                                      <p:to>
                                        <p:strVal val="visible"/>
                                      </p:to>
                                    </p:set>
                                    <p:anim calcmode="lin" valueType="num">
                                      <p:cBhvr>
                                        <p:cTn id="37" dur="500" fill="hold"/>
                                        <p:tgtEl>
                                          <p:spTgt spid="1960970"/>
                                        </p:tgtEl>
                                        <p:attrNameLst>
                                          <p:attrName>ppt_w</p:attrName>
                                        </p:attrNameLst>
                                      </p:cBhvr>
                                      <p:tavLst>
                                        <p:tav tm="0">
                                          <p:val>
                                            <p:fltVal val="0"/>
                                          </p:val>
                                        </p:tav>
                                        <p:tav tm="100000">
                                          <p:val>
                                            <p:strVal val="#ppt_w"/>
                                          </p:val>
                                        </p:tav>
                                      </p:tavLst>
                                    </p:anim>
                                    <p:anim calcmode="lin" valueType="num">
                                      <p:cBhvr>
                                        <p:cTn id="38" dur="500" fill="hold"/>
                                        <p:tgtEl>
                                          <p:spTgt spid="1960970"/>
                                        </p:tgtEl>
                                        <p:attrNameLst>
                                          <p:attrName>ppt_h</p:attrName>
                                        </p:attrNameLst>
                                      </p:cBhvr>
                                      <p:tavLst>
                                        <p:tav tm="0">
                                          <p:val>
                                            <p:fltVal val="0"/>
                                          </p:val>
                                        </p:tav>
                                        <p:tav tm="100000">
                                          <p:val>
                                            <p:strVal val="#ppt_h"/>
                                          </p:val>
                                        </p:tav>
                                      </p:tavLst>
                                    </p:anim>
                                  </p:childTnLst>
                                </p:cTn>
                              </p:par>
                            </p:childTnLst>
                          </p:cTn>
                        </p:par>
                        <p:par>
                          <p:cTn id="39" fill="hold">
                            <p:stCondLst>
                              <p:cond delay="6500"/>
                            </p:stCondLst>
                            <p:childTnLst>
                              <p:par>
                                <p:cTn id="40" presetID="23" presetClass="entr" presetSubtype="16" fill="hold" grpId="0" nodeType="afterEffect">
                                  <p:stCondLst>
                                    <p:cond delay="500"/>
                                  </p:stCondLst>
                                  <p:childTnLst>
                                    <p:set>
                                      <p:cBhvr>
                                        <p:cTn id="41" dur="1" fill="hold">
                                          <p:stCondLst>
                                            <p:cond delay="0"/>
                                          </p:stCondLst>
                                        </p:cTn>
                                        <p:tgtEl>
                                          <p:spTgt spid="1960971"/>
                                        </p:tgtEl>
                                        <p:attrNameLst>
                                          <p:attrName>style.visibility</p:attrName>
                                        </p:attrNameLst>
                                      </p:cBhvr>
                                      <p:to>
                                        <p:strVal val="visible"/>
                                      </p:to>
                                    </p:set>
                                    <p:anim calcmode="lin" valueType="num">
                                      <p:cBhvr>
                                        <p:cTn id="42" dur="500" fill="hold"/>
                                        <p:tgtEl>
                                          <p:spTgt spid="1960971"/>
                                        </p:tgtEl>
                                        <p:attrNameLst>
                                          <p:attrName>ppt_w</p:attrName>
                                        </p:attrNameLst>
                                      </p:cBhvr>
                                      <p:tavLst>
                                        <p:tav tm="0">
                                          <p:val>
                                            <p:fltVal val="0"/>
                                          </p:val>
                                        </p:tav>
                                        <p:tav tm="100000">
                                          <p:val>
                                            <p:strVal val="#ppt_w"/>
                                          </p:val>
                                        </p:tav>
                                      </p:tavLst>
                                    </p:anim>
                                    <p:anim calcmode="lin" valueType="num">
                                      <p:cBhvr>
                                        <p:cTn id="43" dur="500" fill="hold"/>
                                        <p:tgtEl>
                                          <p:spTgt spid="1960971"/>
                                        </p:tgtEl>
                                        <p:attrNameLst>
                                          <p:attrName>ppt_h</p:attrName>
                                        </p:attrNameLst>
                                      </p:cBhvr>
                                      <p:tavLst>
                                        <p:tav tm="0">
                                          <p:val>
                                            <p:fltVal val="0"/>
                                          </p:val>
                                        </p:tav>
                                        <p:tav tm="100000">
                                          <p:val>
                                            <p:strVal val="#ppt_h"/>
                                          </p:val>
                                        </p:tav>
                                      </p:tavLst>
                                    </p:anim>
                                  </p:childTnLst>
                                </p:cTn>
                              </p:par>
                            </p:childTnLst>
                          </p:cTn>
                        </p:par>
                        <p:par>
                          <p:cTn id="44" fill="hold">
                            <p:stCondLst>
                              <p:cond delay="7500"/>
                            </p:stCondLst>
                            <p:childTnLst>
                              <p:par>
                                <p:cTn id="45" presetID="23" presetClass="entr" presetSubtype="16" fill="hold" grpId="0" nodeType="afterEffect">
                                  <p:stCondLst>
                                    <p:cond delay="500"/>
                                  </p:stCondLst>
                                  <p:childTnLst>
                                    <p:set>
                                      <p:cBhvr>
                                        <p:cTn id="46" dur="1" fill="hold">
                                          <p:stCondLst>
                                            <p:cond delay="0"/>
                                          </p:stCondLst>
                                        </p:cTn>
                                        <p:tgtEl>
                                          <p:spTgt spid="1960972"/>
                                        </p:tgtEl>
                                        <p:attrNameLst>
                                          <p:attrName>style.visibility</p:attrName>
                                        </p:attrNameLst>
                                      </p:cBhvr>
                                      <p:to>
                                        <p:strVal val="visible"/>
                                      </p:to>
                                    </p:set>
                                    <p:anim calcmode="lin" valueType="num">
                                      <p:cBhvr>
                                        <p:cTn id="47" dur="500" fill="hold"/>
                                        <p:tgtEl>
                                          <p:spTgt spid="1960972"/>
                                        </p:tgtEl>
                                        <p:attrNameLst>
                                          <p:attrName>ppt_w</p:attrName>
                                        </p:attrNameLst>
                                      </p:cBhvr>
                                      <p:tavLst>
                                        <p:tav tm="0">
                                          <p:val>
                                            <p:fltVal val="0"/>
                                          </p:val>
                                        </p:tav>
                                        <p:tav tm="100000">
                                          <p:val>
                                            <p:strVal val="#ppt_w"/>
                                          </p:val>
                                        </p:tav>
                                      </p:tavLst>
                                    </p:anim>
                                    <p:anim calcmode="lin" valueType="num">
                                      <p:cBhvr>
                                        <p:cTn id="48" dur="500" fill="hold"/>
                                        <p:tgtEl>
                                          <p:spTgt spid="1960972"/>
                                        </p:tgtEl>
                                        <p:attrNameLst>
                                          <p:attrName>ppt_h</p:attrName>
                                        </p:attrNameLst>
                                      </p:cBhvr>
                                      <p:tavLst>
                                        <p:tav tm="0">
                                          <p:val>
                                            <p:fltVal val="0"/>
                                          </p:val>
                                        </p:tav>
                                        <p:tav tm="100000">
                                          <p:val>
                                            <p:strVal val="#ppt_h"/>
                                          </p:val>
                                        </p:tav>
                                      </p:tavLst>
                                    </p:anim>
                                  </p:childTnLst>
                                </p:cTn>
                              </p:par>
                            </p:childTnLst>
                          </p:cTn>
                        </p:par>
                        <p:par>
                          <p:cTn id="49" fill="hold">
                            <p:stCondLst>
                              <p:cond delay="8500"/>
                            </p:stCondLst>
                            <p:childTnLst>
                              <p:par>
                                <p:cTn id="50" presetID="23" presetClass="entr" presetSubtype="16" fill="hold" grpId="0" nodeType="afterEffect">
                                  <p:stCondLst>
                                    <p:cond delay="500"/>
                                  </p:stCondLst>
                                  <p:childTnLst>
                                    <p:set>
                                      <p:cBhvr>
                                        <p:cTn id="51" dur="1" fill="hold">
                                          <p:stCondLst>
                                            <p:cond delay="0"/>
                                          </p:stCondLst>
                                        </p:cTn>
                                        <p:tgtEl>
                                          <p:spTgt spid="1960973"/>
                                        </p:tgtEl>
                                        <p:attrNameLst>
                                          <p:attrName>style.visibility</p:attrName>
                                        </p:attrNameLst>
                                      </p:cBhvr>
                                      <p:to>
                                        <p:strVal val="visible"/>
                                      </p:to>
                                    </p:set>
                                    <p:anim calcmode="lin" valueType="num">
                                      <p:cBhvr>
                                        <p:cTn id="52" dur="500" fill="hold"/>
                                        <p:tgtEl>
                                          <p:spTgt spid="1960973"/>
                                        </p:tgtEl>
                                        <p:attrNameLst>
                                          <p:attrName>ppt_w</p:attrName>
                                        </p:attrNameLst>
                                      </p:cBhvr>
                                      <p:tavLst>
                                        <p:tav tm="0">
                                          <p:val>
                                            <p:fltVal val="0"/>
                                          </p:val>
                                        </p:tav>
                                        <p:tav tm="100000">
                                          <p:val>
                                            <p:strVal val="#ppt_w"/>
                                          </p:val>
                                        </p:tav>
                                      </p:tavLst>
                                    </p:anim>
                                    <p:anim calcmode="lin" valueType="num">
                                      <p:cBhvr>
                                        <p:cTn id="53" dur="500" fill="hold"/>
                                        <p:tgtEl>
                                          <p:spTgt spid="1960973"/>
                                        </p:tgtEl>
                                        <p:attrNameLst>
                                          <p:attrName>ppt_h</p:attrName>
                                        </p:attrNameLst>
                                      </p:cBhvr>
                                      <p:tavLst>
                                        <p:tav tm="0">
                                          <p:val>
                                            <p:fltVal val="0"/>
                                          </p:val>
                                        </p:tav>
                                        <p:tav tm="100000">
                                          <p:val>
                                            <p:strVal val="#ppt_h"/>
                                          </p:val>
                                        </p:tav>
                                      </p:tavLst>
                                    </p:anim>
                                  </p:childTnLst>
                                </p:cTn>
                              </p:par>
                            </p:childTnLst>
                          </p:cTn>
                        </p:par>
                        <p:par>
                          <p:cTn id="54" fill="hold">
                            <p:stCondLst>
                              <p:cond delay="9500"/>
                            </p:stCondLst>
                            <p:childTnLst>
                              <p:par>
                                <p:cTn id="55" presetID="23" presetClass="entr" presetSubtype="16" fill="hold" grpId="0" nodeType="afterEffect">
                                  <p:stCondLst>
                                    <p:cond delay="0"/>
                                  </p:stCondLst>
                                  <p:childTnLst>
                                    <p:set>
                                      <p:cBhvr>
                                        <p:cTn id="56" dur="1" fill="hold">
                                          <p:stCondLst>
                                            <p:cond delay="0"/>
                                          </p:stCondLst>
                                        </p:cTn>
                                        <p:tgtEl>
                                          <p:spTgt spid="1960963"/>
                                        </p:tgtEl>
                                        <p:attrNameLst>
                                          <p:attrName>style.visibility</p:attrName>
                                        </p:attrNameLst>
                                      </p:cBhvr>
                                      <p:to>
                                        <p:strVal val="visible"/>
                                      </p:to>
                                    </p:set>
                                    <p:anim calcmode="lin" valueType="num">
                                      <p:cBhvr>
                                        <p:cTn id="57" dur="500" fill="hold"/>
                                        <p:tgtEl>
                                          <p:spTgt spid="1960963"/>
                                        </p:tgtEl>
                                        <p:attrNameLst>
                                          <p:attrName>ppt_w</p:attrName>
                                        </p:attrNameLst>
                                      </p:cBhvr>
                                      <p:tavLst>
                                        <p:tav tm="0">
                                          <p:val>
                                            <p:fltVal val="0"/>
                                          </p:val>
                                        </p:tav>
                                        <p:tav tm="100000">
                                          <p:val>
                                            <p:strVal val="#ppt_w"/>
                                          </p:val>
                                        </p:tav>
                                      </p:tavLst>
                                    </p:anim>
                                    <p:anim calcmode="lin" valueType="num">
                                      <p:cBhvr>
                                        <p:cTn id="58" dur="500" fill="hold"/>
                                        <p:tgtEl>
                                          <p:spTgt spid="1960963"/>
                                        </p:tgtEl>
                                        <p:attrNameLst>
                                          <p:attrName>ppt_h</p:attrName>
                                        </p:attrNameLst>
                                      </p:cBhvr>
                                      <p:tavLst>
                                        <p:tav tm="0">
                                          <p:val>
                                            <p:fltVal val="0"/>
                                          </p:val>
                                        </p:tav>
                                        <p:tav tm="100000">
                                          <p:val>
                                            <p:strVal val="#ppt_h"/>
                                          </p:val>
                                        </p:tav>
                                      </p:tavLst>
                                    </p:anim>
                                  </p:childTnLst>
                                </p:cTn>
                              </p:par>
                            </p:childTnLst>
                          </p:cTn>
                        </p:par>
                        <p:par>
                          <p:cTn id="59" fill="hold">
                            <p:stCondLst>
                              <p:cond delay="10000"/>
                            </p:stCondLst>
                            <p:childTnLst>
                              <p:par>
                                <p:cTn id="60" presetID="2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childTnLst>
                                </p:cTn>
                              </p:par>
                            </p:childTnLst>
                          </p:cTn>
                        </p:par>
                        <p:par>
                          <p:cTn id="64" fill="hold">
                            <p:stCondLst>
                              <p:cond delay="10500"/>
                            </p:stCondLst>
                            <p:childTnLst>
                              <p:par>
                                <p:cTn id="65" presetID="22" presetClass="entr" presetSubtype="2"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wipe(right)">
                                      <p:cBhvr>
                                        <p:cTn id="6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0963" grpId="0" animBg="1"/>
      <p:bldP spid="1960964" grpId="0" animBg="1"/>
      <p:bldP spid="1960965" grpId="0" animBg="1"/>
      <p:bldP spid="1960966" grpId="0" animBg="1"/>
      <p:bldP spid="1960967" grpId="0" animBg="1"/>
      <p:bldP spid="1960968" grpId="0" animBg="1"/>
      <p:bldP spid="1960969" grpId="0" animBg="1"/>
      <p:bldP spid="1960970" grpId="0" animBg="1"/>
      <p:bldP spid="1960971" grpId="0" animBg="1"/>
      <p:bldP spid="1960972" grpId="0" animBg="1"/>
      <p:bldP spid="1960973" grpId="0" animBg="1"/>
      <p:bldP spid="17" grpId="0" animBg="1"/>
      <p:bldP spid="18" grpId="0" animBg="1"/>
    </p:bldLst>
  </p:timing>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81025" y="2335213"/>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CONSTRUCTION INDUSTRY OVERVIEW &amp; OUTLOOK</a:t>
            </a:r>
          </a:p>
        </p:txBody>
      </p:sp>
      <p:sp>
        <p:nvSpPr>
          <p:cNvPr id="130051"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0052"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768AB0DD-6747-40A0-AC06-7D6A13F73FFF}" type="slidenum">
              <a:rPr lang="en-US" sz="900">
                <a:solidFill>
                  <a:schemeClr val="bg1"/>
                </a:solidFill>
              </a:rPr>
              <a:pPr algn="r" eaLnBrk="0" hangingPunct="0">
                <a:lnSpc>
                  <a:spcPct val="85000"/>
                </a:lnSpc>
                <a:spcBef>
                  <a:spcPct val="20000"/>
                </a:spcBef>
              </a:pPr>
              <a:t>76</a:t>
            </a:fld>
            <a:endParaRPr lang="en-US" sz="900">
              <a:solidFill>
                <a:schemeClr val="bg1"/>
              </a:solidFill>
            </a:endParaRPr>
          </a:p>
        </p:txBody>
      </p:sp>
      <p:pic>
        <p:nvPicPr>
          <p:cNvPr id="130053"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646113" y="4322763"/>
            <a:ext cx="7832725" cy="1754326"/>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The Construction Sector Is Critical to the Economy and the P/C Insurance Industry</a:t>
            </a:r>
            <a:endParaRPr lang="en-US" sz="40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76</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5018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5018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6E6B276-B00D-4649-880D-E50F174CC9ED}" type="slidenum">
              <a:rPr lang="en-US" sz="900"/>
              <a:pPr algn="r" eaLnBrk="0" hangingPunct="0">
                <a:lnSpc>
                  <a:spcPct val="85000"/>
                </a:lnSpc>
                <a:spcBef>
                  <a:spcPct val="20000"/>
                </a:spcBef>
              </a:pPr>
              <a:t>77</a:t>
            </a:fld>
            <a:endParaRPr lang="en-US" sz="900"/>
          </a:p>
        </p:txBody>
      </p:sp>
      <p:sp>
        <p:nvSpPr>
          <p:cNvPr id="50182" name="Rectangle 2"/>
          <p:cNvSpPr>
            <a:spLocks noGrp="1" noChangeArrowheads="1"/>
          </p:cNvSpPr>
          <p:nvPr>
            <p:ph type="title" idx="4294967295"/>
          </p:nvPr>
        </p:nvSpPr>
        <p:spPr>
          <a:xfrm>
            <a:off x="190298" y="90488"/>
            <a:ext cx="7587021" cy="860425"/>
          </a:xfrm>
        </p:spPr>
        <p:txBody>
          <a:bodyPr/>
          <a:lstStyle/>
          <a:p>
            <a:r>
              <a:rPr lang="en-US" dirty="0" smtClean="0"/>
              <a:t>Value of New Private Construction: Residential &amp; Nonresidential, 2003-2014*</a:t>
            </a:r>
          </a:p>
        </p:txBody>
      </p:sp>
      <p:sp>
        <p:nvSpPr>
          <p:cNvPr id="50184" name="Rectangle 4"/>
          <p:cNvSpPr>
            <a:spLocks noChangeArrowheads="1"/>
          </p:cNvSpPr>
          <p:nvPr/>
        </p:nvSpPr>
        <p:spPr bwMode="black">
          <a:xfrm>
            <a:off x="174813" y="1506071"/>
            <a:ext cx="2030506"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Billions of Dollars</a:t>
            </a:r>
            <a:endParaRPr lang="en-US" sz="1600" b="1" dirty="0">
              <a:solidFill>
                <a:srgbClr val="225A7A"/>
              </a:solidFill>
            </a:endParaRPr>
          </a:p>
        </p:txBody>
      </p:sp>
      <p:graphicFrame>
        <p:nvGraphicFramePr>
          <p:cNvPr id="50178" name="Object 3"/>
          <p:cNvGraphicFramePr>
            <a:graphicFrameLocks/>
          </p:cNvGraphicFramePr>
          <p:nvPr>
            <p:extLst/>
          </p:nvPr>
        </p:nvGraphicFramePr>
        <p:xfrm>
          <a:off x="184867" y="1873767"/>
          <a:ext cx="8537575" cy="3832412"/>
        </p:xfrm>
        <a:graphic>
          <a:graphicData uri="http://schemas.openxmlformats.org/presentationml/2006/ole">
            <mc:AlternateContent xmlns:mc="http://schemas.openxmlformats.org/markup-compatibility/2006">
              <mc:Choice xmlns:v="urn:schemas-microsoft-com:vml" Requires="v">
                <p:oleObj spid="_x0000_s27854893" name="Chart" r:id="rId4" imgW="8772538" imgH="3305067" progId="MSGraph.Chart.8">
                  <p:embed followColorScheme="full"/>
                </p:oleObj>
              </mc:Choice>
              <mc:Fallback>
                <p:oleObj name="Chart" r:id="rId4" imgW="8772538" imgH="3305067" progId="MSGraph.Chart.8">
                  <p:embed followColorScheme="full"/>
                  <p:pic>
                    <p:nvPicPr>
                      <p:cNvPr id="0" name=""/>
                      <p:cNvPicPr>
                        <a:picLocks noChangeArrowheads="1"/>
                      </p:cNvPicPr>
                      <p:nvPr/>
                    </p:nvPicPr>
                    <p:blipFill>
                      <a:blip r:embed="rId5"/>
                      <a:srcRect/>
                      <a:stretch>
                        <a:fillRect/>
                      </a:stretch>
                    </p:blipFill>
                    <p:spPr bwMode="auto">
                      <a:xfrm>
                        <a:off x="184867" y="1873767"/>
                        <a:ext cx="8537575" cy="383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5"/>
          <p:cNvSpPr>
            <a:spLocks noChangeArrowheads="1"/>
          </p:cNvSpPr>
          <p:nvPr/>
        </p:nvSpPr>
        <p:spPr bwMode="blackWhite">
          <a:xfrm>
            <a:off x="833718" y="5665812"/>
            <a:ext cx="7812741" cy="70549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Private Construction Activity Is Moving in a Positive Direction though Remains Well Below Pre-Crisis Peak; Residential Dominates</a:t>
            </a:r>
            <a:endParaRPr lang="en-US" b="1" dirty="0">
              <a:solidFill>
                <a:srgbClr val="FFFFFF"/>
              </a:solidFill>
            </a:endParaRPr>
          </a:p>
        </p:txBody>
      </p:sp>
      <p:sp>
        <p:nvSpPr>
          <p:cNvPr id="26" name="TextBox 10"/>
          <p:cNvSpPr txBox="1">
            <a:spLocks noChangeArrowheads="1"/>
          </p:cNvSpPr>
          <p:nvPr/>
        </p:nvSpPr>
        <p:spPr bwMode="auto">
          <a:xfrm>
            <a:off x="2750748" y="3707033"/>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$298.1</a:t>
            </a:r>
            <a:endParaRPr lang="en-US" sz="1400" b="1" dirty="0">
              <a:solidFill>
                <a:schemeClr val="accent3"/>
              </a:solidFill>
            </a:endParaRPr>
          </a:p>
        </p:txBody>
      </p:sp>
      <p:sp>
        <p:nvSpPr>
          <p:cNvPr id="27" name="TextBox 10"/>
          <p:cNvSpPr txBox="1">
            <a:spLocks noChangeArrowheads="1"/>
          </p:cNvSpPr>
          <p:nvPr/>
        </p:nvSpPr>
        <p:spPr bwMode="auto">
          <a:xfrm>
            <a:off x="1058617" y="226545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$15.0</a:t>
            </a:r>
            <a:endParaRPr lang="en-US" sz="1400" b="1" dirty="0">
              <a:solidFill>
                <a:schemeClr val="accent3"/>
              </a:solidFill>
            </a:endParaRPr>
          </a:p>
        </p:txBody>
      </p:sp>
      <p:sp>
        <p:nvSpPr>
          <p:cNvPr id="31" name="TextBox 10"/>
          <p:cNvSpPr txBox="1">
            <a:spLocks noChangeArrowheads="1"/>
          </p:cNvSpPr>
          <p:nvPr/>
        </p:nvSpPr>
        <p:spPr bwMode="auto">
          <a:xfrm>
            <a:off x="2728794" y="2683755"/>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$613.7</a:t>
            </a:r>
            <a:endParaRPr lang="en-US" sz="1400" b="1" dirty="0">
              <a:solidFill>
                <a:schemeClr val="accent3"/>
              </a:solidFill>
            </a:endParaRPr>
          </a:p>
        </p:txBody>
      </p:sp>
      <p:sp>
        <p:nvSpPr>
          <p:cNvPr id="39" name="AutoShape 8"/>
          <p:cNvSpPr>
            <a:spLocks noChangeArrowheads="1"/>
          </p:cNvSpPr>
          <p:nvPr/>
        </p:nvSpPr>
        <p:spPr bwMode="blackWhite">
          <a:xfrm>
            <a:off x="2113935" y="1356852"/>
            <a:ext cx="2281083" cy="589935"/>
          </a:xfrm>
          <a:prstGeom prst="wedgeRectCallout">
            <a:avLst>
              <a:gd name="adj1" fmla="val 4489"/>
              <a:gd name="adj2" fmla="val 115915"/>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New Construction peaks at $911.8. in 2006</a:t>
            </a:r>
            <a:endParaRPr lang="en-US" sz="1400" b="1" dirty="0">
              <a:solidFill>
                <a:schemeClr val="bg1"/>
              </a:solidFill>
            </a:endParaRPr>
          </a:p>
        </p:txBody>
      </p:sp>
      <p:sp>
        <p:nvSpPr>
          <p:cNvPr id="36" name="AutoShape 8"/>
          <p:cNvSpPr>
            <a:spLocks noChangeArrowheads="1"/>
          </p:cNvSpPr>
          <p:nvPr/>
        </p:nvSpPr>
        <p:spPr bwMode="blackWhite">
          <a:xfrm>
            <a:off x="4798129" y="1772111"/>
            <a:ext cx="1734093" cy="1089211"/>
          </a:xfrm>
          <a:prstGeom prst="wedgeRectCallout">
            <a:avLst>
              <a:gd name="adj1" fmla="val 13981"/>
              <a:gd name="adj2" fmla="val 112385"/>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Trough in 2010 at $500.6B, after plunging 55.1% ($411.2B)</a:t>
            </a:r>
            <a:endParaRPr lang="en-US" sz="1600" b="1" dirty="0">
              <a:solidFill>
                <a:schemeClr val="bg1"/>
              </a:solidFill>
            </a:endParaRPr>
          </a:p>
        </p:txBody>
      </p:sp>
      <p:sp>
        <p:nvSpPr>
          <p:cNvPr id="45" name="AutoShape 8"/>
          <p:cNvSpPr>
            <a:spLocks noChangeArrowheads="1"/>
          </p:cNvSpPr>
          <p:nvPr/>
        </p:nvSpPr>
        <p:spPr bwMode="blackWhite">
          <a:xfrm>
            <a:off x="6818581" y="1071716"/>
            <a:ext cx="2158271" cy="1631298"/>
          </a:xfrm>
          <a:prstGeom prst="wedgeRectCallout">
            <a:avLst>
              <a:gd name="adj1" fmla="val 24568"/>
              <a:gd name="adj2" fmla="val 71863"/>
            </a:avLst>
          </a:prstGeom>
          <a:solidFill>
            <a:schemeClr val="accent1"/>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2014: Value of new </a:t>
            </a:r>
            <a:r>
              <a:rPr lang="en-US" sz="1600" b="1" dirty="0" err="1" smtClean="0">
                <a:solidFill>
                  <a:schemeClr val="bg1"/>
                </a:solidFill>
              </a:rPr>
              <a:t>pvt.</a:t>
            </a:r>
            <a:r>
              <a:rPr lang="en-US" sz="1600" b="1" dirty="0" smtClean="0">
                <a:solidFill>
                  <a:schemeClr val="bg1"/>
                </a:solidFill>
              </a:rPr>
              <a:t> construction hits $686.5B as of Apr. 2014, up 37% from the 2010 trough but still 25% below 2006 peak </a:t>
            </a:r>
            <a:endParaRPr lang="en-US" sz="1600" b="1" dirty="0">
              <a:solidFill>
                <a:schemeClr val="bg1"/>
              </a:solidFill>
            </a:endParaRPr>
          </a:p>
        </p:txBody>
      </p:sp>
      <p:sp>
        <p:nvSpPr>
          <p:cNvPr id="18" name="Date Placeholder 17"/>
          <p:cNvSpPr>
            <a:spLocks noGrp="1"/>
          </p:cNvSpPr>
          <p:nvPr>
            <p:ph type="dt" sz="half" idx="10"/>
          </p:nvPr>
        </p:nvSpPr>
        <p:spPr/>
        <p:txBody>
          <a:bodyPr/>
          <a:lstStyle/>
          <a:p>
            <a:pPr>
              <a:defRPr/>
            </a:pPr>
            <a:r>
              <a:rPr lang="en-US" smtClean="0"/>
              <a:t>12/01/09 - 9pm</a:t>
            </a:r>
            <a:endParaRPr lang="en-US"/>
          </a:p>
        </p:txBody>
      </p:sp>
      <p:sp>
        <p:nvSpPr>
          <p:cNvPr id="19" name="Slide Number Placeholder 18"/>
          <p:cNvSpPr>
            <a:spLocks noGrp="1"/>
          </p:cNvSpPr>
          <p:nvPr>
            <p:ph type="sldNum" sz="quarter" idx="12"/>
          </p:nvPr>
        </p:nvSpPr>
        <p:spPr/>
        <p:txBody>
          <a:bodyPr/>
          <a:lstStyle/>
          <a:p>
            <a:pPr>
              <a:defRPr/>
            </a:pPr>
            <a:fld id="{79649112-2361-4913-9798-B6AEBB59A8D4}" type="slidenum">
              <a:rPr lang="en-US" smtClean="0"/>
              <a:pPr>
                <a:defRPr/>
              </a:pPr>
              <a:t>77</a:t>
            </a:fld>
            <a:endParaRPr lang="en-US"/>
          </a:p>
        </p:txBody>
      </p:sp>
      <p:sp>
        <p:nvSpPr>
          <p:cNvPr id="20" name="TextBox 10"/>
          <p:cNvSpPr txBox="1">
            <a:spLocks noChangeArrowheads="1"/>
          </p:cNvSpPr>
          <p:nvPr/>
        </p:nvSpPr>
        <p:spPr bwMode="auto">
          <a:xfrm>
            <a:off x="5362694" y="3848877"/>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$261.8</a:t>
            </a:r>
            <a:endParaRPr lang="en-US" sz="1400" b="1" dirty="0">
              <a:solidFill>
                <a:schemeClr val="accent3"/>
              </a:solidFill>
            </a:endParaRPr>
          </a:p>
        </p:txBody>
      </p:sp>
      <p:sp>
        <p:nvSpPr>
          <p:cNvPr id="21" name="TextBox 10"/>
          <p:cNvSpPr txBox="1">
            <a:spLocks noChangeArrowheads="1"/>
          </p:cNvSpPr>
          <p:nvPr/>
        </p:nvSpPr>
        <p:spPr bwMode="auto">
          <a:xfrm>
            <a:off x="5394172" y="4685344"/>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$238.8</a:t>
            </a:r>
            <a:endParaRPr lang="en-US" sz="1400" b="1" dirty="0">
              <a:solidFill>
                <a:schemeClr val="accent3"/>
              </a:solidFill>
            </a:endParaRPr>
          </a:p>
        </p:txBody>
      </p:sp>
      <p:sp>
        <p:nvSpPr>
          <p:cNvPr id="22" name="TextBox 10"/>
          <p:cNvSpPr txBox="1">
            <a:spLocks noChangeArrowheads="1"/>
          </p:cNvSpPr>
          <p:nvPr/>
        </p:nvSpPr>
        <p:spPr bwMode="auto">
          <a:xfrm>
            <a:off x="8284496" y="3412804"/>
            <a:ext cx="889000" cy="307777"/>
          </a:xfrm>
          <a:prstGeom prst="rect">
            <a:avLst/>
          </a:prstGeom>
          <a:noFill/>
          <a:ln w="9525">
            <a:noFill/>
            <a:miter lim="800000"/>
            <a:headEnd/>
            <a:tailEnd/>
          </a:ln>
        </p:spPr>
        <p:txBody>
          <a:bodyPr>
            <a:spAutoFit/>
          </a:bodyPr>
          <a:lstStyle/>
          <a:p>
            <a:pPr algn="ctr"/>
            <a:r>
              <a:rPr lang="en-US" sz="1400" b="1" dirty="0" smtClean="0"/>
              <a:t>$308.0</a:t>
            </a:r>
            <a:endParaRPr lang="en-US" sz="1400" b="1" dirty="0"/>
          </a:p>
        </p:txBody>
      </p:sp>
      <p:sp>
        <p:nvSpPr>
          <p:cNvPr id="23" name="TextBox 10"/>
          <p:cNvSpPr txBox="1">
            <a:spLocks noChangeArrowheads="1"/>
          </p:cNvSpPr>
          <p:nvPr/>
        </p:nvSpPr>
        <p:spPr bwMode="auto">
          <a:xfrm>
            <a:off x="8289414" y="4528762"/>
            <a:ext cx="889000" cy="307777"/>
          </a:xfrm>
          <a:prstGeom prst="rect">
            <a:avLst/>
          </a:prstGeom>
          <a:noFill/>
          <a:ln w="9525">
            <a:noFill/>
            <a:miter lim="800000"/>
            <a:headEnd/>
            <a:tailEnd/>
          </a:ln>
        </p:spPr>
        <p:txBody>
          <a:bodyPr>
            <a:spAutoFit/>
          </a:bodyPr>
          <a:lstStyle/>
          <a:p>
            <a:pPr algn="ctr"/>
            <a:r>
              <a:rPr lang="en-US" sz="1400" b="1" dirty="0" smtClean="0"/>
              <a:t>$378.5</a:t>
            </a:r>
            <a:endParaRPr lang="en-US" sz="1400" b="1" dirty="0"/>
          </a:p>
        </p:txBody>
      </p:sp>
      <p:sp>
        <p:nvSpPr>
          <p:cNvPr id="24" name="Rectangle 5"/>
          <p:cNvSpPr>
            <a:spLocks noChangeArrowheads="1"/>
          </p:cNvSpPr>
          <p:nvPr/>
        </p:nvSpPr>
        <p:spPr bwMode="auto">
          <a:xfrm>
            <a:off x="0" y="6449415"/>
            <a:ext cx="75692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*2014 figure is a seasonally adjusted annual rate as of April.</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US Department of Commerce; Insurance Information Institute. </a:t>
            </a:r>
            <a:endParaRPr lang="en-US" sz="1100" dirty="0"/>
          </a:p>
        </p:txBody>
      </p:sp>
    </p:spTree>
    <p:extLst>
      <p:ext uri="{BB962C8B-B14F-4D97-AF65-F5344CB8AC3E}">
        <p14:creationId xmlns:p14="http://schemas.microsoft.com/office/powerpoint/2010/main" val="418920185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left)">
                                      <p:cBhvr>
                                        <p:cTn id="12" dur="500"/>
                                        <p:tgtEl>
                                          <p:spTgt spid="39"/>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left)">
                                      <p:cBhvr>
                                        <p:cTn id="16" dur="500"/>
                                        <p:tgtEl>
                                          <p:spTgt spid="36"/>
                                        </p:tgtEl>
                                      </p:cBhvr>
                                    </p:animEffect>
                                  </p:childTnLst>
                                </p:cTn>
                              </p:par>
                            </p:childTnLst>
                          </p:cTn>
                        </p:par>
                        <p:par>
                          <p:cTn id="17" fill="hold">
                            <p:stCondLst>
                              <p:cond delay="2500"/>
                            </p:stCondLst>
                            <p:childTnLst>
                              <p:par>
                                <p:cTn id="18" presetID="22" presetClass="entr" presetSubtype="8" fill="hold" grpId="0" nodeType="after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wipe(left)">
                                      <p:cBhvr>
                                        <p:cTn id="2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9" grpId="0" animBg="1"/>
      <p:bldP spid="36" grpId="0" animBg="1"/>
      <p:bldP spid="45"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78</a:t>
            </a:fld>
            <a:endParaRPr lang="en-US" smtClean="0"/>
          </a:p>
        </p:txBody>
      </p:sp>
      <p:sp>
        <p:nvSpPr>
          <p:cNvPr id="66566" name="Rectangle 11"/>
          <p:cNvSpPr>
            <a:spLocks noGrp="1" noChangeArrowheads="1"/>
          </p:cNvSpPr>
          <p:nvPr>
            <p:ph type="title"/>
          </p:nvPr>
        </p:nvSpPr>
        <p:spPr/>
        <p:txBody>
          <a:bodyPr/>
          <a:lstStyle/>
          <a:p>
            <a:r>
              <a:rPr lang="en-US" dirty="0" smtClean="0"/>
              <a:t>Value of Construction Put in Place,   April 2014 vs. April 2013*</a:t>
            </a:r>
          </a:p>
        </p:txBody>
      </p:sp>
      <p:graphicFrame>
        <p:nvGraphicFramePr>
          <p:cNvPr id="66562" name="Object 4"/>
          <p:cNvGraphicFramePr>
            <a:graphicFrameLocks noChangeAspect="1"/>
          </p:cNvGraphicFramePr>
          <p:nvPr>
            <p:extLst/>
          </p:nvPr>
        </p:nvGraphicFramePr>
        <p:xfrm>
          <a:off x="39688" y="1638300"/>
          <a:ext cx="8867775" cy="3771900"/>
        </p:xfrm>
        <a:graphic>
          <a:graphicData uri="http://schemas.openxmlformats.org/presentationml/2006/ole">
            <mc:AlternateContent xmlns:mc="http://schemas.openxmlformats.org/markup-compatibility/2006">
              <mc:Choice xmlns:v="urn:schemas-microsoft-com:vml" Requires="v">
                <p:oleObj spid="_x0000_s27855917" name="Chart" r:id="rId4" imgW="8534451" imgH="3771782" progId="MSGraph.Chart.8">
                  <p:embed followColorScheme="full"/>
                </p:oleObj>
              </mc:Choice>
              <mc:Fallback>
                <p:oleObj name="Chart" r:id="rId4" imgW="8534451" imgH="3771782" progId="MSGraph.Chart.8">
                  <p:embed followColorScheme="full"/>
                  <p:pic>
                    <p:nvPicPr>
                      <p:cNvPr id="0" name=""/>
                      <p:cNvPicPr>
                        <a:picLocks noChangeAspect="1" noChangeArrowheads="1"/>
                      </p:cNvPicPr>
                      <p:nvPr/>
                    </p:nvPicPr>
                    <p:blipFill>
                      <a:blip r:embed="rId5"/>
                      <a:srcRect/>
                      <a:stretch>
                        <a:fillRect/>
                      </a:stretch>
                    </p:blipFill>
                    <p:spPr bwMode="gray">
                      <a:xfrm>
                        <a:off x="39688" y="1638300"/>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461963" y="5464175"/>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Overall Construction Activity is Up, But Growth Is Almost Entirely in the Private Sector as State/Local Government Budget Woes Continue</a:t>
            </a:r>
            <a:endParaRPr lang="en-US" b="1" dirty="0">
              <a:solidFill>
                <a:srgbClr val="FFFFFF"/>
              </a:solidFill>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926153" name="AutoShape 9"/>
          <p:cNvSpPr>
            <a:spLocks noChangeArrowheads="1"/>
          </p:cNvSpPr>
          <p:nvPr/>
        </p:nvSpPr>
        <p:spPr bwMode="blackWhite">
          <a:xfrm>
            <a:off x="1110537" y="3305055"/>
            <a:ext cx="2656417" cy="914398"/>
          </a:xfrm>
          <a:prstGeom prst="wedgeRectCallout">
            <a:avLst>
              <a:gd name="adj1" fmla="val 37763"/>
              <a:gd name="adj2" fmla="val -8825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Private sector construction activity is up in the residential and nonresidential segments </a:t>
            </a:r>
            <a:endParaRPr lang="en-US" sz="1400" b="1" dirty="0">
              <a:solidFill>
                <a:schemeClr val="bg1"/>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r>
              <a:rPr lang="en-US" sz="1100" dirty="0"/>
              <a:t/>
            </a:r>
            <a:br>
              <a:rPr lang="en-US" sz="1100" dirty="0"/>
            </a:br>
            <a:r>
              <a:rPr lang="en-US" sz="1100" dirty="0"/>
              <a:t>Source: U.S. Census </a:t>
            </a:r>
            <a:r>
              <a:rPr lang="en-US" sz="1100" dirty="0" smtClean="0"/>
              <a:t>Bureau, </a:t>
            </a:r>
            <a:r>
              <a:rPr lang="en-US" sz="1100" dirty="0" smtClean="0">
                <a:hlinkClick r:id="rId6"/>
              </a:rPr>
              <a:t>http://www.census.gov/construction/c30/c30index.html</a:t>
            </a:r>
            <a:r>
              <a:rPr lang="en-US" sz="1100" dirty="0" smtClean="0"/>
              <a:t> ; Insurance Information Institute.  </a:t>
            </a:r>
            <a:endParaRPr lang="en-US" sz="1100" dirty="0"/>
          </a:p>
        </p:txBody>
      </p:sp>
      <p:sp>
        <p:nvSpPr>
          <p:cNvPr id="17" name="Rectangle 3"/>
          <p:cNvSpPr>
            <a:spLocks noChangeArrowheads="1"/>
          </p:cNvSpPr>
          <p:nvPr/>
        </p:nvSpPr>
        <p:spPr bwMode="black">
          <a:xfrm>
            <a:off x="1090709" y="1433905"/>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Private: +11.7%</a:t>
            </a:r>
            <a:endParaRPr lang="en-US" sz="2400" b="1" u="sng" dirty="0">
              <a:solidFill>
                <a:srgbClr val="225A7A"/>
              </a:solidFill>
            </a:endParaRPr>
          </a:p>
        </p:txBody>
      </p:sp>
      <p:sp>
        <p:nvSpPr>
          <p:cNvPr id="18" name="Rectangle 3"/>
          <p:cNvSpPr>
            <a:spLocks noChangeArrowheads="1"/>
          </p:cNvSpPr>
          <p:nvPr/>
        </p:nvSpPr>
        <p:spPr bwMode="black">
          <a:xfrm>
            <a:off x="4726048" y="1434987"/>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Public: +1.2%</a:t>
            </a:r>
            <a:endParaRPr lang="en-US" sz="2400" b="1" u="sng" dirty="0">
              <a:solidFill>
                <a:srgbClr val="225A7A"/>
              </a:solidFill>
            </a:endParaRPr>
          </a:p>
        </p:txBody>
      </p:sp>
      <p:sp>
        <p:nvSpPr>
          <p:cNvPr id="12" name="AutoShape 9"/>
          <p:cNvSpPr>
            <a:spLocks noChangeArrowheads="1"/>
          </p:cNvSpPr>
          <p:nvPr/>
        </p:nvSpPr>
        <p:spPr bwMode="blackWhite">
          <a:xfrm>
            <a:off x="4473575" y="3067051"/>
            <a:ext cx="2030261" cy="1152402"/>
          </a:xfrm>
          <a:prstGeom prst="wedgeRectCallout">
            <a:avLst>
              <a:gd name="adj1" fmla="val 53142"/>
              <a:gd name="adj2" fmla="val -7176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Public sector construction activity remains depressed but better than a year ago (-5.2%)</a:t>
            </a:r>
            <a:endParaRPr lang="en-US" sz="1400" b="1" dirty="0">
              <a:solidFill>
                <a:schemeClr val="bg1"/>
              </a:solidFill>
            </a:endParaRPr>
          </a:p>
        </p:txBody>
      </p:sp>
    </p:spTree>
    <p:extLst>
      <p:ext uri="{BB962C8B-B14F-4D97-AF65-F5344CB8AC3E}">
        <p14:creationId xmlns:p14="http://schemas.microsoft.com/office/powerpoint/2010/main" val="194670769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926150"/>
                                        </p:tgtEl>
                                        <p:attrNameLst>
                                          <p:attrName>style.visibility</p:attrName>
                                        </p:attrNameLst>
                                      </p:cBhvr>
                                      <p:to>
                                        <p:strVal val="visible"/>
                                      </p:to>
                                    </p:set>
                                    <p:anim calcmode="lin" valueType="num">
                                      <p:cBhvr>
                                        <p:cTn id="11" dur="500" fill="hold"/>
                                        <p:tgtEl>
                                          <p:spTgt spid="1926150"/>
                                        </p:tgtEl>
                                        <p:attrNameLst>
                                          <p:attrName>ppt_w</p:attrName>
                                        </p:attrNameLst>
                                      </p:cBhvr>
                                      <p:tavLst>
                                        <p:tav tm="0">
                                          <p:val>
                                            <p:fltVal val="0"/>
                                          </p:val>
                                        </p:tav>
                                        <p:tav tm="100000">
                                          <p:val>
                                            <p:strVal val="#ppt_w"/>
                                          </p:val>
                                        </p:tav>
                                      </p:tavLst>
                                    </p:anim>
                                    <p:anim calcmode="lin" valueType="num">
                                      <p:cBhvr>
                                        <p:cTn id="12" dur="500" fill="hold"/>
                                        <p:tgtEl>
                                          <p:spTgt spid="1926150"/>
                                        </p:tgtEl>
                                        <p:attrNameLst>
                                          <p:attrName>ppt_h</p:attrName>
                                        </p:attrNameLst>
                                      </p:cBhvr>
                                      <p:tavLst>
                                        <p:tav tm="0">
                                          <p:val>
                                            <p:fltVal val="0"/>
                                          </p:val>
                                        </p:tav>
                                        <p:tav tm="100000">
                                          <p:val>
                                            <p:strVal val="#ppt_h"/>
                                          </p:val>
                                        </p:tav>
                                      </p:tavLst>
                                    </p:anim>
                                  </p:childTnLst>
                                </p:cTn>
                              </p:par>
                            </p:childTnLst>
                          </p:cTn>
                        </p:par>
                        <p:par>
                          <p:cTn id="13" fill="hold">
                            <p:stCondLst>
                              <p:cond delay="2000"/>
                            </p:stCondLst>
                            <p:childTnLst>
                              <p:par>
                                <p:cTn id="14" presetID="22" presetClass="entr" presetSubtype="2"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right)">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P spid="12" grpId="0" animBg="1"/>
    </p:bldLst>
  </p:timing>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79</a:t>
            </a:fld>
            <a:endParaRPr lang="en-US" smtClean="0"/>
          </a:p>
        </p:txBody>
      </p:sp>
      <p:sp>
        <p:nvSpPr>
          <p:cNvPr id="66566" name="Rectangle 11"/>
          <p:cNvSpPr>
            <a:spLocks noGrp="1" noChangeArrowheads="1"/>
          </p:cNvSpPr>
          <p:nvPr>
            <p:ph type="title"/>
          </p:nvPr>
        </p:nvSpPr>
        <p:spPr/>
        <p:txBody>
          <a:bodyPr/>
          <a:lstStyle/>
          <a:p>
            <a:r>
              <a:rPr lang="en-US" sz="2800" dirty="0" smtClean="0"/>
              <a:t>Value of Private Construction Put in Place, by Segment,  April 2014 vs. April 2013*</a:t>
            </a:r>
          </a:p>
        </p:txBody>
      </p:sp>
      <p:graphicFrame>
        <p:nvGraphicFramePr>
          <p:cNvPr id="66562" name="Object 4"/>
          <p:cNvGraphicFramePr>
            <a:graphicFrameLocks noChangeAspect="1"/>
          </p:cNvGraphicFramePr>
          <p:nvPr>
            <p:extLst/>
          </p:nvPr>
        </p:nvGraphicFramePr>
        <p:xfrm>
          <a:off x="0" y="1830023"/>
          <a:ext cx="8867775" cy="3771900"/>
        </p:xfrm>
        <a:graphic>
          <a:graphicData uri="http://schemas.openxmlformats.org/presentationml/2006/ole">
            <mc:AlternateContent xmlns:mc="http://schemas.openxmlformats.org/markup-compatibility/2006">
              <mc:Choice xmlns:v="urn:schemas-microsoft-com:vml" Requires="v">
                <p:oleObj spid="_x0000_s27856942" name="Chart" r:id="rId4" imgW="8534451" imgH="3771782" progId="MSGraph.Chart.8">
                  <p:embed followColorScheme="full"/>
                </p:oleObj>
              </mc:Choice>
              <mc:Fallback>
                <p:oleObj name="Chart" r:id="rId4" imgW="8534451" imgH="3771782" progId="MSGraph.Chart.8">
                  <p:embed followColorScheme="full"/>
                  <p:pic>
                    <p:nvPicPr>
                      <p:cNvPr id="0" name=""/>
                      <p:cNvPicPr>
                        <a:picLocks noChangeAspect="1" noChangeArrowheads="1"/>
                      </p:cNvPicPr>
                      <p:nvPr/>
                    </p:nvPicPr>
                    <p:blipFill>
                      <a:blip r:embed="rId5"/>
                      <a:srcRect/>
                      <a:stretch>
                        <a:fillRect/>
                      </a:stretch>
                    </p:blipFill>
                    <p:spPr bwMode="gray">
                      <a:xfrm>
                        <a:off x="0" y="1830023"/>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461963" y="5572327"/>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Private Construction Activity is Up in Many Segments, Including the Key Residential Construction Sector; Bodes Well for the Remainder of 2014</a:t>
            </a:r>
            <a:endParaRPr lang="en-US" b="1" dirty="0">
              <a:solidFill>
                <a:srgbClr val="FFFFFF"/>
              </a:solidFill>
            </a:endParaRPr>
          </a:p>
        </p:txBody>
      </p:sp>
      <p:sp>
        <p:nvSpPr>
          <p:cNvPr id="66570" name="Rectangle 8"/>
          <p:cNvSpPr>
            <a:spLocks noChangeArrowheads="1"/>
          </p:cNvSpPr>
          <p:nvPr/>
        </p:nvSpPr>
        <p:spPr bwMode="black">
          <a:xfrm>
            <a:off x="157024"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926153" name="AutoShape 9"/>
          <p:cNvSpPr>
            <a:spLocks noChangeArrowheads="1"/>
          </p:cNvSpPr>
          <p:nvPr/>
        </p:nvSpPr>
        <p:spPr bwMode="blackWhite">
          <a:xfrm>
            <a:off x="4027251" y="1086514"/>
            <a:ext cx="4573824" cy="1121666"/>
          </a:xfrm>
          <a:prstGeom prst="wedgeRectCallout">
            <a:avLst>
              <a:gd name="adj1" fmla="val -54287"/>
              <a:gd name="adj2" fmla="val 3977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Led by the Residential Construction, Lodging and Communication segments, Private sector construction activity is rising after plunging during the “Great Recession.”</a:t>
            </a:r>
            <a:endParaRPr lang="en-US" sz="1600" b="1" dirty="0">
              <a:solidFill>
                <a:schemeClr val="bg1"/>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r>
              <a:rPr lang="en-US" sz="1100" dirty="0"/>
              <a:t/>
            </a:r>
            <a:br>
              <a:rPr lang="en-US" sz="1100" dirty="0"/>
            </a:br>
            <a:r>
              <a:rPr lang="en-US" sz="1100" dirty="0"/>
              <a:t>Source: U.S. Census </a:t>
            </a:r>
            <a:r>
              <a:rPr lang="en-US" sz="1100" dirty="0" smtClean="0"/>
              <a:t>Bureau, </a:t>
            </a:r>
            <a:r>
              <a:rPr lang="en-US" sz="1100" dirty="0" smtClean="0">
                <a:hlinkClick r:id="rId6"/>
              </a:rPr>
              <a:t>http://www.census.gov/construction/c30/c30index.html</a:t>
            </a:r>
            <a:r>
              <a:rPr lang="en-US" sz="1100" dirty="0" smtClean="0"/>
              <a:t> ; Insurance Information Institute.  </a:t>
            </a:r>
            <a:endParaRPr lang="en-US" sz="1100" dirty="0"/>
          </a:p>
        </p:txBody>
      </p:sp>
      <p:sp>
        <p:nvSpPr>
          <p:cNvPr id="10" name="Rectangle 7"/>
          <p:cNvSpPr>
            <a:spLocks noChangeArrowheads="1"/>
          </p:cNvSpPr>
          <p:nvPr/>
        </p:nvSpPr>
        <p:spPr bwMode="grayWhite">
          <a:xfrm>
            <a:off x="1671587" y="2537178"/>
            <a:ext cx="648928" cy="1412252"/>
          </a:xfrm>
          <a:prstGeom prst="rect">
            <a:avLst/>
          </a:prstGeom>
          <a:noFill/>
          <a:ln w="57150">
            <a:solidFill>
              <a:schemeClr val="folHlink"/>
            </a:solidFill>
            <a:miter lim="800000"/>
            <a:headEnd/>
            <a:tailEnd/>
          </a:ln>
        </p:spPr>
        <p:txBody>
          <a:bodyPr wrap="none" anchor="ctr"/>
          <a:lstStyle/>
          <a:p>
            <a:endParaRPr lang="en-US"/>
          </a:p>
        </p:txBody>
      </p:sp>
    </p:spTree>
    <p:extLst>
      <p:ext uri="{BB962C8B-B14F-4D97-AF65-F5344CB8AC3E}">
        <p14:creationId xmlns:p14="http://schemas.microsoft.com/office/powerpoint/2010/main" val="284682735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926150"/>
                                        </p:tgtEl>
                                        <p:attrNameLst>
                                          <p:attrName>style.visibility</p:attrName>
                                        </p:attrNameLst>
                                      </p:cBhvr>
                                      <p:to>
                                        <p:strVal val="visible"/>
                                      </p:to>
                                    </p:set>
                                    <p:anim calcmode="lin" valueType="num">
                                      <p:cBhvr>
                                        <p:cTn id="11" dur="500" fill="hold"/>
                                        <p:tgtEl>
                                          <p:spTgt spid="1926150"/>
                                        </p:tgtEl>
                                        <p:attrNameLst>
                                          <p:attrName>ppt_w</p:attrName>
                                        </p:attrNameLst>
                                      </p:cBhvr>
                                      <p:tavLst>
                                        <p:tav tm="0">
                                          <p:val>
                                            <p:fltVal val="0"/>
                                          </p:val>
                                        </p:tav>
                                        <p:tav tm="100000">
                                          <p:val>
                                            <p:strVal val="#ppt_w"/>
                                          </p:val>
                                        </p:tav>
                                      </p:tavLst>
                                    </p:anim>
                                    <p:anim calcmode="lin" valueType="num">
                                      <p:cBhvr>
                                        <p:cTn id="12" dur="500" fill="hold"/>
                                        <p:tgtEl>
                                          <p:spTgt spid="1926150"/>
                                        </p:tgtEl>
                                        <p:attrNameLst>
                                          <p:attrName>ppt_h</p:attrName>
                                        </p:attrNameLst>
                                      </p:cBhvr>
                                      <p:tavLst>
                                        <p:tav tm="0">
                                          <p:val>
                                            <p:fltVal val="0"/>
                                          </p:val>
                                        </p:tav>
                                        <p:tav tm="100000">
                                          <p:val>
                                            <p:strVal val="#ppt_h"/>
                                          </p:val>
                                        </p:tav>
                                      </p:tavLst>
                                    </p:anim>
                                  </p:childTnLst>
                                </p:cTn>
                              </p:par>
                              <p:par>
                                <p:cTn id="13" presetID="16" presetClass="entr" presetSubtype="26" fill="hold" grpId="0" nodeType="withEffect">
                                  <p:stCondLst>
                                    <p:cond delay="1000"/>
                                  </p:stCondLst>
                                  <p:childTnLst>
                                    <p:set>
                                      <p:cBhvr>
                                        <p:cTn id="14" dur="1" fill="hold">
                                          <p:stCondLst>
                                            <p:cond delay="0"/>
                                          </p:stCondLst>
                                        </p:cTn>
                                        <p:tgtEl>
                                          <p:spTgt spid="10"/>
                                        </p:tgtEl>
                                        <p:attrNameLst>
                                          <p:attrName>style.visibility</p:attrName>
                                        </p:attrNameLst>
                                      </p:cBhvr>
                                      <p:to>
                                        <p:strVal val="visible"/>
                                      </p:to>
                                    </p:set>
                                    <p:animEffect transition="in" filter="barn(inHorizontal)">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9D5646EB-362A-483F-BF88-F05F54F12F08}" type="slidenum">
              <a:rPr lang="en-US" smtClean="0"/>
              <a:pPr/>
              <a:t>8</a:t>
            </a:fld>
            <a:endParaRPr lang="en-US" smtClean="0"/>
          </a:p>
        </p:txBody>
      </p:sp>
      <p:sp>
        <p:nvSpPr>
          <p:cNvPr id="1028" name="Rectangle 2"/>
          <p:cNvSpPr>
            <a:spLocks noGrp="1" noChangeArrowheads="1"/>
          </p:cNvSpPr>
          <p:nvPr>
            <p:ph type="title" idx="4294967295"/>
          </p:nvPr>
        </p:nvSpPr>
        <p:spPr>
          <a:xfrm>
            <a:off x="0" y="-123825"/>
            <a:ext cx="8686800" cy="1143000"/>
          </a:xfrm>
        </p:spPr>
        <p:txBody>
          <a:bodyPr lIns="92075" tIns="46038" rIns="92075" bIns="46038" anchor="b"/>
          <a:lstStyle/>
          <a:p>
            <a:r>
              <a:rPr lang="en-US" sz="2600" dirty="0" smtClean="0"/>
              <a:t>RNW All Lines by State, 2003-2012 Average:</a:t>
            </a:r>
            <a:br>
              <a:rPr lang="en-US" sz="2600" dirty="0" smtClean="0"/>
            </a:br>
            <a:r>
              <a:rPr lang="en-US" sz="2600" dirty="0" smtClean="0"/>
              <a:t>Highest 25 States</a:t>
            </a:r>
          </a:p>
        </p:txBody>
      </p:sp>
      <p:graphicFrame>
        <p:nvGraphicFramePr>
          <p:cNvPr id="1026" name="Object 3"/>
          <p:cNvGraphicFramePr>
            <a:graphicFrameLocks noGrp="1" noChangeAspect="1"/>
          </p:cNvGraphicFramePr>
          <p:nvPr>
            <p:ph idx="4294967295"/>
          </p:nvPr>
        </p:nvGraphicFramePr>
        <p:xfrm>
          <a:off x="0" y="1527175"/>
          <a:ext cx="9144000" cy="4754563"/>
        </p:xfrm>
        <a:graphic>
          <a:graphicData uri="http://schemas.openxmlformats.org/presentationml/2006/ole">
            <mc:AlternateContent xmlns:mc="http://schemas.openxmlformats.org/markup-compatibility/2006">
              <mc:Choice xmlns:v="urn:schemas-microsoft-com:vml" Requires="v">
                <p:oleObj spid="_x0000_s27869228" name="Chart" r:id="rId4" imgW="8810600" imgH="4581583" progId="MSGraph.Chart.8">
                  <p:embed followColorScheme="full"/>
                </p:oleObj>
              </mc:Choice>
              <mc:Fallback>
                <p:oleObj name="Chart" r:id="rId4" imgW="8810600" imgH="4581583" progId="MSGraph.Chart.8">
                  <p:embed followColorScheme="full"/>
                  <p:pic>
                    <p:nvPicPr>
                      <p:cNvPr id="0" name=""/>
                      <p:cNvPicPr>
                        <a:picLocks noChangeAspect="1" noChangeArrowheads="1"/>
                      </p:cNvPicPr>
                      <p:nvPr/>
                    </p:nvPicPr>
                    <p:blipFill>
                      <a:blip r:embed="rId5"/>
                      <a:srcRect/>
                      <a:stretch>
                        <a:fillRect/>
                      </a:stretch>
                    </p:blipFill>
                    <p:spPr bwMode="auto">
                      <a:xfrm>
                        <a:off x="0" y="1527175"/>
                        <a:ext cx="9144000" cy="4754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AutoShape 9"/>
          <p:cNvSpPr>
            <a:spLocks noChangeArrowheads="1"/>
          </p:cNvSpPr>
          <p:nvPr/>
        </p:nvSpPr>
        <p:spPr bwMode="blackWhite">
          <a:xfrm>
            <a:off x="3318386" y="1248697"/>
            <a:ext cx="3170903" cy="1179871"/>
          </a:xfrm>
          <a:prstGeom prst="wedgeRectCallout">
            <a:avLst>
              <a:gd name="adj1" fmla="val -78761"/>
              <a:gd name="adj2" fmla="val 100395"/>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1600" b="1" dirty="0" smtClean="0">
                <a:solidFill>
                  <a:srgbClr val="FFFFFF"/>
                </a:solidFill>
              </a:rPr>
              <a:t>The most profitable states over the past decade are widely distributed geographically, though none are in the Gulf region</a:t>
            </a:r>
            <a:endParaRPr lang="en-US" sz="1600" b="1" dirty="0">
              <a:solidFill>
                <a:srgbClr val="FFFFFF"/>
              </a:solidFill>
            </a:endParaRPr>
          </a:p>
        </p:txBody>
      </p:sp>
      <p:sp>
        <p:nvSpPr>
          <p:cNvPr id="7" name="Rectangle 7"/>
          <p:cNvSpPr>
            <a:spLocks noChangeArrowheads="1"/>
          </p:cNvSpPr>
          <p:nvPr/>
        </p:nvSpPr>
        <p:spPr bwMode="auto">
          <a:xfrm>
            <a:off x="0" y="6386511"/>
            <a:ext cx="8750300" cy="428625"/>
          </a:xfrm>
          <a:prstGeom prst="rect">
            <a:avLst/>
          </a:prstGeom>
          <a:noFill/>
          <a:ln w="9525">
            <a:noFill/>
            <a:miter lim="800000"/>
            <a:headEnd/>
            <a:tailEnd/>
          </a:ln>
        </p:spPr>
        <p:txBody>
          <a:bodyPr>
            <a:spAutoFit/>
          </a:bodyPr>
          <a:lstStyle/>
          <a:p>
            <a:endParaRPr lang="en-US" sz="1100" dirty="0"/>
          </a:p>
          <a:p>
            <a:r>
              <a:rPr lang="en-US" sz="1100" dirty="0"/>
              <a:t>Source: </a:t>
            </a:r>
            <a:r>
              <a:rPr lang="en-US" sz="1100" dirty="0" smtClean="0"/>
              <a:t>NAIC; Insurance Information Institute.</a:t>
            </a:r>
            <a:r>
              <a:rPr lang="en-US" sz="1100" dirty="0"/>
              <a:t>	</a:t>
            </a:r>
          </a:p>
        </p:txBody>
      </p:sp>
    </p:spTree>
    <p:extLst>
      <p:ext uri="{BB962C8B-B14F-4D97-AF65-F5344CB8AC3E}">
        <p14:creationId xmlns:p14="http://schemas.microsoft.com/office/powerpoint/2010/main" val="27468028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80</a:t>
            </a:fld>
            <a:endParaRPr lang="en-US" smtClean="0"/>
          </a:p>
        </p:txBody>
      </p:sp>
      <p:sp>
        <p:nvSpPr>
          <p:cNvPr id="66566" name="Rectangle 11"/>
          <p:cNvSpPr>
            <a:spLocks noGrp="1" noChangeArrowheads="1"/>
          </p:cNvSpPr>
          <p:nvPr>
            <p:ph type="title"/>
          </p:nvPr>
        </p:nvSpPr>
        <p:spPr/>
        <p:txBody>
          <a:bodyPr/>
          <a:lstStyle/>
          <a:p>
            <a:r>
              <a:rPr lang="en-US" sz="2800" dirty="0" smtClean="0"/>
              <a:t>Value of Public Construction Put in Place, by Segment,  Apr. 2014 vs. Apr. 2013*</a:t>
            </a:r>
          </a:p>
        </p:txBody>
      </p:sp>
      <p:graphicFrame>
        <p:nvGraphicFramePr>
          <p:cNvPr id="66562" name="Object 4"/>
          <p:cNvGraphicFramePr>
            <a:graphicFrameLocks noChangeAspect="1"/>
          </p:cNvGraphicFramePr>
          <p:nvPr>
            <p:extLst/>
          </p:nvPr>
        </p:nvGraphicFramePr>
        <p:xfrm>
          <a:off x="39688" y="1638300"/>
          <a:ext cx="8867775" cy="3771900"/>
        </p:xfrm>
        <a:graphic>
          <a:graphicData uri="http://schemas.openxmlformats.org/presentationml/2006/ole">
            <mc:AlternateContent xmlns:mc="http://schemas.openxmlformats.org/markup-compatibility/2006">
              <mc:Choice xmlns:v="urn:schemas-microsoft-com:vml" Requires="v">
                <p:oleObj spid="_x0000_s27857966" name="Chart" r:id="rId4" imgW="8534451" imgH="3771782" progId="MSGraph.Chart.8">
                  <p:embed followColorScheme="full"/>
                </p:oleObj>
              </mc:Choice>
              <mc:Fallback>
                <p:oleObj name="Chart" r:id="rId4" imgW="8534451" imgH="3771782" progId="MSGraph.Chart.8">
                  <p:embed followColorScheme="full"/>
                  <p:pic>
                    <p:nvPicPr>
                      <p:cNvPr id="0" name=""/>
                      <p:cNvPicPr>
                        <a:picLocks noChangeAspect="1" noChangeArrowheads="1"/>
                      </p:cNvPicPr>
                      <p:nvPr/>
                    </p:nvPicPr>
                    <p:blipFill>
                      <a:blip r:embed="rId5"/>
                      <a:srcRect/>
                      <a:stretch>
                        <a:fillRect/>
                      </a:stretch>
                    </p:blipFill>
                    <p:spPr bwMode="gray">
                      <a:xfrm>
                        <a:off x="39688" y="1638300"/>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461963" y="5464175"/>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Public Construction Activity is Down in Many Segments as State and Local Budgets Remain Under Stress; Improvement Possible in 2015.</a:t>
            </a:r>
            <a:endParaRPr lang="en-US" b="1" dirty="0">
              <a:solidFill>
                <a:srgbClr val="FFFFFF"/>
              </a:solidFill>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r>
              <a:rPr lang="en-US" sz="1100" dirty="0"/>
              <a:t/>
            </a:r>
            <a:br>
              <a:rPr lang="en-US" sz="1100" dirty="0"/>
            </a:br>
            <a:r>
              <a:rPr lang="en-US" sz="1100" dirty="0"/>
              <a:t>Source: U.S. Census </a:t>
            </a:r>
            <a:r>
              <a:rPr lang="en-US" sz="1100" dirty="0" smtClean="0"/>
              <a:t>Bureau, </a:t>
            </a:r>
            <a:r>
              <a:rPr lang="en-US" sz="1100" dirty="0" smtClean="0">
                <a:hlinkClick r:id="rId6"/>
              </a:rPr>
              <a:t>http://www.census.gov/construction/c30/c30index.html</a:t>
            </a:r>
            <a:r>
              <a:rPr lang="en-US" sz="1100" dirty="0" smtClean="0"/>
              <a:t> ; Insurance Information Institute.  </a:t>
            </a:r>
            <a:endParaRPr lang="en-US" sz="1100" dirty="0"/>
          </a:p>
        </p:txBody>
      </p:sp>
      <p:sp>
        <p:nvSpPr>
          <p:cNvPr id="11" name="AutoShape 9"/>
          <p:cNvSpPr>
            <a:spLocks noChangeArrowheads="1"/>
          </p:cNvSpPr>
          <p:nvPr/>
        </p:nvSpPr>
        <p:spPr bwMode="blackWhite">
          <a:xfrm>
            <a:off x="1288023" y="1291664"/>
            <a:ext cx="3716596" cy="914398"/>
          </a:xfrm>
          <a:prstGeom prst="wedgeRectCallout">
            <a:avLst>
              <a:gd name="adj1" fmla="val -1287"/>
              <a:gd name="adj2" fmla="val 11223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Public sector construction activity is down substantially in many segments, a situation that will likely persist, dragging on public entity risk exposures</a:t>
            </a:r>
            <a:endParaRPr lang="en-US" sz="1400" b="1" dirty="0">
              <a:solidFill>
                <a:schemeClr val="bg1"/>
              </a:solidFill>
            </a:endParaRPr>
          </a:p>
        </p:txBody>
      </p:sp>
      <p:sp>
        <p:nvSpPr>
          <p:cNvPr id="10" name="AutoShape 7"/>
          <p:cNvSpPr>
            <a:spLocks noChangeArrowheads="1"/>
          </p:cNvSpPr>
          <p:nvPr/>
        </p:nvSpPr>
        <p:spPr bwMode="blackWhite">
          <a:xfrm>
            <a:off x="6624536" y="1189701"/>
            <a:ext cx="2401476" cy="816080"/>
          </a:xfrm>
          <a:prstGeom prst="wedgeRectCallout">
            <a:avLst>
              <a:gd name="adj1" fmla="val -40088"/>
              <a:gd name="adj2" fmla="val 7134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rPr>
              <a:t>Transportation, Power and Conservation projects lead public sector construction</a:t>
            </a:r>
            <a:endParaRPr lang="en-US" sz="1400" b="1" dirty="0">
              <a:solidFill>
                <a:srgbClr val="FFFFFF"/>
              </a:solidFill>
              <a:latin typeface="Arial" charset="0"/>
              <a:cs typeface="Arial" charset="0"/>
            </a:endParaRPr>
          </a:p>
        </p:txBody>
      </p:sp>
    </p:spTree>
    <p:extLst>
      <p:ext uri="{BB962C8B-B14F-4D97-AF65-F5344CB8AC3E}">
        <p14:creationId xmlns:p14="http://schemas.microsoft.com/office/powerpoint/2010/main" val="328287241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26150"/>
                                        </p:tgtEl>
                                        <p:attrNameLst>
                                          <p:attrName>style.visibility</p:attrName>
                                        </p:attrNameLst>
                                      </p:cBhvr>
                                      <p:to>
                                        <p:strVal val="visible"/>
                                      </p:to>
                                    </p:set>
                                    <p:anim calcmode="lin" valueType="num">
                                      <p:cBhvr>
                                        <p:cTn id="7" dur="500" fill="hold"/>
                                        <p:tgtEl>
                                          <p:spTgt spid="1926150"/>
                                        </p:tgtEl>
                                        <p:attrNameLst>
                                          <p:attrName>ppt_w</p:attrName>
                                        </p:attrNameLst>
                                      </p:cBhvr>
                                      <p:tavLst>
                                        <p:tav tm="0">
                                          <p:val>
                                            <p:fltVal val="0"/>
                                          </p:val>
                                        </p:tav>
                                        <p:tav tm="100000">
                                          <p:val>
                                            <p:strVal val="#ppt_w"/>
                                          </p:val>
                                        </p:tav>
                                      </p:tavLst>
                                    </p:anim>
                                    <p:anim calcmode="lin" valueType="num">
                                      <p:cBhvr>
                                        <p:cTn id="8" dur="500" fill="hold"/>
                                        <p:tgtEl>
                                          <p:spTgt spid="192615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right)">
                                      <p:cBhvr>
                                        <p:cTn id="12" dur="500"/>
                                        <p:tgtEl>
                                          <p:spTgt spid="11"/>
                                        </p:tgtEl>
                                      </p:cBhvr>
                                    </p:animEffect>
                                  </p:childTnLst>
                                </p:cTn>
                              </p:par>
                            </p:childTnLst>
                          </p:cTn>
                        </p:par>
                        <p:par>
                          <p:cTn id="13" fill="hold">
                            <p:stCondLst>
                              <p:cond delay="2000"/>
                            </p:stCondLst>
                            <p:childTnLst>
                              <p:par>
                                <p:cTn id="14" presetID="22" presetClass="entr" presetSubtype="4" fill="hold" grpId="0" nodeType="afterEffect">
                                  <p:stCondLst>
                                    <p:cond delay="70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1" grpId="0" animBg="1"/>
      <p:bldP spid="10" grpId="0" animBg="1"/>
    </p:bldLst>
  </p:timing>
</p:sld>
</file>

<file path=ppt/slides/slide8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6082"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46083"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46084"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21FA640-1F19-490D-B16A-87840F9C3FDD}" type="slidenum">
              <a:rPr lang="en-US" sz="900"/>
              <a:pPr algn="r" eaLnBrk="0" hangingPunct="0">
                <a:lnSpc>
                  <a:spcPct val="85000"/>
                </a:lnSpc>
                <a:spcBef>
                  <a:spcPct val="20000"/>
                </a:spcBef>
              </a:pPr>
              <a:t>81</a:t>
            </a:fld>
            <a:endParaRPr lang="en-US" sz="900"/>
          </a:p>
        </p:txBody>
      </p:sp>
      <p:sp>
        <p:nvSpPr>
          <p:cNvPr id="437250" name="Rectangle 2"/>
          <p:cNvSpPr>
            <a:spLocks noGrp="1" noChangeArrowheads="1"/>
          </p:cNvSpPr>
          <p:nvPr>
            <p:ph type="title" idx="4294967295"/>
          </p:nvPr>
        </p:nvSpPr>
        <p:spPr>
          <a:xfrm>
            <a:off x="-13448" y="337110"/>
            <a:ext cx="8243047" cy="581025"/>
          </a:xfrm>
        </p:spPr>
        <p:txBody>
          <a:bodyPr lIns="92075" tIns="46038" rIns="92075" bIns="46038" anchor="b"/>
          <a:lstStyle/>
          <a:p>
            <a:pPr>
              <a:lnSpc>
                <a:spcPct val="85000"/>
              </a:lnSpc>
            </a:pPr>
            <a:r>
              <a:rPr lang="en-US" dirty="0" smtClean="0"/>
              <a:t>Real (Inflation-Adjusted) </a:t>
            </a:r>
            <a:br>
              <a:rPr lang="en-US" dirty="0" smtClean="0"/>
            </a:br>
            <a:r>
              <a:rPr lang="en-US" dirty="0" smtClean="0"/>
              <a:t>Nonresidential Construction, 2000-2014*</a:t>
            </a:r>
            <a:endParaRPr lang="en-US" dirty="0" smtClean="0">
              <a:solidFill>
                <a:srgbClr val="28688C"/>
              </a:solidFill>
            </a:endParaRPr>
          </a:p>
        </p:txBody>
      </p:sp>
      <p:sp>
        <p:nvSpPr>
          <p:cNvPr id="9" name="Text Box 5"/>
          <p:cNvSpPr txBox="1">
            <a:spLocks noChangeArrowheads="1"/>
          </p:cNvSpPr>
          <p:nvPr/>
        </p:nvSpPr>
        <p:spPr bwMode="auto">
          <a:xfrm>
            <a:off x="85725" y="6318161"/>
            <a:ext cx="8754035" cy="516168"/>
          </a:xfrm>
          <a:prstGeom prst="rect">
            <a:avLst/>
          </a:prstGeom>
          <a:noFill/>
          <a:ln w="9525">
            <a:noFill/>
            <a:miter lim="800000"/>
            <a:headEnd/>
            <a:tailEnd/>
          </a:ln>
        </p:spPr>
        <p:txBody>
          <a:bodyPr wrap="square" lIns="92075" tIns="46038" rIns="92075" bIns="46038">
            <a:spAutoFit/>
          </a:bodyPr>
          <a:lstStyle/>
          <a:p>
            <a:pPr eaLnBrk="0" hangingPunct="0">
              <a:spcBef>
                <a:spcPct val="50000"/>
              </a:spcBef>
              <a:buClr>
                <a:srgbClr val="FF3300"/>
              </a:buClr>
              <a:buFont typeface="Wingdings" pitchFamily="2" charset="2"/>
              <a:buNone/>
            </a:pPr>
            <a:r>
              <a:rPr lang="en-US" sz="1100" dirty="0" smtClean="0"/>
              <a:t>*Through Q1 2014.</a:t>
            </a:r>
          </a:p>
          <a:p>
            <a:pPr eaLnBrk="0" hangingPunct="0">
              <a:spcBef>
                <a:spcPct val="50000"/>
              </a:spcBef>
              <a:buClr>
                <a:srgbClr val="FF3300"/>
              </a:buClr>
              <a:buFont typeface="Wingdings" pitchFamily="2" charset="2"/>
              <a:buNone/>
            </a:pPr>
            <a:r>
              <a:rPr lang="en-US" sz="1100" dirty="0" smtClean="0"/>
              <a:t>Source</a:t>
            </a:r>
            <a:r>
              <a:rPr lang="en-US" sz="1100" dirty="0"/>
              <a:t>: </a:t>
            </a:r>
            <a:r>
              <a:rPr lang="en-US" sz="1100" dirty="0" smtClean="0"/>
              <a:t> US Dept. of Commerce; Wells Fargo Securities (June 6, 2014 research report).</a:t>
            </a:r>
            <a:endParaRPr lang="en-US" sz="1100" dirty="0"/>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4714" y="1553810"/>
            <a:ext cx="6723288" cy="4723669"/>
          </a:xfrm>
          <a:prstGeom prst="rect">
            <a:avLst/>
          </a:prstGeom>
        </p:spPr>
      </p:pic>
      <p:sp>
        <p:nvSpPr>
          <p:cNvPr id="10" name="AutoShape 13"/>
          <p:cNvSpPr>
            <a:spLocks noChangeArrowheads="1"/>
          </p:cNvSpPr>
          <p:nvPr/>
        </p:nvSpPr>
        <p:spPr bwMode="blackWhite">
          <a:xfrm>
            <a:off x="6853234" y="1763228"/>
            <a:ext cx="2252668" cy="2222994"/>
          </a:xfrm>
          <a:prstGeom prst="wedgeRectCallout">
            <a:avLst>
              <a:gd name="adj1" fmla="val -74958"/>
              <a:gd name="adj2" fmla="val 2159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Construction activity has generally been positive since late 2010 but has occasionally be erratic. Forecast is for slowing improving growth</a:t>
            </a:r>
            <a:endParaRPr lang="en-US" sz="1600" b="1" dirty="0">
              <a:solidFill>
                <a:schemeClr val="bg1"/>
              </a:solidFill>
            </a:endParaRPr>
          </a:p>
        </p:txBody>
      </p:sp>
      <p:sp>
        <p:nvSpPr>
          <p:cNvPr id="12" name="Rectangle 5"/>
          <p:cNvSpPr>
            <a:spLocks noChangeArrowheads="1"/>
          </p:cNvSpPr>
          <p:nvPr/>
        </p:nvSpPr>
        <p:spPr bwMode="black">
          <a:xfrm>
            <a:off x="331788" y="1125641"/>
            <a:ext cx="8221662" cy="220663"/>
          </a:xfrm>
          <a:prstGeom prst="rect">
            <a:avLst/>
          </a:prstGeom>
          <a:noFill/>
          <a:ln w="9525" algn="ctr">
            <a:noFill/>
            <a:miter lim="800000"/>
            <a:headEnd/>
            <a:tailEnd/>
          </a:ln>
          <a:effectLst/>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(Bar = CAGR; Line = Y/Y Growth Rate)</a:t>
            </a:r>
            <a:endParaRPr lang="en-US" sz="1600" b="1" dirty="0">
              <a:solidFill>
                <a:srgbClr val="225A7A"/>
              </a:solidFill>
            </a:endParaRPr>
          </a:p>
        </p:txBody>
      </p:sp>
    </p:spTree>
    <p:extLst>
      <p:ext uri="{BB962C8B-B14F-4D97-AF65-F5344CB8AC3E}">
        <p14:creationId xmlns:p14="http://schemas.microsoft.com/office/powerpoint/2010/main" val="2369808175"/>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37250"/>
                                        </p:tgtEl>
                                        <p:attrNameLst>
                                          <p:attrName>style.visibility</p:attrName>
                                        </p:attrNameLst>
                                      </p:cBhvr>
                                      <p:to>
                                        <p:strVal val="visible"/>
                                      </p:to>
                                    </p:set>
                                    <p:animEffect transition="in" filter="box(out)">
                                      <p:cBhvr>
                                        <p:cTn id="7" dur="500"/>
                                        <p:tgtEl>
                                          <p:spTgt spid="437250"/>
                                        </p:tgtEl>
                                      </p:cBhvr>
                                    </p:animEffect>
                                  </p:childTnLst>
                                </p:cTn>
                              </p:par>
                            </p:childTnLst>
                          </p:cTn>
                        </p:par>
                        <p:par>
                          <p:cTn id="8" fill="hold">
                            <p:stCondLst>
                              <p:cond delay="500"/>
                            </p:stCondLst>
                            <p:childTnLst>
                              <p:par>
                                <p:cTn id="9" presetID="22" presetClass="entr" presetSubtype="2" fill="hold" grpId="0" nodeType="afterEffect">
                                  <p:stCondLst>
                                    <p:cond delay="50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50" grpId="0" autoUpdateAnimBg="0"/>
      <p:bldP spid="10" grpId="0" animBg="1"/>
    </p:bldLst>
  </p:timing>
</p:sld>
</file>

<file path=ppt/slides/slide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1" name="Rectangle 105"/>
          <p:cNvSpPr>
            <a:spLocks noGrp="1" noChangeArrowheads="1"/>
          </p:cNvSpPr>
          <p:nvPr>
            <p:ph type="dt" sz="quarter" idx="10"/>
          </p:nvPr>
        </p:nvSpPr>
        <p:spPr/>
        <p:txBody>
          <a:bodyPr/>
          <a:lstStyle/>
          <a:p>
            <a:pPr>
              <a:defRPr/>
            </a:pPr>
            <a:r>
              <a:rPr lang="en-US"/>
              <a:t>12/01/09 - 9pm</a:t>
            </a:r>
          </a:p>
        </p:txBody>
      </p:sp>
      <p:sp>
        <p:nvSpPr>
          <p:cNvPr id="2052"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6349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E132A7A4-473A-4F7B-B9BC-B371915E0843}" type="slidenum">
              <a:rPr lang="en-US" sz="900" smtClean="0"/>
              <a:pPr>
                <a:lnSpc>
                  <a:spcPct val="85000"/>
                </a:lnSpc>
                <a:spcBef>
                  <a:spcPct val="20000"/>
                </a:spcBef>
                <a:buClrTx/>
                <a:buFontTx/>
                <a:buNone/>
              </a:pPr>
              <a:t>82</a:t>
            </a:fld>
            <a:endParaRPr lang="en-US" sz="900" smtClean="0"/>
          </a:p>
        </p:txBody>
      </p:sp>
      <p:sp>
        <p:nvSpPr>
          <p:cNvPr id="63493" name="Rectangle 2"/>
          <p:cNvSpPr>
            <a:spLocks noGrp="1" noChangeArrowheads="1"/>
          </p:cNvSpPr>
          <p:nvPr>
            <p:ph type="title"/>
          </p:nvPr>
        </p:nvSpPr>
        <p:spPr>
          <a:xfrm>
            <a:off x="58738" y="98425"/>
            <a:ext cx="7920037" cy="860425"/>
          </a:xfrm>
        </p:spPr>
        <p:txBody>
          <a:bodyPr/>
          <a:lstStyle/>
          <a:p>
            <a:r>
              <a:rPr lang="en-US" sz="2800" dirty="0" smtClean="0">
                <a:latin typeface="Arial" panose="020B0604020202020204" pitchFamily="34" charset="0"/>
              </a:rPr>
              <a:t>Commercial &amp; Industrial Loans Outstanding</a:t>
            </a:r>
            <a:br>
              <a:rPr lang="en-US" sz="2800" dirty="0" smtClean="0">
                <a:latin typeface="Arial" panose="020B0604020202020204" pitchFamily="34" charset="0"/>
              </a:rPr>
            </a:br>
            <a:r>
              <a:rPr lang="en-US" sz="2800" dirty="0" smtClean="0">
                <a:latin typeface="Arial" panose="020B0604020202020204" pitchFamily="34" charset="0"/>
              </a:rPr>
              <a:t>at FDIC-Insured Banks, </a:t>
            </a:r>
            <a:r>
              <a:rPr lang="en-US" sz="2400" dirty="0" smtClean="0">
                <a:latin typeface="Arial" panose="020B0604020202020204" pitchFamily="34" charset="0"/>
              </a:rPr>
              <a:t>Quarterly, 2006-2014:Q1</a:t>
            </a:r>
          </a:p>
        </p:txBody>
      </p:sp>
      <p:graphicFrame>
        <p:nvGraphicFramePr>
          <p:cNvPr id="63494" name="Object 3"/>
          <p:cNvGraphicFramePr>
            <a:graphicFrameLocks/>
          </p:cNvGraphicFramePr>
          <p:nvPr>
            <p:extLst/>
          </p:nvPr>
        </p:nvGraphicFramePr>
        <p:xfrm>
          <a:off x="165100" y="1309688"/>
          <a:ext cx="8667750" cy="4248150"/>
        </p:xfrm>
        <a:graphic>
          <a:graphicData uri="http://schemas.openxmlformats.org/presentationml/2006/ole">
            <mc:AlternateContent xmlns:mc="http://schemas.openxmlformats.org/markup-compatibility/2006">
              <mc:Choice xmlns:v="urn:schemas-microsoft-com:vml" Requires="v">
                <p:oleObj spid="_x0000_s27858989" name="Chart" r:id="rId4" imgW="8801152" imgH="3990968" progId="MSGraph.Chart.8">
                  <p:embed followColorScheme="full"/>
                </p:oleObj>
              </mc:Choice>
              <mc:Fallback>
                <p:oleObj name="Chart" r:id="rId4" imgW="8801152" imgH="3990968" progId="MSGraph.Chart.8">
                  <p:embed followColorScheme="full"/>
                  <p:pic>
                    <p:nvPicPr>
                      <p:cNvPr id="0" name=""/>
                      <p:cNvPicPr>
                        <a:picLocks noChangeArrowheads="1"/>
                      </p:cNvPicPr>
                      <p:nvPr/>
                    </p:nvPicPr>
                    <p:blipFill>
                      <a:blip r:embed="rId5"/>
                      <a:srcRect/>
                      <a:stretch>
                        <a:fillRect/>
                      </a:stretch>
                    </p:blipFill>
                    <p:spPr bwMode="auto">
                      <a:xfrm>
                        <a:off x="165100" y="1309688"/>
                        <a:ext cx="8667750" cy="424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36740" name="Rectangle 4"/>
          <p:cNvSpPr>
            <a:spLocks noChangeArrowheads="1"/>
          </p:cNvSpPr>
          <p:nvPr/>
        </p:nvSpPr>
        <p:spPr bwMode="blackWhite">
          <a:xfrm>
            <a:off x="363538" y="5591175"/>
            <a:ext cx="8442325" cy="809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sz="1800" b="1">
                <a:solidFill>
                  <a:schemeClr val="bg1"/>
                </a:solidFill>
              </a:rPr>
              <a:t>Outstanding Commercial Loan Volume Has Been Growing for Over Two Years and Is Now Nearly Back to Early Recession Levels.  Bodes Very Well for the Creation of Current and Future Commercial Insurance Exposures</a:t>
            </a:r>
          </a:p>
        </p:txBody>
      </p:sp>
      <p:sp>
        <p:nvSpPr>
          <p:cNvPr id="63496" name="Rectangle 5"/>
          <p:cNvSpPr>
            <a:spLocks noChangeArrowheads="1"/>
          </p:cNvSpPr>
          <p:nvPr/>
        </p:nvSpPr>
        <p:spPr bwMode="auto">
          <a:xfrm>
            <a:off x="155879" y="6510963"/>
            <a:ext cx="7569200" cy="290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lnSpc>
                <a:spcPct val="90000"/>
              </a:lnSpc>
              <a:spcBef>
                <a:spcPct val="100000"/>
              </a:spcBef>
              <a:buClr>
                <a:schemeClr val="accent2"/>
              </a:buClr>
              <a:buFont typeface="Wingdings" panose="05000000000000000000" pitchFamily="2" charset="2"/>
              <a:buChar char="n"/>
              <a:tabLst>
                <a:tab pos="112713" algn="r"/>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112713" algn="r"/>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112713" algn="r"/>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112713" algn="r"/>
              </a:tabLst>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112713" algn="r"/>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9pPr>
          </a:lstStyle>
          <a:p>
            <a:pPr>
              <a:spcBef>
                <a:spcPct val="0"/>
              </a:spcBef>
              <a:buFont typeface="Wingdings" panose="05000000000000000000" pitchFamily="2" charset="2"/>
              <a:buNone/>
            </a:pPr>
            <a:r>
              <a:rPr lang="en-US" sz="1100" dirty="0" smtClean="0"/>
              <a:t>Source</a:t>
            </a:r>
            <a:r>
              <a:rPr lang="en-US" sz="1100" dirty="0"/>
              <a:t>:  FDIC at </a:t>
            </a:r>
            <a:r>
              <a:rPr lang="en-US" sz="1100" dirty="0">
                <a:hlinkClick r:id="rId6"/>
              </a:rPr>
              <a:t>http://www2.fdic.gov/qbp/</a:t>
            </a:r>
            <a:r>
              <a:rPr lang="en-US" sz="1100" dirty="0"/>
              <a:t> (Loan Performance spreadsheet); Insurance Information Institute.</a:t>
            </a:r>
          </a:p>
        </p:txBody>
      </p:sp>
      <p:sp>
        <p:nvSpPr>
          <p:cNvPr id="63497" name="TextBox 9"/>
          <p:cNvSpPr txBox="1">
            <a:spLocks noChangeArrowheads="1"/>
          </p:cNvSpPr>
          <p:nvPr/>
        </p:nvSpPr>
        <p:spPr bwMode="auto">
          <a:xfrm>
            <a:off x="204788" y="1109663"/>
            <a:ext cx="10731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sz="1400"/>
              <a:t>$Trillions</a:t>
            </a:r>
          </a:p>
        </p:txBody>
      </p:sp>
      <p:sp>
        <p:nvSpPr>
          <p:cNvPr id="10" name="AutoShape 9"/>
          <p:cNvSpPr>
            <a:spLocks noChangeArrowheads="1"/>
          </p:cNvSpPr>
          <p:nvPr/>
        </p:nvSpPr>
        <p:spPr bwMode="blackWhite">
          <a:xfrm>
            <a:off x="1668598" y="3812972"/>
            <a:ext cx="2684462" cy="914400"/>
          </a:xfrm>
          <a:prstGeom prst="wedgeRectCallout">
            <a:avLst>
              <a:gd name="adj1" fmla="val 71866"/>
              <a:gd name="adj2" fmla="val -1619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sz="1400" b="1">
                <a:solidFill>
                  <a:schemeClr val="bg1"/>
                </a:solidFill>
              </a:rPr>
              <a:t>Commercial lending plunged by 21.2% ($330B) during the financial crisis and ensuing period of tight credit</a:t>
            </a:r>
          </a:p>
        </p:txBody>
      </p:sp>
      <p:sp>
        <p:nvSpPr>
          <p:cNvPr id="11" name="AutoShape 9"/>
          <p:cNvSpPr>
            <a:spLocks noChangeArrowheads="1"/>
          </p:cNvSpPr>
          <p:nvPr/>
        </p:nvSpPr>
        <p:spPr bwMode="blackWhite">
          <a:xfrm>
            <a:off x="4572000" y="1158875"/>
            <a:ext cx="2555875" cy="911528"/>
          </a:xfrm>
          <a:prstGeom prst="wedgeRectCallout">
            <a:avLst>
              <a:gd name="adj1" fmla="val 89514"/>
              <a:gd name="adj2" fmla="val -1356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sz="1400" b="1">
                <a:solidFill>
                  <a:schemeClr val="bg1"/>
                </a:solidFill>
              </a:rPr>
              <a:t>Commercial lending activity exceeds pre-crisis levels (+36.75% or $430B above mid-2010 trough)</a:t>
            </a:r>
          </a:p>
        </p:txBody>
      </p:sp>
    </p:spTree>
    <p:extLst>
      <p:ext uri="{BB962C8B-B14F-4D97-AF65-F5344CB8AC3E}">
        <p14:creationId xmlns:p14="http://schemas.microsoft.com/office/powerpoint/2010/main" val="66734089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36740"/>
                                        </p:tgtEl>
                                        <p:attrNameLst>
                                          <p:attrName>style.visibility</p:attrName>
                                        </p:attrNameLst>
                                      </p:cBhvr>
                                      <p:to>
                                        <p:strVal val="visible"/>
                                      </p:to>
                                    </p:set>
                                    <p:anim calcmode="lin" valueType="num">
                                      <p:cBhvr>
                                        <p:cTn id="7" dur="500" fill="hold"/>
                                        <p:tgtEl>
                                          <p:spTgt spid="2036740"/>
                                        </p:tgtEl>
                                        <p:attrNameLst>
                                          <p:attrName>ppt_w</p:attrName>
                                        </p:attrNameLst>
                                      </p:cBhvr>
                                      <p:tavLst>
                                        <p:tav tm="0">
                                          <p:val>
                                            <p:fltVal val="0"/>
                                          </p:val>
                                        </p:tav>
                                        <p:tav tm="100000">
                                          <p:val>
                                            <p:strVal val="#ppt_w"/>
                                          </p:val>
                                        </p:tav>
                                      </p:tavLst>
                                    </p:anim>
                                    <p:anim calcmode="lin" valueType="num">
                                      <p:cBhvr>
                                        <p:cTn id="8" dur="500" fill="hold"/>
                                        <p:tgtEl>
                                          <p:spTgt spid="2036740"/>
                                        </p:tgtEl>
                                        <p:attrNameLst>
                                          <p:attrName>ppt_h</p:attrName>
                                        </p:attrNameLst>
                                      </p:cBhvr>
                                      <p:tavLst>
                                        <p:tav tm="0">
                                          <p:val>
                                            <p:fltVal val="0"/>
                                          </p:val>
                                        </p:tav>
                                        <p:tav tm="100000">
                                          <p:val>
                                            <p:strVal val="#ppt_h"/>
                                          </p:val>
                                        </p:tav>
                                      </p:tavLst>
                                    </p:anim>
                                  </p:childTnLst>
                                </p:cTn>
                              </p:par>
                            </p:childTnLst>
                          </p:cTn>
                        </p:par>
                        <p:par>
                          <p:cTn id="9" fill="hold" nodeType="afterGroup">
                            <p:stCondLst>
                              <p:cond delay="1500"/>
                            </p:stCondLst>
                            <p:childTnLst>
                              <p:par>
                                <p:cTn id="10" presetID="22" presetClass="entr" presetSubtype="2"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right)">
                                      <p:cBhvr>
                                        <p:cTn id="12" dur="500"/>
                                        <p:tgtEl>
                                          <p:spTgt spid="10"/>
                                        </p:tgtEl>
                                      </p:cBhvr>
                                    </p:animEffect>
                                  </p:childTnLst>
                                </p:cTn>
                              </p:par>
                            </p:childTnLst>
                          </p:cTn>
                        </p:par>
                        <p:par>
                          <p:cTn id="13" fill="hold" nodeType="afterGroup">
                            <p:stCondLst>
                              <p:cond delay="2000"/>
                            </p:stCondLst>
                            <p:childTnLst>
                              <p:par>
                                <p:cTn id="14" presetID="22" presetClass="entr" presetSubtype="2"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6740" grpId="0" animBg="1"/>
      <p:bldP spid="10" grpId="0" animBg="1"/>
      <p:bldP spid="11" grpId="0" animBg="1"/>
    </p:bldLst>
  </p:timing>
</p:sld>
</file>

<file path=ppt/slides/slide8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051" name="Rectangle 105"/>
          <p:cNvSpPr>
            <a:spLocks noGrp="1" noChangeArrowheads="1"/>
          </p:cNvSpPr>
          <p:nvPr>
            <p:ph type="dt" sz="quarter" idx="10"/>
          </p:nvPr>
        </p:nvSpPr>
        <p:spPr/>
        <p:txBody>
          <a:bodyPr/>
          <a:lstStyle/>
          <a:p>
            <a:pPr>
              <a:defRPr/>
            </a:pPr>
            <a:r>
              <a:rPr lang="en-US"/>
              <a:t>12/01/09 - 9pm</a:t>
            </a:r>
          </a:p>
        </p:txBody>
      </p:sp>
      <p:sp>
        <p:nvSpPr>
          <p:cNvPr id="2052"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65540"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F7D509E7-6B68-4906-A816-359D56F32A59}" type="slidenum">
              <a:rPr lang="en-US" sz="900" smtClean="0"/>
              <a:pPr>
                <a:lnSpc>
                  <a:spcPct val="85000"/>
                </a:lnSpc>
                <a:spcBef>
                  <a:spcPct val="20000"/>
                </a:spcBef>
                <a:buClrTx/>
                <a:buFontTx/>
                <a:buNone/>
              </a:pPr>
              <a:t>83</a:t>
            </a:fld>
            <a:endParaRPr lang="en-US" sz="900" smtClean="0"/>
          </a:p>
        </p:txBody>
      </p:sp>
      <p:sp>
        <p:nvSpPr>
          <p:cNvPr id="65541" name="Rectangle 2"/>
          <p:cNvSpPr>
            <a:spLocks noGrp="1" noChangeArrowheads="1"/>
          </p:cNvSpPr>
          <p:nvPr>
            <p:ph type="title"/>
          </p:nvPr>
        </p:nvSpPr>
        <p:spPr>
          <a:xfrm>
            <a:off x="298450" y="128588"/>
            <a:ext cx="7400925" cy="860425"/>
          </a:xfrm>
        </p:spPr>
        <p:txBody>
          <a:bodyPr/>
          <a:lstStyle/>
          <a:p>
            <a:r>
              <a:rPr lang="en-US" sz="2400" dirty="0" smtClean="0">
                <a:latin typeface="Arial" panose="020B0604020202020204" pitchFamily="34" charset="0"/>
              </a:rPr>
              <a:t>Percent of Non-current Commercial &amp; Industrial Loans Outstanding at FDIC-Insured Banks,</a:t>
            </a:r>
            <a:br>
              <a:rPr lang="en-US" sz="2400" dirty="0" smtClean="0">
                <a:latin typeface="Arial" panose="020B0604020202020204" pitchFamily="34" charset="0"/>
              </a:rPr>
            </a:br>
            <a:r>
              <a:rPr lang="en-US" sz="1600" dirty="0" smtClean="0">
                <a:latin typeface="Arial" panose="020B0604020202020204" pitchFamily="34" charset="0"/>
              </a:rPr>
              <a:t>Quarterly, 2006-2014:Q1</a:t>
            </a:r>
          </a:p>
        </p:txBody>
      </p:sp>
      <p:graphicFrame>
        <p:nvGraphicFramePr>
          <p:cNvPr id="65542" name="Object 3"/>
          <p:cNvGraphicFramePr>
            <a:graphicFrameLocks/>
          </p:cNvGraphicFramePr>
          <p:nvPr>
            <p:extLst/>
          </p:nvPr>
        </p:nvGraphicFramePr>
        <p:xfrm>
          <a:off x="165100" y="1309688"/>
          <a:ext cx="8667750" cy="4248150"/>
        </p:xfrm>
        <a:graphic>
          <a:graphicData uri="http://schemas.openxmlformats.org/presentationml/2006/ole">
            <mc:AlternateContent xmlns:mc="http://schemas.openxmlformats.org/markup-compatibility/2006">
              <mc:Choice xmlns:v="urn:schemas-microsoft-com:vml" Requires="v">
                <p:oleObj spid="_x0000_s27860014" name="Chart" r:id="rId4" imgW="8801152" imgH="3990968" progId="MSGraph.Chart.8">
                  <p:embed followColorScheme="full"/>
                </p:oleObj>
              </mc:Choice>
              <mc:Fallback>
                <p:oleObj name="Chart" r:id="rId4" imgW="8801152" imgH="3990968" progId="MSGraph.Chart.8">
                  <p:embed followColorScheme="full"/>
                  <p:pic>
                    <p:nvPicPr>
                      <p:cNvPr id="0" name=""/>
                      <p:cNvPicPr>
                        <a:picLocks noChangeArrowheads="1"/>
                      </p:cNvPicPr>
                      <p:nvPr/>
                    </p:nvPicPr>
                    <p:blipFill>
                      <a:blip r:embed="rId5"/>
                      <a:srcRect/>
                      <a:stretch>
                        <a:fillRect/>
                      </a:stretch>
                    </p:blipFill>
                    <p:spPr bwMode="auto">
                      <a:xfrm>
                        <a:off x="165100" y="1309688"/>
                        <a:ext cx="8667750" cy="424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36740" name="Rectangle 4"/>
          <p:cNvSpPr>
            <a:spLocks noChangeArrowheads="1"/>
          </p:cNvSpPr>
          <p:nvPr/>
        </p:nvSpPr>
        <p:spPr bwMode="blackWhite">
          <a:xfrm>
            <a:off x="363538" y="5591175"/>
            <a:ext cx="8442325"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sz="1800" b="1" dirty="0">
                <a:solidFill>
                  <a:schemeClr val="bg1"/>
                </a:solidFill>
              </a:rPr>
              <a:t>Non-current loans (those past due 90 days or more or in nonaccrual status) are </a:t>
            </a:r>
            <a:r>
              <a:rPr lang="en-US" sz="1800" b="1" dirty="0" smtClean="0">
                <a:solidFill>
                  <a:schemeClr val="bg1"/>
                </a:solidFill>
              </a:rPr>
              <a:t>below </a:t>
            </a:r>
            <a:r>
              <a:rPr lang="en-US" sz="1800" b="1" smtClean="0">
                <a:solidFill>
                  <a:schemeClr val="bg1"/>
                </a:solidFill>
              </a:rPr>
              <a:t>even pre-recession </a:t>
            </a:r>
            <a:r>
              <a:rPr lang="en-US" sz="1800" b="1" dirty="0">
                <a:solidFill>
                  <a:schemeClr val="bg1"/>
                </a:solidFill>
              </a:rPr>
              <a:t>levels, fueling bank willingness to lend.</a:t>
            </a:r>
          </a:p>
        </p:txBody>
      </p:sp>
      <p:sp>
        <p:nvSpPr>
          <p:cNvPr id="65544" name="Rectangle 5"/>
          <p:cNvSpPr>
            <a:spLocks noChangeArrowheads="1"/>
          </p:cNvSpPr>
          <p:nvPr/>
        </p:nvSpPr>
        <p:spPr bwMode="auto">
          <a:xfrm>
            <a:off x="0" y="6567151"/>
            <a:ext cx="7569200" cy="290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lnSpc>
                <a:spcPct val="90000"/>
              </a:lnSpc>
              <a:spcBef>
                <a:spcPct val="100000"/>
              </a:spcBef>
              <a:buClr>
                <a:schemeClr val="accent2"/>
              </a:buClr>
              <a:buFont typeface="Wingdings" panose="05000000000000000000" pitchFamily="2" charset="2"/>
              <a:buChar char="n"/>
              <a:tabLst>
                <a:tab pos="112713" algn="r"/>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112713" algn="r"/>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112713" algn="r"/>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112713" algn="r"/>
              </a:tabLst>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112713" algn="r"/>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9pPr>
          </a:lstStyle>
          <a:p>
            <a:pPr>
              <a:spcBef>
                <a:spcPct val="0"/>
              </a:spcBef>
              <a:buFont typeface="Wingdings" panose="05000000000000000000" pitchFamily="2" charset="2"/>
              <a:buNone/>
            </a:pPr>
            <a:r>
              <a:rPr lang="en-US" sz="1100" dirty="0" smtClean="0"/>
              <a:t>Source</a:t>
            </a:r>
            <a:r>
              <a:rPr lang="en-US" sz="1100" dirty="0"/>
              <a:t>:  FDIC at </a:t>
            </a:r>
            <a:r>
              <a:rPr lang="en-US" sz="1100" dirty="0">
                <a:hlinkClick r:id="rId6"/>
              </a:rPr>
              <a:t>http://www2.fdic.gov/qbp/</a:t>
            </a:r>
            <a:r>
              <a:rPr lang="en-US" sz="1100" dirty="0"/>
              <a:t> (Loan Performance spreadsheet); Insurance Information Institute.</a:t>
            </a:r>
          </a:p>
        </p:txBody>
      </p:sp>
      <p:sp>
        <p:nvSpPr>
          <p:cNvPr id="10" name="AutoShape 5"/>
          <p:cNvSpPr>
            <a:spLocks noChangeArrowheads="1"/>
          </p:cNvSpPr>
          <p:nvPr/>
        </p:nvSpPr>
        <p:spPr bwMode="blackWhite">
          <a:xfrm>
            <a:off x="6269738" y="1309688"/>
            <a:ext cx="2587625" cy="949325"/>
          </a:xfrm>
          <a:prstGeom prst="wedgeRectCallout">
            <a:avLst>
              <a:gd name="adj1" fmla="val 39648"/>
              <a:gd name="adj2" fmla="val 19194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sz="1600" b="1">
                <a:solidFill>
                  <a:schemeClr val="bg1"/>
                </a:solidFill>
              </a:rPr>
              <a:t>Back to “normal” levels of noncurrent industrial &amp; commercial loans</a:t>
            </a:r>
          </a:p>
        </p:txBody>
      </p:sp>
      <p:sp>
        <p:nvSpPr>
          <p:cNvPr id="11" name="Rectangle 7"/>
          <p:cNvSpPr>
            <a:spLocks noChangeArrowheads="1"/>
          </p:cNvSpPr>
          <p:nvPr/>
        </p:nvSpPr>
        <p:spPr bwMode="grayWhite">
          <a:xfrm>
            <a:off x="2631501" y="1276350"/>
            <a:ext cx="1473571" cy="4257675"/>
          </a:xfrm>
          <a:prstGeom prst="rect">
            <a:avLst/>
          </a:prstGeom>
          <a:noFill/>
          <a:ln w="2857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en-US" sz="1800"/>
          </a:p>
        </p:txBody>
      </p:sp>
      <p:sp>
        <p:nvSpPr>
          <p:cNvPr id="65547" name="TextBox 11"/>
          <p:cNvSpPr txBox="1">
            <a:spLocks noChangeArrowheads="1"/>
          </p:cNvSpPr>
          <p:nvPr/>
        </p:nvSpPr>
        <p:spPr bwMode="auto">
          <a:xfrm>
            <a:off x="2582473" y="1276350"/>
            <a:ext cx="1571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1" hangingPunct="1">
              <a:lnSpc>
                <a:spcPct val="100000"/>
              </a:lnSpc>
              <a:spcBef>
                <a:spcPct val="0"/>
              </a:spcBef>
              <a:buClrTx/>
              <a:buFontTx/>
              <a:buNone/>
            </a:pPr>
            <a:r>
              <a:rPr lang="en-US" sz="1800" dirty="0"/>
              <a:t>Recession</a:t>
            </a:r>
          </a:p>
        </p:txBody>
      </p:sp>
    </p:spTree>
    <p:extLst>
      <p:ext uri="{BB962C8B-B14F-4D97-AF65-F5344CB8AC3E}">
        <p14:creationId xmlns:p14="http://schemas.microsoft.com/office/powerpoint/2010/main" val="276665586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36740"/>
                                        </p:tgtEl>
                                        <p:attrNameLst>
                                          <p:attrName>style.visibility</p:attrName>
                                        </p:attrNameLst>
                                      </p:cBhvr>
                                      <p:to>
                                        <p:strVal val="visible"/>
                                      </p:to>
                                    </p:set>
                                    <p:anim calcmode="lin" valueType="num">
                                      <p:cBhvr>
                                        <p:cTn id="7" dur="500" fill="hold"/>
                                        <p:tgtEl>
                                          <p:spTgt spid="2036740"/>
                                        </p:tgtEl>
                                        <p:attrNameLst>
                                          <p:attrName>ppt_w</p:attrName>
                                        </p:attrNameLst>
                                      </p:cBhvr>
                                      <p:tavLst>
                                        <p:tav tm="0">
                                          <p:val>
                                            <p:fltVal val="0"/>
                                          </p:val>
                                        </p:tav>
                                        <p:tav tm="100000">
                                          <p:val>
                                            <p:strVal val="#ppt_w"/>
                                          </p:val>
                                        </p:tav>
                                      </p:tavLst>
                                    </p:anim>
                                    <p:anim calcmode="lin" valueType="num">
                                      <p:cBhvr>
                                        <p:cTn id="8" dur="500" fill="hold"/>
                                        <p:tgtEl>
                                          <p:spTgt spid="2036740"/>
                                        </p:tgtEl>
                                        <p:attrNameLst>
                                          <p:attrName>ppt_h</p:attrName>
                                        </p:attrNameLst>
                                      </p:cBhvr>
                                      <p:tavLst>
                                        <p:tav tm="0">
                                          <p:val>
                                            <p:fltVal val="0"/>
                                          </p:val>
                                        </p:tav>
                                        <p:tav tm="100000">
                                          <p:val>
                                            <p:strVal val="#ppt_h"/>
                                          </p:val>
                                        </p:tav>
                                      </p:tavLst>
                                    </p:anim>
                                  </p:childTnLst>
                                </p:cTn>
                              </p:par>
                            </p:childTnLst>
                          </p:cTn>
                        </p:par>
                        <p:par>
                          <p:cTn id="9" fill="hold" nodeType="afterGroup">
                            <p:stCondLst>
                              <p:cond delay="1500"/>
                            </p:stCondLst>
                            <p:childTnLst>
                              <p:par>
                                <p:cTn id="10" presetID="22" presetClass="entr" presetSubtype="2"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right)">
                                      <p:cBhvr>
                                        <p:cTn id="12" dur="500"/>
                                        <p:tgtEl>
                                          <p:spTgt spid="10"/>
                                        </p:tgtEl>
                                      </p:cBhvr>
                                    </p:animEffect>
                                  </p:childTnLst>
                                </p:cTn>
                              </p:par>
                              <p:par>
                                <p:cTn id="13" presetID="16" presetClass="entr" presetSubtype="26" fill="hold" grpId="0" nodeType="withEffect">
                                  <p:stCondLst>
                                    <p:cond delay="1000"/>
                                  </p:stCondLst>
                                  <p:childTnLst>
                                    <p:set>
                                      <p:cBhvr>
                                        <p:cTn id="14" dur="1" fill="hold">
                                          <p:stCondLst>
                                            <p:cond delay="0"/>
                                          </p:stCondLst>
                                        </p:cTn>
                                        <p:tgtEl>
                                          <p:spTgt spid="11"/>
                                        </p:tgtEl>
                                        <p:attrNameLst>
                                          <p:attrName>style.visibility</p:attrName>
                                        </p:attrNameLst>
                                      </p:cBhvr>
                                      <p:to>
                                        <p:strVal val="visible"/>
                                      </p:to>
                                    </p:set>
                                    <p:animEffect transition="in" filter="barn(inHorizont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6740" grpId="0" animBg="1"/>
      <p:bldP spid="10" grpId="0" animBg="1"/>
      <p:bldP spid="11" grpId="0" animBg="1"/>
    </p:bldLst>
  </p:timing>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84</a:t>
            </a:fld>
            <a:endParaRPr lang="en-US" smtClean="0"/>
          </a:p>
        </p:txBody>
      </p:sp>
      <p:sp>
        <p:nvSpPr>
          <p:cNvPr id="66566" name="Rectangle 11"/>
          <p:cNvSpPr>
            <a:spLocks noGrp="1" noChangeArrowheads="1"/>
          </p:cNvSpPr>
          <p:nvPr>
            <p:ph type="title"/>
          </p:nvPr>
        </p:nvSpPr>
        <p:spPr/>
        <p:txBody>
          <a:bodyPr/>
          <a:lstStyle/>
          <a:p>
            <a:r>
              <a:rPr lang="en-US" dirty="0" smtClean="0"/>
              <a:t>Change from Peak in New Construction Expenditures to 2013*</a:t>
            </a:r>
          </a:p>
        </p:txBody>
      </p:sp>
      <p:graphicFrame>
        <p:nvGraphicFramePr>
          <p:cNvPr id="66562" name="Object 4"/>
          <p:cNvGraphicFramePr>
            <a:graphicFrameLocks noChangeAspect="1"/>
          </p:cNvGraphicFramePr>
          <p:nvPr/>
        </p:nvGraphicFramePr>
        <p:xfrm>
          <a:off x="39688" y="1638300"/>
          <a:ext cx="8867775" cy="3771900"/>
        </p:xfrm>
        <a:graphic>
          <a:graphicData uri="http://schemas.openxmlformats.org/presentationml/2006/ole">
            <mc:AlternateContent xmlns:mc="http://schemas.openxmlformats.org/markup-compatibility/2006">
              <mc:Choice xmlns:v="urn:schemas-microsoft-com:vml" Requires="v">
                <p:oleObj spid="_x0000_s27861037" name="Chart" r:id="rId4" imgW="8534451" imgH="3771782" progId="MSGraph.Chart.8">
                  <p:embed followColorScheme="full"/>
                </p:oleObj>
              </mc:Choice>
              <mc:Fallback>
                <p:oleObj name="Chart" r:id="rId4" imgW="8534451" imgH="3771782" progId="MSGraph.Chart.8">
                  <p:embed followColorScheme="full"/>
                  <p:pic>
                    <p:nvPicPr>
                      <p:cNvPr id="0" name=""/>
                      <p:cNvPicPr>
                        <a:picLocks noChangeAspect="1" noChangeArrowheads="1"/>
                      </p:cNvPicPr>
                      <p:nvPr/>
                    </p:nvPicPr>
                    <p:blipFill>
                      <a:blip r:embed="rId5"/>
                      <a:srcRect/>
                      <a:stretch>
                        <a:fillRect/>
                      </a:stretch>
                    </p:blipFill>
                    <p:spPr bwMode="gray">
                      <a:xfrm>
                        <a:off x="39688" y="1638300"/>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206477" y="5464175"/>
            <a:ext cx="8760542" cy="70065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Despite Recent Improvements, Construction Activity (and Employment) Remains Far Below Pre-Crisis Peaks</a:t>
            </a:r>
            <a:endParaRPr lang="en-US" b="1" dirty="0">
              <a:solidFill>
                <a:srgbClr val="FFFFFF"/>
              </a:solidFill>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Change (%)</a:t>
            </a:r>
            <a:endParaRPr lang="en-US" sz="1600" b="1" dirty="0">
              <a:solidFill>
                <a:srgbClr val="225A7A"/>
              </a:solidFill>
            </a:endParaRPr>
          </a:p>
        </p:txBody>
      </p:sp>
      <p:sp>
        <p:nvSpPr>
          <p:cNvPr id="12" name="Rectangle 5"/>
          <p:cNvSpPr>
            <a:spLocks noChangeArrowheads="1"/>
          </p:cNvSpPr>
          <p:nvPr/>
        </p:nvSpPr>
        <p:spPr bwMode="auto">
          <a:xfrm>
            <a:off x="0" y="6263210"/>
            <a:ext cx="7569200" cy="65479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Note: Year in parentheses is the year of peak expenditure.</a:t>
            </a:r>
          </a:p>
          <a:p>
            <a:pPr eaLnBrk="0" hangingPunct="0">
              <a:lnSpc>
                <a:spcPct val="85000"/>
              </a:lnSpc>
              <a:spcBef>
                <a:spcPct val="25000"/>
              </a:spcBef>
              <a:buClr>
                <a:schemeClr val="accent2"/>
              </a:buClr>
              <a:buFont typeface="Wingdings" pitchFamily="2" charset="2"/>
              <a:buNone/>
            </a:pPr>
            <a:r>
              <a:rPr lang="en-US" sz="1100" dirty="0" smtClean="0"/>
              <a:t>*2013 figure is a seasonally adjusted annual rate as of June.</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US Department of Commerce; Insurance Information Institute. </a:t>
            </a:r>
            <a:endParaRPr lang="en-US" sz="1100" dirty="0"/>
          </a:p>
        </p:txBody>
      </p:sp>
      <p:sp>
        <p:nvSpPr>
          <p:cNvPr id="13" name="Rectangle 3"/>
          <p:cNvSpPr>
            <a:spLocks noChangeArrowheads="1"/>
          </p:cNvSpPr>
          <p:nvPr/>
        </p:nvSpPr>
        <p:spPr bwMode="black">
          <a:xfrm>
            <a:off x="1343696" y="1460090"/>
            <a:ext cx="3508507" cy="335747"/>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Residential</a:t>
            </a:r>
            <a:endParaRPr lang="en-US" sz="2400" b="1" u="sng" dirty="0">
              <a:solidFill>
                <a:srgbClr val="225A7A"/>
              </a:solidFill>
            </a:endParaRPr>
          </a:p>
        </p:txBody>
      </p:sp>
      <p:sp>
        <p:nvSpPr>
          <p:cNvPr id="14" name="Rectangle 3"/>
          <p:cNvSpPr>
            <a:spLocks noChangeArrowheads="1"/>
          </p:cNvSpPr>
          <p:nvPr/>
        </p:nvSpPr>
        <p:spPr bwMode="black">
          <a:xfrm>
            <a:off x="3678850" y="1465008"/>
            <a:ext cx="3508507" cy="335747"/>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Nonresidential</a:t>
            </a:r>
            <a:endParaRPr lang="en-US" sz="2400" b="1" u="sng" dirty="0">
              <a:solidFill>
                <a:srgbClr val="225A7A"/>
              </a:solidFill>
            </a:endParaRPr>
          </a:p>
        </p:txBody>
      </p:sp>
      <p:sp>
        <p:nvSpPr>
          <p:cNvPr id="15" name="Rectangle 3"/>
          <p:cNvSpPr>
            <a:spLocks noChangeArrowheads="1"/>
          </p:cNvSpPr>
          <p:nvPr/>
        </p:nvSpPr>
        <p:spPr bwMode="black">
          <a:xfrm>
            <a:off x="7831389" y="1460092"/>
            <a:ext cx="1474839" cy="332399"/>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Govt.</a:t>
            </a:r>
            <a:endParaRPr lang="en-US" sz="2400" b="1" u="sng" dirty="0">
              <a:solidFill>
                <a:srgbClr val="225A7A"/>
              </a:solidFill>
            </a:endParaRPr>
          </a:p>
        </p:txBody>
      </p:sp>
    </p:spTree>
    <p:extLst>
      <p:ext uri="{BB962C8B-B14F-4D97-AF65-F5344CB8AC3E}">
        <p14:creationId xmlns:p14="http://schemas.microsoft.com/office/powerpoint/2010/main" val="31244657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26150"/>
                                        </p:tgtEl>
                                        <p:attrNameLst>
                                          <p:attrName>style.visibility</p:attrName>
                                        </p:attrNameLst>
                                      </p:cBhvr>
                                      <p:to>
                                        <p:strVal val="visible"/>
                                      </p:to>
                                    </p:set>
                                    <p:anim calcmode="lin" valueType="num">
                                      <p:cBhvr>
                                        <p:cTn id="7" dur="500" fill="hold"/>
                                        <p:tgtEl>
                                          <p:spTgt spid="1926150"/>
                                        </p:tgtEl>
                                        <p:attrNameLst>
                                          <p:attrName>ppt_w</p:attrName>
                                        </p:attrNameLst>
                                      </p:cBhvr>
                                      <p:tavLst>
                                        <p:tav tm="0">
                                          <p:val>
                                            <p:fltVal val="0"/>
                                          </p:val>
                                        </p:tav>
                                        <p:tav tm="100000">
                                          <p:val>
                                            <p:strVal val="#ppt_w"/>
                                          </p:val>
                                        </p:tav>
                                      </p:tavLst>
                                    </p:anim>
                                    <p:anim calcmode="lin" valueType="num">
                                      <p:cBhvr>
                                        <p:cTn id="8" dur="500" fill="hold"/>
                                        <p:tgtEl>
                                          <p:spTgt spid="192615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5"/>
          <p:cNvSpPr>
            <a:spLocks noGrp="1" noChangeArrowheads="1"/>
          </p:cNvSpPr>
          <p:nvPr>
            <p:ph type="dt" sz="half" idx="10"/>
          </p:nvPr>
        </p:nvSpPr>
        <p:spPr>
          <a:ln/>
        </p:spPr>
        <p:txBody>
          <a:bodyPr/>
          <a:lstStyle/>
          <a:p>
            <a:r>
              <a:rPr lang="en-US"/>
              <a:t>12/01/09 - 9pm</a:t>
            </a:r>
          </a:p>
        </p:txBody>
      </p:sp>
      <p:sp>
        <p:nvSpPr>
          <p:cNvPr id="8" name="Rectangle 106"/>
          <p:cNvSpPr>
            <a:spLocks noGrp="1" noChangeArrowheads="1"/>
          </p:cNvSpPr>
          <p:nvPr>
            <p:ph type="ftr" sz="quarter" idx="11"/>
          </p:nvPr>
        </p:nvSpPr>
        <p:spPr>
          <a:ln/>
        </p:spPr>
        <p:txBody>
          <a:bodyPr/>
          <a:lstStyle/>
          <a:p>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p>
            <a:fld id="{A1942173-93C8-46AA-965D-EEE2C1FC5D48}" type="slidenum">
              <a:rPr lang="en-US"/>
              <a:pPr/>
              <a:t>85</a:t>
            </a:fld>
            <a:endParaRPr lang="en-US"/>
          </a:p>
        </p:txBody>
      </p:sp>
      <p:graphicFrame>
        <p:nvGraphicFramePr>
          <p:cNvPr id="1936387" name="Object 3"/>
          <p:cNvGraphicFramePr>
            <a:graphicFrameLocks noChangeAspect="1"/>
          </p:cNvGraphicFramePr>
          <p:nvPr>
            <p:extLst/>
          </p:nvPr>
        </p:nvGraphicFramePr>
        <p:xfrm>
          <a:off x="381000" y="1831256"/>
          <a:ext cx="8296275" cy="3752850"/>
        </p:xfrm>
        <a:graphic>
          <a:graphicData uri="http://schemas.openxmlformats.org/presentationml/2006/ole">
            <mc:AlternateContent xmlns:mc="http://schemas.openxmlformats.org/markup-compatibility/2006">
              <mc:Choice xmlns:v="urn:schemas-microsoft-com:vml" Requires="v">
                <p:oleObj spid="_x0000_s27862061" name="Chart" r:id="rId4" imgW="8277197" imgH="3762334" progId="MSGraph.Chart.8">
                  <p:embed followColorScheme="full"/>
                </p:oleObj>
              </mc:Choice>
              <mc:Fallback>
                <p:oleObj name="Chart" r:id="rId4" imgW="8277197" imgH="3762334" progId="MSGraph.Chart.8">
                  <p:embed followColorScheme="full"/>
                  <p:pic>
                    <p:nvPicPr>
                      <p:cNvPr id="0" name=""/>
                      <p:cNvPicPr>
                        <a:picLocks noChangeAspect="1" noChangeArrowheads="1"/>
                      </p:cNvPicPr>
                      <p:nvPr/>
                    </p:nvPicPr>
                    <p:blipFill>
                      <a:blip r:embed="rId5"/>
                      <a:srcRect/>
                      <a:stretch>
                        <a:fillRect/>
                      </a:stretch>
                    </p:blipFill>
                    <p:spPr bwMode="gray">
                      <a:xfrm>
                        <a:off x="381000" y="1831256"/>
                        <a:ext cx="8296275" cy="3752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36389" name="Rectangle 5"/>
          <p:cNvSpPr>
            <a:spLocks noChangeArrowheads="1"/>
          </p:cNvSpPr>
          <p:nvPr/>
        </p:nvSpPr>
        <p:spPr bwMode="black">
          <a:xfrm>
            <a:off x="347663" y="1266825"/>
            <a:ext cx="8221662" cy="220663"/>
          </a:xfrm>
          <a:prstGeom prst="rect">
            <a:avLst/>
          </a:prstGeom>
          <a:noFill/>
          <a:ln w="9525" algn="ctr">
            <a:noFill/>
            <a:miter lim="800000"/>
            <a:headEnd/>
            <a:tailEnd/>
          </a:ln>
          <a:effectLst/>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Billions)</a:t>
            </a:r>
            <a:endParaRPr lang="en-US" sz="1600" b="1" dirty="0">
              <a:solidFill>
                <a:srgbClr val="225A7A"/>
              </a:solidFill>
            </a:endParaRPr>
          </a:p>
        </p:txBody>
      </p:sp>
      <p:sp>
        <p:nvSpPr>
          <p:cNvPr id="1936390" name="Rectangle 6"/>
          <p:cNvSpPr>
            <a:spLocks noChangeArrowheads="1"/>
          </p:cNvSpPr>
          <p:nvPr/>
        </p:nvSpPr>
        <p:spPr bwMode="blackWhite">
          <a:xfrm>
            <a:off x="457200" y="5545394"/>
            <a:ext cx="8220075" cy="875071"/>
          </a:xfrm>
          <a:prstGeom prst="rect">
            <a:avLst/>
          </a:prstGeom>
          <a:gradFill rotWithShape="1">
            <a:gsLst>
              <a:gs pos="0">
                <a:srgbClr val="FF6801"/>
              </a:gs>
              <a:gs pos="100000">
                <a:srgbClr val="FF6801">
                  <a:gamma/>
                  <a:shade val="86275"/>
                  <a:invGamma/>
                </a:srgbClr>
              </a:gs>
            </a:gsLst>
            <a:lin ang="5400000" scaled="1"/>
          </a:gradFill>
          <a:ln w="12700" algn="ctr">
            <a:solidFill>
              <a:srgbClr val="FF6801"/>
            </a:solidFill>
            <a:miter lim="800000"/>
            <a:headEnd/>
            <a:tailEnd/>
          </a:ln>
          <a:effectLst/>
        </p:spPr>
        <p:txBody>
          <a:bodyPr bIns="64008" anchor="ctr"/>
          <a:lstStyle/>
          <a:p>
            <a:pPr algn="ctr">
              <a:lnSpc>
                <a:spcPct val="95000"/>
              </a:lnSpc>
              <a:spcBef>
                <a:spcPct val="25000"/>
              </a:spcBef>
            </a:pPr>
            <a:r>
              <a:rPr lang="en-US" b="1" dirty="0" smtClean="0">
                <a:solidFill>
                  <a:srgbClr val="FFFFFF"/>
                </a:solidFill>
              </a:rPr>
              <a:t>Government Construction Spending Peaked in 2009, Helped by Stimulus Spending, but Continues to Contract As State/Local Governments Grapple with Deficits and Federal Sequestration Takes Hold</a:t>
            </a:r>
            <a:endParaRPr lang="en-US" b="1" dirty="0">
              <a:solidFill>
                <a:srgbClr val="FFFFFF"/>
              </a:solidFill>
            </a:endParaRPr>
          </a:p>
        </p:txBody>
      </p:sp>
      <p:sp>
        <p:nvSpPr>
          <p:cNvPr id="11" name="Rectangle 2"/>
          <p:cNvSpPr txBox="1">
            <a:spLocks noChangeArrowheads="1"/>
          </p:cNvSpPr>
          <p:nvPr/>
        </p:nvSpPr>
        <p:spPr bwMode="black">
          <a:xfrm>
            <a:off x="141137" y="49160"/>
            <a:ext cx="7587021"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Value of New Federal,</a:t>
            </a:r>
            <a:r>
              <a:rPr kumimoji="0" lang="en-US" sz="3000" b="1" i="0" u="none" strike="noStrike" kern="0" cap="none" spc="0" normalizeH="0" noProof="0" dirty="0" smtClean="0">
                <a:ln>
                  <a:noFill/>
                </a:ln>
                <a:solidFill>
                  <a:srgbClr val="225A7A"/>
                </a:solidFill>
                <a:effectLst/>
                <a:uLnTx/>
                <a:uFillTx/>
                <a:latin typeface="Arial" charset="0"/>
                <a:ea typeface="+mj-ea"/>
                <a:cs typeface="+mj-cs"/>
              </a:rPr>
              <a:t> State and Local Government </a:t>
            </a: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 Construction: 2003-2014*</a:t>
            </a:r>
          </a:p>
        </p:txBody>
      </p:sp>
      <p:sp>
        <p:nvSpPr>
          <p:cNvPr id="12" name="Rectangle 5"/>
          <p:cNvSpPr>
            <a:spLocks noChangeArrowheads="1"/>
          </p:cNvSpPr>
          <p:nvPr/>
        </p:nvSpPr>
        <p:spPr bwMode="auto">
          <a:xfrm>
            <a:off x="-1" y="6449415"/>
            <a:ext cx="8601075" cy="468590"/>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*2014 figure is a seasonally adjusted annual rate as of April; </a:t>
            </a:r>
            <a:r>
              <a:rPr lang="en-US" sz="1100" dirty="0">
                <a:hlinkClick r:id="rId6"/>
              </a:rPr>
              <a:t>http://</a:t>
            </a:r>
            <a:r>
              <a:rPr lang="en-US" sz="1100" dirty="0" smtClean="0">
                <a:hlinkClick r:id="rId6"/>
              </a:rPr>
              <a:t>www.census.gov/construction/c30/historical_data.html</a:t>
            </a:r>
            <a:r>
              <a:rPr lang="en-US" sz="1100" dirty="0" smtClean="0"/>
              <a:t> </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US Department of Commerce; Insurance Information Institute. </a:t>
            </a:r>
            <a:endParaRPr lang="en-US" sz="1100" dirty="0"/>
          </a:p>
        </p:txBody>
      </p:sp>
      <p:sp>
        <p:nvSpPr>
          <p:cNvPr id="13" name="AutoShape 8"/>
          <p:cNvSpPr>
            <a:spLocks noChangeArrowheads="1"/>
          </p:cNvSpPr>
          <p:nvPr/>
        </p:nvSpPr>
        <p:spPr bwMode="blackWhite">
          <a:xfrm>
            <a:off x="1661653" y="1111045"/>
            <a:ext cx="1950402" cy="1141989"/>
          </a:xfrm>
          <a:prstGeom prst="wedgeRectCallout">
            <a:avLst>
              <a:gd name="adj1" fmla="val 112510"/>
              <a:gd name="adj2" fmla="val 38220"/>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Construction across all levels of government peaked at $314.9B in 2009</a:t>
            </a:r>
            <a:endParaRPr lang="en-US" sz="1600" b="1" dirty="0">
              <a:solidFill>
                <a:schemeClr val="bg1"/>
              </a:solidFill>
            </a:endParaRPr>
          </a:p>
        </p:txBody>
      </p:sp>
      <p:sp>
        <p:nvSpPr>
          <p:cNvPr id="14" name="AutoShape 8"/>
          <p:cNvSpPr>
            <a:spLocks noChangeArrowheads="1"/>
          </p:cNvSpPr>
          <p:nvPr/>
        </p:nvSpPr>
        <p:spPr bwMode="blackWhite">
          <a:xfrm>
            <a:off x="6105833" y="1091380"/>
            <a:ext cx="2810726" cy="1019086"/>
          </a:xfrm>
          <a:prstGeom prst="wedgeRectCallout">
            <a:avLst>
              <a:gd name="adj1" fmla="val 27495"/>
              <a:gd name="adj2" fmla="val 85160"/>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u="sng" dirty="0" smtClean="0">
                <a:solidFill>
                  <a:schemeClr val="bg1"/>
                </a:solidFill>
              </a:rPr>
              <a:t>Austerity Reigns</a:t>
            </a:r>
            <a:r>
              <a:rPr lang="en-US" sz="1600" b="1" dirty="0" smtClean="0">
                <a:solidFill>
                  <a:schemeClr val="bg1"/>
                </a:solidFill>
              </a:rPr>
              <a:t> </a:t>
            </a:r>
          </a:p>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Govt. construction is still shrinking, down $47.9B or 15.2% since 2009 peak</a:t>
            </a:r>
            <a:endParaRPr lang="en-US" sz="1600" b="1" dirty="0">
              <a:solidFill>
                <a:schemeClr val="bg1"/>
              </a:solidFill>
            </a:endParaRPr>
          </a:p>
        </p:txBody>
      </p:sp>
    </p:spTree>
    <p:extLst>
      <p:ext uri="{BB962C8B-B14F-4D97-AF65-F5344CB8AC3E}">
        <p14:creationId xmlns:p14="http://schemas.microsoft.com/office/powerpoint/2010/main" val="10366384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P spid="13" grpId="0" animBg="1"/>
      <p:bldP spid="14" grpId="0" animBg="1"/>
    </p:bldLst>
  </p:timing>
</p:sld>
</file>

<file path=ppt/slides/slide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5" name="Rectangle 105"/>
          <p:cNvSpPr>
            <a:spLocks noGrp="1" noChangeArrowheads="1"/>
          </p:cNvSpPr>
          <p:nvPr>
            <p:ph type="dt" sz="quarter" idx="10"/>
          </p:nvPr>
        </p:nvSpPr>
        <p:spPr/>
        <p:txBody>
          <a:bodyPr/>
          <a:lstStyle/>
          <a:p>
            <a:pPr>
              <a:defRPr/>
            </a:pPr>
            <a:r>
              <a:rPr lang="en-US" smtClean="0"/>
              <a:t>12/01/09 - 9pm</a:t>
            </a:r>
          </a:p>
        </p:txBody>
      </p:sp>
      <p:sp>
        <p:nvSpPr>
          <p:cNvPr id="13317" name="Rectangle 110"/>
          <p:cNvSpPr>
            <a:spLocks noGrp="1" noChangeArrowheads="1"/>
          </p:cNvSpPr>
          <p:nvPr>
            <p:ph type="sldNum" sz="quarter" idx="12"/>
          </p:nvPr>
        </p:nvSpPr>
        <p:spPr/>
        <p:txBody>
          <a:bodyPr/>
          <a:lstStyle/>
          <a:p>
            <a:pPr>
              <a:defRPr/>
            </a:pPr>
            <a:fld id="{ABF663C9-B40D-4605-84E2-C28F5021D9BD}" type="slidenum">
              <a:rPr lang="en-US" smtClean="0"/>
              <a:pPr>
                <a:defRPr/>
              </a:pPr>
              <a:t>86</a:t>
            </a:fld>
            <a:endParaRPr lang="en-US" smtClean="0"/>
          </a:p>
        </p:txBody>
      </p:sp>
      <p:sp>
        <p:nvSpPr>
          <p:cNvPr id="38918" name="Rectangle 2"/>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(Millions of Units)</a:t>
            </a:r>
          </a:p>
        </p:txBody>
      </p:sp>
      <p:sp>
        <p:nvSpPr>
          <p:cNvPr id="38919" name="Rectangle 3"/>
          <p:cNvSpPr>
            <a:spLocks noGrp="1" noChangeArrowheads="1"/>
          </p:cNvSpPr>
          <p:nvPr>
            <p:ph type="title"/>
          </p:nvPr>
        </p:nvSpPr>
        <p:spPr/>
        <p:txBody>
          <a:bodyPr/>
          <a:lstStyle/>
          <a:p>
            <a:r>
              <a:rPr lang="en-US" dirty="0" smtClean="0"/>
              <a:t>New Private Housing Starts, 1990-2019F</a:t>
            </a:r>
          </a:p>
        </p:txBody>
      </p:sp>
      <p:graphicFrame>
        <p:nvGraphicFramePr>
          <p:cNvPr id="38914" name="Object 4"/>
          <p:cNvGraphicFramePr>
            <a:graphicFrameLocks noChangeAspect="1"/>
          </p:cNvGraphicFramePr>
          <p:nvPr>
            <p:extLst/>
          </p:nvPr>
        </p:nvGraphicFramePr>
        <p:xfrm>
          <a:off x="216566" y="1122824"/>
          <a:ext cx="8656637" cy="4314825"/>
        </p:xfrm>
        <a:graphic>
          <a:graphicData uri="http://schemas.openxmlformats.org/presentationml/2006/ole">
            <mc:AlternateContent xmlns:mc="http://schemas.openxmlformats.org/markup-compatibility/2006">
              <mc:Choice xmlns:v="urn:schemas-microsoft-com:vml" Requires="v">
                <p:oleObj spid="_x0000_s27873319" name="Chart" r:id="rId4" imgW="7839083" imgH="4095702" progId="MSGraph.Chart.8">
                  <p:embed followColorScheme="full"/>
                </p:oleObj>
              </mc:Choice>
              <mc:Fallback>
                <p:oleObj name="Chart" r:id="rId4" imgW="7839083" imgH="4095702" progId="MSGraph.Chart.8">
                  <p:embed followColorScheme="full"/>
                  <p:pic>
                    <p:nvPicPr>
                      <p:cNvPr id="0" name=""/>
                      <p:cNvPicPr>
                        <a:picLocks noChangeAspect="1" noChangeArrowheads="1"/>
                      </p:cNvPicPr>
                      <p:nvPr/>
                    </p:nvPicPr>
                    <p:blipFill>
                      <a:blip r:embed="rId5"/>
                      <a:srcRect/>
                      <a:stretch>
                        <a:fillRect/>
                      </a:stretch>
                    </p:blipFill>
                    <p:spPr bwMode="gray">
                      <a:xfrm>
                        <a:off x="216566" y="1122824"/>
                        <a:ext cx="8656637" cy="431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8920" name="Rectangle 5"/>
          <p:cNvSpPr>
            <a:spLocks noChangeArrowheads="1"/>
          </p:cNvSpPr>
          <p:nvPr/>
        </p:nvSpPr>
        <p:spPr bwMode="auto">
          <a:xfrm>
            <a:off x="0" y="6580188"/>
            <a:ext cx="8551863"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Department of Commerce; Blue Chip Economic Indicators </a:t>
            </a:r>
            <a:r>
              <a:rPr lang="en-US" sz="1100" dirty="0" smtClean="0"/>
              <a:t>(7/14 and 3/13); </a:t>
            </a:r>
            <a:r>
              <a:rPr lang="en-US" sz="1100" dirty="0"/>
              <a:t>Insurance Information </a:t>
            </a:r>
            <a:r>
              <a:rPr lang="en-US" sz="1100" dirty="0" smtClean="0"/>
              <a:t>Institute.</a:t>
            </a:r>
            <a:endParaRPr lang="en-US" sz="1100" dirty="0"/>
          </a:p>
        </p:txBody>
      </p:sp>
      <p:sp>
        <p:nvSpPr>
          <p:cNvPr id="1915910" name="Rectangle 6"/>
          <p:cNvSpPr>
            <a:spLocks noChangeArrowheads="1"/>
          </p:cNvSpPr>
          <p:nvPr/>
        </p:nvSpPr>
        <p:spPr bwMode="blackWhite">
          <a:xfrm>
            <a:off x="117984" y="5513388"/>
            <a:ext cx="8905875" cy="8651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Insurers Are Continue to See Meaningful Exposure Growth in the Wake of the “Great Recession” Associated with Home Construction: Construction </a:t>
            </a:r>
            <a:r>
              <a:rPr lang="en-US" b="1" dirty="0">
                <a:solidFill>
                  <a:srgbClr val="FFFFFF"/>
                </a:solidFill>
              </a:rPr>
              <a:t>Risk Exposure, </a:t>
            </a:r>
            <a:r>
              <a:rPr lang="en-US" b="1" dirty="0" smtClean="0">
                <a:solidFill>
                  <a:srgbClr val="FFFFFF"/>
                </a:solidFill>
              </a:rPr>
              <a:t>Surety, Commercial Auto; Potent Driver of Workers Comp Exposure</a:t>
            </a:r>
            <a:endParaRPr lang="en-US" b="1" dirty="0">
              <a:solidFill>
                <a:srgbClr val="FFFFFF"/>
              </a:solidFill>
            </a:endParaRPr>
          </a:p>
        </p:txBody>
      </p:sp>
      <p:sp>
        <p:nvSpPr>
          <p:cNvPr id="1915917" name="AutoShape 13"/>
          <p:cNvSpPr>
            <a:spLocks noChangeArrowheads="1"/>
          </p:cNvSpPr>
          <p:nvPr/>
        </p:nvSpPr>
        <p:spPr bwMode="blackWhite">
          <a:xfrm>
            <a:off x="2408903" y="3116826"/>
            <a:ext cx="2344994" cy="1799303"/>
          </a:xfrm>
          <a:prstGeom prst="wedgeRectCallout">
            <a:avLst>
              <a:gd name="adj1" fmla="val 100170"/>
              <a:gd name="adj2" fmla="val 3921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New home starts plunged 72% from 2005-2009; A net annual decline of 1.49 million units, lowest since records began in 1959</a:t>
            </a:r>
          </a:p>
        </p:txBody>
      </p:sp>
      <p:sp>
        <p:nvSpPr>
          <p:cNvPr id="1915918" name="AutoShape 14"/>
          <p:cNvSpPr>
            <a:spLocks noChangeArrowheads="1"/>
          </p:cNvSpPr>
          <p:nvPr/>
        </p:nvSpPr>
        <p:spPr bwMode="blackWhite">
          <a:xfrm>
            <a:off x="5388079" y="1091381"/>
            <a:ext cx="3313470" cy="1101213"/>
          </a:xfrm>
          <a:prstGeom prst="wedgeRectCallout">
            <a:avLst>
              <a:gd name="adj1" fmla="val 7230"/>
              <a:gd name="adj2" fmla="val 9992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Job growth, low inventories of existing homes,  low mortgage rates and demographics should continue to stimulate new home construction for several more years</a:t>
            </a:r>
            <a:endParaRPr lang="en-US" sz="1400" b="1" dirty="0">
              <a:solidFill>
                <a:schemeClr val="bg1"/>
              </a:solidFill>
            </a:endParaRPr>
          </a:p>
        </p:txBody>
      </p:sp>
    </p:spTree>
    <p:extLst>
      <p:ext uri="{BB962C8B-B14F-4D97-AF65-F5344CB8AC3E}">
        <p14:creationId xmlns:p14="http://schemas.microsoft.com/office/powerpoint/2010/main" val="171633028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1915917"/>
                                        </p:tgtEl>
                                        <p:attrNameLst>
                                          <p:attrName>style.visibility</p:attrName>
                                        </p:attrNameLst>
                                      </p:cBhvr>
                                      <p:to>
                                        <p:strVal val="visible"/>
                                      </p:to>
                                    </p:set>
                                    <p:animEffect transition="in" filter="wipe(down)">
                                      <p:cBhvr>
                                        <p:cTn id="7" dur="500"/>
                                        <p:tgtEl>
                                          <p:spTgt spid="1915917"/>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915918"/>
                                        </p:tgtEl>
                                        <p:attrNameLst>
                                          <p:attrName>style.visibility</p:attrName>
                                        </p:attrNameLst>
                                      </p:cBhvr>
                                      <p:to>
                                        <p:strVal val="visible"/>
                                      </p:to>
                                    </p:set>
                                    <p:animEffect transition="in" filter="wipe(right)">
                                      <p:cBhvr>
                                        <p:cTn id="11" dur="500"/>
                                        <p:tgtEl>
                                          <p:spTgt spid="1915918"/>
                                        </p:tgtEl>
                                      </p:cBhvr>
                                    </p:animEffect>
                                  </p:childTnLst>
                                </p:cTn>
                              </p:par>
                            </p:childTnLst>
                          </p:cTn>
                        </p:par>
                        <p:par>
                          <p:cTn id="12" fill="hold">
                            <p:stCondLst>
                              <p:cond delay="3000"/>
                            </p:stCondLst>
                            <p:childTnLst>
                              <p:par>
                                <p:cTn id="13" presetID="23" presetClass="entr" presetSubtype="16" fill="hold" grpId="0" nodeType="afterEffect">
                                  <p:stCondLst>
                                    <p:cond delay="1000"/>
                                  </p:stCondLst>
                                  <p:childTnLst>
                                    <p:set>
                                      <p:cBhvr>
                                        <p:cTn id="14" dur="1" fill="hold">
                                          <p:stCondLst>
                                            <p:cond delay="0"/>
                                          </p:stCondLst>
                                        </p:cTn>
                                        <p:tgtEl>
                                          <p:spTgt spid="1915910"/>
                                        </p:tgtEl>
                                        <p:attrNameLst>
                                          <p:attrName>style.visibility</p:attrName>
                                        </p:attrNameLst>
                                      </p:cBhvr>
                                      <p:to>
                                        <p:strVal val="visible"/>
                                      </p:to>
                                    </p:set>
                                    <p:anim calcmode="lin" valueType="num">
                                      <p:cBhvr>
                                        <p:cTn id="15" dur="500" fill="hold"/>
                                        <p:tgtEl>
                                          <p:spTgt spid="1915910"/>
                                        </p:tgtEl>
                                        <p:attrNameLst>
                                          <p:attrName>ppt_w</p:attrName>
                                        </p:attrNameLst>
                                      </p:cBhvr>
                                      <p:tavLst>
                                        <p:tav tm="0">
                                          <p:val>
                                            <p:fltVal val="0"/>
                                          </p:val>
                                        </p:tav>
                                        <p:tav tm="100000">
                                          <p:val>
                                            <p:strVal val="#ppt_w"/>
                                          </p:val>
                                        </p:tav>
                                      </p:tavLst>
                                    </p:anim>
                                    <p:anim calcmode="lin" valueType="num">
                                      <p:cBhvr>
                                        <p:cTn id="16" dur="500" fill="hold"/>
                                        <p:tgtEl>
                                          <p:spTgt spid="19159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5910" grpId="0" animBg="1"/>
      <p:bldP spid="1915917" grpId="0" animBg="1"/>
      <p:bldP spid="1915918" grpId="0" animBg="1"/>
    </p:bldLst>
  </p:timing>
</p:sld>
</file>

<file path=ppt/slides/slide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Rectangle 2"/>
          <p:cNvSpPr txBox="1">
            <a:spLocks noChangeArrowheads="1"/>
          </p:cNvSpPr>
          <p:nvPr/>
        </p:nvSpPr>
        <p:spPr bwMode="black">
          <a:xfrm>
            <a:off x="342900" y="73025"/>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Florida Total Private Housing Starts,</a:t>
            </a:r>
            <a:r>
              <a:rPr lang="en-US" sz="3000" b="1" kern="0" dirty="0">
                <a:solidFill>
                  <a:srgbClr val="225A7A"/>
                </a:solidFill>
                <a:ea typeface="+mj-ea"/>
                <a:cs typeface="+mj-cs"/>
              </a:rPr>
              <a:t/>
            </a:r>
            <a:br>
              <a:rPr lang="en-US" sz="3000" b="1" kern="0" dirty="0">
                <a:solidFill>
                  <a:srgbClr val="225A7A"/>
                </a:solidFill>
                <a:ea typeface="+mj-ea"/>
                <a:cs typeface="+mj-cs"/>
              </a:rPr>
            </a:br>
            <a:r>
              <a:rPr lang="en-US" sz="3000" b="1" kern="0" dirty="0" smtClean="0">
                <a:solidFill>
                  <a:srgbClr val="225A7A"/>
                </a:solidFill>
                <a:ea typeface="+mj-ea"/>
                <a:cs typeface="+mj-cs"/>
              </a:rPr>
              <a:t>2000 – 2017F</a:t>
            </a:r>
            <a:endParaRPr lang="en-US" sz="3000" b="1" kern="0" dirty="0">
              <a:solidFill>
                <a:srgbClr val="225A7A"/>
              </a:solidFill>
              <a:ea typeface="+mj-ea"/>
              <a:cs typeface="+mj-cs"/>
            </a:endParaRPr>
          </a:p>
        </p:txBody>
      </p:sp>
      <p:sp>
        <p:nvSpPr>
          <p:cNvPr id="9" name="Date Placeholder 8"/>
          <p:cNvSpPr>
            <a:spLocks noGrp="1"/>
          </p:cNvSpPr>
          <p:nvPr>
            <p:ph type="dt" sz="quarter" idx="10"/>
          </p:nvPr>
        </p:nvSpPr>
        <p:spPr/>
        <p:txBody>
          <a:bodyPr/>
          <a:lstStyle/>
          <a:p>
            <a:pPr>
              <a:defRPr/>
            </a:pPr>
            <a:r>
              <a:rPr lang="en-US"/>
              <a:t>12/01/09 - 9pm</a:t>
            </a:r>
          </a:p>
        </p:txBody>
      </p:sp>
      <p:sp>
        <p:nvSpPr>
          <p:cNvPr id="11" name="Slide Number Placeholder 10"/>
          <p:cNvSpPr>
            <a:spLocks noGrp="1"/>
          </p:cNvSpPr>
          <p:nvPr>
            <p:ph type="sldNum" sz="quarter" idx="12"/>
          </p:nvPr>
        </p:nvSpPr>
        <p:spPr/>
        <p:txBody>
          <a:bodyPr/>
          <a:lstStyle/>
          <a:p>
            <a:pPr>
              <a:defRPr/>
            </a:pPr>
            <a:fld id="{0EB074E3-34FC-4F2A-8E61-DEE1E5BB130A}" type="slidenum">
              <a:rPr lang="en-US" smtClean="0"/>
              <a:pPr>
                <a:defRPr/>
              </a:pPr>
              <a:t>87</a:t>
            </a:fld>
            <a:endParaRPr lang="en-US"/>
          </a:p>
        </p:txBody>
      </p:sp>
      <p:sp>
        <p:nvSpPr>
          <p:cNvPr id="38918" name="AutoShape 2"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19" name="AutoShape 4"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20" name="AutoShape 6" descr="Chart 2, annual percent change in real GDP by region"/>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12" name="AutoShape 8"/>
          <p:cNvSpPr>
            <a:spLocks noChangeArrowheads="1"/>
          </p:cNvSpPr>
          <p:nvPr/>
        </p:nvSpPr>
        <p:spPr bwMode="blackWhite">
          <a:xfrm>
            <a:off x="6710519" y="3814918"/>
            <a:ext cx="2251587" cy="1366682"/>
          </a:xfrm>
          <a:prstGeom prst="wedgeRectCallout">
            <a:avLst>
              <a:gd name="adj1" fmla="val -90806"/>
              <a:gd name="adj2" fmla="val -2064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The economic outlook for most of the US is positive for the first time in many years</a:t>
            </a:r>
            <a:endParaRPr lang="en-US" sz="1600" b="1" dirty="0">
              <a:solidFill>
                <a:schemeClr val="bg1"/>
              </a:solidFill>
            </a:endParaRPr>
          </a:p>
        </p:txBody>
      </p:sp>
      <p:pic>
        <p:nvPicPr>
          <p:cNvPr id="287252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t="3453"/>
          <a:stretch>
            <a:fillRect/>
          </a:stretch>
        </p:blipFill>
        <p:spPr bwMode="auto">
          <a:xfrm>
            <a:off x="237817" y="1337567"/>
            <a:ext cx="8648700" cy="5113007"/>
          </a:xfrm>
          <a:prstGeom prst="rect">
            <a:avLst/>
          </a:prstGeom>
          <a:noFill/>
          <a:ln w="9525">
            <a:noFill/>
            <a:miter lim="800000"/>
            <a:headEnd/>
            <a:tailEnd/>
          </a:ln>
        </p:spPr>
      </p:pic>
      <p:sp>
        <p:nvSpPr>
          <p:cNvPr id="13" name="Rectangle 3"/>
          <p:cNvSpPr>
            <a:spLocks noChangeArrowheads="1"/>
          </p:cNvSpPr>
          <p:nvPr/>
        </p:nvSpPr>
        <p:spPr bwMode="auto">
          <a:xfrm>
            <a:off x="-127817" y="6621440"/>
            <a:ext cx="8632719" cy="256224"/>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tabLst>
                <a:tab pos="342900" algn="l"/>
              </a:tabLst>
            </a:pPr>
            <a:r>
              <a:rPr lang="en-US" sz="900" dirty="0" smtClean="0"/>
              <a:t>Source</a:t>
            </a:r>
            <a:r>
              <a:rPr lang="en-US" sz="900" dirty="0"/>
              <a:t>: </a:t>
            </a:r>
            <a:r>
              <a:rPr lang="en-US" sz="900" dirty="0" smtClean="0"/>
              <a:t>University of Central Florida Institute for Economic Competitiveness: </a:t>
            </a:r>
            <a:r>
              <a:rPr lang="en-US" sz="900" dirty="0" smtClean="0">
                <a:hlinkClick r:id="rId4"/>
              </a:rPr>
              <a:t>http://iec.ucf.edu/post/2014/01/07/Florida-Metro-Forecast-December-2013.aspx</a:t>
            </a:r>
            <a:r>
              <a:rPr lang="en-US" sz="900" dirty="0" smtClean="0"/>
              <a:t> </a:t>
            </a:r>
            <a:endParaRPr lang="en-US" sz="900" dirty="0"/>
          </a:p>
        </p:txBody>
      </p:sp>
      <p:sp>
        <p:nvSpPr>
          <p:cNvPr id="14" name="AutoShape 6"/>
          <p:cNvSpPr>
            <a:spLocks noChangeArrowheads="1"/>
          </p:cNvSpPr>
          <p:nvPr/>
        </p:nvSpPr>
        <p:spPr bwMode="blackWhite">
          <a:xfrm>
            <a:off x="4178709" y="1179871"/>
            <a:ext cx="3628104" cy="1366683"/>
          </a:xfrm>
          <a:prstGeom prst="wedgeRectCallout">
            <a:avLst>
              <a:gd name="adj1" fmla="val 33592"/>
              <a:gd name="adj2" fmla="val 9594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u="sng" dirty="0" smtClean="0">
                <a:solidFill>
                  <a:schemeClr val="bg1"/>
                </a:solidFill>
                <a:cs typeface="+mn-cs"/>
              </a:rPr>
              <a:t>CRASH, CRATER, RECOVERY</a:t>
            </a:r>
            <a:r>
              <a:rPr lang="en-US" b="1" dirty="0" smtClean="0">
                <a:solidFill>
                  <a:schemeClr val="bg1"/>
                </a:solidFill>
                <a:cs typeface="+mn-cs"/>
              </a:rPr>
              <a:t> Homebuilding in FL continues to recover, adding substantially to coastal exposures.</a:t>
            </a:r>
            <a:endParaRPr lang="en-US" b="1" dirty="0">
              <a:solidFill>
                <a:schemeClr val="bg1"/>
              </a:solidFill>
              <a:cs typeface="+mn-cs"/>
            </a:endParaRPr>
          </a:p>
        </p:txBody>
      </p:sp>
      <p:sp>
        <p:nvSpPr>
          <p:cNvPr id="15" name="Rectangle 8"/>
          <p:cNvSpPr>
            <a:spLocks noChangeArrowheads="1"/>
          </p:cNvSpPr>
          <p:nvPr/>
        </p:nvSpPr>
        <p:spPr bwMode="black">
          <a:xfrm>
            <a:off x="254263" y="1060347"/>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(Thousands of Units)</a:t>
            </a:r>
            <a:endParaRPr lang="en-US" sz="1600" b="1" dirty="0">
              <a:solidFill>
                <a:srgbClr val="225A7A"/>
              </a:solidFill>
            </a:endParaRPr>
          </a:p>
        </p:txBody>
      </p:sp>
    </p:spTree>
    <p:extLst>
      <p:ext uri="{BB962C8B-B14F-4D97-AF65-F5344CB8AC3E}">
        <p14:creationId xmlns:p14="http://schemas.microsoft.com/office/powerpoint/2010/main" val="313430575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14"/>
                                        </p:tgtEl>
                                        <p:attrNameLst>
                                          <p:attrName>style.visibility</p:attrName>
                                        </p:attrNameLst>
                                      </p:cBhvr>
                                      <p:to>
                                        <p:strVal val="visible"/>
                                      </p:to>
                                    </p:set>
                                    <p:animEffect transition="in" filter="wipe(right)">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946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946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ECB0FDB-F106-4775-B3AE-80BA2F902B30}" type="slidenum">
              <a:rPr lang="en-US" sz="900"/>
              <a:pPr algn="r" eaLnBrk="0" hangingPunct="0">
                <a:lnSpc>
                  <a:spcPct val="85000"/>
                </a:lnSpc>
                <a:spcBef>
                  <a:spcPct val="20000"/>
                </a:spcBef>
              </a:pPr>
              <a:t>88</a:t>
            </a:fld>
            <a:endParaRPr lang="en-US" sz="900"/>
          </a:p>
        </p:txBody>
      </p:sp>
      <p:sp>
        <p:nvSpPr>
          <p:cNvPr id="19462" name="Rectangle 7"/>
          <p:cNvSpPr>
            <a:spLocks noGrp="1" noChangeArrowheads="1"/>
          </p:cNvSpPr>
          <p:nvPr>
            <p:ph type="title" idx="4294967295"/>
          </p:nvPr>
        </p:nvSpPr>
        <p:spPr>
          <a:xfrm>
            <a:off x="450850" y="103188"/>
            <a:ext cx="7400925" cy="860425"/>
          </a:xfrm>
        </p:spPr>
        <p:txBody>
          <a:bodyPr/>
          <a:lstStyle/>
          <a:p>
            <a:r>
              <a:rPr lang="en-US" sz="3200" dirty="0" smtClean="0"/>
              <a:t>Construction Employment,</a:t>
            </a:r>
            <a:br>
              <a:rPr lang="en-US" sz="3200" dirty="0" smtClean="0"/>
            </a:br>
            <a:r>
              <a:rPr lang="en-US" sz="3200" dirty="0" smtClean="0"/>
              <a:t>Jan. 2010—June 2014</a:t>
            </a:r>
            <a:r>
              <a:rPr lang="en-US" dirty="0" smtClean="0"/>
              <a:t>*</a:t>
            </a:r>
          </a:p>
        </p:txBody>
      </p:sp>
      <p:sp>
        <p:nvSpPr>
          <p:cNvPr id="19463" name="Text Box 5"/>
          <p:cNvSpPr txBox="1">
            <a:spLocks noChangeArrowheads="1"/>
          </p:cNvSpPr>
          <p:nvPr/>
        </p:nvSpPr>
        <p:spPr bwMode="auto">
          <a:xfrm>
            <a:off x="85725" y="6462713"/>
            <a:ext cx="8580438" cy="468312"/>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endParaRPr lang="en-US" sz="1100" dirty="0"/>
          </a:p>
          <a:p>
            <a:pPr eaLnBrk="0" hangingPunct="0">
              <a:lnSpc>
                <a:spcPct val="85000"/>
              </a:lnSpc>
              <a:spcBef>
                <a:spcPct val="25000"/>
              </a:spcBef>
              <a:buClr>
                <a:schemeClr val="accent2"/>
              </a:buClr>
              <a:buFont typeface="Wingdings" pitchFamily="2" charset="2"/>
              <a:buNone/>
            </a:pPr>
            <a:r>
              <a:rPr lang="en-US" sz="1100" dirty="0"/>
              <a:t>Sources: US Bureau of Labor Statistics at </a:t>
            </a:r>
            <a:r>
              <a:rPr lang="en-US" sz="1100" dirty="0">
                <a:hlinkClick r:id="rId4"/>
              </a:rPr>
              <a:t>http://data.bls.gov</a:t>
            </a:r>
            <a:r>
              <a:rPr lang="en-US" sz="1100" dirty="0"/>
              <a:t>; Insurance Information Institute.</a:t>
            </a:r>
          </a:p>
        </p:txBody>
      </p:sp>
      <p:graphicFrame>
        <p:nvGraphicFramePr>
          <p:cNvPr id="19458" name="Object 8"/>
          <p:cNvGraphicFramePr>
            <a:graphicFrameLocks noChangeAspect="1"/>
          </p:cNvGraphicFramePr>
          <p:nvPr>
            <p:extLst>
              <p:ext uri="{D42A27DB-BD31-4B8C-83A1-F6EECF244321}">
                <p14:modId xmlns:p14="http://schemas.microsoft.com/office/powerpoint/2010/main" val="878855557"/>
              </p:ext>
            </p:extLst>
          </p:nvPr>
        </p:nvGraphicFramePr>
        <p:xfrm>
          <a:off x="261593" y="1172818"/>
          <a:ext cx="8499475" cy="4838700"/>
        </p:xfrm>
        <a:graphic>
          <a:graphicData uri="http://schemas.openxmlformats.org/presentationml/2006/ole">
            <mc:AlternateContent xmlns:mc="http://schemas.openxmlformats.org/markup-compatibility/2006">
              <mc:Choice xmlns:v="urn:schemas-microsoft-com:vml" Requires="v">
                <p:oleObj spid="_x0000_s27864110" name="Chart" r:id="rId5" imgW="8343872" imgH="4381562" progId="MSGraph.Chart.8">
                  <p:embed followColorScheme="full"/>
                </p:oleObj>
              </mc:Choice>
              <mc:Fallback>
                <p:oleObj name="Chart" r:id="rId5" imgW="8343872" imgH="4381562" progId="MSGraph.Chart.8">
                  <p:embed followColorScheme="full"/>
                  <p:pic>
                    <p:nvPicPr>
                      <p:cNvPr id="0" name=""/>
                      <p:cNvPicPr>
                        <a:picLocks noChangeAspect="1" noChangeArrowheads="1"/>
                      </p:cNvPicPr>
                      <p:nvPr/>
                    </p:nvPicPr>
                    <p:blipFill>
                      <a:blip r:embed="rId6"/>
                      <a:srcRect/>
                      <a:stretch>
                        <a:fillRect/>
                      </a:stretch>
                    </p:blipFill>
                    <p:spPr bwMode="gray">
                      <a:xfrm>
                        <a:off x="261593" y="1172818"/>
                        <a:ext cx="8499475"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7"/>
          <p:cNvSpPr>
            <a:spLocks noChangeArrowheads="1"/>
          </p:cNvSpPr>
          <p:nvPr/>
        </p:nvSpPr>
        <p:spPr bwMode="blackWhite">
          <a:xfrm>
            <a:off x="3339134" y="1154114"/>
            <a:ext cx="3141663" cy="1065213"/>
          </a:xfrm>
          <a:prstGeom prst="wedgeRectCallout">
            <a:avLst>
              <a:gd name="adj1" fmla="val 111689"/>
              <a:gd name="adj2" fmla="val -1163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a:solidFill>
                  <a:schemeClr val="bg1"/>
                </a:solidFill>
              </a:rPr>
              <a:t>Construction  employment is </a:t>
            </a:r>
            <a:r>
              <a:rPr lang="en-US" b="1" dirty="0" smtClean="0">
                <a:solidFill>
                  <a:schemeClr val="bg1"/>
                </a:solidFill>
              </a:rPr>
              <a:t>+580,000 </a:t>
            </a:r>
            <a:r>
              <a:rPr lang="en-US" b="1" dirty="0">
                <a:solidFill>
                  <a:schemeClr val="bg1"/>
                </a:solidFill>
              </a:rPr>
              <a:t>above</a:t>
            </a:r>
            <a:br>
              <a:rPr lang="en-US" b="1" dirty="0">
                <a:solidFill>
                  <a:schemeClr val="bg1"/>
                </a:solidFill>
              </a:rPr>
            </a:br>
            <a:r>
              <a:rPr lang="en-US" b="1" dirty="0">
                <a:solidFill>
                  <a:schemeClr val="bg1"/>
                </a:solidFill>
              </a:rPr>
              <a:t>Jan. 2011 </a:t>
            </a:r>
            <a:r>
              <a:rPr lang="en-US" b="1" dirty="0" smtClean="0">
                <a:solidFill>
                  <a:schemeClr val="bg1"/>
                </a:solidFill>
              </a:rPr>
              <a:t>(+10.7%) trough</a:t>
            </a:r>
            <a:endParaRPr lang="en-US" b="1" dirty="0">
              <a:solidFill>
                <a:schemeClr val="bg1"/>
              </a:solidFill>
              <a:latin typeface="Arial" pitchFamily="34" charset="0"/>
            </a:endParaRPr>
          </a:p>
        </p:txBody>
      </p:sp>
      <p:sp>
        <p:nvSpPr>
          <p:cNvPr id="19465" name="Rectangle 7"/>
          <p:cNvSpPr>
            <a:spLocks noChangeArrowheads="1"/>
          </p:cNvSpPr>
          <p:nvPr/>
        </p:nvSpPr>
        <p:spPr bwMode="black">
          <a:xfrm>
            <a:off x="221353" y="1093994"/>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(Thousands)</a:t>
            </a:r>
          </a:p>
        </p:txBody>
      </p:sp>
      <p:sp>
        <p:nvSpPr>
          <p:cNvPr id="10" name="Rectangle 6"/>
          <p:cNvSpPr>
            <a:spLocks noChangeArrowheads="1"/>
          </p:cNvSpPr>
          <p:nvPr/>
        </p:nvSpPr>
        <p:spPr bwMode="blackWhite">
          <a:xfrm>
            <a:off x="218662" y="5901359"/>
            <a:ext cx="8647042" cy="49944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50" b="1" dirty="0" smtClean="0">
                <a:solidFill>
                  <a:srgbClr val="FFFFFF"/>
                </a:solidFill>
              </a:rPr>
              <a:t>Construction and manufacturing employment constitute 1/3 of all payroll exposure.</a:t>
            </a:r>
            <a:endParaRPr lang="en-US" sz="1650" b="1" dirty="0">
              <a:solidFill>
                <a:srgbClr val="FFFFFF"/>
              </a:solidFill>
            </a:endParaRPr>
          </a:p>
        </p:txBody>
      </p:sp>
    </p:spTree>
    <p:extLst>
      <p:ext uri="{BB962C8B-B14F-4D97-AF65-F5344CB8AC3E}">
        <p14:creationId xmlns:p14="http://schemas.microsoft.com/office/powerpoint/2010/main" val="347815859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3" presetClass="entr" presetSubtype="16"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174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174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2D49CA0-B047-4B42-9E08-5BCAF29776AF}" type="slidenum">
              <a:rPr lang="en-US" sz="900"/>
              <a:pPr algn="r" eaLnBrk="0" hangingPunct="0">
                <a:lnSpc>
                  <a:spcPct val="85000"/>
                </a:lnSpc>
                <a:spcBef>
                  <a:spcPct val="20000"/>
                </a:spcBef>
              </a:pPr>
              <a:t>89</a:t>
            </a:fld>
            <a:endParaRPr lang="en-US" sz="900"/>
          </a:p>
        </p:txBody>
      </p:sp>
      <p:sp>
        <p:nvSpPr>
          <p:cNvPr id="31750" name="Rectangle 7"/>
          <p:cNvSpPr>
            <a:spLocks noGrp="1" noChangeArrowheads="1"/>
          </p:cNvSpPr>
          <p:nvPr>
            <p:ph type="title" idx="4294967295"/>
          </p:nvPr>
        </p:nvSpPr>
        <p:spPr>
          <a:xfrm>
            <a:off x="565150" y="127974"/>
            <a:ext cx="7102475" cy="860425"/>
          </a:xfrm>
        </p:spPr>
        <p:txBody>
          <a:bodyPr/>
          <a:lstStyle/>
          <a:p>
            <a:r>
              <a:rPr lang="en-US" dirty="0" smtClean="0"/>
              <a:t>Construction Employment, </a:t>
            </a:r>
            <a:br>
              <a:rPr lang="en-US" dirty="0" smtClean="0"/>
            </a:br>
            <a:r>
              <a:rPr lang="en-US" dirty="0" smtClean="0"/>
              <a:t>Jan. 2003–June 2014 </a:t>
            </a:r>
          </a:p>
        </p:txBody>
      </p:sp>
      <p:sp>
        <p:nvSpPr>
          <p:cNvPr id="31751" name="Text Box 5"/>
          <p:cNvSpPr txBox="1">
            <a:spLocks noChangeArrowheads="1"/>
          </p:cNvSpPr>
          <p:nvPr/>
        </p:nvSpPr>
        <p:spPr bwMode="auto">
          <a:xfrm>
            <a:off x="0" y="6429751"/>
            <a:ext cx="87249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Note</a:t>
            </a:r>
            <a:r>
              <a:rPr lang="en-US" sz="1100" dirty="0"/>
              <a:t>: </a:t>
            </a:r>
            <a:r>
              <a:rPr lang="en-US" sz="1100" dirty="0" smtClean="0"/>
              <a:t>Recession </a:t>
            </a:r>
            <a:r>
              <a:rPr lang="en-US" sz="1100" dirty="0"/>
              <a:t>indicated by gray shaded </a:t>
            </a:r>
            <a:r>
              <a:rPr lang="en-US" sz="1100" dirty="0" smtClean="0"/>
              <a:t>column.</a:t>
            </a:r>
            <a:endParaRPr lang="en-US" sz="1100" dirty="0"/>
          </a:p>
          <a:p>
            <a:pPr eaLnBrk="0" hangingPunct="0">
              <a:lnSpc>
                <a:spcPct val="85000"/>
              </a:lnSpc>
              <a:spcBef>
                <a:spcPct val="25000"/>
              </a:spcBef>
              <a:buClr>
                <a:schemeClr val="accent2"/>
              </a:buClr>
              <a:buFont typeface="Wingdings" pitchFamily="2" charset="2"/>
              <a:buNone/>
            </a:pPr>
            <a:r>
              <a:rPr lang="en-US" sz="1100" dirty="0"/>
              <a:t>Sources: </a:t>
            </a:r>
            <a:r>
              <a:rPr lang="en-US" sz="1100" dirty="0" smtClean="0"/>
              <a:t>U.S. Bureau of Labor Statistics; </a:t>
            </a:r>
            <a:r>
              <a:rPr lang="en-US" sz="1100" dirty="0"/>
              <a:t>Insurance Information </a:t>
            </a:r>
            <a:r>
              <a:rPr lang="en-US" sz="1100" dirty="0" smtClean="0"/>
              <a:t>Institute.</a:t>
            </a:r>
            <a:endParaRPr lang="en-US" sz="1100" dirty="0"/>
          </a:p>
        </p:txBody>
      </p:sp>
      <p:graphicFrame>
        <p:nvGraphicFramePr>
          <p:cNvPr id="31746" name="Object 8"/>
          <p:cNvGraphicFramePr>
            <a:graphicFrameLocks noChangeAspect="1"/>
          </p:cNvGraphicFramePr>
          <p:nvPr>
            <p:extLst>
              <p:ext uri="{D42A27DB-BD31-4B8C-83A1-F6EECF244321}">
                <p14:modId xmlns:p14="http://schemas.microsoft.com/office/powerpoint/2010/main" val="1805242017"/>
              </p:ext>
            </p:extLst>
          </p:nvPr>
        </p:nvGraphicFramePr>
        <p:xfrm>
          <a:off x="463550" y="1248694"/>
          <a:ext cx="8404225" cy="4666226"/>
        </p:xfrm>
        <a:graphic>
          <a:graphicData uri="http://schemas.openxmlformats.org/presentationml/2006/ole">
            <mc:AlternateContent xmlns:mc="http://schemas.openxmlformats.org/markup-compatibility/2006">
              <mc:Choice xmlns:v="urn:schemas-microsoft-com:vml" Requires="v">
                <p:oleObj spid="_x0000_s27865134" name="Chart" r:id="rId4" imgW="8343872" imgH="4381562" progId="MSGraph.Chart.8">
                  <p:embed followColorScheme="full"/>
                </p:oleObj>
              </mc:Choice>
              <mc:Fallback>
                <p:oleObj name="Chart" r:id="rId4" imgW="8343872" imgH="4381562" progId="MSGraph.Chart.8">
                  <p:embed followColorScheme="full"/>
                  <p:pic>
                    <p:nvPicPr>
                      <p:cNvPr id="0" name=""/>
                      <p:cNvPicPr>
                        <a:picLocks noChangeAspect="1" noChangeArrowheads="1"/>
                      </p:cNvPicPr>
                      <p:nvPr/>
                    </p:nvPicPr>
                    <p:blipFill>
                      <a:blip r:embed="rId5"/>
                      <a:srcRect/>
                      <a:stretch>
                        <a:fillRect/>
                      </a:stretch>
                    </p:blipFill>
                    <p:spPr bwMode="auto">
                      <a:xfrm>
                        <a:off x="463550" y="1248694"/>
                        <a:ext cx="8404225" cy="466622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AutoShape 38"/>
          <p:cNvSpPr>
            <a:spLocks noChangeArrowheads="1"/>
          </p:cNvSpPr>
          <p:nvPr/>
        </p:nvSpPr>
        <p:spPr bwMode="blackWhite">
          <a:xfrm>
            <a:off x="1576490" y="3222059"/>
            <a:ext cx="2838450" cy="809625"/>
          </a:xfrm>
          <a:prstGeom prst="wedgeRectCallout">
            <a:avLst>
              <a:gd name="adj1" fmla="val 70834"/>
              <a:gd name="adj2" fmla="val -4458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The “Great Recession” and housing bust destroyed 2.3 million constructions jobs</a:t>
            </a:r>
            <a:endParaRPr lang="en-US" sz="1400" b="1" dirty="0">
              <a:solidFill>
                <a:schemeClr val="bg1"/>
              </a:solidFill>
            </a:endParaRPr>
          </a:p>
        </p:txBody>
      </p:sp>
      <p:sp>
        <p:nvSpPr>
          <p:cNvPr id="10" name="Oval 8"/>
          <p:cNvSpPr>
            <a:spLocks noChangeArrowheads="1"/>
          </p:cNvSpPr>
          <p:nvPr/>
        </p:nvSpPr>
        <p:spPr bwMode="auto">
          <a:xfrm rot="16200000">
            <a:off x="8366015" y="3756686"/>
            <a:ext cx="688870" cy="730661"/>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31754" name="Rectangle 4"/>
          <p:cNvSpPr>
            <a:spLocks noChangeArrowheads="1"/>
          </p:cNvSpPr>
          <p:nvPr/>
        </p:nvSpPr>
        <p:spPr bwMode="blackWhite">
          <a:xfrm>
            <a:off x="447675" y="5805023"/>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The Construction Sector Could Be a Growth Leader in 2014 as the Housing Market,  Private Investment and Govt. Spending Recover.  WC Insurers Will Benefit.</a:t>
            </a:r>
            <a:endParaRPr lang="en-US" sz="1600" b="1" dirty="0">
              <a:solidFill>
                <a:schemeClr val="bg1"/>
              </a:solidFill>
            </a:endParaRPr>
          </a:p>
        </p:txBody>
      </p:sp>
      <p:sp>
        <p:nvSpPr>
          <p:cNvPr id="11" name="AutoShape 38"/>
          <p:cNvSpPr>
            <a:spLocks noChangeArrowheads="1"/>
          </p:cNvSpPr>
          <p:nvPr/>
        </p:nvSpPr>
        <p:spPr bwMode="blackWhite">
          <a:xfrm>
            <a:off x="1987499" y="4074257"/>
            <a:ext cx="2427441" cy="1141058"/>
          </a:xfrm>
          <a:prstGeom prst="wedgeRectCallout">
            <a:avLst>
              <a:gd name="adj1" fmla="val 134717"/>
              <a:gd name="adj2" fmla="val 1242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200" b="1" dirty="0" smtClean="0">
                <a:solidFill>
                  <a:schemeClr val="bg1"/>
                </a:solidFill>
              </a:rPr>
              <a:t>Construction employment troughed at 5.435 million in Jan. 2011, after a loss of 2.291 million jobs, a 29.7% plunge from the April 2006 peak</a:t>
            </a:r>
            <a:endParaRPr lang="en-US" sz="1200" b="1" dirty="0">
              <a:solidFill>
                <a:schemeClr val="bg1"/>
              </a:solidFill>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89</a:t>
            </a:fld>
            <a:endParaRPr lang="en-US"/>
          </a:p>
        </p:txBody>
      </p:sp>
      <p:sp>
        <p:nvSpPr>
          <p:cNvPr id="14" name="AutoShape 38"/>
          <p:cNvSpPr>
            <a:spLocks noChangeArrowheads="1"/>
          </p:cNvSpPr>
          <p:nvPr/>
        </p:nvSpPr>
        <p:spPr bwMode="blackWhite">
          <a:xfrm>
            <a:off x="1344868" y="1332272"/>
            <a:ext cx="1427828" cy="1027469"/>
          </a:xfrm>
          <a:prstGeom prst="wedgeRectCallout">
            <a:avLst>
              <a:gd name="adj1" fmla="val 89145"/>
              <a:gd name="adj2" fmla="val -501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Construction employment peaked at 7.726 million in April 2006</a:t>
            </a:r>
            <a:endParaRPr lang="en-US" sz="1400" b="1" dirty="0">
              <a:solidFill>
                <a:schemeClr val="bg1"/>
              </a:solidFill>
            </a:endParaRPr>
          </a:p>
        </p:txBody>
      </p:sp>
      <p:sp>
        <p:nvSpPr>
          <p:cNvPr id="15" name="Text Box 5"/>
          <p:cNvSpPr txBox="1">
            <a:spLocks noChangeArrowheads="1"/>
          </p:cNvSpPr>
          <p:nvPr/>
        </p:nvSpPr>
        <p:spPr bwMode="auto">
          <a:xfrm>
            <a:off x="298418" y="1018766"/>
            <a:ext cx="1255473" cy="307777"/>
          </a:xfrm>
          <a:prstGeom prst="rect">
            <a:avLst/>
          </a:prstGeom>
          <a:noFill/>
          <a:ln w="9525">
            <a:noFill/>
            <a:miter lim="800000"/>
            <a:headEnd/>
            <a:tailEnd/>
          </a:ln>
        </p:spPr>
        <p:txBody>
          <a:bodyPr wrap="none">
            <a:spAutoFit/>
          </a:bodyPr>
          <a:lstStyle/>
          <a:p>
            <a:pPr algn="ctr"/>
            <a:r>
              <a:rPr lang="en-US" sz="1400" b="1" dirty="0" smtClean="0">
                <a:solidFill>
                  <a:schemeClr val="accent1"/>
                </a:solidFill>
              </a:rPr>
              <a:t>(Thousands)</a:t>
            </a:r>
            <a:endParaRPr lang="en-US" sz="1400" b="1" dirty="0">
              <a:solidFill>
                <a:schemeClr val="accent1"/>
              </a:solidFill>
            </a:endParaRPr>
          </a:p>
        </p:txBody>
      </p:sp>
      <p:sp>
        <p:nvSpPr>
          <p:cNvPr id="16" name="AutoShape 38"/>
          <p:cNvSpPr>
            <a:spLocks noChangeArrowheads="1"/>
          </p:cNvSpPr>
          <p:nvPr/>
        </p:nvSpPr>
        <p:spPr bwMode="blackWhite">
          <a:xfrm>
            <a:off x="7138219" y="1145459"/>
            <a:ext cx="1769806" cy="1243780"/>
          </a:xfrm>
          <a:prstGeom prst="wedgeRectCallout">
            <a:avLst>
              <a:gd name="adj1" fmla="val 36768"/>
              <a:gd name="adj2" fmla="val 15767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200" b="1" dirty="0" smtClean="0">
                <a:solidFill>
                  <a:schemeClr val="bg1"/>
                </a:solidFill>
              </a:rPr>
              <a:t>Construction employment as of June 2014 totaled 6.0 million, an increase of 580,000 jobs or 10.7% from the Jan. 2011 trough</a:t>
            </a:r>
            <a:endParaRPr lang="en-US" sz="1200" b="1" dirty="0">
              <a:solidFill>
                <a:schemeClr val="bg1"/>
              </a:solidFill>
            </a:endParaRPr>
          </a:p>
        </p:txBody>
      </p:sp>
      <p:sp>
        <p:nvSpPr>
          <p:cNvPr id="17" name="AutoShape 14"/>
          <p:cNvSpPr>
            <a:spLocks noChangeArrowheads="1"/>
          </p:cNvSpPr>
          <p:nvPr/>
        </p:nvSpPr>
        <p:spPr bwMode="blackWhite">
          <a:xfrm>
            <a:off x="5585032" y="2492474"/>
            <a:ext cx="2139746" cy="1539210"/>
          </a:xfrm>
          <a:prstGeom prst="wedgeRectCallout">
            <a:avLst>
              <a:gd name="adj1" fmla="val 78056"/>
              <a:gd name="adj2" fmla="val 40299"/>
            </a:avLst>
          </a:prstGeom>
          <a:solidFill>
            <a:srgbClr val="FFC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Gap between pre-recession construction peak and today: 1.7 million jobs</a:t>
            </a:r>
            <a:endParaRPr lang="en-US" b="1" dirty="0">
              <a:solidFill>
                <a:schemeClr val="bg1"/>
              </a:solidFill>
            </a:endParaRPr>
          </a:p>
        </p:txBody>
      </p:sp>
    </p:spTree>
    <p:extLst>
      <p:ext uri="{BB962C8B-B14F-4D97-AF65-F5344CB8AC3E}">
        <p14:creationId xmlns:p14="http://schemas.microsoft.com/office/powerpoint/2010/main" val="112071592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17" presetClass="entr" presetSubtype="4"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ppt_x</p:attrName>
                                        </p:attrNameLst>
                                      </p:cBhvr>
                                      <p:tavLst>
                                        <p:tav tm="0">
                                          <p:val>
                                            <p:strVal val="#ppt_x"/>
                                          </p:val>
                                        </p:tav>
                                        <p:tav tm="100000">
                                          <p:val>
                                            <p:strVal val="#ppt_x"/>
                                          </p:val>
                                        </p:tav>
                                      </p:tavLst>
                                    </p:anim>
                                    <p:anim calcmode="lin" valueType="num">
                                      <p:cBhvr>
                                        <p:cTn id="12" dur="500" fill="hold"/>
                                        <p:tgtEl>
                                          <p:spTgt spid="10"/>
                                        </p:tgtEl>
                                        <p:attrNameLst>
                                          <p:attrName>ppt_y</p:attrName>
                                        </p:attrNameLst>
                                      </p:cBhvr>
                                      <p:tavLst>
                                        <p:tav tm="0">
                                          <p:val>
                                            <p:strVal val="#ppt_y+#ppt_h/2"/>
                                          </p:val>
                                        </p:tav>
                                        <p:tav tm="100000">
                                          <p:val>
                                            <p:strVal val="#ppt_y"/>
                                          </p:val>
                                        </p:tav>
                                      </p:tavLst>
                                    </p:anim>
                                    <p:anim calcmode="lin" valueType="num">
                                      <p:cBhvr>
                                        <p:cTn id="13" dur="500" fill="hold"/>
                                        <p:tgtEl>
                                          <p:spTgt spid="10"/>
                                        </p:tgtEl>
                                        <p:attrNameLst>
                                          <p:attrName>ppt_w</p:attrName>
                                        </p:attrNameLst>
                                      </p:cBhvr>
                                      <p:tavLst>
                                        <p:tav tm="0">
                                          <p:val>
                                            <p:strVal val="#ppt_w"/>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childTnLst>
                                </p:cTn>
                              </p:par>
                            </p:childTnLst>
                          </p:cTn>
                        </p:par>
                        <p:par>
                          <p:cTn id="15" fill="hold">
                            <p:stCondLst>
                              <p:cond delay="2500"/>
                            </p:stCondLst>
                            <p:childTnLst>
                              <p:par>
                                <p:cTn id="16" presetID="22" presetClass="entr" presetSubtype="8" fill="hold" grpId="0" nodeType="afterEffect">
                                  <p:stCondLst>
                                    <p:cond delay="50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3500"/>
                            </p:stCondLst>
                            <p:childTnLst>
                              <p:par>
                                <p:cTn id="20" presetID="22" presetClass="entr" presetSubtype="8" fill="hold" grpId="0" nodeType="afterEffect">
                                  <p:stCondLst>
                                    <p:cond delay="50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par>
                          <p:cTn id="23" fill="hold">
                            <p:stCondLst>
                              <p:cond delay="4500"/>
                            </p:stCondLst>
                            <p:childTnLst>
                              <p:par>
                                <p:cTn id="24" presetID="22" presetClass="entr" presetSubtype="8" fill="hold" grpId="0" nodeType="afterEffect">
                                  <p:stCondLst>
                                    <p:cond delay="50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5500"/>
                            </p:stCondLst>
                            <p:childTnLst>
                              <p:par>
                                <p:cTn id="28" presetID="22" presetClass="entr" presetSubtype="2" fill="hold" grpId="0" nodeType="afterEffect">
                                  <p:stCondLst>
                                    <p:cond delay="1000"/>
                                  </p:stCondLst>
                                  <p:childTnLst>
                                    <p:set>
                                      <p:cBhvr>
                                        <p:cTn id="29" dur="1" fill="hold">
                                          <p:stCondLst>
                                            <p:cond delay="0"/>
                                          </p:stCondLst>
                                        </p:cTn>
                                        <p:tgtEl>
                                          <p:spTgt spid="17"/>
                                        </p:tgtEl>
                                        <p:attrNameLst>
                                          <p:attrName>style.visibility</p:attrName>
                                        </p:attrNameLst>
                                      </p:cBhvr>
                                      <p:to>
                                        <p:strVal val="visible"/>
                                      </p:to>
                                    </p:set>
                                    <p:animEffect transition="in" filter="wipe(right)">
                                      <p:cBhvr>
                                        <p:cTn id="3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4" grpId="0" animBg="1"/>
      <p:bldP spid="16"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a:noFill/>
        </p:spPr>
        <p:txBody>
          <a:bodyPr/>
          <a:lstStyle/>
          <a:p>
            <a:fld id="{587FEC58-C3B1-4DBD-89E8-2FF98000DBAF}" type="slidenum">
              <a:rPr lang="en-US" smtClean="0"/>
              <a:pPr/>
              <a:t>9</a:t>
            </a:fld>
            <a:endParaRPr lang="en-US" smtClean="0"/>
          </a:p>
        </p:txBody>
      </p:sp>
      <p:graphicFrame>
        <p:nvGraphicFramePr>
          <p:cNvPr id="2050" name="Object 3"/>
          <p:cNvGraphicFramePr>
            <a:graphicFrameLocks noGrp="1" noChangeAspect="1"/>
          </p:cNvGraphicFramePr>
          <p:nvPr>
            <p:ph idx="4294967295"/>
            <p:extLst>
              <p:ext uri="{D42A27DB-BD31-4B8C-83A1-F6EECF244321}">
                <p14:modId xmlns:p14="http://schemas.microsoft.com/office/powerpoint/2010/main" val="508985651"/>
              </p:ext>
            </p:extLst>
          </p:nvPr>
        </p:nvGraphicFramePr>
        <p:xfrm>
          <a:off x="0" y="1793875"/>
          <a:ext cx="9144000" cy="4749800"/>
        </p:xfrm>
        <a:graphic>
          <a:graphicData uri="http://schemas.openxmlformats.org/presentationml/2006/ole">
            <mc:AlternateContent xmlns:mc="http://schemas.openxmlformats.org/markup-compatibility/2006">
              <mc:Choice xmlns:v="urn:schemas-microsoft-com:vml" Requires="v">
                <p:oleObj spid="_x0000_s27870252" name="Chart" r:id="rId4" imgW="8820048" imgH="4581583" progId="MSGraph.Chart.8">
                  <p:embed followColorScheme="full"/>
                </p:oleObj>
              </mc:Choice>
              <mc:Fallback>
                <p:oleObj name="Chart" r:id="rId4" imgW="8820048" imgH="4581583" progId="MSGraph.Chart.8">
                  <p:embed followColorScheme="full"/>
                  <p:pic>
                    <p:nvPicPr>
                      <p:cNvPr id="0" name=""/>
                      <p:cNvPicPr>
                        <a:picLocks noChangeAspect="1" noChangeArrowheads="1"/>
                      </p:cNvPicPr>
                      <p:nvPr/>
                    </p:nvPicPr>
                    <p:blipFill>
                      <a:blip r:embed="rId5"/>
                      <a:srcRect/>
                      <a:stretch>
                        <a:fillRect/>
                      </a:stretch>
                    </p:blipFill>
                    <p:spPr bwMode="auto">
                      <a:xfrm>
                        <a:off x="0" y="1793875"/>
                        <a:ext cx="9144000" cy="4749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2" name="Rectangle 2"/>
          <p:cNvSpPr txBox="1">
            <a:spLocks noChangeArrowheads="1"/>
          </p:cNvSpPr>
          <p:nvPr/>
        </p:nvSpPr>
        <p:spPr bwMode="auto">
          <a:xfrm>
            <a:off x="0" y="0"/>
            <a:ext cx="8035925" cy="1041400"/>
          </a:xfrm>
          <a:prstGeom prst="rect">
            <a:avLst/>
          </a:prstGeom>
          <a:noFill/>
          <a:ln w="9525">
            <a:noFill/>
            <a:miter lim="800000"/>
            <a:headEnd/>
            <a:tailEnd/>
          </a:ln>
        </p:spPr>
        <p:txBody>
          <a:bodyPr lIns="92075" tIns="46038" rIns="92075" bIns="46038" anchor="b"/>
          <a:lstStyle/>
          <a:p>
            <a:pPr eaLnBrk="0" hangingPunct="0"/>
            <a:r>
              <a:rPr lang="en-US" sz="2600" b="1" dirty="0">
                <a:solidFill>
                  <a:schemeClr val="accent1"/>
                </a:solidFill>
              </a:rPr>
              <a:t>RNW All Lines by State, </a:t>
            </a:r>
            <a:r>
              <a:rPr lang="en-US" sz="2600" b="1" dirty="0" smtClean="0">
                <a:solidFill>
                  <a:schemeClr val="accent1"/>
                </a:solidFill>
              </a:rPr>
              <a:t>2003-2012 </a:t>
            </a:r>
            <a:r>
              <a:rPr lang="en-US" sz="2600" b="1" dirty="0">
                <a:solidFill>
                  <a:schemeClr val="accent1"/>
                </a:solidFill>
              </a:rPr>
              <a:t>Average: </a:t>
            </a:r>
          </a:p>
          <a:p>
            <a:pPr eaLnBrk="0" hangingPunct="0"/>
            <a:r>
              <a:rPr lang="en-US" sz="2600" b="1" dirty="0">
                <a:solidFill>
                  <a:schemeClr val="accent1"/>
                </a:solidFill>
              </a:rPr>
              <a:t>Lowest 25 States</a:t>
            </a:r>
          </a:p>
        </p:txBody>
      </p:sp>
      <p:sp>
        <p:nvSpPr>
          <p:cNvPr id="2053" name="Rectangle 7"/>
          <p:cNvSpPr>
            <a:spLocks noChangeArrowheads="1"/>
          </p:cNvSpPr>
          <p:nvPr/>
        </p:nvSpPr>
        <p:spPr bwMode="auto">
          <a:xfrm>
            <a:off x="0" y="6429375"/>
            <a:ext cx="8750300" cy="428625"/>
          </a:xfrm>
          <a:prstGeom prst="rect">
            <a:avLst/>
          </a:prstGeom>
          <a:noFill/>
          <a:ln w="9525">
            <a:noFill/>
            <a:miter lim="800000"/>
            <a:headEnd/>
            <a:tailEnd/>
          </a:ln>
        </p:spPr>
        <p:txBody>
          <a:bodyPr>
            <a:spAutoFit/>
          </a:bodyPr>
          <a:lstStyle/>
          <a:p>
            <a:endParaRPr lang="en-US" sz="1100" dirty="0"/>
          </a:p>
          <a:p>
            <a:r>
              <a:rPr lang="en-US" sz="1100" dirty="0"/>
              <a:t>Source: </a:t>
            </a:r>
            <a:r>
              <a:rPr lang="en-US" sz="1100" dirty="0" smtClean="0"/>
              <a:t>NAIC; Insurance Information Institute.</a:t>
            </a:r>
            <a:r>
              <a:rPr lang="en-US" sz="1100" dirty="0"/>
              <a:t>	</a:t>
            </a:r>
          </a:p>
        </p:txBody>
      </p:sp>
      <p:sp>
        <p:nvSpPr>
          <p:cNvPr id="6" name="AutoShape 9"/>
          <p:cNvSpPr>
            <a:spLocks noChangeArrowheads="1"/>
          </p:cNvSpPr>
          <p:nvPr/>
        </p:nvSpPr>
        <p:spPr bwMode="blackWhite">
          <a:xfrm>
            <a:off x="4301612" y="4100051"/>
            <a:ext cx="3170903" cy="1179871"/>
          </a:xfrm>
          <a:prstGeom prst="wedgeRectCallout">
            <a:avLst>
              <a:gd name="adj1" fmla="val 66975"/>
              <a:gd name="adj2" fmla="val -31272"/>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b="1" dirty="0" smtClean="0">
                <a:solidFill>
                  <a:srgbClr val="FFFFFF"/>
                </a:solidFill>
              </a:rPr>
              <a:t>Some of the least profitable states over the past decade were hit hard by catastrophes</a:t>
            </a:r>
            <a:endParaRPr lang="en-US" b="1" dirty="0">
              <a:solidFill>
                <a:srgbClr val="FFFFFF"/>
              </a:solidFill>
            </a:endParaRPr>
          </a:p>
        </p:txBody>
      </p:sp>
      <p:sp>
        <p:nvSpPr>
          <p:cNvPr id="7" name="AutoShape 9"/>
          <p:cNvSpPr>
            <a:spLocks noChangeArrowheads="1"/>
          </p:cNvSpPr>
          <p:nvPr/>
        </p:nvSpPr>
        <p:spPr bwMode="blackWhite">
          <a:xfrm>
            <a:off x="1409544" y="4142452"/>
            <a:ext cx="2441166" cy="1179871"/>
          </a:xfrm>
          <a:prstGeom prst="wedgeRectCallout">
            <a:avLst>
              <a:gd name="adj1" fmla="val 15242"/>
              <a:gd name="adj2" fmla="val -80921"/>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b="1" dirty="0" smtClean="0">
                <a:solidFill>
                  <a:srgbClr val="FFFFFF"/>
                </a:solidFill>
              </a:rPr>
              <a:t>Profitability in TX was close to the US average over the past decade</a:t>
            </a:r>
            <a:endParaRPr lang="en-US" b="1" dirty="0">
              <a:solidFill>
                <a:srgbClr val="FFFFFF"/>
              </a:solidFill>
            </a:endParaRPr>
          </a:p>
        </p:txBody>
      </p:sp>
    </p:spTree>
    <p:extLst>
      <p:ext uri="{BB962C8B-B14F-4D97-AF65-F5344CB8AC3E}">
        <p14:creationId xmlns:p14="http://schemas.microsoft.com/office/powerpoint/2010/main" val="263967520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50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90</a:t>
            </a:fld>
            <a:endParaRPr lang="en-US" smtClean="0"/>
          </a:p>
        </p:txBody>
      </p:sp>
      <p:sp>
        <p:nvSpPr>
          <p:cNvPr id="66566" name="Rectangle 11"/>
          <p:cNvSpPr>
            <a:spLocks noGrp="1" noChangeArrowheads="1"/>
          </p:cNvSpPr>
          <p:nvPr>
            <p:ph type="title"/>
          </p:nvPr>
        </p:nvSpPr>
        <p:spPr>
          <a:xfrm>
            <a:off x="71437" y="76200"/>
            <a:ext cx="7929563" cy="860425"/>
          </a:xfrm>
        </p:spPr>
        <p:txBody>
          <a:bodyPr/>
          <a:lstStyle/>
          <a:p>
            <a:r>
              <a:rPr lang="en-US" sz="2900" dirty="0" smtClean="0"/>
              <a:t>Construction Jobs: Largest Gains &amp; Losses by Metro Area, May 2014 vs. May 2013*</a:t>
            </a:r>
          </a:p>
        </p:txBody>
      </p:sp>
      <p:graphicFrame>
        <p:nvGraphicFramePr>
          <p:cNvPr id="66562" name="Object 4"/>
          <p:cNvGraphicFramePr>
            <a:graphicFrameLocks noChangeAspect="1"/>
          </p:cNvGraphicFramePr>
          <p:nvPr>
            <p:extLst>
              <p:ext uri="{D42A27DB-BD31-4B8C-83A1-F6EECF244321}">
                <p14:modId xmlns:p14="http://schemas.microsoft.com/office/powerpoint/2010/main" val="2508275780"/>
              </p:ext>
            </p:extLst>
          </p:nvPr>
        </p:nvGraphicFramePr>
        <p:xfrm>
          <a:off x="39688" y="1638300"/>
          <a:ext cx="8867775" cy="3771900"/>
        </p:xfrm>
        <a:graphic>
          <a:graphicData uri="http://schemas.openxmlformats.org/presentationml/2006/ole">
            <mc:AlternateContent xmlns:mc="http://schemas.openxmlformats.org/markup-compatibility/2006">
              <mc:Choice xmlns:v="urn:schemas-microsoft-com:vml" Requires="v">
                <p:oleObj spid="_x0000_s27866158" name="Chart" r:id="rId4" imgW="8534451" imgH="3771782" progId="MSGraph.Chart.8">
                  <p:embed followColorScheme="full"/>
                </p:oleObj>
              </mc:Choice>
              <mc:Fallback>
                <p:oleObj name="Chart" r:id="rId4" imgW="8534451" imgH="3771782" progId="MSGraph.Chart.8">
                  <p:embed followColorScheme="full"/>
                  <p:pic>
                    <p:nvPicPr>
                      <p:cNvPr id="0" name=""/>
                      <p:cNvPicPr>
                        <a:picLocks noChangeAspect="1" noChangeArrowheads="1"/>
                      </p:cNvPicPr>
                      <p:nvPr/>
                    </p:nvPicPr>
                    <p:blipFill>
                      <a:blip r:embed="rId5"/>
                      <a:srcRect/>
                      <a:stretch>
                        <a:fillRect/>
                      </a:stretch>
                    </p:blipFill>
                    <p:spPr bwMode="gray">
                      <a:xfrm>
                        <a:off x="39688" y="1638300"/>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128589" y="5587775"/>
            <a:ext cx="8760542" cy="750864"/>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Construction Employment Is Expanding—Albeit  Modestly—in Much of the US</a:t>
            </a:r>
            <a:endParaRPr lang="en-US" b="1" dirty="0">
              <a:solidFill>
                <a:srgbClr val="FFFFFF"/>
              </a:solidFill>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Change</a:t>
            </a:r>
            <a:endParaRPr lang="en-US" sz="1600" b="1" dirty="0">
              <a:solidFill>
                <a:srgbClr val="225A7A"/>
              </a:solidFill>
            </a:endParaRPr>
          </a:p>
        </p:txBody>
      </p:sp>
      <p:sp>
        <p:nvSpPr>
          <p:cNvPr id="1926153" name="AutoShape 9"/>
          <p:cNvSpPr>
            <a:spLocks noChangeArrowheads="1"/>
          </p:cNvSpPr>
          <p:nvPr/>
        </p:nvSpPr>
        <p:spPr bwMode="blackWhite">
          <a:xfrm>
            <a:off x="5220735" y="1853827"/>
            <a:ext cx="2894565" cy="1117977"/>
          </a:xfrm>
          <a:prstGeom prst="wedgeRectCallout">
            <a:avLst>
              <a:gd name="adj1" fmla="val -99894"/>
              <a:gd name="adj2" fmla="val -2194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Construction employment expanded in 218 out of the 339 metro areas in the US in May 2014</a:t>
            </a:r>
            <a:endParaRPr lang="en-US" sz="1600" b="1" dirty="0">
              <a:solidFill>
                <a:schemeClr val="bg1"/>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*Seasonally adjusted; </a:t>
            </a:r>
            <a:r>
              <a:rPr lang="en-US" sz="1100" dirty="0"/>
              <a:t/>
            </a:r>
            <a:br>
              <a:rPr lang="en-US" sz="1100" dirty="0"/>
            </a:br>
            <a:r>
              <a:rPr lang="en-US" sz="1100" dirty="0"/>
              <a:t>Source: </a:t>
            </a:r>
            <a:r>
              <a:rPr lang="en-US" sz="1100" dirty="0" smtClean="0"/>
              <a:t>Associated General Contractors: </a:t>
            </a:r>
            <a:r>
              <a:rPr lang="en-US" sz="1100" dirty="0" smtClean="0">
                <a:hlinkClick r:id="rId6"/>
              </a:rPr>
              <a:t>http</a:t>
            </a:r>
            <a:r>
              <a:rPr lang="en-US" sz="1100" dirty="0">
                <a:hlinkClick r:id="rId6"/>
              </a:rPr>
              <a:t>://</a:t>
            </a:r>
            <a:r>
              <a:rPr lang="en-US" sz="1100" dirty="0" smtClean="0">
                <a:hlinkClick r:id="rId6"/>
              </a:rPr>
              <a:t>www.agc.org/galleries/news/Metro_Empl_1404_Rank.pdf</a:t>
            </a:r>
            <a:r>
              <a:rPr lang="en-US" sz="1100" dirty="0" smtClean="0"/>
              <a:t>; Ins. Information Institute.</a:t>
            </a:r>
            <a:endParaRPr lang="en-US" sz="1100" dirty="0"/>
          </a:p>
        </p:txBody>
      </p:sp>
      <p:sp>
        <p:nvSpPr>
          <p:cNvPr id="17" name="Rectangle 3"/>
          <p:cNvSpPr>
            <a:spLocks noChangeArrowheads="1"/>
          </p:cNvSpPr>
          <p:nvPr/>
        </p:nvSpPr>
        <p:spPr bwMode="black">
          <a:xfrm>
            <a:off x="440824" y="1392878"/>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Largest Increases</a:t>
            </a:r>
            <a:endParaRPr lang="en-US" sz="2400" b="1" u="sng" dirty="0">
              <a:solidFill>
                <a:srgbClr val="225A7A"/>
              </a:solidFill>
            </a:endParaRPr>
          </a:p>
        </p:txBody>
      </p:sp>
      <p:sp>
        <p:nvSpPr>
          <p:cNvPr id="18" name="Rectangle 3"/>
          <p:cNvSpPr>
            <a:spLocks noChangeArrowheads="1"/>
          </p:cNvSpPr>
          <p:nvPr/>
        </p:nvSpPr>
        <p:spPr bwMode="black">
          <a:xfrm>
            <a:off x="4202546" y="1378021"/>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Largest Losses</a:t>
            </a:r>
            <a:endParaRPr lang="en-US" sz="2400" b="1" u="sng" dirty="0">
              <a:solidFill>
                <a:srgbClr val="225A7A"/>
              </a:solidFill>
            </a:endParaRPr>
          </a:p>
        </p:txBody>
      </p:sp>
      <p:sp>
        <p:nvSpPr>
          <p:cNvPr id="2" name="TextBox 1"/>
          <p:cNvSpPr txBox="1"/>
          <p:nvPr/>
        </p:nvSpPr>
        <p:spPr>
          <a:xfrm>
            <a:off x="873216" y="1416705"/>
            <a:ext cx="828675" cy="369332"/>
          </a:xfrm>
          <a:prstGeom prst="rect">
            <a:avLst/>
          </a:prstGeom>
          <a:noFill/>
        </p:spPr>
        <p:txBody>
          <a:bodyPr wrap="square" rtlCol="0">
            <a:spAutoFit/>
          </a:bodyPr>
          <a:lstStyle/>
          <a:p>
            <a:r>
              <a:rPr lang="en-US" b="1" dirty="0" smtClean="0">
                <a:solidFill>
                  <a:srgbClr val="FF0000"/>
                </a:solidFill>
              </a:rPr>
              <a:t>+10%</a:t>
            </a:r>
            <a:endParaRPr lang="en-US" b="1" dirty="0">
              <a:solidFill>
                <a:srgbClr val="FF0000"/>
              </a:solidFill>
            </a:endParaRPr>
          </a:p>
        </p:txBody>
      </p:sp>
      <p:sp>
        <p:nvSpPr>
          <p:cNvPr id="13" name="TextBox 12"/>
          <p:cNvSpPr txBox="1"/>
          <p:nvPr/>
        </p:nvSpPr>
        <p:spPr>
          <a:xfrm>
            <a:off x="2268629" y="1854860"/>
            <a:ext cx="828675" cy="369332"/>
          </a:xfrm>
          <a:prstGeom prst="rect">
            <a:avLst/>
          </a:prstGeom>
          <a:noFill/>
        </p:spPr>
        <p:txBody>
          <a:bodyPr wrap="square" rtlCol="0">
            <a:spAutoFit/>
          </a:bodyPr>
          <a:lstStyle/>
          <a:p>
            <a:r>
              <a:rPr lang="en-US" b="1" dirty="0" smtClean="0">
                <a:solidFill>
                  <a:srgbClr val="FF0000"/>
                </a:solidFill>
              </a:rPr>
              <a:t>+4%</a:t>
            </a:r>
            <a:endParaRPr lang="en-US" b="1" dirty="0">
              <a:solidFill>
                <a:srgbClr val="FF0000"/>
              </a:solidFill>
            </a:endParaRPr>
          </a:p>
        </p:txBody>
      </p:sp>
    </p:spTree>
    <p:extLst>
      <p:ext uri="{BB962C8B-B14F-4D97-AF65-F5344CB8AC3E}">
        <p14:creationId xmlns:p14="http://schemas.microsoft.com/office/powerpoint/2010/main" val="222705954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926150"/>
                                        </p:tgtEl>
                                        <p:attrNameLst>
                                          <p:attrName>style.visibility</p:attrName>
                                        </p:attrNameLst>
                                      </p:cBhvr>
                                      <p:to>
                                        <p:strVal val="visible"/>
                                      </p:to>
                                    </p:set>
                                    <p:anim calcmode="lin" valueType="num">
                                      <p:cBhvr>
                                        <p:cTn id="11" dur="500" fill="hold"/>
                                        <p:tgtEl>
                                          <p:spTgt spid="1926150"/>
                                        </p:tgtEl>
                                        <p:attrNameLst>
                                          <p:attrName>ppt_w</p:attrName>
                                        </p:attrNameLst>
                                      </p:cBhvr>
                                      <p:tavLst>
                                        <p:tav tm="0">
                                          <p:val>
                                            <p:fltVal val="0"/>
                                          </p:val>
                                        </p:tav>
                                        <p:tav tm="100000">
                                          <p:val>
                                            <p:strVal val="#ppt_w"/>
                                          </p:val>
                                        </p:tav>
                                      </p:tavLst>
                                    </p:anim>
                                    <p:anim calcmode="lin" valueType="num">
                                      <p:cBhvr>
                                        <p:cTn id="12" dur="500" fill="hold"/>
                                        <p:tgtEl>
                                          <p:spTgt spid="192615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Lst>
  </p:timing>
</p:sld>
</file>

<file path=ppt/slides/slide9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174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174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2D49CA0-B047-4B42-9E08-5BCAF29776AF}" type="slidenum">
              <a:rPr lang="en-US" sz="900"/>
              <a:pPr algn="r" eaLnBrk="0" hangingPunct="0">
                <a:lnSpc>
                  <a:spcPct val="85000"/>
                </a:lnSpc>
                <a:spcBef>
                  <a:spcPct val="20000"/>
                </a:spcBef>
              </a:pPr>
              <a:t>91</a:t>
            </a:fld>
            <a:endParaRPr lang="en-US" sz="900"/>
          </a:p>
        </p:txBody>
      </p:sp>
      <p:sp>
        <p:nvSpPr>
          <p:cNvPr id="31750" name="Rectangle 7"/>
          <p:cNvSpPr>
            <a:spLocks noGrp="1" noChangeArrowheads="1"/>
          </p:cNvSpPr>
          <p:nvPr>
            <p:ph type="title" idx="4294967295"/>
          </p:nvPr>
        </p:nvSpPr>
        <p:spPr>
          <a:xfrm>
            <a:off x="117984" y="103394"/>
            <a:ext cx="7667626" cy="860425"/>
          </a:xfrm>
        </p:spPr>
        <p:txBody>
          <a:bodyPr/>
          <a:lstStyle/>
          <a:p>
            <a:r>
              <a:rPr lang="en-US" dirty="0" smtClean="0"/>
              <a:t>Interest Rate on Convention 30-Year Mortgages: Up a Bit, 1990–2014*</a:t>
            </a:r>
          </a:p>
        </p:txBody>
      </p:sp>
      <p:sp>
        <p:nvSpPr>
          <p:cNvPr id="31751" name="Text Box 5"/>
          <p:cNvSpPr txBox="1">
            <a:spLocks noChangeArrowheads="1"/>
          </p:cNvSpPr>
          <p:nvPr/>
        </p:nvSpPr>
        <p:spPr bwMode="auto">
          <a:xfrm>
            <a:off x="0" y="6285566"/>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*Monthly, </a:t>
            </a:r>
            <a:r>
              <a:rPr lang="en-US" sz="1100" dirty="0" smtClean="0"/>
              <a:t>through May 2014.              </a:t>
            </a:r>
            <a:r>
              <a:rPr lang="en-US" sz="1100" dirty="0"/>
              <a:t>Note: Recessions indicated by gray shaded columns.</a:t>
            </a:r>
          </a:p>
          <a:p>
            <a:pPr eaLnBrk="0" hangingPunct="0">
              <a:lnSpc>
                <a:spcPct val="85000"/>
              </a:lnSpc>
              <a:spcBef>
                <a:spcPct val="25000"/>
              </a:spcBef>
              <a:buClr>
                <a:schemeClr val="accent2"/>
              </a:buClr>
              <a:buFont typeface="Wingdings" pitchFamily="2" charset="2"/>
              <a:buNone/>
            </a:pPr>
            <a:r>
              <a:rPr lang="en-US" sz="1100" dirty="0"/>
              <a:t>Sources: Federal Reserve Bank at </a:t>
            </a:r>
            <a:r>
              <a:rPr lang="en-US" sz="1100" dirty="0" smtClean="0">
                <a:hlinkClick r:id="rId4"/>
              </a:rPr>
              <a:t>http://www.federalreserve.gov/releases/h15/data.htm</a:t>
            </a:r>
            <a:r>
              <a:rPr lang="en-US" sz="1100" dirty="0" smtClean="0"/>
              <a:t>.  </a:t>
            </a:r>
            <a:r>
              <a:rPr lang="en-US" sz="1100" dirty="0"/>
              <a:t/>
            </a:r>
            <a:br>
              <a:rPr lang="en-US" sz="1100" dirty="0"/>
            </a:br>
            <a:r>
              <a:rPr lang="en-US" sz="1100" dirty="0"/>
              <a:t>National Bureau of Economic Research (recession dates); Insurance Information Institutes.</a:t>
            </a:r>
          </a:p>
        </p:txBody>
      </p:sp>
      <p:graphicFrame>
        <p:nvGraphicFramePr>
          <p:cNvPr id="31746" name="Object 8"/>
          <p:cNvGraphicFramePr>
            <a:graphicFrameLocks noChangeAspect="1"/>
          </p:cNvGraphicFramePr>
          <p:nvPr>
            <p:extLst/>
          </p:nvPr>
        </p:nvGraphicFramePr>
        <p:xfrm>
          <a:off x="463550" y="977900"/>
          <a:ext cx="8404225" cy="4838700"/>
        </p:xfrm>
        <a:graphic>
          <a:graphicData uri="http://schemas.openxmlformats.org/presentationml/2006/ole">
            <mc:AlternateContent xmlns:mc="http://schemas.openxmlformats.org/markup-compatibility/2006">
              <mc:Choice xmlns:v="urn:schemas-microsoft-com:vml" Requires="v">
                <p:oleObj spid="_x0000_s27867181" name="Chart" r:id="rId5" imgW="8343872" imgH="4381562" progId="MSGraph.Chart.8">
                  <p:embed followColorScheme="full"/>
                </p:oleObj>
              </mc:Choice>
              <mc:Fallback>
                <p:oleObj name="Chart" r:id="rId5" imgW="8343872" imgH="4381562" progId="MSGraph.Chart.8">
                  <p:embed followColorScheme="full"/>
                  <p:pic>
                    <p:nvPicPr>
                      <p:cNvPr id="0" name=""/>
                      <p:cNvPicPr>
                        <a:picLocks noChangeAspect="1" noChangeArrowheads="1"/>
                      </p:cNvPicPr>
                      <p:nvPr/>
                    </p:nvPicPr>
                    <p:blipFill>
                      <a:blip r:embed="rId6"/>
                      <a:srcRect/>
                      <a:stretch>
                        <a:fillRect/>
                      </a:stretch>
                    </p:blipFill>
                    <p:spPr bwMode="auto">
                      <a:xfrm>
                        <a:off x="463550" y="977900"/>
                        <a:ext cx="8404225"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AutoShape 38"/>
          <p:cNvSpPr>
            <a:spLocks noChangeArrowheads="1"/>
          </p:cNvSpPr>
          <p:nvPr/>
        </p:nvSpPr>
        <p:spPr bwMode="blackWhite">
          <a:xfrm>
            <a:off x="3054144" y="4073013"/>
            <a:ext cx="3066435" cy="809625"/>
          </a:xfrm>
          <a:prstGeom prst="wedgeRectCallout">
            <a:avLst>
              <a:gd name="adj1" fmla="val 73876"/>
              <a:gd name="adj2" fmla="val -11758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Yields on </a:t>
            </a:r>
            <a:r>
              <a:rPr lang="en-US" sz="1400" b="1" dirty="0" smtClean="0">
                <a:solidFill>
                  <a:schemeClr val="bg1"/>
                </a:solidFill>
              </a:rPr>
              <a:t>30-Year mortgages have </a:t>
            </a:r>
            <a:r>
              <a:rPr lang="en-US" sz="1400" b="1" dirty="0">
                <a:solidFill>
                  <a:schemeClr val="bg1"/>
                </a:solidFill>
              </a:rPr>
              <a:t>been </a:t>
            </a:r>
            <a:r>
              <a:rPr lang="en-US" sz="1400" b="1" dirty="0" smtClean="0">
                <a:solidFill>
                  <a:schemeClr val="bg1"/>
                </a:solidFill>
              </a:rPr>
              <a:t>below 6% for a six years</a:t>
            </a:r>
            <a:endParaRPr lang="en-US" sz="1400" b="1" dirty="0">
              <a:solidFill>
                <a:schemeClr val="bg1"/>
              </a:solidFill>
            </a:endParaRPr>
          </a:p>
        </p:txBody>
      </p:sp>
      <p:sp>
        <p:nvSpPr>
          <p:cNvPr id="10" name="Oval 8"/>
          <p:cNvSpPr>
            <a:spLocks noChangeArrowheads="1"/>
          </p:cNvSpPr>
          <p:nvPr/>
        </p:nvSpPr>
        <p:spPr bwMode="auto">
          <a:xfrm rot="16200000">
            <a:off x="8146331" y="3634706"/>
            <a:ext cx="1061884" cy="584095"/>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31754" name="Rectangle 4"/>
          <p:cNvSpPr>
            <a:spLocks noChangeArrowheads="1"/>
          </p:cNvSpPr>
          <p:nvPr/>
        </p:nvSpPr>
        <p:spPr bwMode="blackWhite">
          <a:xfrm>
            <a:off x="447675" y="5667375"/>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Rising mortgage interest rates have impacted home sales but are unlikely to derail the recovery on housing</a:t>
            </a:r>
            <a:endParaRPr lang="en-US" sz="1600" b="1" dirty="0">
              <a:solidFill>
                <a:schemeClr val="bg1"/>
              </a:solidFill>
            </a:endParaRPr>
          </a:p>
        </p:txBody>
      </p:sp>
      <p:sp>
        <p:nvSpPr>
          <p:cNvPr id="11" name="AutoShape 38"/>
          <p:cNvSpPr>
            <a:spLocks noChangeArrowheads="1"/>
          </p:cNvSpPr>
          <p:nvPr/>
        </p:nvSpPr>
        <p:spPr bwMode="blackWhite">
          <a:xfrm>
            <a:off x="5692877" y="1420454"/>
            <a:ext cx="3091631" cy="1190011"/>
          </a:xfrm>
          <a:prstGeom prst="wedgeRectCallout">
            <a:avLst>
              <a:gd name="adj1" fmla="val 40614"/>
              <a:gd name="adj2" fmla="val 11765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Mortgages rates plunged to near-record lows in early 2013 but rose as the Fed initiated tapering in its QE program</a:t>
            </a:r>
            <a:endParaRPr lang="en-US" sz="1400" b="1" dirty="0">
              <a:solidFill>
                <a:schemeClr val="bg1"/>
              </a:solidFill>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91</a:t>
            </a:fld>
            <a:endParaRPr lang="en-US"/>
          </a:p>
        </p:txBody>
      </p:sp>
    </p:spTree>
    <p:extLst>
      <p:ext uri="{BB962C8B-B14F-4D97-AF65-F5344CB8AC3E}">
        <p14:creationId xmlns:p14="http://schemas.microsoft.com/office/powerpoint/2010/main" val="151376175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17" presetClass="entr" presetSubtype="4"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ppt_x</p:attrName>
                                        </p:attrNameLst>
                                      </p:cBhvr>
                                      <p:tavLst>
                                        <p:tav tm="0">
                                          <p:val>
                                            <p:strVal val="#ppt_x"/>
                                          </p:val>
                                        </p:tav>
                                        <p:tav tm="100000">
                                          <p:val>
                                            <p:strVal val="#ppt_x"/>
                                          </p:val>
                                        </p:tav>
                                      </p:tavLst>
                                    </p:anim>
                                    <p:anim calcmode="lin" valueType="num">
                                      <p:cBhvr>
                                        <p:cTn id="12" dur="500" fill="hold"/>
                                        <p:tgtEl>
                                          <p:spTgt spid="10"/>
                                        </p:tgtEl>
                                        <p:attrNameLst>
                                          <p:attrName>ppt_y</p:attrName>
                                        </p:attrNameLst>
                                      </p:cBhvr>
                                      <p:tavLst>
                                        <p:tav tm="0">
                                          <p:val>
                                            <p:strVal val="#ppt_y+#ppt_h/2"/>
                                          </p:val>
                                        </p:tav>
                                        <p:tav tm="100000">
                                          <p:val>
                                            <p:strVal val="#ppt_y"/>
                                          </p:val>
                                        </p:tav>
                                      </p:tavLst>
                                    </p:anim>
                                    <p:anim calcmode="lin" valueType="num">
                                      <p:cBhvr>
                                        <p:cTn id="13" dur="500" fill="hold"/>
                                        <p:tgtEl>
                                          <p:spTgt spid="10"/>
                                        </p:tgtEl>
                                        <p:attrNameLst>
                                          <p:attrName>ppt_w</p:attrName>
                                        </p:attrNameLst>
                                      </p:cBhvr>
                                      <p:tavLst>
                                        <p:tav tm="0">
                                          <p:val>
                                            <p:strVal val="#ppt_w"/>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childTnLst>
                                </p:cTn>
                              </p:par>
                            </p:childTnLst>
                          </p:cTn>
                        </p:par>
                        <p:par>
                          <p:cTn id="15" fill="hold">
                            <p:stCondLst>
                              <p:cond delay="2500"/>
                            </p:stCondLst>
                            <p:childTnLst>
                              <p:par>
                                <p:cTn id="16" presetID="22" presetClass="entr" presetSubtype="8" fill="hold" grpId="0" nodeType="afterEffect">
                                  <p:stCondLst>
                                    <p:cond delay="50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5"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smtClean="0">
                <a:solidFill>
                  <a:srgbClr val="FFFFFF"/>
                </a:solidFill>
                <a:latin typeface="Arial" charset="0"/>
                <a:cs typeface="Arial" charset="0"/>
              </a:rPr>
              <a:t>12/01/09 - 9pm</a:t>
            </a:r>
          </a:p>
        </p:txBody>
      </p:sp>
      <p:sp>
        <p:nvSpPr>
          <p:cNvPr id="8196"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smtClean="0">
                <a:solidFill>
                  <a:srgbClr val="FFFFFF"/>
                </a:solidFill>
                <a:latin typeface="Arial" charset="0"/>
                <a:cs typeface="Arial" charset="0"/>
              </a:rPr>
              <a:t>eSlide – P6466 – The Financial Crisis and the Future of the P/C</a:t>
            </a:r>
          </a:p>
        </p:txBody>
      </p:sp>
      <p:sp>
        <p:nvSpPr>
          <p:cNvPr id="819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5CA7A687-7399-4D14-BB9C-CB97F4ED43B6}" type="slidenum">
              <a:rPr lang="en-US" sz="900" smtClean="0">
                <a:solidFill>
                  <a:srgbClr val="000000"/>
                </a:solidFill>
                <a:latin typeface="Arial" charset="0"/>
                <a:cs typeface="Arial" charset="0"/>
              </a:rPr>
              <a:pPr algn="r" eaLnBrk="0" fontAlgn="base" hangingPunct="0">
                <a:lnSpc>
                  <a:spcPct val="85000"/>
                </a:lnSpc>
                <a:spcBef>
                  <a:spcPct val="20000"/>
                </a:spcBef>
                <a:spcAft>
                  <a:spcPct val="0"/>
                </a:spcAft>
              </a:pPr>
              <a:t>92</a:t>
            </a:fld>
            <a:endParaRPr lang="en-US" sz="900" smtClean="0">
              <a:solidFill>
                <a:srgbClr val="000000"/>
              </a:solidFill>
              <a:latin typeface="Arial" charset="0"/>
              <a:cs typeface="Arial" charset="0"/>
            </a:endParaRPr>
          </a:p>
        </p:txBody>
      </p:sp>
      <p:sp>
        <p:nvSpPr>
          <p:cNvPr id="1938437" name="Rectangle 5"/>
          <p:cNvSpPr>
            <a:spLocks noChangeArrowheads="1"/>
          </p:cNvSpPr>
          <p:nvPr/>
        </p:nvSpPr>
        <p:spPr bwMode="blackWhite">
          <a:xfrm>
            <a:off x="503494" y="5500689"/>
            <a:ext cx="8207375" cy="914349"/>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2000" b="1" dirty="0" smtClean="0">
                <a:solidFill>
                  <a:srgbClr val="FFFFFF"/>
                </a:solidFill>
              </a:rPr>
              <a:t>Mortgage Interest Rates Were Expected to Continue to Rise as the Fed Pursued Tapering and the Economy Recovered; Rates Are Still Low by Historical Standards</a:t>
            </a:r>
            <a:endParaRPr lang="en-US" sz="2000" b="1" dirty="0" smtClean="0">
              <a:solidFill>
                <a:srgbClr val="FFFFFF"/>
              </a:solidFill>
              <a:latin typeface="Arial" charset="0"/>
              <a:cs typeface="Arial" charset="0"/>
            </a:endParaRPr>
          </a:p>
        </p:txBody>
      </p:sp>
      <p:graphicFrame>
        <p:nvGraphicFramePr>
          <p:cNvPr id="8194" name="Object 7"/>
          <p:cNvGraphicFramePr>
            <a:graphicFrameLocks noChangeAspect="1"/>
          </p:cNvGraphicFramePr>
          <p:nvPr>
            <p:extLst/>
          </p:nvPr>
        </p:nvGraphicFramePr>
        <p:xfrm>
          <a:off x="317500" y="1243011"/>
          <a:ext cx="8499475" cy="4286250"/>
        </p:xfrm>
        <a:graphic>
          <a:graphicData uri="http://schemas.openxmlformats.org/presentationml/2006/ole">
            <mc:AlternateContent xmlns:mc="http://schemas.openxmlformats.org/markup-compatibility/2006">
              <mc:Choice xmlns:v="urn:schemas-microsoft-com:vml" Requires="v">
                <p:oleObj spid="_x0000_s27868206" name="Chart" r:id="rId5" imgW="8296363" imgH="3762334" progId="MSGraph.Chart.8">
                  <p:embed followColorScheme="full"/>
                </p:oleObj>
              </mc:Choice>
              <mc:Fallback>
                <p:oleObj name="Chart" r:id="rId5" imgW="8296363" imgH="3762334" progId="MSGraph.Chart.8">
                  <p:embed followColorScheme="full"/>
                  <p:pic>
                    <p:nvPicPr>
                      <p:cNvPr id="0" name=""/>
                      <p:cNvPicPr>
                        <a:picLocks noChangeAspect="1" noChangeArrowheads="1"/>
                      </p:cNvPicPr>
                      <p:nvPr/>
                    </p:nvPicPr>
                    <p:blipFill>
                      <a:blip r:embed="rId6"/>
                      <a:srcRect/>
                      <a:stretch>
                        <a:fillRect/>
                      </a:stretch>
                    </p:blipFill>
                    <p:spPr bwMode="gray">
                      <a:xfrm>
                        <a:off x="317500" y="1243011"/>
                        <a:ext cx="8499475" cy="4286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AutoShape 14"/>
          <p:cNvSpPr>
            <a:spLocks noChangeArrowheads="1"/>
          </p:cNvSpPr>
          <p:nvPr/>
        </p:nvSpPr>
        <p:spPr bwMode="blackWhite">
          <a:xfrm>
            <a:off x="5886655" y="1062695"/>
            <a:ext cx="2714420" cy="1181100"/>
          </a:xfrm>
          <a:prstGeom prst="wedgeRectCallout">
            <a:avLst>
              <a:gd name="adj1" fmla="val 45998"/>
              <a:gd name="adj2" fmla="val 13122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b="1" dirty="0" smtClean="0">
                <a:solidFill>
                  <a:srgbClr val="FFFFFF"/>
                </a:solidFill>
              </a:rPr>
              <a:t>30-year mortgage rates are down nearly 40 basis points since early January</a:t>
            </a:r>
            <a:endParaRPr lang="en-US" b="1" dirty="0" smtClean="0">
              <a:solidFill>
                <a:srgbClr val="FFFFFF"/>
              </a:solidFill>
              <a:latin typeface="Arial" charset="0"/>
              <a:cs typeface="Arial" charset="0"/>
            </a:endParaRPr>
          </a:p>
        </p:txBody>
      </p:sp>
      <p:sp>
        <p:nvSpPr>
          <p:cNvPr id="10" name="Rectangle 7"/>
          <p:cNvSpPr txBox="1">
            <a:spLocks noChangeArrowheads="1"/>
          </p:cNvSpPr>
          <p:nvPr/>
        </p:nvSpPr>
        <p:spPr bwMode="black">
          <a:xfrm>
            <a:off x="117983" y="103394"/>
            <a:ext cx="7831397"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30-Year Mortgages in 2014 Are Falling! What</a:t>
            </a:r>
            <a:r>
              <a:rPr kumimoji="0" lang="en-US" sz="3000" b="1" i="0" u="none" strike="noStrike" kern="0" cap="none" spc="0" normalizeH="0" noProof="0" dirty="0" smtClean="0">
                <a:ln>
                  <a:noFill/>
                </a:ln>
                <a:solidFill>
                  <a:srgbClr val="225A7A"/>
                </a:solidFill>
                <a:effectLst/>
                <a:uLnTx/>
                <a:uFillTx/>
                <a:latin typeface="Arial" charset="0"/>
                <a:ea typeface="+mj-ea"/>
                <a:cs typeface="+mj-cs"/>
              </a:rPr>
              <a:t> Will Be the Impact </a:t>
            </a:r>
            <a:r>
              <a:rPr lang="en-US" sz="3000" b="1" kern="0" dirty="0" smtClean="0">
                <a:solidFill>
                  <a:srgbClr val="225A7A"/>
                </a:solidFill>
                <a:ea typeface="+mj-ea"/>
                <a:cs typeface="+mj-cs"/>
              </a:rPr>
              <a:t>on Construction?</a:t>
            </a:r>
            <a:endParaRPr kumimoji="0" lang="en-US" sz="3000" b="1" i="0" u="none" strike="noStrike" kern="0" cap="none" spc="0" normalizeH="0" baseline="0" noProof="0" dirty="0" smtClean="0">
              <a:ln>
                <a:noFill/>
              </a:ln>
              <a:solidFill>
                <a:srgbClr val="225A7A"/>
              </a:solidFill>
              <a:effectLst/>
              <a:uLnTx/>
              <a:uFillTx/>
              <a:latin typeface="Arial" charset="0"/>
              <a:ea typeface="+mj-ea"/>
              <a:cs typeface="+mj-cs"/>
            </a:endParaRPr>
          </a:p>
        </p:txBody>
      </p:sp>
      <p:sp>
        <p:nvSpPr>
          <p:cNvPr id="11" name="Text Box 5"/>
          <p:cNvSpPr txBox="1">
            <a:spLocks noChangeArrowheads="1"/>
          </p:cNvSpPr>
          <p:nvPr/>
        </p:nvSpPr>
        <p:spPr bwMode="auto">
          <a:xfrm>
            <a:off x="0" y="6429751"/>
            <a:ext cx="87249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*Weekly through June 5, 2014.</a:t>
            </a:r>
            <a:endParaRPr lang="en-US" sz="1100" dirty="0"/>
          </a:p>
          <a:p>
            <a:pPr eaLnBrk="0" hangingPunct="0">
              <a:lnSpc>
                <a:spcPct val="85000"/>
              </a:lnSpc>
              <a:spcBef>
                <a:spcPct val="25000"/>
              </a:spcBef>
              <a:buClr>
                <a:schemeClr val="accent2"/>
              </a:buClr>
              <a:buFont typeface="Wingdings" pitchFamily="2" charset="2"/>
              <a:buNone/>
            </a:pPr>
            <a:r>
              <a:rPr lang="en-US" sz="1100" dirty="0"/>
              <a:t>Sources: Federal Reserve Bank at </a:t>
            </a:r>
            <a:r>
              <a:rPr lang="en-US" sz="1100" dirty="0" smtClean="0">
                <a:hlinkClick r:id="rId7"/>
              </a:rPr>
              <a:t>http://www.federalreserve.gov/releases/h15/data.htm</a:t>
            </a:r>
            <a:r>
              <a:rPr lang="en-US" sz="1100" dirty="0" smtClean="0"/>
              <a:t>.;  </a:t>
            </a:r>
            <a:r>
              <a:rPr lang="en-US" sz="1100" dirty="0"/>
              <a:t>Insurance Information Institutes.</a:t>
            </a:r>
          </a:p>
        </p:txBody>
      </p:sp>
    </p:spTree>
    <p:custDataLst>
      <p:tags r:id="rId2"/>
    </p:custDataLst>
    <p:extLst>
      <p:ext uri="{BB962C8B-B14F-4D97-AF65-F5344CB8AC3E}">
        <p14:creationId xmlns:p14="http://schemas.microsoft.com/office/powerpoint/2010/main" val="3005258722"/>
      </p:ext>
    </p:extLst>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105"/>
          <p:cNvSpPr>
            <a:spLocks noGrp="1" noChangeArrowheads="1"/>
          </p:cNvSpPr>
          <p:nvPr>
            <p:ph type="dt" sz="half" idx="10"/>
          </p:nvPr>
        </p:nvSpPr>
        <p:spPr>
          <a:ln/>
        </p:spPr>
        <p:txBody>
          <a:bodyPr/>
          <a:lstStyle/>
          <a:p>
            <a:r>
              <a:rPr lang="en-US"/>
              <a:t>12/01/09 - 9pm</a:t>
            </a:r>
          </a:p>
        </p:txBody>
      </p:sp>
      <p:sp>
        <p:nvSpPr>
          <p:cNvPr id="8" name="Rectangle 106"/>
          <p:cNvSpPr>
            <a:spLocks noGrp="1" noChangeArrowheads="1"/>
          </p:cNvSpPr>
          <p:nvPr>
            <p:ph type="ftr" sz="quarter" idx="11"/>
          </p:nvPr>
        </p:nvSpPr>
        <p:spPr>
          <a:ln/>
        </p:spPr>
        <p:txBody>
          <a:bodyPr/>
          <a:lstStyle/>
          <a:p>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p>
            <a:fld id="{1AA7DCC4-C3E5-453E-9648-57F98E722F0C}" type="slidenum">
              <a:rPr lang="en-US"/>
              <a:pPr/>
              <a:t>93</a:t>
            </a:fld>
            <a:endParaRPr lang="en-US"/>
          </a:p>
        </p:txBody>
      </p:sp>
      <p:sp>
        <p:nvSpPr>
          <p:cNvPr id="1989634" name="Rectangle 2"/>
          <p:cNvSpPr>
            <a:spLocks noGrp="1" noChangeArrowheads="1"/>
          </p:cNvSpPr>
          <p:nvPr>
            <p:ph type="title"/>
          </p:nvPr>
        </p:nvSpPr>
        <p:spPr/>
        <p:txBody>
          <a:bodyPr/>
          <a:lstStyle/>
          <a:p>
            <a:r>
              <a:rPr lang="en-US" dirty="0" smtClean="0"/>
              <a:t>New Home Inventories and Rental Vacancy Rates, 2003-2013*</a:t>
            </a:r>
          </a:p>
        </p:txBody>
      </p:sp>
      <p:graphicFrame>
        <p:nvGraphicFramePr>
          <p:cNvPr id="1989635" name="Object 3"/>
          <p:cNvGraphicFramePr>
            <a:graphicFrameLocks noGrp="1"/>
          </p:cNvGraphicFramePr>
          <p:nvPr>
            <p:ph type="chart" idx="4294967295"/>
          </p:nvPr>
        </p:nvGraphicFramePr>
        <p:xfrm>
          <a:off x="300038" y="1620838"/>
          <a:ext cx="8542337" cy="4511675"/>
        </p:xfrm>
        <a:graphic>
          <a:graphicData uri="http://schemas.openxmlformats.org/presentationml/2006/ole">
            <mc:AlternateContent xmlns:mc="http://schemas.openxmlformats.org/markup-compatibility/2006">
              <mc:Choice xmlns:v="urn:schemas-microsoft-com:vml" Requires="v">
                <p:oleObj spid="_x0000_s25401411" name="Chart" r:id="rId4" imgW="8601126" imgH="4543522" progId="MSGraph.Chart.8">
                  <p:embed followColorScheme="full"/>
                </p:oleObj>
              </mc:Choice>
              <mc:Fallback>
                <p:oleObj name="Chart" r:id="rId4" imgW="8601126" imgH="4543522" progId="MSGraph.Chart.8">
                  <p:embed followColorScheme="full"/>
                  <p:pic>
                    <p:nvPicPr>
                      <p:cNvPr id="0" name="Object 3"/>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300038" y="1620838"/>
                        <a:ext cx="8542337" cy="451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89636" name="Rectangle 4"/>
          <p:cNvSpPr>
            <a:spLocks noChangeArrowheads="1"/>
          </p:cNvSpPr>
          <p:nvPr/>
        </p:nvSpPr>
        <p:spPr bwMode="black">
          <a:xfrm>
            <a:off x="347663" y="1266825"/>
            <a:ext cx="8534400" cy="220663"/>
          </a:xfrm>
          <a:prstGeom prst="rect">
            <a:avLst/>
          </a:prstGeom>
          <a:noFill/>
          <a:ln w="9525" algn="ctr">
            <a:noFill/>
            <a:miter lim="800000"/>
            <a:headEnd/>
            <a:tailEnd/>
          </a:ln>
          <a:effectLst/>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(Thousands)</a:t>
            </a:r>
            <a:endParaRPr lang="en-US" sz="1600" b="1" dirty="0">
              <a:solidFill>
                <a:srgbClr val="225A7A"/>
              </a:solidFill>
            </a:endParaRPr>
          </a:p>
        </p:txBody>
      </p:sp>
      <p:sp>
        <p:nvSpPr>
          <p:cNvPr id="1989639" name="AutoShape 7"/>
          <p:cNvSpPr>
            <a:spLocks noChangeArrowheads="1"/>
          </p:cNvSpPr>
          <p:nvPr/>
        </p:nvSpPr>
        <p:spPr bwMode="blackWhite">
          <a:xfrm>
            <a:off x="1652229" y="4675239"/>
            <a:ext cx="3347475" cy="845164"/>
          </a:xfrm>
          <a:prstGeom prst="wedgeRectCallout">
            <a:avLst>
              <a:gd name="adj1" fmla="val 121823"/>
              <a:gd name="adj2" fmla="val -170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Low new home inventories and falling vacancy rates bode well for residential construction</a:t>
            </a:r>
            <a:endParaRPr lang="en-US" sz="1600" b="1" dirty="0">
              <a:solidFill>
                <a:schemeClr val="bg1"/>
              </a:solidFill>
            </a:endParaRPr>
          </a:p>
        </p:txBody>
      </p:sp>
      <p:sp>
        <p:nvSpPr>
          <p:cNvPr id="10" name="Rectangle 5"/>
          <p:cNvSpPr>
            <a:spLocks noChangeArrowheads="1"/>
          </p:cNvSpPr>
          <p:nvPr/>
        </p:nvSpPr>
        <p:spPr bwMode="auto">
          <a:xfrm>
            <a:off x="0" y="6449415"/>
            <a:ext cx="75692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*2013 figure is a seasonally adjusted annual rate as of June.</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US Department of Commerce; Insurance Information Institute. </a:t>
            </a:r>
            <a:endParaRPr lang="en-US" sz="11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89639"/>
                                        </p:tgtEl>
                                        <p:attrNameLst>
                                          <p:attrName>style.visibility</p:attrName>
                                        </p:attrNameLst>
                                      </p:cBhvr>
                                      <p:to>
                                        <p:strVal val="visible"/>
                                      </p:to>
                                    </p:set>
                                    <p:animEffect transition="in" filter="wipe(right)">
                                      <p:cBhvr>
                                        <p:cTn id="7" dur="500"/>
                                        <p:tgtEl>
                                          <p:spTgt spid="19896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9639" grpId="0" animBg="1"/>
    </p:bldLst>
  </p:timing>
</p:sld>
</file>

<file path=ppt/slides/slide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94</a:t>
            </a:fld>
            <a:endParaRPr lang="en-US" smtClean="0"/>
          </a:p>
        </p:txBody>
      </p:sp>
      <p:sp>
        <p:nvSpPr>
          <p:cNvPr id="66566" name="Rectangle 11"/>
          <p:cNvSpPr>
            <a:spLocks noGrp="1" noChangeArrowheads="1"/>
          </p:cNvSpPr>
          <p:nvPr>
            <p:ph type="title"/>
          </p:nvPr>
        </p:nvSpPr>
        <p:spPr/>
        <p:txBody>
          <a:bodyPr/>
          <a:lstStyle/>
          <a:p>
            <a:r>
              <a:rPr lang="en-US" dirty="0" smtClean="0"/>
              <a:t>Change from Peak in New Construction Expenditures to 2013*</a:t>
            </a:r>
          </a:p>
        </p:txBody>
      </p:sp>
      <p:graphicFrame>
        <p:nvGraphicFramePr>
          <p:cNvPr id="66562" name="Object 4"/>
          <p:cNvGraphicFramePr>
            <a:graphicFrameLocks noChangeAspect="1"/>
          </p:cNvGraphicFramePr>
          <p:nvPr/>
        </p:nvGraphicFramePr>
        <p:xfrm>
          <a:off x="39688" y="1638300"/>
          <a:ext cx="8867775" cy="3771900"/>
        </p:xfrm>
        <a:graphic>
          <a:graphicData uri="http://schemas.openxmlformats.org/presentationml/2006/ole">
            <mc:AlternateContent xmlns:mc="http://schemas.openxmlformats.org/markup-compatibility/2006">
              <mc:Choice xmlns:v="urn:schemas-microsoft-com:vml" Requires="v">
                <p:oleObj spid="_x0000_s25402435" name="Chart" r:id="rId4" imgW="8534451" imgH="3771782" progId="MSGraph.Chart.8">
                  <p:embed followColorScheme="full"/>
                </p:oleObj>
              </mc:Choice>
              <mc:Fallback>
                <p:oleObj name="Chart" r:id="rId4" imgW="8534451" imgH="3771782" progId="MSGraph.Chart.8">
                  <p:embed followColorScheme="full"/>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39688" y="1638300"/>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206477" y="5464175"/>
            <a:ext cx="8760542" cy="70065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Despite Recent Improvements, Construction Activity (and Employment) Remains Far Below Pre-Crisis Peaks</a:t>
            </a:r>
            <a:endParaRPr lang="en-US" b="1" dirty="0">
              <a:solidFill>
                <a:srgbClr val="FFFFFF"/>
              </a:solidFill>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Change (%)</a:t>
            </a:r>
            <a:endParaRPr lang="en-US" sz="1600" b="1" dirty="0">
              <a:solidFill>
                <a:srgbClr val="225A7A"/>
              </a:solidFill>
            </a:endParaRPr>
          </a:p>
        </p:txBody>
      </p:sp>
      <p:sp>
        <p:nvSpPr>
          <p:cNvPr id="12" name="Rectangle 5"/>
          <p:cNvSpPr>
            <a:spLocks noChangeArrowheads="1"/>
          </p:cNvSpPr>
          <p:nvPr/>
        </p:nvSpPr>
        <p:spPr bwMode="auto">
          <a:xfrm>
            <a:off x="0" y="6263210"/>
            <a:ext cx="7569200" cy="65479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Note: Year in parentheses is the year of peak expenditure.</a:t>
            </a:r>
          </a:p>
          <a:p>
            <a:pPr eaLnBrk="0" hangingPunct="0">
              <a:lnSpc>
                <a:spcPct val="85000"/>
              </a:lnSpc>
              <a:spcBef>
                <a:spcPct val="25000"/>
              </a:spcBef>
              <a:buClr>
                <a:schemeClr val="accent2"/>
              </a:buClr>
              <a:buFont typeface="Wingdings" pitchFamily="2" charset="2"/>
              <a:buNone/>
            </a:pPr>
            <a:r>
              <a:rPr lang="en-US" sz="1100" dirty="0" smtClean="0"/>
              <a:t>*2013 figure is a seasonally adjusted annual rate as of June.</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US Department of Commerce; Insurance Information Institute. </a:t>
            </a:r>
            <a:endParaRPr lang="en-US" sz="1100" dirty="0"/>
          </a:p>
        </p:txBody>
      </p:sp>
      <p:sp>
        <p:nvSpPr>
          <p:cNvPr id="13" name="Rectangle 3"/>
          <p:cNvSpPr>
            <a:spLocks noChangeArrowheads="1"/>
          </p:cNvSpPr>
          <p:nvPr/>
        </p:nvSpPr>
        <p:spPr bwMode="black">
          <a:xfrm>
            <a:off x="1343696" y="1460090"/>
            <a:ext cx="3508507" cy="335747"/>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Residential</a:t>
            </a:r>
            <a:endParaRPr lang="en-US" sz="2400" b="1" u="sng" dirty="0">
              <a:solidFill>
                <a:srgbClr val="225A7A"/>
              </a:solidFill>
            </a:endParaRPr>
          </a:p>
        </p:txBody>
      </p:sp>
      <p:sp>
        <p:nvSpPr>
          <p:cNvPr id="14" name="Rectangle 3"/>
          <p:cNvSpPr>
            <a:spLocks noChangeArrowheads="1"/>
          </p:cNvSpPr>
          <p:nvPr/>
        </p:nvSpPr>
        <p:spPr bwMode="black">
          <a:xfrm>
            <a:off x="3678850" y="1465008"/>
            <a:ext cx="3508507" cy="335747"/>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Nonresidential</a:t>
            </a:r>
            <a:endParaRPr lang="en-US" sz="2400" b="1" u="sng" dirty="0">
              <a:solidFill>
                <a:srgbClr val="225A7A"/>
              </a:solidFill>
            </a:endParaRPr>
          </a:p>
        </p:txBody>
      </p:sp>
      <p:sp>
        <p:nvSpPr>
          <p:cNvPr id="15" name="Rectangle 3"/>
          <p:cNvSpPr>
            <a:spLocks noChangeArrowheads="1"/>
          </p:cNvSpPr>
          <p:nvPr/>
        </p:nvSpPr>
        <p:spPr bwMode="black">
          <a:xfrm>
            <a:off x="7831389" y="1460092"/>
            <a:ext cx="1474839" cy="332399"/>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Govt.</a:t>
            </a:r>
            <a:endParaRPr lang="en-US" sz="2400" b="1" u="sng" dirty="0">
              <a:solidFill>
                <a:srgbClr val="225A7A"/>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26150"/>
                                        </p:tgtEl>
                                        <p:attrNameLst>
                                          <p:attrName>style.visibility</p:attrName>
                                        </p:attrNameLst>
                                      </p:cBhvr>
                                      <p:to>
                                        <p:strVal val="visible"/>
                                      </p:to>
                                    </p:set>
                                    <p:anim calcmode="lin" valueType="num">
                                      <p:cBhvr>
                                        <p:cTn id="7" dur="500" fill="hold"/>
                                        <p:tgtEl>
                                          <p:spTgt spid="1926150"/>
                                        </p:tgtEl>
                                        <p:attrNameLst>
                                          <p:attrName>ppt_w</p:attrName>
                                        </p:attrNameLst>
                                      </p:cBhvr>
                                      <p:tavLst>
                                        <p:tav tm="0">
                                          <p:val>
                                            <p:fltVal val="0"/>
                                          </p:val>
                                        </p:tav>
                                        <p:tav tm="100000">
                                          <p:val>
                                            <p:strVal val="#ppt_w"/>
                                          </p:val>
                                        </p:tav>
                                      </p:tavLst>
                                    </p:anim>
                                    <p:anim calcmode="lin" valueType="num">
                                      <p:cBhvr>
                                        <p:cTn id="8" dur="500" fill="hold"/>
                                        <p:tgtEl>
                                          <p:spTgt spid="192615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Lst>
  </p:timing>
</p:sld>
</file>

<file path=ppt/slides/slide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95</a:t>
            </a:fld>
            <a:endParaRPr lang="en-US" smtClean="0"/>
          </a:p>
        </p:txBody>
      </p:sp>
      <p:sp>
        <p:nvSpPr>
          <p:cNvPr id="66566" name="Rectangle 11"/>
          <p:cNvSpPr>
            <a:spLocks noGrp="1" noChangeArrowheads="1"/>
          </p:cNvSpPr>
          <p:nvPr>
            <p:ph type="title"/>
          </p:nvPr>
        </p:nvSpPr>
        <p:spPr/>
        <p:txBody>
          <a:bodyPr/>
          <a:lstStyle/>
          <a:p>
            <a:r>
              <a:rPr lang="en-US" dirty="0" smtClean="0"/>
              <a:t>Value of Construction Put in Place,   November 2013 vs. November 2012*</a:t>
            </a:r>
          </a:p>
        </p:txBody>
      </p:sp>
      <p:graphicFrame>
        <p:nvGraphicFramePr>
          <p:cNvPr id="66562" name="Object 4"/>
          <p:cNvGraphicFramePr>
            <a:graphicFrameLocks noChangeAspect="1"/>
          </p:cNvGraphicFramePr>
          <p:nvPr/>
        </p:nvGraphicFramePr>
        <p:xfrm>
          <a:off x="39688" y="1638300"/>
          <a:ext cx="8867775" cy="3771900"/>
        </p:xfrm>
        <a:graphic>
          <a:graphicData uri="http://schemas.openxmlformats.org/presentationml/2006/ole">
            <mc:AlternateContent xmlns:mc="http://schemas.openxmlformats.org/markup-compatibility/2006">
              <mc:Choice xmlns:v="urn:schemas-microsoft-com:vml" Requires="v">
                <p:oleObj spid="_x0000_s25403459" name="Chart" r:id="rId4" imgW="8534451" imgH="3771782" progId="MSGraph.Chart.8">
                  <p:embed followColorScheme="full"/>
                </p:oleObj>
              </mc:Choice>
              <mc:Fallback>
                <p:oleObj name="Chart" r:id="rId4" imgW="8534451" imgH="3771782" progId="MSGraph.Chart.8">
                  <p:embed followColorScheme="full"/>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39688" y="1638300"/>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461963" y="5464175"/>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Overall Construction Activity is Up, But Growth Is Entirely in the Private Sector as State/Local Government Budget Woes Continue</a:t>
            </a:r>
            <a:endParaRPr lang="en-US" b="1" dirty="0">
              <a:solidFill>
                <a:srgbClr val="FFFFFF"/>
              </a:solidFill>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926153" name="AutoShape 9"/>
          <p:cNvSpPr>
            <a:spLocks noChangeArrowheads="1"/>
          </p:cNvSpPr>
          <p:nvPr/>
        </p:nvSpPr>
        <p:spPr bwMode="blackWhite">
          <a:xfrm>
            <a:off x="1051425" y="3887856"/>
            <a:ext cx="2656417" cy="914398"/>
          </a:xfrm>
          <a:prstGeom prst="wedgeRectCallout">
            <a:avLst>
              <a:gd name="adj1" fmla="val 52894"/>
              <a:gd name="adj2" fmla="val -11022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Private sector construction activity is now up in the residential and nonresidential  segments</a:t>
            </a:r>
            <a:endParaRPr lang="en-US" sz="1400" b="1" dirty="0">
              <a:solidFill>
                <a:schemeClr val="bg1"/>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r>
              <a:rPr lang="en-US" sz="1100" dirty="0"/>
              <a:t/>
            </a:r>
            <a:br>
              <a:rPr lang="en-US" sz="1100" dirty="0"/>
            </a:br>
            <a:r>
              <a:rPr lang="en-US" sz="1100" dirty="0"/>
              <a:t>Source: U.S. Census </a:t>
            </a:r>
            <a:r>
              <a:rPr lang="en-US" sz="1100" dirty="0" smtClean="0"/>
              <a:t>Bureau, </a:t>
            </a:r>
            <a:r>
              <a:rPr lang="en-US" sz="1100" dirty="0" smtClean="0">
                <a:hlinkClick r:id="rId6"/>
              </a:rPr>
              <a:t>http://www.census.gov/construction/c30/c30index.html</a:t>
            </a:r>
            <a:r>
              <a:rPr lang="en-US" sz="1100" dirty="0" smtClean="0"/>
              <a:t> ; Insurance Information Institute.  </a:t>
            </a:r>
            <a:endParaRPr lang="en-US" sz="1100" dirty="0"/>
          </a:p>
        </p:txBody>
      </p:sp>
      <p:sp>
        <p:nvSpPr>
          <p:cNvPr id="17" name="Rectangle 3"/>
          <p:cNvSpPr>
            <a:spLocks noChangeArrowheads="1"/>
          </p:cNvSpPr>
          <p:nvPr/>
        </p:nvSpPr>
        <p:spPr bwMode="black">
          <a:xfrm>
            <a:off x="1090709" y="1433905"/>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Private: +8.6%</a:t>
            </a:r>
            <a:endParaRPr lang="en-US" sz="2400" b="1" u="sng" dirty="0">
              <a:solidFill>
                <a:srgbClr val="225A7A"/>
              </a:solidFill>
            </a:endParaRPr>
          </a:p>
        </p:txBody>
      </p:sp>
      <p:sp>
        <p:nvSpPr>
          <p:cNvPr id="18" name="Rectangle 3"/>
          <p:cNvSpPr>
            <a:spLocks noChangeArrowheads="1"/>
          </p:cNvSpPr>
          <p:nvPr/>
        </p:nvSpPr>
        <p:spPr bwMode="black">
          <a:xfrm>
            <a:off x="4726048" y="1434987"/>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Public: -0.2%</a:t>
            </a:r>
            <a:endParaRPr lang="en-US" sz="2400" b="1" u="sng" dirty="0">
              <a:solidFill>
                <a:srgbClr val="225A7A"/>
              </a:solidFill>
            </a:endParaRPr>
          </a:p>
        </p:txBody>
      </p:sp>
      <p:sp>
        <p:nvSpPr>
          <p:cNvPr id="12" name="AutoShape 9"/>
          <p:cNvSpPr>
            <a:spLocks noChangeArrowheads="1"/>
          </p:cNvSpPr>
          <p:nvPr/>
        </p:nvSpPr>
        <p:spPr bwMode="blackWhite">
          <a:xfrm>
            <a:off x="5083819" y="1996232"/>
            <a:ext cx="2030261" cy="914398"/>
          </a:xfrm>
          <a:prstGeom prst="wedgeRectCallout">
            <a:avLst>
              <a:gd name="adj1" fmla="val 24995"/>
              <a:gd name="adj2" fmla="val 10359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Public sector construction activity remains depressed</a:t>
            </a:r>
            <a:endParaRPr lang="en-US" sz="14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926150"/>
                                        </p:tgtEl>
                                        <p:attrNameLst>
                                          <p:attrName>style.visibility</p:attrName>
                                        </p:attrNameLst>
                                      </p:cBhvr>
                                      <p:to>
                                        <p:strVal val="visible"/>
                                      </p:to>
                                    </p:set>
                                    <p:anim calcmode="lin" valueType="num">
                                      <p:cBhvr>
                                        <p:cTn id="11" dur="500" fill="hold"/>
                                        <p:tgtEl>
                                          <p:spTgt spid="1926150"/>
                                        </p:tgtEl>
                                        <p:attrNameLst>
                                          <p:attrName>ppt_w</p:attrName>
                                        </p:attrNameLst>
                                      </p:cBhvr>
                                      <p:tavLst>
                                        <p:tav tm="0">
                                          <p:val>
                                            <p:fltVal val="0"/>
                                          </p:val>
                                        </p:tav>
                                        <p:tav tm="100000">
                                          <p:val>
                                            <p:strVal val="#ppt_w"/>
                                          </p:val>
                                        </p:tav>
                                      </p:tavLst>
                                    </p:anim>
                                    <p:anim calcmode="lin" valueType="num">
                                      <p:cBhvr>
                                        <p:cTn id="12" dur="500" fill="hold"/>
                                        <p:tgtEl>
                                          <p:spTgt spid="1926150"/>
                                        </p:tgtEl>
                                        <p:attrNameLst>
                                          <p:attrName>ppt_h</p:attrName>
                                        </p:attrNameLst>
                                      </p:cBhvr>
                                      <p:tavLst>
                                        <p:tav tm="0">
                                          <p:val>
                                            <p:fltVal val="0"/>
                                          </p:val>
                                        </p:tav>
                                        <p:tav tm="100000">
                                          <p:val>
                                            <p:strVal val="#ppt_h"/>
                                          </p:val>
                                        </p:tav>
                                      </p:tavLst>
                                    </p:anim>
                                  </p:childTnLst>
                                </p:cTn>
                              </p:par>
                            </p:childTnLst>
                          </p:cTn>
                        </p:par>
                        <p:par>
                          <p:cTn id="13" fill="hold">
                            <p:stCondLst>
                              <p:cond delay="2000"/>
                            </p:stCondLst>
                            <p:childTnLst>
                              <p:par>
                                <p:cTn id="14" presetID="22" presetClass="entr" presetSubtype="2"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right)">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P spid="12" grpId="0" animBg="1"/>
    </p:bldLst>
  </p:timing>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81025" y="2335213"/>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ENERGY SECTOR: OIL &amp; GAS INDUSTRY FUTURE IS BRIGHT</a:t>
            </a:r>
          </a:p>
        </p:txBody>
      </p:sp>
      <p:sp>
        <p:nvSpPr>
          <p:cNvPr id="130051"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0052"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768AB0DD-6747-40A0-AC06-7D6A13F73FFF}" type="slidenum">
              <a:rPr lang="en-US" sz="900">
                <a:solidFill>
                  <a:schemeClr val="bg1"/>
                </a:solidFill>
              </a:rPr>
              <a:pPr algn="r" eaLnBrk="0" hangingPunct="0">
                <a:lnSpc>
                  <a:spcPct val="85000"/>
                </a:lnSpc>
                <a:spcBef>
                  <a:spcPct val="20000"/>
                </a:spcBef>
              </a:pPr>
              <a:t>96</a:t>
            </a:fld>
            <a:endParaRPr lang="en-US" sz="900">
              <a:solidFill>
                <a:schemeClr val="bg1"/>
              </a:solidFill>
            </a:endParaRPr>
          </a:p>
        </p:txBody>
      </p:sp>
      <p:pic>
        <p:nvPicPr>
          <p:cNvPr id="130053"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412962" y="4086788"/>
            <a:ext cx="8257612" cy="2462213"/>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US Is Becoming an Energy Powerhouse; Domestic Demand and Exports Are Key</a:t>
            </a:r>
          </a:p>
          <a:p>
            <a:pPr marL="292100" indent="-292100" algn="ctr" eaLnBrk="0" hangingPunct="0">
              <a:lnSpc>
                <a:spcPct val="90000"/>
              </a:lnSpc>
              <a:spcBef>
                <a:spcPct val="25000"/>
              </a:spcBef>
              <a:buClr>
                <a:schemeClr val="accent2"/>
              </a:buClr>
              <a:buFont typeface="Wingdings" pitchFamily="2" charset="2"/>
              <a:buNone/>
            </a:pPr>
            <a:r>
              <a:rPr lang="en-US" sz="4000" b="1" i="1" dirty="0" smtClean="0">
                <a:solidFill>
                  <a:srgbClr val="FF0000"/>
                </a:solidFill>
              </a:rPr>
              <a:t>Need Infrastructure Investment</a:t>
            </a:r>
            <a:endParaRPr lang="en-US" sz="4000" b="1" i="1" dirty="0">
              <a:solidFill>
                <a:srgbClr val="FF0000"/>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96</a:t>
            </a:fld>
            <a:endParaRPr lang="en-US"/>
          </a:p>
        </p:txBody>
      </p:sp>
    </p:spTree>
    <p:extLst>
      <p:ext uri="{BB962C8B-B14F-4D97-AF65-F5344CB8AC3E}">
        <p14:creationId xmlns:p14="http://schemas.microsoft.com/office/powerpoint/2010/main" val="103502234"/>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9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7292930" name="Object 2"/>
          <p:cNvGraphicFramePr>
            <a:graphicFrameLocks noChangeAspect="1"/>
          </p:cNvGraphicFramePr>
          <p:nvPr>
            <p:extLst/>
          </p:nvPr>
        </p:nvGraphicFramePr>
        <p:xfrm>
          <a:off x="58738" y="1549400"/>
          <a:ext cx="8932862" cy="5451475"/>
        </p:xfrm>
        <a:graphic>
          <a:graphicData uri="http://schemas.openxmlformats.org/presentationml/2006/ole">
            <mc:AlternateContent xmlns:mc="http://schemas.openxmlformats.org/markup-compatibility/2006">
              <mc:Choice xmlns:v="urn:schemas-microsoft-com:vml" Requires="v">
                <p:oleObj spid="_x0000_s27882531" name="Chart" r:id="rId3" imgW="8210522" imgH="5362500" progId="MSGraph.Chart.8">
                  <p:embed followColorScheme="full"/>
                </p:oleObj>
              </mc:Choice>
              <mc:Fallback>
                <p:oleObj name="Chart" r:id="rId3" imgW="8210522" imgH="5362500" progId="MSGraph.Chart.8">
                  <p:embed followColorScheme="full"/>
                  <p:pic>
                    <p:nvPicPr>
                      <p:cNvPr id="0" name=""/>
                      <p:cNvPicPr>
                        <a:picLocks noChangeAspect="1" noChangeArrowheads="1"/>
                      </p:cNvPicPr>
                      <p:nvPr/>
                    </p:nvPicPr>
                    <p:blipFill>
                      <a:blip r:embed="rId4"/>
                      <a:srcRect/>
                      <a:stretch>
                        <a:fillRect/>
                      </a:stretch>
                    </p:blipFill>
                    <p:spPr bwMode="auto">
                      <a:xfrm>
                        <a:off x="58738" y="1549400"/>
                        <a:ext cx="8932862" cy="5451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292931" name="Rectangle 3"/>
          <p:cNvSpPr>
            <a:spLocks noGrp="1" noChangeArrowheads="1"/>
          </p:cNvSpPr>
          <p:nvPr>
            <p:ph type="title"/>
          </p:nvPr>
        </p:nvSpPr>
        <p:spPr>
          <a:xfrm>
            <a:off x="166688" y="0"/>
            <a:ext cx="7389812" cy="838200"/>
          </a:xfrm>
        </p:spPr>
        <p:txBody>
          <a:bodyPr/>
          <a:lstStyle/>
          <a:p>
            <a:r>
              <a:rPr lang="en-US" dirty="0" smtClean="0"/>
              <a:t>U.S. Natural Gas Production</a:t>
            </a:r>
            <a:r>
              <a:rPr lang="en-US" sz="3200" dirty="0" smtClean="0"/>
              <a:t>, 2000-2013</a:t>
            </a:r>
            <a:endParaRPr lang="en-US" dirty="0" smtClean="0"/>
          </a:p>
        </p:txBody>
      </p:sp>
      <p:sp>
        <p:nvSpPr>
          <p:cNvPr id="37892" name="Text Box 4"/>
          <p:cNvSpPr txBox="1">
            <a:spLocks noChangeArrowheads="1"/>
          </p:cNvSpPr>
          <p:nvPr/>
        </p:nvSpPr>
        <p:spPr bwMode="auto">
          <a:xfrm>
            <a:off x="76200" y="6553200"/>
            <a:ext cx="8763000" cy="262252"/>
          </a:xfrm>
          <a:prstGeom prst="rect">
            <a:avLst/>
          </a:prstGeom>
          <a:noFill/>
          <a:ln w="9525">
            <a:noFill/>
            <a:miter lim="800000"/>
            <a:headEnd/>
            <a:tailEnd/>
          </a:ln>
        </p:spPr>
        <p:txBody>
          <a:bodyPr lIns="92075" tIns="46038" rIns="92075" bIns="46038">
            <a:spAutoFit/>
          </a:bodyPr>
          <a:lstStyle/>
          <a:p>
            <a:r>
              <a:rPr lang="en-US" sz="1100" dirty="0"/>
              <a:t>Source: Energy Information Administration</a:t>
            </a:r>
            <a:r>
              <a:rPr lang="en-US" sz="1100" dirty="0" smtClean="0"/>
              <a:t>,</a:t>
            </a:r>
            <a:r>
              <a:rPr lang="en-US" sz="1100" i="1" dirty="0" smtClean="0"/>
              <a:t> Short-Term </a:t>
            </a:r>
            <a:r>
              <a:rPr lang="en-US" sz="1100" i="1" dirty="0"/>
              <a:t>Energy </a:t>
            </a:r>
            <a:r>
              <a:rPr lang="en-US" sz="1100" i="1" dirty="0" smtClean="0"/>
              <a:t>Outlook </a:t>
            </a:r>
            <a:r>
              <a:rPr lang="en-US" sz="1100" dirty="0" smtClean="0"/>
              <a:t>(April 8, 2014) , </a:t>
            </a:r>
            <a:r>
              <a:rPr lang="en-US" sz="1100" dirty="0"/>
              <a:t>Insurance Information Institute.</a:t>
            </a:r>
          </a:p>
        </p:txBody>
      </p:sp>
      <p:sp>
        <p:nvSpPr>
          <p:cNvPr id="37894" name="Text Box 3"/>
          <p:cNvSpPr txBox="1">
            <a:spLocks noChangeArrowheads="1"/>
          </p:cNvSpPr>
          <p:nvPr/>
        </p:nvSpPr>
        <p:spPr bwMode="auto">
          <a:xfrm>
            <a:off x="166688" y="1179426"/>
            <a:ext cx="5259859" cy="369974"/>
          </a:xfrm>
          <a:prstGeom prst="rect">
            <a:avLst/>
          </a:prstGeom>
          <a:noFill/>
          <a:ln w="9525">
            <a:noFill/>
            <a:miter lim="800000"/>
            <a:headEnd/>
            <a:tailEnd/>
          </a:ln>
        </p:spPr>
        <p:txBody>
          <a:bodyPr wrap="square" lIns="92075" tIns="46038" rIns="92075" bIns="46038">
            <a:spAutoFit/>
          </a:bodyPr>
          <a:lstStyle/>
          <a:p>
            <a:r>
              <a:rPr lang="en-US" b="1" dirty="0" smtClean="0">
                <a:solidFill>
                  <a:srgbClr val="225A7A"/>
                </a:solidFill>
              </a:rPr>
              <a:t>Trillions of Cubic Ft. per Year</a:t>
            </a:r>
            <a:endParaRPr lang="en-US" b="1" dirty="0">
              <a:solidFill>
                <a:srgbClr val="225A7A"/>
              </a:solidFill>
            </a:endParaRPr>
          </a:p>
        </p:txBody>
      </p:sp>
      <p:sp>
        <p:nvSpPr>
          <p:cNvPr id="7" name="AutoShape 13"/>
          <p:cNvSpPr>
            <a:spLocks noChangeArrowheads="1"/>
          </p:cNvSpPr>
          <p:nvPr/>
        </p:nvSpPr>
        <p:spPr bwMode="blackWhite">
          <a:xfrm>
            <a:off x="3014664" y="4308388"/>
            <a:ext cx="4211304" cy="1471699"/>
          </a:xfrm>
          <a:prstGeom prst="wedgeRectCallout">
            <a:avLst>
              <a:gd name="adj1" fmla="val 79914"/>
              <a:gd name="adj2" fmla="val -1422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smtClean="0">
                <a:solidFill>
                  <a:schemeClr val="bg1"/>
                </a:solidFill>
              </a:rPr>
              <a:t>The U.S. is already the world’s largest natural gas producer—recently overtaking Russia.  This is a potent driver of commercial insurance exposures</a:t>
            </a:r>
            <a:endParaRPr lang="en-US" sz="2000" b="1" i="1" dirty="0">
              <a:solidFill>
                <a:schemeClr val="bg1"/>
              </a:solidFill>
            </a:endParaRPr>
          </a:p>
        </p:txBody>
      </p:sp>
    </p:spTree>
    <p:extLst>
      <p:ext uri="{BB962C8B-B14F-4D97-AF65-F5344CB8AC3E}">
        <p14:creationId xmlns:p14="http://schemas.microsoft.com/office/powerpoint/2010/main" val="15884751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292931"/>
                                        </p:tgtEl>
                                        <p:attrNameLst>
                                          <p:attrName>style.visibility</p:attrName>
                                        </p:attrNameLst>
                                      </p:cBhvr>
                                      <p:to>
                                        <p:strVal val="visible"/>
                                      </p:to>
                                    </p:set>
                                    <p:anim calcmode="lin" valueType="num">
                                      <p:cBhvr additive="base">
                                        <p:cTn id="7" dur="500" fill="hold"/>
                                        <p:tgtEl>
                                          <p:spTgt spid="7292931"/>
                                        </p:tgtEl>
                                        <p:attrNameLst>
                                          <p:attrName>ppt_x</p:attrName>
                                        </p:attrNameLst>
                                      </p:cBhvr>
                                      <p:tavLst>
                                        <p:tav tm="0">
                                          <p:val>
                                            <p:strVal val="#ppt_x"/>
                                          </p:val>
                                        </p:tav>
                                        <p:tav tm="100000">
                                          <p:val>
                                            <p:strVal val="#ppt_x"/>
                                          </p:val>
                                        </p:tav>
                                      </p:tavLst>
                                    </p:anim>
                                    <p:anim calcmode="lin" valueType="num">
                                      <p:cBhvr additive="base">
                                        <p:cTn id="8" dur="500" fill="hold"/>
                                        <p:tgtEl>
                                          <p:spTgt spid="729293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7292930"/>
                                        </p:tgtEl>
                                        <p:attrNameLst>
                                          <p:attrName>style.visibility</p:attrName>
                                        </p:attrNameLst>
                                      </p:cBhvr>
                                      <p:to>
                                        <p:strVal val="visible"/>
                                      </p:to>
                                    </p:set>
                                    <p:animEffect transition="in" filter="wipe(left)">
                                      <p:cBhvr>
                                        <p:cTn id="13" dur="500"/>
                                        <p:tgtEl>
                                          <p:spTgt spid="7292930"/>
                                        </p:tgtEl>
                                      </p:cBhvr>
                                    </p:animEffect>
                                  </p:childTnLst>
                                </p:cTn>
                              </p:par>
                            </p:childTnLst>
                          </p:cTn>
                        </p:par>
                        <p:par>
                          <p:cTn id="14" fill="hold">
                            <p:stCondLst>
                              <p:cond delay="500"/>
                            </p:stCondLst>
                            <p:childTnLst>
                              <p:par>
                                <p:cTn id="15" presetID="22" presetClass="entr" presetSubtype="2" fill="hold" grpId="0" nodeType="afterEffect">
                                  <p:stCondLst>
                                    <p:cond delay="500"/>
                                  </p:stCondLst>
                                  <p:childTnLst>
                                    <p:set>
                                      <p:cBhvr>
                                        <p:cTn id="16" dur="1" fill="hold">
                                          <p:stCondLst>
                                            <p:cond delay="0"/>
                                          </p:stCondLst>
                                        </p:cTn>
                                        <p:tgtEl>
                                          <p:spTgt spid="7"/>
                                        </p:tgtEl>
                                        <p:attrNameLst>
                                          <p:attrName>style.visibility</p:attrName>
                                        </p:attrNameLst>
                                      </p:cBhvr>
                                      <p:to>
                                        <p:strVal val="visible"/>
                                      </p:to>
                                    </p:set>
                                    <p:animEffect transition="in" filter="wipe(right)">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7292930" grpId="0" bld="series" animBg="0"/>
      <p:bldP spid="7292931" grpId="0" autoUpdateAnimBg="0"/>
      <p:bldP spid="7" grpId="0" animBg="1"/>
    </p:bldLst>
  </p:timing>
</p:sld>
</file>

<file path=ppt/slides/slide9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Rectangle 7"/>
          <p:cNvSpPr>
            <a:spLocks noChangeArrowheads="1"/>
          </p:cNvSpPr>
          <p:nvPr/>
        </p:nvSpPr>
        <p:spPr bwMode="auto">
          <a:xfrm>
            <a:off x="274940" y="6552000"/>
            <a:ext cx="6784230" cy="246221"/>
          </a:xfrm>
          <a:prstGeom prst="rect">
            <a:avLst/>
          </a:prstGeom>
          <a:noFill/>
          <a:ln w="9525" algn="ctr">
            <a:noFill/>
            <a:miter lim="800000"/>
            <a:headEnd/>
            <a:tailEnd/>
          </a:ln>
        </p:spPr>
        <p:txBody>
          <a:bodyPr wrap="none">
            <a:spAutoFit/>
          </a:bodyPr>
          <a:lstStyle/>
          <a:p>
            <a:pPr eaLnBrk="1" hangingPunct="1">
              <a:buClrTx/>
              <a:buFontTx/>
              <a:buNone/>
            </a:pPr>
            <a:r>
              <a:rPr lang="en-US" sz="1000" dirty="0">
                <a:solidFill>
                  <a:schemeClr val="accent4">
                    <a:lumMod val="75000"/>
                  </a:schemeClr>
                </a:solidFill>
                <a:latin typeface="Arial" charset="0"/>
              </a:rPr>
              <a:t>Source: </a:t>
            </a:r>
            <a:r>
              <a:rPr lang="en-US" sz="1000" dirty="0" smtClean="0">
                <a:solidFill>
                  <a:schemeClr val="accent4">
                    <a:lumMod val="75000"/>
                  </a:schemeClr>
                </a:solidFill>
                <a:latin typeface="Arial" charset="0"/>
              </a:rPr>
              <a:t>U.S. Energy Information Administration</a:t>
            </a:r>
            <a:r>
              <a:rPr lang="en-US" sz="1000" dirty="0">
                <a:solidFill>
                  <a:schemeClr val="accent4">
                    <a:lumMod val="75000"/>
                  </a:schemeClr>
                </a:solidFill>
              </a:rPr>
              <a:t>, accessed 4/10/14 at </a:t>
            </a:r>
            <a:r>
              <a:rPr lang="en-US" sz="1000" dirty="0">
                <a:solidFill>
                  <a:schemeClr val="accent4">
                    <a:lumMod val="75000"/>
                  </a:schemeClr>
                </a:solidFill>
                <a:hlinkClick r:id="rId4"/>
              </a:rPr>
              <a:t>http://</a:t>
            </a:r>
            <a:r>
              <a:rPr lang="en-US" sz="1000" dirty="0" smtClean="0">
                <a:solidFill>
                  <a:schemeClr val="accent4">
                    <a:lumMod val="75000"/>
                  </a:schemeClr>
                </a:solidFill>
                <a:hlinkClick r:id="rId4"/>
              </a:rPr>
              <a:t>www.eia.gov/dnav/ng/hist/n9050us2a.htm</a:t>
            </a:r>
            <a:r>
              <a:rPr lang="en-US" sz="1000" dirty="0" smtClean="0">
                <a:solidFill>
                  <a:schemeClr val="accent4">
                    <a:lumMod val="75000"/>
                  </a:schemeClr>
                </a:solidFill>
              </a:rPr>
              <a:t> </a:t>
            </a:r>
            <a:endParaRPr lang="en-US" sz="1000" i="1" dirty="0">
              <a:solidFill>
                <a:schemeClr val="accent4">
                  <a:lumMod val="75000"/>
                </a:schemeClr>
              </a:solidFill>
              <a:latin typeface="Arial" charset="0"/>
            </a:endParaRPr>
          </a:p>
        </p:txBody>
      </p:sp>
      <p:sp>
        <p:nvSpPr>
          <p:cNvPr id="11" name="TextBox 10"/>
          <p:cNvSpPr txBox="1"/>
          <p:nvPr/>
        </p:nvSpPr>
        <p:spPr>
          <a:xfrm>
            <a:off x="8414658" y="6540532"/>
            <a:ext cx="685800" cy="274320"/>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98</a:t>
            </a:fld>
            <a:endParaRPr lang="en-US" sz="1000" dirty="0">
              <a:solidFill>
                <a:schemeClr val="accent4">
                  <a:lumMod val="75000"/>
                </a:schemeClr>
              </a:solidFill>
              <a:latin typeface="+mn-lt"/>
            </a:endParaRPr>
          </a:p>
        </p:txBody>
      </p:sp>
      <p:sp>
        <p:nvSpPr>
          <p:cNvPr id="16" name="Rectangle 2"/>
          <p:cNvSpPr txBox="1">
            <a:spLocks noChangeArrowheads="1"/>
          </p:cNvSpPr>
          <p:nvPr/>
        </p:nvSpPr>
        <p:spPr bwMode="black">
          <a:xfrm>
            <a:off x="27739" y="73740"/>
            <a:ext cx="7852998" cy="720000"/>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noAutofit/>
          </a:bodyPr>
          <a:lstStyle/>
          <a:p>
            <a:pPr marL="0" marR="0" lvl="0" indent="0" algn="l" defTabSz="114300" rtl="0" eaLnBrk="0" fontAlgn="base" latinLnBrk="0" hangingPunct="0">
              <a:lnSpc>
                <a:spcPct val="90000"/>
              </a:lnSpc>
              <a:spcBef>
                <a:spcPct val="0"/>
              </a:spcBef>
              <a:spcAft>
                <a:spcPct val="0"/>
              </a:spcAft>
              <a:buClrTx/>
              <a:buSzTx/>
              <a:buFontTx/>
              <a:buNone/>
              <a:tabLst/>
              <a:defRPr/>
            </a:pPr>
            <a:r>
              <a:rPr lang="de-DE" sz="3000" b="1" kern="0" dirty="0" smtClean="0">
                <a:solidFill>
                  <a:srgbClr val="225A7A"/>
                </a:solidFill>
                <a:ea typeface="+mj-ea"/>
                <a:cs typeface="+mj-cs"/>
              </a:rPr>
              <a:t>U.S. Natural Gas Marketed Production,</a:t>
            </a:r>
          </a:p>
          <a:p>
            <a:pPr marL="0" marR="0" lvl="0" indent="0" algn="l" defTabSz="114300" rtl="0" eaLnBrk="0" fontAlgn="base" latinLnBrk="0" hangingPunct="0">
              <a:lnSpc>
                <a:spcPct val="90000"/>
              </a:lnSpc>
              <a:spcBef>
                <a:spcPct val="0"/>
              </a:spcBef>
              <a:spcAft>
                <a:spcPct val="0"/>
              </a:spcAft>
              <a:buClrTx/>
              <a:buSzTx/>
              <a:buFontTx/>
              <a:buNone/>
              <a:tabLst/>
              <a:defRPr/>
            </a:pPr>
            <a:r>
              <a:rPr kumimoji="0" lang="de-DE" sz="3000" b="1" i="0" u="none" strike="noStrike" kern="0" cap="none" spc="0" normalizeH="0" baseline="0" noProof="0" dirty="0" smtClean="0">
                <a:ln>
                  <a:noFill/>
                </a:ln>
                <a:solidFill>
                  <a:srgbClr val="225A7A"/>
                </a:solidFill>
                <a:effectLst/>
                <a:uLnTx/>
                <a:uFillTx/>
                <a:latin typeface="Arial" charset="0"/>
                <a:ea typeface="+mj-ea"/>
                <a:cs typeface="+mj-cs"/>
              </a:rPr>
              <a:t>1900 - 2013</a:t>
            </a:r>
            <a:endParaRPr kumimoji="0" lang="de-DE" sz="3000" b="0" i="0" u="none" strike="noStrike" kern="0" cap="none" spc="0" normalizeH="0" baseline="0" noProof="0" dirty="0">
              <a:ln>
                <a:noFill/>
              </a:ln>
              <a:solidFill>
                <a:srgbClr val="225A7A"/>
              </a:solidFill>
              <a:effectLst/>
              <a:uLnTx/>
              <a:uFillTx/>
              <a:latin typeface="Arial" charset="0"/>
              <a:ea typeface="+mj-ea"/>
              <a:cs typeface="+mj-cs"/>
            </a:endParaRPr>
          </a:p>
        </p:txBody>
      </p:sp>
      <p:pic>
        <p:nvPicPr>
          <p:cNvPr id="2" name="Picture 1"/>
          <p:cNvPicPr>
            <a:picLocks noChangeAspect="1"/>
          </p:cNvPicPr>
          <p:nvPr/>
        </p:nvPicPr>
        <p:blipFill rotWithShape="1">
          <a:blip r:embed="rId5" cstate="email">
            <a:extLst>
              <a:ext uri="{28A0092B-C50C-407E-A947-70E740481C1C}">
                <a14:useLocalDpi xmlns:a14="http://schemas.microsoft.com/office/drawing/2010/main"/>
              </a:ext>
            </a:extLst>
          </a:blip>
          <a:srcRect t="14993" b="-14993"/>
          <a:stretch/>
        </p:blipFill>
        <p:spPr>
          <a:xfrm>
            <a:off x="186298" y="2655823"/>
            <a:ext cx="8452932" cy="3556078"/>
          </a:xfrm>
          <a:prstGeom prst="rect">
            <a:avLst/>
          </a:prstGeom>
        </p:spPr>
      </p:pic>
      <p:sp>
        <p:nvSpPr>
          <p:cNvPr id="8" name="Rectangle 6"/>
          <p:cNvSpPr>
            <a:spLocks noChangeArrowheads="1"/>
          </p:cNvSpPr>
          <p:nvPr/>
        </p:nvSpPr>
        <p:spPr bwMode="black">
          <a:xfrm>
            <a:off x="186298" y="1145801"/>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Million Cubic Feet</a:t>
            </a:r>
            <a:endParaRPr lang="en-US" sz="1600" b="1" dirty="0">
              <a:solidFill>
                <a:srgbClr val="225A7A"/>
              </a:solidFill>
            </a:endParaRPr>
          </a:p>
        </p:txBody>
      </p:sp>
      <p:sp>
        <p:nvSpPr>
          <p:cNvPr id="10" name="AutoShape 13"/>
          <p:cNvSpPr>
            <a:spLocks noChangeArrowheads="1"/>
          </p:cNvSpPr>
          <p:nvPr/>
        </p:nvSpPr>
        <p:spPr bwMode="blackWhite">
          <a:xfrm>
            <a:off x="3954238" y="1552695"/>
            <a:ext cx="3279724" cy="1289360"/>
          </a:xfrm>
          <a:prstGeom prst="wedgeRectCallout">
            <a:avLst>
              <a:gd name="adj1" fmla="val 74379"/>
              <a:gd name="adj2" fmla="val 5963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Hydraulic fracturing (fracking) has pushed US natural gas productions to record levels.  The U.S. is now the world’s largest NG producer.</a:t>
            </a:r>
            <a:endParaRPr lang="en-US" sz="1600" b="1" dirty="0">
              <a:solidFill>
                <a:schemeClr val="bg1"/>
              </a:solidFill>
            </a:endParaRPr>
          </a:p>
        </p:txBody>
      </p:sp>
      <p:sp>
        <p:nvSpPr>
          <p:cNvPr id="3" name="Oval 2"/>
          <p:cNvSpPr/>
          <p:nvPr/>
        </p:nvSpPr>
        <p:spPr>
          <a:xfrm rot="2405815">
            <a:off x="7951278" y="2826590"/>
            <a:ext cx="533921" cy="96382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2507387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7292930" name="Object 2"/>
          <p:cNvGraphicFramePr>
            <a:graphicFrameLocks noChangeAspect="1"/>
          </p:cNvGraphicFramePr>
          <p:nvPr>
            <p:extLst/>
          </p:nvPr>
        </p:nvGraphicFramePr>
        <p:xfrm>
          <a:off x="58738" y="1549400"/>
          <a:ext cx="8932862" cy="5451475"/>
        </p:xfrm>
        <a:graphic>
          <a:graphicData uri="http://schemas.openxmlformats.org/presentationml/2006/ole">
            <mc:AlternateContent xmlns:mc="http://schemas.openxmlformats.org/markup-compatibility/2006">
              <mc:Choice xmlns:v="urn:schemas-microsoft-com:vml" Requires="v">
                <p:oleObj spid="_x0000_s27883555" name="Chart" r:id="rId3" imgW="8201074" imgH="5381666" progId="MSGraph.Chart.8">
                  <p:embed followColorScheme="full"/>
                </p:oleObj>
              </mc:Choice>
              <mc:Fallback>
                <p:oleObj name="Chart" r:id="rId3" imgW="8201074" imgH="5381666" progId="MSGraph.Chart.8">
                  <p:embed followColorScheme="full"/>
                  <p:pic>
                    <p:nvPicPr>
                      <p:cNvPr id="0" name=""/>
                      <p:cNvPicPr>
                        <a:picLocks noChangeAspect="1" noChangeArrowheads="1"/>
                      </p:cNvPicPr>
                      <p:nvPr/>
                    </p:nvPicPr>
                    <p:blipFill>
                      <a:blip r:embed="rId4"/>
                      <a:srcRect/>
                      <a:stretch>
                        <a:fillRect/>
                      </a:stretch>
                    </p:blipFill>
                    <p:spPr bwMode="auto">
                      <a:xfrm>
                        <a:off x="58738" y="1549400"/>
                        <a:ext cx="8932862" cy="5451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292931" name="Rectangle 3"/>
          <p:cNvSpPr>
            <a:spLocks noGrp="1" noChangeArrowheads="1"/>
          </p:cNvSpPr>
          <p:nvPr>
            <p:ph type="title"/>
          </p:nvPr>
        </p:nvSpPr>
        <p:spPr>
          <a:xfrm>
            <a:off x="166688" y="0"/>
            <a:ext cx="7389812" cy="838200"/>
          </a:xfrm>
        </p:spPr>
        <p:txBody>
          <a:bodyPr/>
          <a:lstStyle/>
          <a:p>
            <a:r>
              <a:rPr lang="en-US" dirty="0" smtClean="0"/>
              <a:t>U.S. Crude Oil Production</a:t>
            </a:r>
            <a:r>
              <a:rPr lang="en-US" sz="3200" dirty="0" smtClean="0"/>
              <a:t>, 2005-2015P</a:t>
            </a:r>
            <a:endParaRPr lang="en-US" dirty="0" smtClean="0"/>
          </a:p>
        </p:txBody>
      </p:sp>
      <p:sp>
        <p:nvSpPr>
          <p:cNvPr id="37892" name="Text Box 4"/>
          <p:cNvSpPr txBox="1">
            <a:spLocks noChangeArrowheads="1"/>
          </p:cNvSpPr>
          <p:nvPr/>
        </p:nvSpPr>
        <p:spPr bwMode="auto">
          <a:xfrm>
            <a:off x="125628" y="6520248"/>
            <a:ext cx="8763000" cy="262252"/>
          </a:xfrm>
          <a:prstGeom prst="rect">
            <a:avLst/>
          </a:prstGeom>
          <a:noFill/>
          <a:ln w="9525">
            <a:noFill/>
            <a:miter lim="800000"/>
            <a:headEnd/>
            <a:tailEnd/>
          </a:ln>
        </p:spPr>
        <p:txBody>
          <a:bodyPr lIns="92075" tIns="46038" rIns="92075" bIns="46038">
            <a:spAutoFit/>
          </a:bodyPr>
          <a:lstStyle/>
          <a:p>
            <a:r>
              <a:rPr lang="en-US" sz="1100" dirty="0"/>
              <a:t>Source: Energy Information Administration</a:t>
            </a:r>
            <a:r>
              <a:rPr lang="en-US" sz="1100" dirty="0" smtClean="0"/>
              <a:t>,</a:t>
            </a:r>
            <a:r>
              <a:rPr lang="en-US" sz="1100" i="1" dirty="0" smtClean="0"/>
              <a:t> Short-Term </a:t>
            </a:r>
            <a:r>
              <a:rPr lang="en-US" sz="1100" i="1" dirty="0"/>
              <a:t>Energy </a:t>
            </a:r>
            <a:r>
              <a:rPr lang="en-US" sz="1100" i="1" dirty="0" smtClean="0"/>
              <a:t>Outlook </a:t>
            </a:r>
            <a:r>
              <a:rPr lang="en-US" sz="1100" dirty="0" smtClean="0"/>
              <a:t>(April 8, 2014) , </a:t>
            </a:r>
            <a:r>
              <a:rPr lang="en-US" sz="1100" dirty="0"/>
              <a:t>Insurance Information Institute.</a:t>
            </a:r>
          </a:p>
        </p:txBody>
      </p:sp>
      <p:sp>
        <p:nvSpPr>
          <p:cNvPr id="37894" name="Text Box 3"/>
          <p:cNvSpPr txBox="1">
            <a:spLocks noChangeArrowheads="1"/>
          </p:cNvSpPr>
          <p:nvPr/>
        </p:nvSpPr>
        <p:spPr bwMode="auto">
          <a:xfrm>
            <a:off x="166688" y="1179426"/>
            <a:ext cx="5259859" cy="369974"/>
          </a:xfrm>
          <a:prstGeom prst="rect">
            <a:avLst/>
          </a:prstGeom>
          <a:noFill/>
          <a:ln w="9525">
            <a:noFill/>
            <a:miter lim="800000"/>
            <a:headEnd/>
            <a:tailEnd/>
          </a:ln>
        </p:spPr>
        <p:txBody>
          <a:bodyPr wrap="square" lIns="92075" tIns="46038" rIns="92075" bIns="46038">
            <a:spAutoFit/>
          </a:bodyPr>
          <a:lstStyle/>
          <a:p>
            <a:r>
              <a:rPr lang="en-US" b="1" dirty="0" smtClean="0">
                <a:solidFill>
                  <a:srgbClr val="225A7A"/>
                </a:solidFill>
              </a:rPr>
              <a:t>Millions of Barrels per Day</a:t>
            </a:r>
            <a:endParaRPr lang="en-US" b="1" dirty="0">
              <a:solidFill>
                <a:srgbClr val="225A7A"/>
              </a:solidFill>
            </a:endParaRPr>
          </a:p>
        </p:txBody>
      </p:sp>
      <p:sp>
        <p:nvSpPr>
          <p:cNvPr id="7" name="AutoShape 13"/>
          <p:cNvSpPr>
            <a:spLocks noChangeArrowheads="1"/>
          </p:cNvSpPr>
          <p:nvPr/>
        </p:nvSpPr>
        <p:spPr bwMode="blackWhite">
          <a:xfrm>
            <a:off x="2214563" y="1684080"/>
            <a:ext cx="2915572" cy="1563330"/>
          </a:xfrm>
          <a:prstGeom prst="wedgeRectCallout">
            <a:avLst>
              <a:gd name="adj1" fmla="val 152194"/>
              <a:gd name="adj2" fmla="val -2579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Crude oil production in the U.S. is expected to increase by 82.6% from 2008 through 2015</a:t>
            </a:r>
            <a:r>
              <a:rPr lang="en-US" sz="1600" b="1" i="1" dirty="0" smtClean="0">
                <a:solidFill>
                  <a:schemeClr val="bg1"/>
                </a:solidFill>
              </a:rPr>
              <a:t>—and could overtake Saudi Arabia as the world’s largest oil producer</a:t>
            </a:r>
            <a:endParaRPr lang="en-US" sz="1600" b="1" i="1" dirty="0">
              <a:solidFill>
                <a:schemeClr val="bg1"/>
              </a:solidFill>
            </a:endParaRPr>
          </a:p>
        </p:txBody>
      </p:sp>
    </p:spTree>
    <p:extLst>
      <p:ext uri="{BB962C8B-B14F-4D97-AF65-F5344CB8AC3E}">
        <p14:creationId xmlns:p14="http://schemas.microsoft.com/office/powerpoint/2010/main" val="38452989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292931"/>
                                        </p:tgtEl>
                                        <p:attrNameLst>
                                          <p:attrName>style.visibility</p:attrName>
                                        </p:attrNameLst>
                                      </p:cBhvr>
                                      <p:to>
                                        <p:strVal val="visible"/>
                                      </p:to>
                                    </p:set>
                                    <p:anim calcmode="lin" valueType="num">
                                      <p:cBhvr additive="base">
                                        <p:cTn id="7" dur="500" fill="hold"/>
                                        <p:tgtEl>
                                          <p:spTgt spid="7292931"/>
                                        </p:tgtEl>
                                        <p:attrNameLst>
                                          <p:attrName>ppt_x</p:attrName>
                                        </p:attrNameLst>
                                      </p:cBhvr>
                                      <p:tavLst>
                                        <p:tav tm="0">
                                          <p:val>
                                            <p:strVal val="#ppt_x"/>
                                          </p:val>
                                        </p:tav>
                                        <p:tav tm="100000">
                                          <p:val>
                                            <p:strVal val="#ppt_x"/>
                                          </p:val>
                                        </p:tav>
                                      </p:tavLst>
                                    </p:anim>
                                    <p:anim calcmode="lin" valueType="num">
                                      <p:cBhvr additive="base">
                                        <p:cTn id="8" dur="500" fill="hold"/>
                                        <p:tgtEl>
                                          <p:spTgt spid="729293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7292930"/>
                                        </p:tgtEl>
                                        <p:attrNameLst>
                                          <p:attrName>style.visibility</p:attrName>
                                        </p:attrNameLst>
                                      </p:cBhvr>
                                      <p:to>
                                        <p:strVal val="visible"/>
                                      </p:to>
                                    </p:set>
                                    <p:animEffect transition="in" filter="wipe(left)">
                                      <p:cBhvr>
                                        <p:cTn id="13" dur="500"/>
                                        <p:tgtEl>
                                          <p:spTgt spid="7292930"/>
                                        </p:tgtEl>
                                      </p:cBhvr>
                                    </p:animEffect>
                                  </p:childTnLst>
                                </p:cTn>
                              </p:par>
                            </p:childTnLst>
                          </p:cTn>
                        </p:par>
                        <p:par>
                          <p:cTn id="14" fill="hold">
                            <p:stCondLst>
                              <p:cond delay="500"/>
                            </p:stCondLst>
                            <p:childTnLst>
                              <p:par>
                                <p:cTn id="15" presetID="22" presetClass="entr" presetSubtype="2" fill="hold" grpId="0" nodeType="afterEffect">
                                  <p:stCondLst>
                                    <p:cond delay="500"/>
                                  </p:stCondLst>
                                  <p:childTnLst>
                                    <p:set>
                                      <p:cBhvr>
                                        <p:cTn id="16" dur="1" fill="hold">
                                          <p:stCondLst>
                                            <p:cond delay="0"/>
                                          </p:stCondLst>
                                        </p:cTn>
                                        <p:tgtEl>
                                          <p:spTgt spid="7"/>
                                        </p:tgtEl>
                                        <p:attrNameLst>
                                          <p:attrName>style.visibility</p:attrName>
                                        </p:attrNameLst>
                                      </p:cBhvr>
                                      <p:to>
                                        <p:strVal val="visible"/>
                                      </p:to>
                                    </p:set>
                                    <p:animEffect transition="in" filter="wipe(right)">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7292930" grpId="0" bld="series" animBg="0"/>
      <p:bldP spid="7292931" grpId="0" autoUpdateAnimBg="0"/>
      <p:bldP spid="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TITLE_TAG" val="P/C Net Income After Taxes"/>
  <p:tag name="ARTICULATE_SLIDE_GUID" val="b36d2394-cab0-4993-8a78-0afe809536e5"/>
  <p:tag name="ARTICULATE_SLIDE_NAV" val="43"/>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10.xml><?xml version="1.0" encoding="utf-8"?>
<p:tagLst xmlns:a="http://schemas.openxmlformats.org/drawingml/2006/main" xmlns:r="http://schemas.openxmlformats.org/officeDocument/2006/relationships" xmlns:p="http://schemas.openxmlformats.org/presentationml/2006/main">
  <p:tag name="ARTICULATE_SLIDE_GUID" val="d0d72354-4a3f-4ac1-963c-0b6c95fdf0a2"/>
  <p:tag name="ARTICULATE_SLIDE_NAV" val="21"/>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ags/tag11.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2.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3.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4.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5.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6.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7.xml><?xml version="1.0" encoding="utf-8"?>
<p:tagLst xmlns:a="http://schemas.openxmlformats.org/drawingml/2006/main" xmlns:r="http://schemas.openxmlformats.org/officeDocument/2006/relationships" xmlns:p="http://schemas.openxmlformats.org/presentationml/2006/main">
  <p:tag name="ARTICULATE_SLIDE_GUID" val="9a0d12d1-30ae-4c34-adac-1cb8505fb5fd"/>
  <p:tag name="ARTICULATE_SLIDE_NAV" val="7"/>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ags/tag18.xml><?xml version="1.0" encoding="utf-8"?>
<p:tagLst xmlns:a="http://schemas.openxmlformats.org/drawingml/2006/main" xmlns:r="http://schemas.openxmlformats.org/officeDocument/2006/relationships" xmlns:p="http://schemas.openxmlformats.org/presentationml/2006/main">
  <p:tag name="ARTICULATE_TITLE_TAG" val="Significant Natural Catastrophes, 2012"/>
  <p:tag name="ARTICULATE_SLIDE_GUID" val="22a4f984-038d-4267-a427-6d11375750eb"/>
  <p:tag name="ARTICULATE_SLIDE_NAV" val="10"/>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ags/tag19.xml><?xml version="1.0" encoding="utf-8"?>
<p:tagLst xmlns:a="http://schemas.openxmlformats.org/drawingml/2006/main" xmlns:r="http://schemas.openxmlformats.org/officeDocument/2006/relationships" xmlns:p="http://schemas.openxmlformats.org/presentationml/2006/main">
  <p:tag name="ARTICULATE_SLIDE_GUID" val="7be9821b-a120-49e1-a4b0-5424a67bf919"/>
  <p:tag name="ARTICULATE_SLIDE_NAV" val="77"/>
  <p:tag name="ARTICULATE_SLIDE_PAUSE" val="0"/>
  <p:tag name="ARTICULATE_NAV_LEVEL" val="1"/>
  <p:tag name="ARTICULATE_PLAYLIST_ID" val="-1"/>
  <p:tag name="ARTICULATE_LOCK_SLIDE" val="0"/>
</p:tagLst>
</file>

<file path=ppt/tags/tag2.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20.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1.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nI3B4E7a_files\slide0001_image001.png"/>
</p:tagLst>
</file>

<file path=ppt/tags/tag22.xml><?xml version="1.0" encoding="utf-8"?>
<p:tagLst xmlns:a="http://schemas.openxmlformats.org/drawingml/2006/main" xmlns:r="http://schemas.openxmlformats.org/officeDocument/2006/relationships" xmlns:p="http://schemas.openxmlformats.org/presentationml/2006/main">
  <p:tag name="ARTICULATE_TITLE_TAG" val="Convective loss events in the U.S."/>
  <p:tag name="ARTICULATE_SLIDE_GUID" val="f54c3187-8a18-4ebd-81d2-07f81e6240c4"/>
  <p:tag name="ARTICULATE_SLIDE_NAV" val="42"/>
  <p:tag name="ARTICULATE_SLIDE_PAUSE" val="0"/>
  <p:tag name="ARTICULATE_NAV_LEVEL" val="2"/>
  <p:tag name="ARTICULATE_SLIDE_PRESENTER" val="Dr. Peter Höppe"/>
  <p:tag name="ARTICULATE_SLIDE_PRESENTER_GUID" val="5CF581FA24A7"/>
  <p:tag name="ARTICULATE_PLAYLIST_ID" val="-1"/>
  <p:tag name="ARTICULATE_LOCK_SLIDE" val="0"/>
</p:tagLst>
</file>

<file path=ppt/tags/tag2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etzATWDa_files\slide0001_image001.emz"/>
</p:tagLst>
</file>

<file path=ppt/tags/tag24.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K8FKxtPp_files\slide0001_image001.png"/>
</p:tagLst>
</file>

<file path=ppt/tags/tag25.xml><?xml version="1.0" encoding="utf-8"?>
<p:tagLst xmlns:a="http://schemas.openxmlformats.org/drawingml/2006/main" xmlns:r="http://schemas.openxmlformats.org/officeDocument/2006/relationships" xmlns:p="http://schemas.openxmlformats.org/presentationml/2006/main">
  <p:tag name="ARTICULATE_TITLE_TAG" val="Convective loss events in the U.S. "/>
  <p:tag name="ARTICULATE_SLIDE_GUID" val="1d3adc11-9676-4908-8f6b-96365722e2d3"/>
  <p:tag name="ARTICULATE_SLIDE_NAV" val="43"/>
  <p:tag name="ARTICULATE_SLIDE_PAUSE" val="0"/>
  <p:tag name="ARTICULATE_NAV_LEVEL" val="3"/>
  <p:tag name="ARTICULATE_SLIDE_PRESENTER" val="Dr. Peter Höppe"/>
  <p:tag name="ARTICULATE_SLIDE_PRESENTER_GUID" val="5CF581FA24A7"/>
  <p:tag name="ARTICULATE_PLAYLIST_ID" val="-1"/>
  <p:tag name="ARTICULATE_LOCK_SLIDE" val="0"/>
</p:tagLst>
</file>

<file path=ppt/tags/tag26.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7.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mKvw6upY_files\slide0001_image001.emz"/>
</p:tagLst>
</file>

<file path=ppt/tags/tag28.xml><?xml version="1.0" encoding="utf-8"?>
<p:tagLst xmlns:a="http://schemas.openxmlformats.org/drawingml/2006/main" xmlns:r="http://schemas.openxmlformats.org/officeDocument/2006/relationships" xmlns:p="http://schemas.openxmlformats.org/presentationml/2006/main">
  <p:tag name="ARTICULATE_TITLE_TAG" val="Major Results Convective Storm Study"/>
  <p:tag name="ARTICULATE_SLIDE_GUID" val="431b2361-b2c4-4f74-9695-45951566cbce"/>
  <p:tag name="ARTICULATE_SLIDE_NAV" val="45"/>
  <p:tag name="ARTICULATE_SLIDE_PAUSE" val="0"/>
  <p:tag name="ARTICULATE_NAV_LEVEL" val="3"/>
  <p:tag name="ARTICULATE_SLIDE_PRESENTER" val="Dr. Peter Höppe"/>
  <p:tag name="ARTICULATE_SLIDE_PRESENTER_GUID" val="5CF581FA24A7"/>
  <p:tag name="ARTICULATE_PLAYLIST_ID" val="-1"/>
  <p:tag name="ARTICULATE_LOCK_SLIDE" val="0"/>
</p:tagLst>
</file>

<file path=ppt/tags/tag29.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6sCjLv5I_files\slide0001_image001.png"/>
</p:tagLst>
</file>

<file path=ppt/tags/tag3.xml><?xml version="1.0" encoding="utf-8"?>
<p:tagLst xmlns:a="http://schemas.openxmlformats.org/drawingml/2006/main" xmlns:r="http://schemas.openxmlformats.org/officeDocument/2006/relationships" xmlns:p="http://schemas.openxmlformats.org/presentationml/2006/main">
  <p:tag name="ARTICULATE_TITLE_TAG" val="P/C Insurance Industry Combined Ratio"/>
  <p:tag name="ARTICULATE_SLIDE_GUID" val="d597db85-55e1-4188-b89d-d656c2dd132a"/>
  <p:tag name="ARTICULATE_SLIDE_NAV" val="52"/>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30.xml><?xml version="1.0" encoding="utf-8"?>
<p:tagLst xmlns:a="http://schemas.openxmlformats.org/drawingml/2006/main" xmlns:r="http://schemas.openxmlformats.org/officeDocument/2006/relationships" xmlns:p="http://schemas.openxmlformats.org/presentationml/2006/main">
  <p:tag name="ARTICULATE_SLIDE_GUID" val="d0d72354-4a3f-4ac1-963c-0b6c95fdf0a2"/>
  <p:tag name="ARTICULATE_SLIDE_NAV" val="21"/>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ags/tag31.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32.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33.xml><?xml version="1.0" encoding="utf-8"?>
<p:tagLst xmlns:a="http://schemas.openxmlformats.org/drawingml/2006/main" xmlns:r="http://schemas.openxmlformats.org/officeDocument/2006/relationships" xmlns:p="http://schemas.openxmlformats.org/presentationml/2006/main">
  <p:tag name="ARTICULATE_SLIDE_GUID" val="f1a9f556-6f58-432d-b47e-977e1738923d"/>
  <p:tag name="AUDIO_IMPORT" val="U:\Webinar\2011_07 - Nat Cat Review\Articulate\19.mp3"/>
  <p:tag name="ELAPSEDTIME" val="17.838"/>
  <p:tag name="AUDIO_ID" val="532"/>
  <p:tag name="ARTICULATE_SLIDE_NAV" val="82"/>
  <p:tag name="ARTICULATE_SLIDE_PAUSE" val="0"/>
  <p:tag name="ARTICULATE_NAV_LEVEL" val="1"/>
  <p:tag name="ARTICULATE_PLAYLIST_ID" val="-1"/>
  <p:tag name="ARTICULATE_LOCK_SLIDE" val="0"/>
</p:tagLst>
</file>

<file path=ppt/tags/tag34.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3WQx3KfN_files\slide0001_image001.png"/>
</p:tagLst>
</file>

<file path=ppt/tags/tag35.xml><?xml version="1.0" encoding="utf-8"?>
<p:tagLst xmlns:a="http://schemas.openxmlformats.org/drawingml/2006/main" xmlns:r="http://schemas.openxmlformats.org/officeDocument/2006/relationships" xmlns:p="http://schemas.openxmlformats.org/presentationml/2006/main">
  <p:tag name="ARTICULATE_SLIDE_GUID" val="f1a9f556-6f58-432d-b47e-977e1738923d"/>
  <p:tag name="AUDIO_IMPORT" val="U:\Webinar\2011_07 - Nat Cat Review\Articulate\19.mp3"/>
  <p:tag name="ELAPSEDTIME" val="17.838"/>
  <p:tag name="AUDIO_ID" val="532"/>
  <p:tag name="ARTICULATE_SLIDE_NAV" val="82"/>
  <p:tag name="ARTICULATE_SLIDE_PAUSE" val="0"/>
  <p:tag name="ARTICULATE_NAV_LEVEL" val="1"/>
  <p:tag name="ARTICULATE_PLAYLIST_ID" val="-1"/>
  <p:tag name="ARTICULATE_LOCK_SLIDE" val="0"/>
</p:tagLst>
</file>

<file path=ppt/tags/tag4.xml><?xml version="1.0" encoding="utf-8"?>
<p:tagLst xmlns:a="http://schemas.openxmlformats.org/drawingml/2006/main" xmlns:r="http://schemas.openxmlformats.org/officeDocument/2006/relationships" xmlns:p="http://schemas.openxmlformats.org/presentationml/2006/main">
  <p:tag name="ARTICULATE_SLIDE_GUID" val="8d816a7d-974e-4f1a-9550-52aea7948b6c"/>
  <p:tag name="ARTICULATE_SLIDE_NAV" val="48"/>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5.xml><?xml version="1.0" encoding="utf-8"?>
<p:tagLst xmlns:a="http://schemas.openxmlformats.org/drawingml/2006/main" xmlns:r="http://schemas.openxmlformats.org/officeDocument/2006/relationships" xmlns:p="http://schemas.openxmlformats.org/presentationml/2006/main">
  <p:tag name="ARTICULATE_SLIDE_NAV" val="51"/>
  <p:tag name="ARTICULATE_SLIDE_GUID" val="d1b25dd7-2819-40d4-857e-0586fe15f666"/>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6.xml><?xml version="1.0" encoding="utf-8"?>
<p:tagLst xmlns:a="http://schemas.openxmlformats.org/drawingml/2006/main" xmlns:r="http://schemas.openxmlformats.org/officeDocument/2006/relationships" xmlns:p="http://schemas.openxmlformats.org/presentationml/2006/main">
  <p:tag name="ARTICULATE_SLIDE_NAV" val="51"/>
  <p:tag name="ARTICULATE_SLIDE_GUID" val="d1b25dd7-2819-40d4-857e-0586fe15f666"/>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7.xml><?xml version="1.0" encoding="utf-8"?>
<p:tagLst xmlns:a="http://schemas.openxmlformats.org/drawingml/2006/main" xmlns:r="http://schemas.openxmlformats.org/officeDocument/2006/relationships" xmlns:p="http://schemas.openxmlformats.org/presentationml/2006/main">
  <p:tag name="ARTICULATE_SLIDE_NAV" val="36"/>
  <p:tag name="ARTICULATE_SLIDE_GUID" val="2d07af31-b337-449a-9439-5655e5c38ea6"/>
  <p:tag name="ARTICULATE_SLIDE_PAUSE" val="0"/>
  <p:tag name="ARTICULATE_NAV_LEVEL" val="2"/>
  <p:tag name="ARTICULATE_SLIDE_PRESENTER" val="Ernst Rauch"/>
  <p:tag name="ARTICULATE_SLIDE_PRESENTER_GUID" val="1A34B5C7F99A"/>
  <p:tag name="ARTICULATE_PLAYLIST_ID" val="-1"/>
  <p:tag name="ARTICULATE_LOCK_SLIDE" val="0"/>
</p:tagLst>
</file>

<file path=ppt/tags/tag8.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os3r8EJO_files\slide0001_image001.emz"/>
</p:tagLst>
</file>

<file path=ppt/tags/tag9.xml><?xml version="1.0" encoding="utf-8"?>
<p:tagLst xmlns:a="http://schemas.openxmlformats.org/drawingml/2006/main" xmlns:r="http://schemas.openxmlformats.org/officeDocument/2006/relationships" xmlns:p="http://schemas.openxmlformats.org/presentationml/2006/main">
  <p:tag name="ARTICULATE_PUBLISH_MODE" val="2"/>
</p:tagLst>
</file>

<file path=ppt/theme/theme1.xml><?xml version="1.0" encoding="utf-8"?>
<a:theme xmlns:a="http://schemas.openxmlformats.org/drawingml/2006/main" name="Default Design">
  <a:themeElements>
    <a:clrScheme name="">
      <a:dk1>
        <a:srgbClr val="000000"/>
      </a:dk1>
      <a:lt1>
        <a:srgbClr val="FFFFFF"/>
      </a:lt1>
      <a:dk2>
        <a:srgbClr val="EEC100"/>
      </a:dk2>
      <a:lt2>
        <a:srgbClr val="6FCAEF"/>
      </a:lt2>
      <a:accent1>
        <a:srgbClr val="225A7A"/>
      </a:accent1>
      <a:accent2>
        <a:srgbClr val="FF6801"/>
      </a:accent2>
      <a:accent3>
        <a:srgbClr val="FFFFFF"/>
      </a:accent3>
      <a:accent4>
        <a:srgbClr val="000000"/>
      </a:accent4>
      <a:accent5>
        <a:srgbClr val="ABB5BE"/>
      </a:accent5>
      <a:accent6>
        <a:srgbClr val="E75E01"/>
      </a:accent6>
      <a:hlink>
        <a:srgbClr val="339966"/>
      </a:hlink>
      <a:folHlink>
        <a:srgbClr val="A50021"/>
      </a:folHlink>
    </a:clrScheme>
    <a:fontScheme name="Aspect">
      <a:majorFont>
        <a:latin typeface="Verdana"/>
        <a:ea typeface=""/>
        <a:cs typeface=""/>
        <a:font script="Jpan" typeface="ＭＳ ゴシック"/>
        <a:font script="Hang" typeface="굴림"/>
        <a:font script="Hans" typeface="黑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宋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336699"/>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2376BD"/>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66CCFF"/>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7DC3"/>
      </a:dk2>
      <a:lt2>
        <a:srgbClr val="808080"/>
      </a:lt2>
      <a:accent1>
        <a:srgbClr val="0A2E4E"/>
      </a:accent1>
      <a:accent2>
        <a:srgbClr val="99CC00"/>
      </a:accent2>
      <a:accent3>
        <a:srgbClr val="FFFFFF"/>
      </a:accent3>
      <a:accent4>
        <a:srgbClr val="000000"/>
      </a:accent4>
      <a:accent5>
        <a:srgbClr val="AAADB2"/>
      </a:accent5>
      <a:accent6>
        <a:srgbClr val="8AB900"/>
      </a:accent6>
      <a:hlink>
        <a:srgbClr val="007DC3"/>
      </a:hlink>
      <a:folHlink>
        <a:srgbClr val="FF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2011 AIS">
    <a:dk1>
      <a:sysClr val="windowText" lastClr="000000"/>
    </a:dk1>
    <a:lt1>
      <a:sysClr val="window" lastClr="FFFFFF"/>
    </a:lt1>
    <a:dk2>
      <a:srgbClr val="7F7F7F"/>
    </a:dk2>
    <a:lt2>
      <a:srgbClr val="FFFFFF"/>
    </a:lt2>
    <a:accent1>
      <a:srgbClr val="0F5173"/>
    </a:accent1>
    <a:accent2>
      <a:srgbClr val="00A454"/>
    </a:accent2>
    <a:accent3>
      <a:srgbClr val="2DC8FF"/>
    </a:accent3>
    <a:accent4>
      <a:srgbClr val="CCFF33"/>
    </a:accent4>
    <a:accent5>
      <a:srgbClr val="AB73D5"/>
    </a:accent5>
    <a:accent6>
      <a:srgbClr val="FFC000"/>
    </a:accent6>
    <a:hlink>
      <a:srgbClr val="8DC765"/>
    </a:hlink>
    <a:folHlink>
      <a:srgbClr val="AA8A1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192741</TotalTime>
  <Words>15913</Words>
  <Application>Microsoft Office PowerPoint</Application>
  <PresentationFormat>On-screen Show (4:3)</PresentationFormat>
  <Paragraphs>2359</Paragraphs>
  <Slides>213</Slides>
  <Notes>194</Notes>
  <HiddenSlides>97</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3</vt:i4>
      </vt:variant>
      <vt:variant>
        <vt:lpstr>Slide Titles</vt:lpstr>
      </vt:variant>
      <vt:variant>
        <vt:i4>213</vt:i4>
      </vt:variant>
    </vt:vector>
  </HeadingPairs>
  <TitlesOfParts>
    <vt:vector size="224" baseType="lpstr">
      <vt:lpstr>Arial Unicode MS</vt:lpstr>
      <vt:lpstr>Arial</vt:lpstr>
      <vt:lpstr>Calibri</vt:lpstr>
      <vt:lpstr>Symbol</vt:lpstr>
      <vt:lpstr>Times New Roman</vt:lpstr>
      <vt:lpstr>Verdana</vt:lpstr>
      <vt:lpstr>Wingdings</vt:lpstr>
      <vt:lpstr>Default Design</vt:lpstr>
      <vt:lpstr>Chart</vt:lpstr>
      <vt:lpstr>Worksheet</vt:lpstr>
      <vt:lpstr>Slide</vt:lpstr>
      <vt:lpstr>It’s a Mad, Mad, Mad, Mad World: The Past, Present and Future of      P/C Insurance in the US and Texas</vt:lpstr>
      <vt:lpstr>PowerPoint Presentation</vt:lpstr>
      <vt:lpstr>P/C Industry Net Income After Taxes 1991–2014:Q1</vt:lpstr>
      <vt:lpstr>Profitability Peaks &amp; Troughs in the P/C Insurance Industry, 1975 – 2014:Q1*</vt:lpstr>
      <vt:lpstr>ROE: Property/Casualty Insurance by Major Event, 1987–2014:Q1</vt:lpstr>
      <vt:lpstr>P/C Insurance Industry  Combined Ratio, 2001–2014:Q1*</vt:lpstr>
      <vt:lpstr>A 100 Combined Ratio Isn’t What It Once Was: Investment Impact on ROEs</vt:lpstr>
      <vt:lpstr>RNW All Lines by State, 2003-2012 Average: Highest 25 States</vt:lpstr>
      <vt:lpstr>PowerPoint Presentation</vt:lpstr>
      <vt:lpstr>Policyholder Surplus,  2006:Q4–2014:Q1</vt:lpstr>
      <vt:lpstr>US Policyholder Surplus: 1975–2013*</vt:lpstr>
      <vt:lpstr>Catastrophe Bonds: Issuance and Outstanding, 1997- 2014:Q1*</vt:lpstr>
      <vt:lpstr>Net Premium Growth: Annual Change,  1971—2014F</vt:lpstr>
      <vt:lpstr>PowerPoint Presentation</vt:lpstr>
      <vt:lpstr>Direct Premiums Written: Total P/C Percent Change by State, 2007-2013</vt:lpstr>
      <vt:lpstr>Direct Premiums Written: Total P/C Percent Change by State, 2007-2013</vt:lpstr>
      <vt:lpstr>Direct Premiums Written: PP Auto Percent Change by State, 2007-2013</vt:lpstr>
      <vt:lpstr>Direct Premiums Written: PP Auto Percent Change by State, 2007-2013</vt:lpstr>
      <vt:lpstr>Advertising Expenditures by P/C Insurance Industry, 1999-2013</vt:lpstr>
      <vt:lpstr>I.I.I. Poll: Ads Are Everywhere</vt:lpstr>
      <vt:lpstr>Direct Premiums Written: Homeowners Percent Change by State, 2007-2013</vt:lpstr>
      <vt:lpstr>Direct Premiums Written: Homeowners Percent Change by State, 2007-2013</vt:lpstr>
      <vt:lpstr>Direct Premiums Written: Comm. Lines Percent Change by State, 2007-2013</vt:lpstr>
      <vt:lpstr>Direct Premiums Written: Comm. Lines Percent Change by State, 2007-2013</vt:lpstr>
      <vt:lpstr>Direct Premiums Written: Workers’ Comp Percent Change by State, 2007-2013*</vt:lpstr>
      <vt:lpstr>Direct Premiums Written: Worker’s Comp Percent Change by State, 2007-2013*</vt:lpstr>
      <vt:lpstr>PowerPoint Presentation</vt:lpstr>
      <vt:lpstr>RNW All Lines: TX vs. U.S., 2003-2012</vt:lpstr>
      <vt:lpstr>RNW PP Auto: TX vs. U.S., 2003-2013</vt:lpstr>
      <vt:lpstr>RNW Comm. Auto: TX vs. U.S.,  2003-2012</vt:lpstr>
      <vt:lpstr>RNW Comm. Multi-Peril: TX vs. U.S., 2003-2012</vt:lpstr>
      <vt:lpstr>RNW Homeowners: TX vs. U.S.,  2003-2012</vt:lpstr>
      <vt:lpstr>RNW Workers Comp: TX vs. U.S.,  2003-2012</vt:lpstr>
      <vt:lpstr>All Lines: 10-Year Average RNW TX &amp; Nearby States</vt:lpstr>
      <vt:lpstr>PP Auto: 10-Year Average RNW TX &amp; Nearby States</vt:lpstr>
      <vt:lpstr>Top Ten Most Expensive And Least Expensive States For Automobile Insurance, 2011 (1)</vt:lpstr>
      <vt:lpstr>Comm. Auto: 10-Year Average RNW TX &amp; Nearby States</vt:lpstr>
      <vt:lpstr>Comm. M-P: 10-Year Average RNW TX &amp; Nearby States </vt:lpstr>
      <vt:lpstr>Homeowners: 10-Year Average RNW TX &amp; Nearby States </vt:lpstr>
      <vt:lpstr>Top Ten Most Expensive And Least Expensive States For Homeowners Insurance, 2011 (1)</vt:lpstr>
      <vt:lpstr>All Lines DWP Growth: TX vs. U.S., 2004-2013</vt:lpstr>
      <vt:lpstr>Comm. Lines DWP Growth: TX vs. U.S., 2004-2013</vt:lpstr>
      <vt:lpstr>Personal Lines DWP Growth: TX vs. U.S., 2004-2013</vt:lpstr>
      <vt:lpstr>Private Passenger Auto DWP Growth: TX vs. U.S., 2004-2013</vt:lpstr>
      <vt:lpstr>Homeowners DWP Growth: TX vs. U.S., 2004-2013</vt:lpstr>
      <vt:lpstr>The Strength of the Economy Will Influence P/C Insurer Growth Opportunities</vt:lpstr>
      <vt:lpstr>US Real GDP Growth*</vt:lpstr>
      <vt:lpstr>Texas vs. US Real GDP Growth</vt:lpstr>
      <vt:lpstr>PowerPoint Presentation</vt:lpstr>
      <vt:lpstr>Real GDP by State Percent Change, 2013: Highest 25 States</vt:lpstr>
      <vt:lpstr>PowerPoint Presentation</vt:lpstr>
      <vt:lpstr>PowerPoint Presentation</vt:lpstr>
      <vt:lpstr>PowerPoint Presentation</vt:lpstr>
      <vt:lpstr>Net Worth of Households* Recently Hit A Historic High</vt:lpstr>
      <vt:lpstr>Household Financial Obligations Ratio Recently Hit A Historic Low</vt:lpstr>
      <vt:lpstr>Auto/Light Truck Sales, 1999-2019F</vt:lpstr>
      <vt:lpstr>Monthly Change* in Auto Insurance Prices, 1991–2014*</vt:lpstr>
      <vt:lpstr>Average Expenditures on Auto Insurance</vt:lpstr>
      <vt:lpstr>Annual Inflation Rates, (CPI-U, %), 1990–2015F</vt:lpstr>
      <vt:lpstr>Personal Auto Insurance Direct Written Premiums vs. Recently-Registered Cars</vt:lpstr>
      <vt:lpstr>Average Age of Vehicles on the Road, 2006—2013</vt:lpstr>
      <vt:lpstr>Auto Insurance Price Index vs. CPI, 1994–2014*</vt:lpstr>
      <vt:lpstr>Yearly Change in Auto Insurance Prices vs. Median Weekly Earnings</vt:lpstr>
      <vt:lpstr>Monthly Change* in Auto Insurance Prices, January 2005 - December 2013</vt:lpstr>
      <vt:lpstr>PowerPoint Presentation</vt:lpstr>
      <vt:lpstr>New Private Housing Starts, 1990-2019F</vt:lpstr>
      <vt:lpstr>Average Premium for Home Insurance Policies**</vt:lpstr>
      <vt:lpstr>Interest Rate on Convention 30-Year Mortgages: Up a Bit, 1990–2014*</vt:lpstr>
      <vt:lpstr>PowerPoint Presentation</vt:lpstr>
      <vt:lpstr>Commercial &amp; Industrial Loans Outstanding at FDIC-Insured Banks, Quarterly, 2006-2013*</vt:lpstr>
      <vt:lpstr>Percent of Non-Current Commercial &amp; Industrial Loans Outstanding at FDIC-Insured Banks, Quarterly, 2006-2013:Q2*</vt:lpstr>
      <vt:lpstr>PowerPoint Presentation</vt:lpstr>
      <vt:lpstr>Business Bankruptcy Filings, 1980-2013</vt:lpstr>
      <vt:lpstr>PowerPoint Presentation</vt:lpstr>
      <vt:lpstr>12 Industries for the Next 10 Years: Insurance Solutions Needed</vt:lpstr>
      <vt:lpstr>CONSTRUCTION INDUSTRY OVERVIEW &amp; OUTLOOK</vt:lpstr>
      <vt:lpstr>Value of New Private Construction: Residential &amp; Nonresidential, 2003-2014*</vt:lpstr>
      <vt:lpstr>Value of Construction Put in Place,   April 2014 vs. April 2013*</vt:lpstr>
      <vt:lpstr>Value of Private Construction Put in Place, by Segment,  April 2014 vs. April 2013*</vt:lpstr>
      <vt:lpstr>Value of Public Construction Put in Place, by Segment,  Apr. 2014 vs. Apr. 2013*</vt:lpstr>
      <vt:lpstr>Real (Inflation-Adjusted)  Nonresidential Construction, 2000-2014*</vt:lpstr>
      <vt:lpstr>Commercial &amp; Industrial Loans Outstanding at FDIC-Insured Banks, Quarterly, 2006-2014:Q1</vt:lpstr>
      <vt:lpstr>Percent of Non-current Commercial &amp; Industrial Loans Outstanding at FDIC-Insured Banks, Quarterly, 2006-2014:Q1</vt:lpstr>
      <vt:lpstr>Change from Peak in New Construction Expenditures to 2013*</vt:lpstr>
      <vt:lpstr>PowerPoint Presentation</vt:lpstr>
      <vt:lpstr>New Private Housing Starts, 1990-2019F</vt:lpstr>
      <vt:lpstr>PowerPoint Presentation</vt:lpstr>
      <vt:lpstr>Construction Employment, Jan. 2010—June 2014*</vt:lpstr>
      <vt:lpstr>Construction Employment,  Jan. 2003–June 2014 </vt:lpstr>
      <vt:lpstr>Construction Jobs: Largest Gains &amp; Losses by Metro Area, May 2014 vs. May 2013*</vt:lpstr>
      <vt:lpstr>Interest Rate on Convention 30-Year Mortgages: Up a Bit, 1990–2014*</vt:lpstr>
      <vt:lpstr>PowerPoint Presentation</vt:lpstr>
      <vt:lpstr>New Home Inventories and Rental Vacancy Rates, 2003-2013*</vt:lpstr>
      <vt:lpstr>Change from Peak in New Construction Expenditures to 2013*</vt:lpstr>
      <vt:lpstr>Value of Construction Put in Place,   November 2013 vs. November 2012*</vt:lpstr>
      <vt:lpstr>ENERGY SECTOR: OIL &amp; GAS INDUSTRY FUTURE IS BRIGHT</vt:lpstr>
      <vt:lpstr>U.S. Natural Gas Production, 2000-2013</vt:lpstr>
      <vt:lpstr>PowerPoint Presentation</vt:lpstr>
      <vt:lpstr>U.S. Crude Oil Production, 2005-2015P</vt:lpstr>
      <vt:lpstr>Oil &amp; Gas Extraction Employment, Jan. 2010—June 2014*</vt:lpstr>
      <vt:lpstr>World Primary Energy Consumption, 1990-2040P</vt:lpstr>
      <vt:lpstr>PowerPoint Presentation</vt:lpstr>
      <vt:lpstr>US Electric Power Generation by Fuel Source, 2010-2035F (Billions of Kilowatt Hours)</vt:lpstr>
      <vt:lpstr>U.S. Electricity Generation by Fuel, 1990-2040F (Trillions of Kilowatt Hours)</vt:lpstr>
      <vt:lpstr>US Natural Gas Production and Non-Hydro Renewable Electricity Generation, 1990-2035P</vt:lpstr>
      <vt:lpstr>U.S. Private Power Construction, 2000-2014* (% Change, 3-Month Moving Avg.)</vt:lpstr>
      <vt:lpstr>MANUFACTURING SECTOR OVERVIEW &amp; OUTLOOK</vt:lpstr>
      <vt:lpstr>Manufacturing Growth for Selected Sectors, 2014 vs. 2013*</vt:lpstr>
      <vt:lpstr>Dollar Value* of Manufacturers’ Shipments Monthly, Jan. 1992—Apr. 2014</vt:lpstr>
      <vt:lpstr>Manufacturing Employment, Jan. 2010—June 2014*</vt:lpstr>
      <vt:lpstr>PowerPoint Presentation</vt:lpstr>
      <vt:lpstr>Business Investment: Expected to Accelerate, Fueling Commercial Exposure Growth</vt:lpstr>
      <vt:lpstr>Recovery in Capacity Utilization is a Positive Sign for Commercial Exposures</vt:lpstr>
      <vt:lpstr>PowerPoint Presentation</vt:lpstr>
      <vt:lpstr>Unemployment and Underemployment Rates: Still Too High, But Falling</vt:lpstr>
      <vt:lpstr>US Unemployment Rate Forecast</vt:lpstr>
      <vt:lpstr>Unemployment Rates by State, May 2014: Highest 25 States*</vt:lpstr>
      <vt:lpstr>PowerPoint Presentation</vt:lpstr>
      <vt:lpstr>PowerPoint Presentation</vt:lpstr>
      <vt:lpstr>PowerPoint Presentation</vt:lpstr>
      <vt:lpstr>PowerPoint Presentation</vt:lpstr>
      <vt:lpstr>Net Change in Government Employment: Jan. 2010—Apr. 2014</vt:lpstr>
      <vt:lpstr>PowerPoint Presentation</vt:lpstr>
      <vt:lpstr>Oil &amp; Gas Extraction Employment, Jan. 2010—June 2014*</vt:lpstr>
      <vt:lpstr>US Unemployment Rate Forecasts</vt:lpstr>
      <vt:lpstr>Nonfarm Payroll (Wages and Salaries): Quarterly, 2005–2014:Q1</vt:lpstr>
      <vt:lpstr>Payroll vs. Workers Comp Net Written Premiums, 1990-2013P</vt:lpstr>
      <vt:lpstr>Workers Compensation   Operating Environment</vt:lpstr>
      <vt:lpstr>Workers Compensation Combined Ratio: 1994–2015F</vt:lpstr>
      <vt:lpstr>Workers Compensation Premium:  Third Consecutive Year of Increase  Net Written Premium</vt:lpstr>
      <vt:lpstr>2013 Workers Compensation Direct Written Premium Growth, by State*</vt:lpstr>
      <vt:lpstr>Workers Compensation Lost-Time  Claim Frequency Declined in 2013  Lost-Time Claims</vt:lpstr>
      <vt:lpstr>Workers Compensation Medical Severity Moderate Increase in 2013</vt:lpstr>
      <vt:lpstr>PowerPoint Presentation</vt:lpstr>
      <vt:lpstr>U.S. Insured Catastrophe Losses</vt:lpstr>
      <vt:lpstr>Combined Ratio Points Associated with Catastrophe Losses: 1960 – 2013*</vt:lpstr>
      <vt:lpstr>Top 8 States for Insured Catastrophe Losses, 2013</vt:lpstr>
      <vt:lpstr>PowerPoint Presentation</vt:lpstr>
      <vt:lpstr>Top States by Inflation-Adjusted Insured Catastrophe Losses, 1983–2012</vt:lpstr>
      <vt:lpstr>Inflation Adjusted U.S. Catastrophe Losses by Cause of Loss, 1994–20131</vt:lpstr>
      <vt:lpstr>Top 16 Most Costly Disasters in U.S. History</vt:lpstr>
      <vt:lpstr>Natural Disasters in the United States, 1980 – 2013 Number of Events (Annual Totals 1980 – 2013) </vt:lpstr>
      <vt:lpstr>Losses Due to Natural Disasters in the US, 1980–2013</vt:lpstr>
      <vt:lpstr>Top 16 Most Costly World Insurance Losses, 1970-2013*</vt:lpstr>
      <vt:lpstr>PowerPoint Presentation</vt:lpstr>
      <vt:lpstr>Natural Disasters Worldwide, 1980 – 2013 (Number of Events) </vt:lpstr>
      <vt:lpstr>Losses Due to Natural Disasters Worldwide, 1980–2013 (Overall &amp; Insured Losses)</vt:lpstr>
      <vt:lpstr>Natural Disasters Worldwide, 1980 – 2013 (Number of Events) </vt:lpstr>
      <vt:lpstr>Losses Due to Natural Disasters Worldwide, 1980–2013 (Overall &amp; Insured Losses)</vt:lpstr>
      <vt:lpstr>Natural Disaster Losses in the United States, by Type, 2013</vt:lpstr>
      <vt:lpstr>PowerPoint Presentation</vt:lpstr>
      <vt:lpstr>Top 12 Most Costly Hurricanes in U.S. History</vt:lpstr>
      <vt:lpstr>Insured US Tropical Cyclone Losses, 1980 - 2013 </vt:lpstr>
      <vt:lpstr>Total Value of Insured Coastal Exposure in 2012</vt:lpstr>
      <vt:lpstr>PowerPoint Presentation</vt:lpstr>
      <vt:lpstr>PowerPoint Presentation</vt:lpstr>
      <vt:lpstr>Convective Loss Events in the U.S.  Number of events 1980 – 2012 and First Half 2013 </vt:lpstr>
      <vt:lpstr>U.S. Thunderstorm Insured Loss Trends, 1980 – 2013</vt:lpstr>
      <vt:lpstr>Convective Loss Events in the U.S.  Overall and insured losses 1980 – 2012 and First Half 2013 </vt:lpstr>
      <vt:lpstr>New Research Suggests Increase in Convective Activity Is Costly for Insurers</vt:lpstr>
      <vt:lpstr>PowerPoint Presentation</vt:lpstr>
      <vt:lpstr>Total Value of Insured Coastal Exposure in 2007</vt:lpstr>
      <vt:lpstr>Total Potential Home Value Exposure to Storm Surge Risk in 2013*</vt:lpstr>
      <vt:lpstr>Number of Acres Burned in Wildfires, 1980 – 2013</vt:lpstr>
      <vt:lpstr>Wildfire Outlook for the Western US is Grave but Improving in TX</vt:lpstr>
      <vt:lpstr>Homeowners Insurance Catastrophe-Related Claim Frequency and Severity, 1997—2012*</vt:lpstr>
      <vt:lpstr>Combined Ratio Points Associated with Catastrophe Losses: 1960 – 2012*</vt:lpstr>
      <vt:lpstr>Homeowners Insurance Combined Ratio: 1990–2015F</vt:lpstr>
      <vt:lpstr>PowerPoint Presentation</vt:lpstr>
      <vt:lpstr>Number of Federal Major Disaster Declarations, 1953-2014*</vt:lpstr>
      <vt:lpstr>Federal Disasters Declarations by State,  1953 – 2014: Highest 25 States*</vt:lpstr>
      <vt:lpstr>Federal Disasters Declarations by State,  1953 – 2014: Lowest 25 States*</vt:lpstr>
      <vt:lpstr>PowerPoint Presentation</vt:lpstr>
      <vt:lpstr>Location of Tornado Reports in 2014: Through July 14, 2014</vt:lpstr>
      <vt:lpstr>U.S. Tornado Count, 2005-2014* </vt:lpstr>
      <vt:lpstr>Location of Large Hail Reports: Through July 14, 2014</vt:lpstr>
      <vt:lpstr>Location of High Wind Reports: Through July 14, 2014</vt:lpstr>
      <vt:lpstr>Severe Weather Reports: Through July 14, 2014</vt:lpstr>
      <vt:lpstr>Severe Weather Reports in Texas: Through July 14, 2014</vt:lpstr>
      <vt:lpstr>I.I.I. Poll: Homes Near Hazards</vt:lpstr>
      <vt:lpstr>I.I.I. Poll: Flood Insurance Rates</vt:lpstr>
      <vt:lpstr>PowerPoint Presentation</vt:lpstr>
      <vt:lpstr>Outlook for 2014 Hurricane Season:    30% Less Active Than Typical Year</vt:lpstr>
      <vt:lpstr>Probability of Major Hurricane Landfall    (CAT 3, 4, 5) in 2014</vt:lpstr>
      <vt:lpstr>Total Value of Insured Coastal Exposure in 2012</vt:lpstr>
      <vt:lpstr>Total Value of Insured Coastal Exposure in 2007</vt:lpstr>
      <vt:lpstr>Terrorism Update</vt:lpstr>
      <vt:lpstr>Loss Distribution by Type of Insurance from Sept. 11 Terrorist Attack ($ 2013)</vt:lpstr>
      <vt:lpstr>Terrorism Insurance Take-up Rates, By Year, 2003-2013</vt:lpstr>
      <vt:lpstr>Terrorism Risk Insurance Program</vt:lpstr>
      <vt:lpstr>Terrorism Insurance Take-Up Rates by State for 2013*</vt:lpstr>
      <vt:lpstr>I.I.I. White Paper (March 2014): Terrorism Risk: A Constant Threat</vt:lpstr>
      <vt:lpstr>Summary of President’s Working Group Report on TRIA (April 2014)</vt:lpstr>
      <vt:lpstr>PowerPoint Presentation</vt:lpstr>
      <vt:lpstr>All P/C Lines Distribution Channels, Direct vs. Independent Agents</vt:lpstr>
      <vt:lpstr>Commercial P/C Distribution Channels, Direct vs. Independent Agents</vt:lpstr>
      <vt:lpstr>Personal Lines Distribution Channels, Direct vs. Independent Agents</vt:lpstr>
      <vt:lpstr>INVESTMENTS:  THE NEW REALITY</vt:lpstr>
      <vt:lpstr>Property/Casualty Insurance Industry Investment Income: 2000–20141</vt:lpstr>
      <vt:lpstr>P/C Insurer Net Realized  Capital Gains/Losses, 1990-2014:Q1</vt:lpstr>
      <vt:lpstr>Property/Casualty Insurance Industry Investment Gain: 1994–20131</vt:lpstr>
      <vt:lpstr>PowerPoint Presentation</vt:lpstr>
      <vt:lpstr>U.S. 10-Year Treasury Note Yields: A Long Downward Trend, 1990–2014*</vt:lpstr>
      <vt:lpstr>U.S. Treasury Security Yields: A Long Downward Trend, 1990–2014*</vt:lpstr>
      <vt:lpstr>PowerPoint Presentation</vt:lpstr>
      <vt:lpstr>Distribution of Bond Maturities, P/C Insurance Industry, 2003-2013</vt:lpstr>
      <vt:lpstr>Shifting Legal Liability &amp;  Tort Environment</vt:lpstr>
      <vt:lpstr>Over the Last Three Decades, Total Tort Costs as a % of GDP Appear Somewhat Cyclical, 1980-2013E</vt:lpstr>
      <vt:lpstr>Commercial Lines Tort Costs: Insured vs. Self-(Un)Insured Shares, 1973-2010</vt:lpstr>
      <vt:lpstr>Commercial Lines Tort Costs: Insured vs. Self-(Un)Insured Shares, 1973-2010</vt:lpstr>
      <vt:lpstr>Business Leaders Ranking of Liability Systems in 2012</vt:lpstr>
      <vt:lpstr>The Nation’s Judicial Hellholes: 2012/2013</vt:lpstr>
      <vt:lpstr>PowerPoint Presentation</vt:lpstr>
    </vt:vector>
  </TitlesOfParts>
  <Company>insurance information institute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P6466 - iii Template</dc:title>
  <dc:creator>Call @ 866-2-eSlide</dc:creator>
  <cp:lastModifiedBy>Lewis, Shorna</cp:lastModifiedBy>
  <cp:revision>3848</cp:revision>
  <dcterms:modified xsi:type="dcterms:W3CDTF">2014-07-17T13:10:05Z</dcterms:modified>
</cp:coreProperties>
</file>