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491" r:id="rId2"/>
    <p:sldId id="3302" r:id="rId3"/>
    <p:sldId id="3511" r:id="rId4"/>
    <p:sldId id="3898" r:id="rId5"/>
    <p:sldId id="4056" r:id="rId6"/>
    <p:sldId id="3897" r:id="rId7"/>
    <p:sldId id="3896" r:id="rId8"/>
    <p:sldId id="4054" r:id="rId9"/>
    <p:sldId id="4057" r:id="rId10"/>
    <p:sldId id="4058" r:id="rId11"/>
    <p:sldId id="3697" r:id="rId12"/>
    <p:sldId id="3512" r:id="rId13"/>
    <p:sldId id="3513" r:id="rId14"/>
    <p:sldId id="1136" r:id="rId15"/>
  </p:sldIdLst>
  <p:sldSz cx="9144000" cy="6858000" type="screen4x3"/>
  <p:notesSz cx="6858000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1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A7A"/>
    <a:srgbClr val="2B7299"/>
    <a:srgbClr val="3691C4"/>
    <a:srgbClr val="3333CC"/>
    <a:srgbClr val="28688C"/>
    <a:srgbClr val="E5F1F7"/>
    <a:srgbClr val="4B9FCD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89785" autoAdjust="0"/>
  </p:normalViewPr>
  <p:slideViewPr>
    <p:cSldViewPr snapToGrid="0">
      <p:cViewPr varScale="1">
        <p:scale>
          <a:sx n="105" d="100"/>
          <a:sy n="105" d="100"/>
        </p:scale>
        <p:origin x="966" y="90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861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149" cy="45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7" tIns="44678" rIns="89357" bIns="44678" numCol="1" anchor="t" anchorCtr="0" compatLnSpc="1">
            <a:prstTxWarp prst="textNoShape">
              <a:avLst/>
            </a:prstTxWarp>
          </a:bodyPr>
          <a:lstStyle>
            <a:lvl1pPr defTabSz="893735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296" y="0"/>
            <a:ext cx="2973149" cy="45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7" tIns="44678" rIns="89357" bIns="44678" numCol="1" anchor="t" anchorCtr="0" compatLnSpc="1">
            <a:prstTxWarp prst="textNoShape">
              <a:avLst/>
            </a:prstTxWarp>
          </a:bodyPr>
          <a:lstStyle>
            <a:lvl1pPr algn="r" defTabSz="893735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28D4E-CD86-468D-BEE4-4FD3A017EE70}" type="datetime1">
              <a:rPr lang="en-US"/>
              <a:pPr>
                <a:defRPr/>
              </a:pPr>
              <a:t>4/22/2014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8560"/>
            <a:ext cx="2973149" cy="45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7" tIns="44678" rIns="89357" bIns="44678" numCol="1" anchor="b" anchorCtr="0" compatLnSpc="1">
            <a:prstTxWarp prst="textNoShape">
              <a:avLst/>
            </a:prstTxWarp>
          </a:bodyPr>
          <a:lstStyle>
            <a:lvl1pPr defTabSz="893735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296" y="8628560"/>
            <a:ext cx="2973149" cy="45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357" tIns="44678" rIns="89357" bIns="44678" numCol="1" anchor="b" anchorCtr="0" compatLnSpc="1">
            <a:prstTxWarp prst="textNoShape">
              <a:avLst/>
            </a:prstTxWarp>
          </a:bodyPr>
          <a:lstStyle>
            <a:lvl1pPr algn="r" defTabSz="893735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DD95BB-A669-4F44-8D4A-44D0FEE85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14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44625" y="568325"/>
            <a:ext cx="3968750" cy="297656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0091" y="3737231"/>
            <a:ext cx="5739375" cy="50373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45103" tIns="45103" rIns="45103" bIns="45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085167" y="8836292"/>
            <a:ext cx="690779" cy="24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4928" tIns="45527" rIns="44928" bIns="45527" numCol="1" anchor="b" anchorCtr="0" compatLnSpc="1">
            <a:prstTxWarp prst="textNoShape">
              <a:avLst/>
            </a:prstTxWarp>
            <a:spAutoFit/>
          </a:bodyPr>
          <a:lstStyle>
            <a:lvl1pPr algn="ctr" defTabSz="9108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926E3E4-F212-49E4-9AB9-DC573DC8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4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2657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3D68F1-0777-4B1E-A52C-51505E82C0DB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464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"/>
          <p:cNvSpPr txBox="1">
            <a:spLocks noGrp="1" noChangeArrowheads="1"/>
          </p:cNvSpPr>
          <p:nvPr/>
        </p:nvSpPr>
        <p:spPr bwMode="auto">
          <a:xfrm>
            <a:off x="3086723" y="8836151"/>
            <a:ext cx="687667" cy="245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4996" tIns="45596" rIns="44996" bIns="45596" anchor="b">
            <a:spAutoFit/>
          </a:bodyPr>
          <a:lstStyle/>
          <a:p>
            <a:pPr algn="ctr" defTabSz="910832"/>
            <a:fld id="{80B93877-0C9D-4CAD-84B4-15CDCD63F2DF}" type="slidenum">
              <a:rPr lang="en-US" sz="1000"/>
              <a:pPr algn="ctr" defTabSz="910832"/>
              <a:t>2</a:t>
            </a:fld>
            <a:endParaRPr lang="en-US" sz="1000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1879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2" y="8836293"/>
            <a:ext cx="689527" cy="245831"/>
          </a:xfrm>
        </p:spPr>
        <p:txBody>
          <a:bodyPr/>
          <a:lstStyle/>
          <a:p>
            <a:pPr defTabSz="909375">
              <a:defRPr/>
            </a:pPr>
            <a:fld id="{15A7F7DB-3A93-4CAB-8AF3-CD35918FB945}" type="slidenum">
              <a:rPr lang="en-US" smtClean="0"/>
              <a:pPr defTabSz="909375">
                <a:defRPr/>
              </a:pPr>
              <a:t>4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96422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3" y="8836293"/>
            <a:ext cx="689527" cy="245831"/>
          </a:xfrm>
        </p:spPr>
        <p:txBody>
          <a:bodyPr/>
          <a:lstStyle/>
          <a:p>
            <a:pPr defTabSz="909282">
              <a:defRPr/>
            </a:pPr>
            <a:fld id="{15A7F7DB-3A93-4CAB-8AF3-CD35918FB945}" type="slidenum">
              <a:rPr lang="en-US" smtClean="0"/>
              <a:pPr defTabSz="909282">
                <a:defRPr/>
              </a:pPr>
              <a:t>5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7143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167" y="8836291"/>
            <a:ext cx="690779" cy="245831"/>
          </a:xfrm>
          <a:ln/>
        </p:spPr>
        <p:txBody>
          <a:bodyPr/>
          <a:lstStyle/>
          <a:p>
            <a:fld id="{479AA5C6-0126-4953-A099-89B1BCAD20C7}" type="slidenum">
              <a:rPr lang="en-GB"/>
              <a:pPr/>
              <a:t>6</a:t>
            </a:fld>
            <a:endParaRPr lang="en-GB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92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 txBox="1">
            <a:spLocks noGrp="1" noChangeArrowheads="1"/>
          </p:cNvSpPr>
          <p:nvPr/>
        </p:nvSpPr>
        <p:spPr bwMode="auto">
          <a:xfrm>
            <a:off x="3085168" y="8837568"/>
            <a:ext cx="690779" cy="24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4924" tIns="45522" rIns="44924" bIns="45522" anchor="b">
            <a:spAutoFit/>
          </a:bodyPr>
          <a:lstStyle/>
          <a:p>
            <a:pPr algn="ctr" defTabSz="910741"/>
            <a:fld id="{AA3B54CF-3B90-4833-A1B1-3D837068E6A9}" type="slidenum">
              <a:rPr lang="en-US" sz="1000"/>
              <a:pPr algn="ctr" defTabSz="910741"/>
              <a:t>7</a:t>
            </a:fld>
            <a:endParaRPr lang="en-US" sz="10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45033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3" y="8836293"/>
            <a:ext cx="689527" cy="245831"/>
          </a:xfrm>
        </p:spPr>
        <p:txBody>
          <a:bodyPr/>
          <a:lstStyle/>
          <a:p>
            <a:pPr defTabSz="909282">
              <a:defRPr/>
            </a:pPr>
            <a:fld id="{15A7F7DB-3A93-4CAB-8AF3-CD35918FB945}" type="slidenum">
              <a:rPr lang="en-US" smtClean="0"/>
              <a:pPr defTabSz="909282">
                <a:defRPr/>
              </a:pPr>
              <a:t>8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40602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3" y="8836293"/>
            <a:ext cx="689527" cy="245831"/>
          </a:xfrm>
        </p:spPr>
        <p:txBody>
          <a:bodyPr/>
          <a:lstStyle/>
          <a:p>
            <a:pPr defTabSz="909282">
              <a:defRPr/>
            </a:pPr>
            <a:fld id="{15A7F7DB-3A93-4CAB-8AF3-CD35918FB945}" type="slidenum">
              <a:rPr lang="en-US" smtClean="0"/>
              <a:pPr defTabSz="909282">
                <a:defRPr/>
              </a:pPr>
              <a:t>9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00139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3"/>
          <p:cNvSpPr txBox="1">
            <a:spLocks noGrp="1" noChangeArrowheads="1"/>
          </p:cNvSpPr>
          <p:nvPr/>
        </p:nvSpPr>
        <p:spPr bwMode="auto">
          <a:xfrm>
            <a:off x="3085793" y="8836313"/>
            <a:ext cx="689527" cy="24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4918" tIns="45517" rIns="44918" bIns="45517" anchor="b">
            <a:spAutoFit/>
          </a:bodyPr>
          <a:lstStyle/>
          <a:p>
            <a:pPr algn="ctr" defTabSz="909282"/>
            <a:fld id="{0D384969-57EF-47F2-8E1F-3213D4760988}" type="slidenum">
              <a:rPr lang="en-US" sz="1000"/>
              <a:pPr algn="ctr" defTabSz="909282"/>
              <a:t>10</a:t>
            </a:fld>
            <a:endParaRPr lang="en-US" sz="1000" dirty="0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60800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A298A7-07D0-41F4-A57B-095D4458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345D-58F2-4414-BF4A-B7296ABF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86FA-B60D-423D-926C-A543DAD8D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DCD5A-272D-460F-810D-8B44844B5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FB2-9712-42D6-90C8-408268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0DBB-527D-49DE-BE17-F2C090C1D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4C8B-F8C1-4480-ADCB-1FB9116D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1549-189B-430A-BC2E-B6FA9183E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9112-2361-4913-9798-B6AEBB59A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EC06-222A-42D0-87E9-064A6BEA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F8B8-F0F3-400C-8102-4AEACDC8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Rectangle 104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5" name="Picture 109" descr="Text Page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9" name="Picture 10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8B5C7A-7BED-4BF9-AD02-83F44DE0B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7" r:id="rId1"/>
    <p:sldLayoutId id="2147485426" r:id="rId2"/>
    <p:sldLayoutId id="2147485427" r:id="rId3"/>
    <p:sldLayoutId id="2147485428" r:id="rId4"/>
    <p:sldLayoutId id="2147485429" r:id="rId5"/>
    <p:sldLayoutId id="2147485430" r:id="rId6"/>
    <p:sldLayoutId id="2147485431" r:id="rId7"/>
    <p:sldLayoutId id="2147485432" r:id="rId8"/>
    <p:sldLayoutId id="2147485433" r:id="rId9"/>
    <p:sldLayoutId id="2147485434" r:id="rId10"/>
    <p:sldLayoutId id="2147485435" r:id="rId11"/>
    <p:sldLayoutId id="214748543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i.org/white_papers/terrorism-risk-a-constant-threat-2014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i.org/presentation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iii.org/white_papers/terrorism-risk-a-constant-threat-2014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08016"/>
            <a:ext cx="9104313" cy="2159053"/>
          </a:xfrm>
          <a:ln/>
        </p:spPr>
        <p:txBody>
          <a:bodyPr/>
          <a:lstStyle/>
          <a:p>
            <a:r>
              <a:rPr lang="en-US" sz="4400" dirty="0" smtClean="0"/>
              <a:t>Terrorism Risk &amp; </a:t>
            </a:r>
            <a:br>
              <a:rPr lang="en-US" sz="4400" dirty="0" smtClean="0"/>
            </a:br>
            <a:r>
              <a:rPr lang="en-US" sz="4400" dirty="0" smtClean="0"/>
              <a:t>Insurance Update</a:t>
            </a:r>
            <a:br>
              <a:rPr lang="en-US" sz="4400" dirty="0" smtClean="0"/>
            </a:br>
            <a:r>
              <a:rPr lang="en-US" sz="3600" i="1" dirty="0" smtClean="0"/>
              <a:t/>
            </a:r>
            <a:br>
              <a:rPr lang="en-US" sz="3600" i="1" dirty="0" smtClean="0"/>
            </a:br>
            <a:endParaRPr lang="en-US" sz="3400" i="1" dirty="0">
              <a:solidFill>
                <a:srgbClr val="FF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592045"/>
            <a:ext cx="8952271" cy="224676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Capitol Hill Briefing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Insurance Information Institute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Washington, DC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April 22, 2014</a:t>
            </a:r>
          </a:p>
          <a:p>
            <a:pPr>
              <a:lnSpc>
                <a:spcPct val="80000"/>
              </a:lnSpc>
            </a:pPr>
            <a:r>
              <a:rPr lang="en-US" sz="2800" i="1" dirty="0" smtClean="0">
                <a:solidFill>
                  <a:srgbClr val="FF0000"/>
                </a:solidFill>
              </a:rPr>
              <a:t>Download at www.iii.org/presentations</a:t>
            </a:r>
          </a:p>
        </p:txBody>
      </p:sp>
      <p:sp>
        <p:nvSpPr>
          <p:cNvPr id="94212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2"/>
                </a:solidFill>
                <a:sym typeface="Symbol" pitchFamily="18" charset="2"/>
              </a:rPr>
              <a:t>Insurance Information Institute  110 William Street  New York, NY 10038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84995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8499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1E7D8B55-450E-4A6A-8A1B-8EEFC4BF4261}" type="slidenum">
              <a:rPr lang="en-US" sz="900"/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10</a:t>
            </a:fld>
            <a:endParaRPr lang="en-US" sz="900"/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I.I.I. White Paper (March 2014):</a:t>
            </a:r>
            <a:br>
              <a:rPr lang="en-US" dirty="0" smtClean="0"/>
            </a:br>
            <a:r>
              <a:rPr lang="en-US" i="1" dirty="0" smtClean="0"/>
              <a:t>Terrorism Risk: A Constant Threat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86289" y="1117851"/>
            <a:ext cx="4271962" cy="4652963"/>
          </a:xfrm>
        </p:spPr>
        <p:txBody>
          <a:bodyPr/>
          <a:lstStyle/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Detailed history of TRIA</a:t>
            </a: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How TRIA works</a:t>
            </a: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Assessing the threat of terrorism</a:t>
            </a: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Terrorism market conditions</a:t>
            </a: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Global perspective</a:t>
            </a:r>
          </a:p>
          <a:p>
            <a:pPr>
              <a:lnSpc>
                <a:spcPts val="2200"/>
              </a:lnSpc>
              <a:spcBef>
                <a:spcPct val="50000"/>
              </a:spcBef>
            </a:pPr>
            <a:r>
              <a:rPr lang="en-US" b="1" dirty="0" smtClean="0"/>
              <a:t>Download at </a:t>
            </a:r>
            <a:r>
              <a:rPr lang="en-US" sz="2000" b="1" i="1" dirty="0">
                <a:solidFill>
                  <a:srgbClr val="225A7A"/>
                </a:solidFill>
                <a:hlinkClick r:id="rId3"/>
              </a:rPr>
              <a:t>http://www.iii.org/white_papers/terrorism-risk-a-constant-threat-2014.html</a:t>
            </a:r>
            <a:r>
              <a:rPr lang="en-US" sz="2000" b="1" i="1" dirty="0">
                <a:solidFill>
                  <a:srgbClr val="225A7A"/>
                </a:solidFill>
              </a:rPr>
              <a:t> </a:t>
            </a:r>
            <a:endParaRPr lang="en-US" sz="2000" b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450" y="1192878"/>
            <a:ext cx="4185491" cy="546351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0671224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9" y="-54798"/>
            <a:ext cx="8079176" cy="1143000"/>
          </a:xfrm>
        </p:spPr>
        <p:txBody>
          <a:bodyPr/>
          <a:lstStyle/>
          <a:p>
            <a:r>
              <a:rPr lang="en-US" sz="2900" dirty="0" smtClean="0"/>
              <a:t>Summary of Terrorism Risk Insurance Program Extension Bills Introduced in 2013</a:t>
            </a:r>
            <a:endParaRPr lang="en-US" sz="2900" dirty="0"/>
          </a:p>
        </p:txBody>
      </p:sp>
      <p:graphicFrame>
        <p:nvGraphicFramePr>
          <p:cNvPr id="2821123" name="Group 3"/>
          <p:cNvGraphicFramePr>
            <a:graphicFrameLocks noGrp="1"/>
          </p:cNvGraphicFramePr>
          <p:nvPr>
            <p:ph idx="1"/>
          </p:nvPr>
        </p:nvGraphicFramePr>
        <p:xfrm>
          <a:off x="206035" y="1094990"/>
          <a:ext cx="8739182" cy="5456089"/>
        </p:xfrm>
        <a:graphic>
          <a:graphicData uri="http://schemas.openxmlformats.org/drawingml/2006/table">
            <a:tbl>
              <a:tblPr/>
              <a:tblGrid>
                <a:gridCol w="2606739"/>
                <a:gridCol w="6132443"/>
              </a:tblGrid>
              <a:tr h="345651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Bill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5A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Summary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5A7A"/>
                    </a:solidFill>
                  </a:tcPr>
                </a:tc>
              </a:tr>
              <a:tr h="13405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H.R. 508: 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“Terrorism Risk Insurance Act of 2002 Reauthorization Act of 2013”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Introduced  Feb. 5 by Rep. Michael Grimm (D-NY)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5-Year Extension (through 2019)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Extend recoupment period for any TRIA assistance from 2017 to 2019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5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H.R. 2146: </a:t>
                      </a: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“Terrorism Risk Insurance Program Reauthorization Act of 2013”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Introduced May 23 by Rep. Michael Capuano (D-MA)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10-Year Extension (through 2024)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Extend recoupment period for any TRIA assistance from 2017 to 2024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Requires President’s Working Group on Financial Markets (PWGFM) to issue reports on long-term availability and affordability of terrorism insurance in 2017, 2020 and 2023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Reports to be drafted with consultation from NAIC and representatives of the insurance and securities industries and policyholders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35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H.R. 1945: 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“Fostering Resilience to Terrorism Act of 2013”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Introduced May 9 by Rep. Benny Thompson (D-MS)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10-Year Extension (through 2024)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Recoupment period changed to 2024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Would transfer responsibility for certification of a “act of terrorism” to the Secretary of Homeland Security from Secretary of Treasury.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PWGFM to issue reports in 2017, 2020 and 2023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Requires Sec. of DHS to provide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insureds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with “timely homeland security information, including terrorism risk information, at the appropriate level of classification and information on best practices to foster resilience to an act of terrorism.”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21141" name="Text Box 21"/>
          <p:cNvSpPr txBox="1">
            <a:spLocks noChangeArrowheads="1"/>
          </p:cNvSpPr>
          <p:nvPr/>
        </p:nvSpPr>
        <p:spPr bwMode="auto">
          <a:xfrm>
            <a:off x="152400" y="6613525"/>
            <a:ext cx="6661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100" dirty="0">
                <a:latin typeface="Arial" charset="0"/>
              </a:rPr>
              <a:t>Source:  </a:t>
            </a:r>
            <a:r>
              <a:rPr lang="en-US" sz="1100" dirty="0" smtClean="0"/>
              <a:t>Nelson, Levine, de Luca &amp; Hamilton, </a:t>
            </a:r>
            <a:r>
              <a:rPr lang="en-US" sz="1100" i="1" dirty="0" smtClean="0"/>
              <a:t>FIO Focus, </a:t>
            </a:r>
            <a:r>
              <a:rPr lang="en-US" sz="1100" dirty="0" smtClean="0"/>
              <a:t>June 10, 2013; </a:t>
            </a:r>
            <a:r>
              <a:rPr lang="en-US" sz="1100" dirty="0" smtClean="0">
                <a:latin typeface="Arial" charset="0"/>
              </a:rPr>
              <a:t>Insurance </a:t>
            </a:r>
            <a:r>
              <a:rPr lang="en-US" sz="1100" dirty="0">
                <a:latin typeface="Arial" charset="0"/>
              </a:rPr>
              <a:t>Information </a:t>
            </a:r>
            <a:r>
              <a:rPr lang="en-US" sz="1100" dirty="0" smtClean="0">
                <a:latin typeface="Arial" charset="0"/>
              </a:rPr>
              <a:t>Institute.</a:t>
            </a:r>
            <a:endParaRPr lang="en-US" sz="11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0060" y="24714"/>
            <a:ext cx="7620000" cy="1143000"/>
          </a:xfrm>
        </p:spPr>
        <p:txBody>
          <a:bodyPr/>
          <a:lstStyle/>
          <a:p>
            <a:r>
              <a:rPr lang="en-US" dirty="0" smtClean="0"/>
              <a:t>Terrorism </a:t>
            </a:r>
            <a:r>
              <a:rPr lang="en-US" dirty="0"/>
              <a:t>Violates Traditional Requirements for Insurability</a:t>
            </a:r>
          </a:p>
        </p:txBody>
      </p:sp>
      <p:graphicFrame>
        <p:nvGraphicFramePr>
          <p:cNvPr id="2821123" name="Group 3"/>
          <p:cNvGraphicFramePr>
            <a:graphicFrameLocks noGrp="1"/>
          </p:cNvGraphicFramePr>
          <p:nvPr>
            <p:ph idx="1"/>
          </p:nvPr>
        </p:nvGraphicFramePr>
        <p:xfrm>
          <a:off x="265670" y="1283831"/>
          <a:ext cx="8686800" cy="5121912"/>
        </p:xfrm>
        <a:graphic>
          <a:graphicData uri="http://schemas.openxmlformats.org/drawingml/2006/table">
            <a:tbl>
              <a:tblPr/>
              <a:tblGrid>
                <a:gridCol w="2230395"/>
                <a:gridCol w="3611605"/>
                <a:gridCol w="2844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Requirement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Definition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Violation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Estimable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Frequency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Insurance requires large number of observations to develop predictive rate-making models (an actuarial concept known as credibility)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few data points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Terror modeling still in infancy, untested.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Inconsistent  assessment of threat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  <a:tr h="25146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Estimable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Severity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Maximum possible/ probable loss must be at least estimable in order to minimize “risk of ruin” (insurer cannot run an unreasonable risk of insolvency though assumption of the risk)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Potential loss is virtually unbounded.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Losses can easily exceed insurer capital resources for paying claims.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Extreme risk in workers compensation and statute forbids exclusions.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821141" name="Text Box 21"/>
          <p:cNvSpPr txBox="1">
            <a:spLocks noChangeArrowheads="1"/>
          </p:cNvSpPr>
          <p:nvPr/>
        </p:nvSpPr>
        <p:spPr bwMode="auto">
          <a:xfrm>
            <a:off x="152400" y="6613525"/>
            <a:ext cx="6661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400">
                <a:latin typeface="Arial" charset="0"/>
              </a:rPr>
              <a:t>Source:  Insurance Information Institute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22146" name="Group 2"/>
          <p:cNvGraphicFramePr>
            <a:graphicFrameLocks noGrp="1"/>
          </p:cNvGraphicFramePr>
          <p:nvPr>
            <p:ph idx="1"/>
          </p:nvPr>
        </p:nvGraphicFramePr>
        <p:xfrm>
          <a:off x="98856" y="1144800"/>
          <a:ext cx="8915400" cy="5518788"/>
        </p:xfrm>
        <a:graphic>
          <a:graphicData uri="http://schemas.openxmlformats.org/drawingml/2006/table">
            <a:tbl>
              <a:tblPr/>
              <a:tblGrid>
                <a:gridCol w="2082114"/>
                <a:gridCol w="2870886"/>
                <a:gridCol w="3962400"/>
              </a:tblGrid>
              <a:tr h="35718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Requirement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Definition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Violation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Diversifiable Risk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Must be able to spread/distribute risk across large number of risks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“Law of Large Numbers” helps makes losses manageable and less volatile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Losses likely highly concentrated geographically or by industry (e.g., WTC, power plants)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286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Random Loss Distribution/Fortuity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Probability of loss occurring must be purely random and fortuitous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Events are individually unpredictable in terms of time, location and magnitude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Terrorism attacks are planned, coordinated and deliberate acts of destruction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Dynamic target shifting from “hardened targets” to “soft targets”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Terrorist adjust tactics to circumvent new security measures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Actions of US and foreign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govts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may affect likelihood, nature and timing of attack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822165" name="Text Box 21"/>
          <p:cNvSpPr txBox="1">
            <a:spLocks noChangeArrowheads="1"/>
          </p:cNvSpPr>
          <p:nvPr/>
        </p:nvSpPr>
        <p:spPr bwMode="auto">
          <a:xfrm>
            <a:off x="189471" y="6318421"/>
            <a:ext cx="6661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400" dirty="0">
                <a:latin typeface="Arial" charset="0"/>
              </a:rPr>
              <a:t>Source:  </a:t>
            </a:r>
            <a:r>
              <a:rPr lang="en-US" sz="1400" dirty="0" smtClean="0">
                <a:latin typeface="Arial" charset="0"/>
              </a:rPr>
              <a:t>Insurance</a:t>
            </a:r>
          </a:p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400" dirty="0" smtClean="0">
                <a:latin typeface="Arial" charset="0"/>
              </a:rPr>
              <a:t> </a:t>
            </a:r>
            <a:r>
              <a:rPr lang="en-US" sz="1400" dirty="0">
                <a:latin typeface="Arial" charset="0"/>
              </a:rPr>
              <a:t>Information Institute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black">
          <a:xfrm>
            <a:off x="0" y="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1143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225A7A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Terrorism Violates Traditional Requirements for Insurability (cont’d)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225A7A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23637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225A7A"/>
                </a:solidFill>
              </a:rPr>
              <a:t>Thank you for your time</a:t>
            </a:r>
            <a:br>
              <a:rPr lang="en-US" sz="3600" b="1" i="1" dirty="0">
                <a:solidFill>
                  <a:srgbClr val="225A7A"/>
                </a:solidFill>
              </a:rPr>
            </a:br>
            <a:r>
              <a:rPr lang="en-US" sz="3600" b="1" i="1" dirty="0">
                <a:solidFill>
                  <a:srgbClr val="225A7A"/>
                </a:solidFill>
              </a:rPr>
              <a:t>and your attention!</a:t>
            </a:r>
            <a:endParaRPr lang="en-US" sz="3600" b="1" i="1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FF0000"/>
                </a:solidFill>
              </a:rPr>
              <a:t>Twitter: </a:t>
            </a:r>
            <a:r>
              <a:rPr lang="en-US" sz="3600" b="1" i="1" dirty="0" smtClean="0">
                <a:solidFill>
                  <a:srgbClr val="00B050"/>
                </a:solidFill>
              </a:rPr>
              <a:t>twitter.com/</a:t>
            </a:r>
            <a:r>
              <a:rPr lang="en-US" sz="3600" b="1" i="1" dirty="0" err="1" smtClean="0">
                <a:solidFill>
                  <a:srgbClr val="00B050"/>
                </a:solidFill>
              </a:rPr>
              <a:t>bob_hartwig</a:t>
            </a:r>
            <a:endParaRPr lang="en-US" sz="3600" b="1" i="1" dirty="0" smtClean="0">
              <a:solidFill>
                <a:srgbClr val="00B05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 smtClean="0">
                <a:solidFill>
                  <a:srgbClr val="FF0000"/>
                </a:solidFill>
              </a:rPr>
              <a:t>Download at </a:t>
            </a:r>
            <a:r>
              <a:rPr lang="en-US" sz="3600" b="1" i="1" dirty="0" smtClean="0">
                <a:solidFill>
                  <a:srgbClr val="FF0000"/>
                </a:solidFill>
                <a:hlinkClick r:id="rId3"/>
              </a:rPr>
              <a:t>www.iii.org/presentations</a:t>
            </a:r>
            <a:r>
              <a:rPr lang="en-US" sz="3600" b="1" i="1" dirty="0" smtClean="0">
                <a:solidFill>
                  <a:srgbClr val="00B050"/>
                </a:solidFill>
              </a:rPr>
              <a:t> 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6172200" algn="l"/>
              </a:tabLst>
            </a:pPr>
            <a:r>
              <a:rPr 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762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610522" y="1870331"/>
            <a:ext cx="7981950" cy="1470025"/>
          </a:xfr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cap="flat" algn="ctr">
            <a:solidFill>
              <a:srgbClr val="FF6801"/>
            </a:solidFill>
          </a:ln>
        </p:spPr>
        <p:txBody>
          <a:bodyPr/>
          <a:lstStyle/>
          <a:p>
            <a:pPr algn="ctr" defTabSz="914400"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4200" dirty="0" smtClean="0">
                <a:solidFill>
                  <a:schemeClr val="bg1"/>
                </a:solidFill>
              </a:rPr>
              <a:t>Terrorism Update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8529A20C-ADB3-4B6C-9ADA-C87A773B28DB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0016" y="3616633"/>
            <a:ext cx="8967018" cy="25514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TRIA’s Success</a:t>
            </a:r>
          </a:p>
          <a:p>
            <a:pPr marL="292100" indent="-292100" algn="ctr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Consequences of Expiration</a:t>
            </a:r>
          </a:p>
          <a:p>
            <a:pPr marL="292100" indent="-292100" algn="ctr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200" b="1" i="1" dirty="0" smtClean="0">
                <a:solidFill>
                  <a:srgbClr val="C00000"/>
                </a:solidFill>
              </a:rPr>
              <a:t>Download III’s Terrorism Insurance Report at: </a:t>
            </a:r>
            <a:r>
              <a:rPr lang="en-US" sz="3200" b="1" i="1" dirty="0" smtClean="0">
                <a:solidFill>
                  <a:srgbClr val="225A7A"/>
                </a:solidFill>
                <a:hlinkClick r:id="rId4"/>
              </a:rPr>
              <a:t>http://www.iii.org/white_papers/terrorism-risk-a-constant-threat-2014.html</a:t>
            </a:r>
            <a:r>
              <a:rPr lang="en-US" sz="3200" b="1" i="1" dirty="0" smtClean="0">
                <a:solidFill>
                  <a:srgbClr val="225A7A"/>
                </a:solidFill>
              </a:rPr>
              <a:t>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0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9762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39554" name="Object 2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650986882"/>
              </p:ext>
            </p:extLst>
          </p:nvPr>
        </p:nvGraphicFramePr>
        <p:xfrm>
          <a:off x="439738" y="1034844"/>
          <a:ext cx="8458200" cy="483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3194" name="Chart" r:id="rId3" imgW="8486657" imgH="4848161" progId="MSGraph.Chart.8">
                  <p:embed followColorScheme="full"/>
                </p:oleObj>
              </mc:Choice>
              <mc:Fallback>
                <p:oleObj name="Chart" r:id="rId3" imgW="8486657" imgH="4848161" progId="MSGraph.Chart.8">
                  <p:embed followColorScheme="full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1034844"/>
                        <a:ext cx="8458200" cy="483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9555" name="Text Box 3"/>
          <p:cNvSpPr txBox="1">
            <a:spLocks noChangeArrowheads="1"/>
          </p:cNvSpPr>
          <p:nvPr/>
        </p:nvSpPr>
        <p:spPr bwMode="auto">
          <a:xfrm>
            <a:off x="0" y="5373129"/>
            <a:ext cx="9061450" cy="147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en-US" sz="3200" b="1" dirty="0">
                <a:solidFill>
                  <a:srgbClr val="C00000"/>
                </a:solidFill>
              </a:rPr>
              <a:t>Total Insured Losses Estimate: </a:t>
            </a:r>
            <a:r>
              <a:rPr lang="en-US" sz="3200" b="1" dirty="0" smtClean="0">
                <a:solidFill>
                  <a:srgbClr val="C00000"/>
                </a:solidFill>
              </a:rPr>
              <a:t>$42.9B**</a:t>
            </a:r>
            <a:endParaRPr lang="en-US" sz="3200" b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en-US" sz="1200" dirty="0" smtClean="0"/>
              <a:t>*Loss total does not include March 2010 New York City settlement of up to $657.5 million to compensate approximately 10,000 Ground Zero workers or any subsequent settlements.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en-US" sz="1200" dirty="0" smtClean="0"/>
              <a:t>**$32.5 billion in 2001 dollars.</a:t>
            </a:r>
            <a:endParaRPr lang="en-US" sz="1200" dirty="0"/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en-US" sz="1200" dirty="0"/>
              <a:t>Source: Insurance Information </a:t>
            </a:r>
            <a:r>
              <a:rPr lang="en-US" sz="1200" dirty="0" smtClean="0"/>
              <a:t>Institute.</a:t>
            </a:r>
            <a:endParaRPr lang="en-US" sz="1200" dirty="0"/>
          </a:p>
        </p:txBody>
      </p:sp>
      <p:sp>
        <p:nvSpPr>
          <p:cNvPr id="2839556" name="Rectangle 4"/>
          <p:cNvSpPr>
            <a:spLocks noGrp="1" noChangeArrowheads="1"/>
          </p:cNvSpPr>
          <p:nvPr>
            <p:ph type="title"/>
          </p:nvPr>
        </p:nvSpPr>
        <p:spPr>
          <a:xfrm>
            <a:off x="117987" y="273312"/>
            <a:ext cx="8558981" cy="609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Loss Distribution by Type of </a:t>
            </a:r>
            <a:r>
              <a:rPr lang="en-US" sz="2800" dirty="0" smtClean="0"/>
              <a:t>Insurance</a:t>
            </a:r>
            <a:br>
              <a:rPr lang="en-US" sz="2800" dirty="0" smtClean="0"/>
            </a:br>
            <a:r>
              <a:rPr lang="en-US" sz="2800" dirty="0" smtClean="0"/>
              <a:t>from Sept. </a:t>
            </a:r>
            <a:r>
              <a:rPr lang="en-US" sz="2800" dirty="0"/>
              <a:t>11 Terrorist Attack ($ </a:t>
            </a:r>
            <a:r>
              <a:rPr lang="en-US" sz="2800" dirty="0" smtClean="0"/>
              <a:t>2013)</a:t>
            </a:r>
            <a:endParaRPr lang="en-US" sz="2800" i="0" dirty="0">
              <a:solidFill>
                <a:srgbClr val="FF33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black">
          <a:xfrm>
            <a:off x="259175" y="1030854"/>
            <a:ext cx="8534400" cy="332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>
                <a:solidFill>
                  <a:srgbClr val="225A7A"/>
                </a:solidFill>
              </a:rPr>
              <a:t>($ Billions)</a:t>
            </a:r>
            <a:endParaRPr lang="en-US" sz="2400" b="1" dirty="0">
              <a:solidFill>
                <a:srgbClr val="225A7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President’s Working Group Report on TRIA (April 2014)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4396" y="1034402"/>
            <a:ext cx="8716296" cy="5448301"/>
          </a:xfrm>
        </p:spPr>
        <p:txBody>
          <a:bodyPr/>
          <a:lstStyle/>
          <a:p>
            <a:pPr>
              <a:lnSpc>
                <a:spcPts val="1800"/>
              </a:lnSpc>
            </a:pPr>
            <a:r>
              <a:rPr lang="en-US" sz="1800" b="1" dirty="0" smtClean="0"/>
              <a:t>Insurance for terrorism risk is available and affordable</a:t>
            </a:r>
          </a:p>
          <a:p>
            <a:pPr lvl="1">
              <a:lnSpc>
                <a:spcPts val="1800"/>
              </a:lnSpc>
            </a:pPr>
            <a:r>
              <a:rPr lang="en-US" sz="1600" b="1" dirty="0" smtClean="0"/>
              <a:t>Availability/affordability have has not changed appreciably since 2010</a:t>
            </a:r>
          </a:p>
          <a:p>
            <a:pPr>
              <a:lnSpc>
                <a:spcPts val="1800"/>
              </a:lnSpc>
            </a:pPr>
            <a:r>
              <a:rPr lang="en-US" sz="1800" b="1" dirty="0" smtClean="0"/>
              <a:t>Prices for terrorism risk insurance vary considerably depending on the policyholder’s industry and location of risk</a:t>
            </a:r>
          </a:p>
          <a:p>
            <a:pPr>
              <a:lnSpc>
                <a:spcPts val="1800"/>
              </a:lnSpc>
            </a:pPr>
            <a:r>
              <a:rPr lang="en-US" sz="1800" b="1" dirty="0" smtClean="0"/>
              <a:t>Prices have declined since TRIA was enacted</a:t>
            </a:r>
          </a:p>
          <a:p>
            <a:pPr lvl="1">
              <a:lnSpc>
                <a:spcPts val="1800"/>
              </a:lnSpc>
            </a:pPr>
            <a:r>
              <a:rPr lang="en-US" sz="1600" b="1" dirty="0" smtClean="0"/>
              <a:t>Currently ~3% to 5% of commercial property insurance premiums</a:t>
            </a:r>
          </a:p>
          <a:p>
            <a:pPr>
              <a:lnSpc>
                <a:spcPts val="1800"/>
              </a:lnSpc>
            </a:pPr>
            <a:r>
              <a:rPr lang="en-US" sz="1800" b="1" dirty="0" smtClean="0"/>
              <a:t>Take-up rates have improved since adoption of TRIA</a:t>
            </a:r>
          </a:p>
          <a:p>
            <a:pPr lvl="1">
              <a:lnSpc>
                <a:spcPts val="1800"/>
              </a:lnSpc>
            </a:pPr>
            <a:r>
              <a:rPr lang="en-US" sz="1600" b="1" dirty="0" smtClean="0"/>
              <a:t>Overall take-up rate is steady at ~60% (62% in 2013 per Marsh)</a:t>
            </a:r>
          </a:p>
          <a:p>
            <a:pPr>
              <a:lnSpc>
                <a:spcPts val="1800"/>
              </a:lnSpc>
            </a:pPr>
            <a:r>
              <a:rPr lang="en-US" sz="1800" b="1" i="1" dirty="0" smtClean="0">
                <a:solidFill>
                  <a:srgbClr val="FF0000"/>
                </a:solidFill>
              </a:rPr>
              <a:t>Market capacity is currently tightening given uncertainty over TRIA reauthorization</a:t>
            </a:r>
          </a:p>
          <a:p>
            <a:pPr>
              <a:lnSpc>
                <a:spcPts val="1800"/>
              </a:lnSpc>
            </a:pPr>
            <a:r>
              <a:rPr lang="en-US" sz="1800" b="1" i="1" dirty="0" smtClean="0">
                <a:solidFill>
                  <a:srgbClr val="FF0000"/>
                </a:solidFill>
              </a:rPr>
              <a:t>The private market does not have the capacity to provide reinsurance for terror risk to the extent currently provided by TRIA</a:t>
            </a:r>
          </a:p>
          <a:p>
            <a:pPr>
              <a:lnSpc>
                <a:spcPts val="1800"/>
              </a:lnSpc>
            </a:pPr>
            <a:r>
              <a:rPr lang="en-US" sz="1800" b="1" i="1" dirty="0" smtClean="0">
                <a:solidFill>
                  <a:srgbClr val="FF0000"/>
                </a:solidFill>
              </a:rPr>
              <a:t>In the absence of TRIA, terrorism risk insurance would likely be less available.  Coverage that would be available likely would be more costly and/or limited in scope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85725" y="6551648"/>
            <a:ext cx="6661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050" dirty="0"/>
              <a:t>Source:  </a:t>
            </a:r>
            <a:r>
              <a:rPr lang="en-US" sz="1050" dirty="0" smtClean="0"/>
              <a:t>Report of the President’s Working Group on Financial </a:t>
            </a:r>
            <a:r>
              <a:rPr lang="en-US" sz="1050" dirty="0" err="1" smtClean="0"/>
              <a:t>Markets</a:t>
            </a:r>
            <a:r>
              <a:rPr lang="en-US" sz="1050" i="1" dirty="0" err="1" smtClean="0"/>
              <a:t>,The</a:t>
            </a:r>
            <a:r>
              <a:rPr lang="en-US" sz="1050" i="1" dirty="0" smtClean="0"/>
              <a:t> Long-Term Availability and Affordability of Insurance for Terrorism Risk</a:t>
            </a:r>
            <a:r>
              <a:rPr lang="en-US" sz="1050" dirty="0" smtClean="0"/>
              <a:t>,</a:t>
            </a:r>
          </a:p>
          <a:p>
            <a:pPr marL="681038" indent="-681038">
              <a:lnSpc>
                <a:spcPct val="75000"/>
              </a:lnSpc>
              <a:spcBef>
                <a:spcPct val="0"/>
              </a:spcBef>
              <a:buClrTx/>
            </a:pPr>
            <a:r>
              <a:rPr lang="en-US" sz="1050" dirty="0" smtClean="0"/>
              <a:t>April 2014.</a:t>
            </a:r>
            <a:endParaRPr lang="en-US" sz="105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3 Key Facts About TRIA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723" y="1037755"/>
            <a:ext cx="8716296" cy="544830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200" b="1" dirty="0" smtClean="0"/>
              <a:t>TRIA costs taxpayers virtually nothing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200" b="1" dirty="0" smtClean="0"/>
              <a:t>TRIA as currently structured continues to provide tangible benefits to the U.S. economy in the form of:</a:t>
            </a:r>
          </a:p>
          <a:p>
            <a:pPr lvl="1">
              <a:lnSpc>
                <a:spcPct val="100000"/>
              </a:lnSpc>
            </a:pPr>
            <a:r>
              <a:rPr lang="en-US" sz="2000" b="1" dirty="0" smtClean="0"/>
              <a:t>Terrorism insurance market stability, affordability and availability</a:t>
            </a:r>
          </a:p>
          <a:p>
            <a:pPr lvl="1">
              <a:lnSpc>
                <a:spcPct val="100000"/>
              </a:lnSpc>
            </a:pPr>
            <a:r>
              <a:rPr lang="en-US" sz="2000" b="1" dirty="0" smtClean="0"/>
              <a:t>Smooth functioning of commercial lending activity</a:t>
            </a:r>
          </a:p>
          <a:p>
            <a:pPr lvl="1">
              <a:lnSpc>
                <a:spcPct val="100000"/>
              </a:lnSpc>
            </a:pPr>
            <a:r>
              <a:rPr lang="en-US" sz="2000" b="1" dirty="0" smtClean="0"/>
              <a:t>Employment stimulus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200" b="1" dirty="0" smtClean="0"/>
              <a:t>TRIA is now clearly a critical part of the U.S. national economic security infrastructure</a:t>
            </a:r>
          </a:p>
          <a:p>
            <a:pPr lvl="1">
              <a:lnSpc>
                <a:spcPct val="100000"/>
              </a:lnSpc>
            </a:pPr>
            <a:r>
              <a:rPr lang="en-US" sz="2000" b="1" dirty="0" smtClean="0"/>
              <a:t>A primary goal of terrorism is to destabilize the U.S. economy</a:t>
            </a:r>
          </a:p>
          <a:p>
            <a:pPr lvl="1">
              <a:lnSpc>
                <a:spcPct val="100000"/>
              </a:lnSpc>
            </a:pPr>
            <a:r>
              <a:rPr lang="en-US" sz="2000" b="1" dirty="0" smtClean="0"/>
              <a:t>Terrorism risk insurance is critical to ensure a swift recovery in the event of future attacks</a:t>
            </a:r>
            <a:endParaRPr lang="en-US" sz="2200" b="1" dirty="0" smtClean="0"/>
          </a:p>
          <a:p>
            <a:pPr>
              <a:lnSpc>
                <a:spcPct val="100000"/>
              </a:lnSpc>
            </a:pPr>
            <a:r>
              <a:rPr lang="en-US" sz="2200" b="1" i="1" dirty="0" smtClean="0">
                <a:solidFill>
                  <a:srgbClr val="FF0000"/>
                </a:solidFill>
              </a:rPr>
              <a:t>Bottom Line: TRIA is an unambiguous, unmitigated success</a:t>
            </a:r>
            <a:endParaRPr lang="en-US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7564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838200" y="1219200"/>
            <a:ext cx="7466012" cy="5357813"/>
            <a:chOff x="611188" y="457200"/>
            <a:chExt cx="7918450" cy="6119813"/>
          </a:xfrm>
        </p:grpSpPr>
        <p:sp>
          <p:nvSpPr>
            <p:cNvPr id="7176" name="Freeform 8"/>
            <p:cNvSpPr>
              <a:spLocks/>
            </p:cNvSpPr>
            <p:nvPr/>
          </p:nvSpPr>
          <p:spPr bwMode="auto">
            <a:xfrm>
              <a:off x="1793875" y="4065588"/>
              <a:ext cx="5553075" cy="631825"/>
            </a:xfrm>
            <a:custGeom>
              <a:avLst/>
              <a:gdLst/>
              <a:ahLst/>
              <a:cxnLst>
                <a:cxn ang="0">
                  <a:pos x="0" y="398"/>
                </a:cxn>
                <a:cxn ang="0">
                  <a:pos x="3498" y="398"/>
                </a:cxn>
                <a:cxn ang="0">
                  <a:pos x="3246" y="0"/>
                </a:cxn>
                <a:cxn ang="0">
                  <a:pos x="250" y="0"/>
                </a:cxn>
                <a:cxn ang="0">
                  <a:pos x="0" y="398"/>
                </a:cxn>
              </a:cxnLst>
              <a:rect l="0" t="0" r="r" b="b"/>
              <a:pathLst>
                <a:path w="3498" h="398">
                  <a:moveTo>
                    <a:pt x="0" y="398"/>
                  </a:moveTo>
                  <a:lnTo>
                    <a:pt x="3498" y="398"/>
                  </a:lnTo>
                  <a:lnTo>
                    <a:pt x="3246" y="0"/>
                  </a:lnTo>
                  <a:lnTo>
                    <a:pt x="250" y="0"/>
                  </a:lnTo>
                  <a:lnTo>
                    <a:pt x="0" y="398"/>
                  </a:lnTo>
                  <a:close/>
                </a:path>
              </a:pathLst>
            </a:custGeom>
            <a:solidFill>
              <a:srgbClr val="1574FF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auto">
            <a:xfrm>
              <a:off x="611188" y="5961063"/>
              <a:ext cx="7918450" cy="615950"/>
            </a:xfrm>
            <a:custGeom>
              <a:avLst/>
              <a:gdLst/>
              <a:ahLst/>
              <a:cxnLst>
                <a:cxn ang="0">
                  <a:pos x="0" y="388"/>
                </a:cxn>
                <a:cxn ang="0">
                  <a:pos x="2494" y="388"/>
                </a:cxn>
                <a:cxn ang="0">
                  <a:pos x="4988" y="388"/>
                </a:cxn>
                <a:cxn ang="0">
                  <a:pos x="4744" y="0"/>
                </a:cxn>
                <a:cxn ang="0">
                  <a:pos x="244" y="0"/>
                </a:cxn>
                <a:cxn ang="0">
                  <a:pos x="0" y="388"/>
                </a:cxn>
              </a:cxnLst>
              <a:rect l="0" t="0" r="r" b="b"/>
              <a:pathLst>
                <a:path w="4988" h="388">
                  <a:moveTo>
                    <a:pt x="0" y="388"/>
                  </a:moveTo>
                  <a:lnTo>
                    <a:pt x="2494" y="388"/>
                  </a:lnTo>
                  <a:lnTo>
                    <a:pt x="4988" y="388"/>
                  </a:lnTo>
                  <a:lnTo>
                    <a:pt x="4744" y="0"/>
                  </a:lnTo>
                  <a:lnTo>
                    <a:pt x="244" y="0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FC4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auto">
            <a:xfrm>
              <a:off x="1397000" y="4697413"/>
              <a:ext cx="6346825" cy="631825"/>
            </a:xfrm>
            <a:custGeom>
              <a:avLst/>
              <a:gdLst/>
              <a:ahLst/>
              <a:cxnLst>
                <a:cxn ang="0">
                  <a:pos x="0" y="398"/>
                </a:cxn>
                <a:cxn ang="0">
                  <a:pos x="3998" y="398"/>
                </a:cxn>
                <a:cxn ang="0">
                  <a:pos x="3748" y="0"/>
                </a:cxn>
                <a:cxn ang="0">
                  <a:pos x="250" y="0"/>
                </a:cxn>
                <a:cxn ang="0">
                  <a:pos x="0" y="398"/>
                </a:cxn>
              </a:cxnLst>
              <a:rect l="0" t="0" r="r" b="b"/>
              <a:pathLst>
                <a:path w="3998" h="398">
                  <a:moveTo>
                    <a:pt x="0" y="398"/>
                  </a:moveTo>
                  <a:lnTo>
                    <a:pt x="3998" y="398"/>
                  </a:lnTo>
                  <a:lnTo>
                    <a:pt x="3748" y="0"/>
                  </a:lnTo>
                  <a:lnTo>
                    <a:pt x="250" y="0"/>
                  </a:lnTo>
                  <a:lnTo>
                    <a:pt x="0" y="398"/>
                  </a:lnTo>
                  <a:close/>
                </a:path>
              </a:pathLst>
            </a:custGeom>
            <a:solidFill>
              <a:srgbClr val="0062F2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9" name="Freeform 11"/>
            <p:cNvSpPr>
              <a:spLocks/>
            </p:cNvSpPr>
            <p:nvPr/>
          </p:nvSpPr>
          <p:spPr bwMode="auto">
            <a:xfrm>
              <a:off x="2192338" y="3433763"/>
              <a:ext cx="4756150" cy="631825"/>
            </a:xfrm>
            <a:custGeom>
              <a:avLst/>
              <a:gdLst/>
              <a:ahLst/>
              <a:cxnLst>
                <a:cxn ang="0">
                  <a:pos x="0" y="398"/>
                </a:cxn>
                <a:cxn ang="0">
                  <a:pos x="2996" y="398"/>
                </a:cxn>
                <a:cxn ang="0">
                  <a:pos x="2746" y="0"/>
                </a:cxn>
                <a:cxn ang="0">
                  <a:pos x="252" y="0"/>
                </a:cxn>
                <a:cxn ang="0">
                  <a:pos x="0" y="398"/>
                </a:cxn>
              </a:cxnLst>
              <a:rect l="0" t="0" r="r" b="b"/>
              <a:pathLst>
                <a:path w="2996" h="398">
                  <a:moveTo>
                    <a:pt x="0" y="398"/>
                  </a:moveTo>
                  <a:lnTo>
                    <a:pt x="2996" y="398"/>
                  </a:lnTo>
                  <a:lnTo>
                    <a:pt x="2746" y="0"/>
                  </a:lnTo>
                  <a:lnTo>
                    <a:pt x="252" y="0"/>
                  </a:lnTo>
                  <a:lnTo>
                    <a:pt x="0" y="398"/>
                  </a:lnTo>
                  <a:close/>
                </a:path>
              </a:pathLst>
            </a:custGeom>
            <a:solidFill>
              <a:srgbClr val="3F8DFF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auto">
            <a:xfrm>
              <a:off x="998538" y="5329238"/>
              <a:ext cx="7143750" cy="631825"/>
            </a:xfrm>
            <a:custGeom>
              <a:avLst/>
              <a:gdLst/>
              <a:ahLst/>
              <a:cxnLst>
                <a:cxn ang="0">
                  <a:pos x="0" y="398"/>
                </a:cxn>
                <a:cxn ang="0">
                  <a:pos x="4500" y="398"/>
                </a:cxn>
                <a:cxn ang="0">
                  <a:pos x="4250" y="0"/>
                </a:cxn>
                <a:cxn ang="0">
                  <a:pos x="252" y="0"/>
                </a:cxn>
                <a:cxn ang="0">
                  <a:pos x="0" y="398"/>
                </a:cxn>
              </a:cxnLst>
              <a:rect l="0" t="0" r="r" b="b"/>
              <a:pathLst>
                <a:path w="4500" h="398">
                  <a:moveTo>
                    <a:pt x="0" y="398"/>
                  </a:moveTo>
                  <a:lnTo>
                    <a:pt x="4500" y="398"/>
                  </a:lnTo>
                  <a:lnTo>
                    <a:pt x="4250" y="0"/>
                  </a:lnTo>
                  <a:lnTo>
                    <a:pt x="252" y="0"/>
                  </a:lnTo>
                  <a:lnTo>
                    <a:pt x="0" y="398"/>
                  </a:lnTo>
                  <a:close/>
                </a:path>
              </a:pathLst>
            </a:custGeom>
            <a:solidFill>
              <a:srgbClr val="0058DA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auto">
            <a:xfrm>
              <a:off x="3352800" y="457200"/>
              <a:ext cx="2438400" cy="1752600"/>
            </a:xfrm>
            <a:custGeom>
              <a:avLst/>
              <a:gdLst/>
              <a:ahLst/>
              <a:cxnLst>
                <a:cxn ang="0">
                  <a:pos x="244" y="0"/>
                </a:cxn>
                <a:cxn ang="0">
                  <a:pos x="0" y="388"/>
                </a:cxn>
                <a:cxn ang="0">
                  <a:pos x="488" y="388"/>
                </a:cxn>
                <a:cxn ang="0">
                  <a:pos x="244" y="0"/>
                </a:cxn>
              </a:cxnLst>
              <a:rect l="0" t="0" r="r" b="b"/>
              <a:pathLst>
                <a:path w="488" h="388">
                  <a:moveTo>
                    <a:pt x="244" y="0"/>
                  </a:moveTo>
                  <a:lnTo>
                    <a:pt x="0" y="388"/>
                  </a:lnTo>
                  <a:lnTo>
                    <a:pt x="488" y="388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D1E4FF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auto">
            <a:xfrm>
              <a:off x="2989263" y="2166938"/>
              <a:ext cx="3162300" cy="635000"/>
            </a:xfrm>
            <a:custGeom>
              <a:avLst/>
              <a:gdLst/>
              <a:ahLst/>
              <a:cxnLst>
                <a:cxn ang="0">
                  <a:pos x="0" y="400"/>
                </a:cxn>
                <a:cxn ang="0">
                  <a:pos x="1992" y="400"/>
                </a:cxn>
                <a:cxn ang="0">
                  <a:pos x="1742" y="0"/>
                </a:cxn>
                <a:cxn ang="0">
                  <a:pos x="250" y="0"/>
                </a:cxn>
                <a:cxn ang="0">
                  <a:pos x="0" y="400"/>
                </a:cxn>
              </a:cxnLst>
              <a:rect l="0" t="0" r="r" b="b"/>
              <a:pathLst>
                <a:path w="1992" h="400">
                  <a:moveTo>
                    <a:pt x="0" y="400"/>
                  </a:moveTo>
                  <a:lnTo>
                    <a:pt x="1992" y="400"/>
                  </a:lnTo>
                  <a:lnTo>
                    <a:pt x="1742" y="0"/>
                  </a:lnTo>
                  <a:lnTo>
                    <a:pt x="250" y="0"/>
                  </a:lnTo>
                  <a:lnTo>
                    <a:pt x="0" y="400"/>
                  </a:lnTo>
                  <a:close/>
                </a:path>
              </a:pathLst>
            </a:custGeom>
            <a:solidFill>
              <a:srgbClr val="85B6FF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auto">
            <a:xfrm>
              <a:off x="2590800" y="2801938"/>
              <a:ext cx="3959225" cy="631825"/>
            </a:xfrm>
            <a:custGeom>
              <a:avLst/>
              <a:gdLst/>
              <a:ahLst/>
              <a:cxnLst>
                <a:cxn ang="0">
                  <a:pos x="0" y="398"/>
                </a:cxn>
                <a:cxn ang="0">
                  <a:pos x="0" y="398"/>
                </a:cxn>
                <a:cxn ang="0">
                  <a:pos x="2494" y="398"/>
                </a:cxn>
                <a:cxn ang="0">
                  <a:pos x="2494" y="398"/>
                </a:cxn>
                <a:cxn ang="0">
                  <a:pos x="2242" y="0"/>
                </a:cxn>
                <a:cxn ang="0">
                  <a:pos x="250" y="0"/>
                </a:cxn>
                <a:cxn ang="0">
                  <a:pos x="0" y="398"/>
                </a:cxn>
              </a:cxnLst>
              <a:rect l="0" t="0" r="r" b="b"/>
              <a:pathLst>
                <a:path w="2494" h="398">
                  <a:moveTo>
                    <a:pt x="0" y="398"/>
                  </a:moveTo>
                  <a:lnTo>
                    <a:pt x="0" y="398"/>
                  </a:lnTo>
                  <a:lnTo>
                    <a:pt x="2494" y="398"/>
                  </a:lnTo>
                  <a:lnTo>
                    <a:pt x="2494" y="398"/>
                  </a:lnTo>
                  <a:lnTo>
                    <a:pt x="2242" y="0"/>
                  </a:lnTo>
                  <a:lnTo>
                    <a:pt x="250" y="0"/>
                  </a:lnTo>
                  <a:lnTo>
                    <a:pt x="0" y="398"/>
                  </a:lnTo>
                  <a:close/>
                </a:path>
              </a:pathLst>
            </a:custGeom>
            <a:solidFill>
              <a:srgbClr val="65A3FF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037367" y="2812976"/>
              <a:ext cx="2941590" cy="60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GB" sz="1700" b="1" dirty="0" smtClean="0">
                  <a:solidFill>
                    <a:srgbClr val="000066"/>
                  </a:solidFill>
                </a:rPr>
                <a:t>Industry Aggregate</a:t>
              </a:r>
            </a:p>
            <a:p>
              <a:pPr algn="ctr">
                <a:lnSpc>
                  <a:spcPts val="1700"/>
                </a:lnSpc>
              </a:pPr>
              <a:r>
                <a:rPr lang="en-GB" sz="1700" b="1" dirty="0" smtClean="0">
                  <a:solidFill>
                    <a:srgbClr val="000066"/>
                  </a:solidFill>
                </a:rPr>
                <a:t> Retention: </a:t>
              </a:r>
              <a:r>
                <a:rPr lang="en-GB" sz="1700" b="1" i="1" dirty="0" smtClean="0">
                  <a:solidFill>
                    <a:srgbClr val="000066"/>
                  </a:solidFill>
                </a:rPr>
                <a:t>$27.5 Bill</a:t>
              </a:r>
              <a:endParaRPr lang="en-GB" sz="1700" b="1" i="1" dirty="0">
                <a:solidFill>
                  <a:srgbClr val="000066"/>
                </a:solidFill>
              </a:endParaRPr>
            </a:p>
          </p:txBody>
        </p:sp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3810000" y="1295400"/>
              <a:ext cx="1524000" cy="738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 smtClean="0">
                  <a:solidFill>
                    <a:srgbClr val="000066"/>
                  </a:solidFill>
                </a:rPr>
                <a:t>Hard Cap</a:t>
              </a:r>
            </a:p>
            <a:p>
              <a:pPr algn="ctr"/>
              <a:r>
                <a:rPr lang="en-GB" b="1" dirty="0" smtClean="0">
                  <a:solidFill>
                    <a:srgbClr val="000066"/>
                  </a:solidFill>
                </a:rPr>
                <a:t> </a:t>
              </a:r>
              <a:r>
                <a:rPr lang="en-GB" b="1" i="1" dirty="0" smtClean="0">
                  <a:solidFill>
                    <a:srgbClr val="000066"/>
                  </a:solidFill>
                </a:rPr>
                <a:t>$100 Bill</a:t>
              </a:r>
              <a:endParaRPr lang="en-GB" b="1" i="1" dirty="0">
                <a:solidFill>
                  <a:srgbClr val="000066"/>
                </a:solidFill>
              </a:endParaRPr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3358990" y="2197947"/>
              <a:ext cx="2475178" cy="6327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GB" b="1" dirty="0" smtClean="0">
                  <a:solidFill>
                    <a:srgbClr val="000066"/>
                  </a:solidFill>
                </a:rPr>
                <a:t>Government Recoupment</a:t>
              </a:r>
              <a:endParaRPr lang="en-GB" b="1" dirty="0">
                <a:solidFill>
                  <a:srgbClr val="000066"/>
                </a:solidFill>
              </a:endParaRPr>
            </a:p>
          </p:txBody>
        </p:sp>
        <p:sp>
          <p:nvSpPr>
            <p:cNvPr id="7190" name="Text Box 22"/>
            <p:cNvSpPr txBox="1">
              <a:spLocks noChangeArrowheads="1"/>
            </p:cNvSpPr>
            <p:nvPr/>
          </p:nvSpPr>
          <p:spPr bwMode="auto">
            <a:xfrm>
              <a:off x="3010375" y="3392269"/>
              <a:ext cx="3120105" cy="60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GB" sz="1700" b="1" dirty="0" smtClean="0">
                  <a:solidFill>
                    <a:schemeClr val="bg1"/>
                  </a:solidFill>
                </a:rPr>
                <a:t>Insurer Co-Payments</a:t>
              </a:r>
            </a:p>
            <a:p>
              <a:pPr algn="ctr">
                <a:lnSpc>
                  <a:spcPts val="1700"/>
                </a:lnSpc>
              </a:pPr>
              <a:r>
                <a:rPr lang="en-GB" sz="1700" b="1" i="1" dirty="0" smtClean="0">
                  <a:solidFill>
                    <a:schemeClr val="bg1"/>
                  </a:solidFill>
                </a:rPr>
                <a:t> 15% Above Retention</a:t>
              </a:r>
              <a:endParaRPr lang="en-GB" sz="17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2615083" y="4118536"/>
              <a:ext cx="3910672" cy="603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GB" sz="1700" b="1" dirty="0" smtClean="0">
                  <a:solidFill>
                    <a:schemeClr val="bg1"/>
                  </a:solidFill>
                </a:rPr>
                <a:t>Individual Insurer Retention</a:t>
              </a:r>
            </a:p>
            <a:p>
              <a:pPr algn="ctr">
                <a:lnSpc>
                  <a:spcPts val="1700"/>
                </a:lnSpc>
              </a:pPr>
              <a:r>
                <a:rPr lang="en-GB" sz="1700" b="1" i="1" dirty="0" smtClean="0">
                  <a:solidFill>
                    <a:schemeClr val="bg1"/>
                  </a:solidFill>
                </a:rPr>
                <a:t>20% of Premiums Earned</a:t>
              </a:r>
              <a:endParaRPr lang="en-GB" sz="17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192" name="Text Box 24"/>
            <p:cNvSpPr txBox="1">
              <a:spLocks noChangeArrowheads="1"/>
            </p:cNvSpPr>
            <p:nvPr/>
          </p:nvSpPr>
          <p:spPr bwMode="auto">
            <a:xfrm>
              <a:off x="2741744" y="4634992"/>
              <a:ext cx="3657352" cy="70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Program Dollar Threshold</a:t>
              </a:r>
            </a:p>
            <a:p>
              <a:pPr algn="ctr"/>
              <a:r>
                <a:rPr lang="en-GB" sz="1700" b="1" i="1" dirty="0" smtClean="0">
                  <a:solidFill>
                    <a:schemeClr val="bg1"/>
                  </a:solidFill>
                </a:rPr>
                <a:t>$100 Million</a:t>
              </a:r>
              <a:endParaRPr lang="en-GB" sz="17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2564080" y="5324491"/>
              <a:ext cx="4012681" cy="70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Certification Dollar Threshold</a:t>
              </a:r>
            </a:p>
            <a:p>
              <a:pPr algn="ctr"/>
              <a:r>
                <a:rPr lang="en-GB" sz="1700" b="1" i="1" dirty="0" smtClean="0">
                  <a:solidFill>
                    <a:schemeClr val="bg1"/>
                  </a:solidFill>
                </a:rPr>
                <a:t>$5 Million</a:t>
              </a:r>
              <a:endParaRPr lang="en-GB" sz="1700" b="1" i="1" dirty="0">
                <a:solidFill>
                  <a:schemeClr val="bg1"/>
                </a:solidFill>
              </a:endParaRPr>
            </a:p>
          </p:txBody>
        </p:sp>
        <p:sp>
          <p:nvSpPr>
            <p:cNvPr id="7194" name="Text Box 26"/>
            <p:cNvSpPr txBox="1">
              <a:spLocks noChangeArrowheads="1"/>
            </p:cNvSpPr>
            <p:nvPr/>
          </p:nvSpPr>
          <p:spPr bwMode="auto">
            <a:xfrm>
              <a:off x="887744" y="6084888"/>
              <a:ext cx="7365366" cy="421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GB" b="1" dirty="0" smtClean="0">
                  <a:solidFill>
                    <a:schemeClr val="bg1"/>
                  </a:solidFill>
                </a:rPr>
                <a:t>Certification of Terrorist Act: </a:t>
              </a:r>
              <a:r>
                <a:rPr lang="en-GB" b="1" i="1" dirty="0" smtClean="0">
                  <a:solidFill>
                    <a:schemeClr val="bg1"/>
                  </a:solidFill>
                </a:rPr>
                <a:t>Definition Must Be Met</a:t>
              </a:r>
              <a:endParaRPr lang="en-GB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3139"/>
            <a:ext cx="7400925" cy="860425"/>
          </a:xfrm>
        </p:spPr>
        <p:txBody>
          <a:bodyPr/>
          <a:lstStyle/>
          <a:p>
            <a:r>
              <a:rPr lang="en-US" dirty="0" smtClean="0"/>
              <a:t>Pyramid of Taxpayer Protection:</a:t>
            </a:r>
            <a:br>
              <a:rPr lang="en-US" dirty="0" smtClean="0"/>
            </a:br>
            <a:r>
              <a:rPr lang="en-US" dirty="0" smtClean="0"/>
              <a:t>Strong, Stable, Sound and Secure</a:t>
            </a:r>
          </a:p>
        </p:txBody>
      </p:sp>
      <p:sp>
        <p:nvSpPr>
          <p:cNvPr id="22" name="AutoShape 13"/>
          <p:cNvSpPr>
            <a:spLocks noChangeArrowheads="1"/>
          </p:cNvSpPr>
          <p:nvPr/>
        </p:nvSpPr>
        <p:spPr bwMode="blackWhite">
          <a:xfrm>
            <a:off x="6872748" y="1381565"/>
            <a:ext cx="2050026" cy="1915634"/>
          </a:xfrm>
          <a:prstGeom prst="wedgeRectCallout">
            <a:avLst>
              <a:gd name="adj1" fmla="val -79525"/>
              <a:gd name="adj2" fmla="val 61984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TRIA in its current form provides at least 8 levels of taxpayer protection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-47625" y="6646865"/>
            <a:ext cx="9191625" cy="28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Source: </a:t>
            </a:r>
            <a:r>
              <a:rPr lang="en-US" sz="1100" dirty="0" smtClean="0"/>
              <a:t>Insurance Information Institute.</a:t>
            </a:r>
            <a:endParaRPr lang="en-US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C9B1B912-0736-41AB-8DBD-AE2FE1777A61}" type="slidenum">
              <a:rPr lang="en-US" sz="900"/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7</a:t>
            </a:fld>
            <a:endParaRPr lang="en-US" sz="90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6675" y="138279"/>
            <a:ext cx="7451725" cy="860425"/>
          </a:xfrm>
        </p:spPr>
        <p:txBody>
          <a:bodyPr/>
          <a:lstStyle/>
          <a:p>
            <a:r>
              <a:rPr lang="en-US" dirty="0" smtClean="0"/>
              <a:t>Terrorism Insurance Take-up Rates,</a:t>
            </a:r>
            <a:br>
              <a:rPr lang="en-US" dirty="0" smtClean="0"/>
            </a:br>
            <a:r>
              <a:rPr lang="en-US" dirty="0" smtClean="0"/>
              <a:t>By Year, 2003-2013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-47625" y="6575425"/>
            <a:ext cx="9191625" cy="28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Source: </a:t>
            </a:r>
            <a:r>
              <a:rPr lang="en-US" sz="1100" dirty="0" smtClean="0"/>
              <a:t>Marsh Global Analytics, </a:t>
            </a:r>
            <a:r>
              <a:rPr lang="en-US" sz="1100" i="1" dirty="0" smtClean="0"/>
              <a:t>2014 Terrorism Risk Insurance Report,</a:t>
            </a:r>
            <a:r>
              <a:rPr lang="en-US" sz="1100" dirty="0" smtClean="0"/>
              <a:t> April 2014 and earlier editions.</a:t>
            </a:r>
            <a:endParaRPr lang="en-US" sz="1100" dirty="0"/>
          </a:p>
        </p:txBody>
      </p:sp>
      <p:graphicFrame>
        <p:nvGraphicFramePr>
          <p:cNvPr id="409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1860989"/>
              </p:ext>
            </p:extLst>
          </p:nvPr>
        </p:nvGraphicFramePr>
        <p:xfrm>
          <a:off x="304800" y="1371600"/>
          <a:ext cx="8382000" cy="409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5148" name="Chart" r:id="rId4" imgW="8296224" imgH="4305363" progId="MSGraph.Chart.8">
                  <p:embed followColorScheme="full"/>
                </p:oleObj>
              </mc:Choice>
              <mc:Fallback>
                <p:oleObj name="Chart" r:id="rId4" imgW="8296224" imgH="4305363" progId="MSGraph.Chart.8">
                  <p:embed followColorScheme="full"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71600"/>
                        <a:ext cx="8382000" cy="409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980" name="Rectangle 4"/>
          <p:cNvSpPr>
            <a:spLocks noChangeArrowheads="1"/>
          </p:cNvSpPr>
          <p:nvPr/>
        </p:nvSpPr>
        <p:spPr bwMode="blackWhite">
          <a:xfrm>
            <a:off x="838200" y="5715000"/>
            <a:ext cx="7772400" cy="77311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In 2003, the first year TRIA was in effect, the terrorism take-up rate was 27 percent. Since then, it has increased steadily, remaining in the low 60 percent range since 2009.  </a:t>
            </a:r>
            <a:endParaRPr lang="en-US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3222984" y="3345911"/>
            <a:ext cx="4706578" cy="1208447"/>
          </a:xfrm>
          <a:prstGeom prst="rect">
            <a:avLst/>
          </a:prstGeom>
          <a:gradFill rotWithShape="1">
            <a:gsLst>
              <a:gs pos="0">
                <a:srgbClr val="225A7A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b="1" i="1" dirty="0" smtClean="0">
                <a:solidFill>
                  <a:srgbClr val="FFFFFF"/>
                </a:solidFill>
              </a:rPr>
              <a:t>TRIA’s high take-up rates, availability and affordability have benefitted businesses, workers and the entire US economy since the program’s enactment</a:t>
            </a:r>
            <a:endParaRPr lang="en-US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4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Consequences of Substantially Restructuring TRIA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723" y="1037755"/>
            <a:ext cx="8716296" cy="5448301"/>
          </a:xfrm>
        </p:spPr>
        <p:txBody>
          <a:bodyPr/>
          <a:lstStyle/>
          <a:p>
            <a:pPr>
              <a:lnSpc>
                <a:spcPts val="2400"/>
              </a:lnSpc>
            </a:pPr>
            <a:r>
              <a:rPr lang="en-US" sz="2200" b="1" dirty="0" smtClean="0"/>
              <a:t>Increases in required insurer retentions/deductibles do not “create” new capacity</a:t>
            </a:r>
          </a:p>
          <a:p>
            <a:pPr>
              <a:lnSpc>
                <a:spcPts val="2400"/>
              </a:lnSpc>
            </a:pPr>
            <a:r>
              <a:rPr lang="en-US" sz="2200" b="1" dirty="0" smtClean="0"/>
              <a:t>New capacity has entered primarily because:</a:t>
            </a:r>
          </a:p>
          <a:p>
            <a:pPr lvl="1">
              <a:lnSpc>
                <a:spcPts val="2400"/>
              </a:lnSpc>
            </a:pPr>
            <a:r>
              <a:rPr lang="en-US" sz="2000" b="1" dirty="0" smtClean="0"/>
              <a:t>TRIA remains in place</a:t>
            </a:r>
          </a:p>
          <a:p>
            <a:pPr lvl="1">
              <a:lnSpc>
                <a:spcPts val="2400"/>
              </a:lnSpc>
            </a:pPr>
            <a:r>
              <a:rPr lang="en-US" sz="2000" b="1" dirty="0" smtClean="0"/>
              <a:t>No major successful attack has occurred since 9/11</a:t>
            </a:r>
          </a:p>
          <a:p>
            <a:pPr lvl="1">
              <a:lnSpc>
                <a:spcPts val="2400"/>
              </a:lnSpc>
            </a:pPr>
            <a:r>
              <a:rPr lang="en-US" sz="2000" b="1" dirty="0" smtClean="0"/>
              <a:t>Modest improvement in modeling/understanding terror risk</a:t>
            </a:r>
          </a:p>
          <a:p>
            <a:pPr>
              <a:lnSpc>
                <a:spcPts val="2400"/>
              </a:lnSpc>
            </a:pPr>
            <a:r>
              <a:rPr lang="en-US" sz="2200" b="1" dirty="0" smtClean="0"/>
              <a:t>Many smaller/medium-sized insurers are likely already at or near their exposure limits, so increasing required retentions will </a:t>
            </a:r>
            <a:r>
              <a:rPr lang="en-US" sz="2200" b="1" i="1" u="sng" dirty="0" smtClean="0"/>
              <a:t>not</a:t>
            </a:r>
            <a:r>
              <a:rPr lang="en-US" sz="2200" b="1" dirty="0" smtClean="0"/>
              <a:t> incentivize them to write more coverage</a:t>
            </a:r>
          </a:p>
          <a:p>
            <a:pPr lvl="1">
              <a:lnSpc>
                <a:spcPts val="2400"/>
              </a:lnSpc>
            </a:pPr>
            <a:r>
              <a:rPr lang="en-US" sz="2000" b="1" u="sng" dirty="0" smtClean="0"/>
              <a:t>A.M. Best</a:t>
            </a:r>
            <a:r>
              <a:rPr lang="en-US" sz="2000" b="1" dirty="0" smtClean="0"/>
              <a:t>: 19% of insurers with &lt; $500 million in surplus failed stress tests; 11% of those with $500 to $1 billion failed</a:t>
            </a:r>
          </a:p>
          <a:p>
            <a:pPr lvl="1">
              <a:lnSpc>
                <a:spcPts val="2400"/>
              </a:lnSpc>
            </a:pPr>
            <a:r>
              <a:rPr lang="en-US" sz="2000" b="1" u="sng" dirty="0" smtClean="0"/>
              <a:t>Insurance Information Institute</a:t>
            </a:r>
            <a:r>
              <a:rPr lang="en-US" sz="2000" b="1" dirty="0" smtClean="0"/>
              <a:t>: Insurers with &lt;$500 million in surplus wrote 16.8% of TRIA-back lines in 2012; those with less than $1 billion in surplus wrote 23.6% of TRIA-backed </a:t>
            </a:r>
            <a:r>
              <a:rPr lang="en-US" sz="2000" b="1" dirty="0" err="1" smtClean="0"/>
              <a:t>coverages</a:t>
            </a:r>
            <a:endParaRPr lang="en-US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90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Consequences of a Failure to Reauthorize TRIA </a:t>
            </a:r>
            <a:r>
              <a:rPr lang="en-US" sz="2800" i="1" u="sng" dirty="0" smtClean="0"/>
              <a:t>Followed by a Major Terrorist Attack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722" y="1094907"/>
            <a:ext cx="8798027" cy="5448301"/>
          </a:xfrm>
        </p:spPr>
        <p:txBody>
          <a:bodyPr/>
          <a:lstStyle/>
          <a:p>
            <a:pPr>
              <a:lnSpc>
                <a:spcPts val="2100"/>
              </a:lnSpc>
            </a:pPr>
            <a:r>
              <a:rPr lang="en-US" sz="2200" b="1" dirty="0" smtClean="0"/>
              <a:t>If TRIA is not reauthorized, only limited private insurance would be available to cover losses arising from future attacks</a:t>
            </a:r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Potentially large gap between insured and economic losses</a:t>
            </a:r>
          </a:p>
          <a:p>
            <a:pPr>
              <a:lnSpc>
                <a:spcPts val="2100"/>
              </a:lnSpc>
            </a:pPr>
            <a:r>
              <a:rPr lang="en-US" sz="2200" b="1" dirty="0" smtClean="0"/>
              <a:t>The federal government would be called upon to provide very large amounts of aid (tens of billions of dollars +)</a:t>
            </a:r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Federal govt. has no delivery mechanism for post-attack aid</a:t>
            </a:r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Under TRIA, federal response largely piggybacks on an efficient </a:t>
            </a:r>
            <a:r>
              <a:rPr lang="en-US" sz="2000" b="1" dirty="0" err="1" smtClean="0"/>
              <a:t>pvt.</a:t>
            </a:r>
            <a:r>
              <a:rPr lang="en-US" sz="2000" b="1" dirty="0" smtClean="0"/>
              <a:t> Insurer claims adjusting and payment system</a:t>
            </a:r>
          </a:p>
          <a:p>
            <a:pPr>
              <a:lnSpc>
                <a:spcPts val="2100"/>
              </a:lnSpc>
            </a:pPr>
            <a:r>
              <a:rPr lang="en-US" sz="2200" b="1" dirty="0" smtClean="0"/>
              <a:t>The existing standalone market would likely seize and contract</a:t>
            </a:r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Depletion of </a:t>
            </a:r>
            <a:r>
              <a:rPr lang="en-US" sz="2000" b="1" dirty="0" err="1" smtClean="0"/>
              <a:t>capital</a:t>
            </a:r>
            <a:r>
              <a:rPr lang="en-US" sz="2000" b="1" dirty="0" err="1" smtClean="0">
                <a:sym typeface="Wingdings" panose="05000000000000000000" pitchFamily="2" charset="2"/>
              </a:rPr>
              <a:t>Availability</a:t>
            </a:r>
            <a:r>
              <a:rPr lang="en-US" sz="2000" b="1" dirty="0" smtClean="0">
                <a:sym typeface="Wingdings" panose="05000000000000000000" pitchFamily="2" charset="2"/>
              </a:rPr>
              <a:t> crunch, Prices soar</a:t>
            </a:r>
            <a:endParaRPr lang="en-US" sz="2000" b="1" dirty="0" smtClean="0"/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Uncertainty over likelihood of future attacks</a:t>
            </a:r>
          </a:p>
          <a:p>
            <a:pPr lvl="1">
              <a:lnSpc>
                <a:spcPts val="2100"/>
              </a:lnSpc>
            </a:pPr>
            <a:r>
              <a:rPr lang="en-US" sz="2000" b="1" dirty="0" smtClean="0"/>
              <a:t>Terrorism exclusions would become ubiquitous</a:t>
            </a:r>
          </a:p>
          <a:p>
            <a:pPr>
              <a:lnSpc>
                <a:spcPts val="2100"/>
              </a:lnSpc>
            </a:pPr>
            <a:r>
              <a:rPr lang="en-US" sz="2200" b="1" dirty="0" smtClean="0"/>
              <a:t>Congress would likely be compelled to legislate TRIA anew</a:t>
            </a:r>
            <a:endParaRPr lang="en-US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4176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191425</TotalTime>
  <Words>1491</Words>
  <Application>Microsoft Office PowerPoint</Application>
  <PresentationFormat>On-screen Show (4:3)</PresentationFormat>
  <Paragraphs>181</Paragraphs>
  <Slides>14</Slides>
  <Notes>10</Notes>
  <HiddenSlides>3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Symbol</vt:lpstr>
      <vt:lpstr>Wingdings</vt:lpstr>
      <vt:lpstr>Default Design</vt:lpstr>
      <vt:lpstr>Chart</vt:lpstr>
      <vt:lpstr>Terrorism Risk &amp;  Insurance Update  </vt:lpstr>
      <vt:lpstr>Terrorism Update</vt:lpstr>
      <vt:lpstr>Loss Distribution by Type of Insurance from Sept. 11 Terrorist Attack ($ 2013)</vt:lpstr>
      <vt:lpstr>Summary of President’s Working Group Report on TRIA (April 2014)</vt:lpstr>
      <vt:lpstr>Top 3 Key Facts About TRIA</vt:lpstr>
      <vt:lpstr>Pyramid of Taxpayer Protection: Strong, Stable, Sound and Secure</vt:lpstr>
      <vt:lpstr>Terrorism Insurance Take-up Rates, By Year, 2003-2013</vt:lpstr>
      <vt:lpstr>Consequences of Substantially Restructuring TRIA</vt:lpstr>
      <vt:lpstr>Consequences of a Failure to Reauthorize TRIA Followed by a Major Terrorist Attack</vt:lpstr>
      <vt:lpstr>I.I.I. White Paper (March 2014): Terrorism Risk: A Constant Threat</vt:lpstr>
      <vt:lpstr>Summary of Terrorism Risk Insurance Program Extension Bills Introduced in 2013</vt:lpstr>
      <vt:lpstr>Terrorism Violates Traditional Requirements for Insurability</vt:lpstr>
      <vt:lpstr>PowerPoint Presentation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Lewis, Shorna</cp:lastModifiedBy>
  <cp:revision>3824</cp:revision>
  <cp:lastPrinted>2014-04-22T00:24:40Z</cp:lastPrinted>
  <dcterms:modified xsi:type="dcterms:W3CDTF">2014-04-22T12:43:03Z</dcterms:modified>
</cp:coreProperties>
</file>