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xlsm" ContentType="application/vnd.ms-excel.sheet.macroEnabled.12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charts/chart1.xml" ContentType="application/vnd.openxmlformats-officedocument.drawingml.chart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charts/chart2.xml" ContentType="application/vnd.openxmlformats-officedocument.drawingml.chart+xml"/>
  <Override PartName="/ppt/tags/tag50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notesSlides/notesSlide13.xml" ContentType="application/vnd.openxmlformats-officedocument.presentationml.notesSlide+xml"/>
  <Override PartName="/ppt/charts/chart5.xml" ContentType="application/vnd.openxmlformats-officedocument.drawingml.chart+xml"/>
  <Override PartName="/ppt/tags/tag51.xml" ContentType="application/vnd.openxmlformats-officedocument.presentationml.tags+xml"/>
  <Override PartName="/ppt/notesSlides/notesSlide14.xml" ContentType="application/vnd.openxmlformats-officedocument.presentationml.notesSlide+xml"/>
  <Override PartName="/ppt/charts/chart6.xml" ContentType="application/vnd.openxmlformats-officedocument.drawingml.chart+xml"/>
  <Override PartName="/ppt/tags/tag52.xml" ContentType="application/vnd.openxmlformats-officedocument.presentationml.tags+xml"/>
  <Override PartName="/ppt/notesSlides/notesSlide15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tags/tag53.xml" ContentType="application/vnd.openxmlformats-officedocument.presentationml.tags+xml"/>
  <Override PartName="/ppt/notesSlides/notesSlide16.xml" ContentType="application/vnd.openxmlformats-officedocument.presentationml.notesSlide+xml"/>
  <Override PartName="/ppt/charts/chart9.xml" ContentType="application/vnd.openxmlformats-officedocument.drawingml.chart+xml"/>
  <Override PartName="/ppt/tags/tag54.xml" ContentType="application/vnd.openxmlformats-officedocument.presentationml.tags+xml"/>
  <Override PartName="/ppt/notesSlides/notesSlide17.xml" ContentType="application/vnd.openxmlformats-officedocument.presentationml.notesSlide+xml"/>
  <Override PartName="/ppt/charts/chart10.xml" ContentType="application/vnd.openxmlformats-officedocument.drawingml.chart+xml"/>
  <Override PartName="/ppt/tags/tag55.xml" ContentType="application/vnd.openxmlformats-officedocument.presentationml.tags+xml"/>
  <Override PartName="/ppt/notesSlides/notesSlide18.xml" ContentType="application/vnd.openxmlformats-officedocument.presentationml.notesSlide+xml"/>
  <Override PartName="/ppt/charts/chart11.xml" ContentType="application/vnd.openxmlformats-officedocument.drawingml.chart+xml"/>
  <Override PartName="/ppt/notesSlides/notesSlide19.xml" ContentType="application/vnd.openxmlformats-officedocument.presentationml.notesSlide+xml"/>
  <Override PartName="/ppt/charts/chart1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2.xml" ContentType="application/vnd.openxmlformats-officedocument.drawingml.chartshapes+xml"/>
  <Override PartName="/ppt/charts/chart1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3.xml" ContentType="application/vnd.openxmlformats-officedocument.drawingml.chartshapes+xml"/>
  <Override PartName="/ppt/notesSlides/notesSlide20.xml" ContentType="application/vnd.openxmlformats-officedocument.presentationml.notesSlide+xml"/>
  <Override PartName="/ppt/charts/chart1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4.xml" ContentType="application/vnd.openxmlformats-officedocument.drawingml.chartshapes+xml"/>
  <Override PartName="/ppt/charts/chart1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5.xml" ContentType="application/vnd.openxmlformats-officedocument.drawingml.chartshapes+xml"/>
  <Override PartName="/ppt/notesSlides/notesSlide21.xml" ContentType="application/vnd.openxmlformats-officedocument.presentationml.notesSlide+xml"/>
  <Override PartName="/ppt/charts/chart16.xml" ContentType="application/vnd.openxmlformats-officedocument.drawingml.chart+xml"/>
  <Override PartName="/ppt/notesSlides/notesSlide22.xml" ContentType="application/vnd.openxmlformats-officedocument.presentationml.notesSlide+xml"/>
  <Override PartName="/ppt/charts/chart1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6.xml" ContentType="application/vnd.openxmlformats-officedocument.drawingml.chartshapes+xml"/>
  <Override PartName="/ppt/charts/chart1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7.xml" ContentType="application/vnd.openxmlformats-officedocument.drawingml.chartshapes+xml"/>
  <Override PartName="/ppt/notesSlides/notesSlide23.xml" ContentType="application/vnd.openxmlformats-officedocument.presentationml.notesSlide+xml"/>
  <Override PartName="/ppt/charts/chart1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8.xml" ContentType="application/vnd.openxmlformats-officedocument.drawingml.chartshapes+xml"/>
  <Override PartName="/ppt/charts/chart2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9.xml" ContentType="application/vnd.openxmlformats-officedocument.drawingml.chartshape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21.xml" ContentType="application/vnd.openxmlformats-officedocument.drawingml.chart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22.xml" ContentType="application/vnd.openxmlformats-officedocument.drawingml.chart+xml"/>
  <Override PartName="/ppt/notesSlides/notesSlide28.xml" ContentType="application/vnd.openxmlformats-officedocument.presentationml.notesSlide+xml"/>
  <Override PartName="/ppt/tags/tag56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23.xml" ContentType="application/vnd.openxmlformats-officedocument.drawingml.chart+xml"/>
  <Override PartName="/ppt/tags/tag57.xml" ContentType="application/vnd.openxmlformats-officedocument.presentationml.tags+xml"/>
  <Override PartName="/ppt/notesSlides/notesSlide31.xml" ContentType="application/vnd.openxmlformats-officedocument.presentationml.notesSlide+xml"/>
  <Override PartName="/ppt/tags/tag58.xml" ContentType="application/vnd.openxmlformats-officedocument.presentationml.tags+xml"/>
  <Override PartName="/ppt/notesSlides/notesSlide32.xml" ContentType="application/vnd.openxmlformats-officedocument.presentationml.notesSlide+xml"/>
  <Override PartName="/ppt/tags/tag59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rts/chart24.xml" ContentType="application/vnd.openxmlformats-officedocument.drawingml.chart+xml"/>
  <Override PartName="/ppt/notesSlides/notesSlide35.xml" ContentType="application/vnd.openxmlformats-officedocument.presentationml.notesSlide+xml"/>
  <Override PartName="/ppt/tags/tag60.xml" ContentType="application/vnd.openxmlformats-officedocument.presentationml.tags+xml"/>
  <Override PartName="/ppt/notesSlides/notesSlide36.xml" ContentType="application/vnd.openxmlformats-officedocument.presentationml.notesSlide+xml"/>
  <Override PartName="/ppt/tags/tag61.xml" ContentType="application/vnd.openxmlformats-officedocument.presentationml.tags+xml"/>
  <Override PartName="/ppt/notesSlides/notesSlide37.xml" ContentType="application/vnd.openxmlformats-officedocument.presentationml.notesSlide+xml"/>
  <Override PartName="/ppt/charts/chart25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328" r:id="rId2"/>
    <p:sldId id="334" r:id="rId3"/>
    <p:sldId id="673" r:id="rId4"/>
    <p:sldId id="674" r:id="rId5"/>
    <p:sldId id="650" r:id="rId6"/>
    <p:sldId id="359" r:id="rId7"/>
    <p:sldId id="360" r:id="rId8"/>
    <p:sldId id="361" r:id="rId9"/>
    <p:sldId id="296" r:id="rId10"/>
    <p:sldId id="363" r:id="rId11"/>
    <p:sldId id="330" r:id="rId12"/>
    <p:sldId id="297" r:id="rId13"/>
    <p:sldId id="776" r:id="rId14"/>
    <p:sldId id="368" r:id="rId15"/>
    <p:sldId id="915" r:id="rId16"/>
    <p:sldId id="366" r:id="rId17"/>
    <p:sldId id="3975" r:id="rId18"/>
    <p:sldId id="679" r:id="rId19"/>
    <p:sldId id="680" r:id="rId20"/>
    <p:sldId id="396" r:id="rId21"/>
    <p:sldId id="916" r:id="rId22"/>
    <p:sldId id="377" r:id="rId23"/>
    <p:sldId id="3977" r:id="rId24"/>
    <p:sldId id="3976" r:id="rId25"/>
    <p:sldId id="304" r:id="rId26"/>
    <p:sldId id="302" r:id="rId27"/>
    <p:sldId id="381" r:id="rId28"/>
    <p:sldId id="382" r:id="rId29"/>
    <p:sldId id="540" r:id="rId30"/>
    <p:sldId id="391" r:id="rId31"/>
    <p:sldId id="413" r:id="rId32"/>
    <p:sldId id="317" r:id="rId33"/>
    <p:sldId id="318" r:id="rId34"/>
    <p:sldId id="319" r:id="rId35"/>
    <p:sldId id="320" r:id="rId36"/>
    <p:sldId id="418" r:id="rId37"/>
    <p:sldId id="386" r:id="rId38"/>
    <p:sldId id="315" r:id="rId39"/>
    <p:sldId id="322" r:id="rId40"/>
    <p:sldId id="407" r:id="rId41"/>
    <p:sldId id="675" r:id="rId42"/>
    <p:sldId id="416" r:id="rId43"/>
    <p:sldId id="409" r:id="rId44"/>
    <p:sldId id="358" r:id="rId45"/>
  </p:sldIdLst>
  <p:sldSz cx="9144000" cy="6858000" type="screen4x3"/>
  <p:notesSz cx="6858000" cy="9144000"/>
  <p:custDataLst>
    <p:tags r:id="rId4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ynch, James" initials="LJ" lastIdx="12" clrIdx="0"/>
  <p:cmAuthor id="1" name="Basora, Andrea" initials="B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EEE"/>
    <a:srgbClr val="43B19E"/>
    <a:srgbClr val="337DBE"/>
    <a:srgbClr val="F69322"/>
    <a:srgbClr val="000000"/>
    <a:srgbClr val="868686"/>
    <a:srgbClr val="13407A"/>
    <a:srgbClr val="A6DCF7"/>
    <a:srgbClr val="2F72AD"/>
    <a:srgbClr val="072C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389" autoAdjust="0"/>
    <p:restoredTop sz="82051" autoAdjust="0"/>
  </p:normalViewPr>
  <p:slideViewPr>
    <p:cSldViewPr snapToGrid="0" snapToObjects="1">
      <p:cViewPr>
        <p:scale>
          <a:sx n="100" d="100"/>
          <a:sy n="100" d="100"/>
        </p:scale>
        <p:origin x="1512" y="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1027"/>
    </p:cViewPr>
  </p:sorterViewPr>
  <p:notesViewPr>
    <p:cSldViewPr snapToGrid="0" snapToObjects="1">
      <p:cViewPr varScale="1">
        <p:scale>
          <a:sx n="99" d="100"/>
          <a:sy n="99" d="100"/>
        </p:scale>
        <p:origin x="3570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5.xm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6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7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8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9.xm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Macro-Enabled_Worksheet.xlsm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2663316582914576E-2"/>
          <c:y val="1.6624040920716114E-2"/>
          <c:w val="0.9346733668341709"/>
          <c:h val="0.96675191815856787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356C42"/>
            </a:solidFill>
            <a:ln w="9525">
              <a:solidFill>
                <a:srgbClr val="FFFFFF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0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+mn-lt"/>
                      <a:ea typeface="ＭＳ Ｐゴシック"/>
                      <a:cs typeface="ＭＳ Ｐゴシック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551B-4672-9A60-FEBC462954A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</c:f>
              <c:numCache>
                <c:formatCode>General</c:formatCode>
                <c:ptCount val="1"/>
                <c:pt idx="0">
                  <c:v>21.623296158612142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51B-4672-9A60-FEBC462954A5}"/>
            </c:ext>
          </c:extLst>
        </c:ser>
        <c:ser>
          <c:idx val="1"/>
          <c:order val="1"/>
          <c:spPr>
            <a:solidFill>
              <a:srgbClr val="4E9E60"/>
            </a:solidFill>
            <a:ln w="9525">
              <a:solidFill>
                <a:srgbClr val="FFFFFF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0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+mn-lt"/>
                      <a:ea typeface="ＭＳ Ｐゴシック"/>
                      <a:cs typeface="ＭＳ Ｐゴシック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551B-4672-9A60-FEBC462954A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</c:f>
              <c:numCache>
                <c:formatCode>General</c:formatCode>
                <c:ptCount val="1"/>
                <c:pt idx="0">
                  <c:v>8.4882280049566265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51B-4672-9A60-FEBC462954A5}"/>
            </c:ext>
          </c:extLst>
        </c:ser>
        <c:ser>
          <c:idx val="2"/>
          <c:order val="2"/>
          <c:spPr>
            <a:solidFill>
              <a:srgbClr val="BD5313"/>
            </a:solidFill>
            <a:ln w="9525">
              <a:solidFill>
                <a:srgbClr val="FFFFFF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0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+mn-lt"/>
                      <a:ea typeface="ＭＳ Ｐゴシック"/>
                      <a:cs typeface="ＭＳ Ｐゴシック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551B-4672-9A60-FEBC462954A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Sheet1!$A$3</c:f>
              <c:numCache>
                <c:formatCode>General</c:formatCode>
                <c:ptCount val="1"/>
                <c:pt idx="0">
                  <c:v>10.254027261462205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51B-4672-9A60-FEBC462954A5}"/>
            </c:ext>
          </c:extLst>
        </c:ser>
        <c:ser>
          <c:idx val="3"/>
          <c:order val="3"/>
          <c:spPr>
            <a:solidFill>
              <a:srgbClr val="E66517"/>
            </a:solidFill>
            <a:ln w="9525">
              <a:solidFill>
                <a:srgbClr val="FFFFFF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0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+mn-lt"/>
                      <a:ea typeface="ＭＳ Ｐゴシック"/>
                      <a:cs typeface="ＭＳ Ｐゴシック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551B-4672-9A60-FEBC462954A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Sheet1!$A$4</c:f>
              <c:numCache>
                <c:formatCode>General</c:formatCode>
                <c:ptCount val="1"/>
                <c:pt idx="0">
                  <c:v>9.7273853779429977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51B-4672-9A60-FEBC462954A5}"/>
            </c:ext>
          </c:extLst>
        </c:ser>
        <c:ser>
          <c:idx val="4"/>
          <c:order val="4"/>
          <c:spPr>
            <a:solidFill>
              <a:srgbClr val="ED8650"/>
            </a:solidFill>
            <a:ln w="9525">
              <a:solidFill>
                <a:srgbClr val="FFFFFF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0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>
                      <a:solidFill>
                        <a:schemeClr val="tx1"/>
                      </a:solidFill>
                      <a:latin typeface="+mn-lt"/>
                      <a:ea typeface="ＭＳ Ｐゴシック"/>
                      <a:cs typeface="ＭＳ Ｐゴシック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8-551B-4672-9A60-FEBC462954A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Sheet1!$A$5</c:f>
              <c:numCache>
                <c:formatCode>General</c:formatCode>
                <c:ptCount val="1"/>
                <c:pt idx="0">
                  <c:v>6.2577447335811609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51B-4672-9A60-FEBC462954A5}"/>
            </c:ext>
          </c:extLst>
        </c:ser>
        <c:ser>
          <c:idx val="5"/>
          <c:order val="5"/>
          <c:spPr>
            <a:solidFill>
              <a:srgbClr val="F2AC82"/>
            </a:solidFill>
            <a:ln w="9525">
              <a:solidFill>
                <a:srgbClr val="FFFFFF"/>
              </a:solidFill>
              <a:prstDash val="solid"/>
            </a:ln>
          </c:spPr>
          <c:invertIfNegative val="0"/>
          <c:val>
            <c:numRef>
              <c:f>Sheet1!$A$6</c:f>
              <c:numCache>
                <c:formatCode>General</c:formatCode>
                <c:ptCount val="1"/>
                <c:pt idx="0">
                  <c:v>2.2304832713754608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51B-4672-9A60-FEBC462954A5}"/>
            </c:ext>
          </c:extLst>
        </c:ser>
        <c:ser>
          <c:idx val="6"/>
          <c:order val="6"/>
          <c:spPr>
            <a:solidFill>
              <a:srgbClr val="304564"/>
            </a:solidFill>
            <a:ln w="9525">
              <a:solidFill>
                <a:srgbClr val="FFFFFF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0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+mn-lt"/>
                      <a:ea typeface="ＭＳ Ｐゴシック"/>
                      <a:cs typeface="ＭＳ Ｐゴシック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B-551B-4672-9A60-FEBC462954A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Sheet1!$A$7</c:f>
              <c:numCache>
                <c:formatCode>General</c:formatCode>
                <c:ptCount val="1"/>
                <c:pt idx="0">
                  <c:v>14.96282527881041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51B-4672-9A60-FEBC462954A5}"/>
            </c:ext>
          </c:extLst>
        </c:ser>
        <c:ser>
          <c:idx val="7"/>
          <c:order val="7"/>
          <c:spPr>
            <a:solidFill>
              <a:srgbClr val="C5D1E3"/>
            </a:solidFill>
            <a:ln w="9525">
              <a:solidFill>
                <a:srgbClr val="FFFFFF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0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>
                      <a:solidFill>
                        <a:schemeClr val="tx1"/>
                      </a:solidFill>
                      <a:latin typeface="+mn-lt"/>
                      <a:ea typeface="ＭＳ Ｐゴシック"/>
                      <a:cs typeface="ＭＳ Ｐゴシック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D-551B-4672-9A60-FEBC462954A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Sheet1!$A$8</c:f>
              <c:numCache>
                <c:formatCode>General</c:formatCode>
                <c:ptCount val="1"/>
                <c:pt idx="0">
                  <c:v>8.9219330855018537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551B-4672-9A60-FEBC462954A5}"/>
            </c:ext>
          </c:extLst>
        </c:ser>
        <c:ser>
          <c:idx val="8"/>
          <c:order val="8"/>
          <c:spPr>
            <a:solidFill>
              <a:srgbClr val="A9BBD5"/>
            </a:solidFill>
            <a:ln w="9525">
              <a:solidFill>
                <a:srgbClr val="FFFFFF"/>
              </a:solidFill>
              <a:prstDash val="solid"/>
            </a:ln>
          </c:spPr>
          <c:invertIfNegative val="0"/>
          <c:val>
            <c:numRef>
              <c:f>Sheet1!$A$9</c:f>
              <c:numCache>
                <c:formatCode>General</c:formatCode>
                <c:ptCount val="1"/>
                <c:pt idx="0">
                  <c:v>3.3767038413878514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551B-4672-9A60-FEBC462954A5}"/>
            </c:ext>
          </c:extLst>
        </c:ser>
        <c:ser>
          <c:idx val="9"/>
          <c:order val="9"/>
          <c:spPr>
            <a:solidFill>
              <a:srgbClr val="6F8DB9"/>
            </a:solidFill>
            <a:ln w="9525">
              <a:solidFill>
                <a:srgbClr val="FFFFFF"/>
              </a:solidFill>
              <a:prstDash val="solid"/>
            </a:ln>
          </c:spPr>
          <c:invertIfNegative val="0"/>
          <c:val>
            <c:numRef>
              <c:f>Sheet1!$A$10</c:f>
              <c:numCache>
                <c:formatCode>General</c:formatCode>
                <c:ptCount val="1"/>
                <c:pt idx="0">
                  <c:v>3.0978934324659257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551B-4672-9A60-FEBC462954A5}"/>
            </c:ext>
          </c:extLst>
        </c:ser>
        <c:ser>
          <c:idx val="10"/>
          <c:order val="10"/>
          <c:spPr>
            <a:solidFill>
              <a:srgbClr val="496895"/>
            </a:solidFill>
            <a:ln w="9525">
              <a:solidFill>
                <a:srgbClr val="FFFFFF"/>
              </a:solidFill>
              <a:prstDash val="solid"/>
            </a:ln>
          </c:spPr>
          <c:invertIfNegative val="0"/>
          <c:val>
            <c:numRef>
              <c:f>Sheet1!$A$11</c:f>
              <c:numCache>
                <c:formatCode>General</c:formatCode>
                <c:ptCount val="1"/>
                <c:pt idx="0">
                  <c:v>3.1288723667905805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551B-4672-9A60-FEBC462954A5}"/>
            </c:ext>
          </c:extLst>
        </c:ser>
        <c:ser>
          <c:idx val="11"/>
          <c:order val="11"/>
          <c:spPr>
            <a:solidFill>
              <a:srgbClr val="C30C3E"/>
            </a:solidFill>
            <a:ln w="9525">
              <a:solidFill>
                <a:srgbClr val="FFFFFF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0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+mn-lt"/>
                      <a:ea typeface="ＭＳ Ｐゴシック"/>
                      <a:cs typeface="ＭＳ Ｐゴシック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2-551B-4672-9A60-FEBC462954A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Sheet1!$A$12</c:f>
              <c:numCache>
                <c:formatCode>General</c:formatCode>
                <c:ptCount val="1"/>
                <c:pt idx="0">
                  <c:v>7.9306071871127592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551B-4672-9A60-FEBC462954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711116512"/>
        <c:axId val="1"/>
      </c:barChart>
      <c:catAx>
        <c:axId val="711116512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99.999999999999972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711116512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11557936581412"/>
          <c:y val="6.3205436310202534E-2"/>
          <c:w val="0.87717749873884598"/>
          <c:h val="0.77707384055627859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NPW Growth</c:v>
                </c:pt>
              </c:strCache>
            </c:strRef>
          </c:tx>
          <c:marker>
            <c:symbol val="none"/>
          </c:marker>
          <c:dPt>
            <c:idx val="17"/>
            <c:bubble3D val="0"/>
            <c:extLst>
              <c:ext xmlns:c16="http://schemas.microsoft.com/office/drawing/2014/chart" uri="{C3380CC4-5D6E-409C-BE32-E72D297353CC}">
                <c16:uniqueId val="{00000003-AFFB-4A8B-8A2F-0E1ECFEFC1D7}"/>
              </c:ext>
            </c:extLst>
          </c:dPt>
          <c:dPt>
            <c:idx val="18"/>
            <c:bubble3D val="0"/>
            <c:extLst>
              <c:ext xmlns:c16="http://schemas.microsoft.com/office/drawing/2014/chart" uri="{C3380CC4-5D6E-409C-BE32-E72D297353CC}">
                <c16:uniqueId val="{00000001-AFFB-4A8B-8A2F-0E1ECFEFC1D7}"/>
              </c:ext>
            </c:extLst>
          </c:dPt>
          <c:dPt>
            <c:idx val="37"/>
            <c:bubble3D val="0"/>
            <c:extLst>
              <c:ext xmlns:c16="http://schemas.microsoft.com/office/drawing/2014/chart" uri="{C3380CC4-5D6E-409C-BE32-E72D297353CC}">
                <c16:uniqueId val="{00000003-A171-4298-8DB5-CF288B9252B6}"/>
              </c:ext>
            </c:extLst>
          </c:dPt>
          <c:dPt>
            <c:idx val="38"/>
            <c:bubble3D val="0"/>
            <c:extLst>
              <c:ext xmlns:c16="http://schemas.microsoft.com/office/drawing/2014/chart" uri="{C3380CC4-5D6E-409C-BE32-E72D297353CC}">
                <c16:uniqueId val="{00000005-A171-4298-8DB5-CF288B9252B6}"/>
              </c:ext>
            </c:extLst>
          </c:dPt>
          <c:dPt>
            <c:idx val="39"/>
            <c:bubble3D val="0"/>
            <c:extLst>
              <c:ext xmlns:c16="http://schemas.microsoft.com/office/drawing/2014/chart" uri="{C3380CC4-5D6E-409C-BE32-E72D297353CC}">
                <c16:uniqueId val="{00000007-A171-4298-8DB5-CF288B9252B6}"/>
              </c:ext>
            </c:extLst>
          </c:dPt>
          <c:dLbls>
            <c:dLbl>
              <c:idx val="1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CB0-4DBD-B25F-9DB27327729D}"/>
                </c:ext>
              </c:extLst>
            </c:dLbl>
            <c:dLbl>
              <c:idx val="1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858-442D-ADEE-ED4A8C3C801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Sheet1!$B$1:$L$1</c:f>
              <c:strCache>
                <c:ptCount val="11"/>
                <c:pt idx="0">
                  <c:v>08</c:v>
                </c:pt>
                <c:pt idx="1">
                  <c:v>09</c:v>
                </c:pt>
                <c:pt idx="2">
                  <c:v>10</c:v>
                </c:pt>
                <c:pt idx="3">
                  <c:v>11</c:v>
                </c:pt>
                <c:pt idx="4">
                  <c:v>12</c:v>
                </c:pt>
                <c:pt idx="5">
                  <c:v>13</c:v>
                </c:pt>
                <c:pt idx="6">
                  <c:v>14</c:v>
                </c:pt>
                <c:pt idx="7">
                  <c:v>15</c:v>
                </c:pt>
                <c:pt idx="8">
                  <c:v>16</c:v>
                </c:pt>
                <c:pt idx="9">
                  <c:v>17</c:v>
                </c:pt>
                <c:pt idx="10">
                  <c:v>18</c:v>
                </c:pt>
              </c:strCache>
            </c:strRef>
          </c:cat>
          <c:val>
            <c:numRef>
              <c:f>Sheet1!$B$2:$L$2</c:f>
              <c:numCache>
                <c:formatCode>0.0%</c:formatCode>
                <c:ptCount val="11"/>
                <c:pt idx="0">
                  <c:v>-1.9E-2</c:v>
                </c:pt>
                <c:pt idx="1">
                  <c:v>-3.1E-2</c:v>
                </c:pt>
                <c:pt idx="2">
                  <c:v>-3.0000000000000001E-3</c:v>
                </c:pt>
                <c:pt idx="3">
                  <c:v>2.4E-2</c:v>
                </c:pt>
                <c:pt idx="4">
                  <c:v>4.5999999999999999E-2</c:v>
                </c:pt>
                <c:pt idx="5">
                  <c:v>3.5000000000000003E-2</c:v>
                </c:pt>
                <c:pt idx="6">
                  <c:v>5.2999999999999999E-2</c:v>
                </c:pt>
                <c:pt idx="7">
                  <c:v>4.7E-2</c:v>
                </c:pt>
                <c:pt idx="8">
                  <c:v>0.04</c:v>
                </c:pt>
                <c:pt idx="9">
                  <c:v>4.7E-2</c:v>
                </c:pt>
                <c:pt idx="10">
                  <c:v>5.8000000000000003E-2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FFB-4A8B-8A2F-0E1ECFEFC1D7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GDP Growth</c:v>
                </c:pt>
              </c:strCache>
            </c:strRef>
          </c:tx>
          <c:marker>
            <c:symbol val="none"/>
          </c:marker>
          <c:dLbls>
            <c:dLbl>
              <c:idx val="1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CB0-4DBD-B25F-9DB27327729D}"/>
                </c:ext>
              </c:extLst>
            </c:dLbl>
            <c:dLbl>
              <c:idx val="1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858-442D-ADEE-ED4A8C3C801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Sheet1!$B$1:$L$1</c:f>
              <c:strCache>
                <c:ptCount val="11"/>
                <c:pt idx="0">
                  <c:v>08</c:v>
                </c:pt>
                <c:pt idx="1">
                  <c:v>09</c:v>
                </c:pt>
                <c:pt idx="2">
                  <c:v>10</c:v>
                </c:pt>
                <c:pt idx="3">
                  <c:v>11</c:v>
                </c:pt>
                <c:pt idx="4">
                  <c:v>12</c:v>
                </c:pt>
                <c:pt idx="5">
                  <c:v>13</c:v>
                </c:pt>
                <c:pt idx="6">
                  <c:v>14</c:v>
                </c:pt>
                <c:pt idx="7">
                  <c:v>15</c:v>
                </c:pt>
                <c:pt idx="8">
                  <c:v>16</c:v>
                </c:pt>
                <c:pt idx="9">
                  <c:v>17</c:v>
                </c:pt>
                <c:pt idx="10">
                  <c:v>18</c:v>
                </c:pt>
              </c:strCache>
            </c:strRef>
          </c:cat>
          <c:val>
            <c:numRef>
              <c:f>Sheet1!$B$3:$L$3</c:f>
              <c:numCache>
                <c:formatCode>0.0%</c:formatCode>
                <c:ptCount val="11"/>
                <c:pt idx="0">
                  <c:v>4.2016806722689148E-2</c:v>
                </c:pt>
                <c:pt idx="1">
                  <c:v>-3.0576268438969101E-2</c:v>
                </c:pt>
                <c:pt idx="2">
                  <c:v>3.9936180144779065E-2</c:v>
                </c:pt>
                <c:pt idx="3">
                  <c:v>3.8194839911296352E-2</c:v>
                </c:pt>
                <c:pt idx="4">
                  <c:v>4.2339412243001417E-2</c:v>
                </c:pt>
                <c:pt idx="5">
                  <c:v>3.0063829918959062E-2</c:v>
                </c:pt>
                <c:pt idx="6">
                  <c:v>4.735573600033649E-2</c:v>
                </c:pt>
                <c:pt idx="7">
                  <c:v>4.565070183291442E-2</c:v>
                </c:pt>
                <c:pt idx="8">
                  <c:v>2.3017018544231327E-2</c:v>
                </c:pt>
                <c:pt idx="9">
                  <c:v>3.8539325239931754E-2</c:v>
                </c:pt>
                <c:pt idx="10">
                  <c:v>5.4382693410334415E-2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C78-449E-B6BF-C3007E9224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27966528"/>
        <c:axId val="327954376"/>
      </c:lineChart>
      <c:catAx>
        <c:axId val="327966528"/>
        <c:scaling>
          <c:orientation val="minMax"/>
        </c:scaling>
        <c:delete val="0"/>
        <c:axPos val="b"/>
        <c:numFmt formatCode="0" sourceLinked="0"/>
        <c:majorTickMark val="out"/>
        <c:minorTickMark val="none"/>
        <c:tickLblPos val="low"/>
        <c:txPr>
          <a:bodyPr rot="0" vert="horz"/>
          <a:lstStyle/>
          <a:p>
            <a:pPr>
              <a:defRPr sz="1400"/>
            </a:pPr>
            <a:endParaRPr lang="en-US"/>
          </a:p>
        </c:txPr>
        <c:crossAx val="327954376"/>
        <c:crossesAt val="0"/>
        <c:auto val="1"/>
        <c:lblAlgn val="ctr"/>
        <c:lblOffset val="100"/>
        <c:noMultiLvlLbl val="0"/>
      </c:catAx>
      <c:valAx>
        <c:axId val="327954376"/>
        <c:scaling>
          <c:orientation val="minMax"/>
          <c:max val="6.0000000000000012E-2"/>
          <c:min val="-4.0000000000000008E-2"/>
        </c:scaling>
        <c:delete val="0"/>
        <c:axPos val="l"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327966528"/>
        <c:crosses val="autoZero"/>
        <c:crossBetween val="between"/>
        <c:majorUnit val="2.0000000000000004E-2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546045857310103E-2"/>
          <c:y val="5.1829778962916247E-2"/>
          <c:w val="0.88769351487252002"/>
          <c:h val="0.84248387030317495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Commercial Lines</c:v>
                </c:pt>
              </c:strCache>
            </c:strRef>
          </c:tx>
          <c:marker>
            <c:symbol val="none"/>
          </c:marker>
          <c:dPt>
            <c:idx val="16"/>
            <c:bubble3D val="0"/>
            <c:extLst>
              <c:ext xmlns:c16="http://schemas.microsoft.com/office/drawing/2014/chart" uri="{C3380CC4-5D6E-409C-BE32-E72D297353CC}">
                <c16:uniqueId val="{00000003-AFFB-4A8B-8A2F-0E1ECFEFC1D7}"/>
              </c:ext>
            </c:extLst>
          </c:dPt>
          <c:dPt>
            <c:idx val="17"/>
            <c:bubble3D val="0"/>
            <c:extLst>
              <c:ext xmlns:c16="http://schemas.microsoft.com/office/drawing/2014/chart" uri="{C3380CC4-5D6E-409C-BE32-E72D297353CC}">
                <c16:uniqueId val="{00000001-AFFB-4A8B-8A2F-0E1ECFEFC1D7}"/>
              </c:ext>
            </c:extLst>
          </c:dPt>
          <c:dLbls>
            <c:dLbl>
              <c:idx val="5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320-4C28-A7DB-3D296C486C9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Sheet1!$B$1:$AV$1</c:f>
              <c:strCache>
                <c:ptCount val="21"/>
                <c:pt idx="0">
                  <c:v>97</c:v>
                </c:pt>
                <c:pt idx="1">
                  <c:v>98</c:v>
                </c:pt>
                <c:pt idx="2">
                  <c:v>99</c:v>
                </c:pt>
                <c:pt idx="3">
                  <c:v>00</c:v>
                </c:pt>
                <c:pt idx="4">
                  <c:v>01</c:v>
                </c:pt>
                <c:pt idx="5">
                  <c:v>02</c:v>
                </c:pt>
                <c:pt idx="6">
                  <c:v>03</c:v>
                </c:pt>
                <c:pt idx="7">
                  <c:v>04</c:v>
                </c:pt>
                <c:pt idx="8">
                  <c:v>05</c:v>
                </c:pt>
                <c:pt idx="9">
                  <c:v>06</c:v>
                </c:pt>
                <c:pt idx="10">
                  <c:v>07</c:v>
                </c:pt>
                <c:pt idx="11">
                  <c:v>08</c:v>
                </c:pt>
                <c:pt idx="12">
                  <c:v>09</c:v>
                </c:pt>
                <c:pt idx="13">
                  <c:v>10</c:v>
                </c:pt>
                <c:pt idx="14">
                  <c:v>11</c:v>
                </c:pt>
                <c:pt idx="15">
                  <c:v>12</c:v>
                </c:pt>
                <c:pt idx="16">
                  <c:v>13</c:v>
                </c:pt>
                <c:pt idx="17">
                  <c:v>14</c:v>
                </c:pt>
                <c:pt idx="18">
                  <c:v>15</c:v>
                </c:pt>
                <c:pt idx="19">
                  <c:v>16</c:v>
                </c:pt>
                <c:pt idx="20">
                  <c:v>17</c:v>
                </c:pt>
              </c:strCache>
            </c:strRef>
          </c:cat>
          <c:val>
            <c:numRef>
              <c:f>Sheet1!$B$2:$AV$2</c:f>
              <c:numCache>
                <c:formatCode>0.0%</c:formatCode>
                <c:ptCount val="21"/>
                <c:pt idx="0">
                  <c:v>6.0000000000000001E-3</c:v>
                </c:pt>
                <c:pt idx="1">
                  <c:v>-2.5999999999999999E-2</c:v>
                </c:pt>
                <c:pt idx="2">
                  <c:v>1.0999999999999999E-2</c:v>
                </c:pt>
                <c:pt idx="3">
                  <c:v>7.1999999999999995E-2</c:v>
                </c:pt>
                <c:pt idx="4">
                  <c:v>9.7000000000000003E-2</c:v>
                </c:pt>
                <c:pt idx="5">
                  <c:v>0.224</c:v>
                </c:pt>
                <c:pt idx="6">
                  <c:v>0.124</c:v>
                </c:pt>
                <c:pt idx="7">
                  <c:v>4.1000000000000002E-2</c:v>
                </c:pt>
                <c:pt idx="8">
                  <c:v>-1.2E-2</c:v>
                </c:pt>
                <c:pt idx="9">
                  <c:v>7.6999999999999999E-2</c:v>
                </c:pt>
                <c:pt idx="10">
                  <c:v>-1.6E-2</c:v>
                </c:pt>
                <c:pt idx="11">
                  <c:v>-3.1E-2</c:v>
                </c:pt>
                <c:pt idx="12">
                  <c:v>-0.09</c:v>
                </c:pt>
                <c:pt idx="13">
                  <c:v>-1.4E-2</c:v>
                </c:pt>
                <c:pt idx="14">
                  <c:v>4.8000000000000001E-2</c:v>
                </c:pt>
                <c:pt idx="15">
                  <c:v>4.9000000000000002E-2</c:v>
                </c:pt>
                <c:pt idx="16">
                  <c:v>4.1000000000000002E-2</c:v>
                </c:pt>
                <c:pt idx="17">
                  <c:v>3.2000000000000001E-2</c:v>
                </c:pt>
                <c:pt idx="18">
                  <c:v>2.4E-2</c:v>
                </c:pt>
                <c:pt idx="19">
                  <c:v>-1.4999999999999999E-2</c:v>
                </c:pt>
                <c:pt idx="20">
                  <c:v>3.3000000000000002E-2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FFB-4A8B-8A2F-0E1ECFEFC1D7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Personal Lines</c:v>
                </c:pt>
              </c:strCache>
            </c:strRef>
          </c:tx>
          <c:marker>
            <c:symbol val="none"/>
          </c:marker>
          <c:dLbls>
            <c:dLbl>
              <c:idx val="3"/>
              <c:layout>
                <c:manualLayout>
                  <c:x val="-1.3661455273674355E-2"/>
                  <c:y val="9.3849173115111803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320-4C28-A7DB-3D296C486C9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Sheet1!$B$1:$AV$1</c:f>
              <c:strCache>
                <c:ptCount val="21"/>
                <c:pt idx="0">
                  <c:v>97</c:v>
                </c:pt>
                <c:pt idx="1">
                  <c:v>98</c:v>
                </c:pt>
                <c:pt idx="2">
                  <c:v>99</c:v>
                </c:pt>
                <c:pt idx="3">
                  <c:v>00</c:v>
                </c:pt>
                <c:pt idx="4">
                  <c:v>01</c:v>
                </c:pt>
                <c:pt idx="5">
                  <c:v>02</c:v>
                </c:pt>
                <c:pt idx="6">
                  <c:v>03</c:v>
                </c:pt>
                <c:pt idx="7">
                  <c:v>04</c:v>
                </c:pt>
                <c:pt idx="8">
                  <c:v>05</c:v>
                </c:pt>
                <c:pt idx="9">
                  <c:v>06</c:v>
                </c:pt>
                <c:pt idx="10">
                  <c:v>07</c:v>
                </c:pt>
                <c:pt idx="11">
                  <c:v>08</c:v>
                </c:pt>
                <c:pt idx="12">
                  <c:v>09</c:v>
                </c:pt>
                <c:pt idx="13">
                  <c:v>10</c:v>
                </c:pt>
                <c:pt idx="14">
                  <c:v>11</c:v>
                </c:pt>
                <c:pt idx="15">
                  <c:v>12</c:v>
                </c:pt>
                <c:pt idx="16">
                  <c:v>13</c:v>
                </c:pt>
                <c:pt idx="17">
                  <c:v>14</c:v>
                </c:pt>
                <c:pt idx="18">
                  <c:v>15</c:v>
                </c:pt>
                <c:pt idx="19">
                  <c:v>16</c:v>
                </c:pt>
                <c:pt idx="20">
                  <c:v>17</c:v>
                </c:pt>
              </c:strCache>
            </c:strRef>
          </c:cat>
          <c:val>
            <c:numRef>
              <c:f>Sheet1!$B$3:$AV$3</c:f>
              <c:numCache>
                <c:formatCode>0.0%</c:formatCode>
                <c:ptCount val="21"/>
                <c:pt idx="0">
                  <c:v>5.6000000000000001E-2</c:v>
                </c:pt>
                <c:pt idx="1">
                  <c:v>4.1000000000000002E-2</c:v>
                </c:pt>
                <c:pt idx="2">
                  <c:v>0.02</c:v>
                </c:pt>
                <c:pt idx="3">
                  <c:v>1.9E-2</c:v>
                </c:pt>
                <c:pt idx="4">
                  <c:v>7.2999999999999995E-2</c:v>
                </c:pt>
                <c:pt idx="5">
                  <c:v>0.10199999999999999</c:v>
                </c:pt>
                <c:pt idx="6">
                  <c:v>9.6000000000000002E-2</c:v>
                </c:pt>
                <c:pt idx="7">
                  <c:v>0.05</c:v>
                </c:pt>
                <c:pt idx="8">
                  <c:v>2.4E-2</c:v>
                </c:pt>
                <c:pt idx="9">
                  <c:v>1.6E-2</c:v>
                </c:pt>
                <c:pt idx="10">
                  <c:v>-2E-3</c:v>
                </c:pt>
                <c:pt idx="11">
                  <c:v>0</c:v>
                </c:pt>
                <c:pt idx="12">
                  <c:v>0</c:v>
                </c:pt>
                <c:pt idx="13">
                  <c:v>0.03</c:v>
                </c:pt>
                <c:pt idx="14">
                  <c:v>2.5000000000000001E-2</c:v>
                </c:pt>
                <c:pt idx="15">
                  <c:v>3.5999999999999997E-2</c:v>
                </c:pt>
                <c:pt idx="16">
                  <c:v>5.0999999999999997E-2</c:v>
                </c:pt>
                <c:pt idx="17">
                  <c:v>5.5E-2</c:v>
                </c:pt>
                <c:pt idx="18">
                  <c:v>4.4999999999999998E-2</c:v>
                </c:pt>
                <c:pt idx="19">
                  <c:v>0.06</c:v>
                </c:pt>
                <c:pt idx="20">
                  <c:v>6.7000000000000004E-2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4AD-4FC6-9585-CD3955CBCB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46606856"/>
        <c:axId val="546606464"/>
      </c:lineChart>
      <c:catAx>
        <c:axId val="546606856"/>
        <c:scaling>
          <c:orientation val="minMax"/>
        </c:scaling>
        <c:delete val="0"/>
        <c:axPos val="b"/>
        <c:numFmt formatCode="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400"/>
            </a:pPr>
            <a:endParaRPr lang="en-US"/>
          </a:p>
        </c:txPr>
        <c:crossAx val="546606464"/>
        <c:crossesAt val="-20"/>
        <c:auto val="1"/>
        <c:lblAlgn val="ctr"/>
        <c:lblOffset val="100"/>
        <c:tickLblSkip val="2"/>
        <c:tickMarkSkip val="1"/>
        <c:noMultiLvlLbl val="0"/>
      </c:catAx>
      <c:valAx>
        <c:axId val="546606464"/>
        <c:scaling>
          <c:orientation val="minMax"/>
          <c:min val="-0.1"/>
        </c:scaling>
        <c:delete val="0"/>
        <c:axPos val="l"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546606856"/>
        <c:crossesAt val="1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175354864123343E-2"/>
          <c:y val="0.10736140666921375"/>
          <c:w val="0.87414687605544372"/>
          <c:h val="0.800835519336792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Volume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3</c:v>
                </c:pt>
                <c:pt idx="1">
                  <c:v>10.1</c:v>
                </c:pt>
                <c:pt idx="2">
                  <c:v>28.6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B8-4373-8787-1080BEA719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844481920"/>
        <c:axId val="844482576"/>
      </c:barChart>
      <c:catAx>
        <c:axId val="844481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EEEEEE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4482576"/>
        <c:crosses val="autoZero"/>
        <c:auto val="1"/>
        <c:lblAlgn val="ctr"/>
        <c:lblOffset val="100"/>
        <c:noMultiLvlLbl val="0"/>
      </c:catAx>
      <c:valAx>
        <c:axId val="8444825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bg1">
                <a:lumMod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4481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059064700509141"/>
          <c:y val="0.13108016674101566"/>
          <c:w val="0.79575734129354769"/>
          <c:h val="0.777116759264990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Volume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339</c:v>
                </c:pt>
                <c:pt idx="1">
                  <c:v>355</c:v>
                </c:pt>
                <c:pt idx="2">
                  <c:v>468</c:v>
                </c:pt>
                <c:pt idx="3">
                  <c:v>463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40-4905-93E0-7D82F2F6E8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804197848"/>
        <c:axId val="804203096"/>
      </c:barChart>
      <c:catAx>
        <c:axId val="804197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4203096"/>
        <c:crosses val="autoZero"/>
        <c:auto val="1"/>
        <c:lblAlgn val="ctr"/>
        <c:lblOffset val="100"/>
        <c:noMultiLvlLbl val="0"/>
      </c:catAx>
      <c:valAx>
        <c:axId val="8042030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bg1">
                <a:lumMod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4197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494636266834967"/>
          <c:y val="0.1344685610369874"/>
          <c:w val="0.83137586825121734"/>
          <c:h val="0.6927790916328537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Misc. E&amp;O Svcs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7.9900446875308118E-2"/>
                  <c:y val="0.1652181058715804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E46-4202-A4F1-636AA65178F8}"/>
                </c:ext>
              </c:extLst>
            </c:dLbl>
            <c:dLbl>
              <c:idx val="14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E46-4202-A4F1-636AA65178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Sheet1!$A$2:$A$16</c:f>
              <c:strCache>
                <c:ptCount val="15"/>
                <c:pt idx="0">
                  <c:v>2014-4</c:v>
                </c:pt>
                <c:pt idx="1">
                  <c:v>2015-1</c:v>
                </c:pt>
                <c:pt idx="2">
                  <c:v>2015-2</c:v>
                </c:pt>
                <c:pt idx="3">
                  <c:v>2015-3</c:v>
                </c:pt>
                <c:pt idx="4">
                  <c:v>2015-4</c:v>
                </c:pt>
                <c:pt idx="5">
                  <c:v>2016-1</c:v>
                </c:pt>
                <c:pt idx="6">
                  <c:v>2016-2</c:v>
                </c:pt>
                <c:pt idx="7">
                  <c:v>2016-3</c:v>
                </c:pt>
                <c:pt idx="8">
                  <c:v>2016-4</c:v>
                </c:pt>
                <c:pt idx="9">
                  <c:v>2017-1</c:v>
                </c:pt>
                <c:pt idx="10">
                  <c:v>2017-2</c:v>
                </c:pt>
                <c:pt idx="11">
                  <c:v>2017-3</c:v>
                </c:pt>
                <c:pt idx="12">
                  <c:v>2017-4</c:v>
                </c:pt>
                <c:pt idx="13">
                  <c:v>2018-1</c:v>
                </c:pt>
                <c:pt idx="14">
                  <c:v>2018-2</c:v>
                </c:pt>
              </c:strCache>
            </c:strRef>
          </c:cat>
          <c:val>
            <c:numRef>
              <c:f>Sheet1!$B$2:$B$16</c:f>
              <c:numCache>
                <c:formatCode>0.0%</c:formatCode>
                <c:ptCount val="15"/>
                <c:pt idx="0">
                  <c:v>5.9019570254185139E-2</c:v>
                </c:pt>
                <c:pt idx="1">
                  <c:v>5.857878674257555E-2</c:v>
                </c:pt>
                <c:pt idx="2">
                  <c:v>5.8724449780318322E-2</c:v>
                </c:pt>
                <c:pt idx="3">
                  <c:v>4.714444174622634E-2</c:v>
                </c:pt>
                <c:pt idx="4">
                  <c:v>4.0615631603951208E-2</c:v>
                </c:pt>
                <c:pt idx="5">
                  <c:v>3.7036959057432428E-2</c:v>
                </c:pt>
                <c:pt idx="6">
                  <c:v>3.1629311678564198E-2</c:v>
                </c:pt>
                <c:pt idx="7">
                  <c:v>3.6936587680972854E-2</c:v>
                </c:pt>
                <c:pt idx="8">
                  <c:v>4.3427426273922709E-2</c:v>
                </c:pt>
                <c:pt idx="9">
                  <c:v>5.0702023086496517E-2</c:v>
                </c:pt>
                <c:pt idx="10">
                  <c:v>5.6927715696530212E-2</c:v>
                </c:pt>
                <c:pt idx="11">
                  <c:v>5.5357694104531063E-2</c:v>
                </c:pt>
                <c:pt idx="12">
                  <c:v>5.4794962833189853E-2</c:v>
                </c:pt>
                <c:pt idx="13">
                  <c:v>5.4685424884757916E-2</c:v>
                </c:pt>
                <c:pt idx="14">
                  <c:v>5.5795373574974549E-2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E46-4202-A4F1-636AA65178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84773792"/>
        <c:axId val="784781664"/>
      </c:lineChart>
      <c:catAx>
        <c:axId val="784773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4781664"/>
        <c:crosses val="autoZero"/>
        <c:auto val="1"/>
        <c:lblAlgn val="ctr"/>
        <c:lblOffset val="100"/>
        <c:noMultiLvlLbl val="0"/>
      </c:catAx>
      <c:valAx>
        <c:axId val="784781664"/>
        <c:scaling>
          <c:orientation val="minMax"/>
          <c:min val="3.0000000000000006E-2"/>
        </c:scaling>
        <c:delete val="0"/>
        <c:axPos val="l"/>
        <c:numFmt formatCode="0.0%" sourceLinked="1"/>
        <c:majorTickMark val="out"/>
        <c:minorTickMark val="none"/>
        <c:tickLblPos val="nextTo"/>
        <c:spPr>
          <a:noFill/>
          <a:ln>
            <a:solidFill>
              <a:schemeClr val="bg1">
                <a:lumMod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4773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435577957041052"/>
          <c:y val="0.15525622664142358"/>
          <c:w val="0.81199220872822853"/>
          <c:h val="0.613066982418769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6C0-4C74-A0A6-40E5D78B1D8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Misc. E&amp;O Services</c:v>
                </c:pt>
                <c:pt idx="1">
                  <c:v>Finance and Insurance</c:v>
                </c:pt>
                <c:pt idx="2">
                  <c:v>Real Estate, Rental &amp; Leasing</c:v>
                </c:pt>
                <c:pt idx="3">
                  <c:v>Professional Scientific &amp; Technical Services</c:v>
                </c:pt>
              </c:strCache>
            </c:strRef>
          </c:cat>
          <c:val>
            <c:numRef>
              <c:f>Sheet1!$B$2:$B$5</c:f>
              <c:numCache>
                <c:formatCode>0.0%</c:formatCode>
                <c:ptCount val="4"/>
                <c:pt idx="0">
                  <c:v>5.6000000000000001E-2</c:v>
                </c:pt>
                <c:pt idx="1">
                  <c:v>6.7000000000000004E-2</c:v>
                </c:pt>
                <c:pt idx="2">
                  <c:v>5.8000000000000003E-2</c:v>
                </c:pt>
                <c:pt idx="3">
                  <c:v>2.7E-2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C0-4C74-A0A6-40E5D78B1D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93468752"/>
        <c:axId val="193474000"/>
      </c:barChart>
      <c:catAx>
        <c:axId val="193468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474000"/>
        <c:crosses val="autoZero"/>
        <c:auto val="1"/>
        <c:lblAlgn val="ctr"/>
        <c:lblOffset val="100"/>
        <c:noMultiLvlLbl val="0"/>
      </c:catAx>
      <c:valAx>
        <c:axId val="193474000"/>
        <c:scaling>
          <c:orientation val="minMax"/>
        </c:scaling>
        <c:delete val="0"/>
        <c:axPos val="l"/>
        <c:numFmt formatCode="0.0%" sourceLinked="1"/>
        <c:majorTickMark val="out"/>
        <c:minorTickMark val="none"/>
        <c:tickLblPos val="nextTo"/>
        <c:spPr>
          <a:noFill/>
          <a:ln>
            <a:solidFill>
              <a:schemeClr val="bg1">
                <a:lumMod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468752"/>
        <c:crosses val="autoZero"/>
        <c:crossBetween val="between"/>
        <c:majorUnit val="2.0000000000000004E-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339440927601679E-2"/>
          <c:y val="5.0344627996668889E-2"/>
          <c:w val="0.90035862196084304"/>
          <c:h val="0.85363657386479019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MarketScout</c:v>
                </c:pt>
              </c:strCache>
            </c:strRef>
          </c:tx>
          <c:marker>
            <c:symbol val="none"/>
          </c:marker>
          <c:dLbls>
            <c:dLbl>
              <c:idx val="17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025-45E5-9B99-63D27DE4C37D}"/>
                </c:ext>
              </c:extLst>
            </c:dLbl>
            <c:dLbl>
              <c:idx val="37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025-45E5-9B99-63D27DE4C37D}"/>
                </c:ext>
              </c:extLst>
            </c:dLbl>
            <c:dLbl>
              <c:idx val="45"/>
              <c:layout>
                <c:manualLayout>
                  <c:x val="-0.19166057059253841"/>
                  <c:y val="0.27118640987629195"/>
                </c:manualLayout>
              </c:layout>
              <c:spPr>
                <a:solidFill>
                  <a:schemeClr val="accent1">
                    <a:alpha val="50000"/>
                  </a:schemeClr>
                </a:solidFill>
                <a:ln>
                  <a:solidFill>
                    <a:schemeClr val="accent1"/>
                  </a:solidFill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 b="1"/>
                  </a:pPr>
                  <a:endParaRPr lang="en-US"/>
                </a:p>
              </c:tx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025-45E5-9B99-63D27DE4C37D}"/>
                </c:ext>
              </c:extLst>
            </c:dLbl>
            <c:dLbl>
              <c:idx val="49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025-45E5-9B99-63D27DE4C37D}"/>
                </c:ext>
              </c:extLst>
            </c:dLbl>
            <c:dLbl>
              <c:idx val="60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86C-44F5-AF19-767EADFA69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Sheet1!$I$1:$BR$1</c:f>
              <c:strCache>
                <c:ptCount val="61"/>
                <c:pt idx="0">
                  <c:v>2003:Q3</c:v>
                </c:pt>
                <c:pt idx="1">
                  <c:v>2003:Q4</c:v>
                </c:pt>
                <c:pt idx="2">
                  <c:v>2004:Q1</c:v>
                </c:pt>
                <c:pt idx="3">
                  <c:v>2004:Q2</c:v>
                </c:pt>
                <c:pt idx="4">
                  <c:v>2004:Q3</c:v>
                </c:pt>
                <c:pt idx="5">
                  <c:v>2004:Q4</c:v>
                </c:pt>
                <c:pt idx="6">
                  <c:v>2005:Q1</c:v>
                </c:pt>
                <c:pt idx="7">
                  <c:v>2005:Q2</c:v>
                </c:pt>
                <c:pt idx="8">
                  <c:v>2005:Q3</c:v>
                </c:pt>
                <c:pt idx="9">
                  <c:v>2005:Q4</c:v>
                </c:pt>
                <c:pt idx="10">
                  <c:v>2006:Q1</c:v>
                </c:pt>
                <c:pt idx="11">
                  <c:v>2006:Q2</c:v>
                </c:pt>
                <c:pt idx="12">
                  <c:v>2006:Q3</c:v>
                </c:pt>
                <c:pt idx="13">
                  <c:v>2006:Q4</c:v>
                </c:pt>
                <c:pt idx="14">
                  <c:v>2007:Q1</c:v>
                </c:pt>
                <c:pt idx="15">
                  <c:v>2007:Q2</c:v>
                </c:pt>
                <c:pt idx="16">
                  <c:v>2007:Q3</c:v>
                </c:pt>
                <c:pt idx="17">
                  <c:v>2007:Q4</c:v>
                </c:pt>
                <c:pt idx="18">
                  <c:v>2008:Q1</c:v>
                </c:pt>
                <c:pt idx="19">
                  <c:v>2008:Q2</c:v>
                </c:pt>
                <c:pt idx="20">
                  <c:v>2008:Q3</c:v>
                </c:pt>
                <c:pt idx="21">
                  <c:v>2008:Q4</c:v>
                </c:pt>
                <c:pt idx="22">
                  <c:v>2009:Q1</c:v>
                </c:pt>
                <c:pt idx="23">
                  <c:v>2009:Q2</c:v>
                </c:pt>
                <c:pt idx="24">
                  <c:v>2009:Q3</c:v>
                </c:pt>
                <c:pt idx="25">
                  <c:v>2009:Q4</c:v>
                </c:pt>
                <c:pt idx="26">
                  <c:v>2010:Q1</c:v>
                </c:pt>
                <c:pt idx="27">
                  <c:v>2010:Q2</c:v>
                </c:pt>
                <c:pt idx="28">
                  <c:v>2010:Q3</c:v>
                </c:pt>
                <c:pt idx="29">
                  <c:v>2010:Q4</c:v>
                </c:pt>
                <c:pt idx="30">
                  <c:v>2011:Q1</c:v>
                </c:pt>
                <c:pt idx="31">
                  <c:v>2011:Q2</c:v>
                </c:pt>
                <c:pt idx="32">
                  <c:v>2011:Q3</c:v>
                </c:pt>
                <c:pt idx="33">
                  <c:v>2011:Q4</c:v>
                </c:pt>
                <c:pt idx="34">
                  <c:v>2012:Q1</c:v>
                </c:pt>
                <c:pt idx="35">
                  <c:v>2012:Q2</c:v>
                </c:pt>
                <c:pt idx="36">
                  <c:v>2012:Q3</c:v>
                </c:pt>
                <c:pt idx="37">
                  <c:v>2012:Q4</c:v>
                </c:pt>
                <c:pt idx="38">
                  <c:v>2013:Q1</c:v>
                </c:pt>
                <c:pt idx="39">
                  <c:v>2013:Q2</c:v>
                </c:pt>
                <c:pt idx="40">
                  <c:v>2013:Q3</c:v>
                </c:pt>
                <c:pt idx="41">
                  <c:v>2013:Q4</c:v>
                </c:pt>
                <c:pt idx="42">
                  <c:v>2014:Q1</c:v>
                </c:pt>
                <c:pt idx="43">
                  <c:v>2014:Q2</c:v>
                </c:pt>
                <c:pt idx="44">
                  <c:v>2014:Q3</c:v>
                </c:pt>
                <c:pt idx="45">
                  <c:v>2014:Q4</c:v>
                </c:pt>
                <c:pt idx="46">
                  <c:v>2015:Q1</c:v>
                </c:pt>
                <c:pt idx="47">
                  <c:v>2015:Q2</c:v>
                </c:pt>
                <c:pt idx="48">
                  <c:v>2015:Q3</c:v>
                </c:pt>
                <c:pt idx="49">
                  <c:v>2015:Q4</c:v>
                </c:pt>
                <c:pt idx="50">
                  <c:v>2016:Q1</c:v>
                </c:pt>
                <c:pt idx="51">
                  <c:v>2016:Q2</c:v>
                </c:pt>
                <c:pt idx="52">
                  <c:v>2016:Q3</c:v>
                </c:pt>
                <c:pt idx="53">
                  <c:v>2016:Q4</c:v>
                </c:pt>
                <c:pt idx="54">
                  <c:v>2017:Q1</c:v>
                </c:pt>
                <c:pt idx="55">
                  <c:v>2017:Q2</c:v>
                </c:pt>
                <c:pt idx="56">
                  <c:v>2017:Q3</c:v>
                </c:pt>
                <c:pt idx="57">
                  <c:v>2017:Q4</c:v>
                </c:pt>
                <c:pt idx="58">
                  <c:v>2018:Q1</c:v>
                </c:pt>
                <c:pt idx="59">
                  <c:v>2018:Q2</c:v>
                </c:pt>
                <c:pt idx="60">
                  <c:v>2018:Q3</c:v>
                </c:pt>
              </c:strCache>
            </c:strRef>
          </c:cat>
          <c:val>
            <c:numRef>
              <c:f>Sheet1!$I$2:$BR$2</c:f>
              <c:numCache>
                <c:formatCode>0%</c:formatCode>
                <c:ptCount val="61"/>
                <c:pt idx="0">
                  <c:v>0.12</c:v>
                </c:pt>
                <c:pt idx="1">
                  <c:v>0.12</c:v>
                </c:pt>
                <c:pt idx="2">
                  <c:v>0.09</c:v>
                </c:pt>
                <c:pt idx="3">
                  <c:v>7.0000000000000007E-2</c:v>
                </c:pt>
                <c:pt idx="4">
                  <c:v>0.04</c:v>
                </c:pt>
                <c:pt idx="5">
                  <c:v>0.02</c:v>
                </c:pt>
                <c:pt idx="6">
                  <c:v>-0.01</c:v>
                </c:pt>
                <c:pt idx="7">
                  <c:v>-0.03</c:v>
                </c:pt>
                <c:pt idx="8">
                  <c:v>-0.05</c:v>
                </c:pt>
                <c:pt idx="9">
                  <c:v>-0.06</c:v>
                </c:pt>
                <c:pt idx="10">
                  <c:v>-0.06</c:v>
                </c:pt>
                <c:pt idx="11">
                  <c:v>-7.0000000000000007E-2</c:v>
                </c:pt>
                <c:pt idx="12">
                  <c:v>-0.08</c:v>
                </c:pt>
                <c:pt idx="13">
                  <c:v>-0.08</c:v>
                </c:pt>
                <c:pt idx="14">
                  <c:v>-0.12</c:v>
                </c:pt>
                <c:pt idx="15">
                  <c:v>-0.14000000000000001</c:v>
                </c:pt>
                <c:pt idx="16">
                  <c:v>-0.15</c:v>
                </c:pt>
                <c:pt idx="17">
                  <c:v>-0.16</c:v>
                </c:pt>
                <c:pt idx="18">
                  <c:v>-0.12</c:v>
                </c:pt>
                <c:pt idx="19">
                  <c:v>-0.11</c:v>
                </c:pt>
                <c:pt idx="20">
                  <c:v>-0.1</c:v>
                </c:pt>
                <c:pt idx="21">
                  <c:v>-0.09</c:v>
                </c:pt>
                <c:pt idx="22">
                  <c:v>-7.0000000000000007E-2</c:v>
                </c:pt>
                <c:pt idx="23">
                  <c:v>-0.06</c:v>
                </c:pt>
                <c:pt idx="24">
                  <c:v>-0.04</c:v>
                </c:pt>
                <c:pt idx="25">
                  <c:v>-0.04</c:v>
                </c:pt>
                <c:pt idx="26">
                  <c:v>-0.04</c:v>
                </c:pt>
                <c:pt idx="27">
                  <c:v>-0.03</c:v>
                </c:pt>
                <c:pt idx="28">
                  <c:v>-0.04</c:v>
                </c:pt>
                <c:pt idx="29">
                  <c:v>-0.05</c:v>
                </c:pt>
                <c:pt idx="30">
                  <c:v>-0.04</c:v>
                </c:pt>
                <c:pt idx="31">
                  <c:v>-0.03</c:v>
                </c:pt>
                <c:pt idx="32">
                  <c:v>0</c:v>
                </c:pt>
                <c:pt idx="33">
                  <c:v>0.01</c:v>
                </c:pt>
                <c:pt idx="34">
                  <c:v>0.03</c:v>
                </c:pt>
                <c:pt idx="35">
                  <c:v>0.04</c:v>
                </c:pt>
                <c:pt idx="36">
                  <c:v>0.05</c:v>
                </c:pt>
                <c:pt idx="37">
                  <c:v>0.05</c:v>
                </c:pt>
                <c:pt idx="38">
                  <c:v>0.05</c:v>
                </c:pt>
                <c:pt idx="39">
                  <c:v>0.05</c:v>
                </c:pt>
                <c:pt idx="40">
                  <c:v>0.05</c:v>
                </c:pt>
                <c:pt idx="41">
                  <c:v>0.03</c:v>
                </c:pt>
                <c:pt idx="42">
                  <c:v>0.03</c:v>
                </c:pt>
                <c:pt idx="43">
                  <c:v>0.02</c:v>
                </c:pt>
                <c:pt idx="44">
                  <c:v>0.02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-0.01</c:v>
                </c:pt>
                <c:pt idx="49">
                  <c:v>-0.04</c:v>
                </c:pt>
                <c:pt idx="50">
                  <c:v>-0.03</c:v>
                </c:pt>
                <c:pt idx="51">
                  <c:v>-0.01</c:v>
                </c:pt>
                <c:pt idx="52">
                  <c:v>-0.01</c:v>
                </c:pt>
                <c:pt idx="53">
                  <c:v>-0.01</c:v>
                </c:pt>
                <c:pt idx="54">
                  <c:v>0.01</c:v>
                </c:pt>
                <c:pt idx="55">
                  <c:v>0.01</c:v>
                </c:pt>
                <c:pt idx="56" formatCode="0.00%">
                  <c:v>0.01</c:v>
                </c:pt>
                <c:pt idx="57">
                  <c:v>0.02</c:v>
                </c:pt>
                <c:pt idx="58">
                  <c:v>0.02</c:v>
                </c:pt>
                <c:pt idx="59" formatCode="0.0%">
                  <c:v>2.5000000000000001E-2</c:v>
                </c:pt>
                <c:pt idx="60" formatCode="0.0%">
                  <c:v>2.5000000000000001E-2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9D9-41A4-BD1F-8DD3B5639EAB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Willis</c:v>
                </c:pt>
              </c:strCache>
            </c:strRef>
          </c:tx>
          <c:marker>
            <c:symbol val="none"/>
          </c:marker>
          <c:dLbls>
            <c:dLbl>
              <c:idx val="18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025-45E5-9B99-63D27DE4C37D}"/>
                </c:ext>
              </c:extLst>
            </c:dLbl>
            <c:dLbl>
              <c:idx val="37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025-45E5-9B99-63D27DE4C37D}"/>
                </c:ext>
              </c:extLst>
            </c:dLbl>
            <c:dLbl>
              <c:idx val="43"/>
              <c:layout>
                <c:manualLayout>
                  <c:x val="8.380752149946144E-2"/>
                  <c:y val="-0.27421561977384629"/>
                </c:manualLayout>
              </c:layout>
              <c:spPr>
                <a:solidFill>
                  <a:schemeClr val="accent2">
                    <a:alpha val="42000"/>
                  </a:schemeClr>
                </a:solidFill>
                <a:ln>
                  <a:solidFill>
                    <a:schemeClr val="accent2"/>
                  </a:solidFill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 b="1"/>
                  </a:pPr>
                  <a:endParaRPr lang="en-US"/>
                </a:p>
              </c:txPr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025-45E5-9B99-63D27DE4C37D}"/>
                </c:ext>
              </c:extLst>
            </c:dLbl>
            <c:dLbl>
              <c:idx val="59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86C-44F5-AF19-767EADFA69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Sheet1!$I$1:$BR$1</c:f>
              <c:strCache>
                <c:ptCount val="61"/>
                <c:pt idx="0">
                  <c:v>2003:Q3</c:v>
                </c:pt>
                <c:pt idx="1">
                  <c:v>2003:Q4</c:v>
                </c:pt>
                <c:pt idx="2">
                  <c:v>2004:Q1</c:v>
                </c:pt>
                <c:pt idx="3">
                  <c:v>2004:Q2</c:v>
                </c:pt>
                <c:pt idx="4">
                  <c:v>2004:Q3</c:v>
                </c:pt>
                <c:pt idx="5">
                  <c:v>2004:Q4</c:v>
                </c:pt>
                <c:pt idx="6">
                  <c:v>2005:Q1</c:v>
                </c:pt>
                <c:pt idx="7">
                  <c:v>2005:Q2</c:v>
                </c:pt>
                <c:pt idx="8">
                  <c:v>2005:Q3</c:v>
                </c:pt>
                <c:pt idx="9">
                  <c:v>2005:Q4</c:v>
                </c:pt>
                <c:pt idx="10">
                  <c:v>2006:Q1</c:v>
                </c:pt>
                <c:pt idx="11">
                  <c:v>2006:Q2</c:v>
                </c:pt>
                <c:pt idx="12">
                  <c:v>2006:Q3</c:v>
                </c:pt>
                <c:pt idx="13">
                  <c:v>2006:Q4</c:v>
                </c:pt>
                <c:pt idx="14">
                  <c:v>2007:Q1</c:v>
                </c:pt>
                <c:pt idx="15">
                  <c:v>2007:Q2</c:v>
                </c:pt>
                <c:pt idx="16">
                  <c:v>2007:Q3</c:v>
                </c:pt>
                <c:pt idx="17">
                  <c:v>2007:Q4</c:v>
                </c:pt>
                <c:pt idx="18">
                  <c:v>2008:Q1</c:v>
                </c:pt>
                <c:pt idx="19">
                  <c:v>2008:Q2</c:v>
                </c:pt>
                <c:pt idx="20">
                  <c:v>2008:Q3</c:v>
                </c:pt>
                <c:pt idx="21">
                  <c:v>2008:Q4</c:v>
                </c:pt>
                <c:pt idx="22">
                  <c:v>2009:Q1</c:v>
                </c:pt>
                <c:pt idx="23">
                  <c:v>2009:Q2</c:v>
                </c:pt>
                <c:pt idx="24">
                  <c:v>2009:Q3</c:v>
                </c:pt>
                <c:pt idx="25">
                  <c:v>2009:Q4</c:v>
                </c:pt>
                <c:pt idx="26">
                  <c:v>2010:Q1</c:v>
                </c:pt>
                <c:pt idx="27">
                  <c:v>2010:Q2</c:v>
                </c:pt>
                <c:pt idx="28">
                  <c:v>2010:Q3</c:v>
                </c:pt>
                <c:pt idx="29">
                  <c:v>2010:Q4</c:v>
                </c:pt>
                <c:pt idx="30">
                  <c:v>2011:Q1</c:v>
                </c:pt>
                <c:pt idx="31">
                  <c:v>2011:Q2</c:v>
                </c:pt>
                <c:pt idx="32">
                  <c:v>2011:Q3</c:v>
                </c:pt>
                <c:pt idx="33">
                  <c:v>2011:Q4</c:v>
                </c:pt>
                <c:pt idx="34">
                  <c:v>2012:Q1</c:v>
                </c:pt>
                <c:pt idx="35">
                  <c:v>2012:Q2</c:v>
                </c:pt>
                <c:pt idx="36">
                  <c:v>2012:Q3</c:v>
                </c:pt>
                <c:pt idx="37">
                  <c:v>2012:Q4</c:v>
                </c:pt>
                <c:pt idx="38">
                  <c:v>2013:Q1</c:v>
                </c:pt>
                <c:pt idx="39">
                  <c:v>2013:Q2</c:v>
                </c:pt>
                <c:pt idx="40">
                  <c:v>2013:Q3</c:v>
                </c:pt>
                <c:pt idx="41">
                  <c:v>2013:Q4</c:v>
                </c:pt>
                <c:pt idx="42">
                  <c:v>2014:Q1</c:v>
                </c:pt>
                <c:pt idx="43">
                  <c:v>2014:Q2</c:v>
                </c:pt>
                <c:pt idx="44">
                  <c:v>2014:Q3</c:v>
                </c:pt>
                <c:pt idx="45">
                  <c:v>2014:Q4</c:v>
                </c:pt>
                <c:pt idx="46">
                  <c:v>2015:Q1</c:v>
                </c:pt>
                <c:pt idx="47">
                  <c:v>2015:Q2</c:v>
                </c:pt>
                <c:pt idx="48">
                  <c:v>2015:Q3</c:v>
                </c:pt>
                <c:pt idx="49">
                  <c:v>2015:Q4</c:v>
                </c:pt>
                <c:pt idx="50">
                  <c:v>2016:Q1</c:v>
                </c:pt>
                <c:pt idx="51">
                  <c:v>2016:Q2</c:v>
                </c:pt>
                <c:pt idx="52">
                  <c:v>2016:Q3</c:v>
                </c:pt>
                <c:pt idx="53">
                  <c:v>2016:Q4</c:v>
                </c:pt>
                <c:pt idx="54">
                  <c:v>2017:Q1</c:v>
                </c:pt>
                <c:pt idx="55">
                  <c:v>2017:Q2</c:v>
                </c:pt>
                <c:pt idx="56">
                  <c:v>2017:Q3</c:v>
                </c:pt>
                <c:pt idx="57">
                  <c:v>2017:Q4</c:v>
                </c:pt>
                <c:pt idx="58">
                  <c:v>2018:Q1</c:v>
                </c:pt>
                <c:pt idx="59">
                  <c:v>2018:Q2</c:v>
                </c:pt>
                <c:pt idx="60">
                  <c:v>2018:Q3</c:v>
                </c:pt>
              </c:strCache>
            </c:strRef>
          </c:cat>
          <c:val>
            <c:numRef>
              <c:f>Sheet1!$I$3:$BR$3</c:f>
              <c:numCache>
                <c:formatCode>0%</c:formatCode>
                <c:ptCount val="61"/>
                <c:pt idx="0">
                  <c:v>0.12</c:v>
                </c:pt>
                <c:pt idx="1">
                  <c:v>0.09</c:v>
                </c:pt>
                <c:pt idx="2">
                  <c:v>0.05</c:v>
                </c:pt>
                <c:pt idx="3">
                  <c:v>0.03</c:v>
                </c:pt>
                <c:pt idx="4">
                  <c:v>0</c:v>
                </c:pt>
                <c:pt idx="5">
                  <c:v>-0.01</c:v>
                </c:pt>
                <c:pt idx="6">
                  <c:v>-0.01</c:v>
                </c:pt>
                <c:pt idx="7">
                  <c:v>-0.02</c:v>
                </c:pt>
                <c:pt idx="8">
                  <c:v>-0.02</c:v>
                </c:pt>
                <c:pt idx="9">
                  <c:v>-0.02</c:v>
                </c:pt>
                <c:pt idx="10">
                  <c:v>-0.02</c:v>
                </c:pt>
                <c:pt idx="11">
                  <c:v>-0.01</c:v>
                </c:pt>
                <c:pt idx="12">
                  <c:v>-0.01</c:v>
                </c:pt>
                <c:pt idx="13">
                  <c:v>-0.03</c:v>
                </c:pt>
                <c:pt idx="14">
                  <c:v>-0.04</c:v>
                </c:pt>
                <c:pt idx="15">
                  <c:v>-0.05</c:v>
                </c:pt>
                <c:pt idx="16">
                  <c:v>-0.05</c:v>
                </c:pt>
                <c:pt idx="17">
                  <c:v>-0.06</c:v>
                </c:pt>
                <c:pt idx="18">
                  <c:v>-0.06</c:v>
                </c:pt>
                <c:pt idx="19">
                  <c:v>-0.05</c:v>
                </c:pt>
                <c:pt idx="20">
                  <c:v>-0.04</c:v>
                </c:pt>
                <c:pt idx="21">
                  <c:v>-0.03</c:v>
                </c:pt>
                <c:pt idx="22">
                  <c:v>-0.01</c:v>
                </c:pt>
                <c:pt idx="23">
                  <c:v>0.01</c:v>
                </c:pt>
                <c:pt idx="24">
                  <c:v>0</c:v>
                </c:pt>
                <c:pt idx="25">
                  <c:v>0</c:v>
                </c:pt>
                <c:pt idx="26">
                  <c:v>-0.01</c:v>
                </c:pt>
                <c:pt idx="27">
                  <c:v>-0.01</c:v>
                </c:pt>
                <c:pt idx="28">
                  <c:v>-0.01</c:v>
                </c:pt>
                <c:pt idx="29">
                  <c:v>-0.01</c:v>
                </c:pt>
                <c:pt idx="30">
                  <c:v>0.01</c:v>
                </c:pt>
                <c:pt idx="31">
                  <c:v>0.02</c:v>
                </c:pt>
                <c:pt idx="32">
                  <c:v>0.02</c:v>
                </c:pt>
                <c:pt idx="33">
                  <c:v>0.03</c:v>
                </c:pt>
                <c:pt idx="34">
                  <c:v>0.05</c:v>
                </c:pt>
                <c:pt idx="35">
                  <c:v>0.06</c:v>
                </c:pt>
                <c:pt idx="36">
                  <c:v>0.06</c:v>
                </c:pt>
                <c:pt idx="37">
                  <c:v>7.0000000000000007E-2</c:v>
                </c:pt>
                <c:pt idx="38">
                  <c:v>7.0000000000000007E-2</c:v>
                </c:pt>
                <c:pt idx="39">
                  <c:v>0.06</c:v>
                </c:pt>
                <c:pt idx="40">
                  <c:v>0.06</c:v>
                </c:pt>
                <c:pt idx="41">
                  <c:v>0.05</c:v>
                </c:pt>
                <c:pt idx="42">
                  <c:v>0.04</c:v>
                </c:pt>
                <c:pt idx="43">
                  <c:v>0.03</c:v>
                </c:pt>
                <c:pt idx="44">
                  <c:v>0.03</c:v>
                </c:pt>
                <c:pt idx="45">
                  <c:v>0.02</c:v>
                </c:pt>
                <c:pt idx="46">
                  <c:v>0.02</c:v>
                </c:pt>
                <c:pt idx="47">
                  <c:v>0.01</c:v>
                </c:pt>
                <c:pt idx="48">
                  <c:v>0.01</c:v>
                </c:pt>
                <c:pt idx="49">
                  <c:v>0.01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0.01</c:v>
                </c:pt>
                <c:pt idx="55">
                  <c:v>0</c:v>
                </c:pt>
                <c:pt idx="56">
                  <c:v>0</c:v>
                </c:pt>
                <c:pt idx="57">
                  <c:v>0.01</c:v>
                </c:pt>
                <c:pt idx="58">
                  <c:v>0.01</c:v>
                </c:pt>
                <c:pt idx="59">
                  <c:v>0.03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025-45E5-9B99-63D27DE4C3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26598280"/>
        <c:axId val="226602200"/>
      </c:lineChart>
      <c:catAx>
        <c:axId val="2265982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 rot="-60000000" vert="horz"/>
          <a:lstStyle/>
          <a:p>
            <a:pPr>
              <a:defRPr sz="980" baseline="0"/>
            </a:pPr>
            <a:endParaRPr lang="en-US"/>
          </a:p>
        </c:txPr>
        <c:crossAx val="226602200"/>
        <c:crosses val="autoZero"/>
        <c:auto val="1"/>
        <c:lblAlgn val="ctr"/>
        <c:lblOffset val="200"/>
        <c:tickMarkSkip val="1"/>
        <c:noMultiLvlLbl val="0"/>
      </c:catAx>
      <c:valAx>
        <c:axId val="226602200"/>
        <c:scaling>
          <c:orientation val="minMax"/>
        </c:scaling>
        <c:delete val="0"/>
        <c:axPos val="l"/>
        <c:numFmt formatCode="0%" sourceLinked="0"/>
        <c:majorTickMark val="out"/>
        <c:minorTickMark val="none"/>
        <c:tickLblPos val="nextTo"/>
        <c:txPr>
          <a:bodyPr rot="-60000000" vert="horz"/>
          <a:lstStyle/>
          <a:p>
            <a:pPr>
              <a:defRPr sz="1400"/>
            </a:pPr>
            <a:endParaRPr lang="en-US"/>
          </a:p>
        </c:txPr>
        <c:crossAx val="2265982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100"/>
      </a:pPr>
      <a:endParaRPr lang="en-US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2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F17-4845-A904-2EEDF270014B}"/>
                </c:ext>
              </c:extLst>
            </c:dLbl>
            <c:dLbl>
              <c:idx val="19"/>
              <c:layout>
                <c:manualLayout>
                  <c:x val="0.1056257302977216"/>
                  <c:y val="0.4709146939861139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-2.4%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339458171222407"/>
                      <c:h val="5.358109161614586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713E-4CC9-AD5C-BF5E8980C7A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Sheet1!$A$2:$A$27</c:f>
              <c:strCache>
                <c:ptCount val="25"/>
                <c:pt idx="0">
                  <c:v>Q2 2012</c:v>
                </c:pt>
                <c:pt idx="1">
                  <c:v>Q3 2012</c:v>
                </c:pt>
                <c:pt idx="2">
                  <c:v>Q4 2012</c:v>
                </c:pt>
                <c:pt idx="3">
                  <c:v>Q1 2013</c:v>
                </c:pt>
                <c:pt idx="4">
                  <c:v>Q2 2013</c:v>
                </c:pt>
                <c:pt idx="5">
                  <c:v>Q3 2013</c:v>
                </c:pt>
                <c:pt idx="6">
                  <c:v>Q4 2013</c:v>
                </c:pt>
                <c:pt idx="7">
                  <c:v>Q1 2014</c:v>
                </c:pt>
                <c:pt idx="8">
                  <c:v>Q2 2014</c:v>
                </c:pt>
                <c:pt idx="9">
                  <c:v>Q3 2014</c:v>
                </c:pt>
                <c:pt idx="10">
                  <c:v>Q4 2014</c:v>
                </c:pt>
                <c:pt idx="11">
                  <c:v>Q1 2015</c:v>
                </c:pt>
                <c:pt idx="12">
                  <c:v>Q2 2015</c:v>
                </c:pt>
                <c:pt idx="13">
                  <c:v>Q3 2015</c:v>
                </c:pt>
                <c:pt idx="14">
                  <c:v>Q4 2015</c:v>
                </c:pt>
                <c:pt idx="15">
                  <c:v>Q1 2016</c:v>
                </c:pt>
                <c:pt idx="16">
                  <c:v>Q2 2016</c:v>
                </c:pt>
                <c:pt idx="17">
                  <c:v>Q3 2016</c:v>
                </c:pt>
                <c:pt idx="18">
                  <c:v>Q4 2016</c:v>
                </c:pt>
                <c:pt idx="19">
                  <c:v>Q1 2017</c:v>
                </c:pt>
                <c:pt idx="20">
                  <c:v>Q2 2017</c:v>
                </c:pt>
                <c:pt idx="21">
                  <c:v>Q3 2017</c:v>
                </c:pt>
                <c:pt idx="22">
                  <c:v>Q4 2017</c:v>
                </c:pt>
                <c:pt idx="23">
                  <c:v>Q1 2018</c:v>
                </c:pt>
                <c:pt idx="24">
                  <c:v>Q2 2018</c:v>
                </c:pt>
              </c:strCache>
            </c:strRef>
          </c:cat>
          <c:val>
            <c:numRef>
              <c:f>Sheet1!$B$2:$B$27</c:f>
              <c:numCache>
                <c:formatCode>0.0%</c:formatCode>
                <c:ptCount val="25"/>
                <c:pt idx="0">
                  <c:v>6.0000000000000001E-3</c:v>
                </c:pt>
                <c:pt idx="1">
                  <c:v>1.9E-2</c:v>
                </c:pt>
                <c:pt idx="2">
                  <c:v>2.5999999999999999E-2</c:v>
                </c:pt>
                <c:pt idx="3">
                  <c:v>1.7999999999999999E-2</c:v>
                </c:pt>
                <c:pt idx="4">
                  <c:v>2.1000000000000001E-2</c:v>
                </c:pt>
                <c:pt idx="5">
                  <c:v>2.5000000000000001E-2</c:v>
                </c:pt>
                <c:pt idx="6">
                  <c:v>5.0000000000000001E-3</c:v>
                </c:pt>
                <c:pt idx="7">
                  <c:v>8.9999999999999993E-3</c:v>
                </c:pt>
                <c:pt idx="8">
                  <c:v>6.0000000000000001E-3</c:v>
                </c:pt>
                <c:pt idx="9">
                  <c:v>0.01</c:v>
                </c:pt>
                <c:pt idx="10">
                  <c:v>-1.6E-2</c:v>
                </c:pt>
                <c:pt idx="11">
                  <c:v>-1.7999999999999999E-2</c:v>
                </c:pt>
                <c:pt idx="12">
                  <c:v>-1.0999999999999999E-2</c:v>
                </c:pt>
                <c:pt idx="13">
                  <c:v>-2.1000000000000001E-2</c:v>
                </c:pt>
                <c:pt idx="14">
                  <c:v>-3.4000000000000002E-2</c:v>
                </c:pt>
                <c:pt idx="15">
                  <c:v>-2.5999999999999999E-2</c:v>
                </c:pt>
                <c:pt idx="16">
                  <c:v>-3.4000000000000002E-2</c:v>
                </c:pt>
                <c:pt idx="17">
                  <c:v>-3.1E-2</c:v>
                </c:pt>
                <c:pt idx="18">
                  <c:v>-2.1000000000000001E-2</c:v>
                </c:pt>
                <c:pt idx="19">
                  <c:v>4.0000000000000001E-3</c:v>
                </c:pt>
                <c:pt idx="20">
                  <c:v>-2.3E-2</c:v>
                </c:pt>
                <c:pt idx="21">
                  <c:v>-2.4E-2</c:v>
                </c:pt>
                <c:pt idx="22">
                  <c:v>-2.8000000000000001E-2</c:v>
                </c:pt>
                <c:pt idx="23">
                  <c:v>-0.03</c:v>
                </c:pt>
                <c:pt idx="24">
                  <c:v>-2.4E-2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C0-4619-ADF5-A225F2BF37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387451568"/>
        <c:axId val="387453864"/>
      </c:barChart>
      <c:catAx>
        <c:axId val="387451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7453864"/>
        <c:crosses val="autoZero"/>
        <c:auto val="1"/>
        <c:lblAlgn val="ctr"/>
        <c:lblOffset val="100"/>
        <c:tickMarkSkip val="1"/>
        <c:noMultiLvlLbl val="0"/>
      </c:catAx>
      <c:valAx>
        <c:axId val="387453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7451568"/>
        <c:crossesAt val="1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n-US"/>
    </a:p>
  </c:txPr>
  <c:externalData r:id="rId3">
    <c:autoUpdate val="0"/>
  </c:externalData>
  <c:userShapes r:id="rId4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3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B2A-4EF4-A06C-227DC07E95BD}"/>
                </c:ext>
              </c:extLst>
            </c:dLbl>
            <c:dLbl>
              <c:idx val="19"/>
              <c:layout>
                <c:manualLayout>
                  <c:x val="4.5924230564226787E-2"/>
                  <c:y val="0.4301102877183918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0.9%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1F6-4795-B926-AB6F65684AC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Sheet1!$A$2:$A$27</c:f>
              <c:strCache>
                <c:ptCount val="25"/>
                <c:pt idx="0">
                  <c:v>Q2 2012</c:v>
                </c:pt>
                <c:pt idx="1">
                  <c:v>Q3 2012</c:v>
                </c:pt>
                <c:pt idx="2">
                  <c:v>Q4 2012</c:v>
                </c:pt>
                <c:pt idx="3">
                  <c:v>Q1 2013</c:v>
                </c:pt>
                <c:pt idx="4">
                  <c:v>Q2 2013</c:v>
                </c:pt>
                <c:pt idx="5">
                  <c:v>Q3 2013</c:v>
                </c:pt>
                <c:pt idx="6">
                  <c:v>Q4 2013</c:v>
                </c:pt>
                <c:pt idx="7">
                  <c:v>Q1 2014</c:v>
                </c:pt>
                <c:pt idx="8">
                  <c:v>Q2 2014</c:v>
                </c:pt>
                <c:pt idx="9">
                  <c:v>Q3 2014</c:v>
                </c:pt>
                <c:pt idx="10">
                  <c:v>Q4 2014</c:v>
                </c:pt>
                <c:pt idx="11">
                  <c:v>Q1 2015</c:v>
                </c:pt>
                <c:pt idx="12">
                  <c:v>Q2 2015</c:v>
                </c:pt>
                <c:pt idx="13">
                  <c:v>Q3 2015</c:v>
                </c:pt>
                <c:pt idx="14">
                  <c:v>Q4 2015</c:v>
                </c:pt>
                <c:pt idx="15">
                  <c:v>Q1 2016</c:v>
                </c:pt>
                <c:pt idx="16">
                  <c:v>Q2 2016</c:v>
                </c:pt>
                <c:pt idx="17">
                  <c:v>Q3 2016</c:v>
                </c:pt>
                <c:pt idx="18">
                  <c:v>Q4 2016</c:v>
                </c:pt>
                <c:pt idx="19">
                  <c:v>Q1 2017</c:v>
                </c:pt>
                <c:pt idx="20">
                  <c:v>Q2 2017</c:v>
                </c:pt>
                <c:pt idx="21">
                  <c:v>Q3 2017</c:v>
                </c:pt>
                <c:pt idx="22">
                  <c:v>Q4 2017</c:v>
                </c:pt>
                <c:pt idx="23">
                  <c:v>Q1 2018</c:v>
                </c:pt>
                <c:pt idx="24">
                  <c:v>Q2 2018</c:v>
                </c:pt>
              </c:strCache>
            </c:strRef>
          </c:cat>
          <c:val>
            <c:numRef>
              <c:f>Sheet1!$B$2:$B$27</c:f>
              <c:numCache>
                <c:formatCode>0.0%</c:formatCode>
                <c:ptCount val="25"/>
                <c:pt idx="0">
                  <c:v>0.01</c:v>
                </c:pt>
                <c:pt idx="1">
                  <c:v>1.7000000000000001E-2</c:v>
                </c:pt>
                <c:pt idx="2">
                  <c:v>2.1000000000000001E-2</c:v>
                </c:pt>
                <c:pt idx="3">
                  <c:v>2.7E-2</c:v>
                </c:pt>
                <c:pt idx="4">
                  <c:v>2.5000000000000001E-2</c:v>
                </c:pt>
                <c:pt idx="5">
                  <c:v>2.1999999999999999E-2</c:v>
                </c:pt>
                <c:pt idx="6">
                  <c:v>1.7000000000000001E-2</c:v>
                </c:pt>
                <c:pt idx="7">
                  <c:v>0.01</c:v>
                </c:pt>
                <c:pt idx="8">
                  <c:v>-1.4999999999999999E-2</c:v>
                </c:pt>
                <c:pt idx="9">
                  <c:v>8.0000000000000002E-3</c:v>
                </c:pt>
                <c:pt idx="10">
                  <c:v>-8.9999999999999993E-3</c:v>
                </c:pt>
                <c:pt idx="11">
                  <c:v>-1E-3</c:v>
                </c:pt>
                <c:pt idx="12">
                  <c:v>-7.0000000000000001E-3</c:v>
                </c:pt>
                <c:pt idx="13">
                  <c:v>4.0000000000000001E-3</c:v>
                </c:pt>
                <c:pt idx="14">
                  <c:v>-1.0999999999999999E-2</c:v>
                </c:pt>
                <c:pt idx="15">
                  <c:v>-8.0000000000000002E-3</c:v>
                </c:pt>
                <c:pt idx="16">
                  <c:v>-2.4E-2</c:v>
                </c:pt>
                <c:pt idx="17">
                  <c:v>-2.1999999999999999E-2</c:v>
                </c:pt>
                <c:pt idx="18">
                  <c:v>-2.5000000000000001E-2</c:v>
                </c:pt>
                <c:pt idx="19">
                  <c:v>-2.5000000000000001E-2</c:v>
                </c:pt>
                <c:pt idx="20">
                  <c:v>-1.7999999999999999E-2</c:v>
                </c:pt>
                <c:pt idx="21">
                  <c:v>-2.7E-2</c:v>
                </c:pt>
                <c:pt idx="22">
                  <c:v>-1.6E-2</c:v>
                </c:pt>
                <c:pt idx="23">
                  <c:v>0</c:v>
                </c:pt>
                <c:pt idx="24">
                  <c:v>8.9999999999999993E-3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282-444A-B770-638C3D44D3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387451568"/>
        <c:axId val="387453864"/>
      </c:barChart>
      <c:catAx>
        <c:axId val="387451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7453864"/>
        <c:crosses val="autoZero"/>
        <c:auto val="1"/>
        <c:lblAlgn val="ctr"/>
        <c:lblOffset val="100"/>
        <c:noMultiLvlLbl val="0"/>
      </c:catAx>
      <c:valAx>
        <c:axId val="387453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7451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n-US"/>
    </a:p>
  </c:txPr>
  <c:externalData r:id="rId3">
    <c:autoUpdate val="0"/>
  </c:externalData>
  <c:userShapes r:id="rId4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9"/>
              <c:layout>
                <c:manualLayout>
                  <c:x val="7.6540384273711196E-2"/>
                  <c:y val="0.54128504395936639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3.0%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AE9-433B-9EC4-57DFEC277B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Sheet1!$A$2:$A$27</c:f>
              <c:strCache>
                <c:ptCount val="25"/>
                <c:pt idx="0">
                  <c:v>Q2 2012</c:v>
                </c:pt>
                <c:pt idx="1">
                  <c:v>Q3 2012</c:v>
                </c:pt>
                <c:pt idx="2">
                  <c:v>Q4 2012</c:v>
                </c:pt>
                <c:pt idx="3">
                  <c:v>Q1 2013</c:v>
                </c:pt>
                <c:pt idx="4">
                  <c:v>Q2 2013</c:v>
                </c:pt>
                <c:pt idx="5">
                  <c:v>Q3 2013</c:v>
                </c:pt>
                <c:pt idx="6">
                  <c:v>Q4 2013</c:v>
                </c:pt>
                <c:pt idx="7">
                  <c:v>Q1 2014</c:v>
                </c:pt>
                <c:pt idx="8">
                  <c:v>Q2 2014</c:v>
                </c:pt>
                <c:pt idx="9">
                  <c:v>Q3 2014</c:v>
                </c:pt>
                <c:pt idx="10">
                  <c:v>Q4 2014</c:v>
                </c:pt>
                <c:pt idx="11">
                  <c:v>Q1 2015</c:v>
                </c:pt>
                <c:pt idx="12">
                  <c:v>Q2 2015</c:v>
                </c:pt>
                <c:pt idx="13">
                  <c:v>Q3 2015</c:v>
                </c:pt>
                <c:pt idx="14">
                  <c:v>Q4 2015</c:v>
                </c:pt>
                <c:pt idx="15">
                  <c:v>Q1 2016</c:v>
                </c:pt>
                <c:pt idx="16">
                  <c:v>Q2 2016</c:v>
                </c:pt>
                <c:pt idx="17">
                  <c:v>Q3 2016</c:v>
                </c:pt>
                <c:pt idx="18">
                  <c:v>Q4 2016</c:v>
                </c:pt>
                <c:pt idx="19">
                  <c:v>Q1 2017</c:v>
                </c:pt>
                <c:pt idx="20">
                  <c:v>Q2 2017</c:v>
                </c:pt>
                <c:pt idx="21">
                  <c:v>Q3 2017</c:v>
                </c:pt>
                <c:pt idx="22">
                  <c:v>Q4 2017</c:v>
                </c:pt>
                <c:pt idx="23">
                  <c:v>Q1 2018</c:v>
                </c:pt>
                <c:pt idx="24">
                  <c:v>Q2 2018</c:v>
                </c:pt>
              </c:strCache>
            </c:strRef>
          </c:cat>
          <c:val>
            <c:numRef>
              <c:f>Sheet1!$B$2:$B$27</c:f>
              <c:numCache>
                <c:formatCode>0.0%</c:formatCode>
                <c:ptCount val="25"/>
                <c:pt idx="0">
                  <c:v>3.1E-2</c:v>
                </c:pt>
                <c:pt idx="1">
                  <c:v>2.8000000000000001E-2</c:v>
                </c:pt>
                <c:pt idx="2">
                  <c:v>1.4E-2</c:v>
                </c:pt>
                <c:pt idx="3">
                  <c:v>2.5000000000000001E-2</c:v>
                </c:pt>
                <c:pt idx="4">
                  <c:v>5.0000000000000001E-3</c:v>
                </c:pt>
                <c:pt idx="5">
                  <c:v>0.01</c:v>
                </c:pt>
                <c:pt idx="6">
                  <c:v>2E-3</c:v>
                </c:pt>
                <c:pt idx="7">
                  <c:v>-2.5000000000000001E-2</c:v>
                </c:pt>
                <c:pt idx="8">
                  <c:v>-2.1000000000000001E-2</c:v>
                </c:pt>
                <c:pt idx="9">
                  <c:v>-0.02</c:v>
                </c:pt>
                <c:pt idx="10">
                  <c:v>-3.7999999999999999E-2</c:v>
                </c:pt>
                <c:pt idx="11">
                  <c:v>-3.5000000000000003E-2</c:v>
                </c:pt>
                <c:pt idx="12">
                  <c:v>-4.8000000000000001E-2</c:v>
                </c:pt>
                <c:pt idx="13">
                  <c:v>-6.2E-2</c:v>
                </c:pt>
                <c:pt idx="14">
                  <c:v>-5.7000000000000002E-2</c:v>
                </c:pt>
                <c:pt idx="15">
                  <c:v>-0.04</c:v>
                </c:pt>
                <c:pt idx="16">
                  <c:v>-5.8000000000000003E-2</c:v>
                </c:pt>
                <c:pt idx="17">
                  <c:v>-3.7999999999999999E-2</c:v>
                </c:pt>
                <c:pt idx="18">
                  <c:v>-4.8000000000000001E-2</c:v>
                </c:pt>
                <c:pt idx="19">
                  <c:v>-3.6999999999999998E-2</c:v>
                </c:pt>
                <c:pt idx="20">
                  <c:v>-3.5999999999999997E-2</c:v>
                </c:pt>
                <c:pt idx="21">
                  <c:v>-3.7999999999999999E-2</c:v>
                </c:pt>
                <c:pt idx="22">
                  <c:v>3.5999999999999997E-2</c:v>
                </c:pt>
                <c:pt idx="23">
                  <c:v>2.9000000000000001E-2</c:v>
                </c:pt>
                <c:pt idx="24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80F-466A-958A-170BCC9A97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387451568"/>
        <c:axId val="387453864"/>
      </c:barChart>
      <c:catAx>
        <c:axId val="387451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7453864"/>
        <c:crosses val="autoZero"/>
        <c:auto val="1"/>
        <c:lblAlgn val="ctr"/>
        <c:lblOffset val="100"/>
        <c:noMultiLvlLbl val="0"/>
      </c:catAx>
      <c:valAx>
        <c:axId val="387453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7451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7160243407707902E-2"/>
          <c:y val="3.4427542033626898E-2"/>
          <c:w val="0.86024340770791075"/>
          <c:h val="0.86469175340272209"/>
        </c:manualLayout>
      </c:layout>
      <c:scatterChart>
        <c:scatterStyle val="lineMarker"/>
        <c:varyColors val="0"/>
        <c:ser>
          <c:idx val="0"/>
          <c:order val="0"/>
          <c:spPr>
            <a:ln>
              <a:noFill/>
            </a:ln>
          </c:spPr>
          <c:marker>
            <c:symbol val="circle"/>
            <c:size val="7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prstDash val="solid"/>
              </a:ln>
            </c:spPr>
          </c:marker>
          <c:xVal>
            <c:numRef>
              <c:f>Sheet1!$A$1:$A$11</c:f>
              <c:numCache>
                <c:formatCode>General</c:formatCode>
                <c:ptCount val="11"/>
                <c:pt idx="0">
                  <c:v>483</c:v>
                </c:pt>
                <c:pt idx="1">
                  <c:v>109</c:v>
                </c:pt>
                <c:pt idx="2">
                  <c:v>274</c:v>
                </c:pt>
                <c:pt idx="3">
                  <c:v>202</c:v>
                </c:pt>
                <c:pt idx="4">
                  <c:v>314</c:v>
                </c:pt>
                <c:pt idx="5">
                  <c:v>256</c:v>
                </c:pt>
                <c:pt idx="6">
                  <c:v>698</c:v>
                </c:pt>
                <c:pt idx="7">
                  <c:v>288</c:v>
                </c:pt>
                <c:pt idx="8">
                  <c:v>331</c:v>
                </c:pt>
                <c:pt idx="9">
                  <c:v>80</c:v>
                </c:pt>
                <c:pt idx="10">
                  <c:v>72</c:v>
                </c:pt>
              </c:numCache>
            </c:numRef>
          </c:xVal>
          <c:yVal>
            <c:numRef>
              <c:f>Sheet1!$B$1:$B$11</c:f>
              <c:numCache>
                <c:formatCode>General</c:formatCode>
                <c:ptCount val="11"/>
                <c:pt idx="0">
                  <c:v>317.90443686006824</c:v>
                </c:pt>
                <c:pt idx="1">
                  <c:v>220.56</c:v>
                </c:pt>
                <c:pt idx="2">
                  <c:v>278.01265822784808</c:v>
                </c:pt>
                <c:pt idx="3">
                  <c:v>2005.139344262295</c:v>
                </c:pt>
                <c:pt idx="4">
                  <c:v>1572.1176470588234</c:v>
                </c:pt>
                <c:pt idx="5">
                  <c:v>1066.7417582417581</c:v>
                </c:pt>
                <c:pt idx="6">
                  <c:v>10.053497942386832</c:v>
                </c:pt>
                <c:pt idx="7">
                  <c:v>284.08620689655174</c:v>
                </c:pt>
                <c:pt idx="8">
                  <c:v>2970.3410404624278</c:v>
                </c:pt>
                <c:pt idx="9">
                  <c:v>21.274193548387096</c:v>
                </c:pt>
                <c:pt idx="10">
                  <c:v>219.92500000000001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362-4469-8C9F-43C1DE5C6D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88321360"/>
        <c:axId val="1"/>
      </c:scatterChart>
      <c:valAx>
        <c:axId val="688321360"/>
        <c:scaling>
          <c:orientation val="minMax"/>
          <c:max val="700"/>
          <c:min val="0"/>
        </c:scaling>
        <c:delete val="0"/>
        <c:axPos val="b"/>
        <c:majorGridlines>
          <c:spPr>
            <a:ln>
              <a:noFill/>
            </a:ln>
          </c:spPr>
        </c:majorGridlines>
        <c:numFmt formatCode="#,##0;&quot;-&quot;#,##0" sourceLinked="0"/>
        <c:majorTickMark val="out"/>
        <c:minorTickMark val="none"/>
        <c:tickLblPos val="nextTo"/>
        <c:spPr>
          <a:ln w="9525">
            <a:solidFill>
              <a:schemeClr val="tx1"/>
            </a:solidFill>
            <a:prstDash val="solid"/>
          </a:ln>
        </c:spPr>
        <c:txPr>
          <a:bodyPr wrap="none"/>
          <a:lstStyle/>
          <a:p>
            <a:pPr>
              <a:defRPr sz="1500">
                <a:solidFill>
                  <a:schemeClr val="tx1"/>
                </a:solidFill>
                <a:latin typeface="+mn-lt"/>
                <a:ea typeface="ＭＳ Ｐゴシック"/>
                <a:cs typeface="ＭＳ Ｐゴシック"/>
                <a:sym typeface="+mn-lt"/>
              </a:defRPr>
            </a:pPr>
            <a:endParaRPr lang="en-US"/>
          </a:p>
        </c:txPr>
        <c:crossAx val="1"/>
        <c:crosses val="min"/>
        <c:crossBetween val="midCat"/>
        <c:majorUnit val="50"/>
      </c:valAx>
      <c:valAx>
        <c:axId val="1"/>
        <c:scaling>
          <c:orientation val="minMax"/>
          <c:max val="3000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#,##0;&quot;-&quot;#,##0" sourceLinked="0"/>
        <c:majorTickMark val="out"/>
        <c:minorTickMark val="none"/>
        <c:tickLblPos val="nextTo"/>
        <c:spPr>
          <a:ln w="9525">
            <a:solidFill>
              <a:schemeClr val="tx1"/>
            </a:solidFill>
            <a:prstDash val="solid"/>
          </a:ln>
        </c:spPr>
        <c:txPr>
          <a:bodyPr wrap="none"/>
          <a:lstStyle/>
          <a:p>
            <a:pPr>
              <a:defRPr sz="1500">
                <a:solidFill>
                  <a:schemeClr val="tx1"/>
                </a:solidFill>
                <a:latin typeface="+mn-lt"/>
                <a:ea typeface="ＭＳ Ｐゴシック"/>
                <a:cs typeface="ＭＳ Ｐゴシック"/>
                <a:sym typeface="+mn-lt"/>
              </a:defRPr>
            </a:pPr>
            <a:endParaRPr lang="en-US"/>
          </a:p>
        </c:txPr>
        <c:crossAx val="688321360"/>
        <c:crosses val="min"/>
        <c:crossBetween val="midCat"/>
        <c:majorUnit val="500"/>
      </c:valAx>
      <c:spPr>
        <a:noFill/>
        <a:ln w="9525">
          <a:solidFill>
            <a:schemeClr val="tx1"/>
          </a:solidFill>
          <a:prstDash val="solid"/>
        </a:ln>
      </c:spPr>
    </c:plotArea>
    <c:plotVisOnly val="0"/>
    <c:dispBlanksAs val="gap"/>
    <c:showDLblsOverMax val="1"/>
  </c:chart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2"/>
              <c:layout>
                <c:manualLayout>
                  <c:x val="0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1F4-404F-B21E-25DEEF06F32F}"/>
                </c:ext>
              </c:extLst>
            </c:dLbl>
            <c:dLbl>
              <c:idx val="19"/>
              <c:layout>
                <c:manualLayout>
                  <c:x val="3.9801120358367997E-2"/>
                  <c:y val="0.1911410498679553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2.1%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668199242214036"/>
                      <c:h val="0.1153612354070314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5551-4F3F-A5AD-AB61802595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Sheet1!$A$2:$A$27</c:f>
              <c:strCache>
                <c:ptCount val="25"/>
                <c:pt idx="0">
                  <c:v>Q2 2012</c:v>
                </c:pt>
                <c:pt idx="1">
                  <c:v>Q3 2012</c:v>
                </c:pt>
                <c:pt idx="2">
                  <c:v>Q4 2012</c:v>
                </c:pt>
                <c:pt idx="3">
                  <c:v>Q1 2013</c:v>
                </c:pt>
                <c:pt idx="4">
                  <c:v>Q2 2013</c:v>
                </c:pt>
                <c:pt idx="5">
                  <c:v>Q3 2013</c:v>
                </c:pt>
                <c:pt idx="6">
                  <c:v>Q4 2013</c:v>
                </c:pt>
                <c:pt idx="7">
                  <c:v>Q1 2014</c:v>
                </c:pt>
                <c:pt idx="8">
                  <c:v>Q2 2014</c:v>
                </c:pt>
                <c:pt idx="9">
                  <c:v>Q3 2014</c:v>
                </c:pt>
                <c:pt idx="10">
                  <c:v>Q4 2014</c:v>
                </c:pt>
                <c:pt idx="11">
                  <c:v>Q1 2015</c:v>
                </c:pt>
                <c:pt idx="12">
                  <c:v>Q2 2015</c:v>
                </c:pt>
                <c:pt idx="13">
                  <c:v>Q3 2015</c:v>
                </c:pt>
                <c:pt idx="14">
                  <c:v>Q4 2015</c:v>
                </c:pt>
                <c:pt idx="15">
                  <c:v>Q1 2016</c:v>
                </c:pt>
                <c:pt idx="16">
                  <c:v>Q2 2016</c:v>
                </c:pt>
                <c:pt idx="17">
                  <c:v>Q3 2016</c:v>
                </c:pt>
                <c:pt idx="18">
                  <c:v>Q4 2016</c:v>
                </c:pt>
                <c:pt idx="19">
                  <c:v>Q1 2017</c:v>
                </c:pt>
                <c:pt idx="20">
                  <c:v>Q2 2017</c:v>
                </c:pt>
                <c:pt idx="21">
                  <c:v>Q3 2017</c:v>
                </c:pt>
                <c:pt idx="22">
                  <c:v>Q4 2017</c:v>
                </c:pt>
                <c:pt idx="23">
                  <c:v>Q1 2018</c:v>
                </c:pt>
                <c:pt idx="24">
                  <c:v>Q2 2018</c:v>
                </c:pt>
              </c:strCache>
            </c:strRef>
          </c:cat>
          <c:val>
            <c:numRef>
              <c:f>Sheet1!$B$2:$B$27</c:f>
              <c:numCache>
                <c:formatCode>0.0%</c:formatCode>
                <c:ptCount val="25"/>
                <c:pt idx="0">
                  <c:v>-2.4E-2</c:v>
                </c:pt>
                <c:pt idx="1">
                  <c:v>-3.0000000000000001E-3</c:v>
                </c:pt>
                <c:pt idx="2">
                  <c:v>1E-3</c:v>
                </c:pt>
                <c:pt idx="3">
                  <c:v>5.3999999999999999E-2</c:v>
                </c:pt>
                <c:pt idx="4">
                  <c:v>4.0000000000000001E-3</c:v>
                </c:pt>
                <c:pt idx="5">
                  <c:v>3.3000000000000002E-2</c:v>
                </c:pt>
                <c:pt idx="6">
                  <c:v>2E-3</c:v>
                </c:pt>
                <c:pt idx="7">
                  <c:v>4.1000000000000002E-2</c:v>
                </c:pt>
                <c:pt idx="8">
                  <c:v>-8.0000000000000002E-3</c:v>
                </c:pt>
                <c:pt idx="9">
                  <c:v>4.8000000000000001E-2</c:v>
                </c:pt>
                <c:pt idx="10">
                  <c:v>0.128</c:v>
                </c:pt>
                <c:pt idx="11">
                  <c:v>0.191</c:v>
                </c:pt>
                <c:pt idx="12">
                  <c:v>0.2</c:v>
                </c:pt>
                <c:pt idx="13">
                  <c:v>0.187</c:v>
                </c:pt>
                <c:pt idx="14">
                  <c:v>0.16900000000000001</c:v>
                </c:pt>
                <c:pt idx="15">
                  <c:v>0.12</c:v>
                </c:pt>
                <c:pt idx="16">
                  <c:v>6.9000000000000006E-2</c:v>
                </c:pt>
                <c:pt idx="17">
                  <c:v>5.1999999999999998E-2</c:v>
                </c:pt>
                <c:pt idx="18">
                  <c:v>1.4E-2</c:v>
                </c:pt>
                <c:pt idx="19">
                  <c:v>-1.7000000000000001E-2</c:v>
                </c:pt>
                <c:pt idx="20">
                  <c:v>-1.4999999999999999E-2</c:v>
                </c:pt>
                <c:pt idx="21">
                  <c:v>-1.0999999999999999E-2</c:v>
                </c:pt>
                <c:pt idx="22">
                  <c:v>6.0000000000000001E-3</c:v>
                </c:pt>
                <c:pt idx="23">
                  <c:v>-1.7000000000000001E-2</c:v>
                </c:pt>
                <c:pt idx="24">
                  <c:v>2.1000000000000001E-2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1F4-404F-B21E-25DEEF06F3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387451568"/>
        <c:axId val="387453864"/>
      </c:barChart>
      <c:catAx>
        <c:axId val="387451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7453864"/>
        <c:crosses val="autoZero"/>
        <c:auto val="1"/>
        <c:lblAlgn val="ctr"/>
        <c:lblOffset val="100"/>
        <c:tickLblSkip val="2"/>
        <c:noMultiLvlLbl val="0"/>
      </c:catAx>
      <c:valAx>
        <c:axId val="387453864"/>
        <c:scaling>
          <c:orientation val="minMax"/>
          <c:max val="0.2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7451568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n-US"/>
    </a:p>
  </c:txPr>
  <c:externalData r:id="rId3">
    <c:autoUpdate val="0"/>
  </c:externalData>
  <c:userShapes r:id="rId4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735647089377386E-2"/>
          <c:y val="9.4661640379925499E-2"/>
          <c:w val="0.84029011105725759"/>
          <c:h val="0.73597770060808898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Miles driven</c:v>
                </c:pt>
              </c:strCache>
            </c:strRef>
          </c:tx>
          <c:spPr>
            <a:ln w="28575">
              <a:solidFill>
                <a:schemeClr val="accent1"/>
              </a:solidFill>
            </a:ln>
          </c:spPr>
          <c:marker>
            <c:symbol val="none"/>
          </c:marker>
          <c:cat>
            <c:strRef>
              <c:f>Sheet1!$A$2:$A$50</c:f>
              <c:strCache>
                <c:ptCount val="49"/>
                <c:pt idx="0">
                  <c:v>06:Q1</c:v>
                </c:pt>
                <c:pt idx="1">
                  <c:v>06:Q2</c:v>
                </c:pt>
                <c:pt idx="2">
                  <c:v>06:Q3</c:v>
                </c:pt>
                <c:pt idx="3">
                  <c:v>06:Q4</c:v>
                </c:pt>
                <c:pt idx="4">
                  <c:v>07:Q1</c:v>
                </c:pt>
                <c:pt idx="5">
                  <c:v>07:Q2</c:v>
                </c:pt>
                <c:pt idx="6">
                  <c:v>07:Q3</c:v>
                </c:pt>
                <c:pt idx="7">
                  <c:v>07:Q4</c:v>
                </c:pt>
                <c:pt idx="8">
                  <c:v>08:Q1</c:v>
                </c:pt>
                <c:pt idx="9">
                  <c:v>08:Q2</c:v>
                </c:pt>
                <c:pt idx="10">
                  <c:v>08:Q3</c:v>
                </c:pt>
                <c:pt idx="11">
                  <c:v>08:Q4</c:v>
                </c:pt>
                <c:pt idx="12">
                  <c:v>09:Q1</c:v>
                </c:pt>
                <c:pt idx="13">
                  <c:v>09:Q2</c:v>
                </c:pt>
                <c:pt idx="14">
                  <c:v>09:Q3</c:v>
                </c:pt>
                <c:pt idx="15">
                  <c:v>09:Q4</c:v>
                </c:pt>
                <c:pt idx="16">
                  <c:v>10:Q1</c:v>
                </c:pt>
                <c:pt idx="17">
                  <c:v>10:Q2</c:v>
                </c:pt>
                <c:pt idx="18">
                  <c:v>10:Q3</c:v>
                </c:pt>
                <c:pt idx="19">
                  <c:v>10:Q4</c:v>
                </c:pt>
                <c:pt idx="20">
                  <c:v>11:Q1</c:v>
                </c:pt>
                <c:pt idx="21">
                  <c:v>11:Q2</c:v>
                </c:pt>
                <c:pt idx="22">
                  <c:v>11:Q3</c:v>
                </c:pt>
                <c:pt idx="23">
                  <c:v>11:Q4</c:v>
                </c:pt>
                <c:pt idx="24">
                  <c:v>12:Q1</c:v>
                </c:pt>
                <c:pt idx="25">
                  <c:v>12:Q2</c:v>
                </c:pt>
                <c:pt idx="26">
                  <c:v>12:Q3</c:v>
                </c:pt>
                <c:pt idx="27">
                  <c:v>12:Q4</c:v>
                </c:pt>
                <c:pt idx="28">
                  <c:v>13:Q1</c:v>
                </c:pt>
                <c:pt idx="29">
                  <c:v>13:Q2</c:v>
                </c:pt>
                <c:pt idx="30">
                  <c:v>13:Q3</c:v>
                </c:pt>
                <c:pt idx="31">
                  <c:v>13:Q4</c:v>
                </c:pt>
                <c:pt idx="32">
                  <c:v>14:Q1</c:v>
                </c:pt>
                <c:pt idx="33">
                  <c:v>14:Q2</c:v>
                </c:pt>
                <c:pt idx="34">
                  <c:v>14:Q3</c:v>
                </c:pt>
                <c:pt idx="35">
                  <c:v>14:Q4</c:v>
                </c:pt>
                <c:pt idx="36">
                  <c:v>15:Q1</c:v>
                </c:pt>
                <c:pt idx="37">
                  <c:v>15:Q2</c:v>
                </c:pt>
                <c:pt idx="38">
                  <c:v>15:Q3</c:v>
                </c:pt>
                <c:pt idx="39">
                  <c:v>15:Q4</c:v>
                </c:pt>
                <c:pt idx="40">
                  <c:v>16:Q1</c:v>
                </c:pt>
                <c:pt idx="41">
                  <c:v>16:Q2</c:v>
                </c:pt>
                <c:pt idx="42">
                  <c:v>16:Q3</c:v>
                </c:pt>
                <c:pt idx="43">
                  <c:v>16:Q4</c:v>
                </c:pt>
                <c:pt idx="44">
                  <c:v>17:Q1</c:v>
                </c:pt>
                <c:pt idx="45">
                  <c:v>17:Q2</c:v>
                </c:pt>
                <c:pt idx="46">
                  <c:v>17:Q3</c:v>
                </c:pt>
                <c:pt idx="47">
                  <c:v>17:Q4</c:v>
                </c:pt>
                <c:pt idx="48">
                  <c:v>18:Q1</c:v>
                </c:pt>
              </c:strCache>
            </c:strRef>
          </c:cat>
          <c:val>
            <c:numRef>
              <c:f>Sheet1!$B$2:$B$50</c:f>
              <c:numCache>
                <c:formatCode>#,##0</c:formatCode>
                <c:ptCount val="49"/>
                <c:pt idx="0">
                  <c:v>3003</c:v>
                </c:pt>
                <c:pt idx="1">
                  <c:v>3003</c:v>
                </c:pt>
                <c:pt idx="2">
                  <c:v>3003</c:v>
                </c:pt>
                <c:pt idx="3">
                  <c:v>3014</c:v>
                </c:pt>
                <c:pt idx="4">
                  <c:v>3016</c:v>
                </c:pt>
                <c:pt idx="5">
                  <c:v>3024</c:v>
                </c:pt>
                <c:pt idx="6">
                  <c:v>3034</c:v>
                </c:pt>
                <c:pt idx="7">
                  <c:v>3031</c:v>
                </c:pt>
                <c:pt idx="8">
                  <c:v>3026</c:v>
                </c:pt>
                <c:pt idx="9">
                  <c:v>3011</c:v>
                </c:pt>
                <c:pt idx="10">
                  <c:v>2989</c:v>
                </c:pt>
                <c:pt idx="11">
                  <c:v>2976</c:v>
                </c:pt>
                <c:pt idx="12">
                  <c:v>2958</c:v>
                </c:pt>
                <c:pt idx="13">
                  <c:v>2955</c:v>
                </c:pt>
                <c:pt idx="14">
                  <c:v>2961</c:v>
                </c:pt>
                <c:pt idx="15">
                  <c:v>2956</c:v>
                </c:pt>
                <c:pt idx="16">
                  <c:v>2949</c:v>
                </c:pt>
                <c:pt idx="17">
                  <c:v>2952</c:v>
                </c:pt>
                <c:pt idx="18">
                  <c:v>2959</c:v>
                </c:pt>
                <c:pt idx="19">
                  <c:v>2967</c:v>
                </c:pt>
                <c:pt idx="20">
                  <c:v>2972</c:v>
                </c:pt>
                <c:pt idx="21">
                  <c:v>2964</c:v>
                </c:pt>
                <c:pt idx="22">
                  <c:v>2953</c:v>
                </c:pt>
                <c:pt idx="23">
                  <c:v>2951</c:v>
                </c:pt>
                <c:pt idx="24">
                  <c:v>2963</c:v>
                </c:pt>
                <c:pt idx="25">
                  <c:v>2971</c:v>
                </c:pt>
                <c:pt idx="26">
                  <c:v>2972</c:v>
                </c:pt>
                <c:pt idx="27">
                  <c:v>2970</c:v>
                </c:pt>
                <c:pt idx="28">
                  <c:v>2966</c:v>
                </c:pt>
                <c:pt idx="29">
                  <c:v>2971</c:v>
                </c:pt>
                <c:pt idx="30">
                  <c:v>2983</c:v>
                </c:pt>
                <c:pt idx="31">
                  <c:v>2989</c:v>
                </c:pt>
                <c:pt idx="32">
                  <c:v>2984</c:v>
                </c:pt>
                <c:pt idx="33">
                  <c:v>2996</c:v>
                </c:pt>
                <c:pt idx="34">
                  <c:v>3007</c:v>
                </c:pt>
                <c:pt idx="35">
                  <c:v>3027</c:v>
                </c:pt>
                <c:pt idx="36">
                  <c:v>3052</c:v>
                </c:pt>
                <c:pt idx="37">
                  <c:v>3078</c:v>
                </c:pt>
                <c:pt idx="38">
                  <c:v>3106</c:v>
                </c:pt>
                <c:pt idx="39">
                  <c:v>3131</c:v>
                </c:pt>
                <c:pt idx="40">
                  <c:v>3161</c:v>
                </c:pt>
                <c:pt idx="41">
                  <c:v>3180</c:v>
                </c:pt>
                <c:pt idx="42">
                  <c:v>3199</c:v>
                </c:pt>
                <c:pt idx="43">
                  <c:v>3215</c:v>
                </c:pt>
                <c:pt idx="44">
                  <c:v>3180</c:v>
                </c:pt>
                <c:pt idx="45">
                  <c:v>3194</c:v>
                </c:pt>
                <c:pt idx="46">
                  <c:v>3202</c:v>
                </c:pt>
                <c:pt idx="47">
                  <c:v>3209</c:v>
                </c:pt>
                <c:pt idx="48">
                  <c:v>3215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598-444F-B40F-5560093E59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8188288"/>
        <c:axId val="118194176"/>
      </c:lineChart>
      <c:lineChart>
        <c:grouping val="standard"/>
        <c:varyColors val="0"/>
        <c:ser>
          <c:idx val="0"/>
          <c:order val="1"/>
          <c:tx>
            <c:strRef>
              <c:f>Sheet1!$C$1</c:f>
              <c:strCache>
                <c:ptCount val="1"/>
                <c:pt idx="0">
                  <c:v>Collision claim frequency</c:v>
                </c:pt>
              </c:strCache>
            </c:strRef>
          </c:tx>
          <c:spPr>
            <a:ln w="28575">
              <a:solidFill>
                <a:schemeClr val="accent3"/>
              </a:solidFill>
            </a:ln>
          </c:spPr>
          <c:marker>
            <c:symbol val="none"/>
          </c:marker>
          <c:cat>
            <c:strRef>
              <c:f>Sheet1!$A$2:$A$50</c:f>
              <c:strCache>
                <c:ptCount val="49"/>
                <c:pt idx="0">
                  <c:v>06:Q1</c:v>
                </c:pt>
                <c:pt idx="1">
                  <c:v>06:Q2</c:v>
                </c:pt>
                <c:pt idx="2">
                  <c:v>06:Q3</c:v>
                </c:pt>
                <c:pt idx="3">
                  <c:v>06:Q4</c:v>
                </c:pt>
                <c:pt idx="4">
                  <c:v>07:Q1</c:v>
                </c:pt>
                <c:pt idx="5">
                  <c:v>07:Q2</c:v>
                </c:pt>
                <c:pt idx="6">
                  <c:v>07:Q3</c:v>
                </c:pt>
                <c:pt idx="7">
                  <c:v>07:Q4</c:v>
                </c:pt>
                <c:pt idx="8">
                  <c:v>08:Q1</c:v>
                </c:pt>
                <c:pt idx="9">
                  <c:v>08:Q2</c:v>
                </c:pt>
                <c:pt idx="10">
                  <c:v>08:Q3</c:v>
                </c:pt>
                <c:pt idx="11">
                  <c:v>08:Q4</c:v>
                </c:pt>
                <c:pt idx="12">
                  <c:v>09:Q1</c:v>
                </c:pt>
                <c:pt idx="13">
                  <c:v>09:Q2</c:v>
                </c:pt>
                <c:pt idx="14">
                  <c:v>09:Q3</c:v>
                </c:pt>
                <c:pt idx="15">
                  <c:v>09:Q4</c:v>
                </c:pt>
                <c:pt idx="16">
                  <c:v>10:Q1</c:v>
                </c:pt>
                <c:pt idx="17">
                  <c:v>10:Q2</c:v>
                </c:pt>
                <c:pt idx="18">
                  <c:v>10:Q3</c:v>
                </c:pt>
                <c:pt idx="19">
                  <c:v>10:Q4</c:v>
                </c:pt>
                <c:pt idx="20">
                  <c:v>11:Q1</c:v>
                </c:pt>
                <c:pt idx="21">
                  <c:v>11:Q2</c:v>
                </c:pt>
                <c:pt idx="22">
                  <c:v>11:Q3</c:v>
                </c:pt>
                <c:pt idx="23">
                  <c:v>11:Q4</c:v>
                </c:pt>
                <c:pt idx="24">
                  <c:v>12:Q1</c:v>
                </c:pt>
                <c:pt idx="25">
                  <c:v>12:Q2</c:v>
                </c:pt>
                <c:pt idx="26">
                  <c:v>12:Q3</c:v>
                </c:pt>
                <c:pt idx="27">
                  <c:v>12:Q4</c:v>
                </c:pt>
                <c:pt idx="28">
                  <c:v>13:Q1</c:v>
                </c:pt>
                <c:pt idx="29">
                  <c:v>13:Q2</c:v>
                </c:pt>
                <c:pt idx="30">
                  <c:v>13:Q3</c:v>
                </c:pt>
                <c:pt idx="31">
                  <c:v>13:Q4</c:v>
                </c:pt>
                <c:pt idx="32">
                  <c:v>14:Q1</c:v>
                </c:pt>
                <c:pt idx="33">
                  <c:v>14:Q2</c:v>
                </c:pt>
                <c:pt idx="34">
                  <c:v>14:Q3</c:v>
                </c:pt>
                <c:pt idx="35">
                  <c:v>14:Q4</c:v>
                </c:pt>
                <c:pt idx="36">
                  <c:v>15:Q1</c:v>
                </c:pt>
                <c:pt idx="37">
                  <c:v>15:Q2</c:v>
                </c:pt>
                <c:pt idx="38">
                  <c:v>15:Q3</c:v>
                </c:pt>
                <c:pt idx="39">
                  <c:v>15:Q4</c:v>
                </c:pt>
                <c:pt idx="40">
                  <c:v>16:Q1</c:v>
                </c:pt>
                <c:pt idx="41">
                  <c:v>16:Q2</c:v>
                </c:pt>
                <c:pt idx="42">
                  <c:v>16:Q3</c:v>
                </c:pt>
                <c:pt idx="43">
                  <c:v>16:Q4</c:v>
                </c:pt>
                <c:pt idx="44">
                  <c:v>17:Q1</c:v>
                </c:pt>
                <c:pt idx="45">
                  <c:v>17:Q2</c:v>
                </c:pt>
                <c:pt idx="46">
                  <c:v>17:Q3</c:v>
                </c:pt>
                <c:pt idx="47">
                  <c:v>17:Q4</c:v>
                </c:pt>
                <c:pt idx="48">
                  <c:v>18:Q1</c:v>
                </c:pt>
              </c:strCache>
            </c:strRef>
          </c:cat>
          <c:val>
            <c:numRef>
              <c:f>Sheet1!$C$2:$C$50</c:f>
              <c:numCache>
                <c:formatCode>General</c:formatCode>
                <c:ptCount val="49"/>
                <c:pt idx="0">
                  <c:v>5.84</c:v>
                </c:pt>
                <c:pt idx="1">
                  <c:v>5.78</c:v>
                </c:pt>
                <c:pt idx="2">
                  <c:v>5.73</c:v>
                </c:pt>
                <c:pt idx="3">
                  <c:v>5.7</c:v>
                </c:pt>
                <c:pt idx="4">
                  <c:v>5.74</c:v>
                </c:pt>
                <c:pt idx="5">
                  <c:v>5.78</c:v>
                </c:pt>
                <c:pt idx="6">
                  <c:v>5.8</c:v>
                </c:pt>
                <c:pt idx="7">
                  <c:v>5.84</c:v>
                </c:pt>
                <c:pt idx="8">
                  <c:v>5.85</c:v>
                </c:pt>
                <c:pt idx="9">
                  <c:v>5.82</c:v>
                </c:pt>
                <c:pt idx="10">
                  <c:v>5.77</c:v>
                </c:pt>
                <c:pt idx="11">
                  <c:v>5.7</c:v>
                </c:pt>
                <c:pt idx="12">
                  <c:v>5.67</c:v>
                </c:pt>
                <c:pt idx="13">
                  <c:v>5.63</c:v>
                </c:pt>
                <c:pt idx="14">
                  <c:v>5.62</c:v>
                </c:pt>
                <c:pt idx="15">
                  <c:v>5.57</c:v>
                </c:pt>
                <c:pt idx="16">
                  <c:v>5.56</c:v>
                </c:pt>
                <c:pt idx="17">
                  <c:v>5.58</c:v>
                </c:pt>
                <c:pt idx="18">
                  <c:v>5.6</c:v>
                </c:pt>
                <c:pt idx="19">
                  <c:v>5.63</c:v>
                </c:pt>
                <c:pt idx="20">
                  <c:v>5.62</c:v>
                </c:pt>
                <c:pt idx="21">
                  <c:v>5.61</c:v>
                </c:pt>
                <c:pt idx="22">
                  <c:v>5.61</c:v>
                </c:pt>
                <c:pt idx="23">
                  <c:v>5.63</c:v>
                </c:pt>
                <c:pt idx="24">
                  <c:v>5.55</c:v>
                </c:pt>
                <c:pt idx="25">
                  <c:v>5.58</c:v>
                </c:pt>
                <c:pt idx="26">
                  <c:v>5.58</c:v>
                </c:pt>
                <c:pt idx="27">
                  <c:v>5.53</c:v>
                </c:pt>
                <c:pt idx="28">
                  <c:v>5.56</c:v>
                </c:pt>
                <c:pt idx="29">
                  <c:v>5.59</c:v>
                </c:pt>
                <c:pt idx="30">
                  <c:v>5.62</c:v>
                </c:pt>
                <c:pt idx="31">
                  <c:v>5.67</c:v>
                </c:pt>
                <c:pt idx="32">
                  <c:v>5.8</c:v>
                </c:pt>
                <c:pt idx="33">
                  <c:v>5.85</c:v>
                </c:pt>
                <c:pt idx="34">
                  <c:v>5.88</c:v>
                </c:pt>
                <c:pt idx="35">
                  <c:v>5.91</c:v>
                </c:pt>
                <c:pt idx="36">
                  <c:v>5.9</c:v>
                </c:pt>
                <c:pt idx="37">
                  <c:v>5.92</c:v>
                </c:pt>
                <c:pt idx="38">
                  <c:v>5.95</c:v>
                </c:pt>
                <c:pt idx="39">
                  <c:v>5.97</c:v>
                </c:pt>
                <c:pt idx="40">
                  <c:v>5.95</c:v>
                </c:pt>
                <c:pt idx="41">
                  <c:v>5.96</c:v>
                </c:pt>
                <c:pt idx="42" formatCode="_(* #,##0.00_);_(* \(#,##0.00\);_(* &quot;-&quot;??_);_(@_)">
                  <c:v>6.04</c:v>
                </c:pt>
                <c:pt idx="43">
                  <c:v>6.06</c:v>
                </c:pt>
                <c:pt idx="44">
                  <c:v>6.09</c:v>
                </c:pt>
                <c:pt idx="45">
                  <c:v>6.12</c:v>
                </c:pt>
                <c:pt idx="46">
                  <c:v>6.07</c:v>
                </c:pt>
                <c:pt idx="47">
                  <c:v>6.06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598-444F-B40F-5560093E59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8195712"/>
        <c:axId val="118197248"/>
      </c:lineChart>
      <c:catAx>
        <c:axId val="1181882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 sz="1200"/>
            </a:pPr>
            <a:endParaRPr lang="en-US"/>
          </a:p>
        </c:txPr>
        <c:crossAx val="118194176"/>
        <c:crossesAt val="0"/>
        <c:auto val="0"/>
        <c:lblAlgn val="ctr"/>
        <c:lblOffset val="100"/>
        <c:tickLblSkip val="2"/>
        <c:tickMarkSkip val="1"/>
        <c:noMultiLvlLbl val="0"/>
      </c:catAx>
      <c:valAx>
        <c:axId val="118194176"/>
        <c:scaling>
          <c:orientation val="minMax"/>
          <c:max val="3250"/>
          <c:min val="2900"/>
        </c:scaling>
        <c:delete val="0"/>
        <c:axPos val="l"/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200">
                <a:solidFill>
                  <a:schemeClr val="accent1"/>
                </a:solidFill>
              </a:defRPr>
            </a:pPr>
            <a:endParaRPr lang="en-US"/>
          </a:p>
        </c:txPr>
        <c:crossAx val="118188288"/>
        <c:crosses val="autoZero"/>
        <c:crossBetween val="between"/>
        <c:majorUnit val="50"/>
        <c:minorUnit val="1"/>
      </c:valAx>
      <c:catAx>
        <c:axId val="1181957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8197248"/>
        <c:crossesAt val="5.5"/>
        <c:auto val="0"/>
        <c:lblAlgn val="ctr"/>
        <c:lblOffset val="100"/>
        <c:noMultiLvlLbl val="0"/>
      </c:catAx>
      <c:valAx>
        <c:axId val="118197248"/>
        <c:scaling>
          <c:orientation val="minMax"/>
          <c:max val="6.2"/>
          <c:min val="5.5"/>
        </c:scaling>
        <c:delete val="0"/>
        <c:axPos val="r"/>
        <c:numFmt formatCode="0.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200">
                <a:solidFill>
                  <a:schemeClr val="accent3"/>
                </a:solidFill>
              </a:defRPr>
            </a:pPr>
            <a:endParaRPr lang="en-US"/>
          </a:p>
        </c:txPr>
        <c:crossAx val="118195712"/>
        <c:crosses val="max"/>
        <c:crossBetween val="between"/>
        <c:majorUnit val="0.1"/>
      </c:valAx>
    </c:plotArea>
    <c:legend>
      <c:legendPos val="b"/>
      <c:layout>
        <c:manualLayout>
          <c:xMode val="edge"/>
          <c:yMode val="edge"/>
          <c:x val="0.31974600882577198"/>
          <c:y val="8.6582810367891311E-2"/>
          <c:w val="0.42965601421308441"/>
          <c:h val="0.15442362466662526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647754137115805E-2"/>
          <c:y val="8.2051282051281996E-2"/>
          <c:w val="0.880614657210402"/>
          <c:h val="0.76140972047561628"/>
        </c:manualLayout>
      </c:layout>
      <c:lineChart>
        <c:grouping val="standard"/>
        <c:varyColors val="0"/>
        <c:ser>
          <c:idx val="1"/>
          <c:order val="0"/>
          <c:spPr>
            <a:ln w="28575">
              <a:solidFill>
                <a:schemeClr val="accent1"/>
              </a:solidFill>
              <a:prstDash val="solid"/>
            </a:ln>
          </c:spPr>
          <c:marker>
            <c:symbol val="none"/>
          </c:marker>
          <c:dLbls>
            <c:dLbl>
              <c:idx val="56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978-4126-9738-55C2D972CEDB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Sheet1!$BG$1:$DK$1</c:f>
              <c:strCache>
                <c:ptCount val="57"/>
                <c:pt idx="0">
                  <c:v>04:Q2</c:v>
                </c:pt>
                <c:pt idx="1">
                  <c:v>04:Q3</c:v>
                </c:pt>
                <c:pt idx="2">
                  <c:v>04:Q4</c:v>
                </c:pt>
                <c:pt idx="3">
                  <c:v>05:Q1</c:v>
                </c:pt>
                <c:pt idx="4">
                  <c:v>05:Q2</c:v>
                </c:pt>
                <c:pt idx="5">
                  <c:v>05:Q3</c:v>
                </c:pt>
                <c:pt idx="6">
                  <c:v>05:Q4</c:v>
                </c:pt>
                <c:pt idx="7">
                  <c:v>06:Q1</c:v>
                </c:pt>
                <c:pt idx="8">
                  <c:v>06:Q2</c:v>
                </c:pt>
                <c:pt idx="9">
                  <c:v>06:Q3</c:v>
                </c:pt>
                <c:pt idx="10">
                  <c:v>06:Q4</c:v>
                </c:pt>
                <c:pt idx="11">
                  <c:v>07:Q1</c:v>
                </c:pt>
                <c:pt idx="12">
                  <c:v>07:Q2</c:v>
                </c:pt>
                <c:pt idx="13">
                  <c:v>07:Q3</c:v>
                </c:pt>
                <c:pt idx="14">
                  <c:v>07:Q4</c:v>
                </c:pt>
                <c:pt idx="15">
                  <c:v>08:Q1</c:v>
                </c:pt>
                <c:pt idx="16">
                  <c:v>08:Q2</c:v>
                </c:pt>
                <c:pt idx="17">
                  <c:v>08:Q3</c:v>
                </c:pt>
                <c:pt idx="18">
                  <c:v>08:Q4</c:v>
                </c:pt>
                <c:pt idx="19">
                  <c:v>09:Q1</c:v>
                </c:pt>
                <c:pt idx="20">
                  <c:v>09:Q2</c:v>
                </c:pt>
                <c:pt idx="21">
                  <c:v>09:Q3</c:v>
                </c:pt>
                <c:pt idx="22">
                  <c:v>09:Q4</c:v>
                </c:pt>
                <c:pt idx="23">
                  <c:v>10:Q1</c:v>
                </c:pt>
                <c:pt idx="24">
                  <c:v>10:Q2</c:v>
                </c:pt>
                <c:pt idx="25">
                  <c:v>10:Q3</c:v>
                </c:pt>
                <c:pt idx="26">
                  <c:v>10:Q4</c:v>
                </c:pt>
                <c:pt idx="27">
                  <c:v>11:Q1</c:v>
                </c:pt>
                <c:pt idx="28">
                  <c:v>11:Q2</c:v>
                </c:pt>
                <c:pt idx="29">
                  <c:v>11:Q3</c:v>
                </c:pt>
                <c:pt idx="30">
                  <c:v>11:Q4</c:v>
                </c:pt>
                <c:pt idx="31">
                  <c:v>12:Q1</c:v>
                </c:pt>
                <c:pt idx="32">
                  <c:v>12:Q2</c:v>
                </c:pt>
                <c:pt idx="33">
                  <c:v>12:Q3</c:v>
                </c:pt>
                <c:pt idx="34">
                  <c:v>12:Q4</c:v>
                </c:pt>
                <c:pt idx="35">
                  <c:v>13:Q1</c:v>
                </c:pt>
                <c:pt idx="36">
                  <c:v>13:Q2</c:v>
                </c:pt>
                <c:pt idx="37">
                  <c:v>13:Q3</c:v>
                </c:pt>
                <c:pt idx="38">
                  <c:v>13:Q4</c:v>
                </c:pt>
                <c:pt idx="39">
                  <c:v>14:Q1</c:v>
                </c:pt>
                <c:pt idx="40">
                  <c:v>14:Q2</c:v>
                </c:pt>
                <c:pt idx="41">
                  <c:v>14:Q3</c:v>
                </c:pt>
                <c:pt idx="42">
                  <c:v>14:Q4</c:v>
                </c:pt>
                <c:pt idx="43">
                  <c:v>15:Q1</c:v>
                </c:pt>
                <c:pt idx="44">
                  <c:v>15:Q2</c:v>
                </c:pt>
                <c:pt idx="45">
                  <c:v>15:Q3</c:v>
                </c:pt>
                <c:pt idx="46">
                  <c:v>15:Q4</c:v>
                </c:pt>
                <c:pt idx="47">
                  <c:v>16:Q1</c:v>
                </c:pt>
                <c:pt idx="48">
                  <c:v>16:Q2</c:v>
                </c:pt>
                <c:pt idx="49">
                  <c:v>16:Q3</c:v>
                </c:pt>
                <c:pt idx="50">
                  <c:v>16:Q4</c:v>
                </c:pt>
                <c:pt idx="51">
                  <c:v>17:Q1</c:v>
                </c:pt>
                <c:pt idx="52">
                  <c:v>17:Q2</c:v>
                </c:pt>
                <c:pt idx="53">
                  <c:v>17:Q3</c:v>
                </c:pt>
                <c:pt idx="54">
                  <c:v>17:Q4</c:v>
                </c:pt>
                <c:pt idx="55">
                  <c:v>18:Q1</c:v>
                </c:pt>
                <c:pt idx="56">
                  <c:v>18:Q2</c:v>
                </c:pt>
              </c:strCache>
            </c:strRef>
          </c:cat>
          <c:val>
            <c:numRef>
              <c:f>Sheet1!$BG$2:$DK$2</c:f>
              <c:numCache>
                <c:formatCode>0.00</c:formatCode>
                <c:ptCount val="57"/>
                <c:pt idx="0">
                  <c:v>73.448999999999998</c:v>
                </c:pt>
                <c:pt idx="1">
                  <c:v>73.772000000000006</c:v>
                </c:pt>
                <c:pt idx="2">
                  <c:v>74.412999999999997</c:v>
                </c:pt>
                <c:pt idx="3">
                  <c:v>74.488</c:v>
                </c:pt>
                <c:pt idx="4">
                  <c:v>73.974000000000004</c:v>
                </c:pt>
                <c:pt idx="5">
                  <c:v>74.587999999999994</c:v>
                </c:pt>
                <c:pt idx="6">
                  <c:v>75.162999999999997</c:v>
                </c:pt>
                <c:pt idx="7">
                  <c:v>74.882999999999996</c:v>
                </c:pt>
                <c:pt idx="8">
                  <c:v>75.227000000000004</c:v>
                </c:pt>
                <c:pt idx="9">
                  <c:v>75.646000000000001</c:v>
                </c:pt>
                <c:pt idx="10">
                  <c:v>75.763000000000005</c:v>
                </c:pt>
                <c:pt idx="11">
                  <c:v>75.006</c:v>
                </c:pt>
                <c:pt idx="12">
                  <c:v>75.283000000000001</c:v>
                </c:pt>
                <c:pt idx="13">
                  <c:v>75.180999999999997</c:v>
                </c:pt>
                <c:pt idx="14">
                  <c:v>75.164000000000001</c:v>
                </c:pt>
                <c:pt idx="15">
                  <c:v>75.144999999999996</c:v>
                </c:pt>
                <c:pt idx="16">
                  <c:v>75.715000000000003</c:v>
                </c:pt>
                <c:pt idx="17">
                  <c:v>75.896000000000001</c:v>
                </c:pt>
                <c:pt idx="18">
                  <c:v>75.507999999999996</c:v>
                </c:pt>
                <c:pt idx="19">
                  <c:v>74.941999999999993</c:v>
                </c:pt>
                <c:pt idx="20">
                  <c:v>75.606999999999999</c:v>
                </c:pt>
                <c:pt idx="21">
                  <c:v>75.338999999999999</c:v>
                </c:pt>
                <c:pt idx="22">
                  <c:v>75.037999999999997</c:v>
                </c:pt>
                <c:pt idx="23">
                  <c:v>75.064999999999998</c:v>
                </c:pt>
                <c:pt idx="24">
                  <c:v>75.096999999999994</c:v>
                </c:pt>
                <c:pt idx="25">
                  <c:v>74.873999999999995</c:v>
                </c:pt>
                <c:pt idx="26">
                  <c:v>74.781999999999996</c:v>
                </c:pt>
                <c:pt idx="27">
                  <c:v>74.491</c:v>
                </c:pt>
                <c:pt idx="28">
                  <c:v>74.131</c:v>
                </c:pt>
                <c:pt idx="29">
                  <c:v>75.25</c:v>
                </c:pt>
                <c:pt idx="30">
                  <c:v>75.314999999999998</c:v>
                </c:pt>
                <c:pt idx="31">
                  <c:v>74.600999999999999</c:v>
                </c:pt>
                <c:pt idx="32">
                  <c:v>74.831999999999994</c:v>
                </c:pt>
                <c:pt idx="33">
                  <c:v>75.075999999999993</c:v>
                </c:pt>
                <c:pt idx="34">
                  <c:v>75.209000000000003</c:v>
                </c:pt>
                <c:pt idx="35">
                  <c:v>74.510999999999996</c:v>
                </c:pt>
                <c:pt idx="36">
                  <c:v>74.543000000000006</c:v>
                </c:pt>
                <c:pt idx="37">
                  <c:v>74.900999999999996</c:v>
                </c:pt>
                <c:pt idx="38">
                  <c:v>74.963999999999999</c:v>
                </c:pt>
                <c:pt idx="39">
                  <c:v>74.373000000000005</c:v>
                </c:pt>
                <c:pt idx="40">
                  <c:v>74.457999999999998</c:v>
                </c:pt>
                <c:pt idx="41">
                  <c:v>74.239999999999995</c:v>
                </c:pt>
                <c:pt idx="42">
                  <c:v>74.61</c:v>
                </c:pt>
                <c:pt idx="43">
                  <c:v>74.018000000000001</c:v>
                </c:pt>
                <c:pt idx="44">
                  <c:v>74.41</c:v>
                </c:pt>
                <c:pt idx="45">
                  <c:v>74.745000000000005</c:v>
                </c:pt>
                <c:pt idx="46">
                  <c:v>75.194000000000003</c:v>
                </c:pt>
                <c:pt idx="47">
                  <c:v>74.66</c:v>
                </c:pt>
                <c:pt idx="48">
                  <c:v>74.42</c:v>
                </c:pt>
                <c:pt idx="49">
                  <c:v>75.34</c:v>
                </c:pt>
                <c:pt idx="50" formatCode="General">
                  <c:v>75.715999999999994</c:v>
                </c:pt>
                <c:pt idx="51">
                  <c:v>75.555999999999997</c:v>
                </c:pt>
                <c:pt idx="52">
                  <c:v>75.715999999999994</c:v>
                </c:pt>
                <c:pt idx="53">
                  <c:v>76.146000000000001</c:v>
                </c:pt>
                <c:pt idx="54">
                  <c:v>77.185000000000002</c:v>
                </c:pt>
                <c:pt idx="55">
                  <c:v>76.977000000000004</c:v>
                </c:pt>
                <c:pt idx="56">
                  <c:v>77.911000000000001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081-4F1E-B32F-BAC08DDB6A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8300672"/>
        <c:axId val="118302208"/>
      </c:lineChart>
      <c:lineChart>
        <c:grouping val="standard"/>
        <c:varyColors val="0"/>
        <c:ser>
          <c:idx val="0"/>
          <c:order val="1"/>
          <c:spPr>
            <a:ln w="28575">
              <a:solidFill>
                <a:schemeClr val="accent3"/>
              </a:solidFill>
              <a:prstDash val="solid"/>
            </a:ln>
          </c:spPr>
          <c:marker>
            <c:symbol val="none"/>
          </c:marker>
          <c:dLbls>
            <c:dLbl>
              <c:idx val="56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978-4126-9738-55C2D972CEDB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Sheet1!$BG$1:$DK$1</c:f>
              <c:strCache>
                <c:ptCount val="57"/>
                <c:pt idx="0">
                  <c:v>04:Q2</c:v>
                </c:pt>
                <c:pt idx="1">
                  <c:v>04:Q3</c:v>
                </c:pt>
                <c:pt idx="2">
                  <c:v>04:Q4</c:v>
                </c:pt>
                <c:pt idx="3">
                  <c:v>05:Q1</c:v>
                </c:pt>
                <c:pt idx="4">
                  <c:v>05:Q2</c:v>
                </c:pt>
                <c:pt idx="5">
                  <c:v>05:Q3</c:v>
                </c:pt>
                <c:pt idx="6">
                  <c:v>05:Q4</c:v>
                </c:pt>
                <c:pt idx="7">
                  <c:v>06:Q1</c:v>
                </c:pt>
                <c:pt idx="8">
                  <c:v>06:Q2</c:v>
                </c:pt>
                <c:pt idx="9">
                  <c:v>06:Q3</c:v>
                </c:pt>
                <c:pt idx="10">
                  <c:v>06:Q4</c:v>
                </c:pt>
                <c:pt idx="11">
                  <c:v>07:Q1</c:v>
                </c:pt>
                <c:pt idx="12">
                  <c:v>07:Q2</c:v>
                </c:pt>
                <c:pt idx="13">
                  <c:v>07:Q3</c:v>
                </c:pt>
                <c:pt idx="14">
                  <c:v>07:Q4</c:v>
                </c:pt>
                <c:pt idx="15">
                  <c:v>08:Q1</c:v>
                </c:pt>
                <c:pt idx="16">
                  <c:v>08:Q2</c:v>
                </c:pt>
                <c:pt idx="17">
                  <c:v>08:Q3</c:v>
                </c:pt>
                <c:pt idx="18">
                  <c:v>08:Q4</c:v>
                </c:pt>
                <c:pt idx="19">
                  <c:v>09:Q1</c:v>
                </c:pt>
                <c:pt idx="20">
                  <c:v>09:Q2</c:v>
                </c:pt>
                <c:pt idx="21">
                  <c:v>09:Q3</c:v>
                </c:pt>
                <c:pt idx="22">
                  <c:v>09:Q4</c:v>
                </c:pt>
                <c:pt idx="23">
                  <c:v>10:Q1</c:v>
                </c:pt>
                <c:pt idx="24">
                  <c:v>10:Q2</c:v>
                </c:pt>
                <c:pt idx="25">
                  <c:v>10:Q3</c:v>
                </c:pt>
                <c:pt idx="26">
                  <c:v>10:Q4</c:v>
                </c:pt>
                <c:pt idx="27">
                  <c:v>11:Q1</c:v>
                </c:pt>
                <c:pt idx="28">
                  <c:v>11:Q2</c:v>
                </c:pt>
                <c:pt idx="29">
                  <c:v>11:Q3</c:v>
                </c:pt>
                <c:pt idx="30">
                  <c:v>11:Q4</c:v>
                </c:pt>
                <c:pt idx="31">
                  <c:v>12:Q1</c:v>
                </c:pt>
                <c:pt idx="32">
                  <c:v>12:Q2</c:v>
                </c:pt>
                <c:pt idx="33">
                  <c:v>12:Q3</c:v>
                </c:pt>
                <c:pt idx="34">
                  <c:v>12:Q4</c:v>
                </c:pt>
                <c:pt idx="35">
                  <c:v>13:Q1</c:v>
                </c:pt>
                <c:pt idx="36">
                  <c:v>13:Q2</c:v>
                </c:pt>
                <c:pt idx="37">
                  <c:v>13:Q3</c:v>
                </c:pt>
                <c:pt idx="38">
                  <c:v>13:Q4</c:v>
                </c:pt>
                <c:pt idx="39">
                  <c:v>14:Q1</c:v>
                </c:pt>
                <c:pt idx="40">
                  <c:v>14:Q2</c:v>
                </c:pt>
                <c:pt idx="41">
                  <c:v>14:Q3</c:v>
                </c:pt>
                <c:pt idx="42">
                  <c:v>14:Q4</c:v>
                </c:pt>
                <c:pt idx="43">
                  <c:v>15:Q1</c:v>
                </c:pt>
                <c:pt idx="44">
                  <c:v>15:Q2</c:v>
                </c:pt>
                <c:pt idx="45">
                  <c:v>15:Q3</c:v>
                </c:pt>
                <c:pt idx="46">
                  <c:v>15:Q4</c:v>
                </c:pt>
                <c:pt idx="47">
                  <c:v>16:Q1</c:v>
                </c:pt>
                <c:pt idx="48">
                  <c:v>16:Q2</c:v>
                </c:pt>
                <c:pt idx="49">
                  <c:v>16:Q3</c:v>
                </c:pt>
                <c:pt idx="50">
                  <c:v>16:Q4</c:v>
                </c:pt>
                <c:pt idx="51">
                  <c:v>17:Q1</c:v>
                </c:pt>
                <c:pt idx="52">
                  <c:v>17:Q2</c:v>
                </c:pt>
                <c:pt idx="53">
                  <c:v>17:Q3</c:v>
                </c:pt>
                <c:pt idx="54">
                  <c:v>17:Q4</c:v>
                </c:pt>
                <c:pt idx="55">
                  <c:v>18:Q1</c:v>
                </c:pt>
                <c:pt idx="56">
                  <c:v>18:Q2</c:v>
                </c:pt>
              </c:strCache>
            </c:strRef>
          </c:cat>
          <c:val>
            <c:numRef>
              <c:f>Sheet1!$BG$3:$DK$3</c:f>
              <c:numCache>
                <c:formatCode>0.00</c:formatCode>
                <c:ptCount val="57"/>
                <c:pt idx="0">
                  <c:v>32.616999999999997</c:v>
                </c:pt>
                <c:pt idx="1">
                  <c:v>33.097999999999999</c:v>
                </c:pt>
                <c:pt idx="2">
                  <c:v>33.133000000000003</c:v>
                </c:pt>
                <c:pt idx="3">
                  <c:v>33.267000000000003</c:v>
                </c:pt>
                <c:pt idx="4">
                  <c:v>33.875999999999998</c:v>
                </c:pt>
                <c:pt idx="5">
                  <c:v>33.843000000000004</c:v>
                </c:pt>
                <c:pt idx="6">
                  <c:v>33.725000000000001</c:v>
                </c:pt>
                <c:pt idx="7">
                  <c:v>34.405999999999999</c:v>
                </c:pt>
                <c:pt idx="8">
                  <c:v>34.222999999999999</c:v>
                </c:pt>
                <c:pt idx="9">
                  <c:v>33.984000000000002</c:v>
                </c:pt>
                <c:pt idx="10">
                  <c:v>34.168999999999997</c:v>
                </c:pt>
                <c:pt idx="11">
                  <c:v>34.698</c:v>
                </c:pt>
                <c:pt idx="12">
                  <c:v>35.058</c:v>
                </c:pt>
                <c:pt idx="13">
                  <c:v>35.118000000000002</c:v>
                </c:pt>
                <c:pt idx="14">
                  <c:v>35.713999999999999</c:v>
                </c:pt>
                <c:pt idx="15">
                  <c:v>35.677999999999997</c:v>
                </c:pt>
                <c:pt idx="16">
                  <c:v>35.512999999999998</c:v>
                </c:pt>
                <c:pt idx="17">
                  <c:v>35.834000000000003</c:v>
                </c:pt>
                <c:pt idx="18">
                  <c:v>36.345999999999997</c:v>
                </c:pt>
                <c:pt idx="19">
                  <c:v>36.426000000000002</c:v>
                </c:pt>
                <c:pt idx="20">
                  <c:v>36.512</c:v>
                </c:pt>
                <c:pt idx="21">
                  <c:v>36.119</c:v>
                </c:pt>
                <c:pt idx="22">
                  <c:v>36.673000000000002</c:v>
                </c:pt>
                <c:pt idx="23">
                  <c:v>36.784999999999997</c:v>
                </c:pt>
                <c:pt idx="24">
                  <c:v>37.118000000000002</c:v>
                </c:pt>
                <c:pt idx="25">
                  <c:v>37.04</c:v>
                </c:pt>
                <c:pt idx="26">
                  <c:v>37.668999999999997</c:v>
                </c:pt>
                <c:pt idx="27">
                  <c:v>37.673999999999999</c:v>
                </c:pt>
                <c:pt idx="28">
                  <c:v>38.341999999999999</c:v>
                </c:pt>
                <c:pt idx="29">
                  <c:v>38.298999999999999</c:v>
                </c:pt>
                <c:pt idx="30">
                  <c:v>38.771000000000001</c:v>
                </c:pt>
                <c:pt idx="31">
                  <c:v>39.521000000000001</c:v>
                </c:pt>
                <c:pt idx="32">
                  <c:v>39.369</c:v>
                </c:pt>
                <c:pt idx="33">
                  <c:v>39.619</c:v>
                </c:pt>
                <c:pt idx="34">
                  <c:v>39.825000000000003</c:v>
                </c:pt>
                <c:pt idx="35">
                  <c:v>40.131999999999998</c:v>
                </c:pt>
                <c:pt idx="36">
                  <c:v>40.134999999999998</c:v>
                </c:pt>
                <c:pt idx="37">
                  <c:v>39.866</c:v>
                </c:pt>
                <c:pt idx="38">
                  <c:v>40.018000000000001</c:v>
                </c:pt>
                <c:pt idx="39">
                  <c:v>40.332999999999998</c:v>
                </c:pt>
                <c:pt idx="40">
                  <c:v>40.668999999999997</c:v>
                </c:pt>
                <c:pt idx="41">
                  <c:v>41.07</c:v>
                </c:pt>
                <c:pt idx="42">
                  <c:v>42.04</c:v>
                </c:pt>
                <c:pt idx="43">
                  <c:v>42.222000000000001</c:v>
                </c:pt>
                <c:pt idx="44">
                  <c:v>42.88</c:v>
                </c:pt>
                <c:pt idx="45">
                  <c:v>42.609000000000002</c:v>
                </c:pt>
                <c:pt idx="46">
                  <c:v>42.581000000000003</c:v>
                </c:pt>
                <c:pt idx="47">
                  <c:v>42.85</c:v>
                </c:pt>
                <c:pt idx="48">
                  <c:v>43.86</c:v>
                </c:pt>
                <c:pt idx="49">
                  <c:v>43.26</c:v>
                </c:pt>
                <c:pt idx="50" formatCode="General">
                  <c:v>43.183</c:v>
                </c:pt>
                <c:pt idx="51">
                  <c:v>43.244</c:v>
                </c:pt>
                <c:pt idx="52">
                  <c:v>43.183</c:v>
                </c:pt>
                <c:pt idx="53">
                  <c:v>42.939</c:v>
                </c:pt>
                <c:pt idx="54">
                  <c:v>43</c:v>
                </c:pt>
                <c:pt idx="55">
                  <c:v>43.000999999999998</c:v>
                </c:pt>
                <c:pt idx="56">
                  <c:v>43.329000000000001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081-4F1E-B32F-BAC08DDB6A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8303744"/>
        <c:axId val="118305536"/>
      </c:lineChart>
      <c:catAx>
        <c:axId val="118300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9525">
            <a:solidFill>
              <a:srgbClr val="868686"/>
            </a:solidFill>
            <a:prstDash val="solid"/>
          </a:ln>
        </c:spPr>
        <c:txPr>
          <a:bodyPr rot="-540000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118302208"/>
        <c:crosses val="autoZero"/>
        <c:auto val="0"/>
        <c:lblAlgn val="ctr"/>
        <c:lblOffset val="100"/>
        <c:tickLblSkip val="8"/>
        <c:tickMarkSkip val="8"/>
        <c:noMultiLvlLbl val="0"/>
      </c:catAx>
      <c:valAx>
        <c:axId val="118302208"/>
        <c:scaling>
          <c:orientation val="minMax"/>
          <c:min val="60"/>
        </c:scaling>
        <c:delete val="0"/>
        <c:axPos val="l"/>
        <c:numFmt formatCode="0" sourceLinked="0"/>
        <c:majorTickMark val="out"/>
        <c:minorTickMark val="none"/>
        <c:tickLblPos val="nextTo"/>
        <c:spPr>
          <a:ln w="9525">
            <a:solidFill>
              <a:srgbClr val="868686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337DBE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118300672"/>
        <c:crosses val="autoZero"/>
        <c:crossBetween val="between"/>
      </c:valAx>
      <c:catAx>
        <c:axId val="1183037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8305536"/>
        <c:crosses val="autoZero"/>
        <c:auto val="0"/>
        <c:lblAlgn val="ctr"/>
        <c:lblOffset val="100"/>
        <c:noMultiLvlLbl val="0"/>
      </c:catAx>
      <c:valAx>
        <c:axId val="118305536"/>
        <c:scaling>
          <c:orientation val="minMax"/>
          <c:max val="50"/>
          <c:min val="30"/>
        </c:scaling>
        <c:delete val="0"/>
        <c:axPos val="r"/>
        <c:numFmt formatCode="0" sourceLinked="0"/>
        <c:majorTickMark val="out"/>
        <c:minorTickMark val="none"/>
        <c:tickLblPos val="nextTo"/>
        <c:spPr>
          <a:ln w="9525">
            <a:solidFill>
              <a:srgbClr val="868686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118303744"/>
        <c:crosses val="max"/>
        <c:crossBetween val="between"/>
        <c:majorUnit val="2"/>
      </c:valAx>
      <c:spPr>
        <a:noFill/>
        <a:ln w="0">
          <a:noFill/>
          <a:prstDash val="solid"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126" b="1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373901954861"/>
          <c:y val="0.23990960028313199"/>
          <c:w val="0.55252199051470896"/>
          <c:h val="0.76009039692728397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46C2-420E-B7ED-8F8938E0E1D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46C2-420E-B7ED-8F8938E0E1D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46C2-420E-B7ED-8F8938E0E1D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Enabling the value chain</c:v>
                </c:pt>
                <c:pt idx="1">
                  <c:v>Disintermediating incumbents from customers</c:v>
                </c:pt>
                <c:pt idx="2">
                  <c:v>Disrupting the value chain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0.61</c:v>
                </c:pt>
                <c:pt idx="1">
                  <c:v>0.3</c:v>
                </c:pt>
                <c:pt idx="2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6C2-420E-B7ED-8F8938E0E1D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1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750170117624184E-2"/>
          <c:y val="4.4135418206718381E-2"/>
          <c:w val="0.896346815963594"/>
          <c:h val="0.746364869195635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Investment Income</c:v>
                </c:pt>
              </c:strCache>
            </c:strRef>
          </c:tx>
          <c:invertIfNegative val="0"/>
          <c:cat>
            <c:strRef>
              <c:f>Sheet1!$B$1:$F$1</c:f>
              <c:strCache>
                <c:ptCount val="5"/>
                <c:pt idx="0">
                  <c:v>Talent</c:v>
                </c:pt>
                <c:pt idx="1">
                  <c:v>Data storage, privacy and protections regulations</c:v>
                </c:pt>
                <c:pt idx="2">
                  <c:v>IT security</c:v>
                </c:pt>
                <c:pt idx="3">
                  <c:v>Digital Identity Authentication Regulations</c:v>
                </c:pt>
                <c:pt idx="4">
                  <c:v>New business model regulations</c:v>
                </c:pt>
              </c:strCache>
            </c:strRef>
          </c:cat>
          <c:val>
            <c:numRef>
              <c:f>Sheet1!$B$2:$F$2</c:f>
              <c:numCache>
                <c:formatCode>0.00</c:formatCode>
                <c:ptCount val="5"/>
                <c:pt idx="0">
                  <c:v>87</c:v>
                </c:pt>
                <c:pt idx="1">
                  <c:v>63</c:v>
                </c:pt>
                <c:pt idx="2">
                  <c:v>53</c:v>
                </c:pt>
                <c:pt idx="3">
                  <c:v>45</c:v>
                </c:pt>
                <c:pt idx="4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E8-4450-9EFA-B7BBA1E2AC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axId val="2053231072"/>
        <c:axId val="2053197840"/>
      </c:barChart>
      <c:catAx>
        <c:axId val="20532310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400"/>
            </a:pPr>
            <a:endParaRPr lang="en-US"/>
          </a:p>
        </c:txPr>
        <c:crossAx val="2053197840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2053197840"/>
        <c:scaling>
          <c:orientation val="minMax"/>
          <c:max val="90"/>
          <c:min val="10"/>
        </c:scaling>
        <c:delete val="0"/>
        <c:axPos val="l"/>
        <c:numFmt formatCode="0&quot;%&quot;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053231072"/>
        <c:crosses val="autoZero"/>
        <c:crossBetween val="between"/>
        <c:majorUnit val="2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Contribution to 2017 GDP</a:t>
            </a:r>
          </a:p>
        </c:rich>
      </c:tx>
      <c:layout>
        <c:manualLayout>
          <c:xMode val="edge"/>
          <c:yMode val="edge"/>
          <c:x val="0.10508397750755442"/>
          <c:y val="2.83331335614180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Value Added to GDP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  <a:ln>
                <a:solidFill>
                  <a:schemeClr val="accent3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5A76-49FC-8035-DAE97DAD7E89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A76-49FC-8035-DAE97DAD7E8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Sheet1!$B$1:$D$1</c:f>
              <c:strCache>
                <c:ptCount val="3"/>
                <c:pt idx="0">
                  <c:v>Insurance</c:v>
                </c:pt>
                <c:pt idx="1">
                  <c:v>Banking</c:v>
                </c:pt>
                <c:pt idx="2">
                  <c:v>Securities</c:v>
                </c:pt>
              </c:strCache>
            </c:strRef>
          </c:cat>
          <c:val>
            <c:numRef>
              <c:f>Sheet1!$B$2:$D$2</c:f>
              <c:numCache>
                <c:formatCode>0.0%</c:formatCode>
                <c:ptCount val="3"/>
                <c:pt idx="0">
                  <c:v>3.1E-2</c:v>
                </c:pt>
                <c:pt idx="1">
                  <c:v>2.9000000000000001E-2</c:v>
                </c:pt>
                <c:pt idx="2">
                  <c:v>1.2999999999999999E-2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76-49FC-8035-DAE97DAD7E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axId val="844528496"/>
        <c:axId val="844532104"/>
      </c:barChart>
      <c:catAx>
        <c:axId val="8445284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4532104"/>
        <c:crosses val="autoZero"/>
        <c:auto val="1"/>
        <c:lblAlgn val="ctr"/>
        <c:lblOffset val="100"/>
        <c:noMultiLvlLbl val="0"/>
      </c:catAx>
      <c:valAx>
        <c:axId val="844532104"/>
        <c:scaling>
          <c:orientation val="minMax"/>
        </c:scaling>
        <c:delete val="0"/>
        <c:axPos val="b"/>
        <c:numFmt formatCode="0%" sourceLinked="0"/>
        <c:majorTickMark val="none"/>
        <c:minorTickMark val="none"/>
        <c:tickLblPos val="nextTo"/>
        <c:spPr>
          <a:noFill/>
          <a:ln>
            <a:solidFill>
              <a:schemeClr val="bg1">
                <a:lumMod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4528496"/>
        <c:crosses val="autoZero"/>
        <c:crossBetween val="between"/>
        <c:majorUnit val="1.0000000000000002E-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882567349704437E-2"/>
          <c:y val="4.6691372072486699E-2"/>
          <c:w val="0.86583646814177906"/>
          <c:h val="0.82824296962879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Losses $ B</c:v>
                </c:pt>
              </c:strCache>
            </c:strRef>
          </c:tx>
          <c:spPr>
            <a:solidFill>
              <a:srgbClr val="225A7A"/>
            </a:solidFill>
          </c:spPr>
          <c:invertIfNegative val="0"/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AC74-493F-90D3-7BC3CBDAB987}"/>
              </c:ext>
            </c:extLst>
          </c:dPt>
          <c:dPt>
            <c:idx val="2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AC74-493F-90D3-7BC3CBDAB987}"/>
              </c:ext>
            </c:extLst>
          </c:dPt>
          <c:dPt>
            <c:idx val="2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AC74-493F-90D3-7BC3CBDAB987}"/>
              </c:ext>
            </c:extLst>
          </c:dPt>
          <c:dPt>
            <c:idx val="24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3BE6-4C8B-9C7D-CBE440554E4E}"/>
              </c:ext>
            </c:extLst>
          </c:dPt>
          <c:dPt>
            <c:idx val="27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6-F16A-41C9-977A-9EDD99BEF60F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CE3-4032-BC0D-1D18111A6664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CE3-4032-BC0D-1D18111A6664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0F4-4DB2-A308-D8DBC4180399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CE3-4032-BC0D-1D18111A6664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CE3-4032-BC0D-1D18111A6664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0F4-4DB2-A308-D8DBC4180399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CE3-4032-BC0D-1D18111A6664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CE3-4032-BC0D-1D18111A6664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CE3-4032-BC0D-1D18111A6664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CE3-4032-BC0D-1D18111A6664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2CE3-4032-BC0D-1D18111A6664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0F4-4DB2-A308-D8DBC4180399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2CE3-4032-BC0D-1D18111A6664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0F4-4DB2-A308-D8DBC4180399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C74-493F-90D3-7BC3CBDAB987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0F4-4DB2-A308-D8DBC4180399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C74-493F-90D3-7BC3CBDAB987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C74-493F-90D3-7BC3CBDAB987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2CE3-4032-BC0D-1D18111A6664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0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Sheet1!$A$2:$A$31</c:f>
              <c:strCache>
                <c:ptCount val="29"/>
                <c:pt idx="0">
                  <c:v>90</c:v>
                </c:pt>
                <c:pt idx="1">
                  <c:v>91</c:v>
                </c:pt>
                <c:pt idx="2">
                  <c:v>92</c:v>
                </c:pt>
                <c:pt idx="3">
                  <c:v>93</c:v>
                </c:pt>
                <c:pt idx="4">
                  <c:v>94</c:v>
                </c:pt>
                <c:pt idx="5">
                  <c:v>95</c:v>
                </c:pt>
                <c:pt idx="6">
                  <c:v>96</c:v>
                </c:pt>
                <c:pt idx="7">
                  <c:v>97</c:v>
                </c:pt>
                <c:pt idx="8">
                  <c:v>98</c:v>
                </c:pt>
                <c:pt idx="9">
                  <c:v>99</c:v>
                </c:pt>
                <c:pt idx="10">
                  <c:v>00</c:v>
                </c:pt>
                <c:pt idx="11">
                  <c:v>01</c:v>
                </c:pt>
                <c:pt idx="12">
                  <c:v>02</c:v>
                </c:pt>
                <c:pt idx="13">
                  <c:v>03</c:v>
                </c:pt>
                <c:pt idx="14">
                  <c:v>04</c:v>
                </c:pt>
                <c:pt idx="15">
                  <c:v>05</c:v>
                </c:pt>
                <c:pt idx="16">
                  <c:v>06</c:v>
                </c:pt>
                <c:pt idx="17">
                  <c:v>07</c:v>
                </c:pt>
                <c:pt idx="18">
                  <c:v>08</c:v>
                </c:pt>
                <c:pt idx="19">
                  <c:v>09</c:v>
                </c:pt>
                <c:pt idx="20">
                  <c:v>10</c:v>
                </c:pt>
                <c:pt idx="21">
                  <c:v>11</c:v>
                </c:pt>
                <c:pt idx="22">
                  <c:v>12</c:v>
                </c:pt>
                <c:pt idx="23">
                  <c:v>13</c:v>
                </c:pt>
                <c:pt idx="24">
                  <c:v>14</c:v>
                </c:pt>
                <c:pt idx="25">
                  <c:v>15</c:v>
                </c:pt>
                <c:pt idx="26">
                  <c:v>16</c:v>
                </c:pt>
                <c:pt idx="27">
                  <c:v>17*</c:v>
                </c:pt>
                <c:pt idx="28">
                  <c:v>18-Q1</c:v>
                </c:pt>
              </c:strCache>
            </c:strRef>
          </c:cat>
          <c:val>
            <c:numRef>
              <c:f>Sheet1!$B$2:$B$31</c:f>
              <c:numCache>
                <c:formatCode>"$"#,##0.0</c:formatCode>
                <c:ptCount val="29"/>
                <c:pt idx="0">
                  <c:v>5.0999999999999996</c:v>
                </c:pt>
                <c:pt idx="1">
                  <c:v>8.4</c:v>
                </c:pt>
                <c:pt idx="2">
                  <c:v>39.6</c:v>
                </c:pt>
                <c:pt idx="3">
                  <c:v>9.3000000000000007</c:v>
                </c:pt>
                <c:pt idx="4">
                  <c:v>27.7</c:v>
                </c:pt>
                <c:pt idx="5">
                  <c:v>13.2</c:v>
                </c:pt>
                <c:pt idx="6">
                  <c:v>11.5</c:v>
                </c:pt>
                <c:pt idx="7">
                  <c:v>4</c:v>
                </c:pt>
                <c:pt idx="8">
                  <c:v>15.1</c:v>
                </c:pt>
                <c:pt idx="9">
                  <c:v>12.1</c:v>
                </c:pt>
                <c:pt idx="10">
                  <c:v>6.4</c:v>
                </c:pt>
                <c:pt idx="11">
                  <c:v>36.4</c:v>
                </c:pt>
                <c:pt idx="12">
                  <c:v>7.9</c:v>
                </c:pt>
                <c:pt idx="13">
                  <c:v>17.100000000000001</c:v>
                </c:pt>
                <c:pt idx="14">
                  <c:v>35.299999999999997</c:v>
                </c:pt>
                <c:pt idx="15">
                  <c:v>77.099999999999994</c:v>
                </c:pt>
                <c:pt idx="16">
                  <c:v>11.1</c:v>
                </c:pt>
                <c:pt idx="17">
                  <c:v>7.8</c:v>
                </c:pt>
                <c:pt idx="18">
                  <c:v>30.7</c:v>
                </c:pt>
                <c:pt idx="19">
                  <c:v>12</c:v>
                </c:pt>
                <c:pt idx="20">
                  <c:v>15.2</c:v>
                </c:pt>
                <c:pt idx="21">
                  <c:v>35.200000000000003</c:v>
                </c:pt>
                <c:pt idx="22">
                  <c:v>36.799999999999997</c:v>
                </c:pt>
                <c:pt idx="23">
                  <c:v>13.3</c:v>
                </c:pt>
                <c:pt idx="24">
                  <c:v>15.8</c:v>
                </c:pt>
                <c:pt idx="25">
                  <c:v>15.3</c:v>
                </c:pt>
                <c:pt idx="26">
                  <c:v>23.3</c:v>
                </c:pt>
                <c:pt idx="27">
                  <c:v>95.3</c:v>
                </c:pt>
                <c:pt idx="28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C74-493F-90D3-7BC3CBDAB9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303126992"/>
        <c:axId val="1303443920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5 yr. moving average</c:v>
                </c:pt>
              </c:strCache>
            </c:strRef>
          </c:tx>
          <c:marker>
            <c:symbol val="none"/>
          </c:marker>
          <c:cat>
            <c:strRef>
              <c:f>Sheet1!$A$2:$A$31</c:f>
              <c:strCache>
                <c:ptCount val="29"/>
                <c:pt idx="0">
                  <c:v>90</c:v>
                </c:pt>
                <c:pt idx="1">
                  <c:v>91</c:v>
                </c:pt>
                <c:pt idx="2">
                  <c:v>92</c:v>
                </c:pt>
                <c:pt idx="3">
                  <c:v>93</c:v>
                </c:pt>
                <c:pt idx="4">
                  <c:v>94</c:v>
                </c:pt>
                <c:pt idx="5">
                  <c:v>95</c:v>
                </c:pt>
                <c:pt idx="6">
                  <c:v>96</c:v>
                </c:pt>
                <c:pt idx="7">
                  <c:v>97</c:v>
                </c:pt>
                <c:pt idx="8">
                  <c:v>98</c:v>
                </c:pt>
                <c:pt idx="9">
                  <c:v>99</c:v>
                </c:pt>
                <c:pt idx="10">
                  <c:v>00</c:v>
                </c:pt>
                <c:pt idx="11">
                  <c:v>01</c:v>
                </c:pt>
                <c:pt idx="12">
                  <c:v>02</c:v>
                </c:pt>
                <c:pt idx="13">
                  <c:v>03</c:v>
                </c:pt>
                <c:pt idx="14">
                  <c:v>04</c:v>
                </c:pt>
                <c:pt idx="15">
                  <c:v>05</c:v>
                </c:pt>
                <c:pt idx="16">
                  <c:v>06</c:v>
                </c:pt>
                <c:pt idx="17">
                  <c:v>07</c:v>
                </c:pt>
                <c:pt idx="18">
                  <c:v>08</c:v>
                </c:pt>
                <c:pt idx="19">
                  <c:v>09</c:v>
                </c:pt>
                <c:pt idx="20">
                  <c:v>10</c:v>
                </c:pt>
                <c:pt idx="21">
                  <c:v>11</c:v>
                </c:pt>
                <c:pt idx="22">
                  <c:v>12</c:v>
                </c:pt>
                <c:pt idx="23">
                  <c:v>13</c:v>
                </c:pt>
                <c:pt idx="24">
                  <c:v>14</c:v>
                </c:pt>
                <c:pt idx="25">
                  <c:v>15</c:v>
                </c:pt>
                <c:pt idx="26">
                  <c:v>16</c:v>
                </c:pt>
                <c:pt idx="27">
                  <c:v>17*</c:v>
                </c:pt>
                <c:pt idx="28">
                  <c:v>18-Q1</c:v>
                </c:pt>
              </c:strCache>
            </c:strRef>
          </c:cat>
          <c:val>
            <c:numRef>
              <c:f>Sheet1!$C$2:$C$31</c:f>
              <c:numCache>
                <c:formatCode>General</c:formatCode>
                <c:ptCount val="29"/>
                <c:pt idx="3" formatCode="_(&quot;$&quot;* #,##0_);_(&quot;$&quot;* \(#,##0\);_(&quot;$&quot;* &quot;-&quot;??_);_(@_)">
                  <c:v>15.419999999999998</c:v>
                </c:pt>
                <c:pt idx="4" formatCode="_(&quot;$&quot;* #,##0_);_(&quot;$&quot;* \(#,##0\);_(&quot;$&quot;* &quot;-&quot;??_);_(@_)">
                  <c:v>18.020000000000003</c:v>
                </c:pt>
                <c:pt idx="5" formatCode="_(&quot;$&quot;* #,##0_);_(&quot;$&quot;* \(#,##0\);_(&quot;$&quot;* &quot;-&quot;??_);_(@_)">
                  <c:v>19.64</c:v>
                </c:pt>
                <c:pt idx="6" formatCode="_(&quot;$&quot;* #,##0_);_(&quot;$&quot;* \(#,##0\);_(&quot;$&quot;* &quot;-&quot;??_);_(@_)">
                  <c:v>20.260000000000002</c:v>
                </c:pt>
                <c:pt idx="7" formatCode="_(&quot;$&quot;* #,##0_);_(&quot;$&quot;* \(#,##0\);_(&quot;$&quot;* &quot;-&quot;??_);_(@_)">
                  <c:v>13.14</c:v>
                </c:pt>
                <c:pt idx="8" formatCode="_(&quot;$&quot;* #,##0_);_(&quot;$&quot;* \(#,##0\);_(&quot;$&quot;* &quot;-&quot;??_);_(@_)">
                  <c:v>14.3</c:v>
                </c:pt>
                <c:pt idx="9" formatCode="_(&quot;$&quot;* #,##0_);_(&quot;$&quot;* \(#,##0\);_(&quot;$&quot;* &quot;-&quot;??_);_(@_)">
                  <c:v>11.18</c:v>
                </c:pt>
                <c:pt idx="10" formatCode="_(&quot;$&quot;* #,##0_);_(&quot;$&quot;* \(#,##0\);_(&quot;$&quot;* &quot;-&quot;??_);_(@_)">
                  <c:v>9.82</c:v>
                </c:pt>
                <c:pt idx="11" formatCode="_(&quot;$&quot;* #,##0_);_(&quot;$&quot;* \(#,##0\);_(&quot;$&quot;* &quot;-&quot;??_);_(@_)">
                  <c:v>14.8</c:v>
                </c:pt>
                <c:pt idx="12" formatCode="_(&quot;$&quot;* #,##0_);_(&quot;$&quot;* \(#,##0\);_(&quot;$&quot;* &quot;-&quot;??_);_(@_)">
                  <c:v>15.580000000000002</c:v>
                </c:pt>
                <c:pt idx="13" formatCode="_(&quot;$&quot;* #,##0_);_(&quot;$&quot;* \(#,##0\);_(&quot;$&quot;* &quot;-&quot;??_);_(@_)">
                  <c:v>15.98</c:v>
                </c:pt>
                <c:pt idx="14" formatCode="_(&quot;$&quot;* #,##0_);_(&quot;$&quot;* \(#,##0\);_(&quot;$&quot;* &quot;-&quot;??_);_(@_)">
                  <c:v>20.619999999999997</c:v>
                </c:pt>
                <c:pt idx="15" formatCode="_(&quot;$&quot;* #,##0_);_(&quot;$&quot;* \(#,##0\);_(&quot;$&quot;* &quot;-&quot;??_);_(@_)">
                  <c:v>34.76</c:v>
                </c:pt>
                <c:pt idx="16" formatCode="_(&quot;$&quot;* #,##0_);_(&quot;$&quot;* \(#,##0\);_(&quot;$&quot;* &quot;-&quot;??_);_(@_)">
                  <c:v>29.699999999999996</c:v>
                </c:pt>
                <c:pt idx="17" formatCode="_(&quot;$&quot;* #,##0_);_(&quot;$&quot;* \(#,##0\);_(&quot;$&quot;* &quot;-&quot;??_);_(@_)">
                  <c:v>29.68</c:v>
                </c:pt>
                <c:pt idx="18" formatCode="_(&quot;$&quot;* #,##0_);_(&quot;$&quot;* \(#,##0\);_(&quot;$&quot;* &quot;-&quot;??_);_(@_)">
                  <c:v>32.399999999999991</c:v>
                </c:pt>
                <c:pt idx="19" formatCode="_(&quot;$&quot;* #,##0_);_(&quot;$&quot;* \(#,##0\);_(&quot;$&quot;* &quot;-&quot;??_);_(@_)">
                  <c:v>27.74</c:v>
                </c:pt>
                <c:pt idx="20" formatCode="_(&quot;$&quot;* #,##0_);_(&quot;$&quot;* \(#,##0\);_(&quot;$&quot;* &quot;-&quot;??_);_(@_)">
                  <c:v>15.36</c:v>
                </c:pt>
                <c:pt idx="21" formatCode="_(&quot;$&quot;* #,##0_);_(&quot;$&quot;* \(#,##0\);_(&quot;$&quot;* &quot;-&quot;??_);_(@_)">
                  <c:v>20.18</c:v>
                </c:pt>
                <c:pt idx="22" formatCode="_(&quot;$&quot;* #,##0_);_(&quot;$&quot;* \(#,##0\);_(&quot;$&quot;* &quot;-&quot;??_);_(@_)">
                  <c:v>25.98</c:v>
                </c:pt>
                <c:pt idx="23" formatCode="_(&quot;$&quot;* #,##0_);_(&quot;$&quot;* \(#,##0\);_(&quot;$&quot;* &quot;-&quot;??_);_(@_)">
                  <c:v>22.5</c:v>
                </c:pt>
                <c:pt idx="24" formatCode="_(&quot;$&quot;* #,##0_);_(&quot;$&quot;* \(#,##0\);_(&quot;$&quot;* &quot;-&quot;??_);_(@_)">
                  <c:v>23.259999999999998</c:v>
                </c:pt>
                <c:pt idx="25" formatCode="_(&quot;$&quot;* #,##0_);_(&quot;$&quot;* \(#,##0\);_(&quot;$&quot;* &quot;-&quot;??_);_(@_)">
                  <c:v>23.279999999999998</c:v>
                </c:pt>
                <c:pt idx="26" formatCode="_(&quot;$&quot;* #,##0_);_(&quot;$&quot;* \(#,##0\);_(&quot;$&quot;* &quot;-&quot;??_);_(@_)">
                  <c:v>20.9</c:v>
                </c:pt>
                <c:pt idx="27" formatCode="_(&quot;$&quot;* #,##0_);_(&quot;$&quot;* \(#,##0\);_(&quot;$&quot;* &quot;-&quot;??_);_(@_)">
                  <c:v>32.6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16A-41C9-977A-9EDD99BEF6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03126992"/>
        <c:axId val="1303443920"/>
      </c:lineChart>
      <c:catAx>
        <c:axId val="13031269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crossAx val="1303443920"/>
        <c:crosses val="autoZero"/>
        <c:auto val="1"/>
        <c:lblAlgn val="ctr"/>
        <c:lblOffset val="100"/>
        <c:tickLblSkip val="2"/>
        <c:noMultiLvlLbl val="0"/>
      </c:catAx>
      <c:valAx>
        <c:axId val="1303443920"/>
        <c:scaling>
          <c:orientation val="minMax"/>
          <c:max val="100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/>
                  <a:t>Billions, 2018 $</a:t>
                </a:r>
              </a:p>
            </c:rich>
          </c:tx>
          <c:overlay val="0"/>
        </c:title>
        <c:numFmt formatCode="&quot;$&quot;#,##0" sourceLinked="0"/>
        <c:majorTickMark val="out"/>
        <c:minorTickMark val="none"/>
        <c:tickLblPos val="nextTo"/>
        <c:crossAx val="1303126992"/>
        <c:crosses val="autoZero"/>
        <c:crossBetween val="between"/>
        <c:majorUnit val="10"/>
        <c:minorUnit val="0.01"/>
      </c:valAx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66013995654104063"/>
          <c:y val="8.4132615002072128E-2"/>
          <c:w val="0.21077992476459728"/>
          <c:h val="5.7972648155822634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665943600867678"/>
          <c:y val="5.2910052910052907E-3"/>
          <c:w val="0.81778741865509763"/>
          <c:h val="0.99735449735449733"/>
        </c:manualLayout>
      </c:layout>
      <c:pie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Rating</c:v>
                </c:pt>
              </c:strCache>
            </c:strRef>
          </c:tx>
          <c:spPr>
            <a:ln w="25399"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25399">
                <a:noFill/>
              </a:ln>
            </c:spPr>
            <c:extLst>
              <c:ext xmlns:c16="http://schemas.microsoft.com/office/drawing/2014/chart" uri="{C3380CC4-5D6E-409C-BE32-E72D297353CC}">
                <c16:uniqueId val="{00000000-9E45-4105-880A-A06BB6922AE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399">
                <a:noFill/>
              </a:ln>
            </c:spPr>
            <c:extLst>
              <c:ext xmlns:c16="http://schemas.microsoft.com/office/drawing/2014/chart" uri="{C3380CC4-5D6E-409C-BE32-E72D297353CC}">
                <c16:uniqueId val="{00000001-9E45-4105-880A-A06BB6922AE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399">
                <a:noFill/>
              </a:ln>
            </c:spPr>
            <c:extLst>
              <c:ext xmlns:c16="http://schemas.microsoft.com/office/drawing/2014/chart" uri="{C3380CC4-5D6E-409C-BE32-E72D297353CC}">
                <c16:uniqueId val="{00000002-9E45-4105-880A-A06BB6922AE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399">
                <a:noFill/>
              </a:ln>
            </c:spPr>
            <c:extLst>
              <c:ext xmlns:c16="http://schemas.microsoft.com/office/drawing/2014/chart" uri="{C3380CC4-5D6E-409C-BE32-E72D297353CC}">
                <c16:uniqueId val="{00000003-9E45-4105-880A-A06BB6922AE8}"/>
              </c:ext>
            </c:extLst>
          </c:dPt>
          <c:dPt>
            <c:idx val="4"/>
            <c:bubble3D val="0"/>
            <c:spPr>
              <a:solidFill>
                <a:schemeClr val="bg2">
                  <a:lumMod val="75000"/>
                </a:schemeClr>
              </a:solidFill>
              <a:ln w="25399">
                <a:noFill/>
              </a:ln>
            </c:spPr>
            <c:extLst>
              <c:ext xmlns:c16="http://schemas.microsoft.com/office/drawing/2014/chart" uri="{C3380CC4-5D6E-409C-BE32-E72D297353CC}">
                <c16:uniqueId val="{00000004-9E45-4105-880A-A06BB6922AE8}"/>
              </c:ext>
            </c:extLst>
          </c:dPt>
          <c:dPt>
            <c:idx val="5"/>
            <c:bubble3D val="0"/>
            <c:spPr>
              <a:solidFill>
                <a:schemeClr val="tx2"/>
              </a:solidFill>
              <a:ln w="25399">
                <a:noFill/>
              </a:ln>
            </c:spPr>
            <c:extLst>
              <c:ext xmlns:c16="http://schemas.microsoft.com/office/drawing/2014/chart" uri="{C3380CC4-5D6E-409C-BE32-E72D297353CC}">
                <c16:uniqueId val="{00000005-9E45-4105-880A-A06BB6922AE8}"/>
              </c:ext>
            </c:extLst>
          </c:dPt>
          <c:dPt>
            <c:idx val="6"/>
            <c:bubble3D val="0"/>
            <c:spPr>
              <a:solidFill>
                <a:srgbClr val="0066CC"/>
              </a:solidFill>
              <a:ln w="25399">
                <a:noFill/>
              </a:ln>
            </c:spPr>
            <c:extLst>
              <c:ext xmlns:c16="http://schemas.microsoft.com/office/drawing/2014/chart" uri="{C3380CC4-5D6E-409C-BE32-E72D297353CC}">
                <c16:uniqueId val="{00000006-9E45-4105-880A-A06BB6922AE8}"/>
              </c:ext>
            </c:extLst>
          </c:dPt>
          <c:dPt>
            <c:idx val="7"/>
            <c:bubble3D val="0"/>
            <c:spPr>
              <a:solidFill>
                <a:srgbClr val="99CC00"/>
              </a:solidFill>
              <a:ln w="25399">
                <a:noFill/>
              </a:ln>
            </c:spPr>
            <c:extLst>
              <c:ext xmlns:c16="http://schemas.microsoft.com/office/drawing/2014/chart" uri="{C3380CC4-5D6E-409C-BE32-E72D297353CC}">
                <c16:uniqueId val="{00000007-9E45-4105-880A-A06BB6922AE8}"/>
              </c:ext>
            </c:extLst>
          </c:dPt>
          <c:dPt>
            <c:idx val="8"/>
            <c:bubble3D val="0"/>
            <c:spPr>
              <a:solidFill>
                <a:srgbClr val="CCCCFF"/>
              </a:solidFill>
              <a:ln w="25399">
                <a:noFill/>
              </a:ln>
            </c:spPr>
            <c:extLst>
              <c:ext xmlns:c16="http://schemas.microsoft.com/office/drawing/2014/chart" uri="{C3380CC4-5D6E-409C-BE32-E72D297353CC}">
                <c16:uniqueId val="{00000008-9E45-4105-880A-A06BB6922AE8}"/>
              </c:ext>
            </c:extLst>
          </c:dPt>
          <c:dLbls>
            <c:dLbl>
              <c:idx val="0"/>
              <c:layout>
                <c:manualLayout>
                  <c:x val="-0.16265759289525061"/>
                  <c:y val="6.9484641863818863E-2"/>
                </c:manualLayout>
              </c:layout>
              <c:numFmt formatCode="0.0%" sourceLinked="0"/>
              <c:spPr>
                <a:noFill/>
                <a:ln w="25399">
                  <a:noFill/>
                </a:ln>
              </c:spPr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E45-4105-880A-A06BB6922AE8}"/>
                </c:ext>
              </c:extLst>
            </c:dLbl>
            <c:dLbl>
              <c:idx val="1"/>
              <c:layout>
                <c:manualLayout>
                  <c:x val="0.19032713810068635"/>
                  <c:y val="-0.22414888951601908"/>
                </c:manualLayout>
              </c:layout>
              <c:numFmt formatCode="0.0%" sourceLinked="0"/>
              <c:spPr>
                <a:noFill/>
                <a:ln w="25399">
                  <a:noFill/>
                </a:ln>
              </c:spPr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E45-4105-880A-A06BB6922AE8}"/>
                </c:ext>
              </c:extLst>
            </c:dLbl>
            <c:dLbl>
              <c:idx val="2"/>
              <c:layout>
                <c:manualLayout>
                  <c:x val="0.16555085328686273"/>
                  <c:y val="9.8531180363349763E-2"/>
                </c:manualLayout>
              </c:layout>
              <c:numFmt formatCode="0.0%" sourceLinked="0"/>
              <c:spPr>
                <a:noFill/>
                <a:ln w="25399">
                  <a:noFill/>
                </a:ln>
              </c:spPr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E45-4105-880A-A06BB6922AE8}"/>
                </c:ext>
              </c:extLst>
            </c:dLbl>
            <c:dLbl>
              <c:idx val="3"/>
              <c:layout>
                <c:manualLayout>
                  <c:x val="0.134621719032817"/>
                  <c:y val="0.1537558968262065"/>
                </c:manualLayout>
              </c:layout>
              <c:numFmt formatCode="0.0%" sourceLinked="0"/>
              <c:spPr>
                <a:noFill/>
                <a:ln w="25399">
                  <a:noFill/>
                </a:ln>
              </c:spPr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E45-4105-880A-A06BB6922AE8}"/>
                </c:ext>
              </c:extLst>
            </c:dLbl>
            <c:dLbl>
              <c:idx val="4"/>
              <c:layout>
                <c:manualLayout>
                  <c:x val="9.8562690778122269E-2"/>
                  <c:y val="3.2521818164955522E-2"/>
                </c:manualLayout>
              </c:layout>
              <c:numFmt formatCode="0.0%" sourceLinked="0"/>
              <c:spPr>
                <a:noFill/>
                <a:ln w="25399">
                  <a:noFill/>
                </a:ln>
              </c:spPr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E45-4105-880A-A06BB6922AE8}"/>
                </c:ext>
              </c:extLst>
            </c:dLbl>
            <c:dLbl>
              <c:idx val="5"/>
              <c:layout>
                <c:manualLayout>
                  <c:x val="7.6019018970924862E-2"/>
                  <c:y val="0.15480407705220592"/>
                </c:manualLayout>
              </c:layout>
              <c:numFmt formatCode="0.0%" sourceLinked="0"/>
              <c:spPr>
                <a:noFill/>
                <a:ln w="25399">
                  <a:noFill/>
                </a:ln>
              </c:spPr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chemeClr val="bg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E45-4105-880A-A06BB6922AE8}"/>
                </c:ext>
              </c:extLst>
            </c:dLbl>
            <c:dLbl>
              <c:idx val="6"/>
              <c:layout>
                <c:manualLayout>
                  <c:x val="0.32412560597426293"/>
                  <c:y val="0"/>
                </c:manualLayout>
              </c:layout>
              <c:tx>
                <c:rich>
                  <a:bodyPr/>
                  <a:lstStyle/>
                  <a:p>
                    <a:pPr>
                      <a:defRPr sz="1400" b="1" i="0" u="none" strike="noStrike" baseline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</a:defRPr>
                    </a:pPr>
                    <a:fld id="{8389217E-CFE0-4323-B4A0-87443C075104}" type="PERCENTAGE">
                      <a:rPr lang="en-US">
                        <a:solidFill>
                          <a:schemeClr val="tx1"/>
                        </a:solidFill>
                      </a:rPr>
                      <a:pPr>
                        <a:defRPr sz="1400" b="1" i="0" u="none" strike="noStrike" baseline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</a:defRPr>
                      </a:pPr>
                      <a:t>[PERCENTAGE]</a:t>
                    </a:fld>
                    <a:endParaRPr lang="en-US"/>
                  </a:p>
                </c:rich>
              </c:tx>
              <c:numFmt formatCode="0.0%" sourceLinked="0"/>
              <c:spPr>
                <a:noFill/>
                <a:ln w="25399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9E45-4105-880A-A06BB6922AE8}"/>
                </c:ext>
              </c:extLst>
            </c:dLbl>
            <c:dLbl>
              <c:idx val="7"/>
              <c:layout>
                <c:manualLayout>
                  <c:x val="4.6183519267159689E-2"/>
                  <c:y val="9.2592592592592587E-2"/>
                </c:manualLayout>
              </c:layout>
              <c:numFmt formatCode="0.0%" sourceLinked="0"/>
              <c:spPr>
                <a:noFill/>
                <a:ln w="25399">
                  <a:noFill/>
                </a:ln>
              </c:spPr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E45-4105-880A-A06BB6922AE8}"/>
                </c:ext>
              </c:extLst>
            </c:dLbl>
            <c:dLbl>
              <c:idx val="8"/>
              <c:layout>
                <c:manualLayout>
                  <c:xMode val="edge"/>
                  <c:yMode val="edge"/>
                  <c:x val="0.36659436008676788"/>
                  <c:y val="5.5555555555555552E-2"/>
                </c:manualLayout>
              </c:layout>
              <c:numFmt formatCode="0.0%" sourceLinked="0"/>
              <c:spPr>
                <a:noFill/>
                <a:ln w="25399">
                  <a:noFill/>
                </a:ln>
              </c:spPr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E45-4105-880A-A06BB6922AE8}"/>
                </c:ext>
              </c:extLst>
            </c:dLbl>
            <c:dLbl>
              <c:idx val="9"/>
              <c:layout>
                <c:manualLayout>
                  <c:xMode val="edge"/>
                  <c:yMode val="edge"/>
                  <c:x val="0.36008676789587851"/>
                  <c:y val="2.6455026455026454E-3"/>
                </c:manualLayout>
              </c:layout>
              <c:numFmt formatCode="0.0%" sourceLinked="0"/>
              <c:spPr>
                <a:noFill/>
                <a:ln w="25399">
                  <a:noFill/>
                </a:ln>
              </c:spPr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E45-4105-880A-A06BB6922AE8}"/>
                </c:ext>
              </c:extLst>
            </c:dLbl>
            <c:numFmt formatCode="0.0%" sourceLinked="0"/>
            <c:spPr>
              <a:noFill/>
              <a:ln w="25399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 i="0" u="none" strike="noStrike" baseline="0">
                    <a:solidFill>
                      <a:srgbClr val="FFFFFF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Sheet1!$B$1:$H$1</c:f>
              <c:strCache>
                <c:ptCount val="7"/>
                <c:pt idx="0">
                  <c:v>Events Involving Tornado</c:v>
                </c:pt>
                <c:pt idx="1">
                  <c:v>Hurricane &amp; Tropical Storms</c:v>
                </c:pt>
                <c:pt idx="2">
                  <c:v>Wind/Hail/Flood</c:v>
                </c:pt>
                <c:pt idx="3">
                  <c:v>Winter Storm</c:v>
                </c:pt>
                <c:pt idx="4">
                  <c:v>Terrorism</c:v>
                </c:pt>
                <c:pt idx="5">
                  <c:v>Fires</c:v>
                </c:pt>
                <c:pt idx="6">
                  <c:v>Other</c:v>
                </c:pt>
              </c:strCache>
            </c:strRef>
          </c:cat>
          <c:val>
            <c:numRef>
              <c:f>Sheet1!$B$2:$H$2</c:f>
              <c:numCache>
                <c:formatCode>"$"#,##0.0_);[Red]\("$"#,##0.0\)</c:formatCode>
                <c:ptCount val="7"/>
                <c:pt idx="0">
                  <c:v>168.1</c:v>
                </c:pt>
                <c:pt idx="1">
                  <c:v>161.1</c:v>
                </c:pt>
                <c:pt idx="2">
                  <c:v>29.7</c:v>
                </c:pt>
                <c:pt idx="3">
                  <c:v>28.2</c:v>
                </c:pt>
                <c:pt idx="4">
                  <c:v>25</c:v>
                </c:pt>
                <c:pt idx="5">
                  <c:v>8.4</c:v>
                </c:pt>
                <c:pt idx="6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E45-4105-880A-A06BB6922AE8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eparator>
</c:separator>
          <c:showLeaderLines val="0"/>
        </c:dLbls>
        <c:firstSliceAng val="0"/>
      </c:pieChart>
      <c:spPr>
        <a:noFill/>
        <a:ln w="25399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025" b="1" i="0" u="none" strike="noStrike" baseline="0">
          <a:solidFill>
            <a:schemeClr val="tx1"/>
          </a:solidFill>
          <a:latin typeface="Times New Roman"/>
          <a:ea typeface="Times New Roman"/>
          <a:cs typeface="Times New Roman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333360592537209"/>
          <c:y val="5.7122847913713672E-2"/>
          <c:w val="0.88660798149489495"/>
          <c:h val="0.832755555495039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net income after taxes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6C64-471C-8F81-661FDB8A1ABC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6C64-471C-8F81-661FDB8A1ABC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6C64-471C-8F81-661FDB8A1ABC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6C64-471C-8F81-661FDB8A1ABC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6C64-471C-8F81-661FDB8A1ABC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6C64-471C-8F81-661FDB8A1ABC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C0F4-4DB2-A308-D8DBC4180399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C0F4-4DB2-A308-D8DBC4180399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6C64-471C-8F81-661FDB8A1ABC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6C64-471C-8F81-661FDB8A1ABC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C0F4-4DB2-A308-D8DBC4180399}"/>
              </c:ext>
            </c:extLst>
          </c:dPt>
          <c:dPt>
            <c:idx val="2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AC74-493F-90D3-7BC3CBDAB987}"/>
              </c:ext>
            </c:extLst>
          </c:dPt>
          <c:dPt>
            <c:idx val="2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AC74-493F-90D3-7BC3CBDAB987}"/>
              </c:ext>
            </c:extLst>
          </c:dPt>
          <c:dPt>
            <c:idx val="2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AC74-493F-90D3-7BC3CBDAB987}"/>
              </c:ext>
            </c:extLst>
          </c:dPt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C64-471C-8F81-661FDB8A1AB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C64-471C-8F81-661FDB8A1AB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C64-471C-8F81-661FDB8A1AB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C64-471C-8F81-661FDB8A1AB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C64-471C-8F81-661FDB8A1ABC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0F4-4DB2-A308-D8DBC4180399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0F4-4DB2-A308-D8DBC4180399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Sheet1!$A$2:$A$13</c:f>
              <c:strCache>
                <c:ptCount val="12"/>
                <c:pt idx="0">
                  <c:v>07</c:v>
                </c:pt>
                <c:pt idx="1">
                  <c:v>08</c:v>
                </c:pt>
                <c:pt idx="2">
                  <c:v>09</c:v>
                </c:pt>
                <c:pt idx="3">
                  <c:v>10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  <c:pt idx="8">
                  <c:v>15</c:v>
                </c:pt>
                <c:pt idx="9">
                  <c:v>16</c:v>
                </c:pt>
                <c:pt idx="10">
                  <c:v>17</c:v>
                </c:pt>
                <c:pt idx="11">
                  <c:v>18</c:v>
                </c:pt>
              </c:strCache>
            </c:strRef>
          </c:cat>
          <c:val>
            <c:numRef>
              <c:f>Sheet1!$B$2:$B$13</c:f>
              <c:numCache>
                <c:formatCode>"$"#,##0.0</c:formatCode>
                <c:ptCount val="12"/>
                <c:pt idx="0">
                  <c:v>44.3</c:v>
                </c:pt>
                <c:pt idx="1">
                  <c:v>18</c:v>
                </c:pt>
                <c:pt idx="2">
                  <c:v>7.7</c:v>
                </c:pt>
                <c:pt idx="3">
                  <c:v>21.5</c:v>
                </c:pt>
                <c:pt idx="4">
                  <c:v>5.8</c:v>
                </c:pt>
                <c:pt idx="5">
                  <c:v>19.3</c:v>
                </c:pt>
                <c:pt idx="6">
                  <c:v>27.2</c:v>
                </c:pt>
                <c:pt idx="7">
                  <c:v>28.3</c:v>
                </c:pt>
                <c:pt idx="8">
                  <c:v>33.700000000000003</c:v>
                </c:pt>
                <c:pt idx="9">
                  <c:v>23</c:v>
                </c:pt>
                <c:pt idx="10">
                  <c:v>16</c:v>
                </c:pt>
                <c:pt idx="11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C74-493F-90D3-7BC3CBDAB98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306718992"/>
        <c:axId val="1304183856"/>
      </c:barChart>
      <c:catAx>
        <c:axId val="13067189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crossAx val="1304183856"/>
        <c:crosses val="autoZero"/>
        <c:auto val="1"/>
        <c:lblAlgn val="ctr"/>
        <c:lblOffset val="100"/>
        <c:noMultiLvlLbl val="0"/>
      </c:catAx>
      <c:valAx>
        <c:axId val="1304183856"/>
        <c:scaling>
          <c:orientation val="minMax"/>
          <c:max val="45"/>
          <c:min val="0"/>
        </c:scaling>
        <c:delete val="0"/>
        <c:axPos val="l"/>
        <c:numFmt formatCode="&quot;$&quot;#,##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306718992"/>
        <c:crosses val="autoZero"/>
        <c:crossBetween val="between"/>
        <c:majorUnit val="5"/>
        <c:minorUnit val="0.01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727003775397903E-2"/>
          <c:y val="7.4552152520054704E-2"/>
          <c:w val="0.95592356609742501"/>
          <c:h val="0.83827493261455499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B-38CA-43DB-B667-FEF873C017BC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A-38CA-43DB-B667-FEF873C017BC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9-38CA-43DB-B667-FEF873C017BC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/>
              </a:solidFill>
            </c:spPr>
            <c:extLst>
              <c:ext xmlns:c16="http://schemas.microsoft.com/office/drawing/2014/chart" uri="{C3380CC4-5D6E-409C-BE32-E72D297353CC}">
                <c16:uniqueId val="{00000008-38CA-43DB-B667-FEF873C017BC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7-38CA-43DB-B667-FEF873C017BC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6-38CA-43DB-B667-FEF873C017BC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38CA-43DB-B667-FEF873C017BC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4-38CA-43DB-B667-FEF873C017BC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5"/>
              </a:solidFill>
            </c:spPr>
            <c:extLst>
              <c:ext xmlns:c16="http://schemas.microsoft.com/office/drawing/2014/chart" uri="{C3380CC4-5D6E-409C-BE32-E72D297353CC}">
                <c16:uniqueId val="{00000003-38CA-43DB-B667-FEF873C017BC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5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2-38CA-43DB-B667-FEF873C017BC}"/>
              </c:ext>
            </c:extLst>
          </c:dPt>
          <c:dPt>
            <c:idx val="11"/>
            <c:invertIfNegative val="0"/>
            <c:bubble3D val="0"/>
            <c:spPr>
              <a:solidFill>
                <a:schemeClr val="tx2"/>
              </a:solidFill>
            </c:spPr>
            <c:extLst>
              <c:ext xmlns:c16="http://schemas.microsoft.com/office/drawing/2014/chart" uri="{C3380CC4-5D6E-409C-BE32-E72D297353CC}">
                <c16:uniqueId val="{00000015-67FB-430E-A139-D18F8A7DCA95}"/>
              </c:ext>
            </c:extLst>
          </c:dPt>
          <c:dPt>
            <c:idx val="12"/>
            <c:invertIfNegative val="0"/>
            <c:bubble3D val="0"/>
            <c:spPr>
              <a:solidFill>
                <a:srgbClr val="337DBE"/>
              </a:solidFill>
            </c:spPr>
            <c:extLst>
              <c:ext xmlns:c16="http://schemas.microsoft.com/office/drawing/2014/chart" uri="{C3380CC4-5D6E-409C-BE32-E72D297353CC}">
                <c16:uniqueId val="{00000001-38CA-43DB-B667-FEF873C017BC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38CA-43DB-B667-FEF873C017BC}"/>
              </c:ext>
            </c:extLst>
          </c:dPt>
          <c:dLbls>
            <c:dLbl>
              <c:idx val="7"/>
              <c:numFmt formatCode="0.0" sourceLinked="0"/>
              <c:spPr/>
              <c:txPr>
                <a:bodyPr/>
                <a:lstStyle/>
                <a:p>
                  <a:pPr>
                    <a:defRPr sz="1200" b="1"/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38CA-43DB-B667-FEF873C017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Sheet1!$A$1:$T$1</c:f>
              <c:strCache>
                <c:ptCount val="20"/>
                <c:pt idx="0">
                  <c:v>00</c:v>
                </c:pt>
                <c:pt idx="1">
                  <c:v>01</c:v>
                </c:pt>
                <c:pt idx="2">
                  <c:v>02</c:v>
                </c:pt>
                <c:pt idx="3">
                  <c:v>03</c:v>
                </c:pt>
                <c:pt idx="4">
                  <c:v>04</c:v>
                </c:pt>
                <c:pt idx="5">
                  <c:v>05</c:v>
                </c:pt>
                <c:pt idx="6">
                  <c:v>06</c:v>
                </c:pt>
                <c:pt idx="7">
                  <c:v>07</c:v>
                </c:pt>
                <c:pt idx="8">
                  <c:v>08</c:v>
                </c:pt>
                <c:pt idx="9">
                  <c:v>09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 to date</c:v>
                </c:pt>
                <c:pt idx="19">
                  <c:v>18P</c:v>
                </c:pt>
              </c:strCache>
            </c:strRef>
          </c:cat>
          <c:val>
            <c:numRef>
              <c:f>Sheet1!$A$2:$T$2</c:f>
              <c:numCache>
                <c:formatCode>General</c:formatCode>
                <c:ptCount val="20"/>
                <c:pt idx="0">
                  <c:v>110.1</c:v>
                </c:pt>
                <c:pt idx="1">
                  <c:v>115.8</c:v>
                </c:pt>
                <c:pt idx="2">
                  <c:v>107.5</c:v>
                </c:pt>
                <c:pt idx="3">
                  <c:v>100.1</c:v>
                </c:pt>
                <c:pt idx="4">
                  <c:v>98.4</c:v>
                </c:pt>
                <c:pt idx="5">
                  <c:v>100.8</c:v>
                </c:pt>
                <c:pt idx="6">
                  <c:v>92.6</c:v>
                </c:pt>
                <c:pt idx="7">
                  <c:v>95.7</c:v>
                </c:pt>
                <c:pt idx="8">
                  <c:v>101</c:v>
                </c:pt>
                <c:pt idx="9">
                  <c:v>99.3</c:v>
                </c:pt>
                <c:pt idx="10" formatCode="0.0">
                  <c:v>101.1</c:v>
                </c:pt>
                <c:pt idx="11" formatCode="0.0">
                  <c:v>106.5</c:v>
                </c:pt>
                <c:pt idx="12" formatCode="0.0">
                  <c:v>102.5</c:v>
                </c:pt>
                <c:pt idx="13" formatCode="0.0">
                  <c:v>96.4</c:v>
                </c:pt>
                <c:pt idx="14" formatCode="0.0">
                  <c:v>97</c:v>
                </c:pt>
                <c:pt idx="15" formatCode="0.0">
                  <c:v>97.8</c:v>
                </c:pt>
                <c:pt idx="16" formatCode="0.0">
                  <c:v>100.7</c:v>
                </c:pt>
                <c:pt idx="17" formatCode="0.0">
                  <c:v>103.7</c:v>
                </c:pt>
                <c:pt idx="18" formatCode="0.0">
                  <c:v>96.2</c:v>
                </c:pt>
                <c:pt idx="19" formatCode="0.0">
                  <c:v>100.1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38CA-43DB-B667-FEF873C017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528501496"/>
        <c:axId val="528512472"/>
      </c:barChart>
      <c:catAx>
        <c:axId val="5285014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 rot="0" vert="horz"/>
          <a:lstStyle/>
          <a:p>
            <a:pPr>
              <a:defRPr sz="1200"/>
            </a:pPr>
            <a:endParaRPr lang="en-US"/>
          </a:p>
        </c:txPr>
        <c:crossAx val="528512472"/>
        <c:crossesAt val="100"/>
        <c:auto val="1"/>
        <c:lblAlgn val="ctr"/>
        <c:lblOffset val="20"/>
        <c:tickLblSkip val="1"/>
        <c:tickMarkSkip val="1"/>
        <c:noMultiLvlLbl val="0"/>
      </c:catAx>
      <c:valAx>
        <c:axId val="528512472"/>
        <c:scaling>
          <c:orientation val="minMax"/>
          <c:max val="120"/>
          <c:min val="90"/>
        </c:scaling>
        <c:delete val="0"/>
        <c:axPos val="l"/>
        <c:numFmt formatCode="0" sourceLinked="0"/>
        <c:majorTickMark val="out"/>
        <c:minorTickMark val="none"/>
        <c:tickLblPos val="low"/>
        <c:txPr>
          <a:bodyPr/>
          <a:lstStyle/>
          <a:p>
            <a:pPr>
              <a:defRPr sz="1200"/>
            </a:pPr>
            <a:endParaRPr lang="en-US"/>
          </a:p>
        </c:txPr>
        <c:crossAx val="528501496"/>
        <c:crosses val="autoZero"/>
        <c:crossBetween val="between"/>
        <c:majorUnit val="1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922308546059936E-2"/>
          <c:y val="0.13413104712078727"/>
          <c:w val="0.78849269529874855"/>
          <c:h val="0.65607161900230693"/>
        </c:manualLayout>
      </c:layout>
      <c:barChart>
        <c:barDir val="col"/>
        <c:grouping val="stacked"/>
        <c:varyColors val="0"/>
        <c:ser>
          <c:idx val="0"/>
          <c:order val="1"/>
          <c:spPr>
            <a:solidFill>
              <a:schemeClr val="accent2"/>
            </a:solidFill>
          </c:spPr>
          <c:invertIfNegative val="0"/>
          <c:dLbls>
            <c:dLbl>
              <c:idx val="3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812-4B41-9742-270E0BA84DD2}"/>
                </c:ext>
              </c:extLst>
            </c:dLbl>
            <c:dLbl>
              <c:idx val="3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812-4B41-9742-270E0BA84DD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Sheet1!$K$1:$AV$1</c:f>
              <c:strCache>
                <c:ptCount val="37"/>
                <c:pt idx="0">
                  <c:v>09:Q2</c:v>
                </c:pt>
                <c:pt idx="1">
                  <c:v>09:Q3</c:v>
                </c:pt>
                <c:pt idx="2">
                  <c:v>09:Q4</c:v>
                </c:pt>
                <c:pt idx="3">
                  <c:v>10:Q1</c:v>
                </c:pt>
                <c:pt idx="4">
                  <c:v>10:Q2</c:v>
                </c:pt>
                <c:pt idx="5">
                  <c:v>10:Q3</c:v>
                </c:pt>
                <c:pt idx="6">
                  <c:v>10:Q4</c:v>
                </c:pt>
                <c:pt idx="7">
                  <c:v>11:Q1</c:v>
                </c:pt>
                <c:pt idx="8">
                  <c:v>11:Q2</c:v>
                </c:pt>
                <c:pt idx="9">
                  <c:v>11:Q3</c:v>
                </c:pt>
                <c:pt idx="10">
                  <c:v>11:Q4</c:v>
                </c:pt>
                <c:pt idx="11">
                  <c:v>12:Q1</c:v>
                </c:pt>
                <c:pt idx="12">
                  <c:v>12:Q2</c:v>
                </c:pt>
                <c:pt idx="13">
                  <c:v>12:Q3</c:v>
                </c:pt>
                <c:pt idx="14">
                  <c:v>12:Q4</c:v>
                </c:pt>
                <c:pt idx="15">
                  <c:v>13:Q1</c:v>
                </c:pt>
                <c:pt idx="16">
                  <c:v>13:Q2</c:v>
                </c:pt>
                <c:pt idx="17">
                  <c:v>13:Q3</c:v>
                </c:pt>
                <c:pt idx="18">
                  <c:v>13:Q4</c:v>
                </c:pt>
                <c:pt idx="19">
                  <c:v>14:Q1</c:v>
                </c:pt>
                <c:pt idx="20">
                  <c:v>14:Q2</c:v>
                </c:pt>
                <c:pt idx="21">
                  <c:v>14:Q3</c:v>
                </c:pt>
                <c:pt idx="22">
                  <c:v>14:Q4</c:v>
                </c:pt>
                <c:pt idx="23">
                  <c:v>15:Q1</c:v>
                </c:pt>
                <c:pt idx="24">
                  <c:v>15:Q2</c:v>
                </c:pt>
                <c:pt idx="25">
                  <c:v>15:Q3</c:v>
                </c:pt>
                <c:pt idx="26">
                  <c:v>15:Q4</c:v>
                </c:pt>
                <c:pt idx="27">
                  <c:v>16:Q1</c:v>
                </c:pt>
                <c:pt idx="28">
                  <c:v>16:Q2</c:v>
                </c:pt>
                <c:pt idx="29">
                  <c:v>16:Q3</c:v>
                </c:pt>
                <c:pt idx="30">
                  <c:v>16:Q4</c:v>
                </c:pt>
                <c:pt idx="31">
                  <c:v>17:Q1</c:v>
                </c:pt>
                <c:pt idx="32">
                  <c:v>17:Q2</c:v>
                </c:pt>
                <c:pt idx="33">
                  <c:v>17:Q3</c:v>
                </c:pt>
                <c:pt idx="34">
                  <c:v>17:Q4</c:v>
                </c:pt>
                <c:pt idx="35">
                  <c:v>18:Q1</c:v>
                </c:pt>
                <c:pt idx="36">
                  <c:v>18:Q2</c:v>
                </c:pt>
              </c:strCache>
            </c:strRef>
          </c:cat>
          <c:val>
            <c:numRef>
              <c:f>Sheet1!$K$3:$AV$3</c:f>
              <c:numCache>
                <c:formatCode>0%</c:formatCode>
                <c:ptCount val="37"/>
                <c:pt idx="0">
                  <c:v>5.9250006291509782E-2</c:v>
                </c:pt>
                <c:pt idx="1">
                  <c:v>6.0054644218620057E-2</c:v>
                </c:pt>
                <c:pt idx="2">
                  <c:v>4.2102689486552602E-2</c:v>
                </c:pt>
                <c:pt idx="3">
                  <c:v>5.7161403344125894E-2</c:v>
                </c:pt>
                <c:pt idx="4">
                  <c:v>-1.8810800813760076E-2</c:v>
                </c:pt>
                <c:pt idx="5">
                  <c:v>2.6899566281956222E-2</c:v>
                </c:pt>
                <c:pt idx="6">
                  <c:v>2.651798825256968E-2</c:v>
                </c:pt>
                <c:pt idx="7">
                  <c:v>1.2978165282960807E-2</c:v>
                </c:pt>
                <c:pt idx="8">
                  <c:v>-1.3145515043997857E-2</c:v>
                </c:pt>
                <c:pt idx="9">
                  <c:v>-3.6593698686003928E-2</c:v>
                </c:pt>
                <c:pt idx="10">
                  <c:v>2.1737838841440649E-2</c:v>
                </c:pt>
                <c:pt idx="11">
                  <c:v>3.69920117461493E-2</c:v>
                </c:pt>
                <c:pt idx="12">
                  <c:v>-5.0730288347804464E-3</c:v>
                </c:pt>
                <c:pt idx="13">
                  <c:v>2.7685506455078723E-2</c:v>
                </c:pt>
                <c:pt idx="14">
                  <c:v>5.8013090221067376E-3</c:v>
                </c:pt>
                <c:pt idx="15">
                  <c:v>3.5549368348231303E-2</c:v>
                </c:pt>
                <c:pt idx="16">
                  <c:v>1.0285699241612933E-2</c:v>
                </c:pt>
                <c:pt idx="17">
                  <c:v>1.6909125259777058E-2</c:v>
                </c:pt>
                <c:pt idx="18">
                  <c:v>4.646283453721356E-2</c:v>
                </c:pt>
                <c:pt idx="19">
                  <c:v>1.3192935198506284E-2</c:v>
                </c:pt>
                <c:pt idx="20">
                  <c:v>1.4463746223565055E-2</c:v>
                </c:pt>
                <c:pt idx="21">
                  <c:v>3.5051930164164968E-3</c:v>
                </c:pt>
                <c:pt idx="22">
                  <c:v>1.1648111299560338E-3</c:v>
                </c:pt>
                <c:pt idx="23">
                  <c:v>-4.4226146189348947E-3</c:v>
                </c:pt>
                <c:pt idx="24">
                  <c:v>1.0554836020424396E-3</c:v>
                </c:pt>
                <c:pt idx="25">
                  <c:v>-1.2743163320390383E-2</c:v>
                </c:pt>
                <c:pt idx="26">
                  <c:v>1.5560275355114728E-2</c:v>
                </c:pt>
                <c:pt idx="27">
                  <c:v>3.2631266686442562E-3</c:v>
                </c:pt>
                <c:pt idx="28">
                  <c:v>6.2684801892372022E-3</c:v>
                </c:pt>
                <c:pt idx="29">
                  <c:v>1.1224729666196476E-2</c:v>
                </c:pt>
                <c:pt idx="30">
                  <c:v>1.8335561108851151E-2</c:v>
                </c:pt>
                <c:pt idx="31">
                  <c:v>1.1556570124126253E-2</c:v>
                </c:pt>
                <c:pt idx="32">
                  <c:v>1.1283497884344129E-2</c:v>
                </c:pt>
                <c:pt idx="33">
                  <c:v>3.3472803347280866E-3</c:v>
                </c:pt>
                <c:pt idx="34">
                  <c:v>4.6010564359188155E-2</c:v>
                </c:pt>
                <c:pt idx="35">
                  <c:v>-4.2524916943522673E-3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812-4B41-9742-270E0BA84D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axId val="177321136"/>
        <c:axId val="1"/>
      </c:barChart>
      <c:lineChart>
        <c:grouping val="standard"/>
        <c:varyColors val="0"/>
        <c:ser>
          <c:idx val="2"/>
          <c:order val="0"/>
          <c:spPr>
            <a:ln w="34038">
              <a:solidFill>
                <a:schemeClr val="accent1"/>
              </a:solidFill>
              <a:prstDash val="solid"/>
            </a:ln>
          </c:spPr>
          <c:marker>
            <c:symbol val="none"/>
          </c:marker>
          <c:dLbls>
            <c:dLbl>
              <c:idx val="35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812-4B41-9742-270E0BA84DD2}"/>
                </c:ext>
              </c:extLst>
            </c:dLbl>
            <c:dLbl>
              <c:idx val="36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812-4B41-9742-270E0BA84DD2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Sheet1!$K$1:$AV$1</c:f>
              <c:strCache>
                <c:ptCount val="37"/>
                <c:pt idx="0">
                  <c:v>09:Q2</c:v>
                </c:pt>
                <c:pt idx="1">
                  <c:v>09:Q3</c:v>
                </c:pt>
                <c:pt idx="2">
                  <c:v>09:Q4</c:v>
                </c:pt>
                <c:pt idx="3">
                  <c:v>10:Q1</c:v>
                </c:pt>
                <c:pt idx="4">
                  <c:v>10:Q2</c:v>
                </c:pt>
                <c:pt idx="5">
                  <c:v>10:Q3</c:v>
                </c:pt>
                <c:pt idx="6">
                  <c:v>10:Q4</c:v>
                </c:pt>
                <c:pt idx="7">
                  <c:v>11:Q1</c:v>
                </c:pt>
                <c:pt idx="8">
                  <c:v>11:Q2</c:v>
                </c:pt>
                <c:pt idx="9">
                  <c:v>11:Q3</c:v>
                </c:pt>
                <c:pt idx="10">
                  <c:v>11:Q4</c:v>
                </c:pt>
                <c:pt idx="11">
                  <c:v>12:Q1</c:v>
                </c:pt>
                <c:pt idx="12">
                  <c:v>12:Q2</c:v>
                </c:pt>
                <c:pt idx="13">
                  <c:v>12:Q3</c:v>
                </c:pt>
                <c:pt idx="14">
                  <c:v>12:Q4</c:v>
                </c:pt>
                <c:pt idx="15">
                  <c:v>13:Q1</c:v>
                </c:pt>
                <c:pt idx="16">
                  <c:v>13:Q2</c:v>
                </c:pt>
                <c:pt idx="17">
                  <c:v>13:Q3</c:v>
                </c:pt>
                <c:pt idx="18">
                  <c:v>13:Q4</c:v>
                </c:pt>
                <c:pt idx="19">
                  <c:v>14:Q1</c:v>
                </c:pt>
                <c:pt idx="20">
                  <c:v>14:Q2</c:v>
                </c:pt>
                <c:pt idx="21">
                  <c:v>14:Q3</c:v>
                </c:pt>
                <c:pt idx="22">
                  <c:v>14:Q4</c:v>
                </c:pt>
                <c:pt idx="23">
                  <c:v>15:Q1</c:v>
                </c:pt>
                <c:pt idx="24">
                  <c:v>15:Q2</c:v>
                </c:pt>
                <c:pt idx="25">
                  <c:v>15:Q3</c:v>
                </c:pt>
                <c:pt idx="26">
                  <c:v>15:Q4</c:v>
                </c:pt>
                <c:pt idx="27">
                  <c:v>16:Q1</c:v>
                </c:pt>
                <c:pt idx="28">
                  <c:v>16:Q2</c:v>
                </c:pt>
                <c:pt idx="29">
                  <c:v>16:Q3</c:v>
                </c:pt>
                <c:pt idx="30">
                  <c:v>16:Q4</c:v>
                </c:pt>
                <c:pt idx="31">
                  <c:v>17:Q1</c:v>
                </c:pt>
                <c:pt idx="32">
                  <c:v>17:Q2</c:v>
                </c:pt>
                <c:pt idx="33">
                  <c:v>17:Q3</c:v>
                </c:pt>
                <c:pt idx="34">
                  <c:v>17:Q4</c:v>
                </c:pt>
                <c:pt idx="35">
                  <c:v>18:Q1</c:v>
                </c:pt>
                <c:pt idx="36">
                  <c:v>18:Q2</c:v>
                </c:pt>
              </c:strCache>
            </c:strRef>
          </c:cat>
          <c:val>
            <c:numRef>
              <c:f>Sheet1!$K$2:$AV$2</c:f>
              <c:numCache>
                <c:formatCode>"$"#,##0.0</c:formatCode>
                <c:ptCount val="37"/>
                <c:pt idx="0">
                  <c:v>462.995</c:v>
                </c:pt>
                <c:pt idx="1">
                  <c:v>490.8</c:v>
                </c:pt>
                <c:pt idx="2">
                  <c:v>511.464</c:v>
                </c:pt>
                <c:pt idx="3">
                  <c:v>540.70000000000005</c:v>
                </c:pt>
                <c:pt idx="4">
                  <c:v>530.529</c:v>
                </c:pt>
                <c:pt idx="5">
                  <c:v>544.79999999999995</c:v>
                </c:pt>
                <c:pt idx="6">
                  <c:v>559.24699999999996</c:v>
                </c:pt>
                <c:pt idx="7">
                  <c:v>566.505</c:v>
                </c:pt>
                <c:pt idx="8">
                  <c:v>559.05799999999999</c:v>
                </c:pt>
                <c:pt idx="9">
                  <c:v>538.6</c:v>
                </c:pt>
                <c:pt idx="10">
                  <c:v>550.30799999999999</c:v>
                </c:pt>
                <c:pt idx="11">
                  <c:v>570.66499999999996</c:v>
                </c:pt>
                <c:pt idx="12">
                  <c:v>567.77</c:v>
                </c:pt>
                <c:pt idx="13">
                  <c:v>583.48900000000003</c:v>
                </c:pt>
                <c:pt idx="14">
                  <c:v>586.87400000000002</c:v>
                </c:pt>
                <c:pt idx="15">
                  <c:v>607.73699999999997</c:v>
                </c:pt>
                <c:pt idx="16">
                  <c:v>613.98800000000006</c:v>
                </c:pt>
                <c:pt idx="17">
                  <c:v>624.37</c:v>
                </c:pt>
                <c:pt idx="18">
                  <c:v>653.38</c:v>
                </c:pt>
                <c:pt idx="19">
                  <c:v>662</c:v>
                </c:pt>
                <c:pt idx="20">
                  <c:v>671.57500000000005</c:v>
                </c:pt>
                <c:pt idx="21">
                  <c:v>673.92899999999997</c:v>
                </c:pt>
                <c:pt idx="22">
                  <c:v>674.71400000000006</c:v>
                </c:pt>
                <c:pt idx="23">
                  <c:v>671.73</c:v>
                </c:pt>
                <c:pt idx="24">
                  <c:v>672.43899999999996</c:v>
                </c:pt>
                <c:pt idx="25">
                  <c:v>663.87</c:v>
                </c:pt>
                <c:pt idx="26">
                  <c:v>674.2</c:v>
                </c:pt>
                <c:pt idx="27">
                  <c:v>676.4</c:v>
                </c:pt>
                <c:pt idx="28">
                  <c:v>680.64</c:v>
                </c:pt>
                <c:pt idx="29">
                  <c:v>688.28</c:v>
                </c:pt>
                <c:pt idx="30">
                  <c:v>700.9</c:v>
                </c:pt>
                <c:pt idx="31">
                  <c:v>709</c:v>
                </c:pt>
                <c:pt idx="32">
                  <c:v>717</c:v>
                </c:pt>
                <c:pt idx="33">
                  <c:v>719.4</c:v>
                </c:pt>
                <c:pt idx="34">
                  <c:v>752.5</c:v>
                </c:pt>
                <c:pt idx="35">
                  <c:v>749.3</c:v>
                </c:pt>
                <c:pt idx="36">
                  <c:v>761.1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1AD-4B1D-8E00-E4F79FADAA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7321136"/>
        <c:axId val="1"/>
      </c:lineChart>
      <c:catAx>
        <c:axId val="1773211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2837">
            <a:solidFill>
              <a:schemeClr val="tx1"/>
            </a:solidFill>
            <a:prstDash val="solid"/>
          </a:ln>
        </c:spPr>
        <c:txPr>
          <a:bodyPr rot="-5400000" vert="horz"/>
          <a:lstStyle/>
          <a:p>
            <a:pPr algn="ctr">
              <a:defRPr lang="en-US" sz="1400" b="0" i="0" u="none" strike="noStrike" kern="1200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At val="400"/>
        <c:auto val="0"/>
        <c:lblAlgn val="ctr"/>
        <c:lblOffset val="100"/>
        <c:noMultiLvlLbl val="0"/>
      </c:catAx>
      <c:valAx>
        <c:axId val="1"/>
        <c:scaling>
          <c:orientation val="minMax"/>
          <c:min val="400"/>
        </c:scaling>
        <c:delete val="0"/>
        <c:axPos val="l"/>
        <c:numFmt formatCode="\$#,##0" sourceLinked="0"/>
        <c:majorTickMark val="out"/>
        <c:minorTickMark val="none"/>
        <c:tickLblPos val="low"/>
        <c:spPr>
          <a:ln w="2837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77321136"/>
        <c:crosses val="autoZero"/>
        <c:crossBetween val="between"/>
        <c:majorUnit val="100"/>
        <c:minorUnit val="4"/>
      </c:valAx>
      <c:spPr>
        <a:noFill/>
        <a:ln w="22692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8" b="0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922308546059936E-2"/>
          <c:y val="6.4502502236881337E-2"/>
          <c:w val="0.93118756936736957"/>
          <c:h val="0.8962895730626852"/>
        </c:manualLayout>
      </c:layout>
      <c:barChart>
        <c:barDir val="col"/>
        <c:grouping val="clustered"/>
        <c:varyColors val="0"/>
        <c:ser>
          <c:idx val="0"/>
          <c:order val="1"/>
          <c:spPr>
            <a:solidFill>
              <a:schemeClr val="accent2"/>
            </a:solidFill>
          </c:spPr>
          <c:invertIfNegative val="0"/>
          <c:dLbls>
            <c:dLbl>
              <c:idx val="1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B1E-4C58-9C01-96BE2EE832D0}"/>
                </c:ext>
              </c:extLst>
            </c:dLbl>
            <c:dLbl>
              <c:idx val="1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95C-462C-9F2C-918A5B3381C0}"/>
                </c:ext>
              </c:extLst>
            </c:dLbl>
            <c:dLbl>
              <c:idx val="3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B1E-4C58-9C01-96BE2EE832D0}"/>
                </c:ext>
              </c:extLst>
            </c:dLbl>
            <c:dLbl>
              <c:idx val="3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B1E-4C58-9C01-96BE2EE832D0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Sheet1!$AI$1:$AV$1</c:f>
              <c:strCache>
                <c:ptCount val="13"/>
                <c:pt idx="0">
                  <c:v>15:Q2</c:v>
                </c:pt>
                <c:pt idx="1">
                  <c:v>15:Q3</c:v>
                </c:pt>
                <c:pt idx="2">
                  <c:v>15:Q4</c:v>
                </c:pt>
                <c:pt idx="3">
                  <c:v>16:Q1</c:v>
                </c:pt>
                <c:pt idx="4">
                  <c:v>16:Q2</c:v>
                </c:pt>
                <c:pt idx="5">
                  <c:v>16:Q3</c:v>
                </c:pt>
                <c:pt idx="6">
                  <c:v>16:Q4</c:v>
                </c:pt>
                <c:pt idx="7">
                  <c:v>17:Q1</c:v>
                </c:pt>
                <c:pt idx="8">
                  <c:v>17:Q2</c:v>
                </c:pt>
                <c:pt idx="9">
                  <c:v>17:Q3</c:v>
                </c:pt>
                <c:pt idx="10">
                  <c:v>17:Q4</c:v>
                </c:pt>
                <c:pt idx="11">
                  <c:v>18:Q1</c:v>
                </c:pt>
                <c:pt idx="12">
                  <c:v>18:Q2</c:v>
                </c:pt>
              </c:strCache>
            </c:strRef>
          </c:cat>
          <c:val>
            <c:numRef>
              <c:f>Sheet1!$AI$3:$AV$3</c:f>
              <c:numCache>
                <c:formatCode>0%</c:formatCode>
                <c:ptCount val="13"/>
                <c:pt idx="0">
                  <c:v>1.0554836020424396E-3</c:v>
                </c:pt>
                <c:pt idx="1">
                  <c:v>-1.2743163320390383E-2</c:v>
                </c:pt>
                <c:pt idx="2">
                  <c:v>1.5560275355114728E-2</c:v>
                </c:pt>
                <c:pt idx="3">
                  <c:v>3.2631266686442562E-3</c:v>
                </c:pt>
                <c:pt idx="4">
                  <c:v>6.2684801892372022E-3</c:v>
                </c:pt>
                <c:pt idx="5">
                  <c:v>1.1224729666196476E-2</c:v>
                </c:pt>
                <c:pt idx="6">
                  <c:v>1.8335561108851151E-2</c:v>
                </c:pt>
                <c:pt idx="7">
                  <c:v>1.1556570124126253E-2</c:v>
                </c:pt>
                <c:pt idx="8">
                  <c:v>1.1283497884344129E-2</c:v>
                </c:pt>
                <c:pt idx="9">
                  <c:v>3.3472803347280866E-3</c:v>
                </c:pt>
                <c:pt idx="10">
                  <c:v>4.6010564359188155E-2</c:v>
                </c:pt>
                <c:pt idx="11">
                  <c:v>-4.2524916943522673E-3</c:v>
                </c:pt>
                <c:pt idx="12">
                  <c:v>1.5748031496063186E-2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B1E-4C58-9C01-96BE2EE832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axId val="177321136"/>
        <c:axId val="1"/>
        <c:extLst>
          <c:ext xmlns:c15="http://schemas.microsoft.com/office/drawing/2012/chart" uri="{02D57815-91ED-43cb-92C2-25804820EDAC}">
            <c15:filteredBarSeries>
              <c15:ser>
                <c:idx val="2"/>
                <c:order val="0"/>
                <c:spPr>
                  <a:ln w="34038">
                    <a:solidFill>
                      <a:schemeClr val="accent1"/>
                    </a:solidFill>
                    <a:prstDash val="solid"/>
                  </a:ln>
                </c:spPr>
                <c:invertIfNegative val="0"/>
                <c:dLbls>
                  <c:dLbl>
                    <c:idx val="34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4-FB1E-4C58-9C01-96BE2EE832D0}"/>
                      </c:ext>
                    </c:extLst>
                  </c:dLbl>
                  <c:dLbl>
                    <c:idx val="35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5-FB1E-4C58-9C01-96BE2EE832D0}"/>
                      </c:ext>
                    </c:extLst>
                  </c:dLbl>
                  <c:dLbl>
                    <c:idx val="36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6-FB1E-4C58-9C01-96BE2EE832D0}"/>
                      </c:ext>
                    </c:extLst>
                  </c:dLbl>
                  <c:numFmt formatCode="#,##0" sourceLinked="0"/>
                  <c:spPr>
                    <a:noFill/>
                    <a:ln>
                      <a:noFill/>
                    </a:ln>
                    <a:effectLst/>
                  </c:spPr>
                  <c:txPr>
                    <a:bodyPr wrap="square" lIns="38100" tIns="19050" rIns="38100" bIns="19050" anchor="ctr">
                      <a:spAutoFit/>
                    </a:bodyPr>
                    <a:lstStyle/>
                    <a:p>
                      <a:pPr>
                        <a:defRPr sz="1400" b="1"/>
                      </a:pPr>
                      <a:endParaRPr lang="en-US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extLst>
                    <c:ext uri="{CE6537A1-D6FC-4f65-9D91-7224C49458BB}">
                      <c15:showLeaderLines val="1"/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Sheet1!$AI$1:$AV$1</c15:sqref>
                        </c15:formulaRef>
                      </c:ext>
                    </c:extLst>
                    <c:strCache>
                      <c:ptCount val="13"/>
                      <c:pt idx="0">
                        <c:v>15:Q2</c:v>
                      </c:pt>
                      <c:pt idx="1">
                        <c:v>15:Q3</c:v>
                      </c:pt>
                      <c:pt idx="2">
                        <c:v>15:Q4</c:v>
                      </c:pt>
                      <c:pt idx="3">
                        <c:v>16:Q1</c:v>
                      </c:pt>
                      <c:pt idx="4">
                        <c:v>16:Q2</c:v>
                      </c:pt>
                      <c:pt idx="5">
                        <c:v>16:Q3</c:v>
                      </c:pt>
                      <c:pt idx="6">
                        <c:v>16:Q4</c:v>
                      </c:pt>
                      <c:pt idx="7">
                        <c:v>17:Q1</c:v>
                      </c:pt>
                      <c:pt idx="8">
                        <c:v>17:Q2</c:v>
                      </c:pt>
                      <c:pt idx="9">
                        <c:v>17:Q3</c:v>
                      </c:pt>
                      <c:pt idx="10">
                        <c:v>17:Q4</c:v>
                      </c:pt>
                      <c:pt idx="11">
                        <c:v>18:Q1</c:v>
                      </c:pt>
                      <c:pt idx="12">
                        <c:v>18:Q2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Sheet1!$AI$2:$AV$2</c15:sqref>
                        </c15:formulaRef>
                      </c:ext>
                    </c:extLst>
                    <c:numCache>
                      <c:formatCode>"$"#,##0.0</c:formatCode>
                      <c:ptCount val="13"/>
                      <c:pt idx="0">
                        <c:v>672.43899999999996</c:v>
                      </c:pt>
                      <c:pt idx="1">
                        <c:v>663.87</c:v>
                      </c:pt>
                      <c:pt idx="2">
                        <c:v>674.2</c:v>
                      </c:pt>
                      <c:pt idx="3">
                        <c:v>676.4</c:v>
                      </c:pt>
                      <c:pt idx="4">
                        <c:v>680.64</c:v>
                      </c:pt>
                      <c:pt idx="5">
                        <c:v>688.28</c:v>
                      </c:pt>
                      <c:pt idx="6">
                        <c:v>700.9</c:v>
                      </c:pt>
                      <c:pt idx="7">
                        <c:v>709</c:v>
                      </c:pt>
                      <c:pt idx="8">
                        <c:v>717</c:v>
                      </c:pt>
                      <c:pt idx="9">
                        <c:v>719.4</c:v>
                      </c:pt>
                      <c:pt idx="10">
                        <c:v>752.5</c:v>
                      </c:pt>
                      <c:pt idx="11">
                        <c:v>749.3</c:v>
                      </c:pt>
                      <c:pt idx="12">
                        <c:v>761.1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7-FB1E-4C58-9C01-96BE2EE832D0}"/>
                  </c:ext>
                </c:extLst>
              </c15:ser>
            </c15:filteredBarSeries>
          </c:ext>
        </c:extLst>
      </c:barChart>
      <c:catAx>
        <c:axId val="1773211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2837">
            <a:solidFill>
              <a:schemeClr val="tx1"/>
            </a:solidFill>
            <a:prstDash val="solid"/>
          </a:ln>
        </c:spPr>
        <c:txPr>
          <a:bodyPr rot="-5400000" vert="horz"/>
          <a:lstStyle/>
          <a:p>
            <a:pPr algn="ctr">
              <a:defRPr lang="en-US" sz="1400" b="0" i="0" u="none" strike="noStrike" kern="1200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0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numFmt formatCode="0%" sourceLinked="0"/>
        <c:majorTickMark val="out"/>
        <c:minorTickMark val="none"/>
        <c:tickLblPos val="nextTo"/>
        <c:spPr>
          <a:ln w="2837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 algn="ctr">
              <a:defRPr lang="en-US" sz="1400" b="0" i="0" u="none" strike="noStrike" kern="1200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77321136"/>
        <c:crosses val="autoZero"/>
        <c:crossBetween val="between"/>
      </c:valAx>
      <c:spPr>
        <a:noFill/>
        <a:ln w="22692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8" b="0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11557936581412"/>
          <c:y val="6.3205436310202534E-2"/>
          <c:w val="0.87717749873884598"/>
          <c:h val="0.76235844889699866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NPW Growth</c:v>
                </c:pt>
              </c:strCache>
            </c:strRef>
          </c:tx>
          <c:marker>
            <c:symbol val="none"/>
          </c:marker>
          <c:dPt>
            <c:idx val="17"/>
            <c:bubble3D val="0"/>
            <c:extLst>
              <c:ext xmlns:c16="http://schemas.microsoft.com/office/drawing/2014/chart" uri="{C3380CC4-5D6E-409C-BE32-E72D297353CC}">
                <c16:uniqueId val="{00000003-AFFB-4A8B-8A2F-0E1ECFEFC1D7}"/>
              </c:ext>
            </c:extLst>
          </c:dPt>
          <c:dPt>
            <c:idx val="18"/>
            <c:bubble3D val="0"/>
            <c:extLst>
              <c:ext xmlns:c16="http://schemas.microsoft.com/office/drawing/2014/chart" uri="{C3380CC4-5D6E-409C-BE32-E72D297353CC}">
                <c16:uniqueId val="{00000001-AFFB-4A8B-8A2F-0E1ECFEFC1D7}"/>
              </c:ext>
            </c:extLst>
          </c:dPt>
          <c:dPt>
            <c:idx val="37"/>
            <c:bubble3D val="0"/>
            <c:extLst>
              <c:ext xmlns:c16="http://schemas.microsoft.com/office/drawing/2014/chart" uri="{C3380CC4-5D6E-409C-BE32-E72D297353CC}">
                <c16:uniqueId val="{00000003-A171-4298-8DB5-CF288B9252B6}"/>
              </c:ext>
            </c:extLst>
          </c:dPt>
          <c:dPt>
            <c:idx val="38"/>
            <c:bubble3D val="0"/>
            <c:extLst>
              <c:ext xmlns:c16="http://schemas.microsoft.com/office/drawing/2014/chart" uri="{C3380CC4-5D6E-409C-BE32-E72D297353CC}">
                <c16:uniqueId val="{00000005-A171-4298-8DB5-CF288B9252B6}"/>
              </c:ext>
            </c:extLst>
          </c:dPt>
          <c:dPt>
            <c:idx val="39"/>
            <c:bubble3D val="0"/>
            <c:extLst>
              <c:ext xmlns:c16="http://schemas.microsoft.com/office/drawing/2014/chart" uri="{C3380CC4-5D6E-409C-BE32-E72D297353CC}">
                <c16:uniqueId val="{00000007-A171-4298-8DB5-CF288B9252B6}"/>
              </c:ext>
            </c:extLst>
          </c:dPt>
          <c:dLbls>
            <c:dLbl>
              <c:idx val="1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6E1-45EA-A8D9-370E28BD3F05}"/>
                </c:ext>
              </c:extLst>
            </c:dLbl>
            <c:dLbl>
              <c:idx val="1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858-442D-ADEE-ED4A8C3C801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Sheet1!$B$1:$L$1</c:f>
              <c:strCache>
                <c:ptCount val="11"/>
                <c:pt idx="0">
                  <c:v>08</c:v>
                </c:pt>
                <c:pt idx="1">
                  <c:v>09</c:v>
                </c:pt>
                <c:pt idx="2">
                  <c:v>10</c:v>
                </c:pt>
                <c:pt idx="3">
                  <c:v>11</c:v>
                </c:pt>
                <c:pt idx="4">
                  <c:v>12</c:v>
                </c:pt>
                <c:pt idx="5">
                  <c:v>13</c:v>
                </c:pt>
                <c:pt idx="6">
                  <c:v>14</c:v>
                </c:pt>
                <c:pt idx="7">
                  <c:v>15</c:v>
                </c:pt>
                <c:pt idx="8">
                  <c:v>16</c:v>
                </c:pt>
                <c:pt idx="9">
                  <c:v>17</c:v>
                </c:pt>
                <c:pt idx="10">
                  <c:v>18</c:v>
                </c:pt>
              </c:strCache>
            </c:strRef>
          </c:cat>
          <c:val>
            <c:numRef>
              <c:f>Sheet1!$B$2:$L$2</c:f>
              <c:numCache>
                <c:formatCode>0.0%</c:formatCode>
                <c:ptCount val="11"/>
                <c:pt idx="0">
                  <c:v>-1.8200000000000001E-2</c:v>
                </c:pt>
                <c:pt idx="1">
                  <c:v>-5.2999999999999999E-2</c:v>
                </c:pt>
                <c:pt idx="2">
                  <c:v>2E-3</c:v>
                </c:pt>
                <c:pt idx="3">
                  <c:v>2.2700000000000001E-2</c:v>
                </c:pt>
                <c:pt idx="4">
                  <c:v>5.6899999999999999E-2</c:v>
                </c:pt>
                <c:pt idx="5">
                  <c:v>3.7199999999999997E-2</c:v>
                </c:pt>
                <c:pt idx="6">
                  <c:v>5.0599999999999999E-2</c:v>
                </c:pt>
                <c:pt idx="7">
                  <c:v>3.8199999999999998E-2</c:v>
                </c:pt>
                <c:pt idx="8">
                  <c:v>3.1399999999999997E-2</c:v>
                </c:pt>
                <c:pt idx="9">
                  <c:v>3.85E-2</c:v>
                </c:pt>
                <c:pt idx="10">
                  <c:v>0.1134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FFB-4A8B-8A2F-0E1ECFEFC1D7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GDP Growth</c:v>
                </c:pt>
              </c:strCache>
            </c:strRef>
          </c:tx>
          <c:marker>
            <c:symbol val="none"/>
          </c:marker>
          <c:dLbls>
            <c:dLbl>
              <c:idx val="1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6E1-45EA-A8D9-370E28BD3F05}"/>
                </c:ext>
              </c:extLst>
            </c:dLbl>
            <c:dLbl>
              <c:idx val="11"/>
              <c:layout>
                <c:manualLayout>
                  <c:x val="1.4996873092917319E-2"/>
                  <c:y val="-2.84391433682167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858-442D-ADEE-ED4A8C3C801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Sheet1!$B$1:$L$1</c:f>
              <c:strCache>
                <c:ptCount val="11"/>
                <c:pt idx="0">
                  <c:v>08</c:v>
                </c:pt>
                <c:pt idx="1">
                  <c:v>09</c:v>
                </c:pt>
                <c:pt idx="2">
                  <c:v>10</c:v>
                </c:pt>
                <c:pt idx="3">
                  <c:v>11</c:v>
                </c:pt>
                <c:pt idx="4">
                  <c:v>12</c:v>
                </c:pt>
                <c:pt idx="5">
                  <c:v>13</c:v>
                </c:pt>
                <c:pt idx="6">
                  <c:v>14</c:v>
                </c:pt>
                <c:pt idx="7">
                  <c:v>15</c:v>
                </c:pt>
                <c:pt idx="8">
                  <c:v>16</c:v>
                </c:pt>
                <c:pt idx="9">
                  <c:v>17</c:v>
                </c:pt>
                <c:pt idx="10">
                  <c:v>18</c:v>
                </c:pt>
              </c:strCache>
            </c:strRef>
          </c:cat>
          <c:val>
            <c:numRef>
              <c:f>Sheet1!$B$3:$L$3</c:f>
              <c:numCache>
                <c:formatCode>0.0%</c:formatCode>
                <c:ptCount val="11"/>
                <c:pt idx="0">
                  <c:v>4.2016806722689148E-2</c:v>
                </c:pt>
                <c:pt idx="1">
                  <c:v>-3.0576268438969101E-2</c:v>
                </c:pt>
                <c:pt idx="2">
                  <c:v>3.9936180144779065E-2</c:v>
                </c:pt>
                <c:pt idx="3">
                  <c:v>3.8194839911296352E-2</c:v>
                </c:pt>
                <c:pt idx="4">
                  <c:v>4.2339412243001417E-2</c:v>
                </c:pt>
                <c:pt idx="5">
                  <c:v>3.0063829918959062E-2</c:v>
                </c:pt>
                <c:pt idx="6">
                  <c:v>4.735573600033649E-2</c:v>
                </c:pt>
                <c:pt idx="7">
                  <c:v>4.565070183291442E-2</c:v>
                </c:pt>
                <c:pt idx="8">
                  <c:v>2.3017018544231327E-2</c:v>
                </c:pt>
                <c:pt idx="9">
                  <c:v>3.8539325239931754E-2</c:v>
                </c:pt>
                <c:pt idx="10">
                  <c:v>5.4382693410334415E-2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C78-449E-B6BF-C3007E9224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27966528"/>
        <c:axId val="327954376"/>
      </c:lineChart>
      <c:catAx>
        <c:axId val="327966528"/>
        <c:scaling>
          <c:orientation val="minMax"/>
        </c:scaling>
        <c:delete val="0"/>
        <c:axPos val="b"/>
        <c:numFmt formatCode="0" sourceLinked="0"/>
        <c:majorTickMark val="out"/>
        <c:minorTickMark val="none"/>
        <c:tickLblPos val="low"/>
        <c:txPr>
          <a:bodyPr rot="0" vert="horz"/>
          <a:lstStyle/>
          <a:p>
            <a:pPr>
              <a:defRPr sz="1400"/>
            </a:pPr>
            <a:endParaRPr lang="en-US"/>
          </a:p>
        </c:txPr>
        <c:crossAx val="327954376"/>
        <c:crossesAt val="0"/>
        <c:auto val="1"/>
        <c:lblAlgn val="ctr"/>
        <c:lblOffset val="100"/>
        <c:noMultiLvlLbl val="0"/>
      </c:catAx>
      <c:valAx>
        <c:axId val="327954376"/>
        <c:scaling>
          <c:orientation val="minMax"/>
          <c:max val="0.12000000000000001"/>
          <c:min val="-6.0000000000000012E-2"/>
        </c:scaling>
        <c:delete val="0"/>
        <c:axPos val="l"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327966528"/>
        <c:crosses val="autoZero"/>
        <c:crossBetween val="between"/>
        <c:majorUnit val="3.0000000000000006E-2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0.13786</cdr:x>
      <cdr:y>0.12777</cdr:y>
    </cdr:from>
    <cdr:to>
      <cdr:x>0.29665</cdr:x>
      <cdr:y>0.25228</cdr:y>
    </cdr:to>
    <cdr:sp macro="" textlink="">
      <cdr:nvSpPr>
        <cdr:cNvPr id="6" name="AutoShape 4"/>
        <cdr:cNvSpPr>
          <a:spLocks xmlns:a="http://schemas.openxmlformats.org/drawingml/2006/main" noChangeArrowheads="1"/>
        </cdr:cNvSpPr>
      </cdr:nvSpPr>
      <cdr:spPr bwMode="gray">
        <a:xfrm xmlns:a="http://schemas.openxmlformats.org/drawingml/2006/main">
          <a:off x="1180065" y="539545"/>
          <a:ext cx="1359210" cy="525775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 w="25400">
          <a:solidFill>
            <a:schemeClr val="accent1"/>
          </a:solidFill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91418" tIns="45709" rIns="91418" bIns="45709" anchor="ctr">
          <a:flatTx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eaLnBrk="0" fontAlgn="base" hangingPunct="0">
            <a:lnSpc>
              <a:spcPct val="90000"/>
            </a:lnSpc>
            <a:spcBef>
              <a:spcPts val="300"/>
            </a:spcBef>
            <a:spcAft>
              <a:spcPct val="0"/>
            </a:spcAft>
            <a:buClr>
              <a:schemeClr val="accent2"/>
            </a:buClr>
            <a:buSzPct val="90000"/>
            <a:tabLst>
              <a:tab pos="1603375" algn="ctr"/>
              <a:tab pos="2627313" algn="ctr"/>
            </a:tabLst>
          </a:pPr>
          <a:r>
            <a:rPr lang="en-US" sz="1600" b="1" dirty="0">
              <a:solidFill>
                <a:schemeClr val="accent1"/>
              </a:solidFill>
              <a:latin typeface="+mj-lt"/>
            </a:rPr>
            <a:t>Hurricane Andrew</a:t>
          </a:r>
        </a:p>
      </cdr:txBody>
    </cdr:sp>
  </cdr:relSizeAnchor>
  <cdr:relSizeAnchor xmlns:cdr="http://schemas.openxmlformats.org/drawingml/2006/chartDrawing">
    <cdr:from>
      <cdr:x>0.19962</cdr:x>
      <cdr:y>0.25174</cdr:y>
    </cdr:from>
    <cdr:to>
      <cdr:x>0.19962</cdr:x>
      <cdr:y>0.46758</cdr:y>
    </cdr:to>
    <cdr:cxnSp macro="">
      <cdr:nvCxnSpPr>
        <cdr:cNvPr id="7" name="Straight Arrow Connector 6">
          <a:extLst xmlns:a="http://schemas.openxmlformats.org/drawingml/2006/main">
            <a:ext uri="{FF2B5EF4-FFF2-40B4-BE49-F238E27FC236}">
              <a16:creationId xmlns:a16="http://schemas.microsoft.com/office/drawing/2014/main" id="{60896226-92A1-4ABC-B77C-C7AA7A7B861A}"/>
            </a:ext>
          </a:extLst>
        </cdr:cNvPr>
        <cdr:cNvCxnSpPr/>
      </cdr:nvCxnSpPr>
      <cdr:spPr bwMode="gray">
        <a:xfrm xmlns:a="http://schemas.openxmlformats.org/drawingml/2006/main">
          <a:off x="1708737" y="1063022"/>
          <a:ext cx="0" cy="911438"/>
        </a:xfrm>
        <a:prstGeom xmlns:a="http://schemas.openxmlformats.org/drawingml/2006/main" prst="straightConnector1">
          <a:avLst/>
        </a:prstGeom>
        <a:noFill xmlns:a="http://schemas.openxmlformats.org/drawingml/2006/main"/>
        <a:ln xmlns:a="http://schemas.openxmlformats.org/drawingml/2006/main" w="25400">
          <a:solidFill>
            <a:schemeClr val="accent1"/>
          </a:solidFill>
          <a:round/>
          <a:headEnd/>
          <a:tailEnd type="oval" w="med" len="med"/>
        </a:ln>
        <a:effectLst xmlns:a="http://schemas.openxmlformats.org/drawingml/2006/main"/>
      </cdr:spPr>
    </cdr:cxnSp>
  </cdr:relSizeAnchor>
  <cdr:relSizeAnchor xmlns:cdr="http://schemas.openxmlformats.org/drawingml/2006/chartDrawing">
    <cdr:from>
      <cdr:x>0.42179</cdr:x>
      <cdr:y>0.21259</cdr:y>
    </cdr:from>
    <cdr:to>
      <cdr:x>0.50066</cdr:x>
      <cdr:y>0.30462</cdr:y>
    </cdr:to>
    <cdr:sp macro="" textlink="">
      <cdr:nvSpPr>
        <cdr:cNvPr id="15" name="AutoShape 4"/>
        <cdr:cNvSpPr>
          <a:spLocks xmlns:a="http://schemas.openxmlformats.org/drawingml/2006/main" noChangeArrowheads="1"/>
        </cdr:cNvSpPr>
      </cdr:nvSpPr>
      <cdr:spPr bwMode="gray">
        <a:xfrm xmlns:a="http://schemas.openxmlformats.org/drawingml/2006/main">
          <a:off x="3610457" y="897709"/>
          <a:ext cx="675111" cy="38862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 w="25400">
          <a:solidFill>
            <a:schemeClr val="accent1"/>
          </a:solidFill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91418" tIns="45709" rIns="91418" bIns="45709" anchor="ctr">
          <a:flatTx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eaLnBrk="0" fontAlgn="base" hangingPunct="0">
            <a:lnSpc>
              <a:spcPct val="90000"/>
            </a:lnSpc>
            <a:spcBef>
              <a:spcPts val="300"/>
            </a:spcBef>
            <a:spcAft>
              <a:spcPct val="0"/>
            </a:spcAft>
            <a:buClr>
              <a:schemeClr val="accent2"/>
            </a:buClr>
            <a:buSzPct val="90000"/>
            <a:tabLst>
              <a:tab pos="1603375" algn="ctr"/>
              <a:tab pos="2627313" algn="ctr"/>
            </a:tabLst>
          </a:pPr>
          <a:r>
            <a:rPr lang="en-US" sz="1600" b="1" dirty="0">
              <a:solidFill>
                <a:schemeClr val="accent1"/>
              </a:solidFill>
              <a:latin typeface="+mj-lt"/>
            </a:rPr>
            <a:t>WTC</a:t>
          </a:r>
        </a:p>
      </cdr:txBody>
    </cdr:sp>
  </cdr:relSizeAnchor>
  <cdr:relSizeAnchor xmlns:cdr="http://schemas.openxmlformats.org/drawingml/2006/chartDrawing">
    <cdr:from>
      <cdr:x>0.472</cdr:x>
      <cdr:y>0.30859</cdr:y>
    </cdr:from>
    <cdr:to>
      <cdr:x>0.472</cdr:x>
      <cdr:y>0.55691</cdr:y>
    </cdr:to>
    <cdr:cxnSp macro="">
      <cdr:nvCxnSpPr>
        <cdr:cNvPr id="16" name="Straight Arrow Connector 15">
          <a:extLst xmlns:a="http://schemas.openxmlformats.org/drawingml/2006/main">
            <a:ext uri="{FF2B5EF4-FFF2-40B4-BE49-F238E27FC236}">
              <a16:creationId xmlns:a16="http://schemas.microsoft.com/office/drawing/2014/main" id="{BE4BF7F5-3F66-4F00-89ED-3E1AD8CFDE43}"/>
            </a:ext>
          </a:extLst>
        </cdr:cNvPr>
        <cdr:cNvCxnSpPr/>
      </cdr:nvCxnSpPr>
      <cdr:spPr bwMode="gray">
        <a:xfrm xmlns:a="http://schemas.openxmlformats.org/drawingml/2006/main">
          <a:off x="4040249" y="1303107"/>
          <a:ext cx="0" cy="1048593"/>
        </a:xfrm>
        <a:prstGeom xmlns:a="http://schemas.openxmlformats.org/drawingml/2006/main" prst="straightConnector1">
          <a:avLst/>
        </a:prstGeom>
        <a:noFill xmlns:a="http://schemas.openxmlformats.org/drawingml/2006/main"/>
        <a:ln xmlns:a="http://schemas.openxmlformats.org/drawingml/2006/main" w="25400">
          <a:solidFill>
            <a:schemeClr val="accent1"/>
          </a:solidFill>
          <a:round/>
          <a:headEnd/>
          <a:tailEnd type="oval" w="med" len="med"/>
        </a:ln>
        <a:effectLst xmlns:a="http://schemas.openxmlformats.org/drawingml/2006/main"/>
      </cdr:spPr>
    </cdr:cxnSp>
  </cdr:relSizeAnchor>
  <cdr:relSizeAnchor xmlns:cdr="http://schemas.openxmlformats.org/drawingml/2006/chartDrawing">
    <cdr:from>
      <cdr:x>0.49015</cdr:x>
      <cdr:y>0.01919</cdr:y>
    </cdr:from>
    <cdr:to>
      <cdr:x>0.64894</cdr:x>
      <cdr:y>0.18211</cdr:y>
    </cdr:to>
    <cdr:grpSp>
      <cdr:nvGrpSpPr>
        <cdr:cNvPr id="21" name="Group 20">
          <a:extLst xmlns:a="http://schemas.openxmlformats.org/drawingml/2006/main">
            <a:ext uri="{FF2B5EF4-FFF2-40B4-BE49-F238E27FC236}">
              <a16:creationId xmlns:a16="http://schemas.microsoft.com/office/drawing/2014/main" id="{D5BC805F-A1D2-4C99-98E2-EAC17A87C283}"/>
            </a:ext>
          </a:extLst>
        </cdr:cNvPr>
        <cdr:cNvGrpSpPr/>
      </cdr:nvGrpSpPr>
      <cdr:grpSpPr bwMode="gray">
        <a:xfrm xmlns:a="http://schemas.openxmlformats.org/drawingml/2006/main">
          <a:off x="4195586" y="81035"/>
          <a:ext cx="1359211" cy="687970"/>
          <a:chOff x="4409474" y="-5538944"/>
          <a:chExt cx="1359220" cy="1473123"/>
        </a:xfrm>
      </cdr:grpSpPr>
      <cdr:sp macro="" textlink="">
        <cdr:nvSpPr>
          <cdr:cNvPr id="22" name="AutoShape 4"/>
          <cdr:cNvSpPr>
            <a:spLocks xmlns:a="http://schemas.openxmlformats.org/drawingml/2006/main" noChangeArrowheads="1"/>
          </cdr:cNvSpPr>
        </cdr:nvSpPr>
        <cdr:spPr bwMode="gray">
          <a:xfrm xmlns:a="http://schemas.openxmlformats.org/drawingml/2006/main">
            <a:off x="4409474" y="-5538944"/>
            <a:ext cx="1359220" cy="981791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bg1"/>
          </a:solidFill>
          <a:ln xmlns:a="http://schemas.openxmlformats.org/drawingml/2006/main" w="25400">
            <a:solidFill>
              <a:schemeClr val="accent1"/>
            </a:solidFill>
            <a:miter lim="800000"/>
            <a:headEnd/>
            <a:tailEnd/>
          </a:ln>
          <a:effectLst xmlns:a="http://schemas.openxmlformats.org/drawingml/2006/main"/>
        </cdr:spPr>
        <cdr:txBody>
          <a:bodyPr xmlns:a="http://schemas.openxmlformats.org/drawingml/2006/main" wrap="square" lIns="91418" tIns="45709" rIns="91418" bIns="45709" anchor="ctr">
            <a:flatTx/>
          </a:bodyPr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90000"/>
              <a:tabLst>
                <a:tab pos="1603375" algn="ctr"/>
                <a:tab pos="2627313" algn="ctr"/>
              </a:tabLst>
            </a:pPr>
            <a:r>
              <a:rPr lang="en-US" sz="1600" b="1" dirty="0">
                <a:solidFill>
                  <a:schemeClr val="accent1"/>
                </a:solidFill>
                <a:latin typeface="+mj-lt"/>
              </a:rPr>
              <a:t>Katrina, Rita, Wilma</a:t>
            </a:r>
          </a:p>
        </cdr:txBody>
      </cdr:sp>
      <cdr:cxnSp macro="">
        <cdr:nvCxnSpPr>
          <cdr:cNvPr id="23" name="Straight Arrow Connector 22">
            <a:extLst xmlns:a="http://schemas.openxmlformats.org/drawingml/2006/main">
              <a:ext uri="{FF2B5EF4-FFF2-40B4-BE49-F238E27FC236}">
                <a16:creationId xmlns:a16="http://schemas.microsoft.com/office/drawing/2014/main" id="{22264B7F-0BF3-48E7-AEDC-FCE7658BE083}"/>
              </a:ext>
            </a:extLst>
          </cdr:cNvPr>
          <cdr:cNvCxnSpPr/>
        </cdr:nvCxnSpPr>
        <cdr:spPr bwMode="gray">
          <a:xfrm xmlns:a="http://schemas.openxmlformats.org/drawingml/2006/main">
            <a:off x="5139417" y="-4521228"/>
            <a:ext cx="0" cy="455407"/>
          </a:xfrm>
          <a:prstGeom xmlns:a="http://schemas.openxmlformats.org/drawingml/2006/main" prst="straightConnector1">
            <a:avLst/>
          </a:prstGeom>
          <a:noFill xmlns:a="http://schemas.openxmlformats.org/drawingml/2006/main"/>
          <a:ln xmlns:a="http://schemas.openxmlformats.org/drawingml/2006/main" w="25400">
            <a:solidFill>
              <a:schemeClr val="accent1"/>
            </a:solidFill>
            <a:round/>
            <a:headEnd/>
            <a:tailEnd type="oval" w="med" len="med"/>
          </a:ln>
          <a:effectLst xmlns:a="http://schemas.openxmlformats.org/drawingml/2006/main"/>
        </cdr:spPr>
      </cdr:cxnSp>
    </cdr:grp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0.02347</cdr:y>
    </cdr:from>
    <cdr:to>
      <cdr:x>1</cdr:x>
      <cdr:y>0.08259</cdr:y>
    </cdr:to>
    <cdr:sp macro="" textlink="">
      <cdr:nvSpPr>
        <cdr:cNvPr id="2" name="PPTShape_0">
          <a:extLst xmlns:a="http://schemas.openxmlformats.org/drawingml/2006/main">
            <a:ext uri="{FF2B5EF4-FFF2-40B4-BE49-F238E27FC236}">
              <a16:creationId xmlns:a16="http://schemas.microsoft.com/office/drawing/2014/main" id="{8F3790DB-0E03-4DF3-9FED-C53E8915ED53}"/>
            </a:ext>
          </a:extLst>
        </cdr:cNvPr>
        <cdr:cNvSpPr>
          <a:spLocks xmlns:a="http://schemas.openxmlformats.org/drawingml/2006/main" noChangeArrowheads="1"/>
        </cdr:cNvSpPr>
      </cdr:nvSpPr>
      <cdr:spPr bwMode="black">
        <a:xfrm xmlns:a="http://schemas.openxmlformats.org/drawingml/2006/main">
          <a:off x="0" y="87970"/>
          <a:ext cx="4148137" cy="2215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algn="ctr">
          <a:noFill/>
          <a:miter lim="800000"/>
          <a:headEnd/>
          <a:tailEnd/>
        </a:ln>
      </cdr:spPr>
      <cdr:txBody>
        <a:bodyPr xmlns:a="http://schemas.openxmlformats.org/drawingml/2006/main" lIns="0" tIns="0" rIns="0" bIns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defTabSz="85725">
            <a:lnSpc>
              <a:spcPct val="90000"/>
            </a:lnSpc>
            <a:spcBef>
              <a:spcPct val="20000"/>
            </a:spcBef>
          </a:pPr>
          <a:r>
            <a:rPr lang="en-US" sz="1600" b="1" dirty="0">
              <a:solidFill>
                <a:srgbClr val="225A7A"/>
              </a:solidFill>
              <a:latin typeface="Arial" charset="0"/>
              <a:cs typeface="Arial" charset="0"/>
            </a:rPr>
            <a:t>$ Volume Through Q2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0.02347</cdr:y>
    </cdr:from>
    <cdr:to>
      <cdr:x>1</cdr:x>
      <cdr:y>0.08259</cdr:y>
    </cdr:to>
    <cdr:sp macro="" textlink="">
      <cdr:nvSpPr>
        <cdr:cNvPr id="2" name="PPTShape_0">
          <a:extLst xmlns:a="http://schemas.openxmlformats.org/drawingml/2006/main">
            <a:ext uri="{FF2B5EF4-FFF2-40B4-BE49-F238E27FC236}">
              <a16:creationId xmlns:a16="http://schemas.microsoft.com/office/drawing/2014/main" id="{77CFD691-9D59-4C09-BA49-ABC0AE494A7F}"/>
            </a:ext>
          </a:extLst>
        </cdr:cNvPr>
        <cdr:cNvSpPr>
          <a:spLocks xmlns:a="http://schemas.openxmlformats.org/drawingml/2006/main" noChangeArrowheads="1"/>
        </cdr:cNvSpPr>
      </cdr:nvSpPr>
      <cdr:spPr bwMode="black">
        <a:xfrm xmlns:a="http://schemas.openxmlformats.org/drawingml/2006/main">
          <a:off x="-4668838" y="87970"/>
          <a:ext cx="4151312" cy="2215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algn="ctr">
          <a:noFill/>
          <a:miter lim="800000"/>
          <a:headEnd/>
          <a:tailEnd/>
        </a:ln>
      </cdr:spPr>
      <cdr:txBody>
        <a:bodyPr xmlns:a="http://schemas.openxmlformats.org/drawingml/2006/main" lIns="0" tIns="0" rIns="0" bIns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defTabSz="85725">
            <a:lnSpc>
              <a:spcPct val="90000"/>
            </a:lnSpc>
            <a:spcBef>
              <a:spcPct val="20000"/>
            </a:spcBef>
          </a:pPr>
          <a:r>
            <a:rPr lang="en-US" sz="1600" b="1" dirty="0">
              <a:solidFill>
                <a:srgbClr val="225A7A"/>
              </a:solidFill>
              <a:latin typeface="Arial" charset="0"/>
              <a:cs typeface="Arial" charset="0"/>
            </a:rPr>
            <a:t>Number of Deals Through Q3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</cdr:x>
      <cdr:y>0.02347</cdr:y>
    </cdr:from>
    <cdr:to>
      <cdr:x>0.86346</cdr:x>
      <cdr:y>0.08831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AC60B255-0A49-4AEF-8D40-8B942DBEF88F}"/>
            </a:ext>
          </a:extLst>
        </cdr:cNvPr>
        <cdr:cNvSpPr txBox="1"/>
      </cdr:nvSpPr>
      <cdr:spPr>
        <a:xfrm xmlns:a="http://schemas.openxmlformats.org/drawingml/2006/main">
          <a:off x="0" y="87970"/>
          <a:ext cx="3581766" cy="24301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rtlCol="0">
          <a:noAutofit/>
        </a:bodyPr>
        <a:lstStyle xmlns:a="http://schemas.openxmlformats.org/drawingml/2006/main"/>
        <a:p xmlns:a="http://schemas.openxmlformats.org/drawingml/2006/main">
          <a:pPr>
            <a:lnSpc>
              <a:spcPct val="90000"/>
            </a:lnSpc>
            <a:spcBef>
              <a:spcPts val="1200"/>
            </a:spcBef>
            <a:buClr>
              <a:srgbClr val="337DBE"/>
            </a:buClr>
            <a:buSzPct val="77000"/>
          </a:pPr>
          <a:r>
            <a:rPr lang="en-US" sz="1400" b="1" dirty="0"/>
            <a:t>Growth in Annual Revenue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0.01224</cdr:x>
      <cdr:y>0.03702</cdr:y>
    </cdr:from>
    <cdr:to>
      <cdr:x>0.87504</cdr:x>
      <cdr:y>0.10186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4C5A9328-157E-4631-AA6E-128B316B2A93}"/>
            </a:ext>
          </a:extLst>
        </cdr:cNvPr>
        <cdr:cNvSpPr txBox="1"/>
      </cdr:nvSpPr>
      <cdr:spPr>
        <a:xfrm xmlns:a="http://schemas.openxmlformats.org/drawingml/2006/main">
          <a:off x="50800" y="52487"/>
          <a:ext cx="3581766" cy="9191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lnSpc>
              <a:spcPct val="90000"/>
            </a:lnSpc>
            <a:spcBef>
              <a:spcPts val="1200"/>
            </a:spcBef>
            <a:buClr>
              <a:srgbClr val="337DBE"/>
            </a:buClr>
            <a:buSzPct val="77000"/>
          </a:pPr>
          <a:r>
            <a:rPr lang="en-US" sz="1400" b="1" dirty="0"/>
            <a:t>Growth in Annual Revenue, Q2 2018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0.92349</cdr:x>
      <cdr:y>0.64776</cdr:y>
    </cdr:from>
    <cdr:to>
      <cdr:x>0.94201</cdr:x>
      <cdr:y>0.73751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50ED8483-114B-4BC5-937F-8DB1A250DA71}"/>
            </a:ext>
          </a:extLst>
        </cdr:cNvPr>
        <cdr:cNvCxnSpPr/>
      </cdr:nvCxnSpPr>
      <cdr:spPr>
        <a:xfrm xmlns:a="http://schemas.openxmlformats.org/drawingml/2006/main" flipV="1">
          <a:off x="3830762" y="2471911"/>
          <a:ext cx="76810" cy="342505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0.88551</cdr:x>
      <cdr:y>0.34463</cdr:y>
    </cdr:from>
    <cdr:to>
      <cdr:x>0.9318</cdr:x>
      <cdr:y>0.37488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F5386148-BBAC-40D5-823B-AED8D1CC70B8}"/>
            </a:ext>
          </a:extLst>
        </cdr:cNvPr>
        <cdr:cNvCxnSpPr/>
      </cdr:nvCxnSpPr>
      <cdr:spPr>
        <a:xfrm xmlns:a="http://schemas.openxmlformats.org/drawingml/2006/main" flipH="1">
          <a:off x="3673218" y="1312714"/>
          <a:ext cx="192011" cy="115219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0.90612</cdr:x>
      <cdr:y>0.10996</cdr:y>
    </cdr:from>
    <cdr:to>
      <cdr:x>0.9339</cdr:x>
      <cdr:y>0.24296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49E847E8-101C-47C0-8A02-24F5AD25841B}"/>
            </a:ext>
          </a:extLst>
        </cdr:cNvPr>
        <cdr:cNvCxnSpPr/>
      </cdr:nvCxnSpPr>
      <cdr:spPr>
        <a:xfrm xmlns:a="http://schemas.openxmlformats.org/drawingml/2006/main">
          <a:off x="3758714" y="412801"/>
          <a:ext cx="115215" cy="499265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0.87685</cdr:x>
      <cdr:y>0.62148</cdr:y>
    </cdr:from>
    <cdr:to>
      <cdr:x>0.95092</cdr:x>
      <cdr:y>0.68286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444E55A6-B535-4856-A07A-7B011D77C65A}"/>
            </a:ext>
          </a:extLst>
        </cdr:cNvPr>
        <cdr:cNvCxnSpPr/>
      </cdr:nvCxnSpPr>
      <cdr:spPr>
        <a:xfrm xmlns:a="http://schemas.openxmlformats.org/drawingml/2006/main">
          <a:off x="3637314" y="2333050"/>
          <a:ext cx="307232" cy="23043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sz="105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0D53B4-B4FE-442B-BCF3-9023F49641CC}" type="datetimeFigureOut">
              <a:rPr lang="en-US" sz="1050" smtClean="0"/>
              <a:t>Crop Insurance</a:t>
            </a:fld>
            <a:endParaRPr lang="en-US" sz="105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sz="105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E3EEC0-60C9-482C-B113-4433E60F7642}" type="slidenum">
              <a:rPr lang="en-US" sz="1050" smtClean="0"/>
              <a:t>‹#›</a:t>
            </a:fld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2625604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320675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0" y="8866597"/>
            <a:ext cx="6856413" cy="27581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9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fld id="{D5F8523C-8729-40F0-9536-D6C4CA3AD2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Notes Placeholder 1"/>
          <p:cNvSpPr>
            <a:spLocks noGrp="1"/>
          </p:cNvSpPr>
          <p:nvPr>
            <p:ph type="body" sz="quarter" idx="3"/>
          </p:nvPr>
        </p:nvSpPr>
        <p:spPr>
          <a:xfrm>
            <a:off x="685800" y="3609975"/>
            <a:ext cx="5486400" cy="51435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48429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171450" indent="-171450" algn="l" defTabSz="914400" rtl="0" eaLnBrk="1" latinLnBrk="0" hangingPunct="1">
      <a:lnSpc>
        <a:spcPct val="90000"/>
      </a:lnSpc>
      <a:spcBef>
        <a:spcPts val="1200"/>
      </a:spcBef>
      <a:buClr>
        <a:srgbClr val="337DBE"/>
      </a:buClr>
      <a:buSzPct val="77000"/>
      <a:buFont typeface="Wingdings 3" panose="05040102010807070707" pitchFamily="18" charset="2"/>
      <a:buChar char="y"/>
      <a:defRPr lang="en-US" sz="1200" kern="1200" dirty="0" smtClean="0">
        <a:solidFill>
          <a:schemeClr val="tx1"/>
        </a:solidFill>
        <a:effectLst/>
        <a:latin typeface="+mn-lt"/>
        <a:ea typeface="+mn-ea"/>
        <a:cs typeface="+mn-cs"/>
      </a:defRPr>
    </a:lvl1pPr>
    <a:lvl2pPr marL="342900" indent="-142875" algn="l" defTabSz="914400" rtl="0" eaLnBrk="1" latinLnBrk="0" hangingPunct="1">
      <a:lnSpc>
        <a:spcPct val="90000"/>
      </a:lnSpc>
      <a:spcBef>
        <a:spcPts val="600"/>
      </a:spcBef>
      <a:buClr>
        <a:srgbClr val="337DBE"/>
      </a:buClr>
      <a:buFont typeface="Wingdings" panose="05000000000000000000" pitchFamily="2" charset="2"/>
      <a:buChar char="w"/>
      <a:defRPr lang="en-US" sz="1100" kern="1200" dirty="0" smtClean="0">
        <a:solidFill>
          <a:schemeClr val="tx1"/>
        </a:solidFill>
        <a:effectLst/>
        <a:latin typeface="+mn-lt"/>
        <a:ea typeface="+mn-ea"/>
        <a:cs typeface="+mn-cs"/>
      </a:defRPr>
    </a:lvl2pPr>
    <a:lvl3pPr marL="514350" indent="-119063" algn="l" defTabSz="914400" rtl="0" eaLnBrk="1" latinLnBrk="0" hangingPunct="1">
      <a:lnSpc>
        <a:spcPct val="90000"/>
      </a:lnSpc>
      <a:spcBef>
        <a:spcPts val="300"/>
      </a:spcBef>
      <a:buClr>
        <a:srgbClr val="337DBE"/>
      </a:buClr>
      <a:buFont typeface="Arial" pitchFamily="34" charset="0"/>
      <a:buChar char="–"/>
      <a:defRPr lang="en-US" sz="1000" kern="1200" dirty="0" smtClean="0">
        <a:solidFill>
          <a:schemeClr val="tx1"/>
        </a:solidFill>
        <a:effectLst/>
        <a:latin typeface="+mn-lt"/>
        <a:ea typeface="+mn-ea"/>
        <a:cs typeface="+mn-cs"/>
      </a:defRPr>
    </a:lvl3pPr>
    <a:lvl4pPr marL="685800" indent="-107950" algn="l" defTabSz="914400" rtl="0" eaLnBrk="1" latinLnBrk="0" hangingPunct="1">
      <a:lnSpc>
        <a:spcPct val="90000"/>
      </a:lnSpc>
      <a:spcBef>
        <a:spcPts val="200"/>
      </a:spcBef>
      <a:buClr>
        <a:srgbClr val="337DBE"/>
      </a:buClr>
      <a:buFont typeface="Wingdings" pitchFamily="2" charset="2"/>
      <a:buChar char="§"/>
      <a:defRPr lang="en-US" sz="900" kern="1200" dirty="0" smtClean="0">
        <a:solidFill>
          <a:schemeClr val="tx1"/>
        </a:solidFill>
        <a:effectLst/>
        <a:latin typeface="+mn-lt"/>
        <a:ea typeface="+mn-ea"/>
        <a:cs typeface="+mn-cs"/>
      </a:defRPr>
    </a:lvl4pPr>
    <a:lvl5pPr marL="800100" indent="-95250" algn="l" defTabSz="914400" rtl="0" eaLnBrk="1" latinLnBrk="0" hangingPunct="1">
      <a:lnSpc>
        <a:spcPct val="90000"/>
      </a:lnSpc>
      <a:spcBef>
        <a:spcPts val="100"/>
      </a:spcBef>
      <a:buClr>
        <a:srgbClr val="337DBE"/>
      </a:buClr>
      <a:buSzPct val="100000"/>
      <a:buFont typeface="Arial" panose="020B0604020202020204" pitchFamily="34" charset="0"/>
      <a:buChar char="»"/>
      <a:defRPr lang="en-US" sz="800" kern="1200" dirty="0">
        <a:solidFill>
          <a:schemeClr val="tx1"/>
        </a:solidFill>
        <a:effectLst/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4172510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320675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9255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Image Placeholder 2"/>
          <p:cNvSpPr>
            <a:spLocks noGrp="1" noRot="1" noChangeAspect="1"/>
          </p:cNvSpPr>
          <p:nvPr>
            <p:ph type="sldImg"/>
          </p:nvPr>
        </p:nvSpPr>
        <p:spPr>
          <a:xfrm>
            <a:off x="1412875" y="325438"/>
            <a:ext cx="4184650" cy="3138487"/>
          </a:xfrm>
        </p:spPr>
      </p:sp>
      <p:sp>
        <p:nvSpPr>
          <p:cNvPr id="4" name="Notes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5061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3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085168" y="9046823"/>
            <a:ext cx="690779" cy="247989"/>
          </a:xfrm>
        </p:spPr>
        <p:txBody>
          <a:bodyPr/>
          <a:lstStyle/>
          <a:p>
            <a:pPr>
              <a:defRPr/>
            </a:pPr>
            <a:fld id="{CD8EFDAD-DD28-475D-8809-5E3173A7941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215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2791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Image Placeholder 2"/>
          <p:cNvSpPr>
            <a:spLocks noGrp="1" noRot="1" noChangeAspect="1"/>
          </p:cNvSpPr>
          <p:nvPr>
            <p:ph type="sldImg"/>
          </p:nvPr>
        </p:nvSpPr>
        <p:spPr>
          <a:xfrm>
            <a:off x="1412875" y="325438"/>
            <a:ext cx="4184650" cy="3138487"/>
          </a:xfrm>
        </p:spPr>
      </p:sp>
      <p:sp>
        <p:nvSpPr>
          <p:cNvPr id="4" name="Notes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1761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3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5858BD08-603D-48F8-9A20-C039EB7A66EE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Slide Image Placeholder 2"/>
          <p:cNvSpPr>
            <a:spLocks noGrp="1" noRot="1" noChangeAspect="1"/>
          </p:cNvSpPr>
          <p:nvPr>
            <p:ph type="sldImg"/>
          </p:nvPr>
        </p:nvSpPr>
        <p:spPr>
          <a:xfrm>
            <a:off x="1412875" y="325438"/>
            <a:ext cx="4184650" cy="3138487"/>
          </a:xfrm>
        </p:spPr>
      </p:sp>
      <p:sp>
        <p:nvSpPr>
          <p:cNvPr id="4" name="Notes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0060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3"/>
          <p:cNvSpPr txBox="1">
            <a:spLocks noGrp="1" noChangeArrowheads="1"/>
          </p:cNvSpPr>
          <p:nvPr/>
        </p:nvSpPr>
        <p:spPr bwMode="auto">
          <a:xfrm>
            <a:off x="4204970" y="6723489"/>
            <a:ext cx="941507" cy="247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801" tIns="46413" rIns="45801" bIns="46413" anchor="b">
            <a:spAutoFit/>
          </a:bodyPr>
          <a:lstStyle/>
          <a:p>
            <a:pPr algn="ctr" defTabSz="928629" fontAlgn="base">
              <a:spcBef>
                <a:spcPct val="0"/>
              </a:spcBef>
              <a:spcAft>
                <a:spcPct val="0"/>
              </a:spcAft>
            </a:pPr>
            <a:fld id="{10D51B6F-E5CE-42ED-829B-9910A1E4B827}" type="slidenum">
              <a:rPr lang="en-US" sz="1000">
                <a:solidFill>
                  <a:srgbClr val="000000"/>
                </a:solidFill>
                <a:latin typeface="Arial" charset="0"/>
                <a:cs typeface="Arial" charset="0"/>
              </a:rPr>
              <a:pPr algn="ctr" defTabSz="928629"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0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34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320675"/>
            <a:ext cx="4114800" cy="3086100"/>
          </a:xfrm>
          <a:ln/>
        </p:spPr>
      </p:sp>
      <p:sp>
        <p:nvSpPr>
          <p:cNvPr id="234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88679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3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471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 defTabSz="94471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 defTabSz="94471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 defTabSz="94471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 defTabSz="94471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defTabSz="9447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defTabSz="9447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defTabSz="9447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defTabSz="9447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2B0E9B5-36A5-4C65-9FC0-7A7FC996B372}" type="slidenum">
              <a:rPr lang="en-US" altLang="en-US" smtClean="0"/>
              <a:pPr/>
              <a:t>18</a:t>
            </a:fld>
            <a:endParaRPr lang="en-US" altLang="en-US" dirty="0"/>
          </a:p>
        </p:txBody>
      </p:sp>
      <p:sp>
        <p:nvSpPr>
          <p:cNvPr id="3" name="Slide Image Placeholder 2"/>
          <p:cNvSpPr>
            <a:spLocks noGrp="1" noRot="1" noChangeAspect="1"/>
          </p:cNvSpPr>
          <p:nvPr>
            <p:ph type="sldImg"/>
          </p:nvPr>
        </p:nvSpPr>
        <p:spPr>
          <a:xfrm>
            <a:off x="1412875" y="325438"/>
            <a:ext cx="4184650" cy="3138487"/>
          </a:xfrm>
        </p:spPr>
      </p:sp>
      <p:sp>
        <p:nvSpPr>
          <p:cNvPr id="4" name="Notes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538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3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4471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 defTabSz="94471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 defTabSz="94471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 defTabSz="94471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 defTabSz="94471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defTabSz="9447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defTabSz="9447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defTabSz="9447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defTabSz="9447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2B0E9B5-36A5-4C65-9FC0-7A7FC996B372}" type="slidenum">
              <a:rPr lang="en-US" altLang="en-US" smtClean="0"/>
              <a:pPr/>
              <a:t>19</a:t>
            </a:fld>
            <a:endParaRPr lang="en-US" altLang="en-US" dirty="0"/>
          </a:p>
        </p:txBody>
      </p:sp>
      <p:sp>
        <p:nvSpPr>
          <p:cNvPr id="3" name="Slide Image Placeholder 2"/>
          <p:cNvSpPr>
            <a:spLocks noGrp="1" noRot="1" noChangeAspect="1"/>
          </p:cNvSpPr>
          <p:nvPr>
            <p:ph type="sldImg"/>
          </p:nvPr>
        </p:nvSpPr>
        <p:spPr>
          <a:xfrm>
            <a:off x="1412875" y="325438"/>
            <a:ext cx="4184650" cy="3138487"/>
          </a:xfrm>
        </p:spPr>
      </p:sp>
      <p:sp>
        <p:nvSpPr>
          <p:cNvPr id="4" name="Notes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4742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75" y="325438"/>
            <a:ext cx="4184650" cy="3138487"/>
          </a:xfrm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2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834" indent="-285705" defTabSz="93012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821" indent="-228564" defTabSz="93012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9948" indent="-228564" defTabSz="93012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077" indent="-228564" defTabSz="93012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205" indent="-228564" defTabSz="9301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333" indent="-228564" defTabSz="9301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461" indent="-228564" defTabSz="9301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5589" indent="-228564" defTabSz="9301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BE7FC54-9E5C-4662-9649-B3108D5371A3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0883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119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2875" y="325438"/>
            <a:ext cx="4184650" cy="3138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7809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8588" y="325438"/>
            <a:ext cx="4148137" cy="3111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3266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1371600" y="320675"/>
            <a:ext cx="4114800" cy="3086100"/>
          </a:xfrm>
        </p:spPr>
      </p:sp>
      <p:sp>
        <p:nvSpPr>
          <p:cNvPr id="7" name="Notes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8593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1371600" y="320675"/>
            <a:ext cx="4114800" cy="3086100"/>
          </a:xfrm>
        </p:spPr>
      </p:sp>
      <p:sp>
        <p:nvSpPr>
          <p:cNvPr id="7" name="Notes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5057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1371600" y="320675"/>
            <a:ext cx="4114800" cy="3086100"/>
          </a:xfrm>
        </p:spPr>
      </p:sp>
      <p:sp>
        <p:nvSpPr>
          <p:cNvPr id="7" name="Notes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9412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1371600" y="320675"/>
            <a:ext cx="4114800" cy="3086100"/>
          </a:xfrm>
        </p:spPr>
      </p:sp>
      <p:sp>
        <p:nvSpPr>
          <p:cNvPr id="7" name="Notes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843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1371600" y="320675"/>
            <a:ext cx="4114800" cy="3086100"/>
          </a:xfrm>
        </p:spPr>
      </p:sp>
      <p:sp>
        <p:nvSpPr>
          <p:cNvPr id="7" name="Notes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017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3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F20CA858-4905-4589-807E-FFF168BC79F2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Slide Image Placeholder 2"/>
          <p:cNvSpPr>
            <a:spLocks noGrp="1" noRot="1" noChangeAspect="1"/>
          </p:cNvSpPr>
          <p:nvPr>
            <p:ph type="sldImg"/>
          </p:nvPr>
        </p:nvSpPr>
        <p:spPr>
          <a:xfrm>
            <a:off x="1371600" y="320675"/>
            <a:ext cx="4114800" cy="3086100"/>
          </a:xfrm>
        </p:spPr>
      </p:sp>
      <p:sp>
        <p:nvSpPr>
          <p:cNvPr id="4" name="Notes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4659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/>
          </p:nvPr>
        </p:nvSpPr>
        <p:spPr>
          <a:xfrm>
            <a:off x="1371600" y="320675"/>
            <a:ext cx="4114800" cy="3086100"/>
          </a:xfrm>
        </p:spPr>
      </p:sp>
      <p:sp>
        <p:nvSpPr>
          <p:cNvPr id="5" name="Notes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9067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3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88225C-6672-464D-A51D-0BCF5E1B6D7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320675"/>
            <a:ext cx="4114800" cy="3086100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6602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320675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691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2875" y="325438"/>
            <a:ext cx="4184650" cy="3138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5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320675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024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F704F-957B-4CC0-A8AE-EE764F09C29A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7" name="Slide Image Placeholder 6"/>
          <p:cNvSpPr>
            <a:spLocks noGrp="1" noRot="1" noChangeAspect="1"/>
          </p:cNvSpPr>
          <p:nvPr>
            <p:ph type="sldImg"/>
          </p:nvPr>
        </p:nvSpPr>
        <p:spPr>
          <a:xfrm>
            <a:off x="1371600" y="320675"/>
            <a:ext cx="4114800" cy="3086100"/>
          </a:xfrm>
        </p:spPr>
      </p:sp>
    </p:spTree>
    <p:extLst>
      <p:ext uri="{BB962C8B-B14F-4D97-AF65-F5344CB8AC3E}">
        <p14:creationId xmlns:p14="http://schemas.microsoft.com/office/powerpoint/2010/main" val="35871528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7FB31-0C7B-4DF9-A9BC-6BD9C278B254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/>
          </p:nvPr>
        </p:nvSpPr>
        <p:spPr>
          <a:xfrm>
            <a:off x="1371600" y="320675"/>
            <a:ext cx="4114800" cy="3086100"/>
          </a:xfrm>
        </p:spPr>
      </p:sp>
    </p:spTree>
    <p:extLst>
      <p:ext uri="{BB962C8B-B14F-4D97-AF65-F5344CB8AC3E}">
        <p14:creationId xmlns:p14="http://schemas.microsoft.com/office/powerpoint/2010/main" val="7094721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2875" y="325438"/>
            <a:ext cx="4184650" cy="3138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5865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3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29163C5C-8774-45C9-882E-9C984C03A171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3" name="Slide Image Placeholder 2"/>
          <p:cNvSpPr>
            <a:spLocks noGrp="1" noRot="1" noChangeAspect="1"/>
          </p:cNvSpPr>
          <p:nvPr>
            <p:ph type="sldImg"/>
          </p:nvPr>
        </p:nvSpPr>
        <p:spPr>
          <a:xfrm>
            <a:off x="1412875" y="325438"/>
            <a:ext cx="4184650" cy="3138487"/>
          </a:xfrm>
        </p:spPr>
      </p:sp>
      <p:sp>
        <p:nvSpPr>
          <p:cNvPr id="4" name="Notes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28517632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320675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15211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3633535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2875" y="325438"/>
            <a:ext cx="4184650" cy="3138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4511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 txBox="1">
            <a:spLocks noGrp="1" noChangeArrowheads="1"/>
          </p:cNvSpPr>
          <p:nvPr/>
        </p:nvSpPr>
        <p:spPr bwMode="auto">
          <a:xfrm>
            <a:off x="3154364" y="9044544"/>
            <a:ext cx="704850" cy="250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949" tIns="46561" rIns="45949" bIns="46561" anchor="b">
            <a:spAutoFit/>
          </a:bodyPr>
          <a:lstStyle>
            <a:lvl1pPr defTabSz="931863">
              <a:lnSpc>
                <a:spcPct val="90000"/>
              </a:lnSpc>
              <a:spcBef>
                <a:spcPct val="100000"/>
              </a:spcBef>
              <a:buClr>
                <a:srgbClr val="008080"/>
              </a:buClr>
              <a:buSzPct val="85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>
              <a:lnSpc>
                <a:spcPct val="90000"/>
              </a:lnSpc>
              <a:spcBef>
                <a:spcPct val="50000"/>
              </a:spcBef>
              <a:buClr>
                <a:srgbClr val="008080"/>
              </a:buClr>
              <a:buFont typeface="Wingdings" panose="05000000000000000000" pitchFamily="2" charset="2"/>
              <a:buChar char="w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>
              <a:lnSpc>
                <a:spcPct val="90000"/>
              </a:lnSpc>
              <a:spcBef>
                <a:spcPct val="25000"/>
              </a:spcBef>
              <a:buClr>
                <a:srgbClr val="008080"/>
              </a:buClr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>
              <a:lnSpc>
                <a:spcPct val="90000"/>
              </a:lnSpc>
              <a:spcBef>
                <a:spcPct val="15000"/>
              </a:spcBef>
              <a:buClr>
                <a:srgbClr val="008080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>
              <a:lnSpc>
                <a:spcPct val="90000"/>
              </a:lnSpc>
              <a:spcBef>
                <a:spcPct val="15000"/>
              </a:spcBef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Clr>
                <a:srgbClr val="008080"/>
              </a:buClr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8EB6DB68-8936-42B3-800D-27C531B7ADDD}" type="slidenum">
              <a:rPr lang="en-US" altLang="en-US" sz="1000">
                <a:solidFill>
                  <a:srgbClr val="000000"/>
                </a:solidFill>
              </a:rPr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43</a:t>
            </a:fld>
            <a:endParaRPr lang="en-US" altLang="en-US" sz="1000">
              <a:solidFill>
                <a:srgbClr val="000000"/>
              </a:solidFill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2875" y="325438"/>
            <a:ext cx="4184650" cy="3138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1832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300"/>
              </a:spcBef>
            </a:pP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Slide Image Placeholder 6">
            <a:extLst>
              <a:ext uri="{FF2B5EF4-FFF2-40B4-BE49-F238E27FC236}">
                <a16:creationId xmlns:a16="http://schemas.microsoft.com/office/drawing/2014/main" id="{67647968-DCF8-463E-8551-63D0620C0F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841924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300"/>
              </a:spcBef>
            </a:pP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Slide Image Placeholder 6">
            <a:extLst>
              <a:ext uri="{FF2B5EF4-FFF2-40B4-BE49-F238E27FC236}">
                <a16:creationId xmlns:a16="http://schemas.microsoft.com/office/drawing/2014/main" id="{67647968-DCF8-463E-8551-63D0620C0F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4010919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300"/>
              </a:spcBef>
            </a:pP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Slide Image Placeholder 6">
            <a:extLst>
              <a:ext uri="{FF2B5EF4-FFF2-40B4-BE49-F238E27FC236}">
                <a16:creationId xmlns:a16="http://schemas.microsoft.com/office/drawing/2014/main" id="{67647968-DCF8-463E-8551-63D0620C0F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8139048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300"/>
              </a:spcBef>
            </a:pP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Slide Image Placeholder 6">
            <a:extLst>
              <a:ext uri="{FF2B5EF4-FFF2-40B4-BE49-F238E27FC236}">
                <a16:creationId xmlns:a16="http://schemas.microsoft.com/office/drawing/2014/main" id="{67647968-DCF8-463E-8551-63D0620C0F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0412346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300"/>
              </a:spcBef>
            </a:pP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Slide Image Placeholder 6">
            <a:extLst>
              <a:ext uri="{FF2B5EF4-FFF2-40B4-BE49-F238E27FC236}">
                <a16:creationId xmlns:a16="http://schemas.microsoft.com/office/drawing/2014/main" id="{67647968-DCF8-463E-8551-63D0620C0F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1046251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320675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064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1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4081" y="3351344"/>
            <a:ext cx="7772400" cy="1380744"/>
          </a:xfrm>
        </p:spPr>
        <p:txBody>
          <a:bodyPr lIns="0" tIns="0" rIns="0" bIns="0"/>
          <a:lstStyle>
            <a:lvl1pPr algn="l">
              <a:defRPr sz="36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4081" y="4933256"/>
            <a:ext cx="7772400" cy="813816"/>
          </a:xfrm>
        </p:spPr>
        <p:txBody>
          <a:bodyPr lIns="0" tIns="0" rIns="0" bIns="0"/>
          <a:lstStyle>
            <a:lvl1pPr marL="0" indent="0" algn="l">
              <a:spcBef>
                <a:spcPts val="400"/>
              </a:spcBef>
              <a:buNone/>
              <a:defRPr sz="2000">
                <a:solidFill>
                  <a:srgbClr val="072C4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4" name="Picture 13" descr="III_logo-4c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081" y="2243436"/>
            <a:ext cx="2539653" cy="75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51434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Left Two Righ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16" y="228600"/>
            <a:ext cx="8458200" cy="9509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56618" y="1188724"/>
            <a:ext cx="8454009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1133856" y="6291072"/>
            <a:ext cx="7680960" cy="41501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32"/>
          </p:nvPr>
        </p:nvSpPr>
        <p:spPr>
          <a:xfrm>
            <a:off x="4668090" y="1657349"/>
            <a:ext cx="4153168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36"/>
          </p:nvPr>
        </p:nvSpPr>
        <p:spPr>
          <a:xfrm>
            <a:off x="4668090" y="3986784"/>
            <a:ext cx="4153168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30"/>
          </p:nvPr>
        </p:nvSpPr>
        <p:spPr>
          <a:xfrm>
            <a:off x="352428" y="1657349"/>
            <a:ext cx="4153168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37"/>
          </p:nvPr>
        </p:nvSpPr>
        <p:spPr>
          <a:xfrm>
            <a:off x="352425" y="2381250"/>
            <a:ext cx="4152900" cy="37490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38"/>
          </p:nvPr>
        </p:nvSpPr>
        <p:spPr>
          <a:xfrm>
            <a:off x="4668837" y="2381249"/>
            <a:ext cx="4151376" cy="141732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39"/>
          </p:nvPr>
        </p:nvSpPr>
        <p:spPr>
          <a:xfrm>
            <a:off x="4668837" y="4712970"/>
            <a:ext cx="4151376" cy="141732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7520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eft One Righ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16" y="228600"/>
            <a:ext cx="8458200" cy="9509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56618" y="1188724"/>
            <a:ext cx="8454009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1133856" y="6291072"/>
            <a:ext cx="7680960" cy="41501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30"/>
          </p:nvPr>
        </p:nvSpPr>
        <p:spPr>
          <a:xfrm>
            <a:off x="352428" y="1657349"/>
            <a:ext cx="4153168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34"/>
          </p:nvPr>
        </p:nvSpPr>
        <p:spPr>
          <a:xfrm>
            <a:off x="352428" y="3986784"/>
            <a:ext cx="4153168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32"/>
          </p:nvPr>
        </p:nvSpPr>
        <p:spPr>
          <a:xfrm>
            <a:off x="4668090" y="1657349"/>
            <a:ext cx="4153168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5"/>
          </p:nvPr>
        </p:nvSpPr>
        <p:spPr>
          <a:xfrm>
            <a:off x="357190" y="2377439"/>
            <a:ext cx="4148137" cy="141732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36"/>
          </p:nvPr>
        </p:nvSpPr>
        <p:spPr>
          <a:xfrm>
            <a:off x="357190" y="4709160"/>
            <a:ext cx="4148137" cy="141732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37"/>
          </p:nvPr>
        </p:nvSpPr>
        <p:spPr>
          <a:xfrm>
            <a:off x="4668837" y="2378075"/>
            <a:ext cx="4151376" cy="37480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8849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16" y="228600"/>
            <a:ext cx="8458200" cy="9509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56618" y="1188724"/>
            <a:ext cx="8454009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1133856" y="6291072"/>
            <a:ext cx="7680960" cy="41501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30"/>
          </p:nvPr>
        </p:nvSpPr>
        <p:spPr>
          <a:xfrm>
            <a:off x="352428" y="1657349"/>
            <a:ext cx="4153168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32"/>
          </p:nvPr>
        </p:nvSpPr>
        <p:spPr>
          <a:xfrm>
            <a:off x="4668090" y="1657349"/>
            <a:ext cx="4153168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34"/>
          </p:nvPr>
        </p:nvSpPr>
        <p:spPr>
          <a:xfrm>
            <a:off x="352428" y="3986784"/>
            <a:ext cx="4153168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36"/>
          </p:nvPr>
        </p:nvSpPr>
        <p:spPr>
          <a:xfrm>
            <a:off x="4668090" y="3986784"/>
            <a:ext cx="4153168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7"/>
          </p:nvPr>
        </p:nvSpPr>
        <p:spPr>
          <a:xfrm>
            <a:off x="357190" y="2377440"/>
            <a:ext cx="4148137" cy="141732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38"/>
          </p:nvPr>
        </p:nvSpPr>
        <p:spPr>
          <a:xfrm>
            <a:off x="4668837" y="2378075"/>
            <a:ext cx="4151376" cy="141605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39"/>
          </p:nvPr>
        </p:nvSpPr>
        <p:spPr>
          <a:xfrm>
            <a:off x="357190" y="4709160"/>
            <a:ext cx="4148137" cy="141732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40"/>
          </p:nvPr>
        </p:nvSpPr>
        <p:spPr>
          <a:xfrm>
            <a:off x="4668838" y="4708525"/>
            <a:ext cx="4152900" cy="141763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15930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5"/>
          <p:cNvSpPr>
            <a:spLocks noGrp="1" noChangeArrowheads="1"/>
          </p:cNvSpPr>
          <p:nvPr>
            <p:ph type="dt" sz="half" idx="10"/>
          </p:nvPr>
        </p:nvSpPr>
        <p:spPr>
          <a:xfrm>
            <a:off x="85725" y="6961188"/>
            <a:ext cx="1352550" cy="1158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12/01/09 - 9pm</a:t>
            </a:r>
          </a:p>
        </p:txBody>
      </p:sp>
      <p:sp>
        <p:nvSpPr>
          <p:cNvPr id="4" name="Rectangle 106"/>
          <p:cNvSpPr>
            <a:spLocks noGrp="1" noChangeArrowheads="1"/>
          </p:cNvSpPr>
          <p:nvPr>
            <p:ph type="ftr" sz="quarter" idx="11"/>
          </p:nvPr>
        </p:nvSpPr>
        <p:spPr>
          <a:xfrm>
            <a:off x="2695575" y="6961188"/>
            <a:ext cx="3752850" cy="117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eSlide – P6466 – The Financial Crisis and the Future of the P/C</a:t>
            </a:r>
          </a:p>
        </p:txBody>
      </p:sp>
      <p:sp>
        <p:nvSpPr>
          <p:cNvPr id="5" name="Rectangle 1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01075" y="6656388"/>
            <a:ext cx="447675" cy="1158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8DDCFE-182B-49A8-B5CF-E8526483AE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7522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1168" y="228600"/>
            <a:ext cx="8741664" cy="990600"/>
          </a:xfrm>
        </p:spPr>
        <p:txBody>
          <a:bodyPr/>
          <a:lstStyle>
            <a:lvl1pPr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Titles Go At The Top In Title Case (32 </a:t>
            </a:r>
            <a:r>
              <a:rPr lang="en-US" dirty="0" err="1"/>
              <a:t>pt</a:t>
            </a:r>
            <a:r>
              <a:rPr lang="en-US" dirty="0"/>
              <a:t>) (Shift + F3 To Toggle Cases)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01168" y="6521827"/>
            <a:ext cx="4724400" cy="182880"/>
          </a:xfrm>
        </p:spPr>
        <p:txBody>
          <a:bodyPr wrap="none" lIns="0" tIns="0" rIns="0" bIns="0"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Optional Source:</a:t>
            </a:r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16"/>
          </p:nvPr>
        </p:nvSpPr>
        <p:spPr>
          <a:xfrm>
            <a:off x="8712000" y="6520041"/>
            <a:ext cx="230832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69A98C7-B28B-4C78-8980-33662FC7E88A}" type="slidenum">
              <a:rPr lang="en-US" smtClean="0"/>
              <a:pPr/>
              <a:t>‹#›</a:t>
            </a:fld>
            <a:r>
              <a:rPr lang="en-US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756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91F3B13-0870-F941-8EF4-4F32F99318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8362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2566CD2-095A-1C49-B8B6-BDE2D8727A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081" y="3351344"/>
            <a:ext cx="7772400" cy="1380744"/>
          </a:xfrm>
        </p:spPr>
        <p:txBody>
          <a:bodyPr lIns="0" tIns="0" rIns="0" bIns="0"/>
          <a:lstStyle>
            <a:lvl1pPr algn="l">
              <a:defRPr sz="3600" b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20581FD-E215-6240-96DB-F1A29B0FFF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081" y="4933256"/>
            <a:ext cx="7772400" cy="813816"/>
          </a:xfrm>
        </p:spPr>
        <p:txBody>
          <a:bodyPr lIns="0" tIns="0" rIns="0" bIns="0"/>
          <a:lstStyle>
            <a:lvl1pPr marL="0" indent="0" algn="l">
              <a:spcBef>
                <a:spcPts val="400"/>
              </a:spcBef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3CE5D40-966D-5942-A598-759FCFD399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081" y="2243431"/>
            <a:ext cx="2538267" cy="75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8546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 userDrawn="1"/>
        </p:nvSpPr>
        <p:spPr>
          <a:xfrm>
            <a:off x="2" y="0"/>
            <a:ext cx="9144229" cy="6858000"/>
          </a:xfrm>
          <a:custGeom>
            <a:avLst/>
            <a:gdLst>
              <a:gd name="connsiteX0" fmla="*/ 4515439 w 9144000"/>
              <a:gd name="connsiteY0" fmla="*/ 6862713 h 6862713"/>
              <a:gd name="connsiteX1" fmla="*/ 0 w 9144000"/>
              <a:gd name="connsiteY1" fmla="*/ 6862713 h 6862713"/>
              <a:gd name="connsiteX2" fmla="*/ 0 w 9144000"/>
              <a:gd name="connsiteY2" fmla="*/ 0 h 6862713"/>
              <a:gd name="connsiteX3" fmla="*/ 9144000 w 9144000"/>
              <a:gd name="connsiteY3" fmla="*/ 0 h 6862713"/>
              <a:gd name="connsiteX4" fmla="*/ 9144000 w 9144000"/>
              <a:gd name="connsiteY4" fmla="*/ 2215299 h 6862713"/>
              <a:gd name="connsiteX5" fmla="*/ 4515439 w 9144000"/>
              <a:gd name="connsiteY5" fmla="*/ 6862713 h 6862713"/>
              <a:gd name="connsiteX0" fmla="*/ 4515439 w 9144000"/>
              <a:gd name="connsiteY0" fmla="*/ 6862713 h 6862713"/>
              <a:gd name="connsiteX1" fmla="*/ 0 w 9144000"/>
              <a:gd name="connsiteY1" fmla="*/ 6862713 h 6862713"/>
              <a:gd name="connsiteX2" fmla="*/ 0 w 9144000"/>
              <a:gd name="connsiteY2" fmla="*/ 0 h 6862713"/>
              <a:gd name="connsiteX3" fmla="*/ 9144000 w 9144000"/>
              <a:gd name="connsiteY3" fmla="*/ 0 h 6862713"/>
              <a:gd name="connsiteX4" fmla="*/ 9141619 w 9144000"/>
              <a:gd name="connsiteY4" fmla="*/ 2234362 h 6862713"/>
              <a:gd name="connsiteX5" fmla="*/ 4515439 w 9144000"/>
              <a:gd name="connsiteY5" fmla="*/ 6862713 h 6862713"/>
              <a:gd name="connsiteX0" fmla="*/ 4515439 w 9144229"/>
              <a:gd name="connsiteY0" fmla="*/ 6862713 h 6862713"/>
              <a:gd name="connsiteX1" fmla="*/ 0 w 9144229"/>
              <a:gd name="connsiteY1" fmla="*/ 6862713 h 6862713"/>
              <a:gd name="connsiteX2" fmla="*/ 0 w 9144229"/>
              <a:gd name="connsiteY2" fmla="*/ 0 h 6862713"/>
              <a:gd name="connsiteX3" fmla="*/ 9144000 w 9144229"/>
              <a:gd name="connsiteY3" fmla="*/ 0 h 6862713"/>
              <a:gd name="connsiteX4" fmla="*/ 9144000 w 9144229"/>
              <a:gd name="connsiteY4" fmla="*/ 2231980 h 6862713"/>
              <a:gd name="connsiteX5" fmla="*/ 4515439 w 9144229"/>
              <a:gd name="connsiteY5" fmla="*/ 6862713 h 6862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229" h="6862713">
                <a:moveTo>
                  <a:pt x="4515439" y="6862713"/>
                </a:moveTo>
                <a:lnTo>
                  <a:pt x="0" y="6862713"/>
                </a:lnTo>
                <a:lnTo>
                  <a:pt x="0" y="0"/>
                </a:lnTo>
                <a:lnTo>
                  <a:pt x="9144000" y="0"/>
                </a:lnTo>
                <a:cubicBezTo>
                  <a:pt x="9143206" y="744787"/>
                  <a:pt x="9144794" y="1487193"/>
                  <a:pt x="9144000" y="2231980"/>
                </a:cubicBezTo>
                <a:lnTo>
                  <a:pt x="4515439" y="68627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704080" y="1960694"/>
            <a:ext cx="7772400" cy="1380744"/>
          </a:xfrm>
        </p:spPr>
        <p:txBody>
          <a:bodyPr lIns="0" tIns="0" rIns="0" bIns="0" anchor="b" anchorCtr="0"/>
          <a:lstStyle>
            <a:lvl1pPr algn="l"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704080" y="3542606"/>
            <a:ext cx="6949440" cy="813816"/>
          </a:xfrm>
        </p:spPr>
        <p:txBody>
          <a:bodyPr lIns="0" tIns="0" rIns="0" bIns="0"/>
          <a:lstStyle>
            <a:lvl1pPr marL="0" indent="0" algn="l">
              <a:spcBef>
                <a:spcPts val="40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59482777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16" y="232326"/>
            <a:ext cx="8458200" cy="9509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56618" y="1188724"/>
            <a:ext cx="8454009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1133856" y="6294780"/>
            <a:ext cx="7680960" cy="41501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8416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Gray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/>
          <p:cNvSpPr>
            <a:spLocks noChangeAspect="1"/>
          </p:cNvSpPr>
          <p:nvPr userDrawn="1"/>
        </p:nvSpPr>
        <p:spPr>
          <a:xfrm rot="16200000">
            <a:off x="5120640" y="2834640"/>
            <a:ext cx="4023360" cy="4023360"/>
          </a:xfrm>
          <a:prstGeom prst="rtTriangle">
            <a:avLst/>
          </a:prstGeom>
          <a:solidFill>
            <a:srgbClr val="C6C6C9">
              <a:alpha val="1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6C6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16" y="232326"/>
            <a:ext cx="8458200" cy="9509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56618" y="1188724"/>
            <a:ext cx="8454009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1133856" y="6294780"/>
            <a:ext cx="7680960" cy="41501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</p:spTree>
    <p:extLst>
      <p:ext uri="{BB962C8B-B14F-4D97-AF65-F5344CB8AC3E}">
        <p14:creationId xmlns:p14="http://schemas.microsoft.com/office/powerpoint/2010/main" val="2801696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16" y="232326"/>
            <a:ext cx="8458200" cy="9509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616" y="1883664"/>
            <a:ext cx="8458200" cy="40416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56618" y="1188724"/>
            <a:ext cx="8454009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1133856" y="6293757"/>
            <a:ext cx="7680960" cy="41501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</p:spTree>
    <p:extLst>
      <p:ext uri="{BB962C8B-B14F-4D97-AF65-F5344CB8AC3E}">
        <p14:creationId xmlns:p14="http://schemas.microsoft.com/office/powerpoint/2010/main" val="2888828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Gray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Triangle 5"/>
          <p:cNvSpPr>
            <a:spLocks noChangeAspect="1"/>
          </p:cNvSpPr>
          <p:nvPr userDrawn="1"/>
        </p:nvSpPr>
        <p:spPr>
          <a:xfrm rot="16200000">
            <a:off x="5120640" y="2834640"/>
            <a:ext cx="4023360" cy="4023360"/>
          </a:xfrm>
          <a:prstGeom prst="rtTriangle">
            <a:avLst/>
          </a:prstGeom>
          <a:solidFill>
            <a:srgbClr val="C6C6C9">
              <a:alpha val="1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6C6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16" y="232326"/>
            <a:ext cx="8458200" cy="9509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616" y="1883664"/>
            <a:ext cx="8458200" cy="40416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56618" y="1188724"/>
            <a:ext cx="8454009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1133856" y="6293757"/>
            <a:ext cx="7680960" cy="41501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</p:spTree>
    <p:extLst>
      <p:ext uri="{BB962C8B-B14F-4D97-AF65-F5344CB8AC3E}">
        <p14:creationId xmlns:p14="http://schemas.microsoft.com/office/powerpoint/2010/main" val="1538665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16" y="228600"/>
            <a:ext cx="8458200" cy="9509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56618" y="1188724"/>
            <a:ext cx="8454009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1133856" y="6294780"/>
            <a:ext cx="7680960" cy="41501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30"/>
          </p:nvPr>
        </p:nvSpPr>
        <p:spPr>
          <a:xfrm>
            <a:off x="352426" y="1657349"/>
            <a:ext cx="8467724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1"/>
          </p:nvPr>
        </p:nvSpPr>
        <p:spPr>
          <a:xfrm>
            <a:off x="352427" y="2377440"/>
            <a:ext cx="8467725" cy="37465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1936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16" y="228600"/>
            <a:ext cx="8458200" cy="9509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56618" y="1188724"/>
            <a:ext cx="8454009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1133856" y="6294779"/>
            <a:ext cx="7680960" cy="41501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30"/>
          </p:nvPr>
        </p:nvSpPr>
        <p:spPr>
          <a:xfrm>
            <a:off x="352428" y="1657349"/>
            <a:ext cx="4153168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32"/>
          </p:nvPr>
        </p:nvSpPr>
        <p:spPr>
          <a:xfrm>
            <a:off x="4668090" y="1657349"/>
            <a:ext cx="4153168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3"/>
          </p:nvPr>
        </p:nvSpPr>
        <p:spPr>
          <a:xfrm>
            <a:off x="357190" y="2377440"/>
            <a:ext cx="4148137" cy="37490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34"/>
          </p:nvPr>
        </p:nvSpPr>
        <p:spPr>
          <a:xfrm>
            <a:off x="4668837" y="2378075"/>
            <a:ext cx="4151376" cy="37480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9376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ight Triangle 13"/>
          <p:cNvSpPr>
            <a:spLocks noChangeAspect="1"/>
          </p:cNvSpPr>
          <p:nvPr userDrawn="1"/>
        </p:nvSpPr>
        <p:spPr>
          <a:xfrm rot="5400000">
            <a:off x="0" y="0"/>
            <a:ext cx="768096" cy="768096"/>
          </a:xfrm>
          <a:prstGeom prst="rtTriangle">
            <a:avLst/>
          </a:prstGeom>
          <a:solidFill>
            <a:srgbClr val="337DB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 bwMode="gray">
          <a:xfrm>
            <a:off x="8620125" y="6662377"/>
            <a:ext cx="438150" cy="120184"/>
          </a:xfrm>
          <a:prstGeom prst="rect">
            <a:avLst/>
          </a:prstGeom>
        </p:spPr>
        <p:txBody>
          <a:bodyPr wrap="square" lIns="0" tIns="0" rIns="0" bIns="0" anchor="b" anchorCtr="0"/>
          <a:lstStyle>
            <a:defPPr>
              <a:defRPr lang="en-US"/>
            </a:defPPr>
            <a:lvl1pPr marL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C0926A-889A-463A-A5EA-682F15689EEF}" type="slidenum"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pPr/>
              <a:t>‹#›</a:t>
            </a:fld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6616" y="231310"/>
            <a:ext cx="8458200" cy="95097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56616" y="1883664"/>
            <a:ext cx="8458200" cy="4041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900" y="6403975"/>
            <a:ext cx="330200" cy="304800"/>
          </a:xfrm>
          <a:prstGeom prst="rect">
            <a:avLst/>
          </a:prstGeom>
        </p:spPr>
      </p:pic>
    </p:spTree>
    <p:custDataLst>
      <p:tags r:id="rId16"/>
    </p:custDataLst>
    <p:extLst>
      <p:ext uri="{BB962C8B-B14F-4D97-AF65-F5344CB8AC3E}">
        <p14:creationId xmlns:p14="http://schemas.microsoft.com/office/powerpoint/2010/main" val="1633675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3" r:id="rId2"/>
    <p:sldLayoutId id="2147483663" r:id="rId3"/>
    <p:sldLayoutId id="2147483654" r:id="rId4"/>
    <p:sldLayoutId id="2147483664" r:id="rId5"/>
    <p:sldLayoutId id="2147483650" r:id="rId6"/>
    <p:sldLayoutId id="2147483665" r:id="rId7"/>
    <p:sldLayoutId id="2147483655" r:id="rId8"/>
    <p:sldLayoutId id="2147483656" r:id="rId9"/>
    <p:sldLayoutId id="2147483658" r:id="rId10"/>
    <p:sldLayoutId id="2147483659" r:id="rId11"/>
    <p:sldLayoutId id="2147483657" r:id="rId12"/>
    <p:sldLayoutId id="2147483684" r:id="rId13"/>
    <p:sldLayoutId id="2147483685" r:id="rId14"/>
  </p:sldLayoutIdLst>
  <p:txStyles>
    <p:titleStyle>
      <a:lvl1pPr algn="l" defTabSz="914400" rtl="0" eaLnBrk="1" latinLnBrk="0" hangingPunct="1">
        <a:lnSpc>
          <a:spcPct val="90000"/>
        </a:lnSpc>
        <a:spcBef>
          <a:spcPts val="0"/>
        </a:spcBef>
        <a:buNone/>
        <a:defRPr sz="3000" b="0" kern="1200">
          <a:solidFill>
            <a:srgbClr val="337DBE"/>
          </a:solidFill>
          <a:latin typeface="+mj-lt"/>
          <a:ea typeface="+mj-ea"/>
          <a:cs typeface="+mj-cs"/>
        </a:defRPr>
      </a:lvl1pPr>
    </p:titleStyle>
    <p:bodyStyle>
      <a:lvl1pPr marL="292608" indent="-292608" algn="l" defTabSz="914400" rtl="0" eaLnBrk="1" latinLnBrk="0" hangingPunct="1">
        <a:lnSpc>
          <a:spcPct val="90000"/>
        </a:lnSpc>
        <a:spcBef>
          <a:spcPts val="2000"/>
        </a:spcBef>
        <a:buClr>
          <a:srgbClr val="337DBE"/>
        </a:buClr>
        <a:buSzPct val="77000"/>
        <a:buFont typeface="Wingdings 3" panose="05040102010807070707" pitchFamily="18" charset="2"/>
        <a:buChar char="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66928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337DBE"/>
        </a:buClr>
        <a:buFont typeface="Wingdings" panose="05000000000000000000" pitchFamily="2" charset="2"/>
        <a:buChar char="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37DBE"/>
        </a:buClr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52728" indent="-219456" algn="l" defTabSz="914400" rtl="0" eaLnBrk="1" latinLnBrk="0" hangingPunct="1">
        <a:lnSpc>
          <a:spcPct val="90000"/>
        </a:lnSpc>
        <a:spcBef>
          <a:spcPts val="200"/>
        </a:spcBef>
        <a:buClr>
          <a:srgbClr val="337DBE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173736" algn="l" defTabSz="914400" rtl="0" eaLnBrk="1" latinLnBrk="0" hangingPunct="1">
        <a:lnSpc>
          <a:spcPct val="90000"/>
        </a:lnSpc>
        <a:spcBef>
          <a:spcPts val="100"/>
        </a:spcBef>
        <a:buClr>
          <a:srgbClr val="337DBE"/>
        </a:buClr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1.xml"/><Relationship Id="rId4" Type="http://schemas.openxmlformats.org/officeDocument/2006/relationships/chart" Target="../charts/char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2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3.xml"/><Relationship Id="rId4" Type="http://schemas.openxmlformats.org/officeDocument/2006/relationships/chart" Target="../charts/char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4.xml"/><Relationship Id="rId4" Type="http://schemas.openxmlformats.org/officeDocument/2006/relationships/chart" Target="../charts/char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5.xml"/><Relationship Id="rId4" Type="http://schemas.openxmlformats.org/officeDocument/2006/relationships/chart" Target="../charts/char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hyperlink" Target="https://www.census.gov/econ/currentdata/dbsearch?program=QSS&amp;startYear=2003&amp;endYear=2018&amp;categories=54T&amp;dataType=QREV&amp;geoLevel=US&amp;adjusted=1&amp;notAdjusted=1&amp;submit=GET+DATA&amp;releaseScheduleId=" TargetMode="Externa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hwa.dot.gov/policyinformation/travel_monitoring/tvt.cfm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tags" Target="../tags/tag17.xml"/><Relationship Id="rId18" Type="http://schemas.openxmlformats.org/officeDocument/2006/relationships/tags" Target="../tags/tag22.xml"/><Relationship Id="rId26" Type="http://schemas.openxmlformats.org/officeDocument/2006/relationships/image" Target="../media/image8.emf"/><Relationship Id="rId3" Type="http://schemas.openxmlformats.org/officeDocument/2006/relationships/tags" Target="../tags/tag7.xml"/><Relationship Id="rId21" Type="http://schemas.openxmlformats.org/officeDocument/2006/relationships/tags" Target="../tags/tag25.xml"/><Relationship Id="rId7" Type="http://schemas.openxmlformats.org/officeDocument/2006/relationships/tags" Target="../tags/tag11.xml"/><Relationship Id="rId12" Type="http://schemas.openxmlformats.org/officeDocument/2006/relationships/tags" Target="../tags/tag16.xml"/><Relationship Id="rId17" Type="http://schemas.openxmlformats.org/officeDocument/2006/relationships/tags" Target="../tags/tag21.xml"/><Relationship Id="rId25" Type="http://schemas.openxmlformats.org/officeDocument/2006/relationships/oleObject" Target="../embeddings/oleObject2.bin"/><Relationship Id="rId2" Type="http://schemas.openxmlformats.org/officeDocument/2006/relationships/tags" Target="../tags/tag6.xml"/><Relationship Id="rId16" Type="http://schemas.openxmlformats.org/officeDocument/2006/relationships/tags" Target="../tags/tag20.xml"/><Relationship Id="rId20" Type="http://schemas.openxmlformats.org/officeDocument/2006/relationships/tags" Target="../tags/tag24.xml"/><Relationship Id="rId1" Type="http://schemas.openxmlformats.org/officeDocument/2006/relationships/vmlDrawing" Target="../drawings/vmlDrawing2.vml"/><Relationship Id="rId6" Type="http://schemas.openxmlformats.org/officeDocument/2006/relationships/tags" Target="../tags/tag10.xml"/><Relationship Id="rId11" Type="http://schemas.openxmlformats.org/officeDocument/2006/relationships/tags" Target="../tags/tag15.xml"/><Relationship Id="rId24" Type="http://schemas.openxmlformats.org/officeDocument/2006/relationships/slideLayout" Target="../slideLayouts/slideLayout14.xml"/><Relationship Id="rId5" Type="http://schemas.openxmlformats.org/officeDocument/2006/relationships/tags" Target="../tags/tag9.xml"/><Relationship Id="rId15" Type="http://schemas.openxmlformats.org/officeDocument/2006/relationships/tags" Target="../tags/tag19.xml"/><Relationship Id="rId23" Type="http://schemas.openxmlformats.org/officeDocument/2006/relationships/tags" Target="../tags/tag27.xml"/><Relationship Id="rId10" Type="http://schemas.openxmlformats.org/officeDocument/2006/relationships/tags" Target="../tags/tag14.xml"/><Relationship Id="rId19" Type="http://schemas.openxmlformats.org/officeDocument/2006/relationships/tags" Target="../tags/tag23.xml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tags" Target="../tags/tag18.xml"/><Relationship Id="rId22" Type="http://schemas.openxmlformats.org/officeDocument/2006/relationships/tags" Target="../tags/tag26.xml"/><Relationship Id="rId27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census.gov/housing/hvs/data/histtabs.html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png"/><Relationship Id="rId18" Type="http://schemas.openxmlformats.org/officeDocument/2006/relationships/image" Target="../media/image51.jpg"/><Relationship Id="rId26" Type="http://schemas.openxmlformats.org/officeDocument/2006/relationships/image" Target="../media/image59.png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54.png"/><Relationship Id="rId34" Type="http://schemas.openxmlformats.org/officeDocument/2006/relationships/image" Target="../media/image67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5" Type="http://schemas.openxmlformats.org/officeDocument/2006/relationships/image" Target="../media/image58.png"/><Relationship Id="rId33" Type="http://schemas.openxmlformats.org/officeDocument/2006/relationships/image" Target="../media/image66.png"/><Relationship Id="rId2" Type="http://schemas.openxmlformats.org/officeDocument/2006/relationships/tags" Target="../tags/tag57.xml"/><Relationship Id="rId16" Type="http://schemas.openxmlformats.org/officeDocument/2006/relationships/image" Target="../media/image49.jpg"/><Relationship Id="rId20" Type="http://schemas.openxmlformats.org/officeDocument/2006/relationships/image" Target="../media/image53.png"/><Relationship Id="rId29" Type="http://schemas.openxmlformats.org/officeDocument/2006/relationships/image" Target="../media/image62.png"/><Relationship Id="rId1" Type="http://schemas.openxmlformats.org/officeDocument/2006/relationships/vmlDrawing" Target="../drawings/vmlDrawing5.vml"/><Relationship Id="rId6" Type="http://schemas.openxmlformats.org/officeDocument/2006/relationships/image" Target="../media/image39.emf"/><Relationship Id="rId11" Type="http://schemas.openxmlformats.org/officeDocument/2006/relationships/image" Target="../media/image44.png"/><Relationship Id="rId24" Type="http://schemas.openxmlformats.org/officeDocument/2006/relationships/image" Target="../media/image57.png"/><Relationship Id="rId32" Type="http://schemas.openxmlformats.org/officeDocument/2006/relationships/image" Target="../media/image65.png"/><Relationship Id="rId5" Type="http://schemas.openxmlformats.org/officeDocument/2006/relationships/oleObject" Target="../embeddings/oleObject5.bin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28" Type="http://schemas.openxmlformats.org/officeDocument/2006/relationships/image" Target="../media/image61.jp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31" Type="http://schemas.openxmlformats.org/officeDocument/2006/relationships/image" Target="../media/image64.png"/><Relationship Id="rId4" Type="http://schemas.openxmlformats.org/officeDocument/2006/relationships/notesSlide" Target="../notesSlides/notesSlide31.xml"/><Relationship Id="rId9" Type="http://schemas.openxmlformats.org/officeDocument/2006/relationships/image" Target="../media/image42.png"/><Relationship Id="rId14" Type="http://schemas.openxmlformats.org/officeDocument/2006/relationships/image" Target="../media/image47.jpeg"/><Relationship Id="rId22" Type="http://schemas.openxmlformats.org/officeDocument/2006/relationships/image" Target="../media/image55.png"/><Relationship Id="rId27" Type="http://schemas.openxmlformats.org/officeDocument/2006/relationships/image" Target="../media/image60.png"/><Relationship Id="rId30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70.jpg"/><Relationship Id="rId18" Type="http://schemas.openxmlformats.org/officeDocument/2006/relationships/image" Target="../media/image7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0.png"/><Relationship Id="rId12" Type="http://schemas.openxmlformats.org/officeDocument/2006/relationships/image" Target="../media/image69.gif"/><Relationship Id="rId17" Type="http://schemas.openxmlformats.org/officeDocument/2006/relationships/image" Target="../media/image74.png"/><Relationship Id="rId2" Type="http://schemas.openxmlformats.org/officeDocument/2006/relationships/tags" Target="../tags/tag58.xml"/><Relationship Id="rId16" Type="http://schemas.openxmlformats.org/officeDocument/2006/relationships/image" Target="../media/image73.jpg"/><Relationship Id="rId20" Type="http://schemas.openxmlformats.org/officeDocument/2006/relationships/image" Target="../media/image77.jpg"/><Relationship Id="rId1" Type="http://schemas.openxmlformats.org/officeDocument/2006/relationships/vmlDrawing" Target="../drawings/vmlDrawing6.vml"/><Relationship Id="rId6" Type="http://schemas.openxmlformats.org/officeDocument/2006/relationships/image" Target="../media/image6.emf"/><Relationship Id="rId11" Type="http://schemas.openxmlformats.org/officeDocument/2006/relationships/image" Target="../media/image68.png"/><Relationship Id="rId5" Type="http://schemas.openxmlformats.org/officeDocument/2006/relationships/oleObject" Target="../embeddings/oleObject6.bin"/><Relationship Id="rId15" Type="http://schemas.openxmlformats.org/officeDocument/2006/relationships/image" Target="../media/image72.png"/><Relationship Id="rId10" Type="http://schemas.openxmlformats.org/officeDocument/2006/relationships/image" Target="../media/image54.png"/><Relationship Id="rId19" Type="http://schemas.openxmlformats.org/officeDocument/2006/relationships/image" Target="../media/image76.png"/><Relationship Id="rId4" Type="http://schemas.openxmlformats.org/officeDocument/2006/relationships/notesSlide" Target="../notesSlides/notesSlide32.xml"/><Relationship Id="rId9" Type="http://schemas.openxmlformats.org/officeDocument/2006/relationships/image" Target="../media/image43.png"/><Relationship Id="rId14" Type="http://schemas.openxmlformats.org/officeDocument/2006/relationships/image" Target="../media/image71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8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9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hyperlink" Target="https://www.weforum.org/agenda/2016/01/the-fourth-industrial-revolution-what-it-means-and-how-to-respond/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chart" Target="../charts/chart24.xml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g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9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0.xml"/><Relationship Id="rId6" Type="http://schemas.openxmlformats.org/officeDocument/2006/relationships/image" Target="../media/image89.jpg"/><Relationship Id="rId5" Type="http://schemas.openxmlformats.org/officeDocument/2006/relationships/image" Target="../media/image88.png"/><Relationship Id="rId10" Type="http://schemas.openxmlformats.org/officeDocument/2006/relationships/image" Target="../media/image93.jpg"/><Relationship Id="rId4" Type="http://schemas.openxmlformats.org/officeDocument/2006/relationships/image" Target="../media/image87.png"/><Relationship Id="rId9" Type="http://schemas.openxmlformats.org/officeDocument/2006/relationships/image" Target="../media/image9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13" Type="http://schemas.openxmlformats.org/officeDocument/2006/relationships/tags" Target="../tags/tag39.xml"/><Relationship Id="rId18" Type="http://schemas.openxmlformats.org/officeDocument/2006/relationships/tags" Target="../tags/tag44.xml"/><Relationship Id="rId26" Type="http://schemas.openxmlformats.org/officeDocument/2006/relationships/image" Target="../media/image8.emf"/><Relationship Id="rId3" Type="http://schemas.openxmlformats.org/officeDocument/2006/relationships/tags" Target="../tags/tag29.xml"/><Relationship Id="rId21" Type="http://schemas.openxmlformats.org/officeDocument/2006/relationships/tags" Target="../tags/tag47.xml"/><Relationship Id="rId7" Type="http://schemas.openxmlformats.org/officeDocument/2006/relationships/tags" Target="../tags/tag33.xml"/><Relationship Id="rId12" Type="http://schemas.openxmlformats.org/officeDocument/2006/relationships/tags" Target="../tags/tag38.xml"/><Relationship Id="rId17" Type="http://schemas.openxmlformats.org/officeDocument/2006/relationships/tags" Target="../tags/tag43.xml"/><Relationship Id="rId25" Type="http://schemas.openxmlformats.org/officeDocument/2006/relationships/oleObject" Target="../embeddings/oleObject3.bin"/><Relationship Id="rId2" Type="http://schemas.openxmlformats.org/officeDocument/2006/relationships/tags" Target="../tags/tag28.xml"/><Relationship Id="rId16" Type="http://schemas.openxmlformats.org/officeDocument/2006/relationships/tags" Target="../tags/tag42.xml"/><Relationship Id="rId20" Type="http://schemas.openxmlformats.org/officeDocument/2006/relationships/tags" Target="../tags/tag46.xml"/><Relationship Id="rId1" Type="http://schemas.openxmlformats.org/officeDocument/2006/relationships/vmlDrawing" Target="../drawings/vmlDrawing3.vml"/><Relationship Id="rId6" Type="http://schemas.openxmlformats.org/officeDocument/2006/relationships/tags" Target="../tags/tag32.xml"/><Relationship Id="rId11" Type="http://schemas.openxmlformats.org/officeDocument/2006/relationships/tags" Target="../tags/tag37.xml"/><Relationship Id="rId24" Type="http://schemas.openxmlformats.org/officeDocument/2006/relationships/slideLayout" Target="../slideLayouts/slideLayout14.xml"/><Relationship Id="rId5" Type="http://schemas.openxmlformats.org/officeDocument/2006/relationships/tags" Target="../tags/tag31.xml"/><Relationship Id="rId15" Type="http://schemas.openxmlformats.org/officeDocument/2006/relationships/tags" Target="../tags/tag41.xml"/><Relationship Id="rId23" Type="http://schemas.openxmlformats.org/officeDocument/2006/relationships/tags" Target="../tags/tag49.xml"/><Relationship Id="rId10" Type="http://schemas.openxmlformats.org/officeDocument/2006/relationships/tags" Target="../tags/tag36.xml"/><Relationship Id="rId19" Type="http://schemas.openxmlformats.org/officeDocument/2006/relationships/tags" Target="../tags/tag45.xml"/><Relationship Id="rId4" Type="http://schemas.openxmlformats.org/officeDocument/2006/relationships/tags" Target="../tags/tag30.xml"/><Relationship Id="rId9" Type="http://schemas.openxmlformats.org/officeDocument/2006/relationships/tags" Target="../tags/tag35.xml"/><Relationship Id="rId14" Type="http://schemas.openxmlformats.org/officeDocument/2006/relationships/tags" Target="../tags/tag40.xml"/><Relationship Id="rId22" Type="http://schemas.openxmlformats.org/officeDocument/2006/relationships/tags" Target="../tags/tag48.xml"/><Relationship Id="rId27" Type="http://schemas.openxmlformats.org/officeDocument/2006/relationships/chart" Target="../charts/char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1.xml"/><Relationship Id="rId4" Type="http://schemas.openxmlformats.org/officeDocument/2006/relationships/hyperlink" Target="http://www.propertycasualty360.com/2013/04/17/insurance-industry-crisis-400000-positions-to-fill?slreturn=1476304299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hyperlink" Target="https://www.bea.gov/iTable/iTable.cfm?ReqID=51&amp;step=1#reqid=51&amp;step=51&amp;isuri=1&amp;5114=a&amp;5102=5" TargetMode="Externa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12" Type="http://schemas.openxmlformats.org/officeDocument/2006/relationships/image" Target="../media/image10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jpeg"/><Relationship Id="rId11" Type="http://schemas.openxmlformats.org/officeDocument/2006/relationships/image" Target="../media/image102.jpeg"/><Relationship Id="rId5" Type="http://schemas.openxmlformats.org/officeDocument/2006/relationships/image" Target="../media/image96.jpeg"/><Relationship Id="rId10" Type="http://schemas.openxmlformats.org/officeDocument/2006/relationships/image" Target="../media/image101.jpeg"/><Relationship Id="rId4" Type="http://schemas.openxmlformats.org/officeDocument/2006/relationships/image" Target="../media/image95.jpeg"/><Relationship Id="rId9" Type="http://schemas.openxmlformats.org/officeDocument/2006/relationships/image" Target="../media/image100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50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16D83-7E54-4577-A770-FAB6F7676E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081" y="3351344"/>
            <a:ext cx="7772400" cy="1380744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Insurance Market Trends and More 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C390817-9323-45E6-A821-9115BEF29D04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704081" y="4933256"/>
            <a:ext cx="7772400" cy="813816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James Lynch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chief actuary</a:t>
            </a:r>
            <a:r>
              <a:rPr lang="en-US" dirty="0">
                <a:solidFill>
                  <a:schemeClr val="bg1"/>
                </a:solidFill>
              </a:rPr>
              <a:t>				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05CF91-FCF3-43DC-87D0-4B4DC6E8C23F}"/>
              </a:ext>
            </a:extLst>
          </p:cNvPr>
          <p:cNvSpPr/>
          <p:nvPr/>
        </p:nvSpPr>
        <p:spPr>
          <a:xfrm>
            <a:off x="704081" y="6335974"/>
            <a:ext cx="6096000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lvl="0">
              <a:lnSpc>
                <a:spcPct val="90000"/>
              </a:lnSpc>
              <a:spcBef>
                <a:spcPts val="600"/>
              </a:spcBef>
              <a:buClr>
                <a:srgbClr val="337DBE"/>
              </a:buClr>
            </a:pPr>
            <a:r>
              <a:rPr lang="en-US" altLang="en-US" sz="1200" spc="50" dirty="0">
                <a:solidFill>
                  <a:schemeClr val="bg1"/>
                </a:solidFill>
                <a:sym typeface="Symbol" panose="05050102010706020507" pitchFamily="18" charset="2"/>
              </a:rPr>
              <a:t>Insurance Information Institute </a:t>
            </a:r>
            <a:r>
              <a:rPr lang="en-US" altLang="en-US" sz="1200" spc="50" dirty="0">
                <a:solidFill>
                  <a:schemeClr val="bg1"/>
                </a:solidFill>
                <a:sym typeface="Wingdings"/>
              </a:rPr>
              <a:t> Washington, DC  </a:t>
            </a:r>
            <a:r>
              <a:rPr lang="en-US" altLang="en-US" sz="1200" spc="50" dirty="0">
                <a:solidFill>
                  <a:schemeClr val="bg1"/>
                </a:solidFill>
                <a:sym typeface="Symbol" panose="05050102010706020507" pitchFamily="18" charset="2"/>
              </a:rPr>
              <a:t>New York, NY </a:t>
            </a:r>
            <a:br>
              <a:rPr lang="en-US" altLang="en-US" sz="1200" spc="50" dirty="0">
                <a:solidFill>
                  <a:schemeClr val="bg1"/>
                </a:solidFill>
                <a:sym typeface="Symbol" panose="05050102010706020507" pitchFamily="18" charset="2"/>
              </a:rPr>
            </a:br>
            <a:r>
              <a:rPr lang="en-US" altLang="en-US" sz="1200" spc="50" dirty="0">
                <a:solidFill>
                  <a:schemeClr val="bg1"/>
                </a:solidFill>
                <a:sym typeface="Symbol" panose="05050102010706020507" pitchFamily="18" charset="2"/>
              </a:rPr>
              <a:t>212.346.5533 </a:t>
            </a:r>
            <a:r>
              <a:rPr lang="en-US" altLang="en-US" sz="1200" spc="50" dirty="0">
                <a:solidFill>
                  <a:schemeClr val="bg1"/>
                </a:solidFill>
                <a:sym typeface="Wingdings"/>
              </a:rPr>
              <a:t> jamesl</a:t>
            </a:r>
            <a:r>
              <a:rPr lang="en-US" altLang="en-US" sz="1200" spc="50" dirty="0">
                <a:solidFill>
                  <a:schemeClr val="bg1"/>
                </a:solidFill>
                <a:sym typeface="Symbol" panose="05050102010706020507" pitchFamily="18" charset="2"/>
              </a:rPr>
              <a:t>@iii.org </a:t>
            </a:r>
            <a:r>
              <a:rPr lang="en-US" altLang="en-US" sz="1200" spc="50" dirty="0">
                <a:solidFill>
                  <a:schemeClr val="bg1"/>
                </a:solidFill>
                <a:sym typeface="Wingdings"/>
              </a:rPr>
              <a:t> </a:t>
            </a:r>
            <a:r>
              <a:rPr lang="en-US" altLang="en-US" sz="1200" spc="50" dirty="0">
                <a:solidFill>
                  <a:schemeClr val="bg1"/>
                </a:solidFill>
                <a:sym typeface="Symbol" panose="05050102010706020507" pitchFamily="18" charset="2"/>
              </a:rPr>
              <a:t>www.iii.org</a:t>
            </a:r>
            <a:endParaRPr lang="en-US" altLang="en-US" sz="1200" spc="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01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068C9-5787-453B-817C-57A8FCA6D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Technology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E841A07-00D7-4600-8AC0-C6BFD781075D}"/>
              </a:ext>
            </a:extLst>
          </p:cNvPr>
          <p:cNvSpPr/>
          <p:nvPr/>
        </p:nvSpPr>
        <p:spPr bwMode="gray">
          <a:xfrm>
            <a:off x="0" y="1798870"/>
            <a:ext cx="9144000" cy="373265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500" b="1" dirty="0">
              <a:solidFill>
                <a:schemeClr val="bg1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09A3C67-BB19-43D7-A569-BCBA05C0855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3471692" y="2163012"/>
            <a:ext cx="2200615" cy="2200615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7ADBA56-847A-48E0-8469-BFFD7BE0A16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592847" y="2162910"/>
            <a:ext cx="2200615" cy="2200615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B3FB3C6-FBC5-4220-8E3D-4EF4DA5E389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350537" y="2188989"/>
            <a:ext cx="2200615" cy="2200615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7" name="Content Placeholder 6"/>
          <p:cNvSpPr txBox="1">
            <a:spLocks/>
          </p:cNvSpPr>
          <p:nvPr/>
        </p:nvSpPr>
        <p:spPr bwMode="gray">
          <a:xfrm>
            <a:off x="6350540" y="4476750"/>
            <a:ext cx="2200615" cy="97155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92608" indent="-292608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28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728" indent="-219456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173736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900"/>
              </a:spcBef>
              <a:buNone/>
            </a:pPr>
            <a:r>
              <a:rPr lang="en-US" sz="1350" dirty="0">
                <a:solidFill>
                  <a:schemeClr val="bg1"/>
                </a:solidFill>
              </a:rPr>
              <a:t>Big Data </a:t>
            </a:r>
          </a:p>
          <a:p>
            <a:pPr marL="0" indent="0" algn="ctr">
              <a:spcBef>
                <a:spcPts val="900"/>
              </a:spcBef>
              <a:buNone/>
            </a:pPr>
            <a:r>
              <a:rPr lang="en-US" sz="1350" dirty="0">
                <a:solidFill>
                  <a:schemeClr val="bg1"/>
                </a:solidFill>
              </a:rPr>
              <a:t>Internet of Things </a:t>
            </a:r>
          </a:p>
          <a:p>
            <a:pPr marL="0" indent="0" algn="ctr">
              <a:spcBef>
                <a:spcPts val="900"/>
              </a:spcBef>
              <a:buNone/>
            </a:pPr>
            <a:r>
              <a:rPr lang="en-US" sz="1350" dirty="0">
                <a:solidFill>
                  <a:schemeClr val="bg1"/>
                </a:solidFill>
              </a:rPr>
              <a:t>Social Economy </a:t>
            </a:r>
          </a:p>
        </p:txBody>
      </p:sp>
      <p:sp>
        <p:nvSpPr>
          <p:cNvPr id="8" name="Content Placeholder 6"/>
          <p:cNvSpPr txBox="1">
            <a:spLocks/>
          </p:cNvSpPr>
          <p:nvPr/>
        </p:nvSpPr>
        <p:spPr bwMode="gray">
          <a:xfrm>
            <a:off x="3471693" y="4476750"/>
            <a:ext cx="2200615" cy="97155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92608" indent="-292608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28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728" indent="-219456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173736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900"/>
              </a:spcBef>
              <a:buNone/>
            </a:pPr>
            <a:r>
              <a:rPr lang="en-US" sz="1350" dirty="0">
                <a:solidFill>
                  <a:schemeClr val="bg1"/>
                </a:solidFill>
              </a:rPr>
              <a:t>“The Fourth Industrial Revolution” </a:t>
            </a:r>
          </a:p>
          <a:p>
            <a:pPr marL="0" indent="0" algn="ctr">
              <a:spcBef>
                <a:spcPts val="900"/>
              </a:spcBef>
              <a:buNone/>
            </a:pPr>
            <a:r>
              <a:rPr lang="en-US" sz="1350" dirty="0">
                <a:solidFill>
                  <a:schemeClr val="bg1"/>
                </a:solidFill>
              </a:rPr>
              <a:t>Cyber meets Physical </a:t>
            </a:r>
          </a:p>
        </p:txBody>
      </p:sp>
      <p:sp>
        <p:nvSpPr>
          <p:cNvPr id="9" name="Content Placeholder 6"/>
          <p:cNvSpPr txBox="1">
            <a:spLocks/>
          </p:cNvSpPr>
          <p:nvPr/>
        </p:nvSpPr>
        <p:spPr bwMode="gray">
          <a:xfrm>
            <a:off x="592846" y="4476750"/>
            <a:ext cx="2200615" cy="97155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92608" indent="-292608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28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728" indent="-219456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173736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900"/>
              </a:spcBef>
              <a:buNone/>
            </a:pPr>
            <a:r>
              <a:rPr lang="en-US" sz="1350" dirty="0">
                <a:solidFill>
                  <a:schemeClr val="bg1"/>
                </a:solidFill>
              </a:rPr>
              <a:t>Robotics </a:t>
            </a:r>
          </a:p>
          <a:p>
            <a:pPr marL="0" indent="0" algn="ctr">
              <a:spcBef>
                <a:spcPts val="900"/>
              </a:spcBef>
              <a:buNone/>
            </a:pPr>
            <a:r>
              <a:rPr lang="en-US" sz="1350" dirty="0">
                <a:solidFill>
                  <a:schemeClr val="bg1"/>
                </a:solidFill>
              </a:rPr>
              <a:t>Artificial Intelligence </a:t>
            </a:r>
          </a:p>
        </p:txBody>
      </p:sp>
    </p:spTree>
    <p:extLst>
      <p:ext uri="{BB962C8B-B14F-4D97-AF65-F5344CB8AC3E}">
        <p14:creationId xmlns:p14="http://schemas.microsoft.com/office/powerpoint/2010/main" val="102116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07407E-6 L 0.31484 -4.07407E-6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2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5" presetClass="path" presetSubtype="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07407E-6 L -0.31484 -4.07407E-6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42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8DE19D25-88C8-49B1-A6C9-955E758C7F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72" t="3581" r="9038" b="6399"/>
          <a:stretch/>
        </p:blipFill>
        <p:spPr bwMode="gray">
          <a:xfrm>
            <a:off x="2451101" y="1420589"/>
            <a:ext cx="6064250" cy="44805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650B76-A658-4736-B84B-5DE65DDA5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Insurance Leading Throughout History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8243143-E7D4-4AC5-BF7B-E903FBDF372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826564" y="2609309"/>
            <a:ext cx="2103120" cy="2103120"/>
          </a:xfrm>
          <a:prstGeom prst="ellipse">
            <a:avLst/>
          </a:prstGeom>
          <a:ln w="57150" cap="rnd">
            <a:solidFill>
              <a:schemeClr val="bg1"/>
            </a:solidFill>
          </a:ln>
          <a:effectLst/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1989FA2-CADB-4EDD-98A2-64ACBEC33442}"/>
              </a:ext>
            </a:extLst>
          </p:cNvPr>
          <p:cNvCxnSpPr/>
          <p:nvPr/>
        </p:nvCxnSpPr>
        <p:spPr bwMode="gray">
          <a:xfrm>
            <a:off x="1007875" y="1462762"/>
            <a:ext cx="0" cy="4611467"/>
          </a:xfrm>
          <a:prstGeom prst="line">
            <a:avLst/>
          </a:prstGeom>
          <a:ln w="38100"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8E4D8781-95A1-45AD-B75F-DA1B919A6AED}"/>
              </a:ext>
            </a:extLst>
          </p:cNvPr>
          <p:cNvSpPr/>
          <p:nvPr/>
        </p:nvSpPr>
        <p:spPr bwMode="gray">
          <a:xfrm>
            <a:off x="413518" y="5150375"/>
            <a:ext cx="1188715" cy="5486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200" b="1" dirty="0">
                <a:solidFill>
                  <a:schemeClr val="bg1"/>
                </a:solidFill>
              </a:rPr>
              <a:t>1648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8F4ED89-24FE-4ADA-93D4-D9B67BBF5E80}"/>
              </a:ext>
            </a:extLst>
          </p:cNvPr>
          <p:cNvSpPr/>
          <p:nvPr/>
        </p:nvSpPr>
        <p:spPr bwMode="gray">
          <a:xfrm>
            <a:off x="413518" y="4322275"/>
            <a:ext cx="1188715" cy="5486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200" b="1" dirty="0">
                <a:solidFill>
                  <a:schemeClr val="bg1"/>
                </a:solidFill>
              </a:rPr>
              <a:t>1784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205D3DA-DB9B-4701-90EF-E8D32B316A61}"/>
              </a:ext>
            </a:extLst>
          </p:cNvPr>
          <p:cNvSpPr/>
          <p:nvPr/>
        </p:nvSpPr>
        <p:spPr bwMode="gray">
          <a:xfrm>
            <a:off x="413518" y="3494175"/>
            <a:ext cx="1188715" cy="5486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200" b="1" dirty="0">
                <a:solidFill>
                  <a:schemeClr val="bg1"/>
                </a:solidFill>
              </a:rPr>
              <a:t>1870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087A93C-A905-4518-9297-535BD877701F}"/>
              </a:ext>
            </a:extLst>
          </p:cNvPr>
          <p:cNvSpPr/>
          <p:nvPr/>
        </p:nvSpPr>
        <p:spPr bwMode="gray">
          <a:xfrm>
            <a:off x="413518" y="2666075"/>
            <a:ext cx="1188715" cy="5486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200" b="1" dirty="0">
                <a:solidFill>
                  <a:schemeClr val="bg1"/>
                </a:solidFill>
              </a:rPr>
              <a:t>1969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59F8FC8-E1C1-459C-B01F-FD88EE261233}"/>
              </a:ext>
            </a:extLst>
          </p:cNvPr>
          <p:cNvSpPr/>
          <p:nvPr/>
        </p:nvSpPr>
        <p:spPr bwMode="gray">
          <a:xfrm>
            <a:off x="413518" y="1837975"/>
            <a:ext cx="1188715" cy="5486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200" b="1" dirty="0">
                <a:solidFill>
                  <a:schemeClr val="bg1"/>
                </a:solidFill>
              </a:rPr>
              <a:t>???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280E14F-7BD5-427C-9357-AEECB879B72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044724" y="1420589"/>
            <a:ext cx="6470626" cy="448056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1A349C44-76C2-4D73-8C72-093D3B08EB0A}"/>
              </a:ext>
            </a:extLst>
          </p:cNvPr>
          <p:cNvSpPr/>
          <p:nvPr/>
        </p:nvSpPr>
        <p:spPr bwMode="gray">
          <a:xfrm>
            <a:off x="3291840" y="5582557"/>
            <a:ext cx="5852160" cy="640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Edward Lloyd’s Coffee House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B2B868C-1BD5-46FE-988B-14A46B273C31}"/>
              </a:ext>
            </a:extLst>
          </p:cNvPr>
          <p:cNvSpPr/>
          <p:nvPr/>
        </p:nvSpPr>
        <p:spPr bwMode="gray">
          <a:xfrm>
            <a:off x="3291840" y="5582557"/>
            <a:ext cx="5852160" cy="640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Steam, Water, Mechanical Production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A97C5ADD-7F13-46F9-8EBD-B1909252558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044724" y="1420589"/>
            <a:ext cx="6470626" cy="448056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94413C4D-C2C8-4867-A1C4-243DFC7CA62E}"/>
              </a:ext>
            </a:extLst>
          </p:cNvPr>
          <p:cNvSpPr/>
          <p:nvPr/>
        </p:nvSpPr>
        <p:spPr bwMode="gray">
          <a:xfrm>
            <a:off x="3291840" y="5582557"/>
            <a:ext cx="5852160" cy="640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Division of Labor, Electricity, Mass Production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E20B11CF-65D9-48CF-A1DA-CB39045ECB5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044724" y="1420589"/>
            <a:ext cx="6470626" cy="4480560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E8724099-DFE6-4BCB-9D5A-F39BD8A48091}"/>
              </a:ext>
            </a:extLst>
          </p:cNvPr>
          <p:cNvSpPr/>
          <p:nvPr/>
        </p:nvSpPr>
        <p:spPr bwMode="gray">
          <a:xfrm>
            <a:off x="3291840" y="5582557"/>
            <a:ext cx="5852160" cy="640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Electronics, IT, Automated Production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97591712-65AE-4157-B512-F1B1EA146F3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044724" y="1420589"/>
            <a:ext cx="6470626" cy="4480560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3984A70D-5D62-4708-9BA5-3DD37A8E148A}"/>
              </a:ext>
            </a:extLst>
          </p:cNvPr>
          <p:cNvSpPr/>
          <p:nvPr/>
        </p:nvSpPr>
        <p:spPr bwMode="gray">
          <a:xfrm>
            <a:off x="3291840" y="5582557"/>
            <a:ext cx="5852160" cy="640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Cyber-Physical Systems</a:t>
            </a:r>
          </a:p>
        </p:txBody>
      </p:sp>
    </p:spTree>
    <p:extLst>
      <p:ext uri="{BB962C8B-B14F-4D97-AF65-F5344CB8AC3E}">
        <p14:creationId xmlns:p14="http://schemas.microsoft.com/office/powerpoint/2010/main" val="327060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  <p:bldP spid="37" grpId="0" animBg="1"/>
      <p:bldP spid="38" grpId="0" animBg="1"/>
      <p:bldP spid="39" grpId="0" animBg="1"/>
      <p:bldP spid="41" grpId="0" animBg="1"/>
      <p:bldP spid="41" grpId="1" animBg="1"/>
      <p:bldP spid="42" grpId="0" animBg="1"/>
      <p:bldP spid="42" grpId="1" animBg="1"/>
      <p:bldP spid="44" grpId="0" animBg="1"/>
      <p:bldP spid="44" grpId="1" animBg="1"/>
      <p:bldP spid="46" grpId="0" animBg="1"/>
      <p:bldP spid="46" grpId="1" animBg="1"/>
      <p:bldP spid="4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Insurance Industry Economic Trends  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414712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9222" name="Rectangle 3"/>
          <p:cNvSpPr>
            <a:spLocks noGrp="1" noChangeArrowheads="1"/>
          </p:cNvSpPr>
          <p:nvPr>
            <p:ph type="title"/>
          </p:nvPr>
        </p:nvSpPr>
        <p:spPr>
          <a:xfrm>
            <a:off x="573962" y="176274"/>
            <a:ext cx="7996076" cy="663635"/>
          </a:xfrm>
        </p:spPr>
        <p:txBody>
          <a:bodyPr/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U.S. Insured Catastrophe Losses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133856" y="5974257"/>
            <a:ext cx="7680960" cy="813816"/>
          </a:xfrm>
        </p:spPr>
        <p:txBody>
          <a:bodyPr/>
          <a:lstStyle/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r>
              <a:rPr lang="en-US" sz="1100" dirty="0"/>
              <a:t>*2017: Inflation-adjusted PCS estimate, subject to change.</a:t>
            </a:r>
          </a:p>
          <a:p>
            <a:r>
              <a:rPr lang="en-US" sz="1100" dirty="0"/>
              <a:t>Sources: Property Claims Service, a Verisk Analytics business; Insurance Information Institute</a:t>
            </a:r>
            <a:r>
              <a:rPr lang="en-US" sz="900" dirty="0"/>
              <a:t>.</a:t>
            </a:r>
          </a:p>
          <a:p>
            <a:endParaRPr lang="en-US" sz="900" dirty="0"/>
          </a:p>
        </p:txBody>
      </p:sp>
      <p:graphicFrame>
        <p:nvGraphicFramePr>
          <p:cNvPr id="22" name="Chart 21"/>
          <p:cNvGraphicFramePr/>
          <p:nvPr>
            <p:extLst>
              <p:ext uri="{D42A27DB-BD31-4B8C-83A1-F6EECF244321}">
                <p14:modId xmlns:p14="http://schemas.microsoft.com/office/powerpoint/2010/main" val="1641442220"/>
              </p:ext>
            </p:extLst>
          </p:nvPr>
        </p:nvGraphicFramePr>
        <p:xfrm>
          <a:off x="292100" y="971550"/>
          <a:ext cx="8559800" cy="4222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" name="Text Placeholder 4"/>
          <p:cNvSpPr txBox="1">
            <a:spLocks/>
          </p:cNvSpPr>
          <p:nvPr/>
        </p:nvSpPr>
        <p:spPr bwMode="gray">
          <a:xfrm>
            <a:off x="478971" y="5303071"/>
            <a:ext cx="8186058" cy="822960"/>
          </a:xfrm>
          <a:prstGeom prst="snip1Rect">
            <a:avLst/>
          </a:prstGeom>
          <a:solidFill>
            <a:schemeClr val="accent2"/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9144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None/>
              <a:defRPr kumimoji="0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defRPr>
            </a:lvl1pPr>
            <a:lvl2pPr indent="0">
              <a:buNone/>
              <a:defRPr sz="2000" b="1"/>
            </a:lvl2pPr>
            <a:lvl3pPr indent="0">
              <a:buNone/>
              <a:defRPr b="1"/>
            </a:lvl3pPr>
            <a:lvl4pPr indent="0">
              <a:buNone/>
              <a:defRPr sz="1600" b="1"/>
            </a:lvl4pPr>
            <a:lvl5pPr indent="0">
              <a:buNone/>
              <a:defRPr sz="1600" b="1"/>
            </a:lvl5pPr>
            <a:lvl6pPr indent="0">
              <a:buNone/>
              <a:defRPr sz="1600" b="1"/>
            </a:lvl6pPr>
            <a:lvl7pPr indent="0">
              <a:buNone/>
              <a:defRPr sz="1600" b="1"/>
            </a:lvl7pPr>
            <a:lvl8pPr indent="0">
              <a:buNone/>
              <a:defRPr sz="1600" b="1"/>
            </a:lvl8pPr>
            <a:lvl9pPr indent="0">
              <a:buNone/>
              <a:defRPr sz="1600" b="1"/>
            </a:lvl9pPr>
          </a:lstStyle>
          <a:p>
            <a:r>
              <a:rPr lang="en-US" dirty="0">
                <a:latin typeface="Arial" panose="020B0604020202020204" pitchFamily="34" charset="0"/>
              </a:rPr>
              <a:t>2017 – Worst Ever for U.S. Insured Catastrophe Losses.  Average </a:t>
            </a:r>
            <a:r>
              <a:rPr lang="en-US">
                <a:latin typeface="Arial" panose="020B0604020202020204" pitchFamily="34" charset="0"/>
              </a:rPr>
              <a:t>Insured Loss </a:t>
            </a:r>
            <a:r>
              <a:rPr lang="en-US" dirty="0">
                <a:latin typeface="Arial" panose="020B0604020202020204" pitchFamily="34" charset="0"/>
              </a:rPr>
              <a:t>per Year for </a:t>
            </a:r>
            <a:r>
              <a:rPr lang="en-US">
                <a:latin typeface="Arial" panose="020B0604020202020204" pitchFamily="34" charset="0"/>
              </a:rPr>
              <a:t>1989-2017 is </a:t>
            </a:r>
            <a:r>
              <a:rPr lang="en-US" dirty="0">
                <a:latin typeface="Arial" panose="020B0604020202020204" pitchFamily="34" charset="0"/>
              </a:rPr>
              <a:t>$22.4 B.</a:t>
            </a:r>
          </a:p>
        </p:txBody>
      </p:sp>
      <p:grpSp>
        <p:nvGrpSpPr>
          <p:cNvPr id="7" name="Group 6"/>
          <p:cNvGrpSpPr/>
          <p:nvPr/>
        </p:nvGrpSpPr>
        <p:grpSpPr bwMode="gray">
          <a:xfrm>
            <a:off x="7583528" y="201518"/>
            <a:ext cx="1359220" cy="861218"/>
            <a:chOff x="3077715" y="893732"/>
            <a:chExt cx="1359220" cy="1075184"/>
          </a:xfrm>
        </p:grpSpPr>
        <p:sp>
          <p:nvSpPr>
            <p:cNvPr id="8" name="AutoShape 4"/>
            <p:cNvSpPr>
              <a:spLocks noChangeArrowheads="1"/>
            </p:cNvSpPr>
            <p:nvPr/>
          </p:nvSpPr>
          <p:spPr bwMode="gray">
            <a:xfrm>
              <a:off x="3077715" y="893732"/>
              <a:ext cx="1359220" cy="594360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square" lIns="91418" tIns="45709" rIns="91418" bIns="45709" anchor="ctr">
              <a:flatTx/>
            </a:bodyPr>
            <a:lstStyle/>
            <a:p>
              <a:pPr algn="ctr" eaLnBrk="0" fontAlgn="base" hangingPunct="0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90000"/>
                <a:tabLst>
                  <a:tab pos="1603375" algn="ctr"/>
                  <a:tab pos="2627313" algn="ctr"/>
                </a:tabLst>
              </a:pPr>
              <a:r>
                <a:rPr lang="en-US" sz="1600" b="1" dirty="0">
                  <a:solidFill>
                    <a:schemeClr val="bg1"/>
                  </a:solidFill>
                  <a:latin typeface="+mj-lt"/>
                </a:rPr>
                <a:t>Harvey, Irma, Maria*</a:t>
              </a:r>
            </a:p>
          </p:txBody>
        </p:sp>
        <p:cxnSp>
          <p:nvCxnSpPr>
            <p:cNvPr id="9" name="Straight Arrow Connector 8"/>
            <p:cNvCxnSpPr>
              <a:cxnSpLocks/>
            </p:cNvCxnSpPr>
            <p:nvPr/>
          </p:nvCxnSpPr>
          <p:spPr bwMode="gray">
            <a:xfrm>
              <a:off x="3681824" y="1488092"/>
              <a:ext cx="0" cy="480824"/>
            </a:xfrm>
            <a:prstGeom prst="straightConnector1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 type="oval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9519020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105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 </a:t>
            </a:r>
          </a:p>
        </p:txBody>
      </p:sp>
      <p:sp>
        <p:nvSpPr>
          <p:cNvPr id="39941" name="Rectangle 1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  </a:t>
            </a:r>
          </a:p>
        </p:txBody>
      </p:sp>
      <p:sp>
        <p:nvSpPr>
          <p:cNvPr id="33798" name="Freeform 2"/>
          <p:cNvSpPr>
            <a:spLocks/>
          </p:cNvSpPr>
          <p:nvPr/>
        </p:nvSpPr>
        <p:spPr bwMode="gray">
          <a:xfrm>
            <a:off x="4424363" y="2084389"/>
            <a:ext cx="120651" cy="531812"/>
          </a:xfrm>
          <a:custGeom>
            <a:avLst/>
            <a:gdLst>
              <a:gd name="T0" fmla="*/ 0 w 102"/>
              <a:gd name="T1" fmla="*/ 2147483647 h 180"/>
              <a:gd name="T2" fmla="*/ 0 w 102"/>
              <a:gd name="T3" fmla="*/ 0 h 180"/>
              <a:gd name="T4" fmla="*/ 2147483647 w 102"/>
              <a:gd name="T5" fmla="*/ 0 h 180"/>
              <a:gd name="T6" fmla="*/ 0 60000 65536"/>
              <a:gd name="T7" fmla="*/ 0 60000 65536"/>
              <a:gd name="T8" fmla="*/ 0 60000 65536"/>
              <a:gd name="T9" fmla="*/ 0 w 102"/>
              <a:gd name="T10" fmla="*/ 0 h 180"/>
              <a:gd name="T11" fmla="*/ 102 w 102"/>
              <a:gd name="T12" fmla="*/ 180 h 1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2" h="180">
                <a:moveTo>
                  <a:pt x="0" y="180"/>
                </a:moveTo>
                <a:lnTo>
                  <a:pt x="0" y="0"/>
                </a:lnTo>
                <a:lnTo>
                  <a:pt x="102" y="0"/>
                </a:lnTo>
              </a:path>
            </a:pathLst>
          </a:custGeom>
          <a:noFill/>
          <a:ln w="12700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799" name="Rectangle 3"/>
          <p:cNvSpPr>
            <a:spLocks noGrp="1" noChangeArrowheads="1"/>
          </p:cNvSpPr>
          <p:nvPr>
            <p:ph type="title"/>
          </p:nvPr>
        </p:nvSpPr>
        <p:spPr>
          <a:xfrm>
            <a:off x="1063929" y="103844"/>
            <a:ext cx="7699375" cy="860425"/>
          </a:xfrm>
        </p:spPr>
        <p:txBody>
          <a:bodyPr/>
          <a:lstStyle/>
          <a:p>
            <a:r>
              <a:rPr lang="en-US" dirty="0"/>
              <a:t>Inflation Adjusted U.S. Catastrophe Losses by Cause of Loss, 1997–2016</a:t>
            </a:r>
            <a:r>
              <a:rPr lang="en-US" baseline="30000" dirty="0"/>
              <a:t>1</a:t>
            </a:r>
          </a:p>
        </p:txBody>
      </p:sp>
      <p:graphicFrame>
        <p:nvGraphicFramePr>
          <p:cNvPr id="2" name="Object 8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2209801" y="1635126"/>
          <a:ext cx="4384675" cy="3594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4280" name="Rectangle 5"/>
          <p:cNvSpPr>
            <a:spLocks noChangeArrowheads="1"/>
          </p:cNvSpPr>
          <p:nvPr/>
        </p:nvSpPr>
        <p:spPr bwMode="auto">
          <a:xfrm>
            <a:off x="904875" y="5603813"/>
            <a:ext cx="7916864" cy="1254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5760" tIns="0" rIns="0" bIns="137160" anchor="b">
            <a:spAutoFit/>
          </a:bodyPr>
          <a:lstStyle/>
          <a:p>
            <a:pPr eaLnBrk="0" hangingPunct="0">
              <a:lnSpc>
                <a:spcPct val="85000"/>
              </a:lnSpc>
              <a:spcBef>
                <a:spcPct val="25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n-US" sz="1000" dirty="0"/>
              <a:t>						</a:t>
            </a:r>
            <a:r>
              <a:rPr lang="en-US" sz="800" dirty="0"/>
              <a:t>	</a:t>
            </a:r>
          </a:p>
          <a:p>
            <a:pPr defTabSz="914377">
              <a:defRPr/>
            </a:pPr>
            <a:r>
              <a:rPr lang="en-US" sz="800" dirty="0"/>
              <a:t>(1) Adjusted for inflation through 2016 by ISO using the GDP implicit price deflator. Excludes catastrophes causing direct losses less than $25 million</a:t>
            </a:r>
            <a:br>
              <a:rPr lang="en-US" sz="800" dirty="0"/>
            </a:br>
            <a:r>
              <a:rPr lang="en-US" sz="800" dirty="0"/>
              <a:t> in 1997 dollars. Does not include flood damage covered by the federally administered National Flood Insurance Program.</a:t>
            </a:r>
            <a:br>
              <a:rPr lang="en-US" sz="800" dirty="0"/>
            </a:br>
            <a:r>
              <a:rPr lang="en-US" sz="800" dirty="0"/>
              <a:t>(2) Includes other wind, hail, and/or flood losses associated with catastrophes involving tornadoes.</a:t>
            </a:r>
            <a:br>
              <a:rPr lang="en-US" sz="800" dirty="0"/>
            </a:br>
            <a:r>
              <a:rPr lang="en-US" sz="800" dirty="0"/>
              <a:t>(3) Includes wildland fires.</a:t>
            </a:r>
            <a:br>
              <a:rPr lang="en-US" sz="800" dirty="0"/>
            </a:br>
            <a:r>
              <a:rPr lang="en-US" sz="800" dirty="0"/>
              <a:t>(4) Includes losses from civil disorders, water damage, utility service disruptions, and any workers compensation catastrophes generating losses</a:t>
            </a:r>
            <a:br>
              <a:rPr lang="en-US" sz="800" dirty="0"/>
            </a:br>
            <a:r>
              <a:rPr lang="en-US" sz="800" dirty="0"/>
              <a:t>in excess of PCS's threshold after adjusting for inflation.</a:t>
            </a:r>
            <a:br>
              <a:rPr lang="en-US" sz="800" dirty="0"/>
            </a:br>
            <a:br>
              <a:rPr lang="en-US" sz="800" dirty="0"/>
            </a:br>
            <a:r>
              <a:rPr lang="en-US" sz="800" dirty="0"/>
              <a:t>Source: Property Claim Services (PCS)®, a unit of </a:t>
            </a:r>
            <a:r>
              <a:rPr lang="en-US" sz="800" dirty="0" err="1"/>
              <a:t>ISO®,a</a:t>
            </a:r>
            <a:r>
              <a:rPr lang="en-US" sz="800" dirty="0"/>
              <a:t> Verisk Analytics® business.</a:t>
            </a:r>
          </a:p>
        </p:txBody>
      </p:sp>
      <p:sp>
        <p:nvSpPr>
          <p:cNvPr id="33801" name="Rectangle 7"/>
          <p:cNvSpPr>
            <a:spLocks noChangeArrowheads="1"/>
          </p:cNvSpPr>
          <p:nvPr/>
        </p:nvSpPr>
        <p:spPr bwMode="gray">
          <a:xfrm>
            <a:off x="6396038" y="3287942"/>
            <a:ext cx="2532063" cy="36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400" dirty="0"/>
              <a:t>Events Including Tornadoes (2), $168.1</a:t>
            </a:r>
          </a:p>
        </p:txBody>
      </p:sp>
      <p:sp>
        <p:nvSpPr>
          <p:cNvPr id="33802" name="Rectangle 8"/>
          <p:cNvSpPr>
            <a:spLocks noChangeArrowheads="1"/>
          </p:cNvSpPr>
          <p:nvPr/>
        </p:nvSpPr>
        <p:spPr bwMode="gray">
          <a:xfrm>
            <a:off x="4957605" y="1214489"/>
            <a:ext cx="1593851" cy="183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>
              <a:lnSpc>
                <a:spcPct val="85000"/>
              </a:lnSpc>
            </a:pPr>
            <a:r>
              <a:rPr lang="en-US" sz="1400" dirty="0"/>
              <a:t>Fires (3), $8.4</a:t>
            </a:r>
          </a:p>
        </p:txBody>
      </p:sp>
      <p:sp>
        <p:nvSpPr>
          <p:cNvPr id="33803" name="Rectangle 11"/>
          <p:cNvSpPr>
            <a:spLocks noChangeArrowheads="1"/>
          </p:cNvSpPr>
          <p:nvPr/>
        </p:nvSpPr>
        <p:spPr bwMode="gray">
          <a:xfrm>
            <a:off x="1547814" y="4760349"/>
            <a:ext cx="1831975" cy="36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sz="1400" dirty="0"/>
              <a:t>Hurricanes &amp; Tropical Storms, $161.1</a:t>
            </a:r>
          </a:p>
        </p:txBody>
      </p:sp>
      <p:sp>
        <p:nvSpPr>
          <p:cNvPr id="33804" name="Rectangle 13"/>
          <p:cNvSpPr>
            <a:spLocks noChangeArrowheads="1"/>
          </p:cNvSpPr>
          <p:nvPr/>
        </p:nvSpPr>
        <p:spPr bwMode="gray">
          <a:xfrm>
            <a:off x="737267" y="2856194"/>
            <a:ext cx="2095500" cy="183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sz="1400" dirty="0"/>
              <a:t>Wind/Hail/Flood, $29.7</a:t>
            </a:r>
          </a:p>
        </p:txBody>
      </p:sp>
      <p:sp>
        <p:nvSpPr>
          <p:cNvPr id="33805" name="Rectangle 14"/>
          <p:cNvSpPr>
            <a:spLocks noChangeArrowheads="1"/>
          </p:cNvSpPr>
          <p:nvPr/>
        </p:nvSpPr>
        <p:spPr bwMode="gray">
          <a:xfrm>
            <a:off x="1867695" y="1839349"/>
            <a:ext cx="1344612" cy="36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sz="1400" dirty="0"/>
              <a:t>Winter Storms, $28.2</a:t>
            </a:r>
          </a:p>
        </p:txBody>
      </p:sp>
      <p:sp>
        <p:nvSpPr>
          <p:cNvPr id="33807" name="Rectangle 15"/>
          <p:cNvSpPr>
            <a:spLocks noChangeArrowheads="1"/>
          </p:cNvSpPr>
          <p:nvPr/>
        </p:nvSpPr>
        <p:spPr bwMode="gray">
          <a:xfrm>
            <a:off x="1317625" y="1155419"/>
            <a:ext cx="2203451" cy="183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sz="1400" dirty="0"/>
              <a:t>Terrorism, $25.0</a:t>
            </a:r>
          </a:p>
        </p:txBody>
      </p:sp>
      <p:sp>
        <p:nvSpPr>
          <p:cNvPr id="33808" name="Freeform 2"/>
          <p:cNvSpPr>
            <a:spLocks/>
          </p:cNvSpPr>
          <p:nvPr/>
        </p:nvSpPr>
        <p:spPr bwMode="gray">
          <a:xfrm>
            <a:off x="4608767" y="1489743"/>
            <a:ext cx="425451" cy="187325"/>
          </a:xfrm>
          <a:custGeom>
            <a:avLst/>
            <a:gdLst>
              <a:gd name="T0" fmla="*/ 0 w 102"/>
              <a:gd name="T1" fmla="*/ 2147483647 h 180"/>
              <a:gd name="T2" fmla="*/ 0 w 102"/>
              <a:gd name="T3" fmla="*/ 0 h 180"/>
              <a:gd name="T4" fmla="*/ 2147483647 w 102"/>
              <a:gd name="T5" fmla="*/ 0 h 180"/>
              <a:gd name="T6" fmla="*/ 0 60000 65536"/>
              <a:gd name="T7" fmla="*/ 0 60000 65536"/>
              <a:gd name="T8" fmla="*/ 0 60000 65536"/>
              <a:gd name="T9" fmla="*/ 0 w 102"/>
              <a:gd name="T10" fmla="*/ 0 h 180"/>
              <a:gd name="T11" fmla="*/ 102 w 102"/>
              <a:gd name="T12" fmla="*/ 180 h 1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2" h="180">
                <a:moveTo>
                  <a:pt x="0" y="180"/>
                </a:moveTo>
                <a:lnTo>
                  <a:pt x="0" y="0"/>
                </a:lnTo>
                <a:lnTo>
                  <a:pt x="102" y="0"/>
                </a:lnTo>
              </a:path>
            </a:pathLst>
          </a:custGeom>
          <a:noFill/>
          <a:ln w="12700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09" name="Rectangle 8"/>
          <p:cNvSpPr>
            <a:spLocks noChangeArrowheads="1"/>
          </p:cNvSpPr>
          <p:nvPr/>
        </p:nvSpPr>
        <p:spPr bwMode="gray">
          <a:xfrm>
            <a:off x="5107036" y="1475301"/>
            <a:ext cx="1593851" cy="183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>
              <a:lnSpc>
                <a:spcPct val="85000"/>
              </a:lnSpc>
            </a:pPr>
            <a:r>
              <a:rPr lang="en-US" sz="1400" dirty="0"/>
              <a:t>Other (4), $0.8</a:t>
            </a:r>
          </a:p>
        </p:txBody>
      </p:sp>
      <p:sp>
        <p:nvSpPr>
          <p:cNvPr id="33810" name="Freeform 2"/>
          <p:cNvSpPr>
            <a:spLocks/>
          </p:cNvSpPr>
          <p:nvPr/>
        </p:nvSpPr>
        <p:spPr bwMode="gray">
          <a:xfrm rot="5400000">
            <a:off x="3577432" y="1141747"/>
            <a:ext cx="501651" cy="630237"/>
          </a:xfrm>
          <a:custGeom>
            <a:avLst/>
            <a:gdLst>
              <a:gd name="T0" fmla="*/ 0 w 102"/>
              <a:gd name="T1" fmla="*/ 2147483647 h 180"/>
              <a:gd name="T2" fmla="*/ 0 w 102"/>
              <a:gd name="T3" fmla="*/ 0 h 180"/>
              <a:gd name="T4" fmla="*/ 2147483647 w 102"/>
              <a:gd name="T5" fmla="*/ 0 h 180"/>
              <a:gd name="T6" fmla="*/ 0 60000 65536"/>
              <a:gd name="T7" fmla="*/ 0 60000 65536"/>
              <a:gd name="T8" fmla="*/ 0 60000 65536"/>
              <a:gd name="T9" fmla="*/ 0 w 102"/>
              <a:gd name="T10" fmla="*/ 0 h 180"/>
              <a:gd name="T11" fmla="*/ 102 w 102"/>
              <a:gd name="T12" fmla="*/ 180 h 1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2" h="180">
                <a:moveTo>
                  <a:pt x="0" y="180"/>
                </a:moveTo>
                <a:lnTo>
                  <a:pt x="0" y="0"/>
                </a:lnTo>
                <a:lnTo>
                  <a:pt x="102" y="0"/>
                </a:lnTo>
              </a:path>
            </a:pathLst>
          </a:custGeom>
          <a:noFill/>
          <a:ln w="12700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11" name="Freeform 2"/>
          <p:cNvSpPr>
            <a:spLocks/>
          </p:cNvSpPr>
          <p:nvPr/>
        </p:nvSpPr>
        <p:spPr bwMode="gray">
          <a:xfrm>
            <a:off x="4488165" y="1304925"/>
            <a:ext cx="425451" cy="338139"/>
          </a:xfrm>
          <a:custGeom>
            <a:avLst/>
            <a:gdLst>
              <a:gd name="T0" fmla="*/ 0 w 102"/>
              <a:gd name="T1" fmla="*/ 2147483647 h 180"/>
              <a:gd name="T2" fmla="*/ 0 w 102"/>
              <a:gd name="T3" fmla="*/ 0 h 180"/>
              <a:gd name="T4" fmla="*/ 2147483647 w 102"/>
              <a:gd name="T5" fmla="*/ 0 h 180"/>
              <a:gd name="T6" fmla="*/ 0 60000 65536"/>
              <a:gd name="T7" fmla="*/ 0 60000 65536"/>
              <a:gd name="T8" fmla="*/ 0 60000 65536"/>
              <a:gd name="T9" fmla="*/ 0 w 102"/>
              <a:gd name="T10" fmla="*/ 0 h 180"/>
              <a:gd name="T11" fmla="*/ 102 w 102"/>
              <a:gd name="T12" fmla="*/ 180 h 1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2" h="180">
                <a:moveTo>
                  <a:pt x="0" y="180"/>
                </a:moveTo>
                <a:lnTo>
                  <a:pt x="0" y="0"/>
                </a:lnTo>
                <a:lnTo>
                  <a:pt x="102" y="0"/>
                </a:lnTo>
              </a:path>
            </a:pathLst>
          </a:custGeom>
          <a:noFill/>
          <a:ln w="12700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88410"/>
      </p:ext>
    </p:extLst>
  </p:cSld>
  <p:clrMapOvr>
    <a:masterClrMapping/>
  </p:clrMapOvr>
  <p:transition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9222" name="Rectangle 3"/>
          <p:cNvSpPr>
            <a:spLocks noGrp="1" noChangeArrowheads="1"/>
          </p:cNvSpPr>
          <p:nvPr>
            <p:ph type="title"/>
          </p:nvPr>
        </p:nvSpPr>
        <p:spPr>
          <a:xfrm>
            <a:off x="947616" y="210351"/>
            <a:ext cx="7904284" cy="893816"/>
          </a:xfrm>
        </p:spPr>
        <p:txBody>
          <a:bodyPr/>
          <a:lstStyle/>
          <a:p>
            <a:r>
              <a:rPr lang="en-US" sz="2800" dirty="0"/>
              <a:t>P/C Industry Net Income After Taxes*,</a:t>
            </a:r>
            <a:br>
              <a:rPr lang="en-US" sz="2800" dirty="0"/>
            </a:br>
            <a:r>
              <a:rPr lang="en-US" sz="2800" dirty="0"/>
              <a:t>First Half of Year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154696" y="6354985"/>
            <a:ext cx="7680960" cy="415018"/>
          </a:xfrm>
        </p:spPr>
        <p:txBody>
          <a:bodyPr/>
          <a:lstStyle/>
          <a:p>
            <a:endParaRPr lang="en-US" sz="900" dirty="0"/>
          </a:p>
          <a:p>
            <a:endParaRPr lang="en-US" sz="1100" dirty="0"/>
          </a:p>
          <a:p>
            <a:r>
              <a:rPr lang="en-US" sz="1100" dirty="0"/>
              <a:t>*adjusted for inflation using the BLS CPI calculator, to 2018 dollars</a:t>
            </a:r>
            <a:br>
              <a:rPr lang="en-US" sz="1100" dirty="0"/>
            </a:br>
            <a:r>
              <a:rPr lang="en-US" sz="1100" dirty="0"/>
              <a:t>Sources: ISO, a Verisk Analytics company; Insurance Information Institute.</a:t>
            </a:r>
          </a:p>
        </p:txBody>
      </p:sp>
      <p:graphicFrame>
        <p:nvGraphicFramePr>
          <p:cNvPr id="22" name="Chart 21"/>
          <p:cNvGraphicFramePr/>
          <p:nvPr>
            <p:extLst/>
          </p:nvPr>
        </p:nvGraphicFramePr>
        <p:xfrm>
          <a:off x="275856" y="1414665"/>
          <a:ext cx="8559800" cy="4406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" name="Text Placeholder 4"/>
          <p:cNvSpPr txBox="1">
            <a:spLocks/>
          </p:cNvSpPr>
          <p:nvPr/>
        </p:nvSpPr>
        <p:spPr bwMode="gray">
          <a:xfrm>
            <a:off x="1099178" y="5674429"/>
            <a:ext cx="7601160" cy="562236"/>
          </a:xfrm>
          <a:prstGeom prst="snip1Rect">
            <a:avLst/>
          </a:prstGeom>
          <a:solidFill>
            <a:schemeClr val="accent2"/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9144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None/>
              <a:defRPr kumimoji="0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defRPr>
            </a:lvl1pPr>
            <a:lvl2pPr indent="0">
              <a:buNone/>
              <a:defRPr sz="2000" b="1"/>
            </a:lvl2pPr>
            <a:lvl3pPr indent="0">
              <a:buNone/>
              <a:defRPr b="1"/>
            </a:lvl3pPr>
            <a:lvl4pPr indent="0">
              <a:buNone/>
              <a:defRPr sz="1600" b="1"/>
            </a:lvl4pPr>
            <a:lvl5pPr indent="0">
              <a:buNone/>
              <a:defRPr sz="1600" b="1"/>
            </a:lvl5pPr>
            <a:lvl6pPr indent="0">
              <a:buNone/>
              <a:defRPr sz="1600" b="1"/>
            </a:lvl6pPr>
            <a:lvl7pPr indent="0">
              <a:buNone/>
              <a:defRPr sz="1600" b="1"/>
            </a:lvl7pPr>
            <a:lvl8pPr indent="0">
              <a:buNone/>
              <a:defRPr sz="1600" b="1"/>
            </a:lvl8pPr>
            <a:lvl9pPr indent="0">
              <a:buNone/>
              <a:defRPr sz="1600" b="1"/>
            </a:lvl9pPr>
          </a:lstStyle>
          <a:p>
            <a:r>
              <a:rPr lang="en-US" sz="1800" dirty="0">
                <a:cs typeface="Arial" charset="0"/>
              </a:rPr>
              <a:t>Industry Income Doubled in the First Half of 2018 vs. a Year Ago.</a:t>
            </a:r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292100" y="1111978"/>
            <a:ext cx="2178538" cy="2862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</a:pPr>
            <a:r>
              <a:rPr lang="en-US" sz="1400" b="1" dirty="0"/>
              <a:t>Billions, 2018 dollars</a:t>
            </a:r>
          </a:p>
        </p:txBody>
      </p:sp>
    </p:spTree>
    <p:extLst>
      <p:ext uri="{BB962C8B-B14F-4D97-AF65-F5344CB8AC3E}">
        <p14:creationId xmlns:p14="http://schemas.microsoft.com/office/powerpoint/2010/main" val="22210782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4" name="Rectangle 2"/>
          <p:cNvSpPr>
            <a:spLocks noGrp="1" noChangeArrowheads="1"/>
          </p:cNvSpPr>
          <p:nvPr>
            <p:ph type="title"/>
          </p:nvPr>
        </p:nvSpPr>
        <p:spPr>
          <a:xfrm>
            <a:off x="621837" y="278543"/>
            <a:ext cx="5333012" cy="950976"/>
          </a:xfrm>
        </p:spPr>
        <p:txBody>
          <a:bodyPr/>
          <a:lstStyle/>
          <a:p>
            <a:r>
              <a:rPr lang="en-US" dirty="0"/>
              <a:t>P/C Insurance Industry </a:t>
            </a:r>
            <a:br>
              <a:rPr lang="en-US" dirty="0"/>
            </a:br>
            <a:r>
              <a:rPr lang="en-US" dirty="0"/>
              <a:t>Combined Ratio*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858647" y="6108707"/>
            <a:ext cx="8454009" cy="638547"/>
          </a:xfrm>
        </p:spPr>
        <p:txBody>
          <a:bodyPr/>
          <a:lstStyle/>
          <a:p>
            <a:r>
              <a:rPr lang="en-US" dirty="0"/>
              <a:t>Through Q2.</a:t>
            </a:r>
          </a:p>
          <a:p>
            <a:r>
              <a:rPr lang="en-US" dirty="0"/>
              <a:t>*Excludes Mortgage &amp; Financial Guaranty insurers 2008-2014.</a:t>
            </a:r>
            <a:br>
              <a:rPr lang="en-US" dirty="0"/>
            </a:br>
            <a:r>
              <a:rPr lang="en-US" dirty="0"/>
              <a:t>Including M&amp;FG, 2008=105.1, 2009=100.7, 2010=102.4, 2011=108.1; 2012:=103.2; 2013: = 96.1; 2014: = 97.0.                              </a:t>
            </a:r>
          </a:p>
          <a:p>
            <a:r>
              <a:rPr lang="en-US" dirty="0"/>
              <a:t>Sources: A.M. Best; ISO, a Verisk Analytics company; I.I.I. projection for 2018.</a:t>
            </a:r>
          </a:p>
        </p:txBody>
      </p:sp>
      <p:graphicFrame>
        <p:nvGraphicFramePr>
          <p:cNvPr id="2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1593551"/>
              </p:ext>
            </p:extLst>
          </p:nvPr>
        </p:nvGraphicFramePr>
        <p:xfrm>
          <a:off x="202285" y="2467289"/>
          <a:ext cx="8475663" cy="3513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26" name="Group 25"/>
          <p:cNvGrpSpPr/>
          <p:nvPr/>
        </p:nvGrpSpPr>
        <p:grpSpPr>
          <a:xfrm>
            <a:off x="7124103" y="1606973"/>
            <a:ext cx="1117517" cy="2280166"/>
            <a:chOff x="1577533" y="2046013"/>
            <a:chExt cx="775142" cy="1863030"/>
          </a:xfrm>
        </p:grpSpPr>
        <p:sp>
          <p:nvSpPr>
            <p:cNvPr id="27" name="AutoShape 7"/>
            <p:cNvSpPr>
              <a:spLocks noChangeArrowheads="1"/>
            </p:cNvSpPr>
            <p:nvPr/>
          </p:nvSpPr>
          <p:spPr bwMode="gray">
            <a:xfrm>
              <a:off x="1577533" y="2046013"/>
              <a:ext cx="775142" cy="589750"/>
            </a:xfrm>
            <a:prstGeom prst="rect">
              <a:avLst/>
            </a:prstGeom>
            <a:solidFill>
              <a:schemeClr val="accent1"/>
            </a:solidFill>
            <a:ln w="28575" algn="ctr">
              <a:noFill/>
              <a:miter lim="800000"/>
              <a:headEnd/>
              <a:tailEnd/>
            </a:ln>
          </p:spPr>
          <p:txBody>
            <a:bodyPr tIns="45720" bIns="45720" anchor="ctr"/>
            <a:lstStyle/>
            <a:p>
              <a:pPr algn="ctr" eaLnBrk="0" fontAlgn="base" hangingPunct="0">
                <a:lnSpc>
                  <a:spcPct val="90000"/>
                </a:lnSpc>
                <a:spcAft>
                  <a:spcPct val="0"/>
                </a:spcAft>
                <a:buClr>
                  <a:srgbClr val="FFFFFF"/>
                </a:buClr>
                <a:buFont typeface="Wingdings" pitchFamily="2" charset="2"/>
                <a:buNone/>
              </a:pPr>
              <a:r>
                <a:rPr lang="en-US" sz="1200" b="1" dirty="0">
                  <a:solidFill>
                    <a:schemeClr val="bg1"/>
                  </a:solidFill>
                  <a:cs typeface="Arial" charset="0"/>
                </a:rPr>
                <a:t>Hurricanes, Wildfires Drive CR Higher.</a:t>
              </a:r>
            </a:p>
          </p:txBody>
        </p:sp>
        <p:cxnSp>
          <p:nvCxnSpPr>
            <p:cNvPr id="28" name="Straight Arrow Connector 27"/>
            <p:cNvCxnSpPr/>
            <p:nvPr/>
          </p:nvCxnSpPr>
          <p:spPr bwMode="gray">
            <a:xfrm>
              <a:off x="1965104" y="2643722"/>
              <a:ext cx="0" cy="1265321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2706692" y="2179736"/>
            <a:ext cx="1030597" cy="2280166"/>
            <a:chOff x="2950852" y="3276791"/>
            <a:chExt cx="1030597" cy="1784307"/>
          </a:xfrm>
        </p:grpSpPr>
        <p:sp>
          <p:nvSpPr>
            <p:cNvPr id="33" name="AutoShape 6"/>
            <p:cNvSpPr>
              <a:spLocks noChangeArrowheads="1"/>
            </p:cNvSpPr>
            <p:nvPr/>
          </p:nvSpPr>
          <p:spPr bwMode="gray">
            <a:xfrm>
              <a:off x="2950852" y="3276791"/>
              <a:ext cx="1030597" cy="795528"/>
            </a:xfrm>
            <a:prstGeom prst="rect">
              <a:avLst/>
            </a:prstGeom>
            <a:solidFill>
              <a:schemeClr val="accent3"/>
            </a:solidFill>
            <a:ln w="28575" algn="ctr">
              <a:noFill/>
              <a:miter lim="800000"/>
              <a:headEnd/>
              <a:tailEnd/>
            </a:ln>
          </p:spPr>
          <p:txBody>
            <a:bodyPr tIns="0" bIns="0" anchor="ctr"/>
            <a:lstStyle/>
            <a:p>
              <a:pPr algn="ctr" eaLnBrk="0" fontAlgn="base" hangingPunct="0">
                <a:lnSpc>
                  <a:spcPct val="90000"/>
                </a:lnSpc>
                <a:spcAft>
                  <a:spcPct val="0"/>
                </a:spcAft>
                <a:buClr>
                  <a:srgbClr val="FFFFFF"/>
                </a:buClr>
                <a:buFont typeface="Wingdings" pitchFamily="2" charset="2"/>
                <a:buNone/>
              </a:pPr>
              <a:r>
                <a:rPr lang="en-US" sz="1200" b="1" dirty="0">
                  <a:solidFill>
                    <a:schemeClr val="bg1"/>
                  </a:solidFill>
                  <a:cs typeface="Arial" charset="0"/>
                </a:rPr>
                <a:t>Best Combined Ratio Since 1949 (87.6)</a:t>
              </a:r>
            </a:p>
          </p:txBody>
        </p:sp>
        <p:cxnSp>
          <p:nvCxnSpPr>
            <p:cNvPr id="34" name="Straight Arrow Connector 33"/>
            <p:cNvCxnSpPr>
              <a:stCxn id="33" idx="2"/>
            </p:cNvCxnSpPr>
            <p:nvPr/>
          </p:nvCxnSpPr>
          <p:spPr bwMode="gray">
            <a:xfrm flipH="1">
              <a:off x="3466150" y="4072319"/>
              <a:ext cx="1" cy="988779"/>
            </a:xfrm>
            <a:prstGeom prst="straightConnector1">
              <a:avLst/>
            </a:prstGeom>
            <a:ln w="28575">
              <a:solidFill>
                <a:schemeClr val="accent3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5085652" y="1348752"/>
            <a:ext cx="1636020" cy="2234819"/>
            <a:chOff x="6212580" y="1508506"/>
            <a:chExt cx="1636020" cy="2234819"/>
          </a:xfrm>
        </p:grpSpPr>
        <p:sp>
          <p:nvSpPr>
            <p:cNvPr id="39" name="PPTShape_1"/>
            <p:cNvSpPr>
              <a:spLocks noChangeArrowheads="1"/>
            </p:cNvSpPr>
            <p:nvPr/>
          </p:nvSpPr>
          <p:spPr bwMode="gray">
            <a:xfrm>
              <a:off x="6212580" y="1508506"/>
              <a:ext cx="1636020" cy="795528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28575" algn="ctr">
              <a:noFill/>
              <a:miter lim="800000"/>
              <a:headEnd/>
              <a:tailEnd/>
            </a:ln>
          </p:spPr>
          <p:txBody>
            <a:bodyPr tIns="45720" bIns="45720" anchor="ctr"/>
            <a:lstStyle/>
            <a:p>
              <a:pPr algn="ctr" eaLnBrk="0" fontAlgn="base" hangingPunct="0">
                <a:lnSpc>
                  <a:spcPct val="90000"/>
                </a:lnSpc>
                <a:spcAft>
                  <a:spcPct val="0"/>
                </a:spcAft>
                <a:buClr>
                  <a:srgbClr val="FFFFFF"/>
                </a:buClr>
                <a:buFont typeface="Wingdings" pitchFamily="2" charset="2"/>
                <a:buNone/>
                <a:defRPr/>
              </a:pPr>
              <a:r>
                <a:rPr lang="en-US" sz="1200" b="1" dirty="0">
                  <a:solidFill>
                    <a:schemeClr val="bg1"/>
                  </a:solidFill>
                  <a:cs typeface="Arial" charset="0"/>
                </a:rPr>
                <a:t>Higher CAT Losses, Shrinking Reserve Releases, Toll of Soft Market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 bwMode="gray">
            <a:xfrm>
              <a:off x="6343650" y="2295525"/>
              <a:ext cx="0" cy="1447800"/>
            </a:xfrm>
            <a:prstGeom prst="straightConnector1">
              <a:avLst/>
            </a:prstGeom>
            <a:ln w="28575">
              <a:solidFill>
                <a:schemeClr val="accent5">
                  <a:lumMod val="50000"/>
                </a:schemeClr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5429189" y="3101431"/>
            <a:ext cx="717052" cy="817928"/>
            <a:chOff x="6616143" y="3296872"/>
            <a:chExt cx="717052" cy="817928"/>
          </a:xfrm>
        </p:grpSpPr>
        <p:sp>
          <p:nvSpPr>
            <p:cNvPr id="42" name="PPTShape_3"/>
            <p:cNvSpPr>
              <a:spLocks noChangeArrowheads="1"/>
            </p:cNvSpPr>
            <p:nvPr/>
          </p:nvSpPr>
          <p:spPr bwMode="gray">
            <a:xfrm>
              <a:off x="6616143" y="3296872"/>
              <a:ext cx="717052" cy="370519"/>
            </a:xfrm>
            <a:prstGeom prst="rect">
              <a:avLst/>
            </a:prstGeom>
            <a:solidFill>
              <a:schemeClr val="tx2"/>
            </a:solidFill>
            <a:ln w="28575" algn="ctr">
              <a:noFill/>
              <a:miter lim="800000"/>
              <a:headEnd/>
              <a:tailEnd/>
            </a:ln>
          </p:spPr>
          <p:txBody>
            <a:bodyPr tIns="45720" bIns="45720" anchor="ctr"/>
            <a:lstStyle/>
            <a:p>
              <a:pPr algn="ctr" eaLnBrk="0" fontAlgn="base" hangingPunct="0">
                <a:lnSpc>
                  <a:spcPct val="90000"/>
                </a:lnSpc>
                <a:spcAft>
                  <a:spcPct val="0"/>
                </a:spcAft>
                <a:buClr>
                  <a:srgbClr val="FFFFFF"/>
                </a:buClr>
                <a:buFont typeface="Wingdings" pitchFamily="2" charset="2"/>
                <a:buNone/>
                <a:defRPr/>
              </a:pPr>
              <a:r>
                <a:rPr lang="en-US" sz="1200" b="1" dirty="0">
                  <a:solidFill>
                    <a:schemeClr val="bg1"/>
                  </a:solidFill>
                  <a:cs typeface="Arial" charset="0"/>
                </a:rPr>
                <a:t>Sandy</a:t>
              </a:r>
            </a:p>
          </p:txBody>
        </p:sp>
        <p:cxnSp>
          <p:nvCxnSpPr>
            <p:cNvPr id="43" name="Straight Arrow Connector 42"/>
            <p:cNvCxnSpPr/>
            <p:nvPr/>
          </p:nvCxnSpPr>
          <p:spPr bwMode="gray">
            <a:xfrm>
              <a:off x="6816964" y="3629891"/>
              <a:ext cx="0" cy="484909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5732020" y="220343"/>
            <a:ext cx="1893887" cy="4283043"/>
            <a:chOff x="458788" y="1838324"/>
            <a:chExt cx="1893887" cy="4283043"/>
          </a:xfrm>
        </p:grpSpPr>
        <p:sp>
          <p:nvSpPr>
            <p:cNvPr id="56" name="AutoShape 7"/>
            <p:cNvSpPr>
              <a:spLocks noChangeArrowheads="1"/>
            </p:cNvSpPr>
            <p:nvPr/>
          </p:nvSpPr>
          <p:spPr bwMode="gray">
            <a:xfrm>
              <a:off x="458788" y="1838324"/>
              <a:ext cx="1893887" cy="797439"/>
            </a:xfrm>
            <a:prstGeom prst="rect">
              <a:avLst/>
            </a:prstGeom>
            <a:solidFill>
              <a:schemeClr val="accent1"/>
            </a:solidFill>
            <a:ln w="28575" algn="ctr">
              <a:noFill/>
              <a:miter lim="800000"/>
              <a:headEnd/>
              <a:tailEnd/>
            </a:ln>
          </p:spPr>
          <p:txBody>
            <a:bodyPr tIns="45720" bIns="45720" anchor="ctr"/>
            <a:lstStyle/>
            <a:p>
              <a:pPr algn="ctr" eaLnBrk="0" fontAlgn="base" hangingPunct="0">
                <a:lnSpc>
                  <a:spcPct val="90000"/>
                </a:lnSpc>
                <a:spcAft>
                  <a:spcPct val="0"/>
                </a:spcAft>
                <a:buClr>
                  <a:srgbClr val="FFFFFF"/>
                </a:buClr>
                <a:buFont typeface="Wingdings" pitchFamily="2" charset="2"/>
                <a:buNone/>
              </a:pPr>
              <a:r>
                <a:rPr lang="en-US" sz="1200" b="1" dirty="0">
                  <a:solidFill>
                    <a:schemeClr val="bg1"/>
                  </a:solidFill>
                  <a:cs typeface="Arial" charset="0"/>
                </a:rPr>
                <a:t>3 Consecutive Years of U/W Profits; 1</a:t>
              </a:r>
              <a:r>
                <a:rPr lang="en-US" sz="1200" b="1" baseline="30000" dirty="0">
                  <a:solidFill>
                    <a:schemeClr val="bg1"/>
                  </a:solidFill>
                  <a:cs typeface="Arial" charset="0"/>
                </a:rPr>
                <a:t>st</a:t>
              </a:r>
              <a:r>
                <a:rPr lang="en-US" sz="1200" b="1" dirty="0">
                  <a:solidFill>
                    <a:schemeClr val="bg1"/>
                  </a:solidFill>
                  <a:cs typeface="Arial" charset="0"/>
                </a:rPr>
                <a:t> time since 1971-73</a:t>
              </a:r>
            </a:p>
          </p:txBody>
        </p:sp>
        <p:cxnSp>
          <p:nvCxnSpPr>
            <p:cNvPr id="57" name="Straight Arrow Connector 56"/>
            <p:cNvCxnSpPr/>
            <p:nvPr/>
          </p:nvCxnSpPr>
          <p:spPr bwMode="gray">
            <a:xfrm>
              <a:off x="1578690" y="2608707"/>
              <a:ext cx="37207" cy="3512660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7"/>
          <p:cNvSpPr>
            <a:spLocks noChangeArrowheads="1"/>
          </p:cNvSpPr>
          <p:nvPr/>
        </p:nvSpPr>
        <p:spPr bwMode="grayWhite">
          <a:xfrm>
            <a:off x="5798675" y="4429406"/>
            <a:ext cx="1335315" cy="955614"/>
          </a:xfrm>
          <a:prstGeom prst="rect">
            <a:avLst/>
          </a:prstGeom>
          <a:noFill/>
          <a:ln w="28575">
            <a:solidFill>
              <a:srgbClr val="337DB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10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50000"/>
              </a:spcBef>
              <a:buClr>
                <a:schemeClr val="accent2"/>
              </a:buClr>
              <a:buFont typeface="Wingdings" panose="05000000000000000000" pitchFamily="2" charset="2"/>
              <a:buChar char="w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chemeClr val="accent2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1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15000"/>
              </a:spcBef>
              <a:buClr>
                <a:schemeClr val="accent2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15000"/>
              </a:spcBef>
              <a:spcAft>
                <a:spcPct val="0"/>
              </a:spcAft>
              <a:buClr>
                <a:schemeClr val="accent2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15000"/>
              </a:spcBef>
              <a:spcAft>
                <a:spcPct val="0"/>
              </a:spcAft>
              <a:buClr>
                <a:schemeClr val="accent2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15000"/>
              </a:spcBef>
              <a:spcAft>
                <a:spcPct val="0"/>
              </a:spcAft>
              <a:buClr>
                <a:schemeClr val="accent2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15000"/>
              </a:spcBef>
              <a:spcAft>
                <a:spcPct val="0"/>
              </a:spcAft>
              <a:buClr>
                <a:schemeClr val="accent2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38878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1689443"/>
              </p:ext>
            </p:extLst>
          </p:nvPr>
        </p:nvGraphicFramePr>
        <p:xfrm>
          <a:off x="414731" y="1734224"/>
          <a:ext cx="4109844" cy="3647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7107" name="Rectangle 105"/>
          <p:cNvSpPr txBox="1">
            <a:spLocks noGrp="1" noChangeArrowheads="1"/>
          </p:cNvSpPr>
          <p:nvPr/>
        </p:nvSpPr>
        <p:spPr bwMode="auto">
          <a:xfrm>
            <a:off x="1207295" y="6935391"/>
            <a:ext cx="1014413" cy="88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675">
                <a:solidFill>
                  <a:srgbClr val="FFFFFF"/>
                </a:solidFill>
                <a:latin typeface="Arial" charset="0"/>
                <a:cs typeface="Arial" charset="0"/>
              </a:rPr>
              <a:t>12/01/09 - 9pm</a:t>
            </a:r>
          </a:p>
        </p:txBody>
      </p:sp>
      <p:sp>
        <p:nvSpPr>
          <p:cNvPr id="47108" name="Rectangle 106"/>
          <p:cNvSpPr txBox="1">
            <a:spLocks noGrp="1" noChangeArrowheads="1"/>
          </p:cNvSpPr>
          <p:nvPr/>
        </p:nvSpPr>
        <p:spPr bwMode="auto">
          <a:xfrm>
            <a:off x="3164681" y="6935391"/>
            <a:ext cx="2814638" cy="88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675">
                <a:solidFill>
                  <a:srgbClr val="FFFFFF"/>
                </a:solidFill>
                <a:latin typeface="Arial" charset="0"/>
                <a:cs typeface="Arial" charset="0"/>
              </a:rPr>
              <a:t>eSlide – P6466 – The Financial Crisis and the Future of the P/C</a:t>
            </a:r>
          </a:p>
        </p:txBody>
      </p:sp>
      <p:sp>
        <p:nvSpPr>
          <p:cNvPr id="47109" name="Rectangle 110"/>
          <p:cNvSpPr txBox="1">
            <a:spLocks noGrp="1" noChangeArrowheads="1"/>
          </p:cNvSpPr>
          <p:nvPr/>
        </p:nvSpPr>
        <p:spPr bwMode="auto">
          <a:xfrm>
            <a:off x="7593807" y="5849541"/>
            <a:ext cx="335756" cy="88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</a:pPr>
            <a:fld id="{561E0CFD-BE9A-4019-957A-DD05277E56E1}" type="slidenum">
              <a:rPr lang="en-US" sz="675">
                <a:solidFill>
                  <a:srgbClr val="000000"/>
                </a:solidFill>
                <a:latin typeface="Arial" charset="0"/>
                <a:cs typeface="Arial" charset="0"/>
              </a:rPr>
              <a:pPr algn="r" eaLnBrk="0" fontAlgn="base" hangingPunct="0">
                <a:lnSpc>
                  <a:spcPct val="85000"/>
                </a:lnSpc>
                <a:spcBef>
                  <a:spcPct val="20000"/>
                </a:spcBef>
                <a:spcAft>
                  <a:spcPct val="0"/>
                </a:spcAft>
              </a:pPr>
              <a:t>17</a:t>
            </a:fld>
            <a:endParaRPr lang="en-US" sz="675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71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Policyholder Surplus By Quarter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CEDF72-2020-4E5B-BD45-9658303E0A6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71407" y="953189"/>
            <a:ext cx="4153168" cy="640080"/>
          </a:xfrm>
        </p:spPr>
        <p:txBody>
          <a:bodyPr/>
          <a:lstStyle/>
          <a:p>
            <a:r>
              <a:rPr lang="en-US" sz="1600" dirty="0"/>
              <a:t>Amount of Surplus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911E70-FFBB-426A-8E19-86C1D46EE46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677566" y="978802"/>
            <a:ext cx="4153168" cy="640080"/>
          </a:xfrm>
        </p:spPr>
        <p:txBody>
          <a:bodyPr/>
          <a:lstStyle/>
          <a:p>
            <a:r>
              <a:rPr lang="en-US" sz="1600" dirty="0"/>
              <a:t>Change from Prior Quarter</a:t>
            </a:r>
          </a:p>
        </p:txBody>
      </p:sp>
      <p:sp>
        <p:nvSpPr>
          <p:cNvPr id="47111" name="Rectangle 4"/>
          <p:cNvSpPr>
            <a:spLocks noChangeArrowheads="1"/>
          </p:cNvSpPr>
          <p:nvPr/>
        </p:nvSpPr>
        <p:spPr bwMode="auto">
          <a:xfrm>
            <a:off x="859346" y="6585917"/>
            <a:ext cx="2090616" cy="2477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274320" tIns="0" rIns="0" bIns="102870" anchor="b">
            <a:spAutoFit/>
          </a:bodyPr>
          <a:lstStyle/>
          <a:p>
            <a:pPr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FF6801"/>
              </a:buClr>
              <a:buFont typeface="Wingdings" pitchFamily="2" charset="2"/>
              <a:buNone/>
            </a:pPr>
            <a:r>
              <a:rPr lang="en-US" sz="1100" dirty="0">
                <a:solidFill>
                  <a:srgbClr val="000000"/>
                </a:solidFill>
                <a:latin typeface="Arial" charset="0"/>
                <a:cs typeface="Arial" charset="0"/>
              </a:rPr>
              <a:t>Sources: ISO, A.M .Best.</a:t>
            </a:r>
          </a:p>
        </p:txBody>
      </p:sp>
      <p:sp>
        <p:nvSpPr>
          <p:cNvPr id="47112" name="PPTShape_0"/>
          <p:cNvSpPr>
            <a:spLocks noChangeArrowheads="1"/>
          </p:cNvSpPr>
          <p:nvPr/>
        </p:nvSpPr>
        <p:spPr bwMode="black">
          <a:xfrm>
            <a:off x="414730" y="1682566"/>
            <a:ext cx="6166247" cy="2215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5725">
              <a:lnSpc>
                <a:spcPct val="90000"/>
              </a:lnSpc>
              <a:spcBef>
                <a:spcPct val="20000"/>
              </a:spcBef>
            </a:pPr>
            <a:r>
              <a:rPr lang="en-US" sz="1600" b="1" dirty="0">
                <a:solidFill>
                  <a:srgbClr val="225A7A"/>
                </a:solidFill>
                <a:latin typeface="Arial" charset="0"/>
                <a:cs typeface="Arial" charset="0"/>
              </a:rPr>
              <a:t>Billions</a:t>
            </a:r>
          </a:p>
        </p:txBody>
      </p:sp>
      <p:sp>
        <p:nvSpPr>
          <p:cNvPr id="47122" name="Text Box 5"/>
          <p:cNvSpPr txBox="1">
            <a:spLocks noChangeArrowheads="1"/>
          </p:cNvSpPr>
          <p:nvPr/>
        </p:nvSpPr>
        <p:spPr bwMode="auto">
          <a:xfrm>
            <a:off x="5492317" y="4937668"/>
            <a:ext cx="1995486" cy="655564"/>
          </a:xfrm>
          <a:prstGeom prst="rect">
            <a:avLst/>
          </a:prstGeom>
          <a:noFill/>
          <a:ln w="12700" algn="ctr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</a:pPr>
            <a:endParaRPr lang="en-US" sz="1200" b="1" i="1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</a:pPr>
            <a:endParaRPr lang="en-US" sz="12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</a:pPr>
            <a:endParaRPr lang="en-US" sz="1200" b="1" i="1" dirty="0">
              <a:solidFill>
                <a:srgbClr val="339966"/>
              </a:solidFill>
              <a:latin typeface="Arial" charset="0"/>
              <a:cs typeface="Arial" charset="0"/>
            </a:endParaRP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83CCB87C-D5E2-46AF-A34B-71E7A7909820}"/>
              </a:ext>
            </a:extLst>
          </p:cNvPr>
          <p:cNvSpPr txBox="1">
            <a:spLocks/>
          </p:cNvSpPr>
          <p:nvPr/>
        </p:nvSpPr>
        <p:spPr bwMode="gray">
          <a:xfrm>
            <a:off x="716693" y="5330256"/>
            <a:ext cx="8012576" cy="845073"/>
          </a:xfrm>
          <a:prstGeom prst="snip1Rect">
            <a:avLst/>
          </a:prstGeom>
          <a:solidFill>
            <a:schemeClr val="accent2"/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9144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None/>
              <a:defRPr kumimoji="0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defRPr>
            </a:lvl1pPr>
            <a:lvl2pPr indent="0">
              <a:buNone/>
              <a:defRPr sz="2000" b="1"/>
            </a:lvl2pPr>
            <a:lvl3pPr indent="0">
              <a:buNone/>
              <a:defRPr b="1"/>
            </a:lvl3pPr>
            <a:lvl4pPr indent="0">
              <a:buNone/>
              <a:defRPr sz="1600" b="1"/>
            </a:lvl4pPr>
            <a:lvl5pPr indent="0">
              <a:buNone/>
              <a:defRPr sz="1600" b="1"/>
            </a:lvl5pPr>
            <a:lvl6pPr indent="0">
              <a:buNone/>
              <a:defRPr sz="1600" b="1"/>
            </a:lvl6pPr>
            <a:lvl7pPr indent="0">
              <a:buNone/>
              <a:defRPr sz="1600" b="1"/>
            </a:lvl7pPr>
            <a:lvl8pPr indent="0">
              <a:buNone/>
              <a:defRPr sz="1600" b="1"/>
            </a:lvl8pPr>
            <a:lvl9pPr indent="0">
              <a:buNone/>
              <a:defRPr sz="1600" b="1"/>
            </a:lvl9pPr>
          </a:lstStyle>
          <a:p>
            <a:r>
              <a:rPr lang="en-US" sz="1600" dirty="0"/>
              <a:t>Tax Law Increased Surplus at Year-End 2017 and Makes Surplus Growth a Bit More Volatile.  $1.30 Surplus per $1 Premium.</a:t>
            </a:r>
          </a:p>
        </p:txBody>
      </p:sp>
      <p:graphicFrame>
        <p:nvGraphicFramePr>
          <p:cNvPr id="21" name="Object 3">
            <a:extLst>
              <a:ext uri="{FF2B5EF4-FFF2-40B4-BE49-F238E27FC236}">
                <a16:creationId xmlns:a16="http://schemas.microsoft.com/office/drawing/2014/main" id="{CD8BE78A-1257-4B4E-9D23-E9CA94B76798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729655" y="1674818"/>
          <a:ext cx="4109845" cy="3647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8640395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Object 2"/>
          <p:cNvGraphicFramePr>
            <a:graphicFrameLocks noChangeAspect="1"/>
          </p:cNvGraphicFramePr>
          <p:nvPr>
            <p:extLst/>
          </p:nvPr>
        </p:nvGraphicFramePr>
        <p:xfrm>
          <a:off x="385491" y="1268108"/>
          <a:ext cx="8468432" cy="43152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0297" name="Rectangle 3"/>
          <p:cNvSpPr>
            <a:spLocks noGrp="1" noChangeArrowheads="1"/>
          </p:cNvSpPr>
          <p:nvPr>
            <p:ph type="title"/>
          </p:nvPr>
        </p:nvSpPr>
        <p:spPr>
          <a:xfrm>
            <a:off x="651888" y="233058"/>
            <a:ext cx="6980884" cy="950976"/>
          </a:xfrm>
        </p:spPr>
        <p:txBody>
          <a:bodyPr/>
          <a:lstStyle/>
          <a:p>
            <a:br>
              <a:rPr lang="en-US" altLang="en-US" dirty="0"/>
            </a:br>
            <a:r>
              <a:rPr lang="en-US" altLang="en-US" dirty="0"/>
              <a:t>Net Premium Growth, Annual Change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879231" y="6277343"/>
            <a:ext cx="8226666" cy="415018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All data through second quarter.</a:t>
            </a:r>
          </a:p>
          <a:p>
            <a:r>
              <a:rPr lang="en-US" dirty="0"/>
              <a:t>SOURCES:NAIC data sourced through S&amp;P Global Intelligence, Bureau of Economic Affairs, Insurance Information Institute.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00DAD3E-3F4D-467E-8EF9-E26220922829}"/>
              </a:ext>
            </a:extLst>
          </p:cNvPr>
          <p:cNvSpPr txBox="1">
            <a:spLocks/>
          </p:cNvSpPr>
          <p:nvPr/>
        </p:nvSpPr>
        <p:spPr bwMode="gray">
          <a:xfrm>
            <a:off x="609600" y="5589892"/>
            <a:ext cx="7875874" cy="680893"/>
          </a:xfrm>
          <a:prstGeom prst="snip1Rect">
            <a:avLst/>
          </a:prstGeom>
          <a:solidFill>
            <a:schemeClr val="accent2"/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9144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None/>
              <a:defRPr kumimoji="0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defRPr>
            </a:lvl1pPr>
            <a:lvl2pPr indent="0">
              <a:buNone/>
              <a:defRPr sz="2000" b="1"/>
            </a:lvl2pPr>
            <a:lvl3pPr indent="0">
              <a:buNone/>
              <a:defRPr b="1"/>
            </a:lvl3pPr>
            <a:lvl4pPr indent="0">
              <a:buNone/>
              <a:defRPr sz="1600" b="1"/>
            </a:lvl4pPr>
            <a:lvl5pPr indent="0">
              <a:buNone/>
              <a:defRPr sz="1600" b="1"/>
            </a:lvl5pPr>
            <a:lvl6pPr indent="0">
              <a:buNone/>
              <a:defRPr sz="1600" b="1"/>
            </a:lvl6pPr>
            <a:lvl7pPr indent="0">
              <a:buNone/>
              <a:defRPr sz="1600" b="1"/>
            </a:lvl7pPr>
            <a:lvl8pPr indent="0">
              <a:buNone/>
              <a:defRPr sz="1600" b="1"/>
            </a:lvl8pPr>
            <a:lvl9pPr indent="0">
              <a:buNone/>
              <a:defRPr sz="1600" b="1"/>
            </a:lvl9pPr>
          </a:lstStyle>
          <a:p>
            <a:pPr marL="285750" indent="-285750">
              <a:spcBef>
                <a:spcPts val="600"/>
              </a:spcBef>
              <a:buFont typeface="Wingdings 3" panose="05040102010807070707" pitchFamily="18" charset="2"/>
              <a:buChar char=""/>
            </a:pPr>
            <a:r>
              <a:rPr lang="en-US" dirty="0"/>
              <a:t>Tax Reform Led to Spike in Net Written Premium in 2018 - $314B at Second Quarter.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54960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Object 2"/>
          <p:cNvGraphicFramePr>
            <a:graphicFrameLocks noChangeAspect="1"/>
          </p:cNvGraphicFramePr>
          <p:nvPr>
            <p:extLst/>
          </p:nvPr>
        </p:nvGraphicFramePr>
        <p:xfrm>
          <a:off x="385491" y="1268108"/>
          <a:ext cx="8468432" cy="4465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0297" name="Rectangle 3"/>
          <p:cNvSpPr>
            <a:spLocks noGrp="1" noChangeArrowheads="1"/>
          </p:cNvSpPr>
          <p:nvPr>
            <p:ph type="title"/>
          </p:nvPr>
        </p:nvSpPr>
        <p:spPr>
          <a:xfrm>
            <a:off x="651888" y="233058"/>
            <a:ext cx="6980884" cy="950976"/>
          </a:xfrm>
        </p:spPr>
        <p:txBody>
          <a:bodyPr/>
          <a:lstStyle/>
          <a:p>
            <a:br>
              <a:rPr lang="en-US" altLang="en-US" dirty="0"/>
            </a:br>
            <a:r>
              <a:rPr lang="en-US" altLang="en-US" dirty="0"/>
              <a:t>Direct Premium Growth, Annual Change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861645" y="6277343"/>
            <a:ext cx="8244251" cy="415018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All data through second quarter.</a:t>
            </a:r>
          </a:p>
          <a:p>
            <a:r>
              <a:rPr lang="en-US" dirty="0"/>
              <a:t>SOURCES:NAIC data sourced through S&amp;P Global Intelligence, Bureau of Economic Affairs, Insurance Information Institute.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A6542AE-AB97-4C23-A941-3E2EDA3C3E5E}"/>
              </a:ext>
            </a:extLst>
          </p:cNvPr>
          <p:cNvSpPr txBox="1">
            <a:spLocks/>
          </p:cNvSpPr>
          <p:nvPr/>
        </p:nvSpPr>
        <p:spPr bwMode="gray">
          <a:xfrm>
            <a:off x="609600" y="5733784"/>
            <a:ext cx="7875874" cy="652948"/>
          </a:xfrm>
          <a:prstGeom prst="snip1Rect">
            <a:avLst/>
          </a:prstGeom>
          <a:solidFill>
            <a:schemeClr val="accent2"/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9144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None/>
              <a:defRPr kumimoji="0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defRPr>
            </a:lvl1pPr>
            <a:lvl2pPr indent="0">
              <a:buNone/>
              <a:defRPr sz="2000" b="1"/>
            </a:lvl2pPr>
            <a:lvl3pPr indent="0">
              <a:buNone/>
              <a:defRPr b="1"/>
            </a:lvl3pPr>
            <a:lvl4pPr indent="0">
              <a:buNone/>
              <a:defRPr sz="1600" b="1"/>
            </a:lvl4pPr>
            <a:lvl5pPr indent="0">
              <a:buNone/>
              <a:defRPr sz="1600" b="1"/>
            </a:lvl5pPr>
            <a:lvl6pPr indent="0">
              <a:buNone/>
              <a:defRPr sz="1600" b="1"/>
            </a:lvl6pPr>
            <a:lvl7pPr indent="0">
              <a:buNone/>
              <a:defRPr sz="1600" b="1"/>
            </a:lvl7pPr>
            <a:lvl8pPr indent="0">
              <a:buNone/>
              <a:defRPr sz="1600" b="1"/>
            </a:lvl8pPr>
            <a:lvl9pPr indent="0">
              <a:buNone/>
              <a:defRPr sz="1600" b="1"/>
            </a:lvl9pPr>
          </a:lstStyle>
          <a:p>
            <a:pPr marL="285750" indent="-285750">
              <a:spcBef>
                <a:spcPts val="600"/>
              </a:spcBef>
              <a:buFont typeface="Wingdings 3" panose="05040102010807070707" pitchFamily="18" charset="2"/>
              <a:buChar char=""/>
            </a:pPr>
            <a:r>
              <a:rPr lang="en-US" dirty="0"/>
              <a:t>Rising Auto Rates Driving Premium Growth - $337B at Second Quarter.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62090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" y="2048102"/>
            <a:ext cx="9144001" cy="480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I.I.I. Mission Statement</a:t>
            </a:r>
          </a:p>
        </p:txBody>
      </p:sp>
      <p:sp>
        <p:nvSpPr>
          <p:cNvPr id="8" name="Text Placeholder 4"/>
          <p:cNvSpPr txBox="1">
            <a:spLocks/>
          </p:cNvSpPr>
          <p:nvPr/>
        </p:nvSpPr>
        <p:spPr bwMode="gray">
          <a:xfrm>
            <a:off x="356617" y="2335501"/>
            <a:ext cx="5207001" cy="872767"/>
          </a:xfrm>
          <a:prstGeom prst="snip1Rect">
            <a:avLst>
              <a:gd name="adj" fmla="val 29185"/>
            </a:avLst>
          </a:prstGeom>
          <a:solidFill>
            <a:srgbClr val="337DBE">
              <a:alpha val="90000"/>
            </a:srgbClr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182880" tIns="45716" rIns="182880" bIns="18288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90000"/>
              <a:buNone/>
              <a:defRPr kumimoji="0" sz="2000" b="1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+mj-lt"/>
              </a:defRPr>
            </a:lvl1pPr>
            <a:lvl2pPr indent="0">
              <a:buNone/>
              <a:defRPr sz="2000" b="1"/>
            </a:lvl2pPr>
            <a:lvl3pPr indent="0">
              <a:buNone/>
              <a:defRPr b="1"/>
            </a:lvl3pPr>
            <a:lvl4pPr indent="0">
              <a:buNone/>
              <a:defRPr sz="1600" b="1"/>
            </a:lvl4pPr>
            <a:lvl5pPr indent="0">
              <a:buNone/>
              <a:defRPr sz="1600" b="1"/>
            </a:lvl5pPr>
            <a:lvl6pPr indent="0">
              <a:buNone/>
              <a:defRPr sz="1600" b="1"/>
            </a:lvl6pPr>
            <a:lvl7pPr indent="0">
              <a:buNone/>
              <a:defRPr sz="1600" b="1"/>
            </a:lvl7pPr>
            <a:lvl8pPr indent="0">
              <a:buNone/>
              <a:defRPr sz="1600" b="1"/>
            </a:lvl8pPr>
            <a:lvl9pPr indent="0">
              <a:buNone/>
              <a:defRPr sz="1600" b="1"/>
            </a:lvl9pPr>
          </a:lstStyle>
          <a:p>
            <a:pPr algn="l">
              <a:lnSpc>
                <a:spcPct val="94000"/>
              </a:lnSpc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</a:rPr>
              <a:t>Improving public understanding 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of insurance...</a:t>
            </a:r>
          </a:p>
        </p:txBody>
      </p:sp>
      <p:sp>
        <p:nvSpPr>
          <p:cNvPr id="9" name="Text Placeholder 4"/>
          <p:cNvSpPr txBox="1">
            <a:spLocks/>
          </p:cNvSpPr>
          <p:nvPr/>
        </p:nvSpPr>
        <p:spPr bwMode="gray">
          <a:xfrm>
            <a:off x="3300414" y="4751809"/>
            <a:ext cx="5319714" cy="872767"/>
          </a:xfrm>
          <a:prstGeom prst="snip1Rect">
            <a:avLst>
              <a:gd name="adj" fmla="val 29763"/>
            </a:avLst>
          </a:prstGeom>
          <a:solidFill>
            <a:schemeClr val="accent3">
              <a:alpha val="90000"/>
            </a:schemeClr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182880" tIns="45716" rIns="182880" bIns="9144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90000"/>
              <a:buNone/>
              <a:defRPr kumimoji="0" sz="2000" b="1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+mj-lt"/>
              </a:defRPr>
            </a:lvl1pPr>
            <a:lvl2pPr indent="0">
              <a:buNone/>
              <a:defRPr sz="2000" b="1"/>
            </a:lvl2pPr>
            <a:lvl3pPr indent="0">
              <a:buNone/>
              <a:defRPr b="1"/>
            </a:lvl3pPr>
            <a:lvl4pPr indent="0">
              <a:buNone/>
              <a:defRPr sz="1600" b="1"/>
            </a:lvl4pPr>
            <a:lvl5pPr indent="0">
              <a:buNone/>
              <a:defRPr sz="1600" b="1"/>
            </a:lvl5pPr>
            <a:lvl6pPr indent="0">
              <a:buNone/>
              <a:defRPr sz="1600" b="1"/>
            </a:lvl6pPr>
            <a:lvl7pPr indent="0">
              <a:buNone/>
              <a:defRPr sz="1600" b="1"/>
            </a:lvl7pPr>
            <a:lvl8pPr indent="0">
              <a:buNone/>
              <a:defRPr sz="1600" b="1"/>
            </a:lvl8pPr>
            <a:lvl9pPr indent="0">
              <a:buNone/>
              <a:defRPr sz="1600" b="1"/>
            </a:lvl9pPr>
          </a:lstStyle>
          <a:p>
            <a:pPr algn="l">
              <a:lnSpc>
                <a:spcPct val="94000"/>
              </a:lnSpc>
              <a:spcBef>
                <a:spcPts val="0"/>
              </a:spcBef>
            </a:pPr>
            <a:endParaRPr lang="is-IS" sz="2400" dirty="0">
              <a:solidFill>
                <a:schemeClr val="bg1"/>
              </a:solidFill>
            </a:endParaRPr>
          </a:p>
          <a:p>
            <a:pPr algn="l">
              <a:lnSpc>
                <a:spcPct val="94000"/>
              </a:lnSpc>
              <a:spcBef>
                <a:spcPts val="0"/>
              </a:spcBef>
            </a:pPr>
            <a:r>
              <a:rPr lang="is-IS" sz="2400" dirty="0">
                <a:solidFill>
                  <a:schemeClr val="bg1"/>
                </a:solidFill>
              </a:rPr>
              <a:t>…</a:t>
            </a:r>
            <a:r>
              <a:rPr lang="en-US" sz="2400" dirty="0">
                <a:solidFill>
                  <a:schemeClr val="bg1"/>
                </a:solidFill>
              </a:rPr>
              <a:t>what it does and how it works.</a:t>
            </a:r>
          </a:p>
          <a:p>
            <a:pPr algn="r">
              <a:lnSpc>
                <a:spcPct val="94000"/>
              </a:lnSpc>
              <a:spcBef>
                <a:spcPts val="0"/>
              </a:spcBef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Right Triangle 10"/>
          <p:cNvSpPr>
            <a:spLocks noChangeAspect="1"/>
          </p:cNvSpPr>
          <p:nvPr/>
        </p:nvSpPr>
        <p:spPr>
          <a:xfrm rot="16200000">
            <a:off x="8375904" y="6089905"/>
            <a:ext cx="768096" cy="768096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sp>
        <p:nvSpPr>
          <p:cNvPr id="12" name="Slide Number Placeholder 5"/>
          <p:cNvSpPr txBox="1">
            <a:spLocks/>
          </p:cNvSpPr>
          <p:nvPr/>
        </p:nvSpPr>
        <p:spPr bwMode="gray">
          <a:xfrm>
            <a:off x="8620130" y="6662380"/>
            <a:ext cx="438151" cy="120185"/>
          </a:xfrm>
          <a:prstGeom prst="rect">
            <a:avLst/>
          </a:prstGeom>
        </p:spPr>
        <p:txBody>
          <a:bodyPr wrap="square" lIns="0" tIns="0" rIns="0" bIns="0" anchor="b" anchorCtr="0"/>
          <a:lstStyle>
            <a:defPPr>
              <a:defRPr lang="en-US"/>
            </a:defPPr>
            <a:lvl1pPr marL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C0926A-889A-463A-A5EA-682F15689EEF}" type="slidenum">
              <a:rPr lang="en-US">
                <a:latin typeface="+mn-lt"/>
              </a:rPr>
              <a:pPr/>
              <a:t>2</a:t>
            </a:fld>
            <a:endParaRPr lang="en-US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764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Commercial &amp; Personal Lines NPW Growth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1100" dirty="0"/>
              <a:t>Note: Data include state funds beginning in 1998.</a:t>
            </a:r>
          </a:p>
          <a:p>
            <a:r>
              <a:rPr lang="en-US" sz="1100" dirty="0"/>
              <a:t>Sources: A.M. Best; Insurance Information Institute.</a:t>
            </a:r>
          </a:p>
        </p:txBody>
      </p:sp>
      <p:graphicFrame>
        <p:nvGraphicFramePr>
          <p:cNvPr id="2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9617861"/>
              </p:ext>
            </p:extLst>
          </p:nvPr>
        </p:nvGraphicFramePr>
        <p:xfrm>
          <a:off x="388698" y="1250878"/>
          <a:ext cx="8366605" cy="4465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6" name="AutoShape 5"/>
          <p:cNvSpPr>
            <a:spLocks noChangeArrowheads="1"/>
          </p:cNvSpPr>
          <p:nvPr/>
        </p:nvSpPr>
        <p:spPr bwMode="gray">
          <a:xfrm>
            <a:off x="958362" y="5650877"/>
            <a:ext cx="7811820" cy="608252"/>
          </a:xfrm>
          <a:prstGeom prst="snip1Rect">
            <a:avLst/>
          </a:prstGeom>
          <a:solidFill>
            <a:schemeClr val="accent2"/>
          </a:solidFill>
          <a:ln w="28575" algn="ctr">
            <a:noFill/>
            <a:miter lim="800000"/>
            <a:headEnd/>
            <a:tailEnd/>
          </a:ln>
        </p:spPr>
        <p:txBody>
          <a:bodyPr tIns="0" bIns="45720" anchor="ctr"/>
          <a:lstStyle/>
          <a:p>
            <a:pPr algn="ctr" eaLnBrk="0" hangingPunct="0">
              <a:lnSpc>
                <a:spcPct val="90000"/>
              </a:lnSpc>
              <a:spcBef>
                <a:spcPct val="50000"/>
              </a:spcBef>
              <a:buClr>
                <a:schemeClr val="bg1"/>
              </a:buClr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chemeClr val="bg1"/>
                </a:solidFill>
              </a:rPr>
              <a:t>Commercial Lines is Prone to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Much More Cyclical Volatility Than Personal Lines.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234099" y="3902777"/>
            <a:ext cx="633456" cy="2862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</a:pPr>
            <a:r>
              <a:rPr lang="en-US" sz="1400" b="1" dirty="0"/>
              <a:t>3.3%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91629" y="3197484"/>
            <a:ext cx="663674" cy="2862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</a:pPr>
            <a:r>
              <a:rPr lang="en-US" sz="1400" b="1" dirty="0"/>
              <a:t>6.7%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89964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84AAA-BE8A-4068-A18F-5946E66DF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Consolidation/M&amp;A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0BABFA-F256-4D76-AD76-7210E4E4B67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Booming Among Agents &amp; Brokers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3EF26D-FCB1-49F7-8DEB-1D5A967D21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Sources: </a:t>
            </a:r>
            <a:r>
              <a:rPr lang="en-US" dirty="0" err="1"/>
              <a:t>PriceWaterhouseCoopers</a:t>
            </a:r>
            <a:r>
              <a:rPr lang="en-US" dirty="0"/>
              <a:t>, </a:t>
            </a:r>
            <a:r>
              <a:rPr lang="en-US" dirty="0" err="1"/>
              <a:t>Optis</a:t>
            </a:r>
            <a:r>
              <a:rPr lang="en-US" dirty="0"/>
              <a:t> Partners.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E1B550-9C5C-4076-8CA6-EF9E727CAA8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 dirty="0"/>
              <a:t>Mega-Deals Drive Value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EAAAEE9-4E1D-4CD0-A98E-F7F5078F4C2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dirty="0"/>
              <a:t>Agencies Drive Volume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D9120B08-834E-49D6-8942-876B5E7D111D}"/>
              </a:ext>
            </a:extLst>
          </p:cNvPr>
          <p:cNvGraphicFramePr>
            <a:graphicFrameLocks noGrp="1"/>
          </p:cNvGraphicFramePr>
          <p:nvPr>
            <p:ph sz="quarter" idx="33"/>
            <p:extLst/>
          </p:nvPr>
        </p:nvGraphicFramePr>
        <p:xfrm>
          <a:off x="357188" y="2378075"/>
          <a:ext cx="4148137" cy="3748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Content Placeholder 13">
            <a:extLst>
              <a:ext uri="{FF2B5EF4-FFF2-40B4-BE49-F238E27FC236}">
                <a16:creationId xmlns:a16="http://schemas.microsoft.com/office/drawing/2014/main" id="{4D8EA8BC-A2D7-4CE3-8FC9-8530C67819DD}"/>
              </a:ext>
            </a:extLst>
          </p:cNvPr>
          <p:cNvGraphicFramePr>
            <a:graphicFrameLocks noGrp="1"/>
          </p:cNvGraphicFramePr>
          <p:nvPr>
            <p:ph sz="quarter" idx="34"/>
            <p:extLst/>
          </p:nvPr>
        </p:nvGraphicFramePr>
        <p:xfrm>
          <a:off x="4668838" y="2378075"/>
          <a:ext cx="4151312" cy="3748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8142237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38CEEBD2-0B37-5C44-B036-F31B39F631D8}"/>
              </a:ext>
            </a:extLst>
          </p:cNvPr>
          <p:cNvSpPr/>
          <p:nvPr/>
        </p:nvSpPr>
        <p:spPr>
          <a:xfrm>
            <a:off x="0" y="0"/>
            <a:ext cx="9144229" cy="6858000"/>
          </a:xfrm>
          <a:custGeom>
            <a:avLst/>
            <a:gdLst>
              <a:gd name="connsiteX0" fmla="*/ 4515439 w 9144000"/>
              <a:gd name="connsiteY0" fmla="*/ 6862713 h 6862713"/>
              <a:gd name="connsiteX1" fmla="*/ 0 w 9144000"/>
              <a:gd name="connsiteY1" fmla="*/ 6862713 h 6862713"/>
              <a:gd name="connsiteX2" fmla="*/ 0 w 9144000"/>
              <a:gd name="connsiteY2" fmla="*/ 0 h 6862713"/>
              <a:gd name="connsiteX3" fmla="*/ 9144000 w 9144000"/>
              <a:gd name="connsiteY3" fmla="*/ 0 h 6862713"/>
              <a:gd name="connsiteX4" fmla="*/ 9144000 w 9144000"/>
              <a:gd name="connsiteY4" fmla="*/ 2215299 h 6862713"/>
              <a:gd name="connsiteX5" fmla="*/ 4515439 w 9144000"/>
              <a:gd name="connsiteY5" fmla="*/ 6862713 h 6862713"/>
              <a:gd name="connsiteX0" fmla="*/ 4515439 w 9144000"/>
              <a:gd name="connsiteY0" fmla="*/ 6862713 h 6862713"/>
              <a:gd name="connsiteX1" fmla="*/ 0 w 9144000"/>
              <a:gd name="connsiteY1" fmla="*/ 6862713 h 6862713"/>
              <a:gd name="connsiteX2" fmla="*/ 0 w 9144000"/>
              <a:gd name="connsiteY2" fmla="*/ 0 h 6862713"/>
              <a:gd name="connsiteX3" fmla="*/ 9144000 w 9144000"/>
              <a:gd name="connsiteY3" fmla="*/ 0 h 6862713"/>
              <a:gd name="connsiteX4" fmla="*/ 9141619 w 9144000"/>
              <a:gd name="connsiteY4" fmla="*/ 2234362 h 6862713"/>
              <a:gd name="connsiteX5" fmla="*/ 4515439 w 9144000"/>
              <a:gd name="connsiteY5" fmla="*/ 6862713 h 6862713"/>
              <a:gd name="connsiteX0" fmla="*/ 4515439 w 9144229"/>
              <a:gd name="connsiteY0" fmla="*/ 6862713 h 6862713"/>
              <a:gd name="connsiteX1" fmla="*/ 0 w 9144229"/>
              <a:gd name="connsiteY1" fmla="*/ 6862713 h 6862713"/>
              <a:gd name="connsiteX2" fmla="*/ 0 w 9144229"/>
              <a:gd name="connsiteY2" fmla="*/ 0 h 6862713"/>
              <a:gd name="connsiteX3" fmla="*/ 9144000 w 9144229"/>
              <a:gd name="connsiteY3" fmla="*/ 0 h 6862713"/>
              <a:gd name="connsiteX4" fmla="*/ 9144000 w 9144229"/>
              <a:gd name="connsiteY4" fmla="*/ 2231980 h 6862713"/>
              <a:gd name="connsiteX5" fmla="*/ 4515439 w 9144229"/>
              <a:gd name="connsiteY5" fmla="*/ 6862713 h 6862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229" h="6862713">
                <a:moveTo>
                  <a:pt x="4515439" y="6862713"/>
                </a:moveTo>
                <a:lnTo>
                  <a:pt x="0" y="6862713"/>
                </a:lnTo>
                <a:lnTo>
                  <a:pt x="0" y="0"/>
                </a:lnTo>
                <a:lnTo>
                  <a:pt x="9144000" y="0"/>
                </a:lnTo>
                <a:cubicBezTo>
                  <a:pt x="9143206" y="744787"/>
                  <a:pt x="9144794" y="1487193"/>
                  <a:pt x="9144000" y="2231980"/>
                </a:cubicBezTo>
                <a:lnTo>
                  <a:pt x="4515439" y="6862713"/>
                </a:lnTo>
                <a:close/>
              </a:path>
            </a:pathLst>
          </a:custGeom>
          <a:blipFill dpi="0"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786" r="-6784" b="-95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26E6AAE9-3631-6B44-95A8-46EE3136612A}"/>
              </a:ext>
            </a:extLst>
          </p:cNvPr>
          <p:cNvSpPr/>
          <p:nvPr/>
        </p:nvSpPr>
        <p:spPr>
          <a:xfrm>
            <a:off x="0" y="0"/>
            <a:ext cx="9144229" cy="6858000"/>
          </a:xfrm>
          <a:custGeom>
            <a:avLst/>
            <a:gdLst>
              <a:gd name="connsiteX0" fmla="*/ 4515439 w 9144000"/>
              <a:gd name="connsiteY0" fmla="*/ 6862713 h 6862713"/>
              <a:gd name="connsiteX1" fmla="*/ 0 w 9144000"/>
              <a:gd name="connsiteY1" fmla="*/ 6862713 h 6862713"/>
              <a:gd name="connsiteX2" fmla="*/ 0 w 9144000"/>
              <a:gd name="connsiteY2" fmla="*/ 0 h 6862713"/>
              <a:gd name="connsiteX3" fmla="*/ 9144000 w 9144000"/>
              <a:gd name="connsiteY3" fmla="*/ 0 h 6862713"/>
              <a:gd name="connsiteX4" fmla="*/ 9144000 w 9144000"/>
              <a:gd name="connsiteY4" fmla="*/ 2215299 h 6862713"/>
              <a:gd name="connsiteX5" fmla="*/ 4515439 w 9144000"/>
              <a:gd name="connsiteY5" fmla="*/ 6862713 h 6862713"/>
              <a:gd name="connsiteX0" fmla="*/ 4515439 w 9144000"/>
              <a:gd name="connsiteY0" fmla="*/ 6862713 h 6862713"/>
              <a:gd name="connsiteX1" fmla="*/ 0 w 9144000"/>
              <a:gd name="connsiteY1" fmla="*/ 6862713 h 6862713"/>
              <a:gd name="connsiteX2" fmla="*/ 0 w 9144000"/>
              <a:gd name="connsiteY2" fmla="*/ 0 h 6862713"/>
              <a:gd name="connsiteX3" fmla="*/ 9144000 w 9144000"/>
              <a:gd name="connsiteY3" fmla="*/ 0 h 6862713"/>
              <a:gd name="connsiteX4" fmla="*/ 9141619 w 9144000"/>
              <a:gd name="connsiteY4" fmla="*/ 2234362 h 6862713"/>
              <a:gd name="connsiteX5" fmla="*/ 4515439 w 9144000"/>
              <a:gd name="connsiteY5" fmla="*/ 6862713 h 6862713"/>
              <a:gd name="connsiteX0" fmla="*/ 4515439 w 9144229"/>
              <a:gd name="connsiteY0" fmla="*/ 6862713 h 6862713"/>
              <a:gd name="connsiteX1" fmla="*/ 0 w 9144229"/>
              <a:gd name="connsiteY1" fmla="*/ 6862713 h 6862713"/>
              <a:gd name="connsiteX2" fmla="*/ 0 w 9144229"/>
              <a:gd name="connsiteY2" fmla="*/ 0 h 6862713"/>
              <a:gd name="connsiteX3" fmla="*/ 9144000 w 9144229"/>
              <a:gd name="connsiteY3" fmla="*/ 0 h 6862713"/>
              <a:gd name="connsiteX4" fmla="*/ 9144000 w 9144229"/>
              <a:gd name="connsiteY4" fmla="*/ 2231980 h 6862713"/>
              <a:gd name="connsiteX5" fmla="*/ 4515439 w 9144229"/>
              <a:gd name="connsiteY5" fmla="*/ 6862713 h 6862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229" h="6862713">
                <a:moveTo>
                  <a:pt x="4515439" y="6862713"/>
                </a:moveTo>
                <a:lnTo>
                  <a:pt x="0" y="6862713"/>
                </a:lnTo>
                <a:lnTo>
                  <a:pt x="0" y="0"/>
                </a:lnTo>
                <a:lnTo>
                  <a:pt x="9144000" y="0"/>
                </a:lnTo>
                <a:cubicBezTo>
                  <a:pt x="9143206" y="744787"/>
                  <a:pt x="9144794" y="1487193"/>
                  <a:pt x="9144000" y="2231980"/>
                </a:cubicBezTo>
                <a:lnTo>
                  <a:pt x="4515439" y="6862713"/>
                </a:lnTo>
                <a:close/>
              </a:path>
            </a:pathLst>
          </a:cu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22148" y="2297760"/>
            <a:ext cx="77598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</a:rPr>
              <a:t>Commercial Lines Trends</a:t>
            </a:r>
          </a:p>
        </p:txBody>
      </p:sp>
    </p:spTree>
    <p:extLst>
      <p:ext uri="{BB962C8B-B14F-4D97-AF65-F5344CB8AC3E}">
        <p14:creationId xmlns:p14="http://schemas.microsoft.com/office/powerpoint/2010/main" val="19620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228A4-60FA-46F8-9BB9-06EABE4A3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Drivers of E&amp;O Exposures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127524-0880-41F7-B9E1-6F024420100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Revenues Top $7 Trillion This Year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7FA5C4-E208-4973-A7E2-DA3521F16B7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Miscellaneous E&amp;O Services: Finance &amp; Insurance; Real Estate, Rental &amp; Leasing; Professional, Scientific &amp; Technical Services.</a:t>
            </a:r>
          </a:p>
          <a:p>
            <a:r>
              <a:rPr lang="en-US" dirty="0"/>
              <a:t>Sources: </a:t>
            </a:r>
            <a:r>
              <a:rPr lang="en-US" dirty="0">
                <a:hlinkClick r:id="rId2"/>
              </a:rPr>
              <a:t>U.S. Census Bureau Quarterly Services Survey</a:t>
            </a:r>
            <a:r>
              <a:rPr lang="en-US" dirty="0"/>
              <a:t>, Insurance Information Institute.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51CB1C-C1B8-4B59-9295-385A19CED8D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 dirty="0"/>
              <a:t>Exposure Growth Climbs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66190D4-CFC4-4FE5-A10E-5EB3A85BE11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dirty="0"/>
              <a:t>By Type of Service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D51AB8E7-BE24-446A-A42B-58E19E3D65AC}"/>
              </a:ext>
            </a:extLst>
          </p:cNvPr>
          <p:cNvGraphicFramePr>
            <a:graphicFrameLocks noGrp="1"/>
          </p:cNvGraphicFramePr>
          <p:nvPr>
            <p:ph sz="quarter" idx="33"/>
            <p:extLst>
              <p:ext uri="{D42A27DB-BD31-4B8C-83A1-F6EECF244321}">
                <p14:modId xmlns:p14="http://schemas.microsoft.com/office/powerpoint/2010/main" val="2144828502"/>
              </p:ext>
            </p:extLst>
          </p:nvPr>
        </p:nvGraphicFramePr>
        <p:xfrm>
          <a:off x="357188" y="2378075"/>
          <a:ext cx="4148137" cy="3748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Content Placeholder 13">
            <a:extLst>
              <a:ext uri="{FF2B5EF4-FFF2-40B4-BE49-F238E27FC236}">
                <a16:creationId xmlns:a16="http://schemas.microsoft.com/office/drawing/2014/main" id="{B0B53F37-AB2E-4E71-A765-4E19969DB373}"/>
              </a:ext>
            </a:extLst>
          </p:cNvPr>
          <p:cNvGraphicFramePr>
            <a:graphicFrameLocks noGrp="1"/>
          </p:cNvGraphicFramePr>
          <p:nvPr>
            <p:ph sz="quarter" idx="34"/>
            <p:extLst>
              <p:ext uri="{D42A27DB-BD31-4B8C-83A1-F6EECF244321}">
                <p14:modId xmlns:p14="http://schemas.microsoft.com/office/powerpoint/2010/main" val="3266567597"/>
              </p:ext>
            </p:extLst>
          </p:nvPr>
        </p:nvGraphicFramePr>
        <p:xfrm>
          <a:off x="4668838" y="2378075"/>
          <a:ext cx="4151312" cy="3748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205019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Commercial Lines Rate Change 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Sources: Willis Towers Watson, MarketScout.</a:t>
            </a:r>
          </a:p>
        </p:txBody>
      </p:sp>
      <p:sp>
        <p:nvSpPr>
          <p:cNvPr id="14" name="Text Placeholder 4"/>
          <p:cNvSpPr txBox="1">
            <a:spLocks/>
          </p:cNvSpPr>
          <p:nvPr/>
        </p:nvSpPr>
        <p:spPr bwMode="gray">
          <a:xfrm>
            <a:off x="881307" y="5771705"/>
            <a:ext cx="8186058" cy="650428"/>
          </a:xfrm>
          <a:prstGeom prst="snip1Rect">
            <a:avLst/>
          </a:prstGeom>
          <a:solidFill>
            <a:schemeClr val="accent2"/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9144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None/>
              <a:defRPr kumimoji="0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defRPr>
            </a:lvl1pPr>
            <a:lvl2pPr indent="0">
              <a:buNone/>
              <a:defRPr sz="2000" b="1"/>
            </a:lvl2pPr>
            <a:lvl3pPr indent="0">
              <a:buNone/>
              <a:defRPr b="1"/>
            </a:lvl3pPr>
            <a:lvl4pPr indent="0">
              <a:buNone/>
              <a:defRPr sz="1600" b="1"/>
            </a:lvl4pPr>
            <a:lvl5pPr indent="0">
              <a:buNone/>
              <a:defRPr sz="1600" b="1"/>
            </a:lvl5pPr>
            <a:lvl6pPr indent="0">
              <a:buNone/>
              <a:defRPr sz="1600" b="1"/>
            </a:lvl6pPr>
            <a:lvl7pPr indent="0">
              <a:buNone/>
              <a:defRPr sz="1600" b="1"/>
            </a:lvl7pPr>
            <a:lvl8pPr indent="0">
              <a:buNone/>
              <a:defRPr sz="1600" b="1"/>
            </a:lvl8pPr>
            <a:lvl9pPr indent="0">
              <a:buNone/>
              <a:defRPr sz="1600" b="1"/>
            </a:lvl9pPr>
          </a:lstStyle>
          <a:p>
            <a:r>
              <a:rPr lang="en-US" sz="1600" dirty="0"/>
              <a:t>‘Material’ Increases in Auto, Property, Umbrella; Q2 Increases &gt; Q1 Increases </a:t>
            </a:r>
          </a:p>
        </p:txBody>
      </p:sp>
      <p:graphicFrame>
        <p:nvGraphicFramePr>
          <p:cNvPr id="15" name="Content Placeholder 8"/>
          <p:cNvGraphicFramePr>
            <a:graphicFrameLocks/>
          </p:cNvGraphicFramePr>
          <p:nvPr>
            <p:extLst/>
          </p:nvPr>
        </p:nvGraphicFramePr>
        <p:xfrm>
          <a:off x="231775" y="1216025"/>
          <a:ext cx="8680450" cy="4402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210083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Liability Rate Changes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Slight Softening, Though Local Markets Vary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SOURCE: Marsh Insurance Market Index.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 dirty="0"/>
              <a:t>U.S. Casualty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dirty="0"/>
              <a:t>U.S. Financial and Prof </a:t>
            </a:r>
            <a:r>
              <a:rPr lang="en-US" dirty="0" err="1"/>
              <a:t>Liab</a:t>
            </a:r>
            <a:endParaRPr lang="en-US" dirty="0"/>
          </a:p>
        </p:txBody>
      </p:sp>
      <p:graphicFrame>
        <p:nvGraphicFramePr>
          <p:cNvPr id="19" name="Content Placeholder 18"/>
          <p:cNvGraphicFramePr>
            <a:graphicFrameLocks noGrp="1"/>
          </p:cNvGraphicFramePr>
          <p:nvPr>
            <p:ph sz="quarter" idx="37"/>
            <p:extLst/>
          </p:nvPr>
        </p:nvGraphicFramePr>
        <p:xfrm>
          <a:off x="357188" y="2378074"/>
          <a:ext cx="4148137" cy="38160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5" name="Content Placeholder 18"/>
          <p:cNvGraphicFramePr>
            <a:graphicFrameLocks noGrp="1"/>
          </p:cNvGraphicFramePr>
          <p:nvPr>
            <p:ph sz="quarter" idx="37"/>
            <p:extLst/>
          </p:nvPr>
        </p:nvGraphicFramePr>
        <p:xfrm>
          <a:off x="4662486" y="2385121"/>
          <a:ext cx="4148137" cy="3809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462069906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Property/Cyber Rate Changes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A Flat Market, Though Local Markets Vary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SOURCE: Marsh Insurance Market Index.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2"/>
          </p:nvPr>
        </p:nvSpPr>
        <p:spPr>
          <a:xfrm>
            <a:off x="352927" y="1702160"/>
            <a:ext cx="4153168" cy="640080"/>
          </a:xfrm>
        </p:spPr>
        <p:txBody>
          <a:bodyPr/>
          <a:lstStyle/>
          <a:p>
            <a:r>
              <a:rPr lang="en-US" dirty="0"/>
              <a:t>U.S. Property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6"/>
          </p:nvPr>
        </p:nvSpPr>
        <p:spPr>
          <a:xfrm>
            <a:off x="4659971" y="1702160"/>
            <a:ext cx="4153168" cy="640080"/>
          </a:xfrm>
        </p:spPr>
        <p:txBody>
          <a:bodyPr/>
          <a:lstStyle/>
          <a:p>
            <a:r>
              <a:rPr lang="en-US" dirty="0"/>
              <a:t>U.S. Cyber</a:t>
            </a:r>
          </a:p>
        </p:txBody>
      </p:sp>
      <p:graphicFrame>
        <p:nvGraphicFramePr>
          <p:cNvPr id="24" name="Content Placeholder 18"/>
          <p:cNvGraphicFramePr>
            <a:graphicFrameLocks noGrp="1"/>
          </p:cNvGraphicFramePr>
          <p:nvPr>
            <p:ph sz="quarter" idx="37"/>
            <p:extLst/>
          </p:nvPr>
        </p:nvGraphicFramePr>
        <p:xfrm>
          <a:off x="352426" y="2440124"/>
          <a:ext cx="4148137" cy="37540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6" name="Content Placeholder 18"/>
          <p:cNvGraphicFramePr>
            <a:graphicFrameLocks noGrp="1"/>
          </p:cNvGraphicFramePr>
          <p:nvPr>
            <p:ph sz="quarter" idx="37"/>
            <p:extLst/>
          </p:nvPr>
        </p:nvGraphicFramePr>
        <p:xfrm>
          <a:off x="4659971" y="2440125"/>
          <a:ext cx="4148137" cy="37540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40737635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0ACC0A00-F429-5D4F-9638-5D1295D8D5D2}"/>
              </a:ext>
            </a:extLst>
          </p:cNvPr>
          <p:cNvSpPr/>
          <p:nvPr/>
        </p:nvSpPr>
        <p:spPr>
          <a:xfrm>
            <a:off x="-229" y="0"/>
            <a:ext cx="9144229" cy="6858000"/>
          </a:xfrm>
          <a:custGeom>
            <a:avLst/>
            <a:gdLst>
              <a:gd name="connsiteX0" fmla="*/ 4515439 w 9144000"/>
              <a:gd name="connsiteY0" fmla="*/ 6862713 h 6862713"/>
              <a:gd name="connsiteX1" fmla="*/ 0 w 9144000"/>
              <a:gd name="connsiteY1" fmla="*/ 6862713 h 6862713"/>
              <a:gd name="connsiteX2" fmla="*/ 0 w 9144000"/>
              <a:gd name="connsiteY2" fmla="*/ 0 h 6862713"/>
              <a:gd name="connsiteX3" fmla="*/ 9144000 w 9144000"/>
              <a:gd name="connsiteY3" fmla="*/ 0 h 6862713"/>
              <a:gd name="connsiteX4" fmla="*/ 9144000 w 9144000"/>
              <a:gd name="connsiteY4" fmla="*/ 2215299 h 6862713"/>
              <a:gd name="connsiteX5" fmla="*/ 4515439 w 9144000"/>
              <a:gd name="connsiteY5" fmla="*/ 6862713 h 6862713"/>
              <a:gd name="connsiteX0" fmla="*/ 4515439 w 9144000"/>
              <a:gd name="connsiteY0" fmla="*/ 6862713 h 6862713"/>
              <a:gd name="connsiteX1" fmla="*/ 0 w 9144000"/>
              <a:gd name="connsiteY1" fmla="*/ 6862713 h 6862713"/>
              <a:gd name="connsiteX2" fmla="*/ 0 w 9144000"/>
              <a:gd name="connsiteY2" fmla="*/ 0 h 6862713"/>
              <a:gd name="connsiteX3" fmla="*/ 9144000 w 9144000"/>
              <a:gd name="connsiteY3" fmla="*/ 0 h 6862713"/>
              <a:gd name="connsiteX4" fmla="*/ 9141619 w 9144000"/>
              <a:gd name="connsiteY4" fmla="*/ 2234362 h 6862713"/>
              <a:gd name="connsiteX5" fmla="*/ 4515439 w 9144000"/>
              <a:gd name="connsiteY5" fmla="*/ 6862713 h 6862713"/>
              <a:gd name="connsiteX0" fmla="*/ 4515439 w 9144229"/>
              <a:gd name="connsiteY0" fmla="*/ 6862713 h 6862713"/>
              <a:gd name="connsiteX1" fmla="*/ 0 w 9144229"/>
              <a:gd name="connsiteY1" fmla="*/ 6862713 h 6862713"/>
              <a:gd name="connsiteX2" fmla="*/ 0 w 9144229"/>
              <a:gd name="connsiteY2" fmla="*/ 0 h 6862713"/>
              <a:gd name="connsiteX3" fmla="*/ 9144000 w 9144229"/>
              <a:gd name="connsiteY3" fmla="*/ 0 h 6862713"/>
              <a:gd name="connsiteX4" fmla="*/ 9144000 w 9144229"/>
              <a:gd name="connsiteY4" fmla="*/ 2231980 h 6862713"/>
              <a:gd name="connsiteX5" fmla="*/ 4515439 w 9144229"/>
              <a:gd name="connsiteY5" fmla="*/ 6862713 h 6862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229" h="6862713">
                <a:moveTo>
                  <a:pt x="4515439" y="6862713"/>
                </a:moveTo>
                <a:lnTo>
                  <a:pt x="0" y="6862713"/>
                </a:lnTo>
                <a:lnTo>
                  <a:pt x="0" y="0"/>
                </a:lnTo>
                <a:lnTo>
                  <a:pt x="9144000" y="0"/>
                </a:lnTo>
                <a:cubicBezTo>
                  <a:pt x="9143206" y="744787"/>
                  <a:pt x="9144794" y="1487193"/>
                  <a:pt x="9144000" y="2231980"/>
                </a:cubicBezTo>
                <a:lnTo>
                  <a:pt x="4515439" y="6862713"/>
                </a:lnTo>
                <a:close/>
              </a:path>
            </a:pathLst>
          </a:custGeom>
          <a:blipFill dpi="0"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0759" t="-14062" r="-740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45027EE7-9FC4-0E45-8439-C97E83AD11FB}"/>
              </a:ext>
            </a:extLst>
          </p:cNvPr>
          <p:cNvSpPr/>
          <p:nvPr/>
        </p:nvSpPr>
        <p:spPr>
          <a:xfrm>
            <a:off x="0" y="0"/>
            <a:ext cx="9144229" cy="6858000"/>
          </a:xfrm>
          <a:custGeom>
            <a:avLst/>
            <a:gdLst>
              <a:gd name="connsiteX0" fmla="*/ 4515439 w 9144000"/>
              <a:gd name="connsiteY0" fmla="*/ 6862713 h 6862713"/>
              <a:gd name="connsiteX1" fmla="*/ 0 w 9144000"/>
              <a:gd name="connsiteY1" fmla="*/ 6862713 h 6862713"/>
              <a:gd name="connsiteX2" fmla="*/ 0 w 9144000"/>
              <a:gd name="connsiteY2" fmla="*/ 0 h 6862713"/>
              <a:gd name="connsiteX3" fmla="*/ 9144000 w 9144000"/>
              <a:gd name="connsiteY3" fmla="*/ 0 h 6862713"/>
              <a:gd name="connsiteX4" fmla="*/ 9144000 w 9144000"/>
              <a:gd name="connsiteY4" fmla="*/ 2215299 h 6862713"/>
              <a:gd name="connsiteX5" fmla="*/ 4515439 w 9144000"/>
              <a:gd name="connsiteY5" fmla="*/ 6862713 h 6862713"/>
              <a:gd name="connsiteX0" fmla="*/ 4515439 w 9144000"/>
              <a:gd name="connsiteY0" fmla="*/ 6862713 h 6862713"/>
              <a:gd name="connsiteX1" fmla="*/ 0 w 9144000"/>
              <a:gd name="connsiteY1" fmla="*/ 6862713 h 6862713"/>
              <a:gd name="connsiteX2" fmla="*/ 0 w 9144000"/>
              <a:gd name="connsiteY2" fmla="*/ 0 h 6862713"/>
              <a:gd name="connsiteX3" fmla="*/ 9144000 w 9144000"/>
              <a:gd name="connsiteY3" fmla="*/ 0 h 6862713"/>
              <a:gd name="connsiteX4" fmla="*/ 9141619 w 9144000"/>
              <a:gd name="connsiteY4" fmla="*/ 2234362 h 6862713"/>
              <a:gd name="connsiteX5" fmla="*/ 4515439 w 9144000"/>
              <a:gd name="connsiteY5" fmla="*/ 6862713 h 6862713"/>
              <a:gd name="connsiteX0" fmla="*/ 4515439 w 9144229"/>
              <a:gd name="connsiteY0" fmla="*/ 6862713 h 6862713"/>
              <a:gd name="connsiteX1" fmla="*/ 0 w 9144229"/>
              <a:gd name="connsiteY1" fmla="*/ 6862713 h 6862713"/>
              <a:gd name="connsiteX2" fmla="*/ 0 w 9144229"/>
              <a:gd name="connsiteY2" fmla="*/ 0 h 6862713"/>
              <a:gd name="connsiteX3" fmla="*/ 9144000 w 9144229"/>
              <a:gd name="connsiteY3" fmla="*/ 0 h 6862713"/>
              <a:gd name="connsiteX4" fmla="*/ 9144000 w 9144229"/>
              <a:gd name="connsiteY4" fmla="*/ 2231980 h 6862713"/>
              <a:gd name="connsiteX5" fmla="*/ 4515439 w 9144229"/>
              <a:gd name="connsiteY5" fmla="*/ 6862713 h 6862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229" h="6862713">
                <a:moveTo>
                  <a:pt x="4515439" y="6862713"/>
                </a:moveTo>
                <a:lnTo>
                  <a:pt x="0" y="6862713"/>
                </a:lnTo>
                <a:lnTo>
                  <a:pt x="0" y="0"/>
                </a:lnTo>
                <a:lnTo>
                  <a:pt x="9144000" y="0"/>
                </a:lnTo>
                <a:cubicBezTo>
                  <a:pt x="9143206" y="744787"/>
                  <a:pt x="9144794" y="1487193"/>
                  <a:pt x="9144000" y="2231980"/>
                </a:cubicBezTo>
                <a:lnTo>
                  <a:pt x="4515439" y="6862713"/>
                </a:lnTo>
                <a:close/>
              </a:path>
            </a:pathLst>
          </a:cu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22148" y="2297760"/>
            <a:ext cx="77598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</a:rPr>
              <a:t>Personal Lines Trends</a:t>
            </a:r>
          </a:p>
        </p:txBody>
      </p:sp>
    </p:spTree>
    <p:extLst>
      <p:ext uri="{BB962C8B-B14F-4D97-AF65-F5344CB8AC3E}">
        <p14:creationId xmlns:p14="http://schemas.microsoft.com/office/powerpoint/2010/main" val="324822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863204" y="1885950"/>
            <a:ext cx="408916" cy="3506561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/>
          </a:p>
        </p:txBody>
      </p:sp>
      <p:sp>
        <p:nvSpPr>
          <p:cNvPr id="5125" name="Rectangle 7"/>
          <p:cNvSpPr>
            <a:spLocks noGrp="1" noChangeArrowheads="1"/>
          </p:cNvSpPr>
          <p:nvPr>
            <p:ph type="title"/>
          </p:nvPr>
        </p:nvSpPr>
        <p:spPr>
          <a:xfrm>
            <a:off x="370161" y="300944"/>
            <a:ext cx="8458200" cy="726389"/>
          </a:xfrm>
        </p:spPr>
        <p:txBody>
          <a:bodyPr/>
          <a:lstStyle/>
          <a:p>
            <a:r>
              <a:rPr lang="en-US" altLang="en-US" dirty="0"/>
              <a:t>Driving Patterns Predict Claim Frequency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94232" y="1212802"/>
            <a:ext cx="1976709" cy="403712"/>
          </a:xfrm>
        </p:spPr>
        <p:txBody>
          <a:bodyPr/>
          <a:lstStyle/>
          <a:p>
            <a:r>
              <a:rPr lang="en-US" sz="14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Billions of miles driven in prior year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Sources: </a:t>
            </a:r>
            <a:r>
              <a:rPr lang="en-US" dirty="0">
                <a:hlinkClick r:id="rId3" tooltip="http://www.fhwa.dot.gov/policyinformation/travel_monitoring/tvt.cfm"/>
              </a:rPr>
              <a:t>Federal Highway Administration</a:t>
            </a:r>
            <a:r>
              <a:rPr lang="en-US" dirty="0"/>
              <a:t>; Rolling four-quarter average frequency from Fast Track Monitoring System; Insurance Institute for Highway Safety; Insurance Information Institute.</a:t>
            </a:r>
          </a:p>
        </p:txBody>
      </p:sp>
      <p:graphicFrame>
        <p:nvGraphicFramePr>
          <p:cNvPr id="22" name="Object 8"/>
          <p:cNvGraphicFramePr>
            <a:graphicFrameLocks noChangeAspect="1"/>
          </p:cNvGraphicFramePr>
          <p:nvPr>
            <p:extLst/>
          </p:nvPr>
        </p:nvGraphicFramePr>
        <p:xfrm>
          <a:off x="477982" y="1436271"/>
          <a:ext cx="5510360" cy="4766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3" name="Text Placeholder 9"/>
          <p:cNvSpPr txBox="1">
            <a:spLocks/>
          </p:cNvSpPr>
          <p:nvPr/>
        </p:nvSpPr>
        <p:spPr bwMode="gray">
          <a:xfrm>
            <a:off x="3741713" y="1212802"/>
            <a:ext cx="2324316" cy="384843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noAutofit/>
          </a:bodyPr>
          <a:lstStyle>
            <a:lvl1pPr mar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337DBE"/>
              </a:buClr>
              <a:buSzPct val="77000"/>
              <a:buFont typeface="Wingdings 3" panose="05040102010807070707" pitchFamily="18" charset="2"/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marL="566928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337DBE"/>
              </a:buClr>
              <a:buFont typeface="Wingdings" panose="05000000000000000000" pitchFamily="2" charset="2"/>
              <a:buChar char=""/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337DBE"/>
              </a:buClr>
              <a:buFont typeface="Arial" pitchFamily="34" charset="0"/>
              <a:buChar char="–"/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252728" indent="-219456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337DBE"/>
              </a:buClr>
              <a:buFont typeface="Wingdings" pitchFamily="2" charset="2"/>
              <a:buChar char="§"/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1328" indent="-173736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337DBE"/>
              </a:buClr>
              <a:buFont typeface="Arial" pitchFamily="34" charset="0"/>
              <a:buChar char="»"/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1" dirty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Overall collision claims per 100 insured vehicles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472766" y="2687695"/>
            <a:ext cx="1174181" cy="173812"/>
            <a:chOff x="1390824" y="2243945"/>
            <a:chExt cx="1174181" cy="173812"/>
          </a:xfrm>
        </p:grpSpPr>
        <p:sp>
          <p:nvSpPr>
            <p:cNvPr id="11" name="Rectangle 10"/>
            <p:cNvSpPr/>
            <p:nvPr/>
          </p:nvSpPr>
          <p:spPr>
            <a:xfrm>
              <a:off x="1390824" y="2281730"/>
              <a:ext cx="251946" cy="7162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671532" y="2243945"/>
              <a:ext cx="893473" cy="173812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>
                <a:lnSpc>
                  <a:spcPct val="90000"/>
                </a:lnSpc>
                <a:spcBef>
                  <a:spcPts val="1200"/>
                </a:spcBef>
                <a:buClr>
                  <a:srgbClr val="337DBE"/>
                </a:buClr>
                <a:buSzPct val="77000"/>
              </a:pP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Recession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A41E379-C693-E646-AF6B-F3E4D1C73644}"/>
              </a:ext>
            </a:extLst>
          </p:cNvPr>
          <p:cNvSpPr txBox="1"/>
          <p:nvPr/>
        </p:nvSpPr>
        <p:spPr>
          <a:xfrm>
            <a:off x="6120878" y="1738705"/>
            <a:ext cx="2761574" cy="41038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90000"/>
              </a:lnSpc>
              <a:spcBef>
                <a:spcPts val="600"/>
              </a:spcBef>
              <a:buSzPct val="90000"/>
              <a:buFont typeface="Wingdings 3" panose="05040102010807070707" pitchFamily="18" charset="2"/>
              <a:buChar char=""/>
            </a:pPr>
            <a:r>
              <a:rPr lang="en-US" sz="1600" b="1" dirty="0">
                <a:solidFill>
                  <a:schemeClr val="accent2"/>
                </a:solidFill>
              </a:rPr>
              <a:t>The sharp rise in collision frequency in 2014-2016 appears to have peaked in the last year. However, claim severity will likely continue to rise as 2018 will see another 17 million new cars on the road.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SzPct val="90000"/>
              <a:buFont typeface="Wingdings 3" panose="05040102010807070707" pitchFamily="18" charset="2"/>
              <a:buChar char=""/>
            </a:pPr>
            <a:r>
              <a:rPr lang="en-US" sz="1600" b="1" dirty="0">
                <a:solidFill>
                  <a:schemeClr val="accent2"/>
                </a:solidFill>
              </a:rPr>
              <a:t>The only force that could derail the relationship between miles driven and frequency would be a sharp and persistent rise in the cost of gasoline.</a:t>
            </a:r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91463E61-CD34-7649-B90C-F5C95EA943DE}"/>
              </a:ext>
            </a:extLst>
          </p:cNvPr>
          <p:cNvSpPr txBox="1"/>
          <p:nvPr/>
        </p:nvSpPr>
        <p:spPr>
          <a:xfrm>
            <a:off x="5120487" y="1943155"/>
            <a:ext cx="631021" cy="2588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</a:pPr>
            <a:r>
              <a:rPr lang="en-US" sz="1200" b="1" dirty="0">
                <a:latin typeface="Arial" charset="0"/>
                <a:ea typeface="Arial" charset="0"/>
                <a:cs typeface="Arial" charset="0"/>
              </a:rPr>
              <a:t>3,215</a:t>
            </a:r>
            <a:endParaRPr lang="en-US" sz="1200" b="1" i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id="{389585BE-5009-5442-B2E0-997D436B0E90}"/>
              </a:ext>
            </a:extLst>
          </p:cNvPr>
          <p:cNvSpPr txBox="1"/>
          <p:nvPr/>
        </p:nvSpPr>
        <p:spPr>
          <a:xfrm>
            <a:off x="5205403" y="2587230"/>
            <a:ext cx="502814" cy="2588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</a:pPr>
            <a:r>
              <a:rPr lang="en-US" sz="1200" b="1" dirty="0">
                <a:latin typeface="Arial" charset="0"/>
                <a:ea typeface="Arial" charset="0"/>
                <a:cs typeface="Arial" charset="0"/>
              </a:rPr>
              <a:t>6.06</a:t>
            </a:r>
            <a:endParaRPr lang="en-US" sz="1200" b="1" i="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85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2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2" grpId="0" uiExpand="1">
        <p:bldSub>
          <a:bldChart bld="series"/>
        </p:bldSub>
      </p:bldGraphic>
      <p:bldP spid="16" grpId="0"/>
      <p:bldP spid="17" grpId="0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title="Puzzl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0" y="1488441"/>
            <a:ext cx="4389120" cy="4389120"/>
          </a:xfrm>
          <a:prstGeom prst="rect">
            <a:avLst/>
          </a:prstGeom>
        </p:spPr>
      </p:pic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116" y="232327"/>
            <a:ext cx="8458200" cy="950976"/>
          </a:xfrm>
        </p:spPr>
        <p:txBody>
          <a:bodyPr/>
          <a:lstStyle/>
          <a:p>
            <a:r>
              <a:rPr lang="en-US" dirty="0"/>
              <a:t>Road Safety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Source: </a:t>
            </a:r>
            <a:r>
              <a:rPr lang="en-US" dirty="0"/>
              <a:t>Insurance Information Institute research.</a:t>
            </a:r>
          </a:p>
        </p:txBody>
      </p:sp>
      <p:sp>
        <p:nvSpPr>
          <p:cNvPr id="1036" name="Text Box 7"/>
          <p:cNvSpPr txBox="1">
            <a:spLocks noChangeArrowheads="1"/>
          </p:cNvSpPr>
          <p:nvPr/>
        </p:nvSpPr>
        <p:spPr bwMode="gray">
          <a:xfrm>
            <a:off x="5206549" y="2683475"/>
            <a:ext cx="1297707" cy="557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noAutofit/>
          </a:bodyPr>
          <a:lstStyle/>
          <a:p>
            <a:pPr algn="ctr" eaLnBrk="0" hangingPunct="0">
              <a:lnSpc>
                <a:spcPct val="90000"/>
              </a:lnSpc>
              <a:spcBef>
                <a:spcPts val="300"/>
              </a:spcBef>
              <a:buSzPct val="90000"/>
            </a:pPr>
            <a:r>
              <a:rPr lang="en-US" sz="1600" b="1" dirty="0">
                <a:solidFill>
                  <a:schemeClr val="bg1"/>
                </a:solidFill>
              </a:rPr>
              <a:t>Distracted driving</a:t>
            </a:r>
          </a:p>
        </p:txBody>
      </p:sp>
      <p:sp>
        <p:nvSpPr>
          <p:cNvPr id="1037" name="Text Box 7"/>
          <p:cNvSpPr txBox="1">
            <a:spLocks noChangeArrowheads="1"/>
          </p:cNvSpPr>
          <p:nvPr/>
        </p:nvSpPr>
        <p:spPr bwMode="gray">
          <a:xfrm>
            <a:off x="5250031" y="4430328"/>
            <a:ext cx="1257508" cy="557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noAutofit/>
          </a:bodyPr>
          <a:lstStyle/>
          <a:p>
            <a:pPr algn="ctr" eaLnBrk="0" hangingPunct="0">
              <a:lnSpc>
                <a:spcPct val="90000"/>
              </a:lnSpc>
              <a:spcBef>
                <a:spcPts val="300"/>
              </a:spcBef>
              <a:buSzPct val="90000"/>
            </a:pPr>
            <a:r>
              <a:rPr lang="en-US" sz="1600" b="1" dirty="0">
                <a:solidFill>
                  <a:schemeClr val="bg1"/>
                </a:solidFill>
              </a:rPr>
              <a:t>Faster driving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gray">
          <a:xfrm>
            <a:off x="3049138" y="2210150"/>
            <a:ext cx="1640788" cy="559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noAutofit/>
          </a:bodyPr>
          <a:lstStyle/>
          <a:p>
            <a:pPr algn="ctr" eaLnBrk="0" hangingPunct="0">
              <a:lnSpc>
                <a:spcPct val="90000"/>
              </a:lnSpc>
              <a:spcBef>
                <a:spcPts val="300"/>
              </a:spcBef>
              <a:buSzPct val="90000"/>
            </a:pPr>
            <a:r>
              <a:rPr lang="en-US" sz="1600" b="1" dirty="0">
                <a:solidFill>
                  <a:schemeClr val="bg1"/>
                </a:solidFill>
              </a:rPr>
              <a:t>Economic 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well-being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gray">
          <a:xfrm>
            <a:off x="3901095" y="5301229"/>
            <a:ext cx="1257508" cy="557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noAutofit/>
          </a:bodyPr>
          <a:lstStyle/>
          <a:p>
            <a:pPr algn="ctr" eaLnBrk="0" hangingPunct="0">
              <a:lnSpc>
                <a:spcPct val="90000"/>
              </a:lnSpc>
              <a:spcBef>
                <a:spcPts val="300"/>
              </a:spcBef>
              <a:buSzPct val="90000"/>
            </a:pPr>
            <a:r>
              <a:rPr lang="en-US" sz="1600" b="1" dirty="0">
                <a:solidFill>
                  <a:schemeClr val="bg1"/>
                </a:solidFill>
              </a:rPr>
              <a:t>Legalized marijuana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gray">
          <a:xfrm>
            <a:off x="2472583" y="3979885"/>
            <a:ext cx="1257508" cy="557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noAutofit/>
          </a:bodyPr>
          <a:lstStyle/>
          <a:p>
            <a:pPr algn="ctr" eaLnBrk="0" hangingPunct="0">
              <a:lnSpc>
                <a:spcPct val="90000"/>
              </a:lnSpc>
              <a:spcBef>
                <a:spcPts val="300"/>
              </a:spcBef>
              <a:buSzPct val="90000"/>
            </a:pPr>
            <a:r>
              <a:rPr lang="en-US" sz="1600" b="1" dirty="0">
                <a:solidFill>
                  <a:schemeClr val="bg1"/>
                </a:solidFill>
              </a:rPr>
              <a:t>Expensive auto parts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231" y="4715887"/>
            <a:ext cx="548640" cy="5974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827" y="1603083"/>
            <a:ext cx="597408" cy="597408"/>
          </a:xfrm>
          <a:prstGeom prst="rect">
            <a:avLst/>
          </a:prstGeom>
        </p:spPr>
      </p:pic>
      <p:sp>
        <p:nvSpPr>
          <p:cNvPr id="17" name="Text Box 7"/>
          <p:cNvSpPr txBox="1">
            <a:spLocks noChangeArrowheads="1"/>
          </p:cNvSpPr>
          <p:nvPr/>
        </p:nvSpPr>
        <p:spPr bwMode="gray">
          <a:xfrm>
            <a:off x="915148" y="3554731"/>
            <a:ext cx="1452499" cy="942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>
            <a:noAutofit/>
          </a:bodyPr>
          <a:lstStyle/>
          <a:p>
            <a:pPr algn="ctr" eaLnBrk="0" hangingPunct="0">
              <a:lnSpc>
                <a:spcPct val="90000"/>
              </a:lnSpc>
              <a:spcBef>
                <a:spcPts val="300"/>
              </a:spcBef>
              <a:buSzPct val="90000"/>
            </a:pPr>
            <a:r>
              <a:rPr lang="en-US" sz="1600" dirty="0"/>
              <a:t>Safety Devices Can Be Expensive</a:t>
            </a: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gray">
          <a:xfrm>
            <a:off x="1596639" y="1414840"/>
            <a:ext cx="1452499" cy="942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>
            <a:noAutofit/>
          </a:bodyPr>
          <a:lstStyle/>
          <a:p>
            <a:pPr algn="ctr" eaLnBrk="0" hangingPunct="0">
              <a:lnSpc>
                <a:spcPct val="90000"/>
              </a:lnSpc>
              <a:spcBef>
                <a:spcPts val="300"/>
              </a:spcBef>
              <a:buSzPct val="90000"/>
            </a:pPr>
            <a:r>
              <a:rPr lang="en-US" sz="1600" dirty="0"/>
              <a:t>Better Economy = More Drivers = More Accidents</a:t>
            </a: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gray">
          <a:xfrm>
            <a:off x="6094863" y="1422805"/>
            <a:ext cx="1452499" cy="942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>
            <a:noAutofit/>
          </a:bodyPr>
          <a:lstStyle/>
          <a:p>
            <a:pPr algn="ctr" eaLnBrk="0" hangingPunct="0">
              <a:lnSpc>
                <a:spcPct val="90000"/>
              </a:lnSpc>
              <a:spcBef>
                <a:spcPts val="300"/>
              </a:spcBef>
              <a:buSzPct val="90000"/>
            </a:pPr>
            <a:r>
              <a:rPr lang="en-US" sz="1600" dirty="0"/>
              <a:t>14 Percent of Injury Crashes</a:t>
            </a: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gray">
          <a:xfrm>
            <a:off x="6453531" y="3761809"/>
            <a:ext cx="1452499" cy="942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>
            <a:noAutofit/>
          </a:bodyPr>
          <a:lstStyle/>
          <a:p>
            <a:pPr algn="ctr" eaLnBrk="0" hangingPunct="0">
              <a:lnSpc>
                <a:spcPct val="90000"/>
              </a:lnSpc>
              <a:spcBef>
                <a:spcPts val="300"/>
              </a:spcBef>
              <a:buSzPct val="90000"/>
            </a:pPr>
            <a:r>
              <a:rPr lang="en-US" sz="1600" dirty="0"/>
              <a:t>Speed</a:t>
            </a:r>
          </a:p>
          <a:p>
            <a:pPr algn="ctr" eaLnBrk="0" hangingPunct="0">
              <a:lnSpc>
                <a:spcPct val="90000"/>
              </a:lnSpc>
              <a:spcBef>
                <a:spcPts val="300"/>
              </a:spcBef>
              <a:buSzPct val="90000"/>
            </a:pPr>
            <a:r>
              <a:rPr lang="en-US" sz="1600" dirty="0"/>
              <a:t>Still</a:t>
            </a:r>
          </a:p>
          <a:p>
            <a:pPr algn="ctr" eaLnBrk="0" hangingPunct="0">
              <a:lnSpc>
                <a:spcPct val="90000"/>
              </a:lnSpc>
              <a:spcBef>
                <a:spcPts val="300"/>
              </a:spcBef>
              <a:buSzPct val="90000"/>
            </a:pPr>
            <a:r>
              <a:rPr lang="en-US" sz="1600" dirty="0"/>
              <a:t>Kills</a:t>
            </a: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gray">
          <a:xfrm>
            <a:off x="3897966" y="6011933"/>
            <a:ext cx="1452499" cy="491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>
            <a:noAutofit/>
          </a:bodyPr>
          <a:lstStyle/>
          <a:p>
            <a:pPr algn="ctr" eaLnBrk="0" hangingPunct="0">
              <a:lnSpc>
                <a:spcPct val="90000"/>
              </a:lnSpc>
              <a:spcBef>
                <a:spcPts val="300"/>
              </a:spcBef>
              <a:buSzPct val="90000"/>
            </a:pPr>
            <a:r>
              <a:rPr lang="en-US" sz="1600" dirty="0"/>
              <a:t>It’s Not Funny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933" y="3310443"/>
            <a:ext cx="749808" cy="71323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601" y="1846843"/>
            <a:ext cx="865675" cy="8656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903" y="3875592"/>
            <a:ext cx="896112" cy="554736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225243" y="2936910"/>
            <a:ext cx="693515" cy="704631"/>
            <a:chOff x="4059002" y="2863022"/>
            <a:chExt cx="892650" cy="906957"/>
          </a:xfrm>
        </p:grpSpPr>
        <p:sp>
          <p:nvSpPr>
            <p:cNvPr id="6" name="Rectangle 5"/>
            <p:cNvSpPr/>
            <p:nvPr/>
          </p:nvSpPr>
          <p:spPr>
            <a:xfrm>
              <a:off x="4195422" y="3316656"/>
              <a:ext cx="619810" cy="45332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b="1" dirty="0" err="1">
                <a:solidFill>
                  <a:schemeClr val="bg1"/>
                </a:solidFill>
              </a:endParaRPr>
            </a:p>
          </p:txBody>
        </p:sp>
        <p:sp>
          <p:nvSpPr>
            <p:cNvPr id="8" name="Triangle 7"/>
            <p:cNvSpPr/>
            <p:nvPr/>
          </p:nvSpPr>
          <p:spPr>
            <a:xfrm>
              <a:off x="4059002" y="2863022"/>
              <a:ext cx="892650" cy="514200"/>
            </a:xfrm>
            <a:prstGeom prst="triangl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b="1" dirty="0" err="1">
                <a:solidFill>
                  <a:schemeClr val="bg1"/>
                </a:solidFill>
              </a:endParaRPr>
            </a:p>
          </p:txBody>
        </p:sp>
      </p:grpSp>
      <p:sp>
        <p:nvSpPr>
          <p:cNvPr id="12" name="Text Box 12"/>
          <p:cNvSpPr txBox="1">
            <a:spLocks noChangeArrowheads="1"/>
          </p:cNvSpPr>
          <p:nvPr/>
        </p:nvSpPr>
        <p:spPr bwMode="gray">
          <a:xfrm>
            <a:off x="3929795" y="3760243"/>
            <a:ext cx="1270000" cy="51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noAutofit/>
          </a:bodyPr>
          <a:lstStyle/>
          <a:p>
            <a:pPr algn="ctr" eaLnBrk="0" hangingPunct="0">
              <a:lnSpc>
                <a:spcPct val="80000"/>
              </a:lnSpc>
              <a:buSzPct val="90000"/>
              <a:buFont typeface="Wingdings" pitchFamily="2" charset="2"/>
              <a:buNone/>
            </a:pPr>
            <a:r>
              <a:rPr lang="en-US" sz="2000" dirty="0"/>
              <a:t>Why rates go up</a:t>
            </a:r>
          </a:p>
        </p:txBody>
      </p:sp>
    </p:spTree>
    <p:extLst>
      <p:ext uri="{BB962C8B-B14F-4D97-AF65-F5344CB8AC3E}">
        <p14:creationId xmlns:p14="http://schemas.microsoft.com/office/powerpoint/2010/main" val="5037586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6" grpId="0"/>
      <p:bldP spid="1037" grpId="0"/>
      <p:bldP spid="13" grpId="0"/>
      <p:bldP spid="11" grpId="0"/>
      <p:bldP spid="14" grpId="0"/>
      <p:bldP spid="17" grpId="0"/>
      <p:bldP spid="18" grpId="0"/>
      <p:bldP spid="20" grpId="0"/>
      <p:bldP spid="21" grpId="0"/>
      <p:bldP spid="22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DDF7720A-2A32-4F11-9911-60E8334224D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name="think-cell Slide" r:id="rId25" imgW="416" imgH="416" progId="TCLayout.ActiveDocument.1">
                  <p:embed/>
                </p:oleObj>
              </mc:Choice>
              <mc:Fallback>
                <p:oleObj name="think-cell Slide" r:id="rId25" imgW="416" imgH="4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DDF7720A-2A32-4F11-9911-60E8334224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3541C7D0-2C52-4F56-8113-C2296501144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-12990" y="0"/>
            <a:ext cx="184731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000" dirty="0">
              <a:solidFill>
                <a:srgbClr val="000000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F637B2-2011-4704-88F0-68A1F2DB8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485" y="228600"/>
            <a:ext cx="8741664" cy="990600"/>
          </a:xfrm>
        </p:spPr>
        <p:txBody>
          <a:bodyPr/>
          <a:lstStyle/>
          <a:p>
            <a:r>
              <a:rPr lang="en-US" dirty="0"/>
              <a:t>Over The Past 18 Months, However, Insurance Coverage Has Focused On…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611034-5712-435D-8C93-4FF08EFD36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08050" y="6510439"/>
            <a:ext cx="4724400" cy="182880"/>
          </a:xfrm>
        </p:spPr>
        <p:txBody>
          <a:bodyPr/>
          <a:lstStyle/>
          <a:p>
            <a:r>
              <a:rPr lang="en-US" dirty="0"/>
              <a:t>Source: Quid, HPS Analysis, Excludes Health Insurance And Company Performance</a:t>
            </a:r>
          </a:p>
        </p:txBody>
      </p:sp>
      <p:graphicFrame>
        <p:nvGraphicFramePr>
          <p:cNvPr id="227" name="Chart 226">
            <a:extLst>
              <a:ext uri="{FF2B5EF4-FFF2-40B4-BE49-F238E27FC236}">
                <a16:creationId xmlns:a16="http://schemas.microsoft.com/office/drawing/2014/main" id="{7F429DF3-1432-4ADB-BE8C-4DDB89FBDD50}"/>
              </a:ext>
            </a:extLst>
          </p:cNvPr>
          <p:cNvGraphicFramePr/>
          <p:nvPr>
            <p:custDataLst>
              <p:tags r:id="rId4"/>
            </p:custDataLst>
            <p:extLst/>
          </p:nvPr>
        </p:nvGraphicFramePr>
        <p:xfrm>
          <a:off x="3270250" y="1289050"/>
          <a:ext cx="2527300" cy="4965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7"/>
          </a:graphicData>
        </a:graphic>
      </p:graphicFrame>
      <p:cxnSp>
        <p:nvCxnSpPr>
          <p:cNvPr id="213" name="Straight Connector 212">
            <a:extLst>
              <a:ext uri="{FF2B5EF4-FFF2-40B4-BE49-F238E27FC236}">
                <a16:creationId xmlns:a16="http://schemas.microsoft.com/office/drawing/2014/main" id="{1AF16A94-6314-4DAD-BAF2-9F8043E37BA2}"/>
              </a:ext>
            </a:extLst>
          </p:cNvPr>
          <p:cNvCxnSpPr/>
          <p:nvPr>
            <p:custDataLst>
              <p:tags r:id="rId5"/>
            </p:custDataLst>
          </p:nvPr>
        </p:nvCxnSpPr>
        <p:spPr bwMode="auto">
          <a:xfrm>
            <a:off x="3759200" y="1741488"/>
            <a:ext cx="79375" cy="85725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id="{770DCAD8-9455-4F5D-8948-8AFAB8360002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 flipV="1">
            <a:off x="3759200" y="2132013"/>
            <a:ext cx="79375" cy="136525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 Placeholder 2">
            <a:extLst>
              <a:ext uri="{FF2B5EF4-FFF2-40B4-BE49-F238E27FC236}">
                <a16:creationId xmlns:a16="http://schemas.microsoft.com/office/drawing/2014/main" id="{B493A928-78C9-4EDE-AB5C-0A794966B0A9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auto">
          <a:xfrm>
            <a:off x="2522538" y="2162175"/>
            <a:ext cx="121126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169863" indent="-1698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06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73088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800100" indent="-1793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028700" indent="-18097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fld id="{0C343308-919E-44F0-A746-EDE8B71F91C8}" type="datetime'C''r''''o''''''''''p'''''' I''''nsu''r''''a''''''n''''c''''e'">
              <a:rPr lang="en-US" altLang="en-US" sz="1400" smtClean="0"/>
              <a:pPr marL="0" indent="0" algn="r">
                <a:spcBef>
                  <a:spcPct val="0"/>
                </a:spcBef>
                <a:buNone/>
              </a:pPr>
              <a:t>Crop Insurance</a:t>
            </a:fld>
            <a:endParaRPr lang="en-US" sz="1400" dirty="0">
              <a:ea typeface="ＭＳ Ｐゴシック" panose="020B0600070205080204" pitchFamily="34" charset="-128"/>
              <a:sym typeface="+mn-lt"/>
            </a:endParaRPr>
          </a:p>
        </p:txBody>
      </p:sp>
      <p:sp>
        <p:nvSpPr>
          <p:cNvPr id="139" name="Text Placeholder 2">
            <a:extLst>
              <a:ext uri="{FF2B5EF4-FFF2-40B4-BE49-F238E27FC236}">
                <a16:creationId xmlns:a16="http://schemas.microsoft.com/office/drawing/2014/main" id="{70916E73-DF85-4DE1-99DF-5B1A8E83EBB9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auto">
          <a:xfrm>
            <a:off x="4289425" y="6230938"/>
            <a:ext cx="48577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169863" indent="-1698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06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73088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800100" indent="-1793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028700" indent="-18097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fld id="{FAF8B7DA-508B-4570-8524-208E8D28B3F7}" type="datetime'''''''''''''''''''''C''''''''''''''''o''''''''''''''''u''nt'''">
              <a:rPr lang="en-US" altLang="en-US" sz="1400" smtClean="0">
                <a:ea typeface="ＭＳ Ｐゴシック" panose="020B0600070205080204" pitchFamily="34" charset="-128"/>
                <a:sym typeface="+mn-lt"/>
              </a:rPr>
              <a:pPr marL="0" indent="0" algn="ctr">
                <a:spcBef>
                  <a:spcPct val="0"/>
                </a:spcBef>
                <a:buNone/>
              </a:pPr>
              <a:t>Count</a:t>
            </a:fld>
            <a:endParaRPr lang="en-US" sz="1400" dirty="0">
              <a:ea typeface="ＭＳ Ｐゴシック" panose="020B0600070205080204" pitchFamily="34" charset="-128"/>
              <a:sym typeface="+mn-lt"/>
            </a:endParaRPr>
          </a:p>
        </p:txBody>
      </p:sp>
      <p:sp>
        <p:nvSpPr>
          <p:cNvPr id="114" name="Text Placeholder 2">
            <a:extLst>
              <a:ext uri="{FF2B5EF4-FFF2-40B4-BE49-F238E27FC236}">
                <a16:creationId xmlns:a16="http://schemas.microsoft.com/office/drawing/2014/main" id="{E17D8F65-31E3-494C-A7CE-6E37ED9360FB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auto">
          <a:xfrm>
            <a:off x="1951038" y="3894138"/>
            <a:ext cx="178276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169863" indent="-1698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06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73088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800100" indent="-1793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028700" indent="-18097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fld id="{24E71411-7322-48B5-AE6F-006B3B0A82E8}" type="datetime'''''H''''''''ome''''ow''ner'''''' ''Ins''''u''ran''c''''e'''">
              <a:rPr lang="en-US" altLang="en-US" sz="1400" smtClean="0"/>
              <a:pPr marL="0" indent="0" algn="r">
                <a:spcBef>
                  <a:spcPct val="0"/>
                </a:spcBef>
                <a:buNone/>
              </a:pPr>
              <a:t>Homeowner Insurance</a:t>
            </a:fld>
            <a:endParaRPr lang="en-US" sz="1400" dirty="0">
              <a:ea typeface="ＭＳ Ｐゴシック" panose="020B0600070205080204" pitchFamily="34" charset="-128"/>
              <a:sym typeface="+mn-lt"/>
            </a:endParaRPr>
          </a:p>
        </p:txBody>
      </p:sp>
      <p:sp>
        <p:nvSpPr>
          <p:cNvPr id="153" name="Text Placeholder 2">
            <a:extLst>
              <a:ext uri="{FF2B5EF4-FFF2-40B4-BE49-F238E27FC236}">
                <a16:creationId xmlns:a16="http://schemas.microsoft.com/office/drawing/2014/main" id="{97B2897F-7270-4263-AD19-9804A16E2E70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gray">
          <a:xfrm>
            <a:off x="4051300" y="1720850"/>
            <a:ext cx="307975" cy="212725"/>
          </a:xfrm>
          <a:prstGeom prst="rect">
            <a:avLst/>
          </a:prstGeom>
          <a:solidFill>
            <a:srgbClr val="496895"/>
          </a:solidFill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25400" tIns="0" rIns="25400" bIns="0" numCol="1" spcCol="0" anchor="ctr" anchorCtr="0" compatLnSpc="1">
            <a:prstTxWarp prst="textNoShape">
              <a:avLst/>
            </a:prstTxWarp>
            <a:noAutofit/>
          </a:bodyPr>
          <a:lstStyle>
            <a:lvl1pPr marL="169863" indent="-1698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06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73088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800100" indent="-1793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028700" indent="-18097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fld id="{22516E30-4B57-46E1-BE03-8B303FE14938}" type="datetime'''''''''''''''''''3%'''''''''''''''''">
              <a:rPr lang="en-US" altLang="en-US" sz="1400" smtClean="0">
                <a:solidFill>
                  <a:schemeClr val="bg1"/>
                </a:solidFill>
              </a:rPr>
              <a:pPr marL="0" indent="0" algn="ctr">
                <a:spcBef>
                  <a:spcPct val="0"/>
                </a:spcBef>
                <a:buNone/>
              </a:pPr>
              <a:t>3%</a:t>
            </a:fld>
            <a:endParaRPr lang="en-US" sz="1400" dirty="0">
              <a:solidFill>
                <a:schemeClr val="bg1"/>
              </a:solidFill>
              <a:ea typeface="ＭＳ Ｐゴシック" panose="020B0600070205080204" pitchFamily="34" charset="-128"/>
              <a:sym typeface="+mn-lt"/>
            </a:endParaRPr>
          </a:p>
        </p:txBody>
      </p:sp>
      <p:sp>
        <p:nvSpPr>
          <p:cNvPr id="152" name="Text Placeholder 2">
            <a:extLst>
              <a:ext uri="{FF2B5EF4-FFF2-40B4-BE49-F238E27FC236}">
                <a16:creationId xmlns:a16="http://schemas.microsoft.com/office/drawing/2014/main" id="{8A747106-91B2-44DC-8972-BB14A957B13E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gray">
          <a:xfrm>
            <a:off x="4706938" y="1870075"/>
            <a:ext cx="307975" cy="212725"/>
          </a:xfrm>
          <a:prstGeom prst="rect">
            <a:avLst/>
          </a:prstGeom>
          <a:solidFill>
            <a:srgbClr val="6F8DB9"/>
          </a:solidFill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25400" tIns="0" rIns="25400" bIns="0" numCol="1" spcCol="0" anchor="ctr" anchorCtr="0" compatLnSpc="1">
            <a:prstTxWarp prst="textNoShape">
              <a:avLst/>
            </a:prstTxWarp>
            <a:noAutofit/>
          </a:bodyPr>
          <a:lstStyle>
            <a:lvl1pPr marL="169863" indent="-1698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06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73088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800100" indent="-1793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028700" indent="-18097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fld id="{999BE45B-9D24-4DFB-9662-3FF3785C1AA5}" type="datetime'''''''''''3''''''''''''''''''''''''''''''%'''''''''">
              <a:rPr lang="en-US" altLang="en-US" sz="1400" smtClean="0">
                <a:solidFill>
                  <a:schemeClr val="bg1"/>
                </a:solidFill>
                <a:ea typeface="ＭＳ Ｐゴシック" panose="020B0600070205080204" pitchFamily="34" charset="-128"/>
                <a:sym typeface="+mn-lt"/>
              </a:rPr>
              <a:pPr marL="0" indent="0" algn="ctr">
                <a:spcBef>
                  <a:spcPct val="0"/>
                </a:spcBef>
                <a:buNone/>
              </a:pPr>
              <a:t>3%</a:t>
            </a:fld>
            <a:endParaRPr lang="en-US" sz="1400" dirty="0">
              <a:solidFill>
                <a:schemeClr val="bg1"/>
              </a:solidFill>
              <a:ea typeface="ＭＳ Ｐゴシック" panose="020B0600070205080204" pitchFamily="34" charset="-128"/>
              <a:sym typeface="+mn-lt"/>
            </a:endParaRPr>
          </a:p>
        </p:txBody>
      </p:sp>
      <p:sp>
        <p:nvSpPr>
          <p:cNvPr id="108" name="Text Placeholder 2">
            <a:extLst>
              <a:ext uri="{FF2B5EF4-FFF2-40B4-BE49-F238E27FC236}">
                <a16:creationId xmlns:a16="http://schemas.microsoft.com/office/drawing/2014/main" id="{719D3BB2-2AE6-44D8-BCFB-AEF757EF4AD6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auto">
          <a:xfrm>
            <a:off x="1936749" y="1635125"/>
            <a:ext cx="1797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169863" indent="-1698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06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73088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800100" indent="-1793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028700" indent="-18097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fld id="{235893EC-9431-448B-8532-5F5F0F476AEA}" type="datetime'''Tr''av''el'''' ''''&amp; Pe''''''t In''''s''''''''ura''''nce'''">
              <a:rPr lang="en-US" altLang="en-US" sz="1400" smtClean="0"/>
              <a:pPr marL="0" indent="0" algn="r">
                <a:spcBef>
                  <a:spcPct val="0"/>
                </a:spcBef>
                <a:buNone/>
              </a:pPr>
              <a:t>Travel &amp; Pet Insurance</a:t>
            </a:fld>
            <a:endParaRPr lang="en-US" sz="1400" dirty="0">
              <a:ea typeface="ＭＳ Ｐゴシック" panose="020B0600070205080204" pitchFamily="34" charset="-128"/>
              <a:sym typeface="+mn-lt"/>
            </a:endParaRPr>
          </a:p>
        </p:txBody>
      </p:sp>
      <p:sp>
        <p:nvSpPr>
          <p:cNvPr id="151" name="Text Placeholder 2">
            <a:extLst>
              <a:ext uri="{FF2B5EF4-FFF2-40B4-BE49-F238E27FC236}">
                <a16:creationId xmlns:a16="http://schemas.microsoft.com/office/drawing/2014/main" id="{CCBD32D8-0C64-4C86-AC9F-7E2D765B0963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gray">
          <a:xfrm>
            <a:off x="4051300" y="2025650"/>
            <a:ext cx="307975" cy="212725"/>
          </a:xfrm>
          <a:prstGeom prst="rect">
            <a:avLst/>
          </a:prstGeom>
          <a:solidFill>
            <a:srgbClr val="A9BBD5"/>
          </a:solidFill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25400" tIns="0" rIns="25400" bIns="0" numCol="1" spcCol="0" anchor="ctr" anchorCtr="0" compatLnSpc="1">
            <a:prstTxWarp prst="textNoShape">
              <a:avLst/>
            </a:prstTxWarp>
            <a:noAutofit/>
          </a:bodyPr>
          <a:lstStyle>
            <a:lvl1pPr marL="169863" indent="-1698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06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73088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800100" indent="-1793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028700" indent="-18097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fld id="{EB2DD17C-7895-40C8-9519-8B67E3BB3272}" type="datetime'''3''''''''''''''''''%'''''''''''''">
              <a:rPr lang="en-US" altLang="en-US" sz="1400" smtClean="0">
                <a:ea typeface="ＭＳ Ｐゴシック" panose="020B0600070205080204" pitchFamily="34" charset="-128"/>
                <a:sym typeface="+mn-lt"/>
              </a:rPr>
              <a:pPr marL="0" indent="0" algn="ctr">
                <a:spcBef>
                  <a:spcPct val="0"/>
                </a:spcBef>
                <a:buNone/>
              </a:pPr>
              <a:t>3%</a:t>
            </a:fld>
            <a:endParaRPr lang="en-US" sz="1400" dirty="0">
              <a:ea typeface="ＭＳ Ｐゴシック" panose="020B0600070205080204" pitchFamily="34" charset="-128"/>
              <a:sym typeface="+mn-lt"/>
            </a:endParaRPr>
          </a:p>
        </p:txBody>
      </p:sp>
      <p:sp>
        <p:nvSpPr>
          <p:cNvPr id="199" name="Text Placeholder 2">
            <a:extLst>
              <a:ext uri="{FF2B5EF4-FFF2-40B4-BE49-F238E27FC236}">
                <a16:creationId xmlns:a16="http://schemas.microsoft.com/office/drawing/2014/main" id="{0F25D049-2AB5-4DC8-AAEF-2F70B024C182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gray">
          <a:xfrm>
            <a:off x="4378325" y="3306763"/>
            <a:ext cx="307975" cy="212725"/>
          </a:xfrm>
          <a:prstGeom prst="rect">
            <a:avLst/>
          </a:prstGeom>
          <a:solidFill>
            <a:srgbClr val="F2AC82"/>
          </a:solidFill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25400" tIns="0" rIns="25400" bIns="0" numCol="1" spcCol="0" anchor="ctr" anchorCtr="0" compatLnSpc="1">
            <a:prstTxWarp prst="textNoShape">
              <a:avLst/>
            </a:prstTxWarp>
            <a:noAutofit/>
          </a:bodyPr>
          <a:lstStyle>
            <a:lvl1pPr marL="169863" indent="-1698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06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73088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800100" indent="-1793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028700" indent="-18097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fld id="{EE4B22AB-1C3A-4B2D-984D-EA29E4E775E2}" type="datetime'''''''''''''''''2''''''''''''''''''''''''''%'''''''''''''">
              <a:rPr lang="en-US" altLang="en-US" sz="1400" smtClean="0">
                <a:ea typeface="ＭＳ Ｐゴシック" panose="020B0600070205080204" pitchFamily="34" charset="-128"/>
                <a:sym typeface="+mn-lt"/>
              </a:rPr>
              <a:pPr marL="0" indent="0" algn="ctr">
                <a:spcBef>
                  <a:spcPct val="0"/>
                </a:spcBef>
                <a:buNone/>
              </a:pPr>
              <a:t>2%</a:t>
            </a:fld>
            <a:endParaRPr lang="en-US" sz="1400" dirty="0">
              <a:ea typeface="ＭＳ Ｐゴシック" panose="020B0600070205080204" pitchFamily="34" charset="-128"/>
              <a:sym typeface="+mn-lt"/>
            </a:endParaRPr>
          </a:p>
        </p:txBody>
      </p:sp>
      <p:sp>
        <p:nvSpPr>
          <p:cNvPr id="111" name="Text Placeholder 2">
            <a:extLst>
              <a:ext uri="{FF2B5EF4-FFF2-40B4-BE49-F238E27FC236}">
                <a16:creationId xmlns:a16="http://schemas.microsoft.com/office/drawing/2014/main" id="{04157214-DBD3-48B0-AD2E-1A46D3A11E6B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auto">
          <a:xfrm>
            <a:off x="3052763" y="3276600"/>
            <a:ext cx="68103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169863" indent="-1698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06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73088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800100" indent="-1793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028700" indent="-18097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fld id="{E160C045-EDCD-44A8-8CBD-DE67F3EEE2FF}" type="datetime'''Wi''l''''d''''''''''''''fire''s'''''''''''''''''''">
              <a:rPr lang="en-US" altLang="en-US" sz="1400" smtClean="0"/>
              <a:pPr marL="0" indent="0" algn="r">
                <a:spcBef>
                  <a:spcPct val="0"/>
                </a:spcBef>
                <a:buNone/>
              </a:pPr>
              <a:t>Wildfires</a:t>
            </a:fld>
            <a:endParaRPr lang="en-US" sz="1400" dirty="0">
              <a:ea typeface="ＭＳ Ｐゴシック" panose="020B0600070205080204" pitchFamily="34" charset="-128"/>
              <a:sym typeface="+mn-lt"/>
            </a:endParaRPr>
          </a:p>
        </p:txBody>
      </p:sp>
      <p:sp>
        <p:nvSpPr>
          <p:cNvPr id="107" name="Text Placeholder 2">
            <a:extLst>
              <a:ext uri="{FF2B5EF4-FFF2-40B4-BE49-F238E27FC236}">
                <a16:creationId xmlns:a16="http://schemas.microsoft.com/office/drawing/2014/main" id="{F962B138-56E2-45E1-BB9F-D2D452575279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auto">
          <a:xfrm>
            <a:off x="2216150" y="1371600"/>
            <a:ext cx="15176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169863" indent="-1698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06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73088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800100" indent="-1793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028700" indent="-18097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fld id="{544B8F3F-CDB4-42A5-B019-1C51847C0DC3}" type="datetime'''''I''''n''s''''''''''u''ran''c''''''e ''Law''''s''u''its'">
              <a:rPr lang="en-US" altLang="en-US" sz="1400" smtClean="0"/>
              <a:pPr marL="0" indent="0" algn="r">
                <a:spcBef>
                  <a:spcPct val="0"/>
                </a:spcBef>
                <a:buNone/>
              </a:pPr>
              <a:t>Insurance Lawsuits</a:t>
            </a:fld>
            <a:endParaRPr lang="en-US" sz="1400" dirty="0">
              <a:ea typeface="ＭＳ Ｐゴシック" panose="020B0600070205080204" pitchFamily="34" charset="-128"/>
              <a:sym typeface="+mn-lt"/>
            </a:endParaRPr>
          </a:p>
        </p:txBody>
      </p:sp>
      <p:sp>
        <p:nvSpPr>
          <p:cNvPr id="115" name="Text Placeholder 2">
            <a:extLst>
              <a:ext uri="{FF2B5EF4-FFF2-40B4-BE49-F238E27FC236}">
                <a16:creationId xmlns:a16="http://schemas.microsoft.com/office/drawing/2014/main" id="{E7105894-FD93-4D6A-A079-3E3FC47D5D92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auto">
          <a:xfrm>
            <a:off x="3328988" y="4373563"/>
            <a:ext cx="4048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169863" indent="-1698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06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73088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800100" indent="-1793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028700" indent="-18097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fld id="{35625BEF-C27D-40A2-A448-126055BE7016}" type="datetime'''''''N''''''''''''''''''F''''I''''''''P'''">
              <a:rPr lang="en-US" altLang="en-US" sz="1400" smtClean="0"/>
              <a:pPr marL="0" indent="0" algn="r">
                <a:spcBef>
                  <a:spcPct val="0"/>
                </a:spcBef>
                <a:buNone/>
              </a:pPr>
              <a:t>NFIP</a:t>
            </a:fld>
            <a:endParaRPr lang="en-US" sz="1400" dirty="0">
              <a:ea typeface="ＭＳ Ｐゴシック" panose="020B0600070205080204" pitchFamily="34" charset="-128"/>
              <a:sym typeface="+mn-lt"/>
            </a:endParaRPr>
          </a:p>
        </p:txBody>
      </p:sp>
      <p:sp>
        <p:nvSpPr>
          <p:cNvPr id="109" name="Text Placeholder 2">
            <a:extLst>
              <a:ext uri="{FF2B5EF4-FFF2-40B4-BE49-F238E27FC236}">
                <a16:creationId xmlns:a16="http://schemas.microsoft.com/office/drawing/2014/main" id="{B868C306-72BE-4F95-BCBD-DAE57D2B08EF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auto">
          <a:xfrm>
            <a:off x="1616075" y="1898650"/>
            <a:ext cx="21177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169863" indent="-1698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06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73088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800100" indent="-1793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028700" indent="-18097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fld id="{0B213047-BEC5-4BE2-BD51-13757577BDE5}" type="datetime'''''''Mo''''r''t''''''ga''g''''e &amp; Titl''e'' Insu''r''ance'''">
              <a:rPr lang="en-US" altLang="en-US" sz="1400" smtClean="0"/>
              <a:pPr marL="0" indent="0" algn="r">
                <a:spcBef>
                  <a:spcPct val="0"/>
                </a:spcBef>
                <a:buNone/>
              </a:pPr>
              <a:t>Mortgage &amp; Title Insurance</a:t>
            </a:fld>
            <a:endParaRPr lang="en-US" sz="1400" dirty="0">
              <a:ea typeface="ＭＳ Ｐゴシック" panose="020B0600070205080204" pitchFamily="34" charset="-128"/>
              <a:sym typeface="+mn-lt"/>
            </a:endParaRPr>
          </a:p>
        </p:txBody>
      </p:sp>
      <p:sp>
        <p:nvSpPr>
          <p:cNvPr id="212" name="Text Placeholder 2">
            <a:extLst>
              <a:ext uri="{FF2B5EF4-FFF2-40B4-BE49-F238E27FC236}">
                <a16:creationId xmlns:a16="http://schemas.microsoft.com/office/drawing/2014/main" id="{09884A8B-BAA6-4B5D-9B6B-0336361B3FE6}"/>
              </a:ext>
            </a:extLst>
          </p:cNvPr>
          <p:cNvSpPr>
            <a:spLocks noGrp="1"/>
          </p:cNvSpPr>
          <p:nvPr>
            <p:custDataLst>
              <p:tags r:id="rId19"/>
            </p:custDataLst>
          </p:nvPr>
        </p:nvSpPr>
        <p:spPr bwMode="auto">
          <a:xfrm>
            <a:off x="1123949" y="2425700"/>
            <a:ext cx="26098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169863" indent="-1698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06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73088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800100" indent="-1793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028700" indent="-18097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fld id="{F36FB732-A68F-4077-8637-2F9460A07E6B}" type="datetime'Life ''''In''''sur''a''''nce &amp; L''''ong-Term ''Car''e'''">
              <a:rPr lang="en-US" altLang="en-US" sz="1400" smtClean="0"/>
              <a:pPr marL="0" indent="0" algn="r">
                <a:spcBef>
                  <a:spcPct val="0"/>
                </a:spcBef>
                <a:buNone/>
              </a:pPr>
              <a:t>Life Insurance &amp; Long-Term Care</a:t>
            </a:fld>
            <a:endParaRPr lang="en-US" sz="1400" dirty="0">
              <a:ea typeface="ＭＳ Ｐゴシック" panose="020B0600070205080204" pitchFamily="34" charset="-128"/>
              <a:sym typeface="+mn-lt"/>
            </a:endParaRPr>
          </a:p>
        </p:txBody>
      </p:sp>
      <p:sp>
        <p:nvSpPr>
          <p:cNvPr id="150" name="Text Placeholder 2">
            <a:extLst>
              <a:ext uri="{FF2B5EF4-FFF2-40B4-BE49-F238E27FC236}">
                <a16:creationId xmlns:a16="http://schemas.microsoft.com/office/drawing/2014/main" id="{92EBABB4-3CFC-483D-8AFC-13DB59AE9C19}"/>
              </a:ext>
            </a:extLst>
          </p:cNvPr>
          <p:cNvSpPr>
            <a:spLocks noGrp="1"/>
          </p:cNvSpPr>
          <p:nvPr>
            <p:custDataLst>
              <p:tags r:id="rId20"/>
            </p:custDataLst>
          </p:nvPr>
        </p:nvSpPr>
        <p:spPr bwMode="auto">
          <a:xfrm>
            <a:off x="2541588" y="2894013"/>
            <a:ext cx="11922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169863" indent="-1698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06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73088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800100" indent="-1793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028700" indent="-18097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fld id="{CC53F9CE-B85E-45EF-82FE-42238B9616DE}" type="datetime'Au''to I''''''''nsu''''''''''''''ran''''''''c''''e'''''''">
              <a:rPr lang="en-US" altLang="en-US" sz="1400" smtClean="0"/>
              <a:pPr marL="0" indent="0" algn="r">
                <a:spcBef>
                  <a:spcPct val="0"/>
                </a:spcBef>
                <a:buNone/>
              </a:pPr>
              <a:t>Auto Insurance</a:t>
            </a:fld>
            <a:endParaRPr lang="en-US" sz="1400" dirty="0">
              <a:ea typeface="ＭＳ Ｐゴシック" panose="020B0600070205080204" pitchFamily="34" charset="-128"/>
              <a:sym typeface="+mn-lt"/>
            </a:endParaRPr>
          </a:p>
        </p:txBody>
      </p:sp>
      <p:sp>
        <p:nvSpPr>
          <p:cNvPr id="112" name="Text Placeholder 2">
            <a:extLst>
              <a:ext uri="{FF2B5EF4-FFF2-40B4-BE49-F238E27FC236}">
                <a16:creationId xmlns:a16="http://schemas.microsoft.com/office/drawing/2014/main" id="{DF482320-54F7-4522-9834-E918929B0C50}"/>
              </a:ext>
            </a:extLst>
          </p:cNvPr>
          <p:cNvSpPr>
            <a:spLocks noGrp="1"/>
          </p:cNvSpPr>
          <p:nvPr>
            <p:custDataLst>
              <p:tags r:id="rId21"/>
            </p:custDataLst>
          </p:nvPr>
        </p:nvSpPr>
        <p:spPr bwMode="auto">
          <a:xfrm>
            <a:off x="2511425" y="3540125"/>
            <a:ext cx="122237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169863" indent="-1698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06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73088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800100" indent="-1793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028700" indent="-18097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fld id="{6861AE98-9AF7-4564-85B5-DE8AC569D0EB}" type="datetime'F''''''''''l''''oo''''d'''''''''' &amp;'''' ''S''''to''''''rms'''">
              <a:rPr lang="en-US" altLang="en-US" sz="1400" smtClean="0"/>
              <a:pPr marL="0" indent="0" algn="r">
                <a:spcBef>
                  <a:spcPct val="0"/>
                </a:spcBef>
                <a:buNone/>
              </a:pPr>
              <a:t>Flood &amp; Storms</a:t>
            </a:fld>
            <a:endParaRPr lang="en-US" sz="1400" dirty="0">
              <a:ea typeface="ＭＳ Ｐゴシック" panose="020B0600070205080204" pitchFamily="34" charset="-128"/>
              <a:sym typeface="+mn-lt"/>
            </a:endParaRPr>
          </a:p>
        </p:txBody>
      </p:sp>
      <p:sp>
        <p:nvSpPr>
          <p:cNvPr id="116" name="Text Placeholder 2">
            <a:extLst>
              <a:ext uri="{FF2B5EF4-FFF2-40B4-BE49-F238E27FC236}">
                <a16:creationId xmlns:a16="http://schemas.microsoft.com/office/drawing/2014/main" id="{A9B0DE86-B219-4C9D-A708-02A72F23EF89}"/>
              </a:ext>
            </a:extLst>
          </p:cNvPr>
          <p:cNvSpPr>
            <a:spLocks noGrp="1"/>
          </p:cNvSpPr>
          <p:nvPr>
            <p:custDataLst>
              <p:tags r:id="rId22"/>
            </p:custDataLst>
          </p:nvPr>
        </p:nvSpPr>
        <p:spPr bwMode="auto">
          <a:xfrm>
            <a:off x="2433638" y="4822825"/>
            <a:ext cx="130016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169863" indent="-1698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06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73088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800100" indent="-1793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028700" indent="-18097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fld id="{139B8286-ECA6-4D43-9E5B-85DA4E5246A8}" type="datetime'''''''C''y''''b''e''''''''''''''''r'' ''''''''''In''suranc''e'">
              <a:rPr lang="en-US" altLang="en-US" sz="1400" smtClean="0"/>
              <a:pPr marL="0" indent="0" algn="r">
                <a:spcBef>
                  <a:spcPct val="0"/>
                </a:spcBef>
                <a:buNone/>
              </a:pPr>
              <a:t>Cyber Insurance</a:t>
            </a:fld>
            <a:endParaRPr lang="en-US" sz="1400" dirty="0">
              <a:ea typeface="ＭＳ Ｐゴシック" panose="020B0600070205080204" pitchFamily="34" charset="-128"/>
              <a:sym typeface="+mn-lt"/>
            </a:endParaRPr>
          </a:p>
        </p:txBody>
      </p:sp>
      <p:sp>
        <p:nvSpPr>
          <p:cNvPr id="117" name="Text Placeholder 2">
            <a:extLst>
              <a:ext uri="{FF2B5EF4-FFF2-40B4-BE49-F238E27FC236}">
                <a16:creationId xmlns:a16="http://schemas.microsoft.com/office/drawing/2014/main" id="{BD703DD4-B108-484D-9660-9363C1183EC2}"/>
              </a:ext>
            </a:extLst>
          </p:cNvPr>
          <p:cNvSpPr>
            <a:spLocks noGrp="1"/>
          </p:cNvSpPr>
          <p:nvPr>
            <p:custDataLst>
              <p:tags r:id="rId23"/>
            </p:custDataLst>
          </p:nvPr>
        </p:nvSpPr>
        <p:spPr bwMode="auto">
          <a:xfrm>
            <a:off x="2965450" y="5546725"/>
            <a:ext cx="7683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169863" indent="-1698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06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73088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800100" indent="-1793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028700" indent="-18097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fld id="{1DFB3E1F-711C-48C9-ADEB-C6AFD9EEDF2C}" type="datetime'''I''''''ns''''u''''''''''r''''''T''''''e''c''''h'''''''''">
              <a:rPr lang="en-US" altLang="en-US" sz="1400" smtClean="0"/>
              <a:pPr marL="0" indent="0" algn="r">
                <a:spcBef>
                  <a:spcPct val="0"/>
                </a:spcBef>
                <a:buNone/>
              </a:pPr>
              <a:t>InsurTech</a:t>
            </a:fld>
            <a:endParaRPr lang="en-US" sz="1400" dirty="0">
              <a:ea typeface="ＭＳ Ｐゴシック" panose="020B0600070205080204" pitchFamily="34" charset="-128"/>
              <a:sym typeface="+mn-lt"/>
            </a:endParaRPr>
          </a:p>
        </p:txBody>
      </p:sp>
      <p:sp>
        <p:nvSpPr>
          <p:cNvPr id="228" name="Right Brace 227">
            <a:extLst>
              <a:ext uri="{FF2B5EF4-FFF2-40B4-BE49-F238E27FC236}">
                <a16:creationId xmlns:a16="http://schemas.microsoft.com/office/drawing/2014/main" id="{BC7096E8-EFD2-45CC-BA39-73309A4B11D0}"/>
              </a:ext>
            </a:extLst>
          </p:cNvPr>
          <p:cNvSpPr/>
          <p:nvPr/>
        </p:nvSpPr>
        <p:spPr>
          <a:xfrm>
            <a:off x="5943600" y="4724400"/>
            <a:ext cx="582612" cy="14478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Right Brace 228">
            <a:extLst>
              <a:ext uri="{FF2B5EF4-FFF2-40B4-BE49-F238E27FC236}">
                <a16:creationId xmlns:a16="http://schemas.microsoft.com/office/drawing/2014/main" id="{B12A1BC4-5908-40E9-AE08-C20322593D32}"/>
              </a:ext>
            </a:extLst>
          </p:cNvPr>
          <p:cNvSpPr/>
          <p:nvPr/>
        </p:nvSpPr>
        <p:spPr>
          <a:xfrm>
            <a:off x="5943600" y="3352800"/>
            <a:ext cx="582612" cy="135255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Right Brace 229">
            <a:extLst>
              <a:ext uri="{FF2B5EF4-FFF2-40B4-BE49-F238E27FC236}">
                <a16:creationId xmlns:a16="http://schemas.microsoft.com/office/drawing/2014/main" id="{04FAD872-5F5A-48D0-9150-449C44E4481B}"/>
              </a:ext>
            </a:extLst>
          </p:cNvPr>
          <p:cNvSpPr/>
          <p:nvPr/>
        </p:nvSpPr>
        <p:spPr>
          <a:xfrm>
            <a:off x="5943600" y="1741488"/>
            <a:ext cx="582612" cy="89693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TextBox 230">
            <a:extLst>
              <a:ext uri="{FF2B5EF4-FFF2-40B4-BE49-F238E27FC236}">
                <a16:creationId xmlns:a16="http://schemas.microsoft.com/office/drawing/2014/main" id="{BBEB12E9-029A-45CD-95F6-09A7A03412F1}"/>
              </a:ext>
            </a:extLst>
          </p:cNvPr>
          <p:cNvSpPr txBox="1"/>
          <p:nvPr/>
        </p:nvSpPr>
        <p:spPr bwMode="gray">
          <a:xfrm>
            <a:off x="6634162" y="1938665"/>
            <a:ext cx="2057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/>
              <a:t>18% on other P/C and life products</a:t>
            </a:r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id="{33015F8F-14F6-4814-A567-07A5F8AD2548}"/>
              </a:ext>
            </a:extLst>
          </p:cNvPr>
          <p:cNvSpPr txBox="1"/>
          <p:nvPr/>
        </p:nvSpPr>
        <p:spPr bwMode="gray">
          <a:xfrm>
            <a:off x="6634162" y="3863658"/>
            <a:ext cx="20574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/>
              <a:t>28% on Nat Cat risks</a:t>
            </a:r>
          </a:p>
        </p:txBody>
      </p:sp>
      <p:sp>
        <p:nvSpPr>
          <p:cNvPr id="233" name="TextBox 232">
            <a:extLst>
              <a:ext uri="{FF2B5EF4-FFF2-40B4-BE49-F238E27FC236}">
                <a16:creationId xmlns:a16="http://schemas.microsoft.com/office/drawing/2014/main" id="{E0F7AA78-C465-440D-8229-06A98ABA23E8}"/>
              </a:ext>
            </a:extLst>
          </p:cNvPr>
          <p:cNvSpPr txBox="1"/>
          <p:nvPr/>
        </p:nvSpPr>
        <p:spPr bwMode="gray">
          <a:xfrm>
            <a:off x="6634162" y="5078968"/>
            <a:ext cx="20574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/>
              <a:t>30% on cyber insurance and digital trends</a:t>
            </a:r>
          </a:p>
        </p:txBody>
      </p:sp>
    </p:spTree>
    <p:extLst>
      <p:ext uri="{BB962C8B-B14F-4D97-AF65-F5344CB8AC3E}">
        <p14:creationId xmlns:p14="http://schemas.microsoft.com/office/powerpoint/2010/main" val="18482717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7796116"/>
              </p:ext>
            </p:extLst>
          </p:nvPr>
        </p:nvGraphicFramePr>
        <p:xfrm>
          <a:off x="488524" y="1508888"/>
          <a:ext cx="5404618" cy="4612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317" name="Rectangle 2"/>
          <p:cNvSpPr>
            <a:spLocks noGrp="1" noChangeArrowheads="1"/>
          </p:cNvSpPr>
          <p:nvPr>
            <p:ph type="title"/>
          </p:nvPr>
        </p:nvSpPr>
        <p:spPr>
          <a:xfrm>
            <a:off x="496552" y="275869"/>
            <a:ext cx="8342948" cy="703845"/>
          </a:xfrm>
          <a:prstGeom prst="rect">
            <a:avLst/>
          </a:prstGeom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To rent or to buy?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lnSpc>
                <a:spcPct val="85000"/>
              </a:lnSpc>
              <a:spcBef>
                <a:spcPct val="25000"/>
              </a:spcBef>
            </a:pPr>
            <a:r>
              <a:rPr lang="en-US" altLang="en-US" dirty="0"/>
              <a:t>Sources: U.S. Census Bureau at </a:t>
            </a:r>
            <a:r>
              <a:rPr lang="en-US" altLang="en-US" dirty="0">
                <a:hlinkClick r:id="rId4"/>
              </a:rPr>
              <a:t>http://www.census.gov/housing/hvs/data/histtabs.html</a:t>
            </a:r>
            <a:r>
              <a:rPr lang="en-US" altLang="en-US" dirty="0"/>
              <a:t>, Table 8; Insurance Information Institute</a:t>
            </a:r>
            <a:r>
              <a:rPr lang="en-US" altLang="en-US" sz="800" dirty="0"/>
              <a:t>.</a:t>
            </a:r>
          </a:p>
        </p:txBody>
      </p:sp>
      <p:sp>
        <p:nvSpPr>
          <p:cNvPr id="23" name="TextBox 1"/>
          <p:cNvSpPr txBox="1">
            <a:spLocks noChangeArrowheads="1"/>
          </p:cNvSpPr>
          <p:nvPr/>
        </p:nvSpPr>
        <p:spPr bwMode="auto">
          <a:xfrm>
            <a:off x="3418773" y="1174778"/>
            <a:ext cx="25458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ct val="10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50000"/>
              </a:spcBef>
              <a:buClr>
                <a:schemeClr val="accent2"/>
              </a:buClr>
              <a:buFont typeface="Wingdings" panose="05000000000000000000" pitchFamily="2" charset="2"/>
              <a:buChar char="w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chemeClr val="accent2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1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15000"/>
              </a:spcBef>
              <a:buClr>
                <a:schemeClr val="accent2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15000"/>
              </a:spcBef>
              <a:spcAft>
                <a:spcPct val="0"/>
              </a:spcAft>
              <a:buClr>
                <a:schemeClr val="accent2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15000"/>
              </a:spcBef>
              <a:spcAft>
                <a:spcPct val="0"/>
              </a:spcAft>
              <a:buClr>
                <a:schemeClr val="accent2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15000"/>
              </a:spcBef>
              <a:spcAft>
                <a:spcPct val="0"/>
              </a:spcAft>
              <a:buClr>
                <a:schemeClr val="accent2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15000"/>
              </a:spcBef>
              <a:spcAft>
                <a:spcPct val="0"/>
              </a:spcAft>
              <a:buClr>
                <a:schemeClr val="accent2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>
                <a:solidFill>
                  <a:schemeClr val="accent3"/>
                </a:solidFill>
              </a:rPr>
              <a:t>Millions of owner-occupied housing units</a:t>
            </a:r>
          </a:p>
        </p:txBody>
      </p:sp>
      <p:sp>
        <p:nvSpPr>
          <p:cNvPr id="25" name="TextBox 1"/>
          <p:cNvSpPr txBox="1">
            <a:spLocks noChangeArrowheads="1"/>
          </p:cNvSpPr>
          <p:nvPr/>
        </p:nvSpPr>
        <p:spPr bwMode="auto">
          <a:xfrm>
            <a:off x="409214" y="1174778"/>
            <a:ext cx="25640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ct val="10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50000"/>
              </a:spcBef>
              <a:buClr>
                <a:schemeClr val="accent2"/>
              </a:buClr>
              <a:buFont typeface="Wingdings" panose="05000000000000000000" pitchFamily="2" charset="2"/>
              <a:buChar char="w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chemeClr val="accent2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1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ct val="15000"/>
              </a:spcBef>
              <a:buClr>
                <a:schemeClr val="accent2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15000"/>
              </a:spcBef>
              <a:spcAft>
                <a:spcPct val="0"/>
              </a:spcAft>
              <a:buClr>
                <a:schemeClr val="accent2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15000"/>
              </a:spcBef>
              <a:spcAft>
                <a:spcPct val="0"/>
              </a:spcAft>
              <a:buClr>
                <a:schemeClr val="accent2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15000"/>
              </a:spcBef>
              <a:spcAft>
                <a:spcPct val="0"/>
              </a:spcAft>
              <a:buClr>
                <a:schemeClr val="accent2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15000"/>
              </a:spcBef>
              <a:spcAft>
                <a:spcPct val="0"/>
              </a:spcAft>
              <a:buClr>
                <a:schemeClr val="accent2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>
                <a:solidFill>
                  <a:srgbClr val="337DBE"/>
                </a:solidFill>
              </a:rPr>
              <a:t>Millions of renter-occupied housing units</a:t>
            </a:r>
          </a:p>
        </p:txBody>
      </p:sp>
      <p:sp>
        <p:nvSpPr>
          <p:cNvPr id="32" name="Rectangle 31"/>
          <p:cNvSpPr/>
          <p:nvPr/>
        </p:nvSpPr>
        <p:spPr bwMode="gray">
          <a:xfrm>
            <a:off x="5550679" y="2319586"/>
            <a:ext cx="161925" cy="161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5639BB-8D2E-7C48-9E53-35BBF5E43D69}"/>
              </a:ext>
            </a:extLst>
          </p:cNvPr>
          <p:cNvSpPr txBox="1"/>
          <p:nvPr/>
        </p:nvSpPr>
        <p:spPr>
          <a:xfrm>
            <a:off x="6120882" y="1738706"/>
            <a:ext cx="2761574" cy="37365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90000"/>
              </a:lnSpc>
              <a:spcBef>
                <a:spcPts val="600"/>
              </a:spcBef>
              <a:buSzPct val="90000"/>
              <a:buFont typeface="Wingdings 3" panose="05040102010807070707" pitchFamily="18" charset="2"/>
              <a:buChar char=""/>
            </a:pPr>
            <a:r>
              <a:rPr lang="en-US" sz="1600" b="1" dirty="0">
                <a:solidFill>
                  <a:schemeClr val="accent2"/>
                </a:solidFill>
              </a:rPr>
              <a:t>From 2004 to 2016:Q4, the number of renter-occupied housing units grew by about 10.5 million units (+34%), but there was no growth in the number of owner-occupied housing units for 12 years. This streak appears to have ended in 2016:Q4. This is good news for homeowners insurance premium growth.</a:t>
            </a:r>
          </a:p>
        </p:txBody>
      </p:sp>
    </p:spTree>
    <p:extLst>
      <p:ext uri="{BB962C8B-B14F-4D97-AF65-F5344CB8AC3E}">
        <p14:creationId xmlns:p14="http://schemas.microsoft.com/office/powerpoint/2010/main" val="252073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Chart bld="series" animBg="0"/>
        </p:bldSub>
      </p:bldGraphic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en-US" dirty="0"/>
              <a:t>Insurance and Innovation </a:t>
            </a:r>
          </a:p>
        </p:txBody>
      </p:sp>
    </p:spTree>
    <p:extLst>
      <p:ext uri="{BB962C8B-B14F-4D97-AF65-F5344CB8AC3E}">
        <p14:creationId xmlns:p14="http://schemas.microsoft.com/office/powerpoint/2010/main" val="129125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Insurance Disruption: Technology / Digitalization </a:t>
            </a:r>
          </a:p>
        </p:txBody>
      </p:sp>
      <p:grpSp>
        <p:nvGrpSpPr>
          <p:cNvPr id="51" name="Group 50"/>
          <p:cNvGrpSpPr/>
          <p:nvPr/>
        </p:nvGrpSpPr>
        <p:grpSpPr bwMode="gray">
          <a:xfrm>
            <a:off x="385736" y="1409812"/>
            <a:ext cx="2724912" cy="2308697"/>
            <a:chOff x="343693" y="6487162"/>
            <a:chExt cx="2724912" cy="2308697"/>
          </a:xfrm>
        </p:grpSpPr>
        <p:sp>
          <p:nvSpPr>
            <p:cNvPr id="52" name="Rectangle 51"/>
            <p:cNvSpPr/>
            <p:nvPr/>
          </p:nvSpPr>
          <p:spPr bwMode="gray">
            <a:xfrm>
              <a:off x="343693" y="6982488"/>
              <a:ext cx="2724912" cy="181337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53" name="Text Placeholder 4"/>
            <p:cNvSpPr txBox="1">
              <a:spLocks/>
            </p:cNvSpPr>
            <p:nvPr/>
          </p:nvSpPr>
          <p:spPr bwMode="gray">
            <a:xfrm>
              <a:off x="343693" y="6487162"/>
              <a:ext cx="2724912" cy="731520"/>
            </a:xfrm>
            <a:prstGeom prst="snip1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29" tIns="45716" rIns="91429" bIns="9144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indent="0" algn="ctr" fontAlgn="base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accent2"/>
                </a:buClr>
                <a:buSzPct val="90000"/>
                <a:buNone/>
                <a:defRPr kumimoji="0" sz="2000" b="1" i="0" u="none" strike="noStrike" cap="none" normalizeH="0" baseline="0">
                  <a:ln>
                    <a:noFill/>
                  </a:ln>
                  <a:solidFill>
                    <a:schemeClr val="bg2"/>
                  </a:solidFill>
                  <a:effectLst/>
                  <a:latin typeface="+mj-lt"/>
                </a:defRPr>
              </a:lvl1pPr>
              <a:lvl2pPr indent="0">
                <a:buNone/>
                <a:defRPr sz="2000" b="1"/>
              </a:lvl2pPr>
              <a:lvl3pPr indent="0">
                <a:buNone/>
                <a:defRPr b="1"/>
              </a:lvl3pPr>
              <a:lvl4pPr indent="0">
                <a:buNone/>
                <a:defRPr sz="1600" b="1"/>
              </a:lvl4pPr>
              <a:lvl5pPr indent="0">
                <a:buNone/>
                <a:defRPr sz="1600" b="1"/>
              </a:lvl5pPr>
              <a:lvl6pPr indent="0">
                <a:buNone/>
                <a:defRPr sz="1600" b="1"/>
              </a:lvl6pPr>
              <a:lvl7pPr indent="0">
                <a:buNone/>
                <a:defRPr sz="1600" b="1"/>
              </a:lvl7pPr>
              <a:lvl8pPr indent="0">
                <a:buNone/>
                <a:defRPr sz="1600" b="1"/>
              </a:lvl8pPr>
              <a:lvl9pPr indent="0">
                <a:buNone/>
                <a:defRPr sz="1600" b="1"/>
              </a:lvl9pPr>
            </a:lstStyle>
            <a:p>
              <a:pPr>
                <a:spcBef>
                  <a:spcPts val="0"/>
                </a:spcBef>
              </a:pPr>
              <a:endParaRPr lang="en-US" sz="180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0" name="Group 59"/>
          <p:cNvGrpSpPr/>
          <p:nvPr/>
        </p:nvGrpSpPr>
        <p:grpSpPr bwMode="gray">
          <a:xfrm>
            <a:off x="3251586" y="1409812"/>
            <a:ext cx="2724912" cy="2308697"/>
            <a:chOff x="3209544" y="6487162"/>
            <a:chExt cx="2724912" cy="2308697"/>
          </a:xfrm>
        </p:grpSpPr>
        <p:sp>
          <p:nvSpPr>
            <p:cNvPr id="61" name="Rectangle 60"/>
            <p:cNvSpPr/>
            <p:nvPr/>
          </p:nvSpPr>
          <p:spPr bwMode="gray">
            <a:xfrm>
              <a:off x="3209544" y="6982488"/>
              <a:ext cx="2724912" cy="181337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62" name="Text Placeholder 4"/>
            <p:cNvSpPr txBox="1">
              <a:spLocks/>
            </p:cNvSpPr>
            <p:nvPr/>
          </p:nvSpPr>
          <p:spPr bwMode="gray">
            <a:xfrm>
              <a:off x="3209544" y="6487162"/>
              <a:ext cx="2724912" cy="731520"/>
            </a:xfrm>
            <a:prstGeom prst="snip1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29" tIns="45716" rIns="91429" bIns="9144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indent="0" algn="ctr" fontAlgn="base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accent2"/>
                </a:buClr>
                <a:buSzPct val="90000"/>
                <a:buNone/>
                <a:defRPr kumimoji="0" sz="2000" b="1" i="0" u="none" strike="noStrike" cap="none" normalizeH="0" baseline="0">
                  <a:ln>
                    <a:noFill/>
                  </a:ln>
                  <a:solidFill>
                    <a:schemeClr val="bg2"/>
                  </a:solidFill>
                  <a:effectLst/>
                  <a:latin typeface="+mj-lt"/>
                </a:defRPr>
              </a:lvl1pPr>
              <a:lvl2pPr indent="0">
                <a:buNone/>
                <a:defRPr sz="2000" b="1"/>
              </a:lvl2pPr>
              <a:lvl3pPr indent="0">
                <a:buNone/>
                <a:defRPr b="1"/>
              </a:lvl3pPr>
              <a:lvl4pPr indent="0">
                <a:buNone/>
                <a:defRPr sz="1600" b="1"/>
              </a:lvl4pPr>
              <a:lvl5pPr indent="0">
                <a:buNone/>
                <a:defRPr sz="1600" b="1"/>
              </a:lvl5pPr>
              <a:lvl6pPr indent="0">
                <a:buNone/>
                <a:defRPr sz="1600" b="1"/>
              </a:lvl6pPr>
              <a:lvl7pPr indent="0">
                <a:buNone/>
                <a:defRPr sz="1600" b="1"/>
              </a:lvl7pPr>
              <a:lvl8pPr indent="0">
                <a:buNone/>
                <a:defRPr sz="1600" b="1"/>
              </a:lvl8pPr>
              <a:lvl9pPr indent="0">
                <a:buNone/>
                <a:defRPr sz="1600" b="1"/>
              </a:lvl9pPr>
            </a:lstStyle>
            <a:p>
              <a:pPr>
                <a:spcBef>
                  <a:spcPts val="0"/>
                </a:spcBef>
              </a:pPr>
              <a:endParaRPr lang="en-US" sz="180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3" name="Group 62"/>
          <p:cNvGrpSpPr/>
          <p:nvPr/>
        </p:nvGrpSpPr>
        <p:grpSpPr bwMode="gray">
          <a:xfrm>
            <a:off x="6117437" y="1409812"/>
            <a:ext cx="2724912" cy="2308697"/>
            <a:chOff x="6075395" y="6487162"/>
            <a:chExt cx="2724912" cy="2308697"/>
          </a:xfrm>
        </p:grpSpPr>
        <p:sp>
          <p:nvSpPr>
            <p:cNvPr id="66" name="Rectangle 65"/>
            <p:cNvSpPr/>
            <p:nvPr/>
          </p:nvSpPr>
          <p:spPr bwMode="gray">
            <a:xfrm>
              <a:off x="6075395" y="6982488"/>
              <a:ext cx="2724912" cy="181337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71" name="Text Placeholder 4"/>
            <p:cNvSpPr txBox="1">
              <a:spLocks/>
            </p:cNvSpPr>
            <p:nvPr/>
          </p:nvSpPr>
          <p:spPr bwMode="gray">
            <a:xfrm>
              <a:off x="6075395" y="6487162"/>
              <a:ext cx="2724912" cy="731520"/>
            </a:xfrm>
            <a:prstGeom prst="snip1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29" tIns="45716" rIns="91429" bIns="9144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indent="0" algn="ctr" fontAlgn="base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accent2"/>
                </a:buClr>
                <a:buSzPct val="90000"/>
                <a:buNone/>
                <a:defRPr kumimoji="0" sz="2000" b="1" i="0" u="none" strike="noStrike" cap="none" normalizeH="0" baseline="0">
                  <a:ln>
                    <a:noFill/>
                  </a:ln>
                  <a:solidFill>
                    <a:schemeClr val="bg2"/>
                  </a:solidFill>
                  <a:effectLst/>
                  <a:latin typeface="+mj-lt"/>
                </a:defRPr>
              </a:lvl1pPr>
              <a:lvl2pPr indent="0">
                <a:buNone/>
                <a:defRPr sz="2000" b="1"/>
              </a:lvl2pPr>
              <a:lvl3pPr indent="0">
                <a:buNone/>
                <a:defRPr b="1"/>
              </a:lvl3pPr>
              <a:lvl4pPr indent="0">
                <a:buNone/>
                <a:defRPr sz="1600" b="1"/>
              </a:lvl4pPr>
              <a:lvl5pPr indent="0">
                <a:buNone/>
                <a:defRPr sz="1600" b="1"/>
              </a:lvl5pPr>
              <a:lvl6pPr indent="0">
                <a:buNone/>
                <a:defRPr sz="1600" b="1"/>
              </a:lvl6pPr>
              <a:lvl7pPr indent="0">
                <a:buNone/>
                <a:defRPr sz="1600" b="1"/>
              </a:lvl7pPr>
              <a:lvl8pPr indent="0">
                <a:buNone/>
                <a:defRPr sz="1600" b="1"/>
              </a:lvl8pPr>
              <a:lvl9pPr indent="0">
                <a:buNone/>
                <a:defRPr sz="1600" b="1"/>
              </a:lvl9pPr>
            </a:lstStyle>
            <a:p>
              <a:pPr lvl="0"/>
              <a:endParaRPr lang="en-US" sz="1801" dirty="0"/>
            </a:p>
          </p:txBody>
        </p:sp>
      </p:grpSp>
      <p:grpSp>
        <p:nvGrpSpPr>
          <p:cNvPr id="72" name="Group 71"/>
          <p:cNvGrpSpPr/>
          <p:nvPr/>
        </p:nvGrpSpPr>
        <p:grpSpPr bwMode="gray">
          <a:xfrm>
            <a:off x="1820181" y="3906818"/>
            <a:ext cx="2724912" cy="2308697"/>
            <a:chOff x="343693" y="6487162"/>
            <a:chExt cx="2724912" cy="2308697"/>
          </a:xfrm>
        </p:grpSpPr>
        <p:sp>
          <p:nvSpPr>
            <p:cNvPr id="73" name="Rectangle 72"/>
            <p:cNvSpPr/>
            <p:nvPr/>
          </p:nvSpPr>
          <p:spPr bwMode="gray">
            <a:xfrm>
              <a:off x="343693" y="6982488"/>
              <a:ext cx="2724912" cy="181337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74" name="Text Placeholder 4"/>
            <p:cNvSpPr txBox="1">
              <a:spLocks/>
            </p:cNvSpPr>
            <p:nvPr/>
          </p:nvSpPr>
          <p:spPr bwMode="gray">
            <a:xfrm>
              <a:off x="343693" y="6487162"/>
              <a:ext cx="2724912" cy="731520"/>
            </a:xfrm>
            <a:prstGeom prst="snip1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29" tIns="45716" rIns="91429" bIns="9144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indent="0" algn="ctr" fontAlgn="base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accent2"/>
                </a:buClr>
                <a:buSzPct val="90000"/>
                <a:buNone/>
                <a:defRPr kumimoji="0" sz="2000" b="1" i="0" u="none" strike="noStrike" cap="none" normalizeH="0" baseline="0">
                  <a:ln>
                    <a:noFill/>
                  </a:ln>
                  <a:solidFill>
                    <a:schemeClr val="bg2"/>
                  </a:solidFill>
                  <a:effectLst/>
                  <a:latin typeface="+mj-lt"/>
                </a:defRPr>
              </a:lvl1pPr>
              <a:lvl2pPr indent="0">
                <a:buNone/>
                <a:defRPr sz="2000" b="1"/>
              </a:lvl2pPr>
              <a:lvl3pPr indent="0">
                <a:buNone/>
                <a:defRPr b="1"/>
              </a:lvl3pPr>
              <a:lvl4pPr indent="0">
                <a:buNone/>
                <a:defRPr sz="1600" b="1"/>
              </a:lvl4pPr>
              <a:lvl5pPr indent="0">
                <a:buNone/>
                <a:defRPr sz="1600" b="1"/>
              </a:lvl5pPr>
              <a:lvl6pPr indent="0">
                <a:buNone/>
                <a:defRPr sz="1600" b="1"/>
              </a:lvl6pPr>
              <a:lvl7pPr indent="0">
                <a:buNone/>
                <a:defRPr sz="1600" b="1"/>
              </a:lvl7pPr>
              <a:lvl8pPr indent="0">
                <a:buNone/>
                <a:defRPr sz="1600" b="1"/>
              </a:lvl8pPr>
              <a:lvl9pPr indent="0">
                <a:buNone/>
                <a:defRPr sz="1600" b="1"/>
              </a:lvl9pPr>
            </a:lstStyle>
            <a:p>
              <a:pPr>
                <a:spcBef>
                  <a:spcPts val="0"/>
                </a:spcBef>
              </a:pPr>
              <a:endParaRPr lang="en-US" sz="180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5" name="Group 74"/>
          <p:cNvGrpSpPr/>
          <p:nvPr/>
        </p:nvGrpSpPr>
        <p:grpSpPr bwMode="gray">
          <a:xfrm>
            <a:off x="4684513" y="3906818"/>
            <a:ext cx="2724912" cy="2308697"/>
            <a:chOff x="343693" y="6487162"/>
            <a:chExt cx="2724912" cy="2308697"/>
          </a:xfrm>
        </p:grpSpPr>
        <p:sp>
          <p:nvSpPr>
            <p:cNvPr id="76" name="Rectangle 75"/>
            <p:cNvSpPr/>
            <p:nvPr/>
          </p:nvSpPr>
          <p:spPr bwMode="gray">
            <a:xfrm>
              <a:off x="343693" y="6982488"/>
              <a:ext cx="2724912" cy="181337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77" name="Text Placeholder 4"/>
            <p:cNvSpPr txBox="1">
              <a:spLocks/>
            </p:cNvSpPr>
            <p:nvPr/>
          </p:nvSpPr>
          <p:spPr bwMode="gray">
            <a:xfrm>
              <a:off x="343693" y="6487162"/>
              <a:ext cx="2724912" cy="731520"/>
            </a:xfrm>
            <a:prstGeom prst="snip1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29" tIns="45716" rIns="91429" bIns="9144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indent="0" algn="ctr" fontAlgn="base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accent2"/>
                </a:buClr>
                <a:buSzPct val="90000"/>
                <a:buNone/>
                <a:defRPr kumimoji="0" sz="2000" b="1" i="0" u="none" strike="noStrike" cap="none" normalizeH="0" baseline="0">
                  <a:ln>
                    <a:noFill/>
                  </a:ln>
                  <a:solidFill>
                    <a:schemeClr val="bg2"/>
                  </a:solidFill>
                  <a:effectLst/>
                  <a:latin typeface="+mj-lt"/>
                </a:defRPr>
              </a:lvl1pPr>
              <a:lvl2pPr indent="0">
                <a:buNone/>
                <a:defRPr sz="2000" b="1"/>
              </a:lvl2pPr>
              <a:lvl3pPr indent="0">
                <a:buNone/>
                <a:defRPr b="1"/>
              </a:lvl3pPr>
              <a:lvl4pPr indent="0">
                <a:buNone/>
                <a:defRPr sz="1600" b="1"/>
              </a:lvl4pPr>
              <a:lvl5pPr indent="0">
                <a:buNone/>
                <a:defRPr sz="1600" b="1"/>
              </a:lvl5pPr>
              <a:lvl6pPr indent="0">
                <a:buNone/>
                <a:defRPr sz="1600" b="1"/>
              </a:lvl6pPr>
              <a:lvl7pPr indent="0">
                <a:buNone/>
                <a:defRPr sz="1600" b="1"/>
              </a:lvl7pPr>
              <a:lvl8pPr indent="0">
                <a:buNone/>
                <a:defRPr sz="1600" b="1"/>
              </a:lvl8pPr>
              <a:lvl9pPr indent="0">
                <a:buNone/>
                <a:defRPr sz="1600" b="1"/>
              </a:lvl9pPr>
            </a:lstStyle>
            <a:p>
              <a:pPr>
                <a:spcBef>
                  <a:spcPts val="0"/>
                </a:spcBef>
              </a:pPr>
              <a:endParaRPr lang="en-US" sz="180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8" name="Group 77"/>
          <p:cNvGrpSpPr/>
          <p:nvPr/>
        </p:nvGrpSpPr>
        <p:grpSpPr bwMode="gray">
          <a:xfrm>
            <a:off x="385736" y="1409812"/>
            <a:ext cx="2724912" cy="2308697"/>
            <a:chOff x="343693" y="1362503"/>
            <a:chExt cx="2724912" cy="2308697"/>
          </a:xfrm>
        </p:grpSpPr>
        <p:grpSp>
          <p:nvGrpSpPr>
            <p:cNvPr id="79" name="Group 78"/>
            <p:cNvGrpSpPr/>
            <p:nvPr/>
          </p:nvGrpSpPr>
          <p:grpSpPr bwMode="gray">
            <a:xfrm>
              <a:off x="343693" y="1362503"/>
              <a:ext cx="2724912" cy="2308697"/>
              <a:chOff x="344196" y="1362503"/>
              <a:chExt cx="2724912" cy="2308697"/>
            </a:xfrm>
          </p:grpSpPr>
          <p:sp>
            <p:nvSpPr>
              <p:cNvPr id="81" name="Rectangle 80"/>
              <p:cNvSpPr/>
              <p:nvPr/>
            </p:nvSpPr>
            <p:spPr bwMode="gray">
              <a:xfrm>
                <a:off x="344196" y="2094023"/>
                <a:ext cx="2724912" cy="157717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2" name="Text Placeholder 4"/>
              <p:cNvSpPr txBox="1">
                <a:spLocks/>
              </p:cNvSpPr>
              <p:nvPr/>
            </p:nvSpPr>
            <p:spPr bwMode="gray">
              <a:xfrm>
                <a:off x="344196" y="1362503"/>
                <a:ext cx="2724912" cy="731520"/>
              </a:xfrm>
              <a:prstGeom prst="snip1Rect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accent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91429" tIns="45716" rIns="91429" bIns="91440" numCol="1" rtlCol="0" anchor="ctr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indent="0" algn="ctr" fontAlgn="base">
                  <a:lnSpc>
                    <a:spcPct val="9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chemeClr val="accent2"/>
                  </a:buClr>
                  <a:buSzPct val="90000"/>
                  <a:buNone/>
                  <a:defRPr kumimoji="0" sz="2000" b="1" i="0" u="none" strike="noStrike" cap="none" normalizeH="0" baseline="0">
                    <a:ln>
                      <a:noFill/>
                    </a:ln>
                    <a:solidFill>
                      <a:schemeClr val="bg2"/>
                    </a:solidFill>
                    <a:effectLst/>
                    <a:latin typeface="+mj-lt"/>
                  </a:defRPr>
                </a:lvl1pPr>
                <a:lvl2pPr indent="0">
                  <a:buNone/>
                  <a:defRPr sz="2000" b="1"/>
                </a:lvl2pPr>
                <a:lvl3pPr indent="0">
                  <a:buNone/>
                  <a:defRPr b="1"/>
                </a:lvl3pPr>
                <a:lvl4pPr indent="0">
                  <a:buNone/>
                  <a:defRPr sz="1600" b="1"/>
                </a:lvl4pPr>
                <a:lvl5pPr indent="0">
                  <a:buNone/>
                  <a:defRPr sz="1600" b="1"/>
                </a:lvl5pPr>
                <a:lvl6pPr indent="0">
                  <a:buNone/>
                  <a:defRPr sz="1600" b="1"/>
                </a:lvl6pPr>
                <a:lvl7pPr indent="0">
                  <a:buNone/>
                  <a:defRPr sz="1600" b="1"/>
                </a:lvl7pPr>
                <a:lvl8pPr indent="0">
                  <a:buNone/>
                  <a:defRPr sz="1600" b="1"/>
                </a:lvl8pPr>
                <a:lvl9pPr indent="0">
                  <a:buNone/>
                  <a:defRPr sz="1600" b="1"/>
                </a:lvl9pPr>
              </a:lstStyle>
              <a:p>
                <a:pPr>
                  <a:spcBef>
                    <a:spcPts val="0"/>
                  </a:spcBef>
                </a:pPr>
                <a:r>
                  <a:rPr lang="en-US" sz="1801" dirty="0">
                    <a:solidFill>
                      <a:schemeClr val="bg1"/>
                    </a:solidFill>
                  </a:rPr>
                  <a:t>Fundamental</a:t>
                </a:r>
                <a:br>
                  <a:rPr lang="en-US" sz="1801" dirty="0">
                    <a:solidFill>
                      <a:schemeClr val="bg1"/>
                    </a:solidFill>
                  </a:rPr>
                </a:br>
                <a:r>
                  <a:rPr lang="en-US" sz="1801" dirty="0">
                    <a:solidFill>
                      <a:schemeClr val="bg1"/>
                    </a:solidFill>
                  </a:rPr>
                  <a:t>Changes </a:t>
                </a:r>
              </a:p>
            </p:txBody>
          </p:sp>
        </p:grpSp>
        <p:sp>
          <p:nvSpPr>
            <p:cNvPr id="80" name="Content Placeholder 7"/>
            <p:cNvSpPr txBox="1">
              <a:spLocks/>
            </p:cNvSpPr>
            <p:nvPr/>
          </p:nvSpPr>
          <p:spPr bwMode="gray">
            <a:xfrm>
              <a:off x="446980" y="2180331"/>
              <a:ext cx="2517285" cy="872549"/>
            </a:xfrm>
            <a:prstGeom prst="rect">
              <a:avLst/>
            </a:prstGeom>
          </p:spPr>
          <p:txBody>
            <a:bodyPr vert="horz" wrap="square" lIns="45721" tIns="45721" rIns="45721" bIns="45721" rtlCol="0">
              <a:spAutoFit/>
            </a:bodyPr>
            <a:lstStyle>
              <a:lvl1pPr marL="292608" indent="-292608" algn="l" defTabSz="914400" rtl="0" eaLnBrk="1" latinLnBrk="0" hangingPunct="1">
                <a:lnSpc>
                  <a:spcPct val="90000"/>
                </a:lnSpc>
                <a:spcBef>
                  <a:spcPts val="2000"/>
                </a:spcBef>
                <a:buClr>
                  <a:srgbClr val="337DBE"/>
                </a:buClr>
                <a:buSzPct val="77000"/>
                <a:buFont typeface="Wingdings 3" panose="05040102010807070707" pitchFamily="18" charset="2"/>
                <a:buChar char="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66928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337DBE"/>
                </a:buClr>
                <a:buFont typeface="Wingdings" panose="05000000000000000000" pitchFamily="2" charset="2"/>
                <a:buChar char="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337DBE"/>
                </a:buClr>
                <a:buFont typeface="Arial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52728" indent="-219456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buClr>
                  <a:srgbClr val="337DBE"/>
                </a:buClr>
                <a:buFont typeface="Wingdings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81328" indent="-173736" algn="l" defTabSz="914400" rtl="0" eaLnBrk="1" latinLnBrk="0" hangingPunct="1">
                <a:lnSpc>
                  <a:spcPct val="90000"/>
                </a:lnSpc>
                <a:spcBef>
                  <a:spcPts val="100"/>
                </a:spcBef>
                <a:buClr>
                  <a:srgbClr val="337DBE"/>
                </a:buClr>
                <a:buFont typeface="Arial" pitchFamily="34" charset="0"/>
                <a:buChar char="»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31762" indent="-231762">
                <a:spcBef>
                  <a:spcPts val="900"/>
                </a:spcBef>
              </a:pPr>
              <a:r>
                <a:rPr lang="en-US" sz="1600" dirty="0"/>
                <a:t>Future of Auto</a:t>
              </a:r>
            </a:p>
            <a:p>
              <a:pPr marL="231762" indent="-231762">
                <a:spcBef>
                  <a:spcPts val="900"/>
                </a:spcBef>
              </a:pPr>
              <a:r>
                <a:rPr lang="en-US" sz="1600" dirty="0"/>
                <a:t>Future of Reduced </a:t>
              </a:r>
              <a:br>
                <a:rPr lang="en-US" sz="1600" dirty="0"/>
              </a:br>
              <a:r>
                <a:rPr lang="en-US" sz="1600" dirty="0"/>
                <a:t>Risk Pools</a:t>
              </a:r>
            </a:p>
          </p:txBody>
        </p:sp>
      </p:grpSp>
      <p:grpSp>
        <p:nvGrpSpPr>
          <p:cNvPr id="83" name="Group 82"/>
          <p:cNvGrpSpPr/>
          <p:nvPr/>
        </p:nvGrpSpPr>
        <p:grpSpPr bwMode="gray">
          <a:xfrm>
            <a:off x="3251586" y="1409812"/>
            <a:ext cx="2724912" cy="2308697"/>
            <a:chOff x="3209544" y="1362503"/>
            <a:chExt cx="2724912" cy="2308697"/>
          </a:xfrm>
        </p:grpSpPr>
        <p:grpSp>
          <p:nvGrpSpPr>
            <p:cNvPr id="84" name="Group 83"/>
            <p:cNvGrpSpPr/>
            <p:nvPr/>
          </p:nvGrpSpPr>
          <p:grpSpPr bwMode="gray">
            <a:xfrm>
              <a:off x="3209544" y="1362503"/>
              <a:ext cx="2724912" cy="2308697"/>
              <a:chOff x="3210047" y="1362503"/>
              <a:chExt cx="2724912" cy="2308697"/>
            </a:xfrm>
          </p:grpSpPr>
          <p:sp>
            <p:nvSpPr>
              <p:cNvPr id="86" name="Rectangle 85"/>
              <p:cNvSpPr/>
              <p:nvPr/>
            </p:nvSpPr>
            <p:spPr bwMode="gray">
              <a:xfrm>
                <a:off x="3210047" y="2094023"/>
                <a:ext cx="2724912" cy="157717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7" name="Text Placeholder 4"/>
              <p:cNvSpPr txBox="1">
                <a:spLocks/>
              </p:cNvSpPr>
              <p:nvPr/>
            </p:nvSpPr>
            <p:spPr bwMode="gray">
              <a:xfrm>
                <a:off x="3210047" y="1362503"/>
                <a:ext cx="2724912" cy="731520"/>
              </a:xfrm>
              <a:prstGeom prst="snip1Rect">
                <a:avLst/>
              </a:prstGeom>
              <a:solidFill>
                <a:schemeClr val="accent3"/>
              </a:solidFill>
              <a:ln w="28575" cap="flat" cmpd="sng" algn="ctr">
                <a:solidFill>
                  <a:schemeClr val="accent3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91429" tIns="45716" rIns="91429" bIns="91440" numCol="1" rtlCol="0" anchor="ctr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indent="0" algn="ctr" fontAlgn="base">
                  <a:lnSpc>
                    <a:spcPct val="9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chemeClr val="accent2"/>
                  </a:buClr>
                  <a:buSzPct val="90000"/>
                  <a:buNone/>
                  <a:defRPr kumimoji="0" sz="2000" b="1" i="0" u="none" strike="noStrike" cap="none" normalizeH="0" baseline="0">
                    <a:ln>
                      <a:noFill/>
                    </a:ln>
                    <a:solidFill>
                      <a:schemeClr val="bg2"/>
                    </a:solidFill>
                    <a:effectLst/>
                    <a:latin typeface="+mj-lt"/>
                  </a:defRPr>
                </a:lvl1pPr>
                <a:lvl2pPr indent="0">
                  <a:buNone/>
                  <a:defRPr sz="2000" b="1"/>
                </a:lvl2pPr>
                <a:lvl3pPr indent="0">
                  <a:buNone/>
                  <a:defRPr b="1"/>
                </a:lvl3pPr>
                <a:lvl4pPr indent="0">
                  <a:buNone/>
                  <a:defRPr sz="1600" b="1"/>
                </a:lvl4pPr>
                <a:lvl5pPr indent="0">
                  <a:buNone/>
                  <a:defRPr sz="1600" b="1"/>
                </a:lvl5pPr>
                <a:lvl6pPr indent="0">
                  <a:buNone/>
                  <a:defRPr sz="1600" b="1"/>
                </a:lvl6pPr>
                <a:lvl7pPr indent="0">
                  <a:buNone/>
                  <a:defRPr sz="1600" b="1"/>
                </a:lvl7pPr>
                <a:lvl8pPr indent="0">
                  <a:buNone/>
                  <a:defRPr sz="1600" b="1"/>
                </a:lvl8pPr>
                <a:lvl9pPr indent="0">
                  <a:buNone/>
                  <a:defRPr sz="1600" b="1"/>
                </a:lvl9pPr>
              </a:lstStyle>
              <a:p>
                <a:pPr>
                  <a:spcBef>
                    <a:spcPts val="0"/>
                  </a:spcBef>
                </a:pPr>
                <a:r>
                  <a:rPr lang="en-US" sz="1801" dirty="0">
                    <a:solidFill>
                      <a:schemeClr val="bg1"/>
                    </a:solidFill>
                  </a:rPr>
                  <a:t>Opportunities</a:t>
                </a:r>
              </a:p>
            </p:txBody>
          </p:sp>
        </p:grpSp>
        <p:sp>
          <p:nvSpPr>
            <p:cNvPr id="85" name="Content Placeholder 7"/>
            <p:cNvSpPr txBox="1">
              <a:spLocks/>
            </p:cNvSpPr>
            <p:nvPr/>
          </p:nvSpPr>
          <p:spPr bwMode="gray">
            <a:xfrm>
              <a:off x="3313357" y="2180331"/>
              <a:ext cx="2517285" cy="1431163"/>
            </a:xfrm>
            <a:prstGeom prst="rect">
              <a:avLst/>
            </a:prstGeom>
          </p:spPr>
          <p:txBody>
            <a:bodyPr vert="horz" wrap="square" lIns="45721" tIns="45721" rIns="45721" bIns="45721" rtlCol="0">
              <a:spAutoFit/>
            </a:bodyPr>
            <a:lstStyle>
              <a:lvl1pPr marL="292608" indent="-292608" algn="l" defTabSz="914400" rtl="0" eaLnBrk="1" latinLnBrk="0" hangingPunct="1">
                <a:lnSpc>
                  <a:spcPct val="90000"/>
                </a:lnSpc>
                <a:spcBef>
                  <a:spcPts val="2000"/>
                </a:spcBef>
                <a:buClr>
                  <a:srgbClr val="337DBE"/>
                </a:buClr>
                <a:buSzPct val="77000"/>
                <a:buFont typeface="Wingdings 3" panose="05040102010807070707" pitchFamily="18" charset="2"/>
                <a:buChar char="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66928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337DBE"/>
                </a:buClr>
                <a:buFont typeface="Wingdings" panose="05000000000000000000" pitchFamily="2" charset="2"/>
                <a:buChar char="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337DBE"/>
                </a:buClr>
                <a:buFont typeface="Arial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52728" indent="-219456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buClr>
                  <a:srgbClr val="337DBE"/>
                </a:buClr>
                <a:buFont typeface="Wingdings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81328" indent="-173736" algn="l" defTabSz="914400" rtl="0" eaLnBrk="1" latinLnBrk="0" hangingPunct="1">
                <a:lnSpc>
                  <a:spcPct val="90000"/>
                </a:lnSpc>
                <a:spcBef>
                  <a:spcPts val="100"/>
                </a:spcBef>
                <a:buClr>
                  <a:srgbClr val="337DBE"/>
                </a:buClr>
                <a:buFont typeface="Arial" pitchFamily="34" charset="0"/>
                <a:buChar char="»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31762" indent="-231762">
                <a:spcBef>
                  <a:spcPts val="900"/>
                </a:spcBef>
                <a:buClr>
                  <a:schemeClr val="accent3"/>
                </a:buClr>
              </a:pPr>
              <a:r>
                <a:rPr lang="en-US" sz="1600" dirty="0"/>
                <a:t>Automation / Efficiencies</a:t>
              </a:r>
            </a:p>
            <a:p>
              <a:pPr marL="231762" indent="-231762">
                <a:spcBef>
                  <a:spcPts val="900"/>
                </a:spcBef>
                <a:buClr>
                  <a:schemeClr val="accent3"/>
                </a:buClr>
              </a:pPr>
              <a:r>
                <a:rPr lang="en-US" sz="1600" dirty="0"/>
                <a:t>New Product Lines (Cyber)</a:t>
              </a:r>
            </a:p>
            <a:p>
              <a:pPr marL="231762" indent="-231762">
                <a:spcBef>
                  <a:spcPts val="900"/>
                </a:spcBef>
                <a:buClr>
                  <a:schemeClr val="accent3"/>
                </a:buClr>
              </a:pPr>
              <a:r>
                <a:rPr lang="en-US" sz="1600" dirty="0"/>
                <a:t>Emerging Technologies</a:t>
              </a:r>
            </a:p>
          </p:txBody>
        </p:sp>
      </p:grpSp>
      <p:grpSp>
        <p:nvGrpSpPr>
          <p:cNvPr id="88" name="Group 87"/>
          <p:cNvGrpSpPr/>
          <p:nvPr/>
        </p:nvGrpSpPr>
        <p:grpSpPr bwMode="gray">
          <a:xfrm>
            <a:off x="6117437" y="1409805"/>
            <a:ext cx="2724912" cy="2308696"/>
            <a:chOff x="6075395" y="1362503"/>
            <a:chExt cx="2724912" cy="2308697"/>
          </a:xfrm>
        </p:grpSpPr>
        <p:grpSp>
          <p:nvGrpSpPr>
            <p:cNvPr id="89" name="Group 88"/>
            <p:cNvGrpSpPr/>
            <p:nvPr/>
          </p:nvGrpSpPr>
          <p:grpSpPr bwMode="gray">
            <a:xfrm>
              <a:off x="6075395" y="1362503"/>
              <a:ext cx="2724912" cy="2308697"/>
              <a:chOff x="6075898" y="1362503"/>
              <a:chExt cx="2724912" cy="2308697"/>
            </a:xfrm>
          </p:grpSpPr>
          <p:sp>
            <p:nvSpPr>
              <p:cNvPr id="91" name="Rectangle 90"/>
              <p:cNvSpPr/>
              <p:nvPr/>
            </p:nvSpPr>
            <p:spPr bwMode="gray">
              <a:xfrm>
                <a:off x="6075898" y="2094023"/>
                <a:ext cx="2724912" cy="157717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2" name="Text Placeholder 4"/>
              <p:cNvSpPr txBox="1">
                <a:spLocks/>
              </p:cNvSpPr>
              <p:nvPr/>
            </p:nvSpPr>
            <p:spPr bwMode="gray">
              <a:xfrm>
                <a:off x="6075898" y="1362503"/>
                <a:ext cx="2724912" cy="731520"/>
              </a:xfrm>
              <a:prstGeom prst="snip1Rect">
                <a:avLst/>
              </a:prstGeom>
              <a:solidFill>
                <a:schemeClr val="accent5"/>
              </a:solidFill>
              <a:ln w="28575" cap="flat" cmpd="sng" algn="ctr">
                <a:solidFill>
                  <a:schemeClr val="accent5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91429" tIns="45716" rIns="91429" bIns="91440" numCol="1" rtlCol="0" anchor="ctr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indent="0" algn="ctr" fontAlgn="base">
                  <a:lnSpc>
                    <a:spcPct val="9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chemeClr val="accent2"/>
                  </a:buClr>
                  <a:buSzPct val="90000"/>
                  <a:buNone/>
                  <a:defRPr kumimoji="0" sz="2000" b="1" i="0" u="none" strike="noStrike" cap="none" normalizeH="0" baseline="0">
                    <a:ln>
                      <a:noFill/>
                    </a:ln>
                    <a:solidFill>
                      <a:schemeClr val="bg2"/>
                    </a:solidFill>
                    <a:effectLst/>
                    <a:latin typeface="+mj-lt"/>
                  </a:defRPr>
                </a:lvl1pPr>
                <a:lvl2pPr indent="0">
                  <a:buNone/>
                  <a:defRPr sz="2000" b="1"/>
                </a:lvl2pPr>
                <a:lvl3pPr indent="0">
                  <a:buNone/>
                  <a:defRPr b="1"/>
                </a:lvl3pPr>
                <a:lvl4pPr indent="0">
                  <a:buNone/>
                  <a:defRPr sz="1600" b="1"/>
                </a:lvl4pPr>
                <a:lvl5pPr indent="0">
                  <a:buNone/>
                  <a:defRPr sz="1600" b="1"/>
                </a:lvl5pPr>
                <a:lvl6pPr indent="0">
                  <a:buNone/>
                  <a:defRPr sz="1600" b="1"/>
                </a:lvl6pPr>
                <a:lvl7pPr indent="0">
                  <a:buNone/>
                  <a:defRPr sz="1600" b="1"/>
                </a:lvl7pPr>
                <a:lvl8pPr indent="0">
                  <a:buNone/>
                  <a:defRPr sz="1600" b="1"/>
                </a:lvl8pPr>
                <a:lvl9pPr indent="0">
                  <a:buNone/>
                  <a:defRPr sz="1600" b="1"/>
                </a:lvl9pPr>
              </a:lstStyle>
              <a:p>
                <a:pPr lvl="0"/>
                <a:r>
                  <a:rPr lang="en-US" sz="1801" dirty="0"/>
                  <a:t>Challenges</a:t>
                </a:r>
              </a:p>
            </p:txBody>
          </p:sp>
        </p:grpSp>
        <p:sp>
          <p:nvSpPr>
            <p:cNvPr id="90" name="Content Placeholder 7"/>
            <p:cNvSpPr txBox="1">
              <a:spLocks/>
            </p:cNvSpPr>
            <p:nvPr/>
          </p:nvSpPr>
          <p:spPr bwMode="gray">
            <a:xfrm>
              <a:off x="6179208" y="2180331"/>
              <a:ext cx="2517285" cy="1315748"/>
            </a:xfrm>
            <a:prstGeom prst="rect">
              <a:avLst/>
            </a:prstGeom>
          </p:spPr>
          <p:txBody>
            <a:bodyPr vert="horz" wrap="square" lIns="45721" tIns="45721" rIns="45721" bIns="45721" rtlCol="0">
              <a:spAutoFit/>
            </a:bodyPr>
            <a:lstStyle>
              <a:lvl1pPr marL="292608" indent="-292608" algn="l" defTabSz="914400" rtl="0" eaLnBrk="1" latinLnBrk="0" hangingPunct="1">
                <a:lnSpc>
                  <a:spcPct val="90000"/>
                </a:lnSpc>
                <a:spcBef>
                  <a:spcPts val="2000"/>
                </a:spcBef>
                <a:buClr>
                  <a:srgbClr val="337DBE"/>
                </a:buClr>
                <a:buSzPct val="77000"/>
                <a:buFont typeface="Wingdings 3" panose="05040102010807070707" pitchFamily="18" charset="2"/>
                <a:buChar char="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66928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337DBE"/>
                </a:buClr>
                <a:buFont typeface="Wingdings" panose="05000000000000000000" pitchFamily="2" charset="2"/>
                <a:buChar char="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337DBE"/>
                </a:buClr>
                <a:buFont typeface="Arial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52728" indent="-219456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buClr>
                  <a:srgbClr val="337DBE"/>
                </a:buClr>
                <a:buFont typeface="Wingdings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81328" indent="-173736" algn="l" defTabSz="914400" rtl="0" eaLnBrk="1" latinLnBrk="0" hangingPunct="1">
                <a:lnSpc>
                  <a:spcPct val="90000"/>
                </a:lnSpc>
                <a:spcBef>
                  <a:spcPts val="100"/>
                </a:spcBef>
                <a:buClr>
                  <a:srgbClr val="337DBE"/>
                </a:buClr>
                <a:buFont typeface="Arial" pitchFamily="34" charset="0"/>
                <a:buChar char="»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31762" indent="-231762">
                <a:spcBef>
                  <a:spcPts val="900"/>
                </a:spcBef>
                <a:buClr>
                  <a:schemeClr val="accent5"/>
                </a:buClr>
              </a:pPr>
              <a:r>
                <a:rPr lang="en-US" sz="1600" dirty="0"/>
                <a:t>Consumer Trust – Demonstrate the Societal Value</a:t>
              </a:r>
            </a:p>
            <a:p>
              <a:pPr marL="231762" indent="-231762">
                <a:spcBef>
                  <a:spcPts val="900"/>
                </a:spcBef>
                <a:buClr>
                  <a:schemeClr val="accent5"/>
                </a:buClr>
              </a:pPr>
              <a:r>
                <a:rPr lang="en-US" sz="1600" dirty="0"/>
                <a:t>Big Data vs. Individual Privacy</a:t>
              </a:r>
            </a:p>
          </p:txBody>
        </p:sp>
      </p:grpSp>
      <p:grpSp>
        <p:nvGrpSpPr>
          <p:cNvPr id="93" name="Group 92"/>
          <p:cNvGrpSpPr/>
          <p:nvPr/>
        </p:nvGrpSpPr>
        <p:grpSpPr bwMode="gray">
          <a:xfrm>
            <a:off x="1818661" y="3906818"/>
            <a:ext cx="2724912" cy="2308697"/>
            <a:chOff x="1776619" y="3859510"/>
            <a:chExt cx="2724912" cy="2308697"/>
          </a:xfrm>
        </p:grpSpPr>
        <p:grpSp>
          <p:nvGrpSpPr>
            <p:cNvPr id="94" name="Group 93"/>
            <p:cNvGrpSpPr/>
            <p:nvPr/>
          </p:nvGrpSpPr>
          <p:grpSpPr bwMode="gray">
            <a:xfrm>
              <a:off x="1776619" y="3859510"/>
              <a:ext cx="2724912" cy="2308697"/>
              <a:chOff x="1855655" y="3859510"/>
              <a:chExt cx="2724912" cy="2308697"/>
            </a:xfrm>
          </p:grpSpPr>
          <p:sp>
            <p:nvSpPr>
              <p:cNvPr id="96" name="Rectangle 95"/>
              <p:cNvSpPr/>
              <p:nvPr/>
            </p:nvSpPr>
            <p:spPr bwMode="gray">
              <a:xfrm>
                <a:off x="1855655" y="4591030"/>
                <a:ext cx="2724912" cy="157717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7" name="Text Placeholder 4"/>
              <p:cNvSpPr txBox="1">
                <a:spLocks/>
              </p:cNvSpPr>
              <p:nvPr/>
            </p:nvSpPr>
            <p:spPr bwMode="gray">
              <a:xfrm>
                <a:off x="1855655" y="3859510"/>
                <a:ext cx="2724912" cy="731520"/>
              </a:xfrm>
              <a:prstGeom prst="snip1Rect">
                <a:avLst/>
              </a:prstGeom>
              <a:solidFill>
                <a:schemeClr val="accent2"/>
              </a:solidFill>
              <a:ln w="28575" cap="flat" cmpd="sng" algn="ctr">
                <a:solidFill>
                  <a:schemeClr val="accent2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91429" tIns="45716" rIns="91429" bIns="91440" numCol="1" rtlCol="0" anchor="ctr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indent="0" algn="ctr" fontAlgn="base">
                  <a:lnSpc>
                    <a:spcPct val="9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chemeClr val="accent2"/>
                  </a:buClr>
                  <a:buSzPct val="90000"/>
                  <a:buNone/>
                  <a:defRPr kumimoji="0" sz="2000" b="1" i="0" u="none" strike="noStrike" cap="none" normalizeH="0" baseline="0">
                    <a:ln>
                      <a:noFill/>
                    </a:ln>
                    <a:solidFill>
                      <a:schemeClr val="bg2"/>
                    </a:solidFill>
                    <a:effectLst/>
                    <a:latin typeface="+mj-lt"/>
                  </a:defRPr>
                </a:lvl1pPr>
                <a:lvl2pPr indent="0">
                  <a:buNone/>
                  <a:defRPr sz="2000" b="1"/>
                </a:lvl2pPr>
                <a:lvl3pPr indent="0">
                  <a:buNone/>
                  <a:defRPr b="1"/>
                </a:lvl3pPr>
                <a:lvl4pPr indent="0">
                  <a:buNone/>
                  <a:defRPr sz="1600" b="1"/>
                </a:lvl4pPr>
                <a:lvl5pPr indent="0">
                  <a:buNone/>
                  <a:defRPr sz="1600" b="1"/>
                </a:lvl5pPr>
                <a:lvl6pPr indent="0">
                  <a:buNone/>
                  <a:defRPr sz="1600" b="1"/>
                </a:lvl6pPr>
                <a:lvl7pPr indent="0">
                  <a:buNone/>
                  <a:defRPr sz="1600" b="1"/>
                </a:lvl7pPr>
                <a:lvl8pPr indent="0">
                  <a:buNone/>
                  <a:defRPr sz="1600" b="1"/>
                </a:lvl8pPr>
                <a:lvl9pPr indent="0">
                  <a:buNone/>
                  <a:defRPr sz="1600" b="1"/>
                </a:lvl9pPr>
              </a:lstStyle>
              <a:p>
                <a:pPr>
                  <a:spcBef>
                    <a:spcPts val="0"/>
                  </a:spcBef>
                </a:pPr>
                <a:r>
                  <a:rPr lang="en-US" sz="1801" dirty="0">
                    <a:solidFill>
                      <a:schemeClr val="bg1"/>
                    </a:solidFill>
                  </a:rPr>
                  <a:t>New Market Entrants “Uber of Insurance”?</a:t>
                </a:r>
              </a:p>
            </p:txBody>
          </p:sp>
        </p:grpSp>
        <p:sp>
          <p:nvSpPr>
            <p:cNvPr id="95" name="Content Placeholder 7"/>
            <p:cNvSpPr txBox="1">
              <a:spLocks/>
            </p:cNvSpPr>
            <p:nvPr/>
          </p:nvSpPr>
          <p:spPr bwMode="gray">
            <a:xfrm>
              <a:off x="1880432" y="4675277"/>
              <a:ext cx="2517285" cy="766109"/>
            </a:xfrm>
            <a:prstGeom prst="rect">
              <a:avLst/>
            </a:prstGeom>
          </p:spPr>
          <p:txBody>
            <a:bodyPr vert="horz" wrap="square" lIns="45721" tIns="45721" rIns="45721" bIns="45721" rtlCol="0">
              <a:spAutoFit/>
            </a:bodyPr>
            <a:lstStyle>
              <a:lvl1pPr marL="292608" indent="-292608" algn="l" defTabSz="914400" rtl="0" eaLnBrk="1" latinLnBrk="0" hangingPunct="1">
                <a:lnSpc>
                  <a:spcPct val="90000"/>
                </a:lnSpc>
                <a:spcBef>
                  <a:spcPts val="2000"/>
                </a:spcBef>
                <a:buClr>
                  <a:srgbClr val="337DBE"/>
                </a:buClr>
                <a:buSzPct val="77000"/>
                <a:buFont typeface="Wingdings 3" panose="05040102010807070707" pitchFamily="18" charset="2"/>
                <a:buChar char="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66928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337DBE"/>
                </a:buClr>
                <a:buFont typeface="Wingdings" panose="05000000000000000000" pitchFamily="2" charset="2"/>
                <a:buChar char="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337DBE"/>
                </a:buClr>
                <a:buFont typeface="Arial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52728" indent="-219456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buClr>
                  <a:srgbClr val="337DBE"/>
                </a:buClr>
                <a:buFont typeface="Wingdings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81328" indent="-173736" algn="l" defTabSz="914400" rtl="0" eaLnBrk="1" latinLnBrk="0" hangingPunct="1">
                <a:lnSpc>
                  <a:spcPct val="90000"/>
                </a:lnSpc>
                <a:spcBef>
                  <a:spcPts val="100"/>
                </a:spcBef>
                <a:buClr>
                  <a:srgbClr val="337DBE"/>
                </a:buClr>
                <a:buFont typeface="Arial" pitchFamily="34" charset="0"/>
                <a:buChar char="»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31762" indent="-231762">
                <a:spcBef>
                  <a:spcPts val="900"/>
                </a:spcBef>
                <a:buClr>
                  <a:schemeClr val="accent2"/>
                </a:buClr>
              </a:pPr>
              <a:r>
                <a:rPr lang="en-US" sz="1600" dirty="0"/>
                <a:t>Lemonade</a:t>
              </a:r>
            </a:p>
            <a:p>
              <a:pPr marL="461939" lvl="1" indent="-174617">
                <a:spcBef>
                  <a:spcPts val="500"/>
                </a:spcBef>
                <a:buClr>
                  <a:schemeClr val="accent2"/>
                </a:buClr>
              </a:pPr>
              <a:r>
                <a:rPr lang="en-US" sz="1401" dirty="0"/>
                <a:t>Offered in CA, GA, IL, NJ, NV, NY, OH, PA, TX </a:t>
              </a:r>
            </a:p>
          </p:txBody>
        </p:sp>
      </p:grpSp>
      <p:grpSp>
        <p:nvGrpSpPr>
          <p:cNvPr id="98" name="Group 97"/>
          <p:cNvGrpSpPr/>
          <p:nvPr/>
        </p:nvGrpSpPr>
        <p:grpSpPr bwMode="gray">
          <a:xfrm>
            <a:off x="4684513" y="3906819"/>
            <a:ext cx="2724912" cy="2308697"/>
            <a:chOff x="4642470" y="3859510"/>
            <a:chExt cx="2724912" cy="2308697"/>
          </a:xfrm>
        </p:grpSpPr>
        <p:grpSp>
          <p:nvGrpSpPr>
            <p:cNvPr id="99" name="Group 98"/>
            <p:cNvGrpSpPr/>
            <p:nvPr/>
          </p:nvGrpSpPr>
          <p:grpSpPr bwMode="gray">
            <a:xfrm>
              <a:off x="4642470" y="3859510"/>
              <a:ext cx="2724912" cy="2308697"/>
              <a:chOff x="4721506" y="3859510"/>
              <a:chExt cx="2724912" cy="2308697"/>
            </a:xfrm>
          </p:grpSpPr>
          <p:sp>
            <p:nvSpPr>
              <p:cNvPr id="101" name="Rectangle 100"/>
              <p:cNvSpPr/>
              <p:nvPr/>
            </p:nvSpPr>
            <p:spPr bwMode="gray">
              <a:xfrm>
                <a:off x="4721506" y="4591030"/>
                <a:ext cx="2724912" cy="157717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2" name="Text Placeholder 4"/>
              <p:cNvSpPr txBox="1">
                <a:spLocks/>
              </p:cNvSpPr>
              <p:nvPr/>
            </p:nvSpPr>
            <p:spPr bwMode="gray">
              <a:xfrm>
                <a:off x="4721506" y="3859510"/>
                <a:ext cx="2724912" cy="731520"/>
              </a:xfrm>
              <a:prstGeom prst="snip1Rect">
                <a:avLst/>
              </a:prstGeom>
              <a:solidFill>
                <a:schemeClr val="tx2">
                  <a:lumMod val="90000"/>
                  <a:lumOff val="10000"/>
                </a:schemeClr>
              </a:solidFill>
              <a:ln w="28575" cap="flat" cmpd="sng" algn="ctr">
                <a:solidFill>
                  <a:schemeClr val="tx2">
                    <a:lumMod val="90000"/>
                    <a:lumOff val="1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91429" tIns="45716" rIns="91429" bIns="91440" numCol="1" rtlCol="0" anchor="ctr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indent="0" algn="ctr" fontAlgn="base">
                  <a:lnSpc>
                    <a:spcPct val="9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chemeClr val="accent2"/>
                  </a:buClr>
                  <a:buSzPct val="90000"/>
                  <a:buNone/>
                  <a:defRPr kumimoji="0" sz="2000" b="1" i="0" u="none" strike="noStrike" cap="none" normalizeH="0" baseline="0">
                    <a:ln>
                      <a:noFill/>
                    </a:ln>
                    <a:solidFill>
                      <a:schemeClr val="bg2"/>
                    </a:solidFill>
                    <a:effectLst/>
                    <a:latin typeface="+mj-lt"/>
                  </a:defRPr>
                </a:lvl1pPr>
                <a:lvl2pPr indent="0">
                  <a:buNone/>
                  <a:defRPr sz="2000" b="1"/>
                </a:lvl2pPr>
                <a:lvl3pPr indent="0">
                  <a:buNone/>
                  <a:defRPr b="1"/>
                </a:lvl3pPr>
                <a:lvl4pPr indent="0">
                  <a:buNone/>
                  <a:defRPr sz="1600" b="1"/>
                </a:lvl4pPr>
                <a:lvl5pPr indent="0">
                  <a:buNone/>
                  <a:defRPr sz="1600" b="1"/>
                </a:lvl5pPr>
                <a:lvl6pPr indent="0">
                  <a:buNone/>
                  <a:defRPr sz="1600" b="1"/>
                </a:lvl6pPr>
                <a:lvl7pPr indent="0">
                  <a:buNone/>
                  <a:defRPr sz="1600" b="1"/>
                </a:lvl7pPr>
                <a:lvl8pPr indent="0">
                  <a:buNone/>
                  <a:defRPr sz="1600" b="1"/>
                </a:lvl8pPr>
                <a:lvl9pPr indent="0">
                  <a:buNone/>
                  <a:defRPr sz="1600" b="1"/>
                </a:lvl9pPr>
              </a:lstStyle>
              <a:p>
                <a:pPr>
                  <a:spcBef>
                    <a:spcPts val="0"/>
                  </a:spcBef>
                </a:pPr>
                <a:r>
                  <a:rPr lang="en-US" sz="1801" dirty="0">
                    <a:solidFill>
                      <a:schemeClr val="bg1"/>
                    </a:solidFill>
                  </a:rPr>
                  <a:t>Regulatory Opportunities/Threats</a:t>
                </a:r>
              </a:p>
            </p:txBody>
          </p:sp>
        </p:grpSp>
        <p:sp>
          <p:nvSpPr>
            <p:cNvPr id="100" name="Content Placeholder 7"/>
            <p:cNvSpPr txBox="1">
              <a:spLocks/>
            </p:cNvSpPr>
            <p:nvPr/>
          </p:nvSpPr>
          <p:spPr bwMode="gray">
            <a:xfrm>
              <a:off x="4746283" y="4675277"/>
              <a:ext cx="2517285" cy="1431163"/>
            </a:xfrm>
            <a:prstGeom prst="rect">
              <a:avLst/>
            </a:prstGeom>
          </p:spPr>
          <p:txBody>
            <a:bodyPr vert="horz" wrap="square" lIns="45721" tIns="45721" rIns="45721" bIns="45721" rtlCol="0">
              <a:spAutoFit/>
            </a:bodyPr>
            <a:lstStyle>
              <a:lvl1pPr marL="292608" indent="-292608" algn="l" defTabSz="914400" rtl="0" eaLnBrk="1" latinLnBrk="0" hangingPunct="1">
                <a:lnSpc>
                  <a:spcPct val="90000"/>
                </a:lnSpc>
                <a:spcBef>
                  <a:spcPts val="2000"/>
                </a:spcBef>
                <a:buClr>
                  <a:srgbClr val="337DBE"/>
                </a:buClr>
                <a:buSzPct val="77000"/>
                <a:buFont typeface="Wingdings 3" panose="05040102010807070707" pitchFamily="18" charset="2"/>
                <a:buChar char="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66928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337DBE"/>
                </a:buClr>
                <a:buFont typeface="Wingdings" panose="05000000000000000000" pitchFamily="2" charset="2"/>
                <a:buChar char="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337DBE"/>
                </a:buClr>
                <a:buFont typeface="Arial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52728" indent="-219456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buClr>
                  <a:srgbClr val="337DBE"/>
                </a:buClr>
                <a:buFont typeface="Wingdings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81328" indent="-173736" algn="l" defTabSz="914400" rtl="0" eaLnBrk="1" latinLnBrk="0" hangingPunct="1">
                <a:lnSpc>
                  <a:spcPct val="90000"/>
                </a:lnSpc>
                <a:spcBef>
                  <a:spcPts val="100"/>
                </a:spcBef>
                <a:buClr>
                  <a:srgbClr val="337DBE"/>
                </a:buClr>
                <a:buFont typeface="Arial" pitchFamily="34" charset="0"/>
                <a:buChar char="»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31762" indent="-231762">
                <a:spcBef>
                  <a:spcPts val="900"/>
                </a:spcBef>
                <a:buClr>
                  <a:schemeClr val="tx2">
                    <a:lumMod val="90000"/>
                    <a:lumOff val="10000"/>
                  </a:schemeClr>
                </a:buClr>
              </a:pPr>
              <a:r>
                <a:rPr lang="en-US" sz="1600" dirty="0"/>
                <a:t>Barrier to Entry</a:t>
              </a:r>
            </a:p>
            <a:p>
              <a:pPr marL="231762" indent="-231762">
                <a:spcBef>
                  <a:spcPts val="900"/>
                </a:spcBef>
                <a:buClr>
                  <a:schemeClr val="tx2">
                    <a:lumMod val="90000"/>
                    <a:lumOff val="10000"/>
                  </a:schemeClr>
                </a:buClr>
              </a:pPr>
              <a:r>
                <a:rPr lang="en-US" sz="1600" dirty="0"/>
                <a:t>US vs. Other Less Regulated Regions</a:t>
              </a:r>
            </a:p>
            <a:p>
              <a:pPr marL="231762" indent="-231762">
                <a:spcBef>
                  <a:spcPts val="900"/>
                </a:spcBef>
                <a:buClr>
                  <a:schemeClr val="tx2">
                    <a:lumMod val="90000"/>
                    <a:lumOff val="10000"/>
                  </a:schemeClr>
                </a:buClr>
              </a:pPr>
              <a:r>
                <a:rPr lang="en-US" sz="1600" dirty="0"/>
                <a:t>Trust Pull-back – the Sandbox Approach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7830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InsurTech Disruption: Threat or Opportunity?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Automation efficiencies can have powerful impact on industry 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900" baseline="30000" dirty="0"/>
              <a:t>1</a:t>
            </a:r>
            <a:r>
              <a:rPr lang="en-US" sz="900" dirty="0"/>
              <a:t>Insurtechs are insurance businesses, usually startups, that use technologically innovative apps, processes, or business models; 2016 data based on some 500 commercially well-known cases. </a:t>
            </a:r>
            <a:r>
              <a:rPr lang="en-US" sz="900" baseline="30000" dirty="0"/>
              <a:t>2</a:t>
            </a:r>
            <a:r>
              <a:rPr lang="en-US" sz="900" dirty="0"/>
              <a:t>Assumes a 3 to 5 percentage point improvement in loss ratio, a 2 to 4 percentage point improvement in operating expenses, and a 6 to 8 percentage point improvement in direct sales conversions. </a:t>
            </a:r>
            <a:r>
              <a:rPr lang="en-US" sz="900" baseline="30000" dirty="0"/>
              <a:t>3</a:t>
            </a:r>
            <a:r>
              <a:rPr lang="en-US" sz="900" dirty="0"/>
              <a:t>Includes growth in investment income as well premiums. Investment income modeled as a ﬂat percentage of premium in each year. </a:t>
            </a:r>
            <a:r>
              <a:rPr lang="en-US" sz="900" baseline="30000" dirty="0"/>
              <a:t>4</a:t>
            </a:r>
            <a:r>
              <a:rPr lang="en-US" sz="900" dirty="0"/>
              <a:t>Includes impact of semi- and fully autonomous vehicles. </a:t>
            </a:r>
            <a:r>
              <a:rPr lang="en-US" sz="900" baseline="30000" dirty="0"/>
              <a:t>5</a:t>
            </a:r>
            <a:r>
              <a:rPr lang="en-US" sz="900" dirty="0"/>
              <a:t>Assumes a </a:t>
            </a:r>
            <a:br>
              <a:rPr lang="en-US" sz="900" dirty="0"/>
            </a:br>
            <a:r>
              <a:rPr lang="en-US" sz="900" dirty="0"/>
              <a:t>25 percent reduction in premiums as a result of telematics and sensors and a 50 percent risk transfer to commercial product liability.</a:t>
            </a:r>
          </a:p>
          <a:p>
            <a:r>
              <a:rPr lang="en-US" sz="900" dirty="0"/>
              <a:t>Source: Panorama by McKinsey; Digital and Auto Insurers Value at Stake Analysis, McKinsey, 2016.</a:t>
            </a:r>
          </a:p>
        </p:txBody>
      </p:sp>
      <p:sp>
        <p:nvSpPr>
          <p:cNvPr id="76" name="Text Placeholder 4"/>
          <p:cNvSpPr txBox="1">
            <a:spLocks/>
          </p:cNvSpPr>
          <p:nvPr/>
        </p:nvSpPr>
        <p:spPr bwMode="gray">
          <a:xfrm>
            <a:off x="385737" y="1740884"/>
            <a:ext cx="4138967" cy="608178"/>
          </a:xfrm>
          <a:prstGeom prst="snip1Rect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6" rIns="91429" bIns="9144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90000"/>
              <a:buNone/>
              <a:defRPr kumimoji="0" sz="2000" b="1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+mj-lt"/>
              </a:defRPr>
            </a:lvl1pPr>
            <a:lvl2pPr indent="0">
              <a:buNone/>
              <a:defRPr sz="2000" b="1"/>
            </a:lvl2pPr>
            <a:lvl3pPr indent="0">
              <a:buNone/>
              <a:defRPr b="1"/>
            </a:lvl3pPr>
            <a:lvl4pPr indent="0">
              <a:buNone/>
              <a:defRPr sz="1600" b="1"/>
            </a:lvl4pPr>
            <a:lvl5pPr indent="0">
              <a:buNone/>
              <a:defRPr sz="1600" b="1"/>
            </a:lvl5pPr>
            <a:lvl6pPr indent="0">
              <a:buNone/>
              <a:defRPr sz="1600" b="1"/>
            </a:lvl6pPr>
            <a:lvl7pPr indent="0">
              <a:buNone/>
              <a:defRPr sz="1600" b="1"/>
            </a:lvl7pPr>
            <a:lvl8pPr indent="0">
              <a:buNone/>
              <a:defRPr sz="1600" b="1"/>
            </a:lvl8pPr>
            <a:lvl9pPr indent="0">
              <a:buNone/>
              <a:defRPr sz="1600" b="1"/>
            </a:lvl9pPr>
          </a:lstStyle>
          <a:p>
            <a:pPr>
              <a:spcBef>
                <a:spcPts val="0"/>
              </a:spcBef>
            </a:pPr>
            <a:r>
              <a:rPr lang="en-US" sz="1600" dirty="0">
                <a:solidFill>
                  <a:schemeClr val="bg1"/>
                </a:solidFill>
              </a:rPr>
              <a:t>Focus of InsurTech in the insurance value chain</a:t>
            </a:r>
            <a:r>
              <a:rPr lang="en-US" sz="1600" baseline="30000" dirty="0">
                <a:solidFill>
                  <a:schemeClr val="bg1"/>
                </a:solidFill>
              </a:rPr>
              <a:t>1</a:t>
            </a:r>
            <a:r>
              <a:rPr lang="en-US" sz="1600" dirty="0">
                <a:solidFill>
                  <a:schemeClr val="bg1"/>
                </a:solidFill>
              </a:rPr>
              <a:t>, %</a:t>
            </a:r>
          </a:p>
        </p:txBody>
      </p:sp>
      <p:sp>
        <p:nvSpPr>
          <p:cNvPr id="77" name="Text Placeholder 4"/>
          <p:cNvSpPr txBox="1">
            <a:spLocks/>
          </p:cNvSpPr>
          <p:nvPr/>
        </p:nvSpPr>
        <p:spPr bwMode="gray">
          <a:xfrm>
            <a:off x="4658192" y="1740884"/>
            <a:ext cx="4138967" cy="608178"/>
          </a:xfrm>
          <a:prstGeom prst="snip1Rect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6" rIns="91429" bIns="9144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90000"/>
              <a:buNone/>
              <a:defRPr kumimoji="0" sz="2000" b="1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+mj-lt"/>
              </a:defRPr>
            </a:lvl1pPr>
            <a:lvl2pPr indent="0">
              <a:buNone/>
              <a:defRPr sz="2000" b="1"/>
            </a:lvl2pPr>
            <a:lvl3pPr indent="0">
              <a:buNone/>
              <a:defRPr b="1"/>
            </a:lvl3pPr>
            <a:lvl4pPr indent="0">
              <a:buNone/>
              <a:defRPr sz="1600" b="1"/>
            </a:lvl4pPr>
            <a:lvl5pPr indent="0">
              <a:buNone/>
              <a:defRPr sz="1600" b="1"/>
            </a:lvl5pPr>
            <a:lvl6pPr indent="0">
              <a:buNone/>
              <a:defRPr sz="1600" b="1"/>
            </a:lvl6pPr>
            <a:lvl7pPr indent="0">
              <a:buNone/>
              <a:defRPr sz="1600" b="1"/>
            </a:lvl7pPr>
            <a:lvl8pPr indent="0">
              <a:buNone/>
              <a:defRPr sz="1600" b="1"/>
            </a:lvl8pPr>
            <a:lvl9pPr indent="0">
              <a:buNone/>
              <a:defRPr sz="1600" b="1"/>
            </a:lvl9pPr>
          </a:lstStyle>
          <a:p>
            <a:pPr>
              <a:spcBef>
                <a:spcPts val="0"/>
              </a:spcBef>
            </a:pPr>
            <a:r>
              <a:rPr lang="en-US" sz="1600" dirty="0">
                <a:solidFill>
                  <a:schemeClr val="bg1"/>
                </a:solidFill>
              </a:rPr>
              <a:t>Future profits as a % of 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today’s profits</a:t>
            </a:r>
          </a:p>
        </p:txBody>
      </p:sp>
      <p:sp>
        <p:nvSpPr>
          <p:cNvPr id="78" name="Rectangle 4"/>
          <p:cNvSpPr>
            <a:spLocks noChangeArrowheads="1"/>
          </p:cNvSpPr>
          <p:nvPr/>
        </p:nvSpPr>
        <p:spPr bwMode="gray">
          <a:xfrm>
            <a:off x="6464501" y="2923211"/>
            <a:ext cx="1777205" cy="2280003"/>
          </a:xfrm>
          <a:prstGeom prst="rect">
            <a:avLst/>
          </a:prstGeom>
          <a:solidFill>
            <a:schemeClr val="bg2">
              <a:lumMod val="95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137160" tIns="137160" rIns="91440" bIns="13716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600"/>
              </a:spcBef>
            </a:pPr>
            <a:endParaRPr lang="en-US" altLang="en-US" sz="1600" dirty="0">
              <a:solidFill>
                <a:srgbClr val="286EB8"/>
              </a:solidFill>
              <a:latin typeface="+mn-lt"/>
            </a:endParaRPr>
          </a:p>
        </p:txBody>
      </p:sp>
      <p:sp>
        <p:nvSpPr>
          <p:cNvPr id="79" name="Rectangle 4"/>
          <p:cNvSpPr>
            <a:spLocks noChangeArrowheads="1"/>
          </p:cNvSpPr>
          <p:nvPr/>
        </p:nvSpPr>
        <p:spPr bwMode="gray">
          <a:xfrm>
            <a:off x="5236358" y="2923213"/>
            <a:ext cx="739412" cy="2273231"/>
          </a:xfrm>
          <a:prstGeom prst="rect">
            <a:avLst/>
          </a:prstGeom>
          <a:solidFill>
            <a:schemeClr val="bg2">
              <a:lumMod val="95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137160" tIns="137160" rIns="91440" bIns="13716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600"/>
              </a:spcBef>
            </a:pPr>
            <a:endParaRPr lang="en-US" altLang="en-US" sz="1600" dirty="0">
              <a:solidFill>
                <a:srgbClr val="286EB8"/>
              </a:solidFill>
              <a:latin typeface="+mn-lt"/>
            </a:endParaRPr>
          </a:p>
        </p:txBody>
      </p:sp>
      <p:sp>
        <p:nvSpPr>
          <p:cNvPr id="80" name="Text Box 7"/>
          <p:cNvSpPr txBox="1">
            <a:spLocks noChangeArrowheads="1"/>
          </p:cNvSpPr>
          <p:nvPr/>
        </p:nvSpPr>
        <p:spPr bwMode="gray">
          <a:xfrm>
            <a:off x="411215" y="2433985"/>
            <a:ext cx="40767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>
            <a:noAutofit/>
          </a:bodyPr>
          <a:lstStyle/>
          <a:p>
            <a:pPr algn="ctr" eaLnBrk="0" hangingPunct="0">
              <a:lnSpc>
                <a:spcPct val="90000"/>
              </a:lnSpc>
              <a:spcBef>
                <a:spcPts val="300"/>
              </a:spcBef>
              <a:buSzPct val="90000"/>
            </a:pPr>
            <a:r>
              <a:rPr lang="en-US" sz="1400" dirty="0"/>
              <a:t>Only nine percent of InsurTechs </a:t>
            </a:r>
            <a:br>
              <a:rPr lang="en-US" sz="1400" dirty="0"/>
            </a:br>
            <a:r>
              <a:rPr lang="en-US" sz="1400" dirty="0"/>
              <a:t>aim to oust incumbents</a:t>
            </a:r>
          </a:p>
        </p:txBody>
      </p:sp>
      <p:sp>
        <p:nvSpPr>
          <p:cNvPr id="81" name="Text Box 7"/>
          <p:cNvSpPr txBox="1">
            <a:spLocks noChangeArrowheads="1"/>
          </p:cNvSpPr>
          <p:nvPr/>
        </p:nvSpPr>
        <p:spPr bwMode="gray">
          <a:xfrm>
            <a:off x="4661341" y="2433985"/>
            <a:ext cx="40767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>
            <a:noAutofit/>
          </a:bodyPr>
          <a:lstStyle/>
          <a:p>
            <a:pPr algn="ctr" eaLnBrk="0" hangingPunct="0">
              <a:lnSpc>
                <a:spcPct val="90000"/>
              </a:lnSpc>
              <a:spcBef>
                <a:spcPts val="300"/>
              </a:spcBef>
              <a:buSzPct val="90000"/>
            </a:pPr>
            <a:r>
              <a:rPr lang="en-US" sz="1400" dirty="0"/>
              <a:t>Digitizing the business, </a:t>
            </a:r>
            <a:br>
              <a:rPr lang="en-US" sz="1400" dirty="0"/>
            </a:br>
            <a:r>
              <a:rPr lang="en-US" sz="1400" dirty="0"/>
              <a:t>auto insurance example</a:t>
            </a:r>
          </a:p>
        </p:txBody>
      </p:sp>
      <p:graphicFrame>
        <p:nvGraphicFramePr>
          <p:cNvPr id="82" name="Content Placeholder 6"/>
          <p:cNvGraphicFramePr>
            <a:graphicFrameLocks/>
          </p:cNvGraphicFramePr>
          <p:nvPr>
            <p:extLst/>
          </p:nvPr>
        </p:nvGraphicFramePr>
        <p:xfrm>
          <a:off x="566285" y="2760054"/>
          <a:ext cx="3859815" cy="28057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3" name="Text Box 7"/>
          <p:cNvSpPr txBox="1">
            <a:spLocks noChangeArrowheads="1"/>
          </p:cNvSpPr>
          <p:nvPr/>
        </p:nvSpPr>
        <p:spPr bwMode="gray">
          <a:xfrm>
            <a:off x="3361059" y="4940038"/>
            <a:ext cx="1007335" cy="317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>
            <a:noAutofit/>
          </a:bodyPr>
          <a:lstStyle/>
          <a:p>
            <a:pPr algn="ctr" eaLnBrk="0" hangingPunct="0">
              <a:lnSpc>
                <a:spcPct val="90000"/>
              </a:lnSpc>
              <a:spcBef>
                <a:spcPts val="300"/>
              </a:spcBef>
              <a:buSzPct val="90000"/>
            </a:pPr>
            <a:r>
              <a:rPr lang="en-US" sz="1000" b="1" dirty="0"/>
              <a:t>Enabling the value chain</a:t>
            </a:r>
          </a:p>
        </p:txBody>
      </p:sp>
      <p:sp>
        <p:nvSpPr>
          <p:cNvPr id="84" name="Text Box 7"/>
          <p:cNvSpPr txBox="1">
            <a:spLocks noChangeArrowheads="1"/>
          </p:cNvSpPr>
          <p:nvPr/>
        </p:nvSpPr>
        <p:spPr bwMode="gray">
          <a:xfrm>
            <a:off x="87491" y="4035695"/>
            <a:ext cx="1614915" cy="724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>
            <a:noAutofit/>
          </a:bodyPr>
          <a:lstStyle/>
          <a:p>
            <a:pPr algn="ctr" eaLnBrk="0" hangingPunct="0">
              <a:lnSpc>
                <a:spcPct val="90000"/>
              </a:lnSpc>
              <a:spcBef>
                <a:spcPts val="300"/>
              </a:spcBef>
              <a:buSzPct val="90000"/>
            </a:pPr>
            <a:r>
              <a:rPr lang="en-US" sz="1000" b="1" dirty="0"/>
              <a:t>Disintermediating incumbents from customers</a:t>
            </a:r>
          </a:p>
        </p:txBody>
      </p:sp>
      <p:sp>
        <p:nvSpPr>
          <p:cNvPr id="85" name="Text Box 7"/>
          <p:cNvSpPr txBox="1">
            <a:spLocks noChangeArrowheads="1"/>
          </p:cNvSpPr>
          <p:nvPr/>
        </p:nvSpPr>
        <p:spPr bwMode="gray">
          <a:xfrm>
            <a:off x="1766165" y="3104267"/>
            <a:ext cx="1213644" cy="429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>
            <a:noAutofit/>
          </a:bodyPr>
          <a:lstStyle/>
          <a:p>
            <a:pPr algn="ctr" eaLnBrk="0" hangingPunct="0">
              <a:lnSpc>
                <a:spcPct val="90000"/>
              </a:lnSpc>
              <a:spcBef>
                <a:spcPts val="300"/>
              </a:spcBef>
              <a:buSzPct val="90000"/>
            </a:pPr>
            <a:r>
              <a:rPr lang="en-US" sz="1000" b="1" dirty="0"/>
              <a:t>Disrupting the value chain</a:t>
            </a:r>
          </a:p>
        </p:txBody>
      </p:sp>
      <p:sp>
        <p:nvSpPr>
          <p:cNvPr id="86" name="Rectangle 4"/>
          <p:cNvSpPr>
            <a:spLocks noChangeArrowheads="1"/>
          </p:cNvSpPr>
          <p:nvPr/>
        </p:nvSpPr>
        <p:spPr bwMode="gray">
          <a:xfrm>
            <a:off x="4845327" y="4629512"/>
            <a:ext cx="361951" cy="566928"/>
          </a:xfrm>
          <a:prstGeom prst="rect">
            <a:avLst/>
          </a:prstGeom>
          <a:solidFill>
            <a:schemeClr val="accent1"/>
          </a:solidFill>
          <a:ln w="25400" algn="ctr">
            <a:noFill/>
            <a:miter lim="800000"/>
            <a:headEnd/>
            <a:tailEnd/>
          </a:ln>
        </p:spPr>
        <p:txBody>
          <a:bodyPr lIns="137160" tIns="137160" rIns="91440" bIns="13716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600"/>
              </a:spcBef>
            </a:pPr>
            <a:endParaRPr lang="en-US" altLang="en-US" sz="1600" dirty="0">
              <a:solidFill>
                <a:srgbClr val="286EB8"/>
              </a:solidFill>
              <a:latin typeface="+mn-lt"/>
            </a:endParaRPr>
          </a:p>
        </p:txBody>
      </p:sp>
      <p:grpSp>
        <p:nvGrpSpPr>
          <p:cNvPr id="87" name="Group 86"/>
          <p:cNvGrpSpPr/>
          <p:nvPr/>
        </p:nvGrpSpPr>
        <p:grpSpPr>
          <a:xfrm>
            <a:off x="5425090" y="3505106"/>
            <a:ext cx="361951" cy="1131180"/>
            <a:chOff x="5376689" y="3282585"/>
            <a:chExt cx="361950" cy="1131180"/>
          </a:xfrm>
        </p:grpSpPr>
        <p:sp>
          <p:nvSpPr>
            <p:cNvPr id="88" name="Rectangle 4"/>
            <p:cNvSpPr>
              <a:spLocks noChangeArrowheads="1"/>
            </p:cNvSpPr>
            <p:nvPr/>
          </p:nvSpPr>
          <p:spPr bwMode="gray">
            <a:xfrm>
              <a:off x="5376689" y="3282585"/>
              <a:ext cx="361950" cy="45756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 algn="ctr">
              <a:noFill/>
              <a:miter lim="800000"/>
              <a:headEnd/>
              <a:tailEnd/>
            </a:ln>
          </p:spPr>
          <p:txBody>
            <a:bodyPr lIns="137160" tIns="137160" rIns="91440" bIns="13716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ts val="600"/>
                </a:spcBef>
              </a:pPr>
              <a:endParaRPr lang="en-US" altLang="en-US" sz="1600" dirty="0">
                <a:solidFill>
                  <a:srgbClr val="286EB8"/>
                </a:solidFill>
                <a:latin typeface="+mn-lt"/>
              </a:endParaRPr>
            </a:p>
          </p:txBody>
        </p:sp>
        <p:sp>
          <p:nvSpPr>
            <p:cNvPr id="89" name="Rectangle 4"/>
            <p:cNvSpPr>
              <a:spLocks noChangeArrowheads="1"/>
            </p:cNvSpPr>
            <p:nvPr/>
          </p:nvSpPr>
          <p:spPr bwMode="gray">
            <a:xfrm>
              <a:off x="5376689" y="3740150"/>
              <a:ext cx="361950" cy="673615"/>
            </a:xfrm>
            <a:prstGeom prst="rect">
              <a:avLst/>
            </a:prstGeom>
            <a:solidFill>
              <a:schemeClr val="accent4"/>
            </a:solidFill>
            <a:ln w="25400" algn="ctr">
              <a:noFill/>
              <a:miter lim="800000"/>
              <a:headEnd/>
              <a:tailEnd/>
            </a:ln>
          </p:spPr>
          <p:txBody>
            <a:bodyPr lIns="137160" tIns="137160" rIns="91440" bIns="13716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ts val="600"/>
                </a:spcBef>
              </a:pPr>
              <a:endParaRPr lang="en-US" altLang="en-US" sz="1600" dirty="0">
                <a:solidFill>
                  <a:srgbClr val="286EB8"/>
                </a:solidFill>
                <a:latin typeface="+mn-lt"/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6008086" y="3505106"/>
            <a:ext cx="935056" cy="1698108"/>
            <a:chOff x="5961874" y="3282585"/>
            <a:chExt cx="935056" cy="1698108"/>
          </a:xfrm>
        </p:grpSpPr>
        <p:sp>
          <p:nvSpPr>
            <p:cNvPr id="91" name="Rectangle 4"/>
            <p:cNvSpPr>
              <a:spLocks noChangeArrowheads="1"/>
            </p:cNvSpPr>
            <p:nvPr/>
          </p:nvSpPr>
          <p:spPr bwMode="gray">
            <a:xfrm>
              <a:off x="5961874" y="3740150"/>
              <a:ext cx="361950" cy="1240543"/>
            </a:xfrm>
            <a:prstGeom prst="rect">
              <a:avLst/>
            </a:prstGeom>
            <a:solidFill>
              <a:schemeClr val="accent1"/>
            </a:solidFill>
            <a:ln w="25400" algn="ctr">
              <a:noFill/>
              <a:miter lim="800000"/>
              <a:headEnd/>
              <a:tailEnd/>
            </a:ln>
          </p:spPr>
          <p:txBody>
            <a:bodyPr lIns="137160" tIns="137160" rIns="91440" bIns="13716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ts val="600"/>
                </a:spcBef>
              </a:pPr>
              <a:endParaRPr lang="en-US" altLang="en-US" sz="1600" dirty="0">
                <a:solidFill>
                  <a:srgbClr val="286EB8"/>
                </a:solidFill>
                <a:latin typeface="+mn-lt"/>
              </a:endParaRPr>
            </a:p>
          </p:txBody>
        </p:sp>
        <p:sp>
          <p:nvSpPr>
            <p:cNvPr id="92" name="Rectangle 4"/>
            <p:cNvSpPr>
              <a:spLocks noChangeArrowheads="1"/>
            </p:cNvSpPr>
            <p:nvPr/>
          </p:nvSpPr>
          <p:spPr bwMode="gray">
            <a:xfrm>
              <a:off x="5961874" y="3282585"/>
              <a:ext cx="361950" cy="45756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5400" algn="ctr">
              <a:noFill/>
              <a:miter lim="800000"/>
              <a:headEnd/>
              <a:tailEnd/>
            </a:ln>
          </p:spPr>
          <p:txBody>
            <a:bodyPr lIns="137160" tIns="137160" rIns="91440" bIns="13716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ts val="600"/>
                </a:spcBef>
              </a:pPr>
              <a:endParaRPr lang="en-US" altLang="en-US" sz="1600" dirty="0">
                <a:solidFill>
                  <a:srgbClr val="286EB8"/>
                </a:solidFill>
                <a:latin typeface="+mn-lt"/>
              </a:endParaRPr>
            </a:p>
          </p:txBody>
        </p:sp>
        <p:sp>
          <p:nvSpPr>
            <p:cNvPr id="93" name="Rectangle 4"/>
            <p:cNvSpPr>
              <a:spLocks noChangeArrowheads="1"/>
            </p:cNvSpPr>
            <p:nvPr/>
          </p:nvSpPr>
          <p:spPr bwMode="gray">
            <a:xfrm>
              <a:off x="6534980" y="3282585"/>
              <a:ext cx="361950" cy="114665"/>
            </a:xfrm>
            <a:prstGeom prst="rect">
              <a:avLst/>
            </a:prstGeom>
            <a:solidFill>
              <a:schemeClr val="accent5"/>
            </a:solidFill>
            <a:ln w="25400" algn="ctr">
              <a:noFill/>
              <a:miter lim="800000"/>
              <a:headEnd/>
              <a:tailEnd/>
            </a:ln>
          </p:spPr>
          <p:txBody>
            <a:bodyPr lIns="137160" tIns="137160" rIns="91440" bIns="13716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ts val="600"/>
                </a:spcBef>
              </a:pPr>
              <a:endParaRPr lang="en-US" altLang="en-US" sz="1600" dirty="0">
                <a:solidFill>
                  <a:srgbClr val="286EB8"/>
                </a:solidFill>
                <a:latin typeface="+mn-lt"/>
              </a:endParaRPr>
            </a:p>
          </p:txBody>
        </p:sp>
        <p:sp>
          <p:nvSpPr>
            <p:cNvPr id="94" name="Rectangle 4"/>
            <p:cNvSpPr>
              <a:spLocks noChangeArrowheads="1"/>
            </p:cNvSpPr>
            <p:nvPr/>
          </p:nvSpPr>
          <p:spPr bwMode="gray">
            <a:xfrm>
              <a:off x="6534980" y="3397250"/>
              <a:ext cx="361950" cy="224331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5400" algn="ctr">
              <a:noFill/>
              <a:miter lim="800000"/>
              <a:headEnd/>
              <a:tailEnd/>
            </a:ln>
          </p:spPr>
          <p:txBody>
            <a:bodyPr lIns="137160" tIns="137160" rIns="91440" bIns="13716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ts val="600"/>
                </a:spcBef>
              </a:pPr>
              <a:endParaRPr lang="en-US" altLang="en-US" sz="1600" dirty="0">
                <a:solidFill>
                  <a:srgbClr val="286EB8"/>
                </a:solidFill>
                <a:latin typeface="+mn-lt"/>
              </a:endParaRP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7156699" y="3837394"/>
            <a:ext cx="361951" cy="565087"/>
            <a:chOff x="7111959" y="3621644"/>
            <a:chExt cx="361950" cy="565087"/>
          </a:xfrm>
        </p:grpSpPr>
        <p:sp>
          <p:nvSpPr>
            <p:cNvPr id="96" name="Rectangle 4"/>
            <p:cNvSpPr>
              <a:spLocks noChangeArrowheads="1"/>
            </p:cNvSpPr>
            <p:nvPr/>
          </p:nvSpPr>
          <p:spPr bwMode="gray">
            <a:xfrm>
              <a:off x="7111959" y="3621644"/>
              <a:ext cx="361950" cy="340756"/>
            </a:xfrm>
            <a:prstGeom prst="rect">
              <a:avLst/>
            </a:prstGeom>
            <a:solidFill>
              <a:schemeClr val="accent5"/>
            </a:solidFill>
            <a:ln w="25400" algn="ctr">
              <a:noFill/>
              <a:miter lim="800000"/>
              <a:headEnd/>
              <a:tailEnd/>
            </a:ln>
          </p:spPr>
          <p:txBody>
            <a:bodyPr lIns="137160" tIns="137160" rIns="91440" bIns="13716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ts val="600"/>
                </a:spcBef>
              </a:pPr>
              <a:endParaRPr lang="en-US" altLang="en-US" sz="1600" dirty="0">
                <a:solidFill>
                  <a:srgbClr val="286EB8"/>
                </a:solidFill>
                <a:latin typeface="+mn-lt"/>
              </a:endParaRPr>
            </a:p>
          </p:txBody>
        </p:sp>
        <p:sp>
          <p:nvSpPr>
            <p:cNvPr id="97" name="Rectangle 4"/>
            <p:cNvSpPr>
              <a:spLocks noChangeArrowheads="1"/>
            </p:cNvSpPr>
            <p:nvPr/>
          </p:nvSpPr>
          <p:spPr bwMode="gray">
            <a:xfrm>
              <a:off x="7111959" y="3962400"/>
              <a:ext cx="361950" cy="224331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5400" algn="ctr">
              <a:noFill/>
              <a:miter lim="800000"/>
              <a:headEnd/>
              <a:tailEnd/>
            </a:ln>
          </p:spPr>
          <p:txBody>
            <a:bodyPr lIns="137160" tIns="137160" rIns="91440" bIns="13716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ts val="600"/>
                </a:spcBef>
              </a:pPr>
              <a:endParaRPr lang="en-US" altLang="en-US" sz="1600" dirty="0">
                <a:solidFill>
                  <a:srgbClr val="286EB8"/>
                </a:solidFill>
                <a:latin typeface="+mn-lt"/>
              </a:endParaRP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7744676" y="4097047"/>
            <a:ext cx="361951" cy="305432"/>
            <a:chOff x="5376689" y="3282586"/>
            <a:chExt cx="361950" cy="305432"/>
          </a:xfrm>
        </p:grpSpPr>
        <p:sp>
          <p:nvSpPr>
            <p:cNvPr id="99" name="Rectangle 4"/>
            <p:cNvSpPr>
              <a:spLocks noChangeArrowheads="1"/>
            </p:cNvSpPr>
            <p:nvPr/>
          </p:nvSpPr>
          <p:spPr bwMode="gray">
            <a:xfrm>
              <a:off x="5376689" y="3282586"/>
              <a:ext cx="361950" cy="223524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 algn="ctr">
              <a:noFill/>
              <a:miter lim="800000"/>
              <a:headEnd/>
              <a:tailEnd/>
            </a:ln>
          </p:spPr>
          <p:txBody>
            <a:bodyPr lIns="137160" tIns="137160" rIns="91440" bIns="13716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ts val="600"/>
                </a:spcBef>
              </a:pPr>
              <a:endParaRPr lang="en-US" altLang="en-US" sz="1600" dirty="0">
                <a:solidFill>
                  <a:srgbClr val="286EB8"/>
                </a:solidFill>
                <a:latin typeface="+mn-lt"/>
              </a:endParaRPr>
            </a:p>
          </p:txBody>
        </p:sp>
        <p:sp>
          <p:nvSpPr>
            <p:cNvPr id="100" name="Rectangle 4"/>
            <p:cNvSpPr>
              <a:spLocks noChangeArrowheads="1"/>
            </p:cNvSpPr>
            <p:nvPr/>
          </p:nvSpPr>
          <p:spPr bwMode="gray">
            <a:xfrm>
              <a:off x="5376689" y="3506110"/>
              <a:ext cx="361950" cy="81908"/>
            </a:xfrm>
            <a:prstGeom prst="rect">
              <a:avLst/>
            </a:prstGeom>
            <a:solidFill>
              <a:schemeClr val="accent4"/>
            </a:solidFill>
            <a:ln w="25400" algn="ctr">
              <a:noFill/>
              <a:miter lim="800000"/>
              <a:headEnd/>
              <a:tailEnd/>
            </a:ln>
          </p:spPr>
          <p:txBody>
            <a:bodyPr lIns="137160" tIns="137160" rIns="91440" bIns="13716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ts val="600"/>
                </a:spcBef>
              </a:pPr>
              <a:endParaRPr lang="en-US" altLang="en-US" sz="1600" dirty="0">
                <a:solidFill>
                  <a:srgbClr val="286EB8"/>
                </a:solidFill>
                <a:latin typeface="+mn-lt"/>
              </a:endParaRP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8321742" y="4097054"/>
            <a:ext cx="361951" cy="1099393"/>
            <a:chOff x="8604944" y="3881300"/>
            <a:chExt cx="361950" cy="1099393"/>
          </a:xfrm>
        </p:grpSpPr>
        <p:sp>
          <p:nvSpPr>
            <p:cNvPr id="102" name="Rectangle 4"/>
            <p:cNvSpPr>
              <a:spLocks noChangeArrowheads="1"/>
            </p:cNvSpPr>
            <p:nvPr/>
          </p:nvSpPr>
          <p:spPr bwMode="gray">
            <a:xfrm>
              <a:off x="8604944" y="3881300"/>
              <a:ext cx="361950" cy="22352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5400" algn="ctr">
              <a:noFill/>
              <a:miter lim="800000"/>
              <a:headEnd/>
              <a:tailEnd/>
            </a:ln>
          </p:spPr>
          <p:txBody>
            <a:bodyPr lIns="137160" tIns="137160" rIns="91440" bIns="13716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ts val="600"/>
                </a:spcBef>
              </a:pPr>
              <a:endParaRPr lang="en-US" altLang="en-US" sz="1600" dirty="0">
                <a:solidFill>
                  <a:srgbClr val="286EB8"/>
                </a:solidFill>
                <a:latin typeface="+mn-lt"/>
              </a:endParaRPr>
            </a:p>
          </p:txBody>
        </p:sp>
        <p:sp>
          <p:nvSpPr>
            <p:cNvPr id="103" name="Rectangle 4"/>
            <p:cNvSpPr>
              <a:spLocks noChangeArrowheads="1"/>
            </p:cNvSpPr>
            <p:nvPr/>
          </p:nvSpPr>
          <p:spPr bwMode="gray">
            <a:xfrm>
              <a:off x="8604944" y="4105158"/>
              <a:ext cx="361950" cy="875535"/>
            </a:xfrm>
            <a:prstGeom prst="rect">
              <a:avLst/>
            </a:prstGeom>
            <a:solidFill>
              <a:schemeClr val="accent1"/>
            </a:solidFill>
            <a:ln w="25400" algn="ctr">
              <a:noFill/>
              <a:miter lim="800000"/>
              <a:headEnd/>
              <a:tailEnd/>
            </a:ln>
          </p:spPr>
          <p:txBody>
            <a:bodyPr lIns="137160" tIns="137160" rIns="91440" bIns="13716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ts val="600"/>
                </a:spcBef>
              </a:pPr>
              <a:endParaRPr lang="en-US" altLang="en-US" sz="1600" dirty="0">
                <a:solidFill>
                  <a:srgbClr val="286EB8"/>
                </a:solidFill>
                <a:latin typeface="+mn-lt"/>
              </a:endParaRPr>
            </a:p>
          </p:txBody>
        </p:sp>
      </p:grpSp>
      <p:cxnSp>
        <p:nvCxnSpPr>
          <p:cNvPr id="104" name="Straight Connector 103"/>
          <p:cNvCxnSpPr/>
          <p:nvPr/>
        </p:nvCxnSpPr>
        <p:spPr>
          <a:xfrm>
            <a:off x="5207277" y="4629512"/>
            <a:ext cx="215625" cy="0"/>
          </a:xfrm>
          <a:prstGeom prst="line">
            <a:avLst/>
          </a:prstGeom>
          <a:ln w="95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5792463" y="3505105"/>
            <a:ext cx="215625" cy="0"/>
          </a:xfrm>
          <a:prstGeom prst="line">
            <a:avLst/>
          </a:prstGeom>
          <a:ln w="95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6370038" y="3505105"/>
            <a:ext cx="215625" cy="0"/>
          </a:xfrm>
          <a:prstGeom prst="line">
            <a:avLst/>
          </a:prstGeom>
          <a:ln w="95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6943143" y="3837328"/>
            <a:ext cx="215625" cy="0"/>
          </a:xfrm>
          <a:prstGeom prst="line">
            <a:avLst/>
          </a:prstGeom>
          <a:ln w="95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7525878" y="4402479"/>
            <a:ext cx="215625" cy="0"/>
          </a:xfrm>
          <a:prstGeom prst="line">
            <a:avLst/>
          </a:prstGeom>
          <a:ln w="95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8106117" y="4099128"/>
            <a:ext cx="215625" cy="0"/>
          </a:xfrm>
          <a:prstGeom prst="line">
            <a:avLst/>
          </a:prstGeom>
          <a:ln w="95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 Box 7"/>
          <p:cNvSpPr txBox="1">
            <a:spLocks noChangeArrowheads="1"/>
          </p:cNvSpPr>
          <p:nvPr/>
        </p:nvSpPr>
        <p:spPr bwMode="gray">
          <a:xfrm>
            <a:off x="4758471" y="5244019"/>
            <a:ext cx="577575" cy="294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>
            <a:noAutofit/>
          </a:bodyPr>
          <a:lstStyle/>
          <a:p>
            <a:pPr algn="ctr" eaLnBrk="0" hangingPunct="0">
              <a:lnSpc>
                <a:spcPct val="90000"/>
              </a:lnSpc>
              <a:spcBef>
                <a:spcPts val="300"/>
              </a:spcBef>
              <a:buSzPct val="90000"/>
            </a:pPr>
            <a:r>
              <a:rPr lang="en-US" sz="1000" b="1" dirty="0"/>
              <a:t>Today’s profits</a:t>
            </a:r>
          </a:p>
        </p:txBody>
      </p:sp>
      <p:sp>
        <p:nvSpPr>
          <p:cNvPr id="111" name="Text Box 7"/>
          <p:cNvSpPr txBox="1">
            <a:spLocks noChangeArrowheads="1"/>
          </p:cNvSpPr>
          <p:nvPr/>
        </p:nvSpPr>
        <p:spPr bwMode="gray">
          <a:xfrm>
            <a:off x="5927162" y="5244019"/>
            <a:ext cx="522017" cy="294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>
            <a:noAutofit/>
          </a:bodyPr>
          <a:lstStyle/>
          <a:p>
            <a:pPr algn="ctr" eaLnBrk="0" hangingPunct="0">
              <a:lnSpc>
                <a:spcPct val="90000"/>
              </a:lnSpc>
              <a:spcBef>
                <a:spcPts val="300"/>
              </a:spcBef>
              <a:buSzPct val="90000"/>
            </a:pPr>
            <a:r>
              <a:rPr lang="en-US" sz="1000" b="1" dirty="0"/>
              <a:t>2025 profits</a:t>
            </a:r>
          </a:p>
        </p:txBody>
      </p:sp>
      <p:sp>
        <p:nvSpPr>
          <p:cNvPr id="112" name="Text Box 7"/>
          <p:cNvSpPr txBox="1">
            <a:spLocks noChangeArrowheads="1"/>
          </p:cNvSpPr>
          <p:nvPr/>
        </p:nvSpPr>
        <p:spPr bwMode="gray">
          <a:xfrm>
            <a:off x="8241709" y="5244019"/>
            <a:ext cx="522017" cy="294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>
            <a:noAutofit/>
          </a:bodyPr>
          <a:lstStyle/>
          <a:p>
            <a:pPr algn="ctr" eaLnBrk="0" hangingPunct="0">
              <a:lnSpc>
                <a:spcPct val="90000"/>
              </a:lnSpc>
              <a:spcBef>
                <a:spcPts val="300"/>
              </a:spcBef>
              <a:buSzPct val="90000"/>
            </a:pPr>
            <a:r>
              <a:rPr lang="en-US" sz="1000" b="1" dirty="0"/>
              <a:t>2035 profits</a:t>
            </a:r>
            <a:r>
              <a:rPr lang="en-US" sz="1000" b="1" baseline="30000" dirty="0"/>
              <a:t>5</a:t>
            </a:r>
          </a:p>
        </p:txBody>
      </p:sp>
      <p:sp>
        <p:nvSpPr>
          <p:cNvPr id="113" name="Text Box 7"/>
          <p:cNvSpPr txBox="1">
            <a:spLocks noChangeArrowheads="1"/>
          </p:cNvSpPr>
          <p:nvPr/>
        </p:nvSpPr>
        <p:spPr bwMode="gray">
          <a:xfrm>
            <a:off x="5263446" y="2971806"/>
            <a:ext cx="685239" cy="294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>
            <a:noAutofit/>
          </a:bodyPr>
          <a:lstStyle/>
          <a:p>
            <a:pPr algn="ctr" eaLnBrk="0" hangingPunct="0">
              <a:lnSpc>
                <a:spcPct val="90000"/>
              </a:lnSpc>
              <a:spcBef>
                <a:spcPts val="300"/>
              </a:spcBef>
              <a:buSzPct val="90000"/>
            </a:pPr>
            <a:r>
              <a:rPr lang="en-US" sz="1000" b="1" dirty="0"/>
              <a:t>Short-term gain</a:t>
            </a:r>
          </a:p>
        </p:txBody>
      </p:sp>
      <p:sp>
        <p:nvSpPr>
          <p:cNvPr id="114" name="Text Box 7"/>
          <p:cNvSpPr txBox="1">
            <a:spLocks noChangeArrowheads="1"/>
          </p:cNvSpPr>
          <p:nvPr/>
        </p:nvSpPr>
        <p:spPr bwMode="gray">
          <a:xfrm>
            <a:off x="6441408" y="2971806"/>
            <a:ext cx="1792531" cy="294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>
            <a:noAutofit/>
          </a:bodyPr>
          <a:lstStyle/>
          <a:p>
            <a:pPr algn="ctr" eaLnBrk="0" hangingPunct="0">
              <a:lnSpc>
                <a:spcPct val="90000"/>
              </a:lnSpc>
              <a:spcBef>
                <a:spcPts val="300"/>
              </a:spcBef>
              <a:buSzPct val="90000"/>
            </a:pPr>
            <a:r>
              <a:rPr lang="en-US" sz="1000" b="1" dirty="0"/>
              <a:t>Long-term decline</a:t>
            </a:r>
          </a:p>
        </p:txBody>
      </p:sp>
      <p:sp>
        <p:nvSpPr>
          <p:cNvPr id="115" name="Text Box 7"/>
          <p:cNvSpPr txBox="1">
            <a:spLocks noChangeArrowheads="1"/>
          </p:cNvSpPr>
          <p:nvPr/>
        </p:nvSpPr>
        <p:spPr bwMode="gray">
          <a:xfrm>
            <a:off x="5281191" y="4641595"/>
            <a:ext cx="649751" cy="542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>
            <a:noAutofit/>
          </a:bodyPr>
          <a:lstStyle/>
          <a:p>
            <a:pPr algn="ctr" eaLnBrk="0" hangingPunct="0">
              <a:lnSpc>
                <a:spcPct val="90000"/>
              </a:lnSpc>
              <a:spcBef>
                <a:spcPts val="300"/>
              </a:spcBef>
              <a:buSzPct val="90000"/>
            </a:pPr>
            <a:r>
              <a:rPr lang="en-US" sz="800" dirty="0"/>
              <a:t>Improvements in growth, and loss-and-expense ratio</a:t>
            </a:r>
            <a:r>
              <a:rPr lang="en-US" sz="800" baseline="30000" dirty="0"/>
              <a:t>2</a:t>
            </a:r>
          </a:p>
        </p:txBody>
      </p:sp>
      <p:sp>
        <p:nvSpPr>
          <p:cNvPr id="116" name="Text Box 7"/>
          <p:cNvSpPr txBox="1">
            <a:spLocks noChangeArrowheads="1"/>
          </p:cNvSpPr>
          <p:nvPr/>
        </p:nvSpPr>
        <p:spPr bwMode="gray">
          <a:xfrm>
            <a:off x="6474447" y="4640471"/>
            <a:ext cx="577575" cy="542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>
            <a:noAutofit/>
          </a:bodyPr>
          <a:lstStyle/>
          <a:p>
            <a:pPr algn="ctr" eaLnBrk="0" hangingPunct="0">
              <a:lnSpc>
                <a:spcPct val="90000"/>
              </a:lnSpc>
              <a:spcBef>
                <a:spcPts val="300"/>
              </a:spcBef>
              <a:buSzPct val="90000"/>
            </a:pPr>
            <a:r>
              <a:rPr lang="en-US" sz="800" dirty="0"/>
              <a:t>Impact from improved vehicle safety</a:t>
            </a:r>
            <a:r>
              <a:rPr lang="en-US" sz="800" baseline="30000" dirty="0"/>
              <a:t>3-4</a:t>
            </a:r>
          </a:p>
        </p:txBody>
      </p:sp>
      <p:sp>
        <p:nvSpPr>
          <p:cNvPr id="117" name="Text Box 7"/>
          <p:cNvSpPr txBox="1">
            <a:spLocks noChangeArrowheads="1"/>
          </p:cNvSpPr>
          <p:nvPr/>
        </p:nvSpPr>
        <p:spPr bwMode="gray">
          <a:xfrm>
            <a:off x="7048887" y="4640471"/>
            <a:ext cx="577575" cy="542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>
            <a:noAutofit/>
          </a:bodyPr>
          <a:lstStyle/>
          <a:p>
            <a:pPr algn="ctr" eaLnBrk="0" hangingPunct="0">
              <a:lnSpc>
                <a:spcPct val="90000"/>
              </a:lnSpc>
              <a:spcBef>
                <a:spcPts val="300"/>
              </a:spcBef>
              <a:buSzPct val="90000"/>
            </a:pPr>
            <a:r>
              <a:rPr lang="en-US" sz="800" dirty="0"/>
              <a:t>Shift in liability to commercial product lines</a:t>
            </a:r>
            <a:r>
              <a:rPr lang="en-US" sz="800" baseline="30000" dirty="0"/>
              <a:t>4</a:t>
            </a:r>
          </a:p>
        </p:txBody>
      </p:sp>
      <p:sp>
        <p:nvSpPr>
          <p:cNvPr id="118" name="Text Box 7"/>
          <p:cNvSpPr txBox="1">
            <a:spLocks noChangeArrowheads="1"/>
          </p:cNvSpPr>
          <p:nvPr/>
        </p:nvSpPr>
        <p:spPr bwMode="gray">
          <a:xfrm>
            <a:off x="7694286" y="4640471"/>
            <a:ext cx="577575" cy="542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>
            <a:noAutofit/>
          </a:bodyPr>
          <a:lstStyle/>
          <a:p>
            <a:pPr algn="ctr" eaLnBrk="0" hangingPunct="0">
              <a:lnSpc>
                <a:spcPct val="90000"/>
              </a:lnSpc>
              <a:spcBef>
                <a:spcPts val="300"/>
              </a:spcBef>
              <a:buSzPct val="90000"/>
            </a:pPr>
            <a:r>
              <a:rPr lang="en-US" sz="800" dirty="0"/>
              <a:t>Improved loss-and-expense ratio</a:t>
            </a:r>
            <a:r>
              <a:rPr lang="en-US" sz="800" baseline="30000" dirty="0"/>
              <a:t>4</a:t>
            </a:r>
          </a:p>
        </p:txBody>
      </p:sp>
      <p:sp>
        <p:nvSpPr>
          <p:cNvPr id="119" name="Text Box 7"/>
          <p:cNvSpPr txBox="1">
            <a:spLocks noChangeArrowheads="1"/>
          </p:cNvSpPr>
          <p:nvPr/>
        </p:nvSpPr>
        <p:spPr bwMode="gray">
          <a:xfrm>
            <a:off x="4845327" y="4480389"/>
            <a:ext cx="361951" cy="10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>
            <a:noAutofit/>
          </a:bodyPr>
          <a:lstStyle/>
          <a:p>
            <a:pPr algn="ctr" eaLnBrk="0" hangingPunct="0">
              <a:lnSpc>
                <a:spcPct val="90000"/>
              </a:lnSpc>
              <a:spcBef>
                <a:spcPts val="300"/>
              </a:spcBef>
              <a:buSzPct val="90000"/>
            </a:pPr>
            <a:r>
              <a:rPr lang="en-US" sz="800" dirty="0"/>
              <a:t>100</a:t>
            </a:r>
            <a:endParaRPr lang="en-US" sz="800" baseline="30000" dirty="0"/>
          </a:p>
        </p:txBody>
      </p:sp>
      <p:sp>
        <p:nvSpPr>
          <p:cNvPr id="120" name="Text Box 7"/>
          <p:cNvSpPr txBox="1">
            <a:spLocks noChangeArrowheads="1"/>
          </p:cNvSpPr>
          <p:nvPr/>
        </p:nvSpPr>
        <p:spPr bwMode="gray">
          <a:xfrm>
            <a:off x="5379609" y="3357729"/>
            <a:ext cx="452904" cy="124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>
            <a:noAutofit/>
          </a:bodyPr>
          <a:lstStyle/>
          <a:p>
            <a:pPr algn="ctr" eaLnBrk="0" hangingPunct="0">
              <a:lnSpc>
                <a:spcPct val="90000"/>
              </a:lnSpc>
              <a:spcBef>
                <a:spcPts val="300"/>
              </a:spcBef>
              <a:buSzPct val="90000"/>
            </a:pPr>
            <a:r>
              <a:rPr lang="en-US" sz="800" dirty="0"/>
              <a:t>120-200</a:t>
            </a:r>
            <a:endParaRPr lang="en-US" sz="800" baseline="30000" dirty="0"/>
          </a:p>
        </p:txBody>
      </p:sp>
      <p:sp>
        <p:nvSpPr>
          <p:cNvPr id="121" name="Text Box 7"/>
          <p:cNvSpPr txBox="1">
            <a:spLocks noChangeArrowheads="1"/>
          </p:cNvSpPr>
          <p:nvPr/>
        </p:nvSpPr>
        <p:spPr bwMode="gray">
          <a:xfrm>
            <a:off x="5961713" y="3365703"/>
            <a:ext cx="452904" cy="124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>
            <a:noAutofit/>
          </a:bodyPr>
          <a:lstStyle/>
          <a:p>
            <a:pPr algn="ctr" eaLnBrk="0" hangingPunct="0">
              <a:lnSpc>
                <a:spcPct val="90000"/>
              </a:lnSpc>
              <a:spcBef>
                <a:spcPts val="300"/>
              </a:spcBef>
              <a:buSzPct val="90000"/>
            </a:pPr>
            <a:r>
              <a:rPr lang="en-US" sz="800" dirty="0"/>
              <a:t>220-300</a:t>
            </a:r>
            <a:endParaRPr lang="en-US" sz="800" baseline="30000" dirty="0"/>
          </a:p>
        </p:txBody>
      </p:sp>
      <p:sp>
        <p:nvSpPr>
          <p:cNvPr id="122" name="Text Box 7"/>
          <p:cNvSpPr txBox="1">
            <a:spLocks noChangeArrowheads="1"/>
          </p:cNvSpPr>
          <p:nvPr/>
        </p:nvSpPr>
        <p:spPr bwMode="gray">
          <a:xfrm>
            <a:off x="6535713" y="3879033"/>
            <a:ext cx="452904" cy="124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>
            <a:noAutofit/>
          </a:bodyPr>
          <a:lstStyle/>
          <a:p>
            <a:pPr algn="ctr" eaLnBrk="0" hangingPunct="0">
              <a:lnSpc>
                <a:spcPct val="90000"/>
              </a:lnSpc>
              <a:spcBef>
                <a:spcPts val="300"/>
              </a:spcBef>
              <a:buSzPct val="90000"/>
            </a:pPr>
            <a:r>
              <a:rPr lang="en-US" sz="800" dirty="0"/>
              <a:t>-20 to -60</a:t>
            </a:r>
            <a:endParaRPr lang="en-US" sz="800" baseline="30000" dirty="0"/>
          </a:p>
        </p:txBody>
      </p:sp>
      <p:sp>
        <p:nvSpPr>
          <p:cNvPr id="123" name="Text Box 7"/>
          <p:cNvSpPr txBox="1">
            <a:spLocks noChangeArrowheads="1"/>
          </p:cNvSpPr>
          <p:nvPr/>
        </p:nvSpPr>
        <p:spPr bwMode="gray">
          <a:xfrm>
            <a:off x="7095395" y="4461867"/>
            <a:ext cx="500989" cy="155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>
            <a:noAutofit/>
          </a:bodyPr>
          <a:lstStyle/>
          <a:p>
            <a:pPr algn="ctr" eaLnBrk="0" hangingPunct="0">
              <a:lnSpc>
                <a:spcPct val="90000"/>
              </a:lnSpc>
              <a:spcBef>
                <a:spcPts val="300"/>
              </a:spcBef>
              <a:buSzPct val="90000"/>
            </a:pPr>
            <a:r>
              <a:rPr lang="en-US" sz="800" dirty="0"/>
              <a:t>-60 to -100</a:t>
            </a:r>
            <a:endParaRPr lang="en-US" sz="800" baseline="30000" dirty="0"/>
          </a:p>
        </p:txBody>
      </p:sp>
      <p:sp>
        <p:nvSpPr>
          <p:cNvPr id="124" name="Text Box 7"/>
          <p:cNvSpPr txBox="1">
            <a:spLocks noChangeArrowheads="1"/>
          </p:cNvSpPr>
          <p:nvPr/>
        </p:nvSpPr>
        <p:spPr bwMode="gray">
          <a:xfrm>
            <a:off x="7703217" y="3932963"/>
            <a:ext cx="452904" cy="124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>
            <a:noAutofit/>
          </a:bodyPr>
          <a:lstStyle/>
          <a:p>
            <a:pPr algn="ctr" eaLnBrk="0" hangingPunct="0">
              <a:lnSpc>
                <a:spcPct val="90000"/>
              </a:lnSpc>
              <a:spcBef>
                <a:spcPts val="300"/>
              </a:spcBef>
              <a:buSzPct val="90000"/>
            </a:pPr>
            <a:r>
              <a:rPr lang="en-US" sz="800" dirty="0"/>
              <a:t>15-55</a:t>
            </a:r>
            <a:endParaRPr lang="en-US" sz="800" baseline="30000" dirty="0"/>
          </a:p>
        </p:txBody>
      </p:sp>
      <p:sp>
        <p:nvSpPr>
          <p:cNvPr id="125" name="Text Box 7"/>
          <p:cNvSpPr txBox="1">
            <a:spLocks noChangeArrowheads="1"/>
          </p:cNvSpPr>
          <p:nvPr/>
        </p:nvSpPr>
        <p:spPr bwMode="gray">
          <a:xfrm>
            <a:off x="8276261" y="3932802"/>
            <a:ext cx="452904" cy="124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>
            <a:noAutofit/>
          </a:bodyPr>
          <a:lstStyle/>
          <a:p>
            <a:pPr algn="ctr" eaLnBrk="0" hangingPunct="0">
              <a:lnSpc>
                <a:spcPct val="90000"/>
              </a:lnSpc>
              <a:spcBef>
                <a:spcPts val="300"/>
              </a:spcBef>
              <a:buSzPct val="90000"/>
            </a:pPr>
            <a:r>
              <a:rPr lang="en-US" sz="800" dirty="0"/>
              <a:t>155-195</a:t>
            </a:r>
            <a:endParaRPr lang="en-US" sz="800" baseline="30000" dirty="0"/>
          </a:p>
        </p:txBody>
      </p:sp>
    </p:spTree>
    <p:extLst>
      <p:ext uri="{BB962C8B-B14F-4D97-AF65-F5344CB8AC3E}">
        <p14:creationId xmlns:p14="http://schemas.microsoft.com/office/powerpoint/2010/main" val="361976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  <p:bldP spid="83" grpId="0"/>
      <p:bldP spid="84" grpId="0"/>
      <p:bldP spid="85" grpId="0"/>
      <p:bldP spid="110" grpId="0"/>
      <p:bldP spid="111" grpId="0"/>
      <p:bldP spid="112" grpId="0"/>
      <p:bldP spid="113" grpId="0"/>
      <p:bldP spid="114" grpId="0"/>
      <p:bldP spid="115" grpId="0"/>
      <p:bldP spid="116" grpId="0"/>
      <p:bldP spid="117" grpId="0"/>
      <p:bldP spid="118" grpId="0"/>
      <p:bldP spid="119" grpId="0"/>
      <p:bldP spid="120" grpId="0"/>
      <p:bldP spid="121" grpId="0"/>
      <p:bldP spid="122" grpId="0"/>
      <p:bldP spid="123" grpId="0"/>
      <p:bldP spid="124" grpId="0"/>
      <p:bldP spid="12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ct 15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001150" y="1594"/>
          <a:ext cx="893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6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16" name="Object 1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01150" y="1594"/>
                        <a:ext cx="893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InsurTech Startups Have Broad Range</a:t>
            </a:r>
            <a:r>
              <a:rPr lang="mr-IN" dirty="0"/>
              <a:t>…</a:t>
            </a:r>
            <a:r>
              <a:rPr lang="en-US" dirty="0"/>
              <a:t>BUT</a:t>
            </a:r>
            <a:r>
              <a:rPr lang="mr-IN" dirty="0"/>
              <a:t>…</a:t>
            </a:r>
            <a:r>
              <a:rPr lang="en-US" dirty="0"/>
              <a:t> 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Source: Aon.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583817" y="1460503"/>
            <a:ext cx="7976366" cy="4781126"/>
            <a:chOff x="1895678" y="1176981"/>
            <a:chExt cx="8430502" cy="5053340"/>
          </a:xfrm>
        </p:grpSpPr>
        <p:sp>
          <p:nvSpPr>
            <p:cNvPr id="67" name="Rectangle 66"/>
            <p:cNvSpPr/>
            <p:nvPr/>
          </p:nvSpPr>
          <p:spPr bwMode="auto">
            <a:xfrm>
              <a:off x="6070825" y="1176982"/>
              <a:ext cx="4225229" cy="5053339"/>
            </a:xfrm>
            <a:prstGeom prst="rect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2" rIns="68580" bIns="34292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1" dirty="0">
                <a:solidFill>
                  <a:srgbClr val="000000"/>
                </a:solidFill>
                <a:latin typeface="Arial" charset="0"/>
                <a:ea typeface="ＭＳ Ｐゴシック" pitchFamily="108" charset="-128"/>
              </a:endParaRPr>
            </a:p>
          </p:txBody>
        </p:sp>
        <p:sp>
          <p:nvSpPr>
            <p:cNvPr id="68" name="Rectangle 67"/>
            <p:cNvSpPr/>
            <p:nvPr/>
          </p:nvSpPr>
          <p:spPr bwMode="auto">
            <a:xfrm>
              <a:off x="1905459" y="1176981"/>
              <a:ext cx="4199151" cy="5053340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2" rIns="68580" bIns="34292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1" dirty="0">
                <a:solidFill>
                  <a:srgbClr val="000000"/>
                </a:solidFill>
                <a:latin typeface="Arial" charset="0"/>
                <a:ea typeface="ＭＳ Ｐゴシック" pitchFamily="108" charset="-128"/>
              </a:endParaRPr>
            </a:p>
          </p:txBody>
        </p:sp>
        <p:sp>
          <p:nvSpPr>
            <p:cNvPr id="69" name="Rectangle 68"/>
            <p:cNvSpPr/>
            <p:nvPr/>
          </p:nvSpPr>
          <p:spPr bwMode="auto">
            <a:xfrm>
              <a:off x="2042986" y="3619226"/>
              <a:ext cx="4014012" cy="986987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2" rIns="68580" bIns="34292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1" dirty="0">
                <a:solidFill>
                  <a:srgbClr val="000000"/>
                </a:solidFill>
                <a:latin typeface="Arial" charset="0"/>
                <a:ea typeface="ＭＳ Ｐゴシック" pitchFamily="108" charset="-128"/>
              </a:endParaRPr>
            </a:p>
          </p:txBody>
        </p:sp>
        <p:sp>
          <p:nvSpPr>
            <p:cNvPr id="70" name="Rectangle 69"/>
            <p:cNvSpPr/>
            <p:nvPr/>
          </p:nvSpPr>
          <p:spPr bwMode="auto">
            <a:xfrm>
              <a:off x="2042985" y="1620355"/>
              <a:ext cx="8138984" cy="968017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2" rIns="68580" bIns="34292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1" dirty="0">
                <a:solidFill>
                  <a:srgbClr val="000000"/>
                </a:solidFill>
                <a:latin typeface="Arial" charset="0"/>
                <a:ea typeface="ＭＳ Ｐゴシック" pitchFamily="108" charset="-128"/>
              </a:endParaRPr>
            </a:p>
          </p:txBody>
        </p:sp>
        <p:sp>
          <p:nvSpPr>
            <p:cNvPr id="74" name="Rectangle 73"/>
            <p:cNvSpPr/>
            <p:nvPr/>
          </p:nvSpPr>
          <p:spPr bwMode="auto">
            <a:xfrm>
              <a:off x="2042986" y="4685571"/>
              <a:ext cx="4014012" cy="702503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2" rIns="68580" bIns="34292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1" dirty="0">
                <a:solidFill>
                  <a:srgbClr val="000000"/>
                </a:solidFill>
                <a:latin typeface="Arial" charset="0"/>
                <a:ea typeface="ＭＳ Ｐゴシック" pitchFamily="108" charset="-128"/>
              </a:endParaRPr>
            </a:p>
          </p:txBody>
        </p:sp>
        <p:sp>
          <p:nvSpPr>
            <p:cNvPr id="75" name="Rectangle 74"/>
            <p:cNvSpPr/>
            <p:nvPr/>
          </p:nvSpPr>
          <p:spPr bwMode="auto">
            <a:xfrm>
              <a:off x="2042987" y="2680618"/>
              <a:ext cx="8138983" cy="853947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2" rIns="68580" bIns="34292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1" dirty="0">
                <a:solidFill>
                  <a:srgbClr val="000000"/>
                </a:solidFill>
                <a:latin typeface="Arial" charset="0"/>
                <a:ea typeface="ＭＳ Ｐゴシック" pitchFamily="108" charset="-128"/>
              </a:endParaRPr>
            </a:p>
          </p:txBody>
        </p:sp>
        <p:sp>
          <p:nvSpPr>
            <p:cNvPr id="76" name="Rectangle 75"/>
            <p:cNvSpPr/>
            <p:nvPr/>
          </p:nvSpPr>
          <p:spPr bwMode="auto">
            <a:xfrm>
              <a:off x="2042986" y="5478800"/>
              <a:ext cx="4014012" cy="641807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2" rIns="68580" bIns="34292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1" dirty="0">
                <a:solidFill>
                  <a:srgbClr val="000000"/>
                </a:solidFill>
                <a:latin typeface="Arial" charset="0"/>
                <a:ea typeface="ＭＳ Ｐゴシック" pitchFamily="108" charset="-128"/>
              </a:endParaRPr>
            </a:p>
          </p:txBody>
        </p:sp>
        <p:sp>
          <p:nvSpPr>
            <p:cNvPr id="77" name="Rectangle 76"/>
            <p:cNvSpPr/>
            <p:nvPr/>
          </p:nvSpPr>
          <p:spPr bwMode="auto">
            <a:xfrm>
              <a:off x="6139970" y="3673469"/>
              <a:ext cx="4048351" cy="2447136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2" rIns="68580" bIns="34292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1" dirty="0">
                <a:solidFill>
                  <a:srgbClr val="000000"/>
                </a:solidFill>
                <a:latin typeface="Arial" charset="0"/>
                <a:ea typeface="ＭＳ Ｐゴシック" pitchFamily="108" charset="-128"/>
              </a:endParaRPr>
            </a:p>
          </p:txBody>
        </p:sp>
        <p:pic>
          <p:nvPicPr>
            <p:cNvPr id="78" name="Picture 7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11102"/>
            <a:stretch/>
          </p:blipFill>
          <p:spPr>
            <a:xfrm>
              <a:off x="2107739" y="1822258"/>
              <a:ext cx="1085951" cy="396241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107" y="1935045"/>
              <a:ext cx="1337040" cy="283453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5991" y="2011720"/>
              <a:ext cx="1357013" cy="213051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19" t="22518" r="12347" b="21704"/>
            <a:stretch/>
          </p:blipFill>
          <p:spPr>
            <a:xfrm>
              <a:off x="7738224" y="2272439"/>
              <a:ext cx="1179664" cy="267028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661"/>
            <a:stretch/>
          </p:blipFill>
          <p:spPr>
            <a:xfrm>
              <a:off x="3130961" y="2213159"/>
              <a:ext cx="1461131" cy="327348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905" b="35146"/>
            <a:stretch/>
          </p:blipFill>
          <p:spPr>
            <a:xfrm>
              <a:off x="4505123" y="1890729"/>
              <a:ext cx="1053353" cy="347072"/>
            </a:xfrm>
            <a:prstGeom prst="rect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19152"/>
            <a:stretch/>
          </p:blipFill>
          <p:spPr>
            <a:xfrm>
              <a:off x="6451282" y="3173565"/>
              <a:ext cx="1255635" cy="213181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2" t="16698" r="4222" b="15552"/>
            <a:stretch/>
          </p:blipFill>
          <p:spPr>
            <a:xfrm>
              <a:off x="4395663" y="3212846"/>
              <a:ext cx="1232895" cy="173900"/>
            </a:xfrm>
            <a:prstGeom prst="rect">
              <a:avLst/>
            </a:prstGeom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99"/>
            <a:stretch/>
          </p:blipFill>
          <p:spPr>
            <a:xfrm>
              <a:off x="8529641" y="3017628"/>
              <a:ext cx="1176768" cy="430447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32" t="16432" r="17054" b="17712"/>
            <a:stretch/>
          </p:blipFill>
          <p:spPr>
            <a:xfrm>
              <a:off x="2437607" y="3146865"/>
              <a:ext cx="1135329" cy="263613"/>
            </a:xfrm>
            <a:prstGeom prst="rect">
              <a:avLst/>
            </a:prstGeom>
          </p:spPr>
        </p:pic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0679" y="3974022"/>
              <a:ext cx="1338463" cy="252635"/>
            </a:xfrm>
            <a:prstGeom prst="rect">
              <a:avLst/>
            </a:prstGeom>
          </p:spPr>
        </p:pic>
        <p:pic>
          <p:nvPicPr>
            <p:cNvPr id="89" name="Picture 88"/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7" t="18842" r="8316" b="18695"/>
            <a:stretch/>
          </p:blipFill>
          <p:spPr>
            <a:xfrm>
              <a:off x="2980589" y="4317533"/>
              <a:ext cx="827147" cy="224656"/>
            </a:xfrm>
            <a:prstGeom prst="rect">
              <a:avLst/>
            </a:prstGeom>
          </p:spPr>
        </p:pic>
        <p:pic>
          <p:nvPicPr>
            <p:cNvPr id="90" name="Picture 89"/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8" t="10757" r="4091" b="12777"/>
            <a:stretch/>
          </p:blipFill>
          <p:spPr>
            <a:xfrm>
              <a:off x="4890632" y="3975441"/>
              <a:ext cx="1034967" cy="249797"/>
            </a:xfrm>
            <a:prstGeom prst="rect">
              <a:avLst/>
            </a:prstGeom>
          </p:spPr>
        </p:pic>
        <p:pic>
          <p:nvPicPr>
            <p:cNvPr id="91" name="Picture 90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12" t="38926" r="6884" b="39939"/>
            <a:stretch/>
          </p:blipFill>
          <p:spPr>
            <a:xfrm>
              <a:off x="4154409" y="4302730"/>
              <a:ext cx="1253707" cy="206803"/>
            </a:xfrm>
            <a:prstGeom prst="rect">
              <a:avLst/>
            </a:prstGeom>
          </p:spPr>
        </p:pic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995" y="5044845"/>
              <a:ext cx="573957" cy="258211"/>
            </a:xfrm>
            <a:prstGeom prst="rect">
              <a:avLst/>
            </a:prstGeom>
          </p:spPr>
        </p:pic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0310" y="5846073"/>
              <a:ext cx="1045116" cy="154608"/>
            </a:xfrm>
            <a:prstGeom prst="rect">
              <a:avLst/>
            </a:prstGeom>
          </p:spPr>
        </p:pic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8686" y="5055229"/>
              <a:ext cx="573259" cy="237443"/>
            </a:xfrm>
            <a:prstGeom prst="rect">
              <a:avLst/>
            </a:prstGeom>
          </p:spPr>
        </p:pic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6068" y="5809619"/>
              <a:ext cx="1142927" cy="227521"/>
            </a:xfrm>
            <a:prstGeom prst="rect">
              <a:avLst/>
            </a:prstGeom>
          </p:spPr>
        </p:pic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7885" y="5779135"/>
              <a:ext cx="1139520" cy="288487"/>
            </a:xfrm>
            <a:prstGeom prst="rect">
              <a:avLst/>
            </a:prstGeom>
          </p:spPr>
        </p:pic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6451" y="4164709"/>
              <a:ext cx="1090516" cy="270417"/>
            </a:xfrm>
            <a:prstGeom prst="rect">
              <a:avLst/>
            </a:prstGeom>
          </p:spPr>
        </p:pic>
        <p:pic>
          <p:nvPicPr>
            <p:cNvPr id="98" name="Picture 97"/>
            <p:cNvPicPr>
              <a:picLocks noChangeAspect="1"/>
            </p:cNvPicPr>
            <p:nvPr/>
          </p:nvPicPr>
          <p:blipFill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25" t="21282" r="8844" b="22682"/>
            <a:stretch/>
          </p:blipFill>
          <p:spPr>
            <a:xfrm>
              <a:off x="6305908" y="4215163"/>
              <a:ext cx="760453" cy="172316"/>
            </a:xfrm>
            <a:prstGeom prst="rect">
              <a:avLst/>
            </a:prstGeom>
          </p:spPr>
        </p:pic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7059" y="4147947"/>
              <a:ext cx="1065944" cy="270039"/>
            </a:xfrm>
            <a:prstGeom prst="rect">
              <a:avLst/>
            </a:prstGeom>
          </p:spPr>
        </p:pic>
        <p:pic>
          <p:nvPicPr>
            <p:cNvPr id="100" name="Picture 99"/>
            <p:cNvPicPr>
              <a:picLocks noChangeAspect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5" t="5660" r="4364" b="5059"/>
            <a:stretch/>
          </p:blipFill>
          <p:spPr>
            <a:xfrm>
              <a:off x="6324318" y="4817536"/>
              <a:ext cx="954113" cy="354139"/>
            </a:xfrm>
            <a:prstGeom prst="rect">
              <a:avLst/>
            </a:prstGeom>
          </p:spPr>
        </p:pic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6721" y="4854334"/>
              <a:ext cx="1137344" cy="280545"/>
            </a:xfrm>
            <a:prstGeom prst="rect">
              <a:avLst/>
            </a:prstGeom>
          </p:spPr>
        </p:pic>
        <p:pic>
          <p:nvPicPr>
            <p:cNvPr id="102" name="Picture 101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3023" y="4908250"/>
              <a:ext cx="798784" cy="172711"/>
            </a:xfrm>
            <a:prstGeom prst="rect">
              <a:avLst/>
            </a:prstGeom>
          </p:spPr>
        </p:pic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1924" y="5566545"/>
              <a:ext cx="997491" cy="294259"/>
            </a:xfrm>
            <a:prstGeom prst="rect">
              <a:avLst/>
            </a:prstGeom>
          </p:spPr>
        </p:pic>
        <p:pic>
          <p:nvPicPr>
            <p:cNvPr id="104" name="Picture 103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0298" y="5546003"/>
              <a:ext cx="1395235" cy="279047"/>
            </a:xfrm>
            <a:prstGeom prst="rect">
              <a:avLst/>
            </a:prstGeom>
          </p:spPr>
        </p:pic>
        <p:sp>
          <p:nvSpPr>
            <p:cNvPr id="105" name="Rectangle 104"/>
            <p:cNvSpPr/>
            <p:nvPr/>
          </p:nvSpPr>
          <p:spPr bwMode="auto">
            <a:xfrm>
              <a:off x="1895678" y="1245197"/>
              <a:ext cx="4221571" cy="282597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2" rIns="68580" bIns="34292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75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Risk</a:t>
              </a:r>
            </a:p>
          </p:txBody>
        </p:sp>
        <p:pic>
          <p:nvPicPr>
            <p:cNvPr id="106" name="Picture 105"/>
            <p:cNvPicPr>
              <a:picLocks noChangeAspect="1"/>
            </p:cNvPicPr>
            <p:nvPr/>
          </p:nvPicPr>
          <p:blipFill rotWithShape="1"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494" b="41775"/>
            <a:stretch/>
          </p:blipFill>
          <p:spPr>
            <a:xfrm>
              <a:off x="5558476" y="2262315"/>
              <a:ext cx="1075051" cy="229039"/>
            </a:xfrm>
            <a:prstGeom prst="rect">
              <a:avLst/>
            </a:prstGeom>
          </p:spPr>
        </p:pic>
        <p:sp>
          <p:nvSpPr>
            <p:cNvPr id="107" name="Rectangle 106"/>
            <p:cNvSpPr/>
            <p:nvPr/>
          </p:nvSpPr>
          <p:spPr bwMode="auto">
            <a:xfrm>
              <a:off x="6104609" y="1245197"/>
              <a:ext cx="4221571" cy="282597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2" rIns="68580" bIns="34292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75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Health</a:t>
              </a:r>
            </a:p>
          </p:txBody>
        </p:sp>
        <p:sp>
          <p:nvSpPr>
            <p:cNvPr id="108" name="Rectangle 107"/>
            <p:cNvSpPr/>
            <p:nvPr/>
          </p:nvSpPr>
          <p:spPr bwMode="auto">
            <a:xfrm>
              <a:off x="2042984" y="1620426"/>
              <a:ext cx="8138984" cy="2817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2" rIns="68580" bIns="34292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1" dirty="0">
                <a:solidFill>
                  <a:srgbClr val="000000"/>
                </a:solidFill>
                <a:latin typeface="Arial" charset="0"/>
                <a:ea typeface="ＭＳ Ｐゴシック" pitchFamily="108" charset="-128"/>
              </a:endParaRPr>
            </a:p>
          </p:txBody>
        </p:sp>
        <p:sp>
          <p:nvSpPr>
            <p:cNvPr id="109" name="Rectangle 108"/>
            <p:cNvSpPr/>
            <p:nvPr/>
          </p:nvSpPr>
          <p:spPr bwMode="auto">
            <a:xfrm>
              <a:off x="4672422" y="1606415"/>
              <a:ext cx="2856668" cy="282597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2" rIns="68580" bIns="34292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8575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Insurance Marketplace </a:t>
              </a:r>
            </a:p>
          </p:txBody>
        </p:sp>
        <p:sp>
          <p:nvSpPr>
            <p:cNvPr id="110" name="Rectangle 109"/>
            <p:cNvSpPr/>
            <p:nvPr/>
          </p:nvSpPr>
          <p:spPr bwMode="auto">
            <a:xfrm>
              <a:off x="2042984" y="2684254"/>
              <a:ext cx="8138984" cy="2817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2" rIns="68580" bIns="34292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1" dirty="0">
                <a:solidFill>
                  <a:srgbClr val="000000"/>
                </a:solidFill>
                <a:latin typeface="Arial" charset="0"/>
                <a:ea typeface="ＭＳ Ｐゴシック" pitchFamily="108" charset="-128"/>
              </a:endParaRPr>
            </a:p>
          </p:txBody>
        </p:sp>
        <p:sp>
          <p:nvSpPr>
            <p:cNvPr id="111" name="Rectangle 110"/>
            <p:cNvSpPr/>
            <p:nvPr/>
          </p:nvSpPr>
          <p:spPr bwMode="auto">
            <a:xfrm>
              <a:off x="2042985" y="3621164"/>
              <a:ext cx="4014013" cy="2817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2" rIns="68580" bIns="34292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1" dirty="0">
                <a:solidFill>
                  <a:srgbClr val="000000"/>
                </a:solidFill>
                <a:latin typeface="Arial" charset="0"/>
                <a:ea typeface="ＭＳ Ｐゴシック" pitchFamily="108" charset="-128"/>
              </a:endParaRPr>
            </a:p>
          </p:txBody>
        </p:sp>
        <p:sp>
          <p:nvSpPr>
            <p:cNvPr id="112" name="Rectangle 111"/>
            <p:cNvSpPr/>
            <p:nvPr/>
          </p:nvSpPr>
          <p:spPr bwMode="auto">
            <a:xfrm>
              <a:off x="2042985" y="4687894"/>
              <a:ext cx="4014013" cy="2817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2" rIns="68580" bIns="34292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1" dirty="0">
                <a:solidFill>
                  <a:srgbClr val="000000"/>
                </a:solidFill>
                <a:latin typeface="Arial" charset="0"/>
                <a:ea typeface="ＭＳ Ｐゴシック" pitchFamily="108" charset="-128"/>
              </a:endParaRPr>
            </a:p>
          </p:txBody>
        </p:sp>
        <p:sp>
          <p:nvSpPr>
            <p:cNvPr id="113" name="Rectangle 112"/>
            <p:cNvSpPr/>
            <p:nvPr/>
          </p:nvSpPr>
          <p:spPr bwMode="auto">
            <a:xfrm>
              <a:off x="2042985" y="5478801"/>
              <a:ext cx="4014013" cy="2817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2" rIns="68580" bIns="34292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1" dirty="0">
                <a:solidFill>
                  <a:srgbClr val="000000"/>
                </a:solidFill>
                <a:latin typeface="Arial" charset="0"/>
                <a:ea typeface="ＭＳ Ｐゴシック" pitchFamily="108" charset="-128"/>
              </a:endParaRPr>
            </a:p>
          </p:txBody>
        </p:sp>
        <p:sp>
          <p:nvSpPr>
            <p:cNvPr id="114" name="Rectangle 113"/>
            <p:cNvSpPr/>
            <p:nvPr/>
          </p:nvSpPr>
          <p:spPr bwMode="auto">
            <a:xfrm>
              <a:off x="6139968" y="3621009"/>
              <a:ext cx="4044507" cy="2817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2" rIns="68580" bIns="34292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1" dirty="0">
                <a:solidFill>
                  <a:srgbClr val="000000"/>
                </a:solidFill>
                <a:latin typeface="Arial" charset="0"/>
                <a:ea typeface="ＭＳ Ｐゴシック" pitchFamily="108" charset="-128"/>
              </a:endParaRPr>
            </a:p>
          </p:txBody>
        </p:sp>
        <p:sp>
          <p:nvSpPr>
            <p:cNvPr id="115" name="Rectangle 114"/>
            <p:cNvSpPr/>
            <p:nvPr/>
          </p:nvSpPr>
          <p:spPr bwMode="auto">
            <a:xfrm>
              <a:off x="7278429" y="3620334"/>
              <a:ext cx="1873931" cy="302903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2" rIns="68580" bIns="34292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8575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latin typeface="Arial" charset="0"/>
                  <a:ea typeface="ＭＳ Ｐゴシック" pitchFamily="108" charset="-128"/>
                </a:rPr>
                <a:t>Health Navigators</a:t>
              </a:r>
              <a:endParaRPr lang="en-US" sz="1400" b="1" baseline="30000" dirty="0">
                <a:solidFill>
                  <a:srgbClr val="000000"/>
                </a:solidFill>
                <a:latin typeface="Arial" charset="0"/>
                <a:ea typeface="ＭＳ Ｐゴシック" pitchFamily="108" charset="-128"/>
              </a:endParaRPr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3212373" y="3617954"/>
              <a:ext cx="1588180" cy="248265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2" rIns="68580" bIns="34292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8575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latin typeface="Arial" charset="0"/>
                  <a:ea typeface="ＭＳ Ｐゴシック" pitchFamily="108" charset="-128"/>
                </a:rPr>
                <a:t>Peer to Peer</a:t>
              </a: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2728031" y="4686007"/>
              <a:ext cx="2504692" cy="262296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2" rIns="68580" bIns="34292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8575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latin typeface="Arial" charset="0"/>
                  <a:ea typeface="ＭＳ Ｐゴシック" pitchFamily="108" charset="-128"/>
                </a:rPr>
                <a:t>Micro-duration Coverage</a:t>
              </a:r>
            </a:p>
          </p:txBody>
        </p:sp>
        <p:sp>
          <p:nvSpPr>
            <p:cNvPr id="118" name="Rectangle 117"/>
            <p:cNvSpPr/>
            <p:nvPr/>
          </p:nvSpPr>
          <p:spPr bwMode="auto">
            <a:xfrm>
              <a:off x="3263555" y="5511416"/>
              <a:ext cx="1588180" cy="191453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2" rIns="68580" bIns="34292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75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latin typeface="Arial" charset="0"/>
                  <a:ea typeface="ＭＳ Ｐゴシック" pitchFamily="108" charset="-128"/>
                </a:rPr>
                <a:t>Telematics</a:t>
              </a:r>
            </a:p>
          </p:txBody>
        </p:sp>
        <p:sp>
          <p:nvSpPr>
            <p:cNvPr id="119" name="Rectangle 118"/>
            <p:cNvSpPr/>
            <p:nvPr/>
          </p:nvSpPr>
          <p:spPr bwMode="auto">
            <a:xfrm>
              <a:off x="4674487" y="2684392"/>
              <a:ext cx="2856668" cy="262211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2" rIns="68580" bIns="34292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8575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latin typeface="Arial" charset="0"/>
                  <a:ea typeface="ＭＳ Ｐゴシック" pitchFamily="108" charset="-128"/>
                </a:rPr>
                <a:t>Digital Brokers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17477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001150" y="1594"/>
          <a:ext cx="893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0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01150" y="1594"/>
                        <a:ext cx="893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AutoShape 9" descr="Image result for mattermark"/>
          <p:cNvSpPr>
            <a:spLocks noChangeAspect="1" noChangeArrowheads="1"/>
          </p:cNvSpPr>
          <p:nvPr/>
        </p:nvSpPr>
        <p:spPr bwMode="auto">
          <a:xfrm>
            <a:off x="2087767" y="-144458"/>
            <a:ext cx="171451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2" rIns="68580" bIns="34292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1" dirty="0">
              <a:solidFill>
                <a:srgbClr val="000000"/>
              </a:solidFill>
              <a:latin typeface="Arial" charset="0"/>
              <a:ea typeface="ＭＳ Ｐゴシック" pitchFamily="108" charset="-128"/>
            </a:endParaRPr>
          </a:p>
        </p:txBody>
      </p:sp>
      <p:sp>
        <p:nvSpPr>
          <p:cNvPr id="9" name="AutoShape 14" descr="Image result for angellist"/>
          <p:cNvSpPr>
            <a:spLocks noChangeAspect="1" noChangeArrowheads="1"/>
          </p:cNvSpPr>
          <p:nvPr/>
        </p:nvSpPr>
        <p:spPr bwMode="auto">
          <a:xfrm>
            <a:off x="2173491" y="7954"/>
            <a:ext cx="171451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2" rIns="68580" bIns="34292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1" dirty="0">
              <a:solidFill>
                <a:srgbClr val="000000"/>
              </a:solidFill>
              <a:latin typeface="Arial" charset="0"/>
              <a:ea typeface="ＭＳ Ｐゴシック" pitchFamily="108" charset="-128"/>
            </a:endParaRPr>
          </a:p>
        </p:txBody>
      </p:sp>
      <p:sp>
        <p:nvSpPr>
          <p:cNvPr id="14" name="AutoShape 24" descr="Image result for Startupbootcamp Insurtech"/>
          <p:cNvSpPr>
            <a:spLocks noChangeAspect="1" noChangeArrowheads="1"/>
          </p:cNvSpPr>
          <p:nvPr/>
        </p:nvSpPr>
        <p:spPr bwMode="auto">
          <a:xfrm>
            <a:off x="2259217" y="160355"/>
            <a:ext cx="171451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2" rIns="68580" bIns="34292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1" dirty="0">
              <a:solidFill>
                <a:srgbClr val="000000"/>
              </a:solidFill>
              <a:latin typeface="Arial" charset="0"/>
              <a:ea typeface="ＭＳ Ｐゴシック" pitchFamily="108" charset="-128"/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r-IN"/>
              <a:t>…</a:t>
            </a:r>
            <a:r>
              <a:rPr lang="en-US" dirty="0"/>
              <a:t>With Broad Incumbent Support </a:t>
            </a:r>
            <a:endParaRPr lang="en-SG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SG" dirty="0"/>
              <a:t>Note: Total funding.</a:t>
            </a:r>
            <a:r>
              <a:rPr lang="en-US" dirty="0"/>
              <a:t> </a:t>
            </a:r>
          </a:p>
          <a:p>
            <a:r>
              <a:rPr lang="en-US" dirty="0"/>
              <a:t>Source: Aon.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476416" y="1684602"/>
            <a:ext cx="8191171" cy="4289046"/>
            <a:chOff x="1924739" y="1684602"/>
            <a:chExt cx="8191171" cy="4289046"/>
          </a:xfrm>
        </p:grpSpPr>
        <p:sp>
          <p:nvSpPr>
            <p:cNvPr id="44" name="TextBox 43"/>
            <p:cNvSpPr txBox="1"/>
            <p:nvPr/>
          </p:nvSpPr>
          <p:spPr>
            <a:xfrm>
              <a:off x="8712930" y="1684602"/>
              <a:ext cx="14029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>
                  <a:solidFill>
                    <a:srgbClr val="000000"/>
                  </a:solidFill>
                  <a:latin typeface="Arial" charset="0"/>
                  <a:ea typeface="ＭＳ Ｐゴシック" pitchFamily="108" charset="-128"/>
                </a:rPr>
                <a:t>$205M</a:t>
              </a:r>
              <a:endParaRPr lang="en-SG" sz="2800" dirty="0">
                <a:solidFill>
                  <a:srgbClr val="000000"/>
                </a:solidFill>
                <a:latin typeface="Arial" charset="0"/>
                <a:ea typeface="ＭＳ Ｐゴシック" pitchFamily="108" charset="-128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728688" y="2678305"/>
              <a:ext cx="1283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>
                  <a:solidFill>
                    <a:srgbClr val="000000"/>
                  </a:solidFill>
                  <a:latin typeface="Arial" charset="0"/>
                  <a:ea typeface="ＭＳ Ｐゴシック" pitchFamily="108" charset="-128"/>
                </a:rPr>
                <a:t>$57M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728869" y="3611714"/>
              <a:ext cx="12838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>
                  <a:solidFill>
                    <a:srgbClr val="000000"/>
                  </a:solidFill>
                  <a:latin typeface="Arial" charset="0"/>
                  <a:ea typeface="ＭＳ Ｐゴシック" pitchFamily="108" charset="-128"/>
                </a:rPr>
                <a:t>$37M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712931" y="4492241"/>
              <a:ext cx="12997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>
                  <a:solidFill>
                    <a:srgbClr val="000000"/>
                  </a:solidFill>
                  <a:latin typeface="Arial" charset="0"/>
                  <a:ea typeface="ＭＳ Ｐゴシック" pitchFamily="108" charset="-128"/>
                </a:rPr>
                <a:t>$21M</a:t>
              </a:r>
              <a:endParaRPr lang="en-SG" sz="2800" dirty="0">
                <a:solidFill>
                  <a:srgbClr val="000000"/>
                </a:solidFill>
                <a:latin typeface="Arial" charset="0"/>
                <a:ea typeface="ＭＳ Ｐゴシック" pitchFamily="108" charset="-128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8706990" y="5419413"/>
              <a:ext cx="13056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>
                  <a:solidFill>
                    <a:srgbClr val="000000"/>
                  </a:solidFill>
                  <a:latin typeface="Arial" charset="0"/>
                  <a:ea typeface="ＭＳ Ｐゴシック" pitchFamily="108" charset="-128"/>
                </a:rPr>
                <a:t>$4M</a:t>
              </a:r>
              <a:endParaRPr lang="en-SG" sz="2800" dirty="0">
                <a:solidFill>
                  <a:srgbClr val="000000"/>
                </a:solidFill>
                <a:latin typeface="Arial" charset="0"/>
                <a:ea typeface="ＭＳ Ｐゴシック" pitchFamily="108" charset="-128"/>
              </a:endParaRP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0" t="11274" b="20445"/>
            <a:stretch/>
          </p:blipFill>
          <p:spPr>
            <a:xfrm>
              <a:off x="1966174" y="2710617"/>
              <a:ext cx="1589603" cy="45210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4739" y="1734506"/>
              <a:ext cx="1672471" cy="423411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19" t="22518" r="12347" b="21704"/>
            <a:stretch/>
          </p:blipFill>
          <p:spPr>
            <a:xfrm>
              <a:off x="1998909" y="4580859"/>
              <a:ext cx="1524131" cy="345001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0924" y="5478559"/>
              <a:ext cx="900103" cy="404935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3687" y="3715425"/>
              <a:ext cx="1454572" cy="312733"/>
            </a:xfrm>
            <a:prstGeom prst="rect">
              <a:avLst/>
            </a:prstGeom>
          </p:spPr>
        </p:pic>
        <p:grpSp>
          <p:nvGrpSpPr>
            <p:cNvPr id="56" name="Group 55"/>
            <p:cNvGrpSpPr/>
            <p:nvPr/>
          </p:nvGrpSpPr>
          <p:grpSpPr>
            <a:xfrm>
              <a:off x="4713114" y="1719398"/>
              <a:ext cx="2977835" cy="453628"/>
              <a:chOff x="3300213" y="1719397"/>
              <a:chExt cx="2977835" cy="453628"/>
            </a:xfrm>
          </p:grpSpPr>
          <p:pic>
            <p:nvPicPr>
              <p:cNvPr id="57" name="Picture 56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00213" y="1719397"/>
                <a:ext cx="1042824" cy="453628"/>
              </a:xfrm>
              <a:prstGeom prst="rect">
                <a:avLst/>
              </a:prstGeom>
            </p:spPr>
          </p:pic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07984" y="1789205"/>
                <a:ext cx="1570064" cy="314013"/>
              </a:xfrm>
              <a:prstGeom prst="rect">
                <a:avLst/>
              </a:prstGeom>
            </p:spPr>
          </p:pic>
        </p:grpSp>
        <p:grpSp>
          <p:nvGrpSpPr>
            <p:cNvPr id="59" name="Group 58"/>
            <p:cNvGrpSpPr/>
            <p:nvPr/>
          </p:nvGrpSpPr>
          <p:grpSpPr>
            <a:xfrm>
              <a:off x="4535505" y="2636997"/>
              <a:ext cx="3333057" cy="601401"/>
              <a:chOff x="3034645" y="2636994"/>
              <a:chExt cx="3333057" cy="601401"/>
            </a:xfrm>
          </p:grpSpPr>
          <p:pic>
            <p:nvPicPr>
              <p:cNvPr id="60" name="Picture 59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34645" y="2636994"/>
                <a:ext cx="1336446" cy="601401"/>
              </a:xfrm>
              <a:prstGeom prst="rect">
                <a:avLst/>
              </a:prstGeom>
            </p:spPr>
          </p:pic>
          <p:pic>
            <p:nvPicPr>
              <p:cNvPr id="61" name="Picture 60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6693" y="2823514"/>
                <a:ext cx="1651009" cy="232800"/>
              </a:xfrm>
              <a:prstGeom prst="rect">
                <a:avLst/>
              </a:prstGeom>
            </p:spPr>
          </p:pic>
        </p:grpSp>
        <p:grpSp>
          <p:nvGrpSpPr>
            <p:cNvPr id="62" name="Group 61"/>
            <p:cNvGrpSpPr/>
            <p:nvPr/>
          </p:nvGrpSpPr>
          <p:grpSpPr>
            <a:xfrm>
              <a:off x="4522074" y="3719358"/>
              <a:ext cx="3359919" cy="311212"/>
              <a:chOff x="2987183" y="3719357"/>
              <a:chExt cx="3359919" cy="311212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87183" y="3722338"/>
                <a:ext cx="1401051" cy="308231"/>
              </a:xfrm>
              <a:prstGeom prst="rect">
                <a:avLst/>
              </a:prstGeom>
            </p:spPr>
          </p:pic>
          <p:pic>
            <p:nvPicPr>
              <p:cNvPr id="67" name="Picture 66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6693" y="3719357"/>
                <a:ext cx="1630409" cy="301626"/>
              </a:xfrm>
              <a:prstGeom prst="rect">
                <a:avLst/>
              </a:prstGeom>
            </p:spPr>
          </p:pic>
        </p:grpSp>
        <p:grpSp>
          <p:nvGrpSpPr>
            <p:cNvPr id="68" name="Group 67"/>
            <p:cNvGrpSpPr/>
            <p:nvPr/>
          </p:nvGrpSpPr>
          <p:grpSpPr>
            <a:xfrm>
              <a:off x="4095986" y="4559358"/>
              <a:ext cx="4212095" cy="388987"/>
              <a:chOff x="2571983" y="4559357"/>
              <a:chExt cx="4212095" cy="388987"/>
            </a:xfrm>
          </p:grpSpPr>
          <p:pic>
            <p:nvPicPr>
              <p:cNvPr id="69" name="Picture 68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75297" y="4559357"/>
                <a:ext cx="1254797" cy="388987"/>
              </a:xfrm>
              <a:prstGeom prst="rect">
                <a:avLst/>
              </a:prstGeom>
            </p:spPr>
          </p:pic>
          <p:pic>
            <p:nvPicPr>
              <p:cNvPr id="70" name="Picture 69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1983" y="4621850"/>
                <a:ext cx="1200000" cy="264000"/>
              </a:xfrm>
              <a:prstGeom prst="rect">
                <a:avLst/>
              </a:prstGeom>
            </p:spPr>
          </p:pic>
          <p:pic>
            <p:nvPicPr>
              <p:cNvPr id="71" name="Picture 70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33408" y="4628913"/>
                <a:ext cx="1350670" cy="249874"/>
              </a:xfrm>
              <a:prstGeom prst="rect">
                <a:avLst/>
              </a:prstGeom>
            </p:spPr>
          </p:pic>
        </p:grpSp>
        <p:grpSp>
          <p:nvGrpSpPr>
            <p:cNvPr id="72" name="Group 71"/>
            <p:cNvGrpSpPr/>
            <p:nvPr/>
          </p:nvGrpSpPr>
          <p:grpSpPr>
            <a:xfrm>
              <a:off x="5132689" y="5388405"/>
              <a:ext cx="2138689" cy="585243"/>
              <a:chOff x="3467826" y="5388403"/>
              <a:chExt cx="2138689" cy="585243"/>
            </a:xfrm>
          </p:grpSpPr>
          <p:pic>
            <p:nvPicPr>
              <p:cNvPr id="73" name="Picture 72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12706" y="5537767"/>
                <a:ext cx="1193809" cy="286514"/>
              </a:xfrm>
              <a:prstGeom prst="rect">
                <a:avLst/>
              </a:prstGeom>
            </p:spPr>
          </p:pic>
          <p:pic>
            <p:nvPicPr>
              <p:cNvPr id="74" name="Picture 73"/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67826" y="5388403"/>
                <a:ext cx="585243" cy="585243"/>
              </a:xfrm>
              <a:prstGeom prst="rect">
                <a:avLst/>
              </a:prstGeom>
            </p:spPr>
          </p:pic>
        </p:grpSp>
        <p:cxnSp>
          <p:nvCxnSpPr>
            <p:cNvPr id="75" name="Straight Connector 74"/>
            <p:cNvCxnSpPr/>
            <p:nvPr/>
          </p:nvCxnSpPr>
          <p:spPr>
            <a:xfrm>
              <a:off x="1981200" y="2412279"/>
              <a:ext cx="7924800" cy="0"/>
            </a:xfrm>
            <a:prstGeom prst="line">
              <a:avLst/>
            </a:prstGeom>
            <a:ln w="63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1981200" y="3500851"/>
              <a:ext cx="7924800" cy="0"/>
            </a:xfrm>
            <a:prstGeom prst="line">
              <a:avLst/>
            </a:prstGeom>
            <a:ln w="63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1981200" y="4319456"/>
              <a:ext cx="7924800" cy="0"/>
            </a:xfrm>
            <a:prstGeom prst="line">
              <a:avLst/>
            </a:prstGeom>
            <a:ln w="63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1981200" y="5155479"/>
              <a:ext cx="7924800" cy="0"/>
            </a:xfrm>
            <a:prstGeom prst="line">
              <a:avLst/>
            </a:prstGeom>
            <a:ln w="63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977946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2B78812-1689-2449-A18A-86567C6B9EEF}"/>
              </a:ext>
            </a:extLst>
          </p:cNvPr>
          <p:cNvSpPr/>
          <p:nvPr/>
        </p:nvSpPr>
        <p:spPr bwMode="gray">
          <a:xfrm>
            <a:off x="0" y="1798869"/>
            <a:ext cx="9144000" cy="42867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 Main Effects on Insurance in the </a:t>
            </a:r>
            <a:br>
              <a:rPr lang="en-US" dirty="0"/>
            </a:br>
            <a:r>
              <a:rPr lang="en-US" dirty="0"/>
              <a:t>Fourth Industrial Revolution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1100" dirty="0"/>
              <a:t>Source: </a:t>
            </a:r>
            <a:r>
              <a:rPr lang="en-US" sz="1100" dirty="0">
                <a:hlinkClick r:id="rId4"/>
              </a:rPr>
              <a:t>https://www.weforum.org/agenda/2016/01/the-fourth-industrial-revolution-what-it-means-and-how-to-respond/</a:t>
            </a:r>
            <a:r>
              <a:rPr lang="en-US" sz="1100" dirty="0"/>
              <a:t> 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245EF71D-7D2B-1C4D-BE2B-C7ECC12BF31E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57551" y="2051539"/>
            <a:ext cx="1645920" cy="1645920"/>
          </a:xfrm>
          <a:prstGeom prst="ellipse">
            <a:avLst/>
          </a:prstGeom>
          <a:noFill/>
          <a:extLst/>
        </p:spPr>
      </p:pic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EC3BE17D-F15D-ED47-B2EC-43CC0F4A591F}"/>
              </a:ext>
            </a:extLst>
          </p:cNvPr>
          <p:cNvSpPr txBox="1">
            <a:spLocks/>
          </p:cNvSpPr>
          <p:nvPr/>
        </p:nvSpPr>
        <p:spPr bwMode="gray">
          <a:xfrm>
            <a:off x="485085" y="3782129"/>
            <a:ext cx="1645920" cy="140463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92608" indent="-292608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28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728" indent="-219456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173736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-174625">
              <a:spcBef>
                <a:spcPts val="600"/>
              </a:spcBef>
              <a:buClr>
                <a:schemeClr val="bg1"/>
              </a:buClr>
              <a:buSzPct val="100000"/>
              <a:buFont typeface="+mj-lt"/>
              <a:buAutoNum type="arabicPeriod"/>
            </a:pPr>
            <a:r>
              <a:rPr lang="en-US" sz="1200" b="1" dirty="0">
                <a:solidFill>
                  <a:schemeClr val="bg1"/>
                </a:solidFill>
              </a:rPr>
              <a:t>Customer Expectations</a:t>
            </a:r>
          </a:p>
          <a:p>
            <a:pPr marL="344488" lvl="1" indent="-169863">
              <a:spcBef>
                <a:spcPts val="600"/>
              </a:spcBef>
              <a:buClr>
                <a:schemeClr val="bg1"/>
              </a:buClr>
              <a:buSzPct val="77000"/>
              <a:buFont typeface="Wingdings 3" panose="05040102010807070707" pitchFamily="18" charset="2"/>
              <a:buChar char=""/>
            </a:pPr>
            <a:r>
              <a:rPr lang="en-US" sz="1200" dirty="0">
                <a:solidFill>
                  <a:schemeClr val="bg1"/>
                </a:solidFill>
              </a:rPr>
              <a:t>Amazon raises the bar</a:t>
            </a:r>
          </a:p>
          <a:p>
            <a:pPr marL="344488" lvl="1" indent="-169863">
              <a:spcBef>
                <a:spcPts val="600"/>
              </a:spcBef>
              <a:buClr>
                <a:schemeClr val="bg1"/>
              </a:buClr>
              <a:buSzPct val="77000"/>
              <a:buFont typeface="Wingdings 3" panose="05040102010807070707" pitchFamily="18" charset="2"/>
              <a:buChar char=""/>
            </a:pPr>
            <a:r>
              <a:rPr lang="en-US" sz="1200" dirty="0">
                <a:solidFill>
                  <a:schemeClr val="bg1"/>
                </a:solidFill>
              </a:rPr>
              <a:t>AI and robotics 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BD714769-B448-9448-A9A7-DE36F25D9B1A}"/>
              </a:ext>
            </a:extLst>
          </p:cNvPr>
          <p:cNvPicPr>
            <a:picLocks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5082" y="2051539"/>
            <a:ext cx="1645920" cy="164592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FB670B45-48D2-6F42-AA72-511D6A5732A3}"/>
              </a:ext>
            </a:extLst>
          </p:cNvPr>
          <p:cNvPicPr>
            <a:picLocks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71316" y="2051539"/>
            <a:ext cx="1645920" cy="164592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6361BBCA-CA2D-0645-9141-4B3438C547CB}"/>
              </a:ext>
            </a:extLst>
          </p:cNvPr>
          <p:cNvPicPr>
            <a:picLocks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43786" y="2051539"/>
            <a:ext cx="1645920" cy="164592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69841B0F-E928-4D4A-AAC8-6A8F587634E9}"/>
              </a:ext>
            </a:extLst>
          </p:cNvPr>
          <p:cNvSpPr txBox="1">
            <a:spLocks/>
          </p:cNvSpPr>
          <p:nvPr/>
        </p:nvSpPr>
        <p:spPr bwMode="gray">
          <a:xfrm>
            <a:off x="2613305" y="3782129"/>
            <a:ext cx="1761945" cy="230352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92608" indent="-292608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28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728" indent="-219456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173736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-174625">
              <a:spcBef>
                <a:spcPts val="600"/>
              </a:spcBef>
              <a:buClr>
                <a:schemeClr val="bg1"/>
              </a:buClr>
              <a:buSzPct val="100000"/>
              <a:buFont typeface="+mj-lt"/>
              <a:buAutoNum type="arabicPeriod" startAt="2"/>
            </a:pPr>
            <a:r>
              <a:rPr lang="en-US" sz="1200" b="1" dirty="0">
                <a:solidFill>
                  <a:schemeClr val="bg1"/>
                </a:solidFill>
              </a:rPr>
              <a:t>Product Enhancement</a:t>
            </a:r>
          </a:p>
          <a:p>
            <a:pPr marL="344488" indent="-169863">
              <a:spcBef>
                <a:spcPts val="600"/>
              </a:spcBef>
              <a:buClr>
                <a:schemeClr val="bg1"/>
              </a:buClr>
            </a:pPr>
            <a:r>
              <a:rPr lang="en-US" sz="1200" dirty="0">
                <a:solidFill>
                  <a:schemeClr val="bg1"/>
                </a:solidFill>
              </a:rPr>
              <a:t>More personalized and/or digitally-enhanced</a:t>
            </a:r>
          </a:p>
          <a:p>
            <a:pPr marL="344488" indent="-169863">
              <a:spcBef>
                <a:spcPts val="600"/>
              </a:spcBef>
              <a:buClr>
                <a:schemeClr val="bg1"/>
              </a:buClr>
            </a:pPr>
            <a:r>
              <a:rPr lang="en-US" sz="1200" dirty="0">
                <a:solidFill>
                  <a:schemeClr val="bg1"/>
                </a:solidFill>
              </a:rPr>
              <a:t>Value focus on risk mitigation and resilience  </a:t>
            </a:r>
          </a:p>
          <a:p>
            <a:pPr marL="448945" lvl="1" indent="-174625">
              <a:spcBef>
                <a:spcPts val="600"/>
              </a:spcBef>
              <a:buClr>
                <a:schemeClr val="bg1"/>
              </a:buClr>
              <a:buSzPct val="80000"/>
              <a:buFont typeface="+mj-lt"/>
              <a:buAutoNum type="arabicPeriod" startAt="2"/>
            </a:pP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B05277FF-9641-8245-9B99-7B2F2DBC7784}"/>
              </a:ext>
            </a:extLst>
          </p:cNvPr>
          <p:cNvSpPr txBox="1">
            <a:spLocks/>
          </p:cNvSpPr>
          <p:nvPr/>
        </p:nvSpPr>
        <p:spPr bwMode="gray">
          <a:xfrm>
            <a:off x="4799539" y="3782129"/>
            <a:ext cx="1761945" cy="230352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92608" indent="-292608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28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728" indent="-219456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173736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-174625">
              <a:spcBef>
                <a:spcPts val="600"/>
              </a:spcBef>
              <a:buClr>
                <a:schemeClr val="bg1"/>
              </a:buClr>
              <a:buSzPct val="100000"/>
              <a:buFont typeface="+mj-lt"/>
              <a:buAutoNum type="arabicPeriod" startAt="3"/>
            </a:pPr>
            <a:r>
              <a:rPr lang="en-US" sz="1200" b="1" dirty="0">
                <a:solidFill>
                  <a:schemeClr val="bg1"/>
                </a:solidFill>
              </a:rPr>
              <a:t>Collaborative innovation</a:t>
            </a:r>
          </a:p>
          <a:p>
            <a:pPr marL="344488" lvl="1" indent="-169863">
              <a:spcBef>
                <a:spcPts val="600"/>
              </a:spcBef>
              <a:buClr>
                <a:schemeClr val="bg1"/>
              </a:buClr>
              <a:buSzPct val="77000"/>
              <a:buFont typeface="Wingdings 3" panose="05040102010807070707" pitchFamily="18" charset="2"/>
              <a:buChar char=""/>
            </a:pPr>
            <a:r>
              <a:rPr lang="en-US" sz="1200" dirty="0">
                <a:solidFill>
                  <a:schemeClr val="bg1"/>
                </a:solidFill>
              </a:rPr>
              <a:t>Speed of innovation requires new forms of collaboration to keep up</a:t>
            </a:r>
          </a:p>
          <a:p>
            <a:pPr marL="174625" indent="-174625">
              <a:spcBef>
                <a:spcPts val="600"/>
              </a:spcBef>
              <a:buClr>
                <a:schemeClr val="bg1"/>
              </a:buClr>
              <a:buSzPct val="80000"/>
              <a:buFont typeface="+mj-lt"/>
              <a:buAutoNum type="arabicPeriod" startAt="3"/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CEBB1B64-3E29-2A4D-A54E-8BC36117FAF3}"/>
              </a:ext>
            </a:extLst>
          </p:cNvPr>
          <p:cNvSpPr txBox="1">
            <a:spLocks/>
          </p:cNvSpPr>
          <p:nvPr/>
        </p:nvSpPr>
        <p:spPr bwMode="gray">
          <a:xfrm>
            <a:off x="6985773" y="3782129"/>
            <a:ext cx="1761945" cy="230352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92608" indent="-292608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28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728" indent="-219456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173736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-174625">
              <a:spcBef>
                <a:spcPts val="600"/>
              </a:spcBef>
              <a:buClr>
                <a:schemeClr val="bg1"/>
              </a:buClr>
              <a:buSzPct val="100000"/>
              <a:buFont typeface="+mj-lt"/>
              <a:buAutoNum type="arabicPeriod" startAt="4"/>
            </a:pPr>
            <a:r>
              <a:rPr lang="en-US" sz="1200" b="1" dirty="0">
                <a:solidFill>
                  <a:schemeClr val="bg1"/>
                </a:solidFill>
              </a:rPr>
              <a:t>Organizational forms</a:t>
            </a:r>
          </a:p>
          <a:p>
            <a:pPr marL="344488" lvl="1" indent="-169863">
              <a:spcBef>
                <a:spcPts val="600"/>
              </a:spcBef>
              <a:buClr>
                <a:schemeClr val="bg1"/>
              </a:buClr>
              <a:buSzPct val="77000"/>
              <a:buFont typeface="Wingdings 3" panose="05040102010807070707" pitchFamily="18" charset="2"/>
              <a:buChar char=""/>
            </a:pPr>
            <a:r>
              <a:rPr lang="en-US" sz="1200" dirty="0">
                <a:solidFill>
                  <a:schemeClr val="bg1"/>
                </a:solidFill>
              </a:rPr>
              <a:t>Talent, culture, and organizational forms will have to be rethought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335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239 -1.66551E-6 L 0.00156 -1.66551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41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239 -1.66551E-6 L 0.00156 -1.66551E-6 " pathEditMode="relative" rAng="0" ptsTypes="AA">
                                      <p:cBhvr>
                                        <p:cTn id="1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41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path" presetSubtype="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239 -1.66551E-6 L 0.00156 -1.66551E-6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41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5" presetClass="path" presetSubtype="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239 -1.66551E-6 L 0.00156 -1.66551E-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41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/>
      <p:bldP spid="14" grpId="0"/>
      <p:bldP spid="15" grpId="0"/>
      <p:bldP spid="1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3"/>
          <p:cNvGraphicFramePr>
            <a:graphicFrameLocks/>
          </p:cNvGraphicFramePr>
          <p:nvPr>
            <p:extLst/>
          </p:nvPr>
        </p:nvGraphicFramePr>
        <p:xfrm>
          <a:off x="356616" y="1272893"/>
          <a:ext cx="8229600" cy="514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27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the Insurance Industry Faces in Innovation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/>
              <a:t>Sources: PricewaterhouseCoopers, Global </a:t>
            </a:r>
            <a:r>
              <a:rPr lang="fr-FR" dirty="0" err="1"/>
              <a:t>Insurtech</a:t>
            </a:r>
            <a:r>
              <a:rPr lang="fr-FR" dirty="0"/>
              <a:t> Report - 2017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EFAACA-3929-DB4C-9FDC-5136CAAA1C6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570" y="4583036"/>
            <a:ext cx="733316" cy="5176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F21FB3-331A-0B41-A397-D4DA25D82B0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2428" y="4554658"/>
            <a:ext cx="785392" cy="5743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12CF7DD-0AD2-A340-AB87-58DA43FC0F3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2616" y="4583036"/>
            <a:ext cx="426288" cy="5176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5BFBD27-06FA-3545-B50A-63D330270B9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0152" y="4554658"/>
            <a:ext cx="511567" cy="5743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1F25F91-CC11-2045-B120-1BFF0537C04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3161" y="4554658"/>
            <a:ext cx="593862" cy="57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667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 uiExpand="1">
        <p:bldSub>
          <a:bldChart bld="categoryEl"/>
        </p:bldSub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2"/>
          <p:cNvSpPr>
            <a:spLocks noGrp="1" noChangeArrowheads="1"/>
          </p:cNvSpPr>
          <p:nvPr>
            <p:ph type="title"/>
          </p:nvPr>
        </p:nvSpPr>
        <p:spPr>
          <a:xfrm>
            <a:off x="830914" y="188588"/>
            <a:ext cx="7989098" cy="949585"/>
          </a:xfrm>
        </p:spPr>
        <p:txBody>
          <a:bodyPr/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2800" dirty="0"/>
              <a:t>Agents Respond – New Agencies:</a:t>
            </a:r>
            <a:endParaRPr lang="en-US" sz="2800" baseline="300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939828" y="6138126"/>
            <a:ext cx="7680960" cy="415018"/>
          </a:xfrm>
        </p:spPr>
        <p:txBody>
          <a:bodyPr/>
          <a:lstStyle/>
          <a:p>
            <a:r>
              <a:rPr lang="fr-FR" dirty="0"/>
              <a:t>Source: Independent Insurance Agents of America, </a:t>
            </a:r>
            <a:r>
              <a:rPr lang="fr-FR" i="1" dirty="0"/>
              <a:t>Agency Universe </a:t>
            </a:r>
            <a:r>
              <a:rPr lang="fr-FR" i="1" dirty="0" err="1"/>
              <a:t>Study</a:t>
            </a:r>
            <a:r>
              <a:rPr lang="fr-FR" i="1" dirty="0"/>
              <a:t>, 2016</a:t>
            </a:r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BD233C1B-242A-475C-92C0-0002FEDF65A7}"/>
              </a:ext>
            </a:extLst>
          </p:cNvPr>
          <p:cNvSpPr>
            <a:spLocks noChangeAspect="1" noEditPoints="1"/>
          </p:cNvSpPr>
          <p:nvPr/>
        </p:nvSpPr>
        <p:spPr bwMode="gray">
          <a:xfrm>
            <a:off x="199767" y="1235947"/>
            <a:ext cx="598679" cy="594360"/>
          </a:xfrm>
          <a:custGeom>
            <a:avLst/>
            <a:gdLst>
              <a:gd name="T0" fmla="*/ 1658 w 1663"/>
              <a:gd name="T1" fmla="*/ 829 h 1651"/>
              <a:gd name="T2" fmla="*/ 1663 w 1663"/>
              <a:gd name="T3" fmla="*/ 829 h 1651"/>
              <a:gd name="T4" fmla="*/ 1663 w 1663"/>
              <a:gd name="T5" fmla="*/ 825 h 1651"/>
              <a:gd name="T6" fmla="*/ 1658 w 1663"/>
              <a:gd name="T7" fmla="*/ 829 h 1651"/>
              <a:gd name="T8" fmla="*/ 843 w 1663"/>
              <a:gd name="T9" fmla="*/ 0 h 1651"/>
              <a:gd name="T10" fmla="*/ 0 w 1663"/>
              <a:gd name="T11" fmla="*/ 825 h 1651"/>
              <a:gd name="T12" fmla="*/ 0 w 1663"/>
              <a:gd name="T13" fmla="*/ 1649 h 1651"/>
              <a:gd name="T14" fmla="*/ 843 w 1663"/>
              <a:gd name="T15" fmla="*/ 1649 h 1651"/>
              <a:gd name="T16" fmla="*/ 843 w 1663"/>
              <a:gd name="T17" fmla="*/ 1651 h 1651"/>
              <a:gd name="T18" fmla="*/ 1599 w 1663"/>
              <a:gd name="T19" fmla="*/ 891 h 1651"/>
              <a:gd name="T20" fmla="*/ 1658 w 1663"/>
              <a:gd name="T21" fmla="*/ 829 h 1651"/>
              <a:gd name="T22" fmla="*/ 843 w 1663"/>
              <a:gd name="T23" fmla="*/ 829 h 1651"/>
              <a:gd name="T24" fmla="*/ 843 w 1663"/>
              <a:gd name="T25" fmla="*/ 0 h 16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63" h="1651">
                <a:moveTo>
                  <a:pt x="1658" y="829"/>
                </a:moveTo>
                <a:lnTo>
                  <a:pt x="1663" y="829"/>
                </a:lnTo>
                <a:lnTo>
                  <a:pt x="1663" y="825"/>
                </a:lnTo>
                <a:lnTo>
                  <a:pt x="1658" y="829"/>
                </a:lnTo>
                <a:close/>
                <a:moveTo>
                  <a:pt x="843" y="0"/>
                </a:moveTo>
                <a:lnTo>
                  <a:pt x="0" y="825"/>
                </a:lnTo>
                <a:lnTo>
                  <a:pt x="0" y="1649"/>
                </a:lnTo>
                <a:lnTo>
                  <a:pt x="843" y="1649"/>
                </a:lnTo>
                <a:lnTo>
                  <a:pt x="843" y="1651"/>
                </a:lnTo>
                <a:lnTo>
                  <a:pt x="1599" y="891"/>
                </a:lnTo>
                <a:lnTo>
                  <a:pt x="1658" y="829"/>
                </a:lnTo>
                <a:lnTo>
                  <a:pt x="843" y="829"/>
                </a:lnTo>
                <a:lnTo>
                  <a:pt x="84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331F93FF-6DCB-4D09-989B-ADBF5760D14B}"/>
              </a:ext>
            </a:extLst>
          </p:cNvPr>
          <p:cNvSpPr>
            <a:spLocks noChangeArrowheads="1"/>
          </p:cNvSpPr>
          <p:nvPr/>
        </p:nvSpPr>
        <p:spPr bwMode="gray">
          <a:xfrm>
            <a:off x="5024935" y="1221402"/>
            <a:ext cx="3187614" cy="1339069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 lIns="91418" tIns="45709" rIns="91418" bIns="45709" anchor="ctr">
            <a:flatTx/>
          </a:bodyPr>
          <a:lstStyle/>
          <a:p>
            <a:r>
              <a:rPr lang="en-US" dirty="0">
                <a:solidFill>
                  <a:schemeClr val="accent1"/>
                </a:solidFill>
              </a:rPr>
              <a:t>Include agency website and social media strategies in marketing plan</a:t>
            </a:r>
          </a:p>
          <a:p>
            <a:r>
              <a:rPr lang="en-US" dirty="0">
                <a:solidFill>
                  <a:schemeClr val="accent1"/>
                </a:solidFill>
              </a:rPr>
              <a:t>(82% vs. 64% and 83% vs. 53%, respectively).</a:t>
            </a:r>
          </a:p>
        </p:txBody>
      </p:sp>
      <p:sp>
        <p:nvSpPr>
          <p:cNvPr id="12" name="AutoShape 4">
            <a:extLst>
              <a:ext uri="{FF2B5EF4-FFF2-40B4-BE49-F238E27FC236}">
                <a16:creationId xmlns:a16="http://schemas.microsoft.com/office/drawing/2014/main" id="{3BE6A227-B560-4697-9AD1-1795DFC874B0}"/>
              </a:ext>
            </a:extLst>
          </p:cNvPr>
          <p:cNvSpPr>
            <a:spLocks noChangeArrowheads="1"/>
          </p:cNvSpPr>
          <p:nvPr/>
        </p:nvSpPr>
        <p:spPr bwMode="gray">
          <a:xfrm>
            <a:off x="930220" y="2867470"/>
            <a:ext cx="3187614" cy="2678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 lIns="91418" tIns="45709" rIns="91418" bIns="45709" anchor="ctr">
            <a:flatTx/>
          </a:bodyPr>
          <a:lstStyle/>
          <a:p>
            <a:r>
              <a:rPr lang="en-US" dirty="0">
                <a:solidFill>
                  <a:schemeClr val="accent1"/>
                </a:solidFill>
              </a:rPr>
              <a:t>Strongly agree that agency has seen cost savings by using paperless</a:t>
            </a:r>
          </a:p>
          <a:p>
            <a:r>
              <a:rPr lang="en-US" dirty="0">
                <a:solidFill>
                  <a:schemeClr val="accent1"/>
                </a:solidFill>
              </a:rPr>
              <a:t>communication options offered by carriers, as well as by offering</a:t>
            </a:r>
          </a:p>
          <a:p>
            <a:r>
              <a:rPr lang="en-US" dirty="0">
                <a:solidFill>
                  <a:schemeClr val="accent1"/>
                </a:solidFill>
              </a:rPr>
              <a:t>them to customers (52% vs. 27% and 50% vs. 27%, respectively).</a:t>
            </a:r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id="{78FE038B-7130-49DB-9DFE-CF126A24BF1B}"/>
              </a:ext>
            </a:extLst>
          </p:cNvPr>
          <p:cNvSpPr>
            <a:spLocks noChangeArrowheads="1"/>
          </p:cNvSpPr>
          <p:nvPr/>
        </p:nvSpPr>
        <p:spPr bwMode="gray">
          <a:xfrm>
            <a:off x="5033475" y="2800810"/>
            <a:ext cx="3187614" cy="1339069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 lIns="91418" tIns="45709" rIns="91418" bIns="45709" anchor="ctr">
            <a:flatTx/>
          </a:bodyPr>
          <a:lstStyle/>
          <a:p>
            <a:r>
              <a:rPr lang="en-US" dirty="0">
                <a:solidFill>
                  <a:schemeClr val="accent1"/>
                </a:solidFill>
              </a:rPr>
              <a:t>Strongly agree insureds are just as likely to accept e‐documents as</a:t>
            </a:r>
          </a:p>
          <a:p>
            <a:r>
              <a:rPr lang="en-US" dirty="0">
                <a:solidFill>
                  <a:schemeClr val="accent1"/>
                </a:solidFill>
              </a:rPr>
              <a:t>paper documents </a:t>
            </a:r>
            <a:r>
              <a:rPr lang="en-US" i="1" dirty="0">
                <a:solidFill>
                  <a:schemeClr val="accent1"/>
                </a:solidFill>
              </a:rPr>
              <a:t>(54% vs. 33%).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4" name="AutoShape 4">
            <a:extLst>
              <a:ext uri="{FF2B5EF4-FFF2-40B4-BE49-F238E27FC236}">
                <a16:creationId xmlns:a16="http://schemas.microsoft.com/office/drawing/2014/main" id="{4180EC6F-758E-4DFC-BC6B-FECD213F8988}"/>
              </a:ext>
            </a:extLst>
          </p:cNvPr>
          <p:cNvSpPr>
            <a:spLocks noChangeArrowheads="1"/>
          </p:cNvSpPr>
          <p:nvPr/>
        </p:nvSpPr>
        <p:spPr bwMode="gray">
          <a:xfrm>
            <a:off x="5024935" y="4380758"/>
            <a:ext cx="3187614" cy="1339069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 lIns="91418" tIns="45709" rIns="91418" bIns="45709" anchor="ctr">
            <a:flatTx/>
          </a:bodyPr>
          <a:lstStyle/>
          <a:p>
            <a:r>
              <a:rPr lang="en-US" dirty="0">
                <a:solidFill>
                  <a:schemeClr val="accent1"/>
                </a:solidFill>
              </a:rPr>
              <a:t>Text with clients as a form of communication (62% vs. 41%).</a:t>
            </a:r>
          </a:p>
        </p:txBody>
      </p:sp>
      <p:sp>
        <p:nvSpPr>
          <p:cNvPr id="17" name="AutoShape 4">
            <a:extLst>
              <a:ext uri="{FF2B5EF4-FFF2-40B4-BE49-F238E27FC236}">
                <a16:creationId xmlns:a16="http://schemas.microsoft.com/office/drawing/2014/main" id="{D1E1C117-30D6-4E63-9062-3E42CDD773FF}"/>
              </a:ext>
            </a:extLst>
          </p:cNvPr>
          <p:cNvSpPr>
            <a:spLocks noChangeArrowheads="1"/>
          </p:cNvSpPr>
          <p:nvPr/>
        </p:nvSpPr>
        <p:spPr bwMode="gray">
          <a:xfrm>
            <a:off x="945178" y="1258291"/>
            <a:ext cx="3187614" cy="1339069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 lIns="91418" tIns="45709" rIns="91418" bIns="45709" anchor="ctr">
            <a:flatTx/>
          </a:bodyPr>
          <a:lstStyle/>
          <a:p>
            <a:r>
              <a:rPr lang="en-US" dirty="0">
                <a:solidFill>
                  <a:schemeClr val="accent1"/>
                </a:solidFill>
              </a:rPr>
              <a:t>Use Facebook to keep in touch with customers/prospects </a:t>
            </a:r>
            <a:r>
              <a:rPr lang="en-US" i="1" dirty="0">
                <a:solidFill>
                  <a:schemeClr val="accent1"/>
                </a:solidFill>
              </a:rPr>
              <a:t>(83% vs. 59%).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D09B97BE-1497-4390-9A76-8E70789E6333}"/>
              </a:ext>
            </a:extLst>
          </p:cNvPr>
          <p:cNvSpPr>
            <a:spLocks noChangeAspect="1" noEditPoints="1"/>
          </p:cNvSpPr>
          <p:nvPr/>
        </p:nvSpPr>
        <p:spPr bwMode="gray">
          <a:xfrm>
            <a:off x="214979" y="2570290"/>
            <a:ext cx="598679" cy="594360"/>
          </a:xfrm>
          <a:custGeom>
            <a:avLst/>
            <a:gdLst>
              <a:gd name="T0" fmla="*/ 1658 w 1663"/>
              <a:gd name="T1" fmla="*/ 829 h 1651"/>
              <a:gd name="T2" fmla="*/ 1663 w 1663"/>
              <a:gd name="T3" fmla="*/ 829 h 1651"/>
              <a:gd name="T4" fmla="*/ 1663 w 1663"/>
              <a:gd name="T5" fmla="*/ 825 h 1651"/>
              <a:gd name="T6" fmla="*/ 1658 w 1663"/>
              <a:gd name="T7" fmla="*/ 829 h 1651"/>
              <a:gd name="T8" fmla="*/ 843 w 1663"/>
              <a:gd name="T9" fmla="*/ 0 h 1651"/>
              <a:gd name="T10" fmla="*/ 0 w 1663"/>
              <a:gd name="T11" fmla="*/ 825 h 1651"/>
              <a:gd name="T12" fmla="*/ 0 w 1663"/>
              <a:gd name="T13" fmla="*/ 1649 h 1651"/>
              <a:gd name="T14" fmla="*/ 843 w 1663"/>
              <a:gd name="T15" fmla="*/ 1649 h 1651"/>
              <a:gd name="T16" fmla="*/ 843 w 1663"/>
              <a:gd name="T17" fmla="*/ 1651 h 1651"/>
              <a:gd name="T18" fmla="*/ 1599 w 1663"/>
              <a:gd name="T19" fmla="*/ 891 h 1651"/>
              <a:gd name="T20" fmla="*/ 1658 w 1663"/>
              <a:gd name="T21" fmla="*/ 829 h 1651"/>
              <a:gd name="T22" fmla="*/ 843 w 1663"/>
              <a:gd name="T23" fmla="*/ 829 h 1651"/>
              <a:gd name="T24" fmla="*/ 843 w 1663"/>
              <a:gd name="T25" fmla="*/ 0 h 16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63" h="1651">
                <a:moveTo>
                  <a:pt x="1658" y="829"/>
                </a:moveTo>
                <a:lnTo>
                  <a:pt x="1663" y="829"/>
                </a:lnTo>
                <a:lnTo>
                  <a:pt x="1663" y="825"/>
                </a:lnTo>
                <a:lnTo>
                  <a:pt x="1658" y="829"/>
                </a:lnTo>
                <a:close/>
                <a:moveTo>
                  <a:pt x="843" y="0"/>
                </a:moveTo>
                <a:lnTo>
                  <a:pt x="0" y="825"/>
                </a:lnTo>
                <a:lnTo>
                  <a:pt x="0" y="1649"/>
                </a:lnTo>
                <a:lnTo>
                  <a:pt x="843" y="1649"/>
                </a:lnTo>
                <a:lnTo>
                  <a:pt x="843" y="1651"/>
                </a:lnTo>
                <a:lnTo>
                  <a:pt x="1599" y="891"/>
                </a:lnTo>
                <a:lnTo>
                  <a:pt x="1658" y="829"/>
                </a:lnTo>
                <a:lnTo>
                  <a:pt x="843" y="829"/>
                </a:lnTo>
                <a:lnTo>
                  <a:pt x="84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CADB25DB-CDEC-4B55-B01F-9DDD73AEA17E}"/>
              </a:ext>
            </a:extLst>
          </p:cNvPr>
          <p:cNvSpPr>
            <a:spLocks noChangeAspect="1" noEditPoints="1"/>
          </p:cNvSpPr>
          <p:nvPr/>
        </p:nvSpPr>
        <p:spPr bwMode="gray">
          <a:xfrm>
            <a:off x="4393788" y="1192163"/>
            <a:ext cx="598679" cy="594360"/>
          </a:xfrm>
          <a:custGeom>
            <a:avLst/>
            <a:gdLst>
              <a:gd name="T0" fmla="*/ 1658 w 1663"/>
              <a:gd name="T1" fmla="*/ 829 h 1651"/>
              <a:gd name="T2" fmla="*/ 1663 w 1663"/>
              <a:gd name="T3" fmla="*/ 829 h 1651"/>
              <a:gd name="T4" fmla="*/ 1663 w 1663"/>
              <a:gd name="T5" fmla="*/ 825 h 1651"/>
              <a:gd name="T6" fmla="*/ 1658 w 1663"/>
              <a:gd name="T7" fmla="*/ 829 h 1651"/>
              <a:gd name="T8" fmla="*/ 843 w 1663"/>
              <a:gd name="T9" fmla="*/ 0 h 1651"/>
              <a:gd name="T10" fmla="*/ 0 w 1663"/>
              <a:gd name="T11" fmla="*/ 825 h 1651"/>
              <a:gd name="T12" fmla="*/ 0 w 1663"/>
              <a:gd name="T13" fmla="*/ 1649 h 1651"/>
              <a:gd name="T14" fmla="*/ 843 w 1663"/>
              <a:gd name="T15" fmla="*/ 1649 h 1651"/>
              <a:gd name="T16" fmla="*/ 843 w 1663"/>
              <a:gd name="T17" fmla="*/ 1651 h 1651"/>
              <a:gd name="T18" fmla="*/ 1599 w 1663"/>
              <a:gd name="T19" fmla="*/ 891 h 1651"/>
              <a:gd name="T20" fmla="*/ 1658 w 1663"/>
              <a:gd name="T21" fmla="*/ 829 h 1651"/>
              <a:gd name="T22" fmla="*/ 843 w 1663"/>
              <a:gd name="T23" fmla="*/ 829 h 1651"/>
              <a:gd name="T24" fmla="*/ 843 w 1663"/>
              <a:gd name="T25" fmla="*/ 0 h 16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63" h="1651">
                <a:moveTo>
                  <a:pt x="1658" y="829"/>
                </a:moveTo>
                <a:lnTo>
                  <a:pt x="1663" y="829"/>
                </a:lnTo>
                <a:lnTo>
                  <a:pt x="1663" y="825"/>
                </a:lnTo>
                <a:lnTo>
                  <a:pt x="1658" y="829"/>
                </a:lnTo>
                <a:close/>
                <a:moveTo>
                  <a:pt x="843" y="0"/>
                </a:moveTo>
                <a:lnTo>
                  <a:pt x="0" y="825"/>
                </a:lnTo>
                <a:lnTo>
                  <a:pt x="0" y="1649"/>
                </a:lnTo>
                <a:lnTo>
                  <a:pt x="843" y="1649"/>
                </a:lnTo>
                <a:lnTo>
                  <a:pt x="843" y="1651"/>
                </a:lnTo>
                <a:lnTo>
                  <a:pt x="1599" y="891"/>
                </a:lnTo>
                <a:lnTo>
                  <a:pt x="1658" y="829"/>
                </a:lnTo>
                <a:lnTo>
                  <a:pt x="843" y="829"/>
                </a:lnTo>
                <a:lnTo>
                  <a:pt x="84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AF8E5BA5-0F62-4821-9429-7AAEDE30F42C}"/>
              </a:ext>
            </a:extLst>
          </p:cNvPr>
          <p:cNvSpPr>
            <a:spLocks noChangeAspect="1" noEditPoints="1"/>
          </p:cNvSpPr>
          <p:nvPr/>
        </p:nvSpPr>
        <p:spPr bwMode="gray">
          <a:xfrm>
            <a:off x="4355297" y="2839732"/>
            <a:ext cx="598679" cy="594360"/>
          </a:xfrm>
          <a:custGeom>
            <a:avLst/>
            <a:gdLst>
              <a:gd name="T0" fmla="*/ 1658 w 1663"/>
              <a:gd name="T1" fmla="*/ 829 h 1651"/>
              <a:gd name="T2" fmla="*/ 1663 w 1663"/>
              <a:gd name="T3" fmla="*/ 829 h 1651"/>
              <a:gd name="T4" fmla="*/ 1663 w 1663"/>
              <a:gd name="T5" fmla="*/ 825 h 1651"/>
              <a:gd name="T6" fmla="*/ 1658 w 1663"/>
              <a:gd name="T7" fmla="*/ 829 h 1651"/>
              <a:gd name="T8" fmla="*/ 843 w 1663"/>
              <a:gd name="T9" fmla="*/ 0 h 1651"/>
              <a:gd name="T10" fmla="*/ 0 w 1663"/>
              <a:gd name="T11" fmla="*/ 825 h 1651"/>
              <a:gd name="T12" fmla="*/ 0 w 1663"/>
              <a:gd name="T13" fmla="*/ 1649 h 1651"/>
              <a:gd name="T14" fmla="*/ 843 w 1663"/>
              <a:gd name="T15" fmla="*/ 1649 h 1651"/>
              <a:gd name="T16" fmla="*/ 843 w 1663"/>
              <a:gd name="T17" fmla="*/ 1651 h 1651"/>
              <a:gd name="T18" fmla="*/ 1599 w 1663"/>
              <a:gd name="T19" fmla="*/ 891 h 1651"/>
              <a:gd name="T20" fmla="*/ 1658 w 1663"/>
              <a:gd name="T21" fmla="*/ 829 h 1651"/>
              <a:gd name="T22" fmla="*/ 843 w 1663"/>
              <a:gd name="T23" fmla="*/ 829 h 1651"/>
              <a:gd name="T24" fmla="*/ 843 w 1663"/>
              <a:gd name="T25" fmla="*/ 0 h 16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63" h="1651">
                <a:moveTo>
                  <a:pt x="1658" y="829"/>
                </a:moveTo>
                <a:lnTo>
                  <a:pt x="1663" y="829"/>
                </a:lnTo>
                <a:lnTo>
                  <a:pt x="1663" y="825"/>
                </a:lnTo>
                <a:lnTo>
                  <a:pt x="1658" y="829"/>
                </a:lnTo>
                <a:close/>
                <a:moveTo>
                  <a:pt x="843" y="0"/>
                </a:moveTo>
                <a:lnTo>
                  <a:pt x="0" y="825"/>
                </a:lnTo>
                <a:lnTo>
                  <a:pt x="0" y="1649"/>
                </a:lnTo>
                <a:lnTo>
                  <a:pt x="843" y="1649"/>
                </a:lnTo>
                <a:lnTo>
                  <a:pt x="843" y="1651"/>
                </a:lnTo>
                <a:lnTo>
                  <a:pt x="1599" y="891"/>
                </a:lnTo>
                <a:lnTo>
                  <a:pt x="1658" y="829"/>
                </a:lnTo>
                <a:lnTo>
                  <a:pt x="843" y="829"/>
                </a:lnTo>
                <a:lnTo>
                  <a:pt x="84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" name="Freeform 6">
            <a:extLst>
              <a:ext uri="{FF2B5EF4-FFF2-40B4-BE49-F238E27FC236}">
                <a16:creationId xmlns:a16="http://schemas.microsoft.com/office/drawing/2014/main" id="{6FDB8FE8-6E5A-485A-9255-AC21233B9444}"/>
              </a:ext>
            </a:extLst>
          </p:cNvPr>
          <p:cNvSpPr>
            <a:spLocks noChangeAspect="1" noEditPoints="1"/>
          </p:cNvSpPr>
          <p:nvPr/>
        </p:nvSpPr>
        <p:spPr bwMode="gray">
          <a:xfrm>
            <a:off x="4355688" y="4421173"/>
            <a:ext cx="598679" cy="594360"/>
          </a:xfrm>
          <a:custGeom>
            <a:avLst/>
            <a:gdLst>
              <a:gd name="T0" fmla="*/ 1658 w 1663"/>
              <a:gd name="T1" fmla="*/ 829 h 1651"/>
              <a:gd name="T2" fmla="*/ 1663 w 1663"/>
              <a:gd name="T3" fmla="*/ 829 h 1651"/>
              <a:gd name="T4" fmla="*/ 1663 w 1663"/>
              <a:gd name="T5" fmla="*/ 825 h 1651"/>
              <a:gd name="T6" fmla="*/ 1658 w 1663"/>
              <a:gd name="T7" fmla="*/ 829 h 1651"/>
              <a:gd name="T8" fmla="*/ 843 w 1663"/>
              <a:gd name="T9" fmla="*/ 0 h 1651"/>
              <a:gd name="T10" fmla="*/ 0 w 1663"/>
              <a:gd name="T11" fmla="*/ 825 h 1651"/>
              <a:gd name="T12" fmla="*/ 0 w 1663"/>
              <a:gd name="T13" fmla="*/ 1649 h 1651"/>
              <a:gd name="T14" fmla="*/ 843 w 1663"/>
              <a:gd name="T15" fmla="*/ 1649 h 1651"/>
              <a:gd name="T16" fmla="*/ 843 w 1663"/>
              <a:gd name="T17" fmla="*/ 1651 h 1651"/>
              <a:gd name="T18" fmla="*/ 1599 w 1663"/>
              <a:gd name="T19" fmla="*/ 891 h 1651"/>
              <a:gd name="T20" fmla="*/ 1658 w 1663"/>
              <a:gd name="T21" fmla="*/ 829 h 1651"/>
              <a:gd name="T22" fmla="*/ 843 w 1663"/>
              <a:gd name="T23" fmla="*/ 829 h 1651"/>
              <a:gd name="T24" fmla="*/ 843 w 1663"/>
              <a:gd name="T25" fmla="*/ 0 h 16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63" h="1651">
                <a:moveTo>
                  <a:pt x="1658" y="829"/>
                </a:moveTo>
                <a:lnTo>
                  <a:pt x="1663" y="829"/>
                </a:lnTo>
                <a:lnTo>
                  <a:pt x="1663" y="825"/>
                </a:lnTo>
                <a:lnTo>
                  <a:pt x="1658" y="829"/>
                </a:lnTo>
                <a:close/>
                <a:moveTo>
                  <a:pt x="843" y="0"/>
                </a:moveTo>
                <a:lnTo>
                  <a:pt x="0" y="825"/>
                </a:lnTo>
                <a:lnTo>
                  <a:pt x="0" y="1649"/>
                </a:lnTo>
                <a:lnTo>
                  <a:pt x="843" y="1649"/>
                </a:lnTo>
                <a:lnTo>
                  <a:pt x="843" y="1651"/>
                </a:lnTo>
                <a:lnTo>
                  <a:pt x="1599" y="891"/>
                </a:lnTo>
                <a:lnTo>
                  <a:pt x="1658" y="829"/>
                </a:lnTo>
                <a:lnTo>
                  <a:pt x="843" y="829"/>
                </a:lnTo>
                <a:lnTo>
                  <a:pt x="84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255762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Successful Digital Transformation </a:t>
            </a:r>
            <a:br>
              <a:rPr lang="en-US" dirty="0"/>
            </a:br>
            <a:r>
              <a:rPr lang="en-US" dirty="0">
                <a:sym typeface="Wingdings"/>
              </a:rPr>
              <a:t> Holistic Approach  </a:t>
            </a:r>
            <a:r>
              <a:rPr lang="en-US" dirty="0"/>
              <a:t>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37197" y="1459058"/>
            <a:ext cx="7994328" cy="4594142"/>
            <a:chOff x="388885" y="1444327"/>
            <a:chExt cx="8290948" cy="4764602"/>
          </a:xfrm>
        </p:grpSpPr>
        <p:sp>
          <p:nvSpPr>
            <p:cNvPr id="20" name="Hexagon 19"/>
            <p:cNvSpPr/>
            <p:nvPr/>
          </p:nvSpPr>
          <p:spPr>
            <a:xfrm>
              <a:off x="393725" y="2932907"/>
              <a:ext cx="1661729" cy="1432525"/>
            </a:xfrm>
            <a:prstGeom prst="hexagon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41898" t="-2637" r="-7596" b="-221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Hexagon 20"/>
            <p:cNvSpPr>
              <a:spLocks noChangeAspect="1"/>
            </p:cNvSpPr>
            <p:nvPr/>
          </p:nvSpPr>
          <p:spPr>
            <a:xfrm>
              <a:off x="388885" y="4409581"/>
              <a:ext cx="1671151" cy="1440648"/>
            </a:xfrm>
            <a:prstGeom prst="hexagon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9863" t="-10190" r="-11133" b="-1080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Hexagon 21"/>
            <p:cNvSpPr/>
            <p:nvPr/>
          </p:nvSpPr>
          <p:spPr bwMode="gray">
            <a:xfrm>
              <a:off x="3046992" y="1444327"/>
              <a:ext cx="1711836" cy="1475721"/>
            </a:xfrm>
            <a:prstGeom prst="hexagon">
              <a:avLst/>
            </a:prstGeom>
            <a:blipFill>
              <a:blip r:embed="rId6"/>
              <a:srcRect/>
              <a:stretch>
                <a:fillRect l="-12160" t="-9466" r="-19428" b="-3241"/>
              </a:stretch>
            </a:blip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6" name="Hexagon 25"/>
            <p:cNvSpPr/>
            <p:nvPr/>
          </p:nvSpPr>
          <p:spPr bwMode="gray">
            <a:xfrm>
              <a:off x="1707377" y="3630719"/>
              <a:ext cx="1711836" cy="1475721"/>
            </a:xfrm>
            <a:prstGeom prst="hexagon">
              <a:avLst/>
            </a:prstGeom>
            <a:blipFill>
              <a:blip r:embed="rId7"/>
              <a:srcRect/>
              <a:stretch>
                <a:fillRect l="-13811" t="-12856" r="-12564" b="-14105"/>
              </a:stretch>
            </a:blip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7" name="Hexagon 26"/>
            <p:cNvSpPr/>
            <p:nvPr/>
          </p:nvSpPr>
          <p:spPr bwMode="gray">
            <a:xfrm>
              <a:off x="3046992" y="2896411"/>
              <a:ext cx="1711836" cy="1475721"/>
            </a:xfrm>
            <a:prstGeom prst="hexagon">
              <a:avLst/>
            </a:prstGeom>
            <a:blipFill>
              <a:blip r:embed="rId8"/>
              <a:srcRect/>
              <a:stretch>
                <a:fillRect l="-74157" t="558" r="-18663" b="-38567"/>
              </a:stretch>
            </a:blip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Hexagon 27"/>
            <p:cNvSpPr/>
            <p:nvPr/>
          </p:nvSpPr>
          <p:spPr bwMode="gray">
            <a:xfrm>
              <a:off x="1698669" y="2167659"/>
              <a:ext cx="1711836" cy="1475721"/>
            </a:xfrm>
            <a:prstGeom prst="hexagon">
              <a:avLst/>
            </a:prstGeom>
            <a:blipFill>
              <a:blip r:embed="rId9"/>
              <a:srcRect/>
              <a:stretch>
                <a:fillRect l="-28762" t="-2682" r="-8036" b="-3179"/>
              </a:stretch>
            </a:blip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Hexagon 28"/>
            <p:cNvSpPr/>
            <p:nvPr/>
          </p:nvSpPr>
          <p:spPr bwMode="gray">
            <a:xfrm>
              <a:off x="4410217" y="2528225"/>
              <a:ext cx="4269616" cy="3680704"/>
            </a:xfrm>
            <a:prstGeom prst="hexagon">
              <a:avLst/>
            </a:prstGeom>
            <a:blipFill>
              <a:blip r:embed="rId10"/>
              <a:srcRect/>
              <a:stretch>
                <a:fillRect l="-23224" t="-925" r="-22543" b="-11879"/>
              </a:stretch>
            </a:blip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5750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49CACEE1-10BC-46A8-8BBA-95B6D7F6558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name="think-cell Slide" r:id="rId25" imgW="416" imgH="416" progId="TCLayout.ActiveDocument.1">
                  <p:embed/>
                </p:oleObj>
              </mc:Choice>
              <mc:Fallback>
                <p:oleObj name="think-cell Slide" r:id="rId25" imgW="416" imgH="416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49CACEE1-10BC-46A8-8BBA-95B6D7F655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72D795EE-B662-4D20-A43F-711E28BBDB4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-12990" y="0"/>
            <a:ext cx="184731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1500" dirty="0">
              <a:solidFill>
                <a:srgbClr val="000000"/>
              </a:solidFill>
              <a:ea typeface="ＭＳ Ｐゴシック" panose="020B0600070205080204" pitchFamily="34" charset="-128"/>
              <a:cs typeface="+mj-cs"/>
              <a:sym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CED067-638B-4238-B40F-C7B06839E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437" y="228600"/>
            <a:ext cx="8741664" cy="990600"/>
          </a:xfrm>
        </p:spPr>
        <p:txBody>
          <a:bodyPr/>
          <a:lstStyle/>
          <a:p>
            <a:r>
              <a:rPr lang="en-US" dirty="0"/>
              <a:t>Social Media Focuses More On </a:t>
            </a:r>
            <a:r>
              <a:rPr lang="en-US" dirty="0" err="1"/>
              <a:t>NatCat</a:t>
            </a:r>
            <a:r>
              <a:rPr lang="en-US" dirty="0"/>
              <a:t> Than Cyber, Auto and </a:t>
            </a:r>
            <a:r>
              <a:rPr lang="en-US" dirty="0" err="1"/>
              <a:t>InsurTech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AC5962-E4EC-425F-988C-2F9F78AF14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8ADC51-C772-4471-ABC2-3F62FAD6874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899550" y="6520041"/>
            <a:ext cx="43282" cy="184666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graphicFrame>
        <p:nvGraphicFramePr>
          <p:cNvPr id="64" name="Chart 63">
            <a:extLst>
              <a:ext uri="{FF2B5EF4-FFF2-40B4-BE49-F238E27FC236}">
                <a16:creationId xmlns:a16="http://schemas.microsoft.com/office/drawing/2014/main" id="{0BE5AA0C-CC0C-4F39-89DD-CDEE451D306D}"/>
              </a:ext>
            </a:extLst>
          </p:cNvPr>
          <p:cNvGraphicFramePr/>
          <p:nvPr>
            <p:custDataLst>
              <p:tags r:id="rId4"/>
            </p:custDataLst>
            <p:extLst/>
          </p:nvPr>
        </p:nvGraphicFramePr>
        <p:xfrm>
          <a:off x="763588" y="1920875"/>
          <a:ext cx="7826375" cy="3965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7"/>
          </a:graphicData>
        </a:graphic>
      </p:graphicFrame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46AA4B7-6F1A-44DB-BAEF-87547AC24498}"/>
              </a:ext>
            </a:extLst>
          </p:cNvPr>
          <p:cNvCxnSpPr/>
          <p:nvPr>
            <p:custDataLst>
              <p:tags r:id="rId5"/>
            </p:custDataLst>
          </p:nvPr>
        </p:nvCxnSpPr>
        <p:spPr bwMode="auto">
          <a:xfrm flipH="1">
            <a:off x="4576763" y="3235325"/>
            <a:ext cx="368300" cy="417513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DEA3BC0-E436-4F49-A83D-682D8FE037DB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3281362" y="3111500"/>
            <a:ext cx="141288" cy="61913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51E29C0-F17F-47B8-9214-95F969847C17}"/>
              </a:ext>
            </a:extLst>
          </p:cNvPr>
          <p:cNvCxnSpPr/>
          <p:nvPr>
            <p:custDataLst>
              <p:tags r:id="rId7"/>
            </p:custDataLst>
          </p:nvPr>
        </p:nvCxnSpPr>
        <p:spPr bwMode="auto">
          <a:xfrm flipH="1">
            <a:off x="4035425" y="4246563"/>
            <a:ext cx="350838" cy="17462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0BE19CF-BED8-4819-A244-A83C6207470C}"/>
              </a:ext>
            </a:extLst>
          </p:cNvPr>
          <p:cNvCxnSpPr/>
          <p:nvPr>
            <p:custDataLst>
              <p:tags r:id="rId8"/>
            </p:custDataLst>
          </p:nvPr>
        </p:nvCxnSpPr>
        <p:spPr bwMode="auto">
          <a:xfrm flipH="1">
            <a:off x="2619375" y="5087939"/>
            <a:ext cx="433388" cy="131763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CB65547E-467A-4FFC-BBEA-F7D85EEED1E9}"/>
              </a:ext>
            </a:extLst>
          </p:cNvPr>
          <p:cNvCxnSpPr>
            <a:cxnSpLocks/>
          </p:cNvCxnSpPr>
          <p:nvPr>
            <p:custDataLst>
              <p:tags r:id="rId9"/>
            </p:custDataLst>
          </p:nvPr>
        </p:nvCxnSpPr>
        <p:spPr bwMode="auto">
          <a:xfrm flipH="1">
            <a:off x="4340225" y="4827588"/>
            <a:ext cx="793750" cy="315913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C976AD4-3364-4281-A479-87FEFD15826D}"/>
              </a:ext>
            </a:extLst>
          </p:cNvPr>
          <p:cNvCxnSpPr>
            <a:cxnSpLocks/>
          </p:cNvCxnSpPr>
          <p:nvPr>
            <p:custDataLst>
              <p:tags r:id="rId10"/>
            </p:custDataLst>
          </p:nvPr>
        </p:nvCxnSpPr>
        <p:spPr bwMode="auto">
          <a:xfrm flipH="1">
            <a:off x="2314575" y="4102099"/>
            <a:ext cx="619125" cy="1316038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3E526BEB-4303-4EF6-8C5E-2954FEBB1B70}"/>
              </a:ext>
            </a:extLst>
          </p:cNvPr>
          <p:cNvCxnSpPr/>
          <p:nvPr>
            <p:custDataLst>
              <p:tags r:id="rId11"/>
            </p:custDataLst>
          </p:nvPr>
        </p:nvCxnSpPr>
        <p:spPr bwMode="auto">
          <a:xfrm>
            <a:off x="2074863" y="4911725"/>
            <a:ext cx="122238" cy="27940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0457E6B-8F1C-468A-88D1-253BEC4E6CAC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gray">
          <a:xfrm>
            <a:off x="2254250" y="3873500"/>
            <a:ext cx="14684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26988" tIns="0" rIns="26988" bIns="0" numCol="1" spcCol="0" anchor="t" anchorCtr="0" compatLnSpc="1">
            <a:prstTxWarp prst="textNoShape">
              <a:avLst/>
            </a:prstTxWarp>
            <a:noAutofit/>
          </a:bodyPr>
          <a:lstStyle>
            <a:lvl1pPr marL="169863" indent="-1698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06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73088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800100" indent="-1793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028700" indent="-18097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fld id="{1D1C9F35-A83A-4067-A691-A2B1592BB62D}" type="datetime'''''T''r''a''vel I''n''''''''''s''''''''''''u''ra''''''nce'''">
              <a:rPr lang="en-US" altLang="en-US" sz="1500" smtClean="0">
                <a:ea typeface="ＭＳ Ｐゴシック" panose="020B0600070205080204" pitchFamily="34" charset="-128"/>
                <a:sym typeface="+mn-lt"/>
              </a:rPr>
              <a:pPr marL="0" indent="0">
                <a:spcBef>
                  <a:spcPct val="0"/>
                </a:spcBef>
                <a:buNone/>
              </a:pPr>
              <a:t>Travel Insurance</a:t>
            </a:fld>
            <a:endParaRPr lang="en-US" sz="1500" dirty="0">
              <a:ea typeface="ＭＳ Ｐゴシック" panose="020B0600070205080204" pitchFamily="34" charset="-128"/>
              <a:sym typeface="+mn-lt"/>
            </a:endParaRP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A6B648B-B99F-4671-BCC8-F23B6C951BE1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gray">
          <a:xfrm>
            <a:off x="1631950" y="4683125"/>
            <a:ext cx="78581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26988" tIns="0" rIns="26988" bIns="0" numCol="1" spcCol="0" anchor="t" anchorCtr="0" compatLnSpc="1">
            <a:prstTxWarp prst="textNoShape">
              <a:avLst/>
            </a:prstTxWarp>
            <a:noAutofit/>
          </a:bodyPr>
          <a:lstStyle>
            <a:lvl1pPr marL="169863" indent="-1698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06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73088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800100" indent="-1793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028700" indent="-18097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fld id="{34A44B9C-2897-422E-A12A-DD9B652796DB}" type="datetime'''''''''''''''''''''''''W''''''il''''dfi''r''''''''e''''''s'">
              <a:rPr lang="en-US" altLang="en-US" sz="1500" smtClean="0">
                <a:ea typeface="ＭＳ Ｐゴシック" panose="020B0600070205080204" pitchFamily="34" charset="-128"/>
                <a:sym typeface="+mn-lt"/>
              </a:rPr>
              <a:pPr marL="0" indent="0">
                <a:spcBef>
                  <a:spcPct val="0"/>
                </a:spcBef>
                <a:buNone/>
              </a:pPr>
              <a:t>Wildfires</a:t>
            </a:fld>
            <a:endParaRPr lang="en-US" sz="1500" dirty="0">
              <a:ea typeface="ＭＳ Ｐゴシック" panose="020B0600070205080204" pitchFamily="34" charset="-128"/>
              <a:sym typeface="+mn-lt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3791CDE-ABD2-401D-9C77-865E93593DEC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gray">
          <a:xfrm>
            <a:off x="3432175" y="5233988"/>
            <a:ext cx="14541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26988" tIns="0" rIns="26988" bIns="0" numCol="1" spcCol="0" anchor="ctr" anchorCtr="0" compatLnSpc="1">
            <a:prstTxWarp prst="textNoShape">
              <a:avLst/>
            </a:prstTxWarp>
            <a:noAutofit/>
          </a:bodyPr>
          <a:lstStyle>
            <a:lvl1pPr marL="169863" indent="-1698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06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73088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800100" indent="-1793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028700" indent="-18097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fld id="{E384B4E8-94C2-4A80-A62B-1229FA076980}" type="datetime'''''C''''''''yb''''''''''''er'''' ''Ins''''''u''''''ra''nc''e'">
              <a:rPr lang="en-US" altLang="en-US" sz="1500" smtClean="0"/>
              <a:pPr marL="0" indent="0">
                <a:spcBef>
                  <a:spcPct val="0"/>
                </a:spcBef>
                <a:buNone/>
              </a:pPr>
              <a:t>Cyber Insurance</a:t>
            </a:fld>
            <a:endParaRPr lang="en-US" sz="1500" dirty="0">
              <a:ea typeface="ＭＳ Ｐゴシック" panose="020B0600070205080204" pitchFamily="34" charset="-128"/>
              <a:sym typeface="+mn-lt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A53B528-7820-4A01-893E-C534510EDF7B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auto">
          <a:xfrm>
            <a:off x="4210050" y="5994400"/>
            <a:ext cx="13589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169863" indent="-1698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06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73088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800100" indent="-1793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028700" indent="-18097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fld id="{B238D66C-0750-4110-8170-CE00255E0A8D}" type="datetime'''''''''P''''''u''bl''i''''''s''her ''''C''o''u''''''n''t'">
              <a:rPr lang="en-US" altLang="en-US" sz="1500" smtClean="0"/>
              <a:pPr marL="0" indent="0" algn="ctr">
                <a:spcBef>
                  <a:spcPct val="0"/>
                </a:spcBef>
                <a:buNone/>
              </a:pPr>
              <a:t>Publisher Count</a:t>
            </a:fld>
            <a:endParaRPr lang="en-US" sz="1500" dirty="0">
              <a:ea typeface="ＭＳ Ｐゴシック" panose="020B0600070205080204" pitchFamily="34" charset="-128"/>
              <a:sym typeface="+mn-lt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BE62DB6-EDA6-4F40-AAC3-0E3B4E7587E7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gray">
          <a:xfrm>
            <a:off x="5500688" y="5187950"/>
            <a:ext cx="13366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26988" tIns="0" rIns="26988" bIns="0" numCol="1" spcCol="0" anchor="ctr" anchorCtr="0" compatLnSpc="1">
            <a:prstTxWarp prst="textNoShape">
              <a:avLst/>
            </a:prstTxWarp>
            <a:noAutofit/>
          </a:bodyPr>
          <a:lstStyle>
            <a:lvl1pPr marL="169863" indent="-1698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06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73088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800100" indent="-1793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028700" indent="-18097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fld id="{E70F52F7-11A6-4603-9B90-9F4F05DB2C7F}" type="datetime'''A''uto'''''' ''''Insu''''''r''a''''''''n''c''''''''''''e'">
              <a:rPr lang="en-US" altLang="en-US" sz="1500" smtClean="0"/>
              <a:pPr marL="0" indent="0">
                <a:spcBef>
                  <a:spcPct val="0"/>
                </a:spcBef>
                <a:buNone/>
              </a:pPr>
              <a:t>Auto Insurance</a:t>
            </a:fld>
            <a:endParaRPr lang="en-US" sz="1500" dirty="0">
              <a:ea typeface="ＭＳ Ｐゴシック" panose="020B0600070205080204" pitchFamily="34" charset="-128"/>
              <a:sym typeface="+mn-lt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DF718E3-6C17-4F84-89C9-790DEC000F14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gray">
          <a:xfrm>
            <a:off x="2749550" y="4859338"/>
            <a:ext cx="13589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26988" tIns="0" rIns="26988" bIns="0" numCol="1" spcCol="0" anchor="t" anchorCtr="0" compatLnSpc="1">
            <a:prstTxWarp prst="textNoShape">
              <a:avLst/>
            </a:prstTxWarp>
            <a:noAutofit/>
          </a:bodyPr>
          <a:lstStyle>
            <a:lvl1pPr marL="169863" indent="-1698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06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73088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800100" indent="-1793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028700" indent="-18097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fld id="{B0832A34-B508-41F2-AB80-B752F018176F}" type="datetime'Cro''''''''p'' In''sur''''''''''a''''nce'''''''''''''''''''''">
              <a:rPr lang="en-US" altLang="en-US" sz="1500" smtClean="0"/>
              <a:pPr marL="0" indent="0">
                <a:spcBef>
                  <a:spcPct val="0"/>
                </a:spcBef>
                <a:buNone/>
              </a:pPr>
              <a:t>Crop Insurance</a:t>
            </a:fld>
            <a:endParaRPr lang="en-US" sz="1500" dirty="0">
              <a:ea typeface="ＭＳ Ｐゴシック" panose="020B0600070205080204" pitchFamily="34" charset="-128"/>
              <a:sym typeface="+mn-lt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E88BC37-85F1-4A7D-8309-72B5E18F2C30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gray">
          <a:xfrm>
            <a:off x="2343149" y="2882900"/>
            <a:ext cx="13668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26988" tIns="0" rIns="26988" bIns="0" numCol="1" spcCol="0" anchor="t" anchorCtr="0" compatLnSpc="1">
            <a:prstTxWarp prst="textNoShape">
              <a:avLst/>
            </a:prstTxWarp>
            <a:noAutofit/>
          </a:bodyPr>
          <a:lstStyle>
            <a:lvl1pPr marL="169863" indent="-1698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06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73088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800100" indent="-1793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028700" indent="-18097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fld id="{EB36764B-5171-45C1-A670-6D00D9377FC4}" type="datetime'F''''l''''o''''''''o''''''''''d'''''' &amp;'' S''to''''r''m''s'">
              <a:rPr lang="en-US" altLang="en-US" sz="1500" smtClean="0"/>
              <a:pPr marL="0" indent="0">
                <a:spcBef>
                  <a:spcPct val="0"/>
                </a:spcBef>
                <a:buNone/>
              </a:pPr>
              <a:t>Flood &amp; Storms</a:t>
            </a:fld>
            <a:endParaRPr lang="en-US" sz="1500" dirty="0">
              <a:ea typeface="ＭＳ Ｐゴシック" panose="020B0600070205080204" pitchFamily="34" charset="-128"/>
              <a:sym typeface="+mn-lt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32FF462-C228-47A7-ABDF-D91A62053407}"/>
              </a:ext>
            </a:extLst>
          </p:cNvPr>
          <p:cNvSpPr>
            <a:spLocks noGrp="1"/>
          </p:cNvSpPr>
          <p:nvPr>
            <p:custDataLst>
              <p:tags r:id="rId19"/>
            </p:custDataLst>
          </p:nvPr>
        </p:nvSpPr>
        <p:spPr bwMode="gray">
          <a:xfrm>
            <a:off x="4059238" y="3006725"/>
            <a:ext cx="19748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26988" tIns="0" rIns="26988" bIns="0" numCol="1" spcCol="0" anchor="t" anchorCtr="0" compatLnSpc="1">
            <a:prstTxWarp prst="textNoShape">
              <a:avLst/>
            </a:prstTxWarp>
            <a:noAutofit/>
          </a:bodyPr>
          <a:lstStyle>
            <a:lvl1pPr marL="169863" indent="-1698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06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73088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800100" indent="-1793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028700" indent="-18097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fld id="{CFF61388-71F1-48E1-A738-D23B3FD1674B}" type="datetime'''H''o''m''''''''eo''w''n''''''e''''r Ins''''u''ranc''e'">
              <a:rPr lang="en-US" altLang="en-US" sz="1500" smtClean="0"/>
              <a:pPr marL="0" indent="0">
                <a:spcBef>
                  <a:spcPct val="0"/>
                </a:spcBef>
                <a:buNone/>
              </a:pPr>
              <a:t>Homeowner Insurance</a:t>
            </a:fld>
            <a:endParaRPr lang="en-US" sz="1500" dirty="0">
              <a:ea typeface="ＭＳ Ｐゴシック" panose="020B0600070205080204" pitchFamily="34" charset="-128"/>
              <a:sym typeface="+mn-lt"/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82BEDE6-59DA-4446-A510-873544349BEA}"/>
              </a:ext>
            </a:extLst>
          </p:cNvPr>
          <p:cNvSpPr>
            <a:spLocks noGrp="1"/>
          </p:cNvSpPr>
          <p:nvPr>
            <p:custDataLst>
              <p:tags r:id="rId20"/>
            </p:custDataLst>
          </p:nvPr>
        </p:nvSpPr>
        <p:spPr bwMode="gray">
          <a:xfrm>
            <a:off x="7292975" y="5233988"/>
            <a:ext cx="88106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26988" tIns="0" rIns="26988" bIns="0" numCol="1" spcCol="0" anchor="ctr" anchorCtr="0" compatLnSpc="1">
            <a:prstTxWarp prst="textNoShape">
              <a:avLst/>
            </a:prstTxWarp>
            <a:noAutofit/>
          </a:bodyPr>
          <a:lstStyle>
            <a:lvl1pPr marL="169863" indent="-1698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06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73088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800100" indent="-1793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028700" indent="-18097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fld id="{9BC331A5-44B7-44A8-9F01-412E9053B2F2}" type="datetime'''''''''''''''''I''''''''''''''''ns''urT''''''e''''''''''ch'">
              <a:rPr lang="en-US" altLang="en-US" sz="1500" smtClean="0">
                <a:ea typeface="ＭＳ Ｐゴシック" panose="020B0600070205080204" pitchFamily="34" charset="-128"/>
                <a:sym typeface="+mn-lt"/>
              </a:rPr>
              <a:pPr marL="0" indent="0">
                <a:spcBef>
                  <a:spcPct val="0"/>
                </a:spcBef>
                <a:buNone/>
              </a:pPr>
              <a:t>InsurTech</a:t>
            </a:fld>
            <a:endParaRPr lang="en-US" sz="1500" dirty="0">
              <a:ea typeface="ＭＳ Ｐゴシック" panose="020B0600070205080204" pitchFamily="34" charset="-128"/>
              <a:sym typeface="+mn-lt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8970E59-D1AD-4B04-ABE1-A330B9886FC4}"/>
              </a:ext>
            </a:extLst>
          </p:cNvPr>
          <p:cNvSpPr>
            <a:spLocks noGrp="1"/>
          </p:cNvSpPr>
          <p:nvPr>
            <p:custDataLst>
              <p:tags r:id="rId21"/>
            </p:custDataLst>
          </p:nvPr>
        </p:nvSpPr>
        <p:spPr bwMode="gray">
          <a:xfrm>
            <a:off x="4386263" y="4087813"/>
            <a:ext cx="168751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26988" tIns="0" rIns="26988" bIns="0" numCol="1" spcCol="0" anchor="t" anchorCtr="0" compatLnSpc="1">
            <a:prstTxWarp prst="textNoShape">
              <a:avLst/>
            </a:prstTxWarp>
            <a:noAutofit/>
          </a:bodyPr>
          <a:lstStyle>
            <a:lvl1pPr marL="169863" indent="-1698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06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73088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800100" indent="-1793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028700" indent="-18097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fld id="{DEED17D3-F2B6-4917-B741-3FAF906E980E}" type="datetime'''In''s''ur''a''n''ce'''' ''''''''La''ws''u''i''ts'''''''">
              <a:rPr lang="en-US" altLang="en-US" sz="1500" smtClean="0"/>
              <a:pPr marL="0" indent="0">
                <a:spcBef>
                  <a:spcPct val="0"/>
                </a:spcBef>
                <a:buNone/>
              </a:pPr>
              <a:t>Insurance Lawsuits</a:t>
            </a:fld>
            <a:endParaRPr lang="en-US" sz="1500" dirty="0">
              <a:ea typeface="ＭＳ Ｐゴシック" panose="020B0600070205080204" pitchFamily="34" charset="-128"/>
              <a:sym typeface="+mn-lt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AE77C489-88D2-4FB4-8E92-5B679FC9BFA5}"/>
              </a:ext>
            </a:extLst>
          </p:cNvPr>
          <p:cNvSpPr>
            <a:spLocks noGrp="1"/>
          </p:cNvSpPr>
          <p:nvPr>
            <p:custDataLst>
              <p:tags r:id="rId22"/>
            </p:custDataLst>
          </p:nvPr>
        </p:nvSpPr>
        <p:spPr bwMode="gray">
          <a:xfrm>
            <a:off x="3990975" y="4598988"/>
            <a:ext cx="28638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26988" tIns="0" rIns="26988" bIns="0" numCol="1" spcCol="0" anchor="t" anchorCtr="0" compatLnSpc="1">
            <a:prstTxWarp prst="textNoShape">
              <a:avLst/>
            </a:prstTxWarp>
            <a:noAutofit/>
          </a:bodyPr>
          <a:lstStyle>
            <a:lvl1pPr marL="169863" indent="-1698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06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73088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800100" indent="-1793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028700" indent="-18097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fld id="{AD484103-D657-40A3-9461-F1638A0549D7}" type="datetime'Life ''''''Insu''ra''n''''''ce &amp;'' ''''Lon''g-''Te''''rm Care'">
              <a:rPr lang="en-US" altLang="en-US" sz="1500" smtClean="0">
                <a:ea typeface="ＭＳ Ｐゴシック" panose="020B0600070205080204" pitchFamily="34" charset="-128"/>
                <a:sym typeface="+mn-lt"/>
              </a:rPr>
              <a:pPr marL="0" indent="0">
                <a:spcBef>
                  <a:spcPct val="0"/>
                </a:spcBef>
                <a:buNone/>
              </a:pPr>
              <a:t>Life Insurance &amp; Long-Term Care</a:t>
            </a:fld>
            <a:endParaRPr lang="en-US" sz="1500" dirty="0">
              <a:ea typeface="ＭＳ Ｐゴシック" panose="020B0600070205080204" pitchFamily="34" charset="-128"/>
              <a:sym typeface="+mn-lt"/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AE69661C-9EA7-4FC6-A8D7-0CC83A83EC13}"/>
              </a:ext>
            </a:extLst>
          </p:cNvPr>
          <p:cNvSpPr>
            <a:spLocks noGrp="1"/>
          </p:cNvSpPr>
          <p:nvPr>
            <p:custDataLst>
              <p:tags r:id="rId23"/>
            </p:custDataLst>
          </p:nvPr>
        </p:nvSpPr>
        <p:spPr bwMode="gray">
          <a:xfrm>
            <a:off x="4464050" y="2155825"/>
            <a:ext cx="48736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26988" tIns="0" rIns="26988" bIns="0" numCol="1" spcCol="0" anchor="ctr" anchorCtr="0" compatLnSpc="1">
            <a:prstTxWarp prst="textNoShape">
              <a:avLst/>
            </a:prstTxWarp>
            <a:noAutofit/>
          </a:bodyPr>
          <a:lstStyle>
            <a:lvl1pPr marL="169863" indent="-1698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06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73088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800100" indent="-17938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028700" indent="-18097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fld id="{E7A378CD-103F-4855-9BC0-C5DCB3DBDF92}" type="datetime'''''''''''''''''''''N''''''''''''''F''I''''''''''''''P'''">
              <a:rPr lang="en-US" altLang="en-US" sz="1500" smtClean="0">
                <a:ea typeface="ＭＳ Ｐゴシック" panose="020B0600070205080204" pitchFamily="34" charset="-128"/>
                <a:sym typeface="+mn-lt"/>
              </a:rPr>
              <a:pPr marL="0" indent="0">
                <a:spcBef>
                  <a:spcPct val="0"/>
                </a:spcBef>
                <a:buNone/>
              </a:pPr>
              <a:t>NFIP</a:t>
            </a:fld>
            <a:endParaRPr lang="en-US" sz="1500" dirty="0">
              <a:ea typeface="ＭＳ Ｐゴシック" panose="020B0600070205080204" pitchFamily="34" charset="-128"/>
              <a:sym typeface="+mn-lt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86F1BDD-7CDF-44A8-93F8-9E5C1F163D23}"/>
              </a:ext>
            </a:extLst>
          </p:cNvPr>
          <p:cNvCxnSpPr>
            <a:cxnSpLocks/>
          </p:cNvCxnSpPr>
          <p:nvPr/>
        </p:nvCxnSpPr>
        <p:spPr>
          <a:xfrm flipV="1">
            <a:off x="1528763" y="2057400"/>
            <a:ext cx="6700837" cy="34178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D2B6F2F4-059A-49BC-A32A-8FAAD219A6B1}"/>
              </a:ext>
            </a:extLst>
          </p:cNvPr>
          <p:cNvSpPr txBox="1"/>
          <p:nvPr/>
        </p:nvSpPr>
        <p:spPr bwMode="gray">
          <a:xfrm rot="16200000">
            <a:off x="-511414" y="3617977"/>
            <a:ext cx="204549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500" dirty="0"/>
              <a:t>Average Social Share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E245EF2-9F21-4846-8258-CA5ABF521EFE}"/>
              </a:ext>
            </a:extLst>
          </p:cNvPr>
          <p:cNvSpPr txBox="1"/>
          <p:nvPr/>
        </p:nvSpPr>
        <p:spPr bwMode="gray">
          <a:xfrm>
            <a:off x="235458" y="1359455"/>
            <a:ext cx="426648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500" b="1" dirty="0"/>
              <a:t>Traditional Media Coverage vs Social Shares</a:t>
            </a:r>
          </a:p>
        </p:txBody>
      </p:sp>
    </p:spTree>
    <p:extLst>
      <p:ext uri="{BB962C8B-B14F-4D97-AF65-F5344CB8AC3E}">
        <p14:creationId xmlns:p14="http://schemas.microsoft.com/office/powerpoint/2010/main" val="28338682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6D26E-B34F-4A97-81E0-A2A0A17A7A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Insurance Leadership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5E8D82-64B5-4C31-AC83-696906F674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038628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pPr lvl="0"/>
            <a:r>
              <a:rPr lang="en-US" dirty="0"/>
              <a:t>Insurance &amp; Economic Leadership 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800" baseline="30000" dirty="0"/>
              <a:t>1</a:t>
            </a:r>
            <a:r>
              <a:rPr lang="en-US" sz="800" dirty="0"/>
              <a:t>Life/Health and P/C Insurance; </a:t>
            </a:r>
            <a:r>
              <a:rPr lang="en-US" sz="800" baseline="30000" dirty="0"/>
              <a:t>2</a:t>
            </a:r>
            <a:r>
              <a:rPr lang="en-US" sz="800" dirty="0"/>
              <a:t>PC 360 </a:t>
            </a:r>
            <a:r>
              <a:rPr lang="en-US" sz="800" dirty="0">
                <a:hlinkClick r:id="rId4"/>
              </a:rPr>
              <a:t>http://www.propertycasualty360.com/2013/04/17/insurance-industry-crisis-400000-positions-to-fill?slreturn=1476304299</a:t>
            </a:r>
            <a:r>
              <a:rPr lang="en-US" sz="800" dirty="0"/>
              <a:t>; </a:t>
            </a:r>
            <a:r>
              <a:rPr lang="en-US" sz="800" baseline="30000" dirty="0"/>
              <a:t>3</a:t>
            </a:r>
            <a:r>
              <a:rPr lang="en-US" sz="800" dirty="0"/>
              <a:t>U.S. Bureau of Economic Analysis, 2017; </a:t>
            </a:r>
            <a:r>
              <a:rPr lang="en-US" sz="800" baseline="30000" dirty="0"/>
              <a:t>4</a:t>
            </a:r>
            <a:r>
              <a:rPr lang="en-US" sz="800" dirty="0"/>
              <a:t>U.S. Department of Commerce, 2015; </a:t>
            </a:r>
            <a:br>
              <a:rPr lang="en-US" sz="800" dirty="0"/>
            </a:br>
            <a:r>
              <a:rPr lang="en-US" sz="800" baseline="30000" dirty="0"/>
              <a:t>5</a:t>
            </a:r>
            <a:r>
              <a:rPr lang="en-US" sz="800" dirty="0"/>
              <a:t>Federal Reserve, 2015; </a:t>
            </a:r>
            <a:r>
              <a:rPr lang="en-US" sz="800" baseline="30000" dirty="0"/>
              <a:t>6</a:t>
            </a:r>
            <a:r>
              <a:rPr lang="en-US" sz="800" dirty="0"/>
              <a:t>2011–2014, Insurance Industry Charitable Foundation. </a:t>
            </a:r>
          </a:p>
        </p:txBody>
      </p:sp>
      <p:grpSp>
        <p:nvGrpSpPr>
          <p:cNvPr id="803" name="Group 802"/>
          <p:cNvGrpSpPr/>
          <p:nvPr/>
        </p:nvGrpSpPr>
        <p:grpSpPr>
          <a:xfrm>
            <a:off x="1398859" y="2427767"/>
            <a:ext cx="2050542" cy="2648327"/>
            <a:chOff x="350255" y="2094014"/>
            <a:chExt cx="2734054" cy="3531102"/>
          </a:xfrm>
        </p:grpSpPr>
        <p:sp>
          <p:nvSpPr>
            <p:cNvPr id="7" name="Rectangle 6"/>
            <p:cNvSpPr/>
            <p:nvPr/>
          </p:nvSpPr>
          <p:spPr bwMode="gray">
            <a:xfrm>
              <a:off x="350255" y="2094014"/>
              <a:ext cx="2734054" cy="3531102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500" b="1" dirty="0">
                <a:solidFill>
                  <a:srgbClr val="FF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 bwMode="gray">
            <a:xfrm>
              <a:off x="410970" y="2234033"/>
              <a:ext cx="776283" cy="45550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4291" rIns="34291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900"/>
                </a:spcBef>
                <a:buClr>
                  <a:srgbClr val="337DBE"/>
                </a:buClr>
                <a:buSzPct val="77000"/>
              </a:pPr>
              <a:r>
                <a:rPr lang="en-US" b="1" dirty="0">
                  <a:solidFill>
                    <a:schemeClr val="accent1"/>
                  </a:solidFill>
                </a:rPr>
                <a:t>2010</a:t>
              </a:r>
            </a:p>
          </p:txBody>
        </p:sp>
        <p:sp>
          <p:nvSpPr>
            <p:cNvPr id="337" name="TextBox 336"/>
            <p:cNvSpPr txBox="1"/>
            <p:nvPr/>
          </p:nvSpPr>
          <p:spPr bwMode="gray">
            <a:xfrm>
              <a:off x="1198841" y="3338923"/>
              <a:ext cx="1808617" cy="40010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4291" rIns="34291" rtlCol="0">
              <a:spAutoFit/>
            </a:bodyPr>
            <a:lstStyle/>
            <a:p>
              <a:pPr algn="r">
                <a:lnSpc>
                  <a:spcPct val="90000"/>
                </a:lnSpc>
                <a:spcBef>
                  <a:spcPts val="900"/>
                </a:spcBef>
                <a:buClr>
                  <a:srgbClr val="337DBE"/>
                </a:buClr>
                <a:buSzPct val="77000"/>
              </a:pPr>
              <a:r>
                <a:rPr lang="en-US" sz="1051" b="1" dirty="0">
                  <a:solidFill>
                    <a:schemeClr val="accent1"/>
                  </a:solidFill>
                </a:rPr>
                <a:t>Bank Failures: </a:t>
              </a:r>
              <a:r>
                <a:rPr lang="en-US" sz="1500" b="1" dirty="0">
                  <a:solidFill>
                    <a:schemeClr val="accent1"/>
                  </a:solidFill>
                </a:rPr>
                <a:t>157</a:t>
              </a:r>
            </a:p>
          </p:txBody>
        </p:sp>
        <p:sp>
          <p:nvSpPr>
            <p:cNvPr id="339" name="TextBox 338"/>
            <p:cNvSpPr txBox="1"/>
            <p:nvPr/>
          </p:nvSpPr>
          <p:spPr bwMode="gray">
            <a:xfrm>
              <a:off x="627263" y="4007286"/>
              <a:ext cx="2377148" cy="40010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4291" rIns="34291" rtlCol="0">
              <a:spAutoFit/>
            </a:bodyPr>
            <a:lstStyle/>
            <a:p>
              <a:pPr algn="r">
                <a:lnSpc>
                  <a:spcPct val="90000"/>
                </a:lnSpc>
                <a:spcBef>
                  <a:spcPts val="900"/>
                </a:spcBef>
                <a:buClr>
                  <a:srgbClr val="337DBE"/>
                </a:buClr>
                <a:buSzPct val="77000"/>
              </a:pPr>
              <a:r>
                <a:rPr lang="en-US" sz="1051" b="1" dirty="0">
                  <a:solidFill>
                    <a:schemeClr val="accent1"/>
                  </a:solidFill>
                </a:rPr>
                <a:t>Insurance Impairments</a:t>
              </a:r>
              <a:r>
                <a:rPr lang="en-US" sz="1051" b="1" baseline="30000" dirty="0">
                  <a:solidFill>
                    <a:schemeClr val="accent1"/>
                  </a:solidFill>
                </a:rPr>
                <a:t>1</a:t>
              </a:r>
              <a:r>
                <a:rPr lang="en-US" sz="1051" b="1" dirty="0">
                  <a:solidFill>
                    <a:schemeClr val="accent1"/>
                  </a:solidFill>
                </a:rPr>
                <a:t>: </a:t>
              </a:r>
              <a:r>
                <a:rPr lang="en-US" sz="1500" b="1" dirty="0">
                  <a:solidFill>
                    <a:schemeClr val="accent1"/>
                  </a:solidFill>
                </a:rPr>
                <a:t>8</a:t>
              </a:r>
            </a:p>
          </p:txBody>
        </p:sp>
        <p:grpSp>
          <p:nvGrpSpPr>
            <p:cNvPr id="345" name="Group 344"/>
            <p:cNvGrpSpPr>
              <a:grpSpLocks noChangeAspect="1"/>
            </p:cNvGrpSpPr>
            <p:nvPr/>
          </p:nvGrpSpPr>
          <p:grpSpPr bwMode="gray">
            <a:xfrm>
              <a:off x="2691053" y="3701450"/>
              <a:ext cx="263468" cy="274320"/>
              <a:chOff x="3097213" y="785813"/>
              <a:chExt cx="2949575" cy="5295900"/>
            </a:xfrm>
          </p:grpSpPr>
          <p:sp>
            <p:nvSpPr>
              <p:cNvPr id="343" name="Freeform 25"/>
              <p:cNvSpPr>
                <a:spLocks/>
              </p:cNvSpPr>
              <p:nvPr/>
            </p:nvSpPr>
            <p:spPr bwMode="gray">
              <a:xfrm>
                <a:off x="5580063" y="1019175"/>
                <a:ext cx="466725" cy="5062538"/>
              </a:xfrm>
              <a:custGeom>
                <a:avLst/>
                <a:gdLst>
                  <a:gd name="T0" fmla="*/ 19 w 110"/>
                  <a:gd name="T1" fmla="*/ 128 h 1193"/>
                  <a:gd name="T2" fmla="*/ 19 w 110"/>
                  <a:gd name="T3" fmla="*/ 228 h 1193"/>
                  <a:gd name="T4" fmla="*/ 0 w 110"/>
                  <a:gd name="T5" fmla="*/ 245 h 1193"/>
                  <a:gd name="T6" fmla="*/ 0 w 110"/>
                  <a:gd name="T7" fmla="*/ 320 h 1193"/>
                  <a:gd name="T8" fmla="*/ 19 w 110"/>
                  <a:gd name="T9" fmla="*/ 347 h 1193"/>
                  <a:gd name="T10" fmla="*/ 19 w 110"/>
                  <a:gd name="T11" fmla="*/ 438 h 1193"/>
                  <a:gd name="T12" fmla="*/ 0 w 110"/>
                  <a:gd name="T13" fmla="*/ 464 h 1193"/>
                  <a:gd name="T14" fmla="*/ 0 w 110"/>
                  <a:gd name="T15" fmla="*/ 531 h 1193"/>
                  <a:gd name="T16" fmla="*/ 19 w 110"/>
                  <a:gd name="T17" fmla="*/ 557 h 1193"/>
                  <a:gd name="T18" fmla="*/ 19 w 110"/>
                  <a:gd name="T19" fmla="*/ 657 h 1193"/>
                  <a:gd name="T20" fmla="*/ 0 w 110"/>
                  <a:gd name="T21" fmla="*/ 683 h 1193"/>
                  <a:gd name="T22" fmla="*/ 0 w 110"/>
                  <a:gd name="T23" fmla="*/ 750 h 1193"/>
                  <a:gd name="T24" fmla="*/ 19 w 110"/>
                  <a:gd name="T25" fmla="*/ 776 h 1193"/>
                  <a:gd name="T26" fmla="*/ 19 w 110"/>
                  <a:gd name="T27" fmla="*/ 876 h 1193"/>
                  <a:gd name="T28" fmla="*/ 0 w 110"/>
                  <a:gd name="T29" fmla="*/ 894 h 1193"/>
                  <a:gd name="T30" fmla="*/ 0 w 110"/>
                  <a:gd name="T31" fmla="*/ 969 h 1193"/>
                  <a:gd name="T32" fmla="*/ 19 w 110"/>
                  <a:gd name="T33" fmla="*/ 995 h 1193"/>
                  <a:gd name="T34" fmla="*/ 19 w 110"/>
                  <a:gd name="T35" fmla="*/ 1086 h 1193"/>
                  <a:gd name="T36" fmla="*/ 0 w 110"/>
                  <a:gd name="T37" fmla="*/ 1113 h 1193"/>
                  <a:gd name="T38" fmla="*/ 0 w 110"/>
                  <a:gd name="T39" fmla="*/ 1193 h 1193"/>
                  <a:gd name="T40" fmla="*/ 110 w 110"/>
                  <a:gd name="T41" fmla="*/ 1193 h 1193"/>
                  <a:gd name="T42" fmla="*/ 110 w 110"/>
                  <a:gd name="T43" fmla="*/ 27 h 1193"/>
                  <a:gd name="T44" fmla="*/ 92 w 110"/>
                  <a:gd name="T45" fmla="*/ 0 h 1193"/>
                  <a:gd name="T46" fmla="*/ 0 w 110"/>
                  <a:gd name="T47" fmla="*/ 0 h 1193"/>
                  <a:gd name="T48" fmla="*/ 0 w 110"/>
                  <a:gd name="T49" fmla="*/ 101 h 1193"/>
                  <a:gd name="T50" fmla="*/ 19 w 110"/>
                  <a:gd name="T51" fmla="*/ 128 h 1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10" h="1193">
                    <a:moveTo>
                      <a:pt x="19" y="128"/>
                    </a:moveTo>
                    <a:cubicBezTo>
                      <a:pt x="19" y="228"/>
                      <a:pt x="19" y="228"/>
                      <a:pt x="19" y="228"/>
                    </a:cubicBezTo>
                    <a:cubicBezTo>
                      <a:pt x="19" y="236"/>
                      <a:pt x="12" y="243"/>
                      <a:pt x="0" y="245"/>
                    </a:cubicBezTo>
                    <a:cubicBezTo>
                      <a:pt x="0" y="320"/>
                      <a:pt x="0" y="320"/>
                      <a:pt x="0" y="320"/>
                    </a:cubicBezTo>
                    <a:cubicBezTo>
                      <a:pt x="12" y="323"/>
                      <a:pt x="19" y="332"/>
                      <a:pt x="19" y="347"/>
                    </a:cubicBezTo>
                    <a:cubicBezTo>
                      <a:pt x="19" y="438"/>
                      <a:pt x="19" y="438"/>
                      <a:pt x="19" y="438"/>
                    </a:cubicBezTo>
                    <a:cubicBezTo>
                      <a:pt x="19" y="453"/>
                      <a:pt x="12" y="462"/>
                      <a:pt x="0" y="464"/>
                    </a:cubicBezTo>
                    <a:cubicBezTo>
                      <a:pt x="0" y="531"/>
                      <a:pt x="0" y="531"/>
                      <a:pt x="0" y="531"/>
                    </a:cubicBezTo>
                    <a:cubicBezTo>
                      <a:pt x="12" y="536"/>
                      <a:pt x="19" y="549"/>
                      <a:pt x="19" y="557"/>
                    </a:cubicBezTo>
                    <a:cubicBezTo>
                      <a:pt x="19" y="657"/>
                      <a:pt x="19" y="657"/>
                      <a:pt x="19" y="657"/>
                    </a:cubicBezTo>
                    <a:cubicBezTo>
                      <a:pt x="19" y="665"/>
                      <a:pt x="12" y="678"/>
                      <a:pt x="0" y="683"/>
                    </a:cubicBezTo>
                    <a:cubicBezTo>
                      <a:pt x="0" y="750"/>
                      <a:pt x="0" y="750"/>
                      <a:pt x="0" y="750"/>
                    </a:cubicBezTo>
                    <a:cubicBezTo>
                      <a:pt x="12" y="752"/>
                      <a:pt x="19" y="761"/>
                      <a:pt x="19" y="776"/>
                    </a:cubicBezTo>
                    <a:cubicBezTo>
                      <a:pt x="19" y="876"/>
                      <a:pt x="19" y="876"/>
                      <a:pt x="19" y="876"/>
                    </a:cubicBezTo>
                    <a:cubicBezTo>
                      <a:pt x="19" y="884"/>
                      <a:pt x="12" y="891"/>
                      <a:pt x="0" y="894"/>
                    </a:cubicBezTo>
                    <a:cubicBezTo>
                      <a:pt x="0" y="969"/>
                      <a:pt x="0" y="969"/>
                      <a:pt x="0" y="969"/>
                    </a:cubicBezTo>
                    <a:cubicBezTo>
                      <a:pt x="12" y="971"/>
                      <a:pt x="19" y="980"/>
                      <a:pt x="19" y="995"/>
                    </a:cubicBezTo>
                    <a:cubicBezTo>
                      <a:pt x="19" y="1086"/>
                      <a:pt x="19" y="1086"/>
                      <a:pt x="19" y="1086"/>
                    </a:cubicBezTo>
                    <a:cubicBezTo>
                      <a:pt x="19" y="1101"/>
                      <a:pt x="12" y="1110"/>
                      <a:pt x="0" y="1113"/>
                    </a:cubicBezTo>
                    <a:cubicBezTo>
                      <a:pt x="0" y="1193"/>
                      <a:pt x="0" y="1193"/>
                      <a:pt x="0" y="1193"/>
                    </a:cubicBezTo>
                    <a:cubicBezTo>
                      <a:pt x="110" y="1193"/>
                      <a:pt x="110" y="1193"/>
                      <a:pt x="110" y="1193"/>
                    </a:cubicBezTo>
                    <a:cubicBezTo>
                      <a:pt x="110" y="27"/>
                      <a:pt x="110" y="27"/>
                      <a:pt x="110" y="27"/>
                    </a:cubicBezTo>
                    <a:cubicBezTo>
                      <a:pt x="110" y="9"/>
                      <a:pt x="101" y="0"/>
                      <a:pt x="92" y="0"/>
                    </a:cubicBezTo>
                    <a:cubicBezTo>
                      <a:pt x="51" y="0"/>
                      <a:pt x="21" y="0"/>
                      <a:pt x="0" y="0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12" y="104"/>
                      <a:pt x="19" y="113"/>
                      <a:pt x="19" y="128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1" dirty="0"/>
              </a:p>
            </p:txBody>
          </p:sp>
          <p:sp>
            <p:nvSpPr>
              <p:cNvPr id="344" name="Freeform 26"/>
              <p:cNvSpPr>
                <a:spLocks noEditPoints="1"/>
              </p:cNvSpPr>
              <p:nvPr/>
            </p:nvSpPr>
            <p:spPr bwMode="gray">
              <a:xfrm>
                <a:off x="3097213" y="785813"/>
                <a:ext cx="2482850" cy="5295900"/>
              </a:xfrm>
              <a:custGeom>
                <a:avLst/>
                <a:gdLst>
                  <a:gd name="T0" fmla="*/ 511 w 584"/>
                  <a:gd name="T1" fmla="*/ 1169 h 1248"/>
                  <a:gd name="T2" fmla="*/ 511 w 584"/>
                  <a:gd name="T3" fmla="*/ 1023 h 1248"/>
                  <a:gd name="T4" fmla="*/ 584 w 584"/>
                  <a:gd name="T5" fmla="*/ 949 h 1248"/>
                  <a:gd name="T6" fmla="*/ 484 w 584"/>
                  <a:gd name="T7" fmla="*/ 931 h 1248"/>
                  <a:gd name="T8" fmla="*/ 575 w 584"/>
                  <a:gd name="T9" fmla="*/ 804 h 1248"/>
                  <a:gd name="T10" fmla="*/ 575 w 584"/>
                  <a:gd name="T11" fmla="*/ 740 h 1248"/>
                  <a:gd name="T12" fmla="*/ 484 w 584"/>
                  <a:gd name="T13" fmla="*/ 612 h 1248"/>
                  <a:gd name="T14" fmla="*/ 584 w 584"/>
                  <a:gd name="T15" fmla="*/ 586 h 1248"/>
                  <a:gd name="T16" fmla="*/ 511 w 584"/>
                  <a:gd name="T17" fmla="*/ 520 h 1248"/>
                  <a:gd name="T18" fmla="*/ 511 w 584"/>
                  <a:gd name="T19" fmla="*/ 374 h 1248"/>
                  <a:gd name="T20" fmla="*/ 584 w 584"/>
                  <a:gd name="T21" fmla="*/ 300 h 1248"/>
                  <a:gd name="T22" fmla="*/ 484 w 584"/>
                  <a:gd name="T23" fmla="*/ 283 h 1248"/>
                  <a:gd name="T24" fmla="*/ 575 w 584"/>
                  <a:gd name="T25" fmla="*/ 155 h 1248"/>
                  <a:gd name="T26" fmla="*/ 529 w 584"/>
                  <a:gd name="T27" fmla="*/ 55 h 1248"/>
                  <a:gd name="T28" fmla="*/ 228 w 584"/>
                  <a:gd name="T29" fmla="*/ 0 h 1248"/>
                  <a:gd name="T30" fmla="*/ 28 w 584"/>
                  <a:gd name="T31" fmla="*/ 55 h 1248"/>
                  <a:gd name="T32" fmla="*/ 584 w 584"/>
                  <a:gd name="T33" fmla="*/ 1248 h 1248"/>
                  <a:gd name="T34" fmla="*/ 192 w 584"/>
                  <a:gd name="T35" fmla="*/ 1169 h 1248"/>
                  <a:gd name="T36" fmla="*/ 101 w 584"/>
                  <a:gd name="T37" fmla="*/ 1050 h 1248"/>
                  <a:gd name="T38" fmla="*/ 219 w 584"/>
                  <a:gd name="T39" fmla="*/ 1050 h 1248"/>
                  <a:gd name="T40" fmla="*/ 192 w 584"/>
                  <a:gd name="T41" fmla="*/ 950 h 1248"/>
                  <a:gd name="T42" fmla="*/ 101 w 584"/>
                  <a:gd name="T43" fmla="*/ 831 h 1248"/>
                  <a:gd name="T44" fmla="*/ 219 w 584"/>
                  <a:gd name="T45" fmla="*/ 831 h 1248"/>
                  <a:gd name="T46" fmla="*/ 192 w 584"/>
                  <a:gd name="T47" fmla="*/ 740 h 1248"/>
                  <a:gd name="T48" fmla="*/ 101 w 584"/>
                  <a:gd name="T49" fmla="*/ 612 h 1248"/>
                  <a:gd name="T50" fmla="*/ 219 w 584"/>
                  <a:gd name="T51" fmla="*/ 612 h 1248"/>
                  <a:gd name="T52" fmla="*/ 192 w 584"/>
                  <a:gd name="T53" fmla="*/ 520 h 1248"/>
                  <a:gd name="T54" fmla="*/ 101 w 584"/>
                  <a:gd name="T55" fmla="*/ 402 h 1248"/>
                  <a:gd name="T56" fmla="*/ 219 w 584"/>
                  <a:gd name="T57" fmla="*/ 402 h 1248"/>
                  <a:gd name="T58" fmla="*/ 192 w 584"/>
                  <a:gd name="T59" fmla="*/ 301 h 1248"/>
                  <a:gd name="T60" fmla="*/ 101 w 584"/>
                  <a:gd name="T61" fmla="*/ 183 h 1248"/>
                  <a:gd name="T62" fmla="*/ 219 w 584"/>
                  <a:gd name="T63" fmla="*/ 183 h 1248"/>
                  <a:gd name="T64" fmla="*/ 383 w 584"/>
                  <a:gd name="T65" fmla="*/ 1169 h 1248"/>
                  <a:gd name="T66" fmla="*/ 292 w 584"/>
                  <a:gd name="T67" fmla="*/ 1050 h 1248"/>
                  <a:gd name="T68" fmla="*/ 411 w 584"/>
                  <a:gd name="T69" fmla="*/ 1050 h 1248"/>
                  <a:gd name="T70" fmla="*/ 383 w 584"/>
                  <a:gd name="T71" fmla="*/ 950 h 1248"/>
                  <a:gd name="T72" fmla="*/ 292 w 584"/>
                  <a:gd name="T73" fmla="*/ 831 h 1248"/>
                  <a:gd name="T74" fmla="*/ 411 w 584"/>
                  <a:gd name="T75" fmla="*/ 831 h 1248"/>
                  <a:gd name="T76" fmla="*/ 383 w 584"/>
                  <a:gd name="T77" fmla="*/ 740 h 1248"/>
                  <a:gd name="T78" fmla="*/ 292 w 584"/>
                  <a:gd name="T79" fmla="*/ 612 h 1248"/>
                  <a:gd name="T80" fmla="*/ 411 w 584"/>
                  <a:gd name="T81" fmla="*/ 612 h 1248"/>
                  <a:gd name="T82" fmla="*/ 383 w 584"/>
                  <a:gd name="T83" fmla="*/ 520 h 1248"/>
                  <a:gd name="T84" fmla="*/ 292 w 584"/>
                  <a:gd name="T85" fmla="*/ 402 h 1248"/>
                  <a:gd name="T86" fmla="*/ 411 w 584"/>
                  <a:gd name="T87" fmla="*/ 402 h 1248"/>
                  <a:gd name="T88" fmla="*/ 383 w 584"/>
                  <a:gd name="T89" fmla="*/ 301 h 1248"/>
                  <a:gd name="T90" fmla="*/ 292 w 584"/>
                  <a:gd name="T91" fmla="*/ 183 h 1248"/>
                  <a:gd name="T92" fmla="*/ 411 w 584"/>
                  <a:gd name="T93" fmla="*/ 183 h 1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584" h="1248">
                    <a:moveTo>
                      <a:pt x="584" y="1168"/>
                    </a:moveTo>
                    <a:cubicBezTo>
                      <a:pt x="581" y="1168"/>
                      <a:pt x="578" y="1169"/>
                      <a:pt x="575" y="1169"/>
                    </a:cubicBezTo>
                    <a:cubicBezTo>
                      <a:pt x="511" y="1169"/>
                      <a:pt x="511" y="1169"/>
                      <a:pt x="511" y="1169"/>
                    </a:cubicBezTo>
                    <a:cubicBezTo>
                      <a:pt x="493" y="1169"/>
                      <a:pt x="484" y="1160"/>
                      <a:pt x="484" y="1141"/>
                    </a:cubicBezTo>
                    <a:cubicBezTo>
                      <a:pt x="484" y="1050"/>
                      <a:pt x="484" y="1050"/>
                      <a:pt x="484" y="1050"/>
                    </a:cubicBezTo>
                    <a:cubicBezTo>
                      <a:pt x="484" y="1032"/>
                      <a:pt x="493" y="1023"/>
                      <a:pt x="511" y="1023"/>
                    </a:cubicBezTo>
                    <a:cubicBezTo>
                      <a:pt x="575" y="1023"/>
                      <a:pt x="575" y="1023"/>
                      <a:pt x="575" y="1023"/>
                    </a:cubicBezTo>
                    <a:cubicBezTo>
                      <a:pt x="578" y="1023"/>
                      <a:pt x="581" y="1023"/>
                      <a:pt x="584" y="1024"/>
                    </a:cubicBezTo>
                    <a:cubicBezTo>
                      <a:pt x="584" y="949"/>
                      <a:pt x="584" y="949"/>
                      <a:pt x="584" y="949"/>
                    </a:cubicBezTo>
                    <a:cubicBezTo>
                      <a:pt x="581" y="949"/>
                      <a:pt x="578" y="950"/>
                      <a:pt x="575" y="950"/>
                    </a:cubicBezTo>
                    <a:cubicBezTo>
                      <a:pt x="511" y="950"/>
                      <a:pt x="511" y="950"/>
                      <a:pt x="511" y="950"/>
                    </a:cubicBezTo>
                    <a:cubicBezTo>
                      <a:pt x="493" y="950"/>
                      <a:pt x="484" y="941"/>
                      <a:pt x="484" y="931"/>
                    </a:cubicBezTo>
                    <a:cubicBezTo>
                      <a:pt x="484" y="831"/>
                      <a:pt x="484" y="831"/>
                      <a:pt x="484" y="831"/>
                    </a:cubicBezTo>
                    <a:cubicBezTo>
                      <a:pt x="484" y="813"/>
                      <a:pt x="493" y="804"/>
                      <a:pt x="511" y="804"/>
                    </a:cubicBezTo>
                    <a:cubicBezTo>
                      <a:pt x="575" y="804"/>
                      <a:pt x="575" y="804"/>
                      <a:pt x="575" y="804"/>
                    </a:cubicBezTo>
                    <a:cubicBezTo>
                      <a:pt x="578" y="804"/>
                      <a:pt x="581" y="804"/>
                      <a:pt x="584" y="805"/>
                    </a:cubicBezTo>
                    <a:cubicBezTo>
                      <a:pt x="584" y="738"/>
                      <a:pt x="584" y="738"/>
                      <a:pt x="584" y="738"/>
                    </a:cubicBezTo>
                    <a:cubicBezTo>
                      <a:pt x="581" y="739"/>
                      <a:pt x="578" y="740"/>
                      <a:pt x="575" y="740"/>
                    </a:cubicBezTo>
                    <a:cubicBezTo>
                      <a:pt x="511" y="740"/>
                      <a:pt x="511" y="740"/>
                      <a:pt x="511" y="740"/>
                    </a:cubicBezTo>
                    <a:cubicBezTo>
                      <a:pt x="493" y="740"/>
                      <a:pt x="484" y="721"/>
                      <a:pt x="484" y="712"/>
                    </a:cubicBezTo>
                    <a:cubicBezTo>
                      <a:pt x="484" y="612"/>
                      <a:pt x="484" y="612"/>
                      <a:pt x="484" y="612"/>
                    </a:cubicBezTo>
                    <a:cubicBezTo>
                      <a:pt x="484" y="603"/>
                      <a:pt x="493" y="584"/>
                      <a:pt x="511" y="584"/>
                    </a:cubicBezTo>
                    <a:cubicBezTo>
                      <a:pt x="575" y="584"/>
                      <a:pt x="575" y="584"/>
                      <a:pt x="575" y="584"/>
                    </a:cubicBezTo>
                    <a:cubicBezTo>
                      <a:pt x="578" y="584"/>
                      <a:pt x="581" y="585"/>
                      <a:pt x="584" y="586"/>
                    </a:cubicBezTo>
                    <a:cubicBezTo>
                      <a:pt x="584" y="519"/>
                      <a:pt x="584" y="519"/>
                      <a:pt x="584" y="519"/>
                    </a:cubicBezTo>
                    <a:cubicBezTo>
                      <a:pt x="581" y="520"/>
                      <a:pt x="578" y="520"/>
                      <a:pt x="575" y="520"/>
                    </a:cubicBezTo>
                    <a:cubicBezTo>
                      <a:pt x="511" y="520"/>
                      <a:pt x="511" y="520"/>
                      <a:pt x="511" y="520"/>
                    </a:cubicBezTo>
                    <a:cubicBezTo>
                      <a:pt x="493" y="520"/>
                      <a:pt x="484" y="511"/>
                      <a:pt x="484" y="493"/>
                    </a:cubicBezTo>
                    <a:cubicBezTo>
                      <a:pt x="484" y="402"/>
                      <a:pt x="484" y="402"/>
                      <a:pt x="484" y="402"/>
                    </a:cubicBezTo>
                    <a:cubicBezTo>
                      <a:pt x="484" y="384"/>
                      <a:pt x="493" y="374"/>
                      <a:pt x="511" y="374"/>
                    </a:cubicBezTo>
                    <a:cubicBezTo>
                      <a:pt x="575" y="374"/>
                      <a:pt x="575" y="374"/>
                      <a:pt x="575" y="374"/>
                    </a:cubicBezTo>
                    <a:cubicBezTo>
                      <a:pt x="578" y="374"/>
                      <a:pt x="581" y="375"/>
                      <a:pt x="584" y="375"/>
                    </a:cubicBezTo>
                    <a:cubicBezTo>
                      <a:pt x="584" y="300"/>
                      <a:pt x="584" y="300"/>
                      <a:pt x="584" y="300"/>
                    </a:cubicBezTo>
                    <a:cubicBezTo>
                      <a:pt x="581" y="301"/>
                      <a:pt x="578" y="301"/>
                      <a:pt x="575" y="301"/>
                    </a:cubicBezTo>
                    <a:cubicBezTo>
                      <a:pt x="511" y="301"/>
                      <a:pt x="511" y="301"/>
                      <a:pt x="511" y="301"/>
                    </a:cubicBezTo>
                    <a:cubicBezTo>
                      <a:pt x="493" y="301"/>
                      <a:pt x="484" y="292"/>
                      <a:pt x="484" y="283"/>
                    </a:cubicBezTo>
                    <a:cubicBezTo>
                      <a:pt x="484" y="183"/>
                      <a:pt x="484" y="183"/>
                      <a:pt x="484" y="183"/>
                    </a:cubicBezTo>
                    <a:cubicBezTo>
                      <a:pt x="484" y="164"/>
                      <a:pt x="493" y="155"/>
                      <a:pt x="511" y="155"/>
                    </a:cubicBezTo>
                    <a:cubicBezTo>
                      <a:pt x="575" y="155"/>
                      <a:pt x="575" y="155"/>
                      <a:pt x="575" y="155"/>
                    </a:cubicBezTo>
                    <a:cubicBezTo>
                      <a:pt x="578" y="155"/>
                      <a:pt x="581" y="156"/>
                      <a:pt x="584" y="156"/>
                    </a:cubicBezTo>
                    <a:cubicBezTo>
                      <a:pt x="584" y="55"/>
                      <a:pt x="584" y="55"/>
                      <a:pt x="584" y="55"/>
                    </a:cubicBezTo>
                    <a:cubicBezTo>
                      <a:pt x="530" y="55"/>
                      <a:pt x="529" y="55"/>
                      <a:pt x="529" y="55"/>
                    </a:cubicBezTo>
                    <a:cubicBezTo>
                      <a:pt x="511" y="55"/>
                      <a:pt x="502" y="46"/>
                      <a:pt x="502" y="27"/>
                    </a:cubicBezTo>
                    <a:cubicBezTo>
                      <a:pt x="502" y="9"/>
                      <a:pt x="484" y="0"/>
                      <a:pt x="475" y="0"/>
                    </a:cubicBezTo>
                    <a:cubicBezTo>
                      <a:pt x="228" y="0"/>
                      <a:pt x="228" y="0"/>
                      <a:pt x="228" y="0"/>
                    </a:cubicBezTo>
                    <a:cubicBezTo>
                      <a:pt x="219" y="0"/>
                      <a:pt x="201" y="9"/>
                      <a:pt x="201" y="27"/>
                    </a:cubicBezTo>
                    <a:cubicBezTo>
                      <a:pt x="201" y="46"/>
                      <a:pt x="192" y="55"/>
                      <a:pt x="174" y="55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18" y="55"/>
                      <a:pt x="0" y="64"/>
                      <a:pt x="0" y="82"/>
                    </a:cubicBezTo>
                    <a:cubicBezTo>
                      <a:pt x="0" y="792"/>
                      <a:pt x="0" y="1108"/>
                      <a:pt x="0" y="1248"/>
                    </a:cubicBezTo>
                    <a:cubicBezTo>
                      <a:pt x="584" y="1248"/>
                      <a:pt x="584" y="1248"/>
                      <a:pt x="584" y="1248"/>
                    </a:cubicBezTo>
                    <a:lnTo>
                      <a:pt x="584" y="1168"/>
                    </a:lnTo>
                    <a:close/>
                    <a:moveTo>
                      <a:pt x="219" y="1141"/>
                    </a:moveTo>
                    <a:cubicBezTo>
                      <a:pt x="219" y="1160"/>
                      <a:pt x="210" y="1169"/>
                      <a:pt x="192" y="1169"/>
                    </a:cubicBezTo>
                    <a:cubicBezTo>
                      <a:pt x="128" y="1169"/>
                      <a:pt x="128" y="1169"/>
                      <a:pt x="128" y="1169"/>
                    </a:cubicBezTo>
                    <a:cubicBezTo>
                      <a:pt x="110" y="1169"/>
                      <a:pt x="101" y="1160"/>
                      <a:pt x="101" y="1141"/>
                    </a:cubicBezTo>
                    <a:cubicBezTo>
                      <a:pt x="101" y="1050"/>
                      <a:pt x="101" y="1050"/>
                      <a:pt x="101" y="1050"/>
                    </a:cubicBezTo>
                    <a:cubicBezTo>
                      <a:pt x="101" y="1032"/>
                      <a:pt x="110" y="1023"/>
                      <a:pt x="128" y="1023"/>
                    </a:cubicBezTo>
                    <a:cubicBezTo>
                      <a:pt x="192" y="1023"/>
                      <a:pt x="192" y="1023"/>
                      <a:pt x="192" y="1023"/>
                    </a:cubicBezTo>
                    <a:cubicBezTo>
                      <a:pt x="210" y="1023"/>
                      <a:pt x="219" y="1032"/>
                      <a:pt x="219" y="1050"/>
                    </a:cubicBezTo>
                    <a:cubicBezTo>
                      <a:pt x="219" y="1141"/>
                      <a:pt x="219" y="1141"/>
                      <a:pt x="219" y="1141"/>
                    </a:cubicBezTo>
                    <a:close/>
                    <a:moveTo>
                      <a:pt x="219" y="931"/>
                    </a:moveTo>
                    <a:cubicBezTo>
                      <a:pt x="219" y="941"/>
                      <a:pt x="210" y="950"/>
                      <a:pt x="192" y="950"/>
                    </a:cubicBezTo>
                    <a:cubicBezTo>
                      <a:pt x="128" y="950"/>
                      <a:pt x="128" y="950"/>
                      <a:pt x="128" y="950"/>
                    </a:cubicBezTo>
                    <a:cubicBezTo>
                      <a:pt x="110" y="950"/>
                      <a:pt x="101" y="941"/>
                      <a:pt x="101" y="931"/>
                    </a:cubicBezTo>
                    <a:cubicBezTo>
                      <a:pt x="101" y="831"/>
                      <a:pt x="101" y="831"/>
                      <a:pt x="101" y="831"/>
                    </a:cubicBezTo>
                    <a:cubicBezTo>
                      <a:pt x="101" y="813"/>
                      <a:pt x="110" y="804"/>
                      <a:pt x="128" y="804"/>
                    </a:cubicBezTo>
                    <a:cubicBezTo>
                      <a:pt x="192" y="804"/>
                      <a:pt x="192" y="804"/>
                      <a:pt x="192" y="804"/>
                    </a:cubicBezTo>
                    <a:cubicBezTo>
                      <a:pt x="210" y="804"/>
                      <a:pt x="219" y="813"/>
                      <a:pt x="219" y="831"/>
                    </a:cubicBezTo>
                    <a:cubicBezTo>
                      <a:pt x="219" y="931"/>
                      <a:pt x="219" y="931"/>
                      <a:pt x="219" y="931"/>
                    </a:cubicBezTo>
                    <a:close/>
                    <a:moveTo>
                      <a:pt x="219" y="712"/>
                    </a:moveTo>
                    <a:cubicBezTo>
                      <a:pt x="219" y="721"/>
                      <a:pt x="210" y="740"/>
                      <a:pt x="192" y="740"/>
                    </a:cubicBezTo>
                    <a:cubicBezTo>
                      <a:pt x="128" y="740"/>
                      <a:pt x="128" y="740"/>
                      <a:pt x="128" y="740"/>
                    </a:cubicBezTo>
                    <a:cubicBezTo>
                      <a:pt x="110" y="740"/>
                      <a:pt x="101" y="721"/>
                      <a:pt x="101" y="712"/>
                    </a:cubicBezTo>
                    <a:cubicBezTo>
                      <a:pt x="101" y="612"/>
                      <a:pt x="101" y="612"/>
                      <a:pt x="101" y="612"/>
                    </a:cubicBezTo>
                    <a:cubicBezTo>
                      <a:pt x="101" y="603"/>
                      <a:pt x="110" y="584"/>
                      <a:pt x="128" y="584"/>
                    </a:cubicBezTo>
                    <a:cubicBezTo>
                      <a:pt x="192" y="584"/>
                      <a:pt x="192" y="584"/>
                      <a:pt x="192" y="584"/>
                    </a:cubicBezTo>
                    <a:cubicBezTo>
                      <a:pt x="210" y="584"/>
                      <a:pt x="219" y="603"/>
                      <a:pt x="219" y="612"/>
                    </a:cubicBezTo>
                    <a:cubicBezTo>
                      <a:pt x="219" y="712"/>
                      <a:pt x="219" y="712"/>
                      <a:pt x="219" y="712"/>
                    </a:cubicBezTo>
                    <a:close/>
                    <a:moveTo>
                      <a:pt x="219" y="493"/>
                    </a:moveTo>
                    <a:cubicBezTo>
                      <a:pt x="219" y="511"/>
                      <a:pt x="210" y="520"/>
                      <a:pt x="192" y="520"/>
                    </a:cubicBezTo>
                    <a:cubicBezTo>
                      <a:pt x="128" y="520"/>
                      <a:pt x="128" y="520"/>
                      <a:pt x="128" y="520"/>
                    </a:cubicBezTo>
                    <a:cubicBezTo>
                      <a:pt x="110" y="520"/>
                      <a:pt x="101" y="511"/>
                      <a:pt x="101" y="493"/>
                    </a:cubicBezTo>
                    <a:cubicBezTo>
                      <a:pt x="101" y="402"/>
                      <a:pt x="101" y="402"/>
                      <a:pt x="101" y="402"/>
                    </a:cubicBezTo>
                    <a:cubicBezTo>
                      <a:pt x="101" y="384"/>
                      <a:pt x="110" y="374"/>
                      <a:pt x="128" y="374"/>
                    </a:cubicBezTo>
                    <a:cubicBezTo>
                      <a:pt x="192" y="374"/>
                      <a:pt x="192" y="374"/>
                      <a:pt x="192" y="374"/>
                    </a:cubicBezTo>
                    <a:cubicBezTo>
                      <a:pt x="210" y="374"/>
                      <a:pt x="219" y="384"/>
                      <a:pt x="219" y="402"/>
                    </a:cubicBezTo>
                    <a:cubicBezTo>
                      <a:pt x="219" y="493"/>
                      <a:pt x="219" y="493"/>
                      <a:pt x="219" y="493"/>
                    </a:cubicBezTo>
                    <a:close/>
                    <a:moveTo>
                      <a:pt x="219" y="283"/>
                    </a:moveTo>
                    <a:cubicBezTo>
                      <a:pt x="219" y="292"/>
                      <a:pt x="210" y="301"/>
                      <a:pt x="192" y="301"/>
                    </a:cubicBezTo>
                    <a:cubicBezTo>
                      <a:pt x="128" y="301"/>
                      <a:pt x="128" y="301"/>
                      <a:pt x="128" y="301"/>
                    </a:cubicBezTo>
                    <a:cubicBezTo>
                      <a:pt x="110" y="301"/>
                      <a:pt x="101" y="292"/>
                      <a:pt x="101" y="283"/>
                    </a:cubicBezTo>
                    <a:cubicBezTo>
                      <a:pt x="101" y="183"/>
                      <a:pt x="101" y="183"/>
                      <a:pt x="101" y="183"/>
                    </a:cubicBezTo>
                    <a:cubicBezTo>
                      <a:pt x="101" y="164"/>
                      <a:pt x="110" y="155"/>
                      <a:pt x="128" y="155"/>
                    </a:cubicBezTo>
                    <a:cubicBezTo>
                      <a:pt x="192" y="155"/>
                      <a:pt x="192" y="155"/>
                      <a:pt x="192" y="155"/>
                    </a:cubicBezTo>
                    <a:cubicBezTo>
                      <a:pt x="210" y="155"/>
                      <a:pt x="219" y="164"/>
                      <a:pt x="219" y="183"/>
                    </a:cubicBezTo>
                    <a:cubicBezTo>
                      <a:pt x="219" y="283"/>
                      <a:pt x="219" y="283"/>
                      <a:pt x="219" y="283"/>
                    </a:cubicBezTo>
                    <a:close/>
                    <a:moveTo>
                      <a:pt x="411" y="1141"/>
                    </a:moveTo>
                    <a:cubicBezTo>
                      <a:pt x="411" y="1160"/>
                      <a:pt x="402" y="1169"/>
                      <a:pt x="383" y="1169"/>
                    </a:cubicBezTo>
                    <a:cubicBezTo>
                      <a:pt x="320" y="1169"/>
                      <a:pt x="320" y="1169"/>
                      <a:pt x="320" y="1169"/>
                    </a:cubicBezTo>
                    <a:cubicBezTo>
                      <a:pt x="301" y="1169"/>
                      <a:pt x="292" y="1160"/>
                      <a:pt x="292" y="1141"/>
                    </a:cubicBezTo>
                    <a:cubicBezTo>
                      <a:pt x="292" y="1050"/>
                      <a:pt x="292" y="1050"/>
                      <a:pt x="292" y="1050"/>
                    </a:cubicBezTo>
                    <a:cubicBezTo>
                      <a:pt x="292" y="1032"/>
                      <a:pt x="301" y="1023"/>
                      <a:pt x="320" y="1023"/>
                    </a:cubicBezTo>
                    <a:cubicBezTo>
                      <a:pt x="383" y="1023"/>
                      <a:pt x="383" y="1023"/>
                      <a:pt x="383" y="1023"/>
                    </a:cubicBezTo>
                    <a:cubicBezTo>
                      <a:pt x="402" y="1023"/>
                      <a:pt x="411" y="1032"/>
                      <a:pt x="411" y="1050"/>
                    </a:cubicBezTo>
                    <a:cubicBezTo>
                      <a:pt x="411" y="1141"/>
                      <a:pt x="411" y="1141"/>
                      <a:pt x="411" y="1141"/>
                    </a:cubicBezTo>
                    <a:close/>
                    <a:moveTo>
                      <a:pt x="411" y="931"/>
                    </a:moveTo>
                    <a:cubicBezTo>
                      <a:pt x="411" y="941"/>
                      <a:pt x="402" y="950"/>
                      <a:pt x="383" y="950"/>
                    </a:cubicBezTo>
                    <a:cubicBezTo>
                      <a:pt x="320" y="950"/>
                      <a:pt x="320" y="950"/>
                      <a:pt x="320" y="950"/>
                    </a:cubicBezTo>
                    <a:cubicBezTo>
                      <a:pt x="301" y="950"/>
                      <a:pt x="292" y="941"/>
                      <a:pt x="292" y="931"/>
                    </a:cubicBezTo>
                    <a:cubicBezTo>
                      <a:pt x="292" y="831"/>
                      <a:pt x="292" y="831"/>
                      <a:pt x="292" y="831"/>
                    </a:cubicBezTo>
                    <a:cubicBezTo>
                      <a:pt x="292" y="813"/>
                      <a:pt x="301" y="804"/>
                      <a:pt x="320" y="804"/>
                    </a:cubicBezTo>
                    <a:cubicBezTo>
                      <a:pt x="383" y="804"/>
                      <a:pt x="383" y="804"/>
                      <a:pt x="383" y="804"/>
                    </a:cubicBezTo>
                    <a:cubicBezTo>
                      <a:pt x="402" y="804"/>
                      <a:pt x="411" y="813"/>
                      <a:pt x="411" y="831"/>
                    </a:cubicBezTo>
                    <a:cubicBezTo>
                      <a:pt x="411" y="931"/>
                      <a:pt x="411" y="931"/>
                      <a:pt x="411" y="931"/>
                    </a:cubicBezTo>
                    <a:close/>
                    <a:moveTo>
                      <a:pt x="411" y="712"/>
                    </a:moveTo>
                    <a:cubicBezTo>
                      <a:pt x="411" y="721"/>
                      <a:pt x="402" y="740"/>
                      <a:pt x="383" y="740"/>
                    </a:cubicBezTo>
                    <a:cubicBezTo>
                      <a:pt x="320" y="740"/>
                      <a:pt x="320" y="740"/>
                      <a:pt x="320" y="740"/>
                    </a:cubicBezTo>
                    <a:cubicBezTo>
                      <a:pt x="301" y="740"/>
                      <a:pt x="292" y="721"/>
                      <a:pt x="292" y="712"/>
                    </a:cubicBezTo>
                    <a:cubicBezTo>
                      <a:pt x="292" y="612"/>
                      <a:pt x="292" y="612"/>
                      <a:pt x="292" y="612"/>
                    </a:cubicBezTo>
                    <a:cubicBezTo>
                      <a:pt x="292" y="603"/>
                      <a:pt x="301" y="584"/>
                      <a:pt x="320" y="584"/>
                    </a:cubicBezTo>
                    <a:cubicBezTo>
                      <a:pt x="383" y="584"/>
                      <a:pt x="383" y="584"/>
                      <a:pt x="383" y="584"/>
                    </a:cubicBezTo>
                    <a:cubicBezTo>
                      <a:pt x="402" y="584"/>
                      <a:pt x="411" y="603"/>
                      <a:pt x="411" y="612"/>
                    </a:cubicBezTo>
                    <a:cubicBezTo>
                      <a:pt x="411" y="712"/>
                      <a:pt x="411" y="712"/>
                      <a:pt x="411" y="712"/>
                    </a:cubicBezTo>
                    <a:close/>
                    <a:moveTo>
                      <a:pt x="411" y="493"/>
                    </a:moveTo>
                    <a:cubicBezTo>
                      <a:pt x="411" y="511"/>
                      <a:pt x="402" y="520"/>
                      <a:pt x="383" y="520"/>
                    </a:cubicBezTo>
                    <a:cubicBezTo>
                      <a:pt x="320" y="520"/>
                      <a:pt x="320" y="520"/>
                      <a:pt x="320" y="520"/>
                    </a:cubicBezTo>
                    <a:cubicBezTo>
                      <a:pt x="301" y="520"/>
                      <a:pt x="292" y="511"/>
                      <a:pt x="292" y="493"/>
                    </a:cubicBezTo>
                    <a:cubicBezTo>
                      <a:pt x="292" y="402"/>
                      <a:pt x="292" y="402"/>
                      <a:pt x="292" y="402"/>
                    </a:cubicBezTo>
                    <a:cubicBezTo>
                      <a:pt x="292" y="384"/>
                      <a:pt x="301" y="374"/>
                      <a:pt x="320" y="374"/>
                    </a:cubicBezTo>
                    <a:cubicBezTo>
                      <a:pt x="383" y="374"/>
                      <a:pt x="383" y="374"/>
                      <a:pt x="383" y="374"/>
                    </a:cubicBezTo>
                    <a:cubicBezTo>
                      <a:pt x="402" y="374"/>
                      <a:pt x="411" y="384"/>
                      <a:pt x="411" y="402"/>
                    </a:cubicBezTo>
                    <a:cubicBezTo>
                      <a:pt x="411" y="493"/>
                      <a:pt x="411" y="493"/>
                      <a:pt x="411" y="493"/>
                    </a:cubicBezTo>
                    <a:close/>
                    <a:moveTo>
                      <a:pt x="411" y="283"/>
                    </a:moveTo>
                    <a:cubicBezTo>
                      <a:pt x="411" y="292"/>
                      <a:pt x="402" y="301"/>
                      <a:pt x="383" y="301"/>
                    </a:cubicBezTo>
                    <a:cubicBezTo>
                      <a:pt x="320" y="301"/>
                      <a:pt x="320" y="301"/>
                      <a:pt x="320" y="301"/>
                    </a:cubicBezTo>
                    <a:cubicBezTo>
                      <a:pt x="301" y="301"/>
                      <a:pt x="292" y="292"/>
                      <a:pt x="292" y="283"/>
                    </a:cubicBezTo>
                    <a:cubicBezTo>
                      <a:pt x="292" y="183"/>
                      <a:pt x="292" y="183"/>
                      <a:pt x="292" y="183"/>
                    </a:cubicBezTo>
                    <a:cubicBezTo>
                      <a:pt x="292" y="164"/>
                      <a:pt x="301" y="155"/>
                      <a:pt x="320" y="155"/>
                    </a:cubicBezTo>
                    <a:cubicBezTo>
                      <a:pt x="383" y="155"/>
                      <a:pt x="383" y="155"/>
                      <a:pt x="383" y="155"/>
                    </a:cubicBezTo>
                    <a:cubicBezTo>
                      <a:pt x="402" y="155"/>
                      <a:pt x="411" y="164"/>
                      <a:pt x="411" y="183"/>
                    </a:cubicBezTo>
                    <a:cubicBezTo>
                      <a:pt x="411" y="283"/>
                      <a:pt x="411" y="283"/>
                      <a:pt x="411" y="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1" dirty="0"/>
              </a:p>
            </p:txBody>
          </p:sp>
        </p:grpSp>
        <p:grpSp>
          <p:nvGrpSpPr>
            <p:cNvPr id="716" name="Group 715"/>
            <p:cNvGrpSpPr/>
            <p:nvPr/>
          </p:nvGrpSpPr>
          <p:grpSpPr bwMode="gray">
            <a:xfrm>
              <a:off x="465031" y="2641418"/>
              <a:ext cx="2493683" cy="644464"/>
              <a:chOff x="478283" y="2601662"/>
              <a:chExt cx="2493683" cy="644464"/>
            </a:xfrm>
          </p:grpSpPr>
          <p:grpSp>
            <p:nvGrpSpPr>
              <p:cNvPr id="348" name="Group 347"/>
              <p:cNvGrpSpPr/>
              <p:nvPr/>
            </p:nvGrpSpPr>
            <p:grpSpPr bwMode="gray">
              <a:xfrm>
                <a:off x="478283" y="2601662"/>
                <a:ext cx="267369" cy="277459"/>
                <a:chOff x="546523" y="2673350"/>
                <a:chExt cx="402431" cy="417618"/>
              </a:xfrm>
            </p:grpSpPr>
            <p:sp>
              <p:nvSpPr>
                <p:cNvPr id="14" name="AutoShape 3"/>
                <p:cNvSpPr>
                  <a:spLocks noChangeAspect="1" noChangeArrowheads="1" noTextEdit="1"/>
                </p:cNvSpPr>
                <p:nvPr/>
              </p:nvSpPr>
              <p:spPr bwMode="gray">
                <a:xfrm>
                  <a:off x="546523" y="2673350"/>
                  <a:ext cx="402431" cy="4176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1" rIns="68580" bIns="34291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1" dirty="0"/>
                </a:p>
              </p:txBody>
            </p:sp>
            <p:grpSp>
              <p:nvGrpSpPr>
                <p:cNvPr id="347" name="Group 346"/>
                <p:cNvGrpSpPr/>
                <p:nvPr/>
              </p:nvGrpSpPr>
              <p:grpSpPr bwMode="gray">
                <a:xfrm>
                  <a:off x="546523" y="2673350"/>
                  <a:ext cx="402431" cy="417618"/>
                  <a:chOff x="546523" y="2673350"/>
                  <a:chExt cx="402431" cy="417618"/>
                </a:xfrm>
              </p:grpSpPr>
              <p:sp>
                <p:nvSpPr>
                  <p:cNvPr id="19" name="Rectangle 5"/>
                  <p:cNvSpPr>
                    <a:spLocks noChangeArrowheads="1"/>
                  </p:cNvSpPr>
                  <p:nvPr/>
                </p:nvSpPr>
                <p:spPr bwMode="gray">
                  <a:xfrm>
                    <a:off x="593166" y="3068189"/>
                    <a:ext cx="59659" cy="22779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  <p:sp>
                <p:nvSpPr>
                  <p:cNvPr id="20" name="Rectangle 6"/>
                  <p:cNvSpPr>
                    <a:spLocks noChangeArrowheads="1"/>
                  </p:cNvSpPr>
                  <p:nvPr/>
                </p:nvSpPr>
                <p:spPr bwMode="gray">
                  <a:xfrm>
                    <a:off x="843736" y="3068189"/>
                    <a:ext cx="58575" cy="22779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  <p:sp>
                <p:nvSpPr>
                  <p:cNvPr id="21" name="Freeform 7"/>
                  <p:cNvSpPr>
                    <a:spLocks/>
                  </p:cNvSpPr>
                  <p:nvPr/>
                </p:nvSpPr>
                <p:spPr bwMode="gray">
                  <a:xfrm>
                    <a:off x="546523" y="2673350"/>
                    <a:ext cx="402431" cy="403516"/>
                  </a:xfrm>
                  <a:custGeom>
                    <a:avLst/>
                    <a:gdLst>
                      <a:gd name="T0" fmla="*/ 1179 w 1179"/>
                      <a:gd name="T1" fmla="*/ 1096 h 1179"/>
                      <a:gd name="T2" fmla="*/ 1096 w 1179"/>
                      <a:gd name="T3" fmla="*/ 1179 h 1179"/>
                      <a:gd name="T4" fmla="*/ 83 w 1179"/>
                      <a:gd name="T5" fmla="*/ 1179 h 1179"/>
                      <a:gd name="T6" fmla="*/ 0 w 1179"/>
                      <a:gd name="T7" fmla="*/ 1096 h 1179"/>
                      <a:gd name="T8" fmla="*/ 0 w 1179"/>
                      <a:gd name="T9" fmla="*/ 83 h 1179"/>
                      <a:gd name="T10" fmla="*/ 83 w 1179"/>
                      <a:gd name="T11" fmla="*/ 0 h 1179"/>
                      <a:gd name="T12" fmla="*/ 1096 w 1179"/>
                      <a:gd name="T13" fmla="*/ 0 h 1179"/>
                      <a:gd name="T14" fmla="*/ 1179 w 1179"/>
                      <a:gd name="T15" fmla="*/ 83 h 1179"/>
                      <a:gd name="T16" fmla="*/ 1179 w 1179"/>
                      <a:gd name="T17" fmla="*/ 1096 h 11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79" h="1179">
                        <a:moveTo>
                          <a:pt x="1179" y="1096"/>
                        </a:moveTo>
                        <a:cubicBezTo>
                          <a:pt x="1179" y="1142"/>
                          <a:pt x="1142" y="1179"/>
                          <a:pt x="1096" y="1179"/>
                        </a:cubicBezTo>
                        <a:cubicBezTo>
                          <a:pt x="83" y="1179"/>
                          <a:pt x="83" y="1179"/>
                          <a:pt x="83" y="1179"/>
                        </a:cubicBezTo>
                        <a:cubicBezTo>
                          <a:pt x="37" y="1179"/>
                          <a:pt x="0" y="1142"/>
                          <a:pt x="0" y="1096"/>
                        </a:cubicBezTo>
                        <a:cubicBezTo>
                          <a:pt x="0" y="83"/>
                          <a:pt x="0" y="83"/>
                          <a:pt x="0" y="83"/>
                        </a:cubicBezTo>
                        <a:cubicBezTo>
                          <a:pt x="0" y="37"/>
                          <a:pt x="37" y="0"/>
                          <a:pt x="83" y="0"/>
                        </a:cubicBezTo>
                        <a:cubicBezTo>
                          <a:pt x="1096" y="0"/>
                          <a:pt x="1096" y="0"/>
                          <a:pt x="1096" y="0"/>
                        </a:cubicBezTo>
                        <a:cubicBezTo>
                          <a:pt x="1142" y="0"/>
                          <a:pt x="1179" y="37"/>
                          <a:pt x="1179" y="83"/>
                        </a:cubicBezTo>
                        <a:lnTo>
                          <a:pt x="1179" y="109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</p:grpSp>
            <p:grpSp>
              <p:nvGrpSpPr>
                <p:cNvPr id="346" name="Group 345"/>
                <p:cNvGrpSpPr/>
                <p:nvPr/>
              </p:nvGrpSpPr>
              <p:grpSpPr bwMode="gray">
                <a:xfrm>
                  <a:off x="584488" y="2712110"/>
                  <a:ext cx="326501" cy="326501"/>
                  <a:chOff x="584488" y="2712110"/>
                  <a:chExt cx="326501" cy="326501"/>
                </a:xfrm>
                <a:solidFill>
                  <a:schemeClr val="bg1"/>
                </a:solidFill>
              </p:grpSpPr>
              <p:sp>
                <p:nvSpPr>
                  <p:cNvPr id="36" name="Oval 21"/>
                  <p:cNvSpPr>
                    <a:spLocks noChangeArrowheads="1"/>
                  </p:cNvSpPr>
                  <p:nvPr/>
                </p:nvSpPr>
                <p:spPr bwMode="gray">
                  <a:xfrm>
                    <a:off x="683673" y="2846364"/>
                    <a:ext cx="56405" cy="56406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  <p:grpSp>
                <p:nvGrpSpPr>
                  <p:cNvPr id="38" name="Group 37"/>
                  <p:cNvGrpSpPr/>
                  <p:nvPr/>
                </p:nvGrpSpPr>
                <p:grpSpPr bwMode="gray">
                  <a:xfrm>
                    <a:off x="831951" y="2828097"/>
                    <a:ext cx="48811" cy="92938"/>
                    <a:chOff x="491545" y="2913064"/>
                    <a:chExt cx="71436" cy="136016"/>
                  </a:xfrm>
                  <a:grpFill/>
                </p:grpSpPr>
                <p:sp>
                  <p:nvSpPr>
                    <p:cNvPr id="29" name="Freeform 14"/>
                    <p:cNvSpPr>
                      <a:spLocks/>
                    </p:cNvSpPr>
                    <p:nvPr/>
                  </p:nvSpPr>
                  <p:spPr bwMode="gray">
                    <a:xfrm>
                      <a:off x="491545" y="2913064"/>
                      <a:ext cx="71436" cy="71436"/>
                    </a:xfrm>
                    <a:custGeom>
                      <a:avLst/>
                      <a:gdLst>
                        <a:gd name="T0" fmla="*/ 88 w 107"/>
                        <a:gd name="T1" fmla="*/ 88 h 107"/>
                        <a:gd name="T2" fmla="*/ 19 w 107"/>
                        <a:gd name="T3" fmla="*/ 88 h 107"/>
                        <a:gd name="T4" fmla="*/ 19 w 107"/>
                        <a:gd name="T5" fmla="*/ 19 h 107"/>
                        <a:gd name="T6" fmla="*/ 88 w 107"/>
                        <a:gd name="T7" fmla="*/ 19 h 107"/>
                        <a:gd name="T8" fmla="*/ 88 w 107"/>
                        <a:gd name="T9" fmla="*/ 88 h 10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07" h="107">
                          <a:moveTo>
                            <a:pt x="88" y="88"/>
                          </a:moveTo>
                          <a:cubicBezTo>
                            <a:pt x="69" y="107"/>
                            <a:pt x="38" y="107"/>
                            <a:pt x="19" y="88"/>
                          </a:cubicBezTo>
                          <a:cubicBezTo>
                            <a:pt x="0" y="69"/>
                            <a:pt x="0" y="38"/>
                            <a:pt x="19" y="19"/>
                          </a:cubicBezTo>
                          <a:cubicBezTo>
                            <a:pt x="38" y="0"/>
                            <a:pt x="69" y="0"/>
                            <a:pt x="88" y="19"/>
                          </a:cubicBezTo>
                          <a:cubicBezTo>
                            <a:pt x="107" y="38"/>
                            <a:pt x="107" y="69"/>
                            <a:pt x="88" y="88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68580" tIns="34291" rIns="68580" bIns="34291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351" dirty="0"/>
                    </a:p>
                  </p:txBody>
                </p:sp>
                <p:sp>
                  <p:nvSpPr>
                    <p:cNvPr id="37" name="Rectangle: Rounded Corners 36"/>
                    <p:cNvSpPr/>
                    <p:nvPr/>
                  </p:nvSpPr>
                  <p:spPr bwMode="gray">
                    <a:xfrm>
                      <a:off x="512318" y="2941313"/>
                      <a:ext cx="27432" cy="107767"/>
                    </a:xfrm>
                    <a:prstGeom prst="roundRect">
                      <a:avLst>
                        <a:gd name="adj" fmla="val 50000"/>
                      </a:avLst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68580" tIns="34291" rIns="68580" bIns="34291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351" dirty="0"/>
                    </a:p>
                  </p:txBody>
                </p:sp>
              </p:grpSp>
              <p:sp>
                <p:nvSpPr>
                  <p:cNvPr id="41" name="Frame 40"/>
                  <p:cNvSpPr/>
                  <p:nvPr/>
                </p:nvSpPr>
                <p:spPr bwMode="gray">
                  <a:xfrm>
                    <a:off x="584488" y="2712110"/>
                    <a:ext cx="326501" cy="326501"/>
                  </a:xfrm>
                  <a:prstGeom prst="frame">
                    <a:avLst>
                      <a:gd name="adj1" fmla="val 3032"/>
                    </a:avLst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  <p:sp>
                <p:nvSpPr>
                  <p:cNvPr id="42" name="Circle: Hollow 41"/>
                  <p:cNvSpPr/>
                  <p:nvPr/>
                </p:nvSpPr>
                <p:spPr bwMode="gray">
                  <a:xfrm>
                    <a:off x="658182" y="2820873"/>
                    <a:ext cx="107388" cy="107388"/>
                  </a:xfrm>
                  <a:prstGeom prst="donut">
                    <a:avLst>
                      <a:gd name="adj" fmla="val 9848"/>
                    </a:avLst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</p:grpSp>
          </p:grpSp>
          <p:grpSp>
            <p:nvGrpSpPr>
              <p:cNvPr id="349" name="Group 348"/>
              <p:cNvGrpSpPr/>
              <p:nvPr/>
            </p:nvGrpSpPr>
            <p:grpSpPr bwMode="gray">
              <a:xfrm>
                <a:off x="796328" y="2601662"/>
                <a:ext cx="267369" cy="277459"/>
                <a:chOff x="546523" y="2673350"/>
                <a:chExt cx="402431" cy="417618"/>
              </a:xfrm>
            </p:grpSpPr>
            <p:sp>
              <p:nvSpPr>
                <p:cNvPr id="350" name="AutoShape 3"/>
                <p:cNvSpPr>
                  <a:spLocks noChangeAspect="1" noChangeArrowheads="1" noTextEdit="1"/>
                </p:cNvSpPr>
                <p:nvPr/>
              </p:nvSpPr>
              <p:spPr bwMode="gray">
                <a:xfrm>
                  <a:off x="546523" y="2673350"/>
                  <a:ext cx="402431" cy="4176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1" rIns="68580" bIns="34291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1" dirty="0"/>
                </a:p>
              </p:txBody>
            </p:sp>
            <p:grpSp>
              <p:nvGrpSpPr>
                <p:cNvPr id="351" name="Group 350"/>
                <p:cNvGrpSpPr/>
                <p:nvPr/>
              </p:nvGrpSpPr>
              <p:grpSpPr bwMode="gray">
                <a:xfrm>
                  <a:off x="546523" y="2673350"/>
                  <a:ext cx="402431" cy="417618"/>
                  <a:chOff x="546523" y="2673350"/>
                  <a:chExt cx="402431" cy="417618"/>
                </a:xfrm>
              </p:grpSpPr>
              <p:sp>
                <p:nvSpPr>
                  <p:cNvPr id="359" name="Rectangle 5"/>
                  <p:cNvSpPr>
                    <a:spLocks noChangeArrowheads="1"/>
                  </p:cNvSpPr>
                  <p:nvPr/>
                </p:nvSpPr>
                <p:spPr bwMode="gray">
                  <a:xfrm>
                    <a:off x="593166" y="3068189"/>
                    <a:ext cx="59659" cy="22779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  <p:sp>
                <p:nvSpPr>
                  <p:cNvPr id="360" name="Rectangle 6"/>
                  <p:cNvSpPr>
                    <a:spLocks noChangeArrowheads="1"/>
                  </p:cNvSpPr>
                  <p:nvPr/>
                </p:nvSpPr>
                <p:spPr bwMode="gray">
                  <a:xfrm>
                    <a:off x="843736" y="3068189"/>
                    <a:ext cx="58575" cy="22779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  <p:sp>
                <p:nvSpPr>
                  <p:cNvPr id="361" name="Freeform 7"/>
                  <p:cNvSpPr>
                    <a:spLocks/>
                  </p:cNvSpPr>
                  <p:nvPr/>
                </p:nvSpPr>
                <p:spPr bwMode="gray">
                  <a:xfrm>
                    <a:off x="546523" y="2673350"/>
                    <a:ext cx="402431" cy="403516"/>
                  </a:xfrm>
                  <a:custGeom>
                    <a:avLst/>
                    <a:gdLst>
                      <a:gd name="T0" fmla="*/ 1179 w 1179"/>
                      <a:gd name="T1" fmla="*/ 1096 h 1179"/>
                      <a:gd name="T2" fmla="*/ 1096 w 1179"/>
                      <a:gd name="T3" fmla="*/ 1179 h 1179"/>
                      <a:gd name="T4" fmla="*/ 83 w 1179"/>
                      <a:gd name="T5" fmla="*/ 1179 h 1179"/>
                      <a:gd name="T6" fmla="*/ 0 w 1179"/>
                      <a:gd name="T7" fmla="*/ 1096 h 1179"/>
                      <a:gd name="T8" fmla="*/ 0 w 1179"/>
                      <a:gd name="T9" fmla="*/ 83 h 1179"/>
                      <a:gd name="T10" fmla="*/ 83 w 1179"/>
                      <a:gd name="T11" fmla="*/ 0 h 1179"/>
                      <a:gd name="T12" fmla="*/ 1096 w 1179"/>
                      <a:gd name="T13" fmla="*/ 0 h 1179"/>
                      <a:gd name="T14" fmla="*/ 1179 w 1179"/>
                      <a:gd name="T15" fmla="*/ 83 h 1179"/>
                      <a:gd name="T16" fmla="*/ 1179 w 1179"/>
                      <a:gd name="T17" fmla="*/ 1096 h 11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79" h="1179">
                        <a:moveTo>
                          <a:pt x="1179" y="1096"/>
                        </a:moveTo>
                        <a:cubicBezTo>
                          <a:pt x="1179" y="1142"/>
                          <a:pt x="1142" y="1179"/>
                          <a:pt x="1096" y="1179"/>
                        </a:cubicBezTo>
                        <a:cubicBezTo>
                          <a:pt x="83" y="1179"/>
                          <a:pt x="83" y="1179"/>
                          <a:pt x="83" y="1179"/>
                        </a:cubicBezTo>
                        <a:cubicBezTo>
                          <a:pt x="37" y="1179"/>
                          <a:pt x="0" y="1142"/>
                          <a:pt x="0" y="1096"/>
                        </a:cubicBezTo>
                        <a:cubicBezTo>
                          <a:pt x="0" y="83"/>
                          <a:pt x="0" y="83"/>
                          <a:pt x="0" y="83"/>
                        </a:cubicBezTo>
                        <a:cubicBezTo>
                          <a:pt x="0" y="37"/>
                          <a:pt x="37" y="0"/>
                          <a:pt x="83" y="0"/>
                        </a:cubicBezTo>
                        <a:cubicBezTo>
                          <a:pt x="1096" y="0"/>
                          <a:pt x="1096" y="0"/>
                          <a:pt x="1096" y="0"/>
                        </a:cubicBezTo>
                        <a:cubicBezTo>
                          <a:pt x="1142" y="0"/>
                          <a:pt x="1179" y="37"/>
                          <a:pt x="1179" y="83"/>
                        </a:cubicBezTo>
                        <a:lnTo>
                          <a:pt x="1179" y="109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</p:grpSp>
            <p:grpSp>
              <p:nvGrpSpPr>
                <p:cNvPr id="352" name="Group 351"/>
                <p:cNvGrpSpPr/>
                <p:nvPr/>
              </p:nvGrpSpPr>
              <p:grpSpPr bwMode="gray">
                <a:xfrm>
                  <a:off x="584488" y="2712110"/>
                  <a:ext cx="326501" cy="326501"/>
                  <a:chOff x="584488" y="2712110"/>
                  <a:chExt cx="326501" cy="326501"/>
                </a:xfrm>
                <a:solidFill>
                  <a:schemeClr val="bg1"/>
                </a:solidFill>
              </p:grpSpPr>
              <p:sp>
                <p:nvSpPr>
                  <p:cNvPr id="353" name="Oval 21"/>
                  <p:cNvSpPr>
                    <a:spLocks noChangeArrowheads="1"/>
                  </p:cNvSpPr>
                  <p:nvPr/>
                </p:nvSpPr>
                <p:spPr bwMode="gray">
                  <a:xfrm>
                    <a:off x="683673" y="2846364"/>
                    <a:ext cx="56405" cy="56406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  <p:grpSp>
                <p:nvGrpSpPr>
                  <p:cNvPr id="354" name="Group 353"/>
                  <p:cNvGrpSpPr/>
                  <p:nvPr/>
                </p:nvGrpSpPr>
                <p:grpSpPr bwMode="gray">
                  <a:xfrm>
                    <a:off x="831951" y="2828097"/>
                    <a:ext cx="48811" cy="92938"/>
                    <a:chOff x="491545" y="2913064"/>
                    <a:chExt cx="71436" cy="136016"/>
                  </a:xfrm>
                  <a:grpFill/>
                </p:grpSpPr>
                <p:sp>
                  <p:nvSpPr>
                    <p:cNvPr id="357" name="Freeform 14"/>
                    <p:cNvSpPr>
                      <a:spLocks/>
                    </p:cNvSpPr>
                    <p:nvPr/>
                  </p:nvSpPr>
                  <p:spPr bwMode="gray">
                    <a:xfrm>
                      <a:off x="491545" y="2913064"/>
                      <a:ext cx="71436" cy="71436"/>
                    </a:xfrm>
                    <a:custGeom>
                      <a:avLst/>
                      <a:gdLst>
                        <a:gd name="T0" fmla="*/ 88 w 107"/>
                        <a:gd name="T1" fmla="*/ 88 h 107"/>
                        <a:gd name="T2" fmla="*/ 19 w 107"/>
                        <a:gd name="T3" fmla="*/ 88 h 107"/>
                        <a:gd name="T4" fmla="*/ 19 w 107"/>
                        <a:gd name="T5" fmla="*/ 19 h 107"/>
                        <a:gd name="T6" fmla="*/ 88 w 107"/>
                        <a:gd name="T7" fmla="*/ 19 h 107"/>
                        <a:gd name="T8" fmla="*/ 88 w 107"/>
                        <a:gd name="T9" fmla="*/ 88 h 10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07" h="107">
                          <a:moveTo>
                            <a:pt x="88" y="88"/>
                          </a:moveTo>
                          <a:cubicBezTo>
                            <a:pt x="69" y="107"/>
                            <a:pt x="38" y="107"/>
                            <a:pt x="19" y="88"/>
                          </a:cubicBezTo>
                          <a:cubicBezTo>
                            <a:pt x="0" y="69"/>
                            <a:pt x="0" y="38"/>
                            <a:pt x="19" y="19"/>
                          </a:cubicBezTo>
                          <a:cubicBezTo>
                            <a:pt x="38" y="0"/>
                            <a:pt x="69" y="0"/>
                            <a:pt x="88" y="19"/>
                          </a:cubicBezTo>
                          <a:cubicBezTo>
                            <a:pt x="107" y="38"/>
                            <a:pt x="107" y="69"/>
                            <a:pt x="88" y="88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68580" tIns="34291" rIns="68580" bIns="34291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351" dirty="0"/>
                    </a:p>
                  </p:txBody>
                </p:sp>
                <p:sp>
                  <p:nvSpPr>
                    <p:cNvPr id="358" name="Rectangle: Rounded Corners 357"/>
                    <p:cNvSpPr/>
                    <p:nvPr/>
                  </p:nvSpPr>
                  <p:spPr bwMode="gray">
                    <a:xfrm>
                      <a:off x="512318" y="2941313"/>
                      <a:ext cx="27432" cy="107767"/>
                    </a:xfrm>
                    <a:prstGeom prst="roundRect">
                      <a:avLst>
                        <a:gd name="adj" fmla="val 50000"/>
                      </a:avLst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68580" tIns="34291" rIns="68580" bIns="34291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351" dirty="0"/>
                    </a:p>
                  </p:txBody>
                </p:sp>
              </p:grpSp>
              <p:sp>
                <p:nvSpPr>
                  <p:cNvPr id="355" name="Frame 354"/>
                  <p:cNvSpPr/>
                  <p:nvPr/>
                </p:nvSpPr>
                <p:spPr bwMode="gray">
                  <a:xfrm>
                    <a:off x="584488" y="2712110"/>
                    <a:ext cx="326501" cy="326501"/>
                  </a:xfrm>
                  <a:prstGeom prst="frame">
                    <a:avLst>
                      <a:gd name="adj1" fmla="val 3032"/>
                    </a:avLst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  <p:sp>
                <p:nvSpPr>
                  <p:cNvPr id="356" name="Circle: Hollow 355"/>
                  <p:cNvSpPr/>
                  <p:nvPr/>
                </p:nvSpPr>
                <p:spPr bwMode="gray">
                  <a:xfrm>
                    <a:off x="658182" y="2820873"/>
                    <a:ext cx="107388" cy="107388"/>
                  </a:xfrm>
                  <a:prstGeom prst="donut">
                    <a:avLst>
                      <a:gd name="adj" fmla="val 9848"/>
                    </a:avLst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</p:grpSp>
          </p:grpSp>
          <p:grpSp>
            <p:nvGrpSpPr>
              <p:cNvPr id="362" name="Group 361"/>
              <p:cNvGrpSpPr/>
              <p:nvPr/>
            </p:nvGrpSpPr>
            <p:grpSpPr bwMode="gray">
              <a:xfrm>
                <a:off x="1114373" y="2601662"/>
                <a:ext cx="267369" cy="277459"/>
                <a:chOff x="546523" y="2673350"/>
                <a:chExt cx="402431" cy="417618"/>
              </a:xfrm>
            </p:grpSpPr>
            <p:sp>
              <p:nvSpPr>
                <p:cNvPr id="363" name="AutoShape 3"/>
                <p:cNvSpPr>
                  <a:spLocks noChangeAspect="1" noChangeArrowheads="1" noTextEdit="1"/>
                </p:cNvSpPr>
                <p:nvPr/>
              </p:nvSpPr>
              <p:spPr bwMode="gray">
                <a:xfrm>
                  <a:off x="546523" y="2673350"/>
                  <a:ext cx="402431" cy="4176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1" rIns="68580" bIns="34291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1" dirty="0"/>
                </a:p>
              </p:txBody>
            </p:sp>
            <p:grpSp>
              <p:nvGrpSpPr>
                <p:cNvPr id="364" name="Group 363"/>
                <p:cNvGrpSpPr/>
                <p:nvPr/>
              </p:nvGrpSpPr>
              <p:grpSpPr bwMode="gray">
                <a:xfrm>
                  <a:off x="546523" y="2673350"/>
                  <a:ext cx="402431" cy="417618"/>
                  <a:chOff x="546523" y="2673350"/>
                  <a:chExt cx="402431" cy="417618"/>
                </a:xfrm>
              </p:grpSpPr>
              <p:sp>
                <p:nvSpPr>
                  <p:cNvPr id="372" name="Rectangle 5"/>
                  <p:cNvSpPr>
                    <a:spLocks noChangeArrowheads="1"/>
                  </p:cNvSpPr>
                  <p:nvPr/>
                </p:nvSpPr>
                <p:spPr bwMode="gray">
                  <a:xfrm>
                    <a:off x="593166" y="3068189"/>
                    <a:ext cx="59659" cy="22779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  <p:sp>
                <p:nvSpPr>
                  <p:cNvPr id="373" name="Rectangle 6"/>
                  <p:cNvSpPr>
                    <a:spLocks noChangeArrowheads="1"/>
                  </p:cNvSpPr>
                  <p:nvPr/>
                </p:nvSpPr>
                <p:spPr bwMode="gray">
                  <a:xfrm>
                    <a:off x="843736" y="3068189"/>
                    <a:ext cx="58575" cy="22779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  <p:sp>
                <p:nvSpPr>
                  <p:cNvPr id="374" name="Freeform 7"/>
                  <p:cNvSpPr>
                    <a:spLocks/>
                  </p:cNvSpPr>
                  <p:nvPr/>
                </p:nvSpPr>
                <p:spPr bwMode="gray">
                  <a:xfrm>
                    <a:off x="546523" y="2673350"/>
                    <a:ext cx="402431" cy="403516"/>
                  </a:xfrm>
                  <a:custGeom>
                    <a:avLst/>
                    <a:gdLst>
                      <a:gd name="T0" fmla="*/ 1179 w 1179"/>
                      <a:gd name="T1" fmla="*/ 1096 h 1179"/>
                      <a:gd name="T2" fmla="*/ 1096 w 1179"/>
                      <a:gd name="T3" fmla="*/ 1179 h 1179"/>
                      <a:gd name="T4" fmla="*/ 83 w 1179"/>
                      <a:gd name="T5" fmla="*/ 1179 h 1179"/>
                      <a:gd name="T6" fmla="*/ 0 w 1179"/>
                      <a:gd name="T7" fmla="*/ 1096 h 1179"/>
                      <a:gd name="T8" fmla="*/ 0 w 1179"/>
                      <a:gd name="T9" fmla="*/ 83 h 1179"/>
                      <a:gd name="T10" fmla="*/ 83 w 1179"/>
                      <a:gd name="T11" fmla="*/ 0 h 1179"/>
                      <a:gd name="T12" fmla="*/ 1096 w 1179"/>
                      <a:gd name="T13" fmla="*/ 0 h 1179"/>
                      <a:gd name="T14" fmla="*/ 1179 w 1179"/>
                      <a:gd name="T15" fmla="*/ 83 h 1179"/>
                      <a:gd name="T16" fmla="*/ 1179 w 1179"/>
                      <a:gd name="T17" fmla="*/ 1096 h 11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79" h="1179">
                        <a:moveTo>
                          <a:pt x="1179" y="1096"/>
                        </a:moveTo>
                        <a:cubicBezTo>
                          <a:pt x="1179" y="1142"/>
                          <a:pt x="1142" y="1179"/>
                          <a:pt x="1096" y="1179"/>
                        </a:cubicBezTo>
                        <a:cubicBezTo>
                          <a:pt x="83" y="1179"/>
                          <a:pt x="83" y="1179"/>
                          <a:pt x="83" y="1179"/>
                        </a:cubicBezTo>
                        <a:cubicBezTo>
                          <a:pt x="37" y="1179"/>
                          <a:pt x="0" y="1142"/>
                          <a:pt x="0" y="1096"/>
                        </a:cubicBezTo>
                        <a:cubicBezTo>
                          <a:pt x="0" y="83"/>
                          <a:pt x="0" y="83"/>
                          <a:pt x="0" y="83"/>
                        </a:cubicBezTo>
                        <a:cubicBezTo>
                          <a:pt x="0" y="37"/>
                          <a:pt x="37" y="0"/>
                          <a:pt x="83" y="0"/>
                        </a:cubicBezTo>
                        <a:cubicBezTo>
                          <a:pt x="1096" y="0"/>
                          <a:pt x="1096" y="0"/>
                          <a:pt x="1096" y="0"/>
                        </a:cubicBezTo>
                        <a:cubicBezTo>
                          <a:pt x="1142" y="0"/>
                          <a:pt x="1179" y="37"/>
                          <a:pt x="1179" y="83"/>
                        </a:cubicBezTo>
                        <a:lnTo>
                          <a:pt x="1179" y="109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</p:grpSp>
            <p:grpSp>
              <p:nvGrpSpPr>
                <p:cNvPr id="365" name="Group 364"/>
                <p:cNvGrpSpPr/>
                <p:nvPr/>
              </p:nvGrpSpPr>
              <p:grpSpPr bwMode="gray">
                <a:xfrm>
                  <a:off x="584488" y="2712110"/>
                  <a:ext cx="326501" cy="326501"/>
                  <a:chOff x="584488" y="2712110"/>
                  <a:chExt cx="326501" cy="326501"/>
                </a:xfrm>
                <a:solidFill>
                  <a:schemeClr val="bg1"/>
                </a:solidFill>
              </p:grpSpPr>
              <p:sp>
                <p:nvSpPr>
                  <p:cNvPr id="366" name="Oval 21"/>
                  <p:cNvSpPr>
                    <a:spLocks noChangeArrowheads="1"/>
                  </p:cNvSpPr>
                  <p:nvPr/>
                </p:nvSpPr>
                <p:spPr bwMode="gray">
                  <a:xfrm>
                    <a:off x="683673" y="2846364"/>
                    <a:ext cx="56405" cy="56406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  <p:grpSp>
                <p:nvGrpSpPr>
                  <p:cNvPr id="367" name="Group 366"/>
                  <p:cNvGrpSpPr/>
                  <p:nvPr/>
                </p:nvGrpSpPr>
                <p:grpSpPr bwMode="gray">
                  <a:xfrm>
                    <a:off x="831951" y="2828097"/>
                    <a:ext cx="48811" cy="92938"/>
                    <a:chOff x="491545" y="2913064"/>
                    <a:chExt cx="71436" cy="136016"/>
                  </a:xfrm>
                  <a:grpFill/>
                </p:grpSpPr>
                <p:sp>
                  <p:nvSpPr>
                    <p:cNvPr id="370" name="Freeform 14"/>
                    <p:cNvSpPr>
                      <a:spLocks/>
                    </p:cNvSpPr>
                    <p:nvPr/>
                  </p:nvSpPr>
                  <p:spPr bwMode="gray">
                    <a:xfrm>
                      <a:off x="491545" y="2913064"/>
                      <a:ext cx="71436" cy="71436"/>
                    </a:xfrm>
                    <a:custGeom>
                      <a:avLst/>
                      <a:gdLst>
                        <a:gd name="T0" fmla="*/ 88 w 107"/>
                        <a:gd name="T1" fmla="*/ 88 h 107"/>
                        <a:gd name="T2" fmla="*/ 19 w 107"/>
                        <a:gd name="T3" fmla="*/ 88 h 107"/>
                        <a:gd name="T4" fmla="*/ 19 w 107"/>
                        <a:gd name="T5" fmla="*/ 19 h 107"/>
                        <a:gd name="T6" fmla="*/ 88 w 107"/>
                        <a:gd name="T7" fmla="*/ 19 h 107"/>
                        <a:gd name="T8" fmla="*/ 88 w 107"/>
                        <a:gd name="T9" fmla="*/ 88 h 10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07" h="107">
                          <a:moveTo>
                            <a:pt x="88" y="88"/>
                          </a:moveTo>
                          <a:cubicBezTo>
                            <a:pt x="69" y="107"/>
                            <a:pt x="38" y="107"/>
                            <a:pt x="19" y="88"/>
                          </a:cubicBezTo>
                          <a:cubicBezTo>
                            <a:pt x="0" y="69"/>
                            <a:pt x="0" y="38"/>
                            <a:pt x="19" y="19"/>
                          </a:cubicBezTo>
                          <a:cubicBezTo>
                            <a:pt x="38" y="0"/>
                            <a:pt x="69" y="0"/>
                            <a:pt x="88" y="19"/>
                          </a:cubicBezTo>
                          <a:cubicBezTo>
                            <a:pt x="107" y="38"/>
                            <a:pt x="107" y="69"/>
                            <a:pt x="88" y="88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68580" tIns="34291" rIns="68580" bIns="34291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351" dirty="0"/>
                    </a:p>
                  </p:txBody>
                </p:sp>
                <p:sp>
                  <p:nvSpPr>
                    <p:cNvPr id="371" name="Rectangle: Rounded Corners 370"/>
                    <p:cNvSpPr/>
                    <p:nvPr/>
                  </p:nvSpPr>
                  <p:spPr bwMode="gray">
                    <a:xfrm>
                      <a:off x="512318" y="2941313"/>
                      <a:ext cx="27432" cy="107767"/>
                    </a:xfrm>
                    <a:prstGeom prst="roundRect">
                      <a:avLst>
                        <a:gd name="adj" fmla="val 50000"/>
                      </a:avLst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68580" tIns="34291" rIns="68580" bIns="34291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351" dirty="0"/>
                    </a:p>
                  </p:txBody>
                </p:sp>
              </p:grpSp>
              <p:sp>
                <p:nvSpPr>
                  <p:cNvPr id="368" name="Frame 367"/>
                  <p:cNvSpPr/>
                  <p:nvPr/>
                </p:nvSpPr>
                <p:spPr bwMode="gray">
                  <a:xfrm>
                    <a:off x="584488" y="2712110"/>
                    <a:ext cx="326501" cy="326501"/>
                  </a:xfrm>
                  <a:prstGeom prst="frame">
                    <a:avLst>
                      <a:gd name="adj1" fmla="val 3032"/>
                    </a:avLst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  <p:sp>
                <p:nvSpPr>
                  <p:cNvPr id="369" name="Circle: Hollow 368"/>
                  <p:cNvSpPr/>
                  <p:nvPr/>
                </p:nvSpPr>
                <p:spPr bwMode="gray">
                  <a:xfrm>
                    <a:off x="658182" y="2820873"/>
                    <a:ext cx="107388" cy="107388"/>
                  </a:xfrm>
                  <a:prstGeom prst="donut">
                    <a:avLst>
                      <a:gd name="adj" fmla="val 9848"/>
                    </a:avLst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</p:grpSp>
          </p:grpSp>
          <p:grpSp>
            <p:nvGrpSpPr>
              <p:cNvPr id="375" name="Group 374"/>
              <p:cNvGrpSpPr/>
              <p:nvPr/>
            </p:nvGrpSpPr>
            <p:grpSpPr bwMode="gray">
              <a:xfrm>
                <a:off x="1432418" y="2601662"/>
                <a:ext cx="267369" cy="277459"/>
                <a:chOff x="546523" y="2673350"/>
                <a:chExt cx="402431" cy="417618"/>
              </a:xfrm>
            </p:grpSpPr>
            <p:sp>
              <p:nvSpPr>
                <p:cNvPr id="376" name="AutoShape 3"/>
                <p:cNvSpPr>
                  <a:spLocks noChangeAspect="1" noChangeArrowheads="1" noTextEdit="1"/>
                </p:cNvSpPr>
                <p:nvPr/>
              </p:nvSpPr>
              <p:spPr bwMode="gray">
                <a:xfrm>
                  <a:off x="546523" y="2673350"/>
                  <a:ext cx="402431" cy="4176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1" rIns="68580" bIns="34291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1" dirty="0"/>
                </a:p>
              </p:txBody>
            </p:sp>
            <p:grpSp>
              <p:nvGrpSpPr>
                <p:cNvPr id="377" name="Group 376"/>
                <p:cNvGrpSpPr/>
                <p:nvPr/>
              </p:nvGrpSpPr>
              <p:grpSpPr bwMode="gray">
                <a:xfrm>
                  <a:off x="546523" y="2673350"/>
                  <a:ext cx="402431" cy="417618"/>
                  <a:chOff x="546523" y="2673350"/>
                  <a:chExt cx="402431" cy="417618"/>
                </a:xfrm>
              </p:grpSpPr>
              <p:sp>
                <p:nvSpPr>
                  <p:cNvPr id="385" name="Rectangle 5"/>
                  <p:cNvSpPr>
                    <a:spLocks noChangeArrowheads="1"/>
                  </p:cNvSpPr>
                  <p:nvPr/>
                </p:nvSpPr>
                <p:spPr bwMode="gray">
                  <a:xfrm>
                    <a:off x="593166" y="3068189"/>
                    <a:ext cx="59659" cy="22779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  <p:sp>
                <p:nvSpPr>
                  <p:cNvPr id="386" name="Rectangle 6"/>
                  <p:cNvSpPr>
                    <a:spLocks noChangeArrowheads="1"/>
                  </p:cNvSpPr>
                  <p:nvPr/>
                </p:nvSpPr>
                <p:spPr bwMode="gray">
                  <a:xfrm>
                    <a:off x="843736" y="3068189"/>
                    <a:ext cx="58575" cy="22779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  <p:sp>
                <p:nvSpPr>
                  <p:cNvPr id="387" name="Freeform 7"/>
                  <p:cNvSpPr>
                    <a:spLocks/>
                  </p:cNvSpPr>
                  <p:nvPr/>
                </p:nvSpPr>
                <p:spPr bwMode="gray">
                  <a:xfrm>
                    <a:off x="546523" y="2673350"/>
                    <a:ext cx="402431" cy="403516"/>
                  </a:xfrm>
                  <a:custGeom>
                    <a:avLst/>
                    <a:gdLst>
                      <a:gd name="T0" fmla="*/ 1179 w 1179"/>
                      <a:gd name="T1" fmla="*/ 1096 h 1179"/>
                      <a:gd name="T2" fmla="*/ 1096 w 1179"/>
                      <a:gd name="T3" fmla="*/ 1179 h 1179"/>
                      <a:gd name="T4" fmla="*/ 83 w 1179"/>
                      <a:gd name="T5" fmla="*/ 1179 h 1179"/>
                      <a:gd name="T6" fmla="*/ 0 w 1179"/>
                      <a:gd name="T7" fmla="*/ 1096 h 1179"/>
                      <a:gd name="T8" fmla="*/ 0 w 1179"/>
                      <a:gd name="T9" fmla="*/ 83 h 1179"/>
                      <a:gd name="T10" fmla="*/ 83 w 1179"/>
                      <a:gd name="T11" fmla="*/ 0 h 1179"/>
                      <a:gd name="T12" fmla="*/ 1096 w 1179"/>
                      <a:gd name="T13" fmla="*/ 0 h 1179"/>
                      <a:gd name="T14" fmla="*/ 1179 w 1179"/>
                      <a:gd name="T15" fmla="*/ 83 h 1179"/>
                      <a:gd name="T16" fmla="*/ 1179 w 1179"/>
                      <a:gd name="T17" fmla="*/ 1096 h 11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79" h="1179">
                        <a:moveTo>
                          <a:pt x="1179" y="1096"/>
                        </a:moveTo>
                        <a:cubicBezTo>
                          <a:pt x="1179" y="1142"/>
                          <a:pt x="1142" y="1179"/>
                          <a:pt x="1096" y="1179"/>
                        </a:cubicBezTo>
                        <a:cubicBezTo>
                          <a:pt x="83" y="1179"/>
                          <a:pt x="83" y="1179"/>
                          <a:pt x="83" y="1179"/>
                        </a:cubicBezTo>
                        <a:cubicBezTo>
                          <a:pt x="37" y="1179"/>
                          <a:pt x="0" y="1142"/>
                          <a:pt x="0" y="1096"/>
                        </a:cubicBezTo>
                        <a:cubicBezTo>
                          <a:pt x="0" y="83"/>
                          <a:pt x="0" y="83"/>
                          <a:pt x="0" y="83"/>
                        </a:cubicBezTo>
                        <a:cubicBezTo>
                          <a:pt x="0" y="37"/>
                          <a:pt x="37" y="0"/>
                          <a:pt x="83" y="0"/>
                        </a:cubicBezTo>
                        <a:cubicBezTo>
                          <a:pt x="1096" y="0"/>
                          <a:pt x="1096" y="0"/>
                          <a:pt x="1096" y="0"/>
                        </a:cubicBezTo>
                        <a:cubicBezTo>
                          <a:pt x="1142" y="0"/>
                          <a:pt x="1179" y="37"/>
                          <a:pt x="1179" y="83"/>
                        </a:cubicBezTo>
                        <a:lnTo>
                          <a:pt x="1179" y="109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</p:grpSp>
            <p:grpSp>
              <p:nvGrpSpPr>
                <p:cNvPr id="378" name="Group 377"/>
                <p:cNvGrpSpPr/>
                <p:nvPr/>
              </p:nvGrpSpPr>
              <p:grpSpPr bwMode="gray">
                <a:xfrm>
                  <a:off x="584488" y="2712110"/>
                  <a:ext cx="326501" cy="326501"/>
                  <a:chOff x="584488" y="2712110"/>
                  <a:chExt cx="326501" cy="326501"/>
                </a:xfrm>
                <a:solidFill>
                  <a:schemeClr val="bg1"/>
                </a:solidFill>
              </p:grpSpPr>
              <p:sp>
                <p:nvSpPr>
                  <p:cNvPr id="379" name="Oval 21"/>
                  <p:cNvSpPr>
                    <a:spLocks noChangeArrowheads="1"/>
                  </p:cNvSpPr>
                  <p:nvPr/>
                </p:nvSpPr>
                <p:spPr bwMode="gray">
                  <a:xfrm>
                    <a:off x="683673" y="2846364"/>
                    <a:ext cx="56405" cy="56406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  <p:grpSp>
                <p:nvGrpSpPr>
                  <p:cNvPr id="380" name="Group 379"/>
                  <p:cNvGrpSpPr/>
                  <p:nvPr/>
                </p:nvGrpSpPr>
                <p:grpSpPr bwMode="gray">
                  <a:xfrm>
                    <a:off x="831951" y="2828097"/>
                    <a:ext cx="48811" cy="92938"/>
                    <a:chOff x="491545" y="2913064"/>
                    <a:chExt cx="71436" cy="136016"/>
                  </a:xfrm>
                  <a:grpFill/>
                </p:grpSpPr>
                <p:sp>
                  <p:nvSpPr>
                    <p:cNvPr id="383" name="Freeform 14"/>
                    <p:cNvSpPr>
                      <a:spLocks/>
                    </p:cNvSpPr>
                    <p:nvPr/>
                  </p:nvSpPr>
                  <p:spPr bwMode="gray">
                    <a:xfrm>
                      <a:off x="491545" y="2913064"/>
                      <a:ext cx="71436" cy="71436"/>
                    </a:xfrm>
                    <a:custGeom>
                      <a:avLst/>
                      <a:gdLst>
                        <a:gd name="T0" fmla="*/ 88 w 107"/>
                        <a:gd name="T1" fmla="*/ 88 h 107"/>
                        <a:gd name="T2" fmla="*/ 19 w 107"/>
                        <a:gd name="T3" fmla="*/ 88 h 107"/>
                        <a:gd name="T4" fmla="*/ 19 w 107"/>
                        <a:gd name="T5" fmla="*/ 19 h 107"/>
                        <a:gd name="T6" fmla="*/ 88 w 107"/>
                        <a:gd name="T7" fmla="*/ 19 h 107"/>
                        <a:gd name="T8" fmla="*/ 88 w 107"/>
                        <a:gd name="T9" fmla="*/ 88 h 10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07" h="107">
                          <a:moveTo>
                            <a:pt x="88" y="88"/>
                          </a:moveTo>
                          <a:cubicBezTo>
                            <a:pt x="69" y="107"/>
                            <a:pt x="38" y="107"/>
                            <a:pt x="19" y="88"/>
                          </a:cubicBezTo>
                          <a:cubicBezTo>
                            <a:pt x="0" y="69"/>
                            <a:pt x="0" y="38"/>
                            <a:pt x="19" y="19"/>
                          </a:cubicBezTo>
                          <a:cubicBezTo>
                            <a:pt x="38" y="0"/>
                            <a:pt x="69" y="0"/>
                            <a:pt x="88" y="19"/>
                          </a:cubicBezTo>
                          <a:cubicBezTo>
                            <a:pt x="107" y="38"/>
                            <a:pt x="107" y="69"/>
                            <a:pt x="88" y="88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68580" tIns="34291" rIns="68580" bIns="34291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351" dirty="0"/>
                    </a:p>
                  </p:txBody>
                </p:sp>
                <p:sp>
                  <p:nvSpPr>
                    <p:cNvPr id="384" name="Rectangle: Rounded Corners 383"/>
                    <p:cNvSpPr/>
                    <p:nvPr/>
                  </p:nvSpPr>
                  <p:spPr bwMode="gray">
                    <a:xfrm>
                      <a:off x="512318" y="2941313"/>
                      <a:ext cx="27432" cy="107767"/>
                    </a:xfrm>
                    <a:prstGeom prst="roundRect">
                      <a:avLst>
                        <a:gd name="adj" fmla="val 50000"/>
                      </a:avLst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68580" tIns="34291" rIns="68580" bIns="34291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351" dirty="0"/>
                    </a:p>
                  </p:txBody>
                </p:sp>
              </p:grpSp>
              <p:sp>
                <p:nvSpPr>
                  <p:cNvPr id="381" name="Frame 380"/>
                  <p:cNvSpPr/>
                  <p:nvPr/>
                </p:nvSpPr>
                <p:spPr bwMode="gray">
                  <a:xfrm>
                    <a:off x="584488" y="2712110"/>
                    <a:ext cx="326501" cy="326501"/>
                  </a:xfrm>
                  <a:prstGeom prst="frame">
                    <a:avLst>
                      <a:gd name="adj1" fmla="val 3032"/>
                    </a:avLst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  <p:sp>
                <p:nvSpPr>
                  <p:cNvPr id="382" name="Circle: Hollow 381"/>
                  <p:cNvSpPr/>
                  <p:nvPr/>
                </p:nvSpPr>
                <p:spPr bwMode="gray">
                  <a:xfrm>
                    <a:off x="658182" y="2820873"/>
                    <a:ext cx="107388" cy="107388"/>
                  </a:xfrm>
                  <a:prstGeom prst="donut">
                    <a:avLst>
                      <a:gd name="adj" fmla="val 9848"/>
                    </a:avLst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</p:grpSp>
          </p:grpSp>
          <p:grpSp>
            <p:nvGrpSpPr>
              <p:cNvPr id="388" name="Group 387"/>
              <p:cNvGrpSpPr/>
              <p:nvPr/>
            </p:nvGrpSpPr>
            <p:grpSpPr bwMode="gray">
              <a:xfrm>
                <a:off x="1750463" y="2601662"/>
                <a:ext cx="267369" cy="277459"/>
                <a:chOff x="546523" y="2673350"/>
                <a:chExt cx="402431" cy="417618"/>
              </a:xfrm>
            </p:grpSpPr>
            <p:sp>
              <p:nvSpPr>
                <p:cNvPr id="389" name="AutoShape 3"/>
                <p:cNvSpPr>
                  <a:spLocks noChangeAspect="1" noChangeArrowheads="1" noTextEdit="1"/>
                </p:cNvSpPr>
                <p:nvPr/>
              </p:nvSpPr>
              <p:spPr bwMode="gray">
                <a:xfrm>
                  <a:off x="546523" y="2673350"/>
                  <a:ext cx="402431" cy="4176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1" rIns="68580" bIns="34291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1" dirty="0"/>
                </a:p>
              </p:txBody>
            </p:sp>
            <p:grpSp>
              <p:nvGrpSpPr>
                <p:cNvPr id="390" name="Group 389"/>
                <p:cNvGrpSpPr/>
                <p:nvPr/>
              </p:nvGrpSpPr>
              <p:grpSpPr bwMode="gray">
                <a:xfrm>
                  <a:off x="546523" y="2673350"/>
                  <a:ext cx="402431" cy="417618"/>
                  <a:chOff x="546523" y="2673350"/>
                  <a:chExt cx="402431" cy="417618"/>
                </a:xfrm>
              </p:grpSpPr>
              <p:sp>
                <p:nvSpPr>
                  <p:cNvPr id="398" name="Rectangle 5"/>
                  <p:cNvSpPr>
                    <a:spLocks noChangeArrowheads="1"/>
                  </p:cNvSpPr>
                  <p:nvPr/>
                </p:nvSpPr>
                <p:spPr bwMode="gray">
                  <a:xfrm>
                    <a:off x="593166" y="3068189"/>
                    <a:ext cx="59659" cy="22779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  <p:sp>
                <p:nvSpPr>
                  <p:cNvPr id="399" name="Rectangle 6"/>
                  <p:cNvSpPr>
                    <a:spLocks noChangeArrowheads="1"/>
                  </p:cNvSpPr>
                  <p:nvPr/>
                </p:nvSpPr>
                <p:spPr bwMode="gray">
                  <a:xfrm>
                    <a:off x="843736" y="3068189"/>
                    <a:ext cx="58575" cy="22779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  <p:sp>
                <p:nvSpPr>
                  <p:cNvPr id="400" name="Freeform 7"/>
                  <p:cNvSpPr>
                    <a:spLocks/>
                  </p:cNvSpPr>
                  <p:nvPr/>
                </p:nvSpPr>
                <p:spPr bwMode="gray">
                  <a:xfrm>
                    <a:off x="546523" y="2673350"/>
                    <a:ext cx="402431" cy="403516"/>
                  </a:xfrm>
                  <a:custGeom>
                    <a:avLst/>
                    <a:gdLst>
                      <a:gd name="T0" fmla="*/ 1179 w 1179"/>
                      <a:gd name="T1" fmla="*/ 1096 h 1179"/>
                      <a:gd name="T2" fmla="*/ 1096 w 1179"/>
                      <a:gd name="T3" fmla="*/ 1179 h 1179"/>
                      <a:gd name="T4" fmla="*/ 83 w 1179"/>
                      <a:gd name="T5" fmla="*/ 1179 h 1179"/>
                      <a:gd name="T6" fmla="*/ 0 w 1179"/>
                      <a:gd name="T7" fmla="*/ 1096 h 1179"/>
                      <a:gd name="T8" fmla="*/ 0 w 1179"/>
                      <a:gd name="T9" fmla="*/ 83 h 1179"/>
                      <a:gd name="T10" fmla="*/ 83 w 1179"/>
                      <a:gd name="T11" fmla="*/ 0 h 1179"/>
                      <a:gd name="T12" fmla="*/ 1096 w 1179"/>
                      <a:gd name="T13" fmla="*/ 0 h 1179"/>
                      <a:gd name="T14" fmla="*/ 1179 w 1179"/>
                      <a:gd name="T15" fmla="*/ 83 h 1179"/>
                      <a:gd name="T16" fmla="*/ 1179 w 1179"/>
                      <a:gd name="T17" fmla="*/ 1096 h 11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79" h="1179">
                        <a:moveTo>
                          <a:pt x="1179" y="1096"/>
                        </a:moveTo>
                        <a:cubicBezTo>
                          <a:pt x="1179" y="1142"/>
                          <a:pt x="1142" y="1179"/>
                          <a:pt x="1096" y="1179"/>
                        </a:cubicBezTo>
                        <a:cubicBezTo>
                          <a:pt x="83" y="1179"/>
                          <a:pt x="83" y="1179"/>
                          <a:pt x="83" y="1179"/>
                        </a:cubicBezTo>
                        <a:cubicBezTo>
                          <a:pt x="37" y="1179"/>
                          <a:pt x="0" y="1142"/>
                          <a:pt x="0" y="1096"/>
                        </a:cubicBezTo>
                        <a:cubicBezTo>
                          <a:pt x="0" y="83"/>
                          <a:pt x="0" y="83"/>
                          <a:pt x="0" y="83"/>
                        </a:cubicBezTo>
                        <a:cubicBezTo>
                          <a:pt x="0" y="37"/>
                          <a:pt x="37" y="0"/>
                          <a:pt x="83" y="0"/>
                        </a:cubicBezTo>
                        <a:cubicBezTo>
                          <a:pt x="1096" y="0"/>
                          <a:pt x="1096" y="0"/>
                          <a:pt x="1096" y="0"/>
                        </a:cubicBezTo>
                        <a:cubicBezTo>
                          <a:pt x="1142" y="0"/>
                          <a:pt x="1179" y="37"/>
                          <a:pt x="1179" y="83"/>
                        </a:cubicBezTo>
                        <a:lnTo>
                          <a:pt x="1179" y="109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</p:grpSp>
            <p:grpSp>
              <p:nvGrpSpPr>
                <p:cNvPr id="391" name="Group 390"/>
                <p:cNvGrpSpPr/>
                <p:nvPr/>
              </p:nvGrpSpPr>
              <p:grpSpPr bwMode="gray">
                <a:xfrm>
                  <a:off x="584488" y="2712110"/>
                  <a:ext cx="326501" cy="326501"/>
                  <a:chOff x="584488" y="2712110"/>
                  <a:chExt cx="326501" cy="326501"/>
                </a:xfrm>
                <a:solidFill>
                  <a:schemeClr val="bg1"/>
                </a:solidFill>
              </p:grpSpPr>
              <p:sp>
                <p:nvSpPr>
                  <p:cNvPr id="392" name="Oval 21"/>
                  <p:cNvSpPr>
                    <a:spLocks noChangeArrowheads="1"/>
                  </p:cNvSpPr>
                  <p:nvPr/>
                </p:nvSpPr>
                <p:spPr bwMode="gray">
                  <a:xfrm>
                    <a:off x="683673" y="2846364"/>
                    <a:ext cx="56405" cy="56406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  <p:grpSp>
                <p:nvGrpSpPr>
                  <p:cNvPr id="393" name="Group 392"/>
                  <p:cNvGrpSpPr/>
                  <p:nvPr/>
                </p:nvGrpSpPr>
                <p:grpSpPr bwMode="gray">
                  <a:xfrm>
                    <a:off x="831951" y="2828097"/>
                    <a:ext cx="48811" cy="92938"/>
                    <a:chOff x="491545" y="2913064"/>
                    <a:chExt cx="71436" cy="136016"/>
                  </a:xfrm>
                  <a:grpFill/>
                </p:grpSpPr>
                <p:sp>
                  <p:nvSpPr>
                    <p:cNvPr id="396" name="Freeform 14"/>
                    <p:cNvSpPr>
                      <a:spLocks/>
                    </p:cNvSpPr>
                    <p:nvPr/>
                  </p:nvSpPr>
                  <p:spPr bwMode="gray">
                    <a:xfrm>
                      <a:off x="491545" y="2913064"/>
                      <a:ext cx="71436" cy="71436"/>
                    </a:xfrm>
                    <a:custGeom>
                      <a:avLst/>
                      <a:gdLst>
                        <a:gd name="T0" fmla="*/ 88 w 107"/>
                        <a:gd name="T1" fmla="*/ 88 h 107"/>
                        <a:gd name="T2" fmla="*/ 19 w 107"/>
                        <a:gd name="T3" fmla="*/ 88 h 107"/>
                        <a:gd name="T4" fmla="*/ 19 w 107"/>
                        <a:gd name="T5" fmla="*/ 19 h 107"/>
                        <a:gd name="T6" fmla="*/ 88 w 107"/>
                        <a:gd name="T7" fmla="*/ 19 h 107"/>
                        <a:gd name="T8" fmla="*/ 88 w 107"/>
                        <a:gd name="T9" fmla="*/ 88 h 10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07" h="107">
                          <a:moveTo>
                            <a:pt x="88" y="88"/>
                          </a:moveTo>
                          <a:cubicBezTo>
                            <a:pt x="69" y="107"/>
                            <a:pt x="38" y="107"/>
                            <a:pt x="19" y="88"/>
                          </a:cubicBezTo>
                          <a:cubicBezTo>
                            <a:pt x="0" y="69"/>
                            <a:pt x="0" y="38"/>
                            <a:pt x="19" y="19"/>
                          </a:cubicBezTo>
                          <a:cubicBezTo>
                            <a:pt x="38" y="0"/>
                            <a:pt x="69" y="0"/>
                            <a:pt x="88" y="19"/>
                          </a:cubicBezTo>
                          <a:cubicBezTo>
                            <a:pt x="107" y="38"/>
                            <a:pt x="107" y="69"/>
                            <a:pt x="88" y="88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68580" tIns="34291" rIns="68580" bIns="34291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351" dirty="0"/>
                    </a:p>
                  </p:txBody>
                </p:sp>
                <p:sp>
                  <p:nvSpPr>
                    <p:cNvPr id="397" name="Rectangle: Rounded Corners 396"/>
                    <p:cNvSpPr/>
                    <p:nvPr/>
                  </p:nvSpPr>
                  <p:spPr bwMode="gray">
                    <a:xfrm>
                      <a:off x="512318" y="2941313"/>
                      <a:ext cx="27432" cy="107767"/>
                    </a:xfrm>
                    <a:prstGeom prst="roundRect">
                      <a:avLst>
                        <a:gd name="adj" fmla="val 50000"/>
                      </a:avLst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68580" tIns="34291" rIns="68580" bIns="34291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351" dirty="0"/>
                    </a:p>
                  </p:txBody>
                </p:sp>
              </p:grpSp>
              <p:sp>
                <p:nvSpPr>
                  <p:cNvPr id="394" name="Frame 393"/>
                  <p:cNvSpPr/>
                  <p:nvPr/>
                </p:nvSpPr>
                <p:spPr bwMode="gray">
                  <a:xfrm>
                    <a:off x="584488" y="2712110"/>
                    <a:ext cx="326501" cy="326501"/>
                  </a:xfrm>
                  <a:prstGeom prst="frame">
                    <a:avLst>
                      <a:gd name="adj1" fmla="val 3032"/>
                    </a:avLst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  <p:sp>
                <p:nvSpPr>
                  <p:cNvPr id="395" name="Circle: Hollow 394"/>
                  <p:cNvSpPr/>
                  <p:nvPr/>
                </p:nvSpPr>
                <p:spPr bwMode="gray">
                  <a:xfrm>
                    <a:off x="658182" y="2820873"/>
                    <a:ext cx="107388" cy="107388"/>
                  </a:xfrm>
                  <a:prstGeom prst="donut">
                    <a:avLst>
                      <a:gd name="adj" fmla="val 9848"/>
                    </a:avLst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</p:grpSp>
          </p:grpSp>
          <p:grpSp>
            <p:nvGrpSpPr>
              <p:cNvPr id="536" name="Group 535"/>
              <p:cNvGrpSpPr/>
              <p:nvPr/>
            </p:nvGrpSpPr>
            <p:grpSpPr bwMode="gray">
              <a:xfrm>
                <a:off x="2068508" y="2601662"/>
                <a:ext cx="267369" cy="277459"/>
                <a:chOff x="546523" y="2673350"/>
                <a:chExt cx="402431" cy="417618"/>
              </a:xfrm>
            </p:grpSpPr>
            <p:sp>
              <p:nvSpPr>
                <p:cNvPr id="589" name="AutoShape 3"/>
                <p:cNvSpPr>
                  <a:spLocks noChangeAspect="1" noChangeArrowheads="1" noTextEdit="1"/>
                </p:cNvSpPr>
                <p:nvPr/>
              </p:nvSpPr>
              <p:spPr bwMode="gray">
                <a:xfrm>
                  <a:off x="546523" y="2673350"/>
                  <a:ext cx="402431" cy="4176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1" rIns="68580" bIns="34291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1" dirty="0"/>
                </a:p>
              </p:txBody>
            </p:sp>
            <p:grpSp>
              <p:nvGrpSpPr>
                <p:cNvPr id="590" name="Group 589"/>
                <p:cNvGrpSpPr/>
                <p:nvPr/>
              </p:nvGrpSpPr>
              <p:grpSpPr bwMode="gray">
                <a:xfrm>
                  <a:off x="546523" y="2673350"/>
                  <a:ext cx="402431" cy="417618"/>
                  <a:chOff x="546523" y="2673350"/>
                  <a:chExt cx="402431" cy="417618"/>
                </a:xfrm>
              </p:grpSpPr>
              <p:sp>
                <p:nvSpPr>
                  <p:cNvPr id="598" name="Rectangle 5"/>
                  <p:cNvSpPr>
                    <a:spLocks noChangeArrowheads="1"/>
                  </p:cNvSpPr>
                  <p:nvPr/>
                </p:nvSpPr>
                <p:spPr bwMode="gray">
                  <a:xfrm>
                    <a:off x="593166" y="3068189"/>
                    <a:ext cx="59659" cy="22779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  <p:sp>
                <p:nvSpPr>
                  <p:cNvPr id="599" name="Rectangle 6"/>
                  <p:cNvSpPr>
                    <a:spLocks noChangeArrowheads="1"/>
                  </p:cNvSpPr>
                  <p:nvPr/>
                </p:nvSpPr>
                <p:spPr bwMode="gray">
                  <a:xfrm>
                    <a:off x="843736" y="3068189"/>
                    <a:ext cx="58575" cy="22779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  <p:sp>
                <p:nvSpPr>
                  <p:cNvPr id="600" name="Freeform 7"/>
                  <p:cNvSpPr>
                    <a:spLocks/>
                  </p:cNvSpPr>
                  <p:nvPr/>
                </p:nvSpPr>
                <p:spPr bwMode="gray">
                  <a:xfrm>
                    <a:off x="546523" y="2673350"/>
                    <a:ext cx="402431" cy="403516"/>
                  </a:xfrm>
                  <a:custGeom>
                    <a:avLst/>
                    <a:gdLst>
                      <a:gd name="T0" fmla="*/ 1179 w 1179"/>
                      <a:gd name="T1" fmla="*/ 1096 h 1179"/>
                      <a:gd name="T2" fmla="*/ 1096 w 1179"/>
                      <a:gd name="T3" fmla="*/ 1179 h 1179"/>
                      <a:gd name="T4" fmla="*/ 83 w 1179"/>
                      <a:gd name="T5" fmla="*/ 1179 h 1179"/>
                      <a:gd name="T6" fmla="*/ 0 w 1179"/>
                      <a:gd name="T7" fmla="*/ 1096 h 1179"/>
                      <a:gd name="T8" fmla="*/ 0 w 1179"/>
                      <a:gd name="T9" fmla="*/ 83 h 1179"/>
                      <a:gd name="T10" fmla="*/ 83 w 1179"/>
                      <a:gd name="T11" fmla="*/ 0 h 1179"/>
                      <a:gd name="T12" fmla="*/ 1096 w 1179"/>
                      <a:gd name="T13" fmla="*/ 0 h 1179"/>
                      <a:gd name="T14" fmla="*/ 1179 w 1179"/>
                      <a:gd name="T15" fmla="*/ 83 h 1179"/>
                      <a:gd name="T16" fmla="*/ 1179 w 1179"/>
                      <a:gd name="T17" fmla="*/ 1096 h 11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79" h="1179">
                        <a:moveTo>
                          <a:pt x="1179" y="1096"/>
                        </a:moveTo>
                        <a:cubicBezTo>
                          <a:pt x="1179" y="1142"/>
                          <a:pt x="1142" y="1179"/>
                          <a:pt x="1096" y="1179"/>
                        </a:cubicBezTo>
                        <a:cubicBezTo>
                          <a:pt x="83" y="1179"/>
                          <a:pt x="83" y="1179"/>
                          <a:pt x="83" y="1179"/>
                        </a:cubicBezTo>
                        <a:cubicBezTo>
                          <a:pt x="37" y="1179"/>
                          <a:pt x="0" y="1142"/>
                          <a:pt x="0" y="1096"/>
                        </a:cubicBezTo>
                        <a:cubicBezTo>
                          <a:pt x="0" y="83"/>
                          <a:pt x="0" y="83"/>
                          <a:pt x="0" y="83"/>
                        </a:cubicBezTo>
                        <a:cubicBezTo>
                          <a:pt x="0" y="37"/>
                          <a:pt x="37" y="0"/>
                          <a:pt x="83" y="0"/>
                        </a:cubicBezTo>
                        <a:cubicBezTo>
                          <a:pt x="1096" y="0"/>
                          <a:pt x="1096" y="0"/>
                          <a:pt x="1096" y="0"/>
                        </a:cubicBezTo>
                        <a:cubicBezTo>
                          <a:pt x="1142" y="0"/>
                          <a:pt x="1179" y="37"/>
                          <a:pt x="1179" y="83"/>
                        </a:cubicBezTo>
                        <a:lnTo>
                          <a:pt x="1179" y="109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</p:grpSp>
            <p:grpSp>
              <p:nvGrpSpPr>
                <p:cNvPr id="591" name="Group 590"/>
                <p:cNvGrpSpPr/>
                <p:nvPr/>
              </p:nvGrpSpPr>
              <p:grpSpPr bwMode="gray">
                <a:xfrm>
                  <a:off x="584488" y="2712110"/>
                  <a:ext cx="326501" cy="326501"/>
                  <a:chOff x="584488" y="2712110"/>
                  <a:chExt cx="326501" cy="326501"/>
                </a:xfrm>
                <a:solidFill>
                  <a:schemeClr val="bg1"/>
                </a:solidFill>
              </p:grpSpPr>
              <p:sp>
                <p:nvSpPr>
                  <p:cNvPr id="592" name="Oval 21"/>
                  <p:cNvSpPr>
                    <a:spLocks noChangeArrowheads="1"/>
                  </p:cNvSpPr>
                  <p:nvPr/>
                </p:nvSpPr>
                <p:spPr bwMode="gray">
                  <a:xfrm>
                    <a:off x="683673" y="2846364"/>
                    <a:ext cx="56405" cy="56406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  <p:grpSp>
                <p:nvGrpSpPr>
                  <p:cNvPr id="593" name="Group 592"/>
                  <p:cNvGrpSpPr/>
                  <p:nvPr/>
                </p:nvGrpSpPr>
                <p:grpSpPr bwMode="gray">
                  <a:xfrm>
                    <a:off x="831951" y="2828097"/>
                    <a:ext cx="48811" cy="92938"/>
                    <a:chOff x="491545" y="2913064"/>
                    <a:chExt cx="71436" cy="136016"/>
                  </a:xfrm>
                  <a:grpFill/>
                </p:grpSpPr>
                <p:sp>
                  <p:nvSpPr>
                    <p:cNvPr id="596" name="Freeform 14"/>
                    <p:cNvSpPr>
                      <a:spLocks/>
                    </p:cNvSpPr>
                    <p:nvPr/>
                  </p:nvSpPr>
                  <p:spPr bwMode="gray">
                    <a:xfrm>
                      <a:off x="491545" y="2913064"/>
                      <a:ext cx="71436" cy="71436"/>
                    </a:xfrm>
                    <a:custGeom>
                      <a:avLst/>
                      <a:gdLst>
                        <a:gd name="T0" fmla="*/ 88 w 107"/>
                        <a:gd name="T1" fmla="*/ 88 h 107"/>
                        <a:gd name="T2" fmla="*/ 19 w 107"/>
                        <a:gd name="T3" fmla="*/ 88 h 107"/>
                        <a:gd name="T4" fmla="*/ 19 w 107"/>
                        <a:gd name="T5" fmla="*/ 19 h 107"/>
                        <a:gd name="T6" fmla="*/ 88 w 107"/>
                        <a:gd name="T7" fmla="*/ 19 h 107"/>
                        <a:gd name="T8" fmla="*/ 88 w 107"/>
                        <a:gd name="T9" fmla="*/ 88 h 10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07" h="107">
                          <a:moveTo>
                            <a:pt x="88" y="88"/>
                          </a:moveTo>
                          <a:cubicBezTo>
                            <a:pt x="69" y="107"/>
                            <a:pt x="38" y="107"/>
                            <a:pt x="19" y="88"/>
                          </a:cubicBezTo>
                          <a:cubicBezTo>
                            <a:pt x="0" y="69"/>
                            <a:pt x="0" y="38"/>
                            <a:pt x="19" y="19"/>
                          </a:cubicBezTo>
                          <a:cubicBezTo>
                            <a:pt x="38" y="0"/>
                            <a:pt x="69" y="0"/>
                            <a:pt x="88" y="19"/>
                          </a:cubicBezTo>
                          <a:cubicBezTo>
                            <a:pt x="107" y="38"/>
                            <a:pt x="107" y="69"/>
                            <a:pt x="88" y="88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68580" tIns="34291" rIns="68580" bIns="34291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351" dirty="0"/>
                    </a:p>
                  </p:txBody>
                </p:sp>
                <p:sp>
                  <p:nvSpPr>
                    <p:cNvPr id="597" name="Rectangle: Rounded Corners 596"/>
                    <p:cNvSpPr/>
                    <p:nvPr/>
                  </p:nvSpPr>
                  <p:spPr bwMode="gray">
                    <a:xfrm>
                      <a:off x="512318" y="2941313"/>
                      <a:ext cx="27432" cy="107767"/>
                    </a:xfrm>
                    <a:prstGeom prst="roundRect">
                      <a:avLst>
                        <a:gd name="adj" fmla="val 50000"/>
                      </a:avLst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68580" tIns="34291" rIns="68580" bIns="34291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351" dirty="0"/>
                    </a:p>
                  </p:txBody>
                </p:sp>
              </p:grpSp>
              <p:sp>
                <p:nvSpPr>
                  <p:cNvPr id="594" name="Frame 593"/>
                  <p:cNvSpPr/>
                  <p:nvPr/>
                </p:nvSpPr>
                <p:spPr bwMode="gray">
                  <a:xfrm>
                    <a:off x="584488" y="2712110"/>
                    <a:ext cx="326501" cy="326501"/>
                  </a:xfrm>
                  <a:prstGeom prst="frame">
                    <a:avLst>
                      <a:gd name="adj1" fmla="val 3032"/>
                    </a:avLst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  <p:sp>
                <p:nvSpPr>
                  <p:cNvPr id="595" name="Circle: Hollow 594"/>
                  <p:cNvSpPr/>
                  <p:nvPr/>
                </p:nvSpPr>
                <p:spPr bwMode="gray">
                  <a:xfrm>
                    <a:off x="658182" y="2820873"/>
                    <a:ext cx="107388" cy="107388"/>
                  </a:xfrm>
                  <a:prstGeom prst="donut">
                    <a:avLst>
                      <a:gd name="adj" fmla="val 9848"/>
                    </a:avLst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</p:grpSp>
          </p:grpSp>
          <p:grpSp>
            <p:nvGrpSpPr>
              <p:cNvPr id="537" name="Group 536"/>
              <p:cNvGrpSpPr/>
              <p:nvPr/>
            </p:nvGrpSpPr>
            <p:grpSpPr bwMode="gray">
              <a:xfrm>
                <a:off x="2386553" y="2601662"/>
                <a:ext cx="267369" cy="277459"/>
                <a:chOff x="546523" y="2673350"/>
                <a:chExt cx="402431" cy="417618"/>
              </a:xfrm>
            </p:grpSpPr>
            <p:sp>
              <p:nvSpPr>
                <p:cNvPr id="577" name="AutoShape 3"/>
                <p:cNvSpPr>
                  <a:spLocks noChangeAspect="1" noChangeArrowheads="1" noTextEdit="1"/>
                </p:cNvSpPr>
                <p:nvPr/>
              </p:nvSpPr>
              <p:spPr bwMode="gray">
                <a:xfrm>
                  <a:off x="546523" y="2673350"/>
                  <a:ext cx="402431" cy="4176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1" rIns="68580" bIns="34291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1" dirty="0"/>
                </a:p>
              </p:txBody>
            </p:sp>
            <p:grpSp>
              <p:nvGrpSpPr>
                <p:cNvPr id="578" name="Group 577"/>
                <p:cNvGrpSpPr/>
                <p:nvPr/>
              </p:nvGrpSpPr>
              <p:grpSpPr bwMode="gray">
                <a:xfrm>
                  <a:off x="546523" y="2673350"/>
                  <a:ext cx="402431" cy="417618"/>
                  <a:chOff x="546523" y="2673350"/>
                  <a:chExt cx="402431" cy="417618"/>
                </a:xfrm>
              </p:grpSpPr>
              <p:sp>
                <p:nvSpPr>
                  <p:cNvPr id="586" name="Rectangle 5"/>
                  <p:cNvSpPr>
                    <a:spLocks noChangeArrowheads="1"/>
                  </p:cNvSpPr>
                  <p:nvPr/>
                </p:nvSpPr>
                <p:spPr bwMode="gray">
                  <a:xfrm>
                    <a:off x="593166" y="3068189"/>
                    <a:ext cx="59659" cy="22779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  <p:sp>
                <p:nvSpPr>
                  <p:cNvPr id="587" name="Rectangle 6"/>
                  <p:cNvSpPr>
                    <a:spLocks noChangeArrowheads="1"/>
                  </p:cNvSpPr>
                  <p:nvPr/>
                </p:nvSpPr>
                <p:spPr bwMode="gray">
                  <a:xfrm>
                    <a:off x="843736" y="3068189"/>
                    <a:ext cx="58575" cy="22779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  <p:sp>
                <p:nvSpPr>
                  <p:cNvPr id="588" name="Freeform 7"/>
                  <p:cNvSpPr>
                    <a:spLocks/>
                  </p:cNvSpPr>
                  <p:nvPr/>
                </p:nvSpPr>
                <p:spPr bwMode="gray">
                  <a:xfrm>
                    <a:off x="546523" y="2673350"/>
                    <a:ext cx="402431" cy="403516"/>
                  </a:xfrm>
                  <a:custGeom>
                    <a:avLst/>
                    <a:gdLst>
                      <a:gd name="T0" fmla="*/ 1179 w 1179"/>
                      <a:gd name="T1" fmla="*/ 1096 h 1179"/>
                      <a:gd name="T2" fmla="*/ 1096 w 1179"/>
                      <a:gd name="T3" fmla="*/ 1179 h 1179"/>
                      <a:gd name="T4" fmla="*/ 83 w 1179"/>
                      <a:gd name="T5" fmla="*/ 1179 h 1179"/>
                      <a:gd name="T6" fmla="*/ 0 w 1179"/>
                      <a:gd name="T7" fmla="*/ 1096 h 1179"/>
                      <a:gd name="T8" fmla="*/ 0 w 1179"/>
                      <a:gd name="T9" fmla="*/ 83 h 1179"/>
                      <a:gd name="T10" fmla="*/ 83 w 1179"/>
                      <a:gd name="T11" fmla="*/ 0 h 1179"/>
                      <a:gd name="T12" fmla="*/ 1096 w 1179"/>
                      <a:gd name="T13" fmla="*/ 0 h 1179"/>
                      <a:gd name="T14" fmla="*/ 1179 w 1179"/>
                      <a:gd name="T15" fmla="*/ 83 h 1179"/>
                      <a:gd name="T16" fmla="*/ 1179 w 1179"/>
                      <a:gd name="T17" fmla="*/ 1096 h 11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79" h="1179">
                        <a:moveTo>
                          <a:pt x="1179" y="1096"/>
                        </a:moveTo>
                        <a:cubicBezTo>
                          <a:pt x="1179" y="1142"/>
                          <a:pt x="1142" y="1179"/>
                          <a:pt x="1096" y="1179"/>
                        </a:cubicBezTo>
                        <a:cubicBezTo>
                          <a:pt x="83" y="1179"/>
                          <a:pt x="83" y="1179"/>
                          <a:pt x="83" y="1179"/>
                        </a:cubicBezTo>
                        <a:cubicBezTo>
                          <a:pt x="37" y="1179"/>
                          <a:pt x="0" y="1142"/>
                          <a:pt x="0" y="1096"/>
                        </a:cubicBezTo>
                        <a:cubicBezTo>
                          <a:pt x="0" y="83"/>
                          <a:pt x="0" y="83"/>
                          <a:pt x="0" y="83"/>
                        </a:cubicBezTo>
                        <a:cubicBezTo>
                          <a:pt x="0" y="37"/>
                          <a:pt x="37" y="0"/>
                          <a:pt x="83" y="0"/>
                        </a:cubicBezTo>
                        <a:cubicBezTo>
                          <a:pt x="1096" y="0"/>
                          <a:pt x="1096" y="0"/>
                          <a:pt x="1096" y="0"/>
                        </a:cubicBezTo>
                        <a:cubicBezTo>
                          <a:pt x="1142" y="0"/>
                          <a:pt x="1179" y="37"/>
                          <a:pt x="1179" y="83"/>
                        </a:cubicBezTo>
                        <a:lnTo>
                          <a:pt x="1179" y="109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</p:grpSp>
            <p:grpSp>
              <p:nvGrpSpPr>
                <p:cNvPr id="579" name="Group 578"/>
                <p:cNvGrpSpPr/>
                <p:nvPr/>
              </p:nvGrpSpPr>
              <p:grpSpPr bwMode="gray">
                <a:xfrm>
                  <a:off x="584488" y="2712110"/>
                  <a:ext cx="326501" cy="326501"/>
                  <a:chOff x="584488" y="2712110"/>
                  <a:chExt cx="326501" cy="326501"/>
                </a:xfrm>
                <a:solidFill>
                  <a:schemeClr val="bg1"/>
                </a:solidFill>
              </p:grpSpPr>
              <p:sp>
                <p:nvSpPr>
                  <p:cNvPr id="580" name="Oval 21"/>
                  <p:cNvSpPr>
                    <a:spLocks noChangeArrowheads="1"/>
                  </p:cNvSpPr>
                  <p:nvPr/>
                </p:nvSpPr>
                <p:spPr bwMode="gray">
                  <a:xfrm>
                    <a:off x="683673" y="2846364"/>
                    <a:ext cx="56405" cy="56406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  <p:grpSp>
                <p:nvGrpSpPr>
                  <p:cNvPr id="581" name="Group 580"/>
                  <p:cNvGrpSpPr/>
                  <p:nvPr/>
                </p:nvGrpSpPr>
                <p:grpSpPr bwMode="gray">
                  <a:xfrm>
                    <a:off x="831951" y="2828097"/>
                    <a:ext cx="48811" cy="92938"/>
                    <a:chOff x="491545" y="2913064"/>
                    <a:chExt cx="71436" cy="136016"/>
                  </a:xfrm>
                  <a:grpFill/>
                </p:grpSpPr>
                <p:sp>
                  <p:nvSpPr>
                    <p:cNvPr id="584" name="Freeform 14"/>
                    <p:cNvSpPr>
                      <a:spLocks/>
                    </p:cNvSpPr>
                    <p:nvPr/>
                  </p:nvSpPr>
                  <p:spPr bwMode="gray">
                    <a:xfrm>
                      <a:off x="491545" y="2913064"/>
                      <a:ext cx="71436" cy="71436"/>
                    </a:xfrm>
                    <a:custGeom>
                      <a:avLst/>
                      <a:gdLst>
                        <a:gd name="T0" fmla="*/ 88 w 107"/>
                        <a:gd name="T1" fmla="*/ 88 h 107"/>
                        <a:gd name="T2" fmla="*/ 19 w 107"/>
                        <a:gd name="T3" fmla="*/ 88 h 107"/>
                        <a:gd name="T4" fmla="*/ 19 w 107"/>
                        <a:gd name="T5" fmla="*/ 19 h 107"/>
                        <a:gd name="T6" fmla="*/ 88 w 107"/>
                        <a:gd name="T7" fmla="*/ 19 h 107"/>
                        <a:gd name="T8" fmla="*/ 88 w 107"/>
                        <a:gd name="T9" fmla="*/ 88 h 10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07" h="107">
                          <a:moveTo>
                            <a:pt x="88" y="88"/>
                          </a:moveTo>
                          <a:cubicBezTo>
                            <a:pt x="69" y="107"/>
                            <a:pt x="38" y="107"/>
                            <a:pt x="19" y="88"/>
                          </a:cubicBezTo>
                          <a:cubicBezTo>
                            <a:pt x="0" y="69"/>
                            <a:pt x="0" y="38"/>
                            <a:pt x="19" y="19"/>
                          </a:cubicBezTo>
                          <a:cubicBezTo>
                            <a:pt x="38" y="0"/>
                            <a:pt x="69" y="0"/>
                            <a:pt x="88" y="19"/>
                          </a:cubicBezTo>
                          <a:cubicBezTo>
                            <a:pt x="107" y="38"/>
                            <a:pt x="107" y="69"/>
                            <a:pt x="88" y="88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68580" tIns="34291" rIns="68580" bIns="34291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351" dirty="0"/>
                    </a:p>
                  </p:txBody>
                </p:sp>
                <p:sp>
                  <p:nvSpPr>
                    <p:cNvPr id="585" name="Rectangle: Rounded Corners 584"/>
                    <p:cNvSpPr/>
                    <p:nvPr/>
                  </p:nvSpPr>
                  <p:spPr bwMode="gray">
                    <a:xfrm>
                      <a:off x="512318" y="2941313"/>
                      <a:ext cx="27432" cy="107767"/>
                    </a:xfrm>
                    <a:prstGeom prst="roundRect">
                      <a:avLst>
                        <a:gd name="adj" fmla="val 50000"/>
                      </a:avLst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68580" tIns="34291" rIns="68580" bIns="34291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351" dirty="0"/>
                    </a:p>
                  </p:txBody>
                </p:sp>
              </p:grpSp>
              <p:sp>
                <p:nvSpPr>
                  <p:cNvPr id="582" name="Frame 581"/>
                  <p:cNvSpPr/>
                  <p:nvPr/>
                </p:nvSpPr>
                <p:spPr bwMode="gray">
                  <a:xfrm>
                    <a:off x="584488" y="2712110"/>
                    <a:ext cx="326501" cy="326501"/>
                  </a:xfrm>
                  <a:prstGeom prst="frame">
                    <a:avLst>
                      <a:gd name="adj1" fmla="val 3032"/>
                    </a:avLst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  <p:sp>
                <p:nvSpPr>
                  <p:cNvPr id="583" name="Circle: Hollow 582"/>
                  <p:cNvSpPr/>
                  <p:nvPr/>
                </p:nvSpPr>
                <p:spPr bwMode="gray">
                  <a:xfrm>
                    <a:off x="658182" y="2820873"/>
                    <a:ext cx="107388" cy="107388"/>
                  </a:xfrm>
                  <a:prstGeom prst="donut">
                    <a:avLst>
                      <a:gd name="adj" fmla="val 9848"/>
                    </a:avLst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</p:grpSp>
          </p:grpSp>
          <p:grpSp>
            <p:nvGrpSpPr>
              <p:cNvPr id="538" name="Group 537"/>
              <p:cNvGrpSpPr/>
              <p:nvPr/>
            </p:nvGrpSpPr>
            <p:grpSpPr bwMode="gray">
              <a:xfrm>
                <a:off x="2704597" y="2601662"/>
                <a:ext cx="267369" cy="277459"/>
                <a:chOff x="546523" y="2673350"/>
                <a:chExt cx="402431" cy="417618"/>
              </a:xfrm>
            </p:grpSpPr>
            <p:sp>
              <p:nvSpPr>
                <p:cNvPr id="565" name="AutoShape 3"/>
                <p:cNvSpPr>
                  <a:spLocks noChangeAspect="1" noChangeArrowheads="1" noTextEdit="1"/>
                </p:cNvSpPr>
                <p:nvPr/>
              </p:nvSpPr>
              <p:spPr bwMode="gray">
                <a:xfrm>
                  <a:off x="546523" y="2673350"/>
                  <a:ext cx="402431" cy="4176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1" rIns="68580" bIns="34291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1" dirty="0"/>
                </a:p>
              </p:txBody>
            </p:sp>
            <p:grpSp>
              <p:nvGrpSpPr>
                <p:cNvPr id="566" name="Group 565"/>
                <p:cNvGrpSpPr/>
                <p:nvPr/>
              </p:nvGrpSpPr>
              <p:grpSpPr bwMode="gray">
                <a:xfrm>
                  <a:off x="546523" y="2673350"/>
                  <a:ext cx="402431" cy="417618"/>
                  <a:chOff x="546523" y="2673350"/>
                  <a:chExt cx="402431" cy="417618"/>
                </a:xfrm>
              </p:grpSpPr>
              <p:sp>
                <p:nvSpPr>
                  <p:cNvPr id="574" name="Rectangle 5"/>
                  <p:cNvSpPr>
                    <a:spLocks noChangeArrowheads="1"/>
                  </p:cNvSpPr>
                  <p:nvPr/>
                </p:nvSpPr>
                <p:spPr bwMode="gray">
                  <a:xfrm>
                    <a:off x="593166" y="3068189"/>
                    <a:ext cx="59659" cy="22779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  <p:sp>
                <p:nvSpPr>
                  <p:cNvPr id="575" name="Rectangle 6"/>
                  <p:cNvSpPr>
                    <a:spLocks noChangeArrowheads="1"/>
                  </p:cNvSpPr>
                  <p:nvPr/>
                </p:nvSpPr>
                <p:spPr bwMode="gray">
                  <a:xfrm>
                    <a:off x="843736" y="3068189"/>
                    <a:ext cx="58575" cy="22779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  <p:sp>
                <p:nvSpPr>
                  <p:cNvPr id="576" name="Freeform 7"/>
                  <p:cNvSpPr>
                    <a:spLocks/>
                  </p:cNvSpPr>
                  <p:nvPr/>
                </p:nvSpPr>
                <p:spPr bwMode="gray">
                  <a:xfrm>
                    <a:off x="546523" y="2673350"/>
                    <a:ext cx="402431" cy="403516"/>
                  </a:xfrm>
                  <a:custGeom>
                    <a:avLst/>
                    <a:gdLst>
                      <a:gd name="T0" fmla="*/ 1179 w 1179"/>
                      <a:gd name="T1" fmla="*/ 1096 h 1179"/>
                      <a:gd name="T2" fmla="*/ 1096 w 1179"/>
                      <a:gd name="T3" fmla="*/ 1179 h 1179"/>
                      <a:gd name="T4" fmla="*/ 83 w 1179"/>
                      <a:gd name="T5" fmla="*/ 1179 h 1179"/>
                      <a:gd name="T6" fmla="*/ 0 w 1179"/>
                      <a:gd name="T7" fmla="*/ 1096 h 1179"/>
                      <a:gd name="T8" fmla="*/ 0 w 1179"/>
                      <a:gd name="T9" fmla="*/ 83 h 1179"/>
                      <a:gd name="T10" fmla="*/ 83 w 1179"/>
                      <a:gd name="T11" fmla="*/ 0 h 1179"/>
                      <a:gd name="T12" fmla="*/ 1096 w 1179"/>
                      <a:gd name="T13" fmla="*/ 0 h 1179"/>
                      <a:gd name="T14" fmla="*/ 1179 w 1179"/>
                      <a:gd name="T15" fmla="*/ 83 h 1179"/>
                      <a:gd name="T16" fmla="*/ 1179 w 1179"/>
                      <a:gd name="T17" fmla="*/ 1096 h 11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79" h="1179">
                        <a:moveTo>
                          <a:pt x="1179" y="1096"/>
                        </a:moveTo>
                        <a:cubicBezTo>
                          <a:pt x="1179" y="1142"/>
                          <a:pt x="1142" y="1179"/>
                          <a:pt x="1096" y="1179"/>
                        </a:cubicBezTo>
                        <a:cubicBezTo>
                          <a:pt x="83" y="1179"/>
                          <a:pt x="83" y="1179"/>
                          <a:pt x="83" y="1179"/>
                        </a:cubicBezTo>
                        <a:cubicBezTo>
                          <a:pt x="37" y="1179"/>
                          <a:pt x="0" y="1142"/>
                          <a:pt x="0" y="1096"/>
                        </a:cubicBezTo>
                        <a:cubicBezTo>
                          <a:pt x="0" y="83"/>
                          <a:pt x="0" y="83"/>
                          <a:pt x="0" y="83"/>
                        </a:cubicBezTo>
                        <a:cubicBezTo>
                          <a:pt x="0" y="37"/>
                          <a:pt x="37" y="0"/>
                          <a:pt x="83" y="0"/>
                        </a:cubicBezTo>
                        <a:cubicBezTo>
                          <a:pt x="1096" y="0"/>
                          <a:pt x="1096" y="0"/>
                          <a:pt x="1096" y="0"/>
                        </a:cubicBezTo>
                        <a:cubicBezTo>
                          <a:pt x="1142" y="0"/>
                          <a:pt x="1179" y="37"/>
                          <a:pt x="1179" y="83"/>
                        </a:cubicBezTo>
                        <a:lnTo>
                          <a:pt x="1179" y="109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</p:grpSp>
            <p:grpSp>
              <p:nvGrpSpPr>
                <p:cNvPr id="567" name="Group 566"/>
                <p:cNvGrpSpPr/>
                <p:nvPr/>
              </p:nvGrpSpPr>
              <p:grpSpPr bwMode="gray">
                <a:xfrm>
                  <a:off x="584488" y="2712110"/>
                  <a:ext cx="326501" cy="326501"/>
                  <a:chOff x="584488" y="2712110"/>
                  <a:chExt cx="326501" cy="326501"/>
                </a:xfrm>
                <a:solidFill>
                  <a:schemeClr val="bg1"/>
                </a:solidFill>
              </p:grpSpPr>
              <p:sp>
                <p:nvSpPr>
                  <p:cNvPr id="568" name="Oval 21"/>
                  <p:cNvSpPr>
                    <a:spLocks noChangeArrowheads="1"/>
                  </p:cNvSpPr>
                  <p:nvPr/>
                </p:nvSpPr>
                <p:spPr bwMode="gray">
                  <a:xfrm>
                    <a:off x="683673" y="2846364"/>
                    <a:ext cx="56405" cy="56406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  <p:grpSp>
                <p:nvGrpSpPr>
                  <p:cNvPr id="569" name="Group 568"/>
                  <p:cNvGrpSpPr/>
                  <p:nvPr/>
                </p:nvGrpSpPr>
                <p:grpSpPr bwMode="gray">
                  <a:xfrm>
                    <a:off x="831951" y="2828097"/>
                    <a:ext cx="48811" cy="92938"/>
                    <a:chOff x="491545" y="2913064"/>
                    <a:chExt cx="71436" cy="136016"/>
                  </a:xfrm>
                  <a:grpFill/>
                </p:grpSpPr>
                <p:sp>
                  <p:nvSpPr>
                    <p:cNvPr id="572" name="Freeform 14"/>
                    <p:cNvSpPr>
                      <a:spLocks/>
                    </p:cNvSpPr>
                    <p:nvPr/>
                  </p:nvSpPr>
                  <p:spPr bwMode="gray">
                    <a:xfrm>
                      <a:off x="491545" y="2913064"/>
                      <a:ext cx="71436" cy="71436"/>
                    </a:xfrm>
                    <a:custGeom>
                      <a:avLst/>
                      <a:gdLst>
                        <a:gd name="T0" fmla="*/ 88 w 107"/>
                        <a:gd name="T1" fmla="*/ 88 h 107"/>
                        <a:gd name="T2" fmla="*/ 19 w 107"/>
                        <a:gd name="T3" fmla="*/ 88 h 107"/>
                        <a:gd name="T4" fmla="*/ 19 w 107"/>
                        <a:gd name="T5" fmla="*/ 19 h 107"/>
                        <a:gd name="T6" fmla="*/ 88 w 107"/>
                        <a:gd name="T7" fmla="*/ 19 h 107"/>
                        <a:gd name="T8" fmla="*/ 88 w 107"/>
                        <a:gd name="T9" fmla="*/ 88 h 10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07" h="107">
                          <a:moveTo>
                            <a:pt x="88" y="88"/>
                          </a:moveTo>
                          <a:cubicBezTo>
                            <a:pt x="69" y="107"/>
                            <a:pt x="38" y="107"/>
                            <a:pt x="19" y="88"/>
                          </a:cubicBezTo>
                          <a:cubicBezTo>
                            <a:pt x="0" y="69"/>
                            <a:pt x="0" y="38"/>
                            <a:pt x="19" y="19"/>
                          </a:cubicBezTo>
                          <a:cubicBezTo>
                            <a:pt x="38" y="0"/>
                            <a:pt x="69" y="0"/>
                            <a:pt x="88" y="19"/>
                          </a:cubicBezTo>
                          <a:cubicBezTo>
                            <a:pt x="107" y="38"/>
                            <a:pt x="107" y="69"/>
                            <a:pt x="88" y="88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68580" tIns="34291" rIns="68580" bIns="34291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351" dirty="0"/>
                    </a:p>
                  </p:txBody>
                </p:sp>
                <p:sp>
                  <p:nvSpPr>
                    <p:cNvPr id="573" name="Rectangle: Rounded Corners 572"/>
                    <p:cNvSpPr/>
                    <p:nvPr/>
                  </p:nvSpPr>
                  <p:spPr bwMode="gray">
                    <a:xfrm>
                      <a:off x="512318" y="2941313"/>
                      <a:ext cx="27432" cy="107767"/>
                    </a:xfrm>
                    <a:prstGeom prst="roundRect">
                      <a:avLst>
                        <a:gd name="adj" fmla="val 50000"/>
                      </a:avLst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68580" tIns="34291" rIns="68580" bIns="34291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351" dirty="0"/>
                    </a:p>
                  </p:txBody>
                </p:sp>
              </p:grpSp>
              <p:sp>
                <p:nvSpPr>
                  <p:cNvPr id="570" name="Frame 569"/>
                  <p:cNvSpPr/>
                  <p:nvPr/>
                </p:nvSpPr>
                <p:spPr bwMode="gray">
                  <a:xfrm>
                    <a:off x="584488" y="2712110"/>
                    <a:ext cx="326501" cy="326501"/>
                  </a:xfrm>
                  <a:prstGeom prst="frame">
                    <a:avLst>
                      <a:gd name="adj1" fmla="val 3032"/>
                    </a:avLst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  <p:sp>
                <p:nvSpPr>
                  <p:cNvPr id="571" name="Circle: Hollow 570"/>
                  <p:cNvSpPr/>
                  <p:nvPr/>
                </p:nvSpPr>
                <p:spPr bwMode="gray">
                  <a:xfrm>
                    <a:off x="658182" y="2820873"/>
                    <a:ext cx="107388" cy="107388"/>
                  </a:xfrm>
                  <a:prstGeom prst="donut">
                    <a:avLst>
                      <a:gd name="adj" fmla="val 9848"/>
                    </a:avLst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</p:grpSp>
          </p:grpSp>
          <p:grpSp>
            <p:nvGrpSpPr>
              <p:cNvPr id="603" name="Group 602"/>
              <p:cNvGrpSpPr/>
              <p:nvPr/>
            </p:nvGrpSpPr>
            <p:grpSpPr bwMode="gray">
              <a:xfrm>
                <a:off x="478283" y="2968667"/>
                <a:ext cx="267369" cy="277459"/>
                <a:chOff x="546523" y="2673350"/>
                <a:chExt cx="402431" cy="417618"/>
              </a:xfrm>
            </p:grpSpPr>
            <p:sp>
              <p:nvSpPr>
                <p:cNvPr id="695" name="AutoShape 3"/>
                <p:cNvSpPr>
                  <a:spLocks noChangeAspect="1" noChangeArrowheads="1" noTextEdit="1"/>
                </p:cNvSpPr>
                <p:nvPr/>
              </p:nvSpPr>
              <p:spPr bwMode="gray">
                <a:xfrm>
                  <a:off x="546523" y="2673350"/>
                  <a:ext cx="402431" cy="4176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1" rIns="68580" bIns="34291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1" dirty="0"/>
                </a:p>
              </p:txBody>
            </p:sp>
            <p:grpSp>
              <p:nvGrpSpPr>
                <p:cNvPr id="696" name="Group 695"/>
                <p:cNvGrpSpPr/>
                <p:nvPr/>
              </p:nvGrpSpPr>
              <p:grpSpPr bwMode="gray">
                <a:xfrm>
                  <a:off x="546523" y="2673350"/>
                  <a:ext cx="402431" cy="417618"/>
                  <a:chOff x="546523" y="2673350"/>
                  <a:chExt cx="402431" cy="417618"/>
                </a:xfrm>
              </p:grpSpPr>
              <p:sp>
                <p:nvSpPr>
                  <p:cNvPr id="704" name="Rectangle 5"/>
                  <p:cNvSpPr>
                    <a:spLocks noChangeArrowheads="1"/>
                  </p:cNvSpPr>
                  <p:nvPr/>
                </p:nvSpPr>
                <p:spPr bwMode="gray">
                  <a:xfrm>
                    <a:off x="593166" y="3068189"/>
                    <a:ext cx="59659" cy="22779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  <p:sp>
                <p:nvSpPr>
                  <p:cNvPr id="705" name="Rectangle 6"/>
                  <p:cNvSpPr>
                    <a:spLocks noChangeArrowheads="1"/>
                  </p:cNvSpPr>
                  <p:nvPr/>
                </p:nvSpPr>
                <p:spPr bwMode="gray">
                  <a:xfrm>
                    <a:off x="843736" y="3068189"/>
                    <a:ext cx="58575" cy="22779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  <p:sp>
                <p:nvSpPr>
                  <p:cNvPr id="706" name="Freeform 7"/>
                  <p:cNvSpPr>
                    <a:spLocks/>
                  </p:cNvSpPr>
                  <p:nvPr/>
                </p:nvSpPr>
                <p:spPr bwMode="gray">
                  <a:xfrm>
                    <a:off x="546523" y="2673350"/>
                    <a:ext cx="402431" cy="403516"/>
                  </a:xfrm>
                  <a:custGeom>
                    <a:avLst/>
                    <a:gdLst>
                      <a:gd name="T0" fmla="*/ 1179 w 1179"/>
                      <a:gd name="T1" fmla="*/ 1096 h 1179"/>
                      <a:gd name="T2" fmla="*/ 1096 w 1179"/>
                      <a:gd name="T3" fmla="*/ 1179 h 1179"/>
                      <a:gd name="T4" fmla="*/ 83 w 1179"/>
                      <a:gd name="T5" fmla="*/ 1179 h 1179"/>
                      <a:gd name="T6" fmla="*/ 0 w 1179"/>
                      <a:gd name="T7" fmla="*/ 1096 h 1179"/>
                      <a:gd name="T8" fmla="*/ 0 w 1179"/>
                      <a:gd name="T9" fmla="*/ 83 h 1179"/>
                      <a:gd name="T10" fmla="*/ 83 w 1179"/>
                      <a:gd name="T11" fmla="*/ 0 h 1179"/>
                      <a:gd name="T12" fmla="*/ 1096 w 1179"/>
                      <a:gd name="T13" fmla="*/ 0 h 1179"/>
                      <a:gd name="T14" fmla="*/ 1179 w 1179"/>
                      <a:gd name="T15" fmla="*/ 83 h 1179"/>
                      <a:gd name="T16" fmla="*/ 1179 w 1179"/>
                      <a:gd name="T17" fmla="*/ 1096 h 11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79" h="1179">
                        <a:moveTo>
                          <a:pt x="1179" y="1096"/>
                        </a:moveTo>
                        <a:cubicBezTo>
                          <a:pt x="1179" y="1142"/>
                          <a:pt x="1142" y="1179"/>
                          <a:pt x="1096" y="1179"/>
                        </a:cubicBezTo>
                        <a:cubicBezTo>
                          <a:pt x="83" y="1179"/>
                          <a:pt x="83" y="1179"/>
                          <a:pt x="83" y="1179"/>
                        </a:cubicBezTo>
                        <a:cubicBezTo>
                          <a:pt x="37" y="1179"/>
                          <a:pt x="0" y="1142"/>
                          <a:pt x="0" y="1096"/>
                        </a:cubicBezTo>
                        <a:cubicBezTo>
                          <a:pt x="0" y="83"/>
                          <a:pt x="0" y="83"/>
                          <a:pt x="0" y="83"/>
                        </a:cubicBezTo>
                        <a:cubicBezTo>
                          <a:pt x="0" y="37"/>
                          <a:pt x="37" y="0"/>
                          <a:pt x="83" y="0"/>
                        </a:cubicBezTo>
                        <a:cubicBezTo>
                          <a:pt x="1096" y="0"/>
                          <a:pt x="1096" y="0"/>
                          <a:pt x="1096" y="0"/>
                        </a:cubicBezTo>
                        <a:cubicBezTo>
                          <a:pt x="1142" y="0"/>
                          <a:pt x="1179" y="37"/>
                          <a:pt x="1179" y="83"/>
                        </a:cubicBezTo>
                        <a:lnTo>
                          <a:pt x="1179" y="109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</p:grpSp>
            <p:grpSp>
              <p:nvGrpSpPr>
                <p:cNvPr id="697" name="Group 696"/>
                <p:cNvGrpSpPr/>
                <p:nvPr/>
              </p:nvGrpSpPr>
              <p:grpSpPr bwMode="gray">
                <a:xfrm>
                  <a:off x="584488" y="2712110"/>
                  <a:ext cx="326501" cy="326501"/>
                  <a:chOff x="584488" y="2712110"/>
                  <a:chExt cx="326501" cy="326501"/>
                </a:xfrm>
                <a:solidFill>
                  <a:schemeClr val="bg1"/>
                </a:solidFill>
              </p:grpSpPr>
              <p:sp>
                <p:nvSpPr>
                  <p:cNvPr id="698" name="Oval 21"/>
                  <p:cNvSpPr>
                    <a:spLocks noChangeArrowheads="1"/>
                  </p:cNvSpPr>
                  <p:nvPr/>
                </p:nvSpPr>
                <p:spPr bwMode="gray">
                  <a:xfrm>
                    <a:off x="683673" y="2846364"/>
                    <a:ext cx="56405" cy="56406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  <p:grpSp>
                <p:nvGrpSpPr>
                  <p:cNvPr id="699" name="Group 698"/>
                  <p:cNvGrpSpPr/>
                  <p:nvPr/>
                </p:nvGrpSpPr>
                <p:grpSpPr bwMode="gray">
                  <a:xfrm>
                    <a:off x="831951" y="2828097"/>
                    <a:ext cx="48811" cy="92938"/>
                    <a:chOff x="491545" y="2913064"/>
                    <a:chExt cx="71436" cy="136016"/>
                  </a:xfrm>
                  <a:grpFill/>
                </p:grpSpPr>
                <p:sp>
                  <p:nvSpPr>
                    <p:cNvPr id="702" name="Freeform 14"/>
                    <p:cNvSpPr>
                      <a:spLocks/>
                    </p:cNvSpPr>
                    <p:nvPr/>
                  </p:nvSpPr>
                  <p:spPr bwMode="gray">
                    <a:xfrm>
                      <a:off x="491545" y="2913064"/>
                      <a:ext cx="71436" cy="71436"/>
                    </a:xfrm>
                    <a:custGeom>
                      <a:avLst/>
                      <a:gdLst>
                        <a:gd name="T0" fmla="*/ 88 w 107"/>
                        <a:gd name="T1" fmla="*/ 88 h 107"/>
                        <a:gd name="T2" fmla="*/ 19 w 107"/>
                        <a:gd name="T3" fmla="*/ 88 h 107"/>
                        <a:gd name="T4" fmla="*/ 19 w 107"/>
                        <a:gd name="T5" fmla="*/ 19 h 107"/>
                        <a:gd name="T6" fmla="*/ 88 w 107"/>
                        <a:gd name="T7" fmla="*/ 19 h 107"/>
                        <a:gd name="T8" fmla="*/ 88 w 107"/>
                        <a:gd name="T9" fmla="*/ 88 h 10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07" h="107">
                          <a:moveTo>
                            <a:pt x="88" y="88"/>
                          </a:moveTo>
                          <a:cubicBezTo>
                            <a:pt x="69" y="107"/>
                            <a:pt x="38" y="107"/>
                            <a:pt x="19" y="88"/>
                          </a:cubicBezTo>
                          <a:cubicBezTo>
                            <a:pt x="0" y="69"/>
                            <a:pt x="0" y="38"/>
                            <a:pt x="19" y="19"/>
                          </a:cubicBezTo>
                          <a:cubicBezTo>
                            <a:pt x="38" y="0"/>
                            <a:pt x="69" y="0"/>
                            <a:pt x="88" y="19"/>
                          </a:cubicBezTo>
                          <a:cubicBezTo>
                            <a:pt x="107" y="38"/>
                            <a:pt x="107" y="69"/>
                            <a:pt x="88" y="88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68580" tIns="34291" rIns="68580" bIns="34291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351" dirty="0"/>
                    </a:p>
                  </p:txBody>
                </p:sp>
                <p:sp>
                  <p:nvSpPr>
                    <p:cNvPr id="703" name="Rectangle: Rounded Corners 702"/>
                    <p:cNvSpPr/>
                    <p:nvPr/>
                  </p:nvSpPr>
                  <p:spPr bwMode="gray">
                    <a:xfrm>
                      <a:off x="512318" y="2941313"/>
                      <a:ext cx="27432" cy="107767"/>
                    </a:xfrm>
                    <a:prstGeom prst="roundRect">
                      <a:avLst>
                        <a:gd name="adj" fmla="val 50000"/>
                      </a:avLst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68580" tIns="34291" rIns="68580" bIns="34291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351" dirty="0"/>
                    </a:p>
                  </p:txBody>
                </p:sp>
              </p:grpSp>
              <p:sp>
                <p:nvSpPr>
                  <p:cNvPr id="700" name="Frame 699"/>
                  <p:cNvSpPr/>
                  <p:nvPr/>
                </p:nvSpPr>
                <p:spPr bwMode="gray">
                  <a:xfrm>
                    <a:off x="584488" y="2712110"/>
                    <a:ext cx="326501" cy="326501"/>
                  </a:xfrm>
                  <a:prstGeom prst="frame">
                    <a:avLst>
                      <a:gd name="adj1" fmla="val 3032"/>
                    </a:avLst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  <p:sp>
                <p:nvSpPr>
                  <p:cNvPr id="701" name="Circle: Hollow 700"/>
                  <p:cNvSpPr/>
                  <p:nvPr/>
                </p:nvSpPr>
                <p:spPr bwMode="gray">
                  <a:xfrm>
                    <a:off x="658182" y="2820873"/>
                    <a:ext cx="107388" cy="107388"/>
                  </a:xfrm>
                  <a:prstGeom prst="donut">
                    <a:avLst>
                      <a:gd name="adj" fmla="val 9848"/>
                    </a:avLst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</p:grpSp>
          </p:grpSp>
          <p:grpSp>
            <p:nvGrpSpPr>
              <p:cNvPr id="604" name="Group 603"/>
              <p:cNvGrpSpPr/>
              <p:nvPr/>
            </p:nvGrpSpPr>
            <p:grpSpPr bwMode="gray">
              <a:xfrm>
                <a:off x="796328" y="2968667"/>
                <a:ext cx="267369" cy="277459"/>
                <a:chOff x="546523" y="2673350"/>
                <a:chExt cx="402431" cy="417618"/>
              </a:xfrm>
            </p:grpSpPr>
            <p:sp>
              <p:nvSpPr>
                <p:cNvPr id="683" name="AutoShape 3"/>
                <p:cNvSpPr>
                  <a:spLocks noChangeAspect="1" noChangeArrowheads="1" noTextEdit="1"/>
                </p:cNvSpPr>
                <p:nvPr/>
              </p:nvSpPr>
              <p:spPr bwMode="gray">
                <a:xfrm>
                  <a:off x="546523" y="2673350"/>
                  <a:ext cx="402431" cy="4176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1" rIns="68580" bIns="34291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1" dirty="0"/>
                </a:p>
              </p:txBody>
            </p:sp>
            <p:grpSp>
              <p:nvGrpSpPr>
                <p:cNvPr id="684" name="Group 683"/>
                <p:cNvGrpSpPr/>
                <p:nvPr/>
              </p:nvGrpSpPr>
              <p:grpSpPr bwMode="gray">
                <a:xfrm>
                  <a:off x="546523" y="2673350"/>
                  <a:ext cx="402431" cy="417618"/>
                  <a:chOff x="546523" y="2673350"/>
                  <a:chExt cx="402431" cy="417618"/>
                </a:xfrm>
              </p:grpSpPr>
              <p:sp>
                <p:nvSpPr>
                  <p:cNvPr id="692" name="Rectangle 5"/>
                  <p:cNvSpPr>
                    <a:spLocks noChangeArrowheads="1"/>
                  </p:cNvSpPr>
                  <p:nvPr/>
                </p:nvSpPr>
                <p:spPr bwMode="gray">
                  <a:xfrm>
                    <a:off x="593166" y="3068189"/>
                    <a:ext cx="59659" cy="22779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  <p:sp>
                <p:nvSpPr>
                  <p:cNvPr id="693" name="Rectangle 6"/>
                  <p:cNvSpPr>
                    <a:spLocks noChangeArrowheads="1"/>
                  </p:cNvSpPr>
                  <p:nvPr/>
                </p:nvSpPr>
                <p:spPr bwMode="gray">
                  <a:xfrm>
                    <a:off x="843736" y="3068189"/>
                    <a:ext cx="58575" cy="22779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  <p:sp>
                <p:nvSpPr>
                  <p:cNvPr id="694" name="Freeform 7"/>
                  <p:cNvSpPr>
                    <a:spLocks/>
                  </p:cNvSpPr>
                  <p:nvPr/>
                </p:nvSpPr>
                <p:spPr bwMode="gray">
                  <a:xfrm>
                    <a:off x="546523" y="2673350"/>
                    <a:ext cx="402431" cy="403516"/>
                  </a:xfrm>
                  <a:custGeom>
                    <a:avLst/>
                    <a:gdLst>
                      <a:gd name="T0" fmla="*/ 1179 w 1179"/>
                      <a:gd name="T1" fmla="*/ 1096 h 1179"/>
                      <a:gd name="T2" fmla="*/ 1096 w 1179"/>
                      <a:gd name="T3" fmla="*/ 1179 h 1179"/>
                      <a:gd name="T4" fmla="*/ 83 w 1179"/>
                      <a:gd name="T5" fmla="*/ 1179 h 1179"/>
                      <a:gd name="T6" fmla="*/ 0 w 1179"/>
                      <a:gd name="T7" fmla="*/ 1096 h 1179"/>
                      <a:gd name="T8" fmla="*/ 0 w 1179"/>
                      <a:gd name="T9" fmla="*/ 83 h 1179"/>
                      <a:gd name="T10" fmla="*/ 83 w 1179"/>
                      <a:gd name="T11" fmla="*/ 0 h 1179"/>
                      <a:gd name="T12" fmla="*/ 1096 w 1179"/>
                      <a:gd name="T13" fmla="*/ 0 h 1179"/>
                      <a:gd name="T14" fmla="*/ 1179 w 1179"/>
                      <a:gd name="T15" fmla="*/ 83 h 1179"/>
                      <a:gd name="T16" fmla="*/ 1179 w 1179"/>
                      <a:gd name="T17" fmla="*/ 1096 h 11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79" h="1179">
                        <a:moveTo>
                          <a:pt x="1179" y="1096"/>
                        </a:moveTo>
                        <a:cubicBezTo>
                          <a:pt x="1179" y="1142"/>
                          <a:pt x="1142" y="1179"/>
                          <a:pt x="1096" y="1179"/>
                        </a:cubicBezTo>
                        <a:cubicBezTo>
                          <a:pt x="83" y="1179"/>
                          <a:pt x="83" y="1179"/>
                          <a:pt x="83" y="1179"/>
                        </a:cubicBezTo>
                        <a:cubicBezTo>
                          <a:pt x="37" y="1179"/>
                          <a:pt x="0" y="1142"/>
                          <a:pt x="0" y="1096"/>
                        </a:cubicBezTo>
                        <a:cubicBezTo>
                          <a:pt x="0" y="83"/>
                          <a:pt x="0" y="83"/>
                          <a:pt x="0" y="83"/>
                        </a:cubicBezTo>
                        <a:cubicBezTo>
                          <a:pt x="0" y="37"/>
                          <a:pt x="37" y="0"/>
                          <a:pt x="83" y="0"/>
                        </a:cubicBezTo>
                        <a:cubicBezTo>
                          <a:pt x="1096" y="0"/>
                          <a:pt x="1096" y="0"/>
                          <a:pt x="1096" y="0"/>
                        </a:cubicBezTo>
                        <a:cubicBezTo>
                          <a:pt x="1142" y="0"/>
                          <a:pt x="1179" y="37"/>
                          <a:pt x="1179" y="83"/>
                        </a:cubicBezTo>
                        <a:lnTo>
                          <a:pt x="1179" y="109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</p:grpSp>
            <p:grpSp>
              <p:nvGrpSpPr>
                <p:cNvPr id="685" name="Group 684"/>
                <p:cNvGrpSpPr/>
                <p:nvPr/>
              </p:nvGrpSpPr>
              <p:grpSpPr bwMode="gray">
                <a:xfrm>
                  <a:off x="584488" y="2712110"/>
                  <a:ext cx="326501" cy="326501"/>
                  <a:chOff x="584488" y="2712110"/>
                  <a:chExt cx="326501" cy="326501"/>
                </a:xfrm>
                <a:solidFill>
                  <a:schemeClr val="bg1"/>
                </a:solidFill>
              </p:grpSpPr>
              <p:sp>
                <p:nvSpPr>
                  <p:cNvPr id="686" name="Oval 21"/>
                  <p:cNvSpPr>
                    <a:spLocks noChangeArrowheads="1"/>
                  </p:cNvSpPr>
                  <p:nvPr/>
                </p:nvSpPr>
                <p:spPr bwMode="gray">
                  <a:xfrm>
                    <a:off x="683673" y="2846364"/>
                    <a:ext cx="56405" cy="56406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  <p:grpSp>
                <p:nvGrpSpPr>
                  <p:cNvPr id="687" name="Group 686"/>
                  <p:cNvGrpSpPr/>
                  <p:nvPr/>
                </p:nvGrpSpPr>
                <p:grpSpPr bwMode="gray">
                  <a:xfrm>
                    <a:off x="831951" y="2828097"/>
                    <a:ext cx="48811" cy="92938"/>
                    <a:chOff x="491545" y="2913064"/>
                    <a:chExt cx="71436" cy="136016"/>
                  </a:xfrm>
                  <a:grpFill/>
                </p:grpSpPr>
                <p:sp>
                  <p:nvSpPr>
                    <p:cNvPr id="690" name="Freeform 14"/>
                    <p:cNvSpPr>
                      <a:spLocks/>
                    </p:cNvSpPr>
                    <p:nvPr/>
                  </p:nvSpPr>
                  <p:spPr bwMode="gray">
                    <a:xfrm>
                      <a:off x="491545" y="2913064"/>
                      <a:ext cx="71436" cy="71436"/>
                    </a:xfrm>
                    <a:custGeom>
                      <a:avLst/>
                      <a:gdLst>
                        <a:gd name="T0" fmla="*/ 88 w 107"/>
                        <a:gd name="T1" fmla="*/ 88 h 107"/>
                        <a:gd name="T2" fmla="*/ 19 w 107"/>
                        <a:gd name="T3" fmla="*/ 88 h 107"/>
                        <a:gd name="T4" fmla="*/ 19 w 107"/>
                        <a:gd name="T5" fmla="*/ 19 h 107"/>
                        <a:gd name="T6" fmla="*/ 88 w 107"/>
                        <a:gd name="T7" fmla="*/ 19 h 107"/>
                        <a:gd name="T8" fmla="*/ 88 w 107"/>
                        <a:gd name="T9" fmla="*/ 88 h 10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07" h="107">
                          <a:moveTo>
                            <a:pt x="88" y="88"/>
                          </a:moveTo>
                          <a:cubicBezTo>
                            <a:pt x="69" y="107"/>
                            <a:pt x="38" y="107"/>
                            <a:pt x="19" y="88"/>
                          </a:cubicBezTo>
                          <a:cubicBezTo>
                            <a:pt x="0" y="69"/>
                            <a:pt x="0" y="38"/>
                            <a:pt x="19" y="19"/>
                          </a:cubicBezTo>
                          <a:cubicBezTo>
                            <a:pt x="38" y="0"/>
                            <a:pt x="69" y="0"/>
                            <a:pt x="88" y="19"/>
                          </a:cubicBezTo>
                          <a:cubicBezTo>
                            <a:pt x="107" y="38"/>
                            <a:pt x="107" y="69"/>
                            <a:pt x="88" y="88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68580" tIns="34291" rIns="68580" bIns="34291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351" dirty="0"/>
                    </a:p>
                  </p:txBody>
                </p:sp>
                <p:sp>
                  <p:nvSpPr>
                    <p:cNvPr id="691" name="Rectangle: Rounded Corners 690"/>
                    <p:cNvSpPr/>
                    <p:nvPr/>
                  </p:nvSpPr>
                  <p:spPr bwMode="gray">
                    <a:xfrm>
                      <a:off x="512318" y="2941313"/>
                      <a:ext cx="27432" cy="107767"/>
                    </a:xfrm>
                    <a:prstGeom prst="roundRect">
                      <a:avLst>
                        <a:gd name="adj" fmla="val 50000"/>
                      </a:avLst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68580" tIns="34291" rIns="68580" bIns="34291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351" dirty="0"/>
                    </a:p>
                  </p:txBody>
                </p:sp>
              </p:grpSp>
              <p:sp>
                <p:nvSpPr>
                  <p:cNvPr id="688" name="Frame 687"/>
                  <p:cNvSpPr/>
                  <p:nvPr/>
                </p:nvSpPr>
                <p:spPr bwMode="gray">
                  <a:xfrm>
                    <a:off x="584488" y="2712110"/>
                    <a:ext cx="326501" cy="326501"/>
                  </a:xfrm>
                  <a:prstGeom prst="frame">
                    <a:avLst>
                      <a:gd name="adj1" fmla="val 3032"/>
                    </a:avLst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  <p:sp>
                <p:nvSpPr>
                  <p:cNvPr id="689" name="Circle: Hollow 688"/>
                  <p:cNvSpPr/>
                  <p:nvPr/>
                </p:nvSpPr>
                <p:spPr bwMode="gray">
                  <a:xfrm>
                    <a:off x="658182" y="2820873"/>
                    <a:ext cx="107388" cy="107388"/>
                  </a:xfrm>
                  <a:prstGeom prst="donut">
                    <a:avLst>
                      <a:gd name="adj" fmla="val 9848"/>
                    </a:avLst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</p:grpSp>
          </p:grpSp>
          <p:grpSp>
            <p:nvGrpSpPr>
              <p:cNvPr id="605" name="Group 604"/>
              <p:cNvGrpSpPr/>
              <p:nvPr/>
            </p:nvGrpSpPr>
            <p:grpSpPr bwMode="gray">
              <a:xfrm>
                <a:off x="1114373" y="2968667"/>
                <a:ext cx="267369" cy="277459"/>
                <a:chOff x="546523" y="2673350"/>
                <a:chExt cx="402431" cy="417618"/>
              </a:xfrm>
            </p:grpSpPr>
            <p:sp>
              <p:nvSpPr>
                <p:cNvPr id="671" name="AutoShape 3"/>
                <p:cNvSpPr>
                  <a:spLocks noChangeAspect="1" noChangeArrowheads="1" noTextEdit="1"/>
                </p:cNvSpPr>
                <p:nvPr/>
              </p:nvSpPr>
              <p:spPr bwMode="gray">
                <a:xfrm>
                  <a:off x="546523" y="2673350"/>
                  <a:ext cx="402431" cy="4176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1" rIns="68580" bIns="34291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1" dirty="0"/>
                </a:p>
              </p:txBody>
            </p:sp>
            <p:grpSp>
              <p:nvGrpSpPr>
                <p:cNvPr id="672" name="Group 671"/>
                <p:cNvGrpSpPr/>
                <p:nvPr/>
              </p:nvGrpSpPr>
              <p:grpSpPr bwMode="gray">
                <a:xfrm>
                  <a:off x="546523" y="2673350"/>
                  <a:ext cx="402431" cy="417618"/>
                  <a:chOff x="546523" y="2673350"/>
                  <a:chExt cx="402431" cy="417618"/>
                </a:xfrm>
              </p:grpSpPr>
              <p:sp>
                <p:nvSpPr>
                  <p:cNvPr id="680" name="Rectangle 5"/>
                  <p:cNvSpPr>
                    <a:spLocks noChangeArrowheads="1"/>
                  </p:cNvSpPr>
                  <p:nvPr/>
                </p:nvSpPr>
                <p:spPr bwMode="gray">
                  <a:xfrm>
                    <a:off x="593166" y="3068189"/>
                    <a:ext cx="59659" cy="22779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  <p:sp>
                <p:nvSpPr>
                  <p:cNvPr id="681" name="Rectangle 6"/>
                  <p:cNvSpPr>
                    <a:spLocks noChangeArrowheads="1"/>
                  </p:cNvSpPr>
                  <p:nvPr/>
                </p:nvSpPr>
                <p:spPr bwMode="gray">
                  <a:xfrm>
                    <a:off x="843736" y="3068189"/>
                    <a:ext cx="58575" cy="22779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  <p:sp>
                <p:nvSpPr>
                  <p:cNvPr id="682" name="Freeform 7"/>
                  <p:cNvSpPr>
                    <a:spLocks/>
                  </p:cNvSpPr>
                  <p:nvPr/>
                </p:nvSpPr>
                <p:spPr bwMode="gray">
                  <a:xfrm>
                    <a:off x="546523" y="2673350"/>
                    <a:ext cx="402431" cy="403516"/>
                  </a:xfrm>
                  <a:custGeom>
                    <a:avLst/>
                    <a:gdLst>
                      <a:gd name="T0" fmla="*/ 1179 w 1179"/>
                      <a:gd name="T1" fmla="*/ 1096 h 1179"/>
                      <a:gd name="T2" fmla="*/ 1096 w 1179"/>
                      <a:gd name="T3" fmla="*/ 1179 h 1179"/>
                      <a:gd name="T4" fmla="*/ 83 w 1179"/>
                      <a:gd name="T5" fmla="*/ 1179 h 1179"/>
                      <a:gd name="T6" fmla="*/ 0 w 1179"/>
                      <a:gd name="T7" fmla="*/ 1096 h 1179"/>
                      <a:gd name="T8" fmla="*/ 0 w 1179"/>
                      <a:gd name="T9" fmla="*/ 83 h 1179"/>
                      <a:gd name="T10" fmla="*/ 83 w 1179"/>
                      <a:gd name="T11" fmla="*/ 0 h 1179"/>
                      <a:gd name="T12" fmla="*/ 1096 w 1179"/>
                      <a:gd name="T13" fmla="*/ 0 h 1179"/>
                      <a:gd name="T14" fmla="*/ 1179 w 1179"/>
                      <a:gd name="T15" fmla="*/ 83 h 1179"/>
                      <a:gd name="T16" fmla="*/ 1179 w 1179"/>
                      <a:gd name="T17" fmla="*/ 1096 h 11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79" h="1179">
                        <a:moveTo>
                          <a:pt x="1179" y="1096"/>
                        </a:moveTo>
                        <a:cubicBezTo>
                          <a:pt x="1179" y="1142"/>
                          <a:pt x="1142" y="1179"/>
                          <a:pt x="1096" y="1179"/>
                        </a:cubicBezTo>
                        <a:cubicBezTo>
                          <a:pt x="83" y="1179"/>
                          <a:pt x="83" y="1179"/>
                          <a:pt x="83" y="1179"/>
                        </a:cubicBezTo>
                        <a:cubicBezTo>
                          <a:pt x="37" y="1179"/>
                          <a:pt x="0" y="1142"/>
                          <a:pt x="0" y="1096"/>
                        </a:cubicBezTo>
                        <a:cubicBezTo>
                          <a:pt x="0" y="83"/>
                          <a:pt x="0" y="83"/>
                          <a:pt x="0" y="83"/>
                        </a:cubicBezTo>
                        <a:cubicBezTo>
                          <a:pt x="0" y="37"/>
                          <a:pt x="37" y="0"/>
                          <a:pt x="83" y="0"/>
                        </a:cubicBezTo>
                        <a:cubicBezTo>
                          <a:pt x="1096" y="0"/>
                          <a:pt x="1096" y="0"/>
                          <a:pt x="1096" y="0"/>
                        </a:cubicBezTo>
                        <a:cubicBezTo>
                          <a:pt x="1142" y="0"/>
                          <a:pt x="1179" y="37"/>
                          <a:pt x="1179" y="83"/>
                        </a:cubicBezTo>
                        <a:lnTo>
                          <a:pt x="1179" y="109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</p:grpSp>
            <p:grpSp>
              <p:nvGrpSpPr>
                <p:cNvPr id="673" name="Group 672"/>
                <p:cNvGrpSpPr/>
                <p:nvPr/>
              </p:nvGrpSpPr>
              <p:grpSpPr bwMode="gray">
                <a:xfrm>
                  <a:off x="584488" y="2712110"/>
                  <a:ext cx="326501" cy="326501"/>
                  <a:chOff x="584488" y="2712110"/>
                  <a:chExt cx="326501" cy="326501"/>
                </a:xfrm>
                <a:solidFill>
                  <a:schemeClr val="bg1"/>
                </a:solidFill>
              </p:grpSpPr>
              <p:sp>
                <p:nvSpPr>
                  <p:cNvPr id="674" name="Oval 21"/>
                  <p:cNvSpPr>
                    <a:spLocks noChangeArrowheads="1"/>
                  </p:cNvSpPr>
                  <p:nvPr/>
                </p:nvSpPr>
                <p:spPr bwMode="gray">
                  <a:xfrm>
                    <a:off x="683673" y="2846364"/>
                    <a:ext cx="56405" cy="56406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  <p:grpSp>
                <p:nvGrpSpPr>
                  <p:cNvPr id="675" name="Group 674"/>
                  <p:cNvGrpSpPr/>
                  <p:nvPr/>
                </p:nvGrpSpPr>
                <p:grpSpPr bwMode="gray">
                  <a:xfrm>
                    <a:off x="831951" y="2828097"/>
                    <a:ext cx="48811" cy="92938"/>
                    <a:chOff x="491545" y="2913064"/>
                    <a:chExt cx="71436" cy="136016"/>
                  </a:xfrm>
                  <a:grpFill/>
                </p:grpSpPr>
                <p:sp>
                  <p:nvSpPr>
                    <p:cNvPr id="678" name="Freeform 14"/>
                    <p:cNvSpPr>
                      <a:spLocks/>
                    </p:cNvSpPr>
                    <p:nvPr/>
                  </p:nvSpPr>
                  <p:spPr bwMode="gray">
                    <a:xfrm>
                      <a:off x="491545" y="2913064"/>
                      <a:ext cx="71436" cy="71436"/>
                    </a:xfrm>
                    <a:custGeom>
                      <a:avLst/>
                      <a:gdLst>
                        <a:gd name="T0" fmla="*/ 88 w 107"/>
                        <a:gd name="T1" fmla="*/ 88 h 107"/>
                        <a:gd name="T2" fmla="*/ 19 w 107"/>
                        <a:gd name="T3" fmla="*/ 88 h 107"/>
                        <a:gd name="T4" fmla="*/ 19 w 107"/>
                        <a:gd name="T5" fmla="*/ 19 h 107"/>
                        <a:gd name="T6" fmla="*/ 88 w 107"/>
                        <a:gd name="T7" fmla="*/ 19 h 107"/>
                        <a:gd name="T8" fmla="*/ 88 w 107"/>
                        <a:gd name="T9" fmla="*/ 88 h 10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07" h="107">
                          <a:moveTo>
                            <a:pt x="88" y="88"/>
                          </a:moveTo>
                          <a:cubicBezTo>
                            <a:pt x="69" y="107"/>
                            <a:pt x="38" y="107"/>
                            <a:pt x="19" y="88"/>
                          </a:cubicBezTo>
                          <a:cubicBezTo>
                            <a:pt x="0" y="69"/>
                            <a:pt x="0" y="38"/>
                            <a:pt x="19" y="19"/>
                          </a:cubicBezTo>
                          <a:cubicBezTo>
                            <a:pt x="38" y="0"/>
                            <a:pt x="69" y="0"/>
                            <a:pt x="88" y="19"/>
                          </a:cubicBezTo>
                          <a:cubicBezTo>
                            <a:pt x="107" y="38"/>
                            <a:pt x="107" y="69"/>
                            <a:pt x="88" y="88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68580" tIns="34291" rIns="68580" bIns="34291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351" dirty="0"/>
                    </a:p>
                  </p:txBody>
                </p:sp>
                <p:sp>
                  <p:nvSpPr>
                    <p:cNvPr id="679" name="Rectangle: Rounded Corners 678"/>
                    <p:cNvSpPr/>
                    <p:nvPr/>
                  </p:nvSpPr>
                  <p:spPr bwMode="gray">
                    <a:xfrm>
                      <a:off x="512318" y="2941313"/>
                      <a:ext cx="27432" cy="107767"/>
                    </a:xfrm>
                    <a:prstGeom prst="roundRect">
                      <a:avLst>
                        <a:gd name="adj" fmla="val 50000"/>
                      </a:avLst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68580" tIns="34291" rIns="68580" bIns="34291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351" dirty="0"/>
                    </a:p>
                  </p:txBody>
                </p:sp>
              </p:grpSp>
              <p:sp>
                <p:nvSpPr>
                  <p:cNvPr id="676" name="Frame 675"/>
                  <p:cNvSpPr/>
                  <p:nvPr/>
                </p:nvSpPr>
                <p:spPr bwMode="gray">
                  <a:xfrm>
                    <a:off x="584488" y="2712110"/>
                    <a:ext cx="326501" cy="326501"/>
                  </a:xfrm>
                  <a:prstGeom prst="frame">
                    <a:avLst>
                      <a:gd name="adj1" fmla="val 3032"/>
                    </a:avLst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  <p:sp>
                <p:nvSpPr>
                  <p:cNvPr id="677" name="Circle: Hollow 676"/>
                  <p:cNvSpPr/>
                  <p:nvPr/>
                </p:nvSpPr>
                <p:spPr bwMode="gray">
                  <a:xfrm>
                    <a:off x="658182" y="2820873"/>
                    <a:ext cx="107388" cy="107388"/>
                  </a:xfrm>
                  <a:prstGeom prst="donut">
                    <a:avLst>
                      <a:gd name="adj" fmla="val 9848"/>
                    </a:avLst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</p:grpSp>
          </p:grpSp>
          <p:grpSp>
            <p:nvGrpSpPr>
              <p:cNvPr id="606" name="Group 605"/>
              <p:cNvGrpSpPr/>
              <p:nvPr/>
            </p:nvGrpSpPr>
            <p:grpSpPr bwMode="gray">
              <a:xfrm>
                <a:off x="1432418" y="2968667"/>
                <a:ext cx="267369" cy="277459"/>
                <a:chOff x="546523" y="2673350"/>
                <a:chExt cx="402431" cy="417618"/>
              </a:xfrm>
            </p:grpSpPr>
            <p:sp>
              <p:nvSpPr>
                <p:cNvPr id="659" name="AutoShape 3"/>
                <p:cNvSpPr>
                  <a:spLocks noChangeAspect="1" noChangeArrowheads="1" noTextEdit="1"/>
                </p:cNvSpPr>
                <p:nvPr/>
              </p:nvSpPr>
              <p:spPr bwMode="gray">
                <a:xfrm>
                  <a:off x="546523" y="2673350"/>
                  <a:ext cx="402431" cy="4176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1" rIns="68580" bIns="34291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1" dirty="0"/>
                </a:p>
              </p:txBody>
            </p:sp>
            <p:grpSp>
              <p:nvGrpSpPr>
                <p:cNvPr id="660" name="Group 659"/>
                <p:cNvGrpSpPr/>
                <p:nvPr/>
              </p:nvGrpSpPr>
              <p:grpSpPr bwMode="gray">
                <a:xfrm>
                  <a:off x="546523" y="2673350"/>
                  <a:ext cx="402431" cy="417618"/>
                  <a:chOff x="546523" y="2673350"/>
                  <a:chExt cx="402431" cy="417618"/>
                </a:xfrm>
              </p:grpSpPr>
              <p:sp>
                <p:nvSpPr>
                  <p:cNvPr id="668" name="Rectangle 5"/>
                  <p:cNvSpPr>
                    <a:spLocks noChangeArrowheads="1"/>
                  </p:cNvSpPr>
                  <p:nvPr/>
                </p:nvSpPr>
                <p:spPr bwMode="gray">
                  <a:xfrm>
                    <a:off x="593166" y="3068189"/>
                    <a:ext cx="59659" cy="22779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  <p:sp>
                <p:nvSpPr>
                  <p:cNvPr id="669" name="Rectangle 6"/>
                  <p:cNvSpPr>
                    <a:spLocks noChangeArrowheads="1"/>
                  </p:cNvSpPr>
                  <p:nvPr/>
                </p:nvSpPr>
                <p:spPr bwMode="gray">
                  <a:xfrm>
                    <a:off x="843736" y="3068189"/>
                    <a:ext cx="58575" cy="22779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  <p:sp>
                <p:nvSpPr>
                  <p:cNvPr id="670" name="Freeform 7"/>
                  <p:cNvSpPr>
                    <a:spLocks/>
                  </p:cNvSpPr>
                  <p:nvPr/>
                </p:nvSpPr>
                <p:spPr bwMode="gray">
                  <a:xfrm>
                    <a:off x="546523" y="2673350"/>
                    <a:ext cx="402431" cy="403516"/>
                  </a:xfrm>
                  <a:custGeom>
                    <a:avLst/>
                    <a:gdLst>
                      <a:gd name="T0" fmla="*/ 1179 w 1179"/>
                      <a:gd name="T1" fmla="*/ 1096 h 1179"/>
                      <a:gd name="T2" fmla="*/ 1096 w 1179"/>
                      <a:gd name="T3" fmla="*/ 1179 h 1179"/>
                      <a:gd name="T4" fmla="*/ 83 w 1179"/>
                      <a:gd name="T5" fmla="*/ 1179 h 1179"/>
                      <a:gd name="T6" fmla="*/ 0 w 1179"/>
                      <a:gd name="T7" fmla="*/ 1096 h 1179"/>
                      <a:gd name="T8" fmla="*/ 0 w 1179"/>
                      <a:gd name="T9" fmla="*/ 83 h 1179"/>
                      <a:gd name="T10" fmla="*/ 83 w 1179"/>
                      <a:gd name="T11" fmla="*/ 0 h 1179"/>
                      <a:gd name="T12" fmla="*/ 1096 w 1179"/>
                      <a:gd name="T13" fmla="*/ 0 h 1179"/>
                      <a:gd name="T14" fmla="*/ 1179 w 1179"/>
                      <a:gd name="T15" fmla="*/ 83 h 1179"/>
                      <a:gd name="T16" fmla="*/ 1179 w 1179"/>
                      <a:gd name="T17" fmla="*/ 1096 h 11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79" h="1179">
                        <a:moveTo>
                          <a:pt x="1179" y="1096"/>
                        </a:moveTo>
                        <a:cubicBezTo>
                          <a:pt x="1179" y="1142"/>
                          <a:pt x="1142" y="1179"/>
                          <a:pt x="1096" y="1179"/>
                        </a:cubicBezTo>
                        <a:cubicBezTo>
                          <a:pt x="83" y="1179"/>
                          <a:pt x="83" y="1179"/>
                          <a:pt x="83" y="1179"/>
                        </a:cubicBezTo>
                        <a:cubicBezTo>
                          <a:pt x="37" y="1179"/>
                          <a:pt x="0" y="1142"/>
                          <a:pt x="0" y="1096"/>
                        </a:cubicBezTo>
                        <a:cubicBezTo>
                          <a:pt x="0" y="83"/>
                          <a:pt x="0" y="83"/>
                          <a:pt x="0" y="83"/>
                        </a:cubicBezTo>
                        <a:cubicBezTo>
                          <a:pt x="0" y="37"/>
                          <a:pt x="37" y="0"/>
                          <a:pt x="83" y="0"/>
                        </a:cubicBezTo>
                        <a:cubicBezTo>
                          <a:pt x="1096" y="0"/>
                          <a:pt x="1096" y="0"/>
                          <a:pt x="1096" y="0"/>
                        </a:cubicBezTo>
                        <a:cubicBezTo>
                          <a:pt x="1142" y="0"/>
                          <a:pt x="1179" y="37"/>
                          <a:pt x="1179" y="83"/>
                        </a:cubicBezTo>
                        <a:lnTo>
                          <a:pt x="1179" y="109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</p:grpSp>
            <p:grpSp>
              <p:nvGrpSpPr>
                <p:cNvPr id="661" name="Group 660"/>
                <p:cNvGrpSpPr/>
                <p:nvPr/>
              </p:nvGrpSpPr>
              <p:grpSpPr bwMode="gray">
                <a:xfrm>
                  <a:off x="584488" y="2712110"/>
                  <a:ext cx="326501" cy="326501"/>
                  <a:chOff x="584488" y="2712110"/>
                  <a:chExt cx="326501" cy="326501"/>
                </a:xfrm>
                <a:solidFill>
                  <a:schemeClr val="bg1"/>
                </a:solidFill>
              </p:grpSpPr>
              <p:sp>
                <p:nvSpPr>
                  <p:cNvPr id="662" name="Oval 21"/>
                  <p:cNvSpPr>
                    <a:spLocks noChangeArrowheads="1"/>
                  </p:cNvSpPr>
                  <p:nvPr/>
                </p:nvSpPr>
                <p:spPr bwMode="gray">
                  <a:xfrm>
                    <a:off x="683673" y="2846364"/>
                    <a:ext cx="56405" cy="56406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  <p:grpSp>
                <p:nvGrpSpPr>
                  <p:cNvPr id="663" name="Group 662"/>
                  <p:cNvGrpSpPr/>
                  <p:nvPr/>
                </p:nvGrpSpPr>
                <p:grpSpPr bwMode="gray">
                  <a:xfrm>
                    <a:off x="831951" y="2828097"/>
                    <a:ext cx="48811" cy="92938"/>
                    <a:chOff x="491545" y="2913064"/>
                    <a:chExt cx="71436" cy="136016"/>
                  </a:xfrm>
                  <a:grpFill/>
                </p:grpSpPr>
                <p:sp>
                  <p:nvSpPr>
                    <p:cNvPr id="666" name="Freeform 14"/>
                    <p:cNvSpPr>
                      <a:spLocks/>
                    </p:cNvSpPr>
                    <p:nvPr/>
                  </p:nvSpPr>
                  <p:spPr bwMode="gray">
                    <a:xfrm>
                      <a:off x="491545" y="2913064"/>
                      <a:ext cx="71436" cy="71436"/>
                    </a:xfrm>
                    <a:custGeom>
                      <a:avLst/>
                      <a:gdLst>
                        <a:gd name="T0" fmla="*/ 88 w 107"/>
                        <a:gd name="T1" fmla="*/ 88 h 107"/>
                        <a:gd name="T2" fmla="*/ 19 w 107"/>
                        <a:gd name="T3" fmla="*/ 88 h 107"/>
                        <a:gd name="T4" fmla="*/ 19 w 107"/>
                        <a:gd name="T5" fmla="*/ 19 h 107"/>
                        <a:gd name="T6" fmla="*/ 88 w 107"/>
                        <a:gd name="T7" fmla="*/ 19 h 107"/>
                        <a:gd name="T8" fmla="*/ 88 w 107"/>
                        <a:gd name="T9" fmla="*/ 88 h 10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07" h="107">
                          <a:moveTo>
                            <a:pt x="88" y="88"/>
                          </a:moveTo>
                          <a:cubicBezTo>
                            <a:pt x="69" y="107"/>
                            <a:pt x="38" y="107"/>
                            <a:pt x="19" y="88"/>
                          </a:cubicBezTo>
                          <a:cubicBezTo>
                            <a:pt x="0" y="69"/>
                            <a:pt x="0" y="38"/>
                            <a:pt x="19" y="19"/>
                          </a:cubicBezTo>
                          <a:cubicBezTo>
                            <a:pt x="38" y="0"/>
                            <a:pt x="69" y="0"/>
                            <a:pt x="88" y="19"/>
                          </a:cubicBezTo>
                          <a:cubicBezTo>
                            <a:pt x="107" y="38"/>
                            <a:pt x="107" y="69"/>
                            <a:pt x="88" y="88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68580" tIns="34291" rIns="68580" bIns="34291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351" dirty="0"/>
                    </a:p>
                  </p:txBody>
                </p:sp>
                <p:sp>
                  <p:nvSpPr>
                    <p:cNvPr id="667" name="Rectangle: Rounded Corners 666"/>
                    <p:cNvSpPr/>
                    <p:nvPr/>
                  </p:nvSpPr>
                  <p:spPr bwMode="gray">
                    <a:xfrm>
                      <a:off x="512318" y="2941313"/>
                      <a:ext cx="27432" cy="107767"/>
                    </a:xfrm>
                    <a:prstGeom prst="roundRect">
                      <a:avLst>
                        <a:gd name="adj" fmla="val 50000"/>
                      </a:avLst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68580" tIns="34291" rIns="68580" bIns="34291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351" dirty="0"/>
                    </a:p>
                  </p:txBody>
                </p:sp>
              </p:grpSp>
              <p:sp>
                <p:nvSpPr>
                  <p:cNvPr id="664" name="Frame 663"/>
                  <p:cNvSpPr/>
                  <p:nvPr/>
                </p:nvSpPr>
                <p:spPr bwMode="gray">
                  <a:xfrm>
                    <a:off x="584488" y="2712110"/>
                    <a:ext cx="326501" cy="326501"/>
                  </a:xfrm>
                  <a:prstGeom prst="frame">
                    <a:avLst>
                      <a:gd name="adj1" fmla="val 3032"/>
                    </a:avLst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  <p:sp>
                <p:nvSpPr>
                  <p:cNvPr id="665" name="Circle: Hollow 664"/>
                  <p:cNvSpPr/>
                  <p:nvPr/>
                </p:nvSpPr>
                <p:spPr bwMode="gray">
                  <a:xfrm>
                    <a:off x="658182" y="2820873"/>
                    <a:ext cx="107388" cy="107388"/>
                  </a:xfrm>
                  <a:prstGeom prst="donut">
                    <a:avLst>
                      <a:gd name="adj" fmla="val 9848"/>
                    </a:avLst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</p:grpSp>
          </p:grpSp>
          <p:grpSp>
            <p:nvGrpSpPr>
              <p:cNvPr id="607" name="Group 606"/>
              <p:cNvGrpSpPr/>
              <p:nvPr/>
            </p:nvGrpSpPr>
            <p:grpSpPr bwMode="gray">
              <a:xfrm>
                <a:off x="1750463" y="2968667"/>
                <a:ext cx="267369" cy="277459"/>
                <a:chOff x="546523" y="2673350"/>
                <a:chExt cx="402431" cy="417618"/>
              </a:xfrm>
            </p:grpSpPr>
            <p:sp>
              <p:nvSpPr>
                <p:cNvPr id="647" name="AutoShape 3"/>
                <p:cNvSpPr>
                  <a:spLocks noChangeAspect="1" noChangeArrowheads="1" noTextEdit="1"/>
                </p:cNvSpPr>
                <p:nvPr/>
              </p:nvSpPr>
              <p:spPr bwMode="gray">
                <a:xfrm>
                  <a:off x="546523" y="2673350"/>
                  <a:ext cx="402431" cy="4176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1" rIns="68580" bIns="34291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1" dirty="0"/>
                </a:p>
              </p:txBody>
            </p:sp>
            <p:grpSp>
              <p:nvGrpSpPr>
                <p:cNvPr id="648" name="Group 647"/>
                <p:cNvGrpSpPr/>
                <p:nvPr/>
              </p:nvGrpSpPr>
              <p:grpSpPr bwMode="gray">
                <a:xfrm>
                  <a:off x="546523" y="2673350"/>
                  <a:ext cx="402431" cy="417618"/>
                  <a:chOff x="546523" y="2673350"/>
                  <a:chExt cx="402431" cy="417618"/>
                </a:xfrm>
              </p:grpSpPr>
              <p:sp>
                <p:nvSpPr>
                  <p:cNvPr id="656" name="Rectangle 5"/>
                  <p:cNvSpPr>
                    <a:spLocks noChangeArrowheads="1"/>
                  </p:cNvSpPr>
                  <p:nvPr/>
                </p:nvSpPr>
                <p:spPr bwMode="gray">
                  <a:xfrm>
                    <a:off x="593166" y="3068189"/>
                    <a:ext cx="59659" cy="22779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  <p:sp>
                <p:nvSpPr>
                  <p:cNvPr id="657" name="Rectangle 6"/>
                  <p:cNvSpPr>
                    <a:spLocks noChangeArrowheads="1"/>
                  </p:cNvSpPr>
                  <p:nvPr/>
                </p:nvSpPr>
                <p:spPr bwMode="gray">
                  <a:xfrm>
                    <a:off x="843736" y="3068189"/>
                    <a:ext cx="58575" cy="22779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  <p:sp>
                <p:nvSpPr>
                  <p:cNvPr id="658" name="Freeform 7"/>
                  <p:cNvSpPr>
                    <a:spLocks/>
                  </p:cNvSpPr>
                  <p:nvPr/>
                </p:nvSpPr>
                <p:spPr bwMode="gray">
                  <a:xfrm>
                    <a:off x="546523" y="2673350"/>
                    <a:ext cx="402431" cy="403516"/>
                  </a:xfrm>
                  <a:custGeom>
                    <a:avLst/>
                    <a:gdLst>
                      <a:gd name="T0" fmla="*/ 1179 w 1179"/>
                      <a:gd name="T1" fmla="*/ 1096 h 1179"/>
                      <a:gd name="T2" fmla="*/ 1096 w 1179"/>
                      <a:gd name="T3" fmla="*/ 1179 h 1179"/>
                      <a:gd name="T4" fmla="*/ 83 w 1179"/>
                      <a:gd name="T5" fmla="*/ 1179 h 1179"/>
                      <a:gd name="T6" fmla="*/ 0 w 1179"/>
                      <a:gd name="T7" fmla="*/ 1096 h 1179"/>
                      <a:gd name="T8" fmla="*/ 0 w 1179"/>
                      <a:gd name="T9" fmla="*/ 83 h 1179"/>
                      <a:gd name="T10" fmla="*/ 83 w 1179"/>
                      <a:gd name="T11" fmla="*/ 0 h 1179"/>
                      <a:gd name="T12" fmla="*/ 1096 w 1179"/>
                      <a:gd name="T13" fmla="*/ 0 h 1179"/>
                      <a:gd name="T14" fmla="*/ 1179 w 1179"/>
                      <a:gd name="T15" fmla="*/ 83 h 1179"/>
                      <a:gd name="T16" fmla="*/ 1179 w 1179"/>
                      <a:gd name="T17" fmla="*/ 1096 h 11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79" h="1179">
                        <a:moveTo>
                          <a:pt x="1179" y="1096"/>
                        </a:moveTo>
                        <a:cubicBezTo>
                          <a:pt x="1179" y="1142"/>
                          <a:pt x="1142" y="1179"/>
                          <a:pt x="1096" y="1179"/>
                        </a:cubicBezTo>
                        <a:cubicBezTo>
                          <a:pt x="83" y="1179"/>
                          <a:pt x="83" y="1179"/>
                          <a:pt x="83" y="1179"/>
                        </a:cubicBezTo>
                        <a:cubicBezTo>
                          <a:pt x="37" y="1179"/>
                          <a:pt x="0" y="1142"/>
                          <a:pt x="0" y="1096"/>
                        </a:cubicBezTo>
                        <a:cubicBezTo>
                          <a:pt x="0" y="83"/>
                          <a:pt x="0" y="83"/>
                          <a:pt x="0" y="83"/>
                        </a:cubicBezTo>
                        <a:cubicBezTo>
                          <a:pt x="0" y="37"/>
                          <a:pt x="37" y="0"/>
                          <a:pt x="83" y="0"/>
                        </a:cubicBezTo>
                        <a:cubicBezTo>
                          <a:pt x="1096" y="0"/>
                          <a:pt x="1096" y="0"/>
                          <a:pt x="1096" y="0"/>
                        </a:cubicBezTo>
                        <a:cubicBezTo>
                          <a:pt x="1142" y="0"/>
                          <a:pt x="1179" y="37"/>
                          <a:pt x="1179" y="83"/>
                        </a:cubicBezTo>
                        <a:lnTo>
                          <a:pt x="1179" y="109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</p:grpSp>
            <p:grpSp>
              <p:nvGrpSpPr>
                <p:cNvPr id="649" name="Group 648"/>
                <p:cNvGrpSpPr/>
                <p:nvPr/>
              </p:nvGrpSpPr>
              <p:grpSpPr bwMode="gray">
                <a:xfrm>
                  <a:off x="584488" y="2712110"/>
                  <a:ext cx="326501" cy="326501"/>
                  <a:chOff x="584488" y="2712110"/>
                  <a:chExt cx="326501" cy="326501"/>
                </a:xfrm>
                <a:solidFill>
                  <a:schemeClr val="bg1"/>
                </a:solidFill>
              </p:grpSpPr>
              <p:sp>
                <p:nvSpPr>
                  <p:cNvPr id="650" name="Oval 21"/>
                  <p:cNvSpPr>
                    <a:spLocks noChangeArrowheads="1"/>
                  </p:cNvSpPr>
                  <p:nvPr/>
                </p:nvSpPr>
                <p:spPr bwMode="gray">
                  <a:xfrm>
                    <a:off x="683673" y="2846364"/>
                    <a:ext cx="56405" cy="56406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  <p:grpSp>
                <p:nvGrpSpPr>
                  <p:cNvPr id="651" name="Group 650"/>
                  <p:cNvGrpSpPr/>
                  <p:nvPr/>
                </p:nvGrpSpPr>
                <p:grpSpPr bwMode="gray">
                  <a:xfrm>
                    <a:off x="831951" y="2828097"/>
                    <a:ext cx="48811" cy="92938"/>
                    <a:chOff x="491545" y="2913064"/>
                    <a:chExt cx="71436" cy="136016"/>
                  </a:xfrm>
                  <a:grpFill/>
                </p:grpSpPr>
                <p:sp>
                  <p:nvSpPr>
                    <p:cNvPr id="654" name="Freeform 14"/>
                    <p:cNvSpPr>
                      <a:spLocks/>
                    </p:cNvSpPr>
                    <p:nvPr/>
                  </p:nvSpPr>
                  <p:spPr bwMode="gray">
                    <a:xfrm>
                      <a:off x="491545" y="2913064"/>
                      <a:ext cx="71436" cy="71436"/>
                    </a:xfrm>
                    <a:custGeom>
                      <a:avLst/>
                      <a:gdLst>
                        <a:gd name="T0" fmla="*/ 88 w 107"/>
                        <a:gd name="T1" fmla="*/ 88 h 107"/>
                        <a:gd name="T2" fmla="*/ 19 w 107"/>
                        <a:gd name="T3" fmla="*/ 88 h 107"/>
                        <a:gd name="T4" fmla="*/ 19 w 107"/>
                        <a:gd name="T5" fmla="*/ 19 h 107"/>
                        <a:gd name="T6" fmla="*/ 88 w 107"/>
                        <a:gd name="T7" fmla="*/ 19 h 107"/>
                        <a:gd name="T8" fmla="*/ 88 w 107"/>
                        <a:gd name="T9" fmla="*/ 88 h 10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07" h="107">
                          <a:moveTo>
                            <a:pt x="88" y="88"/>
                          </a:moveTo>
                          <a:cubicBezTo>
                            <a:pt x="69" y="107"/>
                            <a:pt x="38" y="107"/>
                            <a:pt x="19" y="88"/>
                          </a:cubicBezTo>
                          <a:cubicBezTo>
                            <a:pt x="0" y="69"/>
                            <a:pt x="0" y="38"/>
                            <a:pt x="19" y="19"/>
                          </a:cubicBezTo>
                          <a:cubicBezTo>
                            <a:pt x="38" y="0"/>
                            <a:pt x="69" y="0"/>
                            <a:pt x="88" y="19"/>
                          </a:cubicBezTo>
                          <a:cubicBezTo>
                            <a:pt x="107" y="38"/>
                            <a:pt x="107" y="69"/>
                            <a:pt x="88" y="88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68580" tIns="34291" rIns="68580" bIns="34291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351" dirty="0"/>
                    </a:p>
                  </p:txBody>
                </p:sp>
                <p:sp>
                  <p:nvSpPr>
                    <p:cNvPr id="655" name="Rectangle: Rounded Corners 654"/>
                    <p:cNvSpPr/>
                    <p:nvPr/>
                  </p:nvSpPr>
                  <p:spPr bwMode="gray">
                    <a:xfrm>
                      <a:off x="512318" y="2941313"/>
                      <a:ext cx="27432" cy="107767"/>
                    </a:xfrm>
                    <a:prstGeom prst="roundRect">
                      <a:avLst>
                        <a:gd name="adj" fmla="val 50000"/>
                      </a:avLst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68580" tIns="34291" rIns="68580" bIns="34291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351" dirty="0"/>
                    </a:p>
                  </p:txBody>
                </p:sp>
              </p:grpSp>
              <p:sp>
                <p:nvSpPr>
                  <p:cNvPr id="652" name="Frame 651"/>
                  <p:cNvSpPr/>
                  <p:nvPr/>
                </p:nvSpPr>
                <p:spPr bwMode="gray">
                  <a:xfrm>
                    <a:off x="584488" y="2712110"/>
                    <a:ext cx="326501" cy="326501"/>
                  </a:xfrm>
                  <a:prstGeom prst="frame">
                    <a:avLst>
                      <a:gd name="adj1" fmla="val 3032"/>
                    </a:avLst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  <p:sp>
                <p:nvSpPr>
                  <p:cNvPr id="653" name="Circle: Hollow 652"/>
                  <p:cNvSpPr/>
                  <p:nvPr/>
                </p:nvSpPr>
                <p:spPr bwMode="gray">
                  <a:xfrm>
                    <a:off x="658182" y="2820873"/>
                    <a:ext cx="107388" cy="107388"/>
                  </a:xfrm>
                  <a:prstGeom prst="donut">
                    <a:avLst>
                      <a:gd name="adj" fmla="val 9848"/>
                    </a:avLst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</p:grpSp>
          </p:grpSp>
          <p:grpSp>
            <p:nvGrpSpPr>
              <p:cNvPr id="608" name="Group 607"/>
              <p:cNvGrpSpPr/>
              <p:nvPr/>
            </p:nvGrpSpPr>
            <p:grpSpPr bwMode="gray">
              <a:xfrm>
                <a:off x="2068508" y="2968667"/>
                <a:ext cx="267369" cy="277459"/>
                <a:chOff x="546523" y="2673350"/>
                <a:chExt cx="402431" cy="417618"/>
              </a:xfrm>
            </p:grpSpPr>
            <p:sp>
              <p:nvSpPr>
                <p:cNvPr id="635" name="AutoShape 3"/>
                <p:cNvSpPr>
                  <a:spLocks noChangeAspect="1" noChangeArrowheads="1" noTextEdit="1"/>
                </p:cNvSpPr>
                <p:nvPr/>
              </p:nvSpPr>
              <p:spPr bwMode="gray">
                <a:xfrm>
                  <a:off x="546523" y="2673350"/>
                  <a:ext cx="402431" cy="4176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1" rIns="68580" bIns="34291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1" dirty="0"/>
                </a:p>
              </p:txBody>
            </p:sp>
            <p:grpSp>
              <p:nvGrpSpPr>
                <p:cNvPr id="636" name="Group 635"/>
                <p:cNvGrpSpPr/>
                <p:nvPr/>
              </p:nvGrpSpPr>
              <p:grpSpPr bwMode="gray">
                <a:xfrm>
                  <a:off x="546523" y="2673350"/>
                  <a:ext cx="402431" cy="417618"/>
                  <a:chOff x="546523" y="2673350"/>
                  <a:chExt cx="402431" cy="417618"/>
                </a:xfrm>
              </p:grpSpPr>
              <p:sp>
                <p:nvSpPr>
                  <p:cNvPr id="644" name="Rectangle 5"/>
                  <p:cNvSpPr>
                    <a:spLocks noChangeArrowheads="1"/>
                  </p:cNvSpPr>
                  <p:nvPr/>
                </p:nvSpPr>
                <p:spPr bwMode="gray">
                  <a:xfrm>
                    <a:off x="593166" y="3068189"/>
                    <a:ext cx="59659" cy="22779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  <p:sp>
                <p:nvSpPr>
                  <p:cNvPr id="645" name="Rectangle 6"/>
                  <p:cNvSpPr>
                    <a:spLocks noChangeArrowheads="1"/>
                  </p:cNvSpPr>
                  <p:nvPr/>
                </p:nvSpPr>
                <p:spPr bwMode="gray">
                  <a:xfrm>
                    <a:off x="843736" y="3068189"/>
                    <a:ext cx="58575" cy="22779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  <p:sp>
                <p:nvSpPr>
                  <p:cNvPr id="646" name="Freeform 7"/>
                  <p:cNvSpPr>
                    <a:spLocks/>
                  </p:cNvSpPr>
                  <p:nvPr/>
                </p:nvSpPr>
                <p:spPr bwMode="gray">
                  <a:xfrm>
                    <a:off x="546523" y="2673350"/>
                    <a:ext cx="402431" cy="403516"/>
                  </a:xfrm>
                  <a:custGeom>
                    <a:avLst/>
                    <a:gdLst>
                      <a:gd name="T0" fmla="*/ 1179 w 1179"/>
                      <a:gd name="T1" fmla="*/ 1096 h 1179"/>
                      <a:gd name="T2" fmla="*/ 1096 w 1179"/>
                      <a:gd name="T3" fmla="*/ 1179 h 1179"/>
                      <a:gd name="T4" fmla="*/ 83 w 1179"/>
                      <a:gd name="T5" fmla="*/ 1179 h 1179"/>
                      <a:gd name="T6" fmla="*/ 0 w 1179"/>
                      <a:gd name="T7" fmla="*/ 1096 h 1179"/>
                      <a:gd name="T8" fmla="*/ 0 w 1179"/>
                      <a:gd name="T9" fmla="*/ 83 h 1179"/>
                      <a:gd name="T10" fmla="*/ 83 w 1179"/>
                      <a:gd name="T11" fmla="*/ 0 h 1179"/>
                      <a:gd name="T12" fmla="*/ 1096 w 1179"/>
                      <a:gd name="T13" fmla="*/ 0 h 1179"/>
                      <a:gd name="T14" fmla="*/ 1179 w 1179"/>
                      <a:gd name="T15" fmla="*/ 83 h 1179"/>
                      <a:gd name="T16" fmla="*/ 1179 w 1179"/>
                      <a:gd name="T17" fmla="*/ 1096 h 11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79" h="1179">
                        <a:moveTo>
                          <a:pt x="1179" y="1096"/>
                        </a:moveTo>
                        <a:cubicBezTo>
                          <a:pt x="1179" y="1142"/>
                          <a:pt x="1142" y="1179"/>
                          <a:pt x="1096" y="1179"/>
                        </a:cubicBezTo>
                        <a:cubicBezTo>
                          <a:pt x="83" y="1179"/>
                          <a:pt x="83" y="1179"/>
                          <a:pt x="83" y="1179"/>
                        </a:cubicBezTo>
                        <a:cubicBezTo>
                          <a:pt x="37" y="1179"/>
                          <a:pt x="0" y="1142"/>
                          <a:pt x="0" y="1096"/>
                        </a:cubicBezTo>
                        <a:cubicBezTo>
                          <a:pt x="0" y="83"/>
                          <a:pt x="0" y="83"/>
                          <a:pt x="0" y="83"/>
                        </a:cubicBezTo>
                        <a:cubicBezTo>
                          <a:pt x="0" y="37"/>
                          <a:pt x="37" y="0"/>
                          <a:pt x="83" y="0"/>
                        </a:cubicBezTo>
                        <a:cubicBezTo>
                          <a:pt x="1096" y="0"/>
                          <a:pt x="1096" y="0"/>
                          <a:pt x="1096" y="0"/>
                        </a:cubicBezTo>
                        <a:cubicBezTo>
                          <a:pt x="1142" y="0"/>
                          <a:pt x="1179" y="37"/>
                          <a:pt x="1179" y="83"/>
                        </a:cubicBezTo>
                        <a:lnTo>
                          <a:pt x="1179" y="109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</p:grpSp>
            <p:grpSp>
              <p:nvGrpSpPr>
                <p:cNvPr id="637" name="Group 636"/>
                <p:cNvGrpSpPr/>
                <p:nvPr/>
              </p:nvGrpSpPr>
              <p:grpSpPr bwMode="gray">
                <a:xfrm>
                  <a:off x="584488" y="2712110"/>
                  <a:ext cx="326501" cy="326501"/>
                  <a:chOff x="584488" y="2712110"/>
                  <a:chExt cx="326501" cy="326501"/>
                </a:xfrm>
                <a:solidFill>
                  <a:schemeClr val="bg1"/>
                </a:solidFill>
              </p:grpSpPr>
              <p:sp>
                <p:nvSpPr>
                  <p:cNvPr id="638" name="Oval 21"/>
                  <p:cNvSpPr>
                    <a:spLocks noChangeArrowheads="1"/>
                  </p:cNvSpPr>
                  <p:nvPr/>
                </p:nvSpPr>
                <p:spPr bwMode="gray">
                  <a:xfrm>
                    <a:off x="683673" y="2846364"/>
                    <a:ext cx="56405" cy="56406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  <p:grpSp>
                <p:nvGrpSpPr>
                  <p:cNvPr id="639" name="Group 638"/>
                  <p:cNvGrpSpPr/>
                  <p:nvPr/>
                </p:nvGrpSpPr>
                <p:grpSpPr bwMode="gray">
                  <a:xfrm>
                    <a:off x="831951" y="2828097"/>
                    <a:ext cx="48811" cy="92938"/>
                    <a:chOff x="491545" y="2913064"/>
                    <a:chExt cx="71436" cy="136016"/>
                  </a:xfrm>
                  <a:grpFill/>
                </p:grpSpPr>
                <p:sp>
                  <p:nvSpPr>
                    <p:cNvPr id="642" name="Freeform 14"/>
                    <p:cNvSpPr>
                      <a:spLocks/>
                    </p:cNvSpPr>
                    <p:nvPr/>
                  </p:nvSpPr>
                  <p:spPr bwMode="gray">
                    <a:xfrm>
                      <a:off x="491545" y="2913064"/>
                      <a:ext cx="71436" cy="71436"/>
                    </a:xfrm>
                    <a:custGeom>
                      <a:avLst/>
                      <a:gdLst>
                        <a:gd name="T0" fmla="*/ 88 w 107"/>
                        <a:gd name="T1" fmla="*/ 88 h 107"/>
                        <a:gd name="T2" fmla="*/ 19 w 107"/>
                        <a:gd name="T3" fmla="*/ 88 h 107"/>
                        <a:gd name="T4" fmla="*/ 19 w 107"/>
                        <a:gd name="T5" fmla="*/ 19 h 107"/>
                        <a:gd name="T6" fmla="*/ 88 w 107"/>
                        <a:gd name="T7" fmla="*/ 19 h 107"/>
                        <a:gd name="T8" fmla="*/ 88 w 107"/>
                        <a:gd name="T9" fmla="*/ 88 h 10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07" h="107">
                          <a:moveTo>
                            <a:pt x="88" y="88"/>
                          </a:moveTo>
                          <a:cubicBezTo>
                            <a:pt x="69" y="107"/>
                            <a:pt x="38" y="107"/>
                            <a:pt x="19" y="88"/>
                          </a:cubicBezTo>
                          <a:cubicBezTo>
                            <a:pt x="0" y="69"/>
                            <a:pt x="0" y="38"/>
                            <a:pt x="19" y="19"/>
                          </a:cubicBezTo>
                          <a:cubicBezTo>
                            <a:pt x="38" y="0"/>
                            <a:pt x="69" y="0"/>
                            <a:pt x="88" y="19"/>
                          </a:cubicBezTo>
                          <a:cubicBezTo>
                            <a:pt x="107" y="38"/>
                            <a:pt x="107" y="69"/>
                            <a:pt x="88" y="88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68580" tIns="34291" rIns="68580" bIns="34291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351" dirty="0"/>
                    </a:p>
                  </p:txBody>
                </p:sp>
                <p:sp>
                  <p:nvSpPr>
                    <p:cNvPr id="643" name="Rectangle: Rounded Corners 642"/>
                    <p:cNvSpPr/>
                    <p:nvPr/>
                  </p:nvSpPr>
                  <p:spPr bwMode="gray">
                    <a:xfrm>
                      <a:off x="512318" y="2941313"/>
                      <a:ext cx="27432" cy="107767"/>
                    </a:xfrm>
                    <a:prstGeom prst="roundRect">
                      <a:avLst>
                        <a:gd name="adj" fmla="val 50000"/>
                      </a:avLst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68580" tIns="34291" rIns="68580" bIns="34291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351" dirty="0"/>
                    </a:p>
                  </p:txBody>
                </p:sp>
              </p:grpSp>
              <p:sp>
                <p:nvSpPr>
                  <p:cNvPr id="640" name="Frame 639"/>
                  <p:cNvSpPr/>
                  <p:nvPr/>
                </p:nvSpPr>
                <p:spPr bwMode="gray">
                  <a:xfrm>
                    <a:off x="584488" y="2712110"/>
                    <a:ext cx="326501" cy="326501"/>
                  </a:xfrm>
                  <a:prstGeom prst="frame">
                    <a:avLst>
                      <a:gd name="adj1" fmla="val 3032"/>
                    </a:avLst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  <p:sp>
                <p:nvSpPr>
                  <p:cNvPr id="641" name="Circle: Hollow 640"/>
                  <p:cNvSpPr/>
                  <p:nvPr/>
                </p:nvSpPr>
                <p:spPr bwMode="gray">
                  <a:xfrm>
                    <a:off x="658182" y="2820873"/>
                    <a:ext cx="107388" cy="107388"/>
                  </a:xfrm>
                  <a:prstGeom prst="donut">
                    <a:avLst>
                      <a:gd name="adj" fmla="val 9848"/>
                    </a:avLst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</p:grpSp>
          </p:grpSp>
          <p:sp>
            <p:nvSpPr>
              <p:cNvPr id="623" name="AutoShape 3"/>
              <p:cNvSpPr>
                <a:spLocks noChangeAspect="1" noChangeArrowheads="1" noTextEdit="1"/>
              </p:cNvSpPr>
              <p:nvPr/>
            </p:nvSpPr>
            <p:spPr bwMode="gray">
              <a:xfrm>
                <a:off x="2386553" y="2968667"/>
                <a:ext cx="267369" cy="2774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1" dirty="0"/>
              </a:p>
            </p:txBody>
          </p:sp>
          <p:grpSp>
            <p:nvGrpSpPr>
              <p:cNvPr id="624" name="Group 623"/>
              <p:cNvGrpSpPr/>
              <p:nvPr/>
            </p:nvGrpSpPr>
            <p:grpSpPr bwMode="gray">
              <a:xfrm>
                <a:off x="2386553" y="2968667"/>
                <a:ext cx="267369" cy="277459"/>
                <a:chOff x="546523" y="2673350"/>
                <a:chExt cx="402431" cy="417618"/>
              </a:xfrm>
            </p:grpSpPr>
            <p:sp>
              <p:nvSpPr>
                <p:cNvPr id="632" name="Rectangle 5"/>
                <p:cNvSpPr>
                  <a:spLocks noChangeArrowheads="1"/>
                </p:cNvSpPr>
                <p:nvPr/>
              </p:nvSpPr>
              <p:spPr bwMode="gray">
                <a:xfrm>
                  <a:off x="593166" y="3068189"/>
                  <a:ext cx="59659" cy="22779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1" rIns="68580" bIns="34291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1" dirty="0"/>
                </a:p>
              </p:txBody>
            </p:sp>
            <p:sp>
              <p:nvSpPr>
                <p:cNvPr id="633" name="Rectangle 6"/>
                <p:cNvSpPr>
                  <a:spLocks noChangeArrowheads="1"/>
                </p:cNvSpPr>
                <p:nvPr/>
              </p:nvSpPr>
              <p:spPr bwMode="gray">
                <a:xfrm>
                  <a:off x="843736" y="3068189"/>
                  <a:ext cx="58575" cy="22779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1" rIns="68580" bIns="34291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1" dirty="0"/>
                </a:p>
              </p:txBody>
            </p:sp>
            <p:sp>
              <p:nvSpPr>
                <p:cNvPr id="634" name="Freeform 7"/>
                <p:cNvSpPr>
                  <a:spLocks/>
                </p:cNvSpPr>
                <p:nvPr/>
              </p:nvSpPr>
              <p:spPr bwMode="gray">
                <a:xfrm>
                  <a:off x="546523" y="2673350"/>
                  <a:ext cx="402431" cy="403516"/>
                </a:xfrm>
                <a:custGeom>
                  <a:avLst/>
                  <a:gdLst>
                    <a:gd name="T0" fmla="*/ 1179 w 1179"/>
                    <a:gd name="T1" fmla="*/ 1096 h 1179"/>
                    <a:gd name="T2" fmla="*/ 1096 w 1179"/>
                    <a:gd name="T3" fmla="*/ 1179 h 1179"/>
                    <a:gd name="T4" fmla="*/ 83 w 1179"/>
                    <a:gd name="T5" fmla="*/ 1179 h 1179"/>
                    <a:gd name="T6" fmla="*/ 0 w 1179"/>
                    <a:gd name="T7" fmla="*/ 1096 h 1179"/>
                    <a:gd name="T8" fmla="*/ 0 w 1179"/>
                    <a:gd name="T9" fmla="*/ 83 h 1179"/>
                    <a:gd name="T10" fmla="*/ 83 w 1179"/>
                    <a:gd name="T11" fmla="*/ 0 h 1179"/>
                    <a:gd name="T12" fmla="*/ 1096 w 1179"/>
                    <a:gd name="T13" fmla="*/ 0 h 1179"/>
                    <a:gd name="T14" fmla="*/ 1179 w 1179"/>
                    <a:gd name="T15" fmla="*/ 83 h 1179"/>
                    <a:gd name="T16" fmla="*/ 1179 w 1179"/>
                    <a:gd name="T17" fmla="*/ 1096 h 1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79" h="1179">
                      <a:moveTo>
                        <a:pt x="1179" y="1096"/>
                      </a:moveTo>
                      <a:cubicBezTo>
                        <a:pt x="1179" y="1142"/>
                        <a:pt x="1142" y="1179"/>
                        <a:pt x="1096" y="1179"/>
                      </a:cubicBezTo>
                      <a:cubicBezTo>
                        <a:pt x="83" y="1179"/>
                        <a:pt x="83" y="1179"/>
                        <a:pt x="83" y="1179"/>
                      </a:cubicBezTo>
                      <a:cubicBezTo>
                        <a:pt x="37" y="1179"/>
                        <a:pt x="0" y="1142"/>
                        <a:pt x="0" y="1096"/>
                      </a:cubicBezTo>
                      <a:cubicBezTo>
                        <a:pt x="0" y="83"/>
                        <a:pt x="0" y="83"/>
                        <a:pt x="0" y="83"/>
                      </a:cubicBezTo>
                      <a:cubicBezTo>
                        <a:pt x="0" y="37"/>
                        <a:pt x="37" y="0"/>
                        <a:pt x="83" y="0"/>
                      </a:cubicBezTo>
                      <a:cubicBezTo>
                        <a:pt x="1096" y="0"/>
                        <a:pt x="1096" y="0"/>
                        <a:pt x="1096" y="0"/>
                      </a:cubicBezTo>
                      <a:cubicBezTo>
                        <a:pt x="1142" y="0"/>
                        <a:pt x="1179" y="37"/>
                        <a:pt x="1179" y="83"/>
                      </a:cubicBezTo>
                      <a:lnTo>
                        <a:pt x="1179" y="109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1" rIns="68580" bIns="34291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1" dirty="0"/>
                </a:p>
              </p:txBody>
            </p:sp>
          </p:grpSp>
          <p:grpSp>
            <p:nvGrpSpPr>
              <p:cNvPr id="625" name="Group 624"/>
              <p:cNvGrpSpPr/>
              <p:nvPr/>
            </p:nvGrpSpPr>
            <p:grpSpPr bwMode="gray">
              <a:xfrm>
                <a:off x="2411776" y="2994419"/>
                <a:ext cx="216922" cy="216922"/>
                <a:chOff x="584488" y="2712110"/>
                <a:chExt cx="326501" cy="326501"/>
              </a:xfrm>
              <a:solidFill>
                <a:schemeClr val="bg1"/>
              </a:solidFill>
            </p:grpSpPr>
            <p:sp>
              <p:nvSpPr>
                <p:cNvPr id="626" name="Oval 21"/>
                <p:cNvSpPr>
                  <a:spLocks noChangeArrowheads="1"/>
                </p:cNvSpPr>
                <p:nvPr/>
              </p:nvSpPr>
              <p:spPr bwMode="gray">
                <a:xfrm>
                  <a:off x="683673" y="2846364"/>
                  <a:ext cx="56405" cy="56406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1" rIns="68580" bIns="34291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1" dirty="0"/>
                </a:p>
              </p:txBody>
            </p:sp>
            <p:grpSp>
              <p:nvGrpSpPr>
                <p:cNvPr id="627" name="Group 626"/>
                <p:cNvGrpSpPr/>
                <p:nvPr/>
              </p:nvGrpSpPr>
              <p:grpSpPr bwMode="gray">
                <a:xfrm>
                  <a:off x="831951" y="2828097"/>
                  <a:ext cx="48811" cy="92938"/>
                  <a:chOff x="491545" y="2913064"/>
                  <a:chExt cx="71436" cy="136016"/>
                </a:xfrm>
                <a:grpFill/>
              </p:grpSpPr>
              <p:sp>
                <p:nvSpPr>
                  <p:cNvPr id="630" name="Freeform 14"/>
                  <p:cNvSpPr>
                    <a:spLocks/>
                  </p:cNvSpPr>
                  <p:nvPr/>
                </p:nvSpPr>
                <p:spPr bwMode="gray">
                  <a:xfrm>
                    <a:off x="491545" y="2913064"/>
                    <a:ext cx="71436" cy="71436"/>
                  </a:xfrm>
                  <a:custGeom>
                    <a:avLst/>
                    <a:gdLst>
                      <a:gd name="T0" fmla="*/ 88 w 107"/>
                      <a:gd name="T1" fmla="*/ 88 h 107"/>
                      <a:gd name="T2" fmla="*/ 19 w 107"/>
                      <a:gd name="T3" fmla="*/ 88 h 107"/>
                      <a:gd name="T4" fmla="*/ 19 w 107"/>
                      <a:gd name="T5" fmla="*/ 19 h 107"/>
                      <a:gd name="T6" fmla="*/ 88 w 107"/>
                      <a:gd name="T7" fmla="*/ 19 h 107"/>
                      <a:gd name="T8" fmla="*/ 88 w 107"/>
                      <a:gd name="T9" fmla="*/ 88 h 1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7" h="107">
                        <a:moveTo>
                          <a:pt x="88" y="88"/>
                        </a:moveTo>
                        <a:cubicBezTo>
                          <a:pt x="69" y="107"/>
                          <a:pt x="38" y="107"/>
                          <a:pt x="19" y="88"/>
                        </a:cubicBezTo>
                        <a:cubicBezTo>
                          <a:pt x="0" y="69"/>
                          <a:pt x="0" y="38"/>
                          <a:pt x="19" y="19"/>
                        </a:cubicBezTo>
                        <a:cubicBezTo>
                          <a:pt x="38" y="0"/>
                          <a:pt x="69" y="0"/>
                          <a:pt x="88" y="19"/>
                        </a:cubicBezTo>
                        <a:cubicBezTo>
                          <a:pt x="107" y="38"/>
                          <a:pt x="107" y="69"/>
                          <a:pt x="88" y="8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  <p:sp>
                <p:nvSpPr>
                  <p:cNvPr id="631" name="Rectangle: Rounded Corners 630"/>
                  <p:cNvSpPr/>
                  <p:nvPr/>
                </p:nvSpPr>
                <p:spPr bwMode="gray">
                  <a:xfrm>
                    <a:off x="512318" y="2941313"/>
                    <a:ext cx="27432" cy="107767"/>
                  </a:xfrm>
                  <a:prstGeom prst="roundRect">
                    <a:avLst>
                      <a:gd name="adj" fmla="val 50000"/>
                    </a:avLst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</p:grpSp>
            <p:sp>
              <p:nvSpPr>
                <p:cNvPr id="628" name="Frame 627"/>
                <p:cNvSpPr/>
                <p:nvPr/>
              </p:nvSpPr>
              <p:spPr bwMode="gray">
                <a:xfrm>
                  <a:off x="584488" y="2712110"/>
                  <a:ext cx="326501" cy="326501"/>
                </a:xfrm>
                <a:prstGeom prst="frame">
                  <a:avLst>
                    <a:gd name="adj1" fmla="val 3032"/>
                  </a:avLst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1" rIns="68580" bIns="34291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1" dirty="0"/>
                </a:p>
              </p:txBody>
            </p:sp>
            <p:sp>
              <p:nvSpPr>
                <p:cNvPr id="629" name="Circle: Hollow 628"/>
                <p:cNvSpPr/>
                <p:nvPr/>
              </p:nvSpPr>
              <p:spPr bwMode="gray">
                <a:xfrm>
                  <a:off x="658182" y="2820873"/>
                  <a:ext cx="107388" cy="107388"/>
                </a:xfrm>
                <a:prstGeom prst="donut">
                  <a:avLst>
                    <a:gd name="adj" fmla="val 9848"/>
                  </a:avLst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1" rIns="68580" bIns="34291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1" dirty="0"/>
                </a:p>
              </p:txBody>
            </p:sp>
          </p:grpSp>
          <p:grpSp>
            <p:nvGrpSpPr>
              <p:cNvPr id="715" name="Group 714"/>
              <p:cNvGrpSpPr/>
              <p:nvPr/>
            </p:nvGrpSpPr>
            <p:grpSpPr bwMode="gray">
              <a:xfrm>
                <a:off x="2704597" y="2968667"/>
                <a:ext cx="263176" cy="274320"/>
                <a:chOff x="3721191" y="2968667"/>
                <a:chExt cx="263176" cy="274320"/>
              </a:xfrm>
            </p:grpSpPr>
            <p:grpSp>
              <p:nvGrpSpPr>
                <p:cNvPr id="713" name="Group 712"/>
                <p:cNvGrpSpPr>
                  <a:grpSpLocks noChangeAspect="1"/>
                </p:cNvGrpSpPr>
                <p:nvPr/>
              </p:nvGrpSpPr>
              <p:grpSpPr bwMode="gray">
                <a:xfrm>
                  <a:off x="3721191" y="2968667"/>
                  <a:ext cx="263176" cy="274320"/>
                  <a:chOff x="3898900" y="2854325"/>
                  <a:chExt cx="487363" cy="508001"/>
                </a:xfrm>
              </p:grpSpPr>
              <p:sp>
                <p:nvSpPr>
                  <p:cNvPr id="710" name="AutoShape 28"/>
                  <p:cNvSpPr>
                    <a:spLocks noChangeAspect="1" noChangeArrowheads="1" noTextEdit="1"/>
                  </p:cNvSpPr>
                  <p:nvPr/>
                </p:nvSpPr>
                <p:spPr bwMode="gray">
                  <a:xfrm>
                    <a:off x="3898900" y="2854325"/>
                    <a:ext cx="482600" cy="5080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  <p:sp>
                <p:nvSpPr>
                  <p:cNvPr id="711" name="Freeform 30"/>
                  <p:cNvSpPr>
                    <a:spLocks/>
                  </p:cNvSpPr>
                  <p:nvPr/>
                </p:nvSpPr>
                <p:spPr bwMode="gray">
                  <a:xfrm>
                    <a:off x="3898900" y="2859088"/>
                    <a:ext cx="365125" cy="503238"/>
                  </a:xfrm>
                  <a:custGeom>
                    <a:avLst/>
                    <a:gdLst>
                      <a:gd name="T0" fmla="*/ 8 w 84"/>
                      <a:gd name="T1" fmla="*/ 0 h 116"/>
                      <a:gd name="T2" fmla="*/ 0 w 84"/>
                      <a:gd name="T3" fmla="*/ 8 h 116"/>
                      <a:gd name="T4" fmla="*/ 0 w 84"/>
                      <a:gd name="T5" fmla="*/ 104 h 116"/>
                      <a:gd name="T6" fmla="*/ 8 w 84"/>
                      <a:gd name="T7" fmla="*/ 112 h 116"/>
                      <a:gd name="T8" fmla="*/ 12 w 84"/>
                      <a:gd name="T9" fmla="*/ 112 h 116"/>
                      <a:gd name="T10" fmla="*/ 12 w 84"/>
                      <a:gd name="T11" fmla="*/ 116 h 116"/>
                      <a:gd name="T12" fmla="*/ 28 w 84"/>
                      <a:gd name="T13" fmla="*/ 116 h 116"/>
                      <a:gd name="T14" fmla="*/ 28 w 84"/>
                      <a:gd name="T15" fmla="*/ 112 h 116"/>
                      <a:gd name="T16" fmla="*/ 80 w 84"/>
                      <a:gd name="T17" fmla="*/ 112 h 116"/>
                      <a:gd name="T18" fmla="*/ 80 w 84"/>
                      <a:gd name="T19" fmla="*/ 116 h 116"/>
                      <a:gd name="T20" fmla="*/ 84 w 84"/>
                      <a:gd name="T21" fmla="*/ 116 h 116"/>
                      <a:gd name="T22" fmla="*/ 84 w 84"/>
                      <a:gd name="T23" fmla="*/ 0 h 116"/>
                      <a:gd name="T24" fmla="*/ 8 w 84"/>
                      <a:gd name="T25" fmla="*/ 0 h 1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84" h="116">
                        <a:moveTo>
                          <a:pt x="8" y="0"/>
                        </a:moveTo>
                        <a:cubicBezTo>
                          <a:pt x="3" y="0"/>
                          <a:pt x="0" y="4"/>
                          <a:pt x="0" y="8"/>
                        </a:cubicBezTo>
                        <a:cubicBezTo>
                          <a:pt x="0" y="8"/>
                          <a:pt x="0" y="8"/>
                          <a:pt x="0" y="104"/>
                        </a:cubicBezTo>
                        <a:cubicBezTo>
                          <a:pt x="0" y="108"/>
                          <a:pt x="3" y="112"/>
                          <a:pt x="8" y="112"/>
                        </a:cubicBezTo>
                        <a:cubicBezTo>
                          <a:pt x="8" y="112"/>
                          <a:pt x="8" y="112"/>
                          <a:pt x="12" y="112"/>
                        </a:cubicBezTo>
                        <a:cubicBezTo>
                          <a:pt x="12" y="116"/>
                          <a:pt x="12" y="116"/>
                          <a:pt x="12" y="116"/>
                        </a:cubicBezTo>
                        <a:cubicBezTo>
                          <a:pt x="28" y="116"/>
                          <a:pt x="28" y="116"/>
                          <a:pt x="28" y="116"/>
                        </a:cubicBezTo>
                        <a:cubicBezTo>
                          <a:pt x="28" y="112"/>
                          <a:pt x="28" y="112"/>
                          <a:pt x="28" y="112"/>
                        </a:cubicBezTo>
                        <a:cubicBezTo>
                          <a:pt x="38" y="112"/>
                          <a:pt x="55" y="112"/>
                          <a:pt x="80" y="112"/>
                        </a:cubicBezTo>
                        <a:cubicBezTo>
                          <a:pt x="80" y="116"/>
                          <a:pt x="80" y="116"/>
                          <a:pt x="80" y="116"/>
                        </a:cubicBezTo>
                        <a:cubicBezTo>
                          <a:pt x="84" y="116"/>
                          <a:pt x="84" y="116"/>
                          <a:pt x="84" y="116"/>
                        </a:cubicBezTo>
                        <a:cubicBezTo>
                          <a:pt x="84" y="0"/>
                          <a:pt x="84" y="0"/>
                          <a:pt x="84" y="0"/>
                        </a:cubicBezTo>
                        <a:cubicBezTo>
                          <a:pt x="70" y="0"/>
                          <a:pt x="47" y="0"/>
                          <a:pt x="8" y="0"/>
                        </a:cubicBezTo>
                        <a:close/>
                      </a:path>
                    </a:pathLst>
                  </a:custGeom>
                  <a:solidFill>
                    <a:srgbClr val="367EB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  <p:sp>
                <p:nvSpPr>
                  <p:cNvPr id="712" name="Freeform 31"/>
                  <p:cNvSpPr>
                    <a:spLocks/>
                  </p:cNvSpPr>
                  <p:nvPr/>
                </p:nvSpPr>
                <p:spPr bwMode="gray">
                  <a:xfrm>
                    <a:off x="4264025" y="2859088"/>
                    <a:ext cx="122238" cy="503238"/>
                  </a:xfrm>
                  <a:custGeom>
                    <a:avLst/>
                    <a:gdLst>
                      <a:gd name="T0" fmla="*/ 20 w 28"/>
                      <a:gd name="T1" fmla="*/ 0 h 116"/>
                      <a:gd name="T2" fmla="*/ 0 w 28"/>
                      <a:gd name="T3" fmla="*/ 0 h 116"/>
                      <a:gd name="T4" fmla="*/ 0 w 28"/>
                      <a:gd name="T5" fmla="*/ 116 h 116"/>
                      <a:gd name="T6" fmla="*/ 12 w 28"/>
                      <a:gd name="T7" fmla="*/ 116 h 116"/>
                      <a:gd name="T8" fmla="*/ 12 w 28"/>
                      <a:gd name="T9" fmla="*/ 112 h 116"/>
                      <a:gd name="T10" fmla="*/ 20 w 28"/>
                      <a:gd name="T11" fmla="*/ 112 h 116"/>
                      <a:gd name="T12" fmla="*/ 28 w 28"/>
                      <a:gd name="T13" fmla="*/ 104 h 116"/>
                      <a:gd name="T14" fmla="*/ 28 w 28"/>
                      <a:gd name="T15" fmla="*/ 8 h 116"/>
                      <a:gd name="T16" fmla="*/ 20 w 28"/>
                      <a:gd name="T17" fmla="*/ 0 h 1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8" h="116">
                        <a:moveTo>
                          <a:pt x="20" y="0"/>
                        </a:moveTo>
                        <a:cubicBezTo>
                          <a:pt x="20" y="0"/>
                          <a:pt x="20" y="0"/>
                          <a:pt x="0" y="0"/>
                        </a:cubicBezTo>
                        <a:cubicBezTo>
                          <a:pt x="0" y="116"/>
                          <a:pt x="0" y="116"/>
                          <a:pt x="0" y="116"/>
                        </a:cubicBezTo>
                        <a:cubicBezTo>
                          <a:pt x="12" y="116"/>
                          <a:pt x="12" y="116"/>
                          <a:pt x="12" y="116"/>
                        </a:cubicBezTo>
                        <a:cubicBezTo>
                          <a:pt x="12" y="112"/>
                          <a:pt x="12" y="112"/>
                          <a:pt x="12" y="112"/>
                        </a:cubicBezTo>
                        <a:cubicBezTo>
                          <a:pt x="14" y="112"/>
                          <a:pt x="17" y="112"/>
                          <a:pt x="20" y="112"/>
                        </a:cubicBezTo>
                        <a:cubicBezTo>
                          <a:pt x="24" y="112"/>
                          <a:pt x="28" y="108"/>
                          <a:pt x="28" y="104"/>
                        </a:cubicBezTo>
                        <a:cubicBezTo>
                          <a:pt x="28" y="8"/>
                          <a:pt x="28" y="8"/>
                          <a:pt x="28" y="8"/>
                        </a:cubicBezTo>
                        <a:cubicBezTo>
                          <a:pt x="28" y="4"/>
                          <a:pt x="24" y="0"/>
                          <a:pt x="20" y="0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</p:grpSp>
            <p:grpSp>
              <p:nvGrpSpPr>
                <p:cNvPr id="714" name="Group 713"/>
                <p:cNvGrpSpPr/>
                <p:nvPr/>
              </p:nvGrpSpPr>
              <p:grpSpPr bwMode="gray">
                <a:xfrm>
                  <a:off x="3746345" y="2994419"/>
                  <a:ext cx="216922" cy="216922"/>
                  <a:chOff x="3452623" y="2994419"/>
                  <a:chExt cx="216922" cy="216922"/>
                </a:xfrm>
              </p:grpSpPr>
              <p:sp>
                <p:nvSpPr>
                  <p:cNvPr id="614" name="Oval 21"/>
                  <p:cNvSpPr>
                    <a:spLocks noChangeArrowheads="1"/>
                  </p:cNvSpPr>
                  <p:nvPr/>
                </p:nvSpPr>
                <p:spPr bwMode="gray">
                  <a:xfrm>
                    <a:off x="3518520" y="3083615"/>
                    <a:ext cx="37475" cy="3747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  <p:grpSp>
                <p:nvGrpSpPr>
                  <p:cNvPr id="615" name="Group 614"/>
                  <p:cNvGrpSpPr/>
                  <p:nvPr/>
                </p:nvGrpSpPr>
                <p:grpSpPr bwMode="gray">
                  <a:xfrm>
                    <a:off x="3617033" y="3071475"/>
                    <a:ext cx="32429" cy="61752"/>
                    <a:chOff x="491545" y="2913053"/>
                    <a:chExt cx="71436" cy="136027"/>
                  </a:xfrm>
                  <a:solidFill>
                    <a:schemeClr val="bg1"/>
                  </a:solidFill>
                </p:grpSpPr>
                <p:sp>
                  <p:nvSpPr>
                    <p:cNvPr id="618" name="Freeform 14"/>
                    <p:cNvSpPr>
                      <a:spLocks/>
                    </p:cNvSpPr>
                    <p:nvPr/>
                  </p:nvSpPr>
                  <p:spPr bwMode="gray">
                    <a:xfrm>
                      <a:off x="491545" y="2913053"/>
                      <a:ext cx="71436" cy="71436"/>
                    </a:xfrm>
                    <a:custGeom>
                      <a:avLst/>
                      <a:gdLst>
                        <a:gd name="T0" fmla="*/ 88 w 107"/>
                        <a:gd name="T1" fmla="*/ 88 h 107"/>
                        <a:gd name="T2" fmla="*/ 19 w 107"/>
                        <a:gd name="T3" fmla="*/ 88 h 107"/>
                        <a:gd name="T4" fmla="*/ 19 w 107"/>
                        <a:gd name="T5" fmla="*/ 19 h 107"/>
                        <a:gd name="T6" fmla="*/ 88 w 107"/>
                        <a:gd name="T7" fmla="*/ 19 h 107"/>
                        <a:gd name="T8" fmla="*/ 88 w 107"/>
                        <a:gd name="T9" fmla="*/ 88 h 10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07" h="107">
                          <a:moveTo>
                            <a:pt x="88" y="88"/>
                          </a:moveTo>
                          <a:cubicBezTo>
                            <a:pt x="69" y="107"/>
                            <a:pt x="38" y="107"/>
                            <a:pt x="19" y="88"/>
                          </a:cubicBezTo>
                          <a:cubicBezTo>
                            <a:pt x="0" y="69"/>
                            <a:pt x="0" y="38"/>
                            <a:pt x="19" y="19"/>
                          </a:cubicBezTo>
                          <a:cubicBezTo>
                            <a:pt x="38" y="0"/>
                            <a:pt x="69" y="0"/>
                            <a:pt x="88" y="19"/>
                          </a:cubicBezTo>
                          <a:cubicBezTo>
                            <a:pt x="107" y="38"/>
                            <a:pt x="107" y="69"/>
                            <a:pt x="88" y="88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68580" tIns="34291" rIns="68580" bIns="34291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351" dirty="0"/>
                    </a:p>
                  </p:txBody>
                </p:sp>
                <p:sp>
                  <p:nvSpPr>
                    <p:cNvPr id="619" name="Rectangle: Rounded Corners 618"/>
                    <p:cNvSpPr/>
                    <p:nvPr/>
                  </p:nvSpPr>
                  <p:spPr bwMode="gray">
                    <a:xfrm>
                      <a:off x="512318" y="2941313"/>
                      <a:ext cx="27432" cy="107767"/>
                    </a:xfrm>
                    <a:prstGeom prst="roundRect">
                      <a:avLst>
                        <a:gd name="adj" fmla="val 50000"/>
                      </a:avLst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68580" tIns="34291" rIns="68580" bIns="34291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351" dirty="0"/>
                    </a:p>
                  </p:txBody>
                </p:sp>
              </p:grpSp>
              <p:sp>
                <p:nvSpPr>
                  <p:cNvPr id="616" name="Frame 615"/>
                  <p:cNvSpPr/>
                  <p:nvPr/>
                </p:nvSpPr>
                <p:spPr bwMode="gray">
                  <a:xfrm>
                    <a:off x="3452623" y="2994419"/>
                    <a:ext cx="216922" cy="216922"/>
                  </a:xfrm>
                  <a:prstGeom prst="frame">
                    <a:avLst>
                      <a:gd name="adj1" fmla="val 3032"/>
                    </a:avLst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  <p:sp>
                <p:nvSpPr>
                  <p:cNvPr id="617" name="Circle: Hollow 616"/>
                  <p:cNvSpPr/>
                  <p:nvPr/>
                </p:nvSpPr>
                <p:spPr bwMode="gray">
                  <a:xfrm>
                    <a:off x="3501584" y="3066679"/>
                    <a:ext cx="71347" cy="71347"/>
                  </a:xfrm>
                  <a:prstGeom prst="donut">
                    <a:avLst>
                      <a:gd name="adj" fmla="val 9848"/>
                    </a:avLst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1" rIns="68580" bIns="3429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1" dirty="0"/>
                  </a:p>
                </p:txBody>
              </p:sp>
            </p:grpSp>
          </p:grpSp>
        </p:grpSp>
        <p:cxnSp>
          <p:nvCxnSpPr>
            <p:cNvPr id="722" name="Straight Connector 721"/>
            <p:cNvCxnSpPr/>
            <p:nvPr/>
          </p:nvCxnSpPr>
          <p:spPr bwMode="gray">
            <a:xfrm>
              <a:off x="434958" y="4529874"/>
              <a:ext cx="2539377" cy="6879"/>
            </a:xfrm>
            <a:prstGeom prst="line">
              <a:avLst/>
            </a:prstGeom>
            <a:ln w="31750" cap="rnd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4" name="TextBox 723"/>
            <p:cNvSpPr txBox="1"/>
            <p:nvPr/>
          </p:nvSpPr>
          <p:spPr bwMode="gray">
            <a:xfrm>
              <a:off x="385339" y="4643878"/>
              <a:ext cx="1943268" cy="31718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4291" rIns="34291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900"/>
                </a:spcBef>
                <a:buClr>
                  <a:srgbClr val="337DBE"/>
                </a:buClr>
                <a:buSzPct val="77000"/>
              </a:pPr>
              <a:r>
                <a:rPr lang="en-US" sz="1051" b="1" dirty="0">
                  <a:solidFill>
                    <a:schemeClr val="accent1"/>
                  </a:solidFill>
                </a:rPr>
                <a:t>Policyholder Surplus:</a:t>
              </a:r>
            </a:p>
          </p:txBody>
        </p:sp>
        <p:grpSp>
          <p:nvGrpSpPr>
            <p:cNvPr id="728" name="Group 727"/>
            <p:cNvGrpSpPr/>
            <p:nvPr/>
          </p:nvGrpSpPr>
          <p:grpSpPr bwMode="gray">
            <a:xfrm>
              <a:off x="415480" y="4955658"/>
              <a:ext cx="2521619" cy="621708"/>
              <a:chOff x="455236" y="4915902"/>
              <a:chExt cx="2521619" cy="621708"/>
            </a:xfrm>
          </p:grpSpPr>
          <p:sp>
            <p:nvSpPr>
              <p:cNvPr id="725" name="TextBox 724"/>
              <p:cNvSpPr txBox="1"/>
              <p:nvPr/>
            </p:nvSpPr>
            <p:spPr bwMode="gray">
              <a:xfrm>
                <a:off x="455236" y="4915902"/>
                <a:ext cx="1720985" cy="6217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34291" rIns="34291" rtlCol="0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900"/>
                  </a:spcBef>
                  <a:buClr>
                    <a:srgbClr val="337DBE"/>
                  </a:buClr>
                  <a:buSzPct val="77000"/>
                </a:pPr>
                <a:r>
                  <a:rPr lang="en-US" sz="2700" b="1" dirty="0">
                    <a:solidFill>
                      <a:schemeClr val="accent1"/>
                    </a:solidFill>
                  </a:rPr>
                  <a:t>~$761B</a:t>
                </a:r>
              </a:p>
            </p:txBody>
          </p:sp>
          <p:sp>
            <p:nvSpPr>
              <p:cNvPr id="727" name="TextBox 726"/>
              <p:cNvSpPr txBox="1"/>
              <p:nvPr/>
            </p:nvSpPr>
            <p:spPr bwMode="gray">
              <a:xfrm>
                <a:off x="2395069" y="4949694"/>
                <a:ext cx="581786" cy="5112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34291" rIns="34291" rtlCol="0">
                <a:spAutoFit/>
              </a:bodyPr>
              <a:lstStyle/>
              <a:p>
                <a:pPr algn="r">
                  <a:lnSpc>
                    <a:spcPct val="90000"/>
                  </a:lnSpc>
                  <a:spcBef>
                    <a:spcPts val="900"/>
                  </a:spcBef>
                  <a:buClr>
                    <a:srgbClr val="337DBE"/>
                  </a:buClr>
                  <a:buSzPct val="77000"/>
                </a:pPr>
                <a:r>
                  <a:rPr lang="en-US" sz="1051" b="1" dirty="0">
                    <a:solidFill>
                      <a:schemeClr val="accent1"/>
                    </a:solidFill>
                  </a:rPr>
                  <a:t>End </a:t>
                </a:r>
                <a:br>
                  <a:rPr lang="en-US" sz="1051" b="1" dirty="0">
                    <a:solidFill>
                      <a:schemeClr val="accent1"/>
                    </a:solidFill>
                  </a:rPr>
                </a:br>
                <a:r>
                  <a:rPr lang="en-US" sz="1051" b="1" dirty="0">
                    <a:solidFill>
                      <a:schemeClr val="accent1"/>
                    </a:solidFill>
                  </a:rPr>
                  <a:t>Q2/18</a:t>
                </a:r>
              </a:p>
            </p:txBody>
          </p:sp>
          <p:sp>
            <p:nvSpPr>
              <p:cNvPr id="726" name="Arrow: Right 725"/>
              <p:cNvSpPr/>
              <p:nvPr/>
            </p:nvSpPr>
            <p:spPr bwMode="gray">
              <a:xfrm>
                <a:off x="2174204" y="5015101"/>
                <a:ext cx="222061" cy="326044"/>
              </a:xfrm>
              <a:prstGeom prst="rightArrow">
                <a:avLst>
                  <a:gd name="adj1" fmla="val 69090"/>
                  <a:gd name="adj2" fmla="val 5000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sz="15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804" name="Group 803"/>
          <p:cNvGrpSpPr/>
          <p:nvPr/>
        </p:nvGrpSpPr>
        <p:grpSpPr>
          <a:xfrm>
            <a:off x="3545993" y="2427768"/>
            <a:ext cx="2050542" cy="2648323"/>
            <a:chOff x="3216106" y="2094018"/>
            <a:chExt cx="2734054" cy="3531098"/>
          </a:xfrm>
        </p:grpSpPr>
        <p:sp>
          <p:nvSpPr>
            <p:cNvPr id="10" name="Rectangle 9"/>
            <p:cNvSpPr/>
            <p:nvPr/>
          </p:nvSpPr>
          <p:spPr bwMode="gray">
            <a:xfrm>
              <a:off x="3216106" y="2094018"/>
              <a:ext cx="2734054" cy="3531098"/>
            </a:xfrm>
            <a:prstGeom prst="rect">
              <a:avLst/>
            </a:prstGeom>
            <a:noFill/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500" b="1" dirty="0">
                <a:solidFill>
                  <a:schemeClr val="bg1"/>
                </a:solidFill>
              </a:endParaRPr>
            </a:p>
          </p:txBody>
        </p:sp>
        <p:grpSp>
          <p:nvGrpSpPr>
            <p:cNvPr id="743" name="Group 742"/>
            <p:cNvGrpSpPr/>
            <p:nvPr/>
          </p:nvGrpSpPr>
          <p:grpSpPr bwMode="gray">
            <a:xfrm>
              <a:off x="3422086" y="2357743"/>
              <a:ext cx="2296824" cy="1356812"/>
              <a:chOff x="3420140" y="2357743"/>
              <a:chExt cx="2296824" cy="1356812"/>
            </a:xfrm>
          </p:grpSpPr>
          <p:sp>
            <p:nvSpPr>
              <p:cNvPr id="738" name="Freeform 35"/>
              <p:cNvSpPr>
                <a:spLocks noEditPoints="1"/>
              </p:cNvSpPr>
              <p:nvPr/>
            </p:nvSpPr>
            <p:spPr bwMode="gray">
              <a:xfrm>
                <a:off x="3667980" y="2393059"/>
                <a:ext cx="336423" cy="831971"/>
              </a:xfrm>
              <a:custGeom>
                <a:avLst/>
                <a:gdLst>
                  <a:gd name="T0" fmla="*/ 178 w 254"/>
                  <a:gd name="T1" fmla="*/ 96 h 632"/>
                  <a:gd name="T2" fmla="*/ 136 w 254"/>
                  <a:gd name="T3" fmla="*/ 141 h 632"/>
                  <a:gd name="T4" fmla="*/ 119 w 254"/>
                  <a:gd name="T5" fmla="*/ 141 h 632"/>
                  <a:gd name="T6" fmla="*/ 76 w 254"/>
                  <a:gd name="T7" fmla="*/ 96 h 632"/>
                  <a:gd name="T8" fmla="*/ 76 w 254"/>
                  <a:gd name="T9" fmla="*/ 45 h 632"/>
                  <a:gd name="T10" fmla="*/ 119 w 254"/>
                  <a:gd name="T11" fmla="*/ 0 h 632"/>
                  <a:gd name="T12" fmla="*/ 136 w 254"/>
                  <a:gd name="T13" fmla="*/ 0 h 632"/>
                  <a:gd name="T14" fmla="*/ 178 w 254"/>
                  <a:gd name="T15" fmla="*/ 45 h 632"/>
                  <a:gd name="T16" fmla="*/ 178 w 254"/>
                  <a:gd name="T17" fmla="*/ 96 h 632"/>
                  <a:gd name="T18" fmla="*/ 254 w 254"/>
                  <a:gd name="T19" fmla="*/ 219 h 632"/>
                  <a:gd name="T20" fmla="*/ 254 w 254"/>
                  <a:gd name="T21" fmla="*/ 214 h 632"/>
                  <a:gd name="T22" fmla="*/ 197 w 254"/>
                  <a:gd name="T23" fmla="*/ 156 h 632"/>
                  <a:gd name="T24" fmla="*/ 197 w 254"/>
                  <a:gd name="T25" fmla="*/ 156 h 632"/>
                  <a:gd name="T26" fmla="*/ 58 w 254"/>
                  <a:gd name="T27" fmla="*/ 156 h 632"/>
                  <a:gd name="T28" fmla="*/ 58 w 254"/>
                  <a:gd name="T29" fmla="*/ 156 h 632"/>
                  <a:gd name="T30" fmla="*/ 0 w 254"/>
                  <a:gd name="T31" fmla="*/ 214 h 632"/>
                  <a:gd name="T32" fmla="*/ 1 w 254"/>
                  <a:gd name="T33" fmla="*/ 220 h 632"/>
                  <a:gd name="T34" fmla="*/ 1 w 254"/>
                  <a:gd name="T35" fmla="*/ 338 h 632"/>
                  <a:gd name="T36" fmla="*/ 0 w 254"/>
                  <a:gd name="T37" fmla="*/ 346 h 632"/>
                  <a:gd name="T38" fmla="*/ 51 w 254"/>
                  <a:gd name="T39" fmla="*/ 430 h 632"/>
                  <a:gd name="T40" fmla="*/ 51 w 254"/>
                  <a:gd name="T41" fmla="*/ 596 h 632"/>
                  <a:gd name="T42" fmla="*/ 86 w 254"/>
                  <a:gd name="T43" fmla="*/ 632 h 632"/>
                  <a:gd name="T44" fmla="*/ 169 w 254"/>
                  <a:gd name="T45" fmla="*/ 632 h 632"/>
                  <a:gd name="T46" fmla="*/ 204 w 254"/>
                  <a:gd name="T47" fmla="*/ 596 h 632"/>
                  <a:gd name="T48" fmla="*/ 204 w 254"/>
                  <a:gd name="T49" fmla="*/ 430 h 632"/>
                  <a:gd name="T50" fmla="*/ 254 w 254"/>
                  <a:gd name="T51" fmla="*/ 346 h 632"/>
                  <a:gd name="T52" fmla="*/ 254 w 254"/>
                  <a:gd name="T53" fmla="*/ 339 h 632"/>
                  <a:gd name="T54" fmla="*/ 254 w 254"/>
                  <a:gd name="T55" fmla="*/ 219 h 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54" h="632">
                    <a:moveTo>
                      <a:pt x="178" y="96"/>
                    </a:moveTo>
                    <a:cubicBezTo>
                      <a:pt x="178" y="121"/>
                      <a:pt x="136" y="141"/>
                      <a:pt x="136" y="141"/>
                    </a:cubicBezTo>
                    <a:cubicBezTo>
                      <a:pt x="119" y="141"/>
                      <a:pt x="119" y="141"/>
                      <a:pt x="119" y="141"/>
                    </a:cubicBezTo>
                    <a:cubicBezTo>
                      <a:pt x="119" y="141"/>
                      <a:pt x="76" y="121"/>
                      <a:pt x="76" y="96"/>
                    </a:cubicBezTo>
                    <a:cubicBezTo>
                      <a:pt x="76" y="45"/>
                      <a:pt x="76" y="45"/>
                      <a:pt x="76" y="45"/>
                    </a:cubicBezTo>
                    <a:cubicBezTo>
                      <a:pt x="76" y="20"/>
                      <a:pt x="95" y="0"/>
                      <a:pt x="119" y="0"/>
                    </a:cubicBezTo>
                    <a:cubicBezTo>
                      <a:pt x="136" y="0"/>
                      <a:pt x="136" y="0"/>
                      <a:pt x="136" y="0"/>
                    </a:cubicBezTo>
                    <a:cubicBezTo>
                      <a:pt x="159" y="0"/>
                      <a:pt x="178" y="20"/>
                      <a:pt x="178" y="45"/>
                    </a:cubicBezTo>
                    <a:lnTo>
                      <a:pt x="178" y="96"/>
                    </a:lnTo>
                    <a:close/>
                    <a:moveTo>
                      <a:pt x="254" y="219"/>
                    </a:moveTo>
                    <a:cubicBezTo>
                      <a:pt x="254" y="218"/>
                      <a:pt x="254" y="216"/>
                      <a:pt x="254" y="214"/>
                    </a:cubicBezTo>
                    <a:cubicBezTo>
                      <a:pt x="254" y="182"/>
                      <a:pt x="229" y="156"/>
                      <a:pt x="197" y="156"/>
                    </a:cubicBezTo>
                    <a:cubicBezTo>
                      <a:pt x="197" y="156"/>
                      <a:pt x="197" y="156"/>
                      <a:pt x="197" y="156"/>
                    </a:cubicBezTo>
                    <a:cubicBezTo>
                      <a:pt x="58" y="156"/>
                      <a:pt x="58" y="156"/>
                      <a:pt x="58" y="156"/>
                    </a:cubicBezTo>
                    <a:cubicBezTo>
                      <a:pt x="58" y="156"/>
                      <a:pt x="58" y="156"/>
                      <a:pt x="58" y="156"/>
                    </a:cubicBezTo>
                    <a:cubicBezTo>
                      <a:pt x="26" y="156"/>
                      <a:pt x="0" y="182"/>
                      <a:pt x="0" y="214"/>
                    </a:cubicBezTo>
                    <a:cubicBezTo>
                      <a:pt x="0" y="216"/>
                      <a:pt x="0" y="218"/>
                      <a:pt x="1" y="220"/>
                    </a:cubicBezTo>
                    <a:cubicBezTo>
                      <a:pt x="1" y="338"/>
                      <a:pt x="1" y="338"/>
                      <a:pt x="1" y="338"/>
                    </a:cubicBezTo>
                    <a:cubicBezTo>
                      <a:pt x="0" y="341"/>
                      <a:pt x="0" y="344"/>
                      <a:pt x="0" y="346"/>
                    </a:cubicBezTo>
                    <a:cubicBezTo>
                      <a:pt x="0" y="389"/>
                      <a:pt x="22" y="424"/>
                      <a:pt x="51" y="430"/>
                    </a:cubicBezTo>
                    <a:cubicBezTo>
                      <a:pt x="51" y="596"/>
                      <a:pt x="51" y="596"/>
                      <a:pt x="51" y="596"/>
                    </a:cubicBezTo>
                    <a:cubicBezTo>
                      <a:pt x="51" y="616"/>
                      <a:pt x="67" y="632"/>
                      <a:pt x="86" y="632"/>
                    </a:cubicBezTo>
                    <a:cubicBezTo>
                      <a:pt x="169" y="632"/>
                      <a:pt x="169" y="632"/>
                      <a:pt x="169" y="632"/>
                    </a:cubicBezTo>
                    <a:cubicBezTo>
                      <a:pt x="188" y="632"/>
                      <a:pt x="204" y="616"/>
                      <a:pt x="204" y="596"/>
                    </a:cubicBezTo>
                    <a:cubicBezTo>
                      <a:pt x="204" y="430"/>
                      <a:pt x="204" y="430"/>
                      <a:pt x="204" y="430"/>
                    </a:cubicBezTo>
                    <a:cubicBezTo>
                      <a:pt x="232" y="424"/>
                      <a:pt x="254" y="389"/>
                      <a:pt x="254" y="346"/>
                    </a:cubicBezTo>
                    <a:cubicBezTo>
                      <a:pt x="254" y="344"/>
                      <a:pt x="254" y="341"/>
                      <a:pt x="254" y="339"/>
                    </a:cubicBezTo>
                    <a:lnTo>
                      <a:pt x="254" y="219"/>
                    </a:ln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1" dirty="0"/>
              </a:p>
            </p:txBody>
          </p:sp>
          <p:sp>
            <p:nvSpPr>
              <p:cNvPr id="739" name="Freeform 35"/>
              <p:cNvSpPr>
                <a:spLocks noEditPoints="1"/>
              </p:cNvSpPr>
              <p:nvPr/>
            </p:nvSpPr>
            <p:spPr bwMode="gray">
              <a:xfrm>
                <a:off x="4158080" y="2381287"/>
                <a:ext cx="336423" cy="831971"/>
              </a:xfrm>
              <a:custGeom>
                <a:avLst/>
                <a:gdLst>
                  <a:gd name="T0" fmla="*/ 178 w 254"/>
                  <a:gd name="T1" fmla="*/ 96 h 632"/>
                  <a:gd name="T2" fmla="*/ 136 w 254"/>
                  <a:gd name="T3" fmla="*/ 141 h 632"/>
                  <a:gd name="T4" fmla="*/ 119 w 254"/>
                  <a:gd name="T5" fmla="*/ 141 h 632"/>
                  <a:gd name="T6" fmla="*/ 76 w 254"/>
                  <a:gd name="T7" fmla="*/ 96 h 632"/>
                  <a:gd name="T8" fmla="*/ 76 w 254"/>
                  <a:gd name="T9" fmla="*/ 45 h 632"/>
                  <a:gd name="T10" fmla="*/ 119 w 254"/>
                  <a:gd name="T11" fmla="*/ 0 h 632"/>
                  <a:gd name="T12" fmla="*/ 136 w 254"/>
                  <a:gd name="T13" fmla="*/ 0 h 632"/>
                  <a:gd name="T14" fmla="*/ 178 w 254"/>
                  <a:gd name="T15" fmla="*/ 45 h 632"/>
                  <a:gd name="T16" fmla="*/ 178 w 254"/>
                  <a:gd name="T17" fmla="*/ 96 h 632"/>
                  <a:gd name="T18" fmla="*/ 254 w 254"/>
                  <a:gd name="T19" fmla="*/ 219 h 632"/>
                  <a:gd name="T20" fmla="*/ 254 w 254"/>
                  <a:gd name="T21" fmla="*/ 214 h 632"/>
                  <a:gd name="T22" fmla="*/ 197 w 254"/>
                  <a:gd name="T23" fmla="*/ 156 h 632"/>
                  <a:gd name="T24" fmla="*/ 197 w 254"/>
                  <a:gd name="T25" fmla="*/ 156 h 632"/>
                  <a:gd name="T26" fmla="*/ 58 w 254"/>
                  <a:gd name="T27" fmla="*/ 156 h 632"/>
                  <a:gd name="T28" fmla="*/ 58 w 254"/>
                  <a:gd name="T29" fmla="*/ 156 h 632"/>
                  <a:gd name="T30" fmla="*/ 0 w 254"/>
                  <a:gd name="T31" fmla="*/ 214 h 632"/>
                  <a:gd name="T32" fmla="*/ 1 w 254"/>
                  <a:gd name="T33" fmla="*/ 220 h 632"/>
                  <a:gd name="T34" fmla="*/ 1 w 254"/>
                  <a:gd name="T35" fmla="*/ 338 h 632"/>
                  <a:gd name="T36" fmla="*/ 0 w 254"/>
                  <a:gd name="T37" fmla="*/ 346 h 632"/>
                  <a:gd name="T38" fmla="*/ 51 w 254"/>
                  <a:gd name="T39" fmla="*/ 430 h 632"/>
                  <a:gd name="T40" fmla="*/ 51 w 254"/>
                  <a:gd name="T41" fmla="*/ 596 h 632"/>
                  <a:gd name="T42" fmla="*/ 86 w 254"/>
                  <a:gd name="T43" fmla="*/ 632 h 632"/>
                  <a:gd name="T44" fmla="*/ 169 w 254"/>
                  <a:gd name="T45" fmla="*/ 632 h 632"/>
                  <a:gd name="T46" fmla="*/ 204 w 254"/>
                  <a:gd name="T47" fmla="*/ 596 h 632"/>
                  <a:gd name="T48" fmla="*/ 204 w 254"/>
                  <a:gd name="T49" fmla="*/ 430 h 632"/>
                  <a:gd name="T50" fmla="*/ 254 w 254"/>
                  <a:gd name="T51" fmla="*/ 346 h 632"/>
                  <a:gd name="T52" fmla="*/ 254 w 254"/>
                  <a:gd name="T53" fmla="*/ 339 h 632"/>
                  <a:gd name="T54" fmla="*/ 254 w 254"/>
                  <a:gd name="T55" fmla="*/ 219 h 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54" h="632">
                    <a:moveTo>
                      <a:pt x="178" y="96"/>
                    </a:moveTo>
                    <a:cubicBezTo>
                      <a:pt x="178" y="121"/>
                      <a:pt x="136" y="141"/>
                      <a:pt x="136" y="141"/>
                    </a:cubicBezTo>
                    <a:cubicBezTo>
                      <a:pt x="119" y="141"/>
                      <a:pt x="119" y="141"/>
                      <a:pt x="119" y="141"/>
                    </a:cubicBezTo>
                    <a:cubicBezTo>
                      <a:pt x="119" y="141"/>
                      <a:pt x="76" y="121"/>
                      <a:pt x="76" y="96"/>
                    </a:cubicBezTo>
                    <a:cubicBezTo>
                      <a:pt x="76" y="45"/>
                      <a:pt x="76" y="45"/>
                      <a:pt x="76" y="45"/>
                    </a:cubicBezTo>
                    <a:cubicBezTo>
                      <a:pt x="76" y="20"/>
                      <a:pt x="95" y="0"/>
                      <a:pt x="119" y="0"/>
                    </a:cubicBezTo>
                    <a:cubicBezTo>
                      <a:pt x="136" y="0"/>
                      <a:pt x="136" y="0"/>
                      <a:pt x="136" y="0"/>
                    </a:cubicBezTo>
                    <a:cubicBezTo>
                      <a:pt x="159" y="0"/>
                      <a:pt x="178" y="20"/>
                      <a:pt x="178" y="45"/>
                    </a:cubicBezTo>
                    <a:lnTo>
                      <a:pt x="178" y="96"/>
                    </a:lnTo>
                    <a:close/>
                    <a:moveTo>
                      <a:pt x="254" y="219"/>
                    </a:moveTo>
                    <a:cubicBezTo>
                      <a:pt x="254" y="218"/>
                      <a:pt x="254" y="216"/>
                      <a:pt x="254" y="214"/>
                    </a:cubicBezTo>
                    <a:cubicBezTo>
                      <a:pt x="254" y="182"/>
                      <a:pt x="229" y="156"/>
                      <a:pt x="197" y="156"/>
                    </a:cubicBezTo>
                    <a:cubicBezTo>
                      <a:pt x="197" y="156"/>
                      <a:pt x="197" y="156"/>
                      <a:pt x="197" y="156"/>
                    </a:cubicBezTo>
                    <a:cubicBezTo>
                      <a:pt x="58" y="156"/>
                      <a:pt x="58" y="156"/>
                      <a:pt x="58" y="156"/>
                    </a:cubicBezTo>
                    <a:cubicBezTo>
                      <a:pt x="58" y="156"/>
                      <a:pt x="58" y="156"/>
                      <a:pt x="58" y="156"/>
                    </a:cubicBezTo>
                    <a:cubicBezTo>
                      <a:pt x="26" y="156"/>
                      <a:pt x="0" y="182"/>
                      <a:pt x="0" y="214"/>
                    </a:cubicBezTo>
                    <a:cubicBezTo>
                      <a:pt x="0" y="216"/>
                      <a:pt x="0" y="218"/>
                      <a:pt x="1" y="220"/>
                    </a:cubicBezTo>
                    <a:cubicBezTo>
                      <a:pt x="1" y="338"/>
                      <a:pt x="1" y="338"/>
                      <a:pt x="1" y="338"/>
                    </a:cubicBezTo>
                    <a:cubicBezTo>
                      <a:pt x="0" y="341"/>
                      <a:pt x="0" y="344"/>
                      <a:pt x="0" y="346"/>
                    </a:cubicBezTo>
                    <a:cubicBezTo>
                      <a:pt x="0" y="389"/>
                      <a:pt x="22" y="424"/>
                      <a:pt x="51" y="430"/>
                    </a:cubicBezTo>
                    <a:cubicBezTo>
                      <a:pt x="51" y="596"/>
                      <a:pt x="51" y="596"/>
                      <a:pt x="51" y="596"/>
                    </a:cubicBezTo>
                    <a:cubicBezTo>
                      <a:pt x="51" y="616"/>
                      <a:pt x="67" y="632"/>
                      <a:pt x="86" y="632"/>
                    </a:cubicBezTo>
                    <a:cubicBezTo>
                      <a:pt x="169" y="632"/>
                      <a:pt x="169" y="632"/>
                      <a:pt x="169" y="632"/>
                    </a:cubicBezTo>
                    <a:cubicBezTo>
                      <a:pt x="188" y="632"/>
                      <a:pt x="204" y="616"/>
                      <a:pt x="204" y="596"/>
                    </a:cubicBezTo>
                    <a:cubicBezTo>
                      <a:pt x="204" y="430"/>
                      <a:pt x="204" y="430"/>
                      <a:pt x="204" y="430"/>
                    </a:cubicBezTo>
                    <a:cubicBezTo>
                      <a:pt x="232" y="424"/>
                      <a:pt x="254" y="389"/>
                      <a:pt x="254" y="346"/>
                    </a:cubicBezTo>
                    <a:cubicBezTo>
                      <a:pt x="254" y="344"/>
                      <a:pt x="254" y="341"/>
                      <a:pt x="254" y="339"/>
                    </a:cubicBezTo>
                    <a:lnTo>
                      <a:pt x="254" y="219"/>
                    </a:ln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1" dirty="0"/>
              </a:p>
            </p:txBody>
          </p:sp>
          <p:sp>
            <p:nvSpPr>
              <p:cNvPr id="740" name="Freeform 35"/>
              <p:cNvSpPr>
                <a:spLocks noEditPoints="1"/>
              </p:cNvSpPr>
              <p:nvPr/>
            </p:nvSpPr>
            <p:spPr bwMode="gray">
              <a:xfrm>
                <a:off x="4648180" y="2369515"/>
                <a:ext cx="336423" cy="831971"/>
              </a:xfrm>
              <a:custGeom>
                <a:avLst/>
                <a:gdLst>
                  <a:gd name="T0" fmla="*/ 178 w 254"/>
                  <a:gd name="T1" fmla="*/ 96 h 632"/>
                  <a:gd name="T2" fmla="*/ 136 w 254"/>
                  <a:gd name="T3" fmla="*/ 141 h 632"/>
                  <a:gd name="T4" fmla="*/ 119 w 254"/>
                  <a:gd name="T5" fmla="*/ 141 h 632"/>
                  <a:gd name="T6" fmla="*/ 76 w 254"/>
                  <a:gd name="T7" fmla="*/ 96 h 632"/>
                  <a:gd name="T8" fmla="*/ 76 w 254"/>
                  <a:gd name="T9" fmla="*/ 45 h 632"/>
                  <a:gd name="T10" fmla="*/ 119 w 254"/>
                  <a:gd name="T11" fmla="*/ 0 h 632"/>
                  <a:gd name="T12" fmla="*/ 136 w 254"/>
                  <a:gd name="T13" fmla="*/ 0 h 632"/>
                  <a:gd name="T14" fmla="*/ 178 w 254"/>
                  <a:gd name="T15" fmla="*/ 45 h 632"/>
                  <a:gd name="T16" fmla="*/ 178 w 254"/>
                  <a:gd name="T17" fmla="*/ 96 h 632"/>
                  <a:gd name="T18" fmla="*/ 254 w 254"/>
                  <a:gd name="T19" fmla="*/ 219 h 632"/>
                  <a:gd name="T20" fmla="*/ 254 w 254"/>
                  <a:gd name="T21" fmla="*/ 214 h 632"/>
                  <a:gd name="T22" fmla="*/ 197 w 254"/>
                  <a:gd name="T23" fmla="*/ 156 h 632"/>
                  <a:gd name="T24" fmla="*/ 197 w 254"/>
                  <a:gd name="T25" fmla="*/ 156 h 632"/>
                  <a:gd name="T26" fmla="*/ 58 w 254"/>
                  <a:gd name="T27" fmla="*/ 156 h 632"/>
                  <a:gd name="T28" fmla="*/ 58 w 254"/>
                  <a:gd name="T29" fmla="*/ 156 h 632"/>
                  <a:gd name="T30" fmla="*/ 0 w 254"/>
                  <a:gd name="T31" fmla="*/ 214 h 632"/>
                  <a:gd name="T32" fmla="*/ 1 w 254"/>
                  <a:gd name="T33" fmla="*/ 220 h 632"/>
                  <a:gd name="T34" fmla="*/ 1 w 254"/>
                  <a:gd name="T35" fmla="*/ 338 h 632"/>
                  <a:gd name="T36" fmla="*/ 0 w 254"/>
                  <a:gd name="T37" fmla="*/ 346 h 632"/>
                  <a:gd name="T38" fmla="*/ 51 w 254"/>
                  <a:gd name="T39" fmla="*/ 430 h 632"/>
                  <a:gd name="T40" fmla="*/ 51 w 254"/>
                  <a:gd name="T41" fmla="*/ 596 h 632"/>
                  <a:gd name="T42" fmla="*/ 86 w 254"/>
                  <a:gd name="T43" fmla="*/ 632 h 632"/>
                  <a:gd name="T44" fmla="*/ 169 w 254"/>
                  <a:gd name="T45" fmla="*/ 632 h 632"/>
                  <a:gd name="T46" fmla="*/ 204 w 254"/>
                  <a:gd name="T47" fmla="*/ 596 h 632"/>
                  <a:gd name="T48" fmla="*/ 204 w 254"/>
                  <a:gd name="T49" fmla="*/ 430 h 632"/>
                  <a:gd name="T50" fmla="*/ 254 w 254"/>
                  <a:gd name="T51" fmla="*/ 346 h 632"/>
                  <a:gd name="T52" fmla="*/ 254 w 254"/>
                  <a:gd name="T53" fmla="*/ 339 h 632"/>
                  <a:gd name="T54" fmla="*/ 254 w 254"/>
                  <a:gd name="T55" fmla="*/ 219 h 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54" h="632">
                    <a:moveTo>
                      <a:pt x="178" y="96"/>
                    </a:moveTo>
                    <a:cubicBezTo>
                      <a:pt x="178" y="121"/>
                      <a:pt x="136" y="141"/>
                      <a:pt x="136" y="141"/>
                    </a:cubicBezTo>
                    <a:cubicBezTo>
                      <a:pt x="119" y="141"/>
                      <a:pt x="119" y="141"/>
                      <a:pt x="119" y="141"/>
                    </a:cubicBezTo>
                    <a:cubicBezTo>
                      <a:pt x="119" y="141"/>
                      <a:pt x="76" y="121"/>
                      <a:pt x="76" y="96"/>
                    </a:cubicBezTo>
                    <a:cubicBezTo>
                      <a:pt x="76" y="45"/>
                      <a:pt x="76" y="45"/>
                      <a:pt x="76" y="45"/>
                    </a:cubicBezTo>
                    <a:cubicBezTo>
                      <a:pt x="76" y="20"/>
                      <a:pt x="95" y="0"/>
                      <a:pt x="119" y="0"/>
                    </a:cubicBezTo>
                    <a:cubicBezTo>
                      <a:pt x="136" y="0"/>
                      <a:pt x="136" y="0"/>
                      <a:pt x="136" y="0"/>
                    </a:cubicBezTo>
                    <a:cubicBezTo>
                      <a:pt x="159" y="0"/>
                      <a:pt x="178" y="20"/>
                      <a:pt x="178" y="45"/>
                    </a:cubicBezTo>
                    <a:lnTo>
                      <a:pt x="178" y="96"/>
                    </a:lnTo>
                    <a:close/>
                    <a:moveTo>
                      <a:pt x="254" y="219"/>
                    </a:moveTo>
                    <a:cubicBezTo>
                      <a:pt x="254" y="218"/>
                      <a:pt x="254" y="216"/>
                      <a:pt x="254" y="214"/>
                    </a:cubicBezTo>
                    <a:cubicBezTo>
                      <a:pt x="254" y="182"/>
                      <a:pt x="229" y="156"/>
                      <a:pt x="197" y="156"/>
                    </a:cubicBezTo>
                    <a:cubicBezTo>
                      <a:pt x="197" y="156"/>
                      <a:pt x="197" y="156"/>
                      <a:pt x="197" y="156"/>
                    </a:cubicBezTo>
                    <a:cubicBezTo>
                      <a:pt x="58" y="156"/>
                      <a:pt x="58" y="156"/>
                      <a:pt x="58" y="156"/>
                    </a:cubicBezTo>
                    <a:cubicBezTo>
                      <a:pt x="58" y="156"/>
                      <a:pt x="58" y="156"/>
                      <a:pt x="58" y="156"/>
                    </a:cubicBezTo>
                    <a:cubicBezTo>
                      <a:pt x="26" y="156"/>
                      <a:pt x="0" y="182"/>
                      <a:pt x="0" y="214"/>
                    </a:cubicBezTo>
                    <a:cubicBezTo>
                      <a:pt x="0" y="216"/>
                      <a:pt x="0" y="218"/>
                      <a:pt x="1" y="220"/>
                    </a:cubicBezTo>
                    <a:cubicBezTo>
                      <a:pt x="1" y="338"/>
                      <a:pt x="1" y="338"/>
                      <a:pt x="1" y="338"/>
                    </a:cubicBezTo>
                    <a:cubicBezTo>
                      <a:pt x="0" y="341"/>
                      <a:pt x="0" y="344"/>
                      <a:pt x="0" y="346"/>
                    </a:cubicBezTo>
                    <a:cubicBezTo>
                      <a:pt x="0" y="389"/>
                      <a:pt x="22" y="424"/>
                      <a:pt x="51" y="430"/>
                    </a:cubicBezTo>
                    <a:cubicBezTo>
                      <a:pt x="51" y="596"/>
                      <a:pt x="51" y="596"/>
                      <a:pt x="51" y="596"/>
                    </a:cubicBezTo>
                    <a:cubicBezTo>
                      <a:pt x="51" y="616"/>
                      <a:pt x="67" y="632"/>
                      <a:pt x="86" y="632"/>
                    </a:cubicBezTo>
                    <a:cubicBezTo>
                      <a:pt x="169" y="632"/>
                      <a:pt x="169" y="632"/>
                      <a:pt x="169" y="632"/>
                    </a:cubicBezTo>
                    <a:cubicBezTo>
                      <a:pt x="188" y="632"/>
                      <a:pt x="204" y="616"/>
                      <a:pt x="204" y="596"/>
                    </a:cubicBezTo>
                    <a:cubicBezTo>
                      <a:pt x="204" y="430"/>
                      <a:pt x="204" y="430"/>
                      <a:pt x="204" y="430"/>
                    </a:cubicBezTo>
                    <a:cubicBezTo>
                      <a:pt x="232" y="424"/>
                      <a:pt x="254" y="389"/>
                      <a:pt x="254" y="346"/>
                    </a:cubicBezTo>
                    <a:cubicBezTo>
                      <a:pt x="254" y="344"/>
                      <a:pt x="254" y="341"/>
                      <a:pt x="254" y="339"/>
                    </a:cubicBezTo>
                    <a:lnTo>
                      <a:pt x="254" y="219"/>
                    </a:ln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1" dirty="0"/>
              </a:p>
            </p:txBody>
          </p:sp>
          <p:sp>
            <p:nvSpPr>
              <p:cNvPr id="741" name="Freeform 35"/>
              <p:cNvSpPr>
                <a:spLocks noEditPoints="1"/>
              </p:cNvSpPr>
              <p:nvPr/>
            </p:nvSpPr>
            <p:spPr bwMode="gray">
              <a:xfrm>
                <a:off x="5138281" y="2357743"/>
                <a:ext cx="336423" cy="831971"/>
              </a:xfrm>
              <a:custGeom>
                <a:avLst/>
                <a:gdLst>
                  <a:gd name="T0" fmla="*/ 178 w 254"/>
                  <a:gd name="T1" fmla="*/ 96 h 632"/>
                  <a:gd name="T2" fmla="*/ 136 w 254"/>
                  <a:gd name="T3" fmla="*/ 141 h 632"/>
                  <a:gd name="T4" fmla="*/ 119 w 254"/>
                  <a:gd name="T5" fmla="*/ 141 h 632"/>
                  <a:gd name="T6" fmla="*/ 76 w 254"/>
                  <a:gd name="T7" fmla="*/ 96 h 632"/>
                  <a:gd name="T8" fmla="*/ 76 w 254"/>
                  <a:gd name="T9" fmla="*/ 45 h 632"/>
                  <a:gd name="T10" fmla="*/ 119 w 254"/>
                  <a:gd name="T11" fmla="*/ 0 h 632"/>
                  <a:gd name="T12" fmla="*/ 136 w 254"/>
                  <a:gd name="T13" fmla="*/ 0 h 632"/>
                  <a:gd name="T14" fmla="*/ 178 w 254"/>
                  <a:gd name="T15" fmla="*/ 45 h 632"/>
                  <a:gd name="T16" fmla="*/ 178 w 254"/>
                  <a:gd name="T17" fmla="*/ 96 h 632"/>
                  <a:gd name="T18" fmla="*/ 254 w 254"/>
                  <a:gd name="T19" fmla="*/ 219 h 632"/>
                  <a:gd name="T20" fmla="*/ 254 w 254"/>
                  <a:gd name="T21" fmla="*/ 214 h 632"/>
                  <a:gd name="T22" fmla="*/ 197 w 254"/>
                  <a:gd name="T23" fmla="*/ 156 h 632"/>
                  <a:gd name="T24" fmla="*/ 197 w 254"/>
                  <a:gd name="T25" fmla="*/ 156 h 632"/>
                  <a:gd name="T26" fmla="*/ 58 w 254"/>
                  <a:gd name="T27" fmla="*/ 156 h 632"/>
                  <a:gd name="T28" fmla="*/ 58 w 254"/>
                  <a:gd name="T29" fmla="*/ 156 h 632"/>
                  <a:gd name="T30" fmla="*/ 0 w 254"/>
                  <a:gd name="T31" fmla="*/ 214 h 632"/>
                  <a:gd name="T32" fmla="*/ 1 w 254"/>
                  <a:gd name="T33" fmla="*/ 220 h 632"/>
                  <a:gd name="T34" fmla="*/ 1 w 254"/>
                  <a:gd name="T35" fmla="*/ 338 h 632"/>
                  <a:gd name="T36" fmla="*/ 0 w 254"/>
                  <a:gd name="T37" fmla="*/ 346 h 632"/>
                  <a:gd name="T38" fmla="*/ 51 w 254"/>
                  <a:gd name="T39" fmla="*/ 430 h 632"/>
                  <a:gd name="T40" fmla="*/ 51 w 254"/>
                  <a:gd name="T41" fmla="*/ 596 h 632"/>
                  <a:gd name="T42" fmla="*/ 86 w 254"/>
                  <a:gd name="T43" fmla="*/ 632 h 632"/>
                  <a:gd name="T44" fmla="*/ 169 w 254"/>
                  <a:gd name="T45" fmla="*/ 632 h 632"/>
                  <a:gd name="T46" fmla="*/ 204 w 254"/>
                  <a:gd name="T47" fmla="*/ 596 h 632"/>
                  <a:gd name="T48" fmla="*/ 204 w 254"/>
                  <a:gd name="T49" fmla="*/ 430 h 632"/>
                  <a:gd name="T50" fmla="*/ 254 w 254"/>
                  <a:gd name="T51" fmla="*/ 346 h 632"/>
                  <a:gd name="T52" fmla="*/ 254 w 254"/>
                  <a:gd name="T53" fmla="*/ 339 h 632"/>
                  <a:gd name="T54" fmla="*/ 254 w 254"/>
                  <a:gd name="T55" fmla="*/ 219 h 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54" h="632">
                    <a:moveTo>
                      <a:pt x="178" y="96"/>
                    </a:moveTo>
                    <a:cubicBezTo>
                      <a:pt x="178" y="121"/>
                      <a:pt x="136" y="141"/>
                      <a:pt x="136" y="141"/>
                    </a:cubicBezTo>
                    <a:cubicBezTo>
                      <a:pt x="119" y="141"/>
                      <a:pt x="119" y="141"/>
                      <a:pt x="119" y="141"/>
                    </a:cubicBezTo>
                    <a:cubicBezTo>
                      <a:pt x="119" y="141"/>
                      <a:pt x="76" y="121"/>
                      <a:pt x="76" y="96"/>
                    </a:cubicBezTo>
                    <a:cubicBezTo>
                      <a:pt x="76" y="45"/>
                      <a:pt x="76" y="45"/>
                      <a:pt x="76" y="45"/>
                    </a:cubicBezTo>
                    <a:cubicBezTo>
                      <a:pt x="76" y="20"/>
                      <a:pt x="95" y="0"/>
                      <a:pt x="119" y="0"/>
                    </a:cubicBezTo>
                    <a:cubicBezTo>
                      <a:pt x="136" y="0"/>
                      <a:pt x="136" y="0"/>
                      <a:pt x="136" y="0"/>
                    </a:cubicBezTo>
                    <a:cubicBezTo>
                      <a:pt x="159" y="0"/>
                      <a:pt x="178" y="20"/>
                      <a:pt x="178" y="45"/>
                    </a:cubicBezTo>
                    <a:lnTo>
                      <a:pt x="178" y="96"/>
                    </a:lnTo>
                    <a:close/>
                    <a:moveTo>
                      <a:pt x="254" y="219"/>
                    </a:moveTo>
                    <a:cubicBezTo>
                      <a:pt x="254" y="218"/>
                      <a:pt x="254" y="216"/>
                      <a:pt x="254" y="214"/>
                    </a:cubicBezTo>
                    <a:cubicBezTo>
                      <a:pt x="254" y="182"/>
                      <a:pt x="229" y="156"/>
                      <a:pt x="197" y="156"/>
                    </a:cubicBezTo>
                    <a:cubicBezTo>
                      <a:pt x="197" y="156"/>
                      <a:pt x="197" y="156"/>
                      <a:pt x="197" y="156"/>
                    </a:cubicBezTo>
                    <a:cubicBezTo>
                      <a:pt x="58" y="156"/>
                      <a:pt x="58" y="156"/>
                      <a:pt x="58" y="156"/>
                    </a:cubicBezTo>
                    <a:cubicBezTo>
                      <a:pt x="58" y="156"/>
                      <a:pt x="58" y="156"/>
                      <a:pt x="58" y="156"/>
                    </a:cubicBezTo>
                    <a:cubicBezTo>
                      <a:pt x="26" y="156"/>
                      <a:pt x="0" y="182"/>
                      <a:pt x="0" y="214"/>
                    </a:cubicBezTo>
                    <a:cubicBezTo>
                      <a:pt x="0" y="216"/>
                      <a:pt x="0" y="218"/>
                      <a:pt x="1" y="220"/>
                    </a:cubicBezTo>
                    <a:cubicBezTo>
                      <a:pt x="1" y="338"/>
                      <a:pt x="1" y="338"/>
                      <a:pt x="1" y="338"/>
                    </a:cubicBezTo>
                    <a:cubicBezTo>
                      <a:pt x="0" y="341"/>
                      <a:pt x="0" y="344"/>
                      <a:pt x="0" y="346"/>
                    </a:cubicBezTo>
                    <a:cubicBezTo>
                      <a:pt x="0" y="389"/>
                      <a:pt x="22" y="424"/>
                      <a:pt x="51" y="430"/>
                    </a:cubicBezTo>
                    <a:cubicBezTo>
                      <a:pt x="51" y="596"/>
                      <a:pt x="51" y="596"/>
                      <a:pt x="51" y="596"/>
                    </a:cubicBezTo>
                    <a:cubicBezTo>
                      <a:pt x="51" y="616"/>
                      <a:pt x="67" y="632"/>
                      <a:pt x="86" y="632"/>
                    </a:cubicBezTo>
                    <a:cubicBezTo>
                      <a:pt x="169" y="632"/>
                      <a:pt x="169" y="632"/>
                      <a:pt x="169" y="632"/>
                    </a:cubicBezTo>
                    <a:cubicBezTo>
                      <a:pt x="188" y="632"/>
                      <a:pt x="204" y="616"/>
                      <a:pt x="204" y="596"/>
                    </a:cubicBezTo>
                    <a:cubicBezTo>
                      <a:pt x="204" y="430"/>
                      <a:pt x="204" y="430"/>
                      <a:pt x="204" y="430"/>
                    </a:cubicBezTo>
                    <a:cubicBezTo>
                      <a:pt x="232" y="424"/>
                      <a:pt x="254" y="389"/>
                      <a:pt x="254" y="346"/>
                    </a:cubicBezTo>
                    <a:cubicBezTo>
                      <a:pt x="254" y="344"/>
                      <a:pt x="254" y="341"/>
                      <a:pt x="254" y="339"/>
                    </a:cubicBezTo>
                    <a:lnTo>
                      <a:pt x="254" y="219"/>
                    </a:ln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1" dirty="0"/>
              </a:p>
            </p:txBody>
          </p:sp>
          <p:sp>
            <p:nvSpPr>
              <p:cNvPr id="732" name="Freeform 35"/>
              <p:cNvSpPr>
                <a:spLocks noEditPoints="1"/>
              </p:cNvSpPr>
              <p:nvPr/>
            </p:nvSpPr>
            <p:spPr bwMode="gray">
              <a:xfrm>
                <a:off x="3420140" y="2404831"/>
                <a:ext cx="336423" cy="831971"/>
              </a:xfrm>
              <a:custGeom>
                <a:avLst/>
                <a:gdLst>
                  <a:gd name="T0" fmla="*/ 178 w 254"/>
                  <a:gd name="T1" fmla="*/ 96 h 632"/>
                  <a:gd name="T2" fmla="*/ 136 w 254"/>
                  <a:gd name="T3" fmla="*/ 141 h 632"/>
                  <a:gd name="T4" fmla="*/ 119 w 254"/>
                  <a:gd name="T5" fmla="*/ 141 h 632"/>
                  <a:gd name="T6" fmla="*/ 76 w 254"/>
                  <a:gd name="T7" fmla="*/ 96 h 632"/>
                  <a:gd name="T8" fmla="*/ 76 w 254"/>
                  <a:gd name="T9" fmla="*/ 45 h 632"/>
                  <a:gd name="T10" fmla="*/ 119 w 254"/>
                  <a:gd name="T11" fmla="*/ 0 h 632"/>
                  <a:gd name="T12" fmla="*/ 136 w 254"/>
                  <a:gd name="T13" fmla="*/ 0 h 632"/>
                  <a:gd name="T14" fmla="*/ 178 w 254"/>
                  <a:gd name="T15" fmla="*/ 45 h 632"/>
                  <a:gd name="T16" fmla="*/ 178 w 254"/>
                  <a:gd name="T17" fmla="*/ 96 h 632"/>
                  <a:gd name="T18" fmla="*/ 254 w 254"/>
                  <a:gd name="T19" fmla="*/ 219 h 632"/>
                  <a:gd name="T20" fmla="*/ 254 w 254"/>
                  <a:gd name="T21" fmla="*/ 214 h 632"/>
                  <a:gd name="T22" fmla="*/ 197 w 254"/>
                  <a:gd name="T23" fmla="*/ 156 h 632"/>
                  <a:gd name="T24" fmla="*/ 197 w 254"/>
                  <a:gd name="T25" fmla="*/ 156 h 632"/>
                  <a:gd name="T26" fmla="*/ 58 w 254"/>
                  <a:gd name="T27" fmla="*/ 156 h 632"/>
                  <a:gd name="T28" fmla="*/ 58 w 254"/>
                  <a:gd name="T29" fmla="*/ 156 h 632"/>
                  <a:gd name="T30" fmla="*/ 0 w 254"/>
                  <a:gd name="T31" fmla="*/ 214 h 632"/>
                  <a:gd name="T32" fmla="*/ 1 w 254"/>
                  <a:gd name="T33" fmla="*/ 220 h 632"/>
                  <a:gd name="T34" fmla="*/ 1 w 254"/>
                  <a:gd name="T35" fmla="*/ 338 h 632"/>
                  <a:gd name="T36" fmla="*/ 0 w 254"/>
                  <a:gd name="T37" fmla="*/ 346 h 632"/>
                  <a:gd name="T38" fmla="*/ 51 w 254"/>
                  <a:gd name="T39" fmla="*/ 430 h 632"/>
                  <a:gd name="T40" fmla="*/ 51 w 254"/>
                  <a:gd name="T41" fmla="*/ 596 h 632"/>
                  <a:gd name="T42" fmla="*/ 86 w 254"/>
                  <a:gd name="T43" fmla="*/ 632 h 632"/>
                  <a:gd name="T44" fmla="*/ 169 w 254"/>
                  <a:gd name="T45" fmla="*/ 632 h 632"/>
                  <a:gd name="T46" fmla="*/ 204 w 254"/>
                  <a:gd name="T47" fmla="*/ 596 h 632"/>
                  <a:gd name="T48" fmla="*/ 204 w 254"/>
                  <a:gd name="T49" fmla="*/ 430 h 632"/>
                  <a:gd name="T50" fmla="*/ 254 w 254"/>
                  <a:gd name="T51" fmla="*/ 346 h 632"/>
                  <a:gd name="T52" fmla="*/ 254 w 254"/>
                  <a:gd name="T53" fmla="*/ 339 h 632"/>
                  <a:gd name="T54" fmla="*/ 254 w 254"/>
                  <a:gd name="T55" fmla="*/ 219 h 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54" h="632">
                    <a:moveTo>
                      <a:pt x="178" y="96"/>
                    </a:moveTo>
                    <a:cubicBezTo>
                      <a:pt x="178" y="121"/>
                      <a:pt x="136" y="141"/>
                      <a:pt x="136" y="141"/>
                    </a:cubicBezTo>
                    <a:cubicBezTo>
                      <a:pt x="119" y="141"/>
                      <a:pt x="119" y="141"/>
                      <a:pt x="119" y="141"/>
                    </a:cubicBezTo>
                    <a:cubicBezTo>
                      <a:pt x="119" y="141"/>
                      <a:pt x="76" y="121"/>
                      <a:pt x="76" y="96"/>
                    </a:cubicBezTo>
                    <a:cubicBezTo>
                      <a:pt x="76" y="45"/>
                      <a:pt x="76" y="45"/>
                      <a:pt x="76" y="45"/>
                    </a:cubicBezTo>
                    <a:cubicBezTo>
                      <a:pt x="76" y="20"/>
                      <a:pt x="95" y="0"/>
                      <a:pt x="119" y="0"/>
                    </a:cubicBezTo>
                    <a:cubicBezTo>
                      <a:pt x="136" y="0"/>
                      <a:pt x="136" y="0"/>
                      <a:pt x="136" y="0"/>
                    </a:cubicBezTo>
                    <a:cubicBezTo>
                      <a:pt x="159" y="0"/>
                      <a:pt x="178" y="20"/>
                      <a:pt x="178" y="45"/>
                    </a:cubicBezTo>
                    <a:lnTo>
                      <a:pt x="178" y="96"/>
                    </a:lnTo>
                    <a:close/>
                    <a:moveTo>
                      <a:pt x="254" y="219"/>
                    </a:moveTo>
                    <a:cubicBezTo>
                      <a:pt x="254" y="218"/>
                      <a:pt x="254" y="216"/>
                      <a:pt x="254" y="214"/>
                    </a:cubicBezTo>
                    <a:cubicBezTo>
                      <a:pt x="254" y="182"/>
                      <a:pt x="229" y="156"/>
                      <a:pt x="197" y="156"/>
                    </a:cubicBezTo>
                    <a:cubicBezTo>
                      <a:pt x="197" y="156"/>
                      <a:pt x="197" y="156"/>
                      <a:pt x="197" y="156"/>
                    </a:cubicBezTo>
                    <a:cubicBezTo>
                      <a:pt x="58" y="156"/>
                      <a:pt x="58" y="156"/>
                      <a:pt x="58" y="156"/>
                    </a:cubicBezTo>
                    <a:cubicBezTo>
                      <a:pt x="58" y="156"/>
                      <a:pt x="58" y="156"/>
                      <a:pt x="58" y="156"/>
                    </a:cubicBezTo>
                    <a:cubicBezTo>
                      <a:pt x="26" y="156"/>
                      <a:pt x="0" y="182"/>
                      <a:pt x="0" y="214"/>
                    </a:cubicBezTo>
                    <a:cubicBezTo>
                      <a:pt x="0" y="216"/>
                      <a:pt x="0" y="218"/>
                      <a:pt x="1" y="220"/>
                    </a:cubicBezTo>
                    <a:cubicBezTo>
                      <a:pt x="1" y="338"/>
                      <a:pt x="1" y="338"/>
                      <a:pt x="1" y="338"/>
                    </a:cubicBezTo>
                    <a:cubicBezTo>
                      <a:pt x="0" y="341"/>
                      <a:pt x="0" y="344"/>
                      <a:pt x="0" y="346"/>
                    </a:cubicBezTo>
                    <a:cubicBezTo>
                      <a:pt x="0" y="389"/>
                      <a:pt x="22" y="424"/>
                      <a:pt x="51" y="430"/>
                    </a:cubicBezTo>
                    <a:cubicBezTo>
                      <a:pt x="51" y="596"/>
                      <a:pt x="51" y="596"/>
                      <a:pt x="51" y="596"/>
                    </a:cubicBezTo>
                    <a:cubicBezTo>
                      <a:pt x="51" y="616"/>
                      <a:pt x="67" y="632"/>
                      <a:pt x="86" y="632"/>
                    </a:cubicBezTo>
                    <a:cubicBezTo>
                      <a:pt x="169" y="632"/>
                      <a:pt x="169" y="632"/>
                      <a:pt x="169" y="632"/>
                    </a:cubicBezTo>
                    <a:cubicBezTo>
                      <a:pt x="188" y="632"/>
                      <a:pt x="204" y="616"/>
                      <a:pt x="204" y="596"/>
                    </a:cubicBezTo>
                    <a:cubicBezTo>
                      <a:pt x="204" y="430"/>
                      <a:pt x="204" y="430"/>
                      <a:pt x="204" y="430"/>
                    </a:cubicBezTo>
                    <a:cubicBezTo>
                      <a:pt x="232" y="424"/>
                      <a:pt x="254" y="389"/>
                      <a:pt x="254" y="346"/>
                    </a:cubicBezTo>
                    <a:cubicBezTo>
                      <a:pt x="254" y="344"/>
                      <a:pt x="254" y="341"/>
                      <a:pt x="254" y="339"/>
                    </a:cubicBezTo>
                    <a:lnTo>
                      <a:pt x="254" y="21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1" dirty="0"/>
              </a:p>
            </p:txBody>
          </p:sp>
          <p:sp>
            <p:nvSpPr>
              <p:cNvPr id="733" name="Freeform 35"/>
              <p:cNvSpPr>
                <a:spLocks noEditPoints="1"/>
              </p:cNvSpPr>
              <p:nvPr/>
            </p:nvSpPr>
            <p:spPr bwMode="gray">
              <a:xfrm>
                <a:off x="3910240" y="2393059"/>
                <a:ext cx="336423" cy="831971"/>
              </a:xfrm>
              <a:custGeom>
                <a:avLst/>
                <a:gdLst>
                  <a:gd name="T0" fmla="*/ 178 w 254"/>
                  <a:gd name="T1" fmla="*/ 96 h 632"/>
                  <a:gd name="T2" fmla="*/ 136 w 254"/>
                  <a:gd name="T3" fmla="*/ 141 h 632"/>
                  <a:gd name="T4" fmla="*/ 119 w 254"/>
                  <a:gd name="T5" fmla="*/ 141 h 632"/>
                  <a:gd name="T6" fmla="*/ 76 w 254"/>
                  <a:gd name="T7" fmla="*/ 96 h 632"/>
                  <a:gd name="T8" fmla="*/ 76 w 254"/>
                  <a:gd name="T9" fmla="*/ 45 h 632"/>
                  <a:gd name="T10" fmla="*/ 119 w 254"/>
                  <a:gd name="T11" fmla="*/ 0 h 632"/>
                  <a:gd name="T12" fmla="*/ 136 w 254"/>
                  <a:gd name="T13" fmla="*/ 0 h 632"/>
                  <a:gd name="T14" fmla="*/ 178 w 254"/>
                  <a:gd name="T15" fmla="*/ 45 h 632"/>
                  <a:gd name="T16" fmla="*/ 178 w 254"/>
                  <a:gd name="T17" fmla="*/ 96 h 632"/>
                  <a:gd name="T18" fmla="*/ 254 w 254"/>
                  <a:gd name="T19" fmla="*/ 219 h 632"/>
                  <a:gd name="T20" fmla="*/ 254 w 254"/>
                  <a:gd name="T21" fmla="*/ 214 h 632"/>
                  <a:gd name="T22" fmla="*/ 197 w 254"/>
                  <a:gd name="T23" fmla="*/ 156 h 632"/>
                  <a:gd name="T24" fmla="*/ 197 w 254"/>
                  <a:gd name="T25" fmla="*/ 156 h 632"/>
                  <a:gd name="T26" fmla="*/ 58 w 254"/>
                  <a:gd name="T27" fmla="*/ 156 h 632"/>
                  <a:gd name="T28" fmla="*/ 58 w 254"/>
                  <a:gd name="T29" fmla="*/ 156 h 632"/>
                  <a:gd name="T30" fmla="*/ 0 w 254"/>
                  <a:gd name="T31" fmla="*/ 214 h 632"/>
                  <a:gd name="T32" fmla="*/ 1 w 254"/>
                  <a:gd name="T33" fmla="*/ 220 h 632"/>
                  <a:gd name="T34" fmla="*/ 1 w 254"/>
                  <a:gd name="T35" fmla="*/ 338 h 632"/>
                  <a:gd name="T36" fmla="*/ 0 w 254"/>
                  <a:gd name="T37" fmla="*/ 346 h 632"/>
                  <a:gd name="T38" fmla="*/ 51 w 254"/>
                  <a:gd name="T39" fmla="*/ 430 h 632"/>
                  <a:gd name="T40" fmla="*/ 51 w 254"/>
                  <a:gd name="T41" fmla="*/ 596 h 632"/>
                  <a:gd name="T42" fmla="*/ 86 w 254"/>
                  <a:gd name="T43" fmla="*/ 632 h 632"/>
                  <a:gd name="T44" fmla="*/ 169 w 254"/>
                  <a:gd name="T45" fmla="*/ 632 h 632"/>
                  <a:gd name="T46" fmla="*/ 204 w 254"/>
                  <a:gd name="T47" fmla="*/ 596 h 632"/>
                  <a:gd name="T48" fmla="*/ 204 w 254"/>
                  <a:gd name="T49" fmla="*/ 430 h 632"/>
                  <a:gd name="T50" fmla="*/ 254 w 254"/>
                  <a:gd name="T51" fmla="*/ 346 h 632"/>
                  <a:gd name="T52" fmla="*/ 254 w 254"/>
                  <a:gd name="T53" fmla="*/ 339 h 632"/>
                  <a:gd name="T54" fmla="*/ 254 w 254"/>
                  <a:gd name="T55" fmla="*/ 219 h 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54" h="632">
                    <a:moveTo>
                      <a:pt x="178" y="96"/>
                    </a:moveTo>
                    <a:cubicBezTo>
                      <a:pt x="178" y="121"/>
                      <a:pt x="136" y="141"/>
                      <a:pt x="136" y="141"/>
                    </a:cubicBezTo>
                    <a:cubicBezTo>
                      <a:pt x="119" y="141"/>
                      <a:pt x="119" y="141"/>
                      <a:pt x="119" y="141"/>
                    </a:cubicBezTo>
                    <a:cubicBezTo>
                      <a:pt x="119" y="141"/>
                      <a:pt x="76" y="121"/>
                      <a:pt x="76" y="96"/>
                    </a:cubicBezTo>
                    <a:cubicBezTo>
                      <a:pt x="76" y="45"/>
                      <a:pt x="76" y="45"/>
                      <a:pt x="76" y="45"/>
                    </a:cubicBezTo>
                    <a:cubicBezTo>
                      <a:pt x="76" y="20"/>
                      <a:pt x="95" y="0"/>
                      <a:pt x="119" y="0"/>
                    </a:cubicBezTo>
                    <a:cubicBezTo>
                      <a:pt x="136" y="0"/>
                      <a:pt x="136" y="0"/>
                      <a:pt x="136" y="0"/>
                    </a:cubicBezTo>
                    <a:cubicBezTo>
                      <a:pt x="159" y="0"/>
                      <a:pt x="178" y="20"/>
                      <a:pt x="178" y="45"/>
                    </a:cubicBezTo>
                    <a:lnTo>
                      <a:pt x="178" y="96"/>
                    </a:lnTo>
                    <a:close/>
                    <a:moveTo>
                      <a:pt x="254" y="219"/>
                    </a:moveTo>
                    <a:cubicBezTo>
                      <a:pt x="254" y="218"/>
                      <a:pt x="254" y="216"/>
                      <a:pt x="254" y="214"/>
                    </a:cubicBezTo>
                    <a:cubicBezTo>
                      <a:pt x="254" y="182"/>
                      <a:pt x="229" y="156"/>
                      <a:pt x="197" y="156"/>
                    </a:cubicBezTo>
                    <a:cubicBezTo>
                      <a:pt x="197" y="156"/>
                      <a:pt x="197" y="156"/>
                      <a:pt x="197" y="156"/>
                    </a:cubicBezTo>
                    <a:cubicBezTo>
                      <a:pt x="58" y="156"/>
                      <a:pt x="58" y="156"/>
                      <a:pt x="58" y="156"/>
                    </a:cubicBezTo>
                    <a:cubicBezTo>
                      <a:pt x="58" y="156"/>
                      <a:pt x="58" y="156"/>
                      <a:pt x="58" y="156"/>
                    </a:cubicBezTo>
                    <a:cubicBezTo>
                      <a:pt x="26" y="156"/>
                      <a:pt x="0" y="182"/>
                      <a:pt x="0" y="214"/>
                    </a:cubicBezTo>
                    <a:cubicBezTo>
                      <a:pt x="0" y="216"/>
                      <a:pt x="0" y="218"/>
                      <a:pt x="1" y="220"/>
                    </a:cubicBezTo>
                    <a:cubicBezTo>
                      <a:pt x="1" y="338"/>
                      <a:pt x="1" y="338"/>
                      <a:pt x="1" y="338"/>
                    </a:cubicBezTo>
                    <a:cubicBezTo>
                      <a:pt x="0" y="341"/>
                      <a:pt x="0" y="344"/>
                      <a:pt x="0" y="346"/>
                    </a:cubicBezTo>
                    <a:cubicBezTo>
                      <a:pt x="0" y="389"/>
                      <a:pt x="22" y="424"/>
                      <a:pt x="51" y="430"/>
                    </a:cubicBezTo>
                    <a:cubicBezTo>
                      <a:pt x="51" y="596"/>
                      <a:pt x="51" y="596"/>
                      <a:pt x="51" y="596"/>
                    </a:cubicBezTo>
                    <a:cubicBezTo>
                      <a:pt x="51" y="616"/>
                      <a:pt x="67" y="632"/>
                      <a:pt x="86" y="632"/>
                    </a:cubicBezTo>
                    <a:cubicBezTo>
                      <a:pt x="169" y="632"/>
                      <a:pt x="169" y="632"/>
                      <a:pt x="169" y="632"/>
                    </a:cubicBezTo>
                    <a:cubicBezTo>
                      <a:pt x="188" y="632"/>
                      <a:pt x="204" y="616"/>
                      <a:pt x="204" y="596"/>
                    </a:cubicBezTo>
                    <a:cubicBezTo>
                      <a:pt x="204" y="430"/>
                      <a:pt x="204" y="430"/>
                      <a:pt x="204" y="430"/>
                    </a:cubicBezTo>
                    <a:cubicBezTo>
                      <a:pt x="232" y="424"/>
                      <a:pt x="254" y="389"/>
                      <a:pt x="254" y="346"/>
                    </a:cubicBezTo>
                    <a:cubicBezTo>
                      <a:pt x="254" y="344"/>
                      <a:pt x="254" y="341"/>
                      <a:pt x="254" y="339"/>
                    </a:cubicBezTo>
                    <a:lnTo>
                      <a:pt x="254" y="21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1" dirty="0"/>
              </a:p>
            </p:txBody>
          </p:sp>
          <p:sp>
            <p:nvSpPr>
              <p:cNvPr id="734" name="Freeform 35"/>
              <p:cNvSpPr>
                <a:spLocks noEditPoints="1"/>
              </p:cNvSpPr>
              <p:nvPr/>
            </p:nvSpPr>
            <p:spPr bwMode="gray">
              <a:xfrm>
                <a:off x="4400340" y="2381287"/>
                <a:ext cx="336423" cy="831971"/>
              </a:xfrm>
              <a:custGeom>
                <a:avLst/>
                <a:gdLst>
                  <a:gd name="T0" fmla="*/ 178 w 254"/>
                  <a:gd name="T1" fmla="*/ 96 h 632"/>
                  <a:gd name="T2" fmla="*/ 136 w 254"/>
                  <a:gd name="T3" fmla="*/ 141 h 632"/>
                  <a:gd name="T4" fmla="*/ 119 w 254"/>
                  <a:gd name="T5" fmla="*/ 141 h 632"/>
                  <a:gd name="T6" fmla="*/ 76 w 254"/>
                  <a:gd name="T7" fmla="*/ 96 h 632"/>
                  <a:gd name="T8" fmla="*/ 76 w 254"/>
                  <a:gd name="T9" fmla="*/ 45 h 632"/>
                  <a:gd name="T10" fmla="*/ 119 w 254"/>
                  <a:gd name="T11" fmla="*/ 0 h 632"/>
                  <a:gd name="T12" fmla="*/ 136 w 254"/>
                  <a:gd name="T13" fmla="*/ 0 h 632"/>
                  <a:gd name="T14" fmla="*/ 178 w 254"/>
                  <a:gd name="T15" fmla="*/ 45 h 632"/>
                  <a:gd name="T16" fmla="*/ 178 w 254"/>
                  <a:gd name="T17" fmla="*/ 96 h 632"/>
                  <a:gd name="T18" fmla="*/ 254 w 254"/>
                  <a:gd name="T19" fmla="*/ 219 h 632"/>
                  <a:gd name="T20" fmla="*/ 254 w 254"/>
                  <a:gd name="T21" fmla="*/ 214 h 632"/>
                  <a:gd name="T22" fmla="*/ 197 w 254"/>
                  <a:gd name="T23" fmla="*/ 156 h 632"/>
                  <a:gd name="T24" fmla="*/ 197 w 254"/>
                  <a:gd name="T25" fmla="*/ 156 h 632"/>
                  <a:gd name="T26" fmla="*/ 58 w 254"/>
                  <a:gd name="T27" fmla="*/ 156 h 632"/>
                  <a:gd name="T28" fmla="*/ 58 w 254"/>
                  <a:gd name="T29" fmla="*/ 156 h 632"/>
                  <a:gd name="T30" fmla="*/ 0 w 254"/>
                  <a:gd name="T31" fmla="*/ 214 h 632"/>
                  <a:gd name="T32" fmla="*/ 1 w 254"/>
                  <a:gd name="T33" fmla="*/ 220 h 632"/>
                  <a:gd name="T34" fmla="*/ 1 w 254"/>
                  <a:gd name="T35" fmla="*/ 338 h 632"/>
                  <a:gd name="T36" fmla="*/ 0 w 254"/>
                  <a:gd name="T37" fmla="*/ 346 h 632"/>
                  <a:gd name="T38" fmla="*/ 51 w 254"/>
                  <a:gd name="T39" fmla="*/ 430 h 632"/>
                  <a:gd name="T40" fmla="*/ 51 w 254"/>
                  <a:gd name="T41" fmla="*/ 596 h 632"/>
                  <a:gd name="T42" fmla="*/ 86 w 254"/>
                  <a:gd name="T43" fmla="*/ 632 h 632"/>
                  <a:gd name="T44" fmla="*/ 169 w 254"/>
                  <a:gd name="T45" fmla="*/ 632 h 632"/>
                  <a:gd name="T46" fmla="*/ 204 w 254"/>
                  <a:gd name="T47" fmla="*/ 596 h 632"/>
                  <a:gd name="T48" fmla="*/ 204 w 254"/>
                  <a:gd name="T49" fmla="*/ 430 h 632"/>
                  <a:gd name="T50" fmla="*/ 254 w 254"/>
                  <a:gd name="T51" fmla="*/ 346 h 632"/>
                  <a:gd name="T52" fmla="*/ 254 w 254"/>
                  <a:gd name="T53" fmla="*/ 339 h 632"/>
                  <a:gd name="T54" fmla="*/ 254 w 254"/>
                  <a:gd name="T55" fmla="*/ 219 h 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54" h="632">
                    <a:moveTo>
                      <a:pt x="178" y="96"/>
                    </a:moveTo>
                    <a:cubicBezTo>
                      <a:pt x="178" y="121"/>
                      <a:pt x="136" y="141"/>
                      <a:pt x="136" y="141"/>
                    </a:cubicBezTo>
                    <a:cubicBezTo>
                      <a:pt x="119" y="141"/>
                      <a:pt x="119" y="141"/>
                      <a:pt x="119" y="141"/>
                    </a:cubicBezTo>
                    <a:cubicBezTo>
                      <a:pt x="119" y="141"/>
                      <a:pt x="76" y="121"/>
                      <a:pt x="76" y="96"/>
                    </a:cubicBezTo>
                    <a:cubicBezTo>
                      <a:pt x="76" y="45"/>
                      <a:pt x="76" y="45"/>
                      <a:pt x="76" y="45"/>
                    </a:cubicBezTo>
                    <a:cubicBezTo>
                      <a:pt x="76" y="20"/>
                      <a:pt x="95" y="0"/>
                      <a:pt x="119" y="0"/>
                    </a:cubicBezTo>
                    <a:cubicBezTo>
                      <a:pt x="136" y="0"/>
                      <a:pt x="136" y="0"/>
                      <a:pt x="136" y="0"/>
                    </a:cubicBezTo>
                    <a:cubicBezTo>
                      <a:pt x="159" y="0"/>
                      <a:pt x="178" y="20"/>
                      <a:pt x="178" y="45"/>
                    </a:cubicBezTo>
                    <a:lnTo>
                      <a:pt x="178" y="96"/>
                    </a:lnTo>
                    <a:close/>
                    <a:moveTo>
                      <a:pt x="254" y="219"/>
                    </a:moveTo>
                    <a:cubicBezTo>
                      <a:pt x="254" y="218"/>
                      <a:pt x="254" y="216"/>
                      <a:pt x="254" y="214"/>
                    </a:cubicBezTo>
                    <a:cubicBezTo>
                      <a:pt x="254" y="182"/>
                      <a:pt x="229" y="156"/>
                      <a:pt x="197" y="156"/>
                    </a:cubicBezTo>
                    <a:cubicBezTo>
                      <a:pt x="197" y="156"/>
                      <a:pt x="197" y="156"/>
                      <a:pt x="197" y="156"/>
                    </a:cubicBezTo>
                    <a:cubicBezTo>
                      <a:pt x="58" y="156"/>
                      <a:pt x="58" y="156"/>
                      <a:pt x="58" y="156"/>
                    </a:cubicBezTo>
                    <a:cubicBezTo>
                      <a:pt x="58" y="156"/>
                      <a:pt x="58" y="156"/>
                      <a:pt x="58" y="156"/>
                    </a:cubicBezTo>
                    <a:cubicBezTo>
                      <a:pt x="26" y="156"/>
                      <a:pt x="0" y="182"/>
                      <a:pt x="0" y="214"/>
                    </a:cubicBezTo>
                    <a:cubicBezTo>
                      <a:pt x="0" y="216"/>
                      <a:pt x="0" y="218"/>
                      <a:pt x="1" y="220"/>
                    </a:cubicBezTo>
                    <a:cubicBezTo>
                      <a:pt x="1" y="338"/>
                      <a:pt x="1" y="338"/>
                      <a:pt x="1" y="338"/>
                    </a:cubicBezTo>
                    <a:cubicBezTo>
                      <a:pt x="0" y="341"/>
                      <a:pt x="0" y="344"/>
                      <a:pt x="0" y="346"/>
                    </a:cubicBezTo>
                    <a:cubicBezTo>
                      <a:pt x="0" y="389"/>
                      <a:pt x="22" y="424"/>
                      <a:pt x="51" y="430"/>
                    </a:cubicBezTo>
                    <a:cubicBezTo>
                      <a:pt x="51" y="596"/>
                      <a:pt x="51" y="596"/>
                      <a:pt x="51" y="596"/>
                    </a:cubicBezTo>
                    <a:cubicBezTo>
                      <a:pt x="51" y="616"/>
                      <a:pt x="67" y="632"/>
                      <a:pt x="86" y="632"/>
                    </a:cubicBezTo>
                    <a:cubicBezTo>
                      <a:pt x="169" y="632"/>
                      <a:pt x="169" y="632"/>
                      <a:pt x="169" y="632"/>
                    </a:cubicBezTo>
                    <a:cubicBezTo>
                      <a:pt x="188" y="632"/>
                      <a:pt x="204" y="616"/>
                      <a:pt x="204" y="596"/>
                    </a:cubicBezTo>
                    <a:cubicBezTo>
                      <a:pt x="204" y="430"/>
                      <a:pt x="204" y="430"/>
                      <a:pt x="204" y="430"/>
                    </a:cubicBezTo>
                    <a:cubicBezTo>
                      <a:pt x="232" y="424"/>
                      <a:pt x="254" y="389"/>
                      <a:pt x="254" y="346"/>
                    </a:cubicBezTo>
                    <a:cubicBezTo>
                      <a:pt x="254" y="344"/>
                      <a:pt x="254" y="341"/>
                      <a:pt x="254" y="339"/>
                    </a:cubicBezTo>
                    <a:lnTo>
                      <a:pt x="254" y="21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1" dirty="0"/>
              </a:p>
            </p:txBody>
          </p:sp>
          <p:sp>
            <p:nvSpPr>
              <p:cNvPr id="735" name="Freeform 35"/>
              <p:cNvSpPr>
                <a:spLocks noEditPoints="1"/>
              </p:cNvSpPr>
              <p:nvPr/>
            </p:nvSpPr>
            <p:spPr bwMode="gray">
              <a:xfrm>
                <a:off x="4890440" y="2369515"/>
                <a:ext cx="336423" cy="831971"/>
              </a:xfrm>
              <a:custGeom>
                <a:avLst/>
                <a:gdLst>
                  <a:gd name="T0" fmla="*/ 178 w 254"/>
                  <a:gd name="T1" fmla="*/ 96 h 632"/>
                  <a:gd name="T2" fmla="*/ 136 w 254"/>
                  <a:gd name="T3" fmla="*/ 141 h 632"/>
                  <a:gd name="T4" fmla="*/ 119 w 254"/>
                  <a:gd name="T5" fmla="*/ 141 h 632"/>
                  <a:gd name="T6" fmla="*/ 76 w 254"/>
                  <a:gd name="T7" fmla="*/ 96 h 632"/>
                  <a:gd name="T8" fmla="*/ 76 w 254"/>
                  <a:gd name="T9" fmla="*/ 45 h 632"/>
                  <a:gd name="T10" fmla="*/ 119 w 254"/>
                  <a:gd name="T11" fmla="*/ 0 h 632"/>
                  <a:gd name="T12" fmla="*/ 136 w 254"/>
                  <a:gd name="T13" fmla="*/ 0 h 632"/>
                  <a:gd name="T14" fmla="*/ 178 w 254"/>
                  <a:gd name="T15" fmla="*/ 45 h 632"/>
                  <a:gd name="T16" fmla="*/ 178 w 254"/>
                  <a:gd name="T17" fmla="*/ 96 h 632"/>
                  <a:gd name="T18" fmla="*/ 254 w 254"/>
                  <a:gd name="T19" fmla="*/ 219 h 632"/>
                  <a:gd name="T20" fmla="*/ 254 w 254"/>
                  <a:gd name="T21" fmla="*/ 214 h 632"/>
                  <a:gd name="T22" fmla="*/ 197 w 254"/>
                  <a:gd name="T23" fmla="*/ 156 h 632"/>
                  <a:gd name="T24" fmla="*/ 197 w 254"/>
                  <a:gd name="T25" fmla="*/ 156 h 632"/>
                  <a:gd name="T26" fmla="*/ 58 w 254"/>
                  <a:gd name="T27" fmla="*/ 156 h 632"/>
                  <a:gd name="T28" fmla="*/ 58 w 254"/>
                  <a:gd name="T29" fmla="*/ 156 h 632"/>
                  <a:gd name="T30" fmla="*/ 0 w 254"/>
                  <a:gd name="T31" fmla="*/ 214 h 632"/>
                  <a:gd name="T32" fmla="*/ 1 w 254"/>
                  <a:gd name="T33" fmla="*/ 220 h 632"/>
                  <a:gd name="T34" fmla="*/ 1 w 254"/>
                  <a:gd name="T35" fmla="*/ 338 h 632"/>
                  <a:gd name="T36" fmla="*/ 0 w 254"/>
                  <a:gd name="T37" fmla="*/ 346 h 632"/>
                  <a:gd name="T38" fmla="*/ 51 w 254"/>
                  <a:gd name="T39" fmla="*/ 430 h 632"/>
                  <a:gd name="T40" fmla="*/ 51 w 254"/>
                  <a:gd name="T41" fmla="*/ 596 h 632"/>
                  <a:gd name="T42" fmla="*/ 86 w 254"/>
                  <a:gd name="T43" fmla="*/ 632 h 632"/>
                  <a:gd name="T44" fmla="*/ 169 w 254"/>
                  <a:gd name="T45" fmla="*/ 632 h 632"/>
                  <a:gd name="T46" fmla="*/ 204 w 254"/>
                  <a:gd name="T47" fmla="*/ 596 h 632"/>
                  <a:gd name="T48" fmla="*/ 204 w 254"/>
                  <a:gd name="T49" fmla="*/ 430 h 632"/>
                  <a:gd name="T50" fmla="*/ 254 w 254"/>
                  <a:gd name="T51" fmla="*/ 346 h 632"/>
                  <a:gd name="T52" fmla="*/ 254 w 254"/>
                  <a:gd name="T53" fmla="*/ 339 h 632"/>
                  <a:gd name="T54" fmla="*/ 254 w 254"/>
                  <a:gd name="T55" fmla="*/ 219 h 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54" h="632">
                    <a:moveTo>
                      <a:pt x="178" y="96"/>
                    </a:moveTo>
                    <a:cubicBezTo>
                      <a:pt x="178" y="121"/>
                      <a:pt x="136" y="141"/>
                      <a:pt x="136" y="141"/>
                    </a:cubicBezTo>
                    <a:cubicBezTo>
                      <a:pt x="119" y="141"/>
                      <a:pt x="119" y="141"/>
                      <a:pt x="119" y="141"/>
                    </a:cubicBezTo>
                    <a:cubicBezTo>
                      <a:pt x="119" y="141"/>
                      <a:pt x="76" y="121"/>
                      <a:pt x="76" y="96"/>
                    </a:cubicBezTo>
                    <a:cubicBezTo>
                      <a:pt x="76" y="45"/>
                      <a:pt x="76" y="45"/>
                      <a:pt x="76" y="45"/>
                    </a:cubicBezTo>
                    <a:cubicBezTo>
                      <a:pt x="76" y="20"/>
                      <a:pt x="95" y="0"/>
                      <a:pt x="119" y="0"/>
                    </a:cubicBezTo>
                    <a:cubicBezTo>
                      <a:pt x="136" y="0"/>
                      <a:pt x="136" y="0"/>
                      <a:pt x="136" y="0"/>
                    </a:cubicBezTo>
                    <a:cubicBezTo>
                      <a:pt x="159" y="0"/>
                      <a:pt x="178" y="20"/>
                      <a:pt x="178" y="45"/>
                    </a:cubicBezTo>
                    <a:lnTo>
                      <a:pt x="178" y="96"/>
                    </a:lnTo>
                    <a:close/>
                    <a:moveTo>
                      <a:pt x="254" y="219"/>
                    </a:moveTo>
                    <a:cubicBezTo>
                      <a:pt x="254" y="218"/>
                      <a:pt x="254" y="216"/>
                      <a:pt x="254" y="214"/>
                    </a:cubicBezTo>
                    <a:cubicBezTo>
                      <a:pt x="254" y="182"/>
                      <a:pt x="229" y="156"/>
                      <a:pt x="197" y="156"/>
                    </a:cubicBezTo>
                    <a:cubicBezTo>
                      <a:pt x="197" y="156"/>
                      <a:pt x="197" y="156"/>
                      <a:pt x="197" y="156"/>
                    </a:cubicBezTo>
                    <a:cubicBezTo>
                      <a:pt x="58" y="156"/>
                      <a:pt x="58" y="156"/>
                      <a:pt x="58" y="156"/>
                    </a:cubicBezTo>
                    <a:cubicBezTo>
                      <a:pt x="58" y="156"/>
                      <a:pt x="58" y="156"/>
                      <a:pt x="58" y="156"/>
                    </a:cubicBezTo>
                    <a:cubicBezTo>
                      <a:pt x="26" y="156"/>
                      <a:pt x="0" y="182"/>
                      <a:pt x="0" y="214"/>
                    </a:cubicBezTo>
                    <a:cubicBezTo>
                      <a:pt x="0" y="216"/>
                      <a:pt x="0" y="218"/>
                      <a:pt x="1" y="220"/>
                    </a:cubicBezTo>
                    <a:cubicBezTo>
                      <a:pt x="1" y="338"/>
                      <a:pt x="1" y="338"/>
                      <a:pt x="1" y="338"/>
                    </a:cubicBezTo>
                    <a:cubicBezTo>
                      <a:pt x="0" y="341"/>
                      <a:pt x="0" y="344"/>
                      <a:pt x="0" y="346"/>
                    </a:cubicBezTo>
                    <a:cubicBezTo>
                      <a:pt x="0" y="389"/>
                      <a:pt x="22" y="424"/>
                      <a:pt x="51" y="430"/>
                    </a:cubicBezTo>
                    <a:cubicBezTo>
                      <a:pt x="51" y="596"/>
                      <a:pt x="51" y="596"/>
                      <a:pt x="51" y="596"/>
                    </a:cubicBezTo>
                    <a:cubicBezTo>
                      <a:pt x="51" y="616"/>
                      <a:pt x="67" y="632"/>
                      <a:pt x="86" y="632"/>
                    </a:cubicBezTo>
                    <a:cubicBezTo>
                      <a:pt x="169" y="632"/>
                      <a:pt x="169" y="632"/>
                      <a:pt x="169" y="632"/>
                    </a:cubicBezTo>
                    <a:cubicBezTo>
                      <a:pt x="188" y="632"/>
                      <a:pt x="204" y="616"/>
                      <a:pt x="204" y="596"/>
                    </a:cubicBezTo>
                    <a:cubicBezTo>
                      <a:pt x="204" y="430"/>
                      <a:pt x="204" y="430"/>
                      <a:pt x="204" y="430"/>
                    </a:cubicBezTo>
                    <a:cubicBezTo>
                      <a:pt x="232" y="424"/>
                      <a:pt x="254" y="389"/>
                      <a:pt x="254" y="346"/>
                    </a:cubicBezTo>
                    <a:cubicBezTo>
                      <a:pt x="254" y="344"/>
                      <a:pt x="254" y="341"/>
                      <a:pt x="254" y="339"/>
                    </a:cubicBezTo>
                    <a:lnTo>
                      <a:pt x="254" y="21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1" dirty="0"/>
              </a:p>
            </p:txBody>
          </p:sp>
          <p:sp>
            <p:nvSpPr>
              <p:cNvPr id="736" name="Freeform 35"/>
              <p:cNvSpPr>
                <a:spLocks noEditPoints="1"/>
              </p:cNvSpPr>
              <p:nvPr/>
            </p:nvSpPr>
            <p:spPr bwMode="gray">
              <a:xfrm>
                <a:off x="5380541" y="2357743"/>
                <a:ext cx="336423" cy="831971"/>
              </a:xfrm>
              <a:custGeom>
                <a:avLst/>
                <a:gdLst>
                  <a:gd name="T0" fmla="*/ 178 w 254"/>
                  <a:gd name="T1" fmla="*/ 96 h 632"/>
                  <a:gd name="T2" fmla="*/ 136 w 254"/>
                  <a:gd name="T3" fmla="*/ 141 h 632"/>
                  <a:gd name="T4" fmla="*/ 119 w 254"/>
                  <a:gd name="T5" fmla="*/ 141 h 632"/>
                  <a:gd name="T6" fmla="*/ 76 w 254"/>
                  <a:gd name="T7" fmla="*/ 96 h 632"/>
                  <a:gd name="T8" fmla="*/ 76 w 254"/>
                  <a:gd name="T9" fmla="*/ 45 h 632"/>
                  <a:gd name="T10" fmla="*/ 119 w 254"/>
                  <a:gd name="T11" fmla="*/ 0 h 632"/>
                  <a:gd name="T12" fmla="*/ 136 w 254"/>
                  <a:gd name="T13" fmla="*/ 0 h 632"/>
                  <a:gd name="T14" fmla="*/ 178 w 254"/>
                  <a:gd name="T15" fmla="*/ 45 h 632"/>
                  <a:gd name="T16" fmla="*/ 178 w 254"/>
                  <a:gd name="T17" fmla="*/ 96 h 632"/>
                  <a:gd name="T18" fmla="*/ 254 w 254"/>
                  <a:gd name="T19" fmla="*/ 219 h 632"/>
                  <a:gd name="T20" fmla="*/ 254 w 254"/>
                  <a:gd name="T21" fmla="*/ 214 h 632"/>
                  <a:gd name="T22" fmla="*/ 197 w 254"/>
                  <a:gd name="T23" fmla="*/ 156 h 632"/>
                  <a:gd name="T24" fmla="*/ 197 w 254"/>
                  <a:gd name="T25" fmla="*/ 156 h 632"/>
                  <a:gd name="T26" fmla="*/ 58 w 254"/>
                  <a:gd name="T27" fmla="*/ 156 h 632"/>
                  <a:gd name="T28" fmla="*/ 58 w 254"/>
                  <a:gd name="T29" fmla="*/ 156 h 632"/>
                  <a:gd name="T30" fmla="*/ 0 w 254"/>
                  <a:gd name="T31" fmla="*/ 214 h 632"/>
                  <a:gd name="T32" fmla="*/ 1 w 254"/>
                  <a:gd name="T33" fmla="*/ 220 h 632"/>
                  <a:gd name="T34" fmla="*/ 1 w 254"/>
                  <a:gd name="T35" fmla="*/ 338 h 632"/>
                  <a:gd name="T36" fmla="*/ 0 w 254"/>
                  <a:gd name="T37" fmla="*/ 346 h 632"/>
                  <a:gd name="T38" fmla="*/ 51 w 254"/>
                  <a:gd name="T39" fmla="*/ 430 h 632"/>
                  <a:gd name="T40" fmla="*/ 51 w 254"/>
                  <a:gd name="T41" fmla="*/ 596 h 632"/>
                  <a:gd name="T42" fmla="*/ 86 w 254"/>
                  <a:gd name="T43" fmla="*/ 632 h 632"/>
                  <a:gd name="T44" fmla="*/ 169 w 254"/>
                  <a:gd name="T45" fmla="*/ 632 h 632"/>
                  <a:gd name="T46" fmla="*/ 204 w 254"/>
                  <a:gd name="T47" fmla="*/ 596 h 632"/>
                  <a:gd name="T48" fmla="*/ 204 w 254"/>
                  <a:gd name="T49" fmla="*/ 430 h 632"/>
                  <a:gd name="T50" fmla="*/ 254 w 254"/>
                  <a:gd name="T51" fmla="*/ 346 h 632"/>
                  <a:gd name="T52" fmla="*/ 254 w 254"/>
                  <a:gd name="T53" fmla="*/ 339 h 632"/>
                  <a:gd name="T54" fmla="*/ 254 w 254"/>
                  <a:gd name="T55" fmla="*/ 219 h 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54" h="632">
                    <a:moveTo>
                      <a:pt x="178" y="96"/>
                    </a:moveTo>
                    <a:cubicBezTo>
                      <a:pt x="178" y="121"/>
                      <a:pt x="136" y="141"/>
                      <a:pt x="136" y="141"/>
                    </a:cubicBezTo>
                    <a:cubicBezTo>
                      <a:pt x="119" y="141"/>
                      <a:pt x="119" y="141"/>
                      <a:pt x="119" y="141"/>
                    </a:cubicBezTo>
                    <a:cubicBezTo>
                      <a:pt x="119" y="141"/>
                      <a:pt x="76" y="121"/>
                      <a:pt x="76" y="96"/>
                    </a:cubicBezTo>
                    <a:cubicBezTo>
                      <a:pt x="76" y="45"/>
                      <a:pt x="76" y="45"/>
                      <a:pt x="76" y="45"/>
                    </a:cubicBezTo>
                    <a:cubicBezTo>
                      <a:pt x="76" y="20"/>
                      <a:pt x="95" y="0"/>
                      <a:pt x="119" y="0"/>
                    </a:cubicBezTo>
                    <a:cubicBezTo>
                      <a:pt x="136" y="0"/>
                      <a:pt x="136" y="0"/>
                      <a:pt x="136" y="0"/>
                    </a:cubicBezTo>
                    <a:cubicBezTo>
                      <a:pt x="159" y="0"/>
                      <a:pt x="178" y="20"/>
                      <a:pt x="178" y="45"/>
                    </a:cubicBezTo>
                    <a:lnTo>
                      <a:pt x="178" y="96"/>
                    </a:lnTo>
                    <a:close/>
                    <a:moveTo>
                      <a:pt x="254" y="219"/>
                    </a:moveTo>
                    <a:cubicBezTo>
                      <a:pt x="254" y="218"/>
                      <a:pt x="254" y="216"/>
                      <a:pt x="254" y="214"/>
                    </a:cubicBezTo>
                    <a:cubicBezTo>
                      <a:pt x="254" y="182"/>
                      <a:pt x="229" y="156"/>
                      <a:pt x="197" y="156"/>
                    </a:cubicBezTo>
                    <a:cubicBezTo>
                      <a:pt x="197" y="156"/>
                      <a:pt x="197" y="156"/>
                      <a:pt x="197" y="156"/>
                    </a:cubicBezTo>
                    <a:cubicBezTo>
                      <a:pt x="58" y="156"/>
                      <a:pt x="58" y="156"/>
                      <a:pt x="58" y="156"/>
                    </a:cubicBezTo>
                    <a:cubicBezTo>
                      <a:pt x="58" y="156"/>
                      <a:pt x="58" y="156"/>
                      <a:pt x="58" y="156"/>
                    </a:cubicBezTo>
                    <a:cubicBezTo>
                      <a:pt x="26" y="156"/>
                      <a:pt x="0" y="182"/>
                      <a:pt x="0" y="214"/>
                    </a:cubicBezTo>
                    <a:cubicBezTo>
                      <a:pt x="0" y="216"/>
                      <a:pt x="0" y="218"/>
                      <a:pt x="1" y="220"/>
                    </a:cubicBezTo>
                    <a:cubicBezTo>
                      <a:pt x="1" y="338"/>
                      <a:pt x="1" y="338"/>
                      <a:pt x="1" y="338"/>
                    </a:cubicBezTo>
                    <a:cubicBezTo>
                      <a:pt x="0" y="341"/>
                      <a:pt x="0" y="344"/>
                      <a:pt x="0" y="346"/>
                    </a:cubicBezTo>
                    <a:cubicBezTo>
                      <a:pt x="0" y="389"/>
                      <a:pt x="22" y="424"/>
                      <a:pt x="51" y="430"/>
                    </a:cubicBezTo>
                    <a:cubicBezTo>
                      <a:pt x="51" y="596"/>
                      <a:pt x="51" y="596"/>
                      <a:pt x="51" y="596"/>
                    </a:cubicBezTo>
                    <a:cubicBezTo>
                      <a:pt x="51" y="616"/>
                      <a:pt x="67" y="632"/>
                      <a:pt x="86" y="632"/>
                    </a:cubicBezTo>
                    <a:cubicBezTo>
                      <a:pt x="169" y="632"/>
                      <a:pt x="169" y="632"/>
                      <a:pt x="169" y="632"/>
                    </a:cubicBezTo>
                    <a:cubicBezTo>
                      <a:pt x="188" y="632"/>
                      <a:pt x="204" y="616"/>
                      <a:pt x="204" y="596"/>
                    </a:cubicBezTo>
                    <a:cubicBezTo>
                      <a:pt x="204" y="430"/>
                      <a:pt x="204" y="430"/>
                      <a:pt x="204" y="430"/>
                    </a:cubicBezTo>
                    <a:cubicBezTo>
                      <a:pt x="232" y="424"/>
                      <a:pt x="254" y="389"/>
                      <a:pt x="254" y="346"/>
                    </a:cubicBezTo>
                    <a:cubicBezTo>
                      <a:pt x="254" y="344"/>
                      <a:pt x="254" y="341"/>
                      <a:pt x="254" y="339"/>
                    </a:cubicBezTo>
                    <a:lnTo>
                      <a:pt x="254" y="21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1" dirty="0"/>
              </a:p>
            </p:txBody>
          </p:sp>
          <p:sp>
            <p:nvSpPr>
              <p:cNvPr id="742" name="TextBox 741"/>
              <p:cNvSpPr txBox="1"/>
              <p:nvPr/>
            </p:nvSpPr>
            <p:spPr bwMode="gray">
              <a:xfrm>
                <a:off x="3600369" y="3259045"/>
                <a:ext cx="1943270" cy="4555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34291" rIns="34291" rtlCol="0">
                <a:sp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900"/>
                  </a:spcBef>
                  <a:buClr>
                    <a:srgbClr val="337DBE"/>
                  </a:buClr>
                  <a:buSzPct val="77000"/>
                </a:pPr>
                <a:r>
                  <a:rPr lang="en-US" b="1" dirty="0">
                    <a:solidFill>
                      <a:schemeClr val="accent3"/>
                    </a:solidFill>
                  </a:rPr>
                  <a:t>2.8M</a:t>
                </a:r>
                <a:r>
                  <a:rPr lang="en-US" sz="1351" b="1" dirty="0">
                    <a:solidFill>
                      <a:schemeClr val="accent3"/>
                    </a:solidFill>
                  </a:rPr>
                  <a:t> Employed</a:t>
                </a:r>
                <a:endParaRPr lang="en-US" sz="1500" b="1" dirty="0">
                  <a:solidFill>
                    <a:schemeClr val="accent3"/>
                  </a:solidFill>
                </a:endParaRPr>
              </a:p>
            </p:txBody>
          </p:sp>
        </p:grpSp>
        <p:sp>
          <p:nvSpPr>
            <p:cNvPr id="769" name="Freeform 35"/>
            <p:cNvSpPr>
              <a:spLocks noEditPoints="1"/>
            </p:cNvSpPr>
            <p:nvPr/>
          </p:nvSpPr>
          <p:spPr bwMode="gray">
            <a:xfrm>
              <a:off x="3669926" y="3928755"/>
              <a:ext cx="336423" cy="831971"/>
            </a:xfrm>
            <a:custGeom>
              <a:avLst/>
              <a:gdLst>
                <a:gd name="T0" fmla="*/ 178 w 254"/>
                <a:gd name="T1" fmla="*/ 96 h 632"/>
                <a:gd name="T2" fmla="*/ 136 w 254"/>
                <a:gd name="T3" fmla="*/ 141 h 632"/>
                <a:gd name="T4" fmla="*/ 119 w 254"/>
                <a:gd name="T5" fmla="*/ 141 h 632"/>
                <a:gd name="T6" fmla="*/ 76 w 254"/>
                <a:gd name="T7" fmla="*/ 96 h 632"/>
                <a:gd name="T8" fmla="*/ 76 w 254"/>
                <a:gd name="T9" fmla="*/ 45 h 632"/>
                <a:gd name="T10" fmla="*/ 119 w 254"/>
                <a:gd name="T11" fmla="*/ 0 h 632"/>
                <a:gd name="T12" fmla="*/ 136 w 254"/>
                <a:gd name="T13" fmla="*/ 0 h 632"/>
                <a:gd name="T14" fmla="*/ 178 w 254"/>
                <a:gd name="T15" fmla="*/ 45 h 632"/>
                <a:gd name="T16" fmla="*/ 178 w 254"/>
                <a:gd name="T17" fmla="*/ 96 h 632"/>
                <a:gd name="T18" fmla="*/ 254 w 254"/>
                <a:gd name="T19" fmla="*/ 219 h 632"/>
                <a:gd name="T20" fmla="*/ 254 w 254"/>
                <a:gd name="T21" fmla="*/ 214 h 632"/>
                <a:gd name="T22" fmla="*/ 197 w 254"/>
                <a:gd name="T23" fmla="*/ 156 h 632"/>
                <a:gd name="T24" fmla="*/ 197 w 254"/>
                <a:gd name="T25" fmla="*/ 156 h 632"/>
                <a:gd name="T26" fmla="*/ 58 w 254"/>
                <a:gd name="T27" fmla="*/ 156 h 632"/>
                <a:gd name="T28" fmla="*/ 58 w 254"/>
                <a:gd name="T29" fmla="*/ 156 h 632"/>
                <a:gd name="T30" fmla="*/ 0 w 254"/>
                <a:gd name="T31" fmla="*/ 214 h 632"/>
                <a:gd name="T32" fmla="*/ 1 w 254"/>
                <a:gd name="T33" fmla="*/ 220 h 632"/>
                <a:gd name="T34" fmla="*/ 1 w 254"/>
                <a:gd name="T35" fmla="*/ 338 h 632"/>
                <a:gd name="T36" fmla="*/ 0 w 254"/>
                <a:gd name="T37" fmla="*/ 346 h 632"/>
                <a:gd name="T38" fmla="*/ 51 w 254"/>
                <a:gd name="T39" fmla="*/ 430 h 632"/>
                <a:gd name="T40" fmla="*/ 51 w 254"/>
                <a:gd name="T41" fmla="*/ 596 h 632"/>
                <a:gd name="T42" fmla="*/ 86 w 254"/>
                <a:gd name="T43" fmla="*/ 632 h 632"/>
                <a:gd name="T44" fmla="*/ 169 w 254"/>
                <a:gd name="T45" fmla="*/ 632 h 632"/>
                <a:gd name="T46" fmla="*/ 204 w 254"/>
                <a:gd name="T47" fmla="*/ 596 h 632"/>
                <a:gd name="T48" fmla="*/ 204 w 254"/>
                <a:gd name="T49" fmla="*/ 430 h 632"/>
                <a:gd name="T50" fmla="*/ 254 w 254"/>
                <a:gd name="T51" fmla="*/ 346 h 632"/>
                <a:gd name="T52" fmla="*/ 254 w 254"/>
                <a:gd name="T53" fmla="*/ 339 h 632"/>
                <a:gd name="T54" fmla="*/ 254 w 254"/>
                <a:gd name="T55" fmla="*/ 219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54" h="632">
                  <a:moveTo>
                    <a:pt x="178" y="96"/>
                  </a:moveTo>
                  <a:cubicBezTo>
                    <a:pt x="178" y="121"/>
                    <a:pt x="136" y="141"/>
                    <a:pt x="136" y="141"/>
                  </a:cubicBezTo>
                  <a:cubicBezTo>
                    <a:pt x="119" y="141"/>
                    <a:pt x="119" y="141"/>
                    <a:pt x="119" y="141"/>
                  </a:cubicBezTo>
                  <a:cubicBezTo>
                    <a:pt x="119" y="141"/>
                    <a:pt x="76" y="121"/>
                    <a:pt x="76" y="96"/>
                  </a:cubicBezTo>
                  <a:cubicBezTo>
                    <a:pt x="76" y="45"/>
                    <a:pt x="76" y="45"/>
                    <a:pt x="76" y="45"/>
                  </a:cubicBezTo>
                  <a:cubicBezTo>
                    <a:pt x="76" y="20"/>
                    <a:pt x="95" y="0"/>
                    <a:pt x="119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59" y="0"/>
                    <a:pt x="178" y="20"/>
                    <a:pt x="178" y="45"/>
                  </a:cubicBezTo>
                  <a:lnTo>
                    <a:pt x="178" y="96"/>
                  </a:lnTo>
                  <a:close/>
                  <a:moveTo>
                    <a:pt x="254" y="219"/>
                  </a:moveTo>
                  <a:cubicBezTo>
                    <a:pt x="254" y="218"/>
                    <a:pt x="254" y="216"/>
                    <a:pt x="254" y="214"/>
                  </a:cubicBezTo>
                  <a:cubicBezTo>
                    <a:pt x="254" y="182"/>
                    <a:pt x="229" y="156"/>
                    <a:pt x="197" y="156"/>
                  </a:cubicBezTo>
                  <a:cubicBezTo>
                    <a:pt x="197" y="156"/>
                    <a:pt x="197" y="156"/>
                    <a:pt x="197" y="156"/>
                  </a:cubicBezTo>
                  <a:cubicBezTo>
                    <a:pt x="58" y="156"/>
                    <a:pt x="58" y="156"/>
                    <a:pt x="58" y="156"/>
                  </a:cubicBezTo>
                  <a:cubicBezTo>
                    <a:pt x="58" y="156"/>
                    <a:pt x="58" y="156"/>
                    <a:pt x="58" y="156"/>
                  </a:cubicBezTo>
                  <a:cubicBezTo>
                    <a:pt x="26" y="156"/>
                    <a:pt x="0" y="182"/>
                    <a:pt x="0" y="214"/>
                  </a:cubicBezTo>
                  <a:cubicBezTo>
                    <a:pt x="0" y="216"/>
                    <a:pt x="0" y="218"/>
                    <a:pt x="1" y="220"/>
                  </a:cubicBezTo>
                  <a:cubicBezTo>
                    <a:pt x="1" y="338"/>
                    <a:pt x="1" y="338"/>
                    <a:pt x="1" y="338"/>
                  </a:cubicBezTo>
                  <a:cubicBezTo>
                    <a:pt x="0" y="341"/>
                    <a:pt x="0" y="344"/>
                    <a:pt x="0" y="346"/>
                  </a:cubicBezTo>
                  <a:cubicBezTo>
                    <a:pt x="0" y="389"/>
                    <a:pt x="22" y="424"/>
                    <a:pt x="51" y="430"/>
                  </a:cubicBezTo>
                  <a:cubicBezTo>
                    <a:pt x="51" y="596"/>
                    <a:pt x="51" y="596"/>
                    <a:pt x="51" y="596"/>
                  </a:cubicBezTo>
                  <a:cubicBezTo>
                    <a:pt x="51" y="616"/>
                    <a:pt x="67" y="632"/>
                    <a:pt x="86" y="632"/>
                  </a:cubicBezTo>
                  <a:cubicBezTo>
                    <a:pt x="169" y="632"/>
                    <a:pt x="169" y="632"/>
                    <a:pt x="169" y="632"/>
                  </a:cubicBezTo>
                  <a:cubicBezTo>
                    <a:pt x="188" y="632"/>
                    <a:pt x="204" y="616"/>
                    <a:pt x="204" y="596"/>
                  </a:cubicBezTo>
                  <a:cubicBezTo>
                    <a:pt x="204" y="430"/>
                    <a:pt x="204" y="430"/>
                    <a:pt x="204" y="430"/>
                  </a:cubicBezTo>
                  <a:cubicBezTo>
                    <a:pt x="232" y="424"/>
                    <a:pt x="254" y="389"/>
                    <a:pt x="254" y="346"/>
                  </a:cubicBezTo>
                  <a:cubicBezTo>
                    <a:pt x="254" y="344"/>
                    <a:pt x="254" y="341"/>
                    <a:pt x="254" y="339"/>
                  </a:cubicBezTo>
                  <a:lnTo>
                    <a:pt x="254" y="21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770" name="Freeform 35"/>
            <p:cNvSpPr>
              <a:spLocks noEditPoints="1"/>
            </p:cNvSpPr>
            <p:nvPr/>
          </p:nvSpPr>
          <p:spPr bwMode="gray">
            <a:xfrm>
              <a:off x="4160026" y="3916983"/>
              <a:ext cx="336423" cy="831971"/>
            </a:xfrm>
            <a:custGeom>
              <a:avLst/>
              <a:gdLst>
                <a:gd name="T0" fmla="*/ 178 w 254"/>
                <a:gd name="T1" fmla="*/ 96 h 632"/>
                <a:gd name="T2" fmla="*/ 136 w 254"/>
                <a:gd name="T3" fmla="*/ 141 h 632"/>
                <a:gd name="T4" fmla="*/ 119 w 254"/>
                <a:gd name="T5" fmla="*/ 141 h 632"/>
                <a:gd name="T6" fmla="*/ 76 w 254"/>
                <a:gd name="T7" fmla="*/ 96 h 632"/>
                <a:gd name="T8" fmla="*/ 76 w 254"/>
                <a:gd name="T9" fmla="*/ 45 h 632"/>
                <a:gd name="T10" fmla="*/ 119 w 254"/>
                <a:gd name="T11" fmla="*/ 0 h 632"/>
                <a:gd name="T12" fmla="*/ 136 w 254"/>
                <a:gd name="T13" fmla="*/ 0 h 632"/>
                <a:gd name="T14" fmla="*/ 178 w 254"/>
                <a:gd name="T15" fmla="*/ 45 h 632"/>
                <a:gd name="T16" fmla="*/ 178 w 254"/>
                <a:gd name="T17" fmla="*/ 96 h 632"/>
                <a:gd name="T18" fmla="*/ 254 w 254"/>
                <a:gd name="T19" fmla="*/ 219 h 632"/>
                <a:gd name="T20" fmla="*/ 254 w 254"/>
                <a:gd name="T21" fmla="*/ 214 h 632"/>
                <a:gd name="T22" fmla="*/ 197 w 254"/>
                <a:gd name="T23" fmla="*/ 156 h 632"/>
                <a:gd name="T24" fmla="*/ 197 w 254"/>
                <a:gd name="T25" fmla="*/ 156 h 632"/>
                <a:gd name="T26" fmla="*/ 58 w 254"/>
                <a:gd name="T27" fmla="*/ 156 h 632"/>
                <a:gd name="T28" fmla="*/ 58 w 254"/>
                <a:gd name="T29" fmla="*/ 156 h 632"/>
                <a:gd name="T30" fmla="*/ 0 w 254"/>
                <a:gd name="T31" fmla="*/ 214 h 632"/>
                <a:gd name="T32" fmla="*/ 1 w 254"/>
                <a:gd name="T33" fmla="*/ 220 h 632"/>
                <a:gd name="T34" fmla="*/ 1 w 254"/>
                <a:gd name="T35" fmla="*/ 338 h 632"/>
                <a:gd name="T36" fmla="*/ 0 w 254"/>
                <a:gd name="T37" fmla="*/ 346 h 632"/>
                <a:gd name="T38" fmla="*/ 51 w 254"/>
                <a:gd name="T39" fmla="*/ 430 h 632"/>
                <a:gd name="T40" fmla="*/ 51 w 254"/>
                <a:gd name="T41" fmla="*/ 596 h 632"/>
                <a:gd name="T42" fmla="*/ 86 w 254"/>
                <a:gd name="T43" fmla="*/ 632 h 632"/>
                <a:gd name="T44" fmla="*/ 169 w 254"/>
                <a:gd name="T45" fmla="*/ 632 h 632"/>
                <a:gd name="T46" fmla="*/ 204 w 254"/>
                <a:gd name="T47" fmla="*/ 596 h 632"/>
                <a:gd name="T48" fmla="*/ 204 w 254"/>
                <a:gd name="T49" fmla="*/ 430 h 632"/>
                <a:gd name="T50" fmla="*/ 254 w 254"/>
                <a:gd name="T51" fmla="*/ 346 h 632"/>
                <a:gd name="T52" fmla="*/ 254 w 254"/>
                <a:gd name="T53" fmla="*/ 339 h 632"/>
                <a:gd name="T54" fmla="*/ 254 w 254"/>
                <a:gd name="T55" fmla="*/ 219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54" h="632">
                  <a:moveTo>
                    <a:pt x="178" y="96"/>
                  </a:moveTo>
                  <a:cubicBezTo>
                    <a:pt x="178" y="121"/>
                    <a:pt x="136" y="141"/>
                    <a:pt x="136" y="141"/>
                  </a:cubicBezTo>
                  <a:cubicBezTo>
                    <a:pt x="119" y="141"/>
                    <a:pt x="119" y="141"/>
                    <a:pt x="119" y="141"/>
                  </a:cubicBezTo>
                  <a:cubicBezTo>
                    <a:pt x="119" y="141"/>
                    <a:pt x="76" y="121"/>
                    <a:pt x="76" y="96"/>
                  </a:cubicBezTo>
                  <a:cubicBezTo>
                    <a:pt x="76" y="45"/>
                    <a:pt x="76" y="45"/>
                    <a:pt x="76" y="45"/>
                  </a:cubicBezTo>
                  <a:cubicBezTo>
                    <a:pt x="76" y="20"/>
                    <a:pt x="95" y="0"/>
                    <a:pt x="119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59" y="0"/>
                    <a:pt x="178" y="20"/>
                    <a:pt x="178" y="45"/>
                  </a:cubicBezTo>
                  <a:lnTo>
                    <a:pt x="178" y="96"/>
                  </a:lnTo>
                  <a:close/>
                  <a:moveTo>
                    <a:pt x="254" y="219"/>
                  </a:moveTo>
                  <a:cubicBezTo>
                    <a:pt x="254" y="218"/>
                    <a:pt x="254" y="216"/>
                    <a:pt x="254" y="214"/>
                  </a:cubicBezTo>
                  <a:cubicBezTo>
                    <a:pt x="254" y="182"/>
                    <a:pt x="229" y="156"/>
                    <a:pt x="197" y="156"/>
                  </a:cubicBezTo>
                  <a:cubicBezTo>
                    <a:pt x="197" y="156"/>
                    <a:pt x="197" y="156"/>
                    <a:pt x="197" y="156"/>
                  </a:cubicBezTo>
                  <a:cubicBezTo>
                    <a:pt x="58" y="156"/>
                    <a:pt x="58" y="156"/>
                    <a:pt x="58" y="156"/>
                  </a:cubicBezTo>
                  <a:cubicBezTo>
                    <a:pt x="58" y="156"/>
                    <a:pt x="58" y="156"/>
                    <a:pt x="58" y="156"/>
                  </a:cubicBezTo>
                  <a:cubicBezTo>
                    <a:pt x="26" y="156"/>
                    <a:pt x="0" y="182"/>
                    <a:pt x="0" y="214"/>
                  </a:cubicBezTo>
                  <a:cubicBezTo>
                    <a:pt x="0" y="216"/>
                    <a:pt x="0" y="218"/>
                    <a:pt x="1" y="220"/>
                  </a:cubicBezTo>
                  <a:cubicBezTo>
                    <a:pt x="1" y="338"/>
                    <a:pt x="1" y="338"/>
                    <a:pt x="1" y="338"/>
                  </a:cubicBezTo>
                  <a:cubicBezTo>
                    <a:pt x="0" y="341"/>
                    <a:pt x="0" y="344"/>
                    <a:pt x="0" y="346"/>
                  </a:cubicBezTo>
                  <a:cubicBezTo>
                    <a:pt x="0" y="389"/>
                    <a:pt x="22" y="424"/>
                    <a:pt x="51" y="430"/>
                  </a:cubicBezTo>
                  <a:cubicBezTo>
                    <a:pt x="51" y="596"/>
                    <a:pt x="51" y="596"/>
                    <a:pt x="51" y="596"/>
                  </a:cubicBezTo>
                  <a:cubicBezTo>
                    <a:pt x="51" y="616"/>
                    <a:pt x="67" y="632"/>
                    <a:pt x="86" y="632"/>
                  </a:cubicBezTo>
                  <a:cubicBezTo>
                    <a:pt x="169" y="632"/>
                    <a:pt x="169" y="632"/>
                    <a:pt x="169" y="632"/>
                  </a:cubicBezTo>
                  <a:cubicBezTo>
                    <a:pt x="188" y="632"/>
                    <a:pt x="204" y="616"/>
                    <a:pt x="204" y="596"/>
                  </a:cubicBezTo>
                  <a:cubicBezTo>
                    <a:pt x="204" y="430"/>
                    <a:pt x="204" y="430"/>
                    <a:pt x="204" y="430"/>
                  </a:cubicBezTo>
                  <a:cubicBezTo>
                    <a:pt x="232" y="424"/>
                    <a:pt x="254" y="389"/>
                    <a:pt x="254" y="346"/>
                  </a:cubicBezTo>
                  <a:cubicBezTo>
                    <a:pt x="254" y="344"/>
                    <a:pt x="254" y="341"/>
                    <a:pt x="254" y="339"/>
                  </a:cubicBezTo>
                  <a:lnTo>
                    <a:pt x="254" y="21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771" name="Freeform 35"/>
            <p:cNvSpPr>
              <a:spLocks noEditPoints="1"/>
            </p:cNvSpPr>
            <p:nvPr/>
          </p:nvSpPr>
          <p:spPr bwMode="gray">
            <a:xfrm>
              <a:off x="4650126" y="3905211"/>
              <a:ext cx="336423" cy="831971"/>
            </a:xfrm>
            <a:custGeom>
              <a:avLst/>
              <a:gdLst>
                <a:gd name="T0" fmla="*/ 178 w 254"/>
                <a:gd name="T1" fmla="*/ 96 h 632"/>
                <a:gd name="T2" fmla="*/ 136 w 254"/>
                <a:gd name="T3" fmla="*/ 141 h 632"/>
                <a:gd name="T4" fmla="*/ 119 w 254"/>
                <a:gd name="T5" fmla="*/ 141 h 632"/>
                <a:gd name="T6" fmla="*/ 76 w 254"/>
                <a:gd name="T7" fmla="*/ 96 h 632"/>
                <a:gd name="T8" fmla="*/ 76 w 254"/>
                <a:gd name="T9" fmla="*/ 45 h 632"/>
                <a:gd name="T10" fmla="*/ 119 w 254"/>
                <a:gd name="T11" fmla="*/ 0 h 632"/>
                <a:gd name="T12" fmla="*/ 136 w 254"/>
                <a:gd name="T13" fmla="*/ 0 h 632"/>
                <a:gd name="T14" fmla="*/ 178 w 254"/>
                <a:gd name="T15" fmla="*/ 45 h 632"/>
                <a:gd name="T16" fmla="*/ 178 w 254"/>
                <a:gd name="T17" fmla="*/ 96 h 632"/>
                <a:gd name="T18" fmla="*/ 254 w 254"/>
                <a:gd name="T19" fmla="*/ 219 h 632"/>
                <a:gd name="T20" fmla="*/ 254 w 254"/>
                <a:gd name="T21" fmla="*/ 214 h 632"/>
                <a:gd name="T22" fmla="*/ 197 w 254"/>
                <a:gd name="T23" fmla="*/ 156 h 632"/>
                <a:gd name="T24" fmla="*/ 197 w 254"/>
                <a:gd name="T25" fmla="*/ 156 h 632"/>
                <a:gd name="T26" fmla="*/ 58 w 254"/>
                <a:gd name="T27" fmla="*/ 156 h 632"/>
                <a:gd name="T28" fmla="*/ 58 w 254"/>
                <a:gd name="T29" fmla="*/ 156 h 632"/>
                <a:gd name="T30" fmla="*/ 0 w 254"/>
                <a:gd name="T31" fmla="*/ 214 h 632"/>
                <a:gd name="T32" fmla="*/ 1 w 254"/>
                <a:gd name="T33" fmla="*/ 220 h 632"/>
                <a:gd name="T34" fmla="*/ 1 w 254"/>
                <a:gd name="T35" fmla="*/ 338 h 632"/>
                <a:gd name="T36" fmla="*/ 0 w 254"/>
                <a:gd name="T37" fmla="*/ 346 h 632"/>
                <a:gd name="T38" fmla="*/ 51 w 254"/>
                <a:gd name="T39" fmla="*/ 430 h 632"/>
                <a:gd name="T40" fmla="*/ 51 w 254"/>
                <a:gd name="T41" fmla="*/ 596 h 632"/>
                <a:gd name="T42" fmla="*/ 86 w 254"/>
                <a:gd name="T43" fmla="*/ 632 h 632"/>
                <a:gd name="T44" fmla="*/ 169 w 254"/>
                <a:gd name="T45" fmla="*/ 632 h 632"/>
                <a:gd name="T46" fmla="*/ 204 w 254"/>
                <a:gd name="T47" fmla="*/ 596 h 632"/>
                <a:gd name="T48" fmla="*/ 204 w 254"/>
                <a:gd name="T49" fmla="*/ 430 h 632"/>
                <a:gd name="T50" fmla="*/ 254 w 254"/>
                <a:gd name="T51" fmla="*/ 346 h 632"/>
                <a:gd name="T52" fmla="*/ 254 w 254"/>
                <a:gd name="T53" fmla="*/ 339 h 632"/>
                <a:gd name="T54" fmla="*/ 254 w 254"/>
                <a:gd name="T55" fmla="*/ 219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54" h="632">
                  <a:moveTo>
                    <a:pt x="178" y="96"/>
                  </a:moveTo>
                  <a:cubicBezTo>
                    <a:pt x="178" y="121"/>
                    <a:pt x="136" y="141"/>
                    <a:pt x="136" y="141"/>
                  </a:cubicBezTo>
                  <a:cubicBezTo>
                    <a:pt x="119" y="141"/>
                    <a:pt x="119" y="141"/>
                    <a:pt x="119" y="141"/>
                  </a:cubicBezTo>
                  <a:cubicBezTo>
                    <a:pt x="119" y="141"/>
                    <a:pt x="76" y="121"/>
                    <a:pt x="76" y="96"/>
                  </a:cubicBezTo>
                  <a:cubicBezTo>
                    <a:pt x="76" y="45"/>
                    <a:pt x="76" y="45"/>
                    <a:pt x="76" y="45"/>
                  </a:cubicBezTo>
                  <a:cubicBezTo>
                    <a:pt x="76" y="20"/>
                    <a:pt x="95" y="0"/>
                    <a:pt x="119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59" y="0"/>
                    <a:pt x="178" y="20"/>
                    <a:pt x="178" y="45"/>
                  </a:cubicBezTo>
                  <a:lnTo>
                    <a:pt x="178" y="96"/>
                  </a:lnTo>
                  <a:close/>
                  <a:moveTo>
                    <a:pt x="254" y="219"/>
                  </a:moveTo>
                  <a:cubicBezTo>
                    <a:pt x="254" y="218"/>
                    <a:pt x="254" y="216"/>
                    <a:pt x="254" y="214"/>
                  </a:cubicBezTo>
                  <a:cubicBezTo>
                    <a:pt x="254" y="182"/>
                    <a:pt x="229" y="156"/>
                    <a:pt x="197" y="156"/>
                  </a:cubicBezTo>
                  <a:cubicBezTo>
                    <a:pt x="197" y="156"/>
                    <a:pt x="197" y="156"/>
                    <a:pt x="197" y="156"/>
                  </a:cubicBezTo>
                  <a:cubicBezTo>
                    <a:pt x="58" y="156"/>
                    <a:pt x="58" y="156"/>
                    <a:pt x="58" y="156"/>
                  </a:cubicBezTo>
                  <a:cubicBezTo>
                    <a:pt x="58" y="156"/>
                    <a:pt x="58" y="156"/>
                    <a:pt x="58" y="156"/>
                  </a:cubicBezTo>
                  <a:cubicBezTo>
                    <a:pt x="26" y="156"/>
                    <a:pt x="0" y="182"/>
                    <a:pt x="0" y="214"/>
                  </a:cubicBezTo>
                  <a:cubicBezTo>
                    <a:pt x="0" y="216"/>
                    <a:pt x="0" y="218"/>
                    <a:pt x="1" y="220"/>
                  </a:cubicBezTo>
                  <a:cubicBezTo>
                    <a:pt x="1" y="338"/>
                    <a:pt x="1" y="338"/>
                    <a:pt x="1" y="338"/>
                  </a:cubicBezTo>
                  <a:cubicBezTo>
                    <a:pt x="0" y="341"/>
                    <a:pt x="0" y="344"/>
                    <a:pt x="0" y="346"/>
                  </a:cubicBezTo>
                  <a:cubicBezTo>
                    <a:pt x="0" y="389"/>
                    <a:pt x="22" y="424"/>
                    <a:pt x="51" y="430"/>
                  </a:cubicBezTo>
                  <a:cubicBezTo>
                    <a:pt x="51" y="596"/>
                    <a:pt x="51" y="596"/>
                    <a:pt x="51" y="596"/>
                  </a:cubicBezTo>
                  <a:cubicBezTo>
                    <a:pt x="51" y="616"/>
                    <a:pt x="67" y="632"/>
                    <a:pt x="86" y="632"/>
                  </a:cubicBezTo>
                  <a:cubicBezTo>
                    <a:pt x="169" y="632"/>
                    <a:pt x="169" y="632"/>
                    <a:pt x="169" y="632"/>
                  </a:cubicBezTo>
                  <a:cubicBezTo>
                    <a:pt x="188" y="632"/>
                    <a:pt x="204" y="616"/>
                    <a:pt x="204" y="596"/>
                  </a:cubicBezTo>
                  <a:cubicBezTo>
                    <a:pt x="204" y="430"/>
                    <a:pt x="204" y="430"/>
                    <a:pt x="204" y="430"/>
                  </a:cubicBezTo>
                  <a:cubicBezTo>
                    <a:pt x="232" y="424"/>
                    <a:pt x="254" y="389"/>
                    <a:pt x="254" y="346"/>
                  </a:cubicBezTo>
                  <a:cubicBezTo>
                    <a:pt x="254" y="344"/>
                    <a:pt x="254" y="341"/>
                    <a:pt x="254" y="339"/>
                  </a:cubicBezTo>
                  <a:lnTo>
                    <a:pt x="254" y="21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772" name="Freeform 35"/>
            <p:cNvSpPr>
              <a:spLocks noEditPoints="1"/>
            </p:cNvSpPr>
            <p:nvPr/>
          </p:nvSpPr>
          <p:spPr bwMode="gray">
            <a:xfrm>
              <a:off x="5140227" y="3893439"/>
              <a:ext cx="336423" cy="831971"/>
            </a:xfrm>
            <a:custGeom>
              <a:avLst/>
              <a:gdLst>
                <a:gd name="T0" fmla="*/ 178 w 254"/>
                <a:gd name="T1" fmla="*/ 96 h 632"/>
                <a:gd name="T2" fmla="*/ 136 w 254"/>
                <a:gd name="T3" fmla="*/ 141 h 632"/>
                <a:gd name="T4" fmla="*/ 119 w 254"/>
                <a:gd name="T5" fmla="*/ 141 h 632"/>
                <a:gd name="T6" fmla="*/ 76 w 254"/>
                <a:gd name="T7" fmla="*/ 96 h 632"/>
                <a:gd name="T8" fmla="*/ 76 w 254"/>
                <a:gd name="T9" fmla="*/ 45 h 632"/>
                <a:gd name="T10" fmla="*/ 119 w 254"/>
                <a:gd name="T11" fmla="*/ 0 h 632"/>
                <a:gd name="T12" fmla="*/ 136 w 254"/>
                <a:gd name="T13" fmla="*/ 0 h 632"/>
                <a:gd name="T14" fmla="*/ 178 w 254"/>
                <a:gd name="T15" fmla="*/ 45 h 632"/>
                <a:gd name="T16" fmla="*/ 178 w 254"/>
                <a:gd name="T17" fmla="*/ 96 h 632"/>
                <a:gd name="T18" fmla="*/ 254 w 254"/>
                <a:gd name="T19" fmla="*/ 219 h 632"/>
                <a:gd name="T20" fmla="*/ 254 w 254"/>
                <a:gd name="T21" fmla="*/ 214 h 632"/>
                <a:gd name="T22" fmla="*/ 197 w 254"/>
                <a:gd name="T23" fmla="*/ 156 h 632"/>
                <a:gd name="T24" fmla="*/ 197 w 254"/>
                <a:gd name="T25" fmla="*/ 156 h 632"/>
                <a:gd name="T26" fmla="*/ 58 w 254"/>
                <a:gd name="T27" fmla="*/ 156 h 632"/>
                <a:gd name="T28" fmla="*/ 58 w 254"/>
                <a:gd name="T29" fmla="*/ 156 h 632"/>
                <a:gd name="T30" fmla="*/ 0 w 254"/>
                <a:gd name="T31" fmla="*/ 214 h 632"/>
                <a:gd name="T32" fmla="*/ 1 w 254"/>
                <a:gd name="T33" fmla="*/ 220 h 632"/>
                <a:gd name="T34" fmla="*/ 1 w 254"/>
                <a:gd name="T35" fmla="*/ 338 h 632"/>
                <a:gd name="T36" fmla="*/ 0 w 254"/>
                <a:gd name="T37" fmla="*/ 346 h 632"/>
                <a:gd name="T38" fmla="*/ 51 w 254"/>
                <a:gd name="T39" fmla="*/ 430 h 632"/>
                <a:gd name="T40" fmla="*/ 51 w 254"/>
                <a:gd name="T41" fmla="*/ 596 h 632"/>
                <a:gd name="T42" fmla="*/ 86 w 254"/>
                <a:gd name="T43" fmla="*/ 632 h 632"/>
                <a:gd name="T44" fmla="*/ 169 w 254"/>
                <a:gd name="T45" fmla="*/ 632 h 632"/>
                <a:gd name="T46" fmla="*/ 204 w 254"/>
                <a:gd name="T47" fmla="*/ 596 h 632"/>
                <a:gd name="T48" fmla="*/ 204 w 254"/>
                <a:gd name="T49" fmla="*/ 430 h 632"/>
                <a:gd name="T50" fmla="*/ 254 w 254"/>
                <a:gd name="T51" fmla="*/ 346 h 632"/>
                <a:gd name="T52" fmla="*/ 254 w 254"/>
                <a:gd name="T53" fmla="*/ 339 h 632"/>
                <a:gd name="T54" fmla="*/ 254 w 254"/>
                <a:gd name="T55" fmla="*/ 219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54" h="632">
                  <a:moveTo>
                    <a:pt x="178" y="96"/>
                  </a:moveTo>
                  <a:cubicBezTo>
                    <a:pt x="178" y="121"/>
                    <a:pt x="136" y="141"/>
                    <a:pt x="136" y="141"/>
                  </a:cubicBezTo>
                  <a:cubicBezTo>
                    <a:pt x="119" y="141"/>
                    <a:pt x="119" y="141"/>
                    <a:pt x="119" y="141"/>
                  </a:cubicBezTo>
                  <a:cubicBezTo>
                    <a:pt x="119" y="141"/>
                    <a:pt x="76" y="121"/>
                    <a:pt x="76" y="96"/>
                  </a:cubicBezTo>
                  <a:cubicBezTo>
                    <a:pt x="76" y="45"/>
                    <a:pt x="76" y="45"/>
                    <a:pt x="76" y="45"/>
                  </a:cubicBezTo>
                  <a:cubicBezTo>
                    <a:pt x="76" y="20"/>
                    <a:pt x="95" y="0"/>
                    <a:pt x="119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59" y="0"/>
                    <a:pt x="178" y="20"/>
                    <a:pt x="178" y="45"/>
                  </a:cubicBezTo>
                  <a:lnTo>
                    <a:pt x="178" y="96"/>
                  </a:lnTo>
                  <a:close/>
                  <a:moveTo>
                    <a:pt x="254" y="219"/>
                  </a:moveTo>
                  <a:cubicBezTo>
                    <a:pt x="254" y="218"/>
                    <a:pt x="254" y="216"/>
                    <a:pt x="254" y="214"/>
                  </a:cubicBezTo>
                  <a:cubicBezTo>
                    <a:pt x="254" y="182"/>
                    <a:pt x="229" y="156"/>
                    <a:pt x="197" y="156"/>
                  </a:cubicBezTo>
                  <a:cubicBezTo>
                    <a:pt x="197" y="156"/>
                    <a:pt x="197" y="156"/>
                    <a:pt x="197" y="156"/>
                  </a:cubicBezTo>
                  <a:cubicBezTo>
                    <a:pt x="58" y="156"/>
                    <a:pt x="58" y="156"/>
                    <a:pt x="58" y="156"/>
                  </a:cubicBezTo>
                  <a:cubicBezTo>
                    <a:pt x="58" y="156"/>
                    <a:pt x="58" y="156"/>
                    <a:pt x="58" y="156"/>
                  </a:cubicBezTo>
                  <a:cubicBezTo>
                    <a:pt x="26" y="156"/>
                    <a:pt x="0" y="182"/>
                    <a:pt x="0" y="214"/>
                  </a:cubicBezTo>
                  <a:cubicBezTo>
                    <a:pt x="0" y="216"/>
                    <a:pt x="0" y="218"/>
                    <a:pt x="1" y="220"/>
                  </a:cubicBezTo>
                  <a:cubicBezTo>
                    <a:pt x="1" y="338"/>
                    <a:pt x="1" y="338"/>
                    <a:pt x="1" y="338"/>
                  </a:cubicBezTo>
                  <a:cubicBezTo>
                    <a:pt x="0" y="341"/>
                    <a:pt x="0" y="344"/>
                    <a:pt x="0" y="346"/>
                  </a:cubicBezTo>
                  <a:cubicBezTo>
                    <a:pt x="0" y="389"/>
                    <a:pt x="22" y="424"/>
                    <a:pt x="51" y="430"/>
                  </a:cubicBezTo>
                  <a:cubicBezTo>
                    <a:pt x="51" y="596"/>
                    <a:pt x="51" y="596"/>
                    <a:pt x="51" y="596"/>
                  </a:cubicBezTo>
                  <a:cubicBezTo>
                    <a:pt x="51" y="616"/>
                    <a:pt x="67" y="632"/>
                    <a:pt x="86" y="632"/>
                  </a:cubicBezTo>
                  <a:cubicBezTo>
                    <a:pt x="169" y="632"/>
                    <a:pt x="169" y="632"/>
                    <a:pt x="169" y="632"/>
                  </a:cubicBezTo>
                  <a:cubicBezTo>
                    <a:pt x="188" y="632"/>
                    <a:pt x="204" y="616"/>
                    <a:pt x="204" y="596"/>
                  </a:cubicBezTo>
                  <a:cubicBezTo>
                    <a:pt x="204" y="430"/>
                    <a:pt x="204" y="430"/>
                    <a:pt x="204" y="430"/>
                  </a:cubicBezTo>
                  <a:cubicBezTo>
                    <a:pt x="232" y="424"/>
                    <a:pt x="254" y="389"/>
                    <a:pt x="254" y="346"/>
                  </a:cubicBezTo>
                  <a:cubicBezTo>
                    <a:pt x="254" y="344"/>
                    <a:pt x="254" y="341"/>
                    <a:pt x="254" y="339"/>
                  </a:cubicBezTo>
                  <a:lnTo>
                    <a:pt x="254" y="219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773" name="Freeform 35"/>
            <p:cNvSpPr>
              <a:spLocks noEditPoints="1"/>
            </p:cNvSpPr>
            <p:nvPr/>
          </p:nvSpPr>
          <p:spPr bwMode="gray">
            <a:xfrm>
              <a:off x="3422086" y="3940527"/>
              <a:ext cx="336423" cy="831971"/>
            </a:xfrm>
            <a:custGeom>
              <a:avLst/>
              <a:gdLst>
                <a:gd name="T0" fmla="*/ 178 w 254"/>
                <a:gd name="T1" fmla="*/ 96 h 632"/>
                <a:gd name="T2" fmla="*/ 136 w 254"/>
                <a:gd name="T3" fmla="*/ 141 h 632"/>
                <a:gd name="T4" fmla="*/ 119 w 254"/>
                <a:gd name="T5" fmla="*/ 141 h 632"/>
                <a:gd name="T6" fmla="*/ 76 w 254"/>
                <a:gd name="T7" fmla="*/ 96 h 632"/>
                <a:gd name="T8" fmla="*/ 76 w 254"/>
                <a:gd name="T9" fmla="*/ 45 h 632"/>
                <a:gd name="T10" fmla="*/ 119 w 254"/>
                <a:gd name="T11" fmla="*/ 0 h 632"/>
                <a:gd name="T12" fmla="*/ 136 w 254"/>
                <a:gd name="T13" fmla="*/ 0 h 632"/>
                <a:gd name="T14" fmla="*/ 178 w 254"/>
                <a:gd name="T15" fmla="*/ 45 h 632"/>
                <a:gd name="T16" fmla="*/ 178 w 254"/>
                <a:gd name="T17" fmla="*/ 96 h 632"/>
                <a:gd name="T18" fmla="*/ 254 w 254"/>
                <a:gd name="T19" fmla="*/ 219 h 632"/>
                <a:gd name="T20" fmla="*/ 254 w 254"/>
                <a:gd name="T21" fmla="*/ 214 h 632"/>
                <a:gd name="T22" fmla="*/ 197 w 254"/>
                <a:gd name="T23" fmla="*/ 156 h 632"/>
                <a:gd name="T24" fmla="*/ 197 w 254"/>
                <a:gd name="T25" fmla="*/ 156 h 632"/>
                <a:gd name="T26" fmla="*/ 58 w 254"/>
                <a:gd name="T27" fmla="*/ 156 h 632"/>
                <a:gd name="T28" fmla="*/ 58 w 254"/>
                <a:gd name="T29" fmla="*/ 156 h 632"/>
                <a:gd name="T30" fmla="*/ 0 w 254"/>
                <a:gd name="T31" fmla="*/ 214 h 632"/>
                <a:gd name="T32" fmla="*/ 1 w 254"/>
                <a:gd name="T33" fmla="*/ 220 h 632"/>
                <a:gd name="T34" fmla="*/ 1 w 254"/>
                <a:gd name="T35" fmla="*/ 338 h 632"/>
                <a:gd name="T36" fmla="*/ 0 w 254"/>
                <a:gd name="T37" fmla="*/ 346 h 632"/>
                <a:gd name="T38" fmla="*/ 51 w 254"/>
                <a:gd name="T39" fmla="*/ 430 h 632"/>
                <a:gd name="T40" fmla="*/ 51 w 254"/>
                <a:gd name="T41" fmla="*/ 596 h 632"/>
                <a:gd name="T42" fmla="*/ 86 w 254"/>
                <a:gd name="T43" fmla="*/ 632 h 632"/>
                <a:gd name="T44" fmla="*/ 169 w 254"/>
                <a:gd name="T45" fmla="*/ 632 h 632"/>
                <a:gd name="T46" fmla="*/ 204 w 254"/>
                <a:gd name="T47" fmla="*/ 596 h 632"/>
                <a:gd name="T48" fmla="*/ 204 w 254"/>
                <a:gd name="T49" fmla="*/ 430 h 632"/>
                <a:gd name="T50" fmla="*/ 254 w 254"/>
                <a:gd name="T51" fmla="*/ 346 h 632"/>
                <a:gd name="T52" fmla="*/ 254 w 254"/>
                <a:gd name="T53" fmla="*/ 339 h 632"/>
                <a:gd name="T54" fmla="*/ 254 w 254"/>
                <a:gd name="T55" fmla="*/ 219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54" h="632">
                  <a:moveTo>
                    <a:pt x="178" y="96"/>
                  </a:moveTo>
                  <a:cubicBezTo>
                    <a:pt x="178" y="121"/>
                    <a:pt x="136" y="141"/>
                    <a:pt x="136" y="141"/>
                  </a:cubicBezTo>
                  <a:cubicBezTo>
                    <a:pt x="119" y="141"/>
                    <a:pt x="119" y="141"/>
                    <a:pt x="119" y="141"/>
                  </a:cubicBezTo>
                  <a:cubicBezTo>
                    <a:pt x="119" y="141"/>
                    <a:pt x="76" y="121"/>
                    <a:pt x="76" y="96"/>
                  </a:cubicBezTo>
                  <a:cubicBezTo>
                    <a:pt x="76" y="45"/>
                    <a:pt x="76" y="45"/>
                    <a:pt x="76" y="45"/>
                  </a:cubicBezTo>
                  <a:cubicBezTo>
                    <a:pt x="76" y="20"/>
                    <a:pt x="95" y="0"/>
                    <a:pt x="119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59" y="0"/>
                    <a:pt x="178" y="20"/>
                    <a:pt x="178" y="45"/>
                  </a:cubicBezTo>
                  <a:lnTo>
                    <a:pt x="178" y="96"/>
                  </a:lnTo>
                  <a:close/>
                  <a:moveTo>
                    <a:pt x="254" y="219"/>
                  </a:moveTo>
                  <a:cubicBezTo>
                    <a:pt x="254" y="218"/>
                    <a:pt x="254" y="216"/>
                    <a:pt x="254" y="214"/>
                  </a:cubicBezTo>
                  <a:cubicBezTo>
                    <a:pt x="254" y="182"/>
                    <a:pt x="229" y="156"/>
                    <a:pt x="197" y="156"/>
                  </a:cubicBezTo>
                  <a:cubicBezTo>
                    <a:pt x="197" y="156"/>
                    <a:pt x="197" y="156"/>
                    <a:pt x="197" y="156"/>
                  </a:cubicBezTo>
                  <a:cubicBezTo>
                    <a:pt x="58" y="156"/>
                    <a:pt x="58" y="156"/>
                    <a:pt x="58" y="156"/>
                  </a:cubicBezTo>
                  <a:cubicBezTo>
                    <a:pt x="58" y="156"/>
                    <a:pt x="58" y="156"/>
                    <a:pt x="58" y="156"/>
                  </a:cubicBezTo>
                  <a:cubicBezTo>
                    <a:pt x="26" y="156"/>
                    <a:pt x="0" y="182"/>
                    <a:pt x="0" y="214"/>
                  </a:cubicBezTo>
                  <a:cubicBezTo>
                    <a:pt x="0" y="216"/>
                    <a:pt x="0" y="218"/>
                    <a:pt x="1" y="220"/>
                  </a:cubicBezTo>
                  <a:cubicBezTo>
                    <a:pt x="1" y="338"/>
                    <a:pt x="1" y="338"/>
                    <a:pt x="1" y="338"/>
                  </a:cubicBezTo>
                  <a:cubicBezTo>
                    <a:pt x="0" y="341"/>
                    <a:pt x="0" y="344"/>
                    <a:pt x="0" y="346"/>
                  </a:cubicBezTo>
                  <a:cubicBezTo>
                    <a:pt x="0" y="389"/>
                    <a:pt x="22" y="424"/>
                    <a:pt x="51" y="430"/>
                  </a:cubicBezTo>
                  <a:cubicBezTo>
                    <a:pt x="51" y="596"/>
                    <a:pt x="51" y="596"/>
                    <a:pt x="51" y="596"/>
                  </a:cubicBezTo>
                  <a:cubicBezTo>
                    <a:pt x="51" y="616"/>
                    <a:pt x="67" y="632"/>
                    <a:pt x="86" y="632"/>
                  </a:cubicBezTo>
                  <a:cubicBezTo>
                    <a:pt x="169" y="632"/>
                    <a:pt x="169" y="632"/>
                    <a:pt x="169" y="632"/>
                  </a:cubicBezTo>
                  <a:cubicBezTo>
                    <a:pt x="188" y="632"/>
                    <a:pt x="204" y="616"/>
                    <a:pt x="204" y="596"/>
                  </a:cubicBezTo>
                  <a:cubicBezTo>
                    <a:pt x="204" y="430"/>
                    <a:pt x="204" y="430"/>
                    <a:pt x="204" y="430"/>
                  </a:cubicBezTo>
                  <a:cubicBezTo>
                    <a:pt x="232" y="424"/>
                    <a:pt x="254" y="389"/>
                    <a:pt x="254" y="346"/>
                  </a:cubicBezTo>
                  <a:cubicBezTo>
                    <a:pt x="254" y="344"/>
                    <a:pt x="254" y="341"/>
                    <a:pt x="254" y="339"/>
                  </a:cubicBezTo>
                  <a:lnTo>
                    <a:pt x="254" y="21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774" name="Freeform 35"/>
            <p:cNvSpPr>
              <a:spLocks noEditPoints="1"/>
            </p:cNvSpPr>
            <p:nvPr/>
          </p:nvSpPr>
          <p:spPr bwMode="gray">
            <a:xfrm>
              <a:off x="3912186" y="3928755"/>
              <a:ext cx="336423" cy="831971"/>
            </a:xfrm>
            <a:custGeom>
              <a:avLst/>
              <a:gdLst>
                <a:gd name="T0" fmla="*/ 178 w 254"/>
                <a:gd name="T1" fmla="*/ 96 h 632"/>
                <a:gd name="T2" fmla="*/ 136 w 254"/>
                <a:gd name="T3" fmla="*/ 141 h 632"/>
                <a:gd name="T4" fmla="*/ 119 w 254"/>
                <a:gd name="T5" fmla="*/ 141 h 632"/>
                <a:gd name="T6" fmla="*/ 76 w 254"/>
                <a:gd name="T7" fmla="*/ 96 h 632"/>
                <a:gd name="T8" fmla="*/ 76 w 254"/>
                <a:gd name="T9" fmla="*/ 45 h 632"/>
                <a:gd name="T10" fmla="*/ 119 w 254"/>
                <a:gd name="T11" fmla="*/ 0 h 632"/>
                <a:gd name="T12" fmla="*/ 136 w 254"/>
                <a:gd name="T13" fmla="*/ 0 h 632"/>
                <a:gd name="T14" fmla="*/ 178 w 254"/>
                <a:gd name="T15" fmla="*/ 45 h 632"/>
                <a:gd name="T16" fmla="*/ 178 w 254"/>
                <a:gd name="T17" fmla="*/ 96 h 632"/>
                <a:gd name="T18" fmla="*/ 254 w 254"/>
                <a:gd name="T19" fmla="*/ 219 h 632"/>
                <a:gd name="T20" fmla="*/ 254 w 254"/>
                <a:gd name="T21" fmla="*/ 214 h 632"/>
                <a:gd name="T22" fmla="*/ 197 w 254"/>
                <a:gd name="T23" fmla="*/ 156 h 632"/>
                <a:gd name="T24" fmla="*/ 197 w 254"/>
                <a:gd name="T25" fmla="*/ 156 h 632"/>
                <a:gd name="T26" fmla="*/ 58 w 254"/>
                <a:gd name="T27" fmla="*/ 156 h 632"/>
                <a:gd name="T28" fmla="*/ 58 w 254"/>
                <a:gd name="T29" fmla="*/ 156 h 632"/>
                <a:gd name="T30" fmla="*/ 0 w 254"/>
                <a:gd name="T31" fmla="*/ 214 h 632"/>
                <a:gd name="T32" fmla="*/ 1 w 254"/>
                <a:gd name="T33" fmla="*/ 220 h 632"/>
                <a:gd name="T34" fmla="*/ 1 w 254"/>
                <a:gd name="T35" fmla="*/ 338 h 632"/>
                <a:gd name="T36" fmla="*/ 0 w 254"/>
                <a:gd name="T37" fmla="*/ 346 h 632"/>
                <a:gd name="T38" fmla="*/ 51 w 254"/>
                <a:gd name="T39" fmla="*/ 430 h 632"/>
                <a:gd name="T40" fmla="*/ 51 w 254"/>
                <a:gd name="T41" fmla="*/ 596 h 632"/>
                <a:gd name="T42" fmla="*/ 86 w 254"/>
                <a:gd name="T43" fmla="*/ 632 h 632"/>
                <a:gd name="T44" fmla="*/ 169 w 254"/>
                <a:gd name="T45" fmla="*/ 632 h 632"/>
                <a:gd name="T46" fmla="*/ 204 w 254"/>
                <a:gd name="T47" fmla="*/ 596 h 632"/>
                <a:gd name="T48" fmla="*/ 204 w 254"/>
                <a:gd name="T49" fmla="*/ 430 h 632"/>
                <a:gd name="T50" fmla="*/ 254 w 254"/>
                <a:gd name="T51" fmla="*/ 346 h 632"/>
                <a:gd name="T52" fmla="*/ 254 w 254"/>
                <a:gd name="T53" fmla="*/ 339 h 632"/>
                <a:gd name="T54" fmla="*/ 254 w 254"/>
                <a:gd name="T55" fmla="*/ 219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54" h="632">
                  <a:moveTo>
                    <a:pt x="178" y="96"/>
                  </a:moveTo>
                  <a:cubicBezTo>
                    <a:pt x="178" y="121"/>
                    <a:pt x="136" y="141"/>
                    <a:pt x="136" y="141"/>
                  </a:cubicBezTo>
                  <a:cubicBezTo>
                    <a:pt x="119" y="141"/>
                    <a:pt x="119" y="141"/>
                    <a:pt x="119" y="141"/>
                  </a:cubicBezTo>
                  <a:cubicBezTo>
                    <a:pt x="119" y="141"/>
                    <a:pt x="76" y="121"/>
                    <a:pt x="76" y="96"/>
                  </a:cubicBezTo>
                  <a:cubicBezTo>
                    <a:pt x="76" y="45"/>
                    <a:pt x="76" y="45"/>
                    <a:pt x="76" y="45"/>
                  </a:cubicBezTo>
                  <a:cubicBezTo>
                    <a:pt x="76" y="20"/>
                    <a:pt x="95" y="0"/>
                    <a:pt x="119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59" y="0"/>
                    <a:pt x="178" y="20"/>
                    <a:pt x="178" y="45"/>
                  </a:cubicBezTo>
                  <a:lnTo>
                    <a:pt x="178" y="96"/>
                  </a:lnTo>
                  <a:close/>
                  <a:moveTo>
                    <a:pt x="254" y="219"/>
                  </a:moveTo>
                  <a:cubicBezTo>
                    <a:pt x="254" y="218"/>
                    <a:pt x="254" y="216"/>
                    <a:pt x="254" y="214"/>
                  </a:cubicBezTo>
                  <a:cubicBezTo>
                    <a:pt x="254" y="182"/>
                    <a:pt x="229" y="156"/>
                    <a:pt x="197" y="156"/>
                  </a:cubicBezTo>
                  <a:cubicBezTo>
                    <a:pt x="197" y="156"/>
                    <a:pt x="197" y="156"/>
                    <a:pt x="197" y="156"/>
                  </a:cubicBezTo>
                  <a:cubicBezTo>
                    <a:pt x="58" y="156"/>
                    <a:pt x="58" y="156"/>
                    <a:pt x="58" y="156"/>
                  </a:cubicBezTo>
                  <a:cubicBezTo>
                    <a:pt x="58" y="156"/>
                    <a:pt x="58" y="156"/>
                    <a:pt x="58" y="156"/>
                  </a:cubicBezTo>
                  <a:cubicBezTo>
                    <a:pt x="26" y="156"/>
                    <a:pt x="0" y="182"/>
                    <a:pt x="0" y="214"/>
                  </a:cubicBezTo>
                  <a:cubicBezTo>
                    <a:pt x="0" y="216"/>
                    <a:pt x="0" y="218"/>
                    <a:pt x="1" y="220"/>
                  </a:cubicBezTo>
                  <a:cubicBezTo>
                    <a:pt x="1" y="338"/>
                    <a:pt x="1" y="338"/>
                    <a:pt x="1" y="338"/>
                  </a:cubicBezTo>
                  <a:cubicBezTo>
                    <a:pt x="0" y="341"/>
                    <a:pt x="0" y="344"/>
                    <a:pt x="0" y="346"/>
                  </a:cubicBezTo>
                  <a:cubicBezTo>
                    <a:pt x="0" y="389"/>
                    <a:pt x="22" y="424"/>
                    <a:pt x="51" y="430"/>
                  </a:cubicBezTo>
                  <a:cubicBezTo>
                    <a:pt x="51" y="596"/>
                    <a:pt x="51" y="596"/>
                    <a:pt x="51" y="596"/>
                  </a:cubicBezTo>
                  <a:cubicBezTo>
                    <a:pt x="51" y="616"/>
                    <a:pt x="67" y="632"/>
                    <a:pt x="86" y="632"/>
                  </a:cubicBezTo>
                  <a:cubicBezTo>
                    <a:pt x="169" y="632"/>
                    <a:pt x="169" y="632"/>
                    <a:pt x="169" y="632"/>
                  </a:cubicBezTo>
                  <a:cubicBezTo>
                    <a:pt x="188" y="632"/>
                    <a:pt x="204" y="616"/>
                    <a:pt x="204" y="596"/>
                  </a:cubicBezTo>
                  <a:cubicBezTo>
                    <a:pt x="204" y="430"/>
                    <a:pt x="204" y="430"/>
                    <a:pt x="204" y="430"/>
                  </a:cubicBezTo>
                  <a:cubicBezTo>
                    <a:pt x="232" y="424"/>
                    <a:pt x="254" y="389"/>
                    <a:pt x="254" y="346"/>
                  </a:cubicBezTo>
                  <a:cubicBezTo>
                    <a:pt x="254" y="344"/>
                    <a:pt x="254" y="341"/>
                    <a:pt x="254" y="339"/>
                  </a:cubicBezTo>
                  <a:lnTo>
                    <a:pt x="254" y="21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775" name="Freeform 35"/>
            <p:cNvSpPr>
              <a:spLocks noEditPoints="1"/>
            </p:cNvSpPr>
            <p:nvPr/>
          </p:nvSpPr>
          <p:spPr bwMode="gray">
            <a:xfrm>
              <a:off x="4402286" y="3916983"/>
              <a:ext cx="336423" cy="831971"/>
            </a:xfrm>
            <a:custGeom>
              <a:avLst/>
              <a:gdLst>
                <a:gd name="T0" fmla="*/ 178 w 254"/>
                <a:gd name="T1" fmla="*/ 96 h 632"/>
                <a:gd name="T2" fmla="*/ 136 w 254"/>
                <a:gd name="T3" fmla="*/ 141 h 632"/>
                <a:gd name="T4" fmla="*/ 119 w 254"/>
                <a:gd name="T5" fmla="*/ 141 h 632"/>
                <a:gd name="T6" fmla="*/ 76 w 254"/>
                <a:gd name="T7" fmla="*/ 96 h 632"/>
                <a:gd name="T8" fmla="*/ 76 w 254"/>
                <a:gd name="T9" fmla="*/ 45 h 632"/>
                <a:gd name="T10" fmla="*/ 119 w 254"/>
                <a:gd name="T11" fmla="*/ 0 h 632"/>
                <a:gd name="T12" fmla="*/ 136 w 254"/>
                <a:gd name="T13" fmla="*/ 0 h 632"/>
                <a:gd name="T14" fmla="*/ 178 w 254"/>
                <a:gd name="T15" fmla="*/ 45 h 632"/>
                <a:gd name="T16" fmla="*/ 178 w 254"/>
                <a:gd name="T17" fmla="*/ 96 h 632"/>
                <a:gd name="T18" fmla="*/ 254 w 254"/>
                <a:gd name="T19" fmla="*/ 219 h 632"/>
                <a:gd name="T20" fmla="*/ 254 w 254"/>
                <a:gd name="T21" fmla="*/ 214 h 632"/>
                <a:gd name="T22" fmla="*/ 197 w 254"/>
                <a:gd name="T23" fmla="*/ 156 h 632"/>
                <a:gd name="T24" fmla="*/ 197 w 254"/>
                <a:gd name="T25" fmla="*/ 156 h 632"/>
                <a:gd name="T26" fmla="*/ 58 w 254"/>
                <a:gd name="T27" fmla="*/ 156 h 632"/>
                <a:gd name="T28" fmla="*/ 58 w 254"/>
                <a:gd name="T29" fmla="*/ 156 h 632"/>
                <a:gd name="T30" fmla="*/ 0 w 254"/>
                <a:gd name="T31" fmla="*/ 214 h 632"/>
                <a:gd name="T32" fmla="*/ 1 w 254"/>
                <a:gd name="T33" fmla="*/ 220 h 632"/>
                <a:gd name="T34" fmla="*/ 1 w 254"/>
                <a:gd name="T35" fmla="*/ 338 h 632"/>
                <a:gd name="T36" fmla="*/ 0 w 254"/>
                <a:gd name="T37" fmla="*/ 346 h 632"/>
                <a:gd name="T38" fmla="*/ 51 w 254"/>
                <a:gd name="T39" fmla="*/ 430 h 632"/>
                <a:gd name="T40" fmla="*/ 51 w 254"/>
                <a:gd name="T41" fmla="*/ 596 h 632"/>
                <a:gd name="T42" fmla="*/ 86 w 254"/>
                <a:gd name="T43" fmla="*/ 632 h 632"/>
                <a:gd name="T44" fmla="*/ 169 w 254"/>
                <a:gd name="T45" fmla="*/ 632 h 632"/>
                <a:gd name="T46" fmla="*/ 204 w 254"/>
                <a:gd name="T47" fmla="*/ 596 h 632"/>
                <a:gd name="T48" fmla="*/ 204 w 254"/>
                <a:gd name="T49" fmla="*/ 430 h 632"/>
                <a:gd name="T50" fmla="*/ 254 w 254"/>
                <a:gd name="T51" fmla="*/ 346 h 632"/>
                <a:gd name="T52" fmla="*/ 254 w 254"/>
                <a:gd name="T53" fmla="*/ 339 h 632"/>
                <a:gd name="T54" fmla="*/ 254 w 254"/>
                <a:gd name="T55" fmla="*/ 219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54" h="632">
                  <a:moveTo>
                    <a:pt x="178" y="96"/>
                  </a:moveTo>
                  <a:cubicBezTo>
                    <a:pt x="178" y="121"/>
                    <a:pt x="136" y="141"/>
                    <a:pt x="136" y="141"/>
                  </a:cubicBezTo>
                  <a:cubicBezTo>
                    <a:pt x="119" y="141"/>
                    <a:pt x="119" y="141"/>
                    <a:pt x="119" y="141"/>
                  </a:cubicBezTo>
                  <a:cubicBezTo>
                    <a:pt x="119" y="141"/>
                    <a:pt x="76" y="121"/>
                    <a:pt x="76" y="96"/>
                  </a:cubicBezTo>
                  <a:cubicBezTo>
                    <a:pt x="76" y="45"/>
                    <a:pt x="76" y="45"/>
                    <a:pt x="76" y="45"/>
                  </a:cubicBezTo>
                  <a:cubicBezTo>
                    <a:pt x="76" y="20"/>
                    <a:pt x="95" y="0"/>
                    <a:pt x="119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59" y="0"/>
                    <a:pt x="178" y="20"/>
                    <a:pt x="178" y="45"/>
                  </a:cubicBezTo>
                  <a:lnTo>
                    <a:pt x="178" y="96"/>
                  </a:lnTo>
                  <a:close/>
                  <a:moveTo>
                    <a:pt x="254" y="219"/>
                  </a:moveTo>
                  <a:cubicBezTo>
                    <a:pt x="254" y="218"/>
                    <a:pt x="254" y="216"/>
                    <a:pt x="254" y="214"/>
                  </a:cubicBezTo>
                  <a:cubicBezTo>
                    <a:pt x="254" y="182"/>
                    <a:pt x="229" y="156"/>
                    <a:pt x="197" y="156"/>
                  </a:cubicBezTo>
                  <a:cubicBezTo>
                    <a:pt x="197" y="156"/>
                    <a:pt x="197" y="156"/>
                    <a:pt x="197" y="156"/>
                  </a:cubicBezTo>
                  <a:cubicBezTo>
                    <a:pt x="58" y="156"/>
                    <a:pt x="58" y="156"/>
                    <a:pt x="58" y="156"/>
                  </a:cubicBezTo>
                  <a:cubicBezTo>
                    <a:pt x="58" y="156"/>
                    <a:pt x="58" y="156"/>
                    <a:pt x="58" y="156"/>
                  </a:cubicBezTo>
                  <a:cubicBezTo>
                    <a:pt x="26" y="156"/>
                    <a:pt x="0" y="182"/>
                    <a:pt x="0" y="214"/>
                  </a:cubicBezTo>
                  <a:cubicBezTo>
                    <a:pt x="0" y="216"/>
                    <a:pt x="0" y="218"/>
                    <a:pt x="1" y="220"/>
                  </a:cubicBezTo>
                  <a:cubicBezTo>
                    <a:pt x="1" y="338"/>
                    <a:pt x="1" y="338"/>
                    <a:pt x="1" y="338"/>
                  </a:cubicBezTo>
                  <a:cubicBezTo>
                    <a:pt x="0" y="341"/>
                    <a:pt x="0" y="344"/>
                    <a:pt x="0" y="346"/>
                  </a:cubicBezTo>
                  <a:cubicBezTo>
                    <a:pt x="0" y="389"/>
                    <a:pt x="22" y="424"/>
                    <a:pt x="51" y="430"/>
                  </a:cubicBezTo>
                  <a:cubicBezTo>
                    <a:pt x="51" y="596"/>
                    <a:pt x="51" y="596"/>
                    <a:pt x="51" y="596"/>
                  </a:cubicBezTo>
                  <a:cubicBezTo>
                    <a:pt x="51" y="616"/>
                    <a:pt x="67" y="632"/>
                    <a:pt x="86" y="632"/>
                  </a:cubicBezTo>
                  <a:cubicBezTo>
                    <a:pt x="169" y="632"/>
                    <a:pt x="169" y="632"/>
                    <a:pt x="169" y="632"/>
                  </a:cubicBezTo>
                  <a:cubicBezTo>
                    <a:pt x="188" y="632"/>
                    <a:pt x="204" y="616"/>
                    <a:pt x="204" y="596"/>
                  </a:cubicBezTo>
                  <a:cubicBezTo>
                    <a:pt x="204" y="430"/>
                    <a:pt x="204" y="430"/>
                    <a:pt x="204" y="430"/>
                  </a:cubicBezTo>
                  <a:cubicBezTo>
                    <a:pt x="232" y="424"/>
                    <a:pt x="254" y="389"/>
                    <a:pt x="254" y="346"/>
                  </a:cubicBezTo>
                  <a:cubicBezTo>
                    <a:pt x="254" y="344"/>
                    <a:pt x="254" y="341"/>
                    <a:pt x="254" y="339"/>
                  </a:cubicBezTo>
                  <a:lnTo>
                    <a:pt x="254" y="21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776" name="Freeform 35"/>
            <p:cNvSpPr>
              <a:spLocks noEditPoints="1"/>
            </p:cNvSpPr>
            <p:nvPr/>
          </p:nvSpPr>
          <p:spPr bwMode="gray">
            <a:xfrm>
              <a:off x="4892386" y="3905211"/>
              <a:ext cx="336423" cy="831971"/>
            </a:xfrm>
            <a:custGeom>
              <a:avLst/>
              <a:gdLst>
                <a:gd name="T0" fmla="*/ 178 w 254"/>
                <a:gd name="T1" fmla="*/ 96 h 632"/>
                <a:gd name="T2" fmla="*/ 136 w 254"/>
                <a:gd name="T3" fmla="*/ 141 h 632"/>
                <a:gd name="T4" fmla="*/ 119 w 254"/>
                <a:gd name="T5" fmla="*/ 141 h 632"/>
                <a:gd name="T6" fmla="*/ 76 w 254"/>
                <a:gd name="T7" fmla="*/ 96 h 632"/>
                <a:gd name="T8" fmla="*/ 76 w 254"/>
                <a:gd name="T9" fmla="*/ 45 h 632"/>
                <a:gd name="T10" fmla="*/ 119 w 254"/>
                <a:gd name="T11" fmla="*/ 0 h 632"/>
                <a:gd name="T12" fmla="*/ 136 w 254"/>
                <a:gd name="T13" fmla="*/ 0 h 632"/>
                <a:gd name="T14" fmla="*/ 178 w 254"/>
                <a:gd name="T15" fmla="*/ 45 h 632"/>
                <a:gd name="T16" fmla="*/ 178 w 254"/>
                <a:gd name="T17" fmla="*/ 96 h 632"/>
                <a:gd name="T18" fmla="*/ 254 w 254"/>
                <a:gd name="T19" fmla="*/ 219 h 632"/>
                <a:gd name="T20" fmla="*/ 254 w 254"/>
                <a:gd name="T21" fmla="*/ 214 h 632"/>
                <a:gd name="T22" fmla="*/ 197 w 254"/>
                <a:gd name="T23" fmla="*/ 156 h 632"/>
                <a:gd name="T24" fmla="*/ 197 w 254"/>
                <a:gd name="T25" fmla="*/ 156 h 632"/>
                <a:gd name="T26" fmla="*/ 58 w 254"/>
                <a:gd name="T27" fmla="*/ 156 h 632"/>
                <a:gd name="T28" fmla="*/ 58 w 254"/>
                <a:gd name="T29" fmla="*/ 156 h 632"/>
                <a:gd name="T30" fmla="*/ 0 w 254"/>
                <a:gd name="T31" fmla="*/ 214 h 632"/>
                <a:gd name="T32" fmla="*/ 1 w 254"/>
                <a:gd name="T33" fmla="*/ 220 h 632"/>
                <a:gd name="T34" fmla="*/ 1 w 254"/>
                <a:gd name="T35" fmla="*/ 338 h 632"/>
                <a:gd name="T36" fmla="*/ 0 w 254"/>
                <a:gd name="T37" fmla="*/ 346 h 632"/>
                <a:gd name="T38" fmla="*/ 51 w 254"/>
                <a:gd name="T39" fmla="*/ 430 h 632"/>
                <a:gd name="T40" fmla="*/ 51 w 254"/>
                <a:gd name="T41" fmla="*/ 596 h 632"/>
                <a:gd name="T42" fmla="*/ 86 w 254"/>
                <a:gd name="T43" fmla="*/ 632 h 632"/>
                <a:gd name="T44" fmla="*/ 169 w 254"/>
                <a:gd name="T45" fmla="*/ 632 h 632"/>
                <a:gd name="T46" fmla="*/ 204 w 254"/>
                <a:gd name="T47" fmla="*/ 596 h 632"/>
                <a:gd name="T48" fmla="*/ 204 w 254"/>
                <a:gd name="T49" fmla="*/ 430 h 632"/>
                <a:gd name="T50" fmla="*/ 254 w 254"/>
                <a:gd name="T51" fmla="*/ 346 h 632"/>
                <a:gd name="T52" fmla="*/ 254 w 254"/>
                <a:gd name="T53" fmla="*/ 339 h 632"/>
                <a:gd name="T54" fmla="*/ 254 w 254"/>
                <a:gd name="T55" fmla="*/ 219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54" h="632">
                  <a:moveTo>
                    <a:pt x="178" y="96"/>
                  </a:moveTo>
                  <a:cubicBezTo>
                    <a:pt x="178" y="121"/>
                    <a:pt x="136" y="141"/>
                    <a:pt x="136" y="141"/>
                  </a:cubicBezTo>
                  <a:cubicBezTo>
                    <a:pt x="119" y="141"/>
                    <a:pt x="119" y="141"/>
                    <a:pt x="119" y="141"/>
                  </a:cubicBezTo>
                  <a:cubicBezTo>
                    <a:pt x="119" y="141"/>
                    <a:pt x="76" y="121"/>
                    <a:pt x="76" y="96"/>
                  </a:cubicBezTo>
                  <a:cubicBezTo>
                    <a:pt x="76" y="45"/>
                    <a:pt x="76" y="45"/>
                    <a:pt x="76" y="45"/>
                  </a:cubicBezTo>
                  <a:cubicBezTo>
                    <a:pt x="76" y="20"/>
                    <a:pt x="95" y="0"/>
                    <a:pt x="119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59" y="0"/>
                    <a:pt x="178" y="20"/>
                    <a:pt x="178" y="45"/>
                  </a:cubicBezTo>
                  <a:lnTo>
                    <a:pt x="178" y="96"/>
                  </a:lnTo>
                  <a:close/>
                  <a:moveTo>
                    <a:pt x="254" y="219"/>
                  </a:moveTo>
                  <a:cubicBezTo>
                    <a:pt x="254" y="218"/>
                    <a:pt x="254" y="216"/>
                    <a:pt x="254" y="214"/>
                  </a:cubicBezTo>
                  <a:cubicBezTo>
                    <a:pt x="254" y="182"/>
                    <a:pt x="229" y="156"/>
                    <a:pt x="197" y="156"/>
                  </a:cubicBezTo>
                  <a:cubicBezTo>
                    <a:pt x="197" y="156"/>
                    <a:pt x="197" y="156"/>
                    <a:pt x="197" y="156"/>
                  </a:cubicBezTo>
                  <a:cubicBezTo>
                    <a:pt x="58" y="156"/>
                    <a:pt x="58" y="156"/>
                    <a:pt x="58" y="156"/>
                  </a:cubicBezTo>
                  <a:cubicBezTo>
                    <a:pt x="58" y="156"/>
                    <a:pt x="58" y="156"/>
                    <a:pt x="58" y="156"/>
                  </a:cubicBezTo>
                  <a:cubicBezTo>
                    <a:pt x="26" y="156"/>
                    <a:pt x="0" y="182"/>
                    <a:pt x="0" y="214"/>
                  </a:cubicBezTo>
                  <a:cubicBezTo>
                    <a:pt x="0" y="216"/>
                    <a:pt x="0" y="218"/>
                    <a:pt x="1" y="220"/>
                  </a:cubicBezTo>
                  <a:cubicBezTo>
                    <a:pt x="1" y="338"/>
                    <a:pt x="1" y="338"/>
                    <a:pt x="1" y="338"/>
                  </a:cubicBezTo>
                  <a:cubicBezTo>
                    <a:pt x="0" y="341"/>
                    <a:pt x="0" y="344"/>
                    <a:pt x="0" y="346"/>
                  </a:cubicBezTo>
                  <a:cubicBezTo>
                    <a:pt x="0" y="389"/>
                    <a:pt x="22" y="424"/>
                    <a:pt x="51" y="430"/>
                  </a:cubicBezTo>
                  <a:cubicBezTo>
                    <a:pt x="51" y="596"/>
                    <a:pt x="51" y="596"/>
                    <a:pt x="51" y="596"/>
                  </a:cubicBezTo>
                  <a:cubicBezTo>
                    <a:pt x="51" y="616"/>
                    <a:pt x="67" y="632"/>
                    <a:pt x="86" y="632"/>
                  </a:cubicBezTo>
                  <a:cubicBezTo>
                    <a:pt x="169" y="632"/>
                    <a:pt x="169" y="632"/>
                    <a:pt x="169" y="632"/>
                  </a:cubicBezTo>
                  <a:cubicBezTo>
                    <a:pt x="188" y="632"/>
                    <a:pt x="204" y="616"/>
                    <a:pt x="204" y="596"/>
                  </a:cubicBezTo>
                  <a:cubicBezTo>
                    <a:pt x="204" y="430"/>
                    <a:pt x="204" y="430"/>
                    <a:pt x="204" y="430"/>
                  </a:cubicBezTo>
                  <a:cubicBezTo>
                    <a:pt x="232" y="424"/>
                    <a:pt x="254" y="389"/>
                    <a:pt x="254" y="346"/>
                  </a:cubicBezTo>
                  <a:cubicBezTo>
                    <a:pt x="254" y="344"/>
                    <a:pt x="254" y="341"/>
                    <a:pt x="254" y="339"/>
                  </a:cubicBezTo>
                  <a:lnTo>
                    <a:pt x="254" y="21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777" name="Freeform 35"/>
            <p:cNvSpPr>
              <a:spLocks noEditPoints="1"/>
            </p:cNvSpPr>
            <p:nvPr/>
          </p:nvSpPr>
          <p:spPr bwMode="gray">
            <a:xfrm>
              <a:off x="5382487" y="3893439"/>
              <a:ext cx="336423" cy="831971"/>
            </a:xfrm>
            <a:custGeom>
              <a:avLst/>
              <a:gdLst>
                <a:gd name="T0" fmla="*/ 178 w 254"/>
                <a:gd name="T1" fmla="*/ 96 h 632"/>
                <a:gd name="T2" fmla="*/ 136 w 254"/>
                <a:gd name="T3" fmla="*/ 141 h 632"/>
                <a:gd name="T4" fmla="*/ 119 w 254"/>
                <a:gd name="T5" fmla="*/ 141 h 632"/>
                <a:gd name="T6" fmla="*/ 76 w 254"/>
                <a:gd name="T7" fmla="*/ 96 h 632"/>
                <a:gd name="T8" fmla="*/ 76 w 254"/>
                <a:gd name="T9" fmla="*/ 45 h 632"/>
                <a:gd name="T10" fmla="*/ 119 w 254"/>
                <a:gd name="T11" fmla="*/ 0 h 632"/>
                <a:gd name="T12" fmla="*/ 136 w 254"/>
                <a:gd name="T13" fmla="*/ 0 h 632"/>
                <a:gd name="T14" fmla="*/ 178 w 254"/>
                <a:gd name="T15" fmla="*/ 45 h 632"/>
                <a:gd name="T16" fmla="*/ 178 w 254"/>
                <a:gd name="T17" fmla="*/ 96 h 632"/>
                <a:gd name="T18" fmla="*/ 254 w 254"/>
                <a:gd name="T19" fmla="*/ 219 h 632"/>
                <a:gd name="T20" fmla="*/ 254 w 254"/>
                <a:gd name="T21" fmla="*/ 214 h 632"/>
                <a:gd name="T22" fmla="*/ 197 w 254"/>
                <a:gd name="T23" fmla="*/ 156 h 632"/>
                <a:gd name="T24" fmla="*/ 197 w 254"/>
                <a:gd name="T25" fmla="*/ 156 h 632"/>
                <a:gd name="T26" fmla="*/ 58 w 254"/>
                <a:gd name="T27" fmla="*/ 156 h 632"/>
                <a:gd name="T28" fmla="*/ 58 w 254"/>
                <a:gd name="T29" fmla="*/ 156 h 632"/>
                <a:gd name="T30" fmla="*/ 0 w 254"/>
                <a:gd name="T31" fmla="*/ 214 h 632"/>
                <a:gd name="T32" fmla="*/ 1 w 254"/>
                <a:gd name="T33" fmla="*/ 220 h 632"/>
                <a:gd name="T34" fmla="*/ 1 w 254"/>
                <a:gd name="T35" fmla="*/ 338 h 632"/>
                <a:gd name="T36" fmla="*/ 0 w 254"/>
                <a:gd name="T37" fmla="*/ 346 h 632"/>
                <a:gd name="T38" fmla="*/ 51 w 254"/>
                <a:gd name="T39" fmla="*/ 430 h 632"/>
                <a:gd name="T40" fmla="*/ 51 w 254"/>
                <a:gd name="T41" fmla="*/ 596 h 632"/>
                <a:gd name="T42" fmla="*/ 86 w 254"/>
                <a:gd name="T43" fmla="*/ 632 h 632"/>
                <a:gd name="T44" fmla="*/ 169 w 254"/>
                <a:gd name="T45" fmla="*/ 632 h 632"/>
                <a:gd name="T46" fmla="*/ 204 w 254"/>
                <a:gd name="T47" fmla="*/ 596 h 632"/>
                <a:gd name="T48" fmla="*/ 204 w 254"/>
                <a:gd name="T49" fmla="*/ 430 h 632"/>
                <a:gd name="T50" fmla="*/ 254 w 254"/>
                <a:gd name="T51" fmla="*/ 346 h 632"/>
                <a:gd name="T52" fmla="*/ 254 w 254"/>
                <a:gd name="T53" fmla="*/ 339 h 632"/>
                <a:gd name="T54" fmla="*/ 254 w 254"/>
                <a:gd name="T55" fmla="*/ 219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54" h="632">
                  <a:moveTo>
                    <a:pt x="178" y="96"/>
                  </a:moveTo>
                  <a:cubicBezTo>
                    <a:pt x="178" y="121"/>
                    <a:pt x="136" y="141"/>
                    <a:pt x="136" y="141"/>
                  </a:cubicBezTo>
                  <a:cubicBezTo>
                    <a:pt x="119" y="141"/>
                    <a:pt x="119" y="141"/>
                    <a:pt x="119" y="141"/>
                  </a:cubicBezTo>
                  <a:cubicBezTo>
                    <a:pt x="119" y="141"/>
                    <a:pt x="76" y="121"/>
                    <a:pt x="76" y="96"/>
                  </a:cubicBezTo>
                  <a:cubicBezTo>
                    <a:pt x="76" y="45"/>
                    <a:pt x="76" y="45"/>
                    <a:pt x="76" y="45"/>
                  </a:cubicBezTo>
                  <a:cubicBezTo>
                    <a:pt x="76" y="20"/>
                    <a:pt x="95" y="0"/>
                    <a:pt x="119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59" y="0"/>
                    <a:pt x="178" y="20"/>
                    <a:pt x="178" y="45"/>
                  </a:cubicBezTo>
                  <a:lnTo>
                    <a:pt x="178" y="96"/>
                  </a:lnTo>
                  <a:close/>
                  <a:moveTo>
                    <a:pt x="254" y="219"/>
                  </a:moveTo>
                  <a:cubicBezTo>
                    <a:pt x="254" y="218"/>
                    <a:pt x="254" y="216"/>
                    <a:pt x="254" y="214"/>
                  </a:cubicBezTo>
                  <a:cubicBezTo>
                    <a:pt x="254" y="182"/>
                    <a:pt x="229" y="156"/>
                    <a:pt x="197" y="156"/>
                  </a:cubicBezTo>
                  <a:cubicBezTo>
                    <a:pt x="197" y="156"/>
                    <a:pt x="197" y="156"/>
                    <a:pt x="197" y="156"/>
                  </a:cubicBezTo>
                  <a:cubicBezTo>
                    <a:pt x="58" y="156"/>
                    <a:pt x="58" y="156"/>
                    <a:pt x="58" y="156"/>
                  </a:cubicBezTo>
                  <a:cubicBezTo>
                    <a:pt x="58" y="156"/>
                    <a:pt x="58" y="156"/>
                    <a:pt x="58" y="156"/>
                  </a:cubicBezTo>
                  <a:cubicBezTo>
                    <a:pt x="26" y="156"/>
                    <a:pt x="0" y="182"/>
                    <a:pt x="0" y="214"/>
                  </a:cubicBezTo>
                  <a:cubicBezTo>
                    <a:pt x="0" y="216"/>
                    <a:pt x="0" y="218"/>
                    <a:pt x="1" y="220"/>
                  </a:cubicBezTo>
                  <a:cubicBezTo>
                    <a:pt x="1" y="338"/>
                    <a:pt x="1" y="338"/>
                    <a:pt x="1" y="338"/>
                  </a:cubicBezTo>
                  <a:cubicBezTo>
                    <a:pt x="0" y="341"/>
                    <a:pt x="0" y="344"/>
                    <a:pt x="0" y="346"/>
                  </a:cubicBezTo>
                  <a:cubicBezTo>
                    <a:pt x="0" y="389"/>
                    <a:pt x="22" y="424"/>
                    <a:pt x="51" y="430"/>
                  </a:cubicBezTo>
                  <a:cubicBezTo>
                    <a:pt x="51" y="596"/>
                    <a:pt x="51" y="596"/>
                    <a:pt x="51" y="596"/>
                  </a:cubicBezTo>
                  <a:cubicBezTo>
                    <a:pt x="51" y="616"/>
                    <a:pt x="67" y="632"/>
                    <a:pt x="86" y="632"/>
                  </a:cubicBezTo>
                  <a:cubicBezTo>
                    <a:pt x="169" y="632"/>
                    <a:pt x="169" y="632"/>
                    <a:pt x="169" y="632"/>
                  </a:cubicBezTo>
                  <a:cubicBezTo>
                    <a:pt x="188" y="632"/>
                    <a:pt x="204" y="616"/>
                    <a:pt x="204" y="596"/>
                  </a:cubicBezTo>
                  <a:cubicBezTo>
                    <a:pt x="204" y="430"/>
                    <a:pt x="204" y="430"/>
                    <a:pt x="204" y="430"/>
                  </a:cubicBezTo>
                  <a:cubicBezTo>
                    <a:pt x="232" y="424"/>
                    <a:pt x="254" y="389"/>
                    <a:pt x="254" y="346"/>
                  </a:cubicBezTo>
                  <a:cubicBezTo>
                    <a:pt x="254" y="344"/>
                    <a:pt x="254" y="341"/>
                    <a:pt x="254" y="339"/>
                  </a:cubicBezTo>
                  <a:lnTo>
                    <a:pt x="254" y="21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778" name="TextBox 777"/>
            <p:cNvSpPr txBox="1"/>
            <p:nvPr/>
          </p:nvSpPr>
          <p:spPr bwMode="gray">
            <a:xfrm>
              <a:off x="3572392" y="4848321"/>
              <a:ext cx="2003113" cy="70497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4291" rIns="34291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900"/>
                </a:spcBef>
                <a:buClr>
                  <a:srgbClr val="337DBE"/>
                </a:buClr>
                <a:buSzPct val="77000"/>
              </a:pPr>
              <a:r>
                <a:rPr lang="en-US" sz="1351" b="1" dirty="0">
                  <a:solidFill>
                    <a:schemeClr val="accent3"/>
                  </a:solidFill>
                </a:rPr>
                <a:t>Need to Fill</a:t>
              </a:r>
              <a:br>
                <a:rPr lang="en-US" sz="1351" b="1" dirty="0">
                  <a:solidFill>
                    <a:schemeClr val="accent3"/>
                  </a:solidFill>
                </a:rPr>
              </a:br>
              <a:r>
                <a:rPr lang="en-US" b="1" dirty="0">
                  <a:solidFill>
                    <a:schemeClr val="accent3"/>
                  </a:solidFill>
                </a:rPr>
                <a:t>400K+</a:t>
              </a:r>
              <a:r>
                <a:rPr lang="en-US" sz="1351" b="1" dirty="0">
                  <a:solidFill>
                    <a:schemeClr val="accent3"/>
                  </a:solidFill>
                </a:rPr>
                <a:t> by 2022</a:t>
              </a:r>
              <a:r>
                <a:rPr lang="en-US" sz="1351" b="1" baseline="30000" dirty="0">
                  <a:solidFill>
                    <a:schemeClr val="accent3"/>
                  </a:solidFill>
                </a:rPr>
                <a:t>2</a:t>
              </a:r>
              <a:endParaRPr lang="en-US" sz="900" b="1" baseline="30000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805" name="Group 804"/>
          <p:cNvGrpSpPr/>
          <p:nvPr/>
        </p:nvGrpSpPr>
        <p:grpSpPr>
          <a:xfrm>
            <a:off x="5695380" y="2427768"/>
            <a:ext cx="2050542" cy="2648326"/>
            <a:chOff x="6081956" y="2094016"/>
            <a:chExt cx="2734055" cy="3531101"/>
          </a:xfrm>
        </p:grpSpPr>
        <p:sp>
          <p:nvSpPr>
            <p:cNvPr id="16" name="Rectangle 15"/>
            <p:cNvSpPr/>
            <p:nvPr/>
          </p:nvSpPr>
          <p:spPr bwMode="gray">
            <a:xfrm>
              <a:off x="6081956" y="2094016"/>
              <a:ext cx="2734055" cy="3531101"/>
            </a:xfrm>
            <a:prstGeom prst="rect">
              <a:avLst/>
            </a:prstGeom>
            <a:noFill/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500" b="1" dirty="0">
                <a:solidFill>
                  <a:schemeClr val="bg1"/>
                </a:solidFill>
              </a:endParaRPr>
            </a:p>
          </p:txBody>
        </p:sp>
        <p:sp>
          <p:nvSpPr>
            <p:cNvPr id="782" name="Freeform 39"/>
            <p:cNvSpPr>
              <a:spLocks/>
            </p:cNvSpPr>
            <p:nvPr/>
          </p:nvSpPr>
          <p:spPr bwMode="gray">
            <a:xfrm>
              <a:off x="6178447" y="2371983"/>
              <a:ext cx="1509967" cy="931532"/>
            </a:xfrm>
            <a:custGeom>
              <a:avLst/>
              <a:gdLst>
                <a:gd name="T0" fmla="*/ 2667 w 2717"/>
                <a:gd name="T1" fmla="*/ 186 h 1674"/>
                <a:gd name="T2" fmla="*/ 2594 w 2717"/>
                <a:gd name="T3" fmla="*/ 86 h 1674"/>
                <a:gd name="T4" fmla="*/ 2535 w 2717"/>
                <a:gd name="T5" fmla="*/ 205 h 1674"/>
                <a:gd name="T6" fmla="*/ 2487 w 2717"/>
                <a:gd name="T7" fmla="*/ 275 h 1674"/>
                <a:gd name="T8" fmla="*/ 2309 w 2717"/>
                <a:gd name="T9" fmla="*/ 357 h 1674"/>
                <a:gd name="T10" fmla="*/ 2175 w 2717"/>
                <a:gd name="T11" fmla="*/ 458 h 1674"/>
                <a:gd name="T12" fmla="*/ 1986 w 2717"/>
                <a:gd name="T13" fmla="*/ 587 h 1674"/>
                <a:gd name="T14" fmla="*/ 1955 w 2717"/>
                <a:gd name="T15" fmla="*/ 470 h 1674"/>
                <a:gd name="T16" fmla="*/ 1955 w 2717"/>
                <a:gd name="T17" fmla="*/ 357 h 1674"/>
                <a:gd name="T18" fmla="*/ 1866 w 2717"/>
                <a:gd name="T19" fmla="*/ 373 h 1674"/>
                <a:gd name="T20" fmla="*/ 1824 w 2717"/>
                <a:gd name="T21" fmla="*/ 492 h 1674"/>
                <a:gd name="T22" fmla="*/ 1750 w 2717"/>
                <a:gd name="T23" fmla="*/ 428 h 1674"/>
                <a:gd name="T24" fmla="*/ 1931 w 2717"/>
                <a:gd name="T25" fmla="*/ 321 h 1674"/>
                <a:gd name="T26" fmla="*/ 1873 w 2717"/>
                <a:gd name="T27" fmla="*/ 275 h 1674"/>
                <a:gd name="T28" fmla="*/ 1747 w 2717"/>
                <a:gd name="T29" fmla="*/ 241 h 1674"/>
                <a:gd name="T30" fmla="*/ 1607 w 2717"/>
                <a:gd name="T31" fmla="*/ 305 h 1674"/>
                <a:gd name="T32" fmla="*/ 1610 w 2717"/>
                <a:gd name="T33" fmla="*/ 244 h 1674"/>
                <a:gd name="T34" fmla="*/ 1555 w 2717"/>
                <a:gd name="T35" fmla="*/ 196 h 1674"/>
                <a:gd name="T36" fmla="*/ 1417 w 2717"/>
                <a:gd name="T37" fmla="*/ 134 h 1674"/>
                <a:gd name="T38" fmla="*/ 238 w 2717"/>
                <a:gd name="T39" fmla="*/ 67 h 1674"/>
                <a:gd name="T40" fmla="*/ 140 w 2717"/>
                <a:gd name="T41" fmla="*/ 12 h 1674"/>
                <a:gd name="T42" fmla="*/ 143 w 2717"/>
                <a:gd name="T43" fmla="*/ 131 h 1674"/>
                <a:gd name="T44" fmla="*/ 43 w 2717"/>
                <a:gd name="T45" fmla="*/ 357 h 1674"/>
                <a:gd name="T46" fmla="*/ 6 w 2717"/>
                <a:gd name="T47" fmla="*/ 614 h 1674"/>
                <a:gd name="T48" fmla="*/ 64 w 2717"/>
                <a:gd name="T49" fmla="*/ 773 h 1674"/>
                <a:gd name="T50" fmla="*/ 88 w 2717"/>
                <a:gd name="T51" fmla="*/ 944 h 1674"/>
                <a:gd name="T52" fmla="*/ 232 w 2717"/>
                <a:gd name="T53" fmla="*/ 1103 h 1674"/>
                <a:gd name="T54" fmla="*/ 495 w 2717"/>
                <a:gd name="T55" fmla="*/ 1219 h 1674"/>
                <a:gd name="T56" fmla="*/ 803 w 2717"/>
                <a:gd name="T57" fmla="*/ 1253 h 1674"/>
                <a:gd name="T58" fmla="*/ 971 w 2717"/>
                <a:gd name="T59" fmla="*/ 1451 h 1674"/>
                <a:gd name="T60" fmla="*/ 1179 w 2717"/>
                <a:gd name="T61" fmla="*/ 1558 h 1674"/>
                <a:gd name="T62" fmla="*/ 1457 w 2717"/>
                <a:gd name="T63" fmla="*/ 1436 h 1674"/>
                <a:gd name="T64" fmla="*/ 1650 w 2717"/>
                <a:gd name="T65" fmla="*/ 1430 h 1674"/>
                <a:gd name="T66" fmla="*/ 1705 w 2717"/>
                <a:gd name="T67" fmla="*/ 1439 h 1674"/>
                <a:gd name="T68" fmla="*/ 1778 w 2717"/>
                <a:gd name="T69" fmla="*/ 1436 h 1674"/>
                <a:gd name="T70" fmla="*/ 1729 w 2717"/>
                <a:gd name="T71" fmla="*/ 1393 h 1674"/>
                <a:gd name="T72" fmla="*/ 1833 w 2717"/>
                <a:gd name="T73" fmla="*/ 1366 h 1674"/>
                <a:gd name="T74" fmla="*/ 2129 w 2717"/>
                <a:gd name="T75" fmla="*/ 1402 h 1674"/>
                <a:gd name="T76" fmla="*/ 2163 w 2717"/>
                <a:gd name="T77" fmla="*/ 1482 h 1674"/>
                <a:gd name="T78" fmla="*/ 2206 w 2717"/>
                <a:gd name="T79" fmla="*/ 1567 h 1674"/>
                <a:gd name="T80" fmla="*/ 2306 w 2717"/>
                <a:gd name="T81" fmla="*/ 1634 h 1674"/>
                <a:gd name="T82" fmla="*/ 2309 w 2717"/>
                <a:gd name="T83" fmla="*/ 1619 h 1674"/>
                <a:gd name="T84" fmla="*/ 2199 w 2717"/>
                <a:gd name="T85" fmla="*/ 1219 h 1674"/>
                <a:gd name="T86" fmla="*/ 2343 w 2717"/>
                <a:gd name="T87" fmla="*/ 1054 h 1674"/>
                <a:gd name="T88" fmla="*/ 2398 w 2717"/>
                <a:gd name="T89" fmla="*/ 944 h 1674"/>
                <a:gd name="T90" fmla="*/ 2438 w 2717"/>
                <a:gd name="T91" fmla="*/ 907 h 1674"/>
                <a:gd name="T92" fmla="*/ 2407 w 2717"/>
                <a:gd name="T93" fmla="*/ 840 h 1674"/>
                <a:gd name="T94" fmla="*/ 2386 w 2717"/>
                <a:gd name="T95" fmla="*/ 816 h 1674"/>
                <a:gd name="T96" fmla="*/ 2367 w 2717"/>
                <a:gd name="T97" fmla="*/ 684 h 1674"/>
                <a:gd name="T98" fmla="*/ 2392 w 2717"/>
                <a:gd name="T99" fmla="*/ 776 h 1674"/>
                <a:gd name="T100" fmla="*/ 2426 w 2717"/>
                <a:gd name="T101" fmla="*/ 709 h 1674"/>
                <a:gd name="T102" fmla="*/ 2426 w 2717"/>
                <a:gd name="T103" fmla="*/ 700 h 1674"/>
                <a:gd name="T104" fmla="*/ 2453 w 2717"/>
                <a:gd name="T105" fmla="*/ 580 h 1674"/>
                <a:gd name="T106" fmla="*/ 2578 w 2717"/>
                <a:gd name="T107" fmla="*/ 492 h 1674"/>
                <a:gd name="T108" fmla="*/ 2624 w 2717"/>
                <a:gd name="T109" fmla="*/ 467 h 1674"/>
                <a:gd name="T110" fmla="*/ 2566 w 2717"/>
                <a:gd name="T111" fmla="*/ 437 h 1674"/>
                <a:gd name="T112" fmla="*/ 2621 w 2717"/>
                <a:gd name="T113" fmla="*/ 278 h 1674"/>
                <a:gd name="T114" fmla="*/ 2645 w 2717"/>
                <a:gd name="T115" fmla="*/ 272 h 1674"/>
                <a:gd name="T116" fmla="*/ 2688 w 2717"/>
                <a:gd name="T117" fmla="*/ 208 h 1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717" h="1674">
                  <a:moveTo>
                    <a:pt x="2688" y="208"/>
                  </a:moveTo>
                  <a:cubicBezTo>
                    <a:pt x="2679" y="206"/>
                    <a:pt x="2676" y="214"/>
                    <a:pt x="2670" y="208"/>
                  </a:cubicBezTo>
                  <a:cubicBezTo>
                    <a:pt x="2672" y="197"/>
                    <a:pt x="2665" y="196"/>
                    <a:pt x="2667" y="186"/>
                  </a:cubicBezTo>
                  <a:cubicBezTo>
                    <a:pt x="2659" y="186"/>
                    <a:pt x="2649" y="188"/>
                    <a:pt x="2645" y="183"/>
                  </a:cubicBezTo>
                  <a:cubicBezTo>
                    <a:pt x="2640" y="151"/>
                    <a:pt x="2627" y="126"/>
                    <a:pt x="2621" y="95"/>
                  </a:cubicBezTo>
                  <a:cubicBezTo>
                    <a:pt x="2609" y="95"/>
                    <a:pt x="2603" y="88"/>
                    <a:pt x="2594" y="86"/>
                  </a:cubicBezTo>
                  <a:cubicBezTo>
                    <a:pt x="2586" y="92"/>
                    <a:pt x="2580" y="101"/>
                    <a:pt x="2569" y="104"/>
                  </a:cubicBezTo>
                  <a:cubicBezTo>
                    <a:pt x="2560" y="103"/>
                    <a:pt x="2565" y="89"/>
                    <a:pt x="2554" y="92"/>
                  </a:cubicBezTo>
                  <a:cubicBezTo>
                    <a:pt x="2542" y="121"/>
                    <a:pt x="2520" y="168"/>
                    <a:pt x="2535" y="205"/>
                  </a:cubicBezTo>
                  <a:cubicBezTo>
                    <a:pt x="2528" y="217"/>
                    <a:pt x="2519" y="229"/>
                    <a:pt x="2520" y="251"/>
                  </a:cubicBezTo>
                  <a:cubicBezTo>
                    <a:pt x="2509" y="248"/>
                    <a:pt x="2505" y="257"/>
                    <a:pt x="2499" y="251"/>
                  </a:cubicBezTo>
                  <a:cubicBezTo>
                    <a:pt x="2496" y="260"/>
                    <a:pt x="2497" y="273"/>
                    <a:pt x="2487" y="275"/>
                  </a:cubicBezTo>
                  <a:cubicBezTo>
                    <a:pt x="2455" y="281"/>
                    <a:pt x="2420" y="295"/>
                    <a:pt x="2386" y="302"/>
                  </a:cubicBezTo>
                  <a:cubicBezTo>
                    <a:pt x="2370" y="306"/>
                    <a:pt x="2353" y="303"/>
                    <a:pt x="2340" y="312"/>
                  </a:cubicBezTo>
                  <a:cubicBezTo>
                    <a:pt x="2325" y="321"/>
                    <a:pt x="2320" y="343"/>
                    <a:pt x="2309" y="357"/>
                  </a:cubicBezTo>
                  <a:cubicBezTo>
                    <a:pt x="2302" y="368"/>
                    <a:pt x="2287" y="369"/>
                    <a:pt x="2291" y="385"/>
                  </a:cubicBezTo>
                  <a:cubicBezTo>
                    <a:pt x="2305" y="390"/>
                    <a:pt x="2303" y="406"/>
                    <a:pt x="2303" y="415"/>
                  </a:cubicBezTo>
                  <a:cubicBezTo>
                    <a:pt x="2274" y="457"/>
                    <a:pt x="2221" y="437"/>
                    <a:pt x="2175" y="458"/>
                  </a:cubicBezTo>
                  <a:cubicBezTo>
                    <a:pt x="2176" y="473"/>
                    <a:pt x="2185" y="479"/>
                    <a:pt x="2190" y="489"/>
                  </a:cubicBezTo>
                  <a:cubicBezTo>
                    <a:pt x="2151" y="542"/>
                    <a:pt x="2094" y="578"/>
                    <a:pt x="2031" y="608"/>
                  </a:cubicBezTo>
                  <a:cubicBezTo>
                    <a:pt x="2022" y="595"/>
                    <a:pt x="1991" y="604"/>
                    <a:pt x="1986" y="587"/>
                  </a:cubicBezTo>
                  <a:cubicBezTo>
                    <a:pt x="2001" y="571"/>
                    <a:pt x="1998" y="530"/>
                    <a:pt x="2022" y="532"/>
                  </a:cubicBezTo>
                  <a:cubicBezTo>
                    <a:pt x="2019" y="492"/>
                    <a:pt x="2014" y="454"/>
                    <a:pt x="1989" y="437"/>
                  </a:cubicBezTo>
                  <a:cubicBezTo>
                    <a:pt x="1969" y="439"/>
                    <a:pt x="1971" y="464"/>
                    <a:pt x="1955" y="470"/>
                  </a:cubicBezTo>
                  <a:cubicBezTo>
                    <a:pt x="1943" y="472"/>
                    <a:pt x="1946" y="459"/>
                    <a:pt x="1946" y="449"/>
                  </a:cubicBezTo>
                  <a:cubicBezTo>
                    <a:pt x="1981" y="440"/>
                    <a:pt x="1957" y="386"/>
                    <a:pt x="1964" y="370"/>
                  </a:cubicBezTo>
                  <a:cubicBezTo>
                    <a:pt x="1956" y="371"/>
                    <a:pt x="1956" y="363"/>
                    <a:pt x="1955" y="357"/>
                  </a:cubicBezTo>
                  <a:cubicBezTo>
                    <a:pt x="1922" y="357"/>
                    <a:pt x="1894" y="321"/>
                    <a:pt x="1876" y="354"/>
                  </a:cubicBezTo>
                  <a:cubicBezTo>
                    <a:pt x="1873" y="364"/>
                    <a:pt x="1886" y="359"/>
                    <a:pt x="1885" y="367"/>
                  </a:cubicBezTo>
                  <a:cubicBezTo>
                    <a:pt x="1874" y="364"/>
                    <a:pt x="1872" y="370"/>
                    <a:pt x="1866" y="373"/>
                  </a:cubicBezTo>
                  <a:cubicBezTo>
                    <a:pt x="1864" y="391"/>
                    <a:pt x="1875" y="404"/>
                    <a:pt x="1857" y="406"/>
                  </a:cubicBezTo>
                  <a:cubicBezTo>
                    <a:pt x="1853" y="392"/>
                    <a:pt x="1870" y="380"/>
                    <a:pt x="1857" y="376"/>
                  </a:cubicBezTo>
                  <a:cubicBezTo>
                    <a:pt x="1829" y="406"/>
                    <a:pt x="1828" y="439"/>
                    <a:pt x="1824" y="492"/>
                  </a:cubicBezTo>
                  <a:cubicBezTo>
                    <a:pt x="1858" y="525"/>
                    <a:pt x="1848" y="607"/>
                    <a:pt x="1802" y="620"/>
                  </a:cubicBezTo>
                  <a:cubicBezTo>
                    <a:pt x="1738" y="563"/>
                    <a:pt x="1774" y="444"/>
                    <a:pt x="1790" y="379"/>
                  </a:cubicBezTo>
                  <a:cubicBezTo>
                    <a:pt x="1778" y="394"/>
                    <a:pt x="1765" y="425"/>
                    <a:pt x="1750" y="428"/>
                  </a:cubicBezTo>
                  <a:cubicBezTo>
                    <a:pt x="1761" y="398"/>
                    <a:pt x="1779" y="377"/>
                    <a:pt x="1787" y="345"/>
                  </a:cubicBezTo>
                  <a:cubicBezTo>
                    <a:pt x="1813" y="352"/>
                    <a:pt x="1828" y="332"/>
                    <a:pt x="1860" y="324"/>
                  </a:cubicBezTo>
                  <a:cubicBezTo>
                    <a:pt x="1887" y="328"/>
                    <a:pt x="1911" y="324"/>
                    <a:pt x="1931" y="321"/>
                  </a:cubicBezTo>
                  <a:cubicBezTo>
                    <a:pt x="1917" y="318"/>
                    <a:pt x="1913" y="306"/>
                    <a:pt x="1915" y="287"/>
                  </a:cubicBezTo>
                  <a:cubicBezTo>
                    <a:pt x="1899" y="288"/>
                    <a:pt x="1887" y="300"/>
                    <a:pt x="1873" y="293"/>
                  </a:cubicBezTo>
                  <a:cubicBezTo>
                    <a:pt x="1873" y="287"/>
                    <a:pt x="1873" y="281"/>
                    <a:pt x="1873" y="275"/>
                  </a:cubicBezTo>
                  <a:cubicBezTo>
                    <a:pt x="1828" y="280"/>
                    <a:pt x="1805" y="309"/>
                    <a:pt x="1766" y="302"/>
                  </a:cubicBezTo>
                  <a:cubicBezTo>
                    <a:pt x="1760" y="278"/>
                    <a:pt x="1725" y="273"/>
                    <a:pt x="1717" y="284"/>
                  </a:cubicBezTo>
                  <a:cubicBezTo>
                    <a:pt x="1721" y="264"/>
                    <a:pt x="1737" y="256"/>
                    <a:pt x="1747" y="241"/>
                  </a:cubicBezTo>
                  <a:cubicBezTo>
                    <a:pt x="1717" y="242"/>
                    <a:pt x="1706" y="262"/>
                    <a:pt x="1692" y="278"/>
                  </a:cubicBezTo>
                  <a:cubicBezTo>
                    <a:pt x="1671" y="290"/>
                    <a:pt x="1647" y="298"/>
                    <a:pt x="1628" y="312"/>
                  </a:cubicBezTo>
                  <a:cubicBezTo>
                    <a:pt x="1625" y="300"/>
                    <a:pt x="1610" y="312"/>
                    <a:pt x="1607" y="305"/>
                  </a:cubicBezTo>
                  <a:cubicBezTo>
                    <a:pt x="1609" y="299"/>
                    <a:pt x="1616" y="296"/>
                    <a:pt x="1616" y="287"/>
                  </a:cubicBezTo>
                  <a:cubicBezTo>
                    <a:pt x="1600" y="281"/>
                    <a:pt x="1580" y="312"/>
                    <a:pt x="1558" y="299"/>
                  </a:cubicBezTo>
                  <a:cubicBezTo>
                    <a:pt x="1580" y="287"/>
                    <a:pt x="1589" y="259"/>
                    <a:pt x="1610" y="244"/>
                  </a:cubicBezTo>
                  <a:cubicBezTo>
                    <a:pt x="1627" y="232"/>
                    <a:pt x="1652" y="234"/>
                    <a:pt x="1665" y="214"/>
                  </a:cubicBezTo>
                  <a:cubicBezTo>
                    <a:pt x="1647" y="210"/>
                    <a:pt x="1618" y="213"/>
                    <a:pt x="1607" y="202"/>
                  </a:cubicBezTo>
                  <a:cubicBezTo>
                    <a:pt x="1591" y="218"/>
                    <a:pt x="1559" y="216"/>
                    <a:pt x="1555" y="196"/>
                  </a:cubicBezTo>
                  <a:cubicBezTo>
                    <a:pt x="1529" y="204"/>
                    <a:pt x="1506" y="166"/>
                    <a:pt x="1482" y="189"/>
                  </a:cubicBezTo>
                  <a:cubicBezTo>
                    <a:pt x="1469" y="185"/>
                    <a:pt x="1459" y="177"/>
                    <a:pt x="1442" y="177"/>
                  </a:cubicBezTo>
                  <a:cubicBezTo>
                    <a:pt x="1428" y="168"/>
                    <a:pt x="1441" y="133"/>
                    <a:pt x="1417" y="134"/>
                  </a:cubicBezTo>
                  <a:cubicBezTo>
                    <a:pt x="1410" y="138"/>
                    <a:pt x="1419" y="156"/>
                    <a:pt x="1411" y="159"/>
                  </a:cubicBezTo>
                  <a:cubicBezTo>
                    <a:pt x="959" y="167"/>
                    <a:pt x="577" y="89"/>
                    <a:pt x="232" y="0"/>
                  </a:cubicBezTo>
                  <a:cubicBezTo>
                    <a:pt x="246" y="22"/>
                    <a:pt x="233" y="49"/>
                    <a:pt x="238" y="67"/>
                  </a:cubicBezTo>
                  <a:cubicBezTo>
                    <a:pt x="224" y="56"/>
                    <a:pt x="231" y="46"/>
                    <a:pt x="232" y="37"/>
                  </a:cubicBezTo>
                  <a:cubicBezTo>
                    <a:pt x="220" y="35"/>
                    <a:pt x="225" y="50"/>
                    <a:pt x="214" y="49"/>
                  </a:cubicBezTo>
                  <a:cubicBezTo>
                    <a:pt x="182" y="44"/>
                    <a:pt x="165" y="24"/>
                    <a:pt x="140" y="12"/>
                  </a:cubicBezTo>
                  <a:cubicBezTo>
                    <a:pt x="138" y="41"/>
                    <a:pt x="136" y="88"/>
                    <a:pt x="150" y="110"/>
                  </a:cubicBezTo>
                  <a:cubicBezTo>
                    <a:pt x="144" y="110"/>
                    <a:pt x="140" y="111"/>
                    <a:pt x="137" y="113"/>
                  </a:cubicBezTo>
                  <a:cubicBezTo>
                    <a:pt x="134" y="124"/>
                    <a:pt x="145" y="122"/>
                    <a:pt x="143" y="131"/>
                  </a:cubicBezTo>
                  <a:cubicBezTo>
                    <a:pt x="131" y="139"/>
                    <a:pt x="126" y="155"/>
                    <a:pt x="140" y="162"/>
                  </a:cubicBezTo>
                  <a:cubicBezTo>
                    <a:pt x="131" y="159"/>
                    <a:pt x="134" y="170"/>
                    <a:pt x="128" y="171"/>
                  </a:cubicBezTo>
                  <a:cubicBezTo>
                    <a:pt x="107" y="240"/>
                    <a:pt x="82" y="306"/>
                    <a:pt x="43" y="357"/>
                  </a:cubicBezTo>
                  <a:cubicBezTo>
                    <a:pt x="43" y="376"/>
                    <a:pt x="39" y="389"/>
                    <a:pt x="37" y="403"/>
                  </a:cubicBezTo>
                  <a:cubicBezTo>
                    <a:pt x="55" y="451"/>
                    <a:pt x="14" y="488"/>
                    <a:pt x="0" y="522"/>
                  </a:cubicBezTo>
                  <a:cubicBezTo>
                    <a:pt x="34" y="544"/>
                    <a:pt x="2" y="585"/>
                    <a:pt x="6" y="614"/>
                  </a:cubicBezTo>
                  <a:cubicBezTo>
                    <a:pt x="8" y="627"/>
                    <a:pt x="29" y="646"/>
                    <a:pt x="30" y="666"/>
                  </a:cubicBezTo>
                  <a:cubicBezTo>
                    <a:pt x="31" y="685"/>
                    <a:pt x="33" y="691"/>
                    <a:pt x="46" y="703"/>
                  </a:cubicBezTo>
                  <a:cubicBezTo>
                    <a:pt x="30" y="729"/>
                    <a:pt x="45" y="763"/>
                    <a:pt x="64" y="773"/>
                  </a:cubicBezTo>
                  <a:cubicBezTo>
                    <a:pt x="62" y="783"/>
                    <a:pt x="50" y="783"/>
                    <a:pt x="49" y="794"/>
                  </a:cubicBezTo>
                  <a:cubicBezTo>
                    <a:pt x="50" y="834"/>
                    <a:pt x="89" y="866"/>
                    <a:pt x="92" y="901"/>
                  </a:cubicBezTo>
                  <a:cubicBezTo>
                    <a:pt x="93" y="917"/>
                    <a:pt x="77" y="929"/>
                    <a:pt x="88" y="944"/>
                  </a:cubicBezTo>
                  <a:cubicBezTo>
                    <a:pt x="142" y="942"/>
                    <a:pt x="148" y="989"/>
                    <a:pt x="186" y="1002"/>
                  </a:cubicBezTo>
                  <a:cubicBezTo>
                    <a:pt x="188" y="1012"/>
                    <a:pt x="180" y="1011"/>
                    <a:pt x="186" y="1017"/>
                  </a:cubicBezTo>
                  <a:cubicBezTo>
                    <a:pt x="222" y="1026"/>
                    <a:pt x="234" y="1057"/>
                    <a:pt x="232" y="1103"/>
                  </a:cubicBezTo>
                  <a:cubicBezTo>
                    <a:pt x="269" y="1116"/>
                    <a:pt x="321" y="1116"/>
                    <a:pt x="363" y="1124"/>
                  </a:cubicBezTo>
                  <a:cubicBezTo>
                    <a:pt x="363" y="1130"/>
                    <a:pt x="355" y="1128"/>
                    <a:pt x="357" y="1136"/>
                  </a:cubicBezTo>
                  <a:cubicBezTo>
                    <a:pt x="405" y="1160"/>
                    <a:pt x="451" y="1193"/>
                    <a:pt x="495" y="1219"/>
                  </a:cubicBezTo>
                  <a:cubicBezTo>
                    <a:pt x="552" y="1252"/>
                    <a:pt x="619" y="1261"/>
                    <a:pt x="706" y="1271"/>
                  </a:cubicBezTo>
                  <a:cubicBezTo>
                    <a:pt x="707" y="1260"/>
                    <a:pt x="707" y="1248"/>
                    <a:pt x="712" y="1240"/>
                  </a:cubicBezTo>
                  <a:cubicBezTo>
                    <a:pt x="741" y="1245"/>
                    <a:pt x="771" y="1251"/>
                    <a:pt x="803" y="1253"/>
                  </a:cubicBezTo>
                  <a:cubicBezTo>
                    <a:pt x="824" y="1279"/>
                    <a:pt x="841" y="1311"/>
                    <a:pt x="874" y="1326"/>
                  </a:cubicBezTo>
                  <a:cubicBezTo>
                    <a:pt x="891" y="1344"/>
                    <a:pt x="885" y="1364"/>
                    <a:pt x="892" y="1390"/>
                  </a:cubicBezTo>
                  <a:cubicBezTo>
                    <a:pt x="901" y="1424"/>
                    <a:pt x="944" y="1432"/>
                    <a:pt x="971" y="1451"/>
                  </a:cubicBezTo>
                  <a:cubicBezTo>
                    <a:pt x="993" y="1437"/>
                    <a:pt x="990" y="1399"/>
                    <a:pt x="1023" y="1396"/>
                  </a:cubicBezTo>
                  <a:cubicBezTo>
                    <a:pt x="1088" y="1404"/>
                    <a:pt x="1120" y="1444"/>
                    <a:pt x="1130" y="1506"/>
                  </a:cubicBezTo>
                  <a:cubicBezTo>
                    <a:pt x="1152" y="1518"/>
                    <a:pt x="1158" y="1546"/>
                    <a:pt x="1179" y="1558"/>
                  </a:cubicBezTo>
                  <a:cubicBezTo>
                    <a:pt x="1166" y="1635"/>
                    <a:pt x="1252" y="1654"/>
                    <a:pt x="1304" y="1665"/>
                  </a:cubicBezTo>
                  <a:cubicBezTo>
                    <a:pt x="1295" y="1624"/>
                    <a:pt x="1297" y="1584"/>
                    <a:pt x="1301" y="1540"/>
                  </a:cubicBezTo>
                  <a:cubicBezTo>
                    <a:pt x="1353" y="1505"/>
                    <a:pt x="1416" y="1481"/>
                    <a:pt x="1457" y="1436"/>
                  </a:cubicBezTo>
                  <a:cubicBezTo>
                    <a:pt x="1501" y="1399"/>
                    <a:pt x="1577" y="1426"/>
                    <a:pt x="1622" y="1427"/>
                  </a:cubicBezTo>
                  <a:cubicBezTo>
                    <a:pt x="1620" y="1409"/>
                    <a:pt x="1602" y="1426"/>
                    <a:pt x="1598" y="1414"/>
                  </a:cubicBezTo>
                  <a:cubicBezTo>
                    <a:pt x="1617" y="1397"/>
                    <a:pt x="1632" y="1426"/>
                    <a:pt x="1650" y="1430"/>
                  </a:cubicBezTo>
                  <a:cubicBezTo>
                    <a:pt x="1650" y="1436"/>
                    <a:pt x="1646" y="1436"/>
                    <a:pt x="1646" y="1442"/>
                  </a:cubicBezTo>
                  <a:cubicBezTo>
                    <a:pt x="1657" y="1447"/>
                    <a:pt x="1665" y="1454"/>
                    <a:pt x="1680" y="1454"/>
                  </a:cubicBezTo>
                  <a:cubicBezTo>
                    <a:pt x="1688" y="1448"/>
                    <a:pt x="1692" y="1439"/>
                    <a:pt x="1705" y="1439"/>
                  </a:cubicBezTo>
                  <a:cubicBezTo>
                    <a:pt x="1715" y="1445"/>
                    <a:pt x="1697" y="1452"/>
                    <a:pt x="1705" y="1454"/>
                  </a:cubicBezTo>
                  <a:cubicBezTo>
                    <a:pt x="1729" y="1447"/>
                    <a:pt x="1710" y="1431"/>
                    <a:pt x="1729" y="1424"/>
                  </a:cubicBezTo>
                  <a:cubicBezTo>
                    <a:pt x="1734" y="1438"/>
                    <a:pt x="1775" y="1458"/>
                    <a:pt x="1778" y="1436"/>
                  </a:cubicBezTo>
                  <a:cubicBezTo>
                    <a:pt x="1769" y="1424"/>
                    <a:pt x="1744" y="1429"/>
                    <a:pt x="1738" y="1414"/>
                  </a:cubicBezTo>
                  <a:cubicBezTo>
                    <a:pt x="1748" y="1406"/>
                    <a:pt x="1760" y="1404"/>
                    <a:pt x="1753" y="1381"/>
                  </a:cubicBezTo>
                  <a:cubicBezTo>
                    <a:pt x="1740" y="1380"/>
                    <a:pt x="1746" y="1398"/>
                    <a:pt x="1729" y="1393"/>
                  </a:cubicBezTo>
                  <a:cubicBezTo>
                    <a:pt x="1743" y="1357"/>
                    <a:pt x="1774" y="1361"/>
                    <a:pt x="1818" y="1359"/>
                  </a:cubicBezTo>
                  <a:cubicBezTo>
                    <a:pt x="1824" y="1354"/>
                    <a:pt x="1819" y="1338"/>
                    <a:pt x="1830" y="1338"/>
                  </a:cubicBezTo>
                  <a:cubicBezTo>
                    <a:pt x="1836" y="1343"/>
                    <a:pt x="1845" y="1360"/>
                    <a:pt x="1833" y="1366"/>
                  </a:cubicBezTo>
                  <a:cubicBezTo>
                    <a:pt x="1883" y="1349"/>
                    <a:pt x="1957" y="1336"/>
                    <a:pt x="1983" y="1384"/>
                  </a:cubicBezTo>
                  <a:cubicBezTo>
                    <a:pt x="2010" y="1382"/>
                    <a:pt x="2034" y="1370"/>
                    <a:pt x="2038" y="1353"/>
                  </a:cubicBezTo>
                  <a:cubicBezTo>
                    <a:pt x="2090" y="1348"/>
                    <a:pt x="2086" y="1398"/>
                    <a:pt x="2129" y="1402"/>
                  </a:cubicBezTo>
                  <a:cubicBezTo>
                    <a:pt x="2155" y="1423"/>
                    <a:pt x="2126" y="1480"/>
                    <a:pt x="2151" y="1500"/>
                  </a:cubicBezTo>
                  <a:cubicBezTo>
                    <a:pt x="2158" y="1491"/>
                    <a:pt x="2148" y="1479"/>
                    <a:pt x="2151" y="1479"/>
                  </a:cubicBezTo>
                  <a:cubicBezTo>
                    <a:pt x="2155" y="1479"/>
                    <a:pt x="2162" y="1478"/>
                    <a:pt x="2163" y="1482"/>
                  </a:cubicBezTo>
                  <a:cubicBezTo>
                    <a:pt x="2164" y="1496"/>
                    <a:pt x="2151" y="1497"/>
                    <a:pt x="2151" y="1509"/>
                  </a:cubicBezTo>
                  <a:cubicBezTo>
                    <a:pt x="2166" y="1527"/>
                    <a:pt x="2179" y="1548"/>
                    <a:pt x="2190" y="1570"/>
                  </a:cubicBezTo>
                  <a:cubicBezTo>
                    <a:pt x="2199" y="1573"/>
                    <a:pt x="2198" y="1566"/>
                    <a:pt x="2206" y="1567"/>
                  </a:cubicBezTo>
                  <a:cubicBezTo>
                    <a:pt x="2212" y="1577"/>
                    <a:pt x="2215" y="1590"/>
                    <a:pt x="2221" y="1601"/>
                  </a:cubicBezTo>
                  <a:cubicBezTo>
                    <a:pt x="2248" y="1595"/>
                    <a:pt x="2259" y="1624"/>
                    <a:pt x="2267" y="1647"/>
                  </a:cubicBezTo>
                  <a:cubicBezTo>
                    <a:pt x="2278" y="1643"/>
                    <a:pt x="2298" y="1632"/>
                    <a:pt x="2306" y="1634"/>
                  </a:cubicBezTo>
                  <a:cubicBezTo>
                    <a:pt x="2302" y="1653"/>
                    <a:pt x="2272" y="1661"/>
                    <a:pt x="2273" y="1674"/>
                  </a:cubicBezTo>
                  <a:cubicBezTo>
                    <a:pt x="2294" y="1659"/>
                    <a:pt x="2314" y="1642"/>
                    <a:pt x="2319" y="1610"/>
                  </a:cubicBezTo>
                  <a:cubicBezTo>
                    <a:pt x="2308" y="1605"/>
                    <a:pt x="2317" y="1620"/>
                    <a:pt x="2309" y="1619"/>
                  </a:cubicBezTo>
                  <a:cubicBezTo>
                    <a:pt x="2332" y="1539"/>
                    <a:pt x="2288" y="1484"/>
                    <a:pt x="2261" y="1436"/>
                  </a:cubicBezTo>
                  <a:cubicBezTo>
                    <a:pt x="2261" y="1430"/>
                    <a:pt x="2269" y="1432"/>
                    <a:pt x="2267" y="1424"/>
                  </a:cubicBezTo>
                  <a:cubicBezTo>
                    <a:pt x="2220" y="1382"/>
                    <a:pt x="2172" y="1299"/>
                    <a:pt x="2199" y="1219"/>
                  </a:cubicBezTo>
                  <a:cubicBezTo>
                    <a:pt x="2206" y="1200"/>
                    <a:pt x="2227" y="1190"/>
                    <a:pt x="2227" y="1170"/>
                  </a:cubicBezTo>
                  <a:cubicBezTo>
                    <a:pt x="2256" y="1160"/>
                    <a:pt x="2264" y="1129"/>
                    <a:pt x="2288" y="1115"/>
                  </a:cubicBezTo>
                  <a:cubicBezTo>
                    <a:pt x="2286" y="1075"/>
                    <a:pt x="2308" y="1058"/>
                    <a:pt x="2343" y="1054"/>
                  </a:cubicBezTo>
                  <a:cubicBezTo>
                    <a:pt x="2340" y="993"/>
                    <a:pt x="2418" y="1005"/>
                    <a:pt x="2419" y="965"/>
                  </a:cubicBezTo>
                  <a:cubicBezTo>
                    <a:pt x="2417" y="971"/>
                    <a:pt x="2393" y="974"/>
                    <a:pt x="2389" y="965"/>
                  </a:cubicBezTo>
                  <a:cubicBezTo>
                    <a:pt x="2402" y="976"/>
                    <a:pt x="2410" y="949"/>
                    <a:pt x="2398" y="944"/>
                  </a:cubicBezTo>
                  <a:cubicBezTo>
                    <a:pt x="2418" y="950"/>
                    <a:pt x="2439" y="941"/>
                    <a:pt x="2441" y="920"/>
                  </a:cubicBezTo>
                  <a:cubicBezTo>
                    <a:pt x="2436" y="911"/>
                    <a:pt x="2422" y="927"/>
                    <a:pt x="2416" y="916"/>
                  </a:cubicBezTo>
                  <a:cubicBezTo>
                    <a:pt x="2427" y="917"/>
                    <a:pt x="2435" y="914"/>
                    <a:pt x="2438" y="907"/>
                  </a:cubicBezTo>
                  <a:cubicBezTo>
                    <a:pt x="2436" y="903"/>
                    <a:pt x="2436" y="903"/>
                    <a:pt x="2436" y="903"/>
                  </a:cubicBezTo>
                  <a:cubicBezTo>
                    <a:pt x="2441" y="904"/>
                    <a:pt x="2441" y="904"/>
                    <a:pt x="2441" y="904"/>
                  </a:cubicBezTo>
                  <a:cubicBezTo>
                    <a:pt x="2428" y="885"/>
                    <a:pt x="2417" y="862"/>
                    <a:pt x="2407" y="840"/>
                  </a:cubicBezTo>
                  <a:cubicBezTo>
                    <a:pt x="2400" y="840"/>
                    <a:pt x="2392" y="839"/>
                    <a:pt x="2388" y="842"/>
                  </a:cubicBezTo>
                  <a:cubicBezTo>
                    <a:pt x="2400" y="832"/>
                    <a:pt x="2374" y="820"/>
                    <a:pt x="2380" y="813"/>
                  </a:cubicBezTo>
                  <a:cubicBezTo>
                    <a:pt x="2383" y="813"/>
                    <a:pt x="2383" y="815"/>
                    <a:pt x="2386" y="816"/>
                  </a:cubicBezTo>
                  <a:cubicBezTo>
                    <a:pt x="2384" y="793"/>
                    <a:pt x="2377" y="775"/>
                    <a:pt x="2361" y="767"/>
                  </a:cubicBezTo>
                  <a:cubicBezTo>
                    <a:pt x="2370" y="769"/>
                    <a:pt x="2367" y="760"/>
                    <a:pt x="2371" y="758"/>
                  </a:cubicBezTo>
                  <a:cubicBezTo>
                    <a:pt x="2349" y="744"/>
                    <a:pt x="2346" y="687"/>
                    <a:pt x="2367" y="684"/>
                  </a:cubicBezTo>
                  <a:cubicBezTo>
                    <a:pt x="2354" y="697"/>
                    <a:pt x="2376" y="712"/>
                    <a:pt x="2361" y="727"/>
                  </a:cubicBezTo>
                  <a:cubicBezTo>
                    <a:pt x="2375" y="727"/>
                    <a:pt x="2366" y="731"/>
                    <a:pt x="2367" y="748"/>
                  </a:cubicBezTo>
                  <a:cubicBezTo>
                    <a:pt x="2384" y="750"/>
                    <a:pt x="2380" y="770"/>
                    <a:pt x="2392" y="776"/>
                  </a:cubicBezTo>
                  <a:cubicBezTo>
                    <a:pt x="2396" y="765"/>
                    <a:pt x="2382" y="758"/>
                    <a:pt x="2389" y="755"/>
                  </a:cubicBezTo>
                  <a:cubicBezTo>
                    <a:pt x="2421" y="766"/>
                    <a:pt x="2383" y="811"/>
                    <a:pt x="2407" y="828"/>
                  </a:cubicBezTo>
                  <a:cubicBezTo>
                    <a:pt x="2413" y="788"/>
                    <a:pt x="2442" y="751"/>
                    <a:pt x="2426" y="709"/>
                  </a:cubicBezTo>
                  <a:cubicBezTo>
                    <a:pt x="2404" y="703"/>
                    <a:pt x="2401" y="678"/>
                    <a:pt x="2389" y="663"/>
                  </a:cubicBezTo>
                  <a:cubicBezTo>
                    <a:pt x="2397" y="675"/>
                    <a:pt x="2409" y="684"/>
                    <a:pt x="2429" y="684"/>
                  </a:cubicBezTo>
                  <a:cubicBezTo>
                    <a:pt x="2430" y="692"/>
                    <a:pt x="2423" y="691"/>
                    <a:pt x="2426" y="700"/>
                  </a:cubicBezTo>
                  <a:cubicBezTo>
                    <a:pt x="2448" y="678"/>
                    <a:pt x="2467" y="638"/>
                    <a:pt x="2456" y="593"/>
                  </a:cubicBezTo>
                  <a:cubicBezTo>
                    <a:pt x="2452" y="585"/>
                    <a:pt x="2445" y="599"/>
                    <a:pt x="2441" y="590"/>
                  </a:cubicBezTo>
                  <a:cubicBezTo>
                    <a:pt x="2447" y="589"/>
                    <a:pt x="2447" y="581"/>
                    <a:pt x="2453" y="580"/>
                  </a:cubicBezTo>
                  <a:cubicBezTo>
                    <a:pt x="2451" y="572"/>
                    <a:pt x="2451" y="572"/>
                    <a:pt x="2451" y="572"/>
                  </a:cubicBezTo>
                  <a:cubicBezTo>
                    <a:pt x="2456" y="565"/>
                    <a:pt x="2456" y="565"/>
                    <a:pt x="2456" y="565"/>
                  </a:cubicBezTo>
                  <a:cubicBezTo>
                    <a:pt x="2478" y="522"/>
                    <a:pt x="2541" y="519"/>
                    <a:pt x="2578" y="492"/>
                  </a:cubicBezTo>
                  <a:cubicBezTo>
                    <a:pt x="2582" y="483"/>
                    <a:pt x="2577" y="477"/>
                    <a:pt x="2590" y="474"/>
                  </a:cubicBezTo>
                  <a:cubicBezTo>
                    <a:pt x="2592" y="483"/>
                    <a:pt x="2590" y="489"/>
                    <a:pt x="2584" y="492"/>
                  </a:cubicBezTo>
                  <a:cubicBezTo>
                    <a:pt x="2598" y="484"/>
                    <a:pt x="2605" y="470"/>
                    <a:pt x="2624" y="467"/>
                  </a:cubicBezTo>
                  <a:cubicBezTo>
                    <a:pt x="2624" y="452"/>
                    <a:pt x="2619" y="440"/>
                    <a:pt x="2603" y="440"/>
                  </a:cubicBezTo>
                  <a:cubicBezTo>
                    <a:pt x="2604" y="450"/>
                    <a:pt x="2618" y="447"/>
                    <a:pt x="2618" y="458"/>
                  </a:cubicBezTo>
                  <a:cubicBezTo>
                    <a:pt x="2592" y="482"/>
                    <a:pt x="2586" y="430"/>
                    <a:pt x="2566" y="437"/>
                  </a:cubicBezTo>
                  <a:cubicBezTo>
                    <a:pt x="2568" y="410"/>
                    <a:pt x="2564" y="373"/>
                    <a:pt x="2578" y="333"/>
                  </a:cubicBezTo>
                  <a:cubicBezTo>
                    <a:pt x="2595" y="336"/>
                    <a:pt x="2607" y="317"/>
                    <a:pt x="2621" y="309"/>
                  </a:cubicBezTo>
                  <a:cubicBezTo>
                    <a:pt x="2623" y="298"/>
                    <a:pt x="2618" y="280"/>
                    <a:pt x="2621" y="278"/>
                  </a:cubicBezTo>
                  <a:cubicBezTo>
                    <a:pt x="2625" y="283"/>
                    <a:pt x="2634" y="282"/>
                    <a:pt x="2633" y="290"/>
                  </a:cubicBezTo>
                  <a:cubicBezTo>
                    <a:pt x="2626" y="295"/>
                    <a:pt x="2622" y="295"/>
                    <a:pt x="2627" y="305"/>
                  </a:cubicBezTo>
                  <a:cubicBezTo>
                    <a:pt x="2643" y="302"/>
                    <a:pt x="2635" y="281"/>
                    <a:pt x="2645" y="272"/>
                  </a:cubicBezTo>
                  <a:cubicBezTo>
                    <a:pt x="2645" y="280"/>
                    <a:pt x="2644" y="287"/>
                    <a:pt x="2655" y="284"/>
                  </a:cubicBezTo>
                  <a:cubicBezTo>
                    <a:pt x="2660" y="266"/>
                    <a:pt x="2651" y="276"/>
                    <a:pt x="2649" y="266"/>
                  </a:cubicBezTo>
                  <a:cubicBezTo>
                    <a:pt x="2672" y="277"/>
                    <a:pt x="2717" y="231"/>
                    <a:pt x="2688" y="2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351" dirty="0"/>
            </a:p>
          </p:txBody>
        </p:sp>
        <p:sp>
          <p:nvSpPr>
            <p:cNvPr id="783" name="TextBox 782"/>
            <p:cNvSpPr txBox="1"/>
            <p:nvPr/>
          </p:nvSpPr>
          <p:spPr bwMode="gray">
            <a:xfrm>
              <a:off x="6381053" y="2592324"/>
              <a:ext cx="998568" cy="45550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4291" rIns="34291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900"/>
                </a:spcBef>
                <a:buClr>
                  <a:srgbClr val="337DBE"/>
                </a:buClr>
                <a:buSzPct val="77000"/>
              </a:pPr>
              <a:r>
                <a:rPr lang="en-US" b="1" dirty="0">
                  <a:solidFill>
                    <a:schemeClr val="bg1"/>
                  </a:solidFill>
                </a:rPr>
                <a:t>$612B</a:t>
              </a:r>
              <a:endParaRPr lang="en-US" sz="1500" b="1" dirty="0">
                <a:solidFill>
                  <a:schemeClr val="bg1"/>
                </a:solidFill>
              </a:endParaRPr>
            </a:p>
          </p:txBody>
        </p:sp>
        <p:grpSp>
          <p:nvGrpSpPr>
            <p:cNvPr id="789" name="Group 788"/>
            <p:cNvGrpSpPr/>
            <p:nvPr/>
          </p:nvGrpSpPr>
          <p:grpSpPr bwMode="gray">
            <a:xfrm>
              <a:off x="7725758" y="2319023"/>
              <a:ext cx="1016533" cy="1016533"/>
              <a:chOff x="7712110" y="2307751"/>
              <a:chExt cx="1016533" cy="1016533"/>
            </a:xfrm>
          </p:grpSpPr>
          <p:grpSp>
            <p:nvGrpSpPr>
              <p:cNvPr id="786" name="Group 785"/>
              <p:cNvGrpSpPr/>
              <p:nvPr/>
            </p:nvGrpSpPr>
            <p:grpSpPr bwMode="gray">
              <a:xfrm>
                <a:off x="7815381" y="2512812"/>
                <a:ext cx="846816" cy="621340"/>
                <a:chOff x="7815381" y="2512812"/>
                <a:chExt cx="846816" cy="621340"/>
              </a:xfrm>
            </p:grpSpPr>
            <p:sp>
              <p:nvSpPr>
                <p:cNvPr id="784" name="TextBox 783"/>
                <p:cNvSpPr txBox="1"/>
                <p:nvPr/>
              </p:nvSpPr>
              <p:spPr bwMode="gray">
                <a:xfrm>
                  <a:off x="7837336" y="2512812"/>
                  <a:ext cx="793383" cy="4555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34291" rIns="34291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900"/>
                    </a:spcBef>
                    <a:buClr>
                      <a:srgbClr val="337DBE"/>
                    </a:buClr>
                    <a:buSzPct val="77000"/>
                  </a:pPr>
                  <a:r>
                    <a:rPr lang="en-US" b="1" dirty="0">
                      <a:solidFill>
                        <a:schemeClr val="accent5"/>
                      </a:solidFill>
                    </a:rPr>
                    <a:t>3.1%</a:t>
                  </a:r>
                  <a:endParaRPr lang="en-US" sz="1500" b="1" dirty="0">
                    <a:solidFill>
                      <a:schemeClr val="accent5"/>
                    </a:solidFill>
                  </a:endParaRPr>
                </a:p>
              </p:txBody>
            </p:sp>
            <p:sp>
              <p:nvSpPr>
                <p:cNvPr id="785" name="TextBox 784"/>
                <p:cNvSpPr txBox="1"/>
                <p:nvPr/>
              </p:nvSpPr>
              <p:spPr bwMode="gray">
                <a:xfrm>
                  <a:off x="7815381" y="2816970"/>
                  <a:ext cx="846816" cy="3171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34291" rIns="34291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900"/>
                    </a:spcBef>
                    <a:buClr>
                      <a:srgbClr val="337DBE"/>
                    </a:buClr>
                    <a:buSzPct val="77000"/>
                  </a:pPr>
                  <a:r>
                    <a:rPr lang="en-US" sz="1051" b="1" dirty="0">
                      <a:solidFill>
                        <a:schemeClr val="accent5"/>
                      </a:solidFill>
                    </a:rPr>
                    <a:t>US GDP</a:t>
                  </a:r>
                  <a:r>
                    <a:rPr lang="en-US" sz="1051" b="1" baseline="30000" dirty="0">
                      <a:solidFill>
                        <a:schemeClr val="accent5"/>
                      </a:solidFill>
                    </a:rPr>
                    <a:t>3</a:t>
                  </a:r>
                  <a:endParaRPr lang="en-US" sz="900" b="1" baseline="30000" dirty="0">
                    <a:solidFill>
                      <a:schemeClr val="accent5"/>
                    </a:solidFill>
                  </a:endParaRPr>
                </a:p>
              </p:txBody>
            </p:sp>
          </p:grpSp>
          <p:sp>
            <p:nvSpPr>
              <p:cNvPr id="788" name="Circle: Hollow 787"/>
              <p:cNvSpPr/>
              <p:nvPr/>
            </p:nvSpPr>
            <p:spPr bwMode="gray">
              <a:xfrm>
                <a:off x="7712110" y="2307751"/>
                <a:ext cx="1016533" cy="1016533"/>
              </a:xfrm>
              <a:prstGeom prst="donut">
                <a:avLst>
                  <a:gd name="adj" fmla="val 6183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sz="1500" b="1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787" name="Straight Connector 786"/>
            <p:cNvCxnSpPr/>
            <p:nvPr/>
          </p:nvCxnSpPr>
          <p:spPr bwMode="gray">
            <a:xfrm>
              <a:off x="6184550" y="3565763"/>
              <a:ext cx="2518720" cy="6879"/>
            </a:xfrm>
            <a:prstGeom prst="line">
              <a:avLst/>
            </a:prstGeom>
            <a:ln w="31750" cap="rnd">
              <a:solidFill>
                <a:schemeClr val="accent5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0" name="Straight Connector 789"/>
            <p:cNvCxnSpPr/>
            <p:nvPr/>
          </p:nvCxnSpPr>
          <p:spPr bwMode="gray">
            <a:xfrm>
              <a:off x="6184550" y="4198201"/>
              <a:ext cx="2518720" cy="6879"/>
            </a:xfrm>
            <a:prstGeom prst="line">
              <a:avLst/>
            </a:prstGeom>
            <a:ln w="31750" cap="rnd">
              <a:solidFill>
                <a:schemeClr val="accent5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1" name="Straight Connector 790"/>
            <p:cNvCxnSpPr/>
            <p:nvPr/>
          </p:nvCxnSpPr>
          <p:spPr bwMode="gray">
            <a:xfrm>
              <a:off x="6184550" y="4830639"/>
              <a:ext cx="2518720" cy="6879"/>
            </a:xfrm>
            <a:prstGeom prst="line">
              <a:avLst/>
            </a:prstGeom>
            <a:ln w="31750" cap="rnd">
              <a:solidFill>
                <a:schemeClr val="accent5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3" name="Straight Connector 792"/>
            <p:cNvCxnSpPr/>
            <p:nvPr/>
          </p:nvCxnSpPr>
          <p:spPr bwMode="gray">
            <a:xfrm>
              <a:off x="6184550" y="5463080"/>
              <a:ext cx="2518720" cy="6879"/>
            </a:xfrm>
            <a:prstGeom prst="line">
              <a:avLst/>
            </a:prstGeom>
            <a:ln w="31750" cap="rnd">
              <a:solidFill>
                <a:schemeClr val="accent5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4" name="TextBox 793"/>
            <p:cNvSpPr txBox="1"/>
            <p:nvPr/>
          </p:nvSpPr>
          <p:spPr bwMode="gray">
            <a:xfrm>
              <a:off x="6151048" y="3742159"/>
              <a:ext cx="2626879" cy="30487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20575" tIns="20575" rIns="20575" bIns="20575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900"/>
                </a:spcBef>
                <a:buClr>
                  <a:srgbClr val="337DBE"/>
                </a:buClr>
                <a:buSzPct val="77000"/>
                <a:tabLst>
                  <a:tab pos="1883475" algn="r"/>
                </a:tabLst>
              </a:pPr>
              <a:r>
                <a:rPr lang="en-US" sz="900" b="1" dirty="0">
                  <a:solidFill>
                    <a:schemeClr val="accent5"/>
                  </a:solidFill>
                </a:rPr>
                <a:t>Premium Taxes Paid</a:t>
              </a:r>
              <a:r>
                <a:rPr lang="en-US" sz="900" b="1" baseline="30000" dirty="0">
                  <a:solidFill>
                    <a:schemeClr val="accent5"/>
                  </a:solidFill>
                </a:rPr>
                <a:t>4</a:t>
              </a:r>
              <a:r>
                <a:rPr lang="en-US" sz="900" b="1" dirty="0">
                  <a:solidFill>
                    <a:schemeClr val="accent5"/>
                  </a:solidFill>
                </a:rPr>
                <a:t> 	</a:t>
              </a:r>
              <a:r>
                <a:rPr lang="en-US" sz="1351" b="1" dirty="0">
                  <a:solidFill>
                    <a:schemeClr val="accent5"/>
                  </a:solidFill>
                </a:rPr>
                <a:t>$19.2B</a:t>
              </a:r>
              <a:endParaRPr lang="en-US" sz="1500" b="1" dirty="0">
                <a:solidFill>
                  <a:schemeClr val="accent5"/>
                </a:solidFill>
              </a:endParaRPr>
            </a:p>
          </p:txBody>
        </p:sp>
        <p:sp>
          <p:nvSpPr>
            <p:cNvPr id="796" name="TextBox 795"/>
            <p:cNvSpPr txBox="1"/>
            <p:nvPr/>
          </p:nvSpPr>
          <p:spPr bwMode="gray">
            <a:xfrm>
              <a:off x="6151048" y="4374598"/>
              <a:ext cx="2626879" cy="30487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20575" tIns="20575" rIns="20575" bIns="20575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900"/>
                </a:spcBef>
                <a:buClr>
                  <a:srgbClr val="337DBE"/>
                </a:buClr>
                <a:buSzPct val="77000"/>
                <a:tabLst>
                  <a:tab pos="1883475" algn="r"/>
                </a:tabLst>
              </a:pPr>
              <a:r>
                <a:rPr lang="en-US" sz="900" b="1" dirty="0">
                  <a:solidFill>
                    <a:schemeClr val="accent5"/>
                  </a:solidFill>
                </a:rPr>
                <a:t>Bond Investment</a:t>
              </a:r>
              <a:r>
                <a:rPr lang="en-US" sz="900" b="1" baseline="30000" dirty="0">
                  <a:solidFill>
                    <a:schemeClr val="accent5"/>
                  </a:solidFill>
                </a:rPr>
                <a:t>5</a:t>
              </a:r>
              <a:r>
                <a:rPr lang="en-US" sz="900" b="1" dirty="0">
                  <a:solidFill>
                    <a:schemeClr val="accent5"/>
                  </a:solidFill>
                </a:rPr>
                <a:t> 	</a:t>
              </a:r>
              <a:r>
                <a:rPr lang="en-US" sz="1351" b="1" dirty="0">
                  <a:solidFill>
                    <a:schemeClr val="accent5"/>
                  </a:solidFill>
                </a:rPr>
                <a:t>$489B</a:t>
              </a:r>
              <a:endParaRPr lang="en-US" sz="1500" b="1" dirty="0">
                <a:solidFill>
                  <a:schemeClr val="accent5"/>
                </a:solidFill>
              </a:endParaRPr>
            </a:p>
          </p:txBody>
        </p:sp>
        <p:sp>
          <p:nvSpPr>
            <p:cNvPr id="797" name="TextBox 796"/>
            <p:cNvSpPr txBox="1"/>
            <p:nvPr/>
          </p:nvSpPr>
          <p:spPr bwMode="gray">
            <a:xfrm>
              <a:off x="6151048" y="5007034"/>
              <a:ext cx="2626879" cy="30487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20575" tIns="20575" rIns="20575" bIns="20575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900"/>
                </a:spcBef>
                <a:buClr>
                  <a:srgbClr val="337DBE"/>
                </a:buClr>
                <a:buSzPct val="77000"/>
                <a:tabLst>
                  <a:tab pos="1883475" algn="r"/>
                </a:tabLst>
              </a:pPr>
              <a:r>
                <a:rPr lang="en-US" sz="900" b="1" dirty="0">
                  <a:solidFill>
                    <a:schemeClr val="accent5"/>
                  </a:solidFill>
                </a:rPr>
                <a:t>Charity/Volunteerism</a:t>
              </a:r>
              <a:r>
                <a:rPr lang="en-US" sz="900" b="1" baseline="30000" dirty="0">
                  <a:solidFill>
                    <a:schemeClr val="accent5"/>
                  </a:solidFill>
                </a:rPr>
                <a:t>6</a:t>
              </a:r>
              <a:r>
                <a:rPr lang="en-US" sz="900" b="1" dirty="0">
                  <a:solidFill>
                    <a:schemeClr val="accent5"/>
                  </a:solidFill>
                </a:rPr>
                <a:t> 	</a:t>
              </a:r>
              <a:r>
                <a:rPr lang="en-US" sz="1351" b="1" dirty="0">
                  <a:solidFill>
                    <a:schemeClr val="accent5"/>
                  </a:solidFill>
                </a:rPr>
                <a:t>15%</a:t>
              </a:r>
              <a:endParaRPr lang="en-US" sz="1500" b="1" dirty="0">
                <a:solidFill>
                  <a:schemeClr val="accent5"/>
                </a:solidFill>
              </a:endParaRPr>
            </a:p>
          </p:txBody>
        </p:sp>
        <p:sp>
          <p:nvSpPr>
            <p:cNvPr id="799" name="Arrow: Up 798"/>
            <p:cNvSpPr/>
            <p:nvPr/>
          </p:nvSpPr>
          <p:spPr>
            <a:xfrm>
              <a:off x="8029575" y="5067765"/>
              <a:ext cx="190499" cy="162495"/>
            </a:xfrm>
            <a:prstGeom prst="upArrow">
              <a:avLst>
                <a:gd name="adj1" fmla="val 57499"/>
                <a:gd name="adj2" fmla="val 5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5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Text Placeholder 4"/>
          <p:cNvSpPr txBox="1">
            <a:spLocks/>
          </p:cNvSpPr>
          <p:nvPr/>
        </p:nvSpPr>
        <p:spPr bwMode="gray">
          <a:xfrm>
            <a:off x="5695382" y="1879127"/>
            <a:ext cx="2049764" cy="548640"/>
          </a:xfrm>
          <a:prstGeom prst="snip1Rect">
            <a:avLst/>
          </a:prstGeom>
          <a:solidFill>
            <a:schemeClr val="accent5"/>
          </a:solidFill>
          <a:ln w="28575" cap="flat" cmpd="sng" algn="ctr">
            <a:solidFill>
              <a:schemeClr val="accent5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68572" tIns="34287" rIns="68572" bIns="6858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90000"/>
              <a:buNone/>
              <a:defRPr kumimoji="0" sz="2000" b="1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+mj-lt"/>
              </a:defRPr>
            </a:lvl1pPr>
            <a:lvl2pPr indent="0">
              <a:buNone/>
              <a:defRPr sz="2000" b="1"/>
            </a:lvl2pPr>
            <a:lvl3pPr indent="0">
              <a:buNone/>
              <a:defRPr b="1"/>
            </a:lvl3pPr>
            <a:lvl4pPr indent="0">
              <a:buNone/>
              <a:defRPr sz="1600" b="1"/>
            </a:lvl4pPr>
            <a:lvl5pPr indent="0">
              <a:buNone/>
              <a:defRPr sz="1600" b="1"/>
            </a:lvl5pPr>
            <a:lvl6pPr indent="0">
              <a:buNone/>
              <a:defRPr sz="1600" b="1"/>
            </a:lvl6pPr>
            <a:lvl7pPr indent="0">
              <a:buNone/>
              <a:defRPr sz="1600" b="1"/>
            </a:lvl7pPr>
            <a:lvl8pPr indent="0">
              <a:buNone/>
              <a:defRPr sz="1600" b="1"/>
            </a:lvl8pPr>
            <a:lvl9pPr indent="0">
              <a:buNone/>
              <a:defRPr sz="1600" b="1"/>
            </a:lvl9pPr>
          </a:lstStyle>
          <a:p>
            <a:pPr lvl="0"/>
            <a:r>
              <a:rPr lang="en-US" sz="1500" dirty="0"/>
              <a:t>Economic Growth Promoter/Facilitator </a:t>
            </a:r>
          </a:p>
        </p:txBody>
      </p:sp>
      <p:sp>
        <p:nvSpPr>
          <p:cNvPr id="11" name="Text Placeholder 4"/>
          <p:cNvSpPr txBox="1">
            <a:spLocks/>
          </p:cNvSpPr>
          <p:nvPr/>
        </p:nvSpPr>
        <p:spPr bwMode="gray">
          <a:xfrm>
            <a:off x="3545995" y="1879127"/>
            <a:ext cx="2049764" cy="548640"/>
          </a:xfrm>
          <a:prstGeom prst="snip1Rect">
            <a:avLst/>
          </a:prstGeom>
          <a:solidFill>
            <a:schemeClr val="accent3"/>
          </a:solidFill>
          <a:ln w="28575" cap="flat" cmpd="sng" algn="ctr">
            <a:solidFill>
              <a:schemeClr val="accent3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68572" tIns="34287" rIns="68572" bIns="6858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90000"/>
              <a:buNone/>
              <a:defRPr kumimoji="0" sz="2000" b="1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+mj-lt"/>
              </a:defRPr>
            </a:lvl1pPr>
            <a:lvl2pPr indent="0">
              <a:buNone/>
              <a:defRPr sz="2000" b="1"/>
            </a:lvl2pPr>
            <a:lvl3pPr indent="0">
              <a:buNone/>
              <a:defRPr b="1"/>
            </a:lvl3pPr>
            <a:lvl4pPr indent="0">
              <a:buNone/>
              <a:defRPr sz="1600" b="1"/>
            </a:lvl4pPr>
            <a:lvl5pPr indent="0">
              <a:buNone/>
              <a:defRPr sz="1600" b="1"/>
            </a:lvl5pPr>
            <a:lvl6pPr indent="0">
              <a:buNone/>
              <a:defRPr sz="1600" b="1"/>
            </a:lvl6pPr>
            <a:lvl7pPr indent="0">
              <a:buNone/>
              <a:defRPr sz="1600" b="1"/>
            </a:lvl7pPr>
            <a:lvl8pPr indent="0">
              <a:buNone/>
              <a:defRPr sz="1600" b="1"/>
            </a:lvl8pPr>
            <a:lvl9pPr indent="0">
              <a:buNone/>
              <a:defRPr sz="1600" b="1"/>
            </a:lvl9pPr>
          </a:lstStyle>
          <a:p>
            <a:pPr>
              <a:spcBef>
                <a:spcPts val="0"/>
              </a:spcBef>
            </a:pPr>
            <a:r>
              <a:rPr lang="en-US" sz="1500" dirty="0">
                <a:solidFill>
                  <a:schemeClr val="bg1"/>
                </a:solidFill>
              </a:rPr>
              <a:t>Strong Jobs Pool/Provider</a:t>
            </a:r>
          </a:p>
        </p:txBody>
      </p:sp>
      <p:sp>
        <p:nvSpPr>
          <p:cNvPr id="8" name="Text Placeholder 4"/>
          <p:cNvSpPr txBox="1">
            <a:spLocks/>
          </p:cNvSpPr>
          <p:nvPr/>
        </p:nvSpPr>
        <p:spPr bwMode="gray">
          <a:xfrm>
            <a:off x="1398860" y="1879127"/>
            <a:ext cx="2049764" cy="548640"/>
          </a:xfrm>
          <a:prstGeom prst="snip1Rect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68572" tIns="34287" rIns="68572" bIns="6858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90000"/>
              <a:buNone/>
              <a:defRPr kumimoji="0" sz="2000" b="1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+mj-lt"/>
              </a:defRPr>
            </a:lvl1pPr>
            <a:lvl2pPr indent="0">
              <a:buNone/>
              <a:defRPr sz="2000" b="1"/>
            </a:lvl2pPr>
            <a:lvl3pPr indent="0">
              <a:buNone/>
              <a:defRPr b="1"/>
            </a:lvl3pPr>
            <a:lvl4pPr indent="0">
              <a:buNone/>
              <a:defRPr sz="1600" b="1"/>
            </a:lvl4pPr>
            <a:lvl5pPr indent="0">
              <a:buNone/>
              <a:defRPr sz="1600" b="1"/>
            </a:lvl5pPr>
            <a:lvl6pPr indent="0">
              <a:buNone/>
              <a:defRPr sz="1600" b="1"/>
            </a:lvl6pPr>
            <a:lvl7pPr indent="0">
              <a:buNone/>
              <a:defRPr sz="1600" b="1"/>
            </a:lvl7pPr>
            <a:lvl8pPr indent="0">
              <a:buNone/>
              <a:defRPr sz="1600" b="1"/>
            </a:lvl8pPr>
            <a:lvl9pPr indent="0">
              <a:buNone/>
              <a:defRPr sz="1600" b="1"/>
            </a:lvl9pPr>
          </a:lstStyle>
          <a:p>
            <a:pPr>
              <a:spcBef>
                <a:spcPts val="0"/>
              </a:spcBef>
            </a:pPr>
            <a:r>
              <a:rPr lang="en-US" sz="1500" dirty="0">
                <a:solidFill>
                  <a:schemeClr val="bg1"/>
                </a:solidFill>
              </a:rPr>
              <a:t>Sustainable Business Model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55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2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1" grpId="0" animBg="1"/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2931" name="Rectangle 3"/>
          <p:cNvSpPr>
            <a:spLocks noGrp="1" noChangeArrowheads="1"/>
          </p:cNvSpPr>
          <p:nvPr>
            <p:ph type="title"/>
          </p:nvPr>
        </p:nvSpPr>
        <p:spPr>
          <a:xfrm>
            <a:off x="593683" y="288770"/>
            <a:ext cx="7782673" cy="950976"/>
          </a:xfrm>
        </p:spPr>
        <p:txBody>
          <a:bodyPr/>
          <a:lstStyle/>
          <a:p>
            <a:r>
              <a:rPr lang="en-US" dirty="0"/>
              <a:t>Insurance: A Critical Factor in the Economy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1043545" y="6327623"/>
            <a:ext cx="7680960" cy="415018"/>
          </a:xfrm>
        </p:spPr>
        <p:txBody>
          <a:bodyPr/>
          <a:lstStyle/>
          <a:p>
            <a:r>
              <a:rPr lang="en-US" sz="1100" dirty="0"/>
              <a:t>Source: US Bureau of Economic Analysis </a:t>
            </a:r>
            <a:r>
              <a:rPr lang="en-US" sz="1100" dirty="0">
                <a:hlinkClick r:id="rId2"/>
              </a:rPr>
              <a:t>https://www.bea.gov/iTable/iTable.cfm?ReqID=51&amp;step=1#reqid=51&amp;step=51&amp;isuri=1&amp;5114=a&amp;5102=5</a:t>
            </a:r>
            <a:r>
              <a:rPr lang="en-US" sz="1100" dirty="0"/>
              <a:t>.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CD7E324-9E2E-4687-8C25-C919872400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4157903"/>
              </p:ext>
            </p:extLst>
          </p:nvPr>
        </p:nvGraphicFramePr>
        <p:xfrm>
          <a:off x="430823" y="1239746"/>
          <a:ext cx="8370277" cy="49306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062689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Chart bld="category"/>
        </p:bldSub>
      </p:bldGraphic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BB614431-6BE0-214C-B722-98A920F4C1E1}"/>
              </a:ext>
            </a:extLst>
          </p:cNvPr>
          <p:cNvSpPr/>
          <p:nvPr/>
        </p:nvSpPr>
        <p:spPr bwMode="gray">
          <a:xfrm>
            <a:off x="5494561" y="1164337"/>
            <a:ext cx="3649439" cy="462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0D87F04-0C21-5848-B712-E65C940EC03B}"/>
              </a:ext>
            </a:extLst>
          </p:cNvPr>
          <p:cNvSpPr/>
          <p:nvPr/>
        </p:nvSpPr>
        <p:spPr bwMode="gray">
          <a:xfrm>
            <a:off x="2010658" y="1164337"/>
            <a:ext cx="3433718" cy="462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F935F4E-AA6F-EF4F-BDA9-012A1E034850}"/>
              </a:ext>
            </a:extLst>
          </p:cNvPr>
          <p:cNvSpPr/>
          <p:nvPr/>
        </p:nvSpPr>
        <p:spPr bwMode="gray">
          <a:xfrm>
            <a:off x="0" y="1164337"/>
            <a:ext cx="1960473" cy="462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5125" name="Rectangle 7"/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sz="3200" dirty="0"/>
              <a:t>How Insurance Drives Economic Growth</a:t>
            </a:r>
            <a:endParaRPr lang="en-US" altLang="en-US" sz="3200" dirty="0"/>
          </a:p>
        </p:txBody>
      </p:sp>
      <p:sp>
        <p:nvSpPr>
          <p:cNvPr id="18" name="safety/sec">
            <a:extLst>
              <a:ext uri="{FF2B5EF4-FFF2-40B4-BE49-F238E27FC236}">
                <a16:creationId xmlns:a16="http://schemas.microsoft.com/office/drawing/2014/main" id="{5BE2086B-3934-7347-BCDD-62AD683EC6D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6619" y="1260861"/>
            <a:ext cx="1444494" cy="660716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Safety/</a:t>
            </a:r>
          </a:p>
          <a:p>
            <a:r>
              <a:rPr lang="en-US" b="1" dirty="0">
                <a:solidFill>
                  <a:schemeClr val="bg1"/>
                </a:solidFill>
              </a:rPr>
              <a:t>Security</a:t>
            </a:r>
          </a:p>
        </p:txBody>
      </p:sp>
      <p:pic>
        <p:nvPicPr>
          <p:cNvPr id="21" name="first respond">
            <a:extLst>
              <a:ext uri="{FF2B5EF4-FFF2-40B4-BE49-F238E27FC236}">
                <a16:creationId xmlns:a16="http://schemas.microsoft.com/office/drawing/2014/main" id="{2FBC2CFE-43AC-7D42-8237-D3613290A541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9842" y="1995069"/>
            <a:ext cx="1217172" cy="822960"/>
          </a:xfrm>
          <a:prstGeom prst="snip1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Insurers are financial first responders">
            <a:extLst>
              <a:ext uri="{FF2B5EF4-FFF2-40B4-BE49-F238E27FC236}">
                <a16:creationId xmlns:a16="http://schemas.microsoft.com/office/drawing/2014/main" id="{8FC95469-B5A2-1541-A82F-37101A4296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232" y="2919731"/>
            <a:ext cx="1607241" cy="747486"/>
          </a:xfrm>
        </p:spPr>
        <p:txBody>
          <a:bodyPr/>
          <a:lstStyle/>
          <a:p>
            <a:pPr marL="231775" indent="-231775">
              <a:buClr>
                <a:schemeClr val="bg1"/>
              </a:buClr>
              <a:buSzPct val="100000"/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Insurers are financial first responders</a:t>
            </a:r>
          </a:p>
        </p:txBody>
      </p:sp>
      <p:pic>
        <p:nvPicPr>
          <p:cNvPr id="27" name="cap protect">
            <a:extLst>
              <a:ext uri="{FF2B5EF4-FFF2-40B4-BE49-F238E27FC236}">
                <a16:creationId xmlns:a16="http://schemas.microsoft.com/office/drawing/2014/main" id="{C61CEAC8-C215-1F4B-A977-46CF049CF951}"/>
              </a:ext>
            </a:extLst>
          </p:cNvPr>
          <p:cNvPicPr>
            <a:picLocks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65777" y="1995069"/>
            <a:ext cx="1217172" cy="822960"/>
          </a:xfrm>
          <a:prstGeom prst="snip1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supply chain">
            <a:extLst>
              <a:ext uri="{FF2B5EF4-FFF2-40B4-BE49-F238E27FC236}">
                <a16:creationId xmlns:a16="http://schemas.microsoft.com/office/drawing/2014/main" id="{9A4881D6-6410-9943-AA6E-30F51C250AD7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76609" y="3980138"/>
            <a:ext cx="1217172" cy="822960"/>
          </a:xfrm>
          <a:prstGeom prst="snip1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comm builders">
            <a:extLst>
              <a:ext uri="{FF2B5EF4-FFF2-40B4-BE49-F238E27FC236}">
                <a16:creationId xmlns:a16="http://schemas.microsoft.com/office/drawing/2014/main" id="{B0C463CD-F1D2-F449-9B70-585A1B906CE8}"/>
              </a:ext>
            </a:extLst>
          </p:cNvPr>
          <p:cNvPicPr>
            <a:picLocks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73709" y="1995069"/>
            <a:ext cx="1217172" cy="822960"/>
          </a:xfrm>
          <a:prstGeom prst="snip1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Econ Fin Stability">
            <a:extLst>
              <a:ext uri="{FF2B5EF4-FFF2-40B4-BE49-F238E27FC236}">
                <a16:creationId xmlns:a16="http://schemas.microsoft.com/office/drawing/2014/main" id="{181FDDB7-1167-9A4E-BDA2-396CF69262DE}"/>
              </a:ext>
            </a:extLst>
          </p:cNvPr>
          <p:cNvSpPr txBox="1">
            <a:spLocks/>
          </p:cNvSpPr>
          <p:nvPr/>
        </p:nvSpPr>
        <p:spPr bwMode="gray">
          <a:xfrm>
            <a:off x="2166796" y="1255439"/>
            <a:ext cx="3015084" cy="666139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noAutofit/>
          </a:bodyPr>
          <a:lstStyle>
            <a:lvl1pPr mar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337DBE"/>
              </a:buClr>
              <a:buSzPct val="77000"/>
              <a:buFont typeface="Wingdings 3" panose="05040102010807070707" pitchFamily="18" charset="2"/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marL="566928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337DBE"/>
              </a:buClr>
              <a:buFont typeface="Wingdings" panose="05000000000000000000" pitchFamily="2" charset="2"/>
              <a:buChar char=""/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337DBE"/>
              </a:buClr>
              <a:buFont typeface="Arial" pitchFamily="34" charset="0"/>
              <a:buChar char="–"/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252728" indent="-219456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337DBE"/>
              </a:buClr>
              <a:buFont typeface="Wingdings" pitchFamily="2" charset="2"/>
              <a:buChar char="§"/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1328" indent="-173736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337DBE"/>
              </a:buClr>
              <a:buFont typeface="Arial" pitchFamily="34" charset="0"/>
              <a:buChar char="»"/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Economic/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Financial Stability</a:t>
            </a:r>
          </a:p>
        </p:txBody>
      </p:sp>
      <p:sp>
        <p:nvSpPr>
          <p:cNvPr id="31" name="Development">
            <a:extLst>
              <a:ext uri="{FF2B5EF4-FFF2-40B4-BE49-F238E27FC236}">
                <a16:creationId xmlns:a16="http://schemas.microsoft.com/office/drawing/2014/main" id="{502F0457-4C62-5944-A9A7-7A75FA8A41A0}"/>
              </a:ext>
            </a:extLst>
          </p:cNvPr>
          <p:cNvSpPr txBox="1">
            <a:spLocks/>
          </p:cNvSpPr>
          <p:nvPr/>
        </p:nvSpPr>
        <p:spPr bwMode="gray">
          <a:xfrm>
            <a:off x="5657052" y="1555897"/>
            <a:ext cx="3665048" cy="39108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noAutofit/>
          </a:bodyPr>
          <a:lstStyle>
            <a:lvl1pPr mar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337DBE"/>
              </a:buClr>
              <a:buSzPct val="77000"/>
              <a:buFont typeface="Wingdings 3" panose="05040102010807070707" pitchFamily="18" charset="2"/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marL="566928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337DBE"/>
              </a:buClr>
              <a:buFont typeface="Wingdings" panose="05000000000000000000" pitchFamily="2" charset="2"/>
              <a:buChar char=""/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337DBE"/>
              </a:buClr>
              <a:buFont typeface="Arial" pitchFamily="34" charset="0"/>
              <a:buChar char="–"/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252728" indent="-219456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337DBE"/>
              </a:buClr>
              <a:buFont typeface="Wingdings" pitchFamily="2" charset="2"/>
              <a:buChar char="§"/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1328" indent="-173736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337DBE"/>
              </a:buClr>
              <a:buFont typeface="Arial" pitchFamily="34" charset="0"/>
              <a:buChar char="»"/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Development</a:t>
            </a:r>
          </a:p>
        </p:txBody>
      </p:sp>
      <p:sp>
        <p:nvSpPr>
          <p:cNvPr id="32" name="Insurers are risk mitigators">
            <a:extLst>
              <a:ext uri="{FF2B5EF4-FFF2-40B4-BE49-F238E27FC236}">
                <a16:creationId xmlns:a16="http://schemas.microsoft.com/office/drawing/2014/main" id="{77976864-E09F-1840-839A-5E0CAD28981B}"/>
              </a:ext>
            </a:extLst>
          </p:cNvPr>
          <p:cNvSpPr txBox="1">
            <a:spLocks/>
          </p:cNvSpPr>
          <p:nvPr/>
        </p:nvSpPr>
        <p:spPr bwMode="gray">
          <a:xfrm>
            <a:off x="353232" y="4923971"/>
            <a:ext cx="1607241" cy="743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92608" indent="-292608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28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728" indent="-219456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173736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indent="-231775">
              <a:buClr>
                <a:schemeClr val="bg1"/>
              </a:buClr>
              <a:buSzPct val="100000"/>
              <a:buFont typeface="+mj-lt"/>
              <a:buAutoNum type="arabicPeriod" startAt="2"/>
            </a:pPr>
            <a:r>
              <a:rPr lang="en-US" sz="1600" dirty="0">
                <a:solidFill>
                  <a:schemeClr val="bg1"/>
                </a:solidFill>
              </a:rPr>
              <a:t>Insurers 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are risk </a:t>
            </a:r>
            <a:r>
              <a:rPr lang="en-US" sz="1600" dirty="0" err="1">
                <a:solidFill>
                  <a:schemeClr val="bg1"/>
                </a:solidFill>
              </a:rPr>
              <a:t>mitigators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3" name="Insurers are capital protectors">
            <a:extLst>
              <a:ext uri="{FF2B5EF4-FFF2-40B4-BE49-F238E27FC236}">
                <a16:creationId xmlns:a16="http://schemas.microsoft.com/office/drawing/2014/main" id="{6708C465-ADDF-624E-8E15-1F4585F6D82C}"/>
              </a:ext>
            </a:extLst>
          </p:cNvPr>
          <p:cNvSpPr txBox="1">
            <a:spLocks/>
          </p:cNvSpPr>
          <p:nvPr/>
        </p:nvSpPr>
        <p:spPr bwMode="gray">
          <a:xfrm>
            <a:off x="2172310" y="2919731"/>
            <a:ext cx="1542045" cy="7474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92608" indent="-292608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28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728" indent="-219456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173736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indent="-231775">
              <a:buClr>
                <a:schemeClr val="bg1"/>
              </a:buClr>
              <a:buSzPct val="100000"/>
              <a:buFont typeface="+mj-lt"/>
              <a:buAutoNum type="arabicPeriod" startAt="3"/>
            </a:pPr>
            <a:r>
              <a:rPr lang="en-US" sz="1600" dirty="0">
                <a:solidFill>
                  <a:schemeClr val="bg1"/>
                </a:solidFill>
              </a:rPr>
              <a:t>Insurers are capital protectors</a:t>
            </a:r>
          </a:p>
        </p:txBody>
      </p:sp>
      <p:sp>
        <p:nvSpPr>
          <p:cNvPr id="34" name="Insurers are credit facilitators">
            <a:extLst>
              <a:ext uri="{FF2B5EF4-FFF2-40B4-BE49-F238E27FC236}">
                <a16:creationId xmlns:a16="http://schemas.microsoft.com/office/drawing/2014/main" id="{786AD6C2-EE10-0A4F-AB00-AD1242641D70}"/>
              </a:ext>
            </a:extLst>
          </p:cNvPr>
          <p:cNvSpPr txBox="1">
            <a:spLocks/>
          </p:cNvSpPr>
          <p:nvPr/>
        </p:nvSpPr>
        <p:spPr bwMode="gray">
          <a:xfrm>
            <a:off x="7371067" y="4923971"/>
            <a:ext cx="1508072" cy="7474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92608" indent="-292608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28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728" indent="-219456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173736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indent="-231775">
              <a:buClr>
                <a:schemeClr val="bg1"/>
              </a:buClr>
              <a:buSzPct val="100000"/>
              <a:buFont typeface="+mj-lt"/>
              <a:buAutoNum type="arabicPeriod" startAt="10"/>
            </a:pPr>
            <a:r>
              <a:rPr lang="en-US" sz="1600" dirty="0">
                <a:solidFill>
                  <a:schemeClr val="bg1"/>
                </a:solidFill>
              </a:rPr>
              <a:t>Insurers are credit facilitators</a:t>
            </a:r>
          </a:p>
        </p:txBody>
      </p:sp>
      <p:pic>
        <p:nvPicPr>
          <p:cNvPr id="35" name="infrastructure">
            <a:extLst>
              <a:ext uri="{FF2B5EF4-FFF2-40B4-BE49-F238E27FC236}">
                <a16:creationId xmlns:a16="http://schemas.microsoft.com/office/drawing/2014/main" id="{DA7BBC22-BE2B-1B4F-87C3-4AE680C48361}"/>
              </a:ext>
            </a:extLst>
          </p:cNvPr>
          <p:cNvPicPr>
            <a:picLocks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64195" y="1987924"/>
            <a:ext cx="1217172" cy="821343"/>
          </a:xfrm>
          <a:prstGeom prst="snip1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risk mit">
            <a:extLst>
              <a:ext uri="{FF2B5EF4-FFF2-40B4-BE49-F238E27FC236}">
                <a16:creationId xmlns:a16="http://schemas.microsoft.com/office/drawing/2014/main" id="{5A12F6C0-86B0-C64C-BC87-CEF3CAC553D7}"/>
              </a:ext>
            </a:extLst>
          </p:cNvPr>
          <p:cNvPicPr>
            <a:picLocks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88" b="-1"/>
          <a:stretch/>
        </p:blipFill>
        <p:spPr bwMode="auto">
          <a:xfrm>
            <a:off x="465719" y="3980138"/>
            <a:ext cx="1165417" cy="822960"/>
          </a:xfrm>
          <a:prstGeom prst="snip1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social policy">
            <a:extLst>
              <a:ext uri="{FF2B5EF4-FFF2-40B4-BE49-F238E27FC236}">
                <a16:creationId xmlns:a16="http://schemas.microsoft.com/office/drawing/2014/main" id="{02CB85FA-197C-0941-BDD2-2CD337705865}"/>
              </a:ext>
            </a:extLst>
          </p:cNvPr>
          <p:cNvPicPr>
            <a:picLocks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25581" y="1987924"/>
            <a:ext cx="1217172" cy="822960"/>
          </a:xfrm>
          <a:prstGeom prst="snip1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cap infusers">
            <a:extLst>
              <a:ext uri="{FF2B5EF4-FFF2-40B4-BE49-F238E27FC236}">
                <a16:creationId xmlns:a16="http://schemas.microsoft.com/office/drawing/2014/main" id="{0E9C92F0-6C26-7C4D-BBE1-53F17DD89741}"/>
              </a:ext>
            </a:extLst>
          </p:cNvPr>
          <p:cNvPicPr>
            <a:picLocks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22373" y="3980138"/>
            <a:ext cx="1217172" cy="822960"/>
          </a:xfrm>
          <a:prstGeom prst="snip1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innovation cat">
            <a:extLst>
              <a:ext uri="{FF2B5EF4-FFF2-40B4-BE49-F238E27FC236}">
                <a16:creationId xmlns:a16="http://schemas.microsoft.com/office/drawing/2014/main" id="{8D8038B7-E4A7-2749-B7E7-4C67DDA2B1BD}"/>
              </a:ext>
            </a:extLst>
          </p:cNvPr>
          <p:cNvPicPr>
            <a:picLocks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81184" y="3980138"/>
            <a:ext cx="1216152" cy="822960"/>
          </a:xfrm>
          <a:prstGeom prst="snip1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credit facilitators">
            <a:extLst>
              <a:ext uri="{FF2B5EF4-FFF2-40B4-BE49-F238E27FC236}">
                <a16:creationId xmlns:a16="http://schemas.microsoft.com/office/drawing/2014/main" id="{A1200F33-9A0E-914A-B4F1-28A74B95ECC4}"/>
              </a:ext>
            </a:extLst>
          </p:cNvPr>
          <p:cNvPicPr>
            <a:picLocks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72642" y="3980138"/>
            <a:ext cx="1217172" cy="811448"/>
          </a:xfrm>
          <a:prstGeom prst="snip1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Insurance sustains the supply chain">
            <a:extLst>
              <a:ext uri="{FF2B5EF4-FFF2-40B4-BE49-F238E27FC236}">
                <a16:creationId xmlns:a16="http://schemas.microsoft.com/office/drawing/2014/main" id="{7E2164E5-3015-384E-9A81-CB952240D071}"/>
              </a:ext>
            </a:extLst>
          </p:cNvPr>
          <p:cNvSpPr txBox="1">
            <a:spLocks/>
          </p:cNvSpPr>
          <p:nvPr/>
        </p:nvSpPr>
        <p:spPr bwMode="gray">
          <a:xfrm>
            <a:off x="2175583" y="4904800"/>
            <a:ext cx="1580410" cy="7474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92608" indent="-292608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28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728" indent="-219456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173736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indent="-231775">
              <a:buClr>
                <a:schemeClr val="bg1"/>
              </a:buClr>
              <a:buSzPct val="100000"/>
              <a:buFont typeface="+mj-lt"/>
              <a:buAutoNum type="arabicPeriod" startAt="5"/>
            </a:pPr>
            <a:r>
              <a:rPr lang="en-US" sz="1600" dirty="0">
                <a:solidFill>
                  <a:schemeClr val="bg1"/>
                </a:solidFill>
              </a:rPr>
              <a:t>Insurance sustains the supply chain</a:t>
            </a:r>
          </a:p>
        </p:txBody>
      </p:sp>
      <p:sp>
        <p:nvSpPr>
          <p:cNvPr id="43" name="Insurance is a partner in social policy">
            <a:extLst>
              <a:ext uri="{FF2B5EF4-FFF2-40B4-BE49-F238E27FC236}">
                <a16:creationId xmlns:a16="http://schemas.microsoft.com/office/drawing/2014/main" id="{CBBB1840-589E-234E-BD62-4C6BF26C3E1D}"/>
              </a:ext>
            </a:extLst>
          </p:cNvPr>
          <p:cNvSpPr txBox="1">
            <a:spLocks/>
          </p:cNvSpPr>
          <p:nvPr/>
        </p:nvSpPr>
        <p:spPr bwMode="gray">
          <a:xfrm>
            <a:off x="3832114" y="2931757"/>
            <a:ext cx="1542045" cy="7474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92608" indent="-292608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28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728" indent="-219456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173736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indent="-231775">
              <a:buClr>
                <a:schemeClr val="bg1"/>
              </a:buClr>
              <a:buSzPct val="100000"/>
              <a:buFont typeface="+mj-lt"/>
              <a:buAutoNum type="arabicPeriod" startAt="4"/>
            </a:pPr>
            <a:r>
              <a:rPr lang="en-US" sz="1600" dirty="0">
                <a:solidFill>
                  <a:schemeClr val="bg1"/>
                </a:solidFill>
              </a:rPr>
              <a:t>Insurance is a partner in social policy</a:t>
            </a:r>
          </a:p>
        </p:txBody>
      </p:sp>
      <p:sp>
        <p:nvSpPr>
          <p:cNvPr id="44" name="Insurers are capital infusers">
            <a:extLst>
              <a:ext uri="{FF2B5EF4-FFF2-40B4-BE49-F238E27FC236}">
                <a16:creationId xmlns:a16="http://schemas.microsoft.com/office/drawing/2014/main" id="{1D8BCE79-FF6D-FF42-B4E1-7568B3FDC9C3}"/>
              </a:ext>
            </a:extLst>
          </p:cNvPr>
          <p:cNvSpPr txBox="1">
            <a:spLocks/>
          </p:cNvSpPr>
          <p:nvPr/>
        </p:nvSpPr>
        <p:spPr bwMode="gray">
          <a:xfrm>
            <a:off x="3821349" y="4923971"/>
            <a:ext cx="1580410" cy="7474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92608" indent="-292608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28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728" indent="-219456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173736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indent="-231775">
              <a:buClr>
                <a:schemeClr val="bg1"/>
              </a:buClr>
              <a:buSzPct val="100000"/>
              <a:buFont typeface="+mj-lt"/>
              <a:buAutoNum type="arabicPeriod" startAt="6"/>
            </a:pPr>
            <a:r>
              <a:rPr lang="en-US" sz="1600" dirty="0">
                <a:solidFill>
                  <a:schemeClr val="bg1"/>
                </a:solidFill>
              </a:rPr>
              <a:t>Insurers are capital infusers</a:t>
            </a:r>
          </a:p>
        </p:txBody>
      </p:sp>
      <p:sp>
        <p:nvSpPr>
          <p:cNvPr id="45" name="Insurers are community builders">
            <a:extLst>
              <a:ext uri="{FF2B5EF4-FFF2-40B4-BE49-F238E27FC236}">
                <a16:creationId xmlns:a16="http://schemas.microsoft.com/office/drawing/2014/main" id="{C2D48BE0-5A8A-814A-96F1-8004CC7D19D1}"/>
              </a:ext>
            </a:extLst>
          </p:cNvPr>
          <p:cNvSpPr txBox="1">
            <a:spLocks/>
          </p:cNvSpPr>
          <p:nvPr/>
        </p:nvSpPr>
        <p:spPr bwMode="gray">
          <a:xfrm>
            <a:off x="5684021" y="2919731"/>
            <a:ext cx="1594242" cy="7474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92608" indent="-292608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28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728" indent="-219456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173736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indent="-231775">
              <a:buClr>
                <a:schemeClr val="bg1"/>
              </a:buClr>
              <a:buSzPct val="100000"/>
              <a:buFont typeface="+mj-lt"/>
              <a:buAutoNum type="arabicPeriod" startAt="7"/>
            </a:pPr>
            <a:r>
              <a:rPr lang="en-US" sz="1600" dirty="0">
                <a:solidFill>
                  <a:schemeClr val="bg1"/>
                </a:solidFill>
              </a:rPr>
              <a:t>Insurers are community builders</a:t>
            </a:r>
          </a:p>
        </p:txBody>
      </p:sp>
      <p:sp>
        <p:nvSpPr>
          <p:cNvPr id="46" name="Insurance enables infrastructure improvements">
            <a:extLst>
              <a:ext uri="{FF2B5EF4-FFF2-40B4-BE49-F238E27FC236}">
                <a16:creationId xmlns:a16="http://schemas.microsoft.com/office/drawing/2014/main" id="{D55B4F01-734E-8240-B969-AB7B606E4702}"/>
              </a:ext>
            </a:extLst>
          </p:cNvPr>
          <p:cNvSpPr txBox="1">
            <a:spLocks/>
          </p:cNvSpPr>
          <p:nvPr/>
        </p:nvSpPr>
        <p:spPr bwMode="gray">
          <a:xfrm>
            <a:off x="7377373" y="2917534"/>
            <a:ext cx="1716461" cy="7474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92608" indent="-292608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28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728" indent="-219456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173736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indent="-231775">
              <a:buClr>
                <a:schemeClr val="bg1"/>
              </a:buClr>
              <a:buSzPct val="100000"/>
              <a:buFont typeface="+mj-lt"/>
              <a:buAutoNum type="arabicPeriod" startAt="8"/>
            </a:pPr>
            <a:r>
              <a:rPr lang="en-US" sz="1600" dirty="0">
                <a:solidFill>
                  <a:schemeClr val="bg1"/>
                </a:solidFill>
              </a:rPr>
              <a:t>Insurance enables infrastructure improvements</a:t>
            </a:r>
          </a:p>
        </p:txBody>
      </p:sp>
      <p:sp>
        <p:nvSpPr>
          <p:cNvPr id="47" name="Insurers are innovation catalysts">
            <a:extLst>
              <a:ext uri="{FF2B5EF4-FFF2-40B4-BE49-F238E27FC236}">
                <a16:creationId xmlns:a16="http://schemas.microsoft.com/office/drawing/2014/main" id="{F9F6B8A0-A2CD-A547-AD2D-64830AD76017}"/>
              </a:ext>
            </a:extLst>
          </p:cNvPr>
          <p:cNvSpPr txBox="1">
            <a:spLocks/>
          </p:cNvSpPr>
          <p:nvPr/>
        </p:nvSpPr>
        <p:spPr bwMode="gray">
          <a:xfrm>
            <a:off x="5678589" y="4916796"/>
            <a:ext cx="1508072" cy="7474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92608" indent="-292608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28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728" indent="-219456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173736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indent="-231775">
              <a:buClr>
                <a:schemeClr val="bg1"/>
              </a:buClr>
              <a:buSzPct val="100000"/>
              <a:buFont typeface="+mj-lt"/>
              <a:buAutoNum type="arabicPeriod" startAt="9"/>
            </a:pPr>
            <a:r>
              <a:rPr lang="en-US" sz="1600" dirty="0">
                <a:solidFill>
                  <a:schemeClr val="bg1"/>
                </a:solidFill>
              </a:rPr>
              <a:t>Insurers are innovation catalysts</a:t>
            </a:r>
          </a:p>
        </p:txBody>
      </p:sp>
    </p:spTree>
    <p:extLst>
      <p:ext uri="{BB962C8B-B14F-4D97-AF65-F5344CB8AC3E}">
        <p14:creationId xmlns:p14="http://schemas.microsoft.com/office/powerpoint/2010/main" val="208039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49" grpId="0" animBg="1"/>
      <p:bldP spid="48" grpId="0" animBg="1"/>
      <p:bldP spid="18" grpId="0" uiExpand="1"/>
      <p:bldP spid="25" grpId="0" build="p"/>
      <p:bldP spid="30" grpId="0"/>
      <p:bldP spid="31" grpId="0"/>
      <p:bldP spid="32" grpId="0"/>
      <p:bldP spid="33" grpId="0"/>
      <p:bldP spid="34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85800" y="4098867"/>
            <a:ext cx="5920831" cy="671338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668339" y="4857177"/>
            <a:ext cx="5148388" cy="415498"/>
          </a:xfrm>
        </p:spPr>
        <p:txBody>
          <a:bodyPr/>
          <a:lstStyle/>
          <a:p>
            <a:r>
              <a:rPr lang="en-US" sz="2400" dirty="0" err="1">
                <a:solidFill>
                  <a:srgbClr val="153B65"/>
                </a:solidFill>
              </a:rPr>
              <a:t>www.iii.org</a:t>
            </a:r>
            <a:endParaRPr lang="en-US" sz="2400" dirty="0">
              <a:solidFill>
                <a:srgbClr val="153B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716688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Object 17" hidden="1">
            <a:extLst>
              <a:ext uri="{FF2B5EF4-FFF2-40B4-BE49-F238E27FC236}">
                <a16:creationId xmlns:a16="http://schemas.microsoft.com/office/drawing/2014/main" id="{BCCA1391-3E38-4112-B420-7357C4BAE5C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2"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18" name="Object 17" hidden="1">
                        <a:extLst>
                          <a:ext uri="{FF2B5EF4-FFF2-40B4-BE49-F238E27FC236}">
                            <a16:creationId xmlns:a16="http://schemas.microsoft.com/office/drawing/2014/main" id="{BCCA1391-3E38-4112-B420-7357C4BAE5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8DFC4D0-7385-4C06-8AEF-F10670CA2E37}"/>
              </a:ext>
            </a:extLst>
          </p:cNvPr>
          <p:cNvCxnSpPr>
            <a:cxnSpLocks/>
          </p:cNvCxnSpPr>
          <p:nvPr/>
        </p:nvCxnSpPr>
        <p:spPr>
          <a:xfrm>
            <a:off x="819230" y="3896078"/>
            <a:ext cx="5832254" cy="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>
            <a:extLst>
              <a:ext uri="{FF2B5EF4-FFF2-40B4-BE49-F238E27FC236}">
                <a16:creationId xmlns:a16="http://schemas.microsoft.com/office/drawing/2014/main" id="{C4D6C54D-AD99-4790-907F-C9D511D4AA75}"/>
              </a:ext>
            </a:extLst>
          </p:cNvPr>
          <p:cNvSpPr txBox="1"/>
          <p:nvPr/>
        </p:nvSpPr>
        <p:spPr bwMode="gray">
          <a:xfrm>
            <a:off x="4176808" y="4304884"/>
            <a:ext cx="153479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/>
              <a:t>Political Risk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C2ED5B6E-7C6D-4938-A077-C6F124CC86F2}"/>
              </a:ext>
            </a:extLst>
          </p:cNvPr>
          <p:cNvGrpSpPr/>
          <p:nvPr/>
        </p:nvGrpSpPr>
        <p:grpSpPr>
          <a:xfrm>
            <a:off x="1027276" y="2989026"/>
            <a:ext cx="2048988" cy="411480"/>
            <a:chOff x="811581" y="3369066"/>
            <a:chExt cx="2048988" cy="411480"/>
          </a:xfrm>
        </p:grpSpPr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91EE89F9-B162-4DDF-BE6A-09DC9816CE1F}"/>
                </a:ext>
              </a:extLst>
            </p:cNvPr>
            <p:cNvSpPr txBox="1"/>
            <p:nvPr/>
          </p:nvSpPr>
          <p:spPr bwMode="gray">
            <a:xfrm>
              <a:off x="811581" y="3405529"/>
              <a:ext cx="161145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dirty="0"/>
                <a:t>Pandemic Risk</a:t>
              </a:r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E0220382-2843-4357-9735-7237C110752F}"/>
                </a:ext>
              </a:extLst>
            </p:cNvPr>
            <p:cNvGrpSpPr/>
            <p:nvPr/>
          </p:nvGrpSpPr>
          <p:grpSpPr>
            <a:xfrm>
              <a:off x="2449089" y="3369066"/>
              <a:ext cx="411480" cy="411480"/>
              <a:chOff x="2576229" y="3369066"/>
              <a:chExt cx="411480" cy="411480"/>
            </a:xfrm>
          </p:grpSpPr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F30AAAF3-2604-474B-853A-33F6862C8DDC}"/>
                  </a:ext>
                </a:extLst>
              </p:cNvPr>
              <p:cNvSpPr/>
              <p:nvPr/>
            </p:nvSpPr>
            <p:spPr>
              <a:xfrm>
                <a:off x="2576229" y="3369066"/>
                <a:ext cx="411480" cy="41148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>
                <a:spAutoFit/>
              </a:bodyPr>
              <a:lstStyle/>
              <a:p>
                <a:pPr algn="ctr">
                  <a:spcBef>
                    <a:spcPct val="20000"/>
                  </a:spcBef>
                </a:pPr>
                <a:endParaRPr lang="en-US" sz="2000" dirty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E02801C7-AAFD-45DF-BCB2-4F301D9683C8}"/>
                  </a:ext>
                </a:extLst>
              </p:cNvPr>
              <p:cNvGrpSpPr/>
              <p:nvPr/>
            </p:nvGrpSpPr>
            <p:grpSpPr>
              <a:xfrm>
                <a:off x="2610280" y="3410214"/>
                <a:ext cx="343379" cy="329184"/>
                <a:chOff x="5623445" y="4419695"/>
                <a:chExt cx="343379" cy="329184"/>
              </a:xfrm>
            </p:grpSpPr>
            <p:sp>
              <p:nvSpPr>
                <p:cNvPr id="212" name="Oval 211">
                  <a:extLst>
                    <a:ext uri="{FF2B5EF4-FFF2-40B4-BE49-F238E27FC236}">
                      <a16:creationId xmlns:a16="http://schemas.microsoft.com/office/drawing/2014/main" id="{101A26CC-1B1D-4B8A-8F65-70EB9A25D42D}"/>
                    </a:ext>
                  </a:extLst>
                </p:cNvPr>
                <p:cNvSpPr/>
                <p:nvPr/>
              </p:nvSpPr>
              <p:spPr>
                <a:xfrm>
                  <a:off x="5623445" y="4419695"/>
                  <a:ext cx="325690" cy="325690"/>
                </a:xfrm>
                <a:prstGeom prst="ellipse">
                  <a:avLst/>
                </a:prstGeom>
                <a:solidFill>
                  <a:srgbClr val="13407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 anchorCtr="0">
                  <a:spAutoFit/>
                </a:bodyPr>
                <a:lstStyle/>
                <a:p>
                  <a:pPr algn="ctr">
                    <a:spcBef>
                      <a:spcPct val="20000"/>
                    </a:spcBef>
                  </a:pPr>
                  <a:endParaRPr lang="en-US" sz="20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3" name="Chord 212">
                  <a:extLst>
                    <a:ext uri="{FF2B5EF4-FFF2-40B4-BE49-F238E27FC236}">
                      <a16:creationId xmlns:a16="http://schemas.microsoft.com/office/drawing/2014/main" id="{9A055673-1549-495E-B8BB-ABF756152148}"/>
                    </a:ext>
                  </a:extLst>
                </p:cNvPr>
                <p:cNvSpPr/>
                <p:nvPr/>
              </p:nvSpPr>
              <p:spPr>
                <a:xfrm rot="10800000">
                  <a:off x="5637640" y="4419695"/>
                  <a:ext cx="329184" cy="329184"/>
                </a:xfrm>
                <a:prstGeom prst="chord">
                  <a:avLst>
                    <a:gd name="adj1" fmla="val 5374434"/>
                    <a:gd name="adj2" fmla="val 16200000"/>
                  </a:avLst>
                </a:prstGeom>
                <a:solidFill>
                  <a:srgbClr val="A6DCF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 anchorCtr="0">
                  <a:spAutoFit/>
                </a:bodyPr>
                <a:lstStyle/>
                <a:p>
                  <a:pPr algn="ctr">
                    <a:spcBef>
                      <a:spcPct val="20000"/>
                    </a:spcBef>
                  </a:pPr>
                  <a:endParaRPr lang="en-US" sz="2000" dirty="0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D8DC2CAF-0E79-448B-8055-7F1AFC76D7D0}"/>
              </a:ext>
            </a:extLst>
          </p:cNvPr>
          <p:cNvSpPr txBox="1"/>
          <p:nvPr/>
        </p:nvSpPr>
        <p:spPr bwMode="gray">
          <a:xfrm>
            <a:off x="7235420" y="1705500"/>
            <a:ext cx="1210900" cy="319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1600" b="1" dirty="0"/>
              <a:t>Audiences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CD84ABC0-4CDA-4776-BEE0-F4554046FC31}"/>
              </a:ext>
            </a:extLst>
          </p:cNvPr>
          <p:cNvGrpSpPr/>
          <p:nvPr/>
        </p:nvGrpSpPr>
        <p:grpSpPr>
          <a:xfrm>
            <a:off x="7350594" y="2883348"/>
            <a:ext cx="980553" cy="338554"/>
            <a:chOff x="7350594" y="2895061"/>
            <a:chExt cx="980553" cy="33855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FE4AB9B-37BE-4121-BF3D-B111A211A29A}"/>
                </a:ext>
              </a:extLst>
            </p:cNvPr>
            <p:cNvSpPr txBox="1"/>
            <p:nvPr/>
          </p:nvSpPr>
          <p:spPr bwMode="gray">
            <a:xfrm>
              <a:off x="7721015" y="2895061"/>
              <a:ext cx="61013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/>
                <a:t>B2G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27FD185-B29E-4406-9F71-B8D69E3BBC77}"/>
                </a:ext>
              </a:extLst>
            </p:cNvPr>
            <p:cNvSpPr/>
            <p:nvPr/>
          </p:nvSpPr>
          <p:spPr>
            <a:xfrm>
              <a:off x="7350594" y="2901493"/>
              <a:ext cx="325690" cy="325690"/>
            </a:xfrm>
            <a:prstGeom prst="ellipse">
              <a:avLst/>
            </a:prstGeom>
            <a:solidFill>
              <a:srgbClr val="1340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>
              <a:spAutoFit/>
            </a:bodyPr>
            <a:lstStyle/>
            <a:p>
              <a:pPr algn="ctr">
                <a:spcBef>
                  <a:spcPct val="20000"/>
                </a:spcBef>
              </a:pPr>
              <a:endParaRPr lang="en-US" sz="20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A84F066-085C-4848-9246-C32671C30877}"/>
              </a:ext>
            </a:extLst>
          </p:cNvPr>
          <p:cNvGrpSpPr/>
          <p:nvPr/>
        </p:nvGrpSpPr>
        <p:grpSpPr>
          <a:xfrm>
            <a:off x="7349720" y="3289969"/>
            <a:ext cx="1693744" cy="584775"/>
            <a:chOff x="7349720" y="3197059"/>
            <a:chExt cx="1693744" cy="584775"/>
          </a:xfrm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C8C97544-D89B-4544-A6DC-FCDEBB12C542}"/>
                </a:ext>
              </a:extLst>
            </p:cNvPr>
            <p:cNvSpPr/>
            <p:nvPr/>
          </p:nvSpPr>
          <p:spPr>
            <a:xfrm>
              <a:off x="7349720" y="3324481"/>
              <a:ext cx="325690" cy="32569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>
              <a:spAutoFit/>
            </a:bodyPr>
            <a:lstStyle/>
            <a:p>
              <a:pPr algn="ctr">
                <a:spcBef>
                  <a:spcPct val="20000"/>
                </a:spcBef>
              </a:pP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C8B27D92-2FDD-46B4-8340-F7CDC64501E9}"/>
                </a:ext>
              </a:extLst>
            </p:cNvPr>
            <p:cNvSpPr txBox="1"/>
            <p:nvPr/>
          </p:nvSpPr>
          <p:spPr bwMode="gray">
            <a:xfrm>
              <a:off x="7729052" y="3197059"/>
              <a:ext cx="131441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/>
                <a:t>Strategic Initiative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790AA26-6CAD-405F-AAF1-94508E938618}"/>
              </a:ext>
            </a:extLst>
          </p:cNvPr>
          <p:cNvGrpSpPr/>
          <p:nvPr/>
        </p:nvGrpSpPr>
        <p:grpSpPr>
          <a:xfrm>
            <a:off x="7349720" y="2470470"/>
            <a:ext cx="982300" cy="344810"/>
            <a:chOff x="7425348" y="2489029"/>
            <a:chExt cx="982300" cy="34481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3F14B10-B360-469B-9C30-346E7E668CCE}"/>
                </a:ext>
              </a:extLst>
            </p:cNvPr>
            <p:cNvSpPr txBox="1"/>
            <p:nvPr/>
          </p:nvSpPr>
          <p:spPr bwMode="gray">
            <a:xfrm>
              <a:off x="7797516" y="2489029"/>
              <a:ext cx="61013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/>
                <a:t>B2C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69E3F46-A574-4025-81CF-B37685D08EC1}"/>
                </a:ext>
              </a:extLst>
            </p:cNvPr>
            <p:cNvSpPr/>
            <p:nvPr/>
          </p:nvSpPr>
          <p:spPr>
            <a:xfrm>
              <a:off x="7425348" y="2504655"/>
              <a:ext cx="329184" cy="329184"/>
            </a:xfrm>
            <a:prstGeom prst="ellipse">
              <a:avLst/>
            </a:prstGeom>
            <a:solidFill>
              <a:srgbClr val="F693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>
              <a:spAutoFit/>
            </a:bodyPr>
            <a:lstStyle/>
            <a:p>
              <a:pPr algn="ctr">
                <a:spcBef>
                  <a:spcPct val="20000"/>
                </a:spcBef>
              </a:pPr>
              <a:endParaRPr lang="en-US" sz="20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3D1DC32-643A-4547-9095-ADDC55AFC434}"/>
              </a:ext>
            </a:extLst>
          </p:cNvPr>
          <p:cNvGrpSpPr/>
          <p:nvPr/>
        </p:nvGrpSpPr>
        <p:grpSpPr>
          <a:xfrm>
            <a:off x="7349720" y="2060838"/>
            <a:ext cx="982300" cy="341564"/>
            <a:chOff x="7425348" y="2075762"/>
            <a:chExt cx="982300" cy="34156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917579B-6BE5-4C98-BC9F-621C003F8108}"/>
                </a:ext>
              </a:extLst>
            </p:cNvPr>
            <p:cNvSpPr txBox="1"/>
            <p:nvPr/>
          </p:nvSpPr>
          <p:spPr bwMode="gray">
            <a:xfrm>
              <a:off x="7797516" y="2078772"/>
              <a:ext cx="61013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/>
                <a:t>B2B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1F9E196-EFFB-48C5-A3E9-3B1BF15F30A8}"/>
                </a:ext>
              </a:extLst>
            </p:cNvPr>
            <p:cNvSpPr/>
            <p:nvPr/>
          </p:nvSpPr>
          <p:spPr>
            <a:xfrm>
              <a:off x="7425348" y="2075762"/>
              <a:ext cx="329184" cy="329184"/>
            </a:xfrm>
            <a:prstGeom prst="ellipse">
              <a:avLst/>
            </a:prstGeom>
            <a:solidFill>
              <a:srgbClr val="A6DC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>
              <a:spAutoFit/>
            </a:bodyPr>
            <a:lstStyle/>
            <a:p>
              <a:pPr algn="ctr">
                <a:spcBef>
                  <a:spcPct val="20000"/>
                </a:spcBef>
              </a:pPr>
              <a:endParaRPr lang="en-US" sz="20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71E7D12-6643-4A7D-993C-B59039FFE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2018 I.I.I. Issue Focus Areas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C0A1F8-CB32-4C36-A286-1BAA0A0E1B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400" dirty="0"/>
              <a:t>Mapping Where Our Issues Stand As We Approach Q3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296D35-5173-47C9-8CCD-F616FDF7F2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23CAF97-7071-413C-8DCB-0A83BE15A316}"/>
              </a:ext>
            </a:extLst>
          </p:cNvPr>
          <p:cNvSpPr txBox="1"/>
          <p:nvPr/>
        </p:nvSpPr>
        <p:spPr bwMode="gray">
          <a:xfrm>
            <a:off x="801130" y="1701329"/>
            <a:ext cx="82145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600" b="1" i="1" dirty="0"/>
              <a:t>Inform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8718F62-2C5D-4339-902F-562C33ED9B71}"/>
              </a:ext>
            </a:extLst>
          </p:cNvPr>
          <p:cNvSpPr txBox="1"/>
          <p:nvPr/>
        </p:nvSpPr>
        <p:spPr bwMode="gray">
          <a:xfrm>
            <a:off x="3725669" y="1701329"/>
            <a:ext cx="82145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600" b="1" i="1" dirty="0"/>
              <a:t>Own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3AD46EE-A901-403D-BE62-E09621770C31}"/>
              </a:ext>
            </a:extLst>
          </p:cNvPr>
          <p:cNvSpPr txBox="1"/>
          <p:nvPr/>
        </p:nvSpPr>
        <p:spPr bwMode="gray">
          <a:xfrm>
            <a:off x="819230" y="3901442"/>
            <a:ext cx="109229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600" b="1" i="1" dirty="0"/>
              <a:t>Manage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7398383-B55F-4290-93FC-266EBA270B5E}"/>
              </a:ext>
            </a:extLst>
          </p:cNvPr>
          <p:cNvSpPr txBox="1"/>
          <p:nvPr/>
        </p:nvSpPr>
        <p:spPr bwMode="gray">
          <a:xfrm>
            <a:off x="3725669" y="3901393"/>
            <a:ext cx="109229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600" b="1" i="1" dirty="0"/>
              <a:t>Elevate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C0FB03C9-45AD-444C-BED4-E4B0E86BB0F2}"/>
              </a:ext>
            </a:extLst>
          </p:cNvPr>
          <p:cNvSpPr txBox="1"/>
          <p:nvPr/>
        </p:nvSpPr>
        <p:spPr bwMode="gray">
          <a:xfrm rot="16200000">
            <a:off x="246288" y="1919302"/>
            <a:ext cx="6323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/>
              <a:t>High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89669364-B329-428D-823D-C5EFA6D51254}"/>
              </a:ext>
            </a:extLst>
          </p:cNvPr>
          <p:cNvSpPr txBox="1"/>
          <p:nvPr/>
        </p:nvSpPr>
        <p:spPr bwMode="gray">
          <a:xfrm>
            <a:off x="2216003" y="5996502"/>
            <a:ext cx="2986132" cy="319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b="1" dirty="0"/>
              <a:t>I.I.I. Opp/Risk</a:t>
            </a:r>
          </a:p>
        </p:txBody>
      </p:sp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id="{CD0E4A84-8CE6-475D-8DAE-58715DCF8CCA}"/>
              </a:ext>
            </a:extLst>
          </p:cNvPr>
          <p:cNvCxnSpPr>
            <a:cxnSpLocks/>
          </p:cNvCxnSpPr>
          <p:nvPr/>
        </p:nvCxnSpPr>
        <p:spPr>
          <a:xfrm flipH="1">
            <a:off x="810359" y="1772397"/>
            <a:ext cx="578" cy="420309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888487C8-8BB8-485A-BD30-A7075270BD8C}"/>
              </a:ext>
            </a:extLst>
          </p:cNvPr>
          <p:cNvCxnSpPr>
            <a:cxnSpLocks/>
          </p:cNvCxnSpPr>
          <p:nvPr/>
        </p:nvCxnSpPr>
        <p:spPr>
          <a:xfrm>
            <a:off x="810358" y="5971475"/>
            <a:ext cx="584112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TextBox 177">
            <a:extLst>
              <a:ext uri="{FF2B5EF4-FFF2-40B4-BE49-F238E27FC236}">
                <a16:creationId xmlns:a16="http://schemas.microsoft.com/office/drawing/2014/main" id="{8684D24D-43C6-4C21-BBEA-EA9ABAC554A0}"/>
              </a:ext>
            </a:extLst>
          </p:cNvPr>
          <p:cNvSpPr txBox="1"/>
          <p:nvPr/>
        </p:nvSpPr>
        <p:spPr bwMode="gray">
          <a:xfrm rot="16200000">
            <a:off x="-740066" y="3722839"/>
            <a:ext cx="260507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/>
              <a:t>Public Discussion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8160A29D-7CB8-451B-9254-A11C0C05405B}"/>
              </a:ext>
            </a:extLst>
          </p:cNvPr>
          <p:cNvSpPr txBox="1"/>
          <p:nvPr/>
        </p:nvSpPr>
        <p:spPr bwMode="gray">
          <a:xfrm>
            <a:off x="5996083" y="5992623"/>
            <a:ext cx="70485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/>
              <a:t>High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5567CD63-3A9C-4061-8D7B-5B5CD36E73D8}"/>
              </a:ext>
            </a:extLst>
          </p:cNvPr>
          <p:cNvSpPr txBox="1"/>
          <p:nvPr/>
        </p:nvSpPr>
        <p:spPr bwMode="gray">
          <a:xfrm>
            <a:off x="810358" y="5992623"/>
            <a:ext cx="61169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/>
              <a:t>Low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53A423B7-E9B0-4430-A03E-44101C5B1DB3}"/>
              </a:ext>
            </a:extLst>
          </p:cNvPr>
          <p:cNvSpPr txBox="1"/>
          <p:nvPr/>
        </p:nvSpPr>
        <p:spPr bwMode="gray">
          <a:xfrm rot="16200000">
            <a:off x="264463" y="5508202"/>
            <a:ext cx="5960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Low</a:t>
            </a:r>
          </a:p>
        </p:txBody>
      </p: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956EF1AA-84E4-4465-A519-A24D784BA176}"/>
              </a:ext>
            </a:extLst>
          </p:cNvPr>
          <p:cNvCxnSpPr>
            <a:cxnSpLocks/>
          </p:cNvCxnSpPr>
          <p:nvPr/>
        </p:nvCxnSpPr>
        <p:spPr>
          <a:xfrm flipV="1">
            <a:off x="3730921" y="1772396"/>
            <a:ext cx="0" cy="4191444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TextBox 192">
            <a:extLst>
              <a:ext uri="{FF2B5EF4-FFF2-40B4-BE49-F238E27FC236}">
                <a16:creationId xmlns:a16="http://schemas.microsoft.com/office/drawing/2014/main" id="{256F2D69-8084-468B-9CAB-8FFAF1F058E5}"/>
              </a:ext>
            </a:extLst>
          </p:cNvPr>
          <p:cNvSpPr txBox="1"/>
          <p:nvPr/>
        </p:nvSpPr>
        <p:spPr bwMode="gray">
          <a:xfrm>
            <a:off x="4361281" y="2244700"/>
            <a:ext cx="197611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/>
              <a:t>Nat Cat Resilience</a:t>
            </a:r>
          </a:p>
        </p:txBody>
      </p: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E11B1859-E4DD-49B7-96EE-A682BD6A6111}"/>
              </a:ext>
            </a:extLst>
          </p:cNvPr>
          <p:cNvGrpSpPr/>
          <p:nvPr/>
        </p:nvGrpSpPr>
        <p:grpSpPr>
          <a:xfrm rot="1414734">
            <a:off x="6319661" y="2248849"/>
            <a:ext cx="329184" cy="329184"/>
            <a:chOff x="4951850" y="2557714"/>
            <a:chExt cx="3072304" cy="3058824"/>
          </a:xfrm>
        </p:grpSpPr>
        <p:sp>
          <p:nvSpPr>
            <p:cNvPr id="209" name="Partial Circle 208">
              <a:extLst>
                <a:ext uri="{FF2B5EF4-FFF2-40B4-BE49-F238E27FC236}">
                  <a16:creationId xmlns:a16="http://schemas.microsoft.com/office/drawing/2014/main" id="{F6AAFF2A-0CFF-414A-A85A-3808949B73A5}"/>
                </a:ext>
              </a:extLst>
            </p:cNvPr>
            <p:cNvSpPr/>
            <p:nvPr/>
          </p:nvSpPr>
          <p:spPr>
            <a:xfrm>
              <a:off x="4968788" y="2557720"/>
              <a:ext cx="3055366" cy="3055361"/>
            </a:xfrm>
            <a:prstGeom prst="pie">
              <a:avLst>
                <a:gd name="adj1" fmla="val 7522725"/>
                <a:gd name="adj2" fmla="val 14723024"/>
              </a:avLst>
            </a:prstGeom>
            <a:solidFill>
              <a:srgbClr val="1340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>
              <a:spAutoFit/>
            </a:bodyPr>
            <a:lstStyle/>
            <a:p>
              <a:pPr algn="ctr">
                <a:spcBef>
                  <a:spcPct val="20000"/>
                </a:spcBef>
              </a:pP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210" name="Partial Circle 209">
              <a:extLst>
                <a:ext uri="{FF2B5EF4-FFF2-40B4-BE49-F238E27FC236}">
                  <a16:creationId xmlns:a16="http://schemas.microsoft.com/office/drawing/2014/main" id="{7BB090C0-52AA-4836-BA1A-FF52FA67E3CE}"/>
                </a:ext>
              </a:extLst>
            </p:cNvPr>
            <p:cNvSpPr/>
            <p:nvPr/>
          </p:nvSpPr>
          <p:spPr>
            <a:xfrm rot="14420672">
              <a:off x="4958779" y="2557716"/>
              <a:ext cx="3055361" cy="3055358"/>
            </a:xfrm>
            <a:prstGeom prst="pie">
              <a:avLst>
                <a:gd name="adj1" fmla="val 7522725"/>
                <a:gd name="adj2" fmla="val 14723024"/>
              </a:avLst>
            </a:prstGeom>
            <a:solidFill>
              <a:srgbClr val="F693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>
              <a:spAutoFit/>
            </a:bodyPr>
            <a:lstStyle/>
            <a:p>
              <a:pPr algn="ctr">
                <a:spcBef>
                  <a:spcPct val="20000"/>
                </a:spcBef>
              </a:pP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211" name="Partial Circle 210">
              <a:extLst>
                <a:ext uri="{FF2B5EF4-FFF2-40B4-BE49-F238E27FC236}">
                  <a16:creationId xmlns:a16="http://schemas.microsoft.com/office/drawing/2014/main" id="{FE27C7C1-AEDE-411A-BD6A-F492901598D1}"/>
                </a:ext>
              </a:extLst>
            </p:cNvPr>
            <p:cNvSpPr/>
            <p:nvPr/>
          </p:nvSpPr>
          <p:spPr>
            <a:xfrm rot="7297123">
              <a:off x="4951847" y="2561180"/>
              <a:ext cx="3055361" cy="3055356"/>
            </a:xfrm>
            <a:prstGeom prst="pie">
              <a:avLst>
                <a:gd name="adj1" fmla="val 7398447"/>
                <a:gd name="adj2" fmla="val 14723024"/>
              </a:avLst>
            </a:prstGeom>
            <a:solidFill>
              <a:srgbClr val="A6DC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>
              <a:spAutoFit/>
            </a:bodyPr>
            <a:lstStyle/>
            <a:p>
              <a:pPr algn="ctr">
                <a:spcBef>
                  <a:spcPct val="20000"/>
                </a:spcBef>
              </a:pPr>
              <a:endParaRPr lang="en-US" sz="20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10738EE-5942-4C1F-9B98-B3FF04A0578A}"/>
              </a:ext>
            </a:extLst>
          </p:cNvPr>
          <p:cNvGrpSpPr/>
          <p:nvPr/>
        </p:nvGrpSpPr>
        <p:grpSpPr>
          <a:xfrm>
            <a:off x="1020471" y="4805057"/>
            <a:ext cx="1336897" cy="605493"/>
            <a:chOff x="1046722" y="4615208"/>
            <a:chExt cx="1336897" cy="605493"/>
          </a:xfrm>
        </p:grpSpPr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2B57CC09-E446-4DB3-A812-62E055FAC6F2}"/>
                </a:ext>
              </a:extLst>
            </p:cNvPr>
            <p:cNvSpPr txBox="1"/>
            <p:nvPr/>
          </p:nvSpPr>
          <p:spPr bwMode="gray">
            <a:xfrm>
              <a:off x="1046722" y="4626993"/>
              <a:ext cx="1146733" cy="593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dirty="0"/>
                <a:t>Terror</a:t>
              </a:r>
            </a:p>
          </p:txBody>
        </p: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FA38B102-24FB-4943-B097-04844976465F}"/>
                </a:ext>
              </a:extLst>
            </p:cNvPr>
            <p:cNvGrpSpPr/>
            <p:nvPr/>
          </p:nvGrpSpPr>
          <p:grpSpPr>
            <a:xfrm>
              <a:off x="2054434" y="4615208"/>
              <a:ext cx="329185" cy="329184"/>
              <a:chOff x="2054434" y="4571716"/>
              <a:chExt cx="329185" cy="329184"/>
            </a:xfrm>
          </p:grpSpPr>
          <p:sp>
            <p:nvSpPr>
              <p:cNvPr id="207" name="Oval 206">
                <a:extLst>
                  <a:ext uri="{FF2B5EF4-FFF2-40B4-BE49-F238E27FC236}">
                    <a16:creationId xmlns:a16="http://schemas.microsoft.com/office/drawing/2014/main" id="{1C0C63CF-51F2-466C-BBC0-F405E2957DBB}"/>
                  </a:ext>
                </a:extLst>
              </p:cNvPr>
              <p:cNvSpPr/>
              <p:nvPr/>
            </p:nvSpPr>
            <p:spPr>
              <a:xfrm>
                <a:off x="2054434" y="4571716"/>
                <a:ext cx="325690" cy="329184"/>
              </a:xfrm>
              <a:prstGeom prst="ellipse">
                <a:avLst/>
              </a:prstGeom>
              <a:solidFill>
                <a:srgbClr val="13407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>
                <a:spAutoFit/>
              </a:bodyPr>
              <a:lstStyle/>
              <a:p>
                <a:pPr algn="ctr">
                  <a:spcBef>
                    <a:spcPct val="20000"/>
                  </a:spcBef>
                </a:pPr>
                <a:endParaRPr lang="en-US" sz="2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8" name="Chord 207">
                <a:extLst>
                  <a:ext uri="{FF2B5EF4-FFF2-40B4-BE49-F238E27FC236}">
                    <a16:creationId xmlns:a16="http://schemas.microsoft.com/office/drawing/2014/main" id="{8D93A3BE-8F97-428A-A3E6-A803C20025D7}"/>
                  </a:ext>
                </a:extLst>
              </p:cNvPr>
              <p:cNvSpPr/>
              <p:nvPr/>
            </p:nvSpPr>
            <p:spPr>
              <a:xfrm rot="10800000">
                <a:off x="2054435" y="4571716"/>
                <a:ext cx="329184" cy="329184"/>
              </a:xfrm>
              <a:prstGeom prst="chord">
                <a:avLst>
                  <a:gd name="adj1" fmla="val 5374434"/>
                  <a:gd name="adj2" fmla="val 16200000"/>
                </a:avLst>
              </a:prstGeom>
              <a:solidFill>
                <a:srgbClr val="A6DC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>
                <a:spAutoFit/>
              </a:bodyPr>
              <a:lstStyle/>
              <a:p>
                <a:pPr algn="ctr">
                  <a:spcBef>
                    <a:spcPct val="20000"/>
                  </a:spcBef>
                </a:pPr>
                <a:endParaRPr lang="en-US" sz="2000" dirty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945ED28-D691-48E4-9185-BACD1896EE26}"/>
              </a:ext>
            </a:extLst>
          </p:cNvPr>
          <p:cNvGrpSpPr/>
          <p:nvPr/>
        </p:nvGrpSpPr>
        <p:grpSpPr>
          <a:xfrm>
            <a:off x="1790160" y="5399689"/>
            <a:ext cx="1240891" cy="329918"/>
            <a:chOff x="1325754" y="4490109"/>
            <a:chExt cx="1240891" cy="329918"/>
          </a:xfrm>
        </p:grpSpPr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00B93DB3-6D23-4BC8-9EB8-54CCF4A4C758}"/>
                </a:ext>
              </a:extLst>
            </p:cNvPr>
            <p:cNvSpPr/>
            <p:nvPr/>
          </p:nvSpPr>
          <p:spPr>
            <a:xfrm>
              <a:off x="2237461" y="4490843"/>
              <a:ext cx="329184" cy="329184"/>
            </a:xfrm>
            <a:prstGeom prst="ellipse">
              <a:avLst/>
            </a:prstGeom>
            <a:solidFill>
              <a:srgbClr val="A6DC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>
              <a:spAutoFit/>
            </a:bodyPr>
            <a:lstStyle/>
            <a:p>
              <a:pPr algn="ctr">
                <a:spcBef>
                  <a:spcPct val="20000"/>
                </a:spcBef>
              </a:pP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6E01E2DC-EE29-42D1-91AE-E9AF1BC4C132}"/>
                </a:ext>
              </a:extLst>
            </p:cNvPr>
            <p:cNvSpPr txBox="1"/>
            <p:nvPr/>
          </p:nvSpPr>
          <p:spPr bwMode="gray">
            <a:xfrm>
              <a:off x="1325754" y="4490109"/>
              <a:ext cx="1146733" cy="329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dirty="0"/>
                <a:t>Fraud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235051F-2A6E-47AE-9719-669125E16766}"/>
              </a:ext>
            </a:extLst>
          </p:cNvPr>
          <p:cNvGrpSpPr/>
          <p:nvPr/>
        </p:nvGrpSpPr>
        <p:grpSpPr>
          <a:xfrm>
            <a:off x="3898096" y="4301022"/>
            <a:ext cx="329184" cy="329184"/>
            <a:chOff x="1916818" y="2761163"/>
            <a:chExt cx="329184" cy="329184"/>
          </a:xfrm>
        </p:grpSpPr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DE0CBB35-613F-40F3-9AFD-1B7E0C6F1F63}"/>
                </a:ext>
              </a:extLst>
            </p:cNvPr>
            <p:cNvSpPr/>
            <p:nvPr/>
          </p:nvSpPr>
          <p:spPr>
            <a:xfrm>
              <a:off x="1916818" y="2761163"/>
              <a:ext cx="329184" cy="329184"/>
            </a:xfrm>
            <a:prstGeom prst="ellipse">
              <a:avLst/>
            </a:prstGeom>
            <a:solidFill>
              <a:srgbClr val="A6DC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>
              <a:spAutoFit/>
            </a:bodyPr>
            <a:lstStyle/>
            <a:p>
              <a:pPr algn="ctr">
                <a:spcBef>
                  <a:spcPct val="20000"/>
                </a:spcBef>
              </a:pP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133" name="Chord 132">
              <a:extLst>
                <a:ext uri="{FF2B5EF4-FFF2-40B4-BE49-F238E27FC236}">
                  <a16:creationId xmlns:a16="http://schemas.microsoft.com/office/drawing/2014/main" id="{1C1CF984-2377-42D0-813B-6EFFF4B7B71F}"/>
                </a:ext>
              </a:extLst>
            </p:cNvPr>
            <p:cNvSpPr/>
            <p:nvPr/>
          </p:nvSpPr>
          <p:spPr>
            <a:xfrm>
              <a:off x="1916818" y="2761163"/>
              <a:ext cx="329184" cy="329184"/>
            </a:xfrm>
            <a:prstGeom prst="chord">
              <a:avLst>
                <a:gd name="adj1" fmla="val 5374434"/>
                <a:gd name="adj2" fmla="val 16200000"/>
              </a:avLst>
            </a:prstGeom>
            <a:solidFill>
              <a:srgbClr val="1340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>
              <a:spAutoFit/>
            </a:bodyPr>
            <a:lstStyle/>
            <a:p>
              <a:pPr algn="ctr">
                <a:spcBef>
                  <a:spcPct val="20000"/>
                </a:spcBef>
              </a:pPr>
              <a:endParaRPr lang="en-US" sz="20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69E6BE1B-6431-4922-8052-83251E1241ED}"/>
              </a:ext>
            </a:extLst>
          </p:cNvPr>
          <p:cNvGrpSpPr/>
          <p:nvPr/>
        </p:nvGrpSpPr>
        <p:grpSpPr>
          <a:xfrm>
            <a:off x="2031118" y="4157267"/>
            <a:ext cx="1728117" cy="572679"/>
            <a:chOff x="2031118" y="4157267"/>
            <a:chExt cx="1728117" cy="572679"/>
          </a:xfrm>
        </p:grpSpPr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id="{5A8FDDD5-767D-4834-9E2E-278D84F7C297}"/>
                </a:ext>
              </a:extLst>
            </p:cNvPr>
            <p:cNvSpPr txBox="1"/>
            <p:nvPr/>
          </p:nvSpPr>
          <p:spPr bwMode="gray">
            <a:xfrm>
              <a:off x="2331181" y="4157267"/>
              <a:ext cx="1428054" cy="572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dirty="0"/>
                <a:t>Home/Rental</a:t>
              </a:r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543A8BD5-5AC9-4D5B-A7E0-40140D07ADA2}"/>
                </a:ext>
              </a:extLst>
            </p:cNvPr>
            <p:cNvSpPr/>
            <p:nvPr/>
          </p:nvSpPr>
          <p:spPr>
            <a:xfrm>
              <a:off x="2031118" y="4164283"/>
              <a:ext cx="329184" cy="329184"/>
            </a:xfrm>
            <a:prstGeom prst="ellipse">
              <a:avLst/>
            </a:prstGeom>
            <a:solidFill>
              <a:srgbClr val="F693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>
              <a:spAutoFit/>
            </a:bodyPr>
            <a:lstStyle/>
            <a:p>
              <a:pPr algn="ctr">
                <a:spcBef>
                  <a:spcPct val="20000"/>
                </a:spcBef>
              </a:pPr>
              <a:endParaRPr lang="en-US" sz="20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69590BD-1E34-4B07-922D-578CA2E947E3}"/>
              </a:ext>
            </a:extLst>
          </p:cNvPr>
          <p:cNvGrpSpPr/>
          <p:nvPr/>
        </p:nvGrpSpPr>
        <p:grpSpPr>
          <a:xfrm>
            <a:off x="4822455" y="5424163"/>
            <a:ext cx="1929284" cy="485607"/>
            <a:chOff x="1107778" y="4945508"/>
            <a:chExt cx="1929284" cy="48560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A84396E-7D45-4AD8-8F17-8FA76B5686D0}"/>
                </a:ext>
              </a:extLst>
            </p:cNvPr>
            <p:cNvGrpSpPr/>
            <p:nvPr/>
          </p:nvGrpSpPr>
          <p:grpSpPr>
            <a:xfrm>
              <a:off x="1109329" y="4945508"/>
              <a:ext cx="1927733" cy="485607"/>
              <a:chOff x="1109329" y="4945508"/>
              <a:chExt cx="1927733" cy="485607"/>
            </a:xfrm>
          </p:grpSpPr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8ED01A27-69A1-47F6-847E-5284C92F0CFB}"/>
                  </a:ext>
                </a:extLst>
              </p:cNvPr>
              <p:cNvSpPr txBox="1"/>
              <p:nvPr/>
            </p:nvSpPr>
            <p:spPr bwMode="gray">
              <a:xfrm>
                <a:off x="1371565" y="4945508"/>
                <a:ext cx="1665497" cy="4856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600" dirty="0"/>
                  <a:t>Industry Talent</a:t>
                </a:r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A412808B-5E8C-4F05-ABAC-9D3F04426631}"/>
                  </a:ext>
                </a:extLst>
              </p:cNvPr>
              <p:cNvGrpSpPr/>
              <p:nvPr/>
            </p:nvGrpSpPr>
            <p:grpSpPr>
              <a:xfrm>
                <a:off x="1109329" y="4948298"/>
                <a:ext cx="328351" cy="329241"/>
                <a:chOff x="1109329" y="4948298"/>
                <a:chExt cx="328351" cy="329241"/>
              </a:xfrm>
            </p:grpSpPr>
            <p:sp>
              <p:nvSpPr>
                <p:cNvPr id="78" name="Partial Circle 208">
                  <a:extLst>
                    <a:ext uri="{FF2B5EF4-FFF2-40B4-BE49-F238E27FC236}">
                      <a16:creationId xmlns:a16="http://schemas.microsoft.com/office/drawing/2014/main" id="{F6AAFF2A-0CFF-414A-A85A-3808949B73A5}"/>
                    </a:ext>
                  </a:extLst>
                </p:cNvPr>
                <p:cNvSpPr/>
                <p:nvPr/>
              </p:nvSpPr>
              <p:spPr>
                <a:xfrm rot="1414734">
                  <a:off x="1110311" y="4948728"/>
                  <a:ext cx="327369" cy="328811"/>
                </a:xfrm>
                <a:prstGeom prst="pie">
                  <a:avLst>
                    <a:gd name="adj1" fmla="val 7522725"/>
                    <a:gd name="adj2" fmla="val 14723024"/>
                  </a:avLst>
                </a:prstGeom>
                <a:solidFill>
                  <a:srgbClr val="13407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 anchorCtr="0">
                  <a:spAutoFit/>
                </a:bodyPr>
                <a:lstStyle/>
                <a:p>
                  <a:pPr algn="ctr">
                    <a:spcBef>
                      <a:spcPct val="20000"/>
                    </a:spcBef>
                  </a:pPr>
                  <a:endParaRPr lang="en-US" sz="20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9" name="Partial Circle 209">
                  <a:extLst>
                    <a:ext uri="{FF2B5EF4-FFF2-40B4-BE49-F238E27FC236}">
                      <a16:creationId xmlns:a16="http://schemas.microsoft.com/office/drawing/2014/main" id="{7BB090C0-52AA-4836-BA1A-FF52FA67E3CE}"/>
                    </a:ext>
                  </a:extLst>
                </p:cNvPr>
                <p:cNvSpPr/>
                <p:nvPr/>
              </p:nvSpPr>
              <p:spPr>
                <a:xfrm rot="15835406">
                  <a:off x="1108607" y="4949020"/>
                  <a:ext cx="328811" cy="327368"/>
                </a:xfrm>
                <a:prstGeom prst="pie">
                  <a:avLst>
                    <a:gd name="adj1" fmla="val 7522725"/>
                    <a:gd name="adj2" fmla="val 14723024"/>
                  </a:avLst>
                </a:prstGeom>
                <a:solidFill>
                  <a:srgbClr val="F6932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 anchorCtr="0">
                  <a:spAutoFit/>
                </a:bodyPr>
                <a:lstStyle/>
                <a:p>
                  <a:pPr algn="ctr">
                    <a:spcBef>
                      <a:spcPct val="20000"/>
                    </a:spcBef>
                  </a:pPr>
                  <a:endParaRPr lang="en-US" sz="2000" dirty="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80" name="Partial Circle 210">
              <a:extLst>
                <a:ext uri="{FF2B5EF4-FFF2-40B4-BE49-F238E27FC236}">
                  <a16:creationId xmlns:a16="http://schemas.microsoft.com/office/drawing/2014/main" id="{FE27C7C1-AEDE-411A-BD6A-F492901598D1}"/>
                </a:ext>
              </a:extLst>
            </p:cNvPr>
            <p:cNvSpPr/>
            <p:nvPr/>
          </p:nvSpPr>
          <p:spPr>
            <a:xfrm rot="8711857">
              <a:off x="1107778" y="4949065"/>
              <a:ext cx="328811" cy="327368"/>
            </a:xfrm>
            <a:prstGeom prst="pie">
              <a:avLst>
                <a:gd name="adj1" fmla="val 7398447"/>
                <a:gd name="adj2" fmla="val 14723024"/>
              </a:avLst>
            </a:prstGeom>
            <a:solidFill>
              <a:srgbClr val="A6DC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>
              <a:spAutoFit/>
            </a:bodyPr>
            <a:lstStyle/>
            <a:p>
              <a:pPr algn="ctr">
                <a:spcBef>
                  <a:spcPct val="20000"/>
                </a:spcBef>
              </a:pPr>
              <a:endParaRPr lang="en-US" sz="20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0465A450-355C-41FB-BB81-B2818E8F9ECD}"/>
              </a:ext>
            </a:extLst>
          </p:cNvPr>
          <p:cNvGrpSpPr/>
          <p:nvPr/>
        </p:nvGrpSpPr>
        <p:grpSpPr>
          <a:xfrm>
            <a:off x="4896156" y="3324600"/>
            <a:ext cx="1273608" cy="411480"/>
            <a:chOff x="4894054" y="3247975"/>
            <a:chExt cx="1273608" cy="411480"/>
          </a:xfrm>
        </p:grpSpPr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CF1EBFA2-A41F-45C4-BBCE-ACB1A70E9621}"/>
                </a:ext>
              </a:extLst>
            </p:cNvPr>
            <p:cNvSpPr txBox="1"/>
            <p:nvPr/>
          </p:nvSpPr>
          <p:spPr bwMode="gray">
            <a:xfrm>
              <a:off x="4894054" y="3293134"/>
              <a:ext cx="100917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dirty="0"/>
                <a:t>Auto</a:t>
              </a:r>
            </a:p>
          </p:txBody>
        </p: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27F6B8BD-EF34-4F09-AA6F-9A397CB7BB10}"/>
                </a:ext>
              </a:extLst>
            </p:cNvPr>
            <p:cNvGrpSpPr/>
            <p:nvPr/>
          </p:nvGrpSpPr>
          <p:grpSpPr>
            <a:xfrm>
              <a:off x="5756182" y="3247975"/>
              <a:ext cx="411480" cy="411480"/>
              <a:chOff x="5848940" y="2832471"/>
              <a:chExt cx="411480" cy="411480"/>
            </a:xfrm>
          </p:grpSpPr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24673915-49AA-4638-ACA7-4E1D914B68C6}"/>
                  </a:ext>
                </a:extLst>
              </p:cNvPr>
              <p:cNvSpPr/>
              <p:nvPr/>
            </p:nvSpPr>
            <p:spPr>
              <a:xfrm>
                <a:off x="5848940" y="2832471"/>
                <a:ext cx="411480" cy="41148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sz="2000" b="1" dirty="0" err="1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6C7F3682-6778-4654-B9A2-A17405F717CD}"/>
                  </a:ext>
                </a:extLst>
              </p:cNvPr>
              <p:cNvGrpSpPr/>
              <p:nvPr/>
            </p:nvGrpSpPr>
            <p:grpSpPr>
              <a:xfrm>
                <a:off x="5889584" y="2873618"/>
                <a:ext cx="330192" cy="329186"/>
                <a:chOff x="5891647" y="2820512"/>
                <a:chExt cx="330192" cy="329186"/>
              </a:xfrm>
            </p:grpSpPr>
            <p:sp>
              <p:nvSpPr>
                <p:cNvPr id="81" name="Partial Circle 208">
                  <a:extLst>
                    <a:ext uri="{FF2B5EF4-FFF2-40B4-BE49-F238E27FC236}">
                      <a16:creationId xmlns:a16="http://schemas.microsoft.com/office/drawing/2014/main" id="{F6AAFF2A-0CFF-414A-A85A-3808949B73A5}"/>
                    </a:ext>
                  </a:extLst>
                </p:cNvPr>
                <p:cNvSpPr/>
                <p:nvPr/>
              </p:nvSpPr>
              <p:spPr>
                <a:xfrm rot="1414734">
                  <a:off x="5892808" y="2820512"/>
                  <a:ext cx="327369" cy="328811"/>
                </a:xfrm>
                <a:prstGeom prst="pie">
                  <a:avLst>
                    <a:gd name="adj1" fmla="val 7522725"/>
                    <a:gd name="adj2" fmla="val 14723024"/>
                  </a:avLst>
                </a:prstGeom>
                <a:solidFill>
                  <a:srgbClr val="13407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 anchorCtr="0">
                  <a:spAutoFit/>
                </a:bodyPr>
                <a:lstStyle/>
                <a:p>
                  <a:pPr algn="ctr">
                    <a:spcBef>
                      <a:spcPct val="20000"/>
                    </a:spcBef>
                  </a:pPr>
                  <a:endParaRPr lang="en-US" sz="20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3" name="Partial Circle 209">
                  <a:extLst>
                    <a:ext uri="{FF2B5EF4-FFF2-40B4-BE49-F238E27FC236}">
                      <a16:creationId xmlns:a16="http://schemas.microsoft.com/office/drawing/2014/main" id="{7BB090C0-52AA-4836-BA1A-FF52FA67E3CE}"/>
                    </a:ext>
                  </a:extLst>
                </p:cNvPr>
                <p:cNvSpPr/>
                <p:nvPr/>
              </p:nvSpPr>
              <p:spPr>
                <a:xfrm rot="15835406">
                  <a:off x="5893749" y="2821609"/>
                  <a:ext cx="328811" cy="327368"/>
                </a:xfrm>
                <a:prstGeom prst="pie">
                  <a:avLst>
                    <a:gd name="adj1" fmla="val 7522725"/>
                    <a:gd name="adj2" fmla="val 14723024"/>
                  </a:avLst>
                </a:prstGeom>
                <a:solidFill>
                  <a:srgbClr val="F6932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 anchorCtr="0">
                  <a:spAutoFit/>
                </a:bodyPr>
                <a:lstStyle/>
                <a:p>
                  <a:pPr algn="ctr">
                    <a:spcBef>
                      <a:spcPct val="20000"/>
                    </a:spcBef>
                  </a:pPr>
                  <a:endParaRPr lang="en-US" sz="20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4" name="Partial Circle 210">
                  <a:extLst>
                    <a:ext uri="{FF2B5EF4-FFF2-40B4-BE49-F238E27FC236}">
                      <a16:creationId xmlns:a16="http://schemas.microsoft.com/office/drawing/2014/main" id="{FE27C7C1-AEDE-411A-BD6A-F492901598D1}"/>
                    </a:ext>
                  </a:extLst>
                </p:cNvPr>
                <p:cNvSpPr/>
                <p:nvPr/>
              </p:nvSpPr>
              <p:spPr>
                <a:xfrm rot="8711857">
                  <a:off x="5891647" y="2821232"/>
                  <a:ext cx="328811" cy="327368"/>
                </a:xfrm>
                <a:prstGeom prst="pie">
                  <a:avLst>
                    <a:gd name="adj1" fmla="val 7398447"/>
                    <a:gd name="adj2" fmla="val 14723024"/>
                  </a:avLst>
                </a:prstGeom>
                <a:solidFill>
                  <a:srgbClr val="A6DCF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 anchorCtr="0">
                  <a:spAutoFit/>
                </a:bodyPr>
                <a:lstStyle/>
                <a:p>
                  <a:pPr algn="ctr">
                    <a:spcBef>
                      <a:spcPct val="20000"/>
                    </a:spcBef>
                  </a:pPr>
                  <a:endParaRPr lang="en-US" sz="2000" dirty="0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141FEF1-2319-43D6-B4AA-605F8FA5E676}"/>
              </a:ext>
            </a:extLst>
          </p:cNvPr>
          <p:cNvGrpSpPr/>
          <p:nvPr/>
        </p:nvGrpSpPr>
        <p:grpSpPr>
          <a:xfrm>
            <a:off x="4084863" y="2815805"/>
            <a:ext cx="1707855" cy="342227"/>
            <a:chOff x="3467929" y="2760518"/>
            <a:chExt cx="1707855" cy="342227"/>
          </a:xfrm>
        </p:grpSpPr>
        <p:sp>
          <p:nvSpPr>
            <p:cNvPr id="86" name="Partial Circle 208">
              <a:extLst>
                <a:ext uri="{FF2B5EF4-FFF2-40B4-BE49-F238E27FC236}">
                  <a16:creationId xmlns:a16="http://schemas.microsoft.com/office/drawing/2014/main" id="{F6AAFF2A-0CFF-414A-A85A-3808949B73A5}"/>
                </a:ext>
              </a:extLst>
            </p:cNvPr>
            <p:cNvSpPr/>
            <p:nvPr/>
          </p:nvSpPr>
          <p:spPr>
            <a:xfrm rot="1414734">
              <a:off x="3470462" y="2773934"/>
              <a:ext cx="327369" cy="328811"/>
            </a:xfrm>
            <a:prstGeom prst="pie">
              <a:avLst>
                <a:gd name="adj1" fmla="val 7522725"/>
                <a:gd name="adj2" fmla="val 14723024"/>
              </a:avLst>
            </a:prstGeom>
            <a:solidFill>
              <a:srgbClr val="1340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>
              <a:spAutoFit/>
            </a:bodyPr>
            <a:lstStyle/>
            <a:p>
              <a:pPr algn="ctr">
                <a:spcBef>
                  <a:spcPct val="20000"/>
                </a:spcBef>
              </a:pPr>
              <a:endParaRPr lang="en-US" sz="2000" dirty="0">
                <a:solidFill>
                  <a:srgbClr val="000000"/>
                </a:solidFill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C4D97A6-C9C7-478E-ACB5-049564E67FF9}"/>
                </a:ext>
              </a:extLst>
            </p:cNvPr>
            <p:cNvGrpSpPr/>
            <p:nvPr/>
          </p:nvGrpSpPr>
          <p:grpSpPr>
            <a:xfrm>
              <a:off x="3467929" y="2760518"/>
              <a:ext cx="1707855" cy="341797"/>
              <a:chOff x="3467929" y="2760518"/>
              <a:chExt cx="1707855" cy="341797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5203ED01-B7DE-4655-9C8B-1FCBA537973E}"/>
                  </a:ext>
                </a:extLst>
              </p:cNvPr>
              <p:cNvGrpSpPr/>
              <p:nvPr/>
            </p:nvGrpSpPr>
            <p:grpSpPr>
              <a:xfrm>
                <a:off x="3469480" y="2760518"/>
                <a:ext cx="1706304" cy="341797"/>
                <a:chOff x="3469480" y="2760518"/>
                <a:chExt cx="1706304" cy="341797"/>
              </a:xfrm>
            </p:grpSpPr>
            <p:sp>
              <p:nvSpPr>
                <p:cNvPr id="192" name="TextBox 191">
                  <a:extLst>
                    <a:ext uri="{FF2B5EF4-FFF2-40B4-BE49-F238E27FC236}">
                      <a16:creationId xmlns:a16="http://schemas.microsoft.com/office/drawing/2014/main" id="{F6E99F83-17FA-4013-89A0-C792B23BAFA1}"/>
                    </a:ext>
                  </a:extLst>
                </p:cNvPr>
                <p:cNvSpPr txBox="1"/>
                <p:nvPr/>
              </p:nvSpPr>
              <p:spPr bwMode="gray">
                <a:xfrm>
                  <a:off x="3653559" y="2760518"/>
                  <a:ext cx="1522225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600" dirty="0"/>
                    <a:t>Cyber Risk</a:t>
                  </a:r>
                </a:p>
              </p:txBody>
            </p:sp>
            <p:sp>
              <p:nvSpPr>
                <p:cNvPr id="88" name="Partial Circle 209">
                  <a:extLst>
                    <a:ext uri="{FF2B5EF4-FFF2-40B4-BE49-F238E27FC236}">
                      <a16:creationId xmlns:a16="http://schemas.microsoft.com/office/drawing/2014/main" id="{7BB090C0-52AA-4836-BA1A-FF52FA67E3CE}"/>
                    </a:ext>
                  </a:extLst>
                </p:cNvPr>
                <p:cNvSpPr/>
                <p:nvPr/>
              </p:nvSpPr>
              <p:spPr>
                <a:xfrm rot="15835406">
                  <a:off x="3468758" y="2774226"/>
                  <a:ext cx="328811" cy="327368"/>
                </a:xfrm>
                <a:prstGeom prst="pie">
                  <a:avLst>
                    <a:gd name="adj1" fmla="val 7522725"/>
                    <a:gd name="adj2" fmla="val 14723024"/>
                  </a:avLst>
                </a:prstGeom>
                <a:solidFill>
                  <a:srgbClr val="F6932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 anchorCtr="0">
                  <a:spAutoFit/>
                </a:bodyPr>
                <a:lstStyle/>
                <a:p>
                  <a:pPr algn="ctr">
                    <a:spcBef>
                      <a:spcPct val="20000"/>
                    </a:spcBef>
                  </a:pPr>
                  <a:endParaRPr lang="en-US" sz="2000" dirty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89" name="Partial Circle 210">
                <a:extLst>
                  <a:ext uri="{FF2B5EF4-FFF2-40B4-BE49-F238E27FC236}">
                    <a16:creationId xmlns:a16="http://schemas.microsoft.com/office/drawing/2014/main" id="{FE27C7C1-AEDE-411A-BD6A-F492901598D1}"/>
                  </a:ext>
                </a:extLst>
              </p:cNvPr>
              <p:cNvSpPr/>
              <p:nvPr/>
            </p:nvSpPr>
            <p:spPr>
              <a:xfrm rot="8711857">
                <a:off x="3467929" y="2774271"/>
                <a:ext cx="328811" cy="327368"/>
              </a:xfrm>
              <a:prstGeom prst="pie">
                <a:avLst>
                  <a:gd name="adj1" fmla="val 7398447"/>
                  <a:gd name="adj2" fmla="val 14723024"/>
                </a:avLst>
              </a:prstGeom>
              <a:solidFill>
                <a:srgbClr val="A6DC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>
                <a:spAutoFit/>
              </a:bodyPr>
              <a:lstStyle/>
              <a:p>
                <a:pPr algn="ctr">
                  <a:spcBef>
                    <a:spcPct val="20000"/>
                  </a:spcBef>
                </a:pPr>
                <a:endParaRPr lang="en-US" sz="2000" dirty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E289672-9771-4360-8165-E508CB9D8058}"/>
              </a:ext>
            </a:extLst>
          </p:cNvPr>
          <p:cNvGrpSpPr/>
          <p:nvPr/>
        </p:nvGrpSpPr>
        <p:grpSpPr>
          <a:xfrm>
            <a:off x="1577357" y="2068413"/>
            <a:ext cx="2092628" cy="572679"/>
            <a:chOff x="4678886" y="4949428"/>
            <a:chExt cx="2092628" cy="572679"/>
          </a:xfrm>
        </p:grpSpPr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D08FBF83-3C2B-43E2-810F-BFB3E0991CAB}"/>
                </a:ext>
              </a:extLst>
            </p:cNvPr>
            <p:cNvSpPr txBox="1"/>
            <p:nvPr/>
          </p:nvSpPr>
          <p:spPr bwMode="gray">
            <a:xfrm>
              <a:off x="4971495" y="4949428"/>
              <a:ext cx="1800019" cy="572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dirty="0"/>
                <a:t>Insurance As Economic Capital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DB5DAD4-243B-48D1-80BF-BD67EA9BEB59}"/>
                </a:ext>
              </a:extLst>
            </p:cNvPr>
            <p:cNvGrpSpPr/>
            <p:nvPr/>
          </p:nvGrpSpPr>
          <p:grpSpPr>
            <a:xfrm>
              <a:off x="4678886" y="5059511"/>
              <a:ext cx="329902" cy="329241"/>
              <a:chOff x="4678886" y="5059511"/>
              <a:chExt cx="329902" cy="329241"/>
            </a:xfrm>
          </p:grpSpPr>
          <p:sp>
            <p:nvSpPr>
              <p:cNvPr id="90" name="Partial Circle 208">
                <a:extLst>
                  <a:ext uri="{FF2B5EF4-FFF2-40B4-BE49-F238E27FC236}">
                    <a16:creationId xmlns:a16="http://schemas.microsoft.com/office/drawing/2014/main" id="{F6AAFF2A-0CFF-414A-A85A-3808949B73A5}"/>
                  </a:ext>
                </a:extLst>
              </p:cNvPr>
              <p:cNvSpPr/>
              <p:nvPr/>
            </p:nvSpPr>
            <p:spPr>
              <a:xfrm rot="1414734">
                <a:off x="4681419" y="5059941"/>
                <a:ext cx="327369" cy="328811"/>
              </a:xfrm>
              <a:prstGeom prst="pie">
                <a:avLst>
                  <a:gd name="adj1" fmla="val 7522725"/>
                  <a:gd name="adj2" fmla="val 14723024"/>
                </a:avLst>
              </a:prstGeom>
              <a:solidFill>
                <a:srgbClr val="13407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>
                <a:spAutoFit/>
              </a:bodyPr>
              <a:lstStyle/>
              <a:p>
                <a:pPr algn="ctr">
                  <a:spcBef>
                    <a:spcPct val="20000"/>
                  </a:spcBef>
                </a:pPr>
                <a:endParaRPr lang="en-US" sz="2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" name="Partial Circle 209">
                <a:extLst>
                  <a:ext uri="{FF2B5EF4-FFF2-40B4-BE49-F238E27FC236}">
                    <a16:creationId xmlns:a16="http://schemas.microsoft.com/office/drawing/2014/main" id="{7BB090C0-52AA-4836-BA1A-FF52FA67E3CE}"/>
                  </a:ext>
                </a:extLst>
              </p:cNvPr>
              <p:cNvSpPr/>
              <p:nvPr/>
            </p:nvSpPr>
            <p:spPr>
              <a:xfrm rot="15835406">
                <a:off x="4679715" y="5060233"/>
                <a:ext cx="328811" cy="327368"/>
              </a:xfrm>
              <a:prstGeom prst="pie">
                <a:avLst>
                  <a:gd name="adj1" fmla="val 7522725"/>
                  <a:gd name="adj2" fmla="val 14723024"/>
                </a:avLst>
              </a:prstGeom>
              <a:solidFill>
                <a:srgbClr val="F693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>
                <a:spAutoFit/>
              </a:bodyPr>
              <a:lstStyle/>
              <a:p>
                <a:pPr algn="ctr">
                  <a:spcBef>
                    <a:spcPct val="20000"/>
                  </a:spcBef>
                </a:pPr>
                <a:endParaRPr lang="en-US" sz="2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" name="Partial Circle 210">
                <a:extLst>
                  <a:ext uri="{FF2B5EF4-FFF2-40B4-BE49-F238E27FC236}">
                    <a16:creationId xmlns:a16="http://schemas.microsoft.com/office/drawing/2014/main" id="{FE27C7C1-AEDE-411A-BD6A-F492901598D1}"/>
                  </a:ext>
                </a:extLst>
              </p:cNvPr>
              <p:cNvSpPr/>
              <p:nvPr/>
            </p:nvSpPr>
            <p:spPr>
              <a:xfrm rot="8711857">
                <a:off x="4678886" y="5060278"/>
                <a:ext cx="328811" cy="327368"/>
              </a:xfrm>
              <a:prstGeom prst="pie">
                <a:avLst>
                  <a:gd name="adj1" fmla="val 7398447"/>
                  <a:gd name="adj2" fmla="val 14723024"/>
                </a:avLst>
              </a:prstGeom>
              <a:solidFill>
                <a:srgbClr val="A6DC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>
                <a:spAutoFit/>
              </a:bodyPr>
              <a:lstStyle/>
              <a:p>
                <a:pPr algn="ctr">
                  <a:spcBef>
                    <a:spcPct val="20000"/>
                  </a:spcBef>
                </a:pPr>
                <a:endParaRPr lang="en-US" sz="2000" dirty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D3F47BCE-8258-4700-9855-10DA58F59A36}"/>
              </a:ext>
            </a:extLst>
          </p:cNvPr>
          <p:cNvGrpSpPr/>
          <p:nvPr/>
        </p:nvGrpSpPr>
        <p:grpSpPr>
          <a:xfrm>
            <a:off x="2031864" y="3416786"/>
            <a:ext cx="1460539" cy="411480"/>
            <a:chOff x="4130839" y="3907776"/>
            <a:chExt cx="1460539" cy="411480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FAEA186B-8602-4B51-8400-B8A770FAEF78}"/>
                </a:ext>
              </a:extLst>
            </p:cNvPr>
            <p:cNvSpPr txBox="1"/>
            <p:nvPr/>
          </p:nvSpPr>
          <p:spPr bwMode="gray">
            <a:xfrm>
              <a:off x="4130839" y="3981772"/>
              <a:ext cx="1095315" cy="312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dirty="0" err="1"/>
                <a:t>InsurTech</a:t>
              </a:r>
              <a:endParaRPr lang="en-US" sz="1600" dirty="0"/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B88375F0-C5EB-40A0-804E-D420D11060A5}"/>
                </a:ext>
              </a:extLst>
            </p:cNvPr>
            <p:cNvGrpSpPr/>
            <p:nvPr/>
          </p:nvGrpSpPr>
          <p:grpSpPr>
            <a:xfrm>
              <a:off x="5179898" y="3907776"/>
              <a:ext cx="411480" cy="411480"/>
              <a:chOff x="5203843" y="4649729"/>
              <a:chExt cx="411480" cy="411480"/>
            </a:xfrm>
          </p:grpSpPr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7BFB49B2-7E04-42B9-9DBC-877F70E8FD7B}"/>
                  </a:ext>
                </a:extLst>
              </p:cNvPr>
              <p:cNvSpPr/>
              <p:nvPr/>
            </p:nvSpPr>
            <p:spPr>
              <a:xfrm>
                <a:off x="5203843" y="4649729"/>
                <a:ext cx="411480" cy="41148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>
                <a:spAutoFit/>
              </a:bodyPr>
              <a:lstStyle/>
              <a:p>
                <a:pPr algn="ctr">
                  <a:spcBef>
                    <a:spcPct val="20000"/>
                  </a:spcBef>
                </a:pPr>
                <a:endParaRPr lang="en-US" sz="2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1CD619D8-FAC7-44DD-8639-0EE0A23B4700}"/>
                  </a:ext>
                </a:extLst>
              </p:cNvPr>
              <p:cNvSpPr/>
              <p:nvPr/>
            </p:nvSpPr>
            <p:spPr>
              <a:xfrm>
                <a:off x="5244991" y="4690877"/>
                <a:ext cx="329184" cy="329184"/>
              </a:xfrm>
              <a:prstGeom prst="ellipse">
                <a:avLst/>
              </a:prstGeom>
              <a:solidFill>
                <a:srgbClr val="A6DC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>
                <a:spAutoFit/>
              </a:bodyPr>
              <a:lstStyle/>
              <a:p>
                <a:pPr algn="ctr">
                  <a:spcBef>
                    <a:spcPct val="20000"/>
                  </a:spcBef>
                </a:pPr>
                <a:endParaRPr lang="en-US" sz="2000" dirty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13BE43A-5E49-4524-8388-A11C4D10F940}"/>
              </a:ext>
            </a:extLst>
          </p:cNvPr>
          <p:cNvGrpSpPr/>
          <p:nvPr/>
        </p:nvGrpSpPr>
        <p:grpSpPr>
          <a:xfrm>
            <a:off x="1038008" y="2610115"/>
            <a:ext cx="1073057" cy="329184"/>
            <a:chOff x="-2617035" y="2475155"/>
            <a:chExt cx="1073057" cy="329184"/>
          </a:xfrm>
        </p:grpSpPr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D43ACECB-384A-41F2-99EC-AE5BB753FEDB}"/>
                </a:ext>
              </a:extLst>
            </p:cNvPr>
            <p:cNvSpPr txBox="1"/>
            <p:nvPr/>
          </p:nvSpPr>
          <p:spPr bwMode="gray">
            <a:xfrm>
              <a:off x="-2252218" y="2495465"/>
              <a:ext cx="708240" cy="280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dirty="0"/>
                <a:t>Life</a:t>
              </a:r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1D56EB56-0759-45D8-8409-D3D89E8EAA56}"/>
                </a:ext>
              </a:extLst>
            </p:cNvPr>
            <p:cNvSpPr/>
            <p:nvPr/>
          </p:nvSpPr>
          <p:spPr>
            <a:xfrm>
              <a:off x="-2617035" y="2475155"/>
              <a:ext cx="329184" cy="329184"/>
            </a:xfrm>
            <a:prstGeom prst="ellipse">
              <a:avLst/>
            </a:prstGeom>
            <a:solidFill>
              <a:srgbClr val="A6DCF7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>
              <a:spAutoFit/>
            </a:bodyPr>
            <a:lstStyle/>
            <a:p>
              <a:pPr algn="ctr">
                <a:spcBef>
                  <a:spcPct val="20000"/>
                </a:spcBef>
              </a:pPr>
              <a:endParaRPr lang="en-US" sz="20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04" name="Oval 103">
            <a:extLst>
              <a:ext uri="{FF2B5EF4-FFF2-40B4-BE49-F238E27FC236}">
                <a16:creationId xmlns:a16="http://schemas.microsoft.com/office/drawing/2014/main" id="{D563D3E9-BB6C-7E49-B66F-0929F5FEDCAA}"/>
              </a:ext>
            </a:extLst>
          </p:cNvPr>
          <p:cNvSpPr/>
          <p:nvPr/>
        </p:nvSpPr>
        <p:spPr>
          <a:xfrm>
            <a:off x="7362689" y="3942848"/>
            <a:ext cx="325690" cy="32569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spAutoFit/>
          </a:bodyPr>
          <a:lstStyle/>
          <a:p>
            <a:pPr algn="ctr">
              <a:spcBef>
                <a:spcPct val="20000"/>
              </a:spcBef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DB461EFF-0CEC-C54F-BA35-6A822B923366}"/>
              </a:ext>
            </a:extLst>
          </p:cNvPr>
          <p:cNvSpPr txBox="1"/>
          <p:nvPr/>
        </p:nvSpPr>
        <p:spPr bwMode="gray">
          <a:xfrm>
            <a:off x="7721015" y="3844439"/>
            <a:ext cx="13144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To Begin  2H 2018</a:t>
            </a:r>
          </a:p>
        </p:txBody>
      </p:sp>
    </p:spTree>
    <p:extLst>
      <p:ext uri="{BB962C8B-B14F-4D97-AF65-F5344CB8AC3E}">
        <p14:creationId xmlns:p14="http://schemas.microsoft.com/office/powerpoint/2010/main" val="1757218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068C9-5787-453B-817C-57A8FCA6D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164" y="375504"/>
            <a:ext cx="8458200" cy="950976"/>
          </a:xfrm>
        </p:spPr>
        <p:txBody>
          <a:bodyPr/>
          <a:lstStyle/>
          <a:p>
            <a:r>
              <a:rPr lang="en-US" dirty="0"/>
              <a:t>Disruptive Forces in the World – The New Norm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CE4468C-B2DE-4208-A1DF-AE6F6AA21767}"/>
              </a:ext>
            </a:extLst>
          </p:cNvPr>
          <p:cNvGrpSpPr/>
          <p:nvPr/>
        </p:nvGrpSpPr>
        <p:grpSpPr bwMode="gray">
          <a:xfrm>
            <a:off x="0" y="1798870"/>
            <a:ext cx="9144000" cy="3732650"/>
            <a:chOff x="0" y="1255494"/>
            <a:chExt cx="12192000" cy="4976866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3B3A6B9-2C76-4319-9192-43F150A8E5DA}"/>
                </a:ext>
              </a:extLst>
            </p:cNvPr>
            <p:cNvGrpSpPr/>
            <p:nvPr/>
          </p:nvGrpSpPr>
          <p:grpSpPr bwMode="gray">
            <a:xfrm>
              <a:off x="0" y="1255494"/>
              <a:ext cx="6096000" cy="2488433"/>
              <a:chOff x="0" y="1255494"/>
              <a:chExt cx="6096000" cy="2488433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61050680-BA7E-4FF9-BE10-758F99511067}"/>
                  </a:ext>
                </a:extLst>
              </p:cNvPr>
              <p:cNvSpPr/>
              <p:nvPr/>
            </p:nvSpPr>
            <p:spPr bwMode="gray">
              <a:xfrm>
                <a:off x="0" y="1255494"/>
                <a:ext cx="6096000" cy="24884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sz="15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ADE0A44-DA63-42EB-82EC-8B7DAB9B9471}"/>
                  </a:ext>
                </a:extLst>
              </p:cNvPr>
              <p:cNvSpPr txBox="1"/>
              <p:nvPr/>
            </p:nvSpPr>
            <p:spPr bwMode="gray">
              <a:xfrm>
                <a:off x="568219" y="2231945"/>
                <a:ext cx="2716983" cy="535531"/>
              </a:xfrm>
              <a:prstGeom prst="rect">
                <a:avLst/>
              </a:prstGeom>
              <a:noFill/>
            </p:spPr>
            <p:txBody>
              <a:bodyPr wrap="none" lIns="34290" tIns="34290" rIns="34290" bIns="34290" rtlCol="0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900"/>
                  </a:spcBef>
                  <a:buClr>
                    <a:srgbClr val="337DBE"/>
                  </a:buClr>
                  <a:buSzPct val="77000"/>
                </a:pPr>
                <a:r>
                  <a:rPr lang="en-US" sz="2400" b="1" dirty="0">
                    <a:solidFill>
                      <a:schemeClr val="bg1"/>
                    </a:solidFill>
                  </a:rPr>
                  <a:t>Catastrophes</a:t>
                </a: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E4A72B5-6364-4903-9E55-2C202199A274}"/>
                </a:ext>
              </a:extLst>
            </p:cNvPr>
            <p:cNvGrpSpPr/>
            <p:nvPr/>
          </p:nvGrpSpPr>
          <p:grpSpPr bwMode="gray">
            <a:xfrm>
              <a:off x="0" y="3743927"/>
              <a:ext cx="6096000" cy="2488433"/>
              <a:chOff x="0" y="3743927"/>
              <a:chExt cx="6096000" cy="2488433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071DF5E6-2BB8-46BB-AB7E-57D44B982938}"/>
                  </a:ext>
                </a:extLst>
              </p:cNvPr>
              <p:cNvSpPr/>
              <p:nvPr/>
            </p:nvSpPr>
            <p:spPr bwMode="gray">
              <a:xfrm>
                <a:off x="0" y="3743927"/>
                <a:ext cx="6096000" cy="2488433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sz="15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D11B2A70-7A44-498D-91B0-DE88B625EEB6}"/>
                  </a:ext>
                </a:extLst>
              </p:cNvPr>
              <p:cNvSpPr txBox="1"/>
              <p:nvPr/>
            </p:nvSpPr>
            <p:spPr bwMode="gray">
              <a:xfrm>
                <a:off x="568219" y="4722767"/>
                <a:ext cx="2436992" cy="535531"/>
              </a:xfrm>
              <a:prstGeom prst="rect">
                <a:avLst/>
              </a:prstGeom>
              <a:noFill/>
            </p:spPr>
            <p:txBody>
              <a:bodyPr wrap="none" lIns="34290" tIns="34290" rIns="34290" bIns="34290" rtlCol="0" anchor="b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900"/>
                  </a:spcBef>
                  <a:buClr>
                    <a:srgbClr val="337DBE"/>
                  </a:buClr>
                  <a:buSzPct val="77000"/>
                </a:pPr>
                <a:r>
                  <a:rPr lang="en-US" sz="2400" b="1" dirty="0">
                    <a:solidFill>
                      <a:schemeClr val="bg1"/>
                    </a:solidFill>
                  </a:rPr>
                  <a:t>Geopolitical</a:t>
                </a: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F84AC32D-1694-4844-B9F6-A66706E734E0}"/>
                </a:ext>
              </a:extLst>
            </p:cNvPr>
            <p:cNvGrpSpPr/>
            <p:nvPr/>
          </p:nvGrpSpPr>
          <p:grpSpPr bwMode="gray">
            <a:xfrm>
              <a:off x="6096000" y="3743927"/>
              <a:ext cx="6096000" cy="2488433"/>
              <a:chOff x="6096000" y="3743927"/>
              <a:chExt cx="6096000" cy="2488433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7CA89A87-11EB-4FA3-8BAD-5657ADE858B6}"/>
                  </a:ext>
                </a:extLst>
              </p:cNvPr>
              <p:cNvSpPr/>
              <p:nvPr/>
            </p:nvSpPr>
            <p:spPr bwMode="gray">
              <a:xfrm>
                <a:off x="6096000" y="3743927"/>
                <a:ext cx="6096000" cy="2488433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sz="15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B16EDE4F-C730-46F3-AA2F-8A2D97608C13}"/>
                  </a:ext>
                </a:extLst>
              </p:cNvPr>
              <p:cNvSpPr txBox="1"/>
              <p:nvPr/>
            </p:nvSpPr>
            <p:spPr bwMode="gray">
              <a:xfrm>
                <a:off x="9141308" y="4722767"/>
                <a:ext cx="2361672" cy="535531"/>
              </a:xfrm>
              <a:prstGeom prst="rect">
                <a:avLst/>
              </a:prstGeom>
              <a:noFill/>
            </p:spPr>
            <p:txBody>
              <a:bodyPr wrap="none" lIns="34290" tIns="34290" rIns="34290" bIns="34290" rtlCol="0" anchor="b">
                <a:spAutoFit/>
              </a:bodyPr>
              <a:lstStyle/>
              <a:p>
                <a:pPr algn="r">
                  <a:lnSpc>
                    <a:spcPct val="90000"/>
                  </a:lnSpc>
                  <a:spcBef>
                    <a:spcPts val="900"/>
                  </a:spcBef>
                  <a:buClr>
                    <a:srgbClr val="337DBE"/>
                  </a:buClr>
                  <a:buSzPct val="77000"/>
                </a:pPr>
                <a:r>
                  <a:rPr lang="en-US" sz="2400" b="1" dirty="0">
                    <a:solidFill>
                      <a:schemeClr val="bg1"/>
                    </a:solidFill>
                  </a:rPr>
                  <a:t>Technology</a:t>
                </a: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246BB93-91DE-47EF-ABC7-5E128FECDD73}"/>
                </a:ext>
              </a:extLst>
            </p:cNvPr>
            <p:cNvGrpSpPr/>
            <p:nvPr/>
          </p:nvGrpSpPr>
          <p:grpSpPr bwMode="gray">
            <a:xfrm>
              <a:off x="6096000" y="1255494"/>
              <a:ext cx="6096000" cy="2488433"/>
              <a:chOff x="6096000" y="1255494"/>
              <a:chExt cx="6096000" cy="2488433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79998F17-A91F-4B8C-8E21-413E91D4D44A}"/>
                  </a:ext>
                </a:extLst>
              </p:cNvPr>
              <p:cNvSpPr/>
              <p:nvPr/>
            </p:nvSpPr>
            <p:spPr bwMode="gray">
              <a:xfrm>
                <a:off x="6096000" y="1255494"/>
                <a:ext cx="6096000" cy="2488433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sz="15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017C439B-AB94-47AF-834A-4192C379C00E}"/>
                  </a:ext>
                </a:extLst>
              </p:cNvPr>
              <p:cNvSpPr txBox="1"/>
              <p:nvPr/>
            </p:nvSpPr>
            <p:spPr bwMode="gray">
              <a:xfrm>
                <a:off x="9222011" y="2231945"/>
                <a:ext cx="2280968" cy="535531"/>
              </a:xfrm>
              <a:prstGeom prst="rect">
                <a:avLst/>
              </a:prstGeom>
              <a:noFill/>
            </p:spPr>
            <p:txBody>
              <a:bodyPr wrap="none" lIns="34290" tIns="34290" rIns="34290" bIns="34290" rtlCol="0">
                <a:spAutoFit/>
              </a:bodyPr>
              <a:lstStyle/>
              <a:p>
                <a:pPr algn="r">
                  <a:lnSpc>
                    <a:spcPct val="90000"/>
                  </a:lnSpc>
                  <a:spcBef>
                    <a:spcPts val="900"/>
                  </a:spcBef>
                  <a:buClr>
                    <a:srgbClr val="337DBE"/>
                  </a:buClr>
                  <a:buSzPct val="77000"/>
                </a:pPr>
                <a:r>
                  <a:rPr lang="en-US" sz="2400" b="1" dirty="0">
                    <a:solidFill>
                      <a:schemeClr val="bg1"/>
                    </a:solidFill>
                  </a:rPr>
                  <a:t>Economics</a:t>
                </a:r>
              </a:p>
            </p:txBody>
          </p:sp>
        </p:grp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E0EC5774-358A-40DC-9F7E-B8DE7D5DACC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3011152" y="2094262"/>
            <a:ext cx="3121697" cy="3121697"/>
          </a:xfrm>
          <a:prstGeom prst="ellipse">
            <a:avLst/>
          </a:prstGeom>
          <a:ln w="63500" cap="rnd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85836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068C9-5787-453B-817C-57A8FCA6D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Catastrophes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C5211C-2C0E-4595-8AF6-3E3AD3554E0F}"/>
              </a:ext>
            </a:extLst>
          </p:cNvPr>
          <p:cNvSpPr/>
          <p:nvPr/>
        </p:nvSpPr>
        <p:spPr bwMode="gray">
          <a:xfrm>
            <a:off x="0" y="1798870"/>
            <a:ext cx="9144000" cy="3732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5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_Projects\051618_Wed\P17740_Sean\lightening thunderstorm_GettyImages-157616377_cropped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9173" y="2256125"/>
            <a:ext cx="1645920" cy="164592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88CA1F-E49E-4CEA-9366-92A31A6E71F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5529641" y="2256125"/>
            <a:ext cx="1645920" cy="164592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029" name="Picture 5" descr="C:\_Projects\051618_Wed\P17740_Sean\Flood_GettyImages-841448806_cropped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939" y="2256125"/>
            <a:ext cx="1645920" cy="164592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_Projects\051618_Wed\P17740_Sean\cyber auto catastrophes_GettyImages-670874290_cropped2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9875" y="2256125"/>
            <a:ext cx="1645920" cy="164592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6"/>
          <p:cNvSpPr txBox="1">
            <a:spLocks/>
          </p:cNvSpPr>
          <p:nvPr/>
        </p:nvSpPr>
        <p:spPr bwMode="gray">
          <a:xfrm>
            <a:off x="3749408" y="3986886"/>
            <a:ext cx="1645920" cy="140463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92608" indent="-292608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28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728" indent="-219456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173736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900"/>
              </a:spcBef>
              <a:buNone/>
            </a:pPr>
            <a:r>
              <a:rPr lang="en-US" sz="1200" dirty="0">
                <a:solidFill>
                  <a:schemeClr val="bg1"/>
                </a:solidFill>
              </a:rPr>
              <a:t>$14B insured wildfire losses; California estimated ~$11B</a:t>
            </a:r>
          </a:p>
        </p:txBody>
      </p:sp>
      <p:sp>
        <p:nvSpPr>
          <p:cNvPr id="10" name="Content Placeholder 6"/>
          <p:cNvSpPr txBox="1">
            <a:spLocks/>
          </p:cNvSpPr>
          <p:nvPr/>
        </p:nvSpPr>
        <p:spPr bwMode="gray">
          <a:xfrm>
            <a:off x="1969174" y="3986886"/>
            <a:ext cx="1645920" cy="140463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92608" indent="-292608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28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728" indent="-219456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173736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900"/>
              </a:spcBef>
              <a:buNone/>
            </a:pPr>
            <a:r>
              <a:rPr lang="en-US" sz="1200" dirty="0">
                <a:solidFill>
                  <a:schemeClr val="bg1"/>
                </a:solidFill>
              </a:rPr>
              <a:t>Thunderstorm related losses 2</a:t>
            </a:r>
            <a:r>
              <a:rPr lang="en-US" sz="1200" baseline="30000" dirty="0">
                <a:solidFill>
                  <a:schemeClr val="bg1"/>
                </a:solidFill>
              </a:rPr>
              <a:t>nd</a:t>
            </a:r>
            <a:r>
              <a:rPr lang="en-US" sz="1200" dirty="0">
                <a:solidFill>
                  <a:schemeClr val="bg1"/>
                </a:solidFill>
              </a:rPr>
              <a:t> highest ever in U.S.</a:t>
            </a:r>
          </a:p>
        </p:txBody>
      </p:sp>
      <p:sp>
        <p:nvSpPr>
          <p:cNvPr id="12" name="Content Placeholder 6"/>
          <p:cNvSpPr txBox="1">
            <a:spLocks/>
          </p:cNvSpPr>
          <p:nvPr/>
        </p:nvSpPr>
        <p:spPr bwMode="gray">
          <a:xfrm>
            <a:off x="188940" y="3990234"/>
            <a:ext cx="1645920" cy="140463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92608" indent="-292608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28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728" indent="-219456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173736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900"/>
              </a:spcBef>
              <a:buNone/>
            </a:pPr>
            <a:r>
              <a:rPr lang="en-US" sz="1200" dirty="0">
                <a:solidFill>
                  <a:schemeClr val="bg1"/>
                </a:solidFill>
              </a:rPr>
              <a:t>Flooding events spurred 73% of federal disaster declarations</a:t>
            </a:r>
          </a:p>
        </p:txBody>
      </p:sp>
      <p:sp>
        <p:nvSpPr>
          <p:cNvPr id="13" name="Content Placeholder 6"/>
          <p:cNvSpPr txBox="1">
            <a:spLocks/>
          </p:cNvSpPr>
          <p:nvPr/>
        </p:nvSpPr>
        <p:spPr bwMode="gray">
          <a:xfrm>
            <a:off x="5529641" y="3986886"/>
            <a:ext cx="1645920" cy="140463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92608" indent="-292608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28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728" indent="-219456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173736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900"/>
              </a:spcBef>
              <a:buNone/>
            </a:pPr>
            <a:r>
              <a:rPr lang="en-US" sz="1200" dirty="0">
                <a:solidFill>
                  <a:schemeClr val="bg1"/>
                </a:solidFill>
              </a:rPr>
              <a:t>N.A. hurricane season record-breaking insured &amp; economic losses; disasters affected &gt;25 million Americans</a:t>
            </a:r>
          </a:p>
        </p:txBody>
      </p:sp>
      <p:sp>
        <p:nvSpPr>
          <p:cNvPr id="14" name="Content Placeholder 6"/>
          <p:cNvSpPr txBox="1">
            <a:spLocks/>
          </p:cNvSpPr>
          <p:nvPr/>
        </p:nvSpPr>
        <p:spPr bwMode="gray">
          <a:xfrm>
            <a:off x="7309875" y="3986886"/>
            <a:ext cx="1645920" cy="140463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92608" indent="-292608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28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728" indent="-219456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173736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900"/>
              </a:spcBef>
              <a:buNone/>
            </a:pPr>
            <a:r>
              <a:rPr lang="en-US" sz="1200" dirty="0">
                <a:solidFill>
                  <a:schemeClr val="bg1"/>
                </a:solidFill>
              </a:rPr>
              <a:t>Auto: Reaching epidemic proportions</a:t>
            </a:r>
          </a:p>
          <a:p>
            <a:pPr marL="0" indent="0" algn="ctr">
              <a:spcBef>
                <a:spcPts val="900"/>
              </a:spcBef>
              <a:buNone/>
            </a:pPr>
            <a:r>
              <a:rPr lang="en-US" sz="1200" dirty="0">
                <a:solidFill>
                  <a:schemeClr val="bg1"/>
                </a:solidFill>
              </a:rPr>
              <a:t>Cyber: Risk continuing to increase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2C1F406-0B68-4911-B39A-52C1ADE7763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3749407" y="2256125"/>
            <a:ext cx="1645920" cy="1645920"/>
          </a:xfrm>
          <a:prstGeom prst="ellipse">
            <a:avLst/>
          </a:prstGeom>
          <a:ln w="63500" cap="rnd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91880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5" presetClass="path" presetSubtype="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854 1.11111E-6 L -1.875E-6 1.11111E-6 " pathEditMode="relative" rAng="0" ptsTypes="AA">
                                      <p:cBhvr>
                                        <p:cTn id="19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27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5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5" presetClass="path" presetSubtype="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239 -1.66551E-6 L 0.00156 -1.66551E-6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41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169 1.11111E-6 L 0.00104 1.11111E-6 " pathEditMode="relative" rAng="0" ptsTypes="AA">
                                      <p:cBhvr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5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776 -1.66551E-6 L 0.00235 -1.66551E-6 " pathEditMode="relative" rAng="0" ptsTypes="AA">
                                      <p:cBhvr>
                                        <p:cTn id="34" dur="75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05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068C9-5787-453B-817C-57A8FCA6D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Economics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D49E09D-E86E-4072-8070-31BE86EC58DC}"/>
              </a:ext>
            </a:extLst>
          </p:cNvPr>
          <p:cNvSpPr/>
          <p:nvPr/>
        </p:nvSpPr>
        <p:spPr bwMode="gray">
          <a:xfrm>
            <a:off x="0" y="1798870"/>
            <a:ext cx="9144000" cy="37326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500" b="1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E0A3E93-BF74-40DD-A7B7-5F197D2C51D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592847" y="2162910"/>
            <a:ext cx="2200615" cy="2200615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2053" name="Picture 5" descr="C:\_Projects\051618_Wed\P17740_Sean\money_policy_GettyImages-185307656_cropped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9736" y="2162910"/>
            <a:ext cx="2201418" cy="220141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6"/>
          <p:cNvSpPr txBox="1">
            <a:spLocks/>
          </p:cNvSpPr>
          <p:nvPr/>
        </p:nvSpPr>
        <p:spPr bwMode="gray">
          <a:xfrm>
            <a:off x="6350540" y="4476750"/>
            <a:ext cx="2200615" cy="97155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92608" indent="-292608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28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728" indent="-219456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173736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900"/>
              </a:spcBef>
              <a:buNone/>
            </a:pPr>
            <a:r>
              <a:rPr lang="en-US" sz="1350" dirty="0">
                <a:solidFill>
                  <a:schemeClr val="bg1"/>
                </a:solidFill>
              </a:rPr>
              <a:t>Fiscal policies, i.e. tax reform and deregulation surfacing.</a:t>
            </a:r>
          </a:p>
        </p:txBody>
      </p:sp>
      <p:sp>
        <p:nvSpPr>
          <p:cNvPr id="8" name="Content Placeholder 6"/>
          <p:cNvSpPr txBox="1">
            <a:spLocks/>
          </p:cNvSpPr>
          <p:nvPr/>
        </p:nvSpPr>
        <p:spPr bwMode="gray">
          <a:xfrm>
            <a:off x="3471693" y="4476750"/>
            <a:ext cx="2200615" cy="97155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92608" indent="-292608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28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728" indent="-219456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173736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900"/>
              </a:spcBef>
              <a:buNone/>
            </a:pPr>
            <a:r>
              <a:rPr lang="en-US" sz="1350" dirty="0">
                <a:solidFill>
                  <a:schemeClr val="bg1"/>
                </a:solidFill>
              </a:rPr>
              <a:t>Tepid monetary policies; keeping interest rates at historical lows — moving slow...</a:t>
            </a:r>
          </a:p>
        </p:txBody>
      </p:sp>
      <p:sp>
        <p:nvSpPr>
          <p:cNvPr id="9" name="Content Placeholder 6"/>
          <p:cNvSpPr txBox="1">
            <a:spLocks/>
          </p:cNvSpPr>
          <p:nvPr/>
        </p:nvSpPr>
        <p:spPr bwMode="gray">
          <a:xfrm>
            <a:off x="592846" y="4464380"/>
            <a:ext cx="2200615" cy="97155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92608" indent="-292608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28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728" indent="-219456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173736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900"/>
              </a:spcBef>
              <a:buNone/>
            </a:pPr>
            <a:r>
              <a:rPr lang="en-US" sz="1350" dirty="0">
                <a:solidFill>
                  <a:schemeClr val="bg1"/>
                </a:solidFill>
              </a:rPr>
              <a:t>Strengthening Fundamentals:</a:t>
            </a:r>
          </a:p>
          <a:p>
            <a:pPr marL="0" indent="0" algn="ctr">
              <a:spcBef>
                <a:spcPts val="900"/>
              </a:spcBef>
              <a:buNone/>
            </a:pPr>
            <a:r>
              <a:rPr lang="en-US" sz="1350" dirty="0">
                <a:solidFill>
                  <a:schemeClr val="bg1"/>
                </a:solidFill>
              </a:rPr>
              <a:t>All OECD economies growing – 1</a:t>
            </a:r>
            <a:r>
              <a:rPr lang="en-US" sz="1350" baseline="30000" dirty="0">
                <a:solidFill>
                  <a:schemeClr val="bg1"/>
                </a:solidFill>
              </a:rPr>
              <a:t>st</a:t>
            </a:r>
            <a:r>
              <a:rPr lang="en-US" sz="1350" dirty="0">
                <a:solidFill>
                  <a:schemeClr val="bg1"/>
                </a:solidFill>
              </a:rPr>
              <a:t> in 10 yrs.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E372D05-3CD3-45AA-AD7B-6A006BC813A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3471693" y="2162910"/>
            <a:ext cx="2200615" cy="2200615"/>
          </a:xfrm>
          <a:prstGeom prst="ellipse">
            <a:avLst/>
          </a:prstGeom>
          <a:ln w="63500" cap="rnd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20600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07407E-6 L 0.31484 -4.07407E-6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2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5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471 -4.07407E-6 L 0.00196 -4.07407E-6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33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068C9-5787-453B-817C-57A8FCA6D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Geopolitical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FCE5861-3B67-434F-9181-E26F5DA3BF84}"/>
              </a:ext>
            </a:extLst>
          </p:cNvPr>
          <p:cNvSpPr/>
          <p:nvPr/>
        </p:nvSpPr>
        <p:spPr bwMode="gray">
          <a:xfrm>
            <a:off x="0" y="1811241"/>
            <a:ext cx="9144000" cy="3732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500" b="1" dirty="0">
              <a:solidFill>
                <a:schemeClr val="bg1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3AAB698-B454-4C3E-9969-110091AE330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350540" y="2162910"/>
            <a:ext cx="2200615" cy="2200615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B0B7D8F-9C6D-4514-85AE-1DF1060AE2E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592847" y="2162910"/>
            <a:ext cx="2200615" cy="2200615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FEAB73D-CCE4-4D57-B319-796D7129C08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3471693" y="2162910"/>
            <a:ext cx="2200615" cy="2200615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7" name="Content Placeholder 6"/>
          <p:cNvSpPr txBox="1">
            <a:spLocks/>
          </p:cNvSpPr>
          <p:nvPr/>
        </p:nvSpPr>
        <p:spPr bwMode="gray">
          <a:xfrm>
            <a:off x="6350540" y="4476750"/>
            <a:ext cx="2200615" cy="97155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92608" indent="-292608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28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728" indent="-219456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173736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900"/>
              </a:spcBef>
              <a:buNone/>
            </a:pPr>
            <a:r>
              <a:rPr lang="en-US" sz="1350" dirty="0">
                <a:solidFill>
                  <a:schemeClr val="bg1"/>
                </a:solidFill>
              </a:rPr>
              <a:t>“Major conflict threat greatest since WWII“ – US Intelligence Report to Congress </a:t>
            </a:r>
          </a:p>
        </p:txBody>
      </p:sp>
      <p:sp>
        <p:nvSpPr>
          <p:cNvPr id="8" name="Content Placeholder 6"/>
          <p:cNvSpPr txBox="1">
            <a:spLocks/>
          </p:cNvSpPr>
          <p:nvPr/>
        </p:nvSpPr>
        <p:spPr bwMode="gray">
          <a:xfrm>
            <a:off x="3471693" y="4476750"/>
            <a:ext cx="2200615" cy="97155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92608" indent="-292608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28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728" indent="-219456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173736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900"/>
              </a:spcBef>
              <a:buNone/>
            </a:pPr>
            <a:r>
              <a:rPr lang="en-US" sz="1350" dirty="0">
                <a:solidFill>
                  <a:schemeClr val="bg1"/>
                </a:solidFill>
              </a:rPr>
              <a:t>Political gridlock in Congress, with 2018 election lurking.</a:t>
            </a:r>
          </a:p>
        </p:txBody>
      </p:sp>
      <p:sp>
        <p:nvSpPr>
          <p:cNvPr id="9" name="Content Placeholder 6"/>
          <p:cNvSpPr txBox="1">
            <a:spLocks/>
          </p:cNvSpPr>
          <p:nvPr/>
        </p:nvSpPr>
        <p:spPr bwMode="gray">
          <a:xfrm>
            <a:off x="592846" y="4476750"/>
            <a:ext cx="2200615" cy="97155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92608" indent="-292608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28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728" indent="-219456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173736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900"/>
              </a:spcBef>
              <a:buNone/>
            </a:pPr>
            <a:r>
              <a:rPr lang="en-US" sz="1350" dirty="0">
                <a:solidFill>
                  <a:schemeClr val="bg1"/>
                </a:solidFill>
              </a:rPr>
              <a:t>Rise in Nationalism: Brexit, U.S. – Populist vote in Europe tripled since 2000*.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D549E5-E690-9A42-A444-6AB760771D9F}"/>
              </a:ext>
            </a:extLst>
          </p:cNvPr>
          <p:cNvSpPr/>
          <p:nvPr/>
        </p:nvSpPr>
        <p:spPr>
          <a:xfrm>
            <a:off x="919099" y="5616081"/>
            <a:ext cx="5443811" cy="210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675" dirty="0">
                <a:solidFill>
                  <a:schemeClr val="tx1"/>
                </a:solidFill>
              </a:rPr>
              <a:t>* Source: Harvard University, Tony Blair Institute </a:t>
            </a:r>
          </a:p>
        </p:txBody>
      </p:sp>
    </p:spTree>
    <p:extLst>
      <p:ext uri="{BB962C8B-B14F-4D97-AF65-F5344CB8AC3E}">
        <p14:creationId xmlns:p14="http://schemas.microsoft.com/office/powerpoint/2010/main" val="54553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07407E-6 L 0.31484 -4.07407E-6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2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5" presetClass="path" presetSubtype="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07407E-6 L -0.31484 -4.07407E-6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42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7" grpId="0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2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a2a3d1AS5SdDVm3_1g6V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tRek4YUQi6yeO6TC225W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j.yiO72TKiSuMcJ0StQP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895EgWAQymVgdSWxNTUK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UOa2V.1QpaHOBR4Oz.TG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IB0F56vTfir0qRLHPTfA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Js6Y0TrT6O2QPU2QTzFq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q3xnNQHR4qIXAlqJJxFX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NTXFJyaQcWq58cVjofw_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QTAo_BwSP2d4pmXwq5Z9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U.a2cYGT3WU3rs7B3kjq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CrMQtTZS96SK74wb4Os1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Ul2l5F7SpWuc662dnfoz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p.PYpcGSNCQnCl_PxtV9w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NQLBuZSxi.spaH3fG7p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KAP4ZQ3SpO2fhZJF3Hu0A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8ZYQAcsR3.maIxIAH226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aJYVp2VQxWX3Ts0omeAiA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qMf0Cz6QHCDsBxlAdVG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cGQn5eFTdaImqYPgp8L4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f1TwYz4RaWvOqZByN.2vw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FilQFxPTf.r4Z9dqagxU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RZLXUj3TWayTkwLtaK6tw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nikKqtXR6eLVl8QOPrNow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pFoGPs2TZGcLc6mEcjXi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LbNOKImTRS9Pj7vWm.0tw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qEl8f9BSzaGAbjQq4WASA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_LTVb8cSBqa3heKHoT7_Q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zI7BNfMTleOTNt2OjNAf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zCvioUyRRKSr5GP.epMAg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z5KRSYzSDKlxzmbvRWUE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48HytR_RDWs2WIx2OT0QA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U_gj6h7TB6JNfrZZNLb9g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qxRS0QsSiSusulG3NpXDQ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8UBKbvKQuqvdN00REftlw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Mn_y1CQR.OpD19F4YGvdg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HQArpRNRTCwdBCImcLMHg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bJnNuipQHaNBh6GZuCtMw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QMD7k7.S0OMmIWEjKbID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TITLE_TAG" val="P/C Insurance Industry Combined Ratio"/>
  <p:tag name="ARTICULATE_SLIDE_GUID" val="d597db85-55e1-4188-b89d-d656c2dd132a"/>
  <p:tag name="ARTICULATE_SLIDE_NAV" val="52"/>
  <p:tag name="ARTICULATE_SLIDE_PAUSE" val="0"/>
  <p:tag name="ARTICULATE_NAV_LEVEL" val="3"/>
  <p:tag name="ARTICULATE_SLIDE_PRESENTER" val="Dr. Robert P. Hartwig, CPCU"/>
  <p:tag name="ARTICULATE_SLIDE_PRESENTER_GUID" val="87C4BC35D5FE"/>
  <p:tag name="ARTICULATE_PLAYLIST_ID" val="-1"/>
  <p:tag name="ARTICULATE_LOCK_SLIDE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8d816a7d-974e-4f1a-9550-52aea7948b6c"/>
  <p:tag name="ARTICULATE_SLIDE_NAV" val="48"/>
  <p:tag name="ARTICULATE_SLIDE_PAUSE" val="0"/>
  <p:tag name="ARTICULATE_NAV_LEVEL" val="3"/>
  <p:tag name="ARTICULATE_SLIDE_PRESENTER" val="Dr. Robert P. Hartwig, CPCU"/>
  <p:tag name="ARTICULATE_SLIDE_PRESENTER_GUID" val="87C4BC35D5FE"/>
  <p:tag name="ARTICULATE_PLAYLIST_ID" val="-1"/>
  <p:tag name="ARTICULATE_LOCK_SLIDE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TITLE_TAG" val="Profitability Peaks &amp; Troughs in the P/C Insurance Industry"/>
  <p:tag name="ARTICULATE_SLIDE_GUID" val="5f352899-b35e-44e4-b252-7ee23066d223"/>
  <p:tag name="ARTICULATE_SLIDE_NAV" val="44"/>
  <p:tag name="ARTICULATE_SLIDE_PAUSE" val="0"/>
  <p:tag name="ARTICULATE_NAV_LEVEL" val="3"/>
  <p:tag name="ARTICULATE_SLIDE_PRESENTER" val="Dr. Robert P. Hartwig, CPCU"/>
  <p:tag name="ARTICULATE_SLIDE_PRESENTER_GUID" val="87C4BC35D5FE"/>
  <p:tag name="ARTICULATE_PLAYLIST_ID" val="-1"/>
  <p:tag name="ARTICULATE_LOCK_SLIDE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LIBbHaXRPyi8q2grw7ms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mFyuWAtTp2UaZJp1Kq_A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2b2j_lXShCIGc0juzrQOA"/>
</p:tagLst>
</file>

<file path=ppt/theme/theme1.xml><?xml version="1.0" encoding="utf-8"?>
<a:theme xmlns:a="http://schemas.openxmlformats.org/drawingml/2006/main" name="Office Theme">
  <a:themeElements>
    <a:clrScheme name="Custom 119">
      <a:dk1>
        <a:srgbClr val="000000"/>
      </a:dk1>
      <a:lt1>
        <a:srgbClr val="FFFFFF"/>
      </a:lt1>
      <a:dk2>
        <a:srgbClr val="072C44"/>
      </a:dk2>
      <a:lt2>
        <a:srgbClr val="FFFFFF"/>
      </a:lt2>
      <a:accent1>
        <a:srgbClr val="337DBE"/>
      </a:accent1>
      <a:accent2>
        <a:srgbClr val="F69322"/>
      </a:accent2>
      <a:accent3>
        <a:srgbClr val="43B19E"/>
      </a:accent3>
      <a:accent4>
        <a:srgbClr val="E2B431"/>
      </a:accent4>
      <a:accent5>
        <a:srgbClr val="9A9A9A"/>
      </a:accent5>
      <a:accent6>
        <a:srgbClr val="D34D27"/>
      </a:accent6>
      <a:hlink>
        <a:srgbClr val="337DBE"/>
      </a:hlink>
      <a:folHlink>
        <a:srgbClr val="A6DCF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sz="2000" b="1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noAutofit/>
      </a:bodyPr>
      <a:lstStyle>
        <a:defPPr marL="292608" indent="-292608">
          <a:lnSpc>
            <a:spcPct val="90000"/>
          </a:lnSpc>
          <a:spcBef>
            <a:spcPts val="1200"/>
          </a:spcBef>
          <a:buClr>
            <a:srgbClr val="337DBE"/>
          </a:buClr>
          <a:buSzPct val="77000"/>
          <a:buFont typeface="Wingdings 3" panose="05040102010807070707" pitchFamily="18" charset="2"/>
          <a:buChar char=""/>
          <a:defRPr sz="2000"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Custom 121">
      <a:dk1>
        <a:srgbClr val="000000"/>
      </a:dk1>
      <a:lt1>
        <a:srgbClr val="FFFFFF"/>
      </a:lt1>
      <a:dk2>
        <a:srgbClr val="072C44"/>
      </a:dk2>
      <a:lt2>
        <a:srgbClr val="FFFFFF"/>
      </a:lt2>
      <a:accent1>
        <a:srgbClr val="337DBE"/>
      </a:accent1>
      <a:accent2>
        <a:srgbClr val="F69322"/>
      </a:accent2>
      <a:accent3>
        <a:srgbClr val="43B19E"/>
      </a:accent3>
      <a:accent4>
        <a:srgbClr val="E2B431"/>
      </a:accent4>
      <a:accent5>
        <a:srgbClr val="9A9A9A"/>
      </a:accent5>
      <a:accent6>
        <a:srgbClr val="D34D27"/>
      </a:accent6>
      <a:hlink>
        <a:srgbClr val="337DBE"/>
      </a:hlink>
      <a:folHlink>
        <a:srgbClr val="A6DCF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ustom 120">
      <a:dk1>
        <a:sysClr val="windowText" lastClr="000000"/>
      </a:dk1>
      <a:lt1>
        <a:sysClr val="window" lastClr="FFFFFF"/>
      </a:lt1>
      <a:dk2>
        <a:srgbClr val="072C44"/>
      </a:dk2>
      <a:lt2>
        <a:srgbClr val="FFFFFF"/>
      </a:lt2>
      <a:accent1>
        <a:srgbClr val="337DBE"/>
      </a:accent1>
      <a:accent2>
        <a:srgbClr val="F69322"/>
      </a:accent2>
      <a:accent3>
        <a:srgbClr val="43B19E"/>
      </a:accent3>
      <a:accent4>
        <a:srgbClr val="E2B431"/>
      </a:accent4>
      <a:accent5>
        <a:srgbClr val="9A9A9A"/>
      </a:accent5>
      <a:accent6>
        <a:srgbClr val="D34D27"/>
      </a:accent6>
      <a:hlink>
        <a:srgbClr val="337DBE"/>
      </a:hlink>
      <a:folHlink>
        <a:srgbClr val="A6DCF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15203</TotalTime>
  <Words>2195</Words>
  <Application>Microsoft Office PowerPoint</Application>
  <PresentationFormat>On-screen Show (4:3)</PresentationFormat>
  <Paragraphs>460</Paragraphs>
  <Slides>44</Slides>
  <Notes>38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4" baseType="lpstr">
      <vt:lpstr>ＭＳ Ｐゴシック</vt:lpstr>
      <vt:lpstr>Arial</vt:lpstr>
      <vt:lpstr>Arial Narrow</vt:lpstr>
      <vt:lpstr>Calibri</vt:lpstr>
      <vt:lpstr>Mangal</vt:lpstr>
      <vt:lpstr>Symbol</vt:lpstr>
      <vt:lpstr>Wingdings</vt:lpstr>
      <vt:lpstr>Wingdings 3</vt:lpstr>
      <vt:lpstr>Office Theme</vt:lpstr>
      <vt:lpstr>think-cell Slide</vt:lpstr>
      <vt:lpstr>Insurance Market Trends and More </vt:lpstr>
      <vt:lpstr>I.I.I. Mission Statement</vt:lpstr>
      <vt:lpstr>Over The Past 18 Months, However, Insurance Coverage Has Focused On…</vt:lpstr>
      <vt:lpstr>Social Media Focuses More On NatCat Than Cyber, Auto and InsurTech</vt:lpstr>
      <vt:lpstr>2018 I.I.I. Issue Focus Areas  </vt:lpstr>
      <vt:lpstr>Disruptive Forces in the World – The New Norm</vt:lpstr>
      <vt:lpstr>Catastrophes</vt:lpstr>
      <vt:lpstr>Economics</vt:lpstr>
      <vt:lpstr>Geopolitical</vt:lpstr>
      <vt:lpstr>Technology</vt:lpstr>
      <vt:lpstr>Insurance Leading Throughout History</vt:lpstr>
      <vt:lpstr>Insurance Industry Economic Trends  </vt:lpstr>
      <vt:lpstr>      U.S. Insured Catastrophe Losses</vt:lpstr>
      <vt:lpstr>Inflation Adjusted U.S. Catastrophe Losses by Cause of Loss, 1997–20161</vt:lpstr>
      <vt:lpstr>P/C Industry Net Income After Taxes*, First Half of Year</vt:lpstr>
      <vt:lpstr>P/C Insurance Industry  Combined Ratio*</vt:lpstr>
      <vt:lpstr>Policyholder Surplus By Quarter </vt:lpstr>
      <vt:lpstr> Net Premium Growth, Annual Change </vt:lpstr>
      <vt:lpstr> Direct Premium Growth, Annual Change</vt:lpstr>
      <vt:lpstr>Commercial &amp; Personal Lines NPW Growth</vt:lpstr>
      <vt:lpstr>Consolidation/M&amp;A</vt:lpstr>
      <vt:lpstr>PowerPoint Presentation</vt:lpstr>
      <vt:lpstr>Drivers of E&amp;O Exposures</vt:lpstr>
      <vt:lpstr>Commercial Lines Rate Change </vt:lpstr>
      <vt:lpstr>Liability Rate Changes</vt:lpstr>
      <vt:lpstr>Property/Cyber Rate Changes</vt:lpstr>
      <vt:lpstr>PowerPoint Presentation</vt:lpstr>
      <vt:lpstr>Driving Patterns Predict Claim Frequency</vt:lpstr>
      <vt:lpstr>Road Safety</vt:lpstr>
      <vt:lpstr>To rent or to buy?</vt:lpstr>
      <vt:lpstr>Insurance and Innovation </vt:lpstr>
      <vt:lpstr>Insurance Disruption: Technology / Digitalization </vt:lpstr>
      <vt:lpstr>InsurTech Disruption: Threat or Opportunity? </vt:lpstr>
      <vt:lpstr>InsurTech Startups Have Broad Range…BUT…  </vt:lpstr>
      <vt:lpstr>…With Broad Incumbent Support </vt:lpstr>
      <vt:lpstr>Four Main Effects on Insurance in the  Fourth Industrial Revolution</vt:lpstr>
      <vt:lpstr>Challenges the Insurance Industry Faces in Innovation</vt:lpstr>
      <vt:lpstr>          Agents Respond – New Agencies:</vt:lpstr>
      <vt:lpstr>Successful Digital Transformation   Holistic Approach   </vt:lpstr>
      <vt:lpstr>Insurance Leadership </vt:lpstr>
      <vt:lpstr>Insurance &amp; Economic Leadership </vt:lpstr>
      <vt:lpstr>Insurance: A Critical Factor in the Economy</vt:lpstr>
      <vt:lpstr>How Insurance Drives Economic Growth</vt:lpstr>
      <vt:lpstr>Thank you!</vt:lpstr>
    </vt:vector>
  </TitlesOfParts>
  <Company>eSlide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P17569 iii - Sean K - Global Indemnity - Template: P15111</dc:title>
  <dc:subject>v2007 and v2010</dc:subject>
  <dc:creator>Call @ 866-2-eSlide</dc:creator>
  <dc:description>eSlide, LLC - P14228 - III PPT Template 4:3</dc:description>
  <cp:lastModifiedBy>Lewis, Charlene</cp:lastModifiedBy>
  <cp:revision>390</cp:revision>
  <dcterms:created xsi:type="dcterms:W3CDTF">2011-11-02T14:24:24Z</dcterms:created>
  <dcterms:modified xsi:type="dcterms:W3CDTF">2018-10-29T18:00:22Z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6E728A22-E780-452C-81BF-EB8721EF7DD3</vt:lpwstr>
  </property>
  <property fmtid="{D5CDD505-2E9C-101B-9397-08002B2CF9AE}" pid="3" name="ArticulatePath">
    <vt:lpwstr>P14228_III PPT Template 4x3_050116_415pm</vt:lpwstr>
  </property>
</Properties>
</file>