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7.xml" ContentType="application/vnd.openxmlformats-officedocument.presentationml.tags+xml"/>
  <Override PartName="/ppt/notesSlides/notesSlide15.xml" ContentType="application/vnd.openxmlformats-officedocument.presentationml.notesSlide+xml"/>
  <Override PartName="/ppt/tags/tag8.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9.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tags/tag10.xml" ContentType="application/vnd.openxmlformats-officedocument.presentationml.tags+xml"/>
  <Override PartName="/ppt/notesSlides/notesSlide47.xml" ContentType="application/vnd.openxmlformats-officedocument.presentationml.notesSlide+xml"/>
  <Override PartName="/ppt/charts/chart1.xml" ContentType="application/vnd.openxmlformats-officedocument.drawingml.chart+xml"/>
  <Override PartName="/ppt/tags/tag11.xml" ContentType="application/vnd.openxmlformats-officedocument.presentationml.tags+xml"/>
  <Override PartName="/ppt/notesSlides/notesSlide48.xml" ContentType="application/vnd.openxmlformats-officedocument.presentationml.notesSlide+xml"/>
  <Override PartName="/ppt/charts/chart2.xml" ContentType="application/vnd.openxmlformats-officedocument.drawingml.chart+xml"/>
  <Override PartName="/ppt/tags/tag12.xml" ContentType="application/vnd.openxmlformats-officedocument.presentationml.tags+xml"/>
  <Override PartName="/ppt/notesSlides/notesSlide49.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tags/tag13.xml" ContentType="application/vnd.openxmlformats-officedocument.presentationml.tags+xml"/>
  <Override PartName="/ppt/notesSlides/notesSlide50.xml" ContentType="application/vnd.openxmlformats-officedocument.presentationml.notesSlide+xml"/>
  <Override PartName="/ppt/charts/chart5.xml" ContentType="application/vnd.openxmlformats-officedocument.drawingml.chart+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harts/chart6.xml" ContentType="application/vnd.openxmlformats-officedocument.drawingml.chart+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charts/chart7.xml" ContentType="application/vnd.openxmlformats-officedocument.drawingml.chart+xml"/>
  <Override PartName="/ppt/drawings/drawing1.xml" ContentType="application/vnd.openxmlformats-officedocument.drawingml.chartshapes+xml"/>
  <Override PartName="/ppt/notesSlides/notesSlide74.xml" ContentType="application/vnd.openxmlformats-officedocument.presentationml.notesSlide+xml"/>
  <Override PartName="/ppt/charts/chart8.xml" ContentType="application/vnd.openxmlformats-officedocument.drawingml.chart+xml"/>
  <Override PartName="/ppt/theme/themeOverride1.xml" ContentType="application/vnd.openxmlformats-officedocument.themeOverr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tags/tag14.xml" ContentType="application/vnd.openxmlformats-officedocument.presentationml.tags+xml"/>
  <Override PartName="/ppt/notesSlides/notesSlide80.xml" ContentType="application/vnd.openxmlformats-officedocument.presentationml.notesSlide+xml"/>
  <Override PartName="/ppt/tags/tag15.xml" ContentType="application/vnd.openxmlformats-officedocument.presentationml.tags+xml"/>
  <Override PartName="/ppt/notesSlides/notesSlide81.xml" ContentType="application/vnd.openxmlformats-officedocument.presentationml.notesSlide+xml"/>
  <Override PartName="/ppt/charts/chart9.xml" ContentType="application/vnd.openxmlformats-officedocument.drawingml.chart+xml"/>
  <Override PartName="/ppt/drawings/drawing2.xml" ContentType="application/vnd.openxmlformats-officedocument.drawingml.chartshapes+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notesSlides/notesSlide93.xml" ContentType="application/vnd.openxmlformats-officedocument.presentationml.notesSlide+xml"/>
  <Override PartName="/ppt/charts/chart14.xml" ContentType="application/vnd.openxmlformats-officedocument.drawingml.chart+xml"/>
  <Override PartName="/ppt/notesSlides/notesSlide94.xml" ContentType="application/vnd.openxmlformats-officedocument.presentationml.notesSlide+xml"/>
  <Override PartName="/ppt/charts/chart15.xml" ContentType="application/vnd.openxmlformats-officedocument.drawingml.chart+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tags/tag16.xml" ContentType="application/vnd.openxmlformats-officedocument.presentationml.tags+xml"/>
  <Override PartName="/ppt/notesSlides/notesSlide103.xml" ContentType="application/vnd.openxmlformats-officedocument.presentationml.notesSlide+xml"/>
  <Override PartName="/ppt/tags/tag17.xml" ContentType="application/vnd.openxmlformats-officedocument.presentationml.tags+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120"/>
  </p:notesMasterIdLst>
  <p:handoutMasterIdLst>
    <p:handoutMasterId r:id="rId121"/>
  </p:handoutMasterIdLst>
  <p:sldIdLst>
    <p:sldId id="5174" r:id="rId2"/>
    <p:sldId id="5353" r:id="rId3"/>
    <p:sldId id="5339" r:id="rId4"/>
    <p:sldId id="5340" r:id="rId5"/>
    <p:sldId id="5341" r:id="rId6"/>
    <p:sldId id="5342" r:id="rId7"/>
    <p:sldId id="5343" r:id="rId8"/>
    <p:sldId id="5344" r:id="rId9"/>
    <p:sldId id="5345" r:id="rId10"/>
    <p:sldId id="5346" r:id="rId11"/>
    <p:sldId id="5347" r:id="rId12"/>
    <p:sldId id="5348" r:id="rId13"/>
    <p:sldId id="5349" r:id="rId14"/>
    <p:sldId id="5350" r:id="rId15"/>
    <p:sldId id="5351" r:id="rId16"/>
    <p:sldId id="5352" r:id="rId17"/>
    <p:sldId id="5365" r:id="rId18"/>
    <p:sldId id="5373" r:id="rId19"/>
    <p:sldId id="5094" r:id="rId20"/>
    <p:sldId id="5354" r:id="rId21"/>
    <p:sldId id="5355" r:id="rId22"/>
    <p:sldId id="5356" r:id="rId23"/>
    <p:sldId id="5357" r:id="rId24"/>
    <p:sldId id="5358" r:id="rId25"/>
    <p:sldId id="5359" r:id="rId26"/>
    <p:sldId id="5360" r:id="rId27"/>
    <p:sldId id="5361" r:id="rId28"/>
    <p:sldId id="5362" r:id="rId29"/>
    <p:sldId id="5363" r:id="rId30"/>
    <p:sldId id="5266" r:id="rId31"/>
    <p:sldId id="5267" r:id="rId32"/>
    <p:sldId id="5366" r:id="rId33"/>
    <p:sldId id="5367" r:id="rId34"/>
    <p:sldId id="4852" r:id="rId35"/>
    <p:sldId id="5108" r:id="rId36"/>
    <p:sldId id="5199" r:id="rId37"/>
    <p:sldId id="4635" r:id="rId38"/>
    <p:sldId id="5003" r:id="rId39"/>
    <p:sldId id="5090" r:id="rId40"/>
    <p:sldId id="5091" r:id="rId41"/>
    <p:sldId id="5092" r:id="rId42"/>
    <p:sldId id="5093" r:id="rId43"/>
    <p:sldId id="5037" r:id="rId44"/>
    <p:sldId id="5196" r:id="rId45"/>
    <p:sldId id="5197" r:id="rId46"/>
    <p:sldId id="5271" r:id="rId47"/>
    <p:sldId id="5016" r:id="rId48"/>
    <p:sldId id="5272" r:id="rId49"/>
    <p:sldId id="5273" r:id="rId50"/>
    <p:sldId id="5274" r:id="rId51"/>
    <p:sldId id="5275" r:id="rId52"/>
    <p:sldId id="5114" r:id="rId53"/>
    <p:sldId id="5115" r:id="rId54"/>
    <p:sldId id="5019" r:id="rId55"/>
    <p:sldId id="5020" r:id="rId56"/>
    <p:sldId id="5023" r:id="rId57"/>
    <p:sldId id="5200" r:id="rId58"/>
    <p:sldId id="5206" r:id="rId59"/>
    <p:sldId id="5204" r:id="rId60"/>
    <p:sldId id="5208" r:id="rId61"/>
    <p:sldId id="4990" r:id="rId62"/>
    <p:sldId id="5118" r:id="rId63"/>
    <p:sldId id="4997" r:id="rId64"/>
    <p:sldId id="4962" r:id="rId65"/>
    <p:sldId id="4958" r:id="rId66"/>
    <p:sldId id="5044" r:id="rId67"/>
    <p:sldId id="5122" r:id="rId68"/>
    <p:sldId id="5047" r:id="rId69"/>
    <p:sldId id="5049" r:id="rId70"/>
    <p:sldId id="5045" r:id="rId71"/>
    <p:sldId id="5236" r:id="rId72"/>
    <p:sldId id="5237" r:id="rId73"/>
    <p:sldId id="5238" r:id="rId74"/>
    <p:sldId id="5239" r:id="rId75"/>
    <p:sldId id="5241" r:id="rId76"/>
    <p:sldId id="5218" r:id="rId77"/>
    <p:sldId id="5219" r:id="rId78"/>
    <p:sldId id="5226" r:id="rId79"/>
    <p:sldId id="5229" r:id="rId80"/>
    <p:sldId id="4469" r:id="rId81"/>
    <p:sldId id="5276" r:id="rId82"/>
    <p:sldId id="4623" r:id="rId83"/>
    <p:sldId id="5113" r:id="rId84"/>
    <p:sldId id="4817" r:id="rId85"/>
    <p:sldId id="5162" r:id="rId86"/>
    <p:sldId id="4948" r:id="rId87"/>
    <p:sldId id="5364" r:id="rId88"/>
    <p:sldId id="5372" r:id="rId89"/>
    <p:sldId id="4557" r:id="rId90"/>
    <p:sldId id="4752" r:id="rId91"/>
    <p:sldId id="4753" r:id="rId92"/>
    <p:sldId id="5368" r:id="rId93"/>
    <p:sldId id="5369" r:id="rId94"/>
    <p:sldId id="5370" r:id="rId95"/>
    <p:sldId id="5371" r:id="rId96"/>
    <p:sldId id="4858" r:id="rId97"/>
    <p:sldId id="5328" r:id="rId98"/>
    <p:sldId id="5329" r:id="rId99"/>
    <p:sldId id="5330" r:id="rId100"/>
    <p:sldId id="5331" r:id="rId101"/>
    <p:sldId id="5332" r:id="rId102"/>
    <p:sldId id="5333" r:id="rId103"/>
    <p:sldId id="5334" r:id="rId104"/>
    <p:sldId id="5335" r:id="rId105"/>
    <p:sldId id="5337" r:id="rId106"/>
    <p:sldId id="5167" r:id="rId107"/>
    <p:sldId id="5168" r:id="rId108"/>
    <p:sldId id="5259" r:id="rId109"/>
    <p:sldId id="5336" r:id="rId110"/>
    <p:sldId id="5170" r:id="rId111"/>
    <p:sldId id="5242" r:id="rId112"/>
    <p:sldId id="5243" r:id="rId113"/>
    <p:sldId id="5249" r:id="rId114"/>
    <p:sldId id="5250" r:id="rId115"/>
    <p:sldId id="5325" r:id="rId116"/>
    <p:sldId id="5326" r:id="rId117"/>
    <p:sldId id="5327" r:id="rId118"/>
    <p:sldId id="1136" r:id="rId119"/>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072" userDrawn="1">
          <p15:clr>
            <a:srgbClr val="A4A3A4"/>
          </p15:clr>
        </p15:guide>
        <p15:guide id="2" orient="horz" pos="3856" userDrawn="1">
          <p15:clr>
            <a:srgbClr val="A4A3A4"/>
          </p15:clr>
        </p15:guide>
        <p15:guide id="3" orient="horz" pos="3608" userDrawn="1">
          <p15:clr>
            <a:srgbClr val="A4A3A4"/>
          </p15:clr>
        </p15:guide>
        <p15:guide id="4" orient="horz" pos="1472" userDrawn="1">
          <p15:clr>
            <a:srgbClr val="A4A3A4"/>
          </p15:clr>
        </p15:guide>
        <p15:guide id="5" orient="horz" pos="798" userDrawn="1">
          <p15:clr>
            <a:srgbClr val="A4A3A4"/>
          </p15:clr>
        </p15:guide>
        <p15:guide id="6" pos="219" userDrawn="1">
          <p15:clr>
            <a:srgbClr val="A4A3A4"/>
          </p15:clr>
        </p15:guide>
        <p15:guide id="7" pos="5497" userDrawn="1">
          <p15:clr>
            <a:srgbClr val="A4A3A4"/>
          </p15:clr>
        </p15:guide>
        <p15:guide id="8" pos="463"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7299"/>
    <a:srgbClr val="3333CC"/>
    <a:srgbClr val="225A7A"/>
    <a:srgbClr val="3691C4"/>
    <a:srgbClr val="28688C"/>
    <a:srgbClr val="E5F1F7"/>
    <a:srgbClr val="4B9FCD"/>
    <a:srgbClr val="D0DCE2"/>
    <a:srgbClr val="C9D6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9985" autoAdjust="0"/>
    <p:restoredTop sz="89785" autoAdjust="0"/>
  </p:normalViewPr>
  <p:slideViewPr>
    <p:cSldViewPr snapToGrid="0">
      <p:cViewPr varScale="1">
        <p:scale>
          <a:sx n="59" d="100"/>
          <a:sy n="59" d="100"/>
        </p:scale>
        <p:origin x="1326" y="72"/>
      </p:cViewPr>
      <p:guideLst>
        <p:guide orient="horz" pos="1072"/>
        <p:guide orient="horz" pos="3856"/>
        <p:guide orient="horz" pos="3608"/>
        <p:guide orient="horz" pos="1472"/>
        <p:guide orient="horz" pos="798"/>
        <p:guide pos="219"/>
        <p:guide pos="5497"/>
        <p:guide pos="463"/>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94" d="100"/>
          <a:sy n="94" d="100"/>
        </p:scale>
        <p:origin x="-2898" y="-90"/>
      </p:cViewPr>
      <p:guideLst>
        <p:guide orient="horz" pos="2928"/>
        <p:guide pos="216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notesMaster" Target="notesMasters/notesMaster1.xml"/><Relationship Id="rId125"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1.xm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120994060587501E-2"/>
          <c:y val="4.5373139797456101E-2"/>
          <c:w val="0.88891689342506097"/>
          <c:h val="0.78907422777984404"/>
        </c:manualLayout>
      </c:layout>
      <c:barChart>
        <c:barDir val="col"/>
        <c:grouping val="clustered"/>
        <c:varyColors val="0"/>
        <c:ser>
          <c:idx val="1"/>
          <c:order val="1"/>
          <c:tx>
            <c:strRef>
              <c:f>Sheet1!$C$1</c:f>
              <c:strCache>
                <c:ptCount val="1"/>
                <c:pt idx="0">
                  <c:v>Personal Auto</c:v>
                </c:pt>
              </c:strCache>
            </c:strRef>
          </c:tx>
          <c:spPr>
            <a:ln w="19050">
              <a:noFill/>
              <a:miter lim="800000"/>
            </a:ln>
          </c:spPr>
          <c:invertIfNegative val="0"/>
          <c:cat>
            <c:numRef>
              <c:f>Sheet1!$A$2:$A$11</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Sheet1!$C$2:$C$11</c:f>
              <c:numCache>
                <c:formatCode>0.0%</c:formatCode>
                <c:ptCount val="10"/>
                <c:pt idx="0">
                  <c:v>0.11</c:v>
                </c:pt>
                <c:pt idx="1">
                  <c:v>0.121</c:v>
                </c:pt>
                <c:pt idx="2">
                  <c:v>8.7999999999999995E-2</c:v>
                </c:pt>
                <c:pt idx="3">
                  <c:v>4.4999999999999998E-2</c:v>
                </c:pt>
                <c:pt idx="4">
                  <c:v>4.8000000000000001E-2</c:v>
                </c:pt>
                <c:pt idx="5">
                  <c:v>6.0999999999999999E-2</c:v>
                </c:pt>
                <c:pt idx="6">
                  <c:v>2.5999999999999999E-2</c:v>
                </c:pt>
                <c:pt idx="7">
                  <c:v>3.7999999999999999E-2</c:v>
                </c:pt>
                <c:pt idx="8">
                  <c:v>4.2000000000000003E-2</c:v>
                </c:pt>
                <c:pt idx="9">
                  <c:v>4.2999999999999997E-2</c:v>
                </c:pt>
              </c:numCache>
            </c:numRef>
          </c:val>
          <c:extLst>
            <c:ext xmlns:c16="http://schemas.microsoft.com/office/drawing/2014/chart" uri="{C3380CC4-5D6E-409C-BE32-E72D297353CC}">
              <c16:uniqueId val="{00000000-C368-4D32-BA05-F096D105E823}"/>
            </c:ext>
          </c:extLst>
        </c:ser>
        <c:dLbls>
          <c:showLegendKey val="0"/>
          <c:showVal val="0"/>
          <c:showCatName val="0"/>
          <c:showSerName val="0"/>
          <c:showPercent val="0"/>
          <c:showBubbleSize val="0"/>
        </c:dLbls>
        <c:gapWidth val="60"/>
        <c:axId val="484776304"/>
        <c:axId val="484776696"/>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Commercial Auto</c:v>
                      </c:pt>
                    </c:strCache>
                  </c:strRef>
                </c:tx>
                <c:spPr>
                  <a:ln w="19050">
                    <a:solidFill>
                      <a:schemeClr val="bg1"/>
                    </a:solidFill>
                    <a:miter lim="800000"/>
                  </a:ln>
                </c:spPr>
                <c:invertIfNegative val="0"/>
                <c:dLbls>
                  <c:dLbl>
                    <c:idx val="9"/>
                    <c:layout>
                      <c:manualLayout>
                        <c:x val="0"/>
                        <c:y val="9.1848461128452401E-3"/>
                      </c:manualLayout>
                    </c:layout>
                    <c:dLblPos val="outEnd"/>
                    <c:showLegendKey val="0"/>
                    <c:showVal val="1"/>
                    <c:showCatName val="0"/>
                    <c:showSerName val="0"/>
                    <c:showPercent val="0"/>
                    <c:showBubbleSize val="0"/>
                    <c:extLst>
                      <c:ext uri="{CE6537A1-D6FC-4f65-9D91-7224C49458BB}"/>
                      <c:ext xmlns:c16="http://schemas.microsoft.com/office/drawing/2014/chart" uri="{C3380CC4-5D6E-409C-BE32-E72D297353CC}">
                        <c16:uniqueId val="{00000003-C368-4D32-BA05-F096D105E823}"/>
                      </c:ext>
                    </c:extLst>
                  </c:dLbl>
                  <c:spPr>
                    <a:noFill/>
                    <a:ln>
                      <a:noFill/>
                    </a:ln>
                    <a:effectLst/>
                  </c:spPr>
                  <c:txPr>
                    <a:bodyPr rot="0" vert="horz"/>
                    <a:lstStyle/>
                    <a:p>
                      <a:pPr>
                        <a:defRPr b="1"/>
                      </a:pPr>
                      <a:endParaRPr lang="en-US"/>
                    </a:p>
                  </c:txPr>
                  <c:dLblPos val="outEnd"/>
                  <c:showLegendKey val="0"/>
                  <c:showVal val="0"/>
                  <c:showCatName val="0"/>
                  <c:showSerName val="0"/>
                  <c:showPercent val="0"/>
                  <c:showBubbleSize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Sheet1!$A$2:$A$11</c15:sqref>
                        </c15:formulaRef>
                      </c:ext>
                    </c:extLst>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extLst>
                      <c:ext uri="{02D57815-91ED-43cb-92C2-25804820EDAC}">
                        <c15:formulaRef>
                          <c15:sqref>Sheet1!$B$2:$B$11</c15:sqref>
                        </c15:formulaRef>
                      </c:ext>
                    </c:extLst>
                    <c:numCache>
                      <c:formatCode>0.0%</c:formatCode>
                      <c:ptCount val="10"/>
                      <c:pt idx="0">
                        <c:v>0.13700000000000001</c:v>
                      </c:pt>
                      <c:pt idx="1">
                        <c:v>0.14000000000000001</c:v>
                      </c:pt>
                      <c:pt idx="2">
                        <c:v>0.12</c:v>
                      </c:pt>
                      <c:pt idx="3">
                        <c:v>8.5999999999999993E-2</c:v>
                      </c:pt>
                      <c:pt idx="4">
                        <c:v>6.4000000000000001E-2</c:v>
                      </c:pt>
                      <c:pt idx="5">
                        <c:v>9.0999999999999998E-2</c:v>
                      </c:pt>
                      <c:pt idx="6">
                        <c:v>6.4000000000000001E-2</c:v>
                      </c:pt>
                      <c:pt idx="7">
                        <c:v>3.4000000000000002E-2</c:v>
                      </c:pt>
                      <c:pt idx="8">
                        <c:v>0.04</c:v>
                      </c:pt>
                      <c:pt idx="9">
                        <c:v>3.1E-2</c:v>
                      </c:pt>
                    </c:numCache>
                  </c:numRef>
                </c:val>
                <c:extLst>
                  <c:ext xmlns:c16="http://schemas.microsoft.com/office/drawing/2014/chart" uri="{C3380CC4-5D6E-409C-BE32-E72D297353CC}">
                    <c16:uniqueId val="{00000004-C368-4D32-BA05-F096D105E823}"/>
                  </c:ext>
                </c:extLst>
              </c15:ser>
            </c15:filteredBarSeries>
          </c:ext>
        </c:extLst>
      </c:barChart>
      <c:lineChart>
        <c:grouping val="standard"/>
        <c:varyColors val="0"/>
        <c:ser>
          <c:idx val="2"/>
          <c:order val="2"/>
          <c:tx>
            <c:strRef>
              <c:f>Sheet1!$D$1</c:f>
              <c:strCache>
                <c:ptCount val="1"/>
                <c:pt idx="0">
                  <c:v>Fortune 500</c:v>
                </c:pt>
              </c:strCache>
            </c:strRef>
          </c:tx>
          <c:spPr>
            <a:ln w="38100">
              <a:solidFill>
                <a:srgbClr val="225A7A"/>
              </a:solidFill>
            </a:ln>
          </c:spPr>
          <c:marker>
            <c:symbol val="circle"/>
            <c:size val="10"/>
            <c:spPr>
              <a:solidFill>
                <a:srgbClr val="225A7A"/>
              </a:solidFill>
              <a:ln>
                <a:noFill/>
              </a:ln>
            </c:spPr>
          </c:marker>
          <c:dPt>
            <c:idx val="9"/>
            <c:bubble3D val="0"/>
            <c:extLst>
              <c:ext xmlns:c16="http://schemas.microsoft.com/office/drawing/2014/chart" uri="{C3380CC4-5D6E-409C-BE32-E72D297353CC}">
                <c16:uniqueId val="{00000001-C368-4D32-BA05-F096D105E823}"/>
              </c:ext>
            </c:extLst>
          </c:dPt>
          <c:dLbls>
            <c:dLbl>
              <c:idx val="9"/>
              <c:layout>
                <c:manualLayout>
                  <c:x val="-2.4778831463518301E-2"/>
                  <c:y val="-7.36318496713102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368-4D32-BA05-F096D105E823}"/>
                </c:ext>
              </c:extLst>
            </c:dLbl>
            <c:spPr>
              <a:noFill/>
              <a:ln>
                <a:noFill/>
              </a:ln>
              <a:effectLst/>
            </c:spPr>
            <c:txPr>
              <a:bodyPr rot="0" vert="horz"/>
              <a:lstStyle/>
              <a:p>
                <a:pPr>
                  <a:defRPr b="1"/>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Sheet1!$A$2:$A$11</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Sheet1!$D$2:$D$11</c:f>
              <c:numCache>
                <c:formatCode>0.0%</c:formatCode>
                <c:ptCount val="10"/>
                <c:pt idx="0">
                  <c:v>0.14899999999999999</c:v>
                </c:pt>
                <c:pt idx="1">
                  <c:v>0.154</c:v>
                </c:pt>
                <c:pt idx="2">
                  <c:v>0.152</c:v>
                </c:pt>
                <c:pt idx="3">
                  <c:v>0.13100000000000001</c:v>
                </c:pt>
                <c:pt idx="4">
                  <c:v>0.105</c:v>
                </c:pt>
                <c:pt idx="5">
                  <c:v>0.127</c:v>
                </c:pt>
                <c:pt idx="6">
                  <c:v>0.14299999999999999</c:v>
                </c:pt>
                <c:pt idx="7">
                  <c:v>0.13400000000000001</c:v>
                </c:pt>
                <c:pt idx="8">
                  <c:v>0.16600000000000001</c:v>
                </c:pt>
                <c:pt idx="9">
                  <c:v>0.14299999999999999</c:v>
                </c:pt>
              </c:numCache>
            </c:numRef>
          </c:val>
          <c:smooth val="0"/>
          <c:extLst>
            <c:ext xmlns:c16="http://schemas.microsoft.com/office/drawing/2014/chart" uri="{C3380CC4-5D6E-409C-BE32-E72D297353CC}">
              <c16:uniqueId val="{00000002-C368-4D32-BA05-F096D105E823}"/>
            </c:ext>
          </c:extLst>
        </c:ser>
        <c:dLbls>
          <c:showLegendKey val="0"/>
          <c:showVal val="0"/>
          <c:showCatName val="0"/>
          <c:showSerName val="0"/>
          <c:showPercent val="0"/>
          <c:showBubbleSize val="0"/>
        </c:dLbls>
        <c:marker val="1"/>
        <c:smooth val="0"/>
        <c:axId val="484776304"/>
        <c:axId val="484776696"/>
      </c:lineChart>
      <c:catAx>
        <c:axId val="484776304"/>
        <c:scaling>
          <c:orientation val="minMax"/>
        </c:scaling>
        <c:delete val="0"/>
        <c:axPos val="b"/>
        <c:numFmt formatCode="General" sourceLinked="1"/>
        <c:majorTickMark val="out"/>
        <c:minorTickMark val="none"/>
        <c:tickLblPos val="nextTo"/>
        <c:txPr>
          <a:bodyPr rot="-60000000" vert="horz"/>
          <a:lstStyle/>
          <a:p>
            <a:pPr>
              <a:defRPr/>
            </a:pPr>
            <a:endParaRPr lang="en-US"/>
          </a:p>
        </c:txPr>
        <c:crossAx val="484776696"/>
        <c:crosses val="autoZero"/>
        <c:auto val="1"/>
        <c:lblAlgn val="ctr"/>
        <c:lblOffset val="100"/>
        <c:noMultiLvlLbl val="0"/>
      </c:catAx>
      <c:valAx>
        <c:axId val="484776696"/>
        <c:scaling>
          <c:orientation val="minMax"/>
        </c:scaling>
        <c:delete val="0"/>
        <c:axPos val="l"/>
        <c:numFmt formatCode="0%" sourceLinked="0"/>
        <c:majorTickMark val="out"/>
        <c:minorTickMark val="none"/>
        <c:tickLblPos val="nextTo"/>
        <c:txPr>
          <a:bodyPr rot="-60000000" vert="horz"/>
          <a:lstStyle/>
          <a:p>
            <a:pPr>
              <a:defRPr/>
            </a:pPr>
            <a:endParaRPr lang="en-US"/>
          </a:p>
        </c:txPr>
        <c:crossAx val="484776304"/>
        <c:crosses val="autoZero"/>
        <c:crossBetween val="between"/>
      </c:valAx>
    </c:plotArea>
    <c:legend>
      <c:legendPos val="b"/>
      <c:layout>
        <c:manualLayout>
          <c:xMode val="edge"/>
          <c:yMode val="edge"/>
          <c:x val="0.241634830089408"/>
          <c:y val="2.18640319738716E-2"/>
          <c:w val="0.51673021928516105"/>
          <c:h val="7.1897818225386503E-2"/>
        </c:manualLayout>
      </c:layout>
      <c:overlay val="0"/>
      <c:txPr>
        <a:bodyPr rot="0" vert="horz"/>
        <a:lstStyle/>
        <a:p>
          <a:pPr>
            <a:defRPr/>
          </a:pPr>
          <a:endParaRPr lang="en-US"/>
        </a:p>
      </c:txPr>
    </c:legend>
    <c:plotVisOnly val="1"/>
    <c:dispBlanksAs val="gap"/>
    <c:showDLblsOverMax val="0"/>
  </c:chart>
  <c:txPr>
    <a:bodyPr/>
    <a:lstStyle/>
    <a:p>
      <a:pPr>
        <a:defRPr sz="14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ln>
              <a:solidFill>
                <a:schemeClr val="bg1"/>
              </a:solidFill>
            </a:ln>
          </c:spPr>
          <c:dPt>
            <c:idx val="0"/>
            <c:bubble3D val="0"/>
            <c:spPr>
              <a:solidFill>
                <a:schemeClr val="accent1"/>
              </a:solidFill>
              <a:ln>
                <a:solidFill>
                  <a:schemeClr val="bg1"/>
                </a:solidFill>
              </a:ln>
            </c:spPr>
            <c:extLst>
              <c:ext xmlns:c16="http://schemas.microsoft.com/office/drawing/2014/chart" uri="{C3380CC4-5D6E-409C-BE32-E72D297353CC}">
                <c16:uniqueId val="{00000001-EE58-4682-AC28-810255E10400}"/>
              </c:ext>
            </c:extLst>
          </c:dPt>
          <c:dPt>
            <c:idx val="1"/>
            <c:bubble3D val="0"/>
            <c:spPr>
              <a:solidFill>
                <a:schemeClr val="accent2"/>
              </a:solidFill>
              <a:ln>
                <a:solidFill>
                  <a:schemeClr val="bg1"/>
                </a:solidFill>
              </a:ln>
            </c:spPr>
            <c:extLst>
              <c:ext xmlns:c16="http://schemas.microsoft.com/office/drawing/2014/chart" uri="{C3380CC4-5D6E-409C-BE32-E72D297353CC}">
                <c16:uniqueId val="{00000003-EE58-4682-AC28-810255E10400}"/>
              </c:ext>
            </c:extLst>
          </c:dPt>
          <c:dPt>
            <c:idx val="2"/>
            <c:bubble3D val="0"/>
            <c:spPr>
              <a:solidFill>
                <a:srgbClr val="FF0000"/>
              </a:solidFill>
              <a:ln>
                <a:solidFill>
                  <a:schemeClr val="bg1"/>
                </a:solidFill>
              </a:ln>
            </c:spPr>
            <c:extLst>
              <c:ext xmlns:c16="http://schemas.microsoft.com/office/drawing/2014/chart" uri="{C3380CC4-5D6E-409C-BE32-E72D297353CC}">
                <c16:uniqueId val="{00000005-EE58-4682-AC28-810255E10400}"/>
              </c:ext>
            </c:extLst>
          </c:dPt>
          <c:dPt>
            <c:idx val="3"/>
            <c:bubble3D val="0"/>
            <c:spPr>
              <a:solidFill>
                <a:schemeClr val="accent4"/>
              </a:solidFill>
              <a:ln>
                <a:solidFill>
                  <a:schemeClr val="bg1"/>
                </a:solidFill>
              </a:ln>
            </c:spPr>
            <c:extLst>
              <c:ext xmlns:c16="http://schemas.microsoft.com/office/drawing/2014/chart" uri="{C3380CC4-5D6E-409C-BE32-E72D297353CC}">
                <c16:uniqueId val="{00000007-EE58-4682-AC28-810255E10400}"/>
              </c:ext>
            </c:extLst>
          </c:dPt>
          <c:dPt>
            <c:idx val="4"/>
            <c:bubble3D val="0"/>
            <c:spPr>
              <a:solidFill>
                <a:schemeClr val="accent5"/>
              </a:solidFill>
              <a:ln>
                <a:solidFill>
                  <a:schemeClr val="bg1"/>
                </a:solidFill>
              </a:ln>
            </c:spPr>
            <c:extLst>
              <c:ext xmlns:c16="http://schemas.microsoft.com/office/drawing/2014/chart" uri="{C3380CC4-5D6E-409C-BE32-E72D297353CC}">
                <c16:uniqueId val="{00000009-EE58-4682-AC28-810255E10400}"/>
              </c:ext>
            </c:extLst>
          </c:dPt>
          <c:dPt>
            <c:idx val="5"/>
            <c:bubble3D val="0"/>
            <c:spPr>
              <a:solidFill>
                <a:schemeClr val="accent6"/>
              </a:solidFill>
              <a:ln>
                <a:solidFill>
                  <a:schemeClr val="bg1"/>
                </a:solidFill>
              </a:ln>
            </c:spPr>
            <c:extLst>
              <c:ext xmlns:c16="http://schemas.microsoft.com/office/drawing/2014/chart" uri="{C3380CC4-5D6E-409C-BE32-E72D297353CC}">
                <c16:uniqueId val="{0000000B-EE58-4682-AC28-810255E10400}"/>
              </c:ext>
            </c:extLst>
          </c:dPt>
          <c:dPt>
            <c:idx val="6"/>
            <c:bubble3D val="0"/>
            <c:spPr>
              <a:solidFill>
                <a:schemeClr val="accent1">
                  <a:lumMod val="60000"/>
                  <a:lumOff val="40000"/>
                </a:schemeClr>
              </a:solidFill>
              <a:ln>
                <a:solidFill>
                  <a:schemeClr val="bg1"/>
                </a:solidFill>
              </a:ln>
            </c:spPr>
            <c:extLst>
              <c:ext xmlns:c16="http://schemas.microsoft.com/office/drawing/2014/chart" uri="{C3380CC4-5D6E-409C-BE32-E72D297353CC}">
                <c16:uniqueId val="{0000000D-EE58-4682-AC28-810255E10400}"/>
              </c:ext>
            </c:extLst>
          </c:dPt>
          <c:dPt>
            <c:idx val="7"/>
            <c:bubble3D val="0"/>
            <c:spPr>
              <a:solidFill>
                <a:schemeClr val="accent2">
                  <a:lumMod val="60000"/>
                  <a:lumOff val="40000"/>
                </a:schemeClr>
              </a:solidFill>
              <a:ln>
                <a:solidFill>
                  <a:schemeClr val="bg1"/>
                </a:solidFill>
              </a:ln>
            </c:spPr>
            <c:extLst>
              <c:ext xmlns:c16="http://schemas.microsoft.com/office/drawing/2014/chart" uri="{C3380CC4-5D6E-409C-BE32-E72D297353CC}">
                <c16:uniqueId val="{0000000F-EE58-4682-AC28-810255E10400}"/>
              </c:ext>
            </c:extLst>
          </c:dPt>
          <c:dPt>
            <c:idx val="8"/>
            <c:bubble3D val="0"/>
            <c:spPr>
              <a:solidFill>
                <a:schemeClr val="accent3">
                  <a:lumMod val="60000"/>
                  <a:lumOff val="40000"/>
                </a:schemeClr>
              </a:solidFill>
              <a:ln>
                <a:solidFill>
                  <a:schemeClr val="bg1"/>
                </a:solidFill>
              </a:ln>
            </c:spPr>
            <c:extLst>
              <c:ext xmlns:c16="http://schemas.microsoft.com/office/drawing/2014/chart" uri="{C3380CC4-5D6E-409C-BE32-E72D297353CC}">
                <c16:uniqueId val="{00000011-EE58-4682-AC28-810255E10400}"/>
              </c:ext>
            </c:extLst>
          </c:dPt>
          <c:dPt>
            <c:idx val="9"/>
            <c:bubble3D val="0"/>
            <c:spPr>
              <a:solidFill>
                <a:schemeClr val="accent4">
                  <a:lumMod val="60000"/>
                  <a:lumOff val="40000"/>
                </a:schemeClr>
              </a:solidFill>
              <a:ln>
                <a:solidFill>
                  <a:schemeClr val="bg1"/>
                </a:solidFill>
              </a:ln>
            </c:spPr>
            <c:extLst>
              <c:ext xmlns:c16="http://schemas.microsoft.com/office/drawing/2014/chart" uri="{C3380CC4-5D6E-409C-BE32-E72D297353CC}">
                <c16:uniqueId val="{00000013-EE58-4682-AC28-810255E10400}"/>
              </c:ext>
            </c:extLst>
          </c:dPt>
          <c:dPt>
            <c:idx val="10"/>
            <c:bubble3D val="0"/>
            <c:spPr>
              <a:solidFill>
                <a:schemeClr val="accent5">
                  <a:lumMod val="60000"/>
                  <a:lumOff val="40000"/>
                </a:schemeClr>
              </a:solidFill>
              <a:ln>
                <a:solidFill>
                  <a:schemeClr val="bg1"/>
                </a:solidFill>
              </a:ln>
            </c:spPr>
            <c:extLst>
              <c:ext xmlns:c16="http://schemas.microsoft.com/office/drawing/2014/chart" uri="{C3380CC4-5D6E-409C-BE32-E72D297353CC}">
                <c16:uniqueId val="{00000015-EE58-4682-AC28-810255E10400}"/>
              </c:ext>
            </c:extLst>
          </c:dPt>
          <c:dPt>
            <c:idx val="11"/>
            <c:bubble3D val="0"/>
            <c:spPr>
              <a:solidFill>
                <a:schemeClr val="accent6">
                  <a:lumMod val="60000"/>
                  <a:lumOff val="40000"/>
                </a:schemeClr>
              </a:solidFill>
              <a:ln>
                <a:solidFill>
                  <a:schemeClr val="bg1"/>
                </a:solidFill>
              </a:ln>
            </c:spPr>
            <c:extLst>
              <c:ext xmlns:c16="http://schemas.microsoft.com/office/drawing/2014/chart" uri="{C3380CC4-5D6E-409C-BE32-E72D297353CC}">
                <c16:uniqueId val="{00000017-EE58-4682-AC28-810255E10400}"/>
              </c:ext>
            </c:extLst>
          </c:dPt>
          <c:dLbls>
            <c:dLbl>
              <c:idx val="1"/>
              <c:layout>
                <c:manualLayout>
                  <c:x val="0.27760430630534016"/>
                  <c:y val="-6.60876844946666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E58-4682-AC28-810255E10400}"/>
                </c:ext>
              </c:extLst>
            </c:dLbl>
            <c:dLbl>
              <c:idx val="2"/>
              <c:spPr>
                <a:noFill/>
                <a:ln>
                  <a:noFill/>
                </a:ln>
                <a:effectLst/>
              </c:spPr>
              <c:txPr>
                <a:bodyPr/>
                <a:lstStyle/>
                <a:p>
                  <a:pPr>
                    <a:defRPr sz="1600" b="1">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5-EE58-4682-AC28-810255E10400}"/>
                </c:ext>
              </c:extLst>
            </c:dLbl>
            <c:dLbl>
              <c:idx val="3"/>
              <c:spPr>
                <a:noFill/>
                <a:ln>
                  <a:noFill/>
                </a:ln>
                <a:effectLst/>
              </c:spPr>
              <c:txPr>
                <a:bodyPr/>
                <a:lstStyle/>
                <a:p>
                  <a:pPr>
                    <a:defRPr sz="1600" b="1">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7-EE58-4682-AC28-810255E10400}"/>
                </c:ext>
              </c:extLst>
            </c:dLbl>
            <c:dLbl>
              <c:idx val="7"/>
              <c:spPr/>
              <c:txPr>
                <a:bodyPr/>
                <a:lstStyle/>
                <a:p>
                  <a:pPr>
                    <a:defRPr sz="1600" b="1">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F-EE58-4682-AC28-810255E10400}"/>
                </c:ext>
              </c:extLst>
            </c:dLbl>
            <c:dLbl>
              <c:idx val="8"/>
              <c:spPr/>
              <c:txPr>
                <a:bodyPr/>
                <a:lstStyle/>
                <a:p>
                  <a:pPr>
                    <a:defRPr sz="1600" b="1">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11-EE58-4682-AC28-810255E10400}"/>
                </c:ext>
              </c:extLst>
            </c:dLbl>
            <c:dLbl>
              <c:idx val="9"/>
              <c:spPr/>
              <c:txPr>
                <a:bodyPr/>
                <a:lstStyle/>
                <a:p>
                  <a:pPr>
                    <a:defRPr sz="1600" b="1">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13-EE58-4682-AC28-810255E10400}"/>
                </c:ext>
              </c:extLst>
            </c:dLbl>
            <c:dLbl>
              <c:idx val="10"/>
              <c:spPr/>
              <c:txPr>
                <a:bodyPr/>
                <a:lstStyle/>
                <a:p>
                  <a:pPr>
                    <a:defRPr sz="1600" b="1">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15-EE58-4682-AC28-810255E10400}"/>
                </c:ext>
              </c:extLst>
            </c:dLbl>
            <c:dLbl>
              <c:idx val="11"/>
              <c:spPr/>
              <c:txPr>
                <a:bodyPr/>
                <a:lstStyle/>
                <a:p>
                  <a:pPr>
                    <a:defRPr sz="1600" b="1">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17-EE58-4682-AC28-810255E10400}"/>
                </c:ext>
              </c:extLst>
            </c:dLbl>
            <c:spPr>
              <a:noFill/>
              <a:ln>
                <a:noFill/>
              </a:ln>
              <a:effectLst/>
            </c:spPr>
            <c:txPr>
              <a:bodyPr/>
              <a:lstStyle/>
              <a:p>
                <a:pPr>
                  <a:defRPr sz="16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Sheet1!$A$2:$A$4</c:f>
              <c:strCache>
                <c:ptCount val="3"/>
                <c:pt idx="0">
                  <c:v>Slice 1</c:v>
                </c:pt>
                <c:pt idx="1">
                  <c:v>Slice 2</c:v>
                </c:pt>
                <c:pt idx="2">
                  <c:v>Slice 3</c:v>
                </c:pt>
              </c:strCache>
            </c:strRef>
          </c:cat>
          <c:val>
            <c:numRef>
              <c:f>Sheet1!$B$2:$B$4</c:f>
              <c:numCache>
                <c:formatCode>0%</c:formatCode>
                <c:ptCount val="3"/>
                <c:pt idx="0">
                  <c:v>0.4</c:v>
                </c:pt>
                <c:pt idx="1">
                  <c:v>0.57999999999999996</c:v>
                </c:pt>
                <c:pt idx="2">
                  <c:v>0.02</c:v>
                </c:pt>
              </c:numCache>
            </c:numRef>
          </c:val>
          <c:extLst>
            <c:ext xmlns:c16="http://schemas.microsoft.com/office/drawing/2014/chart" uri="{C3380CC4-5D6E-409C-BE32-E72D297353CC}">
              <c16:uniqueId val="{00000018-EE58-4682-AC28-810255E10400}"/>
            </c:ext>
          </c:extLst>
        </c:ser>
        <c:dLbls>
          <c:showLegendKey val="0"/>
          <c:showVal val="1"/>
          <c:showCatName val="0"/>
          <c:showSerName val="0"/>
          <c:showPercent val="0"/>
          <c:showBubbleSize val="0"/>
          <c:showLeaderLines val="0"/>
        </c:dLbls>
        <c:firstSliceAng val="0"/>
      </c:pieChart>
    </c:plotArea>
    <c:plotVisOnly val="1"/>
    <c:dispBlanksAs val="gap"/>
    <c:showDLblsOverMax val="0"/>
  </c:chart>
  <c:txPr>
    <a:bodyPr/>
    <a:lstStyle/>
    <a:p>
      <a:pPr>
        <a:defRPr sz="1200" b="1"/>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ln>
              <a:solidFill>
                <a:schemeClr val="bg1"/>
              </a:solidFill>
            </a:ln>
          </c:spPr>
          <c:dPt>
            <c:idx val="0"/>
            <c:bubble3D val="0"/>
            <c:spPr>
              <a:solidFill>
                <a:schemeClr val="accent1"/>
              </a:solidFill>
              <a:ln>
                <a:solidFill>
                  <a:schemeClr val="bg1"/>
                </a:solidFill>
              </a:ln>
            </c:spPr>
            <c:extLst>
              <c:ext xmlns:c16="http://schemas.microsoft.com/office/drawing/2014/chart" uri="{C3380CC4-5D6E-409C-BE32-E72D297353CC}">
                <c16:uniqueId val="{00000001-EE58-4682-AC28-810255E10400}"/>
              </c:ext>
            </c:extLst>
          </c:dPt>
          <c:dPt>
            <c:idx val="1"/>
            <c:bubble3D val="0"/>
            <c:spPr>
              <a:solidFill>
                <a:schemeClr val="accent2"/>
              </a:solidFill>
              <a:ln>
                <a:solidFill>
                  <a:schemeClr val="bg1"/>
                </a:solidFill>
              </a:ln>
            </c:spPr>
            <c:extLst>
              <c:ext xmlns:c16="http://schemas.microsoft.com/office/drawing/2014/chart" uri="{C3380CC4-5D6E-409C-BE32-E72D297353CC}">
                <c16:uniqueId val="{00000003-EE58-4682-AC28-810255E10400}"/>
              </c:ext>
            </c:extLst>
          </c:dPt>
          <c:dPt>
            <c:idx val="2"/>
            <c:bubble3D val="0"/>
            <c:spPr>
              <a:solidFill>
                <a:srgbClr val="C00000"/>
              </a:solidFill>
              <a:ln>
                <a:solidFill>
                  <a:schemeClr val="bg1"/>
                </a:solidFill>
              </a:ln>
            </c:spPr>
            <c:extLst>
              <c:ext xmlns:c16="http://schemas.microsoft.com/office/drawing/2014/chart" uri="{C3380CC4-5D6E-409C-BE32-E72D297353CC}">
                <c16:uniqueId val="{00000005-EE58-4682-AC28-810255E10400}"/>
              </c:ext>
            </c:extLst>
          </c:dPt>
          <c:dPt>
            <c:idx val="3"/>
            <c:bubble3D val="0"/>
            <c:spPr>
              <a:solidFill>
                <a:schemeClr val="accent4"/>
              </a:solidFill>
              <a:ln>
                <a:solidFill>
                  <a:schemeClr val="bg1"/>
                </a:solidFill>
              </a:ln>
            </c:spPr>
            <c:extLst>
              <c:ext xmlns:c16="http://schemas.microsoft.com/office/drawing/2014/chart" uri="{C3380CC4-5D6E-409C-BE32-E72D297353CC}">
                <c16:uniqueId val="{00000007-EE58-4682-AC28-810255E10400}"/>
              </c:ext>
            </c:extLst>
          </c:dPt>
          <c:dPt>
            <c:idx val="4"/>
            <c:bubble3D val="0"/>
            <c:spPr>
              <a:solidFill>
                <a:schemeClr val="accent5"/>
              </a:solidFill>
              <a:ln>
                <a:solidFill>
                  <a:schemeClr val="bg1"/>
                </a:solidFill>
              </a:ln>
            </c:spPr>
            <c:extLst>
              <c:ext xmlns:c16="http://schemas.microsoft.com/office/drawing/2014/chart" uri="{C3380CC4-5D6E-409C-BE32-E72D297353CC}">
                <c16:uniqueId val="{00000009-EE58-4682-AC28-810255E10400}"/>
              </c:ext>
            </c:extLst>
          </c:dPt>
          <c:dPt>
            <c:idx val="5"/>
            <c:bubble3D val="0"/>
            <c:spPr>
              <a:solidFill>
                <a:schemeClr val="accent6"/>
              </a:solidFill>
              <a:ln>
                <a:solidFill>
                  <a:schemeClr val="bg1"/>
                </a:solidFill>
              </a:ln>
            </c:spPr>
            <c:extLst>
              <c:ext xmlns:c16="http://schemas.microsoft.com/office/drawing/2014/chart" uri="{C3380CC4-5D6E-409C-BE32-E72D297353CC}">
                <c16:uniqueId val="{0000000B-EE58-4682-AC28-810255E10400}"/>
              </c:ext>
            </c:extLst>
          </c:dPt>
          <c:dPt>
            <c:idx val="6"/>
            <c:bubble3D val="0"/>
            <c:spPr>
              <a:solidFill>
                <a:schemeClr val="accent1">
                  <a:lumMod val="60000"/>
                  <a:lumOff val="40000"/>
                </a:schemeClr>
              </a:solidFill>
              <a:ln>
                <a:solidFill>
                  <a:schemeClr val="bg1"/>
                </a:solidFill>
              </a:ln>
            </c:spPr>
            <c:extLst>
              <c:ext xmlns:c16="http://schemas.microsoft.com/office/drawing/2014/chart" uri="{C3380CC4-5D6E-409C-BE32-E72D297353CC}">
                <c16:uniqueId val="{0000000D-EE58-4682-AC28-810255E10400}"/>
              </c:ext>
            </c:extLst>
          </c:dPt>
          <c:dPt>
            <c:idx val="7"/>
            <c:bubble3D val="0"/>
            <c:spPr>
              <a:solidFill>
                <a:schemeClr val="accent2">
                  <a:lumMod val="60000"/>
                  <a:lumOff val="40000"/>
                </a:schemeClr>
              </a:solidFill>
              <a:ln>
                <a:solidFill>
                  <a:schemeClr val="bg1"/>
                </a:solidFill>
              </a:ln>
            </c:spPr>
            <c:extLst>
              <c:ext xmlns:c16="http://schemas.microsoft.com/office/drawing/2014/chart" uri="{C3380CC4-5D6E-409C-BE32-E72D297353CC}">
                <c16:uniqueId val="{0000000F-EE58-4682-AC28-810255E10400}"/>
              </c:ext>
            </c:extLst>
          </c:dPt>
          <c:dPt>
            <c:idx val="8"/>
            <c:bubble3D val="0"/>
            <c:spPr>
              <a:solidFill>
                <a:schemeClr val="accent3">
                  <a:lumMod val="60000"/>
                  <a:lumOff val="40000"/>
                </a:schemeClr>
              </a:solidFill>
              <a:ln>
                <a:solidFill>
                  <a:schemeClr val="bg1"/>
                </a:solidFill>
              </a:ln>
            </c:spPr>
            <c:extLst>
              <c:ext xmlns:c16="http://schemas.microsoft.com/office/drawing/2014/chart" uri="{C3380CC4-5D6E-409C-BE32-E72D297353CC}">
                <c16:uniqueId val="{00000011-EE58-4682-AC28-810255E10400}"/>
              </c:ext>
            </c:extLst>
          </c:dPt>
          <c:dPt>
            <c:idx val="9"/>
            <c:bubble3D val="0"/>
            <c:spPr>
              <a:solidFill>
                <a:schemeClr val="accent4">
                  <a:lumMod val="60000"/>
                  <a:lumOff val="40000"/>
                </a:schemeClr>
              </a:solidFill>
              <a:ln>
                <a:solidFill>
                  <a:schemeClr val="bg1"/>
                </a:solidFill>
              </a:ln>
            </c:spPr>
            <c:extLst>
              <c:ext xmlns:c16="http://schemas.microsoft.com/office/drawing/2014/chart" uri="{C3380CC4-5D6E-409C-BE32-E72D297353CC}">
                <c16:uniqueId val="{00000013-EE58-4682-AC28-810255E10400}"/>
              </c:ext>
            </c:extLst>
          </c:dPt>
          <c:dPt>
            <c:idx val="10"/>
            <c:bubble3D val="0"/>
            <c:spPr>
              <a:solidFill>
                <a:schemeClr val="accent5">
                  <a:lumMod val="60000"/>
                  <a:lumOff val="40000"/>
                </a:schemeClr>
              </a:solidFill>
              <a:ln>
                <a:solidFill>
                  <a:schemeClr val="bg1"/>
                </a:solidFill>
              </a:ln>
            </c:spPr>
            <c:extLst>
              <c:ext xmlns:c16="http://schemas.microsoft.com/office/drawing/2014/chart" uri="{C3380CC4-5D6E-409C-BE32-E72D297353CC}">
                <c16:uniqueId val="{00000015-EE58-4682-AC28-810255E10400}"/>
              </c:ext>
            </c:extLst>
          </c:dPt>
          <c:dPt>
            <c:idx val="11"/>
            <c:bubble3D val="0"/>
            <c:spPr>
              <a:solidFill>
                <a:schemeClr val="accent6">
                  <a:lumMod val="60000"/>
                  <a:lumOff val="40000"/>
                </a:schemeClr>
              </a:solidFill>
              <a:ln>
                <a:solidFill>
                  <a:schemeClr val="bg1"/>
                </a:solidFill>
              </a:ln>
            </c:spPr>
            <c:extLst>
              <c:ext xmlns:c16="http://schemas.microsoft.com/office/drawing/2014/chart" uri="{C3380CC4-5D6E-409C-BE32-E72D297353CC}">
                <c16:uniqueId val="{00000017-EE58-4682-AC28-810255E10400}"/>
              </c:ext>
            </c:extLst>
          </c:dPt>
          <c:dLbls>
            <c:dLbl>
              <c:idx val="1"/>
              <c:layout>
                <c:manualLayout>
                  <c:x val="0.31852752586360483"/>
                  <c:y val="-2.9221486618714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E58-4682-AC28-810255E10400}"/>
                </c:ext>
              </c:extLst>
            </c:dLbl>
            <c:dLbl>
              <c:idx val="2"/>
              <c:spPr>
                <a:noFill/>
                <a:ln>
                  <a:noFill/>
                </a:ln>
                <a:effectLst/>
              </c:spPr>
              <c:txPr>
                <a:bodyPr/>
                <a:lstStyle/>
                <a:p>
                  <a:pPr>
                    <a:defRPr sz="1600" b="1">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5-EE58-4682-AC28-810255E10400}"/>
                </c:ext>
              </c:extLst>
            </c:dLbl>
            <c:dLbl>
              <c:idx val="3"/>
              <c:spPr>
                <a:noFill/>
                <a:ln>
                  <a:noFill/>
                </a:ln>
                <a:effectLst/>
              </c:spPr>
              <c:txPr>
                <a:bodyPr/>
                <a:lstStyle/>
                <a:p>
                  <a:pPr>
                    <a:defRPr sz="1600" b="1">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7-EE58-4682-AC28-810255E10400}"/>
                </c:ext>
              </c:extLst>
            </c:dLbl>
            <c:dLbl>
              <c:idx val="7"/>
              <c:spPr/>
              <c:txPr>
                <a:bodyPr/>
                <a:lstStyle/>
                <a:p>
                  <a:pPr>
                    <a:defRPr sz="1600" b="1">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F-EE58-4682-AC28-810255E10400}"/>
                </c:ext>
              </c:extLst>
            </c:dLbl>
            <c:dLbl>
              <c:idx val="8"/>
              <c:spPr/>
              <c:txPr>
                <a:bodyPr/>
                <a:lstStyle/>
                <a:p>
                  <a:pPr>
                    <a:defRPr sz="1600" b="1">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11-EE58-4682-AC28-810255E10400}"/>
                </c:ext>
              </c:extLst>
            </c:dLbl>
            <c:dLbl>
              <c:idx val="9"/>
              <c:spPr/>
              <c:txPr>
                <a:bodyPr/>
                <a:lstStyle/>
                <a:p>
                  <a:pPr>
                    <a:defRPr sz="1600" b="1">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13-EE58-4682-AC28-810255E10400}"/>
                </c:ext>
              </c:extLst>
            </c:dLbl>
            <c:dLbl>
              <c:idx val="10"/>
              <c:spPr/>
              <c:txPr>
                <a:bodyPr/>
                <a:lstStyle/>
                <a:p>
                  <a:pPr>
                    <a:defRPr sz="1600" b="1">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15-EE58-4682-AC28-810255E10400}"/>
                </c:ext>
              </c:extLst>
            </c:dLbl>
            <c:dLbl>
              <c:idx val="11"/>
              <c:spPr/>
              <c:txPr>
                <a:bodyPr/>
                <a:lstStyle/>
                <a:p>
                  <a:pPr>
                    <a:defRPr sz="1600" b="1">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17-EE58-4682-AC28-810255E10400}"/>
                </c:ext>
              </c:extLst>
            </c:dLbl>
            <c:spPr>
              <a:noFill/>
              <a:ln>
                <a:noFill/>
              </a:ln>
              <a:effectLst/>
            </c:spPr>
            <c:txPr>
              <a:bodyPr/>
              <a:lstStyle/>
              <a:p>
                <a:pPr>
                  <a:defRPr sz="16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Sheet1!$A$2:$A$4</c:f>
              <c:strCache>
                <c:ptCount val="3"/>
                <c:pt idx="0">
                  <c:v>Slice 1</c:v>
                </c:pt>
                <c:pt idx="1">
                  <c:v>Slice 2</c:v>
                </c:pt>
                <c:pt idx="2">
                  <c:v>Slice 3</c:v>
                </c:pt>
              </c:strCache>
            </c:strRef>
          </c:cat>
          <c:val>
            <c:numRef>
              <c:f>Sheet1!$B$2:$B$4</c:f>
              <c:numCache>
                <c:formatCode>0%</c:formatCode>
                <c:ptCount val="3"/>
                <c:pt idx="0">
                  <c:v>0.43</c:v>
                </c:pt>
                <c:pt idx="1">
                  <c:v>0.55000000000000004</c:v>
                </c:pt>
                <c:pt idx="2">
                  <c:v>0.02</c:v>
                </c:pt>
              </c:numCache>
            </c:numRef>
          </c:val>
          <c:extLst>
            <c:ext xmlns:c16="http://schemas.microsoft.com/office/drawing/2014/chart" uri="{C3380CC4-5D6E-409C-BE32-E72D297353CC}">
              <c16:uniqueId val="{00000018-EE58-4682-AC28-810255E10400}"/>
            </c:ext>
          </c:extLst>
        </c:ser>
        <c:dLbls>
          <c:showLegendKey val="0"/>
          <c:showVal val="1"/>
          <c:showCatName val="0"/>
          <c:showSerName val="0"/>
          <c:showPercent val="0"/>
          <c:showBubbleSize val="0"/>
          <c:showLeaderLines val="0"/>
        </c:dLbls>
        <c:firstSliceAng val="0"/>
      </c:pieChart>
    </c:plotArea>
    <c:plotVisOnly val="1"/>
    <c:dispBlanksAs val="gap"/>
    <c:showDLblsOverMax val="0"/>
  </c:chart>
  <c:txPr>
    <a:bodyPr/>
    <a:lstStyle/>
    <a:p>
      <a:pPr>
        <a:defRPr sz="1200" b="1"/>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93295695571"/>
          <c:y val="0.121285930186492"/>
          <c:w val="0.85843576892140705"/>
          <c:h val="0.74014957218469402"/>
        </c:manualLayout>
      </c:layout>
      <c:barChart>
        <c:barDir val="col"/>
        <c:grouping val="percentStacked"/>
        <c:varyColors val="0"/>
        <c:ser>
          <c:idx val="0"/>
          <c:order val="0"/>
          <c:tx>
            <c:strRef>
              <c:f>Sheet1!$B$1</c:f>
              <c:strCache>
                <c:ptCount val="1"/>
                <c:pt idx="0">
                  <c:v>Yes</c:v>
                </c:pt>
              </c:strCache>
            </c:strRef>
          </c:tx>
          <c:spPr>
            <a:solidFill>
              <a:schemeClr val="accent1"/>
            </a:solidFill>
            <a:ln w="24066">
              <a:noFill/>
            </a:ln>
          </c:spPr>
          <c:invertIfNegative val="0"/>
          <c:dPt>
            <c:idx val="7"/>
            <c:invertIfNegative val="0"/>
            <c:bubble3D val="0"/>
            <c:spPr>
              <a:solidFill>
                <a:schemeClr val="accent2"/>
              </a:solidFill>
              <a:ln w="24066">
                <a:noFill/>
              </a:ln>
            </c:spPr>
            <c:extLst>
              <c:ext xmlns:c16="http://schemas.microsoft.com/office/drawing/2014/chart" uri="{C3380CC4-5D6E-409C-BE32-E72D297353CC}">
                <c16:uniqueId val="{00000001-024F-4588-A297-121FB60654DB}"/>
              </c:ext>
            </c:extLst>
          </c:dPt>
          <c:dLbls>
            <c:dLbl>
              <c:idx val="0"/>
              <c:numFmt formatCode="0%" sourceLinked="0"/>
              <c:spPr>
                <a:noFill/>
                <a:ln w="24066">
                  <a:noFill/>
                </a:ln>
              </c:spPr>
              <c:txPr>
                <a:bodyPr/>
                <a:lstStyle/>
                <a:p>
                  <a:pPr>
                    <a:defRPr sz="14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2-AD76-454D-9FCB-8CBF13E75939}"/>
                </c:ext>
              </c:extLst>
            </c:dLbl>
            <c:dLbl>
              <c:idx val="1"/>
              <c:numFmt formatCode="0%" sourceLinked="0"/>
              <c:spPr>
                <a:noFill/>
                <a:ln w="24066">
                  <a:noFill/>
                </a:ln>
              </c:spPr>
              <c:txPr>
                <a:bodyPr/>
                <a:lstStyle/>
                <a:p>
                  <a:pPr>
                    <a:defRPr sz="14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3-AD76-454D-9FCB-8CBF13E75939}"/>
                </c:ext>
              </c:extLst>
            </c:dLbl>
            <c:dLbl>
              <c:idx val="2"/>
              <c:numFmt formatCode="0%" sourceLinked="0"/>
              <c:spPr>
                <a:noFill/>
                <a:ln w="24066">
                  <a:noFill/>
                </a:ln>
              </c:spPr>
              <c:txPr>
                <a:bodyPr/>
                <a:lstStyle/>
                <a:p>
                  <a:pPr>
                    <a:defRPr sz="14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4-AD76-454D-9FCB-8CBF13E75939}"/>
                </c:ext>
              </c:extLst>
            </c:dLbl>
            <c:dLbl>
              <c:idx val="3"/>
              <c:numFmt formatCode="0%" sourceLinked="0"/>
              <c:spPr>
                <a:noFill/>
                <a:ln w="24066">
                  <a:noFill/>
                </a:ln>
              </c:spPr>
              <c:txPr>
                <a:bodyPr/>
                <a:lstStyle/>
                <a:p>
                  <a:pPr>
                    <a:defRPr sz="14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5-AD76-454D-9FCB-8CBF13E75939}"/>
                </c:ext>
              </c:extLst>
            </c:dLbl>
            <c:dLbl>
              <c:idx val="4"/>
              <c:numFmt formatCode="0%" sourceLinked="0"/>
              <c:spPr>
                <a:noFill/>
                <a:ln w="24066">
                  <a:noFill/>
                </a:ln>
              </c:spPr>
              <c:txPr>
                <a:bodyPr/>
                <a:lstStyle/>
                <a:p>
                  <a:pPr>
                    <a:defRPr sz="14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6-AD76-454D-9FCB-8CBF13E75939}"/>
                </c:ext>
              </c:extLst>
            </c:dLbl>
            <c:dLbl>
              <c:idx val="5"/>
              <c:numFmt formatCode="0%" sourceLinked="0"/>
              <c:spPr>
                <a:noFill/>
                <a:ln w="24066">
                  <a:noFill/>
                </a:ln>
              </c:spPr>
              <c:txPr>
                <a:bodyPr/>
                <a:lstStyle/>
                <a:p>
                  <a:pPr>
                    <a:defRPr sz="14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7-AD76-454D-9FCB-8CBF13E75939}"/>
                </c:ext>
              </c:extLst>
            </c:dLbl>
            <c:numFmt formatCode="0%" sourceLinked="0"/>
            <c:spPr>
              <a:noFill/>
              <a:ln w="24066">
                <a:noFill/>
              </a:ln>
            </c:spPr>
            <c:txPr>
              <a:bodyPr wrap="square" lIns="38100" tIns="19050" rIns="38100" bIns="19050" anchor="ctr">
                <a:spAutoFit/>
              </a:bodyPr>
              <a:lstStyle/>
              <a:p>
                <a:pPr>
                  <a:defRPr sz="14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May 2014</c:v>
                </c:pt>
                <c:pt idx="1">
                  <c:v>May 2015</c:v>
                </c:pt>
                <c:pt idx="2">
                  <c:v>Nov 2015</c:v>
                </c:pt>
                <c:pt idx="3">
                  <c:v>May 2016</c:v>
                </c:pt>
              </c:strCache>
            </c:strRef>
          </c:cat>
          <c:val>
            <c:numRef>
              <c:f>Sheet1!$B$2:$B$5</c:f>
              <c:numCache>
                <c:formatCode>0%</c:formatCode>
                <c:ptCount val="4"/>
                <c:pt idx="0">
                  <c:v>0.4</c:v>
                </c:pt>
                <c:pt idx="1">
                  <c:v>0.4</c:v>
                </c:pt>
                <c:pt idx="2">
                  <c:v>0.43</c:v>
                </c:pt>
                <c:pt idx="3">
                  <c:v>0.43</c:v>
                </c:pt>
              </c:numCache>
            </c:numRef>
          </c:val>
          <c:extLst>
            <c:ext xmlns:c16="http://schemas.microsoft.com/office/drawing/2014/chart" uri="{C3380CC4-5D6E-409C-BE32-E72D297353CC}">
              <c16:uniqueId val="{00000008-024F-4588-A297-121FB60654DB}"/>
            </c:ext>
          </c:extLst>
        </c:ser>
        <c:ser>
          <c:idx val="1"/>
          <c:order val="1"/>
          <c:tx>
            <c:strRef>
              <c:f>Sheet1!$C$1</c:f>
              <c:strCache>
                <c:ptCount val="1"/>
                <c:pt idx="0">
                  <c:v>No</c:v>
                </c:pt>
              </c:strCache>
            </c:strRef>
          </c:tx>
          <c:invertIfNegative val="0"/>
          <c:dLbls>
            <c:spPr>
              <a:noFill/>
              <a:ln>
                <a:noFill/>
              </a:ln>
              <a:effectLst/>
            </c:spPr>
            <c:txPr>
              <a:bodyPr wrap="square" lIns="38100" tIns="19050" rIns="38100" bIns="19050" anchor="ctr">
                <a:spAutoFit/>
              </a:bodyPr>
              <a:lstStyle/>
              <a:p>
                <a:pPr>
                  <a:defRPr sz="14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May 2014</c:v>
                </c:pt>
                <c:pt idx="1">
                  <c:v>May 2015</c:v>
                </c:pt>
                <c:pt idx="2">
                  <c:v>Nov 2015</c:v>
                </c:pt>
                <c:pt idx="3">
                  <c:v>May 2016</c:v>
                </c:pt>
              </c:strCache>
            </c:strRef>
          </c:cat>
          <c:val>
            <c:numRef>
              <c:f>Sheet1!$C$2:$C$5</c:f>
              <c:numCache>
                <c:formatCode>0%</c:formatCode>
                <c:ptCount val="4"/>
                <c:pt idx="0">
                  <c:v>0.59</c:v>
                </c:pt>
                <c:pt idx="1">
                  <c:v>0.57999999999999996</c:v>
                </c:pt>
                <c:pt idx="2">
                  <c:v>0.56000000000000005</c:v>
                </c:pt>
                <c:pt idx="3">
                  <c:v>0.55000000000000004</c:v>
                </c:pt>
              </c:numCache>
            </c:numRef>
          </c:val>
          <c:extLst>
            <c:ext xmlns:c16="http://schemas.microsoft.com/office/drawing/2014/chart" uri="{C3380CC4-5D6E-409C-BE32-E72D297353CC}">
              <c16:uniqueId val="{00000008-252A-4C95-B806-26866A7244A2}"/>
            </c:ext>
          </c:extLst>
        </c:ser>
        <c:ser>
          <c:idx val="2"/>
          <c:order val="2"/>
          <c:tx>
            <c:strRef>
              <c:f>Sheet1!$D$1</c:f>
              <c:strCache>
                <c:ptCount val="1"/>
                <c:pt idx="0">
                  <c:v>Don't Know</c:v>
                </c:pt>
              </c:strCache>
            </c:strRef>
          </c:tx>
          <c:invertIfNegative val="0"/>
          <c:dLbls>
            <c:dLbl>
              <c:idx val="0"/>
              <c:layout>
                <c:manualLayout>
                  <c:x val="-2.59492195198789E-17"/>
                  <c:y val="3.2128522184112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52A-4C95-B806-26866A7244A2}"/>
                </c:ext>
              </c:extLst>
            </c:dLbl>
            <c:dLbl>
              <c:idx val="1"/>
              <c:layout>
                <c:manualLayout>
                  <c:x val="0"/>
                  <c:y val="3.855422662093450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52A-4C95-B806-26866A7244A2}"/>
                </c:ext>
              </c:extLst>
            </c:dLbl>
            <c:dLbl>
              <c:idx val="2"/>
              <c:layout>
                <c:manualLayout>
                  <c:x val="1.4154283247714799E-3"/>
                  <c:y val="3.855422662093450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52A-4C95-B806-26866A7244A2}"/>
                </c:ext>
              </c:extLst>
            </c:dLbl>
            <c:dLbl>
              <c:idx val="3"/>
              <c:layout>
                <c:manualLayout>
                  <c:x val="0"/>
                  <c:y val="3.855422662093450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52A-4C95-B806-26866A7244A2}"/>
                </c:ext>
              </c:extLst>
            </c:dLbl>
            <c:spPr>
              <a:noFill/>
              <a:ln>
                <a:noFill/>
              </a:ln>
              <a:effectLst/>
            </c:spPr>
            <c:txPr>
              <a:bodyPr wrap="square" lIns="38100" tIns="19050" rIns="38100" bIns="19050" anchor="ctr">
                <a:spAutoFit/>
              </a:bodyPr>
              <a:lstStyle/>
              <a:p>
                <a:pPr>
                  <a:defRPr sz="14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May 2014</c:v>
                </c:pt>
                <c:pt idx="1">
                  <c:v>May 2015</c:v>
                </c:pt>
                <c:pt idx="2">
                  <c:v>Nov 2015</c:v>
                </c:pt>
                <c:pt idx="3">
                  <c:v>May 2016</c:v>
                </c:pt>
              </c:strCache>
            </c:strRef>
          </c:cat>
          <c:val>
            <c:numRef>
              <c:f>Sheet1!$D$2:$D$5</c:f>
              <c:numCache>
                <c:formatCode>0%</c:formatCode>
                <c:ptCount val="4"/>
                <c:pt idx="0">
                  <c:v>0.01</c:v>
                </c:pt>
                <c:pt idx="1">
                  <c:v>0.02</c:v>
                </c:pt>
                <c:pt idx="2">
                  <c:v>0.02</c:v>
                </c:pt>
                <c:pt idx="3">
                  <c:v>0.02</c:v>
                </c:pt>
              </c:numCache>
            </c:numRef>
          </c:val>
          <c:extLst>
            <c:ext xmlns:c16="http://schemas.microsoft.com/office/drawing/2014/chart" uri="{C3380CC4-5D6E-409C-BE32-E72D297353CC}">
              <c16:uniqueId val="{0000000D-252A-4C95-B806-26866A7244A2}"/>
            </c:ext>
          </c:extLst>
        </c:ser>
        <c:dLbls>
          <c:showLegendKey val="0"/>
          <c:showVal val="0"/>
          <c:showCatName val="0"/>
          <c:showSerName val="0"/>
          <c:showPercent val="0"/>
          <c:showBubbleSize val="0"/>
        </c:dLbls>
        <c:gapWidth val="100"/>
        <c:overlap val="100"/>
        <c:axId val="198576032"/>
        <c:axId val="198578384"/>
      </c:barChart>
      <c:catAx>
        <c:axId val="198576032"/>
        <c:scaling>
          <c:orientation val="minMax"/>
        </c:scaling>
        <c:delete val="0"/>
        <c:axPos val="b"/>
        <c:numFmt formatCode="General" sourceLinked="1"/>
        <c:majorTickMark val="out"/>
        <c:minorTickMark val="none"/>
        <c:tickLblPos val="nextTo"/>
        <c:spPr>
          <a:ln w="9525">
            <a:solidFill>
              <a:schemeClr val="bg1">
                <a:lumMod val="50000"/>
              </a:schemeClr>
            </a:solidFill>
            <a:prstDash val="solid"/>
          </a:ln>
        </c:spPr>
        <c:txPr>
          <a:bodyPr rot="0" vert="horz" anchor="t" anchorCtr="0"/>
          <a:lstStyle/>
          <a:p>
            <a:pPr rtl="0">
              <a:defRPr sz="1400" b="0" i="0" u="none" strike="noStrike" baseline="0">
                <a:solidFill>
                  <a:schemeClr val="tx1"/>
                </a:solidFill>
                <a:latin typeface="Arial"/>
                <a:ea typeface="Arial"/>
                <a:cs typeface="Arial"/>
              </a:defRPr>
            </a:pPr>
            <a:endParaRPr lang="en-US"/>
          </a:p>
        </c:txPr>
        <c:crossAx val="198578384"/>
        <c:crossesAt val="0"/>
        <c:auto val="1"/>
        <c:lblAlgn val="ctr"/>
        <c:lblOffset val="0"/>
        <c:noMultiLvlLbl val="0"/>
      </c:catAx>
      <c:valAx>
        <c:axId val="198578384"/>
        <c:scaling>
          <c:orientation val="minMax"/>
          <c:max val="1"/>
          <c:min val="0"/>
        </c:scaling>
        <c:delete val="0"/>
        <c:axPos val="l"/>
        <c:numFmt formatCode="0%" sourceLinked="0"/>
        <c:majorTickMark val="out"/>
        <c:minorTickMark val="none"/>
        <c:tickLblPos val="nextTo"/>
        <c:spPr>
          <a:ln w="9525">
            <a:solidFill>
              <a:schemeClr val="bg1">
                <a:lumMod val="50000"/>
              </a:schemeClr>
            </a:solidFill>
            <a:prstDash val="solid"/>
          </a:ln>
        </c:spPr>
        <c:txPr>
          <a:bodyPr rot="0" vert="horz"/>
          <a:lstStyle/>
          <a:p>
            <a:pPr>
              <a:defRPr sz="1400" b="0" i="0" u="none" strike="noStrike" baseline="0">
                <a:solidFill>
                  <a:schemeClr val="tx1"/>
                </a:solidFill>
                <a:latin typeface="Arial"/>
                <a:ea typeface="Arial"/>
                <a:cs typeface="Arial"/>
              </a:defRPr>
            </a:pPr>
            <a:endParaRPr lang="en-US"/>
          </a:p>
        </c:txPr>
        <c:crossAx val="198576032"/>
        <c:crossesAt val="1"/>
        <c:crossBetween val="between"/>
        <c:majorUnit val="0.1"/>
        <c:minorUnit val="0.1"/>
      </c:valAx>
      <c:spPr>
        <a:noFill/>
        <a:ln w="25334">
          <a:noFill/>
        </a:ln>
      </c:spPr>
    </c:plotArea>
    <c:legend>
      <c:legendPos val="t"/>
      <c:layout>
        <c:manualLayout>
          <c:xMode val="edge"/>
          <c:yMode val="edge"/>
          <c:x val="0.29610370475547099"/>
          <c:y val="1.92771133104673E-2"/>
          <c:w val="0.46299429515514501"/>
          <c:h val="6.6431411676668703E-2"/>
        </c:manualLayout>
      </c:layout>
      <c:overlay val="0"/>
      <c:txPr>
        <a:bodyPr/>
        <a:lstStyle/>
        <a:p>
          <a:pPr>
            <a:defRPr sz="1400"/>
          </a:pPr>
          <a:endParaRPr lang="en-US"/>
        </a:p>
      </c:txPr>
    </c:legend>
    <c:plotVisOnly val="1"/>
    <c:dispBlanksAs val="gap"/>
    <c:showDLblsOverMax val="0"/>
  </c:chart>
  <c:spPr>
    <a:noFill/>
    <a:ln>
      <a:noFill/>
    </a:ln>
  </c:spPr>
  <c:txPr>
    <a:bodyPr/>
    <a:lstStyle/>
    <a:p>
      <a:pPr>
        <a:defRPr sz="1327" b="0" i="0" u="none" strike="noStrike" baseline="0">
          <a:solidFill>
            <a:schemeClr val="tx1"/>
          </a:solidFill>
          <a:latin typeface="Arial"/>
          <a:ea typeface="Arial"/>
          <a:cs typeface="Arial"/>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93295695571"/>
          <c:y val="0.102008816876025"/>
          <c:w val="0.85843576892140705"/>
          <c:h val="0.75942668549516101"/>
        </c:manualLayout>
      </c:layout>
      <c:barChart>
        <c:barDir val="col"/>
        <c:grouping val="clustered"/>
        <c:varyColors val="0"/>
        <c:ser>
          <c:idx val="0"/>
          <c:order val="0"/>
          <c:tx>
            <c:strRef>
              <c:f>Sheet1!$B$1</c:f>
              <c:strCache>
                <c:ptCount val="1"/>
                <c:pt idx="0">
                  <c:v>Yes</c:v>
                </c:pt>
              </c:strCache>
            </c:strRef>
          </c:tx>
          <c:spPr>
            <a:solidFill>
              <a:schemeClr val="accent1"/>
            </a:solidFill>
            <a:ln w="24066">
              <a:noFill/>
            </a:ln>
          </c:spPr>
          <c:invertIfNegative val="0"/>
          <c:dPt>
            <c:idx val="7"/>
            <c:invertIfNegative val="0"/>
            <c:bubble3D val="0"/>
            <c:spPr>
              <a:solidFill>
                <a:schemeClr val="accent2"/>
              </a:solidFill>
              <a:ln w="24066">
                <a:noFill/>
              </a:ln>
            </c:spPr>
            <c:extLst>
              <c:ext xmlns:c16="http://schemas.microsoft.com/office/drawing/2014/chart" uri="{C3380CC4-5D6E-409C-BE32-E72D297353CC}">
                <c16:uniqueId val="{00000001-024F-4588-A297-121FB60654DB}"/>
              </c:ext>
            </c:extLst>
          </c:dPt>
          <c:dLbls>
            <c:dLbl>
              <c:idx val="0"/>
              <c:numFmt formatCode="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A6EC-4EE6-9388-911DA6CC7030}"/>
                </c:ext>
              </c:extLst>
            </c:dLbl>
            <c:dLbl>
              <c:idx val="1"/>
              <c:numFmt formatCode="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A6EC-4EE6-9388-911DA6CC7030}"/>
                </c:ext>
              </c:extLst>
            </c:dLbl>
            <c:dLbl>
              <c:idx val="2"/>
              <c:numFmt formatCode="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4-A6EC-4EE6-9388-911DA6CC7030}"/>
                </c:ext>
              </c:extLst>
            </c:dLbl>
            <c:dLbl>
              <c:idx val="3"/>
              <c:numFmt formatCode="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A6EC-4EE6-9388-911DA6CC7030}"/>
                </c:ext>
              </c:extLst>
            </c:dLbl>
            <c:dLbl>
              <c:idx val="4"/>
              <c:numFmt formatCode="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6-A6EC-4EE6-9388-911DA6CC7030}"/>
                </c:ext>
              </c:extLst>
            </c:dLbl>
            <c:dLbl>
              <c:idx val="5"/>
              <c:numFmt formatCode="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A6EC-4EE6-9388-911DA6CC7030}"/>
                </c:ext>
              </c:extLst>
            </c:dLbl>
            <c:numFmt formatCode="0%" sourceLinked="0"/>
            <c:spPr>
              <a:noFill/>
              <a:ln w="24066">
                <a:noFill/>
              </a:ln>
            </c:spPr>
            <c:txPr>
              <a:bodyPr wrap="square" lIns="38100" tIns="19050" rIns="38100" bIns="19050" anchor="ctr">
                <a:spAutoFit/>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May 2014</c:v>
                </c:pt>
                <c:pt idx="1">
                  <c:v>May 2015</c:v>
                </c:pt>
                <c:pt idx="2">
                  <c:v>November 2015</c:v>
                </c:pt>
                <c:pt idx="3">
                  <c:v>May 2016</c:v>
                </c:pt>
              </c:strCache>
            </c:strRef>
          </c:cat>
          <c:val>
            <c:numRef>
              <c:f>Sheet1!$B$2:$B$5</c:f>
              <c:numCache>
                <c:formatCode>0%</c:formatCode>
                <c:ptCount val="4"/>
                <c:pt idx="0">
                  <c:v>0.4</c:v>
                </c:pt>
                <c:pt idx="1">
                  <c:v>0.4</c:v>
                </c:pt>
                <c:pt idx="2">
                  <c:v>0.43</c:v>
                </c:pt>
                <c:pt idx="3">
                  <c:v>0.43</c:v>
                </c:pt>
              </c:numCache>
            </c:numRef>
          </c:val>
          <c:extLst>
            <c:ext xmlns:c16="http://schemas.microsoft.com/office/drawing/2014/chart" uri="{C3380CC4-5D6E-409C-BE32-E72D297353CC}">
              <c16:uniqueId val="{00000008-024F-4588-A297-121FB60654DB}"/>
            </c:ext>
          </c:extLst>
        </c:ser>
        <c:ser>
          <c:idx val="1"/>
          <c:order val="1"/>
          <c:tx>
            <c:strRef>
              <c:f>Sheet1!$C$1</c:f>
              <c:strCache>
                <c:ptCount val="1"/>
                <c:pt idx="0">
                  <c:v>No</c:v>
                </c:pt>
              </c:strCache>
            </c:strRef>
          </c:tx>
          <c:invertIfNegative val="0"/>
          <c:dLbls>
            <c:spPr>
              <a:noFill/>
              <a:ln>
                <a:noFill/>
              </a:ln>
              <a:effectLst/>
            </c:spPr>
            <c:txPr>
              <a:bodyPr wrap="square" lIns="38100" tIns="19050" rIns="38100" bIns="19050" anchor="ctr">
                <a:spAutoFit/>
              </a:bodyPr>
              <a:lstStyle/>
              <a:p>
                <a:pPr>
                  <a:defRPr sz="14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May 2014</c:v>
                </c:pt>
                <c:pt idx="1">
                  <c:v>May 2015</c:v>
                </c:pt>
                <c:pt idx="2">
                  <c:v>November 2015</c:v>
                </c:pt>
                <c:pt idx="3">
                  <c:v>May 2016</c:v>
                </c:pt>
              </c:strCache>
            </c:strRef>
          </c:cat>
          <c:val>
            <c:numRef>
              <c:f>Sheet1!$C$2:$C$5</c:f>
              <c:numCache>
                <c:formatCode>0%</c:formatCode>
                <c:ptCount val="4"/>
                <c:pt idx="0">
                  <c:v>0.59</c:v>
                </c:pt>
                <c:pt idx="1">
                  <c:v>0.57999999999999996</c:v>
                </c:pt>
                <c:pt idx="2">
                  <c:v>0.56000000000000005</c:v>
                </c:pt>
                <c:pt idx="3">
                  <c:v>0.55000000000000004</c:v>
                </c:pt>
              </c:numCache>
            </c:numRef>
          </c:val>
          <c:extLst>
            <c:ext xmlns:c16="http://schemas.microsoft.com/office/drawing/2014/chart" uri="{C3380CC4-5D6E-409C-BE32-E72D297353CC}">
              <c16:uniqueId val="{00000008-DFCB-44A2-A96E-269F764D200D}"/>
            </c:ext>
          </c:extLst>
        </c:ser>
        <c:ser>
          <c:idx val="2"/>
          <c:order val="2"/>
          <c:tx>
            <c:strRef>
              <c:f>Sheet1!$D$1</c:f>
              <c:strCache>
                <c:ptCount val="1"/>
                <c:pt idx="0">
                  <c:v>Don't Know</c:v>
                </c:pt>
              </c:strCache>
            </c:strRef>
          </c:tx>
          <c:invertIfNegative val="0"/>
          <c:dLbls>
            <c:spPr>
              <a:noFill/>
              <a:ln>
                <a:noFill/>
              </a:ln>
              <a:effectLst/>
            </c:spPr>
            <c:txPr>
              <a:bodyPr wrap="square" lIns="38100" tIns="19050" rIns="38100" bIns="19050" anchor="ctr">
                <a:spAutoFit/>
              </a:bodyPr>
              <a:lstStyle/>
              <a:p>
                <a:pPr>
                  <a:defRPr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May 2014</c:v>
                </c:pt>
                <c:pt idx="1">
                  <c:v>May 2015</c:v>
                </c:pt>
                <c:pt idx="2">
                  <c:v>November 2015</c:v>
                </c:pt>
                <c:pt idx="3">
                  <c:v>May 2016</c:v>
                </c:pt>
              </c:strCache>
            </c:strRef>
          </c:cat>
          <c:val>
            <c:numRef>
              <c:f>Sheet1!$D$2:$D$5</c:f>
              <c:numCache>
                <c:formatCode>0%</c:formatCode>
                <c:ptCount val="4"/>
                <c:pt idx="0">
                  <c:v>0.01</c:v>
                </c:pt>
                <c:pt idx="1">
                  <c:v>0.02</c:v>
                </c:pt>
                <c:pt idx="2">
                  <c:v>0.02</c:v>
                </c:pt>
                <c:pt idx="3">
                  <c:v>0.02</c:v>
                </c:pt>
              </c:numCache>
            </c:numRef>
          </c:val>
          <c:extLst>
            <c:ext xmlns:c16="http://schemas.microsoft.com/office/drawing/2014/chart" uri="{C3380CC4-5D6E-409C-BE32-E72D297353CC}">
              <c16:uniqueId val="{00000008-02C3-4CCC-8E84-E2A652F1CF5C}"/>
            </c:ext>
          </c:extLst>
        </c:ser>
        <c:dLbls>
          <c:dLblPos val="outEnd"/>
          <c:showLegendKey val="0"/>
          <c:showVal val="1"/>
          <c:showCatName val="0"/>
          <c:showSerName val="0"/>
          <c:showPercent val="0"/>
          <c:showBubbleSize val="0"/>
        </c:dLbls>
        <c:gapWidth val="60"/>
        <c:axId val="290250304"/>
        <c:axId val="290246384"/>
      </c:barChart>
      <c:catAx>
        <c:axId val="290250304"/>
        <c:scaling>
          <c:orientation val="minMax"/>
        </c:scaling>
        <c:delete val="0"/>
        <c:axPos val="b"/>
        <c:numFmt formatCode="General" sourceLinked="1"/>
        <c:majorTickMark val="out"/>
        <c:minorTickMark val="none"/>
        <c:tickLblPos val="nextTo"/>
        <c:spPr>
          <a:ln w="9525">
            <a:solidFill>
              <a:schemeClr val="bg1">
                <a:lumMod val="50000"/>
              </a:schemeClr>
            </a:solidFill>
            <a:prstDash val="solid"/>
          </a:ln>
        </c:spPr>
        <c:txPr>
          <a:bodyPr rot="0" vert="horz" anchor="t" anchorCtr="0"/>
          <a:lstStyle/>
          <a:p>
            <a:pPr rtl="0">
              <a:defRPr sz="1400" b="0" i="0" u="none" strike="noStrike" baseline="0">
                <a:solidFill>
                  <a:schemeClr val="tx1"/>
                </a:solidFill>
                <a:latin typeface="Arial"/>
                <a:ea typeface="Arial"/>
                <a:cs typeface="Arial"/>
              </a:defRPr>
            </a:pPr>
            <a:endParaRPr lang="en-US"/>
          </a:p>
        </c:txPr>
        <c:crossAx val="290246384"/>
        <c:crossesAt val="0"/>
        <c:auto val="1"/>
        <c:lblAlgn val="ctr"/>
        <c:lblOffset val="0"/>
        <c:tickMarkSkip val="1"/>
        <c:noMultiLvlLbl val="0"/>
      </c:catAx>
      <c:valAx>
        <c:axId val="290246384"/>
        <c:scaling>
          <c:orientation val="minMax"/>
          <c:max val="0.7"/>
          <c:min val="0"/>
        </c:scaling>
        <c:delete val="0"/>
        <c:axPos val="l"/>
        <c:numFmt formatCode="0%" sourceLinked="0"/>
        <c:majorTickMark val="out"/>
        <c:minorTickMark val="none"/>
        <c:tickLblPos val="nextTo"/>
        <c:spPr>
          <a:ln w="9525">
            <a:solidFill>
              <a:schemeClr val="bg1">
                <a:lumMod val="50000"/>
              </a:schemeClr>
            </a:solidFill>
            <a:prstDash val="solid"/>
          </a:ln>
        </c:spPr>
        <c:txPr>
          <a:bodyPr rot="0" vert="horz"/>
          <a:lstStyle/>
          <a:p>
            <a:pPr>
              <a:defRPr sz="1400" b="0" i="0" u="none" strike="noStrike" baseline="0">
                <a:solidFill>
                  <a:schemeClr val="tx1"/>
                </a:solidFill>
                <a:latin typeface="Arial"/>
                <a:ea typeface="Arial"/>
                <a:cs typeface="Arial"/>
              </a:defRPr>
            </a:pPr>
            <a:endParaRPr lang="en-US"/>
          </a:p>
        </c:txPr>
        <c:crossAx val="290250304"/>
        <c:crossesAt val="1"/>
        <c:crossBetween val="between"/>
        <c:majorUnit val="0.1"/>
        <c:minorUnit val="0.1"/>
      </c:valAx>
      <c:spPr>
        <a:noFill/>
        <a:ln w="25334">
          <a:noFill/>
        </a:ln>
      </c:spPr>
    </c:plotArea>
    <c:legend>
      <c:legendPos val="t"/>
      <c:legendEntry>
        <c:idx val="0"/>
        <c:txPr>
          <a:bodyPr/>
          <a:lstStyle/>
          <a:p>
            <a:pPr>
              <a:defRPr sz="1400"/>
            </a:pPr>
            <a:endParaRPr lang="en-US"/>
          </a:p>
        </c:txPr>
      </c:legendEntry>
      <c:legendEntry>
        <c:idx val="1"/>
        <c:txPr>
          <a:bodyPr/>
          <a:lstStyle/>
          <a:p>
            <a:pPr>
              <a:defRPr sz="1400"/>
            </a:pPr>
            <a:endParaRPr lang="en-US"/>
          </a:p>
        </c:txPr>
      </c:legendEntry>
      <c:layout>
        <c:manualLayout>
          <c:xMode val="edge"/>
          <c:yMode val="edge"/>
          <c:x val="0.33714198718781002"/>
          <c:y val="3.8554226620934502E-2"/>
          <c:w val="0.34824083992185501"/>
          <c:h val="6.9023702753996205E-2"/>
        </c:manualLayout>
      </c:layout>
      <c:overlay val="0"/>
    </c:legend>
    <c:plotVisOnly val="1"/>
    <c:dispBlanksAs val="gap"/>
    <c:showDLblsOverMax val="0"/>
  </c:chart>
  <c:spPr>
    <a:noFill/>
    <a:ln>
      <a:noFill/>
    </a:ln>
  </c:spPr>
  <c:txPr>
    <a:bodyPr/>
    <a:lstStyle/>
    <a:p>
      <a:pPr>
        <a:defRPr sz="1327" b="0" i="0" u="none" strike="noStrike" baseline="0">
          <a:solidFill>
            <a:schemeClr val="tx1"/>
          </a:solidFill>
          <a:latin typeface="Arial"/>
          <a:ea typeface="Arial"/>
          <a:cs typeface="Arial"/>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93295695571"/>
          <c:y val="9.8905304274386499E-2"/>
          <c:w val="0.85843576892140705"/>
          <c:h val="0.68494165337274604"/>
        </c:manualLayout>
      </c:layout>
      <c:barChart>
        <c:barDir val="col"/>
        <c:grouping val="clustered"/>
        <c:varyColors val="0"/>
        <c:ser>
          <c:idx val="0"/>
          <c:order val="0"/>
          <c:tx>
            <c:strRef>
              <c:f>Sheet1!$A$2</c:f>
              <c:strCache>
                <c:ptCount val="1"/>
              </c:strCache>
            </c:strRef>
          </c:tx>
          <c:spPr>
            <a:solidFill>
              <a:schemeClr val="accent1"/>
            </a:solidFill>
            <a:ln w="24066">
              <a:noFill/>
            </a:ln>
          </c:spPr>
          <c:invertIfNegative val="0"/>
          <c:dPt>
            <c:idx val="7"/>
            <c:invertIfNegative val="0"/>
            <c:bubble3D val="0"/>
            <c:extLst>
              <c:ext xmlns:c16="http://schemas.microsoft.com/office/drawing/2014/chart" uri="{C3380CC4-5D6E-409C-BE32-E72D297353CC}">
                <c16:uniqueId val="{00000001-024F-4588-A297-121FB60654DB}"/>
              </c:ext>
            </c:extLst>
          </c:dPt>
          <c:dLbls>
            <c:dLbl>
              <c:idx val="0"/>
              <c:layout>
                <c:manualLayout>
                  <c:x val="6.9468350071359198E-4"/>
                  <c:y val="-4.3766691852266696E-3"/>
                </c:manualLayout>
              </c:layout>
              <c:numFmt formatCode="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24F-4588-A297-121FB60654DB}"/>
                </c:ext>
              </c:extLst>
            </c:dLbl>
            <c:dLbl>
              <c:idx val="1"/>
              <c:layout>
                <c:manualLayout>
                  <c:x val="-1.64277509095758E-3"/>
                  <c:y val="-1.42113263606297E-3"/>
                </c:manualLayout>
              </c:layout>
              <c:numFmt formatCode="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24F-4588-A297-121FB60654DB}"/>
                </c:ext>
              </c:extLst>
            </c:dLbl>
            <c:dLbl>
              <c:idx val="2"/>
              <c:layout>
                <c:manualLayout>
                  <c:x val="-1.5406336345249801E-3"/>
                  <c:y val="-3.9069641380062598E-4"/>
                </c:manualLayout>
              </c:layout>
              <c:numFmt formatCode="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24F-4588-A297-121FB60654DB}"/>
                </c:ext>
              </c:extLst>
            </c:dLbl>
            <c:dLbl>
              <c:idx val="3"/>
              <c:layout>
                <c:manualLayout>
                  <c:x val="-1.19627100998074E-3"/>
                  <c:y val="-1.2526320230429101E-3"/>
                </c:manualLayout>
              </c:layout>
              <c:numFmt formatCode="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24F-4588-A297-121FB60654DB}"/>
                </c:ext>
              </c:extLst>
            </c:dLbl>
            <c:dLbl>
              <c:idx val="4"/>
              <c:layout>
                <c:manualLayout>
                  <c:x val="-7.6958723543082801E-4"/>
                  <c:y val="-8.8315799297615798E-4"/>
                </c:manualLayout>
              </c:layout>
              <c:numFmt formatCode="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24F-4588-A297-121FB60654DB}"/>
                </c:ext>
              </c:extLst>
            </c:dLbl>
            <c:dLbl>
              <c:idx val="5"/>
              <c:layout>
                <c:manualLayout>
                  <c:x val="-3.7560088663648101E-3"/>
                  <c:y val="-4.4999124257056799E-3"/>
                </c:manualLayout>
              </c:layout>
              <c:numFmt formatCode="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24F-4588-A297-121FB60654DB}"/>
                </c:ext>
              </c:extLst>
            </c:dLbl>
            <c:numFmt formatCode="0%" sourceLinked="0"/>
            <c:spPr>
              <a:noFill/>
              <a:ln w="24066">
                <a:noFill/>
              </a:ln>
            </c:spPr>
            <c:txPr>
              <a:bodyPr wrap="square" lIns="38100" tIns="19050" rIns="38100" bIns="19050" anchor="ctr">
                <a:spAutoFit/>
              </a:bodyPr>
              <a:lstStyle/>
              <a:p>
                <a:pPr>
                  <a:defRPr sz="14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Would Not
Feel Safe</c:v>
                </c:pt>
                <c:pt idx="1">
                  <c:v>Don't Want
to Give Up
Control</c:v>
                </c:pt>
                <c:pt idx="2">
                  <c:v>Computer
Could Be
Hacked</c:v>
                </c:pt>
                <c:pt idx="3">
                  <c:v>Cars Would
Be Too
Expensive</c:v>
                </c:pt>
                <c:pt idx="4">
                  <c:v>Would Be
Liable for
Any Accident</c:v>
                </c:pt>
                <c:pt idx="5">
                  <c:v>Would
Collect
Personal
Data</c:v>
                </c:pt>
                <c:pt idx="6">
                  <c:v>Would Be
Boring</c:v>
                </c:pt>
                <c:pt idx="7">
                  <c:v>None of
These </c:v>
                </c:pt>
                <c:pt idx="8">
                  <c:v>Don’t Know</c:v>
                </c:pt>
              </c:strCache>
            </c:strRef>
          </c:cat>
          <c:val>
            <c:numRef>
              <c:f>Sheet1!$B$2:$J$2</c:f>
              <c:numCache>
                <c:formatCode>0%</c:formatCode>
                <c:ptCount val="9"/>
                <c:pt idx="0">
                  <c:v>0.84</c:v>
                </c:pt>
                <c:pt idx="1">
                  <c:v>0.74</c:v>
                </c:pt>
                <c:pt idx="2">
                  <c:v>0.72</c:v>
                </c:pt>
                <c:pt idx="3">
                  <c:v>0.62</c:v>
                </c:pt>
                <c:pt idx="4">
                  <c:v>0.59</c:v>
                </c:pt>
                <c:pt idx="5">
                  <c:v>0.42</c:v>
                </c:pt>
                <c:pt idx="6">
                  <c:v>0.36</c:v>
                </c:pt>
                <c:pt idx="7">
                  <c:v>0.01</c:v>
                </c:pt>
                <c:pt idx="8">
                  <c:v>0.01</c:v>
                </c:pt>
              </c:numCache>
            </c:numRef>
          </c:val>
          <c:extLst>
            <c:ext xmlns:c16="http://schemas.microsoft.com/office/drawing/2014/chart" uri="{C3380CC4-5D6E-409C-BE32-E72D297353CC}">
              <c16:uniqueId val="{00000008-024F-4588-A297-121FB60654DB}"/>
            </c:ext>
          </c:extLst>
        </c:ser>
        <c:dLbls>
          <c:showLegendKey val="0"/>
          <c:showVal val="0"/>
          <c:showCatName val="0"/>
          <c:showSerName val="0"/>
          <c:showPercent val="0"/>
          <c:showBubbleSize val="0"/>
        </c:dLbls>
        <c:gapWidth val="60"/>
        <c:axId val="290246776"/>
        <c:axId val="290244424"/>
      </c:barChart>
      <c:catAx>
        <c:axId val="290246776"/>
        <c:scaling>
          <c:orientation val="minMax"/>
        </c:scaling>
        <c:delete val="0"/>
        <c:axPos val="b"/>
        <c:numFmt formatCode="General" sourceLinked="1"/>
        <c:majorTickMark val="out"/>
        <c:minorTickMark val="none"/>
        <c:tickLblPos val="nextTo"/>
        <c:spPr>
          <a:ln w="9525">
            <a:solidFill>
              <a:schemeClr val="bg1">
                <a:lumMod val="50000"/>
              </a:schemeClr>
            </a:solidFill>
            <a:prstDash val="solid"/>
          </a:ln>
        </c:spPr>
        <c:txPr>
          <a:bodyPr rot="0" vert="horz" anchor="t" anchorCtr="0"/>
          <a:lstStyle/>
          <a:p>
            <a:pPr rtl="0">
              <a:defRPr sz="1200" b="0" i="0" u="none" strike="noStrike" baseline="0">
                <a:solidFill>
                  <a:schemeClr val="tx1"/>
                </a:solidFill>
                <a:latin typeface="Arial"/>
                <a:ea typeface="Arial"/>
                <a:cs typeface="Arial"/>
              </a:defRPr>
            </a:pPr>
            <a:endParaRPr lang="en-US"/>
          </a:p>
        </c:txPr>
        <c:crossAx val="290244424"/>
        <c:crossesAt val="0"/>
        <c:auto val="1"/>
        <c:lblAlgn val="ctr"/>
        <c:lblOffset val="0"/>
        <c:tickMarkSkip val="1"/>
        <c:noMultiLvlLbl val="0"/>
      </c:catAx>
      <c:valAx>
        <c:axId val="290244424"/>
        <c:scaling>
          <c:orientation val="minMax"/>
          <c:max val="1"/>
          <c:min val="0"/>
        </c:scaling>
        <c:delete val="0"/>
        <c:axPos val="l"/>
        <c:numFmt formatCode="0%" sourceLinked="0"/>
        <c:majorTickMark val="out"/>
        <c:minorTickMark val="none"/>
        <c:tickLblPos val="nextTo"/>
        <c:spPr>
          <a:ln w="9525">
            <a:solidFill>
              <a:schemeClr val="bg1">
                <a:lumMod val="50000"/>
              </a:schemeClr>
            </a:solidFill>
            <a:prstDash val="solid"/>
          </a:ln>
        </c:spPr>
        <c:txPr>
          <a:bodyPr rot="0" vert="horz"/>
          <a:lstStyle/>
          <a:p>
            <a:pPr>
              <a:defRPr sz="1400" b="0" i="0" u="none" strike="noStrike" baseline="0">
                <a:solidFill>
                  <a:schemeClr val="tx1"/>
                </a:solidFill>
                <a:latin typeface="Arial"/>
                <a:ea typeface="Arial"/>
                <a:cs typeface="Arial"/>
              </a:defRPr>
            </a:pPr>
            <a:endParaRPr lang="en-US"/>
          </a:p>
        </c:txPr>
        <c:crossAx val="290246776"/>
        <c:crossesAt val="1"/>
        <c:crossBetween val="between"/>
        <c:majorUnit val="0.1"/>
        <c:minorUnit val="0.1"/>
      </c:valAx>
      <c:spPr>
        <a:noFill/>
        <a:ln w="25334">
          <a:noFill/>
        </a:ln>
      </c:spPr>
    </c:plotArea>
    <c:plotVisOnly val="1"/>
    <c:dispBlanksAs val="gap"/>
    <c:showDLblsOverMax val="0"/>
  </c:chart>
  <c:spPr>
    <a:noFill/>
    <a:ln>
      <a:noFill/>
    </a:ln>
  </c:spPr>
  <c:txPr>
    <a:bodyPr/>
    <a:lstStyle/>
    <a:p>
      <a:pPr>
        <a:defRPr sz="1327" b="0" i="0" u="none" strike="noStrike" baseline="0">
          <a:solidFill>
            <a:schemeClr val="tx1"/>
          </a:solidFill>
          <a:latin typeface="Arial"/>
          <a:ea typeface="Arial"/>
          <a:cs typeface="Arial"/>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5370300934606"/>
          <c:y val="5.3978797638217897E-2"/>
          <c:w val="0.36925939813078901"/>
          <c:h val="0.892042404723564"/>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chemeClr val="accent1"/>
              </a:solidFill>
              <a:ln>
                <a:solidFill>
                  <a:schemeClr val="bg1"/>
                </a:solidFill>
              </a:ln>
            </c:spPr>
            <c:extLst>
              <c:ext xmlns:c16="http://schemas.microsoft.com/office/drawing/2014/chart" uri="{C3380CC4-5D6E-409C-BE32-E72D297353CC}">
                <c16:uniqueId val="{00000001-AC85-4478-882C-0DD62B1C9F73}"/>
              </c:ext>
            </c:extLst>
          </c:dPt>
          <c:dPt>
            <c:idx val="1"/>
            <c:bubble3D val="0"/>
            <c:spPr>
              <a:solidFill>
                <a:srgbClr val="FF0000"/>
              </a:solidFill>
              <a:ln>
                <a:solidFill>
                  <a:schemeClr val="bg1"/>
                </a:solidFill>
              </a:ln>
            </c:spPr>
            <c:extLst>
              <c:ext xmlns:c16="http://schemas.microsoft.com/office/drawing/2014/chart" uri="{C3380CC4-5D6E-409C-BE32-E72D297353CC}">
                <c16:uniqueId val="{00000003-AC85-4478-882C-0DD62B1C9F73}"/>
              </c:ext>
            </c:extLst>
          </c:dPt>
          <c:dPt>
            <c:idx val="2"/>
            <c:bubble3D val="0"/>
            <c:spPr>
              <a:solidFill>
                <a:schemeClr val="accent6"/>
              </a:solidFill>
              <a:ln>
                <a:solidFill>
                  <a:schemeClr val="bg1"/>
                </a:solidFill>
              </a:ln>
            </c:spPr>
            <c:extLst>
              <c:ext xmlns:c16="http://schemas.microsoft.com/office/drawing/2014/chart" uri="{C3380CC4-5D6E-409C-BE32-E72D297353CC}">
                <c16:uniqueId val="{00000005-AC85-4478-882C-0DD62B1C9F73}"/>
              </c:ext>
            </c:extLst>
          </c:dPt>
          <c:dPt>
            <c:idx val="3"/>
            <c:bubble3D val="0"/>
            <c:spPr>
              <a:solidFill>
                <a:schemeClr val="accent4"/>
              </a:solidFill>
              <a:ln>
                <a:solidFill>
                  <a:schemeClr val="bg1"/>
                </a:solidFill>
              </a:ln>
            </c:spPr>
            <c:extLst>
              <c:ext xmlns:c16="http://schemas.microsoft.com/office/drawing/2014/chart" uri="{C3380CC4-5D6E-409C-BE32-E72D297353CC}">
                <c16:uniqueId val="{00000007-AC85-4478-882C-0DD62B1C9F73}"/>
              </c:ext>
            </c:extLst>
          </c:dPt>
          <c:dPt>
            <c:idx val="4"/>
            <c:bubble3D val="0"/>
            <c:spPr>
              <a:solidFill>
                <a:schemeClr val="accent5"/>
              </a:solidFill>
              <a:ln>
                <a:solidFill>
                  <a:schemeClr val="bg1"/>
                </a:solidFill>
              </a:ln>
            </c:spPr>
            <c:extLst>
              <c:ext xmlns:c16="http://schemas.microsoft.com/office/drawing/2014/chart" uri="{C3380CC4-5D6E-409C-BE32-E72D297353CC}">
                <c16:uniqueId val="{00000009-AC85-4478-882C-0DD62B1C9F73}"/>
              </c:ext>
            </c:extLst>
          </c:dPt>
          <c:dPt>
            <c:idx val="5"/>
            <c:bubble3D val="0"/>
            <c:spPr>
              <a:solidFill>
                <a:schemeClr val="accent6"/>
              </a:solidFill>
              <a:ln>
                <a:solidFill>
                  <a:schemeClr val="bg1"/>
                </a:solidFill>
              </a:ln>
            </c:spPr>
            <c:extLst>
              <c:ext xmlns:c16="http://schemas.microsoft.com/office/drawing/2014/chart" uri="{C3380CC4-5D6E-409C-BE32-E72D297353CC}">
                <c16:uniqueId val="{0000000B-AC85-4478-882C-0DD62B1C9F73}"/>
              </c:ext>
            </c:extLst>
          </c:dPt>
          <c:dLbls>
            <c:spPr>
              <a:noFill/>
              <a:ln>
                <a:noFill/>
              </a:ln>
              <a:effectLst/>
            </c:spPr>
            <c:txPr>
              <a:bodyPr/>
              <a:lstStyle/>
              <a:p>
                <a:pPr>
                  <a:defRPr sz="16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Sheet1!$A$2:$A$5</c:f>
              <c:strCache>
                <c:ptCount val="4"/>
                <c:pt idx="0">
                  <c:v>Allow if Premium Went down</c:v>
                </c:pt>
                <c:pt idx="1">
                  <c:v>Allow Whether orNot Premium Went Down</c:v>
                </c:pt>
                <c:pt idx="2">
                  <c:v>Would Not Allow</c:v>
                </c:pt>
                <c:pt idx="3">
                  <c:v>Don't Know</c:v>
                </c:pt>
              </c:strCache>
            </c:strRef>
          </c:cat>
          <c:val>
            <c:numRef>
              <c:f>Sheet1!$B$2:$B$5</c:f>
              <c:numCache>
                <c:formatCode>0%</c:formatCode>
                <c:ptCount val="4"/>
                <c:pt idx="0">
                  <c:v>0.39</c:v>
                </c:pt>
                <c:pt idx="1">
                  <c:v>0.18</c:v>
                </c:pt>
                <c:pt idx="2">
                  <c:v>0.42</c:v>
                </c:pt>
                <c:pt idx="3">
                  <c:v>0.01</c:v>
                </c:pt>
              </c:numCache>
            </c:numRef>
          </c:val>
          <c:extLst>
            <c:ext xmlns:c16="http://schemas.microsoft.com/office/drawing/2014/chart" uri="{C3380CC4-5D6E-409C-BE32-E72D297353CC}">
              <c16:uniqueId val="{0000000C-AC85-4478-882C-0DD62B1C9F73}"/>
            </c:ext>
          </c:extLst>
        </c:ser>
        <c:dLbls>
          <c:showLegendKey val="0"/>
          <c:showVal val="1"/>
          <c:showCatName val="0"/>
          <c:showSerName val="0"/>
          <c:showPercent val="0"/>
          <c:showBubbleSize val="0"/>
          <c:showLeaderLines val="0"/>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657443520494494E-2"/>
          <c:y val="3.9698125131970297E-2"/>
          <c:w val="0.89820860009321302"/>
          <c:h val="0.82316615552817096"/>
        </c:manualLayout>
      </c:layout>
      <c:barChart>
        <c:barDir val="col"/>
        <c:grouping val="clustered"/>
        <c:varyColors val="0"/>
        <c:ser>
          <c:idx val="0"/>
          <c:order val="0"/>
          <c:tx>
            <c:strRef>
              <c:f>Sheet1!$B$1</c:f>
              <c:strCache>
                <c:ptCount val="1"/>
                <c:pt idx="0">
                  <c:v>Commercial </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lang="en-US"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Sheet1!$B$2:$B$12</c:f>
              <c:numCache>
                <c:formatCode>0.0%</c:formatCode>
                <c:ptCount val="11"/>
                <c:pt idx="0">
                  <c:v>0.92099867382336298</c:v>
                </c:pt>
                <c:pt idx="1">
                  <c:v>0.92495921076374799</c:v>
                </c:pt>
                <c:pt idx="2">
                  <c:v>0.94336154300249297</c:v>
                </c:pt>
                <c:pt idx="3">
                  <c:v>0.96786549726092497</c:v>
                </c:pt>
                <c:pt idx="4">
                  <c:v>0.99451671442151601</c:v>
                </c:pt>
                <c:pt idx="5">
                  <c:v>0.98141123128612795</c:v>
                </c:pt>
                <c:pt idx="6">
                  <c:v>1.0359264817618561</c:v>
                </c:pt>
                <c:pt idx="7">
                  <c:v>1.0697820479145601</c:v>
                </c:pt>
                <c:pt idx="8">
                  <c:v>1.069219187470926</c:v>
                </c:pt>
                <c:pt idx="9">
                  <c:v>1.034303342316752</c:v>
                </c:pt>
                <c:pt idx="10">
                  <c:v>1.0879190725823511</c:v>
                </c:pt>
              </c:numCache>
            </c:numRef>
          </c:val>
          <c:extLst>
            <c:ext xmlns:c16="http://schemas.microsoft.com/office/drawing/2014/chart" uri="{C3380CC4-5D6E-409C-BE32-E72D297353CC}">
              <c16:uniqueId val="{00000000-9A00-46F4-A0FE-EFD3385CA1B3}"/>
            </c:ext>
          </c:extLst>
        </c:ser>
        <c:ser>
          <c:idx val="1"/>
          <c:order val="1"/>
          <c:tx>
            <c:strRef>
              <c:f>Sheet1!$C$1</c:f>
              <c:strCache>
                <c:ptCount val="1"/>
                <c:pt idx="0">
                  <c:v>Personal</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0">
                <a:spAutoFit/>
              </a:bodyPr>
              <a:lstStyle/>
              <a:p>
                <a:pPr algn="ctr">
                  <a:defRPr lang="en-US"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Sheet1!$C$2:$C$12</c:f>
              <c:numCache>
                <c:formatCode>0.0%</c:formatCode>
                <c:ptCount val="11"/>
                <c:pt idx="0">
                  <c:v>0.95081548437726704</c:v>
                </c:pt>
                <c:pt idx="1">
                  <c:v>0.95628989149955101</c:v>
                </c:pt>
                <c:pt idx="2">
                  <c:v>0.98317768915716097</c:v>
                </c:pt>
                <c:pt idx="3">
                  <c:v>1.001904683000914</c:v>
                </c:pt>
                <c:pt idx="4">
                  <c:v>1.0131609564977939</c:v>
                </c:pt>
                <c:pt idx="5">
                  <c:v>1.009730966746603</c:v>
                </c:pt>
                <c:pt idx="6">
                  <c:v>1.0199829159436</c:v>
                </c:pt>
                <c:pt idx="7">
                  <c:v>1.020587127018072</c:v>
                </c:pt>
                <c:pt idx="8">
                  <c:v>1.015526046337424</c:v>
                </c:pt>
                <c:pt idx="9">
                  <c:v>1.02463479563102</c:v>
                </c:pt>
                <c:pt idx="10">
                  <c:v>1.046020736182409</c:v>
                </c:pt>
              </c:numCache>
            </c:numRef>
          </c:val>
          <c:extLst>
            <c:ext xmlns:c16="http://schemas.microsoft.com/office/drawing/2014/chart" uri="{C3380CC4-5D6E-409C-BE32-E72D297353CC}">
              <c16:uniqueId val="{00000001-9A00-46F4-A0FE-EFD3385CA1B3}"/>
            </c:ext>
          </c:extLst>
        </c:ser>
        <c:dLbls>
          <c:showLegendKey val="0"/>
          <c:showVal val="0"/>
          <c:showCatName val="0"/>
          <c:showSerName val="0"/>
          <c:showPercent val="0"/>
          <c:showBubbleSize val="0"/>
        </c:dLbls>
        <c:gapWidth val="100"/>
        <c:axId val="484777480"/>
        <c:axId val="484774344"/>
      </c:barChart>
      <c:catAx>
        <c:axId val="48477748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84774344"/>
        <c:crossesAt val="1"/>
        <c:auto val="1"/>
        <c:lblAlgn val="ctr"/>
        <c:lblOffset val="100"/>
        <c:noMultiLvlLbl val="0"/>
      </c:catAx>
      <c:valAx>
        <c:axId val="484774344"/>
        <c:scaling>
          <c:orientation val="minMax"/>
          <c:max val="1.1499999999999999"/>
          <c:min val="0.8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lang="en-US"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84777480"/>
        <c:crosses val="autoZero"/>
        <c:crossBetween val="between"/>
      </c:valAx>
      <c:spPr>
        <a:noFill/>
        <a:ln>
          <a:noFill/>
        </a:ln>
        <a:effectLst/>
      </c:spPr>
    </c:plotArea>
    <c:legend>
      <c:legendPos val="b"/>
      <c:layout>
        <c:manualLayout>
          <c:xMode val="edge"/>
          <c:yMode val="edge"/>
          <c:x val="0.57864545165772197"/>
          <c:y val="0.76058407793427596"/>
          <c:w val="0.346037603944367"/>
          <c:h val="6.8623270462911001E-2"/>
        </c:manualLayout>
      </c:layout>
      <c:overlay val="0"/>
      <c:spPr>
        <a:noFill/>
        <a:ln>
          <a:noFill/>
        </a:ln>
        <a:effectLst/>
      </c:spPr>
      <c:txPr>
        <a:bodyPr rot="0" spcFirstLastPara="1" vertOverflow="ellipsis" vert="horz" wrap="square" anchor="ctr" anchorCtr="1"/>
        <a:lstStyle/>
        <a:p>
          <a:pPr algn="ctr">
            <a:defRPr lang="en-US"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lgn="ctr">
        <a:defRPr lang="en-US"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985843632176499"/>
          <c:y val="4.6854783073173603E-2"/>
          <c:w val="0.80124392119633503"/>
          <c:h val="0.75653457311219496"/>
        </c:manualLayout>
      </c:layout>
      <c:barChart>
        <c:barDir val="col"/>
        <c:grouping val="clustered"/>
        <c:varyColors val="0"/>
        <c:ser>
          <c:idx val="0"/>
          <c:order val="0"/>
          <c:tx>
            <c:strRef>
              <c:f>Sheet1!$B$1</c:f>
              <c:strCache>
                <c:ptCount val="1"/>
                <c:pt idx="0">
                  <c:v>1963</c:v>
                </c:pt>
              </c:strCache>
            </c:strRef>
          </c:tx>
          <c:spPr>
            <a:ln w="19050">
              <a:noFill/>
              <a:miter lim="800000"/>
            </a:ln>
          </c:spPr>
          <c:invertIfNegative val="0"/>
          <c:dLbls>
            <c:spPr>
              <a:noFill/>
              <a:ln>
                <a:noFill/>
              </a:ln>
              <a:effectLst/>
            </c:spPr>
            <c:txPr>
              <a:bodyPr rot="0" vert="horz"/>
              <a:lstStyle/>
              <a:p>
                <a:pPr>
                  <a:defRPr sz="1200" b="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Property Damage</c:v>
                </c:pt>
                <c:pt idx="1">
                  <c:v>Bodily Injury</c:v>
                </c:pt>
              </c:strCache>
            </c:strRef>
          </c:cat>
          <c:val>
            <c:numRef>
              <c:f>Sheet1!$B$2:$B$3</c:f>
              <c:numCache>
                <c:formatCode>General</c:formatCode>
                <c:ptCount val="2"/>
                <c:pt idx="0">
                  <c:v>7.92</c:v>
                </c:pt>
                <c:pt idx="1">
                  <c:v>2.61</c:v>
                </c:pt>
              </c:numCache>
            </c:numRef>
          </c:val>
          <c:extLst>
            <c:ext xmlns:c16="http://schemas.microsoft.com/office/drawing/2014/chart" uri="{C3380CC4-5D6E-409C-BE32-E72D297353CC}">
              <c16:uniqueId val="{00000000-261B-45E8-82E1-68652BDA2437}"/>
            </c:ext>
          </c:extLst>
        </c:ser>
        <c:ser>
          <c:idx val="1"/>
          <c:order val="1"/>
          <c:tx>
            <c:strRef>
              <c:f>Sheet1!$C$1</c:f>
              <c:strCache>
                <c:ptCount val="1"/>
                <c:pt idx="0">
                  <c:v>1988</c:v>
                </c:pt>
              </c:strCache>
            </c:strRef>
          </c:tx>
          <c:spPr>
            <a:ln w="19050">
              <a:noFill/>
              <a:miter lim="800000"/>
            </a:ln>
          </c:spPr>
          <c:invertIfNegative val="0"/>
          <c:dLbls>
            <c:spPr>
              <a:noFill/>
              <a:ln>
                <a:noFill/>
              </a:ln>
              <a:effectLst/>
            </c:spPr>
            <c:txPr>
              <a:bodyPr rot="0" vert="horz"/>
              <a:lstStyle/>
              <a:p>
                <a:pPr>
                  <a:defRPr sz="1200" b="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Property Damage</c:v>
                </c:pt>
                <c:pt idx="1">
                  <c:v>Bodily Injury</c:v>
                </c:pt>
              </c:strCache>
            </c:strRef>
          </c:cat>
          <c:val>
            <c:numRef>
              <c:f>Sheet1!$C$2:$C$3</c:f>
              <c:numCache>
                <c:formatCode>General</c:formatCode>
                <c:ptCount val="2"/>
                <c:pt idx="0">
                  <c:v>4.22</c:v>
                </c:pt>
                <c:pt idx="1">
                  <c:v>1.23</c:v>
                </c:pt>
              </c:numCache>
            </c:numRef>
          </c:val>
          <c:extLst>
            <c:ext xmlns:c16="http://schemas.microsoft.com/office/drawing/2014/chart" uri="{C3380CC4-5D6E-409C-BE32-E72D297353CC}">
              <c16:uniqueId val="{00000001-261B-45E8-82E1-68652BDA2437}"/>
            </c:ext>
          </c:extLst>
        </c:ser>
        <c:ser>
          <c:idx val="2"/>
          <c:order val="2"/>
          <c:tx>
            <c:strRef>
              <c:f>Sheet1!$D$1</c:f>
              <c:strCache>
                <c:ptCount val="1"/>
                <c:pt idx="0">
                  <c:v>2013</c:v>
                </c:pt>
              </c:strCache>
            </c:strRef>
          </c:tx>
          <c:spPr>
            <a:solidFill>
              <a:srgbClr val="00B050"/>
            </a:solidFill>
            <a:ln w="19050">
              <a:noFill/>
              <a:miter lim="800000"/>
            </a:ln>
          </c:spPr>
          <c:invertIfNegative val="0"/>
          <c:dLbls>
            <c:spPr>
              <a:noFill/>
              <a:ln>
                <a:noFill/>
              </a:ln>
              <a:effectLst/>
            </c:spPr>
            <c:txPr>
              <a:bodyPr rot="0" vert="horz"/>
              <a:lstStyle/>
              <a:p>
                <a:pPr>
                  <a:defRPr sz="1200" b="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Property Damage</c:v>
                </c:pt>
                <c:pt idx="1">
                  <c:v>Bodily Injury</c:v>
                </c:pt>
              </c:strCache>
            </c:strRef>
          </c:cat>
          <c:val>
            <c:numRef>
              <c:f>Sheet1!$D$2:$D$3</c:f>
              <c:numCache>
                <c:formatCode>General</c:formatCode>
                <c:ptCount val="2"/>
                <c:pt idx="0">
                  <c:v>3.55</c:v>
                </c:pt>
                <c:pt idx="1">
                  <c:v>0.95</c:v>
                </c:pt>
              </c:numCache>
            </c:numRef>
          </c:val>
          <c:extLst>
            <c:ext xmlns:c16="http://schemas.microsoft.com/office/drawing/2014/chart" uri="{C3380CC4-5D6E-409C-BE32-E72D297353CC}">
              <c16:uniqueId val="{00000002-261B-45E8-82E1-68652BDA2437}"/>
            </c:ext>
          </c:extLst>
        </c:ser>
        <c:dLbls>
          <c:dLblPos val="outEnd"/>
          <c:showLegendKey val="0"/>
          <c:showVal val="1"/>
          <c:showCatName val="0"/>
          <c:showSerName val="0"/>
          <c:showPercent val="0"/>
          <c:showBubbleSize val="0"/>
        </c:dLbls>
        <c:gapWidth val="60"/>
        <c:axId val="673988664"/>
        <c:axId val="673991016"/>
      </c:barChart>
      <c:catAx>
        <c:axId val="673988664"/>
        <c:scaling>
          <c:orientation val="minMax"/>
        </c:scaling>
        <c:delete val="0"/>
        <c:axPos val="b"/>
        <c:numFmt formatCode="General" sourceLinked="1"/>
        <c:majorTickMark val="out"/>
        <c:minorTickMark val="none"/>
        <c:tickLblPos val="nextTo"/>
        <c:txPr>
          <a:bodyPr rot="-60000000" vert="horz"/>
          <a:lstStyle/>
          <a:p>
            <a:pPr>
              <a:defRPr/>
            </a:pPr>
            <a:endParaRPr lang="en-US"/>
          </a:p>
        </c:txPr>
        <c:crossAx val="673991016"/>
        <c:crosses val="autoZero"/>
        <c:auto val="1"/>
        <c:lblAlgn val="ctr"/>
        <c:lblOffset val="100"/>
        <c:noMultiLvlLbl val="0"/>
      </c:catAx>
      <c:valAx>
        <c:axId val="673991016"/>
        <c:scaling>
          <c:orientation val="minMax"/>
        </c:scaling>
        <c:delete val="0"/>
        <c:axPos val="l"/>
        <c:title>
          <c:tx>
            <c:rich>
              <a:bodyPr rot="-5400000" vert="horz"/>
              <a:lstStyle/>
              <a:p>
                <a:pPr>
                  <a:defRPr sz="1200"/>
                </a:pPr>
                <a:r>
                  <a:rPr lang="en-US" sz="1200"/>
                  <a:t>Claims per 100 Insured Vehicles</a:t>
                </a:r>
              </a:p>
            </c:rich>
          </c:tx>
          <c:overlay val="0"/>
        </c:title>
        <c:numFmt formatCode="#,##0.0" sourceLinked="0"/>
        <c:majorTickMark val="out"/>
        <c:minorTickMark val="none"/>
        <c:tickLblPos val="nextTo"/>
        <c:txPr>
          <a:bodyPr rot="-60000000" vert="horz"/>
          <a:lstStyle/>
          <a:p>
            <a:pPr>
              <a:defRPr/>
            </a:pPr>
            <a:endParaRPr lang="en-US"/>
          </a:p>
        </c:txPr>
        <c:crossAx val="673988664"/>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956024364878901"/>
          <c:y val="4.5801571300465901E-2"/>
          <c:w val="0.70295547962165095"/>
          <c:h val="0.75926786207500696"/>
        </c:manualLayout>
      </c:layout>
      <c:barChart>
        <c:barDir val="col"/>
        <c:grouping val="clustered"/>
        <c:varyColors val="0"/>
        <c:ser>
          <c:idx val="0"/>
          <c:order val="0"/>
          <c:tx>
            <c:strRef>
              <c:f>Sheet1!$B$1</c:f>
              <c:strCache>
                <c:ptCount val="1"/>
                <c:pt idx="0">
                  <c:v>1963</c:v>
                </c:pt>
              </c:strCache>
            </c:strRef>
          </c:tx>
          <c:spPr>
            <a:ln w="19050">
              <a:noFill/>
              <a:miter lim="800000"/>
            </a:ln>
          </c:spPr>
          <c:invertIfNegative val="0"/>
          <c:dLbls>
            <c:dLbl>
              <c:idx val="0"/>
              <c:layout>
                <c:manualLayout>
                  <c:x val="-6.2893081761006301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8FE-42F9-BFE4-2588BCCCA093}"/>
                </c:ext>
              </c:extLst>
            </c:dLbl>
            <c:dLbl>
              <c:idx val="1"/>
              <c:layout>
                <c:manualLayout>
                  <c:x val="-1.88679245283019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8FE-42F9-BFE4-2588BCCCA093}"/>
                </c:ext>
              </c:extLst>
            </c:dLbl>
            <c:numFmt formatCode="&quot;$&quot;#,##0" sourceLinked="0"/>
            <c:spPr>
              <a:noFill/>
              <a:ln>
                <a:noFill/>
              </a:ln>
              <a:effectLst/>
            </c:spPr>
            <c:txPr>
              <a:bodyPr rot="0" vert="horz"/>
              <a:lstStyle/>
              <a:p>
                <a:pPr>
                  <a:defRPr sz="1200" b="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Property Damage</c:v>
                </c:pt>
                <c:pt idx="1">
                  <c:v>Bodily Injury</c:v>
                </c:pt>
              </c:strCache>
            </c:strRef>
          </c:cat>
          <c:val>
            <c:numRef>
              <c:f>Sheet1!$B$2:$B$3</c:f>
              <c:numCache>
                <c:formatCode>#,##0</c:formatCode>
                <c:ptCount val="2"/>
                <c:pt idx="0">
                  <c:v>183</c:v>
                </c:pt>
                <c:pt idx="1">
                  <c:v>1143</c:v>
                </c:pt>
              </c:numCache>
            </c:numRef>
          </c:val>
          <c:extLst>
            <c:ext xmlns:c16="http://schemas.microsoft.com/office/drawing/2014/chart" uri="{C3380CC4-5D6E-409C-BE32-E72D297353CC}">
              <c16:uniqueId val="{00000002-B8FE-42F9-BFE4-2588BCCCA093}"/>
            </c:ext>
          </c:extLst>
        </c:ser>
        <c:ser>
          <c:idx val="1"/>
          <c:order val="1"/>
          <c:tx>
            <c:strRef>
              <c:f>Sheet1!$C$1</c:f>
              <c:strCache>
                <c:ptCount val="1"/>
                <c:pt idx="0">
                  <c:v>1988</c:v>
                </c:pt>
              </c:strCache>
            </c:strRef>
          </c:tx>
          <c:spPr>
            <a:ln w="19050">
              <a:noFill/>
              <a:miter lim="800000"/>
            </a:ln>
          </c:spPr>
          <c:invertIfNegative val="0"/>
          <c:dLbls>
            <c:dLbl>
              <c:idx val="0"/>
              <c:layout>
                <c:manualLayout>
                  <c:x val="-1.25786163522013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8FE-42F9-BFE4-2588BCCCA093}"/>
                </c:ext>
              </c:extLst>
            </c:dLbl>
            <c:dLbl>
              <c:idx val="1"/>
              <c:layout>
                <c:manualLayout>
                  <c:x val="-1.88679245283019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8FE-42F9-BFE4-2588BCCCA093}"/>
                </c:ext>
              </c:extLst>
            </c:dLbl>
            <c:numFmt formatCode="&quot;$&quot;#,##0" sourceLinked="0"/>
            <c:spPr>
              <a:noFill/>
              <a:ln>
                <a:noFill/>
              </a:ln>
              <a:effectLst/>
            </c:spPr>
            <c:txPr>
              <a:bodyPr rot="0" vert="horz" anchorCtr="0"/>
              <a:lstStyle/>
              <a:p>
                <a:pPr algn="ctr">
                  <a:defRPr lang="en-US" sz="1200" b="0" i="0" u="none" strike="noStrike" kern="1200" baseline="0">
                    <a:solidFill>
                      <a:schemeClr val="tx1"/>
                    </a:solidFill>
                    <a:effectLst/>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Property Damage</c:v>
                </c:pt>
                <c:pt idx="1">
                  <c:v>Bodily Injury</c:v>
                </c:pt>
              </c:strCache>
            </c:strRef>
          </c:cat>
          <c:val>
            <c:numRef>
              <c:f>Sheet1!$C$2:$C$3</c:f>
              <c:numCache>
                <c:formatCode>#,##0</c:formatCode>
                <c:ptCount val="2"/>
                <c:pt idx="0">
                  <c:v>1288</c:v>
                </c:pt>
                <c:pt idx="1">
                  <c:v>7553</c:v>
                </c:pt>
              </c:numCache>
            </c:numRef>
          </c:val>
          <c:extLst>
            <c:ext xmlns:c16="http://schemas.microsoft.com/office/drawing/2014/chart" uri="{C3380CC4-5D6E-409C-BE32-E72D297353CC}">
              <c16:uniqueId val="{00000005-B8FE-42F9-BFE4-2588BCCCA093}"/>
            </c:ext>
          </c:extLst>
        </c:ser>
        <c:ser>
          <c:idx val="2"/>
          <c:order val="2"/>
          <c:tx>
            <c:strRef>
              <c:f>Sheet1!$D$1</c:f>
              <c:strCache>
                <c:ptCount val="1"/>
                <c:pt idx="0">
                  <c:v>2013</c:v>
                </c:pt>
              </c:strCache>
            </c:strRef>
          </c:tx>
          <c:spPr>
            <a:solidFill>
              <a:srgbClr val="00B050"/>
            </a:solidFill>
            <a:ln w="19050">
              <a:noFill/>
              <a:miter lim="800000"/>
            </a:ln>
          </c:spPr>
          <c:invertIfNegative val="0"/>
          <c:dLbls>
            <c:numFmt formatCode="&quot;$&quot;#,##0" sourceLinked="0"/>
            <c:spPr>
              <a:noFill/>
              <a:ln>
                <a:noFill/>
              </a:ln>
              <a:effectLst/>
            </c:spPr>
            <c:txPr>
              <a:bodyPr rot="0" vertOverflow="overflow" horzOverflow="overflow" vert="horz">
                <a:normAutofit/>
              </a:bodyPr>
              <a:lstStyle/>
              <a:p>
                <a:pPr>
                  <a:defRPr sz="1200" b="0">
                    <a:effectLst/>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Property Damage</c:v>
                </c:pt>
                <c:pt idx="1">
                  <c:v>Bodily Injury</c:v>
                </c:pt>
              </c:strCache>
            </c:strRef>
          </c:cat>
          <c:val>
            <c:numRef>
              <c:f>Sheet1!$D$2:$D$3</c:f>
              <c:numCache>
                <c:formatCode>#,##0</c:formatCode>
                <c:ptCount val="2"/>
                <c:pt idx="0">
                  <c:v>3231</c:v>
                </c:pt>
                <c:pt idx="1">
                  <c:v>15443</c:v>
                </c:pt>
              </c:numCache>
            </c:numRef>
          </c:val>
          <c:extLst>
            <c:ext xmlns:c16="http://schemas.microsoft.com/office/drawing/2014/chart" uri="{C3380CC4-5D6E-409C-BE32-E72D297353CC}">
              <c16:uniqueId val="{00000006-B8FE-42F9-BFE4-2588BCCCA093}"/>
            </c:ext>
          </c:extLst>
        </c:ser>
        <c:dLbls>
          <c:showLegendKey val="0"/>
          <c:showVal val="0"/>
          <c:showCatName val="0"/>
          <c:showSerName val="0"/>
          <c:showPercent val="0"/>
          <c:showBubbleSize val="0"/>
        </c:dLbls>
        <c:gapWidth val="60"/>
        <c:axId val="673989840"/>
        <c:axId val="673989448"/>
      </c:barChart>
      <c:catAx>
        <c:axId val="673989840"/>
        <c:scaling>
          <c:orientation val="minMax"/>
        </c:scaling>
        <c:delete val="0"/>
        <c:axPos val="b"/>
        <c:numFmt formatCode="General" sourceLinked="1"/>
        <c:majorTickMark val="out"/>
        <c:minorTickMark val="none"/>
        <c:tickLblPos val="nextTo"/>
        <c:txPr>
          <a:bodyPr rot="-60000000" vert="horz"/>
          <a:lstStyle/>
          <a:p>
            <a:pPr>
              <a:defRPr/>
            </a:pPr>
            <a:endParaRPr lang="en-US"/>
          </a:p>
        </c:txPr>
        <c:crossAx val="673989448"/>
        <c:crosses val="autoZero"/>
        <c:auto val="1"/>
        <c:lblAlgn val="ctr"/>
        <c:lblOffset val="100"/>
        <c:noMultiLvlLbl val="0"/>
      </c:catAx>
      <c:valAx>
        <c:axId val="673989448"/>
        <c:scaling>
          <c:orientation val="minMax"/>
        </c:scaling>
        <c:delete val="0"/>
        <c:axPos val="l"/>
        <c:title>
          <c:tx>
            <c:rich>
              <a:bodyPr rot="-5400000" vert="horz"/>
              <a:lstStyle/>
              <a:p>
                <a:pPr>
                  <a:defRPr/>
                </a:pPr>
                <a:r>
                  <a:rPr lang="en-US" dirty="0"/>
                  <a:t>Claim Severity</a:t>
                </a:r>
              </a:p>
            </c:rich>
          </c:tx>
          <c:overlay val="0"/>
        </c:title>
        <c:numFmt formatCode="#,##0" sourceLinked="1"/>
        <c:majorTickMark val="out"/>
        <c:minorTickMark val="none"/>
        <c:tickLblPos val="nextTo"/>
        <c:txPr>
          <a:bodyPr rot="-60000000" vert="horz"/>
          <a:lstStyle/>
          <a:p>
            <a:pPr>
              <a:defRPr/>
            </a:pPr>
            <a:endParaRPr lang="en-US"/>
          </a:p>
        </c:txPr>
        <c:crossAx val="673989840"/>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120994060587501E-2"/>
          <c:y val="0.109789286130135"/>
          <c:w val="0.89504012342888895"/>
          <c:h val="0.68575579832585098"/>
        </c:manualLayout>
      </c:layout>
      <c:barChart>
        <c:barDir val="col"/>
        <c:grouping val="clustered"/>
        <c:varyColors val="0"/>
        <c:ser>
          <c:idx val="0"/>
          <c:order val="0"/>
          <c:tx>
            <c:strRef>
              <c:f>Sheet1!$B$1</c:f>
              <c:strCache>
                <c:ptCount val="1"/>
                <c:pt idx="0">
                  <c:v>Severity</c:v>
                </c:pt>
              </c:strCache>
            </c:strRef>
          </c:tx>
          <c:spPr>
            <a:ln w="19050">
              <a:noFill/>
              <a:miter lim="800000"/>
            </a:ln>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Bodily Injury</c:v>
                </c:pt>
                <c:pt idx="1">
                  <c:v>Property Damage Liability</c:v>
                </c:pt>
                <c:pt idx="2">
                  <c:v>PIP</c:v>
                </c:pt>
                <c:pt idx="3">
                  <c:v>Collision </c:v>
                </c:pt>
                <c:pt idx="4">
                  <c:v>Comprehensive</c:v>
                </c:pt>
              </c:strCache>
            </c:strRef>
          </c:cat>
          <c:val>
            <c:numRef>
              <c:f>Sheet1!$B$2:$B$6</c:f>
              <c:numCache>
                <c:formatCode>0.0%</c:formatCode>
                <c:ptCount val="5"/>
                <c:pt idx="0">
                  <c:v>4.1000000000000002E-2</c:v>
                </c:pt>
                <c:pt idx="1">
                  <c:v>6.4000000000000001E-2</c:v>
                </c:pt>
                <c:pt idx="2">
                  <c:v>3.5000000000000003E-2</c:v>
                </c:pt>
                <c:pt idx="3">
                  <c:v>5.7000000000000002E-2</c:v>
                </c:pt>
                <c:pt idx="4">
                  <c:v>-1.7000000000000001E-2</c:v>
                </c:pt>
              </c:numCache>
            </c:numRef>
          </c:val>
          <c:extLst>
            <c:ext xmlns:c16="http://schemas.microsoft.com/office/drawing/2014/chart" uri="{C3380CC4-5D6E-409C-BE32-E72D297353CC}">
              <c16:uniqueId val="{00000000-4497-4A74-9750-21DB88A1A388}"/>
            </c:ext>
          </c:extLst>
        </c:ser>
        <c:ser>
          <c:idx val="1"/>
          <c:order val="1"/>
          <c:tx>
            <c:strRef>
              <c:f>Sheet1!$C$1</c:f>
              <c:strCache>
                <c:ptCount val="1"/>
                <c:pt idx="0">
                  <c:v>Frequency</c:v>
                </c:pt>
              </c:strCache>
            </c:strRef>
          </c:tx>
          <c:spPr>
            <a:ln w="19050">
              <a:noFill/>
              <a:miter lim="800000"/>
            </a:ln>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Bodily Injury</c:v>
                </c:pt>
                <c:pt idx="1">
                  <c:v>Property Damage Liability</c:v>
                </c:pt>
                <c:pt idx="2">
                  <c:v>PIP</c:v>
                </c:pt>
                <c:pt idx="3">
                  <c:v>Collision </c:v>
                </c:pt>
                <c:pt idx="4">
                  <c:v>Comprehensive</c:v>
                </c:pt>
              </c:strCache>
            </c:strRef>
          </c:cat>
          <c:val>
            <c:numRef>
              <c:f>Sheet1!$C$2:$C$6</c:f>
              <c:numCache>
                <c:formatCode>0.0%</c:formatCode>
                <c:ptCount val="5"/>
                <c:pt idx="0">
                  <c:v>2.1999999999999999E-2</c:v>
                </c:pt>
                <c:pt idx="1">
                  <c:v>1.0999999999999999E-2</c:v>
                </c:pt>
                <c:pt idx="2">
                  <c:v>0.10199999999999999</c:v>
                </c:pt>
                <c:pt idx="3">
                  <c:v>8.0000000000000002E-3</c:v>
                </c:pt>
                <c:pt idx="4">
                  <c:v>-2.5000000000000001E-2</c:v>
                </c:pt>
              </c:numCache>
            </c:numRef>
          </c:val>
          <c:extLst>
            <c:ext xmlns:c16="http://schemas.microsoft.com/office/drawing/2014/chart" uri="{C3380CC4-5D6E-409C-BE32-E72D297353CC}">
              <c16:uniqueId val="{00000001-4497-4A74-9750-21DB88A1A388}"/>
            </c:ext>
          </c:extLst>
        </c:ser>
        <c:dLbls>
          <c:showLegendKey val="0"/>
          <c:showVal val="0"/>
          <c:showCatName val="0"/>
          <c:showSerName val="0"/>
          <c:showPercent val="0"/>
          <c:showBubbleSize val="0"/>
        </c:dLbls>
        <c:gapWidth val="80"/>
        <c:axId val="673991800"/>
        <c:axId val="673992192"/>
      </c:barChart>
      <c:catAx>
        <c:axId val="673991800"/>
        <c:scaling>
          <c:orientation val="minMax"/>
        </c:scaling>
        <c:delete val="0"/>
        <c:axPos val="b"/>
        <c:numFmt formatCode="General" sourceLinked="0"/>
        <c:majorTickMark val="out"/>
        <c:minorTickMark val="none"/>
        <c:tickLblPos val="low"/>
        <c:crossAx val="673992192"/>
        <c:crosses val="autoZero"/>
        <c:auto val="1"/>
        <c:lblAlgn val="ctr"/>
        <c:lblOffset val="0"/>
        <c:noMultiLvlLbl val="0"/>
      </c:catAx>
      <c:valAx>
        <c:axId val="673992192"/>
        <c:scaling>
          <c:orientation val="minMax"/>
        </c:scaling>
        <c:delete val="0"/>
        <c:axPos val="l"/>
        <c:numFmt formatCode="0%" sourceLinked="0"/>
        <c:majorTickMark val="out"/>
        <c:minorTickMark val="none"/>
        <c:tickLblPos val="nextTo"/>
        <c:crossAx val="673991800"/>
        <c:crosses val="autoZero"/>
        <c:crossBetween val="between"/>
      </c:valAx>
    </c:plotArea>
    <c:legend>
      <c:legendPos val="t"/>
      <c:layout>
        <c:manualLayout>
          <c:xMode val="edge"/>
          <c:yMode val="edge"/>
          <c:x val="0.679235681073735"/>
          <c:y val="0.113279768725093"/>
          <c:w val="0.26609809824288599"/>
          <c:h val="7.1897818225386503E-2"/>
        </c:manualLayout>
      </c:layout>
      <c:overlay val="0"/>
    </c:legend>
    <c:plotVisOnly val="1"/>
    <c:dispBlanksAs val="gap"/>
    <c:showDLblsOverMax val="0"/>
  </c:chart>
  <c:txPr>
    <a:bodyPr/>
    <a:lstStyle/>
    <a:p>
      <a:pPr>
        <a:defRPr sz="14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605080831408776E-2"/>
          <c:y val="0.14666666666666667"/>
          <c:w val="0.85334872979214782"/>
          <c:h val="0.68666666666666665"/>
        </c:manualLayout>
      </c:layout>
      <c:lineChart>
        <c:grouping val="standard"/>
        <c:varyColors val="0"/>
        <c:ser>
          <c:idx val="1"/>
          <c:order val="0"/>
          <c:tx>
            <c:strRef>
              <c:f>Sheet1!$B$1</c:f>
              <c:strCache>
                <c:ptCount val="1"/>
                <c:pt idx="0">
                  <c:v>Miles Driven (left axis)</c:v>
                </c:pt>
              </c:strCache>
            </c:strRef>
          </c:tx>
          <c:spPr>
            <a:ln w="36056">
              <a:solidFill>
                <a:schemeClr val="accent1"/>
              </a:solidFill>
              <a:prstDash val="solid"/>
            </a:ln>
          </c:spPr>
          <c:marker>
            <c:symbol val="square"/>
            <c:size val="4"/>
            <c:spPr>
              <a:solidFill>
                <a:schemeClr val="accent1"/>
              </a:solidFill>
              <a:ln>
                <a:solidFill>
                  <a:schemeClr val="accent1"/>
                </a:solidFill>
              </a:ln>
            </c:spPr>
          </c:marker>
          <c:cat>
            <c:strRef>
              <c:f>Sheet1!$A$2:$A$41</c:f>
              <c:strCache>
                <c:ptCount val="40"/>
                <c:pt idx="0">
                  <c:v>06:Q1</c:v>
                </c:pt>
                <c:pt idx="1">
                  <c:v>06:Q2</c:v>
                </c:pt>
                <c:pt idx="2">
                  <c:v>06:Q3</c:v>
                </c:pt>
                <c:pt idx="3">
                  <c:v>06:Q4</c:v>
                </c:pt>
                <c:pt idx="4">
                  <c:v>07:Q1</c:v>
                </c:pt>
                <c:pt idx="5">
                  <c:v>07:Q2</c:v>
                </c:pt>
                <c:pt idx="6">
                  <c:v>07:Q3</c:v>
                </c:pt>
                <c:pt idx="7">
                  <c:v>07:Q4</c:v>
                </c:pt>
                <c:pt idx="8">
                  <c:v>08:Q1</c:v>
                </c:pt>
                <c:pt idx="9">
                  <c:v>08:Q2</c:v>
                </c:pt>
                <c:pt idx="10">
                  <c:v>08:Q3</c:v>
                </c:pt>
                <c:pt idx="11">
                  <c:v>08:Q4</c:v>
                </c:pt>
                <c:pt idx="12">
                  <c:v>09:Q1</c:v>
                </c:pt>
                <c:pt idx="13">
                  <c:v>09:Q2</c:v>
                </c:pt>
                <c:pt idx="14">
                  <c:v>09:Q3</c:v>
                </c:pt>
                <c:pt idx="15">
                  <c:v>09:Q4</c:v>
                </c:pt>
                <c:pt idx="16">
                  <c:v>10:Q1</c:v>
                </c:pt>
                <c:pt idx="17">
                  <c:v>10:Q2</c:v>
                </c:pt>
                <c:pt idx="18">
                  <c:v>10:Q3</c:v>
                </c:pt>
                <c:pt idx="19">
                  <c:v>10:Q4</c:v>
                </c:pt>
                <c:pt idx="20">
                  <c:v>11:Q1</c:v>
                </c:pt>
                <c:pt idx="21">
                  <c:v>11:Q2</c:v>
                </c:pt>
                <c:pt idx="22">
                  <c:v>11:Q3</c:v>
                </c:pt>
                <c:pt idx="23">
                  <c:v>11:Q4</c:v>
                </c:pt>
                <c:pt idx="24">
                  <c:v>12:Q1</c:v>
                </c:pt>
                <c:pt idx="25">
                  <c:v>12:Q2</c:v>
                </c:pt>
                <c:pt idx="26">
                  <c:v>12:Q3</c:v>
                </c:pt>
                <c:pt idx="27">
                  <c:v>12:Q4</c:v>
                </c:pt>
                <c:pt idx="28">
                  <c:v>13:Q1</c:v>
                </c:pt>
                <c:pt idx="29">
                  <c:v>13:Q2</c:v>
                </c:pt>
                <c:pt idx="30">
                  <c:v>13:Q3</c:v>
                </c:pt>
                <c:pt idx="31">
                  <c:v>13:Q4</c:v>
                </c:pt>
                <c:pt idx="32">
                  <c:v>14:Q1</c:v>
                </c:pt>
                <c:pt idx="33">
                  <c:v>14:Q2</c:v>
                </c:pt>
                <c:pt idx="34">
                  <c:v>14:Q3</c:v>
                </c:pt>
                <c:pt idx="35">
                  <c:v>14:Q4</c:v>
                </c:pt>
                <c:pt idx="36">
                  <c:v>15:Q1</c:v>
                </c:pt>
                <c:pt idx="37">
                  <c:v>15:Q2</c:v>
                </c:pt>
                <c:pt idx="38">
                  <c:v>15:Q3</c:v>
                </c:pt>
                <c:pt idx="39">
                  <c:v>15:Q4</c:v>
                </c:pt>
              </c:strCache>
            </c:strRef>
          </c:cat>
          <c:val>
            <c:numRef>
              <c:f>Sheet1!$B$2:$B$41</c:f>
              <c:numCache>
                <c:formatCode>#,##0</c:formatCode>
                <c:ptCount val="40"/>
                <c:pt idx="0">
                  <c:v>3003</c:v>
                </c:pt>
                <c:pt idx="1">
                  <c:v>3003</c:v>
                </c:pt>
                <c:pt idx="2">
                  <c:v>3003</c:v>
                </c:pt>
                <c:pt idx="3">
                  <c:v>3014</c:v>
                </c:pt>
                <c:pt idx="4">
                  <c:v>3016</c:v>
                </c:pt>
                <c:pt idx="5">
                  <c:v>3024</c:v>
                </c:pt>
                <c:pt idx="6">
                  <c:v>3034</c:v>
                </c:pt>
                <c:pt idx="7">
                  <c:v>3031</c:v>
                </c:pt>
                <c:pt idx="8">
                  <c:v>3026</c:v>
                </c:pt>
                <c:pt idx="9">
                  <c:v>3011</c:v>
                </c:pt>
                <c:pt idx="10">
                  <c:v>2989</c:v>
                </c:pt>
                <c:pt idx="11">
                  <c:v>2976</c:v>
                </c:pt>
                <c:pt idx="12">
                  <c:v>2958</c:v>
                </c:pt>
                <c:pt idx="13">
                  <c:v>2955</c:v>
                </c:pt>
                <c:pt idx="14">
                  <c:v>2961</c:v>
                </c:pt>
                <c:pt idx="15">
                  <c:v>2956</c:v>
                </c:pt>
                <c:pt idx="16">
                  <c:v>2949</c:v>
                </c:pt>
                <c:pt idx="17">
                  <c:v>2952</c:v>
                </c:pt>
                <c:pt idx="18">
                  <c:v>2959</c:v>
                </c:pt>
                <c:pt idx="19">
                  <c:v>2967</c:v>
                </c:pt>
                <c:pt idx="20">
                  <c:v>2972</c:v>
                </c:pt>
                <c:pt idx="21">
                  <c:v>2964</c:v>
                </c:pt>
                <c:pt idx="22">
                  <c:v>2953</c:v>
                </c:pt>
                <c:pt idx="23">
                  <c:v>2951</c:v>
                </c:pt>
                <c:pt idx="24">
                  <c:v>2963</c:v>
                </c:pt>
                <c:pt idx="25">
                  <c:v>2971</c:v>
                </c:pt>
                <c:pt idx="26">
                  <c:v>2972</c:v>
                </c:pt>
                <c:pt idx="27">
                  <c:v>2970</c:v>
                </c:pt>
                <c:pt idx="28">
                  <c:v>2966</c:v>
                </c:pt>
                <c:pt idx="29">
                  <c:v>2971</c:v>
                </c:pt>
                <c:pt idx="30">
                  <c:v>2983</c:v>
                </c:pt>
                <c:pt idx="31">
                  <c:v>2989</c:v>
                </c:pt>
                <c:pt idx="32">
                  <c:v>2984</c:v>
                </c:pt>
                <c:pt idx="33">
                  <c:v>2996</c:v>
                </c:pt>
                <c:pt idx="34">
                  <c:v>3007</c:v>
                </c:pt>
                <c:pt idx="35">
                  <c:v>3027</c:v>
                </c:pt>
                <c:pt idx="36">
                  <c:v>3052</c:v>
                </c:pt>
                <c:pt idx="37">
                  <c:v>3078</c:v>
                </c:pt>
                <c:pt idx="38">
                  <c:v>3105</c:v>
                </c:pt>
                <c:pt idx="39">
                  <c:v>3130</c:v>
                </c:pt>
              </c:numCache>
            </c:numRef>
          </c:val>
          <c:smooth val="0"/>
          <c:extLst>
            <c:ext xmlns:c16="http://schemas.microsoft.com/office/drawing/2014/chart" uri="{C3380CC4-5D6E-409C-BE32-E72D297353CC}">
              <c16:uniqueId val="{00000000-537D-47ED-B78F-0744B16E7CF1}"/>
            </c:ext>
          </c:extLst>
        </c:ser>
        <c:dLbls>
          <c:showLegendKey val="0"/>
          <c:showVal val="0"/>
          <c:showCatName val="0"/>
          <c:showSerName val="0"/>
          <c:showPercent val="0"/>
          <c:showBubbleSize val="0"/>
        </c:dLbls>
        <c:marker val="1"/>
        <c:smooth val="0"/>
        <c:axId val="457278208"/>
        <c:axId val="457280168"/>
      </c:lineChart>
      <c:lineChart>
        <c:grouping val="standard"/>
        <c:varyColors val="0"/>
        <c:ser>
          <c:idx val="0"/>
          <c:order val="1"/>
          <c:tx>
            <c:strRef>
              <c:f>Sheet1!$C$1</c:f>
              <c:strCache>
                <c:ptCount val="1"/>
                <c:pt idx="0">
                  <c:v># Employed</c:v>
                </c:pt>
              </c:strCache>
            </c:strRef>
          </c:tx>
          <c:spPr>
            <a:ln w="36056">
              <a:solidFill>
                <a:srgbClr val="FF6600"/>
              </a:solidFill>
              <a:prstDash val="solid"/>
            </a:ln>
          </c:spPr>
          <c:marker>
            <c:symbol val="diamond"/>
            <c:size val="4"/>
            <c:spPr>
              <a:solidFill>
                <a:srgbClr val="FF6600"/>
              </a:solidFill>
              <a:ln>
                <a:solidFill>
                  <a:srgbClr val="FF6600"/>
                </a:solidFill>
                <a:prstDash val="solid"/>
              </a:ln>
            </c:spPr>
          </c:marker>
          <c:cat>
            <c:strRef>
              <c:f>Sheet1!$A$2:$A$41</c:f>
              <c:strCache>
                <c:ptCount val="40"/>
                <c:pt idx="0">
                  <c:v>06:Q1</c:v>
                </c:pt>
                <c:pt idx="1">
                  <c:v>06:Q2</c:v>
                </c:pt>
                <c:pt idx="2">
                  <c:v>06:Q3</c:v>
                </c:pt>
                <c:pt idx="3">
                  <c:v>06:Q4</c:v>
                </c:pt>
                <c:pt idx="4">
                  <c:v>07:Q1</c:v>
                </c:pt>
                <c:pt idx="5">
                  <c:v>07:Q2</c:v>
                </c:pt>
                <c:pt idx="6">
                  <c:v>07:Q3</c:v>
                </c:pt>
                <c:pt idx="7">
                  <c:v>07:Q4</c:v>
                </c:pt>
                <c:pt idx="8">
                  <c:v>08:Q1</c:v>
                </c:pt>
                <c:pt idx="9">
                  <c:v>08:Q2</c:v>
                </c:pt>
                <c:pt idx="10">
                  <c:v>08:Q3</c:v>
                </c:pt>
                <c:pt idx="11">
                  <c:v>08:Q4</c:v>
                </c:pt>
                <c:pt idx="12">
                  <c:v>09:Q1</c:v>
                </c:pt>
                <c:pt idx="13">
                  <c:v>09:Q2</c:v>
                </c:pt>
                <c:pt idx="14">
                  <c:v>09:Q3</c:v>
                </c:pt>
                <c:pt idx="15">
                  <c:v>09:Q4</c:v>
                </c:pt>
                <c:pt idx="16">
                  <c:v>10:Q1</c:v>
                </c:pt>
                <c:pt idx="17">
                  <c:v>10:Q2</c:v>
                </c:pt>
                <c:pt idx="18">
                  <c:v>10:Q3</c:v>
                </c:pt>
                <c:pt idx="19">
                  <c:v>10:Q4</c:v>
                </c:pt>
                <c:pt idx="20">
                  <c:v>11:Q1</c:v>
                </c:pt>
                <c:pt idx="21">
                  <c:v>11:Q2</c:v>
                </c:pt>
                <c:pt idx="22">
                  <c:v>11:Q3</c:v>
                </c:pt>
                <c:pt idx="23">
                  <c:v>11:Q4</c:v>
                </c:pt>
                <c:pt idx="24">
                  <c:v>12:Q1</c:v>
                </c:pt>
                <c:pt idx="25">
                  <c:v>12:Q2</c:v>
                </c:pt>
                <c:pt idx="26">
                  <c:v>12:Q3</c:v>
                </c:pt>
                <c:pt idx="27">
                  <c:v>12:Q4</c:v>
                </c:pt>
                <c:pt idx="28">
                  <c:v>13:Q1</c:v>
                </c:pt>
                <c:pt idx="29">
                  <c:v>13:Q2</c:v>
                </c:pt>
                <c:pt idx="30">
                  <c:v>13:Q3</c:v>
                </c:pt>
                <c:pt idx="31">
                  <c:v>13:Q4</c:v>
                </c:pt>
                <c:pt idx="32">
                  <c:v>14:Q1</c:v>
                </c:pt>
                <c:pt idx="33">
                  <c:v>14:Q2</c:v>
                </c:pt>
                <c:pt idx="34">
                  <c:v>14:Q3</c:v>
                </c:pt>
                <c:pt idx="35">
                  <c:v>14:Q4</c:v>
                </c:pt>
                <c:pt idx="36">
                  <c:v>15:Q1</c:v>
                </c:pt>
                <c:pt idx="37">
                  <c:v>15:Q2</c:v>
                </c:pt>
                <c:pt idx="38">
                  <c:v>15:Q3</c:v>
                </c:pt>
                <c:pt idx="39">
                  <c:v>15:Q4</c:v>
                </c:pt>
              </c:strCache>
            </c:strRef>
          </c:cat>
          <c:val>
            <c:numRef>
              <c:f>Sheet1!$C$2:$C$41</c:f>
              <c:numCache>
                <c:formatCode>_(* #,##0.0_);_(* \(#,##0.0\);_(* "-"??_);_(@_)</c:formatCode>
                <c:ptCount val="40"/>
                <c:pt idx="0">
                  <c:v>143.4</c:v>
                </c:pt>
                <c:pt idx="1">
                  <c:v>144.1</c:v>
                </c:pt>
                <c:pt idx="2">
                  <c:v>144.5</c:v>
                </c:pt>
                <c:pt idx="3">
                  <c:v>145.6</c:v>
                </c:pt>
                <c:pt idx="4">
                  <c:v>146.1</c:v>
                </c:pt>
                <c:pt idx="5">
                  <c:v>145.9</c:v>
                </c:pt>
                <c:pt idx="6">
                  <c:v>145.9</c:v>
                </c:pt>
                <c:pt idx="7">
                  <c:v>146.30000000000001</c:v>
                </c:pt>
                <c:pt idx="8">
                  <c:v>146.19999999999999</c:v>
                </c:pt>
                <c:pt idx="9">
                  <c:v>145.9</c:v>
                </c:pt>
                <c:pt idx="10">
                  <c:v>145.19999999999999</c:v>
                </c:pt>
                <c:pt idx="11">
                  <c:v>144.1</c:v>
                </c:pt>
                <c:pt idx="12">
                  <c:v>141.5</c:v>
                </c:pt>
                <c:pt idx="13">
                  <c:v>140.30000000000001</c:v>
                </c:pt>
                <c:pt idx="14">
                  <c:v>139.4</c:v>
                </c:pt>
                <c:pt idx="15">
                  <c:v>138.4</c:v>
                </c:pt>
                <c:pt idx="16">
                  <c:v>138.6</c:v>
                </c:pt>
                <c:pt idx="17">
                  <c:v>139.19999999999999</c:v>
                </c:pt>
                <c:pt idx="18">
                  <c:v>139.30000000000001</c:v>
                </c:pt>
                <c:pt idx="19">
                  <c:v>139.19999999999999</c:v>
                </c:pt>
                <c:pt idx="20">
                  <c:v>139.4</c:v>
                </c:pt>
                <c:pt idx="21">
                  <c:v>139.5</c:v>
                </c:pt>
                <c:pt idx="22">
                  <c:v>139.9</c:v>
                </c:pt>
                <c:pt idx="23">
                  <c:v>140.69999999999999</c:v>
                </c:pt>
                <c:pt idx="24">
                  <c:v>141.80000000000001</c:v>
                </c:pt>
                <c:pt idx="25">
                  <c:v>142.19999999999999</c:v>
                </c:pt>
                <c:pt idx="26">
                  <c:v>142.5</c:v>
                </c:pt>
                <c:pt idx="27">
                  <c:v>143.30000000000001</c:v>
                </c:pt>
                <c:pt idx="28">
                  <c:v>143.30000000000001</c:v>
                </c:pt>
                <c:pt idx="29">
                  <c:v>143.80000000000001</c:v>
                </c:pt>
                <c:pt idx="30">
                  <c:v>144.30000000000001</c:v>
                </c:pt>
                <c:pt idx="31">
                  <c:v>144.30000000000001</c:v>
                </c:pt>
                <c:pt idx="32">
                  <c:v>145.30000000000001</c:v>
                </c:pt>
                <c:pt idx="33">
                  <c:v>145.9</c:v>
                </c:pt>
                <c:pt idx="34">
                  <c:v>146.6</c:v>
                </c:pt>
                <c:pt idx="35">
                  <c:v>147.4</c:v>
                </c:pt>
                <c:pt idx="36">
                  <c:v>148.19999999999999</c:v>
                </c:pt>
                <c:pt idx="37">
                  <c:v>148.69999999999999</c:v>
                </c:pt>
                <c:pt idx="38">
                  <c:v>149</c:v>
                </c:pt>
                <c:pt idx="39">
                  <c:v>149.9</c:v>
                </c:pt>
              </c:numCache>
            </c:numRef>
          </c:val>
          <c:smooth val="0"/>
          <c:extLst>
            <c:ext xmlns:c16="http://schemas.microsoft.com/office/drawing/2014/chart" uri="{C3380CC4-5D6E-409C-BE32-E72D297353CC}">
              <c16:uniqueId val="{00000001-537D-47ED-B78F-0744B16E7CF1}"/>
            </c:ext>
          </c:extLst>
        </c:ser>
        <c:dLbls>
          <c:showLegendKey val="0"/>
          <c:showVal val="0"/>
          <c:showCatName val="0"/>
          <c:showSerName val="0"/>
          <c:showPercent val="0"/>
          <c:showBubbleSize val="0"/>
        </c:dLbls>
        <c:marker val="1"/>
        <c:smooth val="0"/>
        <c:axId val="457280560"/>
        <c:axId val="457280952"/>
        <c:extLst>
          <c:ext xmlns:c15="http://schemas.microsoft.com/office/drawing/2012/chart" uri="{02D57815-91ED-43cb-92C2-25804820EDAC}">
            <c15:filteredLineSeries>
              <c15:ser>
                <c:idx val="2"/>
                <c:order val="2"/>
                <c:tx>
                  <c:strRef>
                    <c:extLst>
                      <c:ext uri="{02D57815-91ED-43cb-92C2-25804820EDAC}">
                        <c15:formulaRef>
                          <c15:sqref>Sheet1!$D$1</c15:sqref>
                        </c15:formulaRef>
                      </c:ext>
                    </c:extLst>
                    <c:strCache>
                      <c:ptCount val="1"/>
                      <c:pt idx="0">
                        <c:v># Employed</c:v>
                      </c:pt>
                    </c:strCache>
                  </c:strRef>
                </c:tx>
                <c:cat>
                  <c:strRef>
                    <c:extLst>
                      <c:ext uri="{02D57815-91ED-43cb-92C2-25804820EDAC}">
                        <c15:formulaRef>
                          <c15:sqref>Sheet1!$A$2:$A$41</c15:sqref>
                        </c15:formulaRef>
                      </c:ext>
                    </c:extLst>
                    <c:strCache>
                      <c:ptCount val="40"/>
                      <c:pt idx="0">
                        <c:v>06:Q1</c:v>
                      </c:pt>
                      <c:pt idx="1">
                        <c:v>06:Q2</c:v>
                      </c:pt>
                      <c:pt idx="2">
                        <c:v>06:Q3</c:v>
                      </c:pt>
                      <c:pt idx="3">
                        <c:v>06:Q4</c:v>
                      </c:pt>
                      <c:pt idx="4">
                        <c:v>07:Q1</c:v>
                      </c:pt>
                      <c:pt idx="5">
                        <c:v>07:Q2</c:v>
                      </c:pt>
                      <c:pt idx="6">
                        <c:v>07:Q3</c:v>
                      </c:pt>
                      <c:pt idx="7">
                        <c:v>07:Q4</c:v>
                      </c:pt>
                      <c:pt idx="8">
                        <c:v>08:Q1</c:v>
                      </c:pt>
                      <c:pt idx="9">
                        <c:v>08:Q2</c:v>
                      </c:pt>
                      <c:pt idx="10">
                        <c:v>08:Q3</c:v>
                      </c:pt>
                      <c:pt idx="11">
                        <c:v>08:Q4</c:v>
                      </c:pt>
                      <c:pt idx="12">
                        <c:v>09:Q1</c:v>
                      </c:pt>
                      <c:pt idx="13">
                        <c:v>09:Q2</c:v>
                      </c:pt>
                      <c:pt idx="14">
                        <c:v>09:Q3</c:v>
                      </c:pt>
                      <c:pt idx="15">
                        <c:v>09:Q4</c:v>
                      </c:pt>
                      <c:pt idx="16">
                        <c:v>10:Q1</c:v>
                      </c:pt>
                      <c:pt idx="17">
                        <c:v>10:Q2</c:v>
                      </c:pt>
                      <c:pt idx="18">
                        <c:v>10:Q3</c:v>
                      </c:pt>
                      <c:pt idx="19">
                        <c:v>10:Q4</c:v>
                      </c:pt>
                      <c:pt idx="20">
                        <c:v>11:Q1</c:v>
                      </c:pt>
                      <c:pt idx="21">
                        <c:v>11:Q2</c:v>
                      </c:pt>
                      <c:pt idx="22">
                        <c:v>11:Q3</c:v>
                      </c:pt>
                      <c:pt idx="23">
                        <c:v>11:Q4</c:v>
                      </c:pt>
                      <c:pt idx="24">
                        <c:v>12:Q1</c:v>
                      </c:pt>
                      <c:pt idx="25">
                        <c:v>12:Q2</c:v>
                      </c:pt>
                      <c:pt idx="26">
                        <c:v>12:Q3</c:v>
                      </c:pt>
                      <c:pt idx="27">
                        <c:v>12:Q4</c:v>
                      </c:pt>
                      <c:pt idx="28">
                        <c:v>13:Q1</c:v>
                      </c:pt>
                      <c:pt idx="29">
                        <c:v>13:Q2</c:v>
                      </c:pt>
                      <c:pt idx="30">
                        <c:v>13:Q3</c:v>
                      </c:pt>
                      <c:pt idx="31">
                        <c:v>13:Q4</c:v>
                      </c:pt>
                      <c:pt idx="32">
                        <c:v>14:Q1</c:v>
                      </c:pt>
                      <c:pt idx="33">
                        <c:v>14:Q2</c:v>
                      </c:pt>
                      <c:pt idx="34">
                        <c:v>14:Q3</c:v>
                      </c:pt>
                      <c:pt idx="35">
                        <c:v>14:Q4</c:v>
                      </c:pt>
                      <c:pt idx="36">
                        <c:v>15:Q1</c:v>
                      </c:pt>
                      <c:pt idx="37">
                        <c:v>15:Q2</c:v>
                      </c:pt>
                      <c:pt idx="38">
                        <c:v>15:Q3</c:v>
                      </c:pt>
                      <c:pt idx="39">
                        <c:v>15:Q4</c:v>
                      </c:pt>
                    </c:strCache>
                  </c:strRef>
                </c:cat>
                <c:val>
                  <c:numRef>
                    <c:extLst>
                      <c:ext uri="{02D57815-91ED-43cb-92C2-25804820EDAC}">
                        <c15:formulaRef>
                          <c15:sqref>Sheet1!$D$2:$D$41</c15:sqref>
                        </c15:formulaRef>
                      </c:ext>
                    </c:extLst>
                    <c:numCache>
                      <c:formatCode>General</c:formatCode>
                      <c:ptCount val="40"/>
                      <c:pt idx="0">
                        <c:v>143.4</c:v>
                      </c:pt>
                      <c:pt idx="1">
                        <c:v>144.1</c:v>
                      </c:pt>
                      <c:pt idx="2">
                        <c:v>144.5</c:v>
                      </c:pt>
                      <c:pt idx="3">
                        <c:v>145.6</c:v>
                      </c:pt>
                      <c:pt idx="4">
                        <c:v>146.1</c:v>
                      </c:pt>
                      <c:pt idx="5">
                        <c:v>145.9</c:v>
                      </c:pt>
                      <c:pt idx="6">
                        <c:v>145.9</c:v>
                      </c:pt>
                      <c:pt idx="7">
                        <c:v>146.30000000000001</c:v>
                      </c:pt>
                      <c:pt idx="8">
                        <c:v>146.19999999999999</c:v>
                      </c:pt>
                      <c:pt idx="9">
                        <c:v>145.9</c:v>
                      </c:pt>
                      <c:pt idx="10">
                        <c:v>145.19999999999999</c:v>
                      </c:pt>
                      <c:pt idx="11">
                        <c:v>144.1</c:v>
                      </c:pt>
                      <c:pt idx="12">
                        <c:v>141.5</c:v>
                      </c:pt>
                      <c:pt idx="13">
                        <c:v>140.30000000000001</c:v>
                      </c:pt>
                      <c:pt idx="14">
                        <c:v>139.4</c:v>
                      </c:pt>
                      <c:pt idx="15">
                        <c:v>138.4</c:v>
                      </c:pt>
                      <c:pt idx="16">
                        <c:v>138.6</c:v>
                      </c:pt>
                      <c:pt idx="17">
                        <c:v>139.19999999999999</c:v>
                      </c:pt>
                      <c:pt idx="18">
                        <c:v>139.30000000000001</c:v>
                      </c:pt>
                      <c:pt idx="19">
                        <c:v>139.19999999999999</c:v>
                      </c:pt>
                      <c:pt idx="20">
                        <c:v>139.4</c:v>
                      </c:pt>
                      <c:pt idx="21">
                        <c:v>139.5</c:v>
                      </c:pt>
                      <c:pt idx="22">
                        <c:v>139.9</c:v>
                      </c:pt>
                      <c:pt idx="23">
                        <c:v>140.69999999999999</c:v>
                      </c:pt>
                      <c:pt idx="24">
                        <c:v>141.80000000000001</c:v>
                      </c:pt>
                      <c:pt idx="25">
                        <c:v>142.19999999999999</c:v>
                      </c:pt>
                      <c:pt idx="26">
                        <c:v>142.5</c:v>
                      </c:pt>
                      <c:pt idx="27">
                        <c:v>143.30000000000001</c:v>
                      </c:pt>
                      <c:pt idx="28">
                        <c:v>143.30000000000001</c:v>
                      </c:pt>
                      <c:pt idx="29">
                        <c:v>143.80000000000001</c:v>
                      </c:pt>
                      <c:pt idx="30">
                        <c:v>144.30000000000001</c:v>
                      </c:pt>
                      <c:pt idx="31">
                        <c:v>144.30000000000001</c:v>
                      </c:pt>
                      <c:pt idx="32">
                        <c:v>145.30000000000001</c:v>
                      </c:pt>
                      <c:pt idx="33">
                        <c:v>145.9</c:v>
                      </c:pt>
                      <c:pt idx="34">
                        <c:v>146.6</c:v>
                      </c:pt>
                      <c:pt idx="35">
                        <c:v>147.4</c:v>
                      </c:pt>
                      <c:pt idx="36">
                        <c:v>148.19999999999999</c:v>
                      </c:pt>
                      <c:pt idx="37">
                        <c:v>148.69999999999999</c:v>
                      </c:pt>
                      <c:pt idx="38">
                        <c:v>149</c:v>
                      </c:pt>
                      <c:pt idx="39">
                        <c:v>149.9</c:v>
                      </c:pt>
                    </c:numCache>
                  </c:numRef>
                </c:val>
                <c:smooth val="0"/>
                <c:extLst>
                  <c:ext xmlns:c16="http://schemas.microsoft.com/office/drawing/2014/chart" uri="{C3380CC4-5D6E-409C-BE32-E72D297353CC}">
                    <c16:uniqueId val="{00000002-537D-47ED-B78F-0744B16E7CF1}"/>
                  </c:ext>
                </c:extLst>
              </c15:ser>
            </c15:filteredLineSeries>
          </c:ext>
        </c:extLst>
      </c:lineChart>
      <c:catAx>
        <c:axId val="457278208"/>
        <c:scaling>
          <c:orientation val="minMax"/>
        </c:scaling>
        <c:delete val="0"/>
        <c:axPos val="b"/>
        <c:numFmt formatCode="General" sourceLinked="1"/>
        <c:majorTickMark val="cross"/>
        <c:minorTickMark val="none"/>
        <c:tickLblPos val="nextTo"/>
        <c:spPr>
          <a:ln w="3005">
            <a:solidFill>
              <a:schemeClr val="tx1"/>
            </a:solidFill>
            <a:prstDash val="solid"/>
          </a:ln>
        </c:spPr>
        <c:txPr>
          <a:bodyPr rot="-5400000" vert="horz"/>
          <a:lstStyle/>
          <a:p>
            <a:pPr algn="ctr">
              <a:defRPr lang="en-US" sz="1514" b="0" i="0" u="none" strike="noStrike" kern="1200" baseline="0">
                <a:solidFill>
                  <a:schemeClr val="tx1"/>
                </a:solidFill>
                <a:latin typeface="Arial" panose="020B0604020202020204" pitchFamily="34" charset="0"/>
                <a:ea typeface="Calibri"/>
                <a:cs typeface="Arial" panose="020B0604020202020204" pitchFamily="34" charset="0"/>
              </a:defRPr>
            </a:pPr>
            <a:endParaRPr lang="en-US"/>
          </a:p>
        </c:txPr>
        <c:crossAx val="457280168"/>
        <c:crossesAt val="0"/>
        <c:auto val="0"/>
        <c:lblAlgn val="ctr"/>
        <c:lblOffset val="100"/>
        <c:tickLblSkip val="2"/>
        <c:tickMarkSkip val="1"/>
        <c:noMultiLvlLbl val="0"/>
      </c:catAx>
      <c:valAx>
        <c:axId val="457280168"/>
        <c:scaling>
          <c:orientation val="minMax"/>
        </c:scaling>
        <c:delete val="0"/>
        <c:axPos val="l"/>
        <c:numFmt formatCode="0" sourceLinked="0"/>
        <c:majorTickMark val="cross"/>
        <c:minorTickMark val="none"/>
        <c:tickLblPos val="nextTo"/>
        <c:spPr>
          <a:ln w="3005">
            <a:solidFill>
              <a:schemeClr val="tx1"/>
            </a:solidFill>
            <a:prstDash val="solid"/>
          </a:ln>
        </c:spPr>
        <c:txPr>
          <a:bodyPr rot="0" vert="horz"/>
          <a:lstStyle/>
          <a:p>
            <a:pPr>
              <a:defRPr sz="1514" b="0" i="0" u="none" strike="noStrike" baseline="0">
                <a:solidFill>
                  <a:schemeClr val="tx1"/>
                </a:solidFill>
                <a:latin typeface="Arial" panose="020B0604020202020204" pitchFamily="34" charset="0"/>
                <a:ea typeface="Calibri"/>
                <a:cs typeface="Arial" panose="020B0604020202020204" pitchFamily="34" charset="0"/>
              </a:defRPr>
            </a:pPr>
            <a:endParaRPr lang="en-US"/>
          </a:p>
        </c:txPr>
        <c:crossAx val="457278208"/>
        <c:crosses val="autoZero"/>
        <c:crossBetween val="between"/>
        <c:minorUnit val="1"/>
      </c:valAx>
      <c:catAx>
        <c:axId val="457280560"/>
        <c:scaling>
          <c:orientation val="minMax"/>
        </c:scaling>
        <c:delete val="1"/>
        <c:axPos val="b"/>
        <c:numFmt formatCode="General" sourceLinked="1"/>
        <c:majorTickMark val="out"/>
        <c:minorTickMark val="none"/>
        <c:tickLblPos val="nextTo"/>
        <c:crossAx val="457280952"/>
        <c:crossesAt val="5.5"/>
        <c:auto val="0"/>
        <c:lblAlgn val="ctr"/>
        <c:lblOffset val="100"/>
        <c:noMultiLvlLbl val="0"/>
      </c:catAx>
      <c:valAx>
        <c:axId val="457280952"/>
        <c:scaling>
          <c:orientation val="minMax"/>
        </c:scaling>
        <c:delete val="0"/>
        <c:axPos val="r"/>
        <c:numFmt formatCode="#,##0" sourceLinked="0"/>
        <c:majorTickMark val="cross"/>
        <c:minorTickMark val="none"/>
        <c:tickLblPos val="nextTo"/>
        <c:spPr>
          <a:ln w="3005">
            <a:solidFill>
              <a:schemeClr val="tx1"/>
            </a:solidFill>
            <a:prstDash val="solid"/>
          </a:ln>
        </c:spPr>
        <c:txPr>
          <a:bodyPr rot="0" vert="horz"/>
          <a:lstStyle/>
          <a:p>
            <a:pPr>
              <a:defRPr sz="1560" b="0" i="0" u="none" strike="noStrike" baseline="0">
                <a:solidFill>
                  <a:srgbClr val="FF6600"/>
                </a:solidFill>
                <a:latin typeface="Arial" panose="020B0604020202020204" pitchFamily="34" charset="0"/>
                <a:ea typeface="Calibri"/>
                <a:cs typeface="Arial" panose="020B0604020202020204" pitchFamily="34" charset="0"/>
              </a:defRPr>
            </a:pPr>
            <a:endParaRPr lang="en-US"/>
          </a:p>
        </c:txPr>
        <c:crossAx val="457280560"/>
        <c:crosses val="max"/>
        <c:crossBetween val="between"/>
      </c:valAx>
      <c:spPr>
        <a:solidFill>
          <a:srgbClr val="FFFFFF"/>
        </a:solidFill>
        <a:ln w="24038">
          <a:noFill/>
        </a:ln>
      </c:spPr>
    </c:plotArea>
    <c:legend>
      <c:legendPos val="t"/>
      <c:layout>
        <c:manualLayout>
          <c:xMode val="edge"/>
          <c:yMode val="edge"/>
          <c:x val="0.18822170900692842"/>
          <c:y val="6.6666666666666671E-3"/>
          <c:w val="0.47842686466635664"/>
          <c:h val="5.7084591523606995E-2"/>
        </c:manualLayout>
      </c:layout>
      <c:overlay val="0"/>
      <c:spPr>
        <a:solidFill>
          <a:schemeClr val="bg1"/>
        </a:solidFill>
        <a:ln w="3005">
          <a:solidFill>
            <a:schemeClr val="tx1"/>
          </a:solidFill>
          <a:prstDash val="solid"/>
        </a:ln>
      </c:spPr>
      <c:txPr>
        <a:bodyPr/>
        <a:lstStyle/>
        <a:p>
          <a:pPr>
            <a:defRPr sz="1216" b="1" i="0" u="none" strike="noStrike" baseline="0">
              <a:solidFill>
                <a:schemeClr val="tx1"/>
              </a:solidFill>
              <a:latin typeface="Arial" panose="020B0604020202020204" pitchFamily="34" charset="0"/>
              <a:ea typeface="Calibri"/>
              <a:cs typeface="Arial" panose="020B0604020202020204" pitchFamily="34" charset="0"/>
            </a:defRPr>
          </a:pPr>
          <a:endParaRPr lang="en-US"/>
        </a:p>
      </c:txPr>
    </c:legend>
    <c:plotVisOnly val="1"/>
    <c:dispBlanksAs val="gap"/>
    <c:showDLblsOverMax val="0"/>
  </c:chart>
  <c:spPr>
    <a:noFill/>
    <a:ln>
      <a:noFill/>
    </a:ln>
  </c:spPr>
  <c:txPr>
    <a:bodyPr/>
    <a:lstStyle/>
    <a:p>
      <a:pPr>
        <a:defRPr sz="757" b="1" i="0" u="none" strike="noStrike" baseline="0">
          <a:solidFill>
            <a:schemeClr val="tx1"/>
          </a:solidFill>
          <a:latin typeface="Calibri"/>
          <a:ea typeface="Calibri"/>
          <a:cs typeface="Calibri"/>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Private Carriers ($ B)</c:v>
                </c:pt>
              </c:strCache>
            </c:strRef>
          </c:tx>
          <c:spPr>
            <a:solidFill>
              <a:srgbClr val="225A7A"/>
            </a:solidFill>
          </c:spPr>
          <c:invertIfNegative val="0"/>
          <c:dPt>
            <c:idx val="19"/>
            <c:invertIfNegative val="0"/>
            <c:bubble3D val="0"/>
            <c:spPr>
              <a:solidFill>
                <a:srgbClr val="225A7A"/>
              </a:solidFill>
              <a:ln>
                <a:solidFill>
                  <a:srgbClr val="3E7BB8"/>
                </a:solidFill>
              </a:ln>
            </c:spPr>
            <c:extLst>
              <c:ext xmlns:c16="http://schemas.microsoft.com/office/drawing/2014/chart" uri="{C3380CC4-5D6E-409C-BE32-E72D297353CC}">
                <c16:uniqueId val="{00000001-D81F-4561-98D6-3BF11A7FA4F9}"/>
              </c:ext>
            </c:extLst>
          </c:dPt>
          <c:dPt>
            <c:idx val="21"/>
            <c:invertIfNegative val="0"/>
            <c:bubble3D val="0"/>
            <c:extLst>
              <c:ext xmlns:c16="http://schemas.microsoft.com/office/drawing/2014/chart" uri="{C3380CC4-5D6E-409C-BE32-E72D297353CC}">
                <c16:uniqueId val="{00000002-D81F-4561-98D6-3BF11A7FA4F9}"/>
              </c:ext>
            </c:extLst>
          </c:dPt>
          <c:dPt>
            <c:idx val="22"/>
            <c:invertIfNegative val="0"/>
            <c:bubble3D val="0"/>
            <c:extLst>
              <c:ext xmlns:c16="http://schemas.microsoft.com/office/drawing/2014/chart" uri="{C3380CC4-5D6E-409C-BE32-E72D297353CC}">
                <c16:uniqueId val="{00000003-D81F-4561-98D6-3BF11A7FA4F9}"/>
              </c:ext>
            </c:extLst>
          </c:dPt>
          <c:dPt>
            <c:idx val="23"/>
            <c:invertIfNegative val="0"/>
            <c:bubble3D val="0"/>
            <c:extLst>
              <c:ext xmlns:c16="http://schemas.microsoft.com/office/drawing/2014/chart" uri="{C3380CC4-5D6E-409C-BE32-E72D297353CC}">
                <c16:uniqueId val="{00000004-D81F-4561-98D6-3BF11A7FA4F9}"/>
              </c:ext>
            </c:extLst>
          </c:dPt>
          <c:dPt>
            <c:idx val="24"/>
            <c:invertIfNegative val="0"/>
            <c:bubble3D val="0"/>
            <c:extLst>
              <c:ext xmlns:c16="http://schemas.microsoft.com/office/drawing/2014/chart" uri="{C3380CC4-5D6E-409C-BE32-E72D297353CC}">
                <c16:uniqueId val="{00000005-D81F-4561-98D6-3BF11A7FA4F9}"/>
              </c:ext>
            </c:extLst>
          </c:dPt>
          <c:dPt>
            <c:idx val="25"/>
            <c:invertIfNegative val="0"/>
            <c:bubble3D val="0"/>
            <c:spPr>
              <a:solidFill>
                <a:srgbClr val="3691C4"/>
              </a:solidFill>
            </c:spPr>
            <c:extLst>
              <c:ext xmlns:c16="http://schemas.microsoft.com/office/drawing/2014/chart" uri="{C3380CC4-5D6E-409C-BE32-E72D297353CC}">
                <c16:uniqueId val="{00000007-D81F-4561-98D6-3BF11A7FA4F9}"/>
              </c:ext>
            </c:extLst>
          </c:dPt>
          <c:dLbls>
            <c:numFmt formatCode="#,##0.0" sourceLinked="0"/>
            <c:spPr>
              <a:noFill/>
              <a:ln>
                <a:noFill/>
              </a:ln>
              <a:effectLst/>
            </c:spPr>
            <c:txPr>
              <a:bodyPr rot="0" vert="horz"/>
              <a:lstStyle/>
              <a:p>
                <a:pPr>
                  <a:defRPr sz="1094" b="1" i="0" baseline="0">
                    <a:solidFill>
                      <a:schemeClr val="bg1"/>
                    </a:solidFill>
                    <a:latin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Sheet1!$A$2:$A$27</c:f>
              <c:strCache>
                <c:ptCount val="26"/>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c:v>
                </c:pt>
                <c:pt idx="25">
                  <c:v>15p</c:v>
                </c:pt>
              </c:strCache>
            </c:strRef>
          </c:cat>
          <c:val>
            <c:numRef>
              <c:f>Sheet1!$B$2:$B$27</c:f>
              <c:numCache>
                <c:formatCode>0.000</c:formatCode>
                <c:ptCount val="26"/>
                <c:pt idx="0">
                  <c:v>30.996355121000001</c:v>
                </c:pt>
                <c:pt idx="1">
                  <c:v>31.316294560999999</c:v>
                </c:pt>
                <c:pt idx="2">
                  <c:v>29.753761604000001</c:v>
                </c:pt>
                <c:pt idx="3">
                  <c:v>30.505050416</c:v>
                </c:pt>
                <c:pt idx="4">
                  <c:v>29.077386128000001</c:v>
                </c:pt>
                <c:pt idx="5">
                  <c:v>26.321967000000001</c:v>
                </c:pt>
                <c:pt idx="6">
                  <c:v>25.202254229000001</c:v>
                </c:pt>
                <c:pt idx="7">
                  <c:v>24.183790124000001</c:v>
                </c:pt>
                <c:pt idx="8">
                  <c:v>23.294640043000001</c:v>
                </c:pt>
                <c:pt idx="9">
                  <c:v>22.304646870999999</c:v>
                </c:pt>
                <c:pt idx="10">
                  <c:v>24.956931406999999</c:v>
                </c:pt>
                <c:pt idx="11">
                  <c:v>26.133928442000002</c:v>
                </c:pt>
                <c:pt idx="12">
                  <c:v>29.249614615000002</c:v>
                </c:pt>
                <c:pt idx="13">
                  <c:v>31.117596655999996</c:v>
                </c:pt>
                <c:pt idx="14">
                  <c:v>34.662006891000004</c:v>
                </c:pt>
                <c:pt idx="15">
                  <c:v>37.784561175999997</c:v>
                </c:pt>
                <c:pt idx="16">
                  <c:v>38.611554639999994</c:v>
                </c:pt>
                <c:pt idx="17">
                  <c:v>37.587669666999993</c:v>
                </c:pt>
                <c:pt idx="18">
                  <c:v>33.755330207999997</c:v>
                </c:pt>
                <c:pt idx="19">
                  <c:v>30.3</c:v>
                </c:pt>
                <c:pt idx="20">
                  <c:v>29.9</c:v>
                </c:pt>
                <c:pt idx="21">
                  <c:v>32.299999999999997</c:v>
                </c:pt>
                <c:pt idx="22">
                  <c:v>35.1</c:v>
                </c:pt>
                <c:pt idx="23">
                  <c:v>36.9</c:v>
                </c:pt>
                <c:pt idx="24">
                  <c:v>38.5</c:v>
                </c:pt>
                <c:pt idx="25">
                  <c:v>39.700000000000003</c:v>
                </c:pt>
              </c:numCache>
            </c:numRef>
          </c:val>
          <c:extLst>
            <c:ext xmlns:c16="http://schemas.microsoft.com/office/drawing/2014/chart" uri="{C3380CC4-5D6E-409C-BE32-E72D297353CC}">
              <c16:uniqueId val="{00000008-D81F-4561-98D6-3BF11A7FA4F9}"/>
            </c:ext>
          </c:extLst>
        </c:ser>
        <c:ser>
          <c:idx val="2"/>
          <c:order val="1"/>
          <c:tx>
            <c:strRef>
              <c:f>Sheet1!$C$1</c:f>
              <c:strCache>
                <c:ptCount val="1"/>
                <c:pt idx="0">
                  <c:v>State Funds ($ B)</c:v>
                </c:pt>
              </c:strCache>
            </c:strRef>
          </c:tx>
          <c:spPr>
            <a:solidFill>
              <a:schemeClr val="accent2">
                <a:lumMod val="75000"/>
              </a:schemeClr>
            </a:solidFill>
          </c:spPr>
          <c:invertIfNegative val="0"/>
          <c:dPt>
            <c:idx val="19"/>
            <c:invertIfNegative val="0"/>
            <c:bubble3D val="0"/>
            <c:spPr>
              <a:solidFill>
                <a:schemeClr val="accent2">
                  <a:lumMod val="75000"/>
                </a:schemeClr>
              </a:solidFill>
              <a:ln>
                <a:solidFill>
                  <a:schemeClr val="accent2"/>
                </a:solidFill>
              </a:ln>
            </c:spPr>
            <c:extLst>
              <c:ext xmlns:c16="http://schemas.microsoft.com/office/drawing/2014/chart" uri="{C3380CC4-5D6E-409C-BE32-E72D297353CC}">
                <c16:uniqueId val="{0000000A-D81F-4561-98D6-3BF11A7FA4F9}"/>
              </c:ext>
            </c:extLst>
          </c:dPt>
          <c:dPt>
            <c:idx val="22"/>
            <c:invertIfNegative val="0"/>
            <c:bubble3D val="0"/>
            <c:extLst>
              <c:ext xmlns:c16="http://schemas.microsoft.com/office/drawing/2014/chart" uri="{C3380CC4-5D6E-409C-BE32-E72D297353CC}">
                <c16:uniqueId val="{0000000B-D81F-4561-98D6-3BF11A7FA4F9}"/>
              </c:ext>
            </c:extLst>
          </c:dPt>
          <c:dPt>
            <c:idx val="23"/>
            <c:invertIfNegative val="0"/>
            <c:bubble3D val="0"/>
            <c:extLst>
              <c:ext xmlns:c16="http://schemas.microsoft.com/office/drawing/2014/chart" uri="{C3380CC4-5D6E-409C-BE32-E72D297353CC}">
                <c16:uniqueId val="{0000000C-D81F-4561-98D6-3BF11A7FA4F9}"/>
              </c:ext>
            </c:extLst>
          </c:dPt>
          <c:dPt>
            <c:idx val="24"/>
            <c:invertIfNegative val="0"/>
            <c:bubble3D val="0"/>
            <c:extLst>
              <c:ext xmlns:c16="http://schemas.microsoft.com/office/drawing/2014/chart" uri="{C3380CC4-5D6E-409C-BE32-E72D297353CC}">
                <c16:uniqueId val="{0000000D-D81F-4561-98D6-3BF11A7FA4F9}"/>
              </c:ext>
            </c:extLst>
          </c:dPt>
          <c:dPt>
            <c:idx val="25"/>
            <c:invertIfNegative val="0"/>
            <c:bubble3D val="0"/>
            <c:spPr>
              <a:solidFill>
                <a:schemeClr val="accent2">
                  <a:lumMod val="60000"/>
                  <a:lumOff val="40000"/>
                </a:schemeClr>
              </a:solidFill>
            </c:spPr>
            <c:extLst>
              <c:ext xmlns:c16="http://schemas.microsoft.com/office/drawing/2014/chart" uri="{C3380CC4-5D6E-409C-BE32-E72D297353CC}">
                <c16:uniqueId val="{0000000F-D81F-4561-98D6-3BF11A7FA4F9}"/>
              </c:ext>
            </c:extLst>
          </c:dPt>
          <c:cat>
            <c:strRef>
              <c:f>Sheet1!$A$2:$A$27</c:f>
              <c:strCache>
                <c:ptCount val="26"/>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c:v>
                </c:pt>
                <c:pt idx="25">
                  <c:v>15p</c:v>
                </c:pt>
              </c:strCache>
            </c:strRef>
          </c:cat>
          <c:val>
            <c:numRef>
              <c:f>Sheet1!$C$2:$C$27</c:f>
              <c:numCache>
                <c:formatCode>0.000</c:formatCode>
                <c:ptCount val="26"/>
                <c:pt idx="0">
                  <c:v>4.3</c:v>
                </c:pt>
                <c:pt idx="1">
                  <c:v>4.4000000000000004</c:v>
                </c:pt>
                <c:pt idx="2">
                  <c:v>4.5</c:v>
                </c:pt>
                <c:pt idx="3">
                  <c:v>4.9000000000000004</c:v>
                </c:pt>
                <c:pt idx="4">
                  <c:v>4.5</c:v>
                </c:pt>
                <c:pt idx="5">
                  <c:v>3.8</c:v>
                </c:pt>
                <c:pt idx="6">
                  <c:v>3.3</c:v>
                </c:pt>
                <c:pt idx="7">
                  <c:v>2.6816056490000002</c:v>
                </c:pt>
                <c:pt idx="8">
                  <c:v>2.644896573</c:v>
                </c:pt>
                <c:pt idx="9">
                  <c:v>2.702384602</c:v>
                </c:pt>
                <c:pt idx="10">
                  <c:v>3.6824865689999999</c:v>
                </c:pt>
                <c:pt idx="11">
                  <c:v>6.0117218489999997</c:v>
                </c:pt>
                <c:pt idx="12">
                  <c:v>8.4210921709999997</c:v>
                </c:pt>
                <c:pt idx="13">
                  <c:v>11.156217815</c:v>
                </c:pt>
                <c:pt idx="14">
                  <c:v>11.819045130999999</c:v>
                </c:pt>
                <c:pt idx="15">
                  <c:v>10.065</c:v>
                </c:pt>
                <c:pt idx="16">
                  <c:v>7.8433660380000001</c:v>
                </c:pt>
                <c:pt idx="17">
                  <c:v>6.7283254809999997</c:v>
                </c:pt>
                <c:pt idx="18">
                  <c:v>5.5453181000000002</c:v>
                </c:pt>
                <c:pt idx="19">
                  <c:v>4.3</c:v>
                </c:pt>
                <c:pt idx="20">
                  <c:v>3.9</c:v>
                </c:pt>
                <c:pt idx="21">
                  <c:v>4.0999999999999996</c:v>
                </c:pt>
                <c:pt idx="22">
                  <c:v>4.4000000000000004</c:v>
                </c:pt>
                <c:pt idx="23">
                  <c:v>4.9000000000000004</c:v>
                </c:pt>
                <c:pt idx="24">
                  <c:v>5.7</c:v>
                </c:pt>
                <c:pt idx="25">
                  <c:v>5.8</c:v>
                </c:pt>
              </c:numCache>
            </c:numRef>
          </c:val>
          <c:extLst>
            <c:ext xmlns:c16="http://schemas.microsoft.com/office/drawing/2014/chart" uri="{C3380CC4-5D6E-409C-BE32-E72D297353CC}">
              <c16:uniqueId val="{00000010-D81F-4561-98D6-3BF11A7FA4F9}"/>
            </c:ext>
          </c:extLst>
        </c:ser>
        <c:dLbls>
          <c:showLegendKey val="0"/>
          <c:showVal val="0"/>
          <c:showCatName val="0"/>
          <c:showSerName val="0"/>
          <c:showPercent val="0"/>
          <c:showBubbleSize val="0"/>
        </c:dLbls>
        <c:gapWidth val="20"/>
        <c:overlap val="100"/>
        <c:axId val="712470448"/>
        <c:axId val="712468880"/>
      </c:barChart>
      <c:lineChart>
        <c:grouping val="standard"/>
        <c:varyColors val="0"/>
        <c:ser>
          <c:idx val="3"/>
          <c:order val="2"/>
          <c:tx>
            <c:strRef>
              <c:f>Sheet1!$D$1</c:f>
              <c:strCache>
                <c:ptCount val="1"/>
                <c:pt idx="0">
                  <c:v>Label Placeholder</c:v>
                </c:pt>
              </c:strCache>
            </c:strRef>
          </c:tx>
          <c:spPr>
            <a:ln>
              <a:noFill/>
            </a:ln>
          </c:spPr>
          <c:marker>
            <c:symbol val="none"/>
          </c:marker>
          <c:dLbls>
            <c:dLbl>
              <c:idx val="18"/>
              <c:numFmt formatCode="#,##0.0" sourceLinked="0"/>
              <c:spPr/>
              <c:txPr>
                <a:bodyPr/>
                <a:lstStyle/>
                <a:p>
                  <a:pPr>
                    <a:defRPr sz="1200" b="1" baseline="0">
                      <a:latin typeface="Arial" pitchFamily="34" charset="0"/>
                      <a:cs typeface="Arial" pitchFamily="34" charset="0"/>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1-D81F-4561-98D6-3BF11A7FA4F9}"/>
                </c:ext>
              </c:extLst>
            </c:dLbl>
            <c:numFmt formatCode="#,##0.0" sourceLinked="0"/>
            <c:spPr>
              <a:noFill/>
              <a:ln>
                <a:noFill/>
              </a:ln>
              <a:effectLst/>
            </c:spPr>
            <c:txPr>
              <a:bodyPr/>
              <a:lstStyle/>
              <a:p>
                <a:pPr>
                  <a:defRPr sz="1200" b="1">
                    <a:latin typeface="Arial" pitchFamily="34" charset="0"/>
                    <a:cs typeface="Arial"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Sheet1!$A$2:$A$27</c:f>
              <c:strCache>
                <c:ptCount val="26"/>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c:v>
                </c:pt>
                <c:pt idx="25">
                  <c:v>15p</c:v>
                </c:pt>
              </c:strCache>
            </c:strRef>
          </c:cat>
          <c:val>
            <c:numRef>
              <c:f>Sheet1!$D$2:$D$27</c:f>
              <c:numCache>
                <c:formatCode>0.000</c:formatCode>
                <c:ptCount val="26"/>
                <c:pt idx="0">
                  <c:v>35.299999999999997</c:v>
                </c:pt>
                <c:pt idx="1">
                  <c:v>35.700000000000003</c:v>
                </c:pt>
                <c:pt idx="2">
                  <c:v>34.299999999999997</c:v>
                </c:pt>
                <c:pt idx="3">
                  <c:v>35.4</c:v>
                </c:pt>
                <c:pt idx="4">
                  <c:v>33.6</c:v>
                </c:pt>
                <c:pt idx="5">
                  <c:v>30.1</c:v>
                </c:pt>
                <c:pt idx="6">
                  <c:v>28.5</c:v>
                </c:pt>
                <c:pt idx="7">
                  <c:v>26.865395773000003</c:v>
                </c:pt>
                <c:pt idx="8">
                  <c:v>25.939536616000002</c:v>
                </c:pt>
                <c:pt idx="9">
                  <c:v>25.007031472999998</c:v>
                </c:pt>
                <c:pt idx="10">
                  <c:v>28.639417975999997</c:v>
                </c:pt>
                <c:pt idx="11">
                  <c:v>32.145650291000003</c:v>
                </c:pt>
                <c:pt idx="12">
                  <c:v>37.670706786000004</c:v>
                </c:pt>
                <c:pt idx="13">
                  <c:v>42.273814470999994</c:v>
                </c:pt>
                <c:pt idx="14">
                  <c:v>46.481052022</c:v>
                </c:pt>
                <c:pt idx="15">
                  <c:v>47.849561175999995</c:v>
                </c:pt>
                <c:pt idx="16">
                  <c:v>46.454920677999993</c:v>
                </c:pt>
                <c:pt idx="17">
                  <c:v>44.315995147999992</c:v>
                </c:pt>
                <c:pt idx="18">
                  <c:v>39.300648308</c:v>
                </c:pt>
                <c:pt idx="19">
                  <c:v>34.6</c:v>
                </c:pt>
                <c:pt idx="20">
                  <c:v>33.799999999999997</c:v>
                </c:pt>
                <c:pt idx="21">
                  <c:v>36.4</c:v>
                </c:pt>
                <c:pt idx="22">
                  <c:v>39.5</c:v>
                </c:pt>
                <c:pt idx="23">
                  <c:v>41.8</c:v>
                </c:pt>
                <c:pt idx="24">
                  <c:v>44.2</c:v>
                </c:pt>
                <c:pt idx="25">
                  <c:v>45.5</c:v>
                </c:pt>
              </c:numCache>
            </c:numRef>
          </c:val>
          <c:smooth val="0"/>
          <c:extLst>
            <c:ext xmlns:c16="http://schemas.microsoft.com/office/drawing/2014/chart" uri="{C3380CC4-5D6E-409C-BE32-E72D297353CC}">
              <c16:uniqueId val="{00000012-D81F-4561-98D6-3BF11A7FA4F9}"/>
            </c:ext>
          </c:extLst>
        </c:ser>
        <c:ser>
          <c:idx val="1"/>
          <c:order val="3"/>
          <c:tx>
            <c:strRef>
              <c:f>Sheet1!$E$1</c:f>
              <c:strCache>
                <c:ptCount val="1"/>
                <c:pt idx="0">
                  <c:v>AVG</c:v>
                </c:pt>
              </c:strCache>
            </c:strRef>
          </c:tx>
          <c:spPr>
            <a:ln w="28024">
              <a:noFill/>
            </a:ln>
          </c:spPr>
          <c:marker>
            <c:symbol val="none"/>
          </c:marker>
          <c:cat>
            <c:strRef>
              <c:f>Sheet1!$A$2:$A$27</c:f>
              <c:strCache>
                <c:ptCount val="26"/>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c:v>
                </c:pt>
                <c:pt idx="25">
                  <c:v>15p</c:v>
                </c:pt>
              </c:strCache>
            </c:strRef>
          </c:cat>
          <c:val>
            <c:numRef>
              <c:f>Sheet1!$E$2:$E$27</c:f>
              <c:numCache>
                <c:formatCode>0.000</c:formatCode>
                <c:ptCount val="26"/>
                <c:pt idx="0">
                  <c:v>29.621833333333331</c:v>
                </c:pt>
                <c:pt idx="1">
                  <c:v>29.621833333333331</c:v>
                </c:pt>
                <c:pt idx="2">
                  <c:v>29.621833333333331</c:v>
                </c:pt>
                <c:pt idx="3">
                  <c:v>29.621833333333331</c:v>
                </c:pt>
                <c:pt idx="4">
                  <c:v>29.621833333333331</c:v>
                </c:pt>
                <c:pt idx="5">
                  <c:v>29.621833333333331</c:v>
                </c:pt>
                <c:pt idx="6">
                  <c:v>29.621833333333331</c:v>
                </c:pt>
                <c:pt idx="7">
                  <c:v>29.621833333333331</c:v>
                </c:pt>
                <c:pt idx="8">
                  <c:v>29.621833333333331</c:v>
                </c:pt>
                <c:pt idx="9">
                  <c:v>29.621833333333331</c:v>
                </c:pt>
                <c:pt idx="10">
                  <c:v>29.621833333333331</c:v>
                </c:pt>
                <c:pt idx="11">
                  <c:v>29.621833333333331</c:v>
                </c:pt>
                <c:pt idx="12">
                  <c:v>29.621833333333331</c:v>
                </c:pt>
                <c:pt idx="13">
                  <c:v>29.621833333333331</c:v>
                </c:pt>
                <c:pt idx="14">
                  <c:v>29.621833333333331</c:v>
                </c:pt>
                <c:pt idx="15">
                  <c:v>29.621833333333331</c:v>
                </c:pt>
                <c:pt idx="16">
                  <c:v>29.621833333333331</c:v>
                </c:pt>
                <c:pt idx="17">
                  <c:v>29.621833333333331</c:v>
                </c:pt>
                <c:pt idx="18">
                  <c:v>29.621833333333331</c:v>
                </c:pt>
                <c:pt idx="19">
                  <c:v>29.622</c:v>
                </c:pt>
                <c:pt idx="20">
                  <c:v>29.622</c:v>
                </c:pt>
                <c:pt idx="21">
                  <c:v>29.622</c:v>
                </c:pt>
                <c:pt idx="22">
                  <c:v>29.622</c:v>
                </c:pt>
                <c:pt idx="23">
                  <c:v>29.622</c:v>
                </c:pt>
                <c:pt idx="24">
                  <c:v>29.622</c:v>
                </c:pt>
                <c:pt idx="25">
                  <c:v>29.622</c:v>
                </c:pt>
              </c:numCache>
            </c:numRef>
          </c:val>
          <c:smooth val="0"/>
          <c:extLst>
            <c:ext xmlns:c16="http://schemas.microsoft.com/office/drawing/2014/chart" uri="{C3380CC4-5D6E-409C-BE32-E72D297353CC}">
              <c16:uniqueId val="{00000013-D81F-4561-98D6-3BF11A7FA4F9}"/>
            </c:ext>
          </c:extLst>
        </c:ser>
        <c:dLbls>
          <c:showLegendKey val="0"/>
          <c:showVal val="0"/>
          <c:showCatName val="0"/>
          <c:showSerName val="0"/>
          <c:showPercent val="0"/>
          <c:showBubbleSize val="0"/>
        </c:dLbls>
        <c:marker val="1"/>
        <c:smooth val="0"/>
        <c:axId val="712470448"/>
        <c:axId val="712468880"/>
      </c:lineChart>
      <c:catAx>
        <c:axId val="712470448"/>
        <c:scaling>
          <c:orientation val="minMax"/>
        </c:scaling>
        <c:delete val="0"/>
        <c:axPos val="b"/>
        <c:numFmt formatCode="General" sourceLinked="1"/>
        <c:majorTickMark val="none"/>
        <c:minorTickMark val="none"/>
        <c:tickLblPos val="low"/>
        <c:spPr>
          <a:ln w="28024">
            <a:solidFill>
              <a:schemeClr val="bg1">
                <a:lumMod val="50000"/>
              </a:schemeClr>
            </a:solidFill>
          </a:ln>
        </c:spPr>
        <c:txPr>
          <a:bodyPr rot="0"/>
          <a:lstStyle/>
          <a:p>
            <a:pPr>
              <a:defRPr sz="1173" b="1">
                <a:latin typeface="Arial" pitchFamily="34" charset="0"/>
                <a:cs typeface="Arial" pitchFamily="34" charset="0"/>
              </a:defRPr>
            </a:pPr>
            <a:endParaRPr lang="en-US"/>
          </a:p>
        </c:txPr>
        <c:crossAx val="712468880"/>
        <c:crosses val="autoZero"/>
        <c:auto val="0"/>
        <c:lblAlgn val="ctr"/>
        <c:lblOffset val="100"/>
        <c:tickLblSkip val="1"/>
        <c:noMultiLvlLbl val="0"/>
      </c:catAx>
      <c:valAx>
        <c:axId val="712468880"/>
        <c:scaling>
          <c:orientation val="minMax"/>
          <c:max val="50"/>
          <c:min val="0"/>
        </c:scaling>
        <c:delete val="0"/>
        <c:axPos val="l"/>
        <c:numFmt formatCode="0" sourceLinked="0"/>
        <c:majorTickMark val="none"/>
        <c:minorTickMark val="none"/>
        <c:tickLblPos val="low"/>
        <c:spPr>
          <a:ln w="28024">
            <a:solidFill>
              <a:schemeClr val="bg1">
                <a:lumMod val="50000"/>
              </a:schemeClr>
            </a:solidFill>
          </a:ln>
        </c:spPr>
        <c:txPr>
          <a:bodyPr/>
          <a:lstStyle/>
          <a:p>
            <a:pPr>
              <a:defRPr sz="1573" b="1">
                <a:latin typeface="Arial" pitchFamily="34" charset="0"/>
                <a:cs typeface="Arial" pitchFamily="34" charset="0"/>
              </a:defRPr>
            </a:pPr>
            <a:endParaRPr lang="en-US"/>
          </a:p>
        </c:txPr>
        <c:crossAx val="712470448"/>
        <c:crosses val="autoZero"/>
        <c:crossBetween val="between"/>
        <c:majorUnit val="10"/>
      </c:valAx>
      <c:spPr>
        <a:noFill/>
        <a:ln w="25363">
          <a:noFill/>
        </a:ln>
      </c:spPr>
    </c:plotArea>
    <c:legend>
      <c:legendPos val="r"/>
      <c:legendEntry>
        <c:idx val="2"/>
        <c:delete val="1"/>
      </c:legendEntry>
      <c:legendEntry>
        <c:idx val="3"/>
        <c:delete val="1"/>
      </c:legendEntry>
      <c:layout>
        <c:manualLayout>
          <c:xMode val="edge"/>
          <c:yMode val="edge"/>
          <c:x val="6.6474320890547584E-2"/>
          <c:y val="3.1575324607604018E-2"/>
          <c:w val="0.29913829315438417"/>
          <c:h val="0.13509122617950906"/>
        </c:manualLayout>
      </c:layout>
      <c:overlay val="1"/>
      <c:txPr>
        <a:bodyPr/>
        <a:lstStyle/>
        <a:p>
          <a:pPr>
            <a:defRPr sz="1373" b="1">
              <a:latin typeface="Arial" pitchFamily="34" charset="0"/>
              <a:cs typeface="Arial" pitchFamily="34" charset="0"/>
            </a:defRPr>
          </a:pPr>
          <a:endParaRPr lang="en-US"/>
        </a:p>
      </c:txPr>
    </c:legend>
    <c:plotVisOnly val="1"/>
    <c:dispBlanksAs val="gap"/>
    <c:showDLblsOverMax val="0"/>
  </c:chart>
  <c:txPr>
    <a:bodyPr/>
    <a:lstStyle/>
    <a:p>
      <a:pPr>
        <a:defRPr sz="1760"/>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1105217140832474E-2"/>
          <c:y val="3.4098667589344503E-2"/>
          <c:w val="0.93040188886645558"/>
          <c:h val="0.86296741032373536"/>
        </c:manualLayout>
      </c:layout>
      <c:barChart>
        <c:barDir val="col"/>
        <c:grouping val="clustered"/>
        <c:varyColors val="0"/>
        <c:ser>
          <c:idx val="0"/>
          <c:order val="0"/>
          <c:tx>
            <c:strRef>
              <c:f>Chart!$B$1</c:f>
              <c:strCache>
                <c:ptCount val="1"/>
                <c:pt idx="0">
                  <c:v>Indicated</c:v>
                </c:pt>
              </c:strCache>
            </c:strRef>
          </c:tx>
          <c:spPr>
            <a:ln w="6350">
              <a:solidFill>
                <a:srgbClr val="0F5173"/>
              </a:solidFill>
            </a:ln>
          </c:spPr>
          <c:invertIfNegative val="0"/>
          <c:dPt>
            <c:idx val="19"/>
            <c:invertIfNegative val="0"/>
            <c:bubble3D val="0"/>
            <c:spPr>
              <a:solidFill>
                <a:srgbClr val="0F5173"/>
              </a:solidFill>
              <a:ln w="6350">
                <a:solidFill>
                  <a:srgbClr val="0F5173"/>
                </a:solidFill>
              </a:ln>
            </c:spPr>
            <c:extLst>
              <c:ext xmlns:c16="http://schemas.microsoft.com/office/drawing/2014/chart" uri="{C3380CC4-5D6E-409C-BE32-E72D297353CC}">
                <c16:uniqueId val="{00000001-9E55-468E-AFFA-374A4D51C3FC}"/>
              </c:ext>
            </c:extLst>
          </c:dPt>
          <c:dLbls>
            <c:dLbl>
              <c:idx val="19"/>
              <c:numFmt formatCode="#,##0.0" sourceLinked="0"/>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1-9E55-468E-AFFA-374A4D51C3FC}"/>
                </c:ext>
              </c:extLst>
            </c:dLbl>
            <c:dLbl>
              <c:idx val="20"/>
              <c:numFmt formatCode="#,##0" sourceLinked="0"/>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2-9E55-468E-AFFA-374A4D51C3FC}"/>
                </c:ext>
              </c:extLst>
            </c:dLbl>
            <c:numFmt formatCode="#,##0.0" sourceLinked="0"/>
            <c:spPr>
              <a:noFill/>
              <a:ln>
                <a:noFill/>
              </a:ln>
              <a:effectLst/>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Chart!$A$4:$A$26</c:f>
              <c:strCache>
                <c:ptCount val="23"/>
                <c:pt idx="0">
                  <c:v>93</c:v>
                </c:pt>
                <c:pt idx="1">
                  <c:v>94</c:v>
                </c:pt>
                <c:pt idx="2">
                  <c:v>95</c:v>
                </c:pt>
                <c:pt idx="3">
                  <c:v>96</c:v>
                </c:pt>
                <c:pt idx="4">
                  <c:v>97</c:v>
                </c:pt>
                <c:pt idx="5">
                  <c:v>98</c:v>
                </c:pt>
                <c:pt idx="6">
                  <c:v>99</c:v>
                </c:pt>
                <c:pt idx="7">
                  <c:v>00</c:v>
                </c:pt>
                <c:pt idx="8">
                  <c:v>01</c:v>
                </c:pt>
                <c:pt idx="9">
                  <c:v>02</c:v>
                </c:pt>
                <c:pt idx="10">
                  <c:v>03</c:v>
                </c:pt>
                <c:pt idx="11">
                  <c:v>04</c:v>
                </c:pt>
                <c:pt idx="12">
                  <c:v>05</c:v>
                </c:pt>
                <c:pt idx="13">
                  <c:v>06</c:v>
                </c:pt>
                <c:pt idx="14">
                  <c:v>07</c:v>
                </c:pt>
                <c:pt idx="15">
                  <c:v>08</c:v>
                </c:pt>
                <c:pt idx="16">
                  <c:v>09</c:v>
                </c:pt>
                <c:pt idx="17">
                  <c:v>10</c:v>
                </c:pt>
                <c:pt idx="18">
                  <c:v>11</c:v>
                </c:pt>
                <c:pt idx="19">
                  <c:v>12</c:v>
                </c:pt>
                <c:pt idx="20">
                  <c:v>13</c:v>
                </c:pt>
                <c:pt idx="21">
                  <c:v>14</c:v>
                </c:pt>
                <c:pt idx="22">
                  <c:v>15p</c:v>
                </c:pt>
              </c:strCache>
            </c:strRef>
          </c:cat>
          <c:val>
            <c:numRef>
              <c:f>Chart!$B$4:$B$26</c:f>
              <c:numCache>
                <c:formatCode>General</c:formatCode>
                <c:ptCount val="23"/>
                <c:pt idx="0">
                  <c:v>-9.1999999999999993</c:v>
                </c:pt>
                <c:pt idx="1">
                  <c:v>0.3</c:v>
                </c:pt>
                <c:pt idx="2">
                  <c:v>-6.5</c:v>
                </c:pt>
                <c:pt idx="3">
                  <c:v>-4.5</c:v>
                </c:pt>
                <c:pt idx="4">
                  <c:v>0.5</c:v>
                </c:pt>
                <c:pt idx="5">
                  <c:v>-3.9</c:v>
                </c:pt>
                <c:pt idx="6">
                  <c:v>-2.2999999999999998</c:v>
                </c:pt>
                <c:pt idx="7">
                  <c:v>-4.5</c:v>
                </c:pt>
                <c:pt idx="8">
                  <c:v>-6.899999999999995</c:v>
                </c:pt>
                <c:pt idx="9">
                  <c:v>-4.5</c:v>
                </c:pt>
                <c:pt idx="10">
                  <c:v>-4.1000000000000005</c:v>
                </c:pt>
                <c:pt idx="11">
                  <c:v>-3.6999999999999997</c:v>
                </c:pt>
                <c:pt idx="12">
                  <c:v>-6.6000000000000005</c:v>
                </c:pt>
                <c:pt idx="13">
                  <c:v>-4.5</c:v>
                </c:pt>
                <c:pt idx="14">
                  <c:v>-2.1999999999999997</c:v>
                </c:pt>
                <c:pt idx="15">
                  <c:v>-4.3</c:v>
                </c:pt>
                <c:pt idx="16">
                  <c:v>-4.9000000000000004</c:v>
                </c:pt>
                <c:pt idx="17">
                  <c:v>10.6</c:v>
                </c:pt>
                <c:pt idx="18" formatCode="0.0">
                  <c:v>-3.9</c:v>
                </c:pt>
                <c:pt idx="19">
                  <c:v>-5.4</c:v>
                </c:pt>
                <c:pt idx="20">
                  <c:v>-3.2</c:v>
                </c:pt>
                <c:pt idx="21">
                  <c:v>-1.7</c:v>
                </c:pt>
                <c:pt idx="22">
                  <c:v>-3</c:v>
                </c:pt>
              </c:numCache>
            </c:numRef>
          </c:val>
          <c:extLst>
            <c:ext xmlns:c16="http://schemas.microsoft.com/office/drawing/2014/chart" uri="{C3380CC4-5D6E-409C-BE32-E72D297353CC}">
              <c16:uniqueId val="{00000003-9E55-468E-AFFA-374A4D51C3FC}"/>
            </c:ext>
          </c:extLst>
        </c:ser>
        <c:dLbls>
          <c:showLegendKey val="0"/>
          <c:showVal val="0"/>
          <c:showCatName val="0"/>
          <c:showSerName val="0"/>
          <c:showPercent val="0"/>
          <c:showBubbleSize val="0"/>
        </c:dLbls>
        <c:gapWidth val="80"/>
        <c:axId val="196423584"/>
        <c:axId val="196425152"/>
      </c:barChart>
      <c:barChart>
        <c:barDir val="col"/>
        <c:grouping val="stacked"/>
        <c:varyColors val="0"/>
        <c:ser>
          <c:idx val="1"/>
          <c:order val="1"/>
          <c:tx>
            <c:strRef>
              <c:f>Chart!$C$1</c:f>
              <c:strCache>
                <c:ptCount val="1"/>
                <c:pt idx="0">
                  <c:v>Adjusted*</c:v>
                </c:pt>
              </c:strCache>
            </c:strRef>
          </c:tx>
          <c:spPr>
            <a:solidFill>
              <a:srgbClr val="0F5173">
                <a:lumMod val="20000"/>
                <a:lumOff val="80000"/>
              </a:srgbClr>
            </a:solidFill>
            <a:ln w="6350">
              <a:solidFill>
                <a:srgbClr val="0F5173"/>
              </a:solidFill>
            </a:ln>
          </c:spPr>
          <c:invertIfNegative val="0"/>
          <c:dLbls>
            <c:dLbl>
              <c:idx val="20"/>
              <c:layout>
                <c:manualLayout>
                  <c:x val="0"/>
                  <c:y val="-2.67290316008712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E55-468E-AFFA-374A4D51C3FC}"/>
                </c:ext>
              </c:extLst>
            </c:dLbl>
            <c:spPr>
              <a:noFill/>
              <a:ln>
                <a:noFill/>
              </a:ln>
              <a:effectLst/>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Chart!$A$4:$A$26</c:f>
              <c:strCache>
                <c:ptCount val="23"/>
                <c:pt idx="0">
                  <c:v>93</c:v>
                </c:pt>
                <c:pt idx="1">
                  <c:v>94</c:v>
                </c:pt>
                <c:pt idx="2">
                  <c:v>95</c:v>
                </c:pt>
                <c:pt idx="3">
                  <c:v>96</c:v>
                </c:pt>
                <c:pt idx="4">
                  <c:v>97</c:v>
                </c:pt>
                <c:pt idx="5">
                  <c:v>98</c:v>
                </c:pt>
                <c:pt idx="6">
                  <c:v>99</c:v>
                </c:pt>
                <c:pt idx="7">
                  <c:v>00</c:v>
                </c:pt>
                <c:pt idx="8">
                  <c:v>01</c:v>
                </c:pt>
                <c:pt idx="9">
                  <c:v>02</c:v>
                </c:pt>
                <c:pt idx="10">
                  <c:v>03</c:v>
                </c:pt>
                <c:pt idx="11">
                  <c:v>04</c:v>
                </c:pt>
                <c:pt idx="12">
                  <c:v>05</c:v>
                </c:pt>
                <c:pt idx="13">
                  <c:v>06</c:v>
                </c:pt>
                <c:pt idx="14">
                  <c:v>07</c:v>
                </c:pt>
                <c:pt idx="15">
                  <c:v>08</c:v>
                </c:pt>
                <c:pt idx="16">
                  <c:v>09</c:v>
                </c:pt>
                <c:pt idx="17">
                  <c:v>10</c:v>
                </c:pt>
                <c:pt idx="18">
                  <c:v>11</c:v>
                </c:pt>
                <c:pt idx="19">
                  <c:v>12</c:v>
                </c:pt>
                <c:pt idx="20">
                  <c:v>13</c:v>
                </c:pt>
                <c:pt idx="21">
                  <c:v>14</c:v>
                </c:pt>
                <c:pt idx="22">
                  <c:v>15p</c:v>
                </c:pt>
              </c:strCache>
            </c:strRef>
          </c:cat>
          <c:val>
            <c:numRef>
              <c:f>Chart!$C$4:$C$26</c:f>
              <c:numCache>
                <c:formatCode>General</c:formatCode>
                <c:ptCount val="23"/>
                <c:pt idx="17">
                  <c:v>3.6</c:v>
                </c:pt>
                <c:pt idx="18" formatCode="0.0">
                  <c:v>-0.9</c:v>
                </c:pt>
              </c:numCache>
            </c:numRef>
          </c:val>
          <c:extLst>
            <c:ext xmlns:c16="http://schemas.microsoft.com/office/drawing/2014/chart" uri="{C3380CC4-5D6E-409C-BE32-E72D297353CC}">
              <c16:uniqueId val="{00000005-9E55-468E-AFFA-374A4D51C3FC}"/>
            </c:ext>
          </c:extLst>
        </c:ser>
        <c:dLbls>
          <c:showLegendKey val="0"/>
          <c:showVal val="0"/>
          <c:showCatName val="0"/>
          <c:showSerName val="0"/>
          <c:showPercent val="0"/>
          <c:showBubbleSize val="0"/>
        </c:dLbls>
        <c:gapWidth val="80"/>
        <c:axId val="549222824"/>
        <c:axId val="549222432"/>
      </c:barChart>
      <c:lineChart>
        <c:grouping val="standard"/>
        <c:varyColors val="0"/>
        <c:ser>
          <c:idx val="2"/>
          <c:order val="2"/>
          <c:tx>
            <c:strRef>
              <c:f>Chart!$D$1</c:f>
              <c:strCache>
                <c:ptCount val="1"/>
                <c:pt idx="0">
                  <c:v>Label Indicated</c:v>
                </c:pt>
              </c:strCache>
            </c:strRef>
          </c:tx>
          <c:spPr>
            <a:ln>
              <a:noFill/>
              <a:prstDash val="lgDash"/>
            </a:ln>
          </c:spPr>
          <c:marker>
            <c:symbol val="none"/>
          </c:marker>
          <c:cat>
            <c:strRef>
              <c:f>Chart!$A$4:$A$26</c:f>
              <c:strCache>
                <c:ptCount val="23"/>
                <c:pt idx="0">
                  <c:v>93</c:v>
                </c:pt>
                <c:pt idx="1">
                  <c:v>94</c:v>
                </c:pt>
                <c:pt idx="2">
                  <c:v>95</c:v>
                </c:pt>
                <c:pt idx="3">
                  <c:v>96</c:v>
                </c:pt>
                <c:pt idx="4">
                  <c:v>97</c:v>
                </c:pt>
                <c:pt idx="5">
                  <c:v>98</c:v>
                </c:pt>
                <c:pt idx="6">
                  <c:v>99</c:v>
                </c:pt>
                <c:pt idx="7">
                  <c:v>00</c:v>
                </c:pt>
                <c:pt idx="8">
                  <c:v>01</c:v>
                </c:pt>
                <c:pt idx="9">
                  <c:v>02</c:v>
                </c:pt>
                <c:pt idx="10">
                  <c:v>03</c:v>
                </c:pt>
                <c:pt idx="11">
                  <c:v>04</c:v>
                </c:pt>
                <c:pt idx="12">
                  <c:v>05</c:v>
                </c:pt>
                <c:pt idx="13">
                  <c:v>06</c:v>
                </c:pt>
                <c:pt idx="14">
                  <c:v>07</c:v>
                </c:pt>
                <c:pt idx="15">
                  <c:v>08</c:v>
                </c:pt>
                <c:pt idx="16">
                  <c:v>09</c:v>
                </c:pt>
                <c:pt idx="17">
                  <c:v>10</c:v>
                </c:pt>
                <c:pt idx="18">
                  <c:v>11</c:v>
                </c:pt>
                <c:pt idx="19">
                  <c:v>12</c:v>
                </c:pt>
                <c:pt idx="20">
                  <c:v>13</c:v>
                </c:pt>
                <c:pt idx="21">
                  <c:v>14</c:v>
                </c:pt>
                <c:pt idx="22">
                  <c:v>15p</c:v>
                </c:pt>
              </c:strCache>
            </c:strRef>
          </c:cat>
          <c:val>
            <c:numRef>
              <c:f>Chart!$D$4:$D$26</c:f>
              <c:numCache>
                <c:formatCode>General</c:formatCode>
                <c:ptCount val="23"/>
                <c:pt idx="0">
                  <c:v>-9.1999999999999993</c:v>
                </c:pt>
                <c:pt idx="1">
                  <c:v>0.3</c:v>
                </c:pt>
                <c:pt idx="2">
                  <c:v>-6.5</c:v>
                </c:pt>
                <c:pt idx="3">
                  <c:v>-4.5</c:v>
                </c:pt>
                <c:pt idx="4">
                  <c:v>0.5</c:v>
                </c:pt>
                <c:pt idx="5">
                  <c:v>-3.9</c:v>
                </c:pt>
                <c:pt idx="6">
                  <c:v>-2.2999999999999998</c:v>
                </c:pt>
                <c:pt idx="7">
                  <c:v>-4.5</c:v>
                </c:pt>
                <c:pt idx="8">
                  <c:v>-6.899999999999995</c:v>
                </c:pt>
                <c:pt idx="9">
                  <c:v>-4.5</c:v>
                </c:pt>
                <c:pt idx="10">
                  <c:v>-4.1000000000000005</c:v>
                </c:pt>
                <c:pt idx="11">
                  <c:v>-3.6999999999999997</c:v>
                </c:pt>
                <c:pt idx="12">
                  <c:v>-6.6000000000000005</c:v>
                </c:pt>
                <c:pt idx="13">
                  <c:v>-4.5</c:v>
                </c:pt>
                <c:pt idx="14">
                  <c:v>-2.1</c:v>
                </c:pt>
                <c:pt idx="15">
                  <c:v>-4.1000000000000005</c:v>
                </c:pt>
                <c:pt idx="16">
                  <c:v>-5.5</c:v>
                </c:pt>
                <c:pt idx="17">
                  <c:v>10.6</c:v>
                </c:pt>
              </c:numCache>
            </c:numRef>
          </c:val>
          <c:smooth val="0"/>
          <c:extLst>
            <c:ext xmlns:c16="http://schemas.microsoft.com/office/drawing/2014/chart" uri="{C3380CC4-5D6E-409C-BE32-E72D297353CC}">
              <c16:uniqueId val="{00000006-9E55-468E-AFFA-374A4D51C3FC}"/>
            </c:ext>
          </c:extLst>
        </c:ser>
        <c:ser>
          <c:idx val="3"/>
          <c:order val="3"/>
          <c:tx>
            <c:strRef>
              <c:f>Chart!$E$1</c:f>
              <c:strCache>
                <c:ptCount val="1"/>
                <c:pt idx="0">
                  <c:v>Label Adjusted</c:v>
                </c:pt>
              </c:strCache>
            </c:strRef>
          </c:tx>
          <c:spPr>
            <a:ln w="28575">
              <a:noFill/>
            </a:ln>
          </c:spPr>
          <c:marker>
            <c:symbol val="none"/>
          </c:marker>
          <c:cat>
            <c:strRef>
              <c:f>Chart!$A$4:$A$26</c:f>
              <c:strCache>
                <c:ptCount val="23"/>
                <c:pt idx="0">
                  <c:v>93</c:v>
                </c:pt>
                <c:pt idx="1">
                  <c:v>94</c:v>
                </c:pt>
                <c:pt idx="2">
                  <c:v>95</c:v>
                </c:pt>
                <c:pt idx="3">
                  <c:v>96</c:v>
                </c:pt>
                <c:pt idx="4">
                  <c:v>97</c:v>
                </c:pt>
                <c:pt idx="5">
                  <c:v>98</c:v>
                </c:pt>
                <c:pt idx="6">
                  <c:v>99</c:v>
                </c:pt>
                <c:pt idx="7">
                  <c:v>00</c:v>
                </c:pt>
                <c:pt idx="8">
                  <c:v>01</c:v>
                </c:pt>
                <c:pt idx="9">
                  <c:v>02</c:v>
                </c:pt>
                <c:pt idx="10">
                  <c:v>03</c:v>
                </c:pt>
                <c:pt idx="11">
                  <c:v>04</c:v>
                </c:pt>
                <c:pt idx="12">
                  <c:v>05</c:v>
                </c:pt>
                <c:pt idx="13">
                  <c:v>06</c:v>
                </c:pt>
                <c:pt idx="14">
                  <c:v>07</c:v>
                </c:pt>
                <c:pt idx="15">
                  <c:v>08</c:v>
                </c:pt>
                <c:pt idx="16">
                  <c:v>09</c:v>
                </c:pt>
                <c:pt idx="17">
                  <c:v>10</c:v>
                </c:pt>
                <c:pt idx="18">
                  <c:v>11</c:v>
                </c:pt>
                <c:pt idx="19">
                  <c:v>12</c:v>
                </c:pt>
                <c:pt idx="20">
                  <c:v>13</c:v>
                </c:pt>
                <c:pt idx="21">
                  <c:v>14</c:v>
                </c:pt>
                <c:pt idx="22">
                  <c:v>15p</c:v>
                </c:pt>
              </c:strCache>
            </c:strRef>
          </c:cat>
          <c:val>
            <c:numRef>
              <c:f>Chart!$E$4:$E$26</c:f>
              <c:numCache>
                <c:formatCode>General</c:formatCode>
                <c:ptCount val="23"/>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numCache>
            </c:numRef>
          </c:val>
          <c:smooth val="0"/>
          <c:extLst>
            <c:ext xmlns:c16="http://schemas.microsoft.com/office/drawing/2014/chart" uri="{C3380CC4-5D6E-409C-BE32-E72D297353CC}">
              <c16:uniqueId val="{00000007-9E55-468E-AFFA-374A4D51C3FC}"/>
            </c:ext>
          </c:extLst>
        </c:ser>
        <c:dLbls>
          <c:showLegendKey val="0"/>
          <c:showVal val="0"/>
          <c:showCatName val="0"/>
          <c:showSerName val="0"/>
          <c:showPercent val="0"/>
          <c:showBubbleSize val="0"/>
        </c:dLbls>
        <c:marker val="1"/>
        <c:smooth val="0"/>
        <c:axId val="196423584"/>
        <c:axId val="196425152"/>
      </c:lineChart>
      <c:catAx>
        <c:axId val="196423584"/>
        <c:scaling>
          <c:orientation val="minMax"/>
        </c:scaling>
        <c:delete val="0"/>
        <c:axPos val="b"/>
        <c:numFmt formatCode="General" sourceLinked="1"/>
        <c:majorTickMark val="none"/>
        <c:minorTickMark val="none"/>
        <c:tickLblPos val="low"/>
        <c:spPr>
          <a:ln w="28575">
            <a:solidFill>
              <a:schemeClr val="bg1">
                <a:lumMod val="50000"/>
              </a:schemeClr>
            </a:solidFill>
          </a:ln>
        </c:spPr>
        <c:txPr>
          <a:bodyPr rot="0"/>
          <a:lstStyle/>
          <a:p>
            <a:pPr>
              <a:defRPr sz="1200" b="1">
                <a:latin typeface="Arial" pitchFamily="34" charset="0"/>
                <a:cs typeface="Arial" pitchFamily="34" charset="0"/>
              </a:defRPr>
            </a:pPr>
            <a:endParaRPr lang="en-US"/>
          </a:p>
        </c:txPr>
        <c:crossAx val="196425152"/>
        <c:crosses val="autoZero"/>
        <c:auto val="0"/>
        <c:lblAlgn val="ctr"/>
        <c:lblOffset val="100"/>
        <c:tickLblSkip val="1"/>
        <c:noMultiLvlLbl val="0"/>
      </c:catAx>
      <c:valAx>
        <c:axId val="196425152"/>
        <c:scaling>
          <c:orientation val="minMax"/>
          <c:max val="12"/>
          <c:min val="-10"/>
        </c:scaling>
        <c:delete val="0"/>
        <c:axPos val="l"/>
        <c:numFmt formatCode="General" sourceLinked="1"/>
        <c:majorTickMark val="none"/>
        <c:minorTickMark val="none"/>
        <c:tickLblPos val="low"/>
        <c:spPr>
          <a:ln w="28575">
            <a:solidFill>
              <a:schemeClr val="bg1">
                <a:lumMod val="50000"/>
              </a:schemeClr>
            </a:solidFill>
          </a:ln>
        </c:spPr>
        <c:txPr>
          <a:bodyPr/>
          <a:lstStyle/>
          <a:p>
            <a:pPr>
              <a:defRPr sz="1600" b="1">
                <a:latin typeface="Arial" pitchFamily="34" charset="0"/>
                <a:cs typeface="Arial" pitchFamily="34" charset="0"/>
              </a:defRPr>
            </a:pPr>
            <a:endParaRPr lang="en-US"/>
          </a:p>
        </c:txPr>
        <c:crossAx val="196423584"/>
        <c:crosses val="autoZero"/>
        <c:crossBetween val="between"/>
        <c:majorUnit val="2"/>
      </c:valAx>
      <c:valAx>
        <c:axId val="549222432"/>
        <c:scaling>
          <c:orientation val="minMax"/>
          <c:max val="12"/>
          <c:min val="-10"/>
        </c:scaling>
        <c:delete val="0"/>
        <c:axPos val="r"/>
        <c:numFmt formatCode="General" sourceLinked="1"/>
        <c:majorTickMark val="none"/>
        <c:minorTickMark val="none"/>
        <c:tickLblPos val="none"/>
        <c:spPr>
          <a:ln>
            <a:noFill/>
          </a:ln>
        </c:spPr>
        <c:crossAx val="549222824"/>
        <c:crosses val="max"/>
        <c:crossBetween val="between"/>
        <c:majorUnit val="2"/>
      </c:valAx>
      <c:catAx>
        <c:axId val="549222824"/>
        <c:scaling>
          <c:orientation val="minMax"/>
        </c:scaling>
        <c:delete val="0"/>
        <c:axPos val="t"/>
        <c:numFmt formatCode="General" sourceLinked="1"/>
        <c:majorTickMark val="none"/>
        <c:minorTickMark val="none"/>
        <c:tickLblPos val="none"/>
        <c:spPr>
          <a:ln>
            <a:noFill/>
          </a:ln>
        </c:spPr>
        <c:crossAx val="549222432"/>
        <c:crosses val="max"/>
        <c:auto val="1"/>
        <c:lblAlgn val="ctr"/>
        <c:lblOffset val="100"/>
        <c:noMultiLvlLbl val="0"/>
      </c:catAx>
    </c:plotArea>
    <c:legend>
      <c:legendPos val="r"/>
      <c:layout>
        <c:manualLayout>
          <c:xMode val="edge"/>
          <c:yMode val="edge"/>
          <c:x val="0.81959666338304815"/>
          <c:y val="0.12798370194072559"/>
          <c:w val="0.18040336741124283"/>
          <c:h val="0.11766840335731193"/>
        </c:manualLayout>
      </c:layout>
      <c:overlay val="0"/>
      <c:txPr>
        <a:bodyPr/>
        <a:lstStyle/>
        <a:p>
          <a:pPr>
            <a:defRPr sz="1600">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085846867749424E-2"/>
          <c:y val="8.66122629288473E-2"/>
          <c:w val="0.92807424593967514"/>
          <c:h val="0.79952338027496361"/>
        </c:manualLayout>
      </c:layout>
      <c:barChart>
        <c:barDir val="col"/>
        <c:grouping val="clustered"/>
        <c:varyColors val="0"/>
        <c:ser>
          <c:idx val="1"/>
          <c:order val="0"/>
          <c:tx>
            <c:strRef>
              <c:f>Sheet1!$A$2</c:f>
              <c:strCache>
                <c:ptCount val="1"/>
                <c:pt idx="0">
                  <c:v>Alt Capital as % of Total</c:v>
                </c:pt>
              </c:strCache>
            </c:strRef>
          </c:tx>
          <c:invertIfNegative val="0"/>
          <c:dLbls>
            <c:spPr>
              <a:noFill/>
              <a:ln w="25349">
                <a:noFill/>
              </a:ln>
            </c:spPr>
            <c:txPr>
              <a:bodyPr wrap="square" lIns="38100" tIns="19050" rIns="38100" bIns="19050" anchor="ctr">
                <a:spAutoFit/>
              </a:bodyPr>
              <a:lstStyle/>
              <a:p>
                <a:pPr>
                  <a:defRPr sz="1593" b="1" i="0" baseline="0">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Sheet1!$B$1:$J$1</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Sheet1!$B$2:$J$2</c:f>
              <c:numCache>
                <c:formatCode>0.0%</c:formatCode>
                <c:ptCount val="9"/>
                <c:pt idx="0">
                  <c:v>4.5999999999999999E-2</c:v>
                </c:pt>
                <c:pt idx="1">
                  <c:v>5.7000000000000002E-2</c:v>
                </c:pt>
                <c:pt idx="2">
                  <c:v>5.8999999999999997E-2</c:v>
                </c:pt>
                <c:pt idx="3">
                  <c:v>5.8000000000000003E-2</c:v>
                </c:pt>
                <c:pt idx="4">
                  <c:v>5.3999999999999999E-2</c:v>
                </c:pt>
                <c:pt idx="5">
                  <c:v>6.5000000000000002E-2</c:v>
                </c:pt>
                <c:pt idx="6">
                  <c:v>8.4000000000000005E-2</c:v>
                </c:pt>
                <c:pt idx="7">
                  <c:v>0.10199999999999999</c:v>
                </c:pt>
                <c:pt idx="8">
                  <c:v>0.115</c:v>
                </c:pt>
              </c:numCache>
            </c:numRef>
          </c:val>
          <c:extLst>
            <c:ext xmlns:c16="http://schemas.microsoft.com/office/drawing/2014/chart" uri="{C3380CC4-5D6E-409C-BE32-E72D297353CC}">
              <c16:uniqueId val="{00000000-7696-4BA4-85E4-5B1E6C713A2D}"/>
            </c:ext>
          </c:extLst>
        </c:ser>
        <c:dLbls>
          <c:showLegendKey val="0"/>
          <c:showVal val="0"/>
          <c:showCatName val="0"/>
          <c:showSerName val="0"/>
          <c:showPercent val="0"/>
          <c:showBubbleSize val="0"/>
        </c:dLbls>
        <c:gapWidth val="100"/>
        <c:axId val="749159528"/>
        <c:axId val="749161488"/>
      </c:barChart>
      <c:catAx>
        <c:axId val="749159528"/>
        <c:scaling>
          <c:orientation val="minMax"/>
        </c:scaling>
        <c:delete val="0"/>
        <c:axPos val="b"/>
        <c:numFmt formatCode="General" sourceLinked="1"/>
        <c:majorTickMark val="out"/>
        <c:minorTickMark val="none"/>
        <c:tickLblPos val="nextTo"/>
        <c:spPr>
          <a:ln w="12643">
            <a:solidFill>
              <a:schemeClr val="tx1"/>
            </a:solidFill>
            <a:prstDash val="solid"/>
          </a:ln>
        </c:spPr>
        <c:txPr>
          <a:bodyPr rot="0" vert="horz"/>
          <a:lstStyle/>
          <a:p>
            <a:pPr>
              <a:defRPr sz="1393" b="0" i="0" u="none" strike="noStrike" baseline="0">
                <a:solidFill>
                  <a:schemeClr val="tx1"/>
                </a:solidFill>
                <a:latin typeface="Arial"/>
                <a:ea typeface="Arial"/>
                <a:cs typeface="Arial"/>
              </a:defRPr>
            </a:pPr>
            <a:endParaRPr lang="en-US"/>
          </a:p>
        </c:txPr>
        <c:crossAx val="749161488"/>
        <c:crosses val="autoZero"/>
        <c:auto val="1"/>
        <c:lblAlgn val="ctr"/>
        <c:lblOffset val="20"/>
        <c:noMultiLvlLbl val="0"/>
      </c:catAx>
      <c:valAx>
        <c:axId val="749161488"/>
        <c:scaling>
          <c:orientation val="minMax"/>
          <c:max val="0.12000000000000001"/>
        </c:scaling>
        <c:delete val="0"/>
        <c:axPos val="l"/>
        <c:numFmt formatCode="0%" sourceLinked="0"/>
        <c:majorTickMark val="out"/>
        <c:minorTickMark val="none"/>
        <c:tickLblPos val="nextTo"/>
        <c:spPr>
          <a:ln w="3161">
            <a:solidFill>
              <a:schemeClr val="tx1"/>
            </a:solidFill>
            <a:prstDash val="solid"/>
          </a:ln>
        </c:spPr>
        <c:txPr>
          <a:bodyPr rot="0" vert="horz"/>
          <a:lstStyle/>
          <a:p>
            <a:pPr>
              <a:defRPr sz="1393" b="0" i="0" u="none" strike="noStrike" baseline="0">
                <a:solidFill>
                  <a:schemeClr val="tx1"/>
                </a:solidFill>
                <a:latin typeface="Arial"/>
                <a:ea typeface="Arial"/>
                <a:cs typeface="Arial"/>
              </a:defRPr>
            </a:pPr>
            <a:endParaRPr lang="en-US"/>
          </a:p>
        </c:txPr>
        <c:crossAx val="749159528"/>
        <c:crosses val="autoZero"/>
        <c:crossBetween val="between"/>
      </c:valAx>
      <c:spPr>
        <a:noFill/>
        <a:ln w="25349">
          <a:noFill/>
        </a:ln>
      </c:spPr>
    </c:plotArea>
    <c:plotVisOnly val="1"/>
    <c:dispBlanksAs val="gap"/>
    <c:showDLblsOverMax val="0"/>
  </c:chart>
  <c:spPr>
    <a:noFill/>
    <a:ln>
      <a:noFill/>
    </a:ln>
  </c:spPr>
  <c:txPr>
    <a:bodyPr/>
    <a:lstStyle/>
    <a:p>
      <a:pPr>
        <a:defRPr sz="1393"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0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02.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0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emf"/></Relationships>
</file>

<file path=ppt/drawings/drawing1.xml><?xml version="1.0" encoding="utf-8"?>
<c:userShapes xmlns:c="http://schemas.openxmlformats.org/drawingml/2006/chart">
  <cdr:relSizeAnchor xmlns:cdr="http://schemas.openxmlformats.org/drawingml/2006/chartDrawing">
    <cdr:from>
      <cdr:x>0.6061</cdr:x>
      <cdr:y>0.7065</cdr:y>
    </cdr:from>
    <cdr:to>
      <cdr:x>0.87455</cdr:x>
      <cdr:y>0.89563</cdr:y>
    </cdr:to>
    <cdr:sp macro="" textlink="">
      <cdr:nvSpPr>
        <cdr:cNvPr id="2" name="AutoShape 38"/>
        <cdr:cNvSpPr>
          <a:spLocks xmlns:a="http://schemas.openxmlformats.org/drawingml/2006/main" noChangeArrowheads="1"/>
        </cdr:cNvSpPr>
      </cdr:nvSpPr>
      <cdr:spPr bwMode="blackWhite">
        <a:xfrm xmlns:a="http://schemas.openxmlformats.org/drawingml/2006/main">
          <a:off x="5427662" y="3045060"/>
          <a:ext cx="2403993" cy="815162"/>
        </a:xfrm>
        <a:prstGeom xmlns:a="http://schemas.openxmlformats.org/drawingml/2006/main" prst="wedgeRectCallout">
          <a:avLst>
            <a:gd name="adj1" fmla="val 81245"/>
            <a:gd name="adj2" fmla="val -59929"/>
          </a:avLst>
        </a:prstGeom>
        <a:gradFill xmlns:a="http://schemas.openxmlformats.org/drawingml/2006/main" rotWithShape="1">
          <a:gsLst>
            <a:gs pos="0">
              <a:srgbClr val="225A7A"/>
            </a:gs>
            <a:gs pos="100000">
              <a:srgbClr val="173C51"/>
            </a:gs>
          </a:gsLst>
          <a:lin ang="5400000" scaled="1"/>
        </a:gradFill>
        <a:ln xmlns:a="http://schemas.openxmlformats.org/drawingml/2006/main" w="28575" algn="ctr">
          <a:solidFill>
            <a:srgbClr val="FFFFFF"/>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lgn="ctr" eaLnBrk="0" hangingPunct="0">
            <a:lnSpc>
              <a:spcPct val="90000"/>
            </a:lnSpc>
            <a:spcBef>
              <a:spcPct val="50000"/>
            </a:spcBef>
            <a:buClr>
              <a:srgbClr val="FFFFFF"/>
            </a:buClr>
            <a:buFont typeface="Wingdings" pitchFamily="2" charset="2"/>
            <a:buNone/>
          </a:pPr>
          <a:r>
            <a:rPr lang="en-US" sz="1400" b="1" dirty="0">
              <a:solidFill>
                <a:srgbClr val="FFFFFF"/>
              </a:solidFill>
            </a:rPr>
            <a:t>Pvt. Carrier NWP growth was +2.9% in 2015, +4.3% in 2014, +5.1% in 2013 and 8.7% in 2012</a:t>
          </a:r>
        </a:p>
      </cdr:txBody>
    </cdr:sp>
  </cdr:relSizeAnchor>
</c:userShapes>
</file>

<file path=ppt/drawings/drawing2.xml><?xml version="1.0" encoding="utf-8"?>
<c:userShapes xmlns:c="http://schemas.openxmlformats.org/drawingml/2006/chart">
  <cdr:relSizeAnchor xmlns:cdr="http://schemas.openxmlformats.org/drawingml/2006/chartDrawing">
    <cdr:from>
      <cdr:x>0.07168</cdr:x>
      <cdr:y>0.05686</cdr:y>
    </cdr:from>
    <cdr:to>
      <cdr:x>0.27625</cdr:x>
      <cdr:y>0.12509</cdr:y>
    </cdr:to>
    <cdr:sp macro="" textlink="">
      <cdr:nvSpPr>
        <cdr:cNvPr id="2" name="TextBox 1"/>
        <cdr:cNvSpPr txBox="1"/>
      </cdr:nvSpPr>
      <cdr:spPr>
        <a:xfrm xmlns:a="http://schemas.openxmlformats.org/drawingml/2006/main">
          <a:off x="587375" y="238125"/>
          <a:ext cx="1676400"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1026"/>
          <p:cNvSpPr>
            <a:spLocks noGrp="1" noChangeArrowheads="1"/>
          </p:cNvSpPr>
          <p:nvPr>
            <p:ph type="hdr" sz="quarter"/>
          </p:nvPr>
        </p:nvSpPr>
        <p:spPr bwMode="auto">
          <a:xfrm>
            <a:off x="0" y="0"/>
            <a:ext cx="297314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79" name="Rectangle 1027"/>
          <p:cNvSpPr>
            <a:spLocks noGrp="1" noChangeArrowheads="1"/>
          </p:cNvSpPr>
          <p:nvPr>
            <p:ph type="dt" sz="quarter" idx="1"/>
          </p:nvPr>
        </p:nvSpPr>
        <p:spPr bwMode="auto">
          <a:xfrm>
            <a:off x="3883296" y="0"/>
            <a:ext cx="297314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algn="r" defTabSz="912813" eaLnBrk="0" hangingPunct="0">
              <a:defRPr sz="1200">
                <a:latin typeface="Arial" charset="0"/>
                <a:cs typeface="+mn-cs"/>
              </a:defRPr>
            </a:lvl1pPr>
          </a:lstStyle>
          <a:p>
            <a:pPr>
              <a:defRPr/>
            </a:pPr>
            <a:fld id="{56428D4E-CD86-468D-BEE4-4FD3A017EE70}" type="datetime1">
              <a:rPr lang="en-US"/>
              <a:pPr>
                <a:defRPr/>
              </a:pPr>
              <a:t>10/18/2016</a:t>
            </a:fld>
            <a:endParaRPr lang="en-US"/>
          </a:p>
        </p:txBody>
      </p:sp>
      <p:sp>
        <p:nvSpPr>
          <p:cNvPr id="229380" name="Rectangle 1028"/>
          <p:cNvSpPr>
            <a:spLocks noGrp="1" noChangeArrowheads="1"/>
          </p:cNvSpPr>
          <p:nvPr>
            <p:ph type="ftr" sz="quarter" idx="2"/>
          </p:nvPr>
        </p:nvSpPr>
        <p:spPr bwMode="auto">
          <a:xfrm>
            <a:off x="0" y="8830627"/>
            <a:ext cx="297314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81" name="Rectangle 1029"/>
          <p:cNvSpPr>
            <a:spLocks noGrp="1" noChangeArrowheads="1"/>
          </p:cNvSpPr>
          <p:nvPr>
            <p:ph type="sldNum" sz="quarter" idx="3"/>
          </p:nvPr>
        </p:nvSpPr>
        <p:spPr bwMode="auto">
          <a:xfrm>
            <a:off x="3883296" y="8830627"/>
            <a:ext cx="297314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algn="r" defTabSz="912813" eaLnBrk="0" hangingPunct="0">
              <a:defRPr sz="1200">
                <a:latin typeface="Arial" charset="0"/>
                <a:cs typeface="+mn-cs"/>
              </a:defRPr>
            </a:lvl1pPr>
          </a:lstStyle>
          <a:p>
            <a:pPr>
              <a:defRPr/>
            </a:pPr>
            <a:fld id="{46DD95BB-A669-4F44-8D4A-44D0FEE85DCC}" type="slidenum">
              <a:rPr lang="en-US"/>
              <a:pPr>
                <a:defRPr/>
              </a:pPr>
              <a:t>‹#›</a:t>
            </a:fld>
            <a:endParaRPr lang="en-US"/>
          </a:p>
        </p:txBody>
      </p:sp>
    </p:spTree>
    <p:extLst>
      <p:ext uri="{BB962C8B-B14F-4D97-AF65-F5344CB8AC3E}">
        <p14:creationId xmlns:p14="http://schemas.microsoft.com/office/powerpoint/2010/main" val="424461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3075"/>
          <p:cNvSpPr>
            <a:spLocks noGrp="1" noRot="1" noChangeAspect="1" noChangeArrowheads="1" noTextEdit="1"/>
          </p:cNvSpPr>
          <p:nvPr>
            <p:ph type="sldImg" idx="2"/>
          </p:nvPr>
        </p:nvSpPr>
        <p:spPr bwMode="auto">
          <a:xfrm>
            <a:off x="1398588" y="582613"/>
            <a:ext cx="4060825" cy="3044825"/>
          </a:xfrm>
          <a:prstGeom prst="rect">
            <a:avLst/>
          </a:prstGeom>
          <a:noFill/>
          <a:ln w="9525" algn="ctr">
            <a:solidFill>
              <a:srgbClr val="000000"/>
            </a:solidFill>
            <a:miter lim="800000"/>
            <a:headEnd/>
            <a:tailEnd/>
          </a:ln>
        </p:spPr>
      </p:sp>
      <p:sp>
        <p:nvSpPr>
          <p:cNvPr id="3077" name="Notes Placeholder 3076"/>
          <p:cNvSpPr>
            <a:spLocks noGrp="1" noChangeArrowheads="1"/>
          </p:cNvSpPr>
          <p:nvPr>
            <p:ph type="body" sz="quarter" idx="3"/>
          </p:nvPr>
        </p:nvSpPr>
        <p:spPr bwMode="auto">
          <a:xfrm>
            <a:off x="560091" y="3824750"/>
            <a:ext cx="5739375" cy="5155306"/>
          </a:xfrm>
          <a:prstGeom prst="rect">
            <a:avLst/>
          </a:prstGeom>
          <a:noFill/>
          <a:ln w="9525" algn="ctr">
            <a:noFill/>
            <a:miter lim="800000"/>
            <a:headEnd/>
            <a:tailEnd/>
          </a:ln>
          <a:effectLst/>
        </p:spPr>
        <p:txBody>
          <a:bodyPr vert="horz" wrap="square" lIns="46066" tIns="46066" rIns="46066" bIns="4606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9" name="Slide Number Placeholder 3078"/>
          <p:cNvSpPr>
            <a:spLocks noGrp="1" noChangeArrowheads="1"/>
          </p:cNvSpPr>
          <p:nvPr>
            <p:ph type="sldNum" sz="quarter" idx="5"/>
          </p:nvPr>
        </p:nvSpPr>
        <p:spPr bwMode="auto">
          <a:xfrm>
            <a:off x="3085167" y="9047017"/>
            <a:ext cx="690779" cy="247794"/>
          </a:xfrm>
          <a:prstGeom prst="rect">
            <a:avLst/>
          </a:prstGeom>
          <a:noFill/>
          <a:ln w="9525">
            <a:noFill/>
            <a:miter lim="800000"/>
            <a:headEnd/>
            <a:tailEnd/>
          </a:ln>
        </p:spPr>
        <p:txBody>
          <a:bodyPr vert="horz" wrap="square" lIns="45887" tIns="46499" rIns="45887" bIns="46499" numCol="1" anchor="b" anchorCtr="0" compatLnSpc="1">
            <a:prstTxWarp prst="textNoShape">
              <a:avLst/>
            </a:prstTxWarp>
            <a:spAutoFit/>
          </a:bodyPr>
          <a:lstStyle>
            <a:lvl1pPr algn="ctr" defTabSz="930275">
              <a:defRPr sz="1000">
                <a:latin typeface="Arial" charset="0"/>
                <a:cs typeface="+mn-cs"/>
              </a:defRPr>
            </a:lvl1pPr>
          </a:lstStyle>
          <a:p>
            <a:pPr>
              <a:defRPr/>
            </a:pPr>
            <a:fld id="{3926E3E4-F212-49E4-9AB9-DC573DC8C484}" type="slidenum">
              <a:rPr lang="en-US"/>
              <a:pPr>
                <a:defRPr/>
              </a:pPr>
              <a:t>‹#›</a:t>
            </a:fld>
            <a:endParaRPr lang="en-US"/>
          </a:p>
        </p:txBody>
      </p:sp>
    </p:spTree>
    <p:extLst>
      <p:ext uri="{BB962C8B-B14F-4D97-AF65-F5344CB8AC3E}">
        <p14:creationId xmlns:p14="http://schemas.microsoft.com/office/powerpoint/2010/main" val="1789215900"/>
      </p:ext>
    </p:extLst>
  </p:cSld>
  <p:clrMap bg1="lt1" tx1="dk1" bg2="lt2" tx2="dk2" accent1="accent1" accent2="accent2" accent3="accent3" accent4="accent4" accent5="accent5" accent6="accent6" hlink="hlink" folHlink="folHlink"/>
  <p:notesStyle>
    <a:lvl1pPr marL="228600" indent="-228600" algn="l" rtl="0" eaLnBrk="0" fontAlgn="base" hangingPunct="0">
      <a:lnSpc>
        <a:spcPct val="90000"/>
      </a:lnSpc>
      <a:spcBef>
        <a:spcPct val="100000"/>
      </a:spcBef>
      <a:spcAft>
        <a:spcPct val="0"/>
      </a:spcAft>
      <a:buClr>
        <a:srgbClr val="008080"/>
      </a:buClr>
      <a:buSzPct val="85000"/>
      <a:buFont typeface="Wingdings" pitchFamily="2" charset="2"/>
      <a:buChar char="n"/>
      <a:defRPr sz="1400" kern="1200">
        <a:solidFill>
          <a:schemeClr val="tx1"/>
        </a:solidFill>
        <a:latin typeface="Arial" charset="0"/>
        <a:ea typeface="+mn-ea"/>
        <a:cs typeface="+mn-cs"/>
      </a:defRPr>
    </a:lvl1pPr>
    <a:lvl2pPr marL="517525" indent="-174625" algn="l" rtl="0" eaLnBrk="0" fontAlgn="base" hangingPunct="0">
      <a:lnSpc>
        <a:spcPct val="90000"/>
      </a:lnSpc>
      <a:spcBef>
        <a:spcPct val="50000"/>
      </a:spcBef>
      <a:spcAft>
        <a:spcPct val="0"/>
      </a:spcAft>
      <a:buClr>
        <a:srgbClr val="008080"/>
      </a:buClr>
      <a:buFont typeface="Wingdings" pitchFamily="2" charset="2"/>
      <a:buChar char="w"/>
      <a:defRPr sz="1200" kern="1200">
        <a:solidFill>
          <a:schemeClr val="tx1"/>
        </a:solidFill>
        <a:latin typeface="Arial" charset="0"/>
        <a:ea typeface="+mn-ea"/>
        <a:cs typeface="+mn-cs"/>
      </a:defRPr>
    </a:lvl2pPr>
    <a:lvl3pPr marL="800100" indent="-168275" algn="l" rtl="0" eaLnBrk="0" fontAlgn="base" hangingPunct="0">
      <a:lnSpc>
        <a:spcPct val="90000"/>
      </a:lnSpc>
      <a:spcBef>
        <a:spcPct val="25000"/>
      </a:spcBef>
      <a:spcAft>
        <a:spcPct val="0"/>
      </a:spcAft>
      <a:buClr>
        <a:srgbClr val="008080"/>
      </a:buClr>
      <a:buFont typeface="Arial" charset="0"/>
      <a:buChar char="–"/>
      <a:defRPr sz="1200" kern="1200">
        <a:solidFill>
          <a:schemeClr val="tx1"/>
        </a:solidFill>
        <a:latin typeface="Arial" charset="0"/>
        <a:ea typeface="+mn-ea"/>
        <a:cs typeface="+mn-cs"/>
      </a:defRPr>
    </a:lvl3pPr>
    <a:lvl4pPr marL="1089025" indent="-174625" algn="l" rtl="0" eaLnBrk="0" fontAlgn="base" hangingPunct="0">
      <a:lnSpc>
        <a:spcPct val="90000"/>
      </a:lnSpc>
      <a:spcBef>
        <a:spcPct val="15000"/>
      </a:spcBef>
      <a:spcAft>
        <a:spcPct val="0"/>
      </a:spcAft>
      <a:buClr>
        <a:srgbClr val="008080"/>
      </a:buClr>
      <a:buFont typeface="Wingdings" pitchFamily="2" charset="2"/>
      <a:buChar char="§"/>
      <a:defRPr sz="1200" kern="1200">
        <a:solidFill>
          <a:schemeClr val="tx1"/>
        </a:solidFill>
        <a:latin typeface="Arial" charset="0"/>
        <a:ea typeface="+mn-ea"/>
        <a:cs typeface="+mn-cs"/>
      </a:defRPr>
    </a:lvl4pPr>
    <a:lvl5pPr marL="1371600" indent="-168275" algn="l" rtl="0" eaLnBrk="0" fontAlgn="base" hangingPunct="0">
      <a:lnSpc>
        <a:spcPct val="90000"/>
      </a:lnSpc>
      <a:spcBef>
        <a:spcPct val="15000"/>
      </a:spcBef>
      <a:spcAft>
        <a:spcPct val="0"/>
      </a:spcAft>
      <a:buClr>
        <a:srgbClr val="008080"/>
      </a:buClr>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3"/>
          <p:cNvSpPr>
            <a:spLocks noGrp="1" noChangeArrowheads="1"/>
          </p:cNvSpPr>
          <p:nvPr>
            <p:ph type="sldNum" sz="quarter" idx="5"/>
          </p:nvPr>
        </p:nvSpPr>
        <p:spPr>
          <a:noFill/>
        </p:spPr>
        <p:txBody>
          <a:bodyPr/>
          <a:lstStyle/>
          <a:p>
            <a:fld id="{1E8D1C2E-2B8A-4F02-910C-5A7C55E0E8BB}" type="slidenum">
              <a:rPr lang="en-US" smtClean="0"/>
              <a:pPr/>
              <a:t>1</a:t>
            </a:fld>
            <a:endParaRPr lang="en-US"/>
          </a:p>
        </p:txBody>
      </p:sp>
      <p:sp>
        <p:nvSpPr>
          <p:cNvPr id="139267" name="Rectangle 2"/>
          <p:cNvSpPr>
            <a:spLocks noGrp="1" noRot="1" noChangeAspect="1" noChangeArrowheads="1" noTextEdit="1"/>
          </p:cNvSpPr>
          <p:nvPr>
            <p:ph type="sldImg"/>
          </p:nvPr>
        </p:nvSpPr>
        <p:spPr>
          <a:xfrm>
            <a:off x="1487488" y="579438"/>
            <a:ext cx="4033837" cy="3024187"/>
          </a:xfrm>
          <a:ln/>
        </p:spPr>
      </p:sp>
      <p:sp>
        <p:nvSpPr>
          <p:cNvPr id="13926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191434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3"/>
          <p:cNvSpPr txBox="1">
            <a:spLocks noGrp="1" noChangeArrowheads="1"/>
          </p:cNvSpPr>
          <p:nvPr/>
        </p:nvSpPr>
        <p:spPr bwMode="auto">
          <a:xfrm>
            <a:off x="3085167" y="9047042"/>
            <a:ext cx="690779" cy="247770"/>
          </a:xfrm>
          <a:prstGeom prst="rect">
            <a:avLst/>
          </a:prstGeom>
          <a:noFill/>
          <a:ln w="9525">
            <a:noFill/>
            <a:miter lim="800000"/>
            <a:headEnd/>
            <a:tailEnd/>
          </a:ln>
        </p:spPr>
        <p:txBody>
          <a:bodyPr lIns="45801" tIns="46413" rIns="45801" bIns="46413" anchor="b">
            <a:spAutoFit/>
          </a:bodyPr>
          <a:lstStyle/>
          <a:p>
            <a:pPr algn="ctr" defTabSz="928629"/>
            <a:fld id="{10D51B6F-E5CE-42ED-829B-9910A1E4B827}" type="slidenum">
              <a:rPr lang="en-US" sz="1000">
                <a:solidFill>
                  <a:srgbClr val="000000"/>
                </a:solidFill>
              </a:rPr>
              <a:pPr algn="ctr" defTabSz="928629"/>
              <a:t>10</a:t>
            </a:fld>
            <a:endParaRPr lang="en-US" sz="1000" dirty="0">
              <a:solidFill>
                <a:srgbClr val="000000"/>
              </a:solidFill>
            </a:endParaRPr>
          </a:p>
        </p:txBody>
      </p:sp>
      <p:sp>
        <p:nvSpPr>
          <p:cNvPr id="234499" name="Rectangle 2"/>
          <p:cNvSpPr>
            <a:spLocks noGrp="1" noRot="1" noChangeAspect="1" noChangeArrowheads="1" noTextEdit="1"/>
          </p:cNvSpPr>
          <p:nvPr>
            <p:ph type="sldImg"/>
          </p:nvPr>
        </p:nvSpPr>
        <p:spPr>
          <a:xfrm>
            <a:off x="1398588" y="582613"/>
            <a:ext cx="4060825" cy="3044825"/>
          </a:xfrm>
          <a:ln/>
        </p:spPr>
      </p:sp>
      <p:sp>
        <p:nvSpPr>
          <p:cNvPr id="234500"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79110646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4198202" y="6713812"/>
            <a:ext cx="938097" cy="247774"/>
          </a:xfrm>
          <a:prstGeom prst="rect">
            <a:avLst/>
          </a:prstGeom>
          <a:noFill/>
          <a:ln w="9525">
            <a:noFill/>
            <a:miter lim="800000"/>
            <a:headEnd/>
            <a:tailEnd/>
          </a:ln>
        </p:spPr>
        <p:txBody>
          <a:bodyPr lIns="45877" tIns="46489" rIns="45877" bIns="46489" anchor="b">
            <a:spAutoFit/>
          </a:bodyPr>
          <a:lstStyle/>
          <a:p>
            <a:pPr algn="ctr" defTabSz="928692"/>
            <a:fld id="{0D384969-57EF-47F2-8E1F-3213D4760988}" type="slidenum">
              <a:rPr lang="en-US" sz="1000"/>
              <a:pPr algn="ctr" defTabSz="928692"/>
              <a:t>110</a:t>
            </a:fld>
            <a:endParaRPr lang="en-US" sz="1000" dirty="0"/>
          </a:p>
        </p:txBody>
      </p:sp>
      <p:sp>
        <p:nvSpPr>
          <p:cNvPr id="164867" name="Rectangle 2"/>
          <p:cNvSpPr>
            <a:spLocks noGrp="1" noRot="1" noChangeAspect="1" noChangeArrowheads="1" noTextEdit="1"/>
          </p:cNvSpPr>
          <p:nvPr>
            <p:ph type="sldImg"/>
          </p:nvPr>
        </p:nvSpPr>
        <p:spPr>
          <a:xfrm>
            <a:off x="1398588" y="582613"/>
            <a:ext cx="4060825" cy="3044825"/>
          </a:xfrm>
          <a:ln/>
        </p:spPr>
      </p:sp>
      <p:sp>
        <p:nvSpPr>
          <p:cNvPr id="16486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33120879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noFill/>
        </p:spPr>
        <p:txBody>
          <a:bodyPr/>
          <a:lstStyle/>
          <a:p>
            <a:fld id="{37DBB4DD-D1D1-4CB0-B9E7-4B83CE30A292}" type="slidenum">
              <a:rPr lang="en-US">
                <a:solidFill>
                  <a:prstClr val="black"/>
                </a:solidFill>
              </a:rPr>
              <a:pPr/>
              <a:t>111</a:t>
            </a:fld>
            <a:endParaRPr lang="en-US">
              <a:solidFill>
                <a:prstClr val="black"/>
              </a:solidFill>
            </a:endParaRPr>
          </a:p>
        </p:txBody>
      </p:sp>
      <p:sp>
        <p:nvSpPr>
          <p:cNvPr id="5123" name="Rectangle 2"/>
          <p:cNvSpPr>
            <a:spLocks noGrp="1" noRot="1" noChangeAspect="1" noChangeArrowheads="1" noTextEdit="1"/>
          </p:cNvSpPr>
          <p:nvPr>
            <p:ph type="sldImg"/>
          </p:nvPr>
        </p:nvSpPr>
        <p:spPr>
          <a:xfrm>
            <a:off x="1398588" y="582613"/>
            <a:ext cx="4060825" cy="3044825"/>
          </a:xfrm>
          <a:ln/>
        </p:spPr>
      </p:sp>
      <p:sp>
        <p:nvSpPr>
          <p:cNvPr id="512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31836595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320440F3-0FDA-4A6D-9AE4-0E63FCD1D244}" type="slidenum">
              <a:rPr lang="en-US" altLang="en-US" smtClean="0"/>
              <a:pPr/>
              <a:t>112</a:t>
            </a:fld>
            <a:endParaRPr lang="en-US" altLang="en-US"/>
          </a:p>
        </p:txBody>
      </p:sp>
      <p:sp>
        <p:nvSpPr>
          <p:cNvPr id="59395" name="Rectangle 2"/>
          <p:cNvSpPr>
            <a:spLocks noGrp="1" noRot="1" noChangeAspect="1" noChangeArrowheads="1" noTextEdit="1"/>
          </p:cNvSpPr>
          <p:nvPr>
            <p:ph type="sldImg"/>
          </p:nvPr>
        </p:nvSpPr>
        <p:spPr>
          <a:xfrm>
            <a:off x="1398588" y="582613"/>
            <a:ext cx="4060825" cy="3044825"/>
          </a:xfrm>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328649825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1398588" y="582613"/>
            <a:ext cx="4060825" cy="3044825"/>
          </a:xfrm>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63492" name="Slide Number Placeholder 3"/>
          <p:cNvSpPr>
            <a:spLocks noGrp="1"/>
          </p:cNvSpPr>
          <p:nvPr>
            <p:ph type="sldNum" sz="quarter" idx="5"/>
          </p:nvPr>
        </p:nvSpPr>
        <p:spPr>
          <a:xfrm>
            <a:off x="3084513" y="8897938"/>
            <a:ext cx="692150" cy="2444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B6B82E3-76B4-48FE-93E9-6704F7EE8B30}" type="slidenum">
              <a:rPr lang="en-US" altLang="en-US" sz="1200">
                <a:solidFill>
                  <a:srgbClr val="000000"/>
                </a:solidFill>
              </a:rPr>
              <a:pPr/>
              <a:t>113</a:t>
            </a:fld>
            <a:endParaRPr lang="en-US" altLang="en-US" sz="1200">
              <a:solidFill>
                <a:srgbClr val="000000"/>
              </a:solidFill>
            </a:endParaRPr>
          </a:p>
        </p:txBody>
      </p:sp>
    </p:spTree>
    <p:extLst>
      <p:ext uri="{BB962C8B-B14F-4D97-AF65-F5344CB8AC3E}">
        <p14:creationId xmlns:p14="http://schemas.microsoft.com/office/powerpoint/2010/main" val="19453345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1398588" y="582613"/>
            <a:ext cx="4060825" cy="3044825"/>
          </a:xfrm>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63492" name="Slide Number Placeholder 3"/>
          <p:cNvSpPr>
            <a:spLocks noGrp="1"/>
          </p:cNvSpPr>
          <p:nvPr>
            <p:ph type="sldNum" sz="quarter" idx="5"/>
          </p:nvPr>
        </p:nvSpPr>
        <p:spPr>
          <a:xfrm>
            <a:off x="3084513" y="8897938"/>
            <a:ext cx="692150" cy="2444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B6B82E3-76B4-48FE-93E9-6704F7EE8B30}" type="slidenum">
              <a:rPr lang="en-US" altLang="en-US" sz="1200">
                <a:solidFill>
                  <a:srgbClr val="000000"/>
                </a:solidFill>
              </a:rPr>
              <a:pPr/>
              <a:t>114</a:t>
            </a:fld>
            <a:endParaRPr lang="en-US" altLang="en-US" sz="1200">
              <a:solidFill>
                <a:srgbClr val="000000"/>
              </a:solidFill>
            </a:endParaRPr>
          </a:p>
        </p:txBody>
      </p:sp>
    </p:spTree>
    <p:extLst>
      <p:ext uri="{BB962C8B-B14F-4D97-AF65-F5344CB8AC3E}">
        <p14:creationId xmlns:p14="http://schemas.microsoft.com/office/powerpoint/2010/main" val="413261848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3"/>
          <p:cNvSpPr>
            <a:spLocks noGrp="1" noChangeArrowheads="1"/>
          </p:cNvSpPr>
          <p:nvPr>
            <p:ph type="sldNum" sz="quarter" idx="5"/>
          </p:nvPr>
        </p:nvSpPr>
        <p:spPr>
          <a:noFill/>
        </p:spPr>
        <p:txBody>
          <a:bodyPr/>
          <a:lstStyle/>
          <a:p>
            <a:fld id="{88F0B80F-0B74-4C40-B669-C3F58EF08489}" type="slidenum">
              <a:rPr lang="en-US" smtClean="0"/>
              <a:pPr/>
              <a:t>115</a:t>
            </a:fld>
            <a:endParaRPr lang="en-US"/>
          </a:p>
        </p:txBody>
      </p:sp>
      <p:sp>
        <p:nvSpPr>
          <p:cNvPr id="193539" name="Rectangle 2"/>
          <p:cNvSpPr>
            <a:spLocks noGrp="1" noRot="1" noChangeAspect="1" noChangeArrowheads="1" noTextEdit="1"/>
          </p:cNvSpPr>
          <p:nvPr>
            <p:ph type="sldImg"/>
          </p:nvPr>
        </p:nvSpPr>
        <p:spPr>
          <a:ln/>
        </p:spPr>
      </p:sp>
      <p:sp>
        <p:nvSpPr>
          <p:cNvPr id="19354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85158378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3"/>
          <p:cNvSpPr>
            <a:spLocks noGrp="1" noChangeArrowheads="1"/>
          </p:cNvSpPr>
          <p:nvPr>
            <p:ph type="sldNum" sz="quarter" idx="5"/>
          </p:nvPr>
        </p:nvSpPr>
        <p:spPr>
          <a:xfrm>
            <a:off x="3148013" y="9034463"/>
            <a:ext cx="704850" cy="247650"/>
          </a:xfrm>
          <a:noFill/>
        </p:spPr>
        <p:txBody>
          <a:bodyPr/>
          <a:lstStyle/>
          <a:p>
            <a:fld id="{8A1AEE26-587D-445B-85F8-2921819E1060}" type="slidenum">
              <a:rPr lang="en-US" smtClean="0">
                <a:solidFill>
                  <a:srgbClr val="000000"/>
                </a:solidFill>
              </a:rPr>
              <a:pPr/>
              <a:t>116</a:t>
            </a:fld>
            <a:endParaRPr lang="en-US">
              <a:solidFill>
                <a:srgbClr val="000000"/>
              </a:solidFill>
            </a:endParaRPr>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592247002"/>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3"/>
          <p:cNvSpPr>
            <a:spLocks noGrp="1" noChangeArrowheads="1"/>
          </p:cNvSpPr>
          <p:nvPr>
            <p:ph type="sldNum" sz="quarter" idx="5"/>
          </p:nvPr>
        </p:nvSpPr>
        <p:spPr>
          <a:xfrm>
            <a:off x="3148013" y="9034463"/>
            <a:ext cx="704850" cy="247650"/>
          </a:xfrm>
          <a:noFill/>
        </p:spPr>
        <p:txBody>
          <a:bodyPr/>
          <a:lstStyle/>
          <a:p>
            <a:fld id="{B5C9E534-845B-43F1-B937-B42EF370C8A8}" type="slidenum">
              <a:rPr lang="en-US" smtClean="0">
                <a:solidFill>
                  <a:srgbClr val="000000"/>
                </a:solidFill>
              </a:rPr>
              <a:pPr/>
              <a:t>117</a:t>
            </a:fld>
            <a:endParaRPr lang="en-US">
              <a:solidFill>
                <a:srgbClr val="000000"/>
              </a:solidFill>
            </a:endParaRPr>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888182789"/>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p:txBody>
          <a:bodyPr/>
          <a:lstStyle/>
          <a:p>
            <a:pPr>
              <a:defRPr/>
            </a:pPr>
            <a:fld id="{EA3D68F1-0777-4B1E-A52C-51505E82C0DB}" type="slidenum">
              <a:rPr lang="en-US" smtClean="0"/>
              <a:pPr>
                <a:defRPr/>
              </a:pPr>
              <a:t>118</a:t>
            </a:fld>
            <a:endParaRPr lang="en-US"/>
          </a:p>
        </p:txBody>
      </p:sp>
      <p:sp>
        <p:nvSpPr>
          <p:cNvPr id="292867" name="Rectangle 2"/>
          <p:cNvSpPr>
            <a:spLocks noGrp="1" noRot="1" noChangeAspect="1" noChangeArrowheads="1" noTextEdit="1"/>
          </p:cNvSpPr>
          <p:nvPr>
            <p:ph type="sldImg"/>
          </p:nvPr>
        </p:nvSpPr>
        <p:spPr>
          <a:xfrm>
            <a:off x="1398588" y="582613"/>
            <a:ext cx="4060825" cy="3044825"/>
          </a:xfrm>
          <a:ln/>
        </p:spPr>
      </p:sp>
      <p:sp>
        <p:nvSpPr>
          <p:cNvPr id="29286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938916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869224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23576" y="9059054"/>
            <a:ext cx="676988" cy="248472"/>
          </a:xfrm>
          <a:noFill/>
        </p:spPr>
        <p:txBody>
          <a:bodyPr/>
          <a:lstStyle/>
          <a:p>
            <a:pPr defTabSz="928787"/>
            <a:fld id="{5D11E945-B2AB-401C-B79F-AAE9AF6B9630}" type="slidenum">
              <a:rPr lang="en-US" smtClean="0"/>
              <a:pPr defTabSz="928787"/>
              <a:t>12</a:t>
            </a:fld>
            <a:endParaRPr lang="en-US" dirty="0"/>
          </a:p>
        </p:txBody>
      </p:sp>
      <p:sp>
        <p:nvSpPr>
          <p:cNvPr id="6147" name="Slide Image Placeholder 1"/>
          <p:cNvSpPr>
            <a:spLocks noGrp="1" noRot="1" noChangeAspect="1" noTextEdit="1"/>
          </p:cNvSpPr>
          <p:nvPr>
            <p:ph type="sldImg"/>
          </p:nvPr>
        </p:nvSpPr>
        <p:spPr>
          <a:xfrm>
            <a:off x="1033463" y="700088"/>
            <a:ext cx="4654550" cy="3490912"/>
          </a:xfrm>
          <a:ln w="12700"/>
        </p:spPr>
      </p:sp>
      <p:sp>
        <p:nvSpPr>
          <p:cNvPr id="6148" name="Notes Placeholder 2"/>
          <p:cNvSpPr>
            <a:spLocks noGrp="1"/>
          </p:cNvSpPr>
          <p:nvPr>
            <p:ph type="body" idx="1"/>
          </p:nvPr>
        </p:nvSpPr>
        <p:spPr>
          <a:xfrm>
            <a:off x="672719" y="4422468"/>
            <a:ext cx="5375653" cy="4187195"/>
          </a:xfrm>
          <a:noFill/>
          <a:ln/>
        </p:spPr>
        <p:txBody>
          <a:bodyPr lIns="91420" tIns="45711" rIns="91420" bIns="45711"/>
          <a:lstStyle/>
          <a:p>
            <a:pPr marL="0" indent="0"/>
            <a:endParaRPr lang="en-US" dirty="0"/>
          </a:p>
        </p:txBody>
      </p:sp>
    </p:spTree>
    <p:extLst>
      <p:ext uri="{BB962C8B-B14F-4D97-AF65-F5344CB8AC3E}">
        <p14:creationId xmlns:p14="http://schemas.microsoft.com/office/powerpoint/2010/main" val="40103967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023576" y="9059054"/>
            <a:ext cx="676988" cy="248472"/>
          </a:xfrm>
          <a:noFill/>
        </p:spPr>
        <p:txBody>
          <a:bodyPr/>
          <a:lstStyle/>
          <a:p>
            <a:pPr defTabSz="928787"/>
            <a:fld id="{CD578EAB-D2FC-49DD-9D39-674CBBC01DF6}" type="slidenum">
              <a:rPr lang="en-US" smtClean="0"/>
              <a:pPr defTabSz="928787"/>
              <a:t>13</a:t>
            </a:fld>
            <a:endParaRPr lang="en-US" dirty="0"/>
          </a:p>
        </p:txBody>
      </p:sp>
      <p:sp>
        <p:nvSpPr>
          <p:cNvPr id="7171" name="Slide Image Placeholder 1"/>
          <p:cNvSpPr>
            <a:spLocks noGrp="1" noRot="1" noChangeAspect="1" noTextEdit="1"/>
          </p:cNvSpPr>
          <p:nvPr>
            <p:ph type="sldImg"/>
          </p:nvPr>
        </p:nvSpPr>
        <p:spPr>
          <a:xfrm>
            <a:off x="1033463" y="700088"/>
            <a:ext cx="4654550" cy="3490912"/>
          </a:xfrm>
          <a:ln w="12700"/>
        </p:spPr>
      </p:sp>
      <p:sp>
        <p:nvSpPr>
          <p:cNvPr id="7172" name="Notes Placeholder 2"/>
          <p:cNvSpPr>
            <a:spLocks noGrp="1"/>
          </p:cNvSpPr>
          <p:nvPr>
            <p:ph type="body" idx="1"/>
          </p:nvPr>
        </p:nvSpPr>
        <p:spPr>
          <a:xfrm>
            <a:off x="672719" y="4422468"/>
            <a:ext cx="5375653" cy="4187195"/>
          </a:xfrm>
          <a:noFill/>
          <a:ln/>
        </p:spPr>
        <p:txBody>
          <a:bodyPr lIns="91420" tIns="45711" rIns="91420" bIns="45711"/>
          <a:lstStyle/>
          <a:p>
            <a:pPr marL="0" indent="0"/>
            <a:endParaRPr lang="en-US" dirty="0"/>
          </a:p>
        </p:txBody>
      </p:sp>
    </p:spTree>
    <p:extLst>
      <p:ext uri="{BB962C8B-B14F-4D97-AF65-F5344CB8AC3E}">
        <p14:creationId xmlns:p14="http://schemas.microsoft.com/office/powerpoint/2010/main" val="725263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3"/>
          <p:cNvSpPr>
            <a:spLocks noGrp="1" noChangeArrowheads="1"/>
          </p:cNvSpPr>
          <p:nvPr>
            <p:ph type="sldNum" sz="quarter" idx="5"/>
          </p:nvPr>
        </p:nvSpPr>
        <p:spPr bwMode="auto">
          <a:xfrm>
            <a:off x="3084513" y="9047163"/>
            <a:ext cx="692150" cy="247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cs typeface="Arial" panose="020B0604020202020204" pitchFamily="34" charset="0"/>
              </a:defRPr>
            </a:lvl1pPr>
            <a:lvl2pPr marL="742950" indent="-285750" defTabSz="927100">
              <a:defRPr>
                <a:solidFill>
                  <a:schemeClr val="tx1"/>
                </a:solidFill>
                <a:latin typeface="Arial" panose="020B0604020202020204" pitchFamily="34" charset="0"/>
                <a:cs typeface="Arial" panose="020B0604020202020204" pitchFamily="34" charset="0"/>
              </a:defRPr>
            </a:lvl2pPr>
            <a:lvl3pPr marL="1143000" indent="-228600" defTabSz="927100">
              <a:defRPr>
                <a:solidFill>
                  <a:schemeClr val="tx1"/>
                </a:solidFill>
                <a:latin typeface="Arial" panose="020B0604020202020204" pitchFamily="34" charset="0"/>
                <a:cs typeface="Arial" panose="020B0604020202020204" pitchFamily="34" charset="0"/>
              </a:defRPr>
            </a:lvl3pPr>
            <a:lvl4pPr marL="1600200" indent="-228600" defTabSz="927100">
              <a:defRPr>
                <a:solidFill>
                  <a:schemeClr val="tx1"/>
                </a:solidFill>
                <a:latin typeface="Arial" panose="020B0604020202020204" pitchFamily="34" charset="0"/>
                <a:cs typeface="Arial" panose="020B0604020202020204" pitchFamily="34" charset="0"/>
              </a:defRPr>
            </a:lvl4pPr>
            <a:lvl5pPr marL="2057400" indent="-228600" defTabSz="927100">
              <a:defRPr>
                <a:solidFill>
                  <a:schemeClr val="tx1"/>
                </a:solidFill>
                <a:latin typeface="Arial" panose="020B0604020202020204" pitchFamily="34" charset="0"/>
                <a:cs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2B0E9B5-36A5-4C65-9FC0-7A7FC996B372}" type="slidenum">
              <a:rPr lang="en-US" altLang="en-US" smtClean="0">
                <a:solidFill>
                  <a:srgbClr val="000000"/>
                </a:solidFill>
                <a:latin typeface="Calibri" panose="020F0502020204030204" pitchFamily="34" charset="0"/>
              </a:rPr>
              <a:pPr/>
              <a:t>14</a:t>
            </a:fld>
            <a:endParaRPr lang="en-US" altLang="en-US">
              <a:solidFill>
                <a:srgbClr val="000000"/>
              </a:solidFill>
              <a:latin typeface="Calibri" panose="020F0502020204030204" pitchFamily="34" charset="0"/>
            </a:endParaRPr>
          </a:p>
        </p:txBody>
      </p:sp>
      <p:sp>
        <p:nvSpPr>
          <p:cNvPr id="1413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2400"/>
          </a:p>
        </p:txBody>
      </p:sp>
    </p:spTree>
    <p:extLst>
      <p:ext uri="{BB962C8B-B14F-4D97-AF65-F5344CB8AC3E}">
        <p14:creationId xmlns:p14="http://schemas.microsoft.com/office/powerpoint/2010/main" val="18565676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15</a:t>
            </a:fld>
            <a:endParaRPr lang="en-US"/>
          </a:p>
        </p:txBody>
      </p:sp>
    </p:spTree>
    <p:extLst>
      <p:ext uri="{BB962C8B-B14F-4D97-AF65-F5344CB8AC3E}">
        <p14:creationId xmlns:p14="http://schemas.microsoft.com/office/powerpoint/2010/main" val="34164403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16</a:t>
            </a:fld>
            <a:endParaRPr lang="en-US"/>
          </a:p>
        </p:txBody>
      </p:sp>
    </p:spTree>
    <p:extLst>
      <p:ext uri="{BB962C8B-B14F-4D97-AF65-F5344CB8AC3E}">
        <p14:creationId xmlns:p14="http://schemas.microsoft.com/office/powerpoint/2010/main" val="31676463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320440F3-0FDA-4A6D-9AE4-0E63FCD1D244}" type="slidenum">
              <a:rPr lang="en-US" altLang="en-US" smtClean="0"/>
              <a:pPr/>
              <a:t>17</a:t>
            </a:fld>
            <a:endParaRPr lang="en-US" alt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19999974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018099" y="9104311"/>
            <a:ext cx="675762" cy="251209"/>
          </a:xfrm>
          <a:prstGeom prst="rect">
            <a:avLst/>
          </a:prstGeom>
          <a:noFill/>
          <a:ln w="9525">
            <a:noFill/>
            <a:miter lim="800000"/>
            <a:headEnd/>
            <a:tailEnd/>
          </a:ln>
        </p:spPr>
        <p:txBody>
          <a:bodyPr lIns="45877" tIns="46489" rIns="45877" bIns="46489" anchor="b">
            <a:spAutoFit/>
          </a:bodyPr>
          <a:lstStyle/>
          <a:p>
            <a:pPr algn="ctr" defTabSz="930275"/>
            <a:fld id="{73928D28-D42A-4796-A4D5-64B373BF1E6F}" type="slidenum">
              <a:rPr lang="en-US" sz="1000"/>
              <a:pPr algn="ctr" defTabSz="930275"/>
              <a:t>18</a:t>
            </a:fld>
            <a:endParaRPr lang="en-US" sz="1000"/>
          </a:p>
        </p:txBody>
      </p:sp>
      <p:sp>
        <p:nvSpPr>
          <p:cNvPr id="94211" name="Rectangle 2"/>
          <p:cNvSpPr>
            <a:spLocks noGrp="1" noRot="1" noChangeAspect="1" noChangeArrowheads="1" noTextEdit="1"/>
          </p:cNvSpPr>
          <p:nvPr>
            <p:ph type="sldImg"/>
          </p:nvPr>
        </p:nvSpPr>
        <p:spPr>
          <a:xfrm>
            <a:off x="974725" y="692150"/>
            <a:ext cx="4708525" cy="3532188"/>
          </a:xfrm>
          <a:ln/>
        </p:spPr>
      </p:sp>
      <p:sp>
        <p:nvSpPr>
          <p:cNvPr id="94212" name="Rectangle 3"/>
          <p:cNvSpPr>
            <a:spLocks noGrp="1" noChangeArrowheads="1"/>
          </p:cNvSpPr>
          <p:nvPr>
            <p:ph type="body" idx="1"/>
          </p:nvPr>
        </p:nvSpPr>
        <p:spPr>
          <a:xfrm>
            <a:off x="878187" y="4454552"/>
            <a:ext cx="4905359" cy="4224144"/>
          </a:xfrm>
          <a:noFill/>
          <a:ln/>
        </p:spPr>
        <p:txBody>
          <a:bodyPr lIns="91482" tIns="45744" rIns="91482" bIns="45744"/>
          <a:lstStyle/>
          <a:p>
            <a:pPr marL="0" indent="0"/>
            <a:endParaRPr lang="en-US" dirty="0"/>
          </a:p>
        </p:txBody>
      </p:sp>
    </p:spTree>
    <p:extLst>
      <p:ext uri="{BB962C8B-B14F-4D97-AF65-F5344CB8AC3E}">
        <p14:creationId xmlns:p14="http://schemas.microsoft.com/office/powerpoint/2010/main" val="41900771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19</a:t>
            </a:fld>
            <a:endParaRPr lang="en-US"/>
          </a:p>
        </p:txBody>
      </p:sp>
      <p:sp>
        <p:nvSpPr>
          <p:cNvPr id="251907" name="Rectangle 2"/>
          <p:cNvSpPr>
            <a:spLocks noGrp="1" noRot="1" noChangeAspect="1" noChangeArrowheads="1" noTextEdit="1"/>
          </p:cNvSpPr>
          <p:nvPr>
            <p:ph type="sldImg"/>
          </p:nvPr>
        </p:nvSpPr>
        <p:spPr>
          <a:xfrm>
            <a:off x="1398588" y="582613"/>
            <a:ext cx="4060825" cy="3044825"/>
          </a:xfrm>
          <a:ln/>
        </p:spPr>
      </p:sp>
      <p:sp>
        <p:nvSpPr>
          <p:cNvPr id="25190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82617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085167" y="9046678"/>
            <a:ext cx="690779" cy="248133"/>
          </a:xfrm>
        </p:spPr>
        <p:txBody>
          <a:bodyPr/>
          <a:lstStyle/>
          <a:p>
            <a:pPr>
              <a:defRPr/>
            </a:pPr>
            <a:fld id="{3A6B90E8-B186-4EE7-9831-1401031F6C6C}" type="slidenum">
              <a:rPr lang="en-US" smtClean="0">
                <a:solidFill>
                  <a:srgbClr val="000000"/>
                </a:solidFill>
              </a:rPr>
              <a:pPr>
                <a:defRPr/>
              </a:pPr>
              <a:t>2</a:t>
            </a:fld>
            <a:endParaRPr lang="en-US">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1328446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20</a:t>
            </a:fld>
            <a:endParaRPr lang="en-US"/>
          </a:p>
        </p:txBody>
      </p:sp>
    </p:spTree>
    <p:extLst>
      <p:ext uri="{BB962C8B-B14F-4D97-AF65-F5344CB8AC3E}">
        <p14:creationId xmlns:p14="http://schemas.microsoft.com/office/powerpoint/2010/main" val="3285567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19906988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txBox="1">
            <a:spLocks noGrp="1" noChangeArrowheads="1"/>
          </p:cNvSpPr>
          <p:nvPr/>
        </p:nvSpPr>
        <p:spPr bwMode="auto">
          <a:xfrm>
            <a:off x="3025709" y="8848262"/>
            <a:ext cx="672717" cy="246287"/>
          </a:xfrm>
          <a:prstGeom prst="rect">
            <a:avLst/>
          </a:prstGeom>
          <a:noFill/>
          <a:ln w="9525">
            <a:noFill/>
            <a:miter lim="800000"/>
            <a:headEnd/>
            <a:tailEnd/>
          </a:ln>
        </p:spPr>
        <p:txBody>
          <a:bodyPr lIns="44986" tIns="45586" rIns="44986" bIns="45586" anchor="b">
            <a:spAutoFit/>
          </a:bodyPr>
          <a:lstStyle/>
          <a:p>
            <a:pPr algn="ctr" defTabSz="910927"/>
            <a:fld id="{68D79A82-C6A8-435D-975A-0BA087ED921A}" type="slidenum">
              <a:rPr lang="en-US" sz="1000"/>
              <a:pPr algn="ctr" defTabSz="910927"/>
              <a:t>22</a:t>
            </a:fld>
            <a:endParaRPr lang="en-US" sz="1000" dirty="0"/>
          </a:p>
        </p:txBody>
      </p:sp>
      <p:sp>
        <p:nvSpPr>
          <p:cNvPr id="44035" name="Rectangle 2"/>
          <p:cNvSpPr>
            <a:spLocks noGrp="1" noRot="1" noChangeAspect="1" noChangeArrowheads="1" noTextEdit="1"/>
          </p:cNvSpPr>
          <p:nvPr>
            <p:ph type="sldImg"/>
          </p:nvPr>
        </p:nvSpPr>
        <p:spPr>
          <a:xfrm>
            <a:off x="1398588" y="582613"/>
            <a:ext cx="4060825" cy="3044825"/>
          </a:xfrm>
          <a:ln/>
        </p:spPr>
      </p:sp>
      <p:sp>
        <p:nvSpPr>
          <p:cNvPr id="44036" name="Rectangle 3"/>
          <p:cNvSpPr>
            <a:spLocks noGrp="1" noChangeArrowheads="1"/>
          </p:cNvSpPr>
          <p:nvPr>
            <p:ph type="body" idx="1"/>
          </p:nvPr>
        </p:nvSpPr>
        <p:spPr>
          <a:noFill/>
          <a:ln/>
        </p:spPr>
        <p:txBody>
          <a:bodyPr lIns="45161" tIns="45161" rIns="45161" bIns="45161"/>
          <a:lstStyle/>
          <a:p>
            <a:endParaRPr lang="en-US">
              <a:latin typeface="Arial" pitchFamily="34" charset="0"/>
            </a:endParaRPr>
          </a:p>
        </p:txBody>
      </p:sp>
    </p:spTree>
    <p:extLst>
      <p:ext uri="{BB962C8B-B14F-4D97-AF65-F5344CB8AC3E}">
        <p14:creationId xmlns:p14="http://schemas.microsoft.com/office/powerpoint/2010/main" val="33541322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xfrm>
            <a:off x="1398588" y="582613"/>
            <a:ext cx="4060825" cy="3044825"/>
          </a:xfrm>
          <a:ln/>
        </p:spPr>
      </p:sp>
      <p:sp>
        <p:nvSpPr>
          <p:cNvPr id="252931"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11753317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83611" y="9046822"/>
            <a:ext cx="693890" cy="247989"/>
          </a:xfrm>
        </p:spPr>
        <p:txBody>
          <a:bodyPr/>
          <a:lstStyle/>
          <a:p>
            <a:pPr defTabSz="928688">
              <a:defRPr/>
            </a:pPr>
            <a:fld id="{30B1B221-73F5-4062-9EC5-65201ECCFD86}" type="slidenum">
              <a:rPr lang="en-US" smtClean="0"/>
              <a:pPr defTabSz="928688">
                <a:defRPr/>
              </a:pPr>
              <a:t>25</a:t>
            </a:fld>
            <a:endParaRPr lang="en-US"/>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2395108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3"/>
          <p:cNvSpPr>
            <a:spLocks noGrp="1" noChangeArrowheads="1"/>
          </p:cNvSpPr>
          <p:nvPr>
            <p:ph type="sldNum" sz="quarter" idx="5"/>
          </p:nvPr>
        </p:nvSpPr>
        <p:spPr>
          <a:xfrm>
            <a:off x="3090766" y="9000412"/>
            <a:ext cx="692032" cy="246717"/>
          </a:xfrm>
        </p:spPr>
        <p:txBody>
          <a:bodyPr/>
          <a:lstStyle/>
          <a:p>
            <a:pPr>
              <a:defRPr/>
            </a:pPr>
            <a:fld id="{7FF981F9-8331-43C1-8622-D2EDB409ECCC}" type="slidenum">
              <a:rPr lang="en-US" smtClean="0"/>
              <a:pPr>
                <a:defRPr/>
              </a:pPr>
              <a:t>26</a:t>
            </a:fld>
            <a:endParaRPr lang="en-US"/>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4660769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084514" y="9047163"/>
            <a:ext cx="692150" cy="247650"/>
          </a:xfrm>
          <a:prstGeom prst="rect">
            <a:avLst/>
          </a:prstGeom>
          <a:noFill/>
          <a:ln w="9525">
            <a:noFill/>
            <a:miter lim="800000"/>
            <a:headEnd/>
            <a:tailEnd/>
          </a:ln>
        </p:spPr>
        <p:txBody>
          <a:bodyPr lIns="45887" tIns="46499" rIns="45887" bIns="46499" anchor="b">
            <a:spAutoFit/>
          </a:bodyPr>
          <a:lstStyle/>
          <a:p>
            <a:pPr algn="ctr" defTabSz="930275"/>
            <a:fld id="{37408F01-780E-4886-93F5-C78D10FDAB23}" type="slidenum">
              <a:rPr lang="en-US" sz="1000"/>
              <a:pPr algn="ctr" defTabSz="930275"/>
              <a:t>27</a:t>
            </a:fld>
            <a:endParaRPr lang="en-US" sz="1000"/>
          </a:p>
        </p:txBody>
      </p:sp>
      <p:sp>
        <p:nvSpPr>
          <p:cNvPr id="94211" name="Rectangle 2"/>
          <p:cNvSpPr>
            <a:spLocks noGrp="1" noRot="1" noChangeAspect="1" noChangeArrowheads="1" noTextEdit="1"/>
          </p:cNvSpPr>
          <p:nvPr>
            <p:ph type="sldImg"/>
          </p:nvPr>
        </p:nvSpPr>
        <p:spPr>
          <a:xfrm>
            <a:off x="1400175" y="582613"/>
            <a:ext cx="4057650" cy="3044825"/>
          </a:xfrm>
          <a:ln/>
        </p:spPr>
      </p:sp>
      <p:sp>
        <p:nvSpPr>
          <p:cNvPr id="94212" name="Rectangle 3"/>
          <p:cNvSpPr>
            <a:spLocks noGrp="1" noChangeArrowheads="1"/>
          </p:cNvSpPr>
          <p:nvPr>
            <p:ph type="body" idx="1"/>
          </p:nvPr>
        </p:nvSpPr>
        <p:spPr>
          <a:noFill/>
          <a:ln/>
        </p:spPr>
        <p:txBody>
          <a:bodyPr lIns="46135" tIns="46135" rIns="46135" bIns="46135"/>
          <a:lstStyle/>
          <a:p>
            <a:endParaRPr lang="en-US" sz="2400" dirty="0"/>
          </a:p>
        </p:txBody>
      </p:sp>
    </p:spTree>
    <p:extLst>
      <p:ext uri="{BB962C8B-B14F-4D97-AF65-F5344CB8AC3E}">
        <p14:creationId xmlns:p14="http://schemas.microsoft.com/office/powerpoint/2010/main" val="33994419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39277332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3"/>
          <p:cNvSpPr txBox="1">
            <a:spLocks noGrp="1" noChangeArrowheads="1"/>
          </p:cNvSpPr>
          <p:nvPr/>
        </p:nvSpPr>
        <p:spPr bwMode="auto">
          <a:xfrm>
            <a:off x="3083611" y="9046822"/>
            <a:ext cx="693890" cy="247989"/>
          </a:xfrm>
          <a:prstGeom prst="rect">
            <a:avLst/>
          </a:prstGeom>
          <a:noFill/>
          <a:ln w="9525">
            <a:noFill/>
            <a:miter lim="800000"/>
            <a:headEnd/>
            <a:tailEnd/>
          </a:ln>
        </p:spPr>
        <p:txBody>
          <a:bodyPr lIns="45814" tIns="46425" rIns="45814" bIns="46425" anchor="b">
            <a:spAutoFit/>
          </a:bodyPr>
          <a:lstStyle/>
          <a:p>
            <a:pPr algn="ctr" defTabSz="928688"/>
            <a:fld id="{E3DF93DA-A49A-4A19-BD82-46C4AC1D0ED9}" type="slidenum">
              <a:rPr lang="en-US" sz="1000"/>
              <a:pPr algn="ctr" defTabSz="928688"/>
              <a:t>29</a:t>
            </a:fld>
            <a:endParaRPr lang="en-US" sz="1000"/>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26252378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9" cy="247989"/>
          </a:xfrm>
        </p:spPr>
        <p:txBody>
          <a:bodyPr/>
          <a:lstStyle/>
          <a:p>
            <a:pPr>
              <a:defRPr/>
            </a:pPr>
            <a:fld id="{938F789B-0BA8-4A49-AFC3-8C639E029E1C}" type="slidenum">
              <a:rPr lang="en-US" smtClean="0"/>
              <a:pPr>
                <a:defRPr/>
              </a:pPr>
              <a:t>30</a:t>
            </a:fld>
            <a:endParaRPr lang="en-US"/>
          </a:p>
        </p:txBody>
      </p:sp>
      <p:sp>
        <p:nvSpPr>
          <p:cNvPr id="266243" name="Rectangle 2"/>
          <p:cNvSpPr>
            <a:spLocks noGrp="1" noRot="1" noChangeAspect="1" noChangeArrowheads="1" noTextEdit="1"/>
          </p:cNvSpPr>
          <p:nvPr>
            <p:ph type="sldImg"/>
          </p:nvPr>
        </p:nvSpPr>
        <p:spPr>
          <a:xfrm>
            <a:off x="1398588" y="582613"/>
            <a:ext cx="4060825" cy="3044825"/>
          </a:xfrm>
          <a:ln/>
        </p:spPr>
      </p:sp>
      <p:sp>
        <p:nvSpPr>
          <p:cNvPr id="26624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443780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xfrm>
            <a:off x="1398588" y="582613"/>
            <a:ext cx="4060825" cy="3044825"/>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z="2400">
              <a:latin typeface="Arial" panose="020B0604020202020204" pitchFamily="34" charset="0"/>
            </a:endParaRPr>
          </a:p>
        </p:txBody>
      </p:sp>
    </p:spTree>
    <p:extLst>
      <p:ext uri="{BB962C8B-B14F-4D97-AF65-F5344CB8AC3E}">
        <p14:creationId xmlns:p14="http://schemas.microsoft.com/office/powerpoint/2010/main" val="32010544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27537" y="9012726"/>
            <a:ext cx="681271" cy="247055"/>
          </a:xfrm>
        </p:spPr>
        <p:txBody>
          <a:bodyPr/>
          <a:lstStyle/>
          <a:p>
            <a:pPr defTabSz="928688">
              <a:defRPr/>
            </a:pPr>
            <a:fld id="{30B1B221-73F5-4062-9EC5-65201ECCFD86}" type="slidenum">
              <a:rPr lang="en-US" smtClean="0"/>
              <a:pPr defTabSz="928688">
                <a:defRPr/>
              </a:pPr>
              <a:t>31</a:t>
            </a:fld>
            <a:endParaRPr lang="en-US"/>
          </a:p>
        </p:txBody>
      </p:sp>
      <p:sp>
        <p:nvSpPr>
          <p:cNvPr id="267267" name="Rectangle 2"/>
          <p:cNvSpPr>
            <a:spLocks noGrp="1" noRot="1" noChangeAspect="1" noChangeArrowheads="1" noTextEdit="1"/>
          </p:cNvSpPr>
          <p:nvPr>
            <p:ph type="sldImg"/>
          </p:nvPr>
        </p:nvSpPr>
        <p:spPr>
          <a:xfrm>
            <a:off x="1398588" y="582613"/>
            <a:ext cx="4060825" cy="3044825"/>
          </a:xfrm>
          <a:ln/>
        </p:spPr>
      </p:sp>
      <p:sp>
        <p:nvSpPr>
          <p:cNvPr id="267268"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25809130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3"/>
          <p:cNvSpPr>
            <a:spLocks noGrp="1" noChangeArrowheads="1"/>
          </p:cNvSpPr>
          <p:nvPr>
            <p:ph type="sldNum" sz="quarter" idx="5"/>
          </p:nvPr>
        </p:nvSpPr>
        <p:spPr/>
        <p:txBody>
          <a:bodyPr/>
          <a:lstStyle/>
          <a:p>
            <a:pPr>
              <a:defRPr/>
            </a:pPr>
            <a:fld id="{55E3C67A-46F9-4D53-AC71-52801308699E}" type="slidenum">
              <a:rPr lang="en-US" smtClean="0"/>
              <a:pPr>
                <a:defRPr/>
              </a:pPr>
              <a:t>32</a:t>
            </a:fld>
            <a:endParaRPr lang="en-US"/>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7331779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a:xfrm>
            <a:off x="3148013" y="9034319"/>
            <a:ext cx="704850" cy="247794"/>
          </a:xfrm>
        </p:spPr>
        <p:txBody>
          <a:bodyPr/>
          <a:lstStyle/>
          <a:p>
            <a:pPr defTabSz="928787">
              <a:defRPr/>
            </a:pPr>
            <a:fld id="{3711D1C8-0BB5-4546-B0DE-9FAB346B6C05}" type="slidenum">
              <a:rPr lang="en-US" smtClean="0"/>
              <a:pPr defTabSz="928787">
                <a:defRPr/>
              </a:pPr>
              <a:t>33</a:t>
            </a:fld>
            <a:endParaRPr lang="en-US" dirty="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1910607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8" cy="247989"/>
          </a:xfrm>
        </p:spPr>
        <p:txBody>
          <a:bodyPr/>
          <a:lstStyle/>
          <a:p>
            <a:pPr>
              <a:defRPr/>
            </a:pPr>
            <a:fld id="{938F789B-0BA8-4A49-AFC3-8C639E029E1C}" type="slidenum">
              <a:rPr lang="en-US" smtClean="0"/>
              <a:pPr>
                <a:defRPr/>
              </a:pPr>
              <a:t>34</a:t>
            </a:fld>
            <a:endParaRPr lang="en-US"/>
          </a:p>
        </p:txBody>
      </p:sp>
      <p:sp>
        <p:nvSpPr>
          <p:cNvPr id="266243" name="Rectangle 2"/>
          <p:cNvSpPr>
            <a:spLocks noGrp="1" noRot="1" noChangeAspect="1" noChangeArrowheads="1" noTextEdit="1"/>
          </p:cNvSpPr>
          <p:nvPr>
            <p:ph type="sldImg"/>
          </p:nvPr>
        </p:nvSpPr>
        <p:spPr>
          <a:xfrm>
            <a:off x="1398588" y="582613"/>
            <a:ext cx="4060825" cy="3044825"/>
          </a:xfrm>
          <a:ln/>
        </p:spPr>
      </p:sp>
      <p:sp>
        <p:nvSpPr>
          <p:cNvPr id="26624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1750067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Image Placeholder 1"/>
          <p:cNvSpPr>
            <a:spLocks noGrp="1" noRot="1" noChangeAspect="1" noTextEdit="1"/>
          </p:cNvSpPr>
          <p:nvPr>
            <p:ph type="sldImg"/>
          </p:nvPr>
        </p:nvSpPr>
        <p:spPr bwMode="auto">
          <a:xfrm>
            <a:off x="1087438" y="701675"/>
            <a:ext cx="4672012" cy="3503613"/>
          </a:xfrm>
          <a:prstGeom prst="rect">
            <a:avLst/>
          </a:prstGeom>
          <a:noFill/>
          <a:ln w="12700">
            <a:solidFill>
              <a:srgbClr val="000000"/>
            </a:solidFill>
            <a:miter lim="800000"/>
            <a:headEnd/>
            <a:tailEnd/>
          </a:ln>
        </p:spPr>
      </p:sp>
      <p:sp>
        <p:nvSpPr>
          <p:cNvPr id="272387" name="Notes Placeholder 2"/>
          <p:cNvSpPr>
            <a:spLocks noGrp="1"/>
          </p:cNvSpPr>
          <p:nvPr>
            <p:ph type="body" idx="1"/>
          </p:nvPr>
        </p:nvSpPr>
        <p:spPr bwMode="auto">
          <a:xfrm>
            <a:off x="684715" y="4438882"/>
            <a:ext cx="5476150" cy="4203993"/>
          </a:xfrm>
          <a:prstGeom prst="rect">
            <a:avLst/>
          </a:prstGeom>
          <a:noFill/>
          <a:ln>
            <a:miter lim="800000"/>
            <a:headEnd/>
            <a:tailEnd/>
          </a:ln>
        </p:spPr>
        <p:txBody>
          <a:bodyPr lIns="91202" tIns="45601" rIns="91202" bIns="45601"/>
          <a:lstStyle/>
          <a:p>
            <a:endParaRPr lang="en-US"/>
          </a:p>
        </p:txBody>
      </p:sp>
    </p:spTree>
    <p:extLst>
      <p:ext uri="{BB962C8B-B14F-4D97-AF65-F5344CB8AC3E}">
        <p14:creationId xmlns:p14="http://schemas.microsoft.com/office/powerpoint/2010/main" val="11511810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96507" y="9047163"/>
            <a:ext cx="691921" cy="247650"/>
          </a:xfrm>
        </p:spPr>
        <p:txBody>
          <a:bodyPr/>
          <a:lstStyle/>
          <a:p>
            <a:pPr defTabSz="928787">
              <a:defRPr/>
            </a:pPr>
            <a:fld id="{15A7F7DB-3A93-4CAB-8AF3-CD35918FB945}" type="slidenum">
              <a:rPr lang="en-US" smtClean="0"/>
              <a:pPr defTabSz="928787">
                <a:defRPr/>
              </a:pPr>
              <a:t>36</a:t>
            </a:fld>
            <a:endParaRPr lang="en-US" dirty="0"/>
          </a:p>
        </p:txBody>
      </p:sp>
      <p:sp>
        <p:nvSpPr>
          <p:cNvPr id="163843" name="Rectangle 2"/>
          <p:cNvSpPr>
            <a:spLocks noGrp="1" noRot="1" noChangeAspect="1" noChangeArrowheads="1" noTextEdit="1"/>
          </p:cNvSpPr>
          <p:nvPr>
            <p:ph type="sldImg"/>
          </p:nvPr>
        </p:nvSpPr>
        <p:spPr>
          <a:xfrm>
            <a:off x="1398588" y="582613"/>
            <a:ext cx="4060825" cy="3044825"/>
          </a:xfrm>
          <a:ln/>
        </p:spPr>
      </p:sp>
      <p:sp>
        <p:nvSpPr>
          <p:cNvPr id="163844"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7452214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D788225C-6672-464D-A51D-0BCF5E1B6D7F}" type="slidenum">
              <a:rPr lang="en-US" smtClean="0"/>
              <a:pPr>
                <a:defRPr/>
              </a:pPr>
              <a:t>37</a:t>
            </a:fld>
            <a:endParaRPr lang="en-US"/>
          </a:p>
        </p:txBody>
      </p:sp>
      <p:sp>
        <p:nvSpPr>
          <p:cNvPr id="62467" name="Rectangle 2"/>
          <p:cNvSpPr>
            <a:spLocks noGrp="1" noRot="1" noChangeAspect="1" noChangeArrowheads="1" noTextEdit="1"/>
          </p:cNvSpPr>
          <p:nvPr>
            <p:ph type="sldImg"/>
          </p:nvPr>
        </p:nvSpPr>
        <p:spPr>
          <a:xfrm>
            <a:off x="1398588" y="582613"/>
            <a:ext cx="4060825" cy="3044825"/>
          </a:xfrm>
          <a:ln/>
        </p:spPr>
      </p:sp>
      <p:sp>
        <p:nvSpPr>
          <p:cNvPr id="6246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441114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3"/>
          <p:cNvSpPr txBox="1">
            <a:spLocks noGrp="1" noChangeArrowheads="1"/>
          </p:cNvSpPr>
          <p:nvPr/>
        </p:nvSpPr>
        <p:spPr bwMode="auto">
          <a:xfrm>
            <a:off x="3212654" y="8988169"/>
            <a:ext cx="719323" cy="246327"/>
          </a:xfrm>
          <a:prstGeom prst="rect">
            <a:avLst/>
          </a:prstGeom>
          <a:noFill/>
          <a:ln w="9525">
            <a:noFill/>
            <a:miter lim="800000"/>
            <a:headEnd/>
            <a:tailEnd/>
          </a:ln>
        </p:spPr>
        <p:txBody>
          <a:bodyPr lIns="45956" tIns="46569" rIns="45956" bIns="46569" anchor="b">
            <a:spAutoFit/>
          </a:bodyPr>
          <a:lstStyle/>
          <a:p>
            <a:pPr algn="ctr" defTabSz="931670"/>
            <a:fld id="{3B6C5B65-9C03-44F4-8804-6FE0FAB3897F}" type="slidenum">
              <a:rPr lang="en-US" sz="1000"/>
              <a:pPr algn="ctr" defTabSz="931670"/>
              <a:t>38</a:t>
            </a:fld>
            <a:endParaRPr lang="en-US" sz="1000"/>
          </a:p>
        </p:txBody>
      </p:sp>
      <p:sp>
        <p:nvSpPr>
          <p:cNvPr id="171011" name="Rectangle 2"/>
          <p:cNvSpPr>
            <a:spLocks noGrp="1" noRot="1" noChangeAspect="1" noChangeArrowheads="1" noTextEdit="1"/>
          </p:cNvSpPr>
          <p:nvPr>
            <p:ph type="sldImg"/>
          </p:nvPr>
        </p:nvSpPr>
        <p:spPr>
          <a:xfrm>
            <a:off x="1398588" y="582613"/>
            <a:ext cx="4060825" cy="3044825"/>
          </a:xfrm>
          <a:ln/>
        </p:spPr>
      </p:sp>
      <p:sp>
        <p:nvSpPr>
          <p:cNvPr id="17101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9513714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3"/>
          <p:cNvSpPr>
            <a:spLocks noGrp="1" noChangeArrowheads="1"/>
          </p:cNvSpPr>
          <p:nvPr>
            <p:ph type="sldNum" sz="quarter" idx="5"/>
          </p:nvPr>
        </p:nvSpPr>
        <p:spPr>
          <a:noFill/>
        </p:spPr>
        <p:txBody>
          <a:bodyPr/>
          <a:lstStyle/>
          <a:p>
            <a:fld id="{8D6FE247-8FB8-4A8E-B819-95A3D9F88231}" type="slidenum">
              <a:rPr lang="en-US" smtClean="0"/>
              <a:pPr/>
              <a:t>39</a:t>
            </a:fld>
            <a:endParaRPr lang="en-US"/>
          </a:p>
        </p:txBody>
      </p:sp>
      <p:sp>
        <p:nvSpPr>
          <p:cNvPr id="174083" name="Slide Image Placeholder 1"/>
          <p:cNvSpPr>
            <a:spLocks noGrp="1" noRot="1" noChangeAspect="1" noTextEdit="1"/>
          </p:cNvSpPr>
          <p:nvPr>
            <p:ph type="sldImg"/>
          </p:nvPr>
        </p:nvSpPr>
        <p:spPr>
          <a:xfrm>
            <a:off x="1262063" y="693738"/>
            <a:ext cx="4618037" cy="3463925"/>
          </a:xfrm>
          <a:ln w="12700"/>
        </p:spPr>
      </p:sp>
      <p:sp>
        <p:nvSpPr>
          <p:cNvPr id="174084" name="Notes Placeholder 2"/>
          <p:cNvSpPr>
            <a:spLocks noGrp="1"/>
          </p:cNvSpPr>
          <p:nvPr>
            <p:ph type="body" idx="1"/>
          </p:nvPr>
        </p:nvSpPr>
        <p:spPr>
          <a:xfrm>
            <a:off x="714464" y="4387452"/>
            <a:ext cx="5712464" cy="4155287"/>
          </a:xfrm>
          <a:noFill/>
          <a:ln/>
        </p:spPr>
        <p:txBody>
          <a:bodyPr lIns="91567" tIns="45784" rIns="91567" bIns="45784"/>
          <a:lstStyle/>
          <a:p>
            <a:pPr marL="0" indent="0"/>
            <a:endParaRPr lang="en-US"/>
          </a:p>
        </p:txBody>
      </p:sp>
    </p:spTree>
    <p:extLst>
      <p:ext uri="{BB962C8B-B14F-4D97-AF65-F5344CB8AC3E}">
        <p14:creationId xmlns:p14="http://schemas.microsoft.com/office/powerpoint/2010/main" val="31898933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3"/>
          <p:cNvSpPr>
            <a:spLocks noGrp="1" noChangeArrowheads="1"/>
          </p:cNvSpPr>
          <p:nvPr>
            <p:ph type="sldNum" sz="quarter" idx="5"/>
          </p:nvPr>
        </p:nvSpPr>
        <p:spPr>
          <a:noFill/>
        </p:spPr>
        <p:txBody>
          <a:bodyPr/>
          <a:lstStyle/>
          <a:p>
            <a:fld id="{1EF18620-DA03-40A9-A82C-8BB2C13EC424}" type="slidenum">
              <a:rPr lang="en-US" smtClean="0"/>
              <a:pPr/>
              <a:t>40</a:t>
            </a:fld>
            <a:endParaRPr lang="en-US"/>
          </a:p>
        </p:txBody>
      </p:sp>
      <p:sp>
        <p:nvSpPr>
          <p:cNvPr id="175107" name="Slide Image Placeholder 1"/>
          <p:cNvSpPr>
            <a:spLocks noGrp="1" noRot="1" noChangeAspect="1" noTextEdit="1"/>
          </p:cNvSpPr>
          <p:nvPr>
            <p:ph type="sldImg"/>
          </p:nvPr>
        </p:nvSpPr>
        <p:spPr>
          <a:xfrm>
            <a:off x="1262063" y="693738"/>
            <a:ext cx="4618037" cy="3463925"/>
          </a:xfrm>
          <a:ln w="12700"/>
        </p:spPr>
      </p:sp>
      <p:sp>
        <p:nvSpPr>
          <p:cNvPr id="175108" name="Notes Placeholder 2"/>
          <p:cNvSpPr>
            <a:spLocks noGrp="1"/>
          </p:cNvSpPr>
          <p:nvPr>
            <p:ph type="body" idx="1"/>
          </p:nvPr>
        </p:nvSpPr>
        <p:spPr>
          <a:xfrm>
            <a:off x="714464" y="4387452"/>
            <a:ext cx="5712464" cy="4155287"/>
          </a:xfrm>
          <a:noFill/>
          <a:ln/>
        </p:spPr>
        <p:txBody>
          <a:bodyPr lIns="91567" tIns="45784" rIns="91567" bIns="45784"/>
          <a:lstStyle/>
          <a:p>
            <a:pPr marL="0" indent="0"/>
            <a:endParaRPr lang="en-US" dirty="0"/>
          </a:p>
        </p:txBody>
      </p:sp>
    </p:spTree>
    <p:extLst>
      <p:ext uri="{BB962C8B-B14F-4D97-AF65-F5344CB8AC3E}">
        <p14:creationId xmlns:p14="http://schemas.microsoft.com/office/powerpoint/2010/main" val="3800884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1398588" y="582613"/>
            <a:ext cx="4060825" cy="3044825"/>
          </a:xfrm>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4</a:t>
            </a:fld>
            <a:endParaRPr lang="en-US"/>
          </a:p>
        </p:txBody>
      </p:sp>
    </p:spTree>
    <p:extLst>
      <p:ext uri="{BB962C8B-B14F-4D97-AF65-F5344CB8AC3E}">
        <p14:creationId xmlns:p14="http://schemas.microsoft.com/office/powerpoint/2010/main" val="9732284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3"/>
          <p:cNvSpPr>
            <a:spLocks noGrp="1" noChangeArrowheads="1"/>
          </p:cNvSpPr>
          <p:nvPr>
            <p:ph type="sldNum" sz="quarter" idx="5"/>
          </p:nvPr>
        </p:nvSpPr>
        <p:spPr>
          <a:noFill/>
        </p:spPr>
        <p:txBody>
          <a:bodyPr/>
          <a:lstStyle/>
          <a:p>
            <a:fld id="{2F11D5ED-2BE5-4851-80EC-B60A341DEE97}" type="slidenum">
              <a:rPr lang="en-US" smtClean="0"/>
              <a:pPr/>
              <a:t>41</a:t>
            </a:fld>
            <a:endParaRPr lang="en-US"/>
          </a:p>
        </p:txBody>
      </p:sp>
      <p:sp>
        <p:nvSpPr>
          <p:cNvPr id="176131" name="Slide Image Placeholder 1"/>
          <p:cNvSpPr>
            <a:spLocks noGrp="1" noRot="1" noChangeAspect="1" noTextEdit="1"/>
          </p:cNvSpPr>
          <p:nvPr>
            <p:ph type="sldImg"/>
          </p:nvPr>
        </p:nvSpPr>
        <p:spPr>
          <a:xfrm>
            <a:off x="1262063" y="693738"/>
            <a:ext cx="4618037" cy="3463925"/>
          </a:xfrm>
          <a:ln w="12700"/>
        </p:spPr>
      </p:sp>
      <p:sp>
        <p:nvSpPr>
          <p:cNvPr id="176132" name="Notes Placeholder 2"/>
          <p:cNvSpPr>
            <a:spLocks noGrp="1"/>
          </p:cNvSpPr>
          <p:nvPr>
            <p:ph type="body" idx="1"/>
          </p:nvPr>
        </p:nvSpPr>
        <p:spPr>
          <a:xfrm>
            <a:off x="714464" y="4387452"/>
            <a:ext cx="5712464" cy="4155287"/>
          </a:xfrm>
          <a:noFill/>
          <a:ln/>
        </p:spPr>
        <p:txBody>
          <a:bodyPr lIns="91567" tIns="45784" rIns="91567" bIns="45784"/>
          <a:lstStyle/>
          <a:p>
            <a:pPr marL="0" indent="0"/>
            <a:endParaRPr lang="en-US"/>
          </a:p>
        </p:txBody>
      </p:sp>
    </p:spTree>
    <p:extLst>
      <p:ext uri="{BB962C8B-B14F-4D97-AF65-F5344CB8AC3E}">
        <p14:creationId xmlns:p14="http://schemas.microsoft.com/office/powerpoint/2010/main" val="1115803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a:noFill/>
        </p:spPr>
        <p:txBody>
          <a:bodyPr/>
          <a:lstStyle/>
          <a:p>
            <a:fld id="{327CA15C-4A59-4AE4-BE8E-FF1D83C2F0B0}" type="slidenum">
              <a:rPr lang="en-US" smtClean="0"/>
              <a:pPr/>
              <a:t>42</a:t>
            </a:fld>
            <a:endParaRPr lang="en-US"/>
          </a:p>
        </p:txBody>
      </p:sp>
      <p:sp>
        <p:nvSpPr>
          <p:cNvPr id="177155" name="Slide Image Placeholder 1"/>
          <p:cNvSpPr>
            <a:spLocks noGrp="1" noRot="1" noChangeAspect="1" noTextEdit="1"/>
          </p:cNvSpPr>
          <p:nvPr>
            <p:ph type="sldImg"/>
          </p:nvPr>
        </p:nvSpPr>
        <p:spPr>
          <a:xfrm>
            <a:off x="1262063" y="693738"/>
            <a:ext cx="4618037" cy="3463925"/>
          </a:xfrm>
          <a:ln w="12700"/>
        </p:spPr>
      </p:sp>
      <p:sp>
        <p:nvSpPr>
          <p:cNvPr id="177156" name="Notes Placeholder 2"/>
          <p:cNvSpPr>
            <a:spLocks noGrp="1"/>
          </p:cNvSpPr>
          <p:nvPr>
            <p:ph type="body" idx="1"/>
          </p:nvPr>
        </p:nvSpPr>
        <p:spPr>
          <a:xfrm>
            <a:off x="714464" y="4387452"/>
            <a:ext cx="5712464" cy="4155287"/>
          </a:xfrm>
          <a:noFill/>
          <a:ln/>
        </p:spPr>
        <p:txBody>
          <a:bodyPr lIns="91567" tIns="45784" rIns="91567" bIns="45784"/>
          <a:lstStyle/>
          <a:p>
            <a:pPr marL="0" indent="0"/>
            <a:endParaRPr lang="en-US"/>
          </a:p>
        </p:txBody>
      </p:sp>
    </p:spTree>
    <p:extLst>
      <p:ext uri="{BB962C8B-B14F-4D97-AF65-F5344CB8AC3E}">
        <p14:creationId xmlns:p14="http://schemas.microsoft.com/office/powerpoint/2010/main" val="27878053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8" cy="247989"/>
          </a:xfrm>
        </p:spPr>
        <p:txBody>
          <a:bodyPr/>
          <a:lstStyle/>
          <a:p>
            <a:pPr>
              <a:defRPr/>
            </a:pPr>
            <a:fld id="{938F789B-0BA8-4A49-AFC3-8C639E029E1C}" type="slidenum">
              <a:rPr lang="en-US" smtClean="0"/>
              <a:pPr>
                <a:defRPr/>
              </a:pPr>
              <a:t>43</a:t>
            </a:fld>
            <a:endParaRPr lang="en-US"/>
          </a:p>
        </p:txBody>
      </p:sp>
      <p:sp>
        <p:nvSpPr>
          <p:cNvPr id="266243" name="Rectangle 2"/>
          <p:cNvSpPr>
            <a:spLocks noGrp="1" noRot="1" noChangeAspect="1" noChangeArrowheads="1" noTextEdit="1"/>
          </p:cNvSpPr>
          <p:nvPr>
            <p:ph type="sldImg"/>
          </p:nvPr>
        </p:nvSpPr>
        <p:spPr>
          <a:xfrm>
            <a:off x="1398588" y="582613"/>
            <a:ext cx="4060825" cy="3044825"/>
          </a:xfrm>
          <a:ln/>
        </p:spPr>
      </p:sp>
      <p:sp>
        <p:nvSpPr>
          <p:cNvPr id="26624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5748100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xfrm>
            <a:off x="1398588" y="582613"/>
            <a:ext cx="4060825" cy="3044825"/>
          </a:xfrm>
          <a:ln/>
        </p:spPr>
      </p:sp>
      <p:sp>
        <p:nvSpPr>
          <p:cNvPr id="140291" name="Rectangle 3"/>
          <p:cNvSpPr>
            <a:spLocks noGrp="1" noChangeArrowheads="1"/>
          </p:cNvSpPr>
          <p:nvPr>
            <p:ph type="body" idx="1"/>
          </p:nvPr>
        </p:nvSpPr>
        <p:spPr>
          <a:noFill/>
          <a:ln/>
        </p:spPr>
        <p:txBody>
          <a:bodyPr/>
          <a:lstStyle/>
          <a:p>
            <a:endParaRPr lang="en-US">
              <a:latin typeface="Arial" pitchFamily="34" charset="0"/>
            </a:endParaRPr>
          </a:p>
        </p:txBody>
      </p:sp>
    </p:spTree>
    <p:extLst>
      <p:ext uri="{BB962C8B-B14F-4D97-AF65-F5344CB8AC3E}">
        <p14:creationId xmlns:p14="http://schemas.microsoft.com/office/powerpoint/2010/main" val="14470578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ChangeArrowheads="1" noTextEdit="1"/>
          </p:cNvSpPr>
          <p:nvPr>
            <p:ph type="sldImg"/>
          </p:nvPr>
        </p:nvSpPr>
        <p:spPr>
          <a:xfrm>
            <a:off x="1398588" y="582613"/>
            <a:ext cx="4060825" cy="3044825"/>
          </a:xfrm>
          <a:ln/>
        </p:spPr>
      </p:sp>
      <p:sp>
        <p:nvSpPr>
          <p:cNvPr id="263171"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2503462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8" cy="247989"/>
          </a:xfrm>
        </p:spPr>
        <p:txBody>
          <a:bodyPr/>
          <a:lstStyle/>
          <a:p>
            <a:pPr>
              <a:defRPr/>
            </a:pPr>
            <a:fld id="{938F789B-0BA8-4A49-AFC3-8C639E029E1C}" type="slidenum">
              <a:rPr lang="en-US" smtClean="0"/>
              <a:pPr>
                <a:defRPr/>
              </a:pPr>
              <a:t>46</a:t>
            </a:fld>
            <a:endParaRPr lang="en-US"/>
          </a:p>
        </p:txBody>
      </p:sp>
      <p:sp>
        <p:nvSpPr>
          <p:cNvPr id="266243" name="Rectangle 2"/>
          <p:cNvSpPr>
            <a:spLocks noGrp="1" noRot="1" noChangeAspect="1" noChangeArrowheads="1" noTextEdit="1"/>
          </p:cNvSpPr>
          <p:nvPr>
            <p:ph type="sldImg"/>
          </p:nvPr>
        </p:nvSpPr>
        <p:spPr>
          <a:xfrm>
            <a:off x="1398588" y="582613"/>
            <a:ext cx="4060825" cy="3044825"/>
          </a:xfrm>
          <a:ln/>
        </p:spPr>
      </p:sp>
      <p:sp>
        <p:nvSpPr>
          <p:cNvPr id="26624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1308648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3"/>
          <p:cNvSpPr>
            <a:spLocks noGrp="1" noChangeArrowheads="1"/>
          </p:cNvSpPr>
          <p:nvPr>
            <p:ph type="sldNum" sz="quarter" idx="5"/>
          </p:nvPr>
        </p:nvSpPr>
        <p:spPr>
          <a:noFill/>
        </p:spPr>
        <p:txBody>
          <a:bodyPr/>
          <a:lstStyle/>
          <a:p>
            <a:fld id="{DFAE48C8-4C0E-4121-B49D-8A4ED1444B03}" type="slidenum">
              <a:rPr lang="en-US" smtClean="0"/>
              <a:pPr/>
              <a:t>47</a:t>
            </a:fld>
            <a:endParaRPr lang="en-US"/>
          </a:p>
        </p:txBody>
      </p:sp>
      <p:sp>
        <p:nvSpPr>
          <p:cNvPr id="169987" name="Rectangle 2"/>
          <p:cNvSpPr>
            <a:spLocks noGrp="1" noRot="1" noChangeAspect="1" noChangeArrowheads="1" noTextEdit="1"/>
          </p:cNvSpPr>
          <p:nvPr>
            <p:ph type="sldImg"/>
          </p:nvPr>
        </p:nvSpPr>
        <p:spPr>
          <a:xfrm>
            <a:off x="1398588" y="582613"/>
            <a:ext cx="4060825" cy="3044825"/>
          </a:xfrm>
          <a:ln/>
        </p:spPr>
      </p:sp>
      <p:sp>
        <p:nvSpPr>
          <p:cNvPr id="16998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2216570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48</a:t>
            </a:fld>
            <a:endParaRPr lang="en-US" dirty="0"/>
          </a:p>
        </p:txBody>
      </p:sp>
      <p:sp>
        <p:nvSpPr>
          <p:cNvPr id="6" name="Slide Image Placeholder 5"/>
          <p:cNvSpPr>
            <a:spLocks noGrp="1" noRot="1" noChangeAspect="1"/>
          </p:cNvSpPr>
          <p:nvPr>
            <p:ph type="sldImg"/>
          </p:nvPr>
        </p:nvSpPr>
        <p:spPr>
          <a:xfrm>
            <a:off x="1371600" y="320675"/>
            <a:ext cx="4114800" cy="3086100"/>
          </a:xfrm>
        </p:spPr>
      </p:sp>
      <p:sp>
        <p:nvSpPr>
          <p:cNvPr id="7" name="Notes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29136878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F8523C-8729-40F0-9536-D6C4CA3AD238}" type="slidenum">
              <a:rPr lang="en-US" smtClean="0"/>
              <a:pPr/>
              <a:t>49</a:t>
            </a:fld>
            <a:endParaRPr lang="en-US" dirty="0"/>
          </a:p>
        </p:txBody>
      </p:sp>
    </p:spTree>
    <p:extLst>
      <p:ext uri="{BB962C8B-B14F-4D97-AF65-F5344CB8AC3E}">
        <p14:creationId xmlns:p14="http://schemas.microsoft.com/office/powerpoint/2010/main" val="39332417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50</a:t>
            </a:fld>
            <a:endParaRPr lang="en-US" dirty="0"/>
          </a:p>
        </p:txBody>
      </p:sp>
      <p:sp>
        <p:nvSpPr>
          <p:cNvPr id="6" name="Slide Image Placeholder 5"/>
          <p:cNvSpPr>
            <a:spLocks noGrp="1" noRot="1" noChangeAspect="1"/>
          </p:cNvSpPr>
          <p:nvPr>
            <p:ph type="sldImg"/>
          </p:nvPr>
        </p:nvSpPr>
        <p:spPr>
          <a:xfrm>
            <a:off x="1371600" y="320675"/>
            <a:ext cx="4114800" cy="3086100"/>
          </a:xfrm>
        </p:spPr>
      </p:sp>
      <p:sp>
        <p:nvSpPr>
          <p:cNvPr id="7" name="Notes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2510699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p:cNvSpPr>
            <a:spLocks noGrp="1" noChangeArrowheads="1"/>
          </p:cNvSpPr>
          <p:nvPr>
            <p:ph type="sldNum" sz="quarter" idx="5"/>
          </p:nvPr>
        </p:nvSpPr>
        <p:spPr>
          <a:xfrm>
            <a:off x="2957847" y="8906154"/>
            <a:ext cx="662271" cy="247794"/>
          </a:xfrm>
          <a:noFill/>
        </p:spPr>
        <p:txBody>
          <a:bodyPr/>
          <a:lstStyle/>
          <a:p>
            <a:pPr defTabSz="911229"/>
            <a:fld id="{BC4CED26-30FC-40B3-942B-401B2AAF5079}" type="slidenum">
              <a:rPr lang="en-US" smtClean="0"/>
              <a:pPr defTabSz="911229"/>
              <a:t>5</a:t>
            </a:fld>
            <a:endParaRPr lang="en-US"/>
          </a:p>
        </p:txBody>
      </p:sp>
      <p:sp>
        <p:nvSpPr>
          <p:cNvPr id="214019" name="Rectangle 2"/>
          <p:cNvSpPr>
            <a:spLocks noGrp="1" noRot="1" noChangeAspect="1" noChangeArrowheads="1" noTextEdit="1"/>
          </p:cNvSpPr>
          <p:nvPr>
            <p:ph type="sldImg"/>
          </p:nvPr>
        </p:nvSpPr>
        <p:spPr>
          <a:xfrm>
            <a:off x="1398588" y="582613"/>
            <a:ext cx="4060825" cy="3044825"/>
          </a:xfrm>
          <a:ln/>
        </p:spPr>
      </p:sp>
      <p:sp>
        <p:nvSpPr>
          <p:cNvPr id="21402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0842253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p:txBody>
          <a:bodyPr/>
          <a:lstStyle/>
          <a:p>
            <a:fld id="{5519FAB8-142E-403B-B3AE-978E23B827AF}" type="slidenum">
              <a:rPr lang="en-US" smtClean="0"/>
              <a:pPr/>
              <a:t>51</a:t>
            </a:fld>
            <a:endParaRPr lang="en-US"/>
          </a:p>
        </p:txBody>
      </p:sp>
      <p:sp>
        <p:nvSpPr>
          <p:cNvPr id="3" name="Slide Image Placeholder 2"/>
          <p:cNvSpPr>
            <a:spLocks noGrp="1" noRot="1" noChangeAspect="1"/>
          </p:cNvSpPr>
          <p:nvPr>
            <p:ph type="sldImg"/>
          </p:nvPr>
        </p:nvSpPr>
        <p:spPr>
          <a:xfrm>
            <a:off x="1371600" y="320675"/>
            <a:ext cx="4114800" cy="3086100"/>
          </a:xfrm>
        </p:spPr>
      </p:sp>
      <p:sp>
        <p:nvSpPr>
          <p:cNvPr id="4" name="Notes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90446906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noFill/>
        </p:spPr>
        <p:txBody>
          <a:bodyPr/>
          <a:lstStyle/>
          <a:p>
            <a:fld id="{5519FAB8-142E-403B-B3AE-978E23B827AF}" type="slidenum">
              <a:rPr lang="en-US" smtClean="0"/>
              <a:pPr/>
              <a:t>52</a:t>
            </a:fld>
            <a:endParaRPr lang="en-US"/>
          </a:p>
        </p:txBody>
      </p:sp>
      <p:sp>
        <p:nvSpPr>
          <p:cNvPr id="189443" name="Rectangle 2"/>
          <p:cNvSpPr>
            <a:spLocks noGrp="1" noRot="1" noChangeAspect="1" noChangeArrowheads="1" noTextEdit="1"/>
          </p:cNvSpPr>
          <p:nvPr>
            <p:ph type="sldImg"/>
          </p:nvPr>
        </p:nvSpPr>
        <p:spPr>
          <a:xfrm>
            <a:off x="1398588" y="582613"/>
            <a:ext cx="4060825" cy="3044825"/>
          </a:xfrm>
          <a:ln/>
        </p:spPr>
      </p:sp>
      <p:sp>
        <p:nvSpPr>
          <p:cNvPr id="18944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40155404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noFill/>
        </p:spPr>
        <p:txBody>
          <a:bodyPr/>
          <a:lstStyle/>
          <a:p>
            <a:fld id="{5519FAB8-142E-403B-B3AE-978E23B827AF}" type="slidenum">
              <a:rPr lang="en-US" smtClean="0"/>
              <a:pPr/>
              <a:t>53</a:t>
            </a:fld>
            <a:endParaRPr lang="en-US"/>
          </a:p>
        </p:txBody>
      </p:sp>
      <p:sp>
        <p:nvSpPr>
          <p:cNvPr id="189443" name="Rectangle 2"/>
          <p:cNvSpPr>
            <a:spLocks noGrp="1" noRot="1" noChangeAspect="1" noChangeArrowheads="1" noTextEdit="1"/>
          </p:cNvSpPr>
          <p:nvPr>
            <p:ph type="sldImg"/>
          </p:nvPr>
        </p:nvSpPr>
        <p:spPr>
          <a:xfrm>
            <a:off x="1398588" y="582613"/>
            <a:ext cx="4060825" cy="3044825"/>
          </a:xfrm>
          <a:ln/>
        </p:spPr>
      </p:sp>
      <p:sp>
        <p:nvSpPr>
          <p:cNvPr id="18944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65062690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3"/>
          <p:cNvSpPr>
            <a:spLocks noGrp="1" noChangeArrowheads="1"/>
          </p:cNvSpPr>
          <p:nvPr>
            <p:ph type="sldNum" sz="quarter" idx="5"/>
          </p:nvPr>
        </p:nvSpPr>
        <p:spPr>
          <a:noFill/>
        </p:spPr>
        <p:txBody>
          <a:bodyPr/>
          <a:lstStyle/>
          <a:p>
            <a:fld id="{84A05840-4E1C-4B98-B737-88B0F9D480A2}" type="slidenum">
              <a:rPr lang="en-US" smtClean="0"/>
              <a:pPr/>
              <a:t>54</a:t>
            </a:fld>
            <a:endParaRPr lang="en-US"/>
          </a:p>
        </p:txBody>
      </p:sp>
      <p:sp>
        <p:nvSpPr>
          <p:cNvPr id="186371" name="Rectangle 2"/>
          <p:cNvSpPr>
            <a:spLocks noGrp="1" noRot="1" noChangeAspect="1" noChangeArrowheads="1" noTextEdit="1"/>
          </p:cNvSpPr>
          <p:nvPr>
            <p:ph type="sldImg"/>
          </p:nvPr>
        </p:nvSpPr>
        <p:spPr>
          <a:xfrm>
            <a:off x="1398588" y="582613"/>
            <a:ext cx="4060825" cy="3044825"/>
          </a:xfrm>
          <a:ln/>
        </p:spPr>
      </p:sp>
      <p:sp>
        <p:nvSpPr>
          <p:cNvPr id="1863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43946889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3"/>
          <p:cNvSpPr>
            <a:spLocks noGrp="1" noChangeArrowheads="1"/>
          </p:cNvSpPr>
          <p:nvPr>
            <p:ph type="sldNum" sz="quarter" idx="5"/>
          </p:nvPr>
        </p:nvSpPr>
        <p:spPr>
          <a:noFill/>
        </p:spPr>
        <p:txBody>
          <a:bodyPr/>
          <a:lstStyle/>
          <a:p>
            <a:fld id="{301D962E-8F10-439E-A989-E0C4ACB7CB5B}" type="slidenum">
              <a:rPr lang="en-US" smtClean="0"/>
              <a:pPr/>
              <a:t>55</a:t>
            </a:fld>
            <a:endParaRPr lang="en-US"/>
          </a:p>
        </p:txBody>
      </p:sp>
      <p:sp>
        <p:nvSpPr>
          <p:cNvPr id="187395" name="Rectangle 2"/>
          <p:cNvSpPr>
            <a:spLocks noGrp="1" noRot="1" noChangeAspect="1" noChangeArrowheads="1" noTextEdit="1"/>
          </p:cNvSpPr>
          <p:nvPr>
            <p:ph type="sldImg"/>
          </p:nvPr>
        </p:nvSpPr>
        <p:spPr>
          <a:xfrm>
            <a:off x="1398588" y="582613"/>
            <a:ext cx="4060825" cy="3044825"/>
          </a:xfrm>
          <a:ln/>
        </p:spPr>
      </p:sp>
      <p:sp>
        <p:nvSpPr>
          <p:cNvPr id="18739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93874368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3"/>
          <p:cNvSpPr>
            <a:spLocks noGrp="1" noChangeArrowheads="1"/>
          </p:cNvSpPr>
          <p:nvPr>
            <p:ph type="sldNum" sz="quarter" idx="5"/>
          </p:nvPr>
        </p:nvSpPr>
        <p:spPr>
          <a:noFill/>
        </p:spPr>
        <p:txBody>
          <a:bodyPr/>
          <a:lstStyle/>
          <a:p>
            <a:fld id="{3B06D1D6-8671-4140-882F-04046151C2CA}" type="slidenum">
              <a:rPr lang="en-US" smtClean="0"/>
              <a:pPr/>
              <a:t>56</a:t>
            </a:fld>
            <a:endParaRPr lang="en-US"/>
          </a:p>
        </p:txBody>
      </p:sp>
      <p:sp>
        <p:nvSpPr>
          <p:cNvPr id="190467" name="Rectangle 2"/>
          <p:cNvSpPr>
            <a:spLocks noGrp="1" noRot="1" noChangeAspect="1" noChangeArrowheads="1" noTextEdit="1"/>
          </p:cNvSpPr>
          <p:nvPr>
            <p:ph type="sldImg"/>
          </p:nvPr>
        </p:nvSpPr>
        <p:spPr>
          <a:xfrm>
            <a:off x="1398588" y="582613"/>
            <a:ext cx="4060825" cy="3044825"/>
          </a:xfrm>
          <a:ln/>
        </p:spPr>
      </p:sp>
      <p:sp>
        <p:nvSpPr>
          <p:cNvPr id="19046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2648957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7BD48BF7-67C9-4D2B-8533-562F395A7E7A}" type="slidenum">
              <a:rPr lang="en-US" altLang="en-US" sz="1000" smtClean="0"/>
              <a:pPr>
                <a:lnSpc>
                  <a:spcPct val="100000"/>
                </a:lnSpc>
                <a:spcBef>
                  <a:spcPct val="0"/>
                </a:spcBef>
                <a:buClrTx/>
                <a:buSzTx/>
                <a:buFontTx/>
                <a:buNone/>
              </a:pPr>
              <a:t>57</a:t>
            </a:fld>
            <a:endParaRPr lang="en-US" altLang="en-US" sz="1000"/>
          </a:p>
        </p:txBody>
      </p:sp>
      <p:sp>
        <p:nvSpPr>
          <p:cNvPr id="10243" name="Rectangle 2"/>
          <p:cNvSpPr>
            <a:spLocks noGrp="1" noRot="1" noChangeAspect="1" noChangeArrowheads="1" noTextEdit="1"/>
          </p:cNvSpPr>
          <p:nvPr>
            <p:ph type="sldImg"/>
          </p:nvPr>
        </p:nvSpPr>
        <p:spPr>
          <a:xfrm>
            <a:off x="1398588" y="582613"/>
            <a:ext cx="4060825" cy="3044825"/>
          </a:xfrm>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17834590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txBox="1">
            <a:spLocks noGrp="1" noChangeArrowheads="1"/>
          </p:cNvSpPr>
          <p:nvPr/>
        </p:nvSpPr>
        <p:spPr bwMode="auto">
          <a:xfrm>
            <a:off x="3102125" y="9059539"/>
            <a:ext cx="693177" cy="247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1" tIns="46564" rIns="45951" bIns="46564"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a:lnSpc>
                <a:spcPct val="100000"/>
              </a:lnSpc>
              <a:spcBef>
                <a:spcPct val="0"/>
              </a:spcBef>
              <a:buClrTx/>
              <a:buSzTx/>
              <a:buFontTx/>
              <a:buNone/>
            </a:pPr>
            <a:fld id="{8EB6DB68-8936-42B3-800D-27C531B7ADDD}" type="slidenum">
              <a:rPr lang="en-US" altLang="en-US" sz="1000">
                <a:solidFill>
                  <a:srgbClr val="000000"/>
                </a:solidFill>
              </a:rPr>
              <a:pPr algn="ctr">
                <a:lnSpc>
                  <a:spcPct val="100000"/>
                </a:lnSpc>
                <a:spcBef>
                  <a:spcPct val="0"/>
                </a:spcBef>
                <a:buClrTx/>
                <a:buSzTx/>
                <a:buFontTx/>
                <a:buNone/>
              </a:pPr>
              <a:t>58</a:t>
            </a:fld>
            <a:endParaRPr lang="en-US" altLang="en-US" sz="1000">
              <a:solidFill>
                <a:srgbClr val="000000"/>
              </a:solidFill>
            </a:endParaRPr>
          </a:p>
        </p:txBody>
      </p:sp>
      <p:sp>
        <p:nvSpPr>
          <p:cNvPr id="6147" name="Rectangle 2"/>
          <p:cNvSpPr>
            <a:spLocks noGrp="1" noRot="1" noChangeAspect="1" noChangeArrowheads="1" noTextEdit="1"/>
          </p:cNvSpPr>
          <p:nvPr>
            <p:ph type="sldImg"/>
          </p:nvPr>
        </p:nvSpPr>
        <p:spPr>
          <a:xfrm>
            <a:off x="1398588" y="582613"/>
            <a:ext cx="4060825" cy="3044825"/>
          </a:xfrm>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30" tIns="46130" rIns="46130" bIns="46130"/>
          <a:lstStyle/>
          <a:p>
            <a:endParaRPr lang="en-US" altLang="en-US">
              <a:latin typeface="Arial" panose="020B0604020202020204" pitchFamily="34" charset="0"/>
            </a:endParaRPr>
          </a:p>
        </p:txBody>
      </p:sp>
    </p:spTree>
    <p:extLst>
      <p:ext uri="{BB962C8B-B14F-4D97-AF65-F5344CB8AC3E}">
        <p14:creationId xmlns:p14="http://schemas.microsoft.com/office/powerpoint/2010/main" val="316000015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txBox="1">
            <a:spLocks noGrp="1" noChangeArrowheads="1"/>
          </p:cNvSpPr>
          <p:nvPr/>
        </p:nvSpPr>
        <p:spPr bwMode="auto">
          <a:xfrm>
            <a:off x="3102125" y="9059539"/>
            <a:ext cx="693177" cy="247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1" tIns="46564" rIns="45951" bIns="46564"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a:lnSpc>
                <a:spcPct val="100000"/>
              </a:lnSpc>
              <a:spcBef>
                <a:spcPct val="0"/>
              </a:spcBef>
              <a:buClrTx/>
              <a:buSzTx/>
              <a:buFontTx/>
              <a:buNone/>
            </a:pPr>
            <a:fld id="{8EB6DB68-8936-42B3-800D-27C531B7ADDD}" type="slidenum">
              <a:rPr lang="en-US" altLang="en-US" sz="1000">
                <a:solidFill>
                  <a:srgbClr val="000000"/>
                </a:solidFill>
              </a:rPr>
              <a:pPr algn="ctr">
                <a:lnSpc>
                  <a:spcPct val="100000"/>
                </a:lnSpc>
                <a:spcBef>
                  <a:spcPct val="0"/>
                </a:spcBef>
                <a:buClrTx/>
                <a:buSzTx/>
                <a:buFontTx/>
                <a:buNone/>
              </a:pPr>
              <a:t>59</a:t>
            </a:fld>
            <a:endParaRPr lang="en-US" altLang="en-US" sz="1000">
              <a:solidFill>
                <a:srgbClr val="000000"/>
              </a:solidFill>
            </a:endParaRPr>
          </a:p>
        </p:txBody>
      </p:sp>
      <p:sp>
        <p:nvSpPr>
          <p:cNvPr id="6147" name="Rectangle 2"/>
          <p:cNvSpPr>
            <a:spLocks noGrp="1" noRot="1" noChangeAspect="1" noChangeArrowheads="1" noTextEdit="1"/>
          </p:cNvSpPr>
          <p:nvPr>
            <p:ph type="sldImg"/>
          </p:nvPr>
        </p:nvSpPr>
        <p:spPr>
          <a:xfrm>
            <a:off x="1398588" y="582613"/>
            <a:ext cx="4060825" cy="3044825"/>
          </a:xfrm>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30" tIns="46130" rIns="46130" bIns="46130"/>
          <a:lstStyle/>
          <a:p>
            <a:endParaRPr lang="en-US" altLang="en-US">
              <a:latin typeface="Arial" panose="020B0604020202020204" pitchFamily="34" charset="0"/>
            </a:endParaRPr>
          </a:p>
        </p:txBody>
      </p:sp>
    </p:spTree>
    <p:extLst>
      <p:ext uri="{BB962C8B-B14F-4D97-AF65-F5344CB8AC3E}">
        <p14:creationId xmlns:p14="http://schemas.microsoft.com/office/powerpoint/2010/main" val="324734484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1116013" y="698500"/>
            <a:ext cx="4649787" cy="3486150"/>
          </a:xfrm>
          <a:ln/>
        </p:spPr>
      </p:sp>
      <p:sp>
        <p:nvSpPr>
          <p:cNvPr id="69635" name="Rectangle 3"/>
          <p:cNvSpPr>
            <a:spLocks noGrp="1" noChangeArrowheads="1"/>
          </p:cNvSpPr>
          <p:nvPr>
            <p:ph type="body" idx="1"/>
          </p:nvPr>
        </p:nvSpPr>
        <p:spPr>
          <a:xfrm>
            <a:off x="688494" y="4416108"/>
            <a:ext cx="5504826" cy="418242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4235467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p:cNvSpPr>
            <a:spLocks noGrp="1" noRot="1" noChangeAspect="1" noTextEdit="1"/>
          </p:cNvSpPr>
          <p:nvPr>
            <p:ph type="sldImg"/>
          </p:nvPr>
        </p:nvSpPr>
        <p:spPr bwMode="auto">
          <a:xfrm>
            <a:off x="1087438" y="700088"/>
            <a:ext cx="4672012" cy="3503612"/>
          </a:xfrm>
          <a:prstGeom prst="rect">
            <a:avLst/>
          </a:prstGeom>
          <a:noFill/>
          <a:ln w="12700">
            <a:solidFill>
              <a:srgbClr val="000000"/>
            </a:solidFill>
            <a:miter lim="800000"/>
            <a:headEnd/>
            <a:tailEnd/>
          </a:ln>
        </p:spPr>
      </p:sp>
      <p:sp>
        <p:nvSpPr>
          <p:cNvPr id="273411" name="Notes Placeholder 2"/>
          <p:cNvSpPr>
            <a:spLocks noGrp="1"/>
          </p:cNvSpPr>
          <p:nvPr>
            <p:ph type="body" idx="1"/>
          </p:nvPr>
        </p:nvSpPr>
        <p:spPr bwMode="auto">
          <a:xfrm>
            <a:off x="684713" y="4438879"/>
            <a:ext cx="5477705" cy="4205590"/>
          </a:xfrm>
          <a:prstGeom prst="rect">
            <a:avLst/>
          </a:prstGeom>
          <a:noFill/>
          <a:ln>
            <a:miter lim="800000"/>
            <a:headEnd/>
            <a:tailEnd/>
          </a:ln>
        </p:spPr>
        <p:txBody>
          <a:bodyPr lIns="91202" tIns="45601" rIns="91202" bIns="45601"/>
          <a:lstStyle/>
          <a:p>
            <a:endParaRPr lang="en-US"/>
          </a:p>
        </p:txBody>
      </p:sp>
    </p:spTree>
    <p:extLst>
      <p:ext uri="{BB962C8B-B14F-4D97-AF65-F5344CB8AC3E}">
        <p14:creationId xmlns:p14="http://schemas.microsoft.com/office/powerpoint/2010/main" val="365431284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3"/>
          <p:cNvSpPr>
            <a:spLocks noGrp="1" noChangeArrowheads="1"/>
          </p:cNvSpPr>
          <p:nvPr>
            <p:ph type="sldNum" sz="quarter" idx="5"/>
          </p:nvPr>
        </p:nvSpPr>
        <p:spPr>
          <a:noFill/>
        </p:spPr>
        <p:txBody>
          <a:bodyPr/>
          <a:lstStyle/>
          <a:p>
            <a:fld id="{396C9B30-D107-403C-A42F-D2CD126A183D}" type="slidenum">
              <a:rPr lang="en-US" smtClean="0"/>
              <a:pPr/>
              <a:t>61</a:t>
            </a:fld>
            <a:endParaRPr lang="en-US"/>
          </a:p>
        </p:txBody>
      </p:sp>
      <p:sp>
        <p:nvSpPr>
          <p:cNvPr id="151555" name="Rectangle 2"/>
          <p:cNvSpPr>
            <a:spLocks noGrp="1" noRot="1" noChangeAspect="1" noChangeArrowheads="1" noTextEdit="1"/>
          </p:cNvSpPr>
          <p:nvPr>
            <p:ph type="sldImg"/>
          </p:nvPr>
        </p:nvSpPr>
        <p:spPr>
          <a:xfrm>
            <a:off x="1398588" y="582613"/>
            <a:ext cx="4060825" cy="3044825"/>
          </a:xfrm>
          <a:ln/>
        </p:spPr>
      </p:sp>
      <p:sp>
        <p:nvSpPr>
          <p:cNvPr id="15155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22814775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085167" y="9046822"/>
            <a:ext cx="690779" cy="247989"/>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62</a:t>
            </a:fld>
            <a:endParaRPr lang="en-US" sz="1000"/>
          </a:p>
        </p:txBody>
      </p:sp>
      <p:sp>
        <p:nvSpPr>
          <p:cNvPr id="153603" name="Rectangle 2"/>
          <p:cNvSpPr>
            <a:spLocks noGrp="1" noRot="1" noChangeAspect="1" noChangeArrowheads="1" noTextEdit="1"/>
          </p:cNvSpPr>
          <p:nvPr>
            <p:ph type="sldImg"/>
          </p:nvPr>
        </p:nvSpPr>
        <p:spPr>
          <a:xfrm>
            <a:off x="1398588" y="582613"/>
            <a:ext cx="4060825" cy="3044825"/>
          </a:xfrm>
          <a:ln/>
        </p:spPr>
      </p:sp>
      <p:sp>
        <p:nvSpPr>
          <p:cNvPr id="153604" name="Rectangle 3"/>
          <p:cNvSpPr>
            <a:spLocks noGrp="1" noChangeArrowheads="1"/>
          </p:cNvSpPr>
          <p:nvPr>
            <p:ph type="body" idx="1"/>
          </p:nvPr>
        </p:nvSpPr>
        <p:spPr>
          <a:noFill/>
          <a:ln/>
        </p:spPr>
        <p:txBody>
          <a:bodyPr lIns="46056" tIns="46056" rIns="46056" bIns="46056"/>
          <a:lstStyle/>
          <a:p>
            <a:endParaRPr lang="en-US"/>
          </a:p>
        </p:txBody>
      </p:sp>
    </p:spTree>
    <p:extLst>
      <p:ext uri="{BB962C8B-B14F-4D97-AF65-F5344CB8AC3E}">
        <p14:creationId xmlns:p14="http://schemas.microsoft.com/office/powerpoint/2010/main" val="222443927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
          <p:cNvSpPr>
            <a:spLocks noGrp="1" noChangeArrowheads="1"/>
          </p:cNvSpPr>
          <p:nvPr>
            <p:ph type="sldNum" sz="quarter" idx="5"/>
          </p:nvPr>
        </p:nvSpPr>
        <p:spPr>
          <a:noFill/>
        </p:spPr>
        <p:txBody>
          <a:bodyPr/>
          <a:lstStyle/>
          <a:p>
            <a:fld id="{C577A771-F876-4171-95F0-B7487A835CDC}" type="slidenum">
              <a:rPr lang="en-US" smtClean="0"/>
              <a:pPr/>
              <a:t>63</a:t>
            </a:fld>
            <a:endParaRPr lang="en-US"/>
          </a:p>
        </p:txBody>
      </p:sp>
      <p:sp>
        <p:nvSpPr>
          <p:cNvPr id="154627" name="Rectangle 2"/>
          <p:cNvSpPr>
            <a:spLocks noGrp="1" noRot="1" noChangeAspect="1" noChangeArrowheads="1" noTextEdit="1"/>
          </p:cNvSpPr>
          <p:nvPr>
            <p:ph type="sldImg"/>
          </p:nvPr>
        </p:nvSpPr>
        <p:spPr>
          <a:xfrm>
            <a:off x="1398588" y="582613"/>
            <a:ext cx="4060825" cy="3044825"/>
          </a:xfrm>
          <a:ln/>
        </p:spPr>
      </p:sp>
      <p:sp>
        <p:nvSpPr>
          <p:cNvPr id="15462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96526238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
          <p:cNvSpPr>
            <a:spLocks noGrp="1" noChangeArrowheads="1"/>
          </p:cNvSpPr>
          <p:nvPr>
            <p:ph type="sldNum" sz="quarter" idx="5"/>
          </p:nvPr>
        </p:nvSpPr>
        <p:spPr>
          <a:noFill/>
        </p:spPr>
        <p:txBody>
          <a:bodyPr/>
          <a:lstStyle/>
          <a:p>
            <a:fld id="{C577A771-F876-4171-95F0-B7487A835CDC}" type="slidenum">
              <a:rPr lang="en-US" smtClean="0"/>
              <a:pPr/>
              <a:t>64</a:t>
            </a:fld>
            <a:endParaRPr lang="en-US"/>
          </a:p>
        </p:txBody>
      </p:sp>
      <p:sp>
        <p:nvSpPr>
          <p:cNvPr id="154627" name="Rectangle 2"/>
          <p:cNvSpPr>
            <a:spLocks noGrp="1" noRot="1" noChangeAspect="1" noChangeArrowheads="1" noTextEdit="1"/>
          </p:cNvSpPr>
          <p:nvPr>
            <p:ph type="sldImg"/>
          </p:nvPr>
        </p:nvSpPr>
        <p:spPr>
          <a:xfrm>
            <a:off x="1398588" y="582613"/>
            <a:ext cx="4060825" cy="3044825"/>
          </a:xfrm>
          <a:ln/>
        </p:spPr>
      </p:sp>
      <p:sp>
        <p:nvSpPr>
          <p:cNvPr id="15462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85196389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3"/>
          <p:cNvSpPr>
            <a:spLocks noGrp="1" noChangeArrowheads="1"/>
          </p:cNvSpPr>
          <p:nvPr>
            <p:ph type="sldNum" sz="quarter" idx="5"/>
          </p:nvPr>
        </p:nvSpPr>
        <p:spPr>
          <a:xfrm>
            <a:off x="3212654" y="8988117"/>
            <a:ext cx="719323" cy="246380"/>
          </a:xfrm>
          <a:noFill/>
        </p:spPr>
        <p:txBody>
          <a:bodyPr/>
          <a:lstStyle/>
          <a:p>
            <a:fld id="{D0D84C73-9606-46E6-9550-423BDB710760}" type="slidenum">
              <a:rPr lang="en-US" smtClean="0"/>
              <a:pPr/>
              <a:t>65</a:t>
            </a:fld>
            <a:endParaRPr lang="en-US"/>
          </a:p>
        </p:txBody>
      </p:sp>
      <p:sp>
        <p:nvSpPr>
          <p:cNvPr id="148483" name="Rectangle 2"/>
          <p:cNvSpPr>
            <a:spLocks noGrp="1" noRot="1" noChangeAspect="1" noChangeArrowheads="1" noTextEdit="1"/>
          </p:cNvSpPr>
          <p:nvPr>
            <p:ph type="sldImg"/>
          </p:nvPr>
        </p:nvSpPr>
        <p:spPr>
          <a:xfrm>
            <a:off x="1398588" y="582613"/>
            <a:ext cx="4060825" cy="3044825"/>
          </a:xfrm>
          <a:ln/>
        </p:spPr>
      </p:sp>
      <p:sp>
        <p:nvSpPr>
          <p:cNvPr id="14848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5689294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8" cy="247989"/>
          </a:xfrm>
        </p:spPr>
        <p:txBody>
          <a:bodyPr/>
          <a:lstStyle/>
          <a:p>
            <a:pPr>
              <a:defRPr/>
            </a:pPr>
            <a:fld id="{938F789B-0BA8-4A49-AFC3-8C639E029E1C}" type="slidenum">
              <a:rPr lang="en-US" smtClean="0"/>
              <a:pPr>
                <a:defRPr/>
              </a:pPr>
              <a:t>66</a:t>
            </a:fld>
            <a:endParaRPr lang="en-US"/>
          </a:p>
        </p:txBody>
      </p:sp>
      <p:sp>
        <p:nvSpPr>
          <p:cNvPr id="266243" name="Rectangle 2"/>
          <p:cNvSpPr>
            <a:spLocks noGrp="1" noRot="1" noChangeAspect="1" noChangeArrowheads="1" noTextEdit="1"/>
          </p:cNvSpPr>
          <p:nvPr>
            <p:ph type="sldImg"/>
          </p:nvPr>
        </p:nvSpPr>
        <p:spPr>
          <a:xfrm>
            <a:off x="1398588" y="582613"/>
            <a:ext cx="4060825" cy="3044825"/>
          </a:xfrm>
          <a:ln/>
        </p:spPr>
      </p:sp>
      <p:sp>
        <p:nvSpPr>
          <p:cNvPr id="26624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6023877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a:xfrm>
            <a:off x="3090766" y="9000412"/>
            <a:ext cx="692032" cy="246717"/>
          </a:xfrm>
        </p:spPr>
        <p:txBody>
          <a:bodyPr/>
          <a:lstStyle/>
          <a:p>
            <a:pPr>
              <a:defRPr/>
            </a:pPr>
            <a:fld id="{B70BCC09-4ABA-4E3E-8ED2-5282800C71F0}" type="slidenum">
              <a:rPr lang="en-US" smtClean="0"/>
              <a:pPr>
                <a:defRPr/>
              </a:pPr>
              <a:t>67</a:t>
            </a:fld>
            <a:endParaRPr lang="en-US"/>
          </a:p>
        </p:txBody>
      </p:sp>
      <p:sp>
        <p:nvSpPr>
          <p:cNvPr id="161795" name="Rectangle 2"/>
          <p:cNvSpPr>
            <a:spLocks noGrp="1" noRot="1" noChangeAspect="1" noChangeArrowheads="1" noTextEdit="1"/>
          </p:cNvSpPr>
          <p:nvPr>
            <p:ph type="sldImg"/>
          </p:nvPr>
        </p:nvSpPr>
        <p:spPr>
          <a:xfrm>
            <a:off x="1398588" y="582613"/>
            <a:ext cx="4060825" cy="3044825"/>
          </a:xfrm>
          <a:ln/>
        </p:spPr>
      </p:sp>
      <p:sp>
        <p:nvSpPr>
          <p:cNvPr id="16179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02372970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
          <p:cNvSpPr>
            <a:spLocks noGrp="1" noChangeArrowheads="1"/>
          </p:cNvSpPr>
          <p:nvPr>
            <p:ph type="sldNum" sz="quarter" idx="5"/>
          </p:nvPr>
        </p:nvSpPr>
        <p:spPr>
          <a:xfrm>
            <a:off x="3090766" y="9000412"/>
            <a:ext cx="692032" cy="246717"/>
          </a:xfrm>
        </p:spPr>
        <p:txBody>
          <a:bodyPr/>
          <a:lstStyle/>
          <a:p>
            <a:pPr>
              <a:defRPr/>
            </a:pPr>
            <a:fld id="{922E83D1-EE4F-414B-BA5F-15D01CA178D1}" type="slidenum">
              <a:rPr lang="en-US" smtClean="0"/>
              <a:pPr>
                <a:defRPr/>
              </a:pPr>
              <a:t>68</a:t>
            </a:fld>
            <a:endParaRPr lang="en-US"/>
          </a:p>
        </p:txBody>
      </p:sp>
      <p:sp>
        <p:nvSpPr>
          <p:cNvPr id="162819" name="Rectangle 2"/>
          <p:cNvSpPr>
            <a:spLocks noGrp="1" noRot="1" noChangeAspect="1" noChangeArrowheads="1" noTextEdit="1"/>
          </p:cNvSpPr>
          <p:nvPr>
            <p:ph type="sldImg"/>
          </p:nvPr>
        </p:nvSpPr>
        <p:spPr>
          <a:xfrm>
            <a:off x="1398588" y="582613"/>
            <a:ext cx="4060825" cy="3044825"/>
          </a:xfrm>
          <a:ln/>
        </p:spPr>
      </p:sp>
      <p:sp>
        <p:nvSpPr>
          <p:cNvPr id="16282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65351908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398588" y="582613"/>
            <a:ext cx="4060825" cy="3044825"/>
          </a:xfrm>
          <a:ln/>
        </p:spPr>
      </p:sp>
      <p:sp>
        <p:nvSpPr>
          <p:cNvPr id="58371"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75239106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99D03A5E-AD65-4374-B8B7-76AEFA446EE0}" type="slidenum">
              <a:rPr lang="en-US" sz="1000"/>
              <a:pPr algn="ctr" defTabSz="930275"/>
              <a:t>71</a:t>
            </a:fld>
            <a:endParaRPr lang="en-US" sz="1000"/>
          </a:p>
        </p:txBody>
      </p:sp>
      <p:sp>
        <p:nvSpPr>
          <p:cNvPr id="258051" name="Rectangle 2"/>
          <p:cNvSpPr>
            <a:spLocks noGrp="1" noRot="1" noChangeAspect="1" noChangeArrowheads="1" noTextEdit="1"/>
          </p:cNvSpPr>
          <p:nvPr>
            <p:ph type="sldImg"/>
          </p:nvPr>
        </p:nvSpPr>
        <p:spPr>
          <a:xfrm>
            <a:off x="1398588" y="582613"/>
            <a:ext cx="4060825" cy="3044825"/>
          </a:xfrm>
          <a:ln/>
        </p:spPr>
      </p:sp>
      <p:sp>
        <p:nvSpPr>
          <p:cNvPr id="25805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101421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Grp="1" noChangeArrowheads="1"/>
          </p:cNvSpPr>
          <p:nvPr>
            <p:ph type="sldNum" sz="quarter" idx="5"/>
          </p:nvPr>
        </p:nvSpPr>
        <p:spPr>
          <a:xfrm>
            <a:off x="3018099" y="8895078"/>
            <a:ext cx="675761" cy="246366"/>
          </a:xfrm>
        </p:spPr>
        <p:txBody>
          <a:bodyPr/>
          <a:lstStyle/>
          <a:p>
            <a:pPr defTabSz="909710">
              <a:defRPr/>
            </a:pPr>
            <a:fld id="{5858BD08-603D-48F8-9A20-C039EB7A66EE}" type="slidenum">
              <a:rPr lang="en-US" smtClean="0">
                <a:solidFill>
                  <a:srgbClr val="000000"/>
                </a:solidFill>
              </a:rPr>
              <a:pPr defTabSz="909710">
                <a:defRPr/>
              </a:pPr>
              <a:t>7</a:t>
            </a:fld>
            <a:endParaRPr lang="en-US" dirty="0">
              <a:solidFill>
                <a:srgbClr val="000000"/>
              </a:solidFill>
            </a:endParaRPr>
          </a:p>
        </p:txBody>
      </p:sp>
      <p:sp>
        <p:nvSpPr>
          <p:cNvPr id="223235" name="Rectangle 2"/>
          <p:cNvSpPr>
            <a:spLocks noGrp="1" noRot="1" noChangeAspect="1" noChangeArrowheads="1" noTextEdit="1"/>
          </p:cNvSpPr>
          <p:nvPr>
            <p:ph type="sldImg"/>
          </p:nvPr>
        </p:nvSpPr>
        <p:spPr>
          <a:xfrm>
            <a:off x="1398588" y="582613"/>
            <a:ext cx="4060825" cy="3044825"/>
          </a:xfrm>
          <a:ln/>
        </p:spPr>
      </p:sp>
      <p:sp>
        <p:nvSpPr>
          <p:cNvPr id="223236"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376384849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xfrm>
            <a:off x="1398588" y="582613"/>
            <a:ext cx="4060825" cy="3044825"/>
          </a:xfrm>
          <a:ln/>
        </p:spPr>
      </p:sp>
      <p:sp>
        <p:nvSpPr>
          <p:cNvPr id="259075"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77580836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xfrm>
            <a:off x="1398588" y="582613"/>
            <a:ext cx="4060825" cy="3044825"/>
          </a:xfrm>
          <a:ln/>
        </p:spPr>
      </p:sp>
      <p:sp>
        <p:nvSpPr>
          <p:cNvPr id="259075"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35172092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Rot="1" noChangeAspect="1" noChangeArrowheads="1" noTextEdit="1"/>
          </p:cNvSpPr>
          <p:nvPr>
            <p:ph type="sldImg"/>
          </p:nvPr>
        </p:nvSpPr>
        <p:spPr>
          <a:xfrm>
            <a:off x="1398588" y="582613"/>
            <a:ext cx="4060825" cy="3044825"/>
          </a:xfrm>
          <a:ln/>
        </p:spPr>
      </p:sp>
      <p:sp>
        <p:nvSpPr>
          <p:cNvPr id="268291"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02700526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xfrm>
            <a:off x="1398588" y="582613"/>
            <a:ext cx="4060825" cy="3044825"/>
          </a:xfrm>
          <a:ln/>
        </p:spPr>
      </p:sp>
      <p:sp>
        <p:nvSpPr>
          <p:cNvPr id="262147"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42342097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582613"/>
            <a:ext cx="4060825" cy="304482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1650308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8113" name="Slide Image Placeholder 1"/>
          <p:cNvSpPr>
            <a:spLocks noGrp="1" noRot="1" noChangeAspect="1"/>
          </p:cNvSpPr>
          <p:nvPr>
            <p:ph type="sldImg"/>
          </p:nvPr>
        </p:nvSpPr>
        <p:spPr>
          <a:xfrm>
            <a:off x="1398588" y="582613"/>
            <a:ext cx="4060825" cy="3044825"/>
          </a:xfrm>
          <a:ln/>
        </p:spPr>
      </p:sp>
      <p:sp>
        <p:nvSpPr>
          <p:cNvPr id="2" name="Notes Placeholder 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6161448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80</a:t>
            </a:fld>
            <a:endParaRPr lang="en-US"/>
          </a:p>
        </p:txBody>
      </p:sp>
      <p:sp>
        <p:nvSpPr>
          <p:cNvPr id="159747" name="Rectangle 2"/>
          <p:cNvSpPr>
            <a:spLocks noGrp="1" noRot="1" noChangeAspect="1" noChangeArrowheads="1" noTextEdit="1"/>
          </p:cNvSpPr>
          <p:nvPr>
            <p:ph type="sldImg"/>
          </p:nvPr>
        </p:nvSpPr>
        <p:spPr>
          <a:xfrm>
            <a:off x="1398588" y="582613"/>
            <a:ext cx="4060825" cy="3044825"/>
          </a:xfrm>
          <a:ln/>
        </p:spPr>
      </p:sp>
      <p:sp>
        <p:nvSpPr>
          <p:cNvPr id="15974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13590705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9697" name="Rectangle 3"/>
          <p:cNvSpPr txBox="1">
            <a:spLocks noGrp="1" noChangeArrowheads="1"/>
          </p:cNvSpPr>
          <p:nvPr/>
        </p:nvSpPr>
        <p:spPr bwMode="auto">
          <a:xfrm>
            <a:off x="3085794" y="9047163"/>
            <a:ext cx="689527" cy="247650"/>
          </a:xfrm>
          <a:prstGeom prst="rect">
            <a:avLst/>
          </a:prstGeom>
          <a:noFill/>
          <a:ln w="9525">
            <a:noFill/>
            <a:miter lim="800000"/>
            <a:headEnd/>
            <a:tailEnd/>
          </a:ln>
        </p:spPr>
        <p:txBody>
          <a:bodyPr lIns="45909" tIns="46522" rIns="45909" bIns="46522" anchor="b">
            <a:spAutoFit/>
          </a:bodyPr>
          <a:lstStyle/>
          <a:p>
            <a:pPr algn="ctr"/>
            <a:fld id="{ECB28993-AF64-42C9-8474-B3CB83825417}" type="slidenum">
              <a:rPr lang="en-US" sz="1000">
                <a:solidFill>
                  <a:srgbClr val="000000"/>
                </a:solidFill>
                <a:latin typeface="Times New Roman" pitchFamily="18" charset="0"/>
              </a:rPr>
              <a:pPr algn="ctr"/>
              <a:t>81</a:t>
            </a:fld>
            <a:endParaRPr lang="en-US" sz="1000" dirty="0">
              <a:solidFill>
                <a:srgbClr val="000000"/>
              </a:solidFill>
              <a:latin typeface="Times New Roman" pitchFamily="18" charset="0"/>
            </a:endParaRPr>
          </a:p>
        </p:txBody>
      </p:sp>
      <p:sp>
        <p:nvSpPr>
          <p:cNvPr id="1949698" name="Rectangle 2"/>
          <p:cNvSpPr>
            <a:spLocks noGrp="1" noRot="1" noChangeAspect="1" noChangeArrowheads="1" noTextEdit="1"/>
          </p:cNvSpPr>
          <p:nvPr>
            <p:ph type="sldImg"/>
          </p:nvPr>
        </p:nvSpPr>
        <p:spPr>
          <a:ln/>
        </p:spPr>
      </p:sp>
      <p:sp>
        <p:nvSpPr>
          <p:cNvPr id="1949699" name="Rectangle 3"/>
          <p:cNvSpPr>
            <a:spLocks noGrp="1" noChangeArrowheads="1"/>
          </p:cNvSpPr>
          <p:nvPr>
            <p:ph type="body" idx="1"/>
          </p:nvPr>
        </p:nvSpPr>
        <p:spPr>
          <a:noFill/>
          <a:ln/>
        </p:spPr>
        <p:txBody>
          <a:bodyPr/>
          <a:lstStyle/>
          <a:p>
            <a:pPr>
              <a:spcBef>
                <a:spcPct val="0"/>
              </a:spcBef>
            </a:pPr>
            <a:endParaRPr lang="en-US"/>
          </a:p>
        </p:txBody>
      </p:sp>
    </p:spTree>
    <p:extLst>
      <p:ext uri="{BB962C8B-B14F-4D97-AF65-F5344CB8AC3E}">
        <p14:creationId xmlns:p14="http://schemas.microsoft.com/office/powerpoint/2010/main" val="142791104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085168" y="9046823"/>
            <a:ext cx="690779" cy="247989"/>
          </a:xfrm>
        </p:spPr>
        <p:txBody>
          <a:bodyPr/>
          <a:lstStyle/>
          <a:p>
            <a:pPr>
              <a:defRPr/>
            </a:pPr>
            <a:fld id="{CD8EFDAD-DD28-475D-8809-5E3173A79418}" type="slidenum">
              <a:rPr lang="en-US" smtClean="0"/>
              <a:pPr>
                <a:defRPr/>
              </a:pPr>
              <a:t>82</a:t>
            </a:fld>
            <a:endParaRPr lang="en-US"/>
          </a:p>
        </p:txBody>
      </p:sp>
      <p:sp>
        <p:nvSpPr>
          <p:cNvPr id="215043" name="Rectangle 2"/>
          <p:cNvSpPr>
            <a:spLocks noGrp="1" noRot="1" noChangeAspect="1" noChangeArrowheads="1" noTextEdit="1"/>
          </p:cNvSpPr>
          <p:nvPr>
            <p:ph type="sldImg"/>
          </p:nvPr>
        </p:nvSpPr>
        <p:spPr>
          <a:xfrm>
            <a:off x="1398588" y="582613"/>
            <a:ext cx="4060825" cy="3044825"/>
          </a:xfrm>
          <a:ln/>
        </p:spPr>
      </p:sp>
      <p:sp>
        <p:nvSpPr>
          <p:cNvPr id="21504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71223611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085168" y="9046825"/>
            <a:ext cx="690778" cy="247989"/>
          </a:xfrm>
        </p:spPr>
        <p:txBody>
          <a:bodyPr/>
          <a:lstStyle/>
          <a:p>
            <a:pPr>
              <a:defRPr/>
            </a:pPr>
            <a:fld id="{205DA8A8-5777-4FA2-8084-FB24BA0FA918}" type="slidenum">
              <a:rPr lang="en-US" smtClean="0">
                <a:solidFill>
                  <a:srgbClr val="000000"/>
                </a:solidFill>
              </a:rPr>
              <a:pPr>
                <a:defRPr/>
              </a:pPr>
              <a:t>84</a:t>
            </a:fld>
            <a:endParaRPr lang="en-US">
              <a:solidFill>
                <a:srgbClr val="000000"/>
              </a:solidFill>
            </a:endParaRPr>
          </a:p>
        </p:txBody>
      </p:sp>
      <p:sp>
        <p:nvSpPr>
          <p:cNvPr id="208899" name="Rectangle 4"/>
          <p:cNvSpPr>
            <a:spLocks noGrp="1" noRot="1" noChangeAspect="1" noChangeArrowheads="1" noTextEdit="1"/>
          </p:cNvSpPr>
          <p:nvPr>
            <p:ph type="sldImg"/>
          </p:nvPr>
        </p:nvSpPr>
        <p:spPr>
          <a:xfrm>
            <a:off x="1398588" y="582613"/>
            <a:ext cx="4060825" cy="3044825"/>
          </a:xfrm>
          <a:ln/>
        </p:spPr>
      </p:sp>
      <p:sp>
        <p:nvSpPr>
          <p:cNvPr id="208900" name="Rectangle 5"/>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413186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8</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15191662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5325"/>
            <a:ext cx="4651375" cy="34877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85</a:t>
            </a:fld>
            <a:endParaRPr lang="en-US" noProof="0" dirty="0"/>
          </a:p>
        </p:txBody>
      </p:sp>
    </p:spTree>
    <p:extLst>
      <p:ext uri="{BB962C8B-B14F-4D97-AF65-F5344CB8AC3E}">
        <p14:creationId xmlns:p14="http://schemas.microsoft.com/office/powerpoint/2010/main" val="208214437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5325"/>
            <a:ext cx="4651375" cy="34877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86</a:t>
            </a:fld>
            <a:endParaRPr lang="en-US" noProof="0" dirty="0"/>
          </a:p>
        </p:txBody>
      </p:sp>
    </p:spTree>
    <p:extLst>
      <p:ext uri="{BB962C8B-B14F-4D97-AF65-F5344CB8AC3E}">
        <p14:creationId xmlns:p14="http://schemas.microsoft.com/office/powerpoint/2010/main" val="63185096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p:txBody>
          <a:bodyPr/>
          <a:lstStyle/>
          <a:p>
            <a:pPr>
              <a:defRPr/>
            </a:pPr>
            <a:fld id="{1A3C7605-3122-4090-8F86-E7A576852043}" type="slidenum">
              <a:rPr lang="en-US" smtClean="0"/>
              <a:pPr>
                <a:defRPr/>
              </a:pPr>
              <a:t>89</a:t>
            </a:fld>
            <a:endParaRPr lang="en-US"/>
          </a:p>
        </p:txBody>
      </p:sp>
      <p:sp>
        <p:nvSpPr>
          <p:cNvPr id="241667" name="Rectangle 2"/>
          <p:cNvSpPr>
            <a:spLocks noGrp="1" noRot="1" noChangeAspect="1" noChangeArrowheads="1" noTextEdit="1"/>
          </p:cNvSpPr>
          <p:nvPr>
            <p:ph type="sldImg"/>
          </p:nvPr>
        </p:nvSpPr>
        <p:spPr>
          <a:xfrm>
            <a:off x="1398588" y="582613"/>
            <a:ext cx="4060825" cy="3044825"/>
          </a:xfrm>
          <a:ln/>
        </p:spPr>
      </p:sp>
      <p:sp>
        <p:nvSpPr>
          <p:cNvPr id="24166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71287567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96507" y="9047163"/>
            <a:ext cx="691921" cy="247650"/>
          </a:xfrm>
        </p:spPr>
        <p:txBody>
          <a:bodyPr/>
          <a:lstStyle/>
          <a:p>
            <a:pPr defTabSz="928787">
              <a:defRPr/>
            </a:pPr>
            <a:fld id="{15A7F7DB-3A93-4CAB-8AF3-CD35918FB945}" type="slidenum">
              <a:rPr lang="en-US" smtClean="0"/>
              <a:pPr defTabSz="928787">
                <a:defRPr/>
              </a:pPr>
              <a:t>90</a:t>
            </a:fld>
            <a:endParaRPr lang="en-US" dirty="0"/>
          </a:p>
        </p:txBody>
      </p:sp>
      <p:sp>
        <p:nvSpPr>
          <p:cNvPr id="163843" name="Rectangle 2"/>
          <p:cNvSpPr>
            <a:spLocks noGrp="1" noRot="1" noChangeAspect="1" noChangeArrowheads="1" noTextEdit="1"/>
          </p:cNvSpPr>
          <p:nvPr>
            <p:ph type="sldImg"/>
          </p:nvPr>
        </p:nvSpPr>
        <p:spPr>
          <a:xfrm>
            <a:off x="1398588" y="582613"/>
            <a:ext cx="4060825" cy="3044825"/>
          </a:xfrm>
          <a:ln/>
        </p:spPr>
      </p:sp>
      <p:sp>
        <p:nvSpPr>
          <p:cNvPr id="163844"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70560923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91</a:t>
            </a:fld>
            <a:endParaRPr lang="en-US" sz="1000"/>
          </a:p>
        </p:txBody>
      </p:sp>
      <p:sp>
        <p:nvSpPr>
          <p:cNvPr id="135171" name="Rectangle 2"/>
          <p:cNvSpPr>
            <a:spLocks noGrp="1" noRot="1" noChangeAspect="1" noChangeArrowheads="1" noTextEdit="1"/>
          </p:cNvSpPr>
          <p:nvPr>
            <p:ph type="sldImg"/>
          </p:nvPr>
        </p:nvSpPr>
        <p:spPr>
          <a:xfrm>
            <a:off x="1398588" y="582613"/>
            <a:ext cx="4060825" cy="3044825"/>
          </a:xfrm>
          <a:ln/>
        </p:spPr>
      </p:sp>
      <p:sp>
        <p:nvSpPr>
          <p:cNvPr id="135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62673694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D72A459-2FEA-42C6-8384-EF158E7DF3FA}" type="slidenum">
              <a:rPr lang="en-US" altLang="en-US" sz="1200">
                <a:solidFill>
                  <a:srgbClr val="000000"/>
                </a:solidFill>
              </a:rPr>
              <a:pPr/>
              <a:t>92</a:t>
            </a:fld>
            <a:endParaRPr lang="en-US" altLang="en-US" sz="1200">
              <a:solidFill>
                <a:srgbClr val="000000"/>
              </a:solidFill>
            </a:endParaRPr>
          </a:p>
        </p:txBody>
      </p:sp>
      <p:sp>
        <p:nvSpPr>
          <p:cNvPr id="61443" name="Rectangle 2"/>
          <p:cNvSpPr>
            <a:spLocks noGrp="1" noRot="1" noChangeAspect="1" noChangeArrowheads="1" noTextEdit="1"/>
          </p:cNvSpPr>
          <p:nvPr>
            <p:ph type="sldImg"/>
          </p:nvPr>
        </p:nvSpPr>
        <p:spPr>
          <a:xfrm>
            <a:off x="1398588" y="582613"/>
            <a:ext cx="4060825" cy="3044825"/>
          </a:xfrm>
          <a:ln/>
        </p:spPr>
      </p:sp>
      <p:sp>
        <p:nvSpPr>
          <p:cNvPr id="61444"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17905137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94</a:t>
            </a:fld>
            <a:endParaRPr lang="en-US" sz="1000"/>
          </a:p>
        </p:txBody>
      </p:sp>
      <p:sp>
        <p:nvSpPr>
          <p:cNvPr id="135171" name="Rectangle 2"/>
          <p:cNvSpPr>
            <a:spLocks noGrp="1" noRot="1" noChangeAspect="1" noChangeArrowheads="1" noTextEdit="1"/>
          </p:cNvSpPr>
          <p:nvPr>
            <p:ph type="sldImg"/>
          </p:nvPr>
        </p:nvSpPr>
        <p:spPr>
          <a:xfrm>
            <a:off x="1398588" y="582613"/>
            <a:ext cx="4060825" cy="3044825"/>
          </a:xfrm>
          <a:ln/>
        </p:spPr>
      </p:sp>
      <p:sp>
        <p:nvSpPr>
          <p:cNvPr id="135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30552977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p:txBody>
          <a:bodyPr/>
          <a:lstStyle/>
          <a:p>
            <a:pPr defTabSz="930275">
              <a:defRPr/>
            </a:pPr>
            <a:fld id="{3711D1C8-0BB5-4546-B0DE-9FAB346B6C05}" type="slidenum">
              <a:rPr lang="en-US" smtClean="0">
                <a:solidFill>
                  <a:srgbClr val="000000"/>
                </a:solidFill>
              </a:rPr>
              <a:pPr defTabSz="930275">
                <a:defRPr/>
              </a:pPr>
              <a:t>95</a:t>
            </a:fld>
            <a:endParaRPr lang="en-US">
              <a:solidFill>
                <a:srgbClr val="000000"/>
              </a:solidFill>
            </a:endParaRPr>
          </a:p>
        </p:txBody>
      </p:sp>
      <p:sp>
        <p:nvSpPr>
          <p:cNvPr id="17411" name="Rectangle 2"/>
          <p:cNvSpPr>
            <a:spLocks noGrp="1" noRot="1" noChangeAspect="1" noChangeArrowheads="1" noTextEdit="1"/>
          </p:cNvSpPr>
          <p:nvPr>
            <p:ph type="sldImg"/>
          </p:nvPr>
        </p:nvSpPr>
        <p:spPr>
          <a:xfrm>
            <a:off x="1398588" y="582613"/>
            <a:ext cx="4060825" cy="3044825"/>
          </a:xfrm>
          <a:ln/>
        </p:spPr>
      </p:sp>
      <p:sp>
        <p:nvSpPr>
          <p:cNvPr id="1741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0310851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xfrm>
            <a:off x="1398588" y="582613"/>
            <a:ext cx="4060825" cy="3044825"/>
          </a:xfrm>
          <a:ln/>
        </p:spPr>
      </p:sp>
      <p:sp>
        <p:nvSpPr>
          <p:cNvPr id="16387" name="Rectangle 3"/>
          <p:cNvSpPr>
            <a:spLocks noGrp="1" noChangeArrowheads="1"/>
          </p:cNvSpPr>
          <p:nvPr>
            <p:ph type="body" idx="1"/>
          </p:nvPr>
        </p:nvSpPr>
        <p:spPr>
          <a:noFill/>
          <a:ln/>
        </p:spPr>
        <p:txBody>
          <a:bodyPr/>
          <a:lstStyle/>
          <a:p>
            <a:endParaRPr lang="en-US">
              <a:latin typeface="Arial" pitchFamily="34" charset="0"/>
            </a:endParaRPr>
          </a:p>
        </p:txBody>
      </p:sp>
    </p:spTree>
    <p:extLst>
      <p:ext uri="{BB962C8B-B14F-4D97-AF65-F5344CB8AC3E}">
        <p14:creationId xmlns:p14="http://schemas.microsoft.com/office/powerpoint/2010/main" val="287107962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noFill/>
        </p:spPr>
        <p:txBody>
          <a:bodyPr/>
          <a:lstStyle/>
          <a:p>
            <a:fld id="{37DBB4DD-D1D1-4CB0-B9E7-4B83CE30A292}" type="slidenum">
              <a:rPr lang="en-US">
                <a:solidFill>
                  <a:prstClr val="black"/>
                </a:solidFill>
              </a:rPr>
              <a:pPr/>
              <a:t>97</a:t>
            </a:fld>
            <a:endParaRPr lang="en-US">
              <a:solidFill>
                <a:prstClr val="black"/>
              </a:solidFill>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058087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9</a:t>
            </a:fld>
            <a:endParaRPr lang="en-US"/>
          </a:p>
        </p:txBody>
      </p:sp>
    </p:spTree>
    <p:extLst>
      <p:ext uri="{BB962C8B-B14F-4D97-AF65-F5344CB8AC3E}">
        <p14:creationId xmlns:p14="http://schemas.microsoft.com/office/powerpoint/2010/main" val="316004950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96507" y="9047163"/>
            <a:ext cx="691921" cy="247650"/>
          </a:xfrm>
        </p:spPr>
        <p:txBody>
          <a:bodyPr/>
          <a:lstStyle/>
          <a:p>
            <a:pPr defTabSz="928787">
              <a:defRPr/>
            </a:pPr>
            <a:fld id="{15A7F7DB-3A93-4CAB-8AF3-CD35918FB945}" type="slidenum">
              <a:rPr lang="en-US" smtClean="0"/>
              <a:pPr defTabSz="928787">
                <a:defRPr/>
              </a:pPr>
              <a:t>98</a:t>
            </a:fld>
            <a:endParaRPr lang="en-US" dirty="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78252250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96507" y="9047163"/>
            <a:ext cx="691921" cy="247650"/>
          </a:xfrm>
        </p:spPr>
        <p:txBody>
          <a:bodyPr/>
          <a:lstStyle/>
          <a:p>
            <a:pPr defTabSz="928787">
              <a:defRPr/>
            </a:pPr>
            <a:fld id="{15A7F7DB-3A93-4CAB-8AF3-CD35918FB945}" type="slidenum">
              <a:rPr lang="en-US" smtClean="0"/>
              <a:pPr defTabSz="928787">
                <a:defRPr/>
              </a:pPr>
              <a:t>99</a:t>
            </a:fld>
            <a:endParaRPr lang="en-US" dirty="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87551453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sldNum" sz="quarter" idx="5"/>
          </p:nvPr>
        </p:nvSpPr>
        <p:spPr/>
        <p:txBody>
          <a:bodyPr/>
          <a:lstStyle/>
          <a:p>
            <a:pPr defTabSz="930142">
              <a:defRPr/>
            </a:pPr>
            <a:fld id="{962B9D9B-83C3-4971-BCB2-172301EE09E3}" type="slidenum">
              <a:rPr lang="en-US" smtClean="0">
                <a:solidFill>
                  <a:srgbClr val="000000"/>
                </a:solidFill>
              </a:rPr>
              <a:pPr defTabSz="930142">
                <a:defRPr/>
              </a:pPr>
              <a:t>100</a:t>
            </a:fld>
            <a:endParaRPr lang="en-US" dirty="0">
              <a:solidFill>
                <a:srgbClr val="000000"/>
              </a:solidFill>
            </a:endParaRPr>
          </a:p>
        </p:txBody>
      </p:sp>
      <p:sp>
        <p:nvSpPr>
          <p:cNvPr id="22531" name="Rectangle 2"/>
          <p:cNvSpPr>
            <a:spLocks noGrp="1" noRot="1" noChangeAspect="1" noChangeArrowheads="1" noTextEdit="1"/>
          </p:cNvSpPr>
          <p:nvPr>
            <p:ph type="sldImg"/>
          </p:nvPr>
        </p:nvSpPr>
        <p:spPr>
          <a:xfrm>
            <a:off x="1371600" y="320675"/>
            <a:ext cx="4114800" cy="3086100"/>
          </a:xfrm>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398020272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sldNum" sz="quarter" idx="5"/>
          </p:nvPr>
        </p:nvSpPr>
        <p:spPr/>
        <p:txBody>
          <a:bodyPr/>
          <a:lstStyle/>
          <a:p>
            <a:pPr defTabSz="930142">
              <a:defRPr/>
            </a:pPr>
            <a:fld id="{0A90206F-1E34-43B5-9377-D01A35913966}" type="slidenum">
              <a:rPr lang="en-US" smtClean="0">
                <a:solidFill>
                  <a:srgbClr val="000000"/>
                </a:solidFill>
              </a:rPr>
              <a:pPr defTabSz="930142">
                <a:defRPr/>
              </a:pPr>
              <a:t>103</a:t>
            </a:fld>
            <a:endParaRPr lang="en-US" dirty="0">
              <a:solidFill>
                <a:srgbClr val="000000"/>
              </a:solidFill>
            </a:endParaRPr>
          </a:p>
        </p:txBody>
      </p:sp>
      <p:sp>
        <p:nvSpPr>
          <p:cNvPr id="16387" name="Rectangle 2"/>
          <p:cNvSpPr>
            <a:spLocks noGrp="1" noRot="1" noChangeAspect="1" noChangeArrowheads="1" noTextEdit="1"/>
          </p:cNvSpPr>
          <p:nvPr>
            <p:ph type="sldImg"/>
          </p:nvPr>
        </p:nvSpPr>
        <p:spPr>
          <a:xfrm>
            <a:off x="1371600" y="320675"/>
            <a:ext cx="4114800" cy="3086100"/>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131978005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sldNum" sz="quarter" idx="5"/>
          </p:nvPr>
        </p:nvSpPr>
        <p:spPr>
          <a:noFill/>
        </p:spPr>
        <p:txBody>
          <a:bodyPr/>
          <a:lstStyle/>
          <a:p>
            <a:pPr defTabSz="947867"/>
            <a:fld id="{5A2A7BB4-00DB-4919-A7C7-558F09B8FCA9}" type="slidenum">
              <a:rPr lang="en-US" smtClean="0"/>
              <a:pPr defTabSz="947867"/>
              <a:t>104</a:t>
            </a:fld>
            <a:endParaRPr lang="en-US" dirty="0"/>
          </a:p>
        </p:txBody>
      </p:sp>
      <p:sp>
        <p:nvSpPr>
          <p:cNvPr id="40963" name="Rectangle 2"/>
          <p:cNvSpPr>
            <a:spLocks noGrp="1" noRot="1" noChangeAspect="1" noChangeArrowheads="1" noTextEdit="1"/>
          </p:cNvSpPr>
          <p:nvPr>
            <p:ph type="sldImg"/>
          </p:nvPr>
        </p:nvSpPr>
        <p:spPr>
          <a:xfrm>
            <a:off x="1412875" y="325438"/>
            <a:ext cx="4184650" cy="3138487"/>
          </a:xfrm>
          <a:ln/>
        </p:spPr>
      </p:sp>
      <p:sp>
        <p:nvSpPr>
          <p:cNvPr id="40964"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91130339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105</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29114276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noFill/>
        </p:spPr>
        <p:txBody>
          <a:bodyPr/>
          <a:lstStyle/>
          <a:p>
            <a:fld id="{37DBB4DD-D1D1-4CB0-B9E7-4B83CE30A292}" type="slidenum">
              <a:rPr lang="en-US">
                <a:solidFill>
                  <a:prstClr val="black"/>
                </a:solidFill>
              </a:rPr>
              <a:pPr/>
              <a:t>106</a:t>
            </a:fld>
            <a:endParaRPr lang="en-US">
              <a:solidFill>
                <a:prstClr val="black"/>
              </a:solidFill>
            </a:endParaRPr>
          </a:p>
        </p:txBody>
      </p:sp>
      <p:sp>
        <p:nvSpPr>
          <p:cNvPr id="5123" name="Rectangle 2"/>
          <p:cNvSpPr>
            <a:spLocks noGrp="1" noRot="1" noChangeAspect="1" noChangeArrowheads="1" noTextEdit="1"/>
          </p:cNvSpPr>
          <p:nvPr>
            <p:ph type="sldImg"/>
          </p:nvPr>
        </p:nvSpPr>
        <p:spPr>
          <a:xfrm>
            <a:off x="1398588" y="582613"/>
            <a:ext cx="4060825" cy="3044825"/>
          </a:xfrm>
          <a:ln/>
        </p:spPr>
      </p:sp>
      <p:sp>
        <p:nvSpPr>
          <p:cNvPr id="512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48577308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4198202" y="6713812"/>
            <a:ext cx="938097" cy="247774"/>
          </a:xfrm>
          <a:prstGeom prst="rect">
            <a:avLst/>
          </a:prstGeom>
          <a:noFill/>
          <a:ln w="9525">
            <a:noFill/>
            <a:miter lim="800000"/>
            <a:headEnd/>
            <a:tailEnd/>
          </a:ln>
        </p:spPr>
        <p:txBody>
          <a:bodyPr lIns="45877" tIns="46489" rIns="45877" bIns="46489" anchor="b">
            <a:spAutoFit/>
          </a:bodyPr>
          <a:lstStyle/>
          <a:p>
            <a:pPr algn="ctr" defTabSz="928692"/>
            <a:fld id="{0D384969-57EF-47F2-8E1F-3213D4760988}" type="slidenum">
              <a:rPr lang="en-US" sz="1000"/>
              <a:pPr algn="ctr" defTabSz="928692"/>
              <a:t>107</a:t>
            </a:fld>
            <a:endParaRPr lang="en-US" sz="1000" dirty="0"/>
          </a:p>
        </p:txBody>
      </p:sp>
      <p:sp>
        <p:nvSpPr>
          <p:cNvPr id="164867" name="Rectangle 2"/>
          <p:cNvSpPr>
            <a:spLocks noGrp="1" noRot="1" noChangeAspect="1" noChangeArrowheads="1" noTextEdit="1"/>
          </p:cNvSpPr>
          <p:nvPr>
            <p:ph type="sldImg"/>
          </p:nvPr>
        </p:nvSpPr>
        <p:spPr>
          <a:xfrm>
            <a:off x="1398588" y="582613"/>
            <a:ext cx="4060825" cy="3044825"/>
          </a:xfrm>
          <a:ln/>
        </p:spPr>
      </p:sp>
      <p:sp>
        <p:nvSpPr>
          <p:cNvPr id="16486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86038940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108</a:t>
            </a:fld>
            <a:endParaRPr lang="en-US" sz="1000"/>
          </a:p>
        </p:txBody>
      </p:sp>
      <p:sp>
        <p:nvSpPr>
          <p:cNvPr id="135171" name="Rectangle 2"/>
          <p:cNvSpPr>
            <a:spLocks noGrp="1" noRot="1" noChangeAspect="1" noChangeArrowheads="1" noTextEdit="1"/>
          </p:cNvSpPr>
          <p:nvPr>
            <p:ph type="sldImg"/>
          </p:nvPr>
        </p:nvSpPr>
        <p:spPr>
          <a:xfrm>
            <a:off x="1398588" y="582613"/>
            <a:ext cx="4060825" cy="3044825"/>
          </a:xfrm>
          <a:ln/>
        </p:spPr>
      </p:sp>
      <p:sp>
        <p:nvSpPr>
          <p:cNvPr id="135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89069468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4198202" y="6713812"/>
            <a:ext cx="938097" cy="247774"/>
          </a:xfrm>
          <a:prstGeom prst="rect">
            <a:avLst/>
          </a:prstGeom>
          <a:noFill/>
          <a:ln w="9525">
            <a:noFill/>
            <a:miter lim="800000"/>
            <a:headEnd/>
            <a:tailEnd/>
          </a:ln>
        </p:spPr>
        <p:txBody>
          <a:bodyPr lIns="45877" tIns="46489" rIns="45877" bIns="46489" anchor="b">
            <a:spAutoFit/>
          </a:bodyPr>
          <a:lstStyle/>
          <a:p>
            <a:pPr algn="ctr" defTabSz="928692"/>
            <a:fld id="{0D384969-57EF-47F2-8E1F-3213D4760988}" type="slidenum">
              <a:rPr lang="en-US" sz="1000"/>
              <a:pPr algn="ctr" defTabSz="928692"/>
              <a:t>109</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8926410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5" name="Picture 1188" descr="Title Page bar_112409_1pm"/>
          <p:cNvPicPr>
            <a:picLocks noChangeAspect="1" noChangeArrowheads="1"/>
          </p:cNvPicPr>
          <p:nvPr userDrawn="1"/>
        </p:nvPicPr>
        <p:blipFill>
          <a:blip r:embed="rId2" cstate="print"/>
          <a:srcRect/>
          <a:stretch>
            <a:fillRect/>
          </a:stretch>
        </p:blipFill>
        <p:spPr bwMode="auto">
          <a:xfrm>
            <a:off x="0" y="268288"/>
            <a:ext cx="9144000" cy="1974850"/>
          </a:xfrm>
          <a:prstGeom prst="rect">
            <a:avLst/>
          </a:prstGeom>
          <a:noFill/>
          <a:ln w="9525">
            <a:noFill/>
            <a:miter lim="800000"/>
            <a:headEnd/>
            <a:tailEnd/>
          </a:ln>
        </p:spPr>
      </p:pic>
      <p:sp>
        <p:nvSpPr>
          <p:cNvPr id="6" name="Rectangle 1180"/>
          <p:cNvSpPr>
            <a:spLocks noChangeArrowheads="1"/>
          </p:cNvSpPr>
          <p:nvPr userDrawn="1"/>
        </p:nvSpPr>
        <p:spPr bwMode="auto">
          <a:xfrm>
            <a:off x="0" y="6556379"/>
            <a:ext cx="9144000" cy="301625"/>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7" name="Picture 1181"/>
          <p:cNvPicPr>
            <a:picLocks noChangeAspect="1" noChangeArrowheads="1"/>
          </p:cNvPicPr>
          <p:nvPr userDrawn="1"/>
        </p:nvPicPr>
        <p:blipFill>
          <a:blip r:embed="rId3" cstate="print"/>
          <a:srcRect/>
          <a:stretch>
            <a:fillRect/>
          </a:stretch>
        </p:blipFill>
        <p:spPr bwMode="auto">
          <a:xfrm>
            <a:off x="3051177" y="838200"/>
            <a:ext cx="3032125" cy="838200"/>
          </a:xfrm>
          <a:prstGeom prst="rect">
            <a:avLst/>
          </a:prstGeom>
          <a:noFill/>
          <a:ln w="9525">
            <a:noFill/>
            <a:miter lim="800000"/>
            <a:headEnd/>
            <a:tailEnd/>
          </a:ln>
        </p:spPr>
      </p:pic>
      <p:sp>
        <p:nvSpPr>
          <p:cNvPr id="81978" name="Rectangle 1082"/>
          <p:cNvSpPr>
            <a:spLocks noGrp="1" noChangeArrowheads="1"/>
          </p:cNvSpPr>
          <p:nvPr>
            <p:ph type="ctrTitle"/>
          </p:nvPr>
        </p:nvSpPr>
        <p:spPr bwMode="auto">
          <a:xfrm>
            <a:off x="685800" y="2979742"/>
            <a:ext cx="7772400" cy="649287"/>
          </a:xfrm>
          <a:ln algn="ctr"/>
        </p:spPr>
        <p:txBody>
          <a:bodyPr>
            <a:spAutoFit/>
          </a:bodyPr>
          <a:lstStyle>
            <a:lvl1pPr algn="ctr">
              <a:lnSpc>
                <a:spcPct val="85000"/>
              </a:lnSpc>
              <a:spcBef>
                <a:spcPct val="40000"/>
              </a:spcBef>
              <a:defRPr sz="4300" smtClean="0">
                <a:solidFill>
                  <a:schemeClr val="accent2"/>
                </a:solidFill>
              </a:defRPr>
            </a:lvl1pPr>
          </a:lstStyle>
          <a:p>
            <a:r>
              <a:rPr lang="en-US"/>
              <a:t>Click to edit Master title style</a:t>
            </a:r>
          </a:p>
        </p:txBody>
      </p:sp>
      <p:sp>
        <p:nvSpPr>
          <p:cNvPr id="81979" name="Rectangle 1083"/>
          <p:cNvSpPr>
            <a:spLocks noGrp="1" noChangeArrowheads="1"/>
          </p:cNvSpPr>
          <p:nvPr>
            <p:ph type="subTitle" idx="1"/>
          </p:nvPr>
        </p:nvSpPr>
        <p:spPr>
          <a:xfrm>
            <a:off x="668340" y="4867279"/>
            <a:ext cx="7807325"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a:t>12/01/09 - 9pm</a:t>
            </a:r>
          </a:p>
        </p:txBody>
      </p:sp>
      <p:sp>
        <p:nvSpPr>
          <p:cNvPr id="9" name="Rectangle 1185"/>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10" name="Rectangle 1189"/>
          <p:cNvSpPr>
            <a:spLocks noGrp="1" noChangeArrowheads="1"/>
          </p:cNvSpPr>
          <p:nvPr>
            <p:ph type="sldNum" sz="quarter" idx="12"/>
          </p:nvPr>
        </p:nvSpPr>
        <p:spPr/>
        <p:txBody>
          <a:bodyPr/>
          <a:lstStyle>
            <a:lvl1pPr>
              <a:defRPr>
                <a:solidFill>
                  <a:schemeClr val="bg1"/>
                </a:solidFill>
              </a:defRPr>
            </a:lvl1pPr>
          </a:lstStyle>
          <a:p>
            <a:pPr>
              <a:defRPr/>
            </a:pPr>
            <a:fld id="{1AA298A7-07D0-41F4-A57B-095D4458DCA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00BC345D-58F2-4414-BF4A-B7296ABFC7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CAFC86FA-B60D-423D-926C-A543DAD8D6A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1" y="90491"/>
            <a:ext cx="7400925" cy="860425"/>
          </a:xfrm>
        </p:spPr>
        <p:txBody>
          <a:bodyPr/>
          <a:lstStyle/>
          <a:p>
            <a:r>
              <a:rPr lang="en-US"/>
              <a:t>Click to edit Master title style</a:t>
            </a:r>
          </a:p>
        </p:txBody>
      </p:sp>
      <p:sp>
        <p:nvSpPr>
          <p:cNvPr id="3" name="Chart Placeholder 2"/>
          <p:cNvSpPr>
            <a:spLocks noGrp="1"/>
          </p:cNvSpPr>
          <p:nvPr>
            <p:ph type="chart" idx="1"/>
          </p:nvPr>
        </p:nvSpPr>
        <p:spPr>
          <a:xfrm>
            <a:off x="495300" y="1647829"/>
            <a:ext cx="8153400" cy="4652963"/>
          </a:xfrm>
        </p:spPr>
        <p:txBody>
          <a:bodyPr/>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213DCD5A-272D-460F-810D-8B44844B5B0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iagramm_Mas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6" name="Rechteck 5"/>
          <p:cNvSpPr/>
          <p:nvPr userDrawn="1"/>
        </p:nvSpPr>
        <p:spPr>
          <a:xfrm>
            <a:off x="7077430" y="1489148"/>
            <a:ext cx="1800000" cy="48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
        <p:nvSpPr>
          <p:cNvPr id="7" name="Rechteck 6"/>
          <p:cNvSpPr/>
          <p:nvPr userDrawn="1"/>
        </p:nvSpPr>
        <p:spPr>
          <a:xfrm>
            <a:off x="230400" y="1488000"/>
            <a:ext cx="6696000" cy="48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Tree>
    <p:custDataLst>
      <p:tags r:id="rId1"/>
    </p:custDataLst>
    <p:extLst>
      <p:ext uri="{BB962C8B-B14F-4D97-AF65-F5344CB8AC3E}">
        <p14:creationId xmlns:p14="http://schemas.microsoft.com/office/powerpoint/2010/main" val="1462315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6616" y="232326"/>
            <a:ext cx="8458200" cy="950976"/>
          </a:xfrm>
        </p:spPr>
        <p:txBody>
          <a:bodyPr/>
          <a:lstStyle/>
          <a:p>
            <a:r>
              <a:rPr lang="en-US" dirty="0"/>
              <a:t>Click to edit Master title style</a:t>
            </a:r>
          </a:p>
        </p:txBody>
      </p:sp>
      <p:sp>
        <p:nvSpPr>
          <p:cNvPr id="8"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9" name="Text Placeholder 12"/>
          <p:cNvSpPr>
            <a:spLocks noGrp="1"/>
          </p:cNvSpPr>
          <p:nvPr>
            <p:ph type="body" sz="quarter" idx="16" hasCustomPrompt="1"/>
          </p:nvPr>
        </p:nvSpPr>
        <p:spPr>
          <a:xfrm>
            <a:off x="1133856" y="6294780"/>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1055187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8F1D8FF3-5AB6-4EC6-BDC2-E6058C96F9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EAA4BFB2-9712-42D6-90C8-408268A1944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DB690DBB-527D-49DE-BE17-F2C090C1D3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8"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lvl1pPr>
              <a:defRPr/>
            </a:lvl1pPr>
          </a:lstStyle>
          <a:p>
            <a:pPr>
              <a:defRPr/>
            </a:pPr>
            <a:fld id="{9A7B4C8B-F8C1-4480-ADCB-1FB9116D9DE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103D1549-189B-430A-BC2E-B6FA9183E25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3"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79649112-2361-4913-9798-B6AEBB59A8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13E2EC06-222A-42D0-87E9-064A6BEAE8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C71FF8B8-F0F3-400C-8102-4AEACDC8D3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90115" name="Picture 109" descr="Text Page"/>
          <p:cNvPicPr>
            <a:picLocks noChangeAspect="1" noChangeArrowheads="1"/>
          </p:cNvPicPr>
          <p:nvPr/>
        </p:nvPicPr>
        <p:blipFill>
          <a:blip r:embed="rId16" cstate="print"/>
          <a:srcRect t="4605"/>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9"/>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0117" name="Rectangle 44"/>
          <p:cNvSpPr>
            <a:spLocks noGrp="1" noChangeArrowheads="1"/>
          </p:cNvSpPr>
          <p:nvPr>
            <p:ph type="title"/>
          </p:nvPr>
        </p:nvSpPr>
        <p:spPr bwMode="black">
          <a:xfrm>
            <a:off x="298451" y="90491"/>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a:t>Click to edit </a:t>
            </a:r>
            <a:br>
              <a:rPr lang="en-US"/>
            </a:br>
            <a:r>
              <a:rPr lang="en-US"/>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90119" name="Picture 102"/>
          <p:cNvPicPr>
            <a:picLocks noChangeAspect="1" noChangeArrowheads="1"/>
          </p:cNvPicPr>
          <p:nvPr/>
        </p:nvPicPr>
        <p:blipFill>
          <a:blip r:embed="rId17" cstate="print"/>
          <a:srcRect/>
          <a:stretch>
            <a:fillRect/>
          </a:stretch>
        </p:blipFill>
        <p:spPr bwMode="auto">
          <a:xfrm>
            <a:off x="7761289"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92"/>
            <a:ext cx="1352550" cy="11772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a:defRPr/>
            </a:pPr>
            <a:r>
              <a:rPr lang="en-US"/>
              <a:t>12/01/09 - 9pm</a:t>
            </a:r>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a:defRPr/>
            </a:pPr>
            <a:r>
              <a:rPr lang="en-US"/>
              <a:t>eSlide – P6466 – The Financial Crisis and the Future of the P/C</a:t>
            </a:r>
          </a:p>
        </p:txBody>
      </p:sp>
      <p:sp>
        <p:nvSpPr>
          <p:cNvPr id="1134" name="Rectangle 110"/>
          <p:cNvSpPr>
            <a:spLocks noGrp="1" noChangeArrowheads="1"/>
          </p:cNvSpPr>
          <p:nvPr>
            <p:ph type="sldNum" sz="quarter" idx="4"/>
          </p:nvPr>
        </p:nvSpPr>
        <p:spPr bwMode="auto">
          <a:xfrm>
            <a:off x="8601077" y="6656392"/>
            <a:ext cx="447675" cy="11772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a:defRPr/>
            </a:pPr>
            <a:fld id="{FF8B5C7A-7BED-4BF9-AD02-83F44DE0BE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37" r:id="rId1"/>
    <p:sldLayoutId id="2147485426" r:id="rId2"/>
    <p:sldLayoutId id="2147485427" r:id="rId3"/>
    <p:sldLayoutId id="2147485428" r:id="rId4"/>
    <p:sldLayoutId id="2147485429" r:id="rId5"/>
    <p:sldLayoutId id="2147485430" r:id="rId6"/>
    <p:sldLayoutId id="2147485431" r:id="rId7"/>
    <p:sldLayoutId id="2147485432" r:id="rId8"/>
    <p:sldLayoutId id="2147485433" r:id="rId9"/>
    <p:sldLayoutId id="2147485434" r:id="rId10"/>
    <p:sldLayoutId id="2147485435" r:id="rId11"/>
    <p:sldLayoutId id="2147485436" r:id="rId12"/>
    <p:sldLayoutId id="2147485444" r:id="rId13"/>
    <p:sldLayoutId id="2147485445" r:id="rId14"/>
  </p:sldLayoutIdLst>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xml"/><Relationship Id="rId1" Type="http://schemas.openxmlformats.org/officeDocument/2006/relationships/vmlDrawing" Target="../drawings/vmlDrawing7.vml"/><Relationship Id="rId6" Type="http://schemas.openxmlformats.org/officeDocument/2006/relationships/image" Target="../media/image11.emf"/><Relationship Id="rId5" Type="http://schemas.openxmlformats.org/officeDocument/2006/relationships/oleObject" Target="../embeddings/oleObject7.bin"/><Relationship Id="rId4"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92.xml"/><Relationship Id="rId1" Type="http://schemas.openxmlformats.org/officeDocument/2006/relationships/slideLayout" Target="../slideLayouts/slideLayout14.xml"/><Relationship Id="rId4" Type="http://schemas.openxmlformats.org/officeDocument/2006/relationships/chart" Target="../charts/chart11.xml"/></Relationships>
</file>

<file path=ppt/slides/_rels/slide101.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4.xml"/></Relationships>
</file>

<file path=ppt/slides/_rels/slide102.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4.xml"/></Relationships>
</file>

<file path=ppt/slides/_rels/slide10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93.xml"/><Relationship Id="rId1" Type="http://schemas.openxmlformats.org/officeDocument/2006/relationships/slideLayout" Target="../slideLayouts/slideLayout14.xml"/></Relationships>
</file>

<file path=ppt/slides/_rels/slide10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94.xml"/><Relationship Id="rId1" Type="http://schemas.openxmlformats.org/officeDocument/2006/relationships/slideLayout" Target="../slideLayouts/slideLayout14.xml"/></Relationships>
</file>

<file path=ppt/slides/_rels/slide10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95.xml"/><Relationship Id="rId1" Type="http://schemas.openxmlformats.org/officeDocument/2006/relationships/slideLayout" Target="../slideLayouts/slideLayout7.xml"/><Relationship Id="rId5" Type="http://schemas.openxmlformats.org/officeDocument/2006/relationships/image" Target="../media/image92.jpeg"/><Relationship Id="rId4" Type="http://schemas.openxmlformats.org/officeDocument/2006/relationships/image" Target="../media/image91.png"/></Relationships>
</file>

<file path=ppt/slides/_rels/slide10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98.xml"/><Relationship Id="rId1" Type="http://schemas.openxmlformats.org/officeDocument/2006/relationships/slideLayout" Target="../slideLayouts/slideLayout7.xml"/><Relationship Id="rId6" Type="http://schemas.openxmlformats.org/officeDocument/2006/relationships/image" Target="../media/image97.jpg"/><Relationship Id="rId5" Type="http://schemas.openxmlformats.org/officeDocument/2006/relationships/image" Target="../media/image96.png"/><Relationship Id="rId4" Type="http://schemas.openxmlformats.org/officeDocument/2006/relationships/image" Target="../media/image95.jpeg"/></Relationships>
</file>

<file path=ppt/slides/_rels/slide109.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12.emf"/><Relationship Id="rId4" Type="http://schemas.openxmlformats.org/officeDocument/2006/relationships/oleObject" Target="../embeddings/oleObject8.bin"/></Relationships>
</file>

<file path=ppt/slides/_rels/slide110.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6.xml"/><Relationship Id="rId1" Type="http://schemas.openxmlformats.org/officeDocument/2006/relationships/vmlDrawing" Target="../drawings/vmlDrawing59.vml"/><Relationship Id="rId6" Type="http://schemas.openxmlformats.org/officeDocument/2006/relationships/hyperlink" Target="https://www.cbinsights.com/blog/insurance-tech-overview-q1-2016/" TargetMode="External"/><Relationship Id="rId5" Type="http://schemas.openxmlformats.org/officeDocument/2006/relationships/image" Target="../media/image100.emf"/><Relationship Id="rId4" Type="http://schemas.openxmlformats.org/officeDocument/2006/relationships/oleObject" Target="../embeddings/oleObject59.bin"/></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01.png"/></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104.xml"/><Relationship Id="rId7" Type="http://schemas.openxmlformats.org/officeDocument/2006/relationships/hyperlink" Target="http://mandrillapp.com/track/click/30844816/www.linkedin.com?p=eyJzIjoiSzMxY2Z4TjUyNDRncjFLZjRTQ3o2RnJUeDFnIiwidiI6MSwicCI6IntcInVcIjozMDg0NDgxNixcInZcIjoxLFwidXJsXCI6XCJodHRwczpcXFwvXFxcL3d3dy5saW5rZWRpbi5jb21cXFwvY29tcGFueVxcXC9sZW1vbmFkZS1pbmMtXCIsXCJpZFwiOlwiYTRiYjc5ZTg3ZDRlNGZjODhlNGM3ODdkNTQxMGJjODdcIixcInVybF9pZHNcIjpbXCI1YTBlNjRiZTg3MTA0NDRlNjU1ZWM4MWRhMmMyOWQxM2NkM2IyMjE4XCJdfSJ9" TargetMode="Externa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hyperlink" Target="http://mandrillapp.com/track/click/30844816/www.facebook.com?p=eyJzIjoiTzBsXzJmdkNKclBQUGNFMG1sR3hfeV93SkNvIiwidiI6MSwicCI6IntcInVcIjozMDg0NDgxNixcInZcIjoxLFwidXJsXCI6XCJodHRwczpcXFwvXFxcL3d3dy5mYWNlYm9vay5jb21cXFwvbGVtb25hZGVpbmNcXFwvXCIsXCJpZFwiOlwiYTRiYjc5ZTg3ZDRlNGZjODhlNGM3ODdkNTQxMGJjODdcIixcInVybF9pZHNcIjpbXCI5ZjNhMzg0YmEwYWY1YmUwMzZkZGQ4M2NiMGM4YTYzODg5ZjZiMWU3XCJdfSJ9" TargetMode="External"/><Relationship Id="rId5" Type="http://schemas.openxmlformats.org/officeDocument/2006/relationships/hyperlink" Target="http://mandrillapp.com/track/click/30844816/twitter.com?p=eyJzIjoia24tV09jQ2JVc19YLXl5eUtPUy0yQnNYbmE0IiwidiI6MSwicCI6IntcInVcIjozMDg0NDgxNixcInZcIjoxLFwidXJsXCI6XCJodHRwczpcXFwvXFxcL3R3aXR0ZXIuY29tXFxcL2xlbW9uYWRlX2luY1wiLFwiaWRcIjpcImE0YmI3OWU4N2Q0ZTRmYzg4ZTRjNzg3ZDU0MTBiYzg3XCIsXCJ1cmxfaWRzXCI6W1wiM2E5M2FhMGYxNWJlNzVjNDNhOTFmMTliNTRkYjgxY2NkOWQzOWVkZVwiXX0ifQ" TargetMode="External"/><Relationship Id="rId4" Type="http://schemas.openxmlformats.org/officeDocument/2006/relationships/hyperlink" Target="http://mandrillapp.com/track/click/30844816/www.bcorporation.net?p=eyJzIjoiTzJRQmFMSTZQeFVzeVVxRTFmRGhyVXRLNzBBIiwidiI6MSwicCI6IntcInVcIjozMDg0NDgxNixcInZcIjoxLFwidXJsXCI6XCJodHRwczpcXFwvXFxcL3d3dy5iY29ycG9yYXRpb24ubmV0XFxcL1wiLFwiaWRcIjpcImE0YmI3OWU4N2Q0ZTRmYzg4ZTRjNzg3ZDU0MTBiYzg3XCIsXCJ1cmxfaWRzXCI6W1wiMGI5ZWFhNWI3MGE2ZGY3MDNiMmExODY0NGE2ZTEzNThkNTlmODAzNFwiXX0ifQ" TargetMode="External"/></Relationships>
</file>

<file path=ppt/slides/_rels/slide1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6.xml"/><Relationship Id="rId1" Type="http://schemas.openxmlformats.org/officeDocument/2006/relationships/vmlDrawing" Target="../drawings/vmlDrawing60.vml"/><Relationship Id="rId5" Type="http://schemas.openxmlformats.org/officeDocument/2006/relationships/image" Target="../media/image102.emf"/><Relationship Id="rId4" Type="http://schemas.openxmlformats.org/officeDocument/2006/relationships/oleObject" Target="../embeddings/oleObject60.bin"/></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107.xml"/><Relationship Id="rId2" Type="http://schemas.openxmlformats.org/officeDocument/2006/relationships/slideLayout" Target="../slideLayouts/slideLayout6.xml"/><Relationship Id="rId1" Type="http://schemas.openxmlformats.org/officeDocument/2006/relationships/vmlDrawing" Target="../drawings/vmlDrawing61.vml"/><Relationship Id="rId5" Type="http://schemas.openxmlformats.org/officeDocument/2006/relationships/image" Target="../media/image103.emf"/><Relationship Id="rId4" Type="http://schemas.openxmlformats.org/officeDocument/2006/relationships/oleObject" Target="../embeddings/oleObject61.bin"/></Relationships>
</file>

<file path=ppt/slides/_rels/slide118.xml.rels><?xml version="1.0" encoding="UTF-8" standalone="yes"?>
<Relationships xmlns="http://schemas.openxmlformats.org/package/2006/relationships"><Relationship Id="rId3" Type="http://schemas.openxmlformats.org/officeDocument/2006/relationships/hyperlink" Target="http://www.iii.org/presentations" TargetMode="External"/><Relationship Id="rId2" Type="http://schemas.openxmlformats.org/officeDocument/2006/relationships/notesSlide" Target="../notesSlides/notesSlide10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13.emf"/><Relationship Id="rId4" Type="http://schemas.openxmlformats.org/officeDocument/2006/relationships/oleObject" Target="../embeddings/oleObject9.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14.emf"/><Relationship Id="rId4" Type="http://schemas.openxmlformats.org/officeDocument/2006/relationships/oleObject" Target="../embeddings/oleObject10.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vmlDrawing" Target="../drawings/vmlDrawing11.vml"/><Relationship Id="rId5" Type="http://schemas.openxmlformats.org/officeDocument/2006/relationships/image" Target="../media/image15.emf"/><Relationship Id="rId4" Type="http://schemas.openxmlformats.org/officeDocument/2006/relationships/oleObject" Target="../embeddings/oleObject11.bin"/></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7.xml"/><Relationship Id="rId1" Type="http://schemas.openxmlformats.org/officeDocument/2006/relationships/vmlDrawing" Target="../drawings/vmlDrawing12.vml"/><Relationship Id="rId6" Type="http://schemas.openxmlformats.org/officeDocument/2006/relationships/image" Target="../media/image16.emf"/><Relationship Id="rId5" Type="http://schemas.openxmlformats.org/officeDocument/2006/relationships/oleObject" Target="../embeddings/oleObject12.bin"/><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8.xml"/><Relationship Id="rId1" Type="http://schemas.openxmlformats.org/officeDocument/2006/relationships/vmlDrawing" Target="../drawings/vmlDrawing13.vml"/><Relationship Id="rId6" Type="http://schemas.openxmlformats.org/officeDocument/2006/relationships/image" Target="../media/image17.emf"/><Relationship Id="rId5" Type="http://schemas.openxmlformats.org/officeDocument/2006/relationships/oleObject" Target="../embeddings/oleObject13.bin"/><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vmlDrawing" Target="../drawings/vmlDrawing14.vml"/><Relationship Id="rId5" Type="http://schemas.openxmlformats.org/officeDocument/2006/relationships/image" Target="../media/image18.emf"/><Relationship Id="rId4" Type="http://schemas.openxmlformats.org/officeDocument/2006/relationships/oleObject" Target="../embeddings/oleObject14.bin"/></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hyperlink" Target="http://pages.stern.nyu.edu/~adamodar/New_Home_Page/datafile/histretSP.html" TargetMode="External"/><Relationship Id="rId2" Type="http://schemas.openxmlformats.org/officeDocument/2006/relationships/tags" Target="../tags/tag9.xml"/><Relationship Id="rId1" Type="http://schemas.openxmlformats.org/officeDocument/2006/relationships/vmlDrawing" Target="../drawings/vmlDrawing15.vml"/><Relationship Id="rId6" Type="http://schemas.openxmlformats.org/officeDocument/2006/relationships/image" Target="../media/image20.emf"/><Relationship Id="rId5" Type="http://schemas.openxmlformats.org/officeDocument/2006/relationships/oleObject" Target="../embeddings/oleObject15.bin"/><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image" Target="../media/image21.emf"/><Relationship Id="rId4" Type="http://schemas.openxmlformats.org/officeDocument/2006/relationships/oleObject" Target="../embeddings/oleObject16.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image" Target="../media/image22.emf"/><Relationship Id="rId5" Type="http://schemas.openxmlformats.org/officeDocument/2006/relationships/oleObject" Target="../embeddings/oleObject17.bin"/><Relationship Id="rId4" Type="http://schemas.openxmlformats.org/officeDocument/2006/relationships/hyperlink" Target="http://www.federalreserve.gov/releases/h15/data.htm" TargetMode="Externa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23.em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19.vml"/><Relationship Id="rId5" Type="http://schemas.openxmlformats.org/officeDocument/2006/relationships/image" Target="../media/image24.emf"/><Relationship Id="rId4" Type="http://schemas.openxmlformats.org/officeDocument/2006/relationships/oleObject" Target="../embeddings/oleObject19.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vmlDrawing" Target="../drawings/vmlDrawing20.vml"/><Relationship Id="rId5" Type="http://schemas.openxmlformats.org/officeDocument/2006/relationships/image" Target="../media/image25.emf"/><Relationship Id="rId4" Type="http://schemas.openxmlformats.org/officeDocument/2006/relationships/oleObject" Target="../embeddings/oleObject20.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vmlDrawing" Target="../drawings/vmlDrawing21.vml"/><Relationship Id="rId5" Type="http://schemas.openxmlformats.org/officeDocument/2006/relationships/image" Target="../media/image26.emf"/><Relationship Id="rId4" Type="http://schemas.openxmlformats.org/officeDocument/2006/relationships/oleObject" Target="../embeddings/oleObject21.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22.vml"/><Relationship Id="rId5" Type="http://schemas.openxmlformats.org/officeDocument/2006/relationships/image" Target="../media/image27.emf"/><Relationship Id="rId4" Type="http://schemas.openxmlformats.org/officeDocument/2006/relationships/oleObject" Target="../embeddings/oleObject22.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vmlDrawing" Target="../drawings/vmlDrawing23.vml"/><Relationship Id="rId5" Type="http://schemas.openxmlformats.org/officeDocument/2006/relationships/image" Target="../media/image28.emf"/><Relationship Id="rId4" Type="http://schemas.openxmlformats.org/officeDocument/2006/relationships/oleObject" Target="../embeddings/oleObject23.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vmlDrawing" Target="../drawings/vmlDrawing24.vml"/><Relationship Id="rId5" Type="http://schemas.openxmlformats.org/officeDocument/2006/relationships/image" Target="../media/image29.emf"/><Relationship Id="rId4" Type="http://schemas.openxmlformats.org/officeDocument/2006/relationships/oleObject" Target="../embeddings/oleObject24.bin"/></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vmlDrawing" Target="../drawings/vmlDrawing25.vml"/><Relationship Id="rId5" Type="http://schemas.openxmlformats.org/officeDocument/2006/relationships/image" Target="../media/image30.emf"/><Relationship Id="rId4" Type="http://schemas.openxmlformats.org/officeDocument/2006/relationships/oleObject" Target="../embeddings/oleObject25.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vmlDrawing" Target="../drawings/vmlDrawing26.vml"/><Relationship Id="rId5" Type="http://schemas.openxmlformats.org/officeDocument/2006/relationships/image" Target="../media/image31.emf"/><Relationship Id="rId4" Type="http://schemas.openxmlformats.org/officeDocument/2006/relationships/oleObject" Target="../embeddings/oleObject26.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vmlDrawing" Target="../drawings/vmlDrawing27.vml"/><Relationship Id="rId5" Type="http://schemas.openxmlformats.org/officeDocument/2006/relationships/image" Target="../media/image32.emf"/><Relationship Id="rId4" Type="http://schemas.openxmlformats.org/officeDocument/2006/relationships/oleObject" Target="../embeddings/oleObject27.bin"/></Relationships>
</file>

<file path=ppt/slides/_rels/slide3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vmlDrawing" Target="../drawings/vmlDrawing28.vml"/><Relationship Id="rId5" Type="http://schemas.openxmlformats.org/officeDocument/2006/relationships/image" Target="../media/image33.emf"/><Relationship Id="rId4" Type="http://schemas.openxmlformats.org/officeDocument/2006/relationships/oleObject" Target="../embeddings/oleObject28.bin"/></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vmlDrawing" Target="../drawings/vmlDrawing29.vml"/><Relationship Id="rId5" Type="http://schemas.openxmlformats.org/officeDocument/2006/relationships/image" Target="../media/image34.emf"/><Relationship Id="rId4" Type="http://schemas.openxmlformats.org/officeDocument/2006/relationships/oleObject" Target="../embeddings/oleObject29.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vmlDrawing" Target="../drawings/vmlDrawing30.vml"/><Relationship Id="rId5" Type="http://schemas.openxmlformats.org/officeDocument/2006/relationships/image" Target="../media/image35.emf"/><Relationship Id="rId4" Type="http://schemas.openxmlformats.org/officeDocument/2006/relationships/oleObject" Target="../embeddings/oleObject30.bin"/></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vmlDrawing" Target="../drawings/vmlDrawing31.vml"/><Relationship Id="rId5" Type="http://schemas.openxmlformats.org/officeDocument/2006/relationships/image" Target="../media/image36.emf"/><Relationship Id="rId4" Type="http://schemas.openxmlformats.org/officeDocument/2006/relationships/oleObject" Target="../embeddings/oleObject31.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vmlDrawing" Target="../drawings/vmlDrawing32.vml"/><Relationship Id="rId5" Type="http://schemas.openxmlformats.org/officeDocument/2006/relationships/image" Target="../media/image37.emf"/><Relationship Id="rId4" Type="http://schemas.openxmlformats.org/officeDocument/2006/relationships/oleObject" Target="../embeddings/oleObject32.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vmlDrawing" Target="../drawings/vmlDrawing33.vml"/><Relationship Id="rId5" Type="http://schemas.openxmlformats.org/officeDocument/2006/relationships/image" Target="../media/image38.emf"/><Relationship Id="rId4" Type="http://schemas.openxmlformats.org/officeDocument/2006/relationships/oleObject" Target="../embeddings/oleObject33.bin"/></Relationships>
</file>

<file path=ppt/slides/_rels/slide4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6.xml"/><Relationship Id="rId1" Type="http://schemas.openxmlformats.org/officeDocument/2006/relationships/vmlDrawing" Target="../drawings/vmlDrawing34.vml"/><Relationship Id="rId5" Type="http://schemas.openxmlformats.org/officeDocument/2006/relationships/image" Target="../media/image39.emf"/><Relationship Id="rId4" Type="http://schemas.openxmlformats.org/officeDocument/2006/relationships/oleObject" Target="../embeddings/oleObject34.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6.xml"/><Relationship Id="rId1" Type="http://schemas.openxmlformats.org/officeDocument/2006/relationships/vmlDrawing" Target="../drawings/vmlDrawing35.vml"/><Relationship Id="rId5" Type="http://schemas.openxmlformats.org/officeDocument/2006/relationships/image" Target="../media/image40.emf"/><Relationship Id="rId4" Type="http://schemas.openxmlformats.org/officeDocument/2006/relationships/oleObject" Target="../embeddings/oleObject35.bin"/></Relationships>
</file>

<file path=ppt/slides/_rels/slide4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4.xml"/><Relationship Id="rId1" Type="http://schemas.openxmlformats.org/officeDocument/2006/relationships/tags" Target="../tags/tag10.xml"/><Relationship Id="rId4" Type="http://schemas.openxmlformats.org/officeDocument/2006/relationships/chart" Target="../charts/chart1.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4.xml"/><Relationship Id="rId1" Type="http://schemas.openxmlformats.org/officeDocument/2006/relationships/tags" Target="../tags/tag11.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oleObject" Target="../embeddings/oleObject3.bin"/></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4.xml"/><Relationship Id="rId1" Type="http://schemas.openxmlformats.org/officeDocument/2006/relationships/tags" Target="../tags/tag12.xml"/><Relationship Id="rId5" Type="http://schemas.openxmlformats.org/officeDocument/2006/relationships/chart" Target="../charts/chart4.xml"/><Relationship Id="rId4" Type="http://schemas.openxmlformats.org/officeDocument/2006/relationships/chart" Target="../charts/chart3.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4.xml"/><Relationship Id="rId1" Type="http://schemas.openxmlformats.org/officeDocument/2006/relationships/tags" Target="../tags/tag13.xml"/><Relationship Id="rId4" Type="http://schemas.openxmlformats.org/officeDocument/2006/relationships/chart" Target="../charts/chart5.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6.xml"/><Relationship Id="rId1" Type="http://schemas.openxmlformats.org/officeDocument/2006/relationships/vmlDrawing" Target="../drawings/vmlDrawing36.vml"/><Relationship Id="rId5" Type="http://schemas.openxmlformats.org/officeDocument/2006/relationships/image" Target="../media/image41.emf"/><Relationship Id="rId4" Type="http://schemas.openxmlformats.org/officeDocument/2006/relationships/oleObject" Target="../embeddings/oleObject36.bin"/></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6.xml"/><Relationship Id="rId1" Type="http://schemas.openxmlformats.org/officeDocument/2006/relationships/vmlDrawing" Target="../drawings/vmlDrawing37.vml"/><Relationship Id="rId5" Type="http://schemas.openxmlformats.org/officeDocument/2006/relationships/image" Target="../media/image42.emf"/><Relationship Id="rId4" Type="http://schemas.openxmlformats.org/officeDocument/2006/relationships/oleObject" Target="../embeddings/oleObject37.bin"/></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6.xml"/><Relationship Id="rId1" Type="http://schemas.openxmlformats.org/officeDocument/2006/relationships/vmlDrawing" Target="../drawings/vmlDrawing38.vml"/><Relationship Id="rId5" Type="http://schemas.openxmlformats.org/officeDocument/2006/relationships/image" Target="../media/image43.emf"/><Relationship Id="rId4" Type="http://schemas.openxmlformats.org/officeDocument/2006/relationships/oleObject" Target="../embeddings/oleObject38.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6.xml"/><Relationship Id="rId1" Type="http://schemas.openxmlformats.org/officeDocument/2006/relationships/vmlDrawing" Target="../drawings/vmlDrawing39.vml"/><Relationship Id="rId5" Type="http://schemas.openxmlformats.org/officeDocument/2006/relationships/image" Target="../media/image44.emf"/><Relationship Id="rId4" Type="http://schemas.openxmlformats.org/officeDocument/2006/relationships/oleObject" Target="../embeddings/oleObject39.bin"/></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6.xml"/><Relationship Id="rId1" Type="http://schemas.openxmlformats.org/officeDocument/2006/relationships/vmlDrawing" Target="../drawings/vmlDrawing40.vml"/><Relationship Id="rId5" Type="http://schemas.openxmlformats.org/officeDocument/2006/relationships/image" Target="../media/image45.emf"/><Relationship Id="rId4" Type="http://schemas.openxmlformats.org/officeDocument/2006/relationships/oleObject" Target="../embeddings/oleObject40.bin"/></Relationships>
</file>

<file path=ppt/slides/_rels/slide5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hyperlink" Target="http://www.fhwa.dot.gov/policyinformation/travel_monitoring/tvt.cfm" TargetMode="External"/><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chart" Target="../charts/chart6.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7.xml"/><Relationship Id="rId1" Type="http://schemas.openxmlformats.org/officeDocument/2006/relationships/vmlDrawing" Target="../drawings/vmlDrawing41.vml"/><Relationship Id="rId5" Type="http://schemas.openxmlformats.org/officeDocument/2006/relationships/image" Target="../media/image46.emf"/><Relationship Id="rId4" Type="http://schemas.openxmlformats.org/officeDocument/2006/relationships/oleObject" Target="../embeddings/oleObject41.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7.emf"/><Relationship Id="rId4" Type="http://schemas.openxmlformats.org/officeDocument/2006/relationships/oleObject" Target="../embeddings/oleObject4.bin"/></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12.xml"/><Relationship Id="rId1" Type="http://schemas.openxmlformats.org/officeDocument/2006/relationships/vmlDrawing" Target="../drawings/vmlDrawing42.vml"/><Relationship Id="rId5" Type="http://schemas.openxmlformats.org/officeDocument/2006/relationships/image" Target="../media/image47.emf"/><Relationship Id="rId4" Type="http://schemas.openxmlformats.org/officeDocument/2006/relationships/oleObject" Target="../embeddings/oleObject42.bin"/></Relationships>
</file>

<file path=ppt/slides/_rels/slide6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7.xml"/><Relationship Id="rId1" Type="http://schemas.openxmlformats.org/officeDocument/2006/relationships/vmlDrawing" Target="../drawings/vmlDrawing43.vml"/><Relationship Id="rId5" Type="http://schemas.openxmlformats.org/officeDocument/2006/relationships/image" Target="../media/image48.emf"/><Relationship Id="rId4" Type="http://schemas.openxmlformats.org/officeDocument/2006/relationships/oleObject" Target="../embeddings/oleObject43.bin"/></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6.xml"/><Relationship Id="rId1" Type="http://schemas.openxmlformats.org/officeDocument/2006/relationships/vmlDrawing" Target="../drawings/vmlDrawing44.vml"/><Relationship Id="rId5" Type="http://schemas.openxmlformats.org/officeDocument/2006/relationships/image" Target="../media/image49.emf"/><Relationship Id="rId4" Type="http://schemas.openxmlformats.org/officeDocument/2006/relationships/oleObject" Target="../embeddings/oleObject44.bin"/></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6.xml"/><Relationship Id="rId1" Type="http://schemas.openxmlformats.org/officeDocument/2006/relationships/vmlDrawing" Target="../drawings/vmlDrawing45.vml"/><Relationship Id="rId5" Type="http://schemas.openxmlformats.org/officeDocument/2006/relationships/image" Target="../media/image50.emf"/><Relationship Id="rId4" Type="http://schemas.openxmlformats.org/officeDocument/2006/relationships/oleObject" Target="../embeddings/oleObject45.bin"/></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6.xml"/><Relationship Id="rId1" Type="http://schemas.openxmlformats.org/officeDocument/2006/relationships/vmlDrawing" Target="../drawings/vmlDrawing46.vml"/><Relationship Id="rId5" Type="http://schemas.openxmlformats.org/officeDocument/2006/relationships/image" Target="../media/image51.emf"/><Relationship Id="rId4" Type="http://schemas.openxmlformats.org/officeDocument/2006/relationships/oleObject" Target="../embeddings/oleObject46.bin"/></Relationships>
</file>

<file path=ppt/slides/_rels/slide6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6.xml"/><Relationship Id="rId1" Type="http://schemas.openxmlformats.org/officeDocument/2006/relationships/vmlDrawing" Target="../drawings/vmlDrawing47.vml"/><Relationship Id="rId5" Type="http://schemas.openxmlformats.org/officeDocument/2006/relationships/image" Target="../media/image52.emf"/><Relationship Id="rId4" Type="http://schemas.openxmlformats.org/officeDocument/2006/relationships/oleObject" Target="../embeddings/oleObject47.bin"/></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6.xml"/><Relationship Id="rId1" Type="http://schemas.openxmlformats.org/officeDocument/2006/relationships/vmlDrawing" Target="../drawings/vmlDrawing48.vml"/><Relationship Id="rId5" Type="http://schemas.openxmlformats.org/officeDocument/2006/relationships/image" Target="../media/image53.emf"/><Relationship Id="rId4" Type="http://schemas.openxmlformats.org/officeDocument/2006/relationships/oleObject" Target="../embeddings/oleObject48.bin"/></Relationships>
</file>

<file path=ppt/slides/_rels/slide69.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xml"/><Relationship Id="rId1" Type="http://schemas.openxmlformats.org/officeDocument/2006/relationships/vmlDrawing" Target="../drawings/vmlDrawing5.vml"/><Relationship Id="rId6" Type="http://schemas.openxmlformats.org/officeDocument/2006/relationships/image" Target="../media/image8.emf"/><Relationship Id="rId5" Type="http://schemas.openxmlformats.org/officeDocument/2006/relationships/oleObject" Target="../embeddings/oleObject5.bin"/><Relationship Id="rId4"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12.xml"/><Relationship Id="rId1" Type="http://schemas.openxmlformats.org/officeDocument/2006/relationships/vmlDrawing" Target="../drawings/vmlDrawing49.vml"/><Relationship Id="rId4" Type="http://schemas.openxmlformats.org/officeDocument/2006/relationships/image" Target="../media/image56.emf"/></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6.xml"/><Relationship Id="rId1" Type="http://schemas.openxmlformats.org/officeDocument/2006/relationships/vmlDrawing" Target="../drawings/vmlDrawing50.vml"/><Relationship Id="rId5" Type="http://schemas.openxmlformats.org/officeDocument/2006/relationships/image" Target="../media/image57.emf"/><Relationship Id="rId4" Type="http://schemas.openxmlformats.org/officeDocument/2006/relationships/oleObject" Target="../embeddings/oleObject50.bin"/></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6.xml"/><Relationship Id="rId1" Type="http://schemas.openxmlformats.org/officeDocument/2006/relationships/vmlDrawing" Target="../drawings/vmlDrawing51.vml"/><Relationship Id="rId5" Type="http://schemas.openxmlformats.org/officeDocument/2006/relationships/image" Target="../media/image58.emf"/><Relationship Id="rId4" Type="http://schemas.openxmlformats.org/officeDocument/2006/relationships/oleObject" Target="../embeddings/oleObject51.bin"/></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6.xml"/><Relationship Id="rId1" Type="http://schemas.openxmlformats.org/officeDocument/2006/relationships/vmlDrawing" Target="../drawings/vmlDrawing52.vml"/><Relationship Id="rId5" Type="http://schemas.openxmlformats.org/officeDocument/2006/relationships/image" Target="../media/image59.emf"/><Relationship Id="rId4" Type="http://schemas.openxmlformats.org/officeDocument/2006/relationships/oleObject" Target="../embeddings/oleObject52.bin"/></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6.xml"/><Relationship Id="rId1" Type="http://schemas.openxmlformats.org/officeDocument/2006/relationships/vmlDrawing" Target="../drawings/vmlDrawing53.vml"/><Relationship Id="rId5" Type="http://schemas.openxmlformats.org/officeDocument/2006/relationships/image" Target="../media/image60.emf"/><Relationship Id="rId4" Type="http://schemas.openxmlformats.org/officeDocument/2006/relationships/oleObject" Target="../embeddings/oleObject53.bin"/></Relationships>
</file>

<file path=ppt/slides/_rels/slide7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6.xml"/><Relationship Id="rId1" Type="http://schemas.openxmlformats.org/officeDocument/2006/relationships/vmlDrawing" Target="../drawings/vmlDrawing54.vml"/><Relationship Id="rId5" Type="http://schemas.openxmlformats.org/officeDocument/2006/relationships/image" Target="../media/image61.emf"/><Relationship Id="rId4" Type="http://schemas.openxmlformats.org/officeDocument/2006/relationships/oleObject" Target="../embeddings/oleObject54.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9.emf"/><Relationship Id="rId4" Type="http://schemas.openxmlformats.org/officeDocument/2006/relationships/oleObject" Target="../embeddings/oleObject6.bin"/></Relationships>
</file>

<file path=ppt/slides/_rels/slide8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7.xml"/><Relationship Id="rId1" Type="http://schemas.openxmlformats.org/officeDocument/2006/relationships/vmlDrawing" Target="../drawings/vmlDrawing55.vml"/><Relationship Id="rId5" Type="http://schemas.openxmlformats.org/officeDocument/2006/relationships/image" Target="../media/image62.emf"/><Relationship Id="rId4" Type="http://schemas.openxmlformats.org/officeDocument/2006/relationships/oleObject" Target="../embeddings/oleObject55.bin"/></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6.xml"/><Relationship Id="rId1" Type="http://schemas.openxmlformats.org/officeDocument/2006/relationships/vmlDrawing" Target="../drawings/vmlDrawing56.vml"/><Relationship Id="rId5" Type="http://schemas.openxmlformats.org/officeDocument/2006/relationships/image" Target="../media/image63.emf"/><Relationship Id="rId4" Type="http://schemas.openxmlformats.org/officeDocument/2006/relationships/oleObject" Target="../embeddings/oleObject56.bin"/></Relationships>
</file>

<file path=ppt/slides/_rels/slide8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6.xml"/><Relationship Id="rId1" Type="http://schemas.openxmlformats.org/officeDocument/2006/relationships/vmlDrawing" Target="../drawings/vmlDrawing57.vml"/><Relationship Id="rId5" Type="http://schemas.openxmlformats.org/officeDocument/2006/relationships/image" Target="../media/image65.emf"/><Relationship Id="rId4" Type="http://schemas.openxmlformats.org/officeDocument/2006/relationships/oleObject" Target="../embeddings/oleObject57.bin"/></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13.xml"/><Relationship Id="rId1" Type="http://schemas.openxmlformats.org/officeDocument/2006/relationships/tags" Target="../tags/tag14.xml"/><Relationship Id="rId4" Type="http://schemas.openxmlformats.org/officeDocument/2006/relationships/image" Target="../media/image66.png"/></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13.xml"/><Relationship Id="rId1" Type="http://schemas.openxmlformats.org/officeDocument/2006/relationships/tags" Target="../tags/tag15.xml"/><Relationship Id="rId4" Type="http://schemas.openxmlformats.org/officeDocument/2006/relationships/image" Target="../media/image67.png"/></Relationships>
</file>

<file path=ppt/slides/_rels/slide8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5.xml"/><Relationship Id="rId4" Type="http://schemas.openxmlformats.org/officeDocument/2006/relationships/image" Target="../media/image10.emf"/></Relationships>
</file>

<file path=ppt/slides/_rels/slide90.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9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notesSlide" Target="../notesSlides/notesSlide84.xml"/><Relationship Id="rId1" Type="http://schemas.openxmlformats.org/officeDocument/2006/relationships/slideLayout" Target="../slideLayouts/slideLayout7.xml"/><Relationship Id="rId6" Type="http://schemas.openxmlformats.org/officeDocument/2006/relationships/image" Target="../media/image74.jpg"/><Relationship Id="rId5" Type="http://schemas.openxmlformats.org/officeDocument/2006/relationships/image" Target="../media/image73.png"/><Relationship Id="rId4" Type="http://schemas.openxmlformats.org/officeDocument/2006/relationships/image" Target="../media/image72.png"/></Relationships>
</file>

<file path=ppt/slides/_rels/slide9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hyperlink" Target="https://www.theselfemployed.com/gig-economy/infographic-inside-the-new-economy/" TargetMode="External"/><Relationship Id="rId2" Type="http://schemas.openxmlformats.org/officeDocument/2006/relationships/notesSlide" Target="../notesSlides/notesSlide87.xml"/><Relationship Id="rId1" Type="http://schemas.openxmlformats.org/officeDocument/2006/relationships/slideLayout" Target="../slideLayouts/slideLayout6.xml"/><Relationship Id="rId4" Type="http://schemas.openxmlformats.org/officeDocument/2006/relationships/image" Target="../media/image77.png"/></Relationships>
</file>

<file path=ppt/slides/_rels/slide96.xml.rels><?xml version="1.0" encoding="UTF-8" standalone="yes"?>
<Relationships xmlns="http://schemas.openxmlformats.org/package/2006/relationships"><Relationship Id="rId8" Type="http://schemas.openxmlformats.org/officeDocument/2006/relationships/image" Target="../media/image81.jpeg"/><Relationship Id="rId13" Type="http://schemas.openxmlformats.org/officeDocument/2006/relationships/image" Target="../media/image86.png"/><Relationship Id="rId3" Type="http://schemas.openxmlformats.org/officeDocument/2006/relationships/notesSlide" Target="../notesSlides/notesSlide88.xml"/><Relationship Id="rId7" Type="http://schemas.openxmlformats.org/officeDocument/2006/relationships/image" Target="../media/image80.png"/><Relationship Id="rId12" Type="http://schemas.openxmlformats.org/officeDocument/2006/relationships/image" Target="../media/image85.jpg"/><Relationship Id="rId2" Type="http://schemas.openxmlformats.org/officeDocument/2006/relationships/slideLayout" Target="../slideLayouts/slideLayout6.xml"/><Relationship Id="rId1" Type="http://schemas.openxmlformats.org/officeDocument/2006/relationships/vmlDrawing" Target="../drawings/vmlDrawing58.vml"/><Relationship Id="rId6" Type="http://schemas.openxmlformats.org/officeDocument/2006/relationships/image" Target="../media/image79.jpeg"/><Relationship Id="rId11" Type="http://schemas.openxmlformats.org/officeDocument/2006/relationships/image" Target="../media/image84.png"/><Relationship Id="rId5" Type="http://schemas.openxmlformats.org/officeDocument/2006/relationships/image" Target="../media/image78.emf"/><Relationship Id="rId10" Type="http://schemas.openxmlformats.org/officeDocument/2006/relationships/image" Target="../media/image83.jpeg"/><Relationship Id="rId4" Type="http://schemas.openxmlformats.org/officeDocument/2006/relationships/oleObject" Target="../embeddings/oleObject58.bin"/><Relationship Id="rId9" Type="http://schemas.openxmlformats.org/officeDocument/2006/relationships/image" Target="../media/image82.png"/><Relationship Id="rId14" Type="http://schemas.openxmlformats.org/officeDocument/2006/relationships/image" Target="../media/image87.jpeg"/></Relationships>
</file>

<file path=ppt/slides/_rels/slide9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90.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9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91.xml"/><Relationship Id="rId1" Type="http://schemas.openxmlformats.org/officeDocument/2006/relationships/slideLayout" Target="../slideLayouts/slideLayout2.xml"/><Relationship Id="rId4" Type="http://schemas.openxmlformats.org/officeDocument/2006/relationships/image" Target="../media/image8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ctrTitle"/>
          </p:nvPr>
        </p:nvSpPr>
        <p:spPr>
          <a:xfrm>
            <a:off x="-137160" y="2203743"/>
            <a:ext cx="9418320" cy="2302938"/>
          </a:xfrm>
          <a:ln/>
        </p:spPr>
        <p:txBody>
          <a:bodyPr/>
          <a:lstStyle/>
          <a:p>
            <a:r>
              <a:rPr lang="en-US" sz="4200" dirty="0"/>
              <a:t>Trends, Challenges and Opportunities in the P/C Insurance Industry in 2017 &amp; Beyond</a:t>
            </a:r>
            <a:br>
              <a:rPr lang="en-US" sz="4200" dirty="0"/>
            </a:br>
            <a:endParaRPr lang="en-US" i="1" dirty="0">
              <a:solidFill>
                <a:srgbClr val="C00000"/>
              </a:solidFill>
            </a:endParaRPr>
          </a:p>
        </p:txBody>
      </p:sp>
      <p:sp>
        <p:nvSpPr>
          <p:cNvPr id="6" name="Rectangle 3"/>
          <p:cNvSpPr txBox="1">
            <a:spLocks noChangeArrowheads="1"/>
          </p:cNvSpPr>
          <p:nvPr/>
        </p:nvSpPr>
        <p:spPr bwMode="auto">
          <a:xfrm>
            <a:off x="0" y="4062815"/>
            <a:ext cx="8952271" cy="1672766"/>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spAutoFit/>
          </a:bodyPr>
          <a:lstStyle>
            <a:lvl1pPr marL="0" indent="0" algn="ctr" rtl="0" eaLnBrk="0" fontAlgn="base" hangingPunct="0">
              <a:lnSpc>
                <a:spcPct val="85000"/>
              </a:lnSpc>
              <a:spcBef>
                <a:spcPct val="25000"/>
              </a:spcBef>
              <a:spcAft>
                <a:spcPct val="0"/>
              </a:spcAft>
              <a:buClr>
                <a:schemeClr val="accent2"/>
              </a:buClr>
              <a:buFont typeface="Wingdings" pitchFamily="2" charset="2"/>
              <a:buNone/>
              <a:defRPr sz="2600" b="1" smtClean="0">
                <a:solidFill>
                  <a:srgbClr val="225A7A"/>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a:lnSpc>
                <a:spcPct val="80000"/>
              </a:lnSpc>
            </a:pPr>
            <a:r>
              <a:rPr lang="en-US" kern="0" dirty="0"/>
              <a:t>The Institutes’ Management Development Program</a:t>
            </a:r>
          </a:p>
          <a:p>
            <a:pPr>
              <a:lnSpc>
                <a:spcPct val="80000"/>
              </a:lnSpc>
            </a:pPr>
            <a:r>
              <a:rPr lang="en-US" kern="0" dirty="0"/>
              <a:t>University of Wisconsin</a:t>
            </a:r>
          </a:p>
          <a:p>
            <a:pPr>
              <a:lnSpc>
                <a:spcPct val="80000"/>
              </a:lnSpc>
            </a:pPr>
            <a:r>
              <a:rPr lang="en-US" kern="0" dirty="0"/>
              <a:t>Madison, WI</a:t>
            </a:r>
          </a:p>
          <a:p>
            <a:pPr>
              <a:lnSpc>
                <a:spcPct val="80000"/>
              </a:lnSpc>
            </a:pPr>
            <a:r>
              <a:rPr lang="en-US" kern="0" dirty="0"/>
              <a:t>October 18, 2016</a:t>
            </a:r>
            <a:endParaRPr lang="en-US" sz="2400" i="1" kern="0" dirty="0">
              <a:solidFill>
                <a:srgbClr val="C00000"/>
              </a:solidFill>
            </a:endParaRPr>
          </a:p>
        </p:txBody>
      </p:sp>
      <p:sp>
        <p:nvSpPr>
          <p:cNvPr id="5" name="Rectangle 3"/>
          <p:cNvSpPr txBox="1">
            <a:spLocks noChangeArrowheads="1"/>
          </p:cNvSpPr>
          <p:nvPr/>
        </p:nvSpPr>
        <p:spPr bwMode="gray">
          <a:xfrm>
            <a:off x="0" y="5886450"/>
            <a:ext cx="9144000" cy="978729"/>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1"/>
              </a:buClr>
              <a:buFont typeface="Wingdings" pitchFamily="2" charset="2"/>
              <a:buNone/>
            </a:pPr>
            <a:r>
              <a:rPr lang="en-US" b="1" dirty="0">
                <a:solidFill>
                  <a:schemeClr val="bg2"/>
                </a:solidFill>
              </a:rPr>
              <a:t>Robert P. Hartwig, Ph.D., CPCU, Special Consultant </a:t>
            </a:r>
            <a:r>
              <a:rPr lang="en-US" b="1" dirty="0">
                <a:solidFill>
                  <a:schemeClr val="bg2"/>
                </a:solidFill>
                <a:sym typeface="Symbol" pitchFamily="18" charset="2"/>
              </a:rPr>
              <a:t> Insurance Info. Inst.</a:t>
            </a:r>
            <a:endParaRPr lang="en-US" b="1" dirty="0">
              <a:solidFill>
                <a:schemeClr val="bg2"/>
              </a:solidFill>
            </a:endParaRPr>
          </a:p>
          <a:p>
            <a:pPr algn="ctr" eaLnBrk="0" hangingPunct="0">
              <a:lnSpc>
                <a:spcPct val="90000"/>
              </a:lnSpc>
              <a:spcBef>
                <a:spcPct val="25000"/>
              </a:spcBef>
              <a:buClr>
                <a:schemeClr val="accent1"/>
              </a:buClr>
            </a:pPr>
            <a:r>
              <a:rPr lang="en-US" b="1" dirty="0">
                <a:solidFill>
                  <a:schemeClr val="bg2"/>
                </a:solidFill>
                <a:sym typeface="Symbol" pitchFamily="18" charset="2"/>
              </a:rPr>
              <a:t>Co-Director, Center for Risk and Uncertainty Mgmt.  University of South Carolina</a:t>
            </a:r>
          </a:p>
          <a:p>
            <a:pPr algn="ctr" eaLnBrk="0" hangingPunct="0">
              <a:lnSpc>
                <a:spcPct val="90000"/>
              </a:lnSpc>
              <a:spcBef>
                <a:spcPct val="25000"/>
              </a:spcBef>
              <a:buClr>
                <a:schemeClr val="accent1"/>
              </a:buClr>
            </a:pPr>
            <a:r>
              <a:rPr lang="en-US" b="1" dirty="0">
                <a:solidFill>
                  <a:schemeClr val="bg1"/>
                </a:solidFill>
                <a:sym typeface="Symbol" pitchFamily="18" charset="2"/>
              </a:rPr>
              <a:t>Cell: 917.453.1885  bobh@iii.org  www.iii.org</a:t>
            </a:r>
          </a:p>
        </p:txBody>
      </p:sp>
    </p:spTree>
    <p:extLst>
      <p:ext uri="{BB962C8B-B14F-4D97-AF65-F5344CB8AC3E}">
        <p14:creationId xmlns:p14="http://schemas.microsoft.com/office/powerpoint/2010/main" val="160467406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105"/>
          <p:cNvSpPr txBox="1">
            <a:spLocks noGrp="1" noChangeArrowheads="1"/>
          </p:cNvSpPr>
          <p:nvPr/>
        </p:nvSpPr>
        <p:spPr bwMode="auto">
          <a:xfrm>
            <a:off x="85725" y="6961188"/>
            <a:ext cx="1352550" cy="117725"/>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rPr>
              <a:t>12/01/09 - 9pm</a:t>
            </a:r>
          </a:p>
        </p:txBody>
      </p:sp>
      <p:sp>
        <p:nvSpPr>
          <p:cNvPr id="471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rPr>
              <a:t>eSlide – P6466 – The Financial Crisis and the Future of the P/C</a:t>
            </a:r>
          </a:p>
        </p:txBody>
      </p:sp>
      <p:sp>
        <p:nvSpPr>
          <p:cNvPr id="47109" name="Rectangle 110"/>
          <p:cNvSpPr txBox="1">
            <a:spLocks noGrp="1"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61E0CFD-BE9A-4019-957A-DD05277E56E1}" type="slidenum">
              <a:rPr lang="en-US" sz="900">
                <a:solidFill>
                  <a:srgbClr val="000000"/>
                </a:solidFill>
              </a:rPr>
              <a:pPr algn="r" eaLnBrk="0" fontAlgn="base" hangingPunct="0">
                <a:lnSpc>
                  <a:spcPct val="85000"/>
                </a:lnSpc>
                <a:spcBef>
                  <a:spcPct val="20000"/>
                </a:spcBef>
                <a:spcAft>
                  <a:spcPct val="0"/>
                </a:spcAft>
              </a:pPr>
              <a:t>10</a:t>
            </a:fld>
            <a:endParaRPr lang="en-US" sz="900">
              <a:solidFill>
                <a:srgbClr val="000000"/>
              </a:solidFill>
            </a:endParaRPr>
          </a:p>
        </p:txBody>
      </p:sp>
      <p:sp>
        <p:nvSpPr>
          <p:cNvPr id="47110" name="Rectangle 2"/>
          <p:cNvSpPr>
            <a:spLocks noGrp="1" noChangeArrowheads="1"/>
          </p:cNvSpPr>
          <p:nvPr>
            <p:ph type="title" idx="4294967295"/>
          </p:nvPr>
        </p:nvSpPr>
        <p:spPr>
          <a:xfrm>
            <a:off x="259381" y="100120"/>
            <a:ext cx="4312623" cy="860425"/>
          </a:xfrm>
        </p:spPr>
        <p:txBody>
          <a:bodyPr/>
          <a:lstStyle/>
          <a:p>
            <a:r>
              <a:rPr lang="en-US" dirty="0"/>
              <a:t>Policyholder Surplus, </a:t>
            </a:r>
            <a:br>
              <a:rPr lang="en-US" dirty="0"/>
            </a:br>
            <a:r>
              <a:rPr lang="en-US" dirty="0"/>
              <a:t>2006:Q4–2016:Q2</a:t>
            </a:r>
          </a:p>
        </p:txBody>
      </p:sp>
      <p:sp>
        <p:nvSpPr>
          <p:cNvPr id="47111" name="Rectangle 4"/>
          <p:cNvSpPr>
            <a:spLocks noChangeArrowheads="1"/>
          </p:cNvSpPr>
          <p:nvPr/>
        </p:nvSpPr>
        <p:spPr bwMode="auto">
          <a:xfrm>
            <a:off x="-171450" y="6584952"/>
            <a:ext cx="2057400" cy="2825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a:solidFill>
                  <a:srgbClr val="000000"/>
                </a:solidFill>
              </a:rPr>
              <a:t>Sources: ISO, A.M .Best.</a:t>
            </a:r>
          </a:p>
        </p:txBody>
      </p:sp>
      <p:sp>
        <p:nvSpPr>
          <p:cNvPr id="47112" name="PPTShape_0"/>
          <p:cNvSpPr>
            <a:spLocks noChangeArrowheads="1"/>
          </p:cNvSpPr>
          <p:nvPr/>
        </p:nvSpPr>
        <p:spPr bwMode="black">
          <a:xfrm>
            <a:off x="169554" y="1123263"/>
            <a:ext cx="8221663"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Billions)</a:t>
            </a:r>
          </a:p>
        </p:txBody>
      </p:sp>
      <p:graphicFrame>
        <p:nvGraphicFramePr>
          <p:cNvPr id="47106" name="Object 3"/>
          <p:cNvGraphicFramePr>
            <a:graphicFrameLocks/>
          </p:cNvGraphicFramePr>
          <p:nvPr>
            <p:extLst/>
          </p:nvPr>
        </p:nvGraphicFramePr>
        <p:xfrm>
          <a:off x="228600" y="1299785"/>
          <a:ext cx="8736496" cy="3362325"/>
        </p:xfrm>
        <a:graphic>
          <a:graphicData uri="http://schemas.openxmlformats.org/presentationml/2006/ole">
            <mc:AlternateContent xmlns:mc="http://schemas.openxmlformats.org/markup-compatibility/2006">
              <mc:Choice xmlns:v="urn:schemas-microsoft-com:vml" Requires="v">
                <p:oleObj spid="_x0000_s28631056" name="Chart" r:id="rId5" imgW="8772414" imgH="3305140" progId="MSGraph.Chart.8">
                  <p:embed followColorScheme="full"/>
                </p:oleObj>
              </mc:Choice>
              <mc:Fallback>
                <p:oleObj name="Chart" r:id="rId5" imgW="8772414" imgH="3305140" progId="MSGraph.Chart.8">
                  <p:embed followColorScheme="full"/>
                  <p:pic>
                    <p:nvPicPr>
                      <p:cNvPr id="47106" name="Object 3"/>
                      <p:cNvPicPr>
                        <a:picLocks noChangeArrowheads="1"/>
                      </p:cNvPicPr>
                      <p:nvPr/>
                    </p:nvPicPr>
                    <p:blipFill>
                      <a:blip r:embed="rId6"/>
                      <a:srcRect/>
                      <a:stretch>
                        <a:fillRect/>
                      </a:stretch>
                    </p:blipFill>
                    <p:spPr bwMode="auto">
                      <a:xfrm>
                        <a:off x="228600" y="1299785"/>
                        <a:ext cx="8736496"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00776" name="AutoShape 8"/>
          <p:cNvSpPr>
            <a:spLocks noChangeArrowheads="1"/>
          </p:cNvSpPr>
          <p:nvPr/>
        </p:nvSpPr>
        <p:spPr bwMode="blackWhite">
          <a:xfrm>
            <a:off x="1620040" y="1299785"/>
            <a:ext cx="1696563" cy="568325"/>
          </a:xfrm>
          <a:prstGeom prst="wedgeRectCallout">
            <a:avLst>
              <a:gd name="adj1" fmla="val -47891"/>
              <a:gd name="adj2" fmla="val 19669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a:solidFill>
                  <a:srgbClr val="FFFFFF"/>
                </a:solidFill>
              </a:rPr>
              <a:t>2007:Q3</a:t>
            </a:r>
            <a:br>
              <a:rPr lang="en-US" sz="1600" b="1" dirty="0">
                <a:solidFill>
                  <a:srgbClr val="FFFFFF"/>
                </a:solidFill>
              </a:rPr>
            </a:br>
            <a:r>
              <a:rPr lang="en-US" sz="1600" b="1" dirty="0">
                <a:solidFill>
                  <a:srgbClr val="FFFFFF"/>
                </a:solidFill>
              </a:rPr>
              <a:t>Pre-Crisis Peak</a:t>
            </a:r>
          </a:p>
        </p:txBody>
      </p:sp>
      <p:sp>
        <p:nvSpPr>
          <p:cNvPr id="47122" name="Text Box 5"/>
          <p:cNvSpPr txBox="1">
            <a:spLocks noChangeArrowheads="1"/>
          </p:cNvSpPr>
          <p:nvPr/>
        </p:nvSpPr>
        <p:spPr bwMode="auto">
          <a:xfrm>
            <a:off x="5799089" y="5440561"/>
            <a:ext cx="2660648" cy="844043"/>
          </a:xfrm>
          <a:prstGeom prst="rect">
            <a:avLst/>
          </a:prstGeom>
          <a:noFill/>
          <a:ln w="12700" algn="ctr">
            <a:noFill/>
            <a:miter lim="800000"/>
            <a:headEnd type="none" w="sm" len="sm"/>
            <a:tailEnd type="none" w="sm" len="sm"/>
          </a:ln>
        </p:spPr>
        <p:txBody>
          <a:bodyPr>
            <a:spAutoFit/>
          </a:bodyPr>
          <a:lstStyle/>
          <a:p>
            <a:pPr eaLnBrk="0" fontAlgn="base" hangingPunct="0">
              <a:lnSpc>
                <a:spcPct val="85000"/>
              </a:lnSpc>
              <a:spcBef>
                <a:spcPct val="25000"/>
              </a:spcBef>
              <a:spcAft>
                <a:spcPct val="0"/>
              </a:spcAft>
            </a:pPr>
            <a:endParaRPr lang="en-US" sz="1600" b="1" i="1" dirty="0">
              <a:solidFill>
                <a:srgbClr val="FF0000"/>
              </a:solidFill>
            </a:endParaRPr>
          </a:p>
          <a:p>
            <a:pPr eaLnBrk="0" fontAlgn="base" hangingPunct="0">
              <a:lnSpc>
                <a:spcPct val="85000"/>
              </a:lnSpc>
              <a:spcBef>
                <a:spcPct val="25000"/>
              </a:spcBef>
              <a:spcAft>
                <a:spcPct val="0"/>
              </a:spcAft>
            </a:pPr>
            <a:endParaRPr lang="en-US" sz="1600" b="1" dirty="0">
              <a:solidFill>
                <a:srgbClr val="000000"/>
              </a:solidFill>
            </a:endParaRPr>
          </a:p>
          <a:p>
            <a:pPr eaLnBrk="0" fontAlgn="base" hangingPunct="0">
              <a:lnSpc>
                <a:spcPct val="85000"/>
              </a:lnSpc>
              <a:spcBef>
                <a:spcPct val="25000"/>
              </a:spcBef>
              <a:spcAft>
                <a:spcPct val="0"/>
              </a:spcAft>
            </a:pPr>
            <a:endParaRPr lang="en-US" sz="1600" b="1" i="1" dirty="0">
              <a:solidFill>
                <a:srgbClr val="339966"/>
              </a:solidFill>
            </a:endParaRPr>
          </a:p>
        </p:txBody>
      </p:sp>
      <p:sp>
        <p:nvSpPr>
          <p:cNvPr id="16" name="PPTShape_1"/>
          <p:cNvSpPr>
            <a:spLocks noChangeArrowheads="1"/>
          </p:cNvSpPr>
          <p:nvPr/>
        </p:nvSpPr>
        <p:spPr bwMode="blackWhite">
          <a:xfrm>
            <a:off x="5600701" y="3458822"/>
            <a:ext cx="2739986" cy="556591"/>
          </a:xfrm>
          <a:prstGeom prst="wedgeRectCallout">
            <a:avLst>
              <a:gd name="adj1" fmla="val 62773"/>
              <a:gd name="adj2" fmla="val -145744"/>
            </a:avLst>
          </a:prstGeom>
          <a:solidFill>
            <a:srgbClr val="FFCC0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000000"/>
                </a:solidFill>
              </a:rPr>
              <a:t>Surplus as of 6/30/16 stood at a record high $680.64B</a:t>
            </a:r>
          </a:p>
        </p:txBody>
      </p:sp>
      <p:sp>
        <p:nvSpPr>
          <p:cNvPr id="47116" name="Text Box 18"/>
          <p:cNvSpPr txBox="1">
            <a:spLocks noChangeArrowheads="1"/>
          </p:cNvSpPr>
          <p:nvPr/>
        </p:nvSpPr>
        <p:spPr bwMode="auto">
          <a:xfrm>
            <a:off x="191127" y="5439220"/>
            <a:ext cx="3112729" cy="1169551"/>
          </a:xfrm>
          <a:prstGeom prst="rect">
            <a:avLst/>
          </a:prstGeom>
          <a:noFill/>
          <a:ln w="9525">
            <a:noFill/>
            <a:miter lim="800000"/>
            <a:headEnd/>
            <a:tailEnd/>
          </a:ln>
        </p:spPr>
        <p:txBody>
          <a:bodyPr wrap="square">
            <a:spAutoFit/>
          </a:bodyPr>
          <a:lstStyle/>
          <a:p>
            <a:pPr fontAlgn="base">
              <a:spcBef>
                <a:spcPct val="50000"/>
              </a:spcBef>
              <a:spcAft>
                <a:spcPct val="0"/>
              </a:spcAft>
            </a:pPr>
            <a:r>
              <a:rPr lang="en-US" sz="1400" dirty="0">
                <a:solidFill>
                  <a:srgbClr val="000000"/>
                </a:solidFill>
              </a:rPr>
              <a:t>2010:Q1 data includes $22.5B of paid-in capital from a holding company parent for one insurer’s investment in a non-insurance business .</a:t>
            </a:r>
          </a:p>
        </p:txBody>
      </p:sp>
      <p:sp>
        <p:nvSpPr>
          <p:cNvPr id="18" name="AutoShape 7"/>
          <p:cNvSpPr>
            <a:spLocks noChangeArrowheads="1"/>
          </p:cNvSpPr>
          <p:nvPr/>
        </p:nvSpPr>
        <p:spPr bwMode="blackWhite">
          <a:xfrm>
            <a:off x="198782" y="4790660"/>
            <a:ext cx="8686800" cy="655984"/>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a:solidFill>
                  <a:srgbClr val="FFFFFF"/>
                </a:solidFill>
              </a:rPr>
              <a:t>The industry now has $1 of surplus for every $0.76 of NPW,</a:t>
            </a:r>
            <a:br>
              <a:rPr lang="en-US" sz="2000" b="1" dirty="0">
                <a:solidFill>
                  <a:srgbClr val="FFFFFF"/>
                </a:solidFill>
              </a:rPr>
            </a:br>
            <a:r>
              <a:rPr lang="en-US" sz="2000" b="1" dirty="0">
                <a:solidFill>
                  <a:srgbClr val="FFFFFF"/>
                </a:solidFill>
              </a:rPr>
              <a:t>close to the strongest claims-paying status in its history.</a:t>
            </a:r>
          </a:p>
        </p:txBody>
      </p:sp>
      <p:sp>
        <p:nvSpPr>
          <p:cNvPr id="19" name="PPTShape_2"/>
          <p:cNvSpPr>
            <a:spLocks noChangeArrowheads="1"/>
          </p:cNvSpPr>
          <p:nvPr/>
        </p:nvSpPr>
        <p:spPr bwMode="blackWhite">
          <a:xfrm>
            <a:off x="3577037" y="1343926"/>
            <a:ext cx="2563812" cy="568325"/>
          </a:xfrm>
          <a:prstGeom prst="wedgeRectCallout">
            <a:avLst>
              <a:gd name="adj1" fmla="val 15172"/>
              <a:gd name="adj2" fmla="val 14695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a:solidFill>
                  <a:srgbClr val="FFFFFF"/>
                </a:solidFill>
              </a:rPr>
              <a:t>Drop due to near-record 2011 CAT losses</a:t>
            </a:r>
          </a:p>
        </p:txBody>
      </p:sp>
      <p:sp>
        <p:nvSpPr>
          <p:cNvPr id="15" name="Rectangle 5"/>
          <p:cNvSpPr>
            <a:spLocks noChangeArrowheads="1"/>
          </p:cNvSpPr>
          <p:nvPr/>
        </p:nvSpPr>
        <p:spPr bwMode="blackWhite">
          <a:xfrm>
            <a:off x="3382301" y="5595730"/>
            <a:ext cx="5449819" cy="93062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a:solidFill>
                  <a:srgbClr val="FFFFFF"/>
                </a:solidFill>
              </a:rPr>
              <a:t>The P/C insurance industry entered 2016</a:t>
            </a:r>
            <a:br>
              <a:rPr lang="en-US" sz="2000" b="1" dirty="0">
                <a:solidFill>
                  <a:srgbClr val="FFFFFF"/>
                </a:solidFill>
              </a:rPr>
            </a:br>
            <a:r>
              <a:rPr lang="en-US" sz="2000" b="1" dirty="0">
                <a:solidFill>
                  <a:srgbClr val="FFFFFF"/>
                </a:solidFill>
              </a:rPr>
              <a:t>in very strong financial condition.</a:t>
            </a:r>
          </a:p>
        </p:txBody>
      </p:sp>
    </p:spTree>
    <p:custDataLst>
      <p:tags r:id="rId2"/>
    </p:custDataLst>
    <p:extLst>
      <p:ext uri="{BB962C8B-B14F-4D97-AF65-F5344CB8AC3E}">
        <p14:creationId xmlns:p14="http://schemas.microsoft.com/office/powerpoint/2010/main" val="23707242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00776"/>
                                        </p:tgtEl>
                                        <p:attrNameLst>
                                          <p:attrName>style.visibility</p:attrName>
                                        </p:attrNameLst>
                                      </p:cBhvr>
                                      <p:to>
                                        <p:strVal val="visible"/>
                                      </p:to>
                                    </p:set>
                                    <p:animEffect transition="in" filter="wipe(left)">
                                      <p:cBhvr>
                                        <p:cTn id="7" dur="500"/>
                                        <p:tgtEl>
                                          <p:spTgt spid="720077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2" fill="hold" grpId="0" nodeType="afterEffect">
                                  <p:stCondLst>
                                    <p:cond delay="700"/>
                                  </p:stCondLst>
                                  <p:childTnLst>
                                    <p:set>
                                      <p:cBhvr>
                                        <p:cTn id="14" dur="1" fill="hold">
                                          <p:stCondLst>
                                            <p:cond delay="0"/>
                                          </p:stCondLst>
                                        </p:cTn>
                                        <p:tgtEl>
                                          <p:spTgt spid="18"/>
                                        </p:tgtEl>
                                        <p:attrNameLst>
                                          <p:attrName>style.visibility</p:attrName>
                                        </p:attrNameLst>
                                      </p:cBhvr>
                                      <p:to>
                                        <p:strVal val="visible"/>
                                      </p:to>
                                    </p:set>
                                    <p:animEffect transition="in" filter="wipe(right)">
                                      <p:cBhvr>
                                        <p:cTn id="15" dur="500"/>
                                        <p:tgtEl>
                                          <p:spTgt spid="18"/>
                                        </p:tgtEl>
                                      </p:cBhvr>
                                    </p:animEffect>
                                  </p:childTnLst>
                                </p:cTn>
                              </p:par>
                            </p:childTnLst>
                          </p:cTn>
                        </p:par>
                        <p:par>
                          <p:cTn id="16" fill="hold">
                            <p:stCondLst>
                              <p:cond delay="22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par>
                          <p:cTn id="20" fill="hold">
                            <p:stCondLst>
                              <p:cond delay="2700"/>
                            </p:stCondLst>
                            <p:childTnLst>
                              <p:par>
                                <p:cTn id="21" presetID="23" presetClass="entr" presetSubtype="16" fill="hold" grpId="0" nodeType="afterEffect">
                                  <p:stCondLst>
                                    <p:cond delay="100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6" grpId="0" animBg="1"/>
      <p:bldP spid="16" grpId="0" animBg="1"/>
      <p:bldP spid="18" grpId="0" animBg="1"/>
      <p:bldP spid="19" grpId="0" animBg="1"/>
      <p:bldP spid="15" grpId="0" animBg="1"/>
    </p:bldLst>
  </p:timing>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9" name="Rectangle 2"/>
          <p:cNvSpPr>
            <a:spLocks noGrp="1" noChangeArrowheads="1"/>
          </p:cNvSpPr>
          <p:nvPr>
            <p:ph type="title"/>
          </p:nvPr>
        </p:nvSpPr>
        <p:spPr/>
        <p:txBody>
          <a:bodyPr/>
          <a:lstStyle/>
          <a:p>
            <a:r>
              <a:rPr lang="en-US" altLang="en-US" dirty="0"/>
              <a:t>I.I.I. Poll: Auto Insurance</a:t>
            </a:r>
          </a:p>
        </p:txBody>
      </p:sp>
      <p:sp>
        <p:nvSpPr>
          <p:cNvPr id="8" name="Text Placeholder 7"/>
          <p:cNvSpPr>
            <a:spLocks noGrp="1"/>
          </p:cNvSpPr>
          <p:nvPr>
            <p:ph type="body" sz="quarter" idx="15"/>
          </p:nvPr>
        </p:nvSpPr>
        <p:spPr/>
        <p:txBody>
          <a:bodyPr/>
          <a:lstStyle/>
          <a:p>
            <a:r>
              <a:rPr lang="en-US" dirty="0"/>
              <a:t>Q. Would you be willing to ride in a driverless car?</a:t>
            </a:r>
          </a:p>
        </p:txBody>
      </p:sp>
      <p:sp>
        <p:nvSpPr>
          <p:cNvPr id="9" name="Text Placeholder 8"/>
          <p:cNvSpPr>
            <a:spLocks noGrp="1"/>
          </p:cNvSpPr>
          <p:nvPr>
            <p:ph type="body" sz="quarter" idx="16"/>
          </p:nvPr>
        </p:nvSpPr>
        <p:spPr/>
        <p:txBody>
          <a:bodyPr/>
          <a:lstStyle/>
          <a:p>
            <a:endParaRPr lang="en-US" dirty="0"/>
          </a:p>
          <a:p>
            <a:r>
              <a:rPr lang="en-US" dirty="0"/>
              <a:t>Source: Insurance Information Institute Annual </a:t>
            </a:r>
            <a:r>
              <a:rPr lang="en-US" i="1" dirty="0"/>
              <a:t>Pulse</a:t>
            </a:r>
            <a:r>
              <a:rPr lang="en-US" dirty="0"/>
              <a:t> Survey.</a:t>
            </a:r>
          </a:p>
        </p:txBody>
      </p:sp>
      <p:sp>
        <p:nvSpPr>
          <p:cNvPr id="21" name="Text Placeholder 4"/>
          <p:cNvSpPr txBox="1">
            <a:spLocks/>
          </p:cNvSpPr>
          <p:nvPr/>
        </p:nvSpPr>
        <p:spPr bwMode="gray">
          <a:xfrm>
            <a:off x="471486" y="5562601"/>
            <a:ext cx="8201028" cy="628648"/>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sz="1600" dirty="0">
                <a:solidFill>
                  <a:schemeClr val="bg1"/>
                </a:solidFill>
              </a:rPr>
              <a:t>The Percentage Willing to Ride in a Driverless Car Rose Slightly. </a:t>
            </a:r>
            <a:br>
              <a:rPr lang="en-US" sz="1600" dirty="0">
                <a:solidFill>
                  <a:schemeClr val="bg1"/>
                </a:solidFill>
              </a:rPr>
            </a:br>
            <a:r>
              <a:rPr lang="en-US" sz="1600" dirty="0">
                <a:solidFill>
                  <a:schemeClr val="bg1"/>
                </a:solidFill>
              </a:rPr>
              <a:t>71 Percent of People Over 64 Were Unwilling to Ride.</a:t>
            </a:r>
          </a:p>
        </p:txBody>
      </p:sp>
      <p:sp>
        <p:nvSpPr>
          <p:cNvPr id="22" name="Text Placeholder 4"/>
          <p:cNvSpPr txBox="1">
            <a:spLocks/>
          </p:cNvSpPr>
          <p:nvPr/>
        </p:nvSpPr>
        <p:spPr bwMode="gray">
          <a:xfrm>
            <a:off x="471486" y="5562601"/>
            <a:ext cx="8201028" cy="628648"/>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sz="1600" dirty="0">
                <a:solidFill>
                  <a:schemeClr val="bg1"/>
                </a:solidFill>
              </a:rPr>
              <a:t>The Percentage Willing to Ride in a Driverless Car Rose Slightly; </a:t>
            </a:r>
            <a:br>
              <a:rPr lang="en-US" sz="1600" dirty="0">
                <a:solidFill>
                  <a:schemeClr val="bg1"/>
                </a:solidFill>
              </a:rPr>
            </a:br>
            <a:r>
              <a:rPr lang="en-US" sz="1600" dirty="0">
                <a:solidFill>
                  <a:schemeClr val="bg1"/>
                </a:solidFill>
              </a:rPr>
              <a:t>71% of People Over 64 Were Unwilling to Ride.</a:t>
            </a:r>
          </a:p>
        </p:txBody>
      </p:sp>
      <p:graphicFrame>
        <p:nvGraphicFramePr>
          <p:cNvPr id="23" name="Content Placeholder 6"/>
          <p:cNvGraphicFramePr>
            <a:graphicFrameLocks/>
          </p:cNvGraphicFramePr>
          <p:nvPr>
            <p:extLst/>
          </p:nvPr>
        </p:nvGraphicFramePr>
        <p:xfrm>
          <a:off x="1037299" y="2815090"/>
          <a:ext cx="2890645" cy="2795135"/>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 Placeholder 9"/>
          <p:cNvSpPr txBox="1">
            <a:spLocks/>
          </p:cNvSpPr>
          <p:nvPr/>
        </p:nvSpPr>
        <p:spPr>
          <a:xfrm>
            <a:off x="352426" y="2030790"/>
            <a:ext cx="4153168" cy="640080"/>
          </a:xfrm>
          <a:prstGeom prst="snip1Rect">
            <a:avLst/>
          </a:prstGeom>
          <a:solidFill>
            <a:schemeClr val="accent1"/>
          </a:solidFill>
          <a:ln>
            <a:noFill/>
          </a:ln>
          <a:effectLst/>
        </p:spPr>
        <p:txBody>
          <a:bodyPr bIns="91440" anchor="ctr" anchorCtr="0">
            <a:noAutofit/>
          </a:bodyPr>
          <a:lstStyle>
            <a:lvl1pPr marL="0" indent="0" algn="ctr" defTabSz="914400" rtl="0" eaLnBrk="1" latinLnBrk="0" hangingPunct="1">
              <a:lnSpc>
                <a:spcPct val="90000"/>
              </a:lnSpc>
              <a:spcBef>
                <a:spcPts val="0"/>
              </a:spcBef>
              <a:buClr>
                <a:srgbClr val="337DBE"/>
              </a:buClr>
              <a:buSzPct val="77000"/>
              <a:buFontTx/>
              <a:buNone/>
              <a:defRPr sz="2000" b="1" kern="1200">
                <a:solidFill>
                  <a:schemeClr val="bg1"/>
                </a:solidFill>
                <a:latin typeface="+mj-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May 2015</a:t>
            </a:r>
          </a:p>
        </p:txBody>
      </p:sp>
      <p:sp>
        <p:nvSpPr>
          <p:cNvPr id="25" name="Text Placeholder 9"/>
          <p:cNvSpPr txBox="1">
            <a:spLocks/>
          </p:cNvSpPr>
          <p:nvPr/>
        </p:nvSpPr>
        <p:spPr>
          <a:xfrm>
            <a:off x="4668090" y="2030790"/>
            <a:ext cx="4153168" cy="640080"/>
          </a:xfrm>
          <a:prstGeom prst="snip1Rect">
            <a:avLst/>
          </a:prstGeom>
          <a:solidFill>
            <a:schemeClr val="accent1"/>
          </a:solidFill>
          <a:ln>
            <a:noFill/>
          </a:ln>
          <a:effectLst/>
        </p:spPr>
        <p:txBody>
          <a:bodyPr bIns="91440" anchor="ctr" anchorCtr="0">
            <a:noAutofit/>
          </a:bodyPr>
          <a:lstStyle>
            <a:lvl1pPr marL="0" indent="0" algn="ctr" defTabSz="914400" rtl="0" eaLnBrk="1" latinLnBrk="0" hangingPunct="1">
              <a:lnSpc>
                <a:spcPct val="90000"/>
              </a:lnSpc>
              <a:spcBef>
                <a:spcPts val="0"/>
              </a:spcBef>
              <a:buClr>
                <a:srgbClr val="337DBE"/>
              </a:buClr>
              <a:buSzPct val="77000"/>
              <a:buFontTx/>
              <a:buNone/>
              <a:defRPr sz="2000" b="1" kern="1200">
                <a:solidFill>
                  <a:schemeClr val="bg1"/>
                </a:solidFill>
                <a:latin typeface="+mj-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May 2016</a:t>
            </a:r>
          </a:p>
        </p:txBody>
      </p:sp>
      <p:sp>
        <p:nvSpPr>
          <p:cNvPr id="26" name="Text Box 11"/>
          <p:cNvSpPr txBox="1">
            <a:spLocks noChangeArrowheads="1"/>
          </p:cNvSpPr>
          <p:nvPr/>
        </p:nvSpPr>
        <p:spPr bwMode="auto">
          <a:xfrm>
            <a:off x="1053201" y="4599460"/>
            <a:ext cx="334800" cy="246221"/>
          </a:xfrm>
          <a:prstGeom prst="rect">
            <a:avLst/>
          </a:prstGeom>
          <a:noFill/>
          <a:ln w="9525">
            <a:noFill/>
            <a:miter lim="800000"/>
            <a:headEnd/>
            <a:tailEnd/>
          </a:ln>
          <a:effectLst/>
        </p:spPr>
        <p:txBody>
          <a:bodyPr wrap="square" lIns="0" tIns="0" rIns="0" bIns="0" anchor="ctr">
            <a:spAutoFit/>
          </a:bodyPr>
          <a:lstStyle/>
          <a:p>
            <a:pPr algn="r" eaLnBrk="0" hangingPunct="0">
              <a:buSzPct val="90000"/>
              <a:buFont typeface="Wingdings" pitchFamily="2" charset="2"/>
              <a:buNone/>
            </a:pPr>
            <a:r>
              <a:rPr lang="en-US" sz="1600" dirty="0"/>
              <a:t>No</a:t>
            </a:r>
          </a:p>
        </p:txBody>
      </p:sp>
      <p:sp>
        <p:nvSpPr>
          <p:cNvPr id="27" name="Text Box 11"/>
          <p:cNvSpPr txBox="1">
            <a:spLocks noChangeArrowheads="1"/>
          </p:cNvSpPr>
          <p:nvPr/>
        </p:nvSpPr>
        <p:spPr bwMode="auto">
          <a:xfrm>
            <a:off x="2620747" y="2855741"/>
            <a:ext cx="1251537" cy="246221"/>
          </a:xfrm>
          <a:prstGeom prst="rect">
            <a:avLst/>
          </a:prstGeom>
          <a:noFill/>
          <a:ln w="9525">
            <a:noFill/>
            <a:miter lim="800000"/>
            <a:headEnd/>
            <a:tailEnd/>
          </a:ln>
          <a:effectLst/>
        </p:spPr>
        <p:txBody>
          <a:bodyPr wrap="square" lIns="0" tIns="0" rIns="0" bIns="0" anchor="ctr">
            <a:spAutoFit/>
          </a:bodyPr>
          <a:lstStyle/>
          <a:p>
            <a:pPr eaLnBrk="0" hangingPunct="0">
              <a:buSzPct val="90000"/>
              <a:buFont typeface="Wingdings" pitchFamily="2" charset="2"/>
              <a:buNone/>
            </a:pPr>
            <a:r>
              <a:rPr lang="en-US" sz="1600" dirty="0"/>
              <a:t>Don’t Know</a:t>
            </a:r>
          </a:p>
        </p:txBody>
      </p:sp>
      <p:sp>
        <p:nvSpPr>
          <p:cNvPr id="28" name="Text Box 11"/>
          <p:cNvSpPr txBox="1">
            <a:spLocks noChangeArrowheads="1"/>
          </p:cNvSpPr>
          <p:nvPr/>
        </p:nvSpPr>
        <p:spPr bwMode="auto">
          <a:xfrm>
            <a:off x="3578920" y="3715370"/>
            <a:ext cx="499720" cy="246221"/>
          </a:xfrm>
          <a:prstGeom prst="rect">
            <a:avLst/>
          </a:prstGeom>
          <a:noFill/>
          <a:ln w="9525">
            <a:noFill/>
            <a:miter lim="800000"/>
            <a:headEnd/>
            <a:tailEnd/>
          </a:ln>
          <a:effectLst/>
        </p:spPr>
        <p:txBody>
          <a:bodyPr wrap="square" lIns="0" tIns="0" rIns="0" bIns="0" anchor="ctr">
            <a:spAutoFit/>
          </a:bodyPr>
          <a:lstStyle/>
          <a:p>
            <a:pPr eaLnBrk="0" hangingPunct="0">
              <a:buSzPct val="90000"/>
              <a:buFont typeface="Wingdings" pitchFamily="2" charset="2"/>
              <a:buNone/>
            </a:pPr>
            <a:r>
              <a:rPr lang="en-US" sz="1600" dirty="0"/>
              <a:t>Yes</a:t>
            </a:r>
          </a:p>
        </p:txBody>
      </p:sp>
      <p:graphicFrame>
        <p:nvGraphicFramePr>
          <p:cNvPr id="37" name="Content Placeholder 6"/>
          <p:cNvGraphicFramePr>
            <a:graphicFrameLocks/>
          </p:cNvGraphicFramePr>
          <p:nvPr>
            <p:extLst/>
          </p:nvPr>
        </p:nvGraphicFramePr>
        <p:xfrm>
          <a:off x="5315099" y="2823041"/>
          <a:ext cx="2890645" cy="2795135"/>
        </p:xfrm>
        <a:graphic>
          <a:graphicData uri="http://schemas.openxmlformats.org/drawingml/2006/chart">
            <c:chart xmlns:c="http://schemas.openxmlformats.org/drawingml/2006/chart" xmlns:r="http://schemas.openxmlformats.org/officeDocument/2006/relationships" r:id="rId4"/>
          </a:graphicData>
        </a:graphic>
      </p:graphicFrame>
      <p:sp>
        <p:nvSpPr>
          <p:cNvPr id="38" name="Text Box 11"/>
          <p:cNvSpPr txBox="1">
            <a:spLocks noChangeArrowheads="1"/>
          </p:cNvSpPr>
          <p:nvPr/>
        </p:nvSpPr>
        <p:spPr bwMode="auto">
          <a:xfrm>
            <a:off x="5331001" y="4607411"/>
            <a:ext cx="334800" cy="246221"/>
          </a:xfrm>
          <a:prstGeom prst="rect">
            <a:avLst/>
          </a:prstGeom>
          <a:noFill/>
          <a:ln w="9525">
            <a:noFill/>
            <a:miter lim="800000"/>
            <a:headEnd/>
            <a:tailEnd/>
          </a:ln>
          <a:effectLst/>
        </p:spPr>
        <p:txBody>
          <a:bodyPr wrap="square" lIns="0" tIns="0" rIns="0" bIns="0" anchor="ctr">
            <a:spAutoFit/>
          </a:bodyPr>
          <a:lstStyle/>
          <a:p>
            <a:pPr algn="r" eaLnBrk="0" hangingPunct="0">
              <a:buSzPct val="90000"/>
              <a:buFont typeface="Wingdings" pitchFamily="2" charset="2"/>
              <a:buNone/>
            </a:pPr>
            <a:r>
              <a:rPr lang="en-US" sz="1600" dirty="0"/>
              <a:t>No</a:t>
            </a:r>
          </a:p>
        </p:txBody>
      </p:sp>
      <p:sp>
        <p:nvSpPr>
          <p:cNvPr id="39" name="Text Box 11"/>
          <p:cNvSpPr txBox="1">
            <a:spLocks noChangeArrowheads="1"/>
          </p:cNvSpPr>
          <p:nvPr/>
        </p:nvSpPr>
        <p:spPr bwMode="auto">
          <a:xfrm>
            <a:off x="6898547" y="2863692"/>
            <a:ext cx="1251537" cy="246221"/>
          </a:xfrm>
          <a:prstGeom prst="rect">
            <a:avLst/>
          </a:prstGeom>
          <a:noFill/>
          <a:ln w="9525">
            <a:noFill/>
            <a:miter lim="800000"/>
            <a:headEnd/>
            <a:tailEnd/>
          </a:ln>
          <a:effectLst/>
        </p:spPr>
        <p:txBody>
          <a:bodyPr wrap="square" lIns="0" tIns="0" rIns="0" bIns="0" anchor="ctr">
            <a:spAutoFit/>
          </a:bodyPr>
          <a:lstStyle/>
          <a:p>
            <a:pPr eaLnBrk="0" hangingPunct="0">
              <a:buSzPct val="90000"/>
              <a:buFont typeface="Wingdings" pitchFamily="2" charset="2"/>
              <a:buNone/>
            </a:pPr>
            <a:r>
              <a:rPr lang="en-US" sz="1600" dirty="0"/>
              <a:t>Don’t Know</a:t>
            </a:r>
          </a:p>
        </p:txBody>
      </p:sp>
      <p:sp>
        <p:nvSpPr>
          <p:cNvPr id="40" name="Text Box 11"/>
          <p:cNvSpPr txBox="1">
            <a:spLocks noChangeArrowheads="1"/>
          </p:cNvSpPr>
          <p:nvPr/>
        </p:nvSpPr>
        <p:spPr bwMode="auto">
          <a:xfrm>
            <a:off x="7856720" y="3723321"/>
            <a:ext cx="499720" cy="246221"/>
          </a:xfrm>
          <a:prstGeom prst="rect">
            <a:avLst/>
          </a:prstGeom>
          <a:noFill/>
          <a:ln w="9525">
            <a:noFill/>
            <a:miter lim="800000"/>
            <a:headEnd/>
            <a:tailEnd/>
          </a:ln>
          <a:effectLst/>
        </p:spPr>
        <p:txBody>
          <a:bodyPr wrap="square" lIns="0" tIns="0" rIns="0" bIns="0" anchor="ctr">
            <a:spAutoFit/>
          </a:bodyPr>
          <a:lstStyle/>
          <a:p>
            <a:pPr eaLnBrk="0" hangingPunct="0">
              <a:buSzPct val="90000"/>
              <a:buFont typeface="Wingdings" pitchFamily="2" charset="2"/>
              <a:buNone/>
            </a:pPr>
            <a:r>
              <a:rPr lang="en-US" sz="1600" dirty="0"/>
              <a:t>Yes</a:t>
            </a:r>
          </a:p>
        </p:txBody>
      </p:sp>
    </p:spTree>
    <p:extLst>
      <p:ext uri="{BB962C8B-B14F-4D97-AF65-F5344CB8AC3E}">
        <p14:creationId xmlns:p14="http://schemas.microsoft.com/office/powerpoint/2010/main" val="73262795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I.I.I. Poll: Driverless Cars</a:t>
            </a:r>
          </a:p>
        </p:txBody>
      </p:sp>
      <p:sp>
        <p:nvSpPr>
          <p:cNvPr id="5" name="Text Placeholder 4"/>
          <p:cNvSpPr>
            <a:spLocks noGrp="1"/>
          </p:cNvSpPr>
          <p:nvPr>
            <p:ph type="body" sz="quarter" idx="15"/>
          </p:nvPr>
        </p:nvSpPr>
        <p:spPr/>
        <p:txBody>
          <a:bodyPr/>
          <a:lstStyle/>
          <a:p>
            <a:r>
              <a:rPr lang="en-US" dirty="0"/>
              <a:t>Q. Would you be willing to ride in a driverless car?</a:t>
            </a:r>
          </a:p>
        </p:txBody>
      </p:sp>
      <p:sp>
        <p:nvSpPr>
          <p:cNvPr id="9" name="Text Placeholder 8"/>
          <p:cNvSpPr>
            <a:spLocks noGrp="1"/>
          </p:cNvSpPr>
          <p:nvPr>
            <p:ph type="body" sz="quarter" idx="16"/>
          </p:nvPr>
        </p:nvSpPr>
        <p:spPr/>
        <p:txBody>
          <a:bodyPr/>
          <a:lstStyle/>
          <a:p>
            <a:r>
              <a:rPr lang="en-US" dirty="0"/>
              <a:t>Source: Insurance Information Institute Annual </a:t>
            </a:r>
            <a:r>
              <a:rPr lang="en-US" i="1" dirty="0"/>
              <a:t>Pulse</a:t>
            </a:r>
            <a:r>
              <a:rPr lang="en-US" dirty="0"/>
              <a:t> Survey</a:t>
            </a:r>
          </a:p>
        </p:txBody>
      </p:sp>
      <p:sp>
        <p:nvSpPr>
          <p:cNvPr id="10" name="Text Placeholder 4"/>
          <p:cNvSpPr txBox="1">
            <a:spLocks/>
          </p:cNvSpPr>
          <p:nvPr/>
        </p:nvSpPr>
        <p:spPr bwMode="gray">
          <a:xfrm>
            <a:off x="471486" y="5562601"/>
            <a:ext cx="8201028" cy="628648"/>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sz="1600" dirty="0">
                <a:solidFill>
                  <a:schemeClr val="bg1"/>
                </a:solidFill>
              </a:rPr>
              <a:t>The Percentage Willing to Ride in a Driverless Car Remains at 43%; </a:t>
            </a:r>
            <a:br>
              <a:rPr lang="en-US" sz="1600" dirty="0">
                <a:solidFill>
                  <a:schemeClr val="bg1"/>
                </a:solidFill>
              </a:rPr>
            </a:br>
            <a:r>
              <a:rPr lang="en-US" sz="1600" dirty="0">
                <a:solidFill>
                  <a:schemeClr val="bg1"/>
                </a:solidFill>
              </a:rPr>
              <a:t>71% of People Over 64 Were Unwilling to Ride.</a:t>
            </a:r>
          </a:p>
        </p:txBody>
      </p:sp>
      <p:graphicFrame>
        <p:nvGraphicFramePr>
          <p:cNvPr id="11" name="Object 2"/>
          <p:cNvGraphicFramePr>
            <a:graphicFrameLocks noChangeAspect="1"/>
          </p:cNvGraphicFramePr>
          <p:nvPr>
            <p:extLst/>
          </p:nvPr>
        </p:nvGraphicFramePr>
        <p:xfrm>
          <a:off x="52389" y="1657351"/>
          <a:ext cx="8972549" cy="395287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4487770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I.I.I. Poll: Driverless Cars</a:t>
            </a:r>
            <a:endParaRPr lang="en-US" dirty="0"/>
          </a:p>
        </p:txBody>
      </p:sp>
      <p:sp>
        <p:nvSpPr>
          <p:cNvPr id="9" name="Text Placeholder 8"/>
          <p:cNvSpPr>
            <a:spLocks noGrp="1"/>
          </p:cNvSpPr>
          <p:nvPr>
            <p:ph type="body" sz="quarter" idx="15"/>
          </p:nvPr>
        </p:nvSpPr>
        <p:spPr/>
        <p:txBody>
          <a:bodyPr/>
          <a:lstStyle/>
          <a:p>
            <a:r>
              <a:rPr lang="en-US"/>
              <a:t>Q. Would you be willing to ride in a driverless car?</a:t>
            </a:r>
            <a:endParaRPr lang="en-US" dirty="0"/>
          </a:p>
        </p:txBody>
      </p:sp>
      <p:sp>
        <p:nvSpPr>
          <p:cNvPr id="4" name="Text Placeholder 3"/>
          <p:cNvSpPr>
            <a:spLocks noGrp="1"/>
          </p:cNvSpPr>
          <p:nvPr>
            <p:ph type="body" sz="quarter" idx="16"/>
          </p:nvPr>
        </p:nvSpPr>
        <p:spPr/>
        <p:txBody>
          <a:bodyPr/>
          <a:lstStyle/>
          <a:p>
            <a:endParaRPr lang="en-US" dirty="0"/>
          </a:p>
          <a:p>
            <a:r>
              <a:rPr lang="en-US" dirty="0"/>
              <a:t>Source: Insurance Information Institute Annual </a:t>
            </a:r>
            <a:r>
              <a:rPr lang="en-US" i="1" dirty="0"/>
              <a:t>Pulse</a:t>
            </a:r>
            <a:r>
              <a:rPr lang="en-US" dirty="0"/>
              <a:t> Survey.</a:t>
            </a:r>
          </a:p>
        </p:txBody>
      </p:sp>
      <p:sp>
        <p:nvSpPr>
          <p:cNvPr id="11" name="Text Placeholder 4"/>
          <p:cNvSpPr txBox="1">
            <a:spLocks/>
          </p:cNvSpPr>
          <p:nvPr/>
        </p:nvSpPr>
        <p:spPr bwMode="gray">
          <a:xfrm>
            <a:off x="471486" y="5562601"/>
            <a:ext cx="8201028" cy="628648"/>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sz="1600" dirty="0">
                <a:solidFill>
                  <a:schemeClr val="bg1"/>
                </a:solidFill>
              </a:rPr>
              <a:t>The Percentage Willing to Ride in a Driverless Car Remains at 43%; </a:t>
            </a:r>
            <a:br>
              <a:rPr lang="en-US" sz="1600" dirty="0">
                <a:solidFill>
                  <a:schemeClr val="bg1"/>
                </a:solidFill>
              </a:rPr>
            </a:br>
            <a:r>
              <a:rPr lang="en-US" sz="1600" dirty="0">
                <a:solidFill>
                  <a:schemeClr val="bg1"/>
                </a:solidFill>
              </a:rPr>
              <a:t>71% of People Over 64 Were Unwilling to Ride.</a:t>
            </a:r>
          </a:p>
        </p:txBody>
      </p:sp>
      <p:graphicFrame>
        <p:nvGraphicFramePr>
          <p:cNvPr id="12" name="Object 2"/>
          <p:cNvGraphicFramePr>
            <a:graphicFrameLocks noChangeAspect="1"/>
          </p:cNvGraphicFramePr>
          <p:nvPr>
            <p:extLst/>
          </p:nvPr>
        </p:nvGraphicFramePr>
        <p:xfrm>
          <a:off x="52389" y="1657351"/>
          <a:ext cx="8972549" cy="395287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0675332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p:txBody>
          <a:bodyPr/>
          <a:lstStyle/>
          <a:p>
            <a:r>
              <a:rPr lang="en-US" altLang="en-US" dirty="0">
                <a:latin typeface="Arial" panose="020B0604020202020204" pitchFamily="34" charset="0"/>
              </a:rPr>
              <a:t>I.I.I. Poll: Driverless Cars</a:t>
            </a:r>
            <a:endParaRPr lang="en-US" altLang="en-US" baseline="30000" dirty="0">
              <a:latin typeface="Arial" panose="020B0604020202020204" pitchFamily="34" charset="0"/>
            </a:endParaRPr>
          </a:p>
        </p:txBody>
      </p:sp>
      <p:sp>
        <p:nvSpPr>
          <p:cNvPr id="3" name="Text Placeholder 2"/>
          <p:cNvSpPr>
            <a:spLocks noGrp="1"/>
          </p:cNvSpPr>
          <p:nvPr>
            <p:ph type="body" sz="quarter" idx="15"/>
          </p:nvPr>
        </p:nvSpPr>
        <p:spPr>
          <a:xfrm>
            <a:off x="356616" y="1188720"/>
            <a:ext cx="8668322" cy="396947"/>
          </a:xfrm>
        </p:spPr>
        <p:txBody>
          <a:bodyPr/>
          <a:lstStyle/>
          <a:p>
            <a:r>
              <a:rPr lang="en-US" dirty="0"/>
              <a:t>Why Americans Would Not Want to Ride in a Driverless Car, </a:t>
            </a:r>
          </a:p>
          <a:p>
            <a:r>
              <a:rPr lang="en-US" dirty="0"/>
              <a:t>May 2016</a:t>
            </a:r>
            <a:r>
              <a:rPr lang="en-US" baseline="30000" dirty="0"/>
              <a:t>1</a:t>
            </a:r>
            <a:r>
              <a:rPr lang="en-US" dirty="0"/>
              <a:t>  </a:t>
            </a:r>
          </a:p>
          <a:p>
            <a:endParaRPr lang="en-US" dirty="0"/>
          </a:p>
        </p:txBody>
      </p:sp>
      <p:sp>
        <p:nvSpPr>
          <p:cNvPr id="4" name="Text Placeholder 3"/>
          <p:cNvSpPr>
            <a:spLocks noGrp="1"/>
          </p:cNvSpPr>
          <p:nvPr>
            <p:ph type="body" sz="quarter" idx="16"/>
          </p:nvPr>
        </p:nvSpPr>
        <p:spPr/>
        <p:txBody>
          <a:bodyPr/>
          <a:lstStyle/>
          <a:p>
            <a:r>
              <a:rPr lang="en-US" baseline="30000" dirty="0"/>
              <a:t>1 </a:t>
            </a:r>
            <a:r>
              <a:rPr lang="en-US" dirty="0"/>
              <a:t>Based on those who would not ride in a driverless car. Respondents could give more than one answer. </a:t>
            </a:r>
          </a:p>
          <a:p>
            <a:r>
              <a:rPr lang="en-US" dirty="0"/>
              <a:t>Source: Insurance Information Institute Annual </a:t>
            </a:r>
            <a:r>
              <a:rPr lang="en-US" i="1" dirty="0"/>
              <a:t>Pulse</a:t>
            </a:r>
            <a:r>
              <a:rPr lang="en-US" dirty="0"/>
              <a:t> Survey.</a:t>
            </a:r>
          </a:p>
        </p:txBody>
      </p:sp>
      <p:graphicFrame>
        <p:nvGraphicFramePr>
          <p:cNvPr id="11" name="Object 2"/>
          <p:cNvGraphicFramePr>
            <a:graphicFrameLocks noChangeAspect="1"/>
          </p:cNvGraphicFramePr>
          <p:nvPr>
            <p:extLst/>
          </p:nvPr>
        </p:nvGraphicFramePr>
        <p:xfrm>
          <a:off x="52389" y="1657351"/>
          <a:ext cx="8972549" cy="409209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4"/>
          <p:cNvSpPr txBox="1">
            <a:spLocks/>
          </p:cNvSpPr>
          <p:nvPr/>
        </p:nvSpPr>
        <p:spPr bwMode="gray">
          <a:xfrm>
            <a:off x="471486" y="5688495"/>
            <a:ext cx="8201028" cy="502753"/>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sz="1600" dirty="0">
                <a:solidFill>
                  <a:schemeClr val="bg1"/>
                </a:solidFill>
              </a:rPr>
              <a:t>Safety Concerns Are Paramount Among Those Who Would Avoid Driverless Cars.</a:t>
            </a:r>
          </a:p>
        </p:txBody>
      </p:sp>
    </p:spTree>
    <p:extLst>
      <p:ext uri="{BB962C8B-B14F-4D97-AF65-F5344CB8AC3E}">
        <p14:creationId xmlns:p14="http://schemas.microsoft.com/office/powerpoint/2010/main" val="153628174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Rectangle 2"/>
          <p:cNvSpPr>
            <a:spLocks noGrp="1" noChangeArrowheads="1"/>
          </p:cNvSpPr>
          <p:nvPr>
            <p:ph type="title"/>
          </p:nvPr>
        </p:nvSpPr>
        <p:spPr>
          <a:xfrm>
            <a:off x="270541" y="98399"/>
            <a:ext cx="8458200" cy="950976"/>
          </a:xfrm>
        </p:spPr>
        <p:txBody>
          <a:bodyPr/>
          <a:lstStyle/>
          <a:p>
            <a:r>
              <a:rPr lang="en-US" dirty="0"/>
              <a:t>I.I.I. Poll: Telematics—</a:t>
            </a:r>
            <a:br>
              <a:rPr lang="en-US" dirty="0"/>
            </a:br>
            <a:r>
              <a:rPr lang="en-US" dirty="0"/>
              <a:t>Consumers Still Hesitant</a:t>
            </a:r>
          </a:p>
        </p:txBody>
      </p:sp>
      <p:sp>
        <p:nvSpPr>
          <p:cNvPr id="7" name="Text Placeholder 6"/>
          <p:cNvSpPr>
            <a:spLocks noGrp="1"/>
          </p:cNvSpPr>
          <p:nvPr>
            <p:ph type="body" sz="quarter" idx="16"/>
          </p:nvPr>
        </p:nvSpPr>
        <p:spPr/>
        <p:txBody>
          <a:bodyPr/>
          <a:lstStyle/>
          <a:p>
            <a:pPr eaLnBrk="0" hangingPunct="0">
              <a:lnSpc>
                <a:spcPct val="85000"/>
              </a:lnSpc>
              <a:spcBef>
                <a:spcPct val="25000"/>
              </a:spcBef>
              <a:buClr>
                <a:schemeClr val="accent2"/>
              </a:buClr>
            </a:pPr>
            <a:r>
              <a:rPr lang="en-US" baseline="30000" dirty="0"/>
              <a:t>1</a:t>
            </a:r>
            <a:r>
              <a:rPr lang="en-US" dirty="0"/>
              <a:t>Asked of those who have auto insurance.</a:t>
            </a:r>
          </a:p>
          <a:p>
            <a:pPr eaLnBrk="0" hangingPunct="0">
              <a:lnSpc>
                <a:spcPct val="85000"/>
              </a:lnSpc>
              <a:spcBef>
                <a:spcPct val="25000"/>
              </a:spcBef>
              <a:buClr>
                <a:schemeClr val="accent2"/>
              </a:buClr>
            </a:pPr>
            <a:r>
              <a:rPr lang="en-US" dirty="0"/>
              <a:t>Source: Insurance Information Institute Annual </a:t>
            </a:r>
            <a:r>
              <a:rPr lang="en-US" i="1" dirty="0"/>
              <a:t>Pulse</a:t>
            </a:r>
            <a:r>
              <a:rPr lang="en-US" dirty="0"/>
              <a:t> Survey.</a:t>
            </a:r>
          </a:p>
        </p:txBody>
      </p:sp>
      <p:sp>
        <p:nvSpPr>
          <p:cNvPr id="19" name="Text Placeholder 4"/>
          <p:cNvSpPr txBox="1">
            <a:spLocks/>
          </p:cNvSpPr>
          <p:nvPr/>
        </p:nvSpPr>
        <p:spPr bwMode="gray">
          <a:xfrm>
            <a:off x="415259" y="5648324"/>
            <a:ext cx="8313482" cy="640881"/>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sz="1800" dirty="0">
                <a:solidFill>
                  <a:schemeClr val="bg1"/>
                </a:solidFill>
                <a:latin typeface="Arial" panose="020B0604020202020204" pitchFamily="34" charset="0"/>
                <a:cs typeface="Arial" panose="020B0604020202020204" pitchFamily="34" charset="0"/>
              </a:rPr>
              <a:t>More Than Half of Auto Policyholders Would Allow Their Insurer to</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Collect Their Driving Information in Order to Set Premiums.</a:t>
            </a:r>
          </a:p>
        </p:txBody>
      </p:sp>
      <p:sp>
        <p:nvSpPr>
          <p:cNvPr id="21" name="Text Placeholder 4"/>
          <p:cNvSpPr txBox="1">
            <a:spLocks/>
          </p:cNvSpPr>
          <p:nvPr/>
        </p:nvSpPr>
        <p:spPr bwMode="gray">
          <a:xfrm>
            <a:off x="415260" y="1292631"/>
            <a:ext cx="870929" cy="594937"/>
          </a:xfrm>
          <a:prstGeom prst="snip1Rect">
            <a:avLst/>
          </a:prstGeom>
          <a:solidFill>
            <a:srgbClr val="337DBE"/>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spcBef>
                <a:spcPts val="0"/>
              </a:spcBef>
            </a:pPr>
            <a:r>
              <a:rPr lang="en-US" sz="3600" dirty="0">
                <a:solidFill>
                  <a:schemeClr val="bg1"/>
                </a:solidFill>
              </a:rPr>
              <a:t>Q</a:t>
            </a:r>
          </a:p>
        </p:txBody>
      </p:sp>
      <p:sp>
        <p:nvSpPr>
          <p:cNvPr id="22" name="Rectangle 3"/>
          <p:cNvSpPr>
            <a:spLocks noChangeArrowheads="1"/>
          </p:cNvSpPr>
          <p:nvPr/>
        </p:nvSpPr>
        <p:spPr bwMode="black">
          <a:xfrm>
            <a:off x="1550667" y="1325533"/>
            <a:ext cx="7443786" cy="498598"/>
          </a:xfrm>
          <a:prstGeom prst="rect">
            <a:avLst/>
          </a:prstGeom>
          <a:noFill/>
          <a:ln w="9525" algn="ctr">
            <a:noFill/>
            <a:miter lim="800000"/>
            <a:headEnd/>
            <a:tailEnd/>
          </a:ln>
        </p:spPr>
        <p:txBody>
          <a:bodyPr wrap="square" lIns="0" tIns="0" rIns="0" bIns="0" anchor="ctr" anchorCtr="0">
            <a:spAutoFit/>
          </a:bodyPr>
          <a:lstStyle/>
          <a:p>
            <a:pPr>
              <a:lnSpc>
                <a:spcPct val="90000"/>
              </a:lnSpc>
            </a:pPr>
            <a:r>
              <a:rPr lang="en-US" b="1" dirty="0">
                <a:solidFill>
                  <a:schemeClr val="accent1"/>
                </a:solidFill>
              </a:rPr>
              <a:t>Would you allow your auto insurer to collect information about how and when you drive in order to set your auto insurance premium? </a:t>
            </a:r>
            <a:endParaRPr lang="en-US" b="1" baseline="30000" dirty="0">
              <a:solidFill>
                <a:schemeClr val="accent1"/>
              </a:solidFill>
            </a:endParaRPr>
          </a:p>
        </p:txBody>
      </p:sp>
      <p:graphicFrame>
        <p:nvGraphicFramePr>
          <p:cNvPr id="23" name="Content Placeholder 6"/>
          <p:cNvGraphicFramePr>
            <a:graphicFrameLocks/>
          </p:cNvGraphicFramePr>
          <p:nvPr>
            <p:extLst/>
          </p:nvPr>
        </p:nvGraphicFramePr>
        <p:xfrm>
          <a:off x="971551" y="2181011"/>
          <a:ext cx="7200900" cy="2980800"/>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 Box 9"/>
          <p:cNvSpPr txBox="1">
            <a:spLocks noChangeArrowheads="1"/>
          </p:cNvSpPr>
          <p:nvPr/>
        </p:nvSpPr>
        <p:spPr bwMode="auto">
          <a:xfrm>
            <a:off x="5980606" y="3093148"/>
            <a:ext cx="1839420" cy="664797"/>
          </a:xfrm>
          <a:prstGeom prst="rect">
            <a:avLst/>
          </a:prstGeom>
          <a:noFill/>
          <a:ln w="9525">
            <a:noFill/>
            <a:miter lim="800000"/>
            <a:headEnd/>
            <a:tailEnd/>
          </a:ln>
        </p:spPr>
        <p:txBody>
          <a:bodyPr wrap="square" lIns="0" tIns="0" rIns="0" bIns="0" anchor="ctr">
            <a:spAutoFit/>
          </a:bodyPr>
          <a:lstStyle/>
          <a:p>
            <a:pPr eaLnBrk="0" hangingPunct="0">
              <a:lnSpc>
                <a:spcPct val="90000"/>
              </a:lnSpc>
              <a:buSzPct val="90000"/>
              <a:buFont typeface="Wingdings" pitchFamily="2" charset="2"/>
              <a:buNone/>
            </a:pPr>
            <a:r>
              <a:rPr lang="en-US" sz="1600" dirty="0"/>
              <a:t>Allow if Premium Went Down</a:t>
            </a:r>
          </a:p>
          <a:p>
            <a:pPr eaLnBrk="0" hangingPunct="0">
              <a:lnSpc>
                <a:spcPct val="90000"/>
              </a:lnSpc>
              <a:buSzPct val="90000"/>
              <a:buFont typeface="Wingdings" pitchFamily="2" charset="2"/>
              <a:buNone/>
            </a:pPr>
            <a:endParaRPr lang="en-US" sz="1600" dirty="0"/>
          </a:p>
        </p:txBody>
      </p:sp>
      <p:sp>
        <p:nvSpPr>
          <p:cNvPr id="25" name="Text Box 9"/>
          <p:cNvSpPr txBox="1">
            <a:spLocks noChangeArrowheads="1"/>
          </p:cNvSpPr>
          <p:nvPr/>
        </p:nvSpPr>
        <p:spPr bwMode="auto">
          <a:xfrm>
            <a:off x="3456481" y="5045819"/>
            <a:ext cx="2658570" cy="443198"/>
          </a:xfrm>
          <a:prstGeom prst="rect">
            <a:avLst/>
          </a:prstGeom>
          <a:noFill/>
          <a:ln w="9525">
            <a:noFill/>
            <a:miter lim="800000"/>
            <a:headEnd/>
            <a:tailEnd/>
          </a:ln>
        </p:spPr>
        <p:txBody>
          <a:bodyPr wrap="square" lIns="0" tIns="0" rIns="0" bIns="0" anchor="ctr">
            <a:spAutoFit/>
          </a:bodyPr>
          <a:lstStyle/>
          <a:p>
            <a:pPr algn="ctr" eaLnBrk="0" hangingPunct="0">
              <a:lnSpc>
                <a:spcPct val="90000"/>
              </a:lnSpc>
              <a:buSzPct val="90000"/>
              <a:buFont typeface="Wingdings" pitchFamily="2" charset="2"/>
              <a:buNone/>
            </a:pPr>
            <a:r>
              <a:rPr lang="en-US" sz="1600" dirty="0"/>
              <a:t>Allow Whether or Not Premium Went Down</a:t>
            </a:r>
          </a:p>
        </p:txBody>
      </p:sp>
      <p:sp>
        <p:nvSpPr>
          <p:cNvPr id="26" name="Text Box 9"/>
          <p:cNvSpPr txBox="1">
            <a:spLocks noChangeArrowheads="1"/>
          </p:cNvSpPr>
          <p:nvPr/>
        </p:nvSpPr>
        <p:spPr bwMode="auto">
          <a:xfrm>
            <a:off x="2027071" y="3314747"/>
            <a:ext cx="1143001" cy="443198"/>
          </a:xfrm>
          <a:prstGeom prst="rect">
            <a:avLst/>
          </a:prstGeom>
          <a:noFill/>
          <a:ln w="9525">
            <a:noFill/>
            <a:miter lim="800000"/>
            <a:headEnd/>
            <a:tailEnd/>
          </a:ln>
        </p:spPr>
        <p:txBody>
          <a:bodyPr wrap="square" lIns="0" tIns="0" rIns="0" bIns="0" anchor="ctr">
            <a:spAutoFit/>
          </a:bodyPr>
          <a:lstStyle/>
          <a:p>
            <a:pPr algn="r" eaLnBrk="0" hangingPunct="0">
              <a:lnSpc>
                <a:spcPct val="90000"/>
              </a:lnSpc>
              <a:buSzPct val="90000"/>
              <a:buFont typeface="Wingdings" pitchFamily="2" charset="2"/>
              <a:buNone/>
            </a:pPr>
            <a:r>
              <a:rPr lang="en-US" sz="1600" dirty="0"/>
              <a:t>Not</a:t>
            </a:r>
            <a:br>
              <a:rPr lang="en-US" sz="1600" dirty="0"/>
            </a:br>
            <a:r>
              <a:rPr lang="en-US" sz="1600" dirty="0"/>
              <a:t>Allow</a:t>
            </a:r>
          </a:p>
        </p:txBody>
      </p:sp>
      <p:sp>
        <p:nvSpPr>
          <p:cNvPr id="27" name="Text Box 9"/>
          <p:cNvSpPr txBox="1">
            <a:spLocks noChangeArrowheads="1"/>
          </p:cNvSpPr>
          <p:nvPr/>
        </p:nvSpPr>
        <p:spPr bwMode="auto">
          <a:xfrm>
            <a:off x="3214140" y="2099786"/>
            <a:ext cx="2658570" cy="221599"/>
          </a:xfrm>
          <a:prstGeom prst="rect">
            <a:avLst/>
          </a:prstGeom>
          <a:noFill/>
          <a:ln w="9525">
            <a:noFill/>
            <a:miter lim="800000"/>
            <a:headEnd/>
            <a:tailEnd/>
          </a:ln>
        </p:spPr>
        <p:txBody>
          <a:bodyPr wrap="square" lIns="0" tIns="0" rIns="0" bIns="0" anchor="ctr">
            <a:spAutoFit/>
          </a:bodyPr>
          <a:lstStyle/>
          <a:p>
            <a:pPr algn="ctr" eaLnBrk="0" hangingPunct="0">
              <a:lnSpc>
                <a:spcPct val="90000"/>
              </a:lnSpc>
              <a:buSzPct val="90000"/>
              <a:buFont typeface="Wingdings" pitchFamily="2" charset="2"/>
              <a:buNone/>
            </a:pPr>
            <a:r>
              <a:rPr lang="en-US" sz="1600" dirty="0"/>
              <a:t>Don’t Know</a:t>
            </a:r>
          </a:p>
        </p:txBody>
      </p:sp>
    </p:spTree>
    <p:extLst>
      <p:ext uri="{BB962C8B-B14F-4D97-AF65-F5344CB8AC3E}">
        <p14:creationId xmlns:p14="http://schemas.microsoft.com/office/powerpoint/2010/main" val="8351201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105</a:t>
            </a:fld>
            <a:endParaRPr lang="en-US" sz="900"/>
          </a:p>
        </p:txBody>
      </p:sp>
      <p:sp>
        <p:nvSpPr>
          <p:cNvPr id="65541" name="Rectangle 2"/>
          <p:cNvSpPr>
            <a:spLocks noGrp="1" noChangeArrowheads="1"/>
          </p:cNvSpPr>
          <p:nvPr>
            <p:ph type="title" idx="4294967295"/>
          </p:nvPr>
        </p:nvSpPr>
        <p:spPr>
          <a:xfrm>
            <a:off x="20364" y="31584"/>
            <a:ext cx="7950815" cy="860425"/>
          </a:xfrm>
        </p:spPr>
        <p:txBody>
          <a:bodyPr/>
          <a:lstStyle/>
          <a:p>
            <a:r>
              <a:rPr lang="en-US" dirty="0"/>
              <a:t>Telematics for Your Home:</a:t>
            </a:r>
            <a:br>
              <a:rPr lang="en-US" dirty="0"/>
            </a:br>
            <a:r>
              <a:rPr lang="en-US" dirty="0"/>
              <a:t>The Internet of Things</a:t>
            </a:r>
          </a:p>
        </p:txBody>
      </p:sp>
      <p:sp>
        <p:nvSpPr>
          <p:cNvPr id="1922051" name="Rectangle 3"/>
          <p:cNvSpPr>
            <a:spLocks noGrp="1" noChangeArrowheads="1"/>
          </p:cNvSpPr>
          <p:nvPr>
            <p:ph type="body" idx="4294967295"/>
          </p:nvPr>
        </p:nvSpPr>
        <p:spPr>
          <a:xfrm>
            <a:off x="120650" y="1103313"/>
            <a:ext cx="6753116" cy="4652963"/>
          </a:xfrm>
        </p:spPr>
        <p:txBody>
          <a:bodyPr/>
          <a:lstStyle/>
          <a:p>
            <a:pPr>
              <a:lnSpc>
                <a:spcPts val="2200"/>
              </a:lnSpc>
              <a:spcBef>
                <a:spcPct val="50000"/>
              </a:spcBef>
            </a:pPr>
            <a:r>
              <a:rPr lang="en-US" sz="2100" b="1" dirty="0"/>
              <a:t>The home is the next frontier for telematics</a:t>
            </a:r>
          </a:p>
          <a:p>
            <a:pPr>
              <a:lnSpc>
                <a:spcPts val="2200"/>
              </a:lnSpc>
              <a:spcBef>
                <a:spcPct val="50000"/>
              </a:spcBef>
            </a:pPr>
            <a:r>
              <a:rPr lang="en-US" sz="2100" b="1" dirty="0"/>
              <a:t>Rapidly becoming a crowded space</a:t>
            </a:r>
          </a:p>
          <a:p>
            <a:pPr>
              <a:lnSpc>
                <a:spcPts val="2200"/>
              </a:lnSpc>
              <a:spcBef>
                <a:spcPct val="50000"/>
              </a:spcBef>
            </a:pPr>
            <a:r>
              <a:rPr lang="en-US" sz="2100" b="1" dirty="0"/>
              <a:t>How and with whom will insurers partner?</a:t>
            </a:r>
          </a:p>
          <a:p>
            <a:pPr>
              <a:lnSpc>
                <a:spcPts val="2200"/>
              </a:lnSpc>
              <a:spcBef>
                <a:spcPct val="50000"/>
              </a:spcBef>
            </a:pPr>
            <a:r>
              <a:rPr lang="en-US" sz="2100" b="1" dirty="0"/>
              <a:t>Can control increasing array of household systems remotely</a:t>
            </a:r>
          </a:p>
          <a:p>
            <a:pPr lvl="1">
              <a:lnSpc>
                <a:spcPts val="2200"/>
              </a:lnSpc>
            </a:pPr>
            <a:r>
              <a:rPr lang="en-US" sz="1900" b="1" dirty="0"/>
              <a:t>Heat, A/C</a:t>
            </a:r>
          </a:p>
          <a:p>
            <a:pPr lvl="1">
              <a:lnSpc>
                <a:spcPts val="2200"/>
              </a:lnSpc>
            </a:pPr>
            <a:r>
              <a:rPr lang="en-US" sz="1900" b="1" dirty="0"/>
              <a:t>Fire, CO detection</a:t>
            </a:r>
          </a:p>
          <a:p>
            <a:pPr lvl="1">
              <a:lnSpc>
                <a:spcPts val="2200"/>
              </a:lnSpc>
            </a:pPr>
            <a:r>
              <a:rPr lang="en-US" sz="1900" b="1" dirty="0"/>
              <a:t>Security Systems</a:t>
            </a:r>
          </a:p>
          <a:p>
            <a:pPr lvl="1">
              <a:lnSpc>
                <a:spcPts val="2200"/>
              </a:lnSpc>
            </a:pPr>
            <a:r>
              <a:rPr lang="en-US" sz="1900" b="1" dirty="0"/>
              <a:t>Cameras/Monitors</a:t>
            </a:r>
          </a:p>
          <a:p>
            <a:pPr lvl="1">
              <a:lnSpc>
                <a:spcPts val="2200"/>
              </a:lnSpc>
            </a:pPr>
            <a:r>
              <a:rPr lang="en-US" sz="1900" b="1" dirty="0"/>
              <a:t>Appliances</a:t>
            </a:r>
          </a:p>
          <a:p>
            <a:pPr lvl="1">
              <a:lnSpc>
                <a:spcPts val="2200"/>
              </a:lnSpc>
            </a:pPr>
            <a:r>
              <a:rPr lang="en-US" sz="1900" b="1" dirty="0"/>
              <a:t>Lighting</a:t>
            </a:r>
          </a:p>
          <a:p>
            <a:pPr>
              <a:lnSpc>
                <a:spcPts val="2200"/>
              </a:lnSpc>
            </a:pPr>
            <a:r>
              <a:rPr lang="en-US" sz="2100" b="1" dirty="0"/>
              <a:t>Technology is adaptive</a:t>
            </a:r>
          </a:p>
          <a:p>
            <a:pPr lvl="1">
              <a:lnSpc>
                <a:spcPts val="2200"/>
              </a:lnSpc>
            </a:pPr>
            <a:r>
              <a:rPr lang="en-US" sz="1900" b="1" i="1" dirty="0">
                <a:solidFill>
                  <a:srgbClr val="C00000"/>
                </a:solidFill>
              </a:rPr>
              <a:t>Uses sensors and algorithms to learn about you</a:t>
            </a:r>
          </a:p>
          <a:p>
            <a:pPr>
              <a:lnSpc>
                <a:spcPts val="2200"/>
              </a:lnSpc>
              <a:spcBef>
                <a:spcPct val="50000"/>
              </a:spcBef>
            </a:pPr>
            <a:endParaRPr lang="en-US" sz="2100" b="1" dirty="0"/>
          </a:p>
          <a:p>
            <a:pPr>
              <a:lnSpc>
                <a:spcPts val="2200"/>
              </a:lnSpc>
              <a:spcBef>
                <a:spcPct val="50000"/>
              </a:spcBef>
            </a:pPr>
            <a:endParaRPr lang="en-US" sz="2100" b="1" dirty="0"/>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 name="Picture 14"/>
          <p:cNvPicPr>
            <a:picLocks noChangeAspect="1"/>
          </p:cNvPicPr>
          <p:nvPr/>
        </p:nvPicPr>
        <p:blipFill rotWithShape="1">
          <a:blip r:embed="rId3"/>
          <a:srcRect l="5259" t="8256" r="10301" b="-244"/>
          <a:stretch/>
        </p:blipFill>
        <p:spPr>
          <a:xfrm>
            <a:off x="3761423" y="3214025"/>
            <a:ext cx="5063489" cy="2930439"/>
          </a:xfrm>
          <a:prstGeom prst="rect">
            <a:avLst/>
          </a:prstGeom>
        </p:spPr>
      </p:pic>
      <p:sp>
        <p:nvSpPr>
          <p:cNvPr id="16" name="AutoShape 2" descr="Image result for nest logo"/>
          <p:cNvSpPr>
            <a:spLocks noChangeAspect="1" noChangeArrowheads="1"/>
          </p:cNvSpPr>
          <p:nvPr/>
        </p:nvSpPr>
        <p:spPr bwMode="auto">
          <a:xfrm>
            <a:off x="6194694" y="1103313"/>
            <a:ext cx="1152525" cy="1152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5640" y="1235240"/>
            <a:ext cx="1429407" cy="1429407"/>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62875" y="1264144"/>
            <a:ext cx="838200" cy="1371600"/>
          </a:xfrm>
          <a:prstGeom prst="rect">
            <a:avLst/>
          </a:prstGeom>
        </p:spPr>
      </p:pic>
    </p:spTree>
    <p:extLst>
      <p:ext uri="{BB962C8B-B14F-4D97-AF65-F5344CB8AC3E}">
        <p14:creationId xmlns:p14="http://schemas.microsoft.com/office/powerpoint/2010/main" val="277719872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22051">
                                            <p:txEl>
                                              <p:pRg st="4" end="4"/>
                                            </p:txEl>
                                          </p:spTgt>
                                        </p:tgtEl>
                                        <p:attrNameLst>
                                          <p:attrName>style.visibility</p:attrName>
                                        </p:attrNameLst>
                                      </p:cBhvr>
                                      <p:to>
                                        <p:strVal val="visible"/>
                                      </p:to>
                                    </p:set>
                                    <p:animEffect transition="in" filter="wipe(left)">
                                      <p:cBhvr>
                                        <p:cTn id="25" dur="500"/>
                                        <p:tgtEl>
                                          <p:spTgt spid="1922051">
                                            <p:txEl>
                                              <p:pRg st="4" end="4"/>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922051">
                                            <p:txEl>
                                              <p:pRg st="5" end="5"/>
                                            </p:txEl>
                                          </p:spTgt>
                                        </p:tgtEl>
                                        <p:attrNameLst>
                                          <p:attrName>style.visibility</p:attrName>
                                        </p:attrNameLst>
                                      </p:cBhvr>
                                      <p:to>
                                        <p:strVal val="visible"/>
                                      </p:to>
                                    </p:set>
                                    <p:animEffect transition="in" filter="wipe(left)">
                                      <p:cBhvr>
                                        <p:cTn id="28" dur="500"/>
                                        <p:tgtEl>
                                          <p:spTgt spid="1922051">
                                            <p:txEl>
                                              <p:pRg st="5" end="5"/>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922051">
                                            <p:txEl>
                                              <p:pRg st="6" end="6"/>
                                            </p:txEl>
                                          </p:spTgt>
                                        </p:tgtEl>
                                        <p:attrNameLst>
                                          <p:attrName>style.visibility</p:attrName>
                                        </p:attrNameLst>
                                      </p:cBhvr>
                                      <p:to>
                                        <p:strVal val="visible"/>
                                      </p:to>
                                    </p:set>
                                    <p:animEffect transition="in" filter="wipe(left)">
                                      <p:cBhvr>
                                        <p:cTn id="31" dur="500"/>
                                        <p:tgtEl>
                                          <p:spTgt spid="1922051">
                                            <p:txEl>
                                              <p:pRg st="6" end="6"/>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22051">
                                            <p:txEl>
                                              <p:pRg st="7" end="7"/>
                                            </p:txEl>
                                          </p:spTgt>
                                        </p:tgtEl>
                                        <p:attrNameLst>
                                          <p:attrName>style.visibility</p:attrName>
                                        </p:attrNameLst>
                                      </p:cBhvr>
                                      <p:to>
                                        <p:strVal val="visible"/>
                                      </p:to>
                                    </p:set>
                                    <p:animEffect transition="in" filter="wipe(left)">
                                      <p:cBhvr>
                                        <p:cTn id="34" dur="500"/>
                                        <p:tgtEl>
                                          <p:spTgt spid="1922051">
                                            <p:txEl>
                                              <p:pRg st="7" end="7"/>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922051">
                                            <p:txEl>
                                              <p:pRg st="8" end="8"/>
                                            </p:txEl>
                                          </p:spTgt>
                                        </p:tgtEl>
                                        <p:attrNameLst>
                                          <p:attrName>style.visibility</p:attrName>
                                        </p:attrNameLst>
                                      </p:cBhvr>
                                      <p:to>
                                        <p:strVal val="visible"/>
                                      </p:to>
                                    </p:set>
                                    <p:animEffect transition="in" filter="wipe(left)">
                                      <p:cBhvr>
                                        <p:cTn id="37" dur="500"/>
                                        <p:tgtEl>
                                          <p:spTgt spid="1922051">
                                            <p:txEl>
                                              <p:pRg st="8" end="8"/>
                                            </p:tx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922051">
                                            <p:txEl>
                                              <p:pRg st="9" end="9"/>
                                            </p:txEl>
                                          </p:spTgt>
                                        </p:tgtEl>
                                        <p:attrNameLst>
                                          <p:attrName>style.visibility</p:attrName>
                                        </p:attrNameLst>
                                      </p:cBhvr>
                                      <p:to>
                                        <p:strVal val="visible"/>
                                      </p:to>
                                    </p:set>
                                    <p:animEffect transition="in" filter="wipe(left)">
                                      <p:cBhvr>
                                        <p:cTn id="40" dur="500"/>
                                        <p:tgtEl>
                                          <p:spTgt spid="1922051">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922051">
                                            <p:txEl>
                                              <p:pRg st="10" end="10"/>
                                            </p:txEl>
                                          </p:spTgt>
                                        </p:tgtEl>
                                        <p:attrNameLst>
                                          <p:attrName>style.visibility</p:attrName>
                                        </p:attrNameLst>
                                      </p:cBhvr>
                                      <p:to>
                                        <p:strVal val="visible"/>
                                      </p:to>
                                    </p:set>
                                    <p:animEffect transition="in" filter="wipe(left)">
                                      <p:cBhvr>
                                        <p:cTn id="45" dur="500"/>
                                        <p:tgtEl>
                                          <p:spTgt spid="1922051">
                                            <p:txEl>
                                              <p:pRg st="10" end="10"/>
                                            </p:txEl>
                                          </p:spTgt>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922051">
                                            <p:txEl>
                                              <p:pRg st="11" end="11"/>
                                            </p:txEl>
                                          </p:spTgt>
                                        </p:tgtEl>
                                        <p:attrNameLst>
                                          <p:attrName>style.visibility</p:attrName>
                                        </p:attrNameLst>
                                      </p:cBhvr>
                                      <p:to>
                                        <p:strVal val="visible"/>
                                      </p:to>
                                    </p:set>
                                    <p:animEffect transition="in" filter="wipe(left)">
                                      <p:cBhvr>
                                        <p:cTn id="48" dur="500"/>
                                        <p:tgtEl>
                                          <p:spTgt spid="192205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0" y="6556379"/>
            <a:ext cx="9144000" cy="301625"/>
          </a:xfrm>
          <a:prstGeom prst="rect">
            <a:avLst/>
          </a:prstGeom>
          <a:solidFill>
            <a:srgbClr val="225A7A"/>
          </a:solidFill>
          <a:ln w="9525">
            <a:noFill/>
            <a:miter lim="800000"/>
            <a:headEnd/>
            <a:tailEnd/>
          </a:ln>
        </p:spPr>
        <p:txBody>
          <a:bodyPr wrap="none" anchor="ctr"/>
          <a:lstStyle/>
          <a:p>
            <a:endParaRPr lang="en-US">
              <a:solidFill>
                <a:srgbClr val="000000"/>
              </a:solidFill>
            </a:endParaRPr>
          </a:p>
        </p:txBody>
      </p:sp>
      <p:sp>
        <p:nvSpPr>
          <p:cNvPr id="3075" name="Rectangle 4"/>
          <p:cNvSpPr>
            <a:spLocks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724C05A-B520-4207-A9FF-F8D8AFCFB1C7}" type="slidenum">
              <a:rPr lang="en-US" sz="900">
                <a:solidFill>
                  <a:srgbClr val="FFFFFF"/>
                </a:solidFill>
              </a:rPr>
              <a:pPr algn="r" eaLnBrk="0" hangingPunct="0">
                <a:lnSpc>
                  <a:spcPct val="85000"/>
                </a:lnSpc>
                <a:spcBef>
                  <a:spcPct val="20000"/>
                </a:spcBef>
              </a:pPr>
              <a:t>106</a:t>
            </a:fld>
            <a:endParaRPr lang="en-US" sz="900">
              <a:solidFill>
                <a:srgbClr val="FFFFFF"/>
              </a:solidFill>
            </a:endParaRPr>
          </a:p>
        </p:txBody>
      </p:sp>
      <p:pic>
        <p:nvPicPr>
          <p:cNvPr id="3076" name="Picture 5"/>
          <p:cNvPicPr>
            <a:picLocks noChangeAspect="1" noChangeArrowheads="1"/>
          </p:cNvPicPr>
          <p:nvPr/>
        </p:nvPicPr>
        <p:blipFill>
          <a:blip r:embed="rId3" cstate="print"/>
          <a:srcRect/>
          <a:stretch>
            <a:fillRect/>
          </a:stretch>
        </p:blipFill>
        <p:spPr bwMode="auto">
          <a:xfrm>
            <a:off x="3051179"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407809" y="2334410"/>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3200" b="1" dirty="0">
                <a:solidFill>
                  <a:srgbClr val="FFFFFF"/>
                </a:solidFill>
                <a:latin typeface="Arial "/>
              </a:rPr>
              <a:t>THE ‘INTERNET OF THINGS’</a:t>
            </a:r>
          </a:p>
        </p:txBody>
      </p:sp>
      <p:sp>
        <p:nvSpPr>
          <p:cNvPr id="6" name="TextBox 5"/>
          <p:cNvSpPr txBox="1">
            <a:spLocks noChangeArrowheads="1"/>
          </p:cNvSpPr>
          <p:nvPr/>
        </p:nvSpPr>
        <p:spPr bwMode="auto">
          <a:xfrm>
            <a:off x="356016" y="3721983"/>
            <a:ext cx="8353422" cy="1077218"/>
          </a:xfrm>
          <a:prstGeom prst="rect">
            <a:avLst/>
          </a:prstGeom>
          <a:noFill/>
          <a:ln w="9525">
            <a:noFill/>
            <a:miter lim="800000"/>
            <a:headEnd/>
            <a:tailEnd/>
          </a:ln>
        </p:spPr>
        <p:txBody>
          <a:bodyPr wrap="square">
            <a:spAutoFit/>
          </a:bodyPr>
          <a:lstStyle/>
          <a:p>
            <a:pPr algn="ctr"/>
            <a:r>
              <a:rPr lang="en-US" sz="3200" b="1" dirty="0">
                <a:solidFill>
                  <a:srgbClr val="225A7A"/>
                </a:solidFill>
                <a:latin typeface="Arial" panose="020B0604020202020204" pitchFamily="34" charset="0"/>
                <a:cs typeface="Arial" panose="020B0604020202020204" pitchFamily="34" charset="0"/>
              </a:rPr>
              <a:t>Capturing Economic Value Amid a Shifting Insurer Value Chain</a:t>
            </a:r>
            <a:endParaRPr lang="en-US" sz="3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7842267"/>
      </p:ext>
    </p:extLst>
  </p:cSld>
  <p:clrMapOvr>
    <a:masterClrMapping/>
  </p:clrMapOvr>
  <p:transition>
    <p:zoom dir="in"/>
  </p:transition>
</p:sld>
</file>

<file path=ppt/slides/slide10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7725"/>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107</a:t>
            </a:fld>
            <a:endParaRPr lang="en-US" sz="900"/>
          </a:p>
        </p:txBody>
      </p:sp>
      <p:sp>
        <p:nvSpPr>
          <p:cNvPr id="84997" name="Rectangle 2"/>
          <p:cNvSpPr>
            <a:spLocks noGrp="1" noChangeArrowheads="1"/>
          </p:cNvSpPr>
          <p:nvPr>
            <p:ph type="title" idx="4294967295"/>
          </p:nvPr>
        </p:nvSpPr>
        <p:spPr/>
        <p:txBody>
          <a:bodyPr/>
          <a:lstStyle/>
          <a:p>
            <a:r>
              <a:rPr lang="en-US" dirty="0"/>
              <a:t>The Internet of Things and the Insurance Industry</a:t>
            </a:r>
          </a:p>
        </p:txBody>
      </p:sp>
      <p:pic>
        <p:nvPicPr>
          <p:cNvPr id="2" name="Picture 1"/>
          <p:cNvPicPr>
            <a:picLocks noChangeAspect="1"/>
          </p:cNvPicPr>
          <p:nvPr/>
        </p:nvPicPr>
        <p:blipFill>
          <a:blip r:embed="rId3"/>
          <a:stretch>
            <a:fillRect/>
          </a:stretch>
        </p:blipFill>
        <p:spPr>
          <a:xfrm>
            <a:off x="267947" y="1091419"/>
            <a:ext cx="6057900" cy="5219700"/>
          </a:xfrm>
          <a:prstGeom prst="rect">
            <a:avLst/>
          </a:prstGeom>
        </p:spPr>
      </p:pic>
      <p:sp>
        <p:nvSpPr>
          <p:cNvPr id="8" name="Rectangle 3"/>
          <p:cNvSpPr txBox="1">
            <a:spLocks noChangeArrowheads="1"/>
          </p:cNvSpPr>
          <p:nvPr/>
        </p:nvSpPr>
        <p:spPr bwMode="auto">
          <a:xfrm>
            <a:off x="6325852" y="1091423"/>
            <a:ext cx="2722901" cy="5564969"/>
          </a:xfrm>
          <a:prstGeom prst="rect">
            <a:avLst/>
          </a:prstGeom>
          <a:noFill/>
          <a:ln w="57150" algn="ctr">
            <a:noFill/>
            <a:miter lim="800000"/>
            <a:headEnd/>
            <a:tailEnd/>
          </a:ln>
        </p:spPr>
        <p:txBody>
          <a:bodyPr vert="horz" wrap="square" lIns="45720" tIns="45720" rIns="45720" bIns="45720" numCol="1" anchor="t" anchorCtr="0" compatLnSpc="1">
            <a:prstTxWarp prst="textNoShape">
              <a:avLst/>
            </a:prstTxWarp>
          </a:bodyPr>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a:lnSpc>
                <a:spcPts val="2400"/>
              </a:lnSpc>
              <a:spcBef>
                <a:spcPct val="50000"/>
              </a:spcBef>
            </a:pPr>
            <a:r>
              <a:rPr lang="en-US" sz="2100" b="1" kern="0" dirty="0"/>
              <a:t>The “Internet of Things” will create trillions in economic value throughout the global economy by 2025</a:t>
            </a:r>
          </a:p>
          <a:p>
            <a:pPr>
              <a:lnSpc>
                <a:spcPts val="2400"/>
              </a:lnSpc>
              <a:spcBef>
                <a:spcPct val="50000"/>
              </a:spcBef>
            </a:pPr>
            <a:r>
              <a:rPr lang="en-US" sz="2100" b="1" kern="0" dirty="0"/>
              <a:t>What opportunities, challenges will this create for insurers?</a:t>
            </a:r>
          </a:p>
          <a:p>
            <a:pPr>
              <a:lnSpc>
                <a:spcPts val="2400"/>
              </a:lnSpc>
              <a:spcBef>
                <a:spcPct val="50000"/>
              </a:spcBef>
            </a:pPr>
            <a:r>
              <a:rPr lang="en-US" sz="2100" b="1" kern="0" dirty="0"/>
              <a:t>What are the impact on the insurance industry “value chain”?</a:t>
            </a:r>
          </a:p>
        </p:txBody>
      </p:sp>
      <p:sp>
        <p:nvSpPr>
          <p:cNvPr id="9" name="Rectangle 4"/>
          <p:cNvSpPr>
            <a:spLocks noChangeArrowheads="1"/>
          </p:cNvSpPr>
          <p:nvPr/>
        </p:nvSpPr>
        <p:spPr bwMode="auto">
          <a:xfrm>
            <a:off x="-61913" y="6203207"/>
            <a:ext cx="8121650"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latin typeface="Arial" panose="020B0604020202020204" pitchFamily="34" charset="0"/>
              <a:cs typeface="Arial" panose="020B0604020202020204" pitchFamily="34" charset="0"/>
            </a:endParaRPr>
          </a:p>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Sources: McKinsey Global Institute, </a:t>
            </a:r>
            <a:r>
              <a:rPr lang="en-US" sz="1100" i="1" dirty="0">
                <a:latin typeface="Arial" panose="020B0604020202020204" pitchFamily="34" charset="0"/>
                <a:cs typeface="Arial" panose="020B0604020202020204" pitchFamily="34" charset="0"/>
              </a:rPr>
              <a:t>The Internet of Things: Mapping the Value Beyond the Hype</a:t>
            </a:r>
            <a:r>
              <a:rPr lang="en-US" sz="1100" dirty="0">
                <a:latin typeface="Arial" panose="020B0604020202020204" pitchFamily="34" charset="0"/>
                <a:cs typeface="Arial" panose="020B0604020202020204" pitchFamily="34" charset="0"/>
              </a:rPr>
              <a:t>,</a:t>
            </a:r>
          </a:p>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June 2015; Insurance Information Institute. </a:t>
            </a:r>
          </a:p>
        </p:txBody>
      </p:sp>
    </p:spTree>
    <p:extLst>
      <p:ext uri="{BB962C8B-B14F-4D97-AF65-F5344CB8AC3E}">
        <p14:creationId xmlns:p14="http://schemas.microsoft.com/office/powerpoint/2010/main" val="403993368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utoUpdateAnimBg="0"/>
    </p:bldLst>
  </p:timing>
</p:sld>
</file>

<file path=ppt/slides/slide10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7725"/>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108</a:t>
            </a:fld>
            <a:endParaRPr lang="en-US" sz="900"/>
          </a:p>
        </p:txBody>
      </p:sp>
      <p:sp>
        <p:nvSpPr>
          <p:cNvPr id="65541" name="Rectangle 2"/>
          <p:cNvSpPr>
            <a:spLocks noGrp="1" noChangeArrowheads="1"/>
          </p:cNvSpPr>
          <p:nvPr>
            <p:ph type="title" idx="4294967295"/>
          </p:nvPr>
        </p:nvSpPr>
        <p:spPr>
          <a:xfrm>
            <a:off x="32985" y="129820"/>
            <a:ext cx="7950815" cy="860425"/>
          </a:xfrm>
        </p:spPr>
        <p:txBody>
          <a:bodyPr/>
          <a:lstStyle/>
          <a:p>
            <a:r>
              <a:rPr lang="en-US" dirty="0"/>
              <a:t>Wearables Show Significant Potential to Reduce Workplace Injury, Death</a:t>
            </a:r>
          </a:p>
        </p:txBody>
      </p:sp>
      <p:sp>
        <p:nvSpPr>
          <p:cNvPr id="1922051" name="Rectangle 3"/>
          <p:cNvSpPr>
            <a:spLocks noGrp="1" noChangeArrowheads="1"/>
          </p:cNvSpPr>
          <p:nvPr>
            <p:ph type="body" idx="4294967295"/>
          </p:nvPr>
        </p:nvSpPr>
        <p:spPr>
          <a:xfrm>
            <a:off x="160806" y="1103317"/>
            <a:ext cx="5088425" cy="4652963"/>
          </a:xfrm>
        </p:spPr>
        <p:txBody>
          <a:bodyPr/>
          <a:lstStyle/>
          <a:p>
            <a:pPr>
              <a:lnSpc>
                <a:spcPts val="2400"/>
              </a:lnSpc>
              <a:spcBef>
                <a:spcPct val="50000"/>
              </a:spcBef>
            </a:pPr>
            <a:r>
              <a:rPr lang="en-US" sz="2100" b="1" dirty="0"/>
              <a:t>Wearables Today Can Monitor:</a:t>
            </a:r>
          </a:p>
          <a:p>
            <a:pPr lvl="1">
              <a:lnSpc>
                <a:spcPts val="2400"/>
              </a:lnSpc>
            </a:pPr>
            <a:r>
              <a:rPr lang="en-US" sz="1900" b="1" dirty="0"/>
              <a:t>Location</a:t>
            </a:r>
          </a:p>
          <a:p>
            <a:pPr lvl="1">
              <a:lnSpc>
                <a:spcPts val="2400"/>
              </a:lnSpc>
            </a:pPr>
            <a:r>
              <a:rPr lang="en-US" sz="1900" b="1" dirty="0"/>
              <a:t>Heart rate</a:t>
            </a:r>
          </a:p>
          <a:p>
            <a:pPr lvl="1">
              <a:lnSpc>
                <a:spcPts val="2400"/>
              </a:lnSpc>
            </a:pPr>
            <a:r>
              <a:rPr lang="en-US" sz="1900" b="1" dirty="0"/>
              <a:t>Temperature</a:t>
            </a:r>
          </a:p>
          <a:p>
            <a:pPr lvl="1">
              <a:lnSpc>
                <a:spcPts val="2400"/>
              </a:lnSpc>
            </a:pPr>
            <a:r>
              <a:rPr lang="en-US" sz="1900" b="1" dirty="0"/>
              <a:t>Steps/Exertion</a:t>
            </a:r>
          </a:p>
          <a:p>
            <a:pPr lvl="1">
              <a:lnSpc>
                <a:spcPts val="2400"/>
              </a:lnSpc>
            </a:pPr>
            <a:r>
              <a:rPr lang="en-US" sz="1900" b="1" dirty="0"/>
              <a:t>Sweat</a:t>
            </a:r>
          </a:p>
          <a:p>
            <a:pPr lvl="1">
              <a:lnSpc>
                <a:spcPts val="2400"/>
              </a:lnSpc>
            </a:pPr>
            <a:r>
              <a:rPr lang="en-US" sz="1900" b="1" dirty="0"/>
              <a:t>Sleep</a:t>
            </a:r>
          </a:p>
          <a:p>
            <a:pPr>
              <a:lnSpc>
                <a:spcPts val="2400"/>
              </a:lnSpc>
            </a:pPr>
            <a:r>
              <a:rPr lang="en-US" sz="2100" b="1" dirty="0"/>
              <a:t>In the Near Future Could Monitor:</a:t>
            </a:r>
          </a:p>
          <a:p>
            <a:pPr lvl="1">
              <a:lnSpc>
                <a:spcPts val="2400"/>
              </a:lnSpc>
            </a:pPr>
            <a:r>
              <a:rPr lang="en-US" sz="1900" b="1" dirty="0"/>
              <a:t>Glucose level</a:t>
            </a:r>
          </a:p>
          <a:p>
            <a:pPr lvl="1">
              <a:lnSpc>
                <a:spcPts val="2400"/>
              </a:lnSpc>
            </a:pPr>
            <a:r>
              <a:rPr lang="en-US" sz="1900" b="1" dirty="0"/>
              <a:t>Oxygen levels</a:t>
            </a:r>
          </a:p>
          <a:p>
            <a:pPr lvl="1">
              <a:lnSpc>
                <a:spcPts val="2400"/>
              </a:lnSpc>
            </a:pPr>
            <a:r>
              <a:rPr lang="en-US" sz="1900" b="1" dirty="0"/>
              <a:t>Pain </a:t>
            </a:r>
          </a:p>
          <a:p>
            <a:pPr lvl="1">
              <a:lnSpc>
                <a:spcPts val="2400"/>
              </a:lnSpc>
            </a:pPr>
            <a:r>
              <a:rPr lang="en-US" sz="1900" b="1" dirty="0"/>
              <a:t>Nausea</a:t>
            </a:r>
            <a:endParaRPr lang="en-US" sz="2100" b="1" dirty="0"/>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t="53908"/>
          <a:stretch/>
        </p:blipFill>
        <p:spPr>
          <a:xfrm>
            <a:off x="3041150" y="1954062"/>
            <a:ext cx="2995448" cy="961043"/>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5465" y="3394606"/>
            <a:ext cx="2086731" cy="2781458"/>
          </a:xfrm>
          <a:prstGeom prst="rect">
            <a:avLst/>
          </a:prstGeom>
        </p:spPr>
      </p:pic>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11983" y="1128418"/>
            <a:ext cx="1953403" cy="2740744"/>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48425" y="5622653"/>
            <a:ext cx="2857500" cy="704850"/>
          </a:xfrm>
          <a:prstGeom prst="rect">
            <a:avLst/>
          </a:prstGeom>
        </p:spPr>
      </p:pic>
    </p:spTree>
    <p:extLst>
      <p:ext uri="{BB962C8B-B14F-4D97-AF65-F5344CB8AC3E}">
        <p14:creationId xmlns:p14="http://schemas.microsoft.com/office/powerpoint/2010/main" val="122866873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22051">
                                            <p:txEl>
                                              <p:pRg st="4" end="4"/>
                                            </p:txEl>
                                          </p:spTgt>
                                        </p:tgtEl>
                                        <p:attrNameLst>
                                          <p:attrName>style.visibility</p:attrName>
                                        </p:attrNameLst>
                                      </p:cBhvr>
                                      <p:to>
                                        <p:strVal val="visible"/>
                                      </p:to>
                                    </p:set>
                                    <p:animEffect transition="in" filter="wipe(left)">
                                      <p:cBhvr>
                                        <p:cTn id="19" dur="500"/>
                                        <p:tgtEl>
                                          <p:spTgt spid="1922051">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922051">
                                            <p:txEl>
                                              <p:pRg st="5" end="5"/>
                                            </p:txEl>
                                          </p:spTgt>
                                        </p:tgtEl>
                                        <p:attrNameLst>
                                          <p:attrName>style.visibility</p:attrName>
                                        </p:attrNameLst>
                                      </p:cBhvr>
                                      <p:to>
                                        <p:strVal val="visible"/>
                                      </p:to>
                                    </p:set>
                                    <p:animEffect transition="in" filter="wipe(left)">
                                      <p:cBhvr>
                                        <p:cTn id="22" dur="500"/>
                                        <p:tgtEl>
                                          <p:spTgt spid="1922051">
                                            <p:txEl>
                                              <p:pRg st="5" end="5"/>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22051">
                                            <p:txEl>
                                              <p:pRg st="6" end="6"/>
                                            </p:txEl>
                                          </p:spTgt>
                                        </p:tgtEl>
                                        <p:attrNameLst>
                                          <p:attrName>style.visibility</p:attrName>
                                        </p:attrNameLst>
                                      </p:cBhvr>
                                      <p:to>
                                        <p:strVal val="visible"/>
                                      </p:to>
                                    </p:set>
                                    <p:animEffect transition="in" filter="wipe(left)">
                                      <p:cBhvr>
                                        <p:cTn id="25" dur="500"/>
                                        <p:tgtEl>
                                          <p:spTgt spid="1922051">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922051">
                                            <p:txEl>
                                              <p:pRg st="7" end="7"/>
                                            </p:txEl>
                                          </p:spTgt>
                                        </p:tgtEl>
                                        <p:attrNameLst>
                                          <p:attrName>style.visibility</p:attrName>
                                        </p:attrNameLst>
                                      </p:cBhvr>
                                      <p:to>
                                        <p:strVal val="visible"/>
                                      </p:to>
                                    </p:set>
                                    <p:animEffect transition="in" filter="wipe(left)">
                                      <p:cBhvr>
                                        <p:cTn id="30" dur="500"/>
                                        <p:tgtEl>
                                          <p:spTgt spid="1922051">
                                            <p:txEl>
                                              <p:pRg st="7" end="7"/>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922051">
                                            <p:txEl>
                                              <p:pRg st="8" end="8"/>
                                            </p:txEl>
                                          </p:spTgt>
                                        </p:tgtEl>
                                        <p:attrNameLst>
                                          <p:attrName>style.visibility</p:attrName>
                                        </p:attrNameLst>
                                      </p:cBhvr>
                                      <p:to>
                                        <p:strVal val="visible"/>
                                      </p:to>
                                    </p:set>
                                    <p:animEffect transition="in" filter="wipe(left)">
                                      <p:cBhvr>
                                        <p:cTn id="33" dur="500"/>
                                        <p:tgtEl>
                                          <p:spTgt spid="1922051">
                                            <p:txEl>
                                              <p:pRg st="8" end="8"/>
                                            </p:tx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922051">
                                            <p:txEl>
                                              <p:pRg st="9" end="9"/>
                                            </p:txEl>
                                          </p:spTgt>
                                        </p:tgtEl>
                                        <p:attrNameLst>
                                          <p:attrName>style.visibility</p:attrName>
                                        </p:attrNameLst>
                                      </p:cBhvr>
                                      <p:to>
                                        <p:strVal val="visible"/>
                                      </p:to>
                                    </p:set>
                                    <p:animEffect transition="in" filter="wipe(left)">
                                      <p:cBhvr>
                                        <p:cTn id="36" dur="500"/>
                                        <p:tgtEl>
                                          <p:spTgt spid="1922051">
                                            <p:txEl>
                                              <p:pRg st="9" end="9"/>
                                            </p:tx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922051">
                                            <p:txEl>
                                              <p:pRg st="10" end="10"/>
                                            </p:txEl>
                                          </p:spTgt>
                                        </p:tgtEl>
                                        <p:attrNameLst>
                                          <p:attrName>style.visibility</p:attrName>
                                        </p:attrNameLst>
                                      </p:cBhvr>
                                      <p:to>
                                        <p:strVal val="visible"/>
                                      </p:to>
                                    </p:set>
                                    <p:animEffect transition="in" filter="wipe(left)">
                                      <p:cBhvr>
                                        <p:cTn id="39" dur="500"/>
                                        <p:tgtEl>
                                          <p:spTgt spid="1922051">
                                            <p:txEl>
                                              <p:pRg st="10" end="10"/>
                                            </p:txEl>
                                          </p:spTgt>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922051">
                                            <p:txEl>
                                              <p:pRg st="11" end="11"/>
                                            </p:txEl>
                                          </p:spTgt>
                                        </p:tgtEl>
                                        <p:attrNameLst>
                                          <p:attrName>style.visibility</p:attrName>
                                        </p:attrNameLst>
                                      </p:cBhvr>
                                      <p:to>
                                        <p:strVal val="visible"/>
                                      </p:to>
                                    </p:set>
                                    <p:animEffect transition="in" filter="wipe(left)">
                                      <p:cBhvr>
                                        <p:cTn id="42" dur="500"/>
                                        <p:tgtEl>
                                          <p:spTgt spid="192205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0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109</a:t>
            </a:fld>
            <a:endParaRPr lang="en-US" sz="900"/>
          </a:p>
        </p:txBody>
      </p:sp>
      <p:sp>
        <p:nvSpPr>
          <p:cNvPr id="84997" name="Rectangle 2"/>
          <p:cNvSpPr>
            <a:spLocks noGrp="1" noChangeArrowheads="1"/>
          </p:cNvSpPr>
          <p:nvPr>
            <p:ph type="title" idx="4294967295"/>
          </p:nvPr>
        </p:nvSpPr>
        <p:spPr/>
        <p:txBody>
          <a:bodyPr/>
          <a:lstStyle/>
          <a:p>
            <a:r>
              <a:rPr lang="en-US" dirty="0"/>
              <a:t>The Internet of Things and the Insurance Industry Value Chain</a:t>
            </a:r>
          </a:p>
        </p:txBody>
      </p:sp>
      <p:sp>
        <p:nvSpPr>
          <p:cNvPr id="9" name="Rectangle 4"/>
          <p:cNvSpPr>
            <a:spLocks noChangeArrowheads="1"/>
          </p:cNvSpPr>
          <p:nvPr/>
        </p:nvSpPr>
        <p:spPr bwMode="auto">
          <a:xfrm>
            <a:off x="-61913" y="6389410"/>
            <a:ext cx="812165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latin typeface="Arial" panose="020B0604020202020204" pitchFamily="34" charset="0"/>
              <a:cs typeface="Arial" panose="020B0604020202020204" pitchFamily="34" charset="0"/>
            </a:endParaRPr>
          </a:p>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Source: Willis Capital Markets &amp; Advisory; Insurance Information Institute. </a:t>
            </a:r>
          </a:p>
        </p:txBody>
      </p:sp>
      <p:pic>
        <p:nvPicPr>
          <p:cNvPr id="3" name="Picture 2"/>
          <p:cNvPicPr>
            <a:picLocks noChangeAspect="1"/>
          </p:cNvPicPr>
          <p:nvPr/>
        </p:nvPicPr>
        <p:blipFill>
          <a:blip r:embed="rId3"/>
          <a:stretch>
            <a:fillRect/>
          </a:stretch>
        </p:blipFill>
        <p:spPr>
          <a:xfrm>
            <a:off x="457200" y="1002507"/>
            <a:ext cx="8143875" cy="4891040"/>
          </a:xfrm>
          <a:prstGeom prst="rect">
            <a:avLst/>
          </a:prstGeom>
        </p:spPr>
      </p:pic>
      <p:sp>
        <p:nvSpPr>
          <p:cNvPr id="10" name="Text Box 5"/>
          <p:cNvSpPr txBox="1">
            <a:spLocks noChangeArrowheads="1"/>
          </p:cNvSpPr>
          <p:nvPr/>
        </p:nvSpPr>
        <p:spPr bwMode="blackWhite">
          <a:xfrm>
            <a:off x="298450" y="5945141"/>
            <a:ext cx="8518525" cy="512351"/>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95000"/>
              </a:lnSpc>
              <a:spcBef>
                <a:spcPct val="25000"/>
              </a:spcBef>
              <a:spcAft>
                <a:spcPct val="0"/>
              </a:spcAft>
              <a:buClrTx/>
              <a:buFontTx/>
              <a:buNone/>
            </a:pPr>
            <a:r>
              <a:rPr lang="en-US" altLang="en-US" sz="2000" b="1" dirty="0">
                <a:solidFill>
                  <a:srgbClr val="FFFFFF"/>
                </a:solidFill>
                <a:cs typeface="Arial" panose="020B0604020202020204" pitchFamily="34" charset="0"/>
              </a:rPr>
              <a:t>The Insurance Industry Value Chain Is Changing for Many Reasons</a:t>
            </a:r>
          </a:p>
        </p:txBody>
      </p:sp>
    </p:spTree>
    <p:extLst>
      <p:ext uri="{BB962C8B-B14F-4D97-AF65-F5344CB8AC3E}">
        <p14:creationId xmlns:p14="http://schemas.microsoft.com/office/powerpoint/2010/main" val="41628964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extLst/>
          </p:nvPr>
        </p:nvGraphicFramePr>
        <p:xfrm>
          <a:off x="138113" y="1498600"/>
          <a:ext cx="8655050" cy="4200525"/>
        </p:xfrm>
        <a:graphic>
          <a:graphicData uri="http://schemas.openxmlformats.org/presentationml/2006/ole">
            <mc:AlternateContent xmlns:mc="http://schemas.openxmlformats.org/markup-compatibility/2006">
              <mc:Choice xmlns:v="urn:schemas-microsoft-com:vml" Requires="v">
                <p:oleObj spid="_x0000_s28632080" name="Chart" r:id="rId4" imgW="8600977" imgH="4162598" progId="MSGraph.Chart.8">
                  <p:embed followColorScheme="full"/>
                </p:oleObj>
              </mc:Choice>
              <mc:Fallback>
                <p:oleObj name="Chart" r:id="rId4" imgW="8600977" imgH="4162598" progId="MSGraph.Chart.8">
                  <p:embed followColorScheme="full"/>
                  <p:pic>
                    <p:nvPicPr>
                      <p:cNvPr id="6380546" name="Object 2"/>
                      <p:cNvPicPr>
                        <a:picLocks noChangeAspect="1" noChangeArrowheads="1"/>
                      </p:cNvPicPr>
                      <p:nvPr/>
                    </p:nvPicPr>
                    <p:blipFill>
                      <a:blip r:embed="rId5"/>
                      <a:srcRect/>
                      <a:stretch>
                        <a:fillRect/>
                      </a:stretch>
                    </p:blipFill>
                    <p:spPr bwMode="gray">
                      <a:xfrm>
                        <a:off x="138113" y="1498600"/>
                        <a:ext cx="8655050" cy="420052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6083" name="Rectangle 3"/>
          <p:cNvSpPr>
            <a:spLocks noGrp="1" noChangeArrowheads="1"/>
          </p:cNvSpPr>
          <p:nvPr>
            <p:ph type="title" idx="4294967295"/>
          </p:nvPr>
        </p:nvSpPr>
        <p:spPr/>
        <p:txBody>
          <a:bodyPr/>
          <a:lstStyle/>
          <a:p>
            <a:r>
              <a:rPr lang="en-US" dirty="0"/>
              <a:t>US Policyholder Surplus:</a:t>
            </a:r>
            <a:br>
              <a:rPr lang="en-US" dirty="0"/>
            </a:br>
            <a:r>
              <a:rPr lang="en-US" dirty="0"/>
              <a:t>1975–2016*</a:t>
            </a:r>
          </a:p>
        </p:txBody>
      </p:sp>
      <p:sp>
        <p:nvSpPr>
          <p:cNvPr id="46084" name="Rectangle 4"/>
          <p:cNvSpPr>
            <a:spLocks noChangeArrowheads="1"/>
          </p:cNvSpPr>
          <p:nvPr/>
        </p:nvSpPr>
        <p:spPr bwMode="auto">
          <a:xfrm>
            <a:off x="-12700" y="6396038"/>
            <a:ext cx="6651625" cy="46513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As of  6/3016.</a:t>
            </a:r>
          </a:p>
          <a:p>
            <a:pPr eaLnBrk="0" hangingPunct="0">
              <a:lnSpc>
                <a:spcPct val="85000"/>
              </a:lnSpc>
              <a:spcBef>
                <a:spcPct val="25000"/>
              </a:spcBef>
              <a:buClr>
                <a:schemeClr val="accent2"/>
              </a:buClr>
              <a:buFont typeface="Wingdings" pitchFamily="2" charset="2"/>
              <a:buNone/>
            </a:pPr>
            <a:r>
              <a:rPr lang="en-US" sz="1100" dirty="0"/>
              <a:t>Source: A.M. Best, ISO, Insurance Information Institute.</a:t>
            </a:r>
          </a:p>
        </p:txBody>
      </p:sp>
      <p:sp>
        <p:nvSpPr>
          <p:cNvPr id="230405" name="Text Box 6"/>
          <p:cNvSpPr txBox="1">
            <a:spLocks noChangeArrowheads="1"/>
          </p:cNvSpPr>
          <p:nvPr/>
        </p:nvSpPr>
        <p:spPr bwMode="blackWhite">
          <a:xfrm>
            <a:off x="5722373" y="3843682"/>
            <a:ext cx="3151905" cy="1249822"/>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dirty="0">
                <a:solidFill>
                  <a:schemeClr val="bg1"/>
                </a:solidFill>
                <a:cs typeface="+mn-cs"/>
              </a:rPr>
              <a:t>“Surplus” is a measure of underwriting capacity.  It is analogous to “Owners Equity” or “Net Worth” in non-insurance organizations</a:t>
            </a:r>
          </a:p>
        </p:txBody>
      </p:sp>
      <p:sp>
        <p:nvSpPr>
          <p:cNvPr id="46086" name="AutoShape 7"/>
          <p:cNvSpPr>
            <a:spLocks noChangeArrowheads="1"/>
          </p:cNvSpPr>
          <p:nvPr/>
        </p:nvSpPr>
        <p:spPr bwMode="auto">
          <a:xfrm>
            <a:off x="7315200" y="2506663"/>
            <a:ext cx="184150" cy="396875"/>
          </a:xfrm>
          <a:prstGeom prst="rightArrow">
            <a:avLst>
              <a:gd name="adj1" fmla="val 50000"/>
              <a:gd name="adj2" fmla="val 25000"/>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46087" name="Rectangle 7"/>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230408" name="Rectangle 8"/>
          <p:cNvSpPr>
            <a:spLocks noChangeArrowheads="1"/>
          </p:cNvSpPr>
          <p:nvPr/>
        </p:nvSpPr>
        <p:spPr bwMode="blackWhite">
          <a:xfrm>
            <a:off x="192088" y="5626100"/>
            <a:ext cx="87566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Premium-to-Surplus Ratio Stood at $0.76:$1 as of</a:t>
            </a:r>
            <a:br>
              <a:rPr lang="en-US" b="1" dirty="0">
                <a:solidFill>
                  <a:srgbClr val="FFFFFF"/>
                </a:solidFill>
              </a:rPr>
            </a:br>
            <a:r>
              <a:rPr lang="en-US" b="1" dirty="0">
                <a:solidFill>
                  <a:srgbClr val="FFFFFF"/>
                </a:solidFill>
              </a:rPr>
              <a:t>12/31/15, a Near Record Low (at Least in Recent History)</a:t>
            </a:r>
          </a:p>
        </p:txBody>
      </p:sp>
      <p:sp>
        <p:nvSpPr>
          <p:cNvPr id="7200776" name="AutoShape 8"/>
          <p:cNvSpPr>
            <a:spLocks noChangeArrowheads="1"/>
          </p:cNvSpPr>
          <p:nvPr/>
        </p:nvSpPr>
        <p:spPr bwMode="blackWhite">
          <a:xfrm>
            <a:off x="1416048" y="1647826"/>
            <a:ext cx="5378889" cy="873125"/>
          </a:xfrm>
          <a:prstGeom prst="wedgeRectCallout">
            <a:avLst>
              <a:gd name="adj1" fmla="val 82442"/>
              <a:gd name="adj2" fmla="val -1334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Surplus as of 6/30/16 was a record $680.6, up 1.0% from $673.7 of 12/31/15, and up 55.7% ($243.5B) from the crisis trough of $437.1B at 3/31/09</a:t>
            </a:r>
          </a:p>
        </p:txBody>
      </p:sp>
    </p:spTree>
    <p:extLst>
      <p:ext uri="{BB962C8B-B14F-4D97-AF65-F5344CB8AC3E}">
        <p14:creationId xmlns:p14="http://schemas.microsoft.com/office/powerpoint/2010/main" val="32646167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1000"/>
                                  </p:stCondLst>
                                  <p:childTnLst>
                                    <p:set>
                                      <p:cBhvr>
                                        <p:cTn id="6" dur="1" fill="hold">
                                          <p:stCondLst>
                                            <p:cond delay="0"/>
                                          </p:stCondLst>
                                        </p:cTn>
                                        <p:tgtEl>
                                          <p:spTgt spid="6380546"/>
                                        </p:tgtEl>
                                        <p:attrNameLst>
                                          <p:attrName>style.visibility</p:attrName>
                                        </p:attrNameLst>
                                      </p:cBhvr>
                                      <p:to>
                                        <p:strVal val="visible"/>
                                      </p:to>
                                    </p:set>
                                    <p:animEffect transition="in" filter="wipe(left)">
                                      <p:cBhvr>
                                        <p:cTn id="7" dur="1000"/>
                                        <p:tgtEl>
                                          <p:spTgt spid="6380546"/>
                                        </p:tgtEl>
                                      </p:cBhvr>
                                    </p:animEffect>
                                  </p:childTnLst>
                                </p:cTn>
                              </p:par>
                            </p:childTnLst>
                          </p:cTn>
                        </p:par>
                        <p:par>
                          <p:cTn id="8" fill="hold">
                            <p:stCondLst>
                              <p:cond delay="2000"/>
                            </p:stCondLst>
                            <p:childTnLst>
                              <p:par>
                                <p:cTn id="9" presetID="22" presetClass="entr" presetSubtype="2" fill="hold" grpId="0" nodeType="afterEffect">
                                  <p:stCondLst>
                                    <p:cond delay="7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200"/>
                            </p:stCondLst>
                            <p:childTnLst>
                              <p:par>
                                <p:cTn id="13" presetID="10" presetClass="entr" presetSubtype="0" fill="hold" grpId="0" nodeType="afterEffect">
                                  <p:stCondLst>
                                    <p:cond delay="700"/>
                                  </p:stCondLst>
                                  <p:childTnLst>
                                    <p:set>
                                      <p:cBhvr>
                                        <p:cTn id="14" dur="1" fill="hold">
                                          <p:stCondLst>
                                            <p:cond delay="0"/>
                                          </p:stCondLst>
                                        </p:cTn>
                                        <p:tgtEl>
                                          <p:spTgt spid="230405"/>
                                        </p:tgtEl>
                                        <p:attrNameLst>
                                          <p:attrName>style.visibility</p:attrName>
                                        </p:attrNameLst>
                                      </p:cBhvr>
                                      <p:to>
                                        <p:strVal val="visible"/>
                                      </p:to>
                                    </p:set>
                                    <p:animEffect transition="in" filter="fade">
                                      <p:cBhvr>
                                        <p:cTn id="15" dur="500"/>
                                        <p:tgtEl>
                                          <p:spTgt spid="230405"/>
                                        </p:tgtEl>
                                      </p:cBhvr>
                                    </p:animEffect>
                                  </p:childTnLst>
                                </p:cTn>
                              </p:par>
                            </p:childTnLst>
                          </p:cTn>
                        </p:par>
                        <p:par>
                          <p:cTn id="16" fill="hold">
                            <p:stCondLst>
                              <p:cond delay="4400"/>
                            </p:stCondLst>
                            <p:childTnLst>
                              <p:par>
                                <p:cTn id="17" presetID="23" presetClass="entr" presetSubtype="16" fill="hold" grpId="0" nodeType="afterEffect">
                                  <p:stCondLst>
                                    <p:cond delay="700"/>
                                  </p:stCondLst>
                                  <p:childTnLst>
                                    <p:set>
                                      <p:cBhvr>
                                        <p:cTn id="18" dur="1" fill="hold">
                                          <p:stCondLst>
                                            <p:cond delay="0"/>
                                          </p:stCondLst>
                                        </p:cTn>
                                        <p:tgtEl>
                                          <p:spTgt spid="230408"/>
                                        </p:tgtEl>
                                        <p:attrNameLst>
                                          <p:attrName>style.visibility</p:attrName>
                                        </p:attrNameLst>
                                      </p:cBhvr>
                                      <p:to>
                                        <p:strVal val="visible"/>
                                      </p:to>
                                    </p:set>
                                    <p:anim calcmode="lin" valueType="num">
                                      <p:cBhvr>
                                        <p:cTn id="19" dur="500" fill="hold"/>
                                        <p:tgtEl>
                                          <p:spTgt spid="230408"/>
                                        </p:tgtEl>
                                        <p:attrNameLst>
                                          <p:attrName>ppt_w</p:attrName>
                                        </p:attrNameLst>
                                      </p:cBhvr>
                                      <p:tavLst>
                                        <p:tav tm="0">
                                          <p:val>
                                            <p:fltVal val="0"/>
                                          </p:val>
                                        </p:tav>
                                        <p:tav tm="100000">
                                          <p:val>
                                            <p:strVal val="#ppt_w"/>
                                          </p:val>
                                        </p:tav>
                                      </p:tavLst>
                                    </p:anim>
                                    <p:anim calcmode="lin" valueType="num">
                                      <p:cBhvr>
                                        <p:cTn id="20" dur="500" fill="hold"/>
                                        <p:tgtEl>
                                          <p:spTgt spid="2304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380546" grpId="0" bld="series"/>
      <p:bldP spid="230405" grpId="0" animBg="1"/>
      <p:bldP spid="230408" grpId="0" animBg="1"/>
      <p:bldP spid="7200776" grpId="0" animBg="1"/>
    </p:bldLst>
  </p:timing>
</p:sld>
</file>

<file path=ppt/slides/slide1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7725"/>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110</a:t>
            </a:fld>
            <a:endParaRPr lang="en-US" sz="900"/>
          </a:p>
        </p:txBody>
      </p:sp>
      <p:sp>
        <p:nvSpPr>
          <p:cNvPr id="84997" name="Rectangle 2"/>
          <p:cNvSpPr>
            <a:spLocks noGrp="1" noChangeArrowheads="1"/>
          </p:cNvSpPr>
          <p:nvPr>
            <p:ph type="title" idx="4294967295"/>
          </p:nvPr>
        </p:nvSpPr>
        <p:spPr/>
        <p:txBody>
          <a:bodyPr/>
          <a:lstStyle/>
          <a:p>
            <a:r>
              <a:rPr lang="en-US" dirty="0"/>
              <a:t>The Internet of Things and the Insurance Industry Value Chain</a:t>
            </a:r>
          </a:p>
        </p:txBody>
      </p:sp>
      <p:sp>
        <p:nvSpPr>
          <p:cNvPr id="9" name="Rectangle 4"/>
          <p:cNvSpPr>
            <a:spLocks noChangeArrowheads="1"/>
          </p:cNvSpPr>
          <p:nvPr/>
        </p:nvSpPr>
        <p:spPr bwMode="auto">
          <a:xfrm>
            <a:off x="-61913" y="6389410"/>
            <a:ext cx="812165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latin typeface="Arial" panose="020B0604020202020204" pitchFamily="34" charset="0"/>
              <a:cs typeface="Arial" panose="020B0604020202020204" pitchFamily="34" charset="0"/>
            </a:endParaRPr>
          </a:p>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Source: Willis Capital Markets &amp; Advisory; Insurance Information Institute. </a:t>
            </a:r>
          </a:p>
        </p:txBody>
      </p:sp>
      <p:sp>
        <p:nvSpPr>
          <p:cNvPr id="10" name="Text Box 5"/>
          <p:cNvSpPr txBox="1">
            <a:spLocks noChangeArrowheads="1"/>
          </p:cNvSpPr>
          <p:nvPr/>
        </p:nvSpPr>
        <p:spPr bwMode="blackWhite">
          <a:xfrm>
            <a:off x="298454" y="5945145"/>
            <a:ext cx="8518525" cy="608059"/>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95000"/>
              </a:lnSpc>
              <a:spcBef>
                <a:spcPct val="25000"/>
              </a:spcBef>
              <a:spcAft>
                <a:spcPct val="0"/>
              </a:spcAft>
              <a:buClrTx/>
              <a:buFontTx/>
              <a:buNone/>
            </a:pPr>
            <a:r>
              <a:rPr lang="en-US" altLang="en-US" sz="2000" b="1" dirty="0">
                <a:solidFill>
                  <a:srgbClr val="FFFFFF"/>
                </a:solidFill>
                <a:cs typeface="Arial" panose="020B0604020202020204" pitchFamily="34" charset="0"/>
              </a:rPr>
              <a:t>Who owns the data? Where does It flow? Who does the analytics? Who is the capital provider?</a:t>
            </a:r>
          </a:p>
        </p:txBody>
      </p:sp>
      <p:pic>
        <p:nvPicPr>
          <p:cNvPr id="2" name="Picture 1"/>
          <p:cNvPicPr>
            <a:picLocks noChangeAspect="1"/>
          </p:cNvPicPr>
          <p:nvPr/>
        </p:nvPicPr>
        <p:blipFill>
          <a:blip r:embed="rId3"/>
          <a:stretch>
            <a:fillRect/>
          </a:stretch>
        </p:blipFill>
        <p:spPr>
          <a:xfrm>
            <a:off x="118272" y="1126094"/>
            <a:ext cx="7761287" cy="4715863"/>
          </a:xfrm>
          <a:prstGeom prst="rect">
            <a:avLst/>
          </a:prstGeom>
        </p:spPr>
      </p:pic>
    </p:spTree>
    <p:extLst>
      <p:ext uri="{BB962C8B-B14F-4D97-AF65-F5344CB8AC3E}">
        <p14:creationId xmlns:p14="http://schemas.microsoft.com/office/powerpoint/2010/main" val="111956230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0" y="6556379"/>
            <a:ext cx="9144000" cy="301625"/>
          </a:xfrm>
          <a:prstGeom prst="rect">
            <a:avLst/>
          </a:prstGeom>
          <a:solidFill>
            <a:srgbClr val="225A7A"/>
          </a:solidFill>
          <a:ln w="9525">
            <a:noFill/>
            <a:miter lim="800000"/>
            <a:headEnd/>
            <a:tailEnd/>
          </a:ln>
        </p:spPr>
        <p:txBody>
          <a:bodyPr wrap="none" anchor="ctr"/>
          <a:lstStyle/>
          <a:p>
            <a:endParaRPr lang="en-US">
              <a:solidFill>
                <a:srgbClr val="000000"/>
              </a:solidFill>
            </a:endParaRPr>
          </a:p>
        </p:txBody>
      </p:sp>
      <p:sp>
        <p:nvSpPr>
          <p:cNvPr id="3075" name="Rectangle 4"/>
          <p:cNvSpPr>
            <a:spLocks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724C05A-B520-4207-A9FF-F8D8AFCFB1C7}" type="slidenum">
              <a:rPr lang="en-US" sz="900">
                <a:solidFill>
                  <a:srgbClr val="FFFFFF"/>
                </a:solidFill>
              </a:rPr>
              <a:pPr algn="r" eaLnBrk="0" hangingPunct="0">
                <a:lnSpc>
                  <a:spcPct val="85000"/>
                </a:lnSpc>
                <a:spcBef>
                  <a:spcPct val="20000"/>
                </a:spcBef>
              </a:pPr>
              <a:t>111</a:t>
            </a:fld>
            <a:endParaRPr lang="en-US" sz="900">
              <a:solidFill>
                <a:srgbClr val="FFFFFF"/>
              </a:solidFill>
            </a:endParaRPr>
          </a:p>
        </p:txBody>
      </p:sp>
      <p:pic>
        <p:nvPicPr>
          <p:cNvPr id="3076" name="Picture 5"/>
          <p:cNvPicPr>
            <a:picLocks noChangeAspect="1" noChangeArrowheads="1"/>
          </p:cNvPicPr>
          <p:nvPr/>
        </p:nvPicPr>
        <p:blipFill>
          <a:blip r:embed="rId3" cstate="print"/>
          <a:srcRect/>
          <a:stretch>
            <a:fillRect/>
          </a:stretch>
        </p:blipFill>
        <p:spPr bwMode="auto">
          <a:xfrm>
            <a:off x="3051179"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407809" y="2334410"/>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3200" b="1" dirty="0">
                <a:solidFill>
                  <a:srgbClr val="FFFFFF"/>
                </a:solidFill>
                <a:latin typeface="Arial "/>
              </a:rPr>
              <a:t>INSURANCE TECHNOLOGY:</a:t>
            </a:r>
          </a:p>
          <a:p>
            <a:pPr algn="ctr">
              <a:lnSpc>
                <a:spcPct val="85000"/>
              </a:lnSpc>
              <a:spcBef>
                <a:spcPct val="25000"/>
              </a:spcBef>
              <a:defRPr/>
            </a:pPr>
            <a:r>
              <a:rPr lang="en-US" sz="3200" b="1" i="1" dirty="0">
                <a:solidFill>
                  <a:srgbClr val="FFFFFF"/>
                </a:solidFill>
                <a:latin typeface="Arial "/>
              </a:rPr>
              <a:t>FIN TECH ZEROES IN</a:t>
            </a:r>
          </a:p>
        </p:txBody>
      </p:sp>
      <p:sp>
        <p:nvSpPr>
          <p:cNvPr id="6" name="TextBox 5"/>
          <p:cNvSpPr txBox="1">
            <a:spLocks noChangeArrowheads="1"/>
          </p:cNvSpPr>
          <p:nvPr/>
        </p:nvSpPr>
        <p:spPr bwMode="auto">
          <a:xfrm>
            <a:off x="220721" y="4125887"/>
            <a:ext cx="8828033" cy="1569660"/>
          </a:xfrm>
          <a:prstGeom prst="rect">
            <a:avLst/>
          </a:prstGeom>
          <a:noFill/>
          <a:ln w="9525">
            <a:noFill/>
            <a:miter lim="800000"/>
            <a:headEnd/>
            <a:tailEnd/>
          </a:ln>
        </p:spPr>
        <p:txBody>
          <a:bodyPr wrap="square">
            <a:spAutoFit/>
          </a:bodyPr>
          <a:lstStyle/>
          <a:p>
            <a:pPr algn="ctr"/>
            <a:r>
              <a:rPr lang="en-US" sz="3200" b="1" dirty="0">
                <a:solidFill>
                  <a:srgbClr val="225A7A"/>
                </a:solidFill>
                <a:latin typeface="Arial" panose="020B0604020202020204" pitchFamily="34" charset="0"/>
                <a:cs typeface="Arial" panose="020B0604020202020204" pitchFamily="34" charset="0"/>
              </a:rPr>
              <a:t>Number and Value of Deals Is Increasing</a:t>
            </a:r>
          </a:p>
          <a:p>
            <a:pPr algn="ctr"/>
            <a:endParaRPr lang="en-US" sz="3200" b="1" dirty="0">
              <a:solidFill>
                <a:srgbClr val="225A7A"/>
              </a:solidFill>
              <a:latin typeface="Arial" panose="020B0604020202020204" pitchFamily="34" charset="0"/>
              <a:cs typeface="Arial" panose="020B0604020202020204" pitchFamily="34" charset="0"/>
            </a:endParaRPr>
          </a:p>
          <a:p>
            <a:pPr algn="ctr"/>
            <a:r>
              <a:rPr lang="en-US" sz="3200" b="1" i="1" dirty="0">
                <a:solidFill>
                  <a:srgbClr val="FF0000"/>
                </a:solidFill>
                <a:latin typeface="Arial" panose="020B0604020202020204" pitchFamily="34" charset="0"/>
                <a:cs typeface="Arial" panose="020B0604020202020204" pitchFamily="34" charset="0"/>
              </a:rPr>
              <a:t>In Search of the Elusive Insurance ‘Unicorn’</a:t>
            </a:r>
          </a:p>
        </p:txBody>
      </p:sp>
    </p:spTree>
    <p:extLst>
      <p:ext uri="{BB962C8B-B14F-4D97-AF65-F5344CB8AC3E}">
        <p14:creationId xmlns:p14="http://schemas.microsoft.com/office/powerpoint/2010/main" val="3544755848"/>
      </p:ext>
    </p:extLst>
  </p:cSld>
  <p:clrMapOvr>
    <a:masterClrMapping/>
  </p:clrMapOvr>
  <p:transition>
    <p:zoom dir="in"/>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chemeClr val="bg1"/>
                </a:solidFill>
              </a:rPr>
              <a:t>12/01/09 - 9pm</a:t>
            </a:r>
          </a:p>
        </p:txBody>
      </p:sp>
      <p:sp>
        <p:nvSpPr>
          <p:cNvPr id="58371"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chemeClr val="bg1"/>
                </a:solidFill>
              </a:rPr>
              <a:t>eSlide – P6466 – The Financial Crisis and the Future of the P/C</a:t>
            </a:r>
          </a:p>
        </p:txBody>
      </p:sp>
      <p:sp>
        <p:nvSpPr>
          <p:cNvPr id="5837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A55D3EE-FCDE-48E0-A014-CB608766439D}" type="slidenum">
              <a:rPr lang="en-US" altLang="en-US" smtClean="0"/>
              <a:pPr/>
              <a:t>112</a:t>
            </a:fld>
            <a:endParaRPr lang="en-US" altLang="en-US"/>
          </a:p>
        </p:txBody>
      </p:sp>
      <p:graphicFrame>
        <p:nvGraphicFramePr>
          <p:cNvPr id="58374" name="Object 3"/>
          <p:cNvGraphicFramePr>
            <a:graphicFrameLocks noGrp="1"/>
          </p:cNvGraphicFramePr>
          <p:nvPr>
            <p:ph type="chart" idx="4294967295"/>
            <p:extLst/>
          </p:nvPr>
        </p:nvGraphicFramePr>
        <p:xfrm>
          <a:off x="282579" y="1690688"/>
          <a:ext cx="8542337" cy="4513262"/>
        </p:xfrm>
        <a:graphic>
          <a:graphicData uri="http://schemas.openxmlformats.org/presentationml/2006/ole">
            <mc:AlternateContent xmlns:mc="http://schemas.openxmlformats.org/markup-compatibility/2006">
              <mc:Choice xmlns:v="urn:schemas-microsoft-com:vml" Requires="v">
                <p:oleObj spid="_x0000_s28608600" name="Chart" r:id="rId4" imgW="8581836" imgH="4533761" progId="MSGraph.Chart.8">
                  <p:embed followColorScheme="full"/>
                </p:oleObj>
              </mc:Choice>
              <mc:Fallback>
                <p:oleObj name="Chart" r:id="rId4" imgW="8581836" imgH="4533761" progId="MSGraph.Chart.8">
                  <p:embed followColorScheme="full"/>
                  <p:pic>
                    <p:nvPicPr>
                      <p:cNvPr id="58374" name="Object 3"/>
                      <p:cNvPicPr>
                        <a:picLocks noGrp="1" noChangeArrowheads="1"/>
                      </p:cNvPicPr>
                      <p:nvPr/>
                    </p:nvPicPr>
                    <p:blipFill>
                      <a:blip r:embed="rId5"/>
                      <a:srcRect/>
                      <a:stretch>
                        <a:fillRect/>
                      </a:stretch>
                    </p:blipFill>
                    <p:spPr bwMode="gray">
                      <a:xfrm>
                        <a:off x="282579" y="1690688"/>
                        <a:ext cx="8542337" cy="451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8375" name="Rectangle 4"/>
          <p:cNvSpPr>
            <a:spLocks noChangeArrowheads="1"/>
          </p:cNvSpPr>
          <p:nvPr/>
        </p:nvSpPr>
        <p:spPr bwMode="black">
          <a:xfrm>
            <a:off x="307975" y="1266828"/>
            <a:ext cx="85344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defRPr>
            </a:lvl1pPr>
            <a:lvl2pPr marL="742950" indent="-285750" defTabSz="114300">
              <a:defRPr>
                <a:solidFill>
                  <a:schemeClr val="tx1"/>
                </a:solidFill>
                <a:latin typeface="Arial" panose="020B0604020202020204" pitchFamily="34" charset="0"/>
              </a:defRPr>
            </a:lvl2pPr>
            <a:lvl3pPr marL="1143000" indent="-228600" defTabSz="114300">
              <a:defRPr>
                <a:solidFill>
                  <a:schemeClr val="tx1"/>
                </a:solidFill>
                <a:latin typeface="Arial" panose="020B0604020202020204" pitchFamily="34" charset="0"/>
              </a:defRPr>
            </a:lvl3pPr>
            <a:lvl4pPr marL="1600200" indent="-228600" defTabSz="114300">
              <a:defRPr>
                <a:solidFill>
                  <a:schemeClr val="tx1"/>
                </a:solidFill>
                <a:latin typeface="Arial" panose="020B0604020202020204" pitchFamily="34" charset="0"/>
              </a:defRPr>
            </a:lvl4pPr>
            <a:lvl5pPr marL="2057400" indent="-228600" defTabSz="114300">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en-US" altLang="en-US" sz="1600" b="1" dirty="0">
                <a:solidFill>
                  <a:srgbClr val="225A7A"/>
                </a:solidFill>
              </a:rPr>
              <a:t>($ Millions)</a:t>
            </a:r>
          </a:p>
        </p:txBody>
      </p:sp>
      <p:sp>
        <p:nvSpPr>
          <p:cNvPr id="1989639" name="AutoShape 7"/>
          <p:cNvSpPr>
            <a:spLocks noChangeArrowheads="1"/>
          </p:cNvSpPr>
          <p:nvPr/>
        </p:nvSpPr>
        <p:spPr bwMode="blackWhite">
          <a:xfrm>
            <a:off x="2916668" y="2506547"/>
            <a:ext cx="1739045" cy="907217"/>
          </a:xfrm>
          <a:prstGeom prst="wedgeRectCallout">
            <a:avLst>
              <a:gd name="adj1" fmla="val 162044"/>
              <a:gd name="adj2" fmla="val -44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panose="020B0604020202020204" pitchFamily="34" charset="0"/>
                <a:cs typeface="Arial" panose="020B0604020202020204" pitchFamily="34" charset="0"/>
              </a:rPr>
              <a:t>Investment in insurance tech is rising</a:t>
            </a:r>
          </a:p>
        </p:txBody>
      </p:sp>
      <p:sp>
        <p:nvSpPr>
          <p:cNvPr id="10" name="AutoShape 8"/>
          <p:cNvSpPr>
            <a:spLocks noChangeArrowheads="1"/>
          </p:cNvSpPr>
          <p:nvPr/>
        </p:nvSpPr>
        <p:spPr bwMode="blackWhite">
          <a:xfrm>
            <a:off x="4401714" y="1238254"/>
            <a:ext cx="1813035" cy="1165105"/>
          </a:xfrm>
          <a:prstGeom prst="wedgeRectCallout">
            <a:avLst>
              <a:gd name="adj1" fmla="val 129787"/>
              <a:gd name="adj2" fmla="val -286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a:solidFill>
                  <a:srgbClr val="FFFFFF"/>
                </a:solidFill>
                <a:latin typeface="Arial" panose="020B0604020202020204" pitchFamily="34" charset="0"/>
                <a:cs typeface="Arial" panose="020B0604020202020204" pitchFamily="34" charset="0"/>
              </a:rPr>
              <a:t>Insurance tech deals reached a new record in 2016:Q1</a:t>
            </a:r>
          </a:p>
        </p:txBody>
      </p:sp>
      <p:sp>
        <p:nvSpPr>
          <p:cNvPr id="11" name="Rectangle 4"/>
          <p:cNvSpPr>
            <a:spLocks noChangeArrowheads="1"/>
          </p:cNvSpPr>
          <p:nvPr/>
        </p:nvSpPr>
        <p:spPr bwMode="auto">
          <a:xfrm>
            <a:off x="-61913" y="6389410"/>
            <a:ext cx="812165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latin typeface="Arial" panose="020B0604020202020204" pitchFamily="34" charset="0"/>
              <a:cs typeface="Arial" panose="020B0604020202020204" pitchFamily="34" charset="0"/>
            </a:endParaRPr>
          </a:p>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Source: CB Insights at </a:t>
            </a:r>
            <a:r>
              <a:rPr lang="en-US" sz="1100" dirty="0">
                <a:latin typeface="Arial" panose="020B0604020202020204" pitchFamily="34" charset="0"/>
                <a:cs typeface="Arial" panose="020B0604020202020204" pitchFamily="34" charset="0"/>
                <a:hlinkClick r:id="rId6"/>
              </a:rPr>
              <a:t>https://www.cbinsights.com/blog/insurance-tech-overview-q1-2016/</a:t>
            </a:r>
            <a:r>
              <a:rPr lang="en-US" sz="1100" dirty="0">
                <a:latin typeface="Arial" panose="020B0604020202020204" pitchFamily="34" charset="0"/>
                <a:cs typeface="Arial" panose="020B0604020202020204" pitchFamily="34" charset="0"/>
              </a:rPr>
              <a:t>; Insurance Information Institute. </a:t>
            </a:r>
          </a:p>
        </p:txBody>
      </p:sp>
      <p:sp>
        <p:nvSpPr>
          <p:cNvPr id="13" name="Rectangle 2"/>
          <p:cNvSpPr txBox="1">
            <a:spLocks noChangeArrowheads="1"/>
          </p:cNvSpPr>
          <p:nvPr/>
        </p:nvSpPr>
        <p:spPr bwMode="black">
          <a:xfrm>
            <a:off x="85729" y="74299"/>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a:t>Insurance Technology Financing Trend: Change Is Coming</a:t>
            </a:r>
          </a:p>
        </p:txBody>
      </p:sp>
    </p:spTree>
    <p:extLst>
      <p:ext uri="{BB962C8B-B14F-4D97-AF65-F5344CB8AC3E}">
        <p14:creationId xmlns:p14="http://schemas.microsoft.com/office/powerpoint/2010/main" val="161300636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170827" y="6465404"/>
            <a:ext cx="2625329" cy="207749"/>
          </a:xfrm>
          <a:prstGeom prst="rect">
            <a:avLst/>
          </a:prstGeom>
          <a:noFill/>
          <a:ln w="9525" algn="ctr">
            <a:noFill/>
            <a:miter lim="800000"/>
            <a:headEnd/>
            <a:tailEnd/>
          </a:ln>
        </p:spPr>
        <p:txBody>
          <a:bodyPr anchor="ctr">
            <a:spAutoFit/>
          </a:bodyPr>
          <a:lstStyle/>
          <a:p>
            <a:pPr eaLnBrk="1" hangingPunct="1">
              <a:defRPr/>
            </a:pPr>
            <a:r>
              <a:rPr lang="en-US" sz="750" dirty="0">
                <a:solidFill>
                  <a:srgbClr val="000000">
                    <a:lumMod val="75000"/>
                  </a:srgbClr>
                </a:solidFill>
              </a:rPr>
              <a:t>Source: Lemonade.com accessed June 24, 2016.</a:t>
            </a:r>
            <a:endParaRPr lang="en-US" sz="750" i="1" dirty="0">
              <a:solidFill>
                <a:srgbClr val="000000">
                  <a:lumMod val="75000"/>
                </a:srgbClr>
              </a:solidFill>
            </a:endParaRPr>
          </a:p>
        </p:txBody>
      </p:sp>
      <p:sp>
        <p:nvSpPr>
          <p:cNvPr id="62467" name="Title 1"/>
          <p:cNvSpPr>
            <a:spLocks noGrp="1"/>
          </p:cNvSpPr>
          <p:nvPr>
            <p:ph type="title"/>
          </p:nvPr>
        </p:nvSpPr>
        <p:spPr>
          <a:xfrm>
            <a:off x="4" y="185318"/>
            <a:ext cx="7774297" cy="645319"/>
          </a:xfrm>
        </p:spPr>
        <p:txBody>
          <a:bodyPr/>
          <a:lstStyle/>
          <a:p>
            <a:r>
              <a:rPr lang="en-US" altLang="en-US" dirty="0">
                <a:latin typeface="Arial" panose="020B0604020202020204" pitchFamily="34" charset="0"/>
                <a:ea typeface="ＭＳ Ｐゴシック" panose="020B0600070205080204" pitchFamily="34" charset="-128"/>
              </a:rPr>
              <a:t>Lemonade: Peer-to-Peer (P2P) Insurance</a:t>
            </a:r>
          </a:p>
        </p:txBody>
      </p:sp>
      <p:sp>
        <p:nvSpPr>
          <p:cNvPr id="62470" name="TextBox 4"/>
          <p:cNvSpPr txBox="1">
            <a:spLocks noChangeArrowheads="1"/>
          </p:cNvSpPr>
          <p:nvPr/>
        </p:nvSpPr>
        <p:spPr bwMode="auto">
          <a:xfrm>
            <a:off x="8315960" y="6338442"/>
            <a:ext cx="4000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99106BC4-F48F-4E8A-9FAC-A0B9B99623CC}" type="slidenum">
              <a:rPr lang="en-US" altLang="en-US" sz="900"/>
              <a:pPr algn="r"/>
              <a:t>113</a:t>
            </a:fld>
            <a:endParaRPr lang="en-US" altLang="en-US" sz="1350" dirty="0"/>
          </a:p>
        </p:txBody>
      </p:sp>
      <p:pic>
        <p:nvPicPr>
          <p:cNvPr id="2" name="Picture 1"/>
          <p:cNvPicPr>
            <a:picLocks noChangeAspect="1"/>
          </p:cNvPicPr>
          <p:nvPr/>
        </p:nvPicPr>
        <p:blipFill>
          <a:blip r:embed="rId4"/>
          <a:stretch>
            <a:fillRect/>
          </a:stretch>
        </p:blipFill>
        <p:spPr>
          <a:xfrm>
            <a:off x="188894" y="1310644"/>
            <a:ext cx="8527116" cy="4547795"/>
          </a:xfrm>
          <a:prstGeom prst="rect">
            <a:avLst/>
          </a:prstGeom>
          <a:ln>
            <a:solidFill>
              <a:srgbClr val="2B7299"/>
            </a:solidFill>
          </a:ln>
        </p:spPr>
      </p:pic>
    </p:spTree>
    <p:custDataLst>
      <p:tags r:id="rId1"/>
    </p:custDataLst>
    <p:extLst>
      <p:ext uri="{BB962C8B-B14F-4D97-AF65-F5344CB8AC3E}">
        <p14:creationId xmlns:p14="http://schemas.microsoft.com/office/powerpoint/2010/main" val="1412170153"/>
      </p:ext>
    </p:extLst>
  </p:cSld>
  <p:clrMapOvr>
    <a:masterClrMapping/>
  </p:clrMapOvr>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170827" y="6488482"/>
            <a:ext cx="4337009" cy="230832"/>
          </a:xfrm>
          <a:prstGeom prst="rect">
            <a:avLst/>
          </a:prstGeom>
          <a:noFill/>
          <a:ln w="9525" algn="ctr">
            <a:noFill/>
            <a:miter lim="800000"/>
            <a:headEnd/>
            <a:tailEnd/>
          </a:ln>
        </p:spPr>
        <p:txBody>
          <a:bodyPr wrap="square" anchor="ctr">
            <a:spAutoFit/>
          </a:bodyPr>
          <a:lstStyle/>
          <a:p>
            <a:pPr eaLnBrk="1" hangingPunct="1">
              <a:defRPr/>
            </a:pPr>
            <a:r>
              <a:rPr lang="en-US" sz="900" dirty="0">
                <a:solidFill>
                  <a:srgbClr val="000000">
                    <a:lumMod val="75000"/>
                  </a:srgbClr>
                </a:solidFill>
              </a:rPr>
              <a:t>Source: Email from Lemonade CEO </a:t>
            </a:r>
            <a:r>
              <a:rPr lang="en-US" sz="900" dirty="0" err="1">
                <a:solidFill>
                  <a:srgbClr val="000000">
                    <a:lumMod val="75000"/>
                  </a:srgbClr>
                </a:solidFill>
              </a:rPr>
              <a:t>Danieal</a:t>
            </a:r>
            <a:r>
              <a:rPr lang="en-US" sz="900" dirty="0">
                <a:solidFill>
                  <a:srgbClr val="000000">
                    <a:lumMod val="75000"/>
                  </a:srgbClr>
                </a:solidFill>
              </a:rPr>
              <a:t> </a:t>
            </a:r>
            <a:r>
              <a:rPr lang="en-US" sz="900" dirty="0" err="1">
                <a:solidFill>
                  <a:srgbClr val="000000">
                    <a:lumMod val="75000"/>
                  </a:srgbClr>
                </a:solidFill>
              </a:rPr>
              <a:t>Schreibeir</a:t>
            </a:r>
            <a:r>
              <a:rPr lang="en-US" sz="900" dirty="0">
                <a:solidFill>
                  <a:srgbClr val="000000">
                    <a:lumMod val="75000"/>
                  </a:srgbClr>
                </a:solidFill>
              </a:rPr>
              <a:t>, May 17, 2016.</a:t>
            </a:r>
            <a:endParaRPr lang="en-US" sz="900" i="1" dirty="0">
              <a:solidFill>
                <a:srgbClr val="000000">
                  <a:lumMod val="75000"/>
                </a:srgbClr>
              </a:solidFill>
            </a:endParaRPr>
          </a:p>
        </p:txBody>
      </p:sp>
      <p:sp>
        <p:nvSpPr>
          <p:cNvPr id="62467" name="Title 1"/>
          <p:cNvSpPr>
            <a:spLocks noGrp="1"/>
          </p:cNvSpPr>
          <p:nvPr>
            <p:ph type="title"/>
          </p:nvPr>
        </p:nvSpPr>
        <p:spPr>
          <a:xfrm>
            <a:off x="64172" y="185318"/>
            <a:ext cx="7774297" cy="645319"/>
          </a:xfrm>
        </p:spPr>
        <p:txBody>
          <a:bodyPr/>
          <a:lstStyle/>
          <a:p>
            <a:r>
              <a:rPr lang="en-US" altLang="en-US" dirty="0">
                <a:latin typeface="Arial" panose="020B0604020202020204" pitchFamily="34" charset="0"/>
                <a:ea typeface="ＭＳ Ｐゴシック" panose="020B0600070205080204" pitchFamily="34" charset="-128"/>
              </a:rPr>
              <a:t>Lemonade: Sour Words About Insurance</a:t>
            </a:r>
          </a:p>
        </p:txBody>
      </p:sp>
      <p:sp>
        <p:nvSpPr>
          <p:cNvPr id="62470" name="TextBox 4"/>
          <p:cNvSpPr txBox="1">
            <a:spLocks noChangeArrowheads="1"/>
          </p:cNvSpPr>
          <p:nvPr/>
        </p:nvSpPr>
        <p:spPr bwMode="auto">
          <a:xfrm>
            <a:off x="8315960" y="6338442"/>
            <a:ext cx="4000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99106BC4-F48F-4E8A-9FAC-A0B9B99623CC}" type="slidenum">
              <a:rPr lang="en-US" altLang="en-US" sz="900"/>
              <a:pPr algn="r"/>
              <a:t>114</a:t>
            </a:fld>
            <a:endParaRPr lang="en-US" altLang="en-US" sz="1350" dirty="0"/>
          </a:p>
        </p:txBody>
      </p:sp>
      <p:sp>
        <p:nvSpPr>
          <p:cNvPr id="3" name="Rectangle 2"/>
          <p:cNvSpPr/>
          <p:nvPr/>
        </p:nvSpPr>
        <p:spPr>
          <a:xfrm>
            <a:off x="235242" y="1283212"/>
            <a:ext cx="8545187" cy="5170646"/>
          </a:xfrm>
          <a:prstGeom prst="rect">
            <a:avLst/>
          </a:prstGeom>
        </p:spPr>
        <p:txBody>
          <a:bodyPr wrap="square">
            <a:spAutoFit/>
          </a:bodyPr>
          <a:lstStyle/>
          <a:p>
            <a:pPr>
              <a:lnSpc>
                <a:spcPts val="1800"/>
              </a:lnSpc>
              <a:spcBef>
                <a:spcPts val="0"/>
              </a:spcBef>
              <a:spcAft>
                <a:spcPts val="0"/>
              </a:spcAft>
            </a:pPr>
            <a:r>
              <a:rPr lang="en-US" dirty="0">
                <a:solidFill>
                  <a:srgbClr val="4A4A4A"/>
                </a:solidFill>
                <a:latin typeface="Arial" panose="020B0604020202020204" pitchFamily="34" charset="0"/>
                <a:ea typeface="Calibri" panose="020F0502020204030204" pitchFamily="34" charset="0"/>
              </a:rPr>
              <a:t>Daniel Schreiber here, with updates from Lemonade. </a:t>
            </a:r>
          </a:p>
          <a:p>
            <a:pPr>
              <a:lnSpc>
                <a:spcPts val="1800"/>
              </a:lnSpc>
              <a:spcBef>
                <a:spcPts val="0"/>
              </a:spcBef>
              <a:spcAft>
                <a:spcPts val="0"/>
              </a:spcAft>
            </a:pPr>
            <a:endParaRPr lang="en-US" dirty="0">
              <a:latin typeface="Times New Roman" panose="02020603050405020304" pitchFamily="18" charset="0"/>
              <a:ea typeface="Calibri" panose="020F0502020204030204" pitchFamily="34" charset="0"/>
            </a:endParaRPr>
          </a:p>
          <a:p>
            <a:pPr>
              <a:lnSpc>
                <a:spcPts val="1800"/>
              </a:lnSpc>
              <a:spcBef>
                <a:spcPts val="0"/>
              </a:spcBef>
              <a:spcAft>
                <a:spcPts val="0"/>
              </a:spcAft>
            </a:pPr>
            <a:r>
              <a:rPr lang="en-US" dirty="0">
                <a:solidFill>
                  <a:srgbClr val="4A4A4A"/>
                </a:solidFill>
                <a:latin typeface="Arial" panose="020B0604020202020204" pitchFamily="34" charset="0"/>
                <a:ea typeface="Calibri" panose="020F0502020204030204" pitchFamily="34" charset="0"/>
              </a:rPr>
              <a:t>I’m thrilled to report that a few days ago, by unanimous vote of our board and shareholders, </a:t>
            </a:r>
            <a:r>
              <a:rPr lang="en-US" b="1" dirty="0">
                <a:solidFill>
                  <a:srgbClr val="FF0000"/>
                </a:solidFill>
                <a:latin typeface="Arial" panose="020B0604020202020204" pitchFamily="34" charset="0"/>
                <a:ea typeface="Calibri" panose="020F0502020204030204" pitchFamily="34" charset="0"/>
              </a:rPr>
              <a:t>Lemonade became a Public Benefit Corporation</a:t>
            </a:r>
            <a:r>
              <a:rPr lang="en-US" dirty="0">
                <a:solidFill>
                  <a:srgbClr val="4A4A4A"/>
                </a:solidFill>
                <a:latin typeface="Arial" panose="020B0604020202020204" pitchFamily="34" charset="0"/>
                <a:ea typeface="Calibri" panose="020F0502020204030204" pitchFamily="34" charset="0"/>
              </a:rPr>
              <a:t>, and was also </a:t>
            </a:r>
            <a:r>
              <a:rPr lang="en-US" b="1" dirty="0">
                <a:solidFill>
                  <a:srgbClr val="FF0000"/>
                </a:solidFill>
                <a:latin typeface="Arial" panose="020B0604020202020204" pitchFamily="34" charset="0"/>
                <a:ea typeface="Calibri" panose="020F0502020204030204" pitchFamily="34" charset="0"/>
              </a:rPr>
              <a:t>awarded provisional ‘</a:t>
            </a:r>
            <a:r>
              <a:rPr lang="en-US" b="1" u="sng" dirty="0">
                <a:solidFill>
                  <a:srgbClr val="FF0000"/>
                </a:solidFill>
                <a:latin typeface="Arial" panose="020B0604020202020204" pitchFamily="34" charset="0"/>
                <a:ea typeface="Calibri" panose="020F0502020204030204" pitchFamily="34" charset="0"/>
                <a:hlinkClick r:id="rId4"/>
              </a:rPr>
              <a:t>B-Corp</a:t>
            </a:r>
            <a:r>
              <a:rPr lang="en-US" b="1" dirty="0">
                <a:solidFill>
                  <a:srgbClr val="FF0000"/>
                </a:solidFill>
                <a:latin typeface="Arial" panose="020B0604020202020204" pitchFamily="34" charset="0"/>
                <a:ea typeface="Calibri" panose="020F0502020204030204" pitchFamily="34" charset="0"/>
              </a:rPr>
              <a:t>’ certification. Both are firsts for an insurance carrier</a:t>
            </a:r>
            <a:r>
              <a:rPr lang="en-US" dirty="0">
                <a:solidFill>
                  <a:srgbClr val="4A4A4A"/>
                </a:solidFill>
                <a:latin typeface="Arial" panose="020B0604020202020204" pitchFamily="34" charset="0"/>
                <a:ea typeface="Calibri" panose="020F0502020204030204" pitchFamily="34" charset="0"/>
              </a:rPr>
              <a:t>, and are points of tremendous pride for our team. </a:t>
            </a:r>
          </a:p>
          <a:p>
            <a:pPr>
              <a:lnSpc>
                <a:spcPts val="1800"/>
              </a:lnSpc>
              <a:spcBef>
                <a:spcPts val="0"/>
              </a:spcBef>
              <a:spcAft>
                <a:spcPts val="0"/>
              </a:spcAft>
            </a:pPr>
            <a:endParaRPr lang="en-US" dirty="0">
              <a:latin typeface="Times New Roman" panose="02020603050405020304" pitchFamily="18" charset="0"/>
              <a:ea typeface="Calibri" panose="020F0502020204030204" pitchFamily="34" charset="0"/>
            </a:endParaRPr>
          </a:p>
          <a:p>
            <a:pPr>
              <a:lnSpc>
                <a:spcPts val="1800"/>
              </a:lnSpc>
              <a:spcBef>
                <a:spcPts val="0"/>
              </a:spcBef>
              <a:spcAft>
                <a:spcPts val="0"/>
              </a:spcAft>
            </a:pPr>
            <a:r>
              <a:rPr lang="en-US" dirty="0">
                <a:solidFill>
                  <a:srgbClr val="4A4A4A"/>
                </a:solidFill>
                <a:latin typeface="Arial" panose="020B0604020202020204" pitchFamily="34" charset="0"/>
                <a:ea typeface="Calibri" panose="020F0502020204030204" pitchFamily="34" charset="0"/>
              </a:rPr>
              <a:t>Rebuilding insurance as a social good, rather than a necessary evil, is now part of our legal mission. </a:t>
            </a:r>
            <a:r>
              <a:rPr lang="en-US" b="1" dirty="0">
                <a:solidFill>
                  <a:srgbClr val="FF0000"/>
                </a:solidFill>
                <a:latin typeface="Arial" panose="020B0604020202020204" pitchFamily="34" charset="0"/>
                <a:ea typeface="Calibri" panose="020F0502020204030204" pitchFamily="34" charset="0"/>
              </a:rPr>
              <a:t>Our Chief Behavioral Officer, Professor Dan </a:t>
            </a:r>
            <a:r>
              <a:rPr lang="en-US" b="1" dirty="0" err="1">
                <a:solidFill>
                  <a:srgbClr val="FF0000"/>
                </a:solidFill>
                <a:latin typeface="Arial" panose="020B0604020202020204" pitchFamily="34" charset="0"/>
                <a:ea typeface="Calibri" panose="020F0502020204030204" pitchFamily="34" charset="0"/>
              </a:rPr>
              <a:t>Ariely</a:t>
            </a:r>
            <a:r>
              <a:rPr lang="en-US" b="1" dirty="0">
                <a:solidFill>
                  <a:srgbClr val="FF0000"/>
                </a:solidFill>
                <a:latin typeface="Arial" panose="020B0604020202020204" pitchFamily="34" charset="0"/>
                <a:ea typeface="Calibri" panose="020F0502020204030204" pitchFamily="34" charset="0"/>
              </a:rPr>
              <a:t>, says that “If you tried to create a system to bring out the worst in humans, it would look a lot like the insurance of today.” </a:t>
            </a:r>
            <a:r>
              <a:rPr lang="en-US" dirty="0">
                <a:solidFill>
                  <a:srgbClr val="4A4A4A"/>
                </a:solidFill>
                <a:latin typeface="Arial" panose="020B0604020202020204" pitchFamily="34" charset="0"/>
                <a:ea typeface="Calibri" panose="020F0502020204030204" pitchFamily="34" charset="0"/>
              </a:rPr>
              <a:t>Working in partnership with nonprofits, and baking giving-back into our business model, holds the promise of a better insurance experience, and a more valuable insurance company. </a:t>
            </a:r>
          </a:p>
          <a:p>
            <a:pPr>
              <a:lnSpc>
                <a:spcPts val="1800"/>
              </a:lnSpc>
              <a:spcBef>
                <a:spcPts val="0"/>
              </a:spcBef>
              <a:spcAft>
                <a:spcPts val="0"/>
              </a:spcAft>
            </a:pPr>
            <a:endParaRPr lang="en-US" dirty="0">
              <a:latin typeface="Times New Roman" panose="02020603050405020304" pitchFamily="18" charset="0"/>
              <a:ea typeface="Calibri" panose="020F0502020204030204" pitchFamily="34" charset="0"/>
            </a:endParaRPr>
          </a:p>
          <a:p>
            <a:pPr>
              <a:lnSpc>
                <a:spcPts val="1800"/>
              </a:lnSpc>
              <a:spcBef>
                <a:spcPts val="0"/>
              </a:spcBef>
              <a:spcAft>
                <a:spcPts val="0"/>
              </a:spcAft>
            </a:pPr>
            <a:r>
              <a:rPr lang="en-US" dirty="0">
                <a:solidFill>
                  <a:srgbClr val="4A4A4A"/>
                </a:solidFill>
                <a:latin typeface="Arial" panose="020B0604020202020204" pitchFamily="34" charset="0"/>
                <a:ea typeface="Calibri" panose="020F0502020204030204" pitchFamily="34" charset="0"/>
              </a:rPr>
              <a:t>In other news, I’m happy to say that we’re putting finishing touches on our product and will be ready to launch in New York within weeks. The final step is for us to get our license, and if all goes to plan, we’ll have that shortly. </a:t>
            </a:r>
            <a:endParaRPr lang="en-US" dirty="0">
              <a:latin typeface="Times New Roman" panose="02020603050405020304" pitchFamily="18" charset="0"/>
              <a:ea typeface="Calibri" panose="020F0502020204030204" pitchFamily="34" charset="0"/>
            </a:endParaRPr>
          </a:p>
          <a:p>
            <a:pPr>
              <a:lnSpc>
                <a:spcPts val="1800"/>
              </a:lnSpc>
              <a:spcBef>
                <a:spcPts val="0"/>
              </a:spcBef>
              <a:spcAft>
                <a:spcPts val="0"/>
              </a:spcAft>
            </a:pPr>
            <a:r>
              <a:rPr lang="en-US" dirty="0">
                <a:solidFill>
                  <a:srgbClr val="4A4A4A"/>
                </a:solidFill>
                <a:latin typeface="Arial" panose="020B0604020202020204" pitchFamily="34" charset="0"/>
                <a:ea typeface="Calibri" panose="020F0502020204030204" pitchFamily="34" charset="0"/>
              </a:rPr>
              <a:t>Be sure to follow us on </a:t>
            </a:r>
            <a:r>
              <a:rPr lang="en-US" u="sng" dirty="0">
                <a:solidFill>
                  <a:srgbClr val="4A4A4A"/>
                </a:solidFill>
                <a:latin typeface="Arial" panose="020B0604020202020204" pitchFamily="34" charset="0"/>
                <a:ea typeface="Calibri" panose="020F0502020204030204" pitchFamily="34" charset="0"/>
                <a:hlinkClick r:id="rId5"/>
              </a:rPr>
              <a:t>Twitter</a:t>
            </a:r>
            <a:r>
              <a:rPr lang="en-US" dirty="0">
                <a:solidFill>
                  <a:srgbClr val="4A4A4A"/>
                </a:solidFill>
                <a:latin typeface="Arial" panose="020B0604020202020204" pitchFamily="34" charset="0"/>
                <a:ea typeface="Calibri" panose="020F0502020204030204" pitchFamily="34" charset="0"/>
              </a:rPr>
              <a:t>, </a:t>
            </a:r>
            <a:r>
              <a:rPr lang="en-US" u="sng" dirty="0">
                <a:solidFill>
                  <a:srgbClr val="4A4A4A"/>
                </a:solidFill>
                <a:latin typeface="Arial" panose="020B0604020202020204" pitchFamily="34" charset="0"/>
                <a:ea typeface="Calibri" panose="020F0502020204030204" pitchFamily="34" charset="0"/>
                <a:hlinkClick r:id="rId6"/>
              </a:rPr>
              <a:t>Facebook</a:t>
            </a:r>
            <a:r>
              <a:rPr lang="en-US" dirty="0">
                <a:solidFill>
                  <a:srgbClr val="4A4A4A"/>
                </a:solidFill>
                <a:latin typeface="Arial" panose="020B0604020202020204" pitchFamily="34" charset="0"/>
                <a:ea typeface="Calibri" panose="020F0502020204030204" pitchFamily="34" charset="0"/>
              </a:rPr>
              <a:t>, and </a:t>
            </a:r>
            <a:r>
              <a:rPr lang="en-US" u="sng" dirty="0">
                <a:solidFill>
                  <a:srgbClr val="4A4A4A"/>
                </a:solidFill>
                <a:latin typeface="Arial" panose="020B0604020202020204" pitchFamily="34" charset="0"/>
                <a:ea typeface="Calibri" panose="020F0502020204030204" pitchFamily="34" charset="0"/>
                <a:hlinkClick r:id="rId7"/>
              </a:rPr>
              <a:t>LinkedIn</a:t>
            </a:r>
            <a:r>
              <a:rPr lang="en-US" dirty="0">
                <a:solidFill>
                  <a:srgbClr val="4A4A4A"/>
                </a:solidFill>
                <a:latin typeface="Arial" panose="020B0604020202020204" pitchFamily="34" charset="0"/>
                <a:ea typeface="Calibri" panose="020F0502020204030204" pitchFamily="34" charset="0"/>
              </a:rPr>
              <a:t> to stay in the know. </a:t>
            </a:r>
          </a:p>
          <a:p>
            <a:pPr>
              <a:lnSpc>
                <a:spcPts val="1800"/>
              </a:lnSpc>
              <a:spcBef>
                <a:spcPts val="0"/>
              </a:spcBef>
              <a:spcAft>
                <a:spcPts val="0"/>
              </a:spcAft>
            </a:pPr>
            <a:endParaRPr lang="en-US" dirty="0">
              <a:latin typeface="Times New Roman" panose="02020603050405020304" pitchFamily="18" charset="0"/>
              <a:ea typeface="Calibri" panose="020F0502020204030204" pitchFamily="34" charset="0"/>
            </a:endParaRPr>
          </a:p>
          <a:p>
            <a:pPr>
              <a:lnSpc>
                <a:spcPts val="1800"/>
              </a:lnSpc>
              <a:spcBef>
                <a:spcPts val="0"/>
              </a:spcBef>
              <a:spcAft>
                <a:spcPts val="0"/>
              </a:spcAft>
            </a:pPr>
            <a:r>
              <a:rPr lang="en-US" dirty="0">
                <a:solidFill>
                  <a:srgbClr val="4A4A4A"/>
                </a:solidFill>
                <a:latin typeface="Arial" panose="020B0604020202020204" pitchFamily="34" charset="0"/>
                <a:ea typeface="Calibri" panose="020F0502020204030204" pitchFamily="34" charset="0"/>
              </a:rPr>
              <a:t>Until next time, </a:t>
            </a:r>
            <a:endParaRPr lang="en-US" dirty="0">
              <a:latin typeface="Times New Roman" panose="02020603050405020304" pitchFamily="18" charset="0"/>
              <a:ea typeface="Calibri" panose="020F0502020204030204" pitchFamily="34" charset="0"/>
            </a:endParaRPr>
          </a:p>
          <a:p>
            <a:pPr>
              <a:lnSpc>
                <a:spcPts val="1800"/>
              </a:lnSpc>
              <a:spcBef>
                <a:spcPts val="0"/>
              </a:spcBef>
              <a:spcAft>
                <a:spcPts val="0"/>
              </a:spcAft>
            </a:pPr>
            <a:r>
              <a:rPr lang="en-US" dirty="0">
                <a:solidFill>
                  <a:srgbClr val="4A4A4A"/>
                </a:solidFill>
                <a:latin typeface="Arial" panose="020B0604020202020204" pitchFamily="34" charset="0"/>
                <a:ea typeface="Calibri" panose="020F0502020204030204" pitchFamily="34" charset="0"/>
              </a:rPr>
              <a:t>Daniel</a:t>
            </a:r>
            <a:br>
              <a:rPr lang="en-US" dirty="0">
                <a:solidFill>
                  <a:srgbClr val="4A4A4A"/>
                </a:solidFill>
                <a:latin typeface="Arial" panose="020B0604020202020204" pitchFamily="34" charset="0"/>
                <a:ea typeface="Calibri" panose="020F0502020204030204" pitchFamily="34" charset="0"/>
              </a:rPr>
            </a:br>
            <a:r>
              <a:rPr lang="en-US" dirty="0">
                <a:solidFill>
                  <a:srgbClr val="4A4A4A"/>
                </a:solidFill>
                <a:latin typeface="Arial" panose="020B0604020202020204" pitchFamily="34" charset="0"/>
                <a:ea typeface="Calibri" panose="020F0502020204030204" pitchFamily="34" charset="0"/>
              </a:rPr>
              <a:t>@</a:t>
            </a:r>
            <a:r>
              <a:rPr lang="en-US" dirty="0" err="1">
                <a:solidFill>
                  <a:srgbClr val="4A4A4A"/>
                </a:solidFill>
                <a:latin typeface="Arial" panose="020B0604020202020204" pitchFamily="34" charset="0"/>
                <a:ea typeface="Calibri" panose="020F0502020204030204" pitchFamily="34" charset="0"/>
              </a:rPr>
              <a:t>daschreiber</a:t>
            </a:r>
            <a:r>
              <a:rPr lang="en-US" dirty="0">
                <a:solidFill>
                  <a:srgbClr val="4A4A4A"/>
                </a:solidFill>
                <a:latin typeface="Arial" panose="020B0604020202020204" pitchFamily="34" charset="0"/>
                <a:ea typeface="Calibri" panose="020F0502020204030204" pitchFamily="34" charset="0"/>
              </a:rPr>
              <a:t> </a:t>
            </a:r>
            <a:endParaRPr lang="en-US" dirty="0">
              <a:latin typeface="Times New Roman" panose="02020603050405020304" pitchFamily="18" charset="0"/>
              <a:ea typeface="Calibri" panose="020F0502020204030204" pitchFamily="34" charset="0"/>
            </a:endParaRPr>
          </a:p>
        </p:txBody>
      </p:sp>
    </p:spTree>
    <p:custDataLst>
      <p:tags r:id="rId1"/>
    </p:custDataLst>
    <p:extLst>
      <p:ext uri="{BB962C8B-B14F-4D97-AF65-F5344CB8AC3E}">
        <p14:creationId xmlns:p14="http://schemas.microsoft.com/office/powerpoint/2010/main" val="3023609203"/>
      </p:ext>
    </p:extLst>
  </p:cSld>
  <p:clrMapOvr>
    <a:masterClrMapping/>
  </p:clrMapOvr>
  <p:transition/>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5714"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15715"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B552B14-C637-4A19-B4A8-13A1EF1254FC}" type="slidenum">
              <a:rPr lang="en-US" sz="900">
                <a:solidFill>
                  <a:schemeClr val="bg1"/>
                </a:solidFill>
              </a:rPr>
              <a:pPr algn="r" eaLnBrk="0" hangingPunct="0">
                <a:lnSpc>
                  <a:spcPct val="85000"/>
                </a:lnSpc>
                <a:spcBef>
                  <a:spcPct val="20000"/>
                </a:spcBef>
              </a:pPr>
              <a:t>115</a:t>
            </a:fld>
            <a:endParaRPr lang="en-US" sz="900">
              <a:solidFill>
                <a:schemeClr val="bg1"/>
              </a:solidFill>
            </a:endParaRPr>
          </a:p>
        </p:txBody>
      </p:sp>
      <p:pic>
        <p:nvPicPr>
          <p:cNvPr id="115716"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a:solidFill>
                  <a:schemeClr val="bg1"/>
                </a:solidFill>
              </a:rPr>
              <a:t>Distribution Trends</a:t>
            </a:r>
          </a:p>
        </p:txBody>
      </p:sp>
      <p:sp>
        <p:nvSpPr>
          <p:cNvPr id="2152456" name="Rectangle 8"/>
          <p:cNvSpPr>
            <a:spLocks noChangeArrowheads="1"/>
          </p:cNvSpPr>
          <p:nvPr/>
        </p:nvSpPr>
        <p:spPr bwMode="auto">
          <a:xfrm>
            <a:off x="854075" y="4362450"/>
            <a:ext cx="7435850" cy="1754326"/>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Distribution by Channel Type Continues to Evolve Around the World</a:t>
            </a:r>
          </a:p>
        </p:txBody>
      </p:sp>
    </p:spTree>
    <p:extLst>
      <p:ext uri="{BB962C8B-B14F-4D97-AF65-F5344CB8AC3E}">
        <p14:creationId xmlns:p14="http://schemas.microsoft.com/office/powerpoint/2010/main" val="4185481135"/>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1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7107" name="Rectangle 105"/>
          <p:cNvSpPr>
            <a:spLocks noGrp="1" noChangeArrowheads="1"/>
          </p:cNvSpPr>
          <p:nvPr>
            <p:ph type="dt" sz="quarter" idx="10"/>
          </p:nvPr>
        </p:nvSpPr>
        <p:spPr>
          <a:noFill/>
        </p:spPr>
        <p:txBody>
          <a:bodyPr/>
          <a:lstStyle/>
          <a:p>
            <a:r>
              <a:rPr lang="en-US">
                <a:solidFill>
                  <a:srgbClr val="FFFFFF"/>
                </a:solidFill>
              </a:rPr>
              <a:t>12/01/09 - 9pm</a:t>
            </a:r>
          </a:p>
        </p:txBody>
      </p:sp>
      <p:sp>
        <p:nvSpPr>
          <p:cNvPr id="47108" name="Rectangle 106"/>
          <p:cNvSpPr>
            <a:spLocks noGrp="1" noChangeArrowheads="1"/>
          </p:cNvSpPr>
          <p:nvPr>
            <p:ph type="ftr" sz="quarter" idx="11"/>
          </p:nvPr>
        </p:nvSpPr>
        <p:spPr>
          <a:noFill/>
        </p:spPr>
        <p:txBody>
          <a:bodyPr/>
          <a:lstStyle/>
          <a:p>
            <a:r>
              <a:rPr lang="en-US">
                <a:solidFill>
                  <a:srgbClr val="FFFFFF"/>
                </a:solidFill>
              </a:rPr>
              <a:t>eSlide – P6466 – The Financial Crisis and the Future of the P/C</a:t>
            </a:r>
          </a:p>
        </p:txBody>
      </p:sp>
      <p:sp>
        <p:nvSpPr>
          <p:cNvPr id="47109" name="Rectangle 110"/>
          <p:cNvSpPr>
            <a:spLocks noGrp="1" noChangeArrowheads="1"/>
          </p:cNvSpPr>
          <p:nvPr>
            <p:ph type="sldNum" sz="quarter" idx="12"/>
          </p:nvPr>
        </p:nvSpPr>
        <p:spPr>
          <a:noFill/>
        </p:spPr>
        <p:txBody>
          <a:bodyPr/>
          <a:lstStyle/>
          <a:p>
            <a:fld id="{81F295A7-C231-4765-8110-E74447E3DF5F}" type="slidenum">
              <a:rPr lang="en-US" smtClean="0">
                <a:solidFill>
                  <a:srgbClr val="000000"/>
                </a:solidFill>
              </a:rPr>
              <a:pPr/>
              <a:t>116</a:t>
            </a:fld>
            <a:endParaRPr lang="en-US">
              <a:solidFill>
                <a:srgbClr val="000000"/>
              </a:solidFill>
            </a:endParaRPr>
          </a:p>
        </p:txBody>
      </p:sp>
      <p:sp>
        <p:nvSpPr>
          <p:cNvPr id="47110" name="Rectangle 2"/>
          <p:cNvSpPr>
            <a:spLocks noGrp="1" noChangeArrowheads="1"/>
          </p:cNvSpPr>
          <p:nvPr>
            <p:ph type="title"/>
          </p:nvPr>
        </p:nvSpPr>
        <p:spPr>
          <a:xfrm>
            <a:off x="85726" y="90488"/>
            <a:ext cx="8001634" cy="860425"/>
          </a:xfrm>
        </p:spPr>
        <p:txBody>
          <a:bodyPr/>
          <a:lstStyle/>
          <a:p>
            <a:r>
              <a:rPr lang="en-US" sz="2800" dirty="0"/>
              <a:t>All P/C Lines Distribution Channels,</a:t>
            </a:r>
            <a:br>
              <a:rPr lang="en-US" sz="2800" dirty="0"/>
            </a:br>
            <a:r>
              <a:rPr lang="en-US" sz="2800" dirty="0"/>
              <a:t>Direct vs. Independent Agents, 1983-2014</a:t>
            </a:r>
          </a:p>
        </p:txBody>
      </p:sp>
      <p:sp>
        <p:nvSpPr>
          <p:cNvPr id="47111" name="Rectangle 3"/>
          <p:cNvSpPr>
            <a:spLocks noChangeArrowheads="1"/>
          </p:cNvSpPr>
          <p:nvPr/>
        </p:nvSpPr>
        <p:spPr bwMode="auto">
          <a:xfrm>
            <a:off x="0" y="6567488"/>
            <a:ext cx="7569200" cy="2905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rgbClr val="FF6801"/>
              </a:buClr>
              <a:buFont typeface="Wingdings" pitchFamily="2" charset="2"/>
              <a:buNone/>
              <a:tabLst>
                <a:tab pos="112713" algn="r"/>
              </a:tabLst>
            </a:pPr>
            <a:r>
              <a:rPr lang="en-US" sz="1100" dirty="0">
                <a:solidFill>
                  <a:srgbClr val="000000"/>
                </a:solidFill>
              </a:rPr>
              <a:t>Source:  Insurance Information Institute; based on data from Conning and A.M. Best.</a:t>
            </a:r>
          </a:p>
        </p:txBody>
      </p:sp>
      <p:graphicFrame>
        <p:nvGraphicFramePr>
          <p:cNvPr id="2028548" name="Object 2"/>
          <p:cNvGraphicFramePr>
            <a:graphicFrameLocks/>
          </p:cNvGraphicFramePr>
          <p:nvPr>
            <p:extLst/>
          </p:nvPr>
        </p:nvGraphicFramePr>
        <p:xfrm>
          <a:off x="304800" y="1473200"/>
          <a:ext cx="8597900" cy="4648200"/>
        </p:xfrm>
        <a:graphic>
          <a:graphicData uri="http://schemas.openxmlformats.org/presentationml/2006/ole">
            <mc:AlternateContent xmlns:mc="http://schemas.openxmlformats.org/markup-compatibility/2006">
              <mc:Choice xmlns:v="urn:schemas-microsoft-com:vml" Requires="v">
                <p:oleObj spid="_x0000_s28622872" name="Chart" r:id="rId4" imgW="8610548" imgH="4648061" progId="MSGraph.Chart.8">
                  <p:embed followColorScheme="full"/>
                </p:oleObj>
              </mc:Choice>
              <mc:Fallback>
                <p:oleObj name="Chart" r:id="rId4" imgW="8610548" imgH="4648061" progId="MSGraph.Chart.8">
                  <p:embed followColorScheme="full"/>
                  <p:pic>
                    <p:nvPicPr>
                      <p:cNvPr id="2028548" name="Object 2"/>
                      <p:cNvPicPr>
                        <a:picLocks noChangeArrowheads="1"/>
                      </p:cNvPicPr>
                      <p:nvPr/>
                    </p:nvPicPr>
                    <p:blipFill>
                      <a:blip r:embed="rId5"/>
                      <a:srcRect/>
                      <a:stretch>
                        <a:fillRect/>
                      </a:stretch>
                    </p:blipFill>
                    <p:spPr bwMode="gray">
                      <a:xfrm>
                        <a:off x="304800" y="1473200"/>
                        <a:ext cx="8597900" cy="464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28561" name="Rectangle 17"/>
          <p:cNvSpPr>
            <a:spLocks noChangeArrowheads="1"/>
          </p:cNvSpPr>
          <p:nvPr/>
        </p:nvSpPr>
        <p:spPr bwMode="blackWhite">
          <a:xfrm>
            <a:off x="2900680" y="3453607"/>
            <a:ext cx="5105400" cy="18129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a:solidFill>
                  <a:srgbClr val="FFFFFF"/>
                </a:solidFill>
              </a:rPr>
              <a:t>Independent agents steadily lost market share from the early 1980s through the early 2000s across all P/C lines, made some games in the mid-2000s, but then lost share again in the late 2000s.  Loss rate has slowed in in the 2010s.  Direct channels include exclusive agency companies, direct marketers and direct sales (e.g., internet)</a:t>
            </a:r>
          </a:p>
        </p:txBody>
      </p:sp>
    </p:spTree>
    <p:extLst>
      <p:ext uri="{BB962C8B-B14F-4D97-AF65-F5344CB8AC3E}">
        <p14:creationId xmlns:p14="http://schemas.microsoft.com/office/powerpoint/2010/main" val="48212689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1000"/>
                                  </p:stCondLst>
                                  <p:childTnLst>
                                    <p:set>
                                      <p:cBhvr>
                                        <p:cTn id="6" dur="1" fill="hold">
                                          <p:stCondLst>
                                            <p:cond delay="0"/>
                                          </p:stCondLst>
                                        </p:cTn>
                                        <p:tgtEl>
                                          <p:spTgt spid="2028548"/>
                                        </p:tgtEl>
                                        <p:attrNameLst>
                                          <p:attrName>style.visibility</p:attrName>
                                        </p:attrNameLst>
                                      </p:cBhvr>
                                      <p:to>
                                        <p:strVal val="visible"/>
                                      </p:to>
                                    </p:set>
                                    <p:animEffect transition="in" filter="wipe(left)">
                                      <p:cBhvr>
                                        <p:cTn id="7" dur="500"/>
                                        <p:tgtEl>
                                          <p:spTgt spid="202854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1000"/>
                                  </p:stCondLst>
                                  <p:childTnLst>
                                    <p:set>
                                      <p:cBhvr>
                                        <p:cTn id="11" dur="1" fill="hold">
                                          <p:stCondLst>
                                            <p:cond delay="0"/>
                                          </p:stCondLst>
                                        </p:cTn>
                                        <p:tgtEl>
                                          <p:spTgt spid="2028548"/>
                                        </p:tgtEl>
                                        <p:attrNameLst>
                                          <p:attrName>style.visibility</p:attrName>
                                        </p:attrNameLst>
                                      </p:cBhvr>
                                      <p:to>
                                        <p:strVal val="visible"/>
                                      </p:to>
                                    </p:set>
                                    <p:animEffect transition="in" filter="wipe(left)">
                                      <p:cBhvr>
                                        <p:cTn id="12" dur="500"/>
                                        <p:tgtEl>
                                          <p:spTgt spid="2028548"/>
                                        </p:tgtEl>
                                      </p:cBhvr>
                                    </p:animEffect>
                                  </p:childTnLst>
                                </p:cTn>
                              </p:par>
                            </p:childTnLst>
                          </p:cTn>
                        </p:par>
                        <p:par>
                          <p:cTn id="13" fill="hold">
                            <p:stCondLst>
                              <p:cond delay="1500"/>
                            </p:stCondLst>
                            <p:childTnLst>
                              <p:par>
                                <p:cTn id="14" presetID="23" presetClass="entr" presetSubtype="16" fill="hold" grpId="0" nodeType="afterEffect">
                                  <p:stCondLst>
                                    <p:cond delay="1000"/>
                                  </p:stCondLst>
                                  <p:childTnLst>
                                    <p:set>
                                      <p:cBhvr>
                                        <p:cTn id="15" dur="1" fill="hold">
                                          <p:stCondLst>
                                            <p:cond delay="0"/>
                                          </p:stCondLst>
                                        </p:cTn>
                                        <p:tgtEl>
                                          <p:spTgt spid="2028561"/>
                                        </p:tgtEl>
                                        <p:attrNameLst>
                                          <p:attrName>style.visibility</p:attrName>
                                        </p:attrNameLst>
                                      </p:cBhvr>
                                      <p:to>
                                        <p:strVal val="visible"/>
                                      </p:to>
                                    </p:set>
                                    <p:anim calcmode="lin" valueType="num">
                                      <p:cBhvr>
                                        <p:cTn id="16" dur="500" fill="hold"/>
                                        <p:tgtEl>
                                          <p:spTgt spid="2028561"/>
                                        </p:tgtEl>
                                        <p:attrNameLst>
                                          <p:attrName>ppt_w</p:attrName>
                                        </p:attrNameLst>
                                      </p:cBhvr>
                                      <p:tavLst>
                                        <p:tav tm="0">
                                          <p:val>
                                            <p:fltVal val="0"/>
                                          </p:val>
                                        </p:tav>
                                        <p:tav tm="100000">
                                          <p:val>
                                            <p:strVal val="#ppt_w"/>
                                          </p:val>
                                        </p:tav>
                                      </p:tavLst>
                                    </p:anim>
                                    <p:anim calcmode="lin" valueType="num">
                                      <p:cBhvr>
                                        <p:cTn id="17" dur="500" fill="hold"/>
                                        <p:tgtEl>
                                          <p:spTgt spid="20285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8548" grpId="0" bld="series" animBg="0"/>
      <p:bldP spid="2028561" grpId="0" animBg="1"/>
    </p:bldLst>
  </p:timing>
</p:sld>
</file>

<file path=ppt/slides/slide1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1" name="Rectangle 105"/>
          <p:cNvSpPr>
            <a:spLocks noGrp="1" noChangeArrowheads="1"/>
          </p:cNvSpPr>
          <p:nvPr>
            <p:ph type="dt" sz="quarter" idx="10"/>
          </p:nvPr>
        </p:nvSpPr>
        <p:spPr>
          <a:noFill/>
        </p:spPr>
        <p:txBody>
          <a:bodyPr/>
          <a:lstStyle/>
          <a:p>
            <a:r>
              <a:rPr lang="en-US">
                <a:solidFill>
                  <a:srgbClr val="FFFFFF"/>
                </a:solidFill>
              </a:rPr>
              <a:t>12/01/09 - 9pm</a:t>
            </a:r>
          </a:p>
        </p:txBody>
      </p:sp>
      <p:sp>
        <p:nvSpPr>
          <p:cNvPr id="48132" name="Rectangle 106"/>
          <p:cNvSpPr>
            <a:spLocks noGrp="1" noChangeArrowheads="1"/>
          </p:cNvSpPr>
          <p:nvPr>
            <p:ph type="ftr" sz="quarter" idx="11"/>
          </p:nvPr>
        </p:nvSpPr>
        <p:spPr>
          <a:noFill/>
        </p:spPr>
        <p:txBody>
          <a:bodyPr/>
          <a:lstStyle/>
          <a:p>
            <a:r>
              <a:rPr lang="en-US">
                <a:solidFill>
                  <a:srgbClr val="FFFFFF"/>
                </a:solidFill>
              </a:rPr>
              <a:t>eSlide – P6466 – The Financial Crisis and the Future of the P/C</a:t>
            </a:r>
          </a:p>
        </p:txBody>
      </p:sp>
      <p:sp>
        <p:nvSpPr>
          <p:cNvPr id="48133" name="Rectangle 110"/>
          <p:cNvSpPr>
            <a:spLocks noGrp="1" noChangeArrowheads="1"/>
          </p:cNvSpPr>
          <p:nvPr>
            <p:ph type="sldNum" sz="quarter" idx="12"/>
          </p:nvPr>
        </p:nvSpPr>
        <p:spPr>
          <a:noFill/>
        </p:spPr>
        <p:txBody>
          <a:bodyPr/>
          <a:lstStyle/>
          <a:p>
            <a:fld id="{18AE2F0A-C483-40D8-A084-19BBE8C6AA2C}" type="slidenum">
              <a:rPr lang="en-US" smtClean="0">
                <a:solidFill>
                  <a:srgbClr val="000000"/>
                </a:solidFill>
              </a:rPr>
              <a:pPr/>
              <a:t>117</a:t>
            </a:fld>
            <a:endParaRPr lang="en-US">
              <a:solidFill>
                <a:srgbClr val="000000"/>
              </a:solidFill>
            </a:endParaRPr>
          </a:p>
        </p:txBody>
      </p:sp>
      <p:sp>
        <p:nvSpPr>
          <p:cNvPr id="48134" name="Rectangle 2"/>
          <p:cNvSpPr>
            <a:spLocks noGrp="1" noChangeArrowheads="1"/>
          </p:cNvSpPr>
          <p:nvPr>
            <p:ph type="title"/>
          </p:nvPr>
        </p:nvSpPr>
        <p:spPr>
          <a:xfrm>
            <a:off x="85725" y="77787"/>
            <a:ext cx="7636510" cy="860425"/>
          </a:xfrm>
        </p:spPr>
        <p:txBody>
          <a:bodyPr/>
          <a:lstStyle/>
          <a:p>
            <a:r>
              <a:rPr lang="en-US" dirty="0"/>
              <a:t>Personal Lines Distribution Channels, Direct vs. Independent Agents, 1972-2014</a:t>
            </a:r>
          </a:p>
        </p:txBody>
      </p:sp>
      <p:sp>
        <p:nvSpPr>
          <p:cNvPr id="48135" name="Rectangle 3"/>
          <p:cNvSpPr>
            <a:spLocks noChangeArrowheads="1"/>
          </p:cNvSpPr>
          <p:nvPr/>
        </p:nvSpPr>
        <p:spPr bwMode="auto">
          <a:xfrm>
            <a:off x="0" y="6567488"/>
            <a:ext cx="7569200" cy="2905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rgbClr val="FF6801"/>
              </a:buClr>
              <a:buFont typeface="Wingdings" pitchFamily="2" charset="2"/>
              <a:buNone/>
              <a:tabLst>
                <a:tab pos="112713" algn="r"/>
              </a:tabLst>
            </a:pPr>
            <a:r>
              <a:rPr lang="en-US" sz="1100">
                <a:solidFill>
                  <a:srgbClr val="000000"/>
                </a:solidFill>
              </a:rPr>
              <a:t>Source:  Insurance Information Institute; based on data from Conning and A.M. Best.</a:t>
            </a:r>
          </a:p>
        </p:txBody>
      </p:sp>
      <p:graphicFrame>
        <p:nvGraphicFramePr>
          <p:cNvPr id="2028548" name="Object 2"/>
          <p:cNvGraphicFramePr>
            <a:graphicFrameLocks/>
          </p:cNvGraphicFramePr>
          <p:nvPr>
            <p:extLst/>
          </p:nvPr>
        </p:nvGraphicFramePr>
        <p:xfrm>
          <a:off x="304800" y="1473200"/>
          <a:ext cx="8597900" cy="4648200"/>
        </p:xfrm>
        <a:graphic>
          <a:graphicData uri="http://schemas.openxmlformats.org/presentationml/2006/ole">
            <mc:AlternateContent xmlns:mc="http://schemas.openxmlformats.org/markup-compatibility/2006">
              <mc:Choice xmlns:v="urn:schemas-microsoft-com:vml" Requires="v">
                <p:oleObj spid="_x0000_s28623896" name="Chart" r:id="rId4" imgW="8610548" imgH="4648061" progId="MSGraph.Chart.8">
                  <p:embed followColorScheme="full"/>
                </p:oleObj>
              </mc:Choice>
              <mc:Fallback>
                <p:oleObj name="Chart" r:id="rId4" imgW="8610548" imgH="4648061" progId="MSGraph.Chart.8">
                  <p:embed followColorScheme="full"/>
                  <p:pic>
                    <p:nvPicPr>
                      <p:cNvPr id="2028548" name="Object 2"/>
                      <p:cNvPicPr>
                        <a:picLocks noChangeArrowheads="1"/>
                      </p:cNvPicPr>
                      <p:nvPr/>
                    </p:nvPicPr>
                    <p:blipFill>
                      <a:blip r:embed="rId5"/>
                      <a:srcRect/>
                      <a:stretch>
                        <a:fillRect/>
                      </a:stretch>
                    </p:blipFill>
                    <p:spPr bwMode="gray">
                      <a:xfrm>
                        <a:off x="304800" y="1473200"/>
                        <a:ext cx="8597900" cy="464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28561" name="Rectangle 17"/>
          <p:cNvSpPr>
            <a:spLocks noChangeArrowheads="1"/>
          </p:cNvSpPr>
          <p:nvPr/>
        </p:nvSpPr>
        <p:spPr bwMode="blackWhite">
          <a:xfrm>
            <a:off x="1892300" y="4279900"/>
            <a:ext cx="5029200" cy="10001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a:solidFill>
                  <a:srgbClr val="FFFFFF"/>
                </a:solidFill>
              </a:rPr>
              <a:t>Independent agents have lost significant personal lines market share since the early 1970s.  Although the trend slowed from 2000-2007, it may be accelerating again.</a:t>
            </a:r>
          </a:p>
        </p:txBody>
      </p:sp>
    </p:spTree>
    <p:extLst>
      <p:ext uri="{BB962C8B-B14F-4D97-AF65-F5344CB8AC3E}">
        <p14:creationId xmlns:p14="http://schemas.microsoft.com/office/powerpoint/2010/main" val="53954418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1000"/>
                                  </p:stCondLst>
                                  <p:childTnLst>
                                    <p:set>
                                      <p:cBhvr>
                                        <p:cTn id="6" dur="1" fill="hold">
                                          <p:stCondLst>
                                            <p:cond delay="0"/>
                                          </p:stCondLst>
                                        </p:cTn>
                                        <p:tgtEl>
                                          <p:spTgt spid="2028548"/>
                                        </p:tgtEl>
                                        <p:attrNameLst>
                                          <p:attrName>style.visibility</p:attrName>
                                        </p:attrNameLst>
                                      </p:cBhvr>
                                      <p:to>
                                        <p:strVal val="visible"/>
                                      </p:to>
                                    </p:set>
                                    <p:animEffect transition="in" filter="wipe(left)">
                                      <p:cBhvr>
                                        <p:cTn id="7" dur="500"/>
                                        <p:tgtEl>
                                          <p:spTgt spid="202854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1000"/>
                                  </p:stCondLst>
                                  <p:childTnLst>
                                    <p:set>
                                      <p:cBhvr>
                                        <p:cTn id="11" dur="1" fill="hold">
                                          <p:stCondLst>
                                            <p:cond delay="0"/>
                                          </p:stCondLst>
                                        </p:cTn>
                                        <p:tgtEl>
                                          <p:spTgt spid="2028548"/>
                                        </p:tgtEl>
                                        <p:attrNameLst>
                                          <p:attrName>style.visibility</p:attrName>
                                        </p:attrNameLst>
                                      </p:cBhvr>
                                      <p:to>
                                        <p:strVal val="visible"/>
                                      </p:to>
                                    </p:set>
                                    <p:animEffect transition="in" filter="wipe(left)">
                                      <p:cBhvr>
                                        <p:cTn id="12" dur="500"/>
                                        <p:tgtEl>
                                          <p:spTgt spid="2028548"/>
                                        </p:tgtEl>
                                      </p:cBhvr>
                                    </p:animEffect>
                                  </p:childTnLst>
                                </p:cTn>
                              </p:par>
                            </p:childTnLst>
                          </p:cTn>
                        </p:par>
                        <p:par>
                          <p:cTn id="13" fill="hold">
                            <p:stCondLst>
                              <p:cond delay="1500"/>
                            </p:stCondLst>
                            <p:childTnLst>
                              <p:par>
                                <p:cTn id="14" presetID="23" presetClass="entr" presetSubtype="16" fill="hold" grpId="0" nodeType="afterEffect">
                                  <p:stCondLst>
                                    <p:cond delay="1000"/>
                                  </p:stCondLst>
                                  <p:childTnLst>
                                    <p:set>
                                      <p:cBhvr>
                                        <p:cTn id="15" dur="1" fill="hold">
                                          <p:stCondLst>
                                            <p:cond delay="0"/>
                                          </p:stCondLst>
                                        </p:cTn>
                                        <p:tgtEl>
                                          <p:spTgt spid="2028561"/>
                                        </p:tgtEl>
                                        <p:attrNameLst>
                                          <p:attrName>style.visibility</p:attrName>
                                        </p:attrNameLst>
                                      </p:cBhvr>
                                      <p:to>
                                        <p:strVal val="visible"/>
                                      </p:to>
                                    </p:set>
                                    <p:anim calcmode="lin" valueType="num">
                                      <p:cBhvr>
                                        <p:cTn id="16" dur="500" fill="hold"/>
                                        <p:tgtEl>
                                          <p:spTgt spid="2028561"/>
                                        </p:tgtEl>
                                        <p:attrNameLst>
                                          <p:attrName>ppt_w</p:attrName>
                                        </p:attrNameLst>
                                      </p:cBhvr>
                                      <p:tavLst>
                                        <p:tav tm="0">
                                          <p:val>
                                            <p:fltVal val="0"/>
                                          </p:val>
                                        </p:tav>
                                        <p:tav tm="100000">
                                          <p:val>
                                            <p:strVal val="#ppt_w"/>
                                          </p:val>
                                        </p:tav>
                                      </p:tavLst>
                                    </p:anim>
                                    <p:anim calcmode="lin" valueType="num">
                                      <p:cBhvr>
                                        <p:cTn id="17" dur="500" fill="hold"/>
                                        <p:tgtEl>
                                          <p:spTgt spid="20285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8548" grpId="0" bld="series" animBg="0"/>
      <p:bldP spid="2028561"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9" name="Rectangle 3"/>
          <p:cNvSpPr>
            <a:spLocks noChangeArrowheads="1"/>
          </p:cNvSpPr>
          <p:nvPr/>
        </p:nvSpPr>
        <p:spPr bwMode="blackWhite">
          <a:xfrm>
            <a:off x="685800" y="2327279"/>
            <a:ext cx="7772400" cy="1470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6000" b="1">
                <a:solidFill>
                  <a:srgbClr val="FFFFFF"/>
                </a:solidFill>
              </a:rPr>
              <a:t>www.iii.org</a:t>
            </a:r>
          </a:p>
        </p:txBody>
      </p:sp>
      <p:sp>
        <p:nvSpPr>
          <p:cNvPr id="2077700" name="Rectangle 4"/>
          <p:cNvSpPr>
            <a:spLocks noChangeArrowheads="1"/>
          </p:cNvSpPr>
          <p:nvPr/>
        </p:nvSpPr>
        <p:spPr bwMode="auto">
          <a:xfrm>
            <a:off x="161929" y="4232276"/>
            <a:ext cx="8696325" cy="2363724"/>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pPr>
            <a:r>
              <a:rPr lang="en-US" sz="3600" b="1" i="1" dirty="0">
                <a:solidFill>
                  <a:srgbClr val="225A7A"/>
                </a:solidFill>
              </a:rPr>
              <a:t>Thank you for your time</a:t>
            </a:r>
            <a:br>
              <a:rPr lang="en-US" sz="3600" b="1" i="1" dirty="0">
                <a:solidFill>
                  <a:srgbClr val="225A7A"/>
                </a:solidFill>
              </a:rPr>
            </a:br>
            <a:r>
              <a:rPr lang="en-US" sz="3600" b="1" i="1" dirty="0">
                <a:solidFill>
                  <a:srgbClr val="225A7A"/>
                </a:solidFill>
              </a:rPr>
              <a:t>and your attention!</a:t>
            </a:r>
            <a:endParaRPr lang="en-US" sz="3600" b="1" i="1" dirty="0">
              <a:solidFill>
                <a:srgbClr val="FF0000"/>
              </a:solidFill>
            </a:endParaRPr>
          </a:p>
          <a:p>
            <a:pPr algn="ctr" eaLnBrk="0" hangingPunct="0">
              <a:lnSpc>
                <a:spcPct val="90000"/>
              </a:lnSpc>
              <a:spcBef>
                <a:spcPct val="25000"/>
              </a:spcBef>
              <a:buClr>
                <a:schemeClr val="accent2"/>
              </a:buClr>
              <a:buFont typeface="Wingdings" pitchFamily="2" charset="2"/>
              <a:buNone/>
            </a:pPr>
            <a:r>
              <a:rPr lang="en-US" sz="3600" b="1" i="1" dirty="0">
                <a:solidFill>
                  <a:srgbClr val="FF0000"/>
                </a:solidFill>
              </a:rPr>
              <a:t>Twitter: </a:t>
            </a:r>
            <a:r>
              <a:rPr lang="en-US" sz="3600" b="1" i="1" dirty="0">
                <a:solidFill>
                  <a:srgbClr val="00B050"/>
                </a:solidFill>
              </a:rPr>
              <a:t>twitter.com/</a:t>
            </a:r>
            <a:r>
              <a:rPr lang="en-US" sz="3600" b="1" i="1" dirty="0" err="1">
                <a:solidFill>
                  <a:srgbClr val="00B050"/>
                </a:solidFill>
              </a:rPr>
              <a:t>bob_Hartwig</a:t>
            </a:r>
            <a:endParaRPr lang="en-US" sz="3600" b="1" i="1" dirty="0">
              <a:solidFill>
                <a:srgbClr val="00B050"/>
              </a:solidFill>
            </a:endParaRPr>
          </a:p>
          <a:p>
            <a:pPr algn="ctr" eaLnBrk="0" hangingPunct="0">
              <a:lnSpc>
                <a:spcPct val="90000"/>
              </a:lnSpc>
              <a:spcBef>
                <a:spcPct val="25000"/>
              </a:spcBef>
              <a:buClr>
                <a:schemeClr val="accent2"/>
              </a:buClr>
              <a:buFont typeface="Wingdings" pitchFamily="2" charset="2"/>
              <a:buNone/>
            </a:pPr>
            <a:r>
              <a:rPr lang="en-US" sz="3600" b="1" i="1" dirty="0">
                <a:solidFill>
                  <a:srgbClr val="00B050"/>
                </a:solidFill>
              </a:rPr>
              <a:t>Download at </a:t>
            </a:r>
            <a:r>
              <a:rPr lang="en-US" sz="3600" b="1" i="1" dirty="0">
                <a:solidFill>
                  <a:srgbClr val="00B050"/>
                </a:solidFill>
                <a:hlinkClick r:id="rId3"/>
              </a:rPr>
              <a:t>www.iii.org/presentations</a:t>
            </a:r>
            <a:r>
              <a:rPr lang="en-US" sz="3600" b="1" i="1" dirty="0">
                <a:solidFill>
                  <a:srgbClr val="00B050"/>
                </a:solidFill>
              </a:rPr>
              <a:t> </a:t>
            </a:r>
            <a:endParaRPr lang="en-US" sz="3600" b="1" i="1" dirty="0">
              <a:solidFill>
                <a:srgbClr val="C00000"/>
              </a:solidFill>
            </a:endParaRPr>
          </a:p>
        </p:txBody>
      </p:sp>
      <p:sp>
        <p:nvSpPr>
          <p:cNvPr id="2077702" name="Rectangle 6"/>
          <p:cNvSpPr>
            <a:spLocks noChangeArrowheads="1"/>
          </p:cNvSpPr>
          <p:nvPr/>
        </p:nvSpPr>
        <p:spPr bwMode="auto">
          <a:xfrm>
            <a:off x="668342" y="1597025"/>
            <a:ext cx="7807325" cy="4762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tabLst>
                <a:tab pos="6172200" algn="l"/>
              </a:tabLst>
            </a:pPr>
            <a:r>
              <a:rPr lang="en-US" sz="2800" b="1">
                <a:solidFill>
                  <a:srgbClr val="225A7A"/>
                </a:solidFill>
              </a:rPr>
              <a:t>Insurance Information Institute Online:</a:t>
            </a:r>
          </a:p>
        </p:txBody>
      </p:sp>
      <p:sp>
        <p:nvSpPr>
          <p:cNvPr id="5" name="Date Placeholder 4"/>
          <p:cNvSpPr>
            <a:spLocks noGrp="1"/>
          </p:cNvSpPr>
          <p:nvPr>
            <p:ph type="dt" sz="half" idx="10"/>
          </p:nvPr>
        </p:nvSpPr>
        <p:spPr/>
        <p:txBody>
          <a:bodyPr/>
          <a:lstStyle/>
          <a:p>
            <a:pPr>
              <a:defRPr/>
            </a:pPr>
            <a:r>
              <a:rPr lang="en-US"/>
              <a:t>12/01/09 - 9pm</a:t>
            </a:r>
          </a:p>
        </p:txBody>
      </p:sp>
      <p:sp>
        <p:nvSpPr>
          <p:cNvPr id="6" name="Slide Number Placeholder 5"/>
          <p:cNvSpPr>
            <a:spLocks noGrp="1"/>
          </p:cNvSpPr>
          <p:nvPr>
            <p:ph type="sldNum" sz="quarter" idx="12"/>
          </p:nvPr>
        </p:nvSpPr>
        <p:spPr/>
        <p:txBody>
          <a:bodyPr/>
          <a:lstStyle/>
          <a:p>
            <a:pPr>
              <a:defRPr/>
            </a:pPr>
            <a:fld id="{103D1549-189B-430A-BC2E-B6FA9183E25C}" type="slidenum">
              <a:rPr lang="en-US" smtClean="0"/>
              <a:pPr>
                <a:defRPr/>
              </a:pPr>
              <a:t>118</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2"/>
                                        </p:tgtEl>
                                        <p:attrNameLst>
                                          <p:attrName>style.visibility</p:attrName>
                                        </p:attrNameLst>
                                      </p:cBhvr>
                                      <p:to>
                                        <p:strVal val="visible"/>
                                      </p:to>
                                    </p:set>
                                    <p:animEffect transition="in" filter="fade">
                                      <p:cBhvr>
                                        <p:cTn id="7" dur="1000"/>
                                        <p:tgtEl>
                                          <p:spTgt spid="207770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77699"/>
                                        </p:tgtEl>
                                        <p:attrNameLst>
                                          <p:attrName>style.visibility</p:attrName>
                                        </p:attrNameLst>
                                      </p:cBhvr>
                                      <p:to>
                                        <p:strVal val="visible"/>
                                      </p:to>
                                    </p:set>
                                    <p:animEffect transition="in" filter="fade">
                                      <p:cBhvr>
                                        <p:cTn id="10" dur="1000"/>
                                        <p:tgtEl>
                                          <p:spTgt spid="2077699"/>
                                        </p:tgtEl>
                                      </p:cBhvr>
                                    </p:animEffect>
                                    <p:anim calcmode="lin" valueType="num">
                                      <p:cBhvr>
                                        <p:cTn id="11" dur="1000" fill="hold"/>
                                        <p:tgtEl>
                                          <p:spTgt spid="2077699"/>
                                        </p:tgtEl>
                                        <p:attrNameLst>
                                          <p:attrName>ppt_x</p:attrName>
                                        </p:attrNameLst>
                                      </p:cBhvr>
                                      <p:tavLst>
                                        <p:tav tm="0">
                                          <p:val>
                                            <p:strVal val="#ppt_x"/>
                                          </p:val>
                                        </p:tav>
                                        <p:tav tm="100000">
                                          <p:val>
                                            <p:strVal val="#ppt_x"/>
                                          </p:val>
                                        </p:tav>
                                      </p:tavLst>
                                    </p:anim>
                                    <p:anim calcmode="lin" valueType="num">
                                      <p:cBhvr>
                                        <p:cTn id="12" dur="900" decel="100000" fill="hold"/>
                                        <p:tgtEl>
                                          <p:spTgt spid="207769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77699"/>
                                        </p:tgtEl>
                                        <p:attrNameLst>
                                          <p:attrName>ppt_y</p:attrName>
                                        </p:attrNameLst>
                                      </p:cBhvr>
                                      <p:tavLst>
                                        <p:tav tm="0">
                                          <p:val>
                                            <p:strVal val="#ppt_y-.03"/>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77700"/>
                                        </p:tgtEl>
                                        <p:attrNameLst>
                                          <p:attrName>style.visibility</p:attrName>
                                        </p:attrNameLst>
                                      </p:cBhvr>
                                      <p:to>
                                        <p:strVal val="visible"/>
                                      </p:to>
                                    </p:set>
                                    <p:animEffect transition="in" filter="fade">
                                      <p:cBhvr>
                                        <p:cTn id="1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699" grpId="0" animBg="1"/>
      <p:bldP spid="2077700" grpId="0"/>
      <p:bldP spid="207770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D5646EB-362A-483F-BF88-F05F54F12F08}" type="slidenum">
              <a:rPr lang="en-US" smtClean="0"/>
              <a:pPr/>
              <a:t>12</a:t>
            </a:fld>
            <a:endParaRPr lang="en-US"/>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400">
                <a:solidFill>
                  <a:schemeClr val="accent1"/>
                </a:solidFill>
              </a:rPr>
              <a:t>RNW </a:t>
            </a:r>
            <a:r>
              <a:rPr lang="en-US" sz="2600"/>
              <a:t>All Lines, </a:t>
            </a:r>
            <a:r>
              <a:rPr lang="en-US" sz="2600" dirty="0"/>
              <a:t>2005-2014 Average:</a:t>
            </a:r>
            <a:br>
              <a:rPr lang="en-US" sz="2600" dirty="0"/>
            </a:br>
            <a:r>
              <a:rPr lang="en-US" sz="2600" dirty="0"/>
              <a:t>Highest 25 States</a:t>
            </a:r>
          </a:p>
        </p:txBody>
      </p:sp>
      <p:graphicFrame>
        <p:nvGraphicFramePr>
          <p:cNvPr id="1026" name="Object 3"/>
          <p:cNvGraphicFramePr>
            <a:graphicFrameLocks noGrp="1" noChangeAspect="1"/>
          </p:cNvGraphicFramePr>
          <p:nvPr>
            <p:ph idx="4294967295"/>
            <p:extLst/>
          </p:nvPr>
        </p:nvGraphicFramePr>
        <p:xfrm>
          <a:off x="1588" y="1541463"/>
          <a:ext cx="9139237" cy="4722812"/>
        </p:xfrm>
        <a:graphic>
          <a:graphicData uri="http://schemas.openxmlformats.org/presentationml/2006/ole">
            <mc:AlternateContent xmlns:mc="http://schemas.openxmlformats.org/markup-compatibility/2006">
              <mc:Choice xmlns:v="urn:schemas-microsoft-com:vml" Requires="v">
                <p:oleObj spid="_x0000_s28633104" name="Chart" r:id="rId4" imgW="8810697" imgH="4552881" progId="MSGraph.Chart.8">
                  <p:embed followColorScheme="full"/>
                </p:oleObj>
              </mc:Choice>
              <mc:Fallback>
                <p:oleObj name="Chart" r:id="rId4" imgW="8810697" imgH="4552881" progId="MSGraph.Chart.8">
                  <p:embed followColorScheme="full"/>
                  <p:pic>
                    <p:nvPicPr>
                      <p:cNvPr id="1026" name="Object 3"/>
                      <p:cNvPicPr>
                        <a:picLocks noChangeAspect="1" noChangeArrowheads="1"/>
                      </p:cNvPicPr>
                      <p:nvPr/>
                    </p:nvPicPr>
                    <p:blipFill>
                      <a:blip r:embed="rId5"/>
                      <a:srcRect/>
                      <a:stretch>
                        <a:fillRect/>
                      </a:stretch>
                    </p:blipFill>
                    <p:spPr bwMode="auto">
                      <a:xfrm>
                        <a:off x="1588" y="1541463"/>
                        <a:ext cx="9139237" cy="4722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AutoShape 9"/>
          <p:cNvSpPr>
            <a:spLocks noChangeArrowheads="1"/>
          </p:cNvSpPr>
          <p:nvPr/>
        </p:nvSpPr>
        <p:spPr bwMode="blackWhite">
          <a:xfrm>
            <a:off x="1746762" y="1391971"/>
            <a:ext cx="3170903" cy="1179871"/>
          </a:xfrm>
          <a:prstGeom prst="wedgeRectCallout">
            <a:avLst>
              <a:gd name="adj1" fmla="val -36857"/>
              <a:gd name="adj2" fmla="val 79809"/>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600" b="1" dirty="0">
                <a:solidFill>
                  <a:srgbClr val="FFFFFF"/>
                </a:solidFill>
              </a:rPr>
              <a:t>The most profitable states over the past decade are widely distributed geographically, though none are in the Gulf region</a:t>
            </a:r>
          </a:p>
        </p:txBody>
      </p:sp>
      <p:sp>
        <p:nvSpPr>
          <p:cNvPr id="7" name="Rectangle 7"/>
          <p:cNvSpPr>
            <a:spLocks noChangeArrowheads="1"/>
          </p:cNvSpPr>
          <p:nvPr/>
        </p:nvSpPr>
        <p:spPr bwMode="auto">
          <a:xfrm>
            <a:off x="0" y="6386511"/>
            <a:ext cx="8750300" cy="261610"/>
          </a:xfrm>
          <a:prstGeom prst="rect">
            <a:avLst/>
          </a:prstGeom>
          <a:noFill/>
          <a:ln w="9525">
            <a:noFill/>
            <a:miter lim="800000"/>
            <a:headEnd/>
            <a:tailEnd/>
          </a:ln>
        </p:spPr>
        <p:txBody>
          <a:bodyPr>
            <a:spAutoFit/>
          </a:bodyPr>
          <a:lstStyle/>
          <a:p>
            <a:r>
              <a:rPr lang="en-US" sz="1100" dirty="0"/>
              <a:t>Source: NAIC; Insurance Information Institute.	</a:t>
            </a:r>
          </a:p>
        </p:txBody>
      </p:sp>
      <p:sp>
        <p:nvSpPr>
          <p:cNvPr id="8" name="Text Box 6"/>
          <p:cNvSpPr txBox="1">
            <a:spLocks noChangeArrowheads="1"/>
          </p:cNvSpPr>
          <p:nvPr/>
        </p:nvSpPr>
        <p:spPr bwMode="blackWhite">
          <a:xfrm>
            <a:off x="5132141" y="1814605"/>
            <a:ext cx="3797383" cy="1514475"/>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a:solidFill>
                  <a:schemeClr val="bg1"/>
                </a:solidFill>
                <a:cs typeface="+mn-cs"/>
              </a:rPr>
              <a:t>Profitability Benchmark: All P/C</a:t>
            </a:r>
          </a:p>
          <a:p>
            <a:pPr algn="ctr" eaLnBrk="0" hangingPunct="0">
              <a:lnSpc>
                <a:spcPct val="85000"/>
              </a:lnSpc>
              <a:spcBef>
                <a:spcPct val="50000"/>
              </a:spcBef>
              <a:buClr>
                <a:schemeClr val="bg1"/>
              </a:buClr>
              <a:buFont typeface="Wingdings" pitchFamily="2" charset="2"/>
              <a:buNone/>
              <a:defRPr/>
            </a:pPr>
            <a:r>
              <a:rPr lang="en-US" sz="1600" b="1" dirty="0">
                <a:solidFill>
                  <a:schemeClr val="bg1"/>
                </a:solidFill>
                <a:cs typeface="+mn-cs"/>
              </a:rPr>
              <a:t>US: 7.7%</a:t>
            </a:r>
          </a:p>
        </p:txBody>
      </p:sp>
      <p:sp>
        <p:nvSpPr>
          <p:cNvPr id="9" name="Rectangle 31"/>
          <p:cNvSpPr>
            <a:spLocks noChangeArrowheads="1"/>
          </p:cNvSpPr>
          <p:nvPr/>
        </p:nvSpPr>
        <p:spPr bwMode="black">
          <a:xfrm>
            <a:off x="266700" y="1398588"/>
            <a:ext cx="1884363"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t>
            </a:r>
          </a:p>
        </p:txBody>
      </p:sp>
    </p:spTree>
    <p:extLst>
      <p:ext uri="{BB962C8B-B14F-4D97-AF65-F5344CB8AC3E}">
        <p14:creationId xmlns:p14="http://schemas.microsoft.com/office/powerpoint/2010/main" val="31814591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1000"/>
                            </p:stCondLst>
                            <p:childTnLst>
                              <p:par>
                                <p:cTn id="9" presetID="10" presetClass="entr" presetSubtype="0" fill="hold" grpId="0" nodeType="afterEffect">
                                  <p:stCondLst>
                                    <p:cond delay="7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587FEC58-C3B1-4DBD-89E8-2FF98000DBAF}" type="slidenum">
              <a:rPr lang="en-US" smtClean="0"/>
              <a:pPr/>
              <a:t>13</a:t>
            </a:fld>
            <a:endParaRPr lang="en-US"/>
          </a:p>
        </p:txBody>
      </p:sp>
      <p:graphicFrame>
        <p:nvGraphicFramePr>
          <p:cNvPr id="2050" name="Object 3"/>
          <p:cNvGraphicFramePr>
            <a:graphicFrameLocks noGrp="1" noChangeAspect="1"/>
          </p:cNvGraphicFramePr>
          <p:nvPr>
            <p:ph idx="4294967295"/>
            <p:extLst/>
          </p:nvPr>
        </p:nvGraphicFramePr>
        <p:xfrm>
          <a:off x="0" y="1577975"/>
          <a:ext cx="9067800" cy="4695825"/>
        </p:xfrm>
        <a:graphic>
          <a:graphicData uri="http://schemas.openxmlformats.org/presentationml/2006/ole">
            <mc:AlternateContent xmlns:mc="http://schemas.openxmlformats.org/markup-compatibility/2006">
              <mc:Choice xmlns:v="urn:schemas-microsoft-com:vml" Requires="v">
                <p:oleObj spid="_x0000_s28634128" name="Chart" r:id="rId4" imgW="8829838" imgH="4572000" progId="MSGraph.Chart.8">
                  <p:embed followColorScheme="full"/>
                </p:oleObj>
              </mc:Choice>
              <mc:Fallback>
                <p:oleObj name="Chart" r:id="rId4" imgW="8829838" imgH="4572000" progId="MSGraph.Chart.8">
                  <p:embed followColorScheme="full"/>
                  <p:pic>
                    <p:nvPicPr>
                      <p:cNvPr id="2050" name="Object 3"/>
                      <p:cNvPicPr>
                        <a:picLocks noChangeAspect="1" noChangeArrowheads="1"/>
                      </p:cNvPicPr>
                      <p:nvPr/>
                    </p:nvPicPr>
                    <p:blipFill>
                      <a:blip r:embed="rId5"/>
                      <a:srcRect/>
                      <a:stretch>
                        <a:fillRect/>
                      </a:stretch>
                    </p:blipFill>
                    <p:spPr bwMode="auto">
                      <a:xfrm>
                        <a:off x="0" y="1577975"/>
                        <a:ext cx="9067800" cy="4695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600" b="1" dirty="0">
                <a:solidFill>
                  <a:schemeClr val="accent1"/>
                </a:solidFill>
              </a:rPr>
              <a:t>RNW All Lines, 2005-2014 Average: </a:t>
            </a:r>
          </a:p>
          <a:p>
            <a:pPr eaLnBrk="0" hangingPunct="0"/>
            <a:r>
              <a:rPr lang="en-US" sz="2600" b="1" dirty="0">
                <a:solidFill>
                  <a:schemeClr val="accent1"/>
                </a:solidFill>
              </a:rPr>
              <a:t>Lowest 25 States</a:t>
            </a:r>
          </a:p>
        </p:txBody>
      </p:sp>
      <p:sp>
        <p:nvSpPr>
          <p:cNvPr id="2053" name="Rectangle 7"/>
          <p:cNvSpPr>
            <a:spLocks noChangeArrowheads="1"/>
          </p:cNvSpPr>
          <p:nvPr/>
        </p:nvSpPr>
        <p:spPr bwMode="auto">
          <a:xfrm>
            <a:off x="0" y="6429375"/>
            <a:ext cx="8750300" cy="261610"/>
          </a:xfrm>
          <a:prstGeom prst="rect">
            <a:avLst/>
          </a:prstGeom>
          <a:noFill/>
          <a:ln w="9525">
            <a:noFill/>
            <a:miter lim="800000"/>
            <a:headEnd/>
            <a:tailEnd/>
          </a:ln>
        </p:spPr>
        <p:txBody>
          <a:bodyPr>
            <a:spAutoFit/>
          </a:bodyPr>
          <a:lstStyle/>
          <a:p>
            <a:r>
              <a:rPr lang="en-US" sz="1100" dirty="0"/>
              <a:t>Source: NAIC; Insurance Information Institute.	</a:t>
            </a:r>
          </a:p>
        </p:txBody>
      </p:sp>
      <p:sp>
        <p:nvSpPr>
          <p:cNvPr id="6" name="AutoShape 9"/>
          <p:cNvSpPr>
            <a:spLocks noChangeArrowheads="1"/>
          </p:cNvSpPr>
          <p:nvPr/>
        </p:nvSpPr>
        <p:spPr bwMode="blackWhite">
          <a:xfrm>
            <a:off x="3610304" y="3926630"/>
            <a:ext cx="3578562" cy="1179871"/>
          </a:xfrm>
          <a:prstGeom prst="wedgeRectCallout">
            <a:avLst>
              <a:gd name="adj1" fmla="val 62129"/>
              <a:gd name="adj2" fmla="val -62005"/>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b="1" dirty="0">
                <a:solidFill>
                  <a:srgbClr val="FFFFFF"/>
                </a:solidFill>
              </a:rPr>
              <a:t>Some of the least profitable states over the past decade were hit hard by catastrophes</a:t>
            </a:r>
          </a:p>
        </p:txBody>
      </p:sp>
      <p:sp>
        <p:nvSpPr>
          <p:cNvPr id="7" name="Rectangle 31"/>
          <p:cNvSpPr>
            <a:spLocks noChangeArrowheads="1"/>
          </p:cNvSpPr>
          <p:nvPr/>
        </p:nvSpPr>
        <p:spPr bwMode="black">
          <a:xfrm>
            <a:off x="266700" y="1398588"/>
            <a:ext cx="1884363"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t>
            </a:r>
          </a:p>
        </p:txBody>
      </p:sp>
    </p:spTree>
    <p:extLst>
      <p:ext uri="{BB962C8B-B14F-4D97-AF65-F5344CB8AC3E}">
        <p14:creationId xmlns:p14="http://schemas.microsoft.com/office/powerpoint/2010/main" val="11817031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a:t>12/01/09 - 9pm</a:t>
            </a:r>
          </a:p>
        </p:txBody>
      </p:sp>
      <p:sp>
        <p:nvSpPr>
          <p:cNvPr id="14340" name="Rectangle 106"/>
          <p:cNvSpPr>
            <a:spLocks noGrp="1" noChangeArrowheads="1"/>
          </p:cNvSpPr>
          <p:nvPr>
            <p:ph type="ftr" sz="quarter" idx="11"/>
          </p:nvPr>
        </p:nvSpPr>
        <p:spPr/>
        <p:txBody>
          <a:bodyPr/>
          <a:lstStyle/>
          <a:p>
            <a:pPr>
              <a:defRPr/>
            </a:pPr>
            <a:r>
              <a:rPr lang="en-US"/>
              <a:t>eSlide – P6466 – The Financial Crisis and the Future of the P/C</a:t>
            </a:r>
          </a:p>
        </p:txBody>
      </p:sp>
      <p:sp>
        <p:nvSpPr>
          <p:cNvPr id="14029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3290AF0-4428-4E60-A625-F9EAFEF3B4DF}" type="slidenum">
              <a:rPr lang="en-US" altLang="en-US" smtClean="0">
                <a:solidFill>
                  <a:srgbClr val="000000"/>
                </a:solidFill>
              </a:rPr>
              <a:pPr/>
              <a:t>14</a:t>
            </a:fld>
            <a:endParaRPr lang="en-US" altLang="en-US">
              <a:solidFill>
                <a:srgbClr val="000000"/>
              </a:solidFill>
            </a:endParaRPr>
          </a:p>
        </p:txBody>
      </p:sp>
      <p:sp>
        <p:nvSpPr>
          <p:cNvPr id="140293" name="Rectangle 6"/>
          <p:cNvSpPr>
            <a:spLocks noChangeArrowheads="1"/>
          </p:cNvSpPr>
          <p:nvPr/>
        </p:nvSpPr>
        <p:spPr bwMode="auto">
          <a:xfrm>
            <a:off x="1673046" y="1836738"/>
            <a:ext cx="708025" cy="3754437"/>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solidFill>
                <a:srgbClr val="000000"/>
              </a:solidFill>
            </a:endParaRPr>
          </a:p>
        </p:txBody>
      </p:sp>
      <p:sp>
        <p:nvSpPr>
          <p:cNvPr id="140294" name="Rectangle 15"/>
          <p:cNvSpPr>
            <a:spLocks noChangeArrowheads="1"/>
          </p:cNvSpPr>
          <p:nvPr/>
        </p:nvSpPr>
        <p:spPr bwMode="auto">
          <a:xfrm>
            <a:off x="3258243" y="1836738"/>
            <a:ext cx="709612" cy="3754437"/>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solidFill>
                <a:srgbClr val="000000"/>
              </a:solidFill>
            </a:endParaRPr>
          </a:p>
        </p:txBody>
      </p:sp>
      <p:sp>
        <p:nvSpPr>
          <p:cNvPr id="140295" name="Rectangle 16"/>
          <p:cNvSpPr>
            <a:spLocks noChangeArrowheads="1"/>
          </p:cNvSpPr>
          <p:nvPr/>
        </p:nvSpPr>
        <p:spPr bwMode="auto">
          <a:xfrm>
            <a:off x="6092623" y="1822450"/>
            <a:ext cx="708025" cy="3754438"/>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solidFill>
                <a:srgbClr val="000000"/>
              </a:solidFill>
            </a:endParaRPr>
          </a:p>
        </p:txBody>
      </p:sp>
      <p:graphicFrame>
        <p:nvGraphicFramePr>
          <p:cNvPr id="140296" name="Object 2"/>
          <p:cNvGraphicFramePr>
            <a:graphicFrameLocks/>
          </p:cNvGraphicFramePr>
          <p:nvPr>
            <p:extLst/>
          </p:nvPr>
        </p:nvGraphicFramePr>
        <p:xfrm>
          <a:off x="363538" y="1927225"/>
          <a:ext cx="8718550" cy="4633913"/>
        </p:xfrm>
        <a:graphic>
          <a:graphicData uri="http://schemas.openxmlformats.org/presentationml/2006/ole">
            <mc:AlternateContent xmlns:mc="http://schemas.openxmlformats.org/markup-compatibility/2006">
              <mc:Choice xmlns:v="urn:schemas-microsoft-com:vml" Requires="v">
                <p:oleObj spid="_x0000_s28635152" name="Chart" r:id="rId4" imgW="8591407" imgH="4533761" progId="MSGraph.Chart.8">
                  <p:embed followColorScheme="full"/>
                </p:oleObj>
              </mc:Choice>
              <mc:Fallback>
                <p:oleObj name="Chart" r:id="rId4" imgW="8591407" imgH="4533761" progId="MSGraph.Chart.8">
                  <p:embed followColorScheme="full"/>
                  <p:pic>
                    <p:nvPicPr>
                      <p:cNvPr id="140296" name="Object 2"/>
                      <p:cNvPicPr>
                        <a:picLocks noChangeArrowheads="1"/>
                      </p:cNvPicPr>
                      <p:nvPr/>
                    </p:nvPicPr>
                    <p:blipFill>
                      <a:blip r:embed="rId5"/>
                      <a:srcRect/>
                      <a:stretch>
                        <a:fillRect/>
                      </a:stretch>
                    </p:blipFill>
                    <p:spPr bwMode="gray">
                      <a:xfrm>
                        <a:off x="363538" y="1927225"/>
                        <a:ext cx="8718550" cy="4633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40297" name="Rectangle 3"/>
          <p:cNvSpPr>
            <a:spLocks noGrp="1" noChangeArrowheads="1"/>
          </p:cNvSpPr>
          <p:nvPr>
            <p:ph type="title"/>
          </p:nvPr>
        </p:nvSpPr>
        <p:spPr>
          <a:xfrm>
            <a:off x="234950" y="90488"/>
            <a:ext cx="7400925" cy="860425"/>
          </a:xfrm>
        </p:spPr>
        <p:txBody>
          <a:bodyPr/>
          <a:lstStyle/>
          <a:p>
            <a:r>
              <a:rPr lang="en-US" altLang="en-US" dirty="0">
                <a:latin typeface="Arial" panose="020B0604020202020204" pitchFamily="34" charset="0"/>
              </a:rPr>
              <a:t>Net Premium Growth (All P/C Lines): Annual Change, 1971—2016:Q2</a:t>
            </a:r>
          </a:p>
        </p:txBody>
      </p:sp>
      <p:sp>
        <p:nvSpPr>
          <p:cNvPr id="140298" name="Rectangle 5"/>
          <p:cNvSpPr>
            <a:spLocks noChangeArrowheads="1"/>
          </p:cNvSpPr>
          <p:nvPr/>
        </p:nvSpPr>
        <p:spPr bwMode="black">
          <a:xfrm>
            <a:off x="347663" y="1266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altLang="en-US" sz="1600" b="1">
                <a:solidFill>
                  <a:srgbClr val="225A7A"/>
                </a:solidFill>
              </a:rPr>
              <a:t>(Percent)</a:t>
            </a:r>
          </a:p>
        </p:txBody>
      </p:sp>
      <p:sp>
        <p:nvSpPr>
          <p:cNvPr id="140299" name="Text Box 10"/>
          <p:cNvSpPr txBox="1">
            <a:spLocks noChangeArrowheads="1"/>
          </p:cNvSpPr>
          <p:nvPr/>
        </p:nvSpPr>
        <p:spPr bwMode="auto">
          <a:xfrm>
            <a:off x="1449388"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a:solidFill>
                  <a:srgbClr val="000000"/>
                </a:solidFill>
              </a:rPr>
              <a:t>1975-78</a:t>
            </a:r>
          </a:p>
        </p:txBody>
      </p:sp>
      <p:sp>
        <p:nvSpPr>
          <p:cNvPr id="140300" name="Text Box 11"/>
          <p:cNvSpPr txBox="1">
            <a:spLocks noChangeArrowheads="1"/>
          </p:cNvSpPr>
          <p:nvPr/>
        </p:nvSpPr>
        <p:spPr bwMode="auto">
          <a:xfrm>
            <a:off x="3170238"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a:solidFill>
                  <a:srgbClr val="000000"/>
                </a:solidFill>
              </a:rPr>
              <a:t>1984-87</a:t>
            </a:r>
          </a:p>
        </p:txBody>
      </p:sp>
      <p:sp>
        <p:nvSpPr>
          <p:cNvPr id="140301" name="Text Box 12"/>
          <p:cNvSpPr txBox="1">
            <a:spLocks noChangeArrowheads="1"/>
          </p:cNvSpPr>
          <p:nvPr/>
        </p:nvSpPr>
        <p:spPr bwMode="auto">
          <a:xfrm>
            <a:off x="6048375"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a:solidFill>
                  <a:srgbClr val="000000"/>
                </a:solidFill>
              </a:rPr>
              <a:t>2000-03</a:t>
            </a:r>
          </a:p>
        </p:txBody>
      </p:sp>
      <p:sp>
        <p:nvSpPr>
          <p:cNvPr id="140302" name="Rectangle 13"/>
          <p:cNvSpPr>
            <a:spLocks noChangeArrowheads="1"/>
          </p:cNvSpPr>
          <p:nvPr/>
        </p:nvSpPr>
        <p:spPr bwMode="auto">
          <a:xfrm>
            <a:off x="-264160" y="6323648"/>
            <a:ext cx="75692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buClr>
                <a:srgbClr val="FF6801"/>
              </a:buClr>
              <a:buFont typeface="Wingdings" panose="05000000000000000000" pitchFamily="2" charset="2"/>
              <a:buNone/>
            </a:pPr>
            <a:r>
              <a:rPr lang="en-US" altLang="en-US" sz="1100" dirty="0">
                <a:solidFill>
                  <a:srgbClr val="000000"/>
                </a:solidFill>
              </a:rPr>
              <a:t> </a:t>
            </a:r>
          </a:p>
          <a:p>
            <a:pPr>
              <a:lnSpc>
                <a:spcPct val="90000"/>
              </a:lnSpc>
              <a:buClr>
                <a:srgbClr val="FF6801"/>
              </a:buClr>
              <a:buFont typeface="Wingdings" panose="05000000000000000000" pitchFamily="2" charset="2"/>
              <a:buNone/>
            </a:pPr>
            <a:r>
              <a:rPr lang="en-US" altLang="en-US" sz="1100" dirty="0">
                <a:solidFill>
                  <a:srgbClr val="000000"/>
                </a:solidFill>
              </a:rPr>
              <a:t>Shaded areas denote “hard market” periods</a:t>
            </a:r>
          </a:p>
          <a:p>
            <a:pPr>
              <a:lnSpc>
                <a:spcPct val="90000"/>
              </a:lnSpc>
              <a:buClr>
                <a:srgbClr val="FF6801"/>
              </a:buClr>
              <a:buFont typeface="Wingdings" panose="05000000000000000000" pitchFamily="2" charset="2"/>
              <a:buNone/>
            </a:pPr>
            <a:r>
              <a:rPr lang="en-US" altLang="en-US" sz="1100" dirty="0">
                <a:solidFill>
                  <a:srgbClr val="000000"/>
                </a:solidFill>
              </a:rPr>
              <a:t>Sources:  A.M. Best (1971-2013), ISO (2014-16).</a:t>
            </a:r>
          </a:p>
        </p:txBody>
      </p:sp>
      <p:sp>
        <p:nvSpPr>
          <p:cNvPr id="2034702" name="AutoShape 14"/>
          <p:cNvSpPr>
            <a:spLocks noChangeArrowheads="1"/>
          </p:cNvSpPr>
          <p:nvPr/>
        </p:nvSpPr>
        <p:spPr bwMode="blackWhite">
          <a:xfrm>
            <a:off x="4845027" y="1926432"/>
            <a:ext cx="2711450" cy="1046162"/>
          </a:xfrm>
          <a:prstGeom prst="wedgeRectCallout">
            <a:avLst>
              <a:gd name="adj1" fmla="val 42574"/>
              <a:gd name="adj2" fmla="val 27537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rgbClr val="FFFFFF"/>
              </a:buClr>
              <a:buFont typeface="Wingdings" panose="05000000000000000000" pitchFamily="2" charset="2"/>
              <a:buNone/>
            </a:pPr>
            <a:r>
              <a:rPr lang="en-US" altLang="en-US" sz="1400" b="1" dirty="0">
                <a:solidFill>
                  <a:srgbClr val="FFFFFF"/>
                </a:solidFill>
              </a:rPr>
              <a:t>Net Written Premiums Fell 0.7% in 2007 (First Decline Since 1943) by 2.0% in 2008, and 4.2% in 2009, the First 3-Year Decline Since 1930-33.</a:t>
            </a:r>
          </a:p>
        </p:txBody>
      </p:sp>
      <p:sp>
        <p:nvSpPr>
          <p:cNvPr id="18" name="AutoShape 7"/>
          <p:cNvSpPr>
            <a:spLocks noChangeArrowheads="1"/>
          </p:cNvSpPr>
          <p:nvPr/>
        </p:nvSpPr>
        <p:spPr bwMode="blackWhite">
          <a:xfrm>
            <a:off x="7635874" y="2775857"/>
            <a:ext cx="1446213" cy="1523093"/>
          </a:xfrm>
          <a:prstGeom prst="wedgeRectCallout">
            <a:avLst>
              <a:gd name="adj1" fmla="val 34208"/>
              <a:gd name="adj2" fmla="val 10325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400" b="1" dirty="0">
                <a:solidFill>
                  <a:srgbClr val="FFFFFF"/>
                </a:solidFill>
                <a:latin typeface="Arial "/>
                <a:cs typeface="Arial" charset="0"/>
              </a:rPr>
              <a:t>2016 Q2: 3.0%</a:t>
            </a:r>
          </a:p>
          <a:p>
            <a:pPr algn="ctr">
              <a:lnSpc>
                <a:spcPct val="90000"/>
              </a:lnSpc>
              <a:spcBef>
                <a:spcPct val="50000"/>
              </a:spcBef>
              <a:buClr>
                <a:srgbClr val="FFFFFF"/>
              </a:buClr>
              <a:buFont typeface="Wingdings" pitchFamily="2" charset="2"/>
              <a:buNone/>
              <a:defRPr/>
            </a:pPr>
            <a:r>
              <a:rPr lang="en-US" sz="1400" b="1" dirty="0">
                <a:solidFill>
                  <a:srgbClr val="FFFFFF"/>
                </a:solidFill>
                <a:latin typeface="Arial "/>
                <a:cs typeface="Arial" charset="0"/>
              </a:rPr>
              <a:t>2015: 3.4%</a:t>
            </a:r>
          </a:p>
          <a:p>
            <a:pPr algn="ctr">
              <a:lnSpc>
                <a:spcPct val="90000"/>
              </a:lnSpc>
              <a:spcBef>
                <a:spcPct val="50000"/>
              </a:spcBef>
              <a:buClr>
                <a:srgbClr val="FFFFFF"/>
              </a:buClr>
              <a:buFont typeface="Wingdings" pitchFamily="2" charset="2"/>
              <a:buNone/>
              <a:defRPr/>
            </a:pPr>
            <a:r>
              <a:rPr lang="en-US" sz="1400" b="1" dirty="0">
                <a:solidFill>
                  <a:srgbClr val="FFFFFF"/>
                </a:solidFill>
                <a:latin typeface="Arial "/>
                <a:cs typeface="Arial" charset="0"/>
              </a:rPr>
              <a:t>2014: 4.2</a:t>
            </a:r>
          </a:p>
          <a:p>
            <a:pPr algn="ctr">
              <a:lnSpc>
                <a:spcPct val="90000"/>
              </a:lnSpc>
              <a:spcBef>
                <a:spcPct val="50000"/>
              </a:spcBef>
              <a:buClr>
                <a:srgbClr val="FFFFFF"/>
              </a:buClr>
              <a:buFont typeface="Wingdings" pitchFamily="2" charset="2"/>
              <a:buNone/>
              <a:defRPr/>
            </a:pPr>
            <a:r>
              <a:rPr lang="en-US" sz="1400" b="1" dirty="0">
                <a:solidFill>
                  <a:srgbClr val="FFFFFF"/>
                </a:solidFill>
                <a:latin typeface="Arial "/>
                <a:cs typeface="Arial" charset="0"/>
              </a:rPr>
              <a:t>2013: 4.4%</a:t>
            </a:r>
          </a:p>
          <a:p>
            <a:pPr algn="ctr">
              <a:lnSpc>
                <a:spcPct val="90000"/>
              </a:lnSpc>
              <a:spcBef>
                <a:spcPct val="50000"/>
              </a:spcBef>
              <a:buClr>
                <a:srgbClr val="FFFFFF"/>
              </a:buClr>
              <a:buFont typeface="Wingdings" pitchFamily="2" charset="2"/>
              <a:buNone/>
              <a:defRPr/>
            </a:pPr>
            <a:r>
              <a:rPr lang="en-US" sz="1400" b="1" dirty="0">
                <a:solidFill>
                  <a:srgbClr val="FFFFFF"/>
                </a:solidFill>
                <a:latin typeface="Arial "/>
                <a:cs typeface="Arial" charset="0"/>
              </a:rPr>
              <a:t>2012: +</a:t>
            </a:r>
            <a:r>
              <a:rPr lang="en-US" sz="1400" b="1" dirty="0">
                <a:solidFill>
                  <a:srgbClr val="FFFFFF"/>
                </a:solidFill>
                <a:latin typeface="Arial "/>
              </a:rPr>
              <a:t>4.2</a:t>
            </a:r>
            <a:r>
              <a:rPr lang="en-US" sz="1400" b="1" dirty="0">
                <a:solidFill>
                  <a:srgbClr val="FFFFFF"/>
                </a:solidFill>
                <a:latin typeface="Arial "/>
                <a:cs typeface="Arial" charset="0"/>
              </a:rPr>
              <a:t>%</a:t>
            </a:r>
            <a:endParaRPr lang="en-US" sz="1600" b="1" dirty="0">
              <a:solidFill>
                <a:srgbClr val="FFFFFF"/>
              </a:solidFill>
              <a:latin typeface="Arial "/>
              <a:cs typeface="Arial" charset="0"/>
            </a:endParaRPr>
          </a:p>
        </p:txBody>
      </p:sp>
      <p:sp>
        <p:nvSpPr>
          <p:cNvPr id="17" name="Text Box 6"/>
          <p:cNvSpPr txBox="1">
            <a:spLocks noChangeArrowheads="1"/>
          </p:cNvSpPr>
          <p:nvPr/>
        </p:nvSpPr>
        <p:spPr bwMode="blackWhite">
          <a:xfrm>
            <a:off x="4194410" y="3171882"/>
            <a:ext cx="1671658" cy="930796"/>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a:solidFill>
                  <a:schemeClr val="bg1"/>
                </a:solidFill>
                <a:cs typeface="+mn-cs"/>
              </a:rPr>
              <a:t>Outlook</a:t>
            </a:r>
          </a:p>
          <a:p>
            <a:pPr algn="ctr" eaLnBrk="0" hangingPunct="0">
              <a:lnSpc>
                <a:spcPct val="85000"/>
              </a:lnSpc>
              <a:spcBef>
                <a:spcPct val="50000"/>
              </a:spcBef>
              <a:buClr>
                <a:schemeClr val="bg1"/>
              </a:buClr>
              <a:buFont typeface="Wingdings" pitchFamily="2" charset="2"/>
              <a:buNone/>
              <a:defRPr/>
            </a:pPr>
            <a:r>
              <a:rPr lang="en-US" sz="1600" b="1" dirty="0">
                <a:solidFill>
                  <a:schemeClr val="bg1"/>
                </a:solidFill>
                <a:cs typeface="+mn-cs"/>
              </a:rPr>
              <a:t>2016F: 3.0%</a:t>
            </a:r>
          </a:p>
          <a:p>
            <a:pPr algn="ctr" eaLnBrk="0" hangingPunct="0">
              <a:lnSpc>
                <a:spcPct val="85000"/>
              </a:lnSpc>
              <a:spcBef>
                <a:spcPct val="50000"/>
              </a:spcBef>
              <a:buClr>
                <a:schemeClr val="bg1"/>
              </a:buClr>
              <a:buFont typeface="Wingdings" pitchFamily="2" charset="2"/>
              <a:buNone/>
              <a:defRPr/>
            </a:pPr>
            <a:r>
              <a:rPr lang="en-US" sz="1600" b="1" dirty="0">
                <a:solidFill>
                  <a:schemeClr val="bg1"/>
                </a:solidFill>
                <a:cs typeface="+mn-cs"/>
              </a:rPr>
              <a:t>2017F: 2.9%</a:t>
            </a:r>
          </a:p>
        </p:txBody>
      </p:sp>
    </p:spTree>
    <p:extLst>
      <p:ext uri="{BB962C8B-B14F-4D97-AF65-F5344CB8AC3E}">
        <p14:creationId xmlns:p14="http://schemas.microsoft.com/office/powerpoint/2010/main" val="373280735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2034702"/>
                                        </p:tgtEl>
                                        <p:attrNameLst>
                                          <p:attrName>style.visibility</p:attrName>
                                        </p:attrNameLst>
                                      </p:cBhvr>
                                      <p:to>
                                        <p:strVal val="visible"/>
                                      </p:to>
                                    </p:set>
                                    <p:animEffect transition="in" filter="wipe(right)">
                                      <p:cBhvr>
                                        <p:cTn id="7" dur="500"/>
                                        <p:tgtEl>
                                          <p:spTgt spid="2034702"/>
                                        </p:tgtEl>
                                      </p:cBhvr>
                                    </p:animEffect>
                                  </p:childTnLst>
                                </p:cTn>
                              </p:par>
                            </p:childTnLst>
                          </p:cTn>
                        </p:par>
                        <p:par>
                          <p:cTn id="8" fill="hold" nodeType="afterGroup">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childTnLst>
                          </p:cTn>
                        </p:par>
                        <p:par>
                          <p:cTn id="12" fill="hold">
                            <p:stCondLst>
                              <p:cond delay="2700"/>
                            </p:stCondLst>
                            <p:childTnLst>
                              <p:par>
                                <p:cTn id="13" presetID="10" presetClass="entr" presetSubtype="0" fill="hold" grpId="0" nodeType="afterEffect">
                                  <p:stCondLst>
                                    <p:cond delay="70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4702" grpId="0" animBg="1"/>
      <p:bldP spid="18"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nvPr>
        </p:nvGraphicFramePr>
        <p:xfrm>
          <a:off x="-170223" y="1155700"/>
          <a:ext cx="8915401" cy="5889625"/>
        </p:xfrm>
        <a:graphic>
          <a:graphicData uri="http://schemas.openxmlformats.org/presentationml/2006/ole">
            <mc:AlternateContent xmlns:mc="http://schemas.openxmlformats.org/markup-compatibility/2006">
              <mc:Choice xmlns:v="urn:schemas-microsoft-com:vml" Requires="v">
                <p:oleObj spid="_x0000_s28636176" name="Chart" r:id="rId5" imgW="8267674" imgH="5495960" progId="MSGraph.Chart.8">
                  <p:embed followColorScheme="full"/>
                </p:oleObj>
              </mc:Choice>
              <mc:Fallback>
                <p:oleObj name="Chart" r:id="rId5" imgW="8267674" imgH="5495960" progId="MSGraph.Chart.8">
                  <p:embed followColorScheme="full"/>
                  <p:pic>
                    <p:nvPicPr>
                      <p:cNvPr id="16386" name="Object 2"/>
                      <p:cNvPicPr>
                        <a:picLocks noChangeAspect="1" noChangeArrowheads="1"/>
                      </p:cNvPicPr>
                      <p:nvPr/>
                    </p:nvPicPr>
                    <p:blipFill>
                      <a:blip r:embed="rId6"/>
                      <a:srcRect/>
                      <a:stretch>
                        <a:fillRect/>
                      </a:stretch>
                    </p:blipFill>
                    <p:spPr bwMode="auto">
                      <a:xfrm>
                        <a:off x="-170223" y="1155700"/>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8" name="Rectangle 4"/>
          <p:cNvSpPr>
            <a:spLocks noChangeArrowheads="1"/>
          </p:cNvSpPr>
          <p:nvPr/>
        </p:nvSpPr>
        <p:spPr bwMode="auto">
          <a:xfrm>
            <a:off x="78807" y="6249802"/>
            <a:ext cx="8249055" cy="43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a:solidFill>
                  <a:srgbClr val="000000"/>
                </a:solidFill>
              </a:rPr>
              <a:t>Note: Data through 1934 are based on stock companies only. Data include state funds beginning in 1998.</a:t>
            </a:r>
          </a:p>
          <a:p>
            <a:r>
              <a:rPr lang="en-US" sz="1100" dirty="0">
                <a:solidFill>
                  <a:srgbClr val="000000"/>
                </a:solidFill>
              </a:rPr>
              <a:t>Source:  A.M. Best; Insurance Information Institute.</a:t>
            </a:r>
          </a:p>
        </p:txBody>
      </p:sp>
      <p:sp>
        <p:nvSpPr>
          <p:cNvPr id="16390" name="AutoShape 7"/>
          <p:cNvSpPr>
            <a:spLocks noChangeArrowheads="1"/>
          </p:cNvSpPr>
          <p:nvPr/>
        </p:nvSpPr>
        <p:spPr bwMode="auto">
          <a:xfrm>
            <a:off x="2833721" y="1946355"/>
            <a:ext cx="1810339" cy="692666"/>
          </a:xfrm>
          <a:prstGeom prst="wedgeRectCallout">
            <a:avLst>
              <a:gd name="adj1" fmla="val 71757"/>
              <a:gd name="adj2" fmla="val -3172"/>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a:solidFill>
                  <a:srgbClr val="000000"/>
                </a:solidFill>
              </a:rPr>
              <a:t>Economic Shocks, Inflation:</a:t>
            </a:r>
          </a:p>
          <a:p>
            <a:pPr algn="ctr"/>
            <a:r>
              <a:rPr lang="en-US" sz="1200" b="1" dirty="0">
                <a:solidFill>
                  <a:srgbClr val="000000"/>
                </a:solidFill>
              </a:rPr>
              <a:t>1976: 22.0%</a:t>
            </a:r>
            <a:endParaRPr lang="en-US" sz="1000" dirty="0">
              <a:solidFill>
                <a:srgbClr val="000000"/>
              </a:solidFill>
            </a:endParaRPr>
          </a:p>
        </p:txBody>
      </p:sp>
      <p:sp>
        <p:nvSpPr>
          <p:cNvPr id="16395" name="AutoShape 12"/>
          <p:cNvSpPr>
            <a:spLocks noChangeArrowheads="1"/>
          </p:cNvSpPr>
          <p:nvPr/>
        </p:nvSpPr>
        <p:spPr bwMode="auto">
          <a:xfrm>
            <a:off x="6188297" y="2045801"/>
            <a:ext cx="1299912" cy="432267"/>
          </a:xfrm>
          <a:prstGeom prst="wedgeRectCallout">
            <a:avLst>
              <a:gd name="adj1" fmla="val -54742"/>
              <a:gd name="adj2" fmla="val -25539"/>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a:solidFill>
                  <a:srgbClr val="000000"/>
                </a:solidFill>
              </a:rPr>
              <a:t>Tort Crisis</a:t>
            </a:r>
          </a:p>
          <a:p>
            <a:pPr algn="ctr"/>
            <a:r>
              <a:rPr lang="en-US" sz="1200" b="1" dirty="0">
                <a:solidFill>
                  <a:srgbClr val="000000"/>
                </a:solidFill>
              </a:rPr>
              <a:t>1985/86: 22.2%</a:t>
            </a:r>
            <a:endParaRPr lang="en-US" sz="1000" dirty="0">
              <a:solidFill>
                <a:srgbClr val="000000"/>
              </a:solidFill>
            </a:endParaRPr>
          </a:p>
        </p:txBody>
      </p:sp>
      <p:sp>
        <p:nvSpPr>
          <p:cNvPr id="16396" name="AutoShape 13"/>
          <p:cNvSpPr>
            <a:spLocks noChangeArrowheads="1"/>
          </p:cNvSpPr>
          <p:nvPr/>
        </p:nvSpPr>
        <p:spPr bwMode="auto">
          <a:xfrm>
            <a:off x="7734617" y="2438994"/>
            <a:ext cx="1010561" cy="460880"/>
          </a:xfrm>
          <a:prstGeom prst="wedgeRectCallout">
            <a:avLst>
              <a:gd name="adj1" fmla="val -68899"/>
              <a:gd name="adj2" fmla="val 30453"/>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a:solidFill>
                  <a:srgbClr val="000000"/>
                </a:solidFill>
              </a:rPr>
              <a:t>Post-9/11</a:t>
            </a:r>
          </a:p>
          <a:p>
            <a:pPr algn="ctr"/>
            <a:r>
              <a:rPr lang="en-US" sz="1200" b="1" dirty="0">
                <a:solidFill>
                  <a:srgbClr val="000000"/>
                </a:solidFill>
              </a:rPr>
              <a:t>2002:15.3%</a:t>
            </a:r>
            <a:endParaRPr lang="en-US" sz="1000" dirty="0">
              <a:solidFill>
                <a:srgbClr val="000000"/>
              </a:solidFill>
            </a:endParaRPr>
          </a:p>
        </p:txBody>
      </p:sp>
      <p:sp>
        <p:nvSpPr>
          <p:cNvPr id="16402" name="AutoShape 19"/>
          <p:cNvSpPr>
            <a:spLocks noChangeArrowheads="1"/>
          </p:cNvSpPr>
          <p:nvPr/>
        </p:nvSpPr>
        <p:spPr bwMode="auto">
          <a:xfrm>
            <a:off x="5937549" y="4454339"/>
            <a:ext cx="1151052" cy="1040770"/>
          </a:xfrm>
          <a:prstGeom prst="wedgeRectCallout">
            <a:avLst>
              <a:gd name="adj1" fmla="val -64732"/>
              <a:gd name="adj2" fmla="val -100986"/>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a:solidFill>
                  <a:srgbClr val="000000"/>
                </a:solidFill>
              </a:rPr>
              <a:t>Twin Recessions; Interest Rate Hikes</a:t>
            </a:r>
          </a:p>
          <a:p>
            <a:pPr algn="ctr"/>
            <a:r>
              <a:rPr lang="en-US" sz="1200" b="1" dirty="0">
                <a:solidFill>
                  <a:srgbClr val="000000"/>
                </a:solidFill>
              </a:rPr>
              <a:t>1987: 3.7%</a:t>
            </a:r>
            <a:endParaRPr lang="en-US" sz="1000" dirty="0">
              <a:solidFill>
                <a:srgbClr val="000000"/>
              </a:solidFill>
            </a:endParaRPr>
          </a:p>
        </p:txBody>
      </p:sp>
      <p:sp>
        <p:nvSpPr>
          <p:cNvPr id="16403" name="AutoShape 20"/>
          <p:cNvSpPr>
            <a:spLocks noChangeArrowheads="1"/>
          </p:cNvSpPr>
          <p:nvPr/>
        </p:nvSpPr>
        <p:spPr bwMode="auto">
          <a:xfrm>
            <a:off x="7174191" y="5187977"/>
            <a:ext cx="1037547" cy="638895"/>
          </a:xfrm>
          <a:prstGeom prst="wedgeRectCallout">
            <a:avLst>
              <a:gd name="adj1" fmla="val 25014"/>
              <a:gd name="adj2" fmla="val -122582"/>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a:solidFill>
                  <a:srgbClr val="000000"/>
                </a:solidFill>
              </a:rPr>
              <a:t>Great Recession:2010: -4.9%</a:t>
            </a:r>
            <a:endParaRPr lang="en-US" sz="1000" dirty="0">
              <a:solidFill>
                <a:srgbClr val="000000"/>
              </a:solidFill>
            </a:endParaRP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29" name="AutoShape 8"/>
          <p:cNvSpPr>
            <a:spLocks noChangeArrowheads="1"/>
          </p:cNvSpPr>
          <p:nvPr/>
        </p:nvSpPr>
        <p:spPr bwMode="blackWhite">
          <a:xfrm>
            <a:off x="8211738" y="3046883"/>
            <a:ext cx="727671" cy="430787"/>
          </a:xfrm>
          <a:prstGeom prst="wedgeRectCallout">
            <a:avLst>
              <a:gd name="adj1" fmla="val -12519"/>
              <a:gd name="adj2" fmla="val 9965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a:solidFill>
                  <a:srgbClr val="FFFFFF"/>
                </a:solidFill>
              </a:rPr>
              <a:t>2015 3.4%</a:t>
            </a:r>
          </a:p>
        </p:txBody>
      </p:sp>
      <p:sp>
        <p:nvSpPr>
          <p:cNvPr id="21" name="Rectangle 3"/>
          <p:cNvSpPr txBox="1">
            <a:spLocks noChangeArrowheads="1"/>
          </p:cNvSpPr>
          <p:nvPr/>
        </p:nvSpPr>
        <p:spPr bwMode="black">
          <a:xfrm>
            <a:off x="42356" y="-184830"/>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sz="2700" kern="0" dirty="0">
                <a:latin typeface="Arial" panose="020B0604020202020204" pitchFamily="34" charset="0"/>
              </a:rPr>
              <a:t>NPW Premium Growth: Peaks &amp; Troughs in the P/C Insurance Industry, 1926 – 2015</a:t>
            </a:r>
          </a:p>
        </p:txBody>
      </p:sp>
      <p:sp>
        <p:nvSpPr>
          <p:cNvPr id="24" name="AutoShape 6"/>
          <p:cNvSpPr>
            <a:spLocks noChangeArrowheads="1"/>
          </p:cNvSpPr>
          <p:nvPr/>
        </p:nvSpPr>
        <p:spPr bwMode="auto">
          <a:xfrm>
            <a:off x="1624324" y="5345880"/>
            <a:ext cx="1893939" cy="440407"/>
          </a:xfrm>
          <a:prstGeom prst="wedgeRectCallout">
            <a:avLst>
              <a:gd name="adj1" fmla="val -61774"/>
              <a:gd name="adj2" fmla="val -13467"/>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a:solidFill>
                  <a:srgbClr val="000000"/>
                </a:solidFill>
              </a:rPr>
              <a:t>Great Depression</a:t>
            </a:r>
          </a:p>
          <a:p>
            <a:pPr algn="ctr"/>
            <a:r>
              <a:rPr lang="en-US" sz="1200" b="1" dirty="0">
                <a:solidFill>
                  <a:srgbClr val="000000"/>
                </a:solidFill>
              </a:rPr>
              <a:t>1932: -15.9% max drop</a:t>
            </a:r>
            <a:endParaRPr lang="en-US" sz="1000" dirty="0">
              <a:solidFill>
                <a:srgbClr val="000000"/>
              </a:solidFill>
            </a:endParaRPr>
          </a:p>
        </p:txBody>
      </p:sp>
      <p:sp>
        <p:nvSpPr>
          <p:cNvPr id="28" name="AutoShape 7"/>
          <p:cNvSpPr>
            <a:spLocks noChangeArrowheads="1"/>
          </p:cNvSpPr>
          <p:nvPr/>
        </p:nvSpPr>
        <p:spPr bwMode="auto">
          <a:xfrm>
            <a:off x="2102082" y="1155700"/>
            <a:ext cx="1560046" cy="398828"/>
          </a:xfrm>
          <a:prstGeom prst="wedgeRectCallout">
            <a:avLst>
              <a:gd name="adj1" fmla="val -19425"/>
              <a:gd name="adj2" fmla="val 8905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a:solidFill>
                  <a:srgbClr val="000000"/>
                </a:solidFill>
              </a:rPr>
              <a:t>Post WW II Peak:</a:t>
            </a:r>
          </a:p>
          <a:p>
            <a:pPr algn="ctr"/>
            <a:r>
              <a:rPr lang="en-US" sz="1200" b="1" dirty="0">
                <a:solidFill>
                  <a:srgbClr val="000000"/>
                </a:solidFill>
              </a:rPr>
              <a:t>1947: 26.2%</a:t>
            </a:r>
            <a:endParaRPr lang="en-US" sz="1000" dirty="0">
              <a:solidFill>
                <a:srgbClr val="000000"/>
              </a:solidFill>
            </a:endParaRPr>
          </a:p>
        </p:txBody>
      </p:sp>
      <p:sp>
        <p:nvSpPr>
          <p:cNvPr id="30" name="AutoShape 7"/>
          <p:cNvSpPr>
            <a:spLocks noChangeArrowheads="1"/>
          </p:cNvSpPr>
          <p:nvPr/>
        </p:nvSpPr>
        <p:spPr bwMode="auto">
          <a:xfrm>
            <a:off x="971945" y="1924104"/>
            <a:ext cx="1196332" cy="489440"/>
          </a:xfrm>
          <a:prstGeom prst="wedgeRectCallout">
            <a:avLst>
              <a:gd name="adj1" fmla="val 36234"/>
              <a:gd name="adj2" fmla="val 10254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a:solidFill>
                  <a:srgbClr val="000000"/>
                </a:solidFill>
              </a:rPr>
              <a:t>Start of WW II</a:t>
            </a:r>
          </a:p>
          <a:p>
            <a:pPr algn="ctr"/>
            <a:r>
              <a:rPr lang="en-US" sz="1200" b="1" dirty="0">
                <a:solidFill>
                  <a:srgbClr val="000000"/>
                </a:solidFill>
              </a:rPr>
              <a:t>1941: 15.8%</a:t>
            </a:r>
            <a:endParaRPr lang="en-US" sz="1000" dirty="0">
              <a:solidFill>
                <a:srgbClr val="000000"/>
              </a:solidFill>
            </a:endParaRPr>
          </a:p>
        </p:txBody>
      </p:sp>
      <p:sp>
        <p:nvSpPr>
          <p:cNvPr id="31" name="AutoShape 6"/>
          <p:cNvSpPr>
            <a:spLocks noChangeArrowheads="1"/>
          </p:cNvSpPr>
          <p:nvPr/>
        </p:nvSpPr>
        <p:spPr bwMode="blackWhite">
          <a:xfrm>
            <a:off x="2959655" y="4125731"/>
            <a:ext cx="2854763" cy="1145800"/>
          </a:xfrm>
          <a:prstGeom prst="wedgeRectCallout">
            <a:avLst>
              <a:gd name="adj1" fmla="val -7240"/>
              <a:gd name="adj2" fmla="val -815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1950-70: Extended period of stability in growth and profitability.  Low interest rates, low inflation, “Bureau” rate regulation all played a role</a:t>
            </a:r>
          </a:p>
        </p:txBody>
      </p:sp>
      <p:sp>
        <p:nvSpPr>
          <p:cNvPr id="32" name="AutoShape 6"/>
          <p:cNvSpPr>
            <a:spLocks noChangeArrowheads="1"/>
          </p:cNvSpPr>
          <p:nvPr/>
        </p:nvSpPr>
        <p:spPr bwMode="blackWhite">
          <a:xfrm>
            <a:off x="3940215" y="1026522"/>
            <a:ext cx="3231916" cy="869168"/>
          </a:xfrm>
          <a:prstGeom prst="wedgeRectCallout">
            <a:avLst>
              <a:gd name="adj1" fmla="val 14"/>
              <a:gd name="adj2" fmla="val 8395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a:solidFill>
                  <a:schemeClr val="bg1"/>
                </a:solidFill>
                <a:cs typeface="+mn-cs"/>
              </a:rPr>
              <a:t>1970-90: Peak premium growth was much higher in this period while troughs were comparable.  Rapid inflation, economic volatility, high interest rates, tort environment all played roles</a:t>
            </a:r>
          </a:p>
        </p:txBody>
      </p:sp>
      <p:sp>
        <p:nvSpPr>
          <p:cNvPr id="26" name="AutoShape 6"/>
          <p:cNvSpPr>
            <a:spLocks noChangeArrowheads="1"/>
          </p:cNvSpPr>
          <p:nvPr/>
        </p:nvSpPr>
        <p:spPr bwMode="blackWhite">
          <a:xfrm>
            <a:off x="6270172" y="2639118"/>
            <a:ext cx="1001490" cy="590645"/>
          </a:xfrm>
          <a:prstGeom prst="wedgeRectCallout">
            <a:avLst>
              <a:gd name="adj1" fmla="val 824"/>
              <a:gd name="adj2" fmla="val 1016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a:solidFill>
                  <a:schemeClr val="bg1"/>
                </a:solidFill>
                <a:cs typeface="+mn-cs"/>
              </a:rPr>
              <a:t>1988-2000: Period of inter-cycle stability</a:t>
            </a:r>
          </a:p>
        </p:txBody>
      </p:sp>
      <p:sp>
        <p:nvSpPr>
          <p:cNvPr id="34" name="AutoShape 6"/>
          <p:cNvSpPr>
            <a:spLocks noChangeArrowheads="1"/>
          </p:cNvSpPr>
          <p:nvPr/>
        </p:nvSpPr>
        <p:spPr bwMode="blackWhite">
          <a:xfrm>
            <a:off x="8170632" y="4053241"/>
            <a:ext cx="922303" cy="1118970"/>
          </a:xfrm>
          <a:prstGeom prst="wedgeRectCallout">
            <a:avLst>
              <a:gd name="adj1" fmla="val -12802"/>
              <a:gd name="adj2" fmla="val -6273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a:solidFill>
                  <a:schemeClr val="bg1"/>
                </a:solidFill>
                <a:cs typeface="+mn-cs"/>
              </a:rPr>
              <a:t>2010-20XX? Post-recession period of stable growth?</a:t>
            </a:r>
          </a:p>
        </p:txBody>
      </p:sp>
    </p:spTree>
    <p:custDataLst>
      <p:tags r:id="rId2"/>
    </p:custDataLst>
    <p:extLst>
      <p:ext uri="{BB962C8B-B14F-4D97-AF65-F5344CB8AC3E}">
        <p14:creationId xmlns:p14="http://schemas.microsoft.com/office/powerpoint/2010/main" val="42685602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32"/>
                                        </p:tgtEl>
                                        <p:attrNameLst>
                                          <p:attrName>style.visibility</p:attrName>
                                        </p:attrNameLst>
                                      </p:cBhvr>
                                      <p:to>
                                        <p:strVal val="visible"/>
                                      </p:to>
                                    </p:set>
                                    <p:animEffect transition="in" filter="wipe(right)">
                                      <p:cBhvr>
                                        <p:cTn id="11" dur="500"/>
                                        <p:tgtEl>
                                          <p:spTgt spid="32"/>
                                        </p:tgtEl>
                                      </p:cBhvr>
                                    </p:animEffect>
                                  </p:childTnLst>
                                </p:cTn>
                              </p:par>
                            </p:childTnLst>
                          </p:cTn>
                        </p:par>
                        <p:par>
                          <p:cTn id="12" fill="hold">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26"/>
                                        </p:tgtEl>
                                        <p:attrNameLst>
                                          <p:attrName>style.visibility</p:attrName>
                                        </p:attrNameLst>
                                      </p:cBhvr>
                                      <p:to>
                                        <p:strVal val="visible"/>
                                      </p:to>
                                    </p:set>
                                    <p:animEffect transition="in" filter="wipe(right)">
                                      <p:cBhvr>
                                        <p:cTn id="15" dur="500"/>
                                        <p:tgtEl>
                                          <p:spTgt spid="26"/>
                                        </p:tgtEl>
                                      </p:cBhvr>
                                    </p:animEffect>
                                  </p:childTnLst>
                                </p:cTn>
                              </p:par>
                            </p:childTnLst>
                          </p:cTn>
                        </p:par>
                        <p:par>
                          <p:cTn id="16" fill="hold">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34"/>
                                        </p:tgtEl>
                                        <p:attrNameLst>
                                          <p:attrName>style.visibility</p:attrName>
                                        </p:attrNameLst>
                                      </p:cBhvr>
                                      <p:to>
                                        <p:strVal val="visible"/>
                                      </p:to>
                                    </p:set>
                                    <p:animEffect transition="in" filter="wipe(right)">
                                      <p:cBhvr>
                                        <p:cTn id="1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26" grpId="0" animBg="1"/>
      <p:bldP spid="34"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nvPr>
        </p:nvGraphicFramePr>
        <p:xfrm>
          <a:off x="-170223" y="1155700"/>
          <a:ext cx="8915401" cy="5889625"/>
        </p:xfrm>
        <a:graphic>
          <a:graphicData uri="http://schemas.openxmlformats.org/presentationml/2006/ole">
            <mc:AlternateContent xmlns:mc="http://schemas.openxmlformats.org/markup-compatibility/2006">
              <mc:Choice xmlns:v="urn:schemas-microsoft-com:vml" Requires="v">
                <p:oleObj spid="_x0000_s28637200" name="Chart" r:id="rId5" imgW="8258103" imgH="5505519" progId="MSGraph.Chart.8">
                  <p:embed followColorScheme="full"/>
                </p:oleObj>
              </mc:Choice>
              <mc:Fallback>
                <p:oleObj name="Chart" r:id="rId5" imgW="8258103" imgH="5505519" progId="MSGraph.Chart.8">
                  <p:embed followColorScheme="full"/>
                  <p:pic>
                    <p:nvPicPr>
                      <p:cNvPr id="16386" name="Object 2"/>
                      <p:cNvPicPr>
                        <a:picLocks noChangeAspect="1" noChangeArrowheads="1"/>
                      </p:cNvPicPr>
                      <p:nvPr/>
                    </p:nvPicPr>
                    <p:blipFill>
                      <a:blip r:embed="rId6"/>
                      <a:srcRect/>
                      <a:stretch>
                        <a:fillRect/>
                      </a:stretch>
                    </p:blipFill>
                    <p:spPr bwMode="auto">
                      <a:xfrm>
                        <a:off x="-170223" y="1155700"/>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90" name="AutoShape 7"/>
          <p:cNvSpPr>
            <a:spLocks noChangeArrowheads="1"/>
          </p:cNvSpPr>
          <p:nvPr/>
        </p:nvSpPr>
        <p:spPr bwMode="auto">
          <a:xfrm>
            <a:off x="799729" y="1522892"/>
            <a:ext cx="1567439" cy="692666"/>
          </a:xfrm>
          <a:prstGeom prst="wedgeRectCallout">
            <a:avLst>
              <a:gd name="adj1" fmla="val -34073"/>
              <a:gd name="adj2" fmla="val 9489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a:solidFill>
                  <a:srgbClr val="000000"/>
                </a:solidFill>
              </a:rPr>
              <a:t>Economic Shocks, Inflation:</a:t>
            </a:r>
          </a:p>
          <a:p>
            <a:pPr algn="ctr"/>
            <a:r>
              <a:rPr lang="en-US" sz="1200" b="1" dirty="0">
                <a:solidFill>
                  <a:srgbClr val="000000"/>
                </a:solidFill>
              </a:rPr>
              <a:t>1976: 22.2%</a:t>
            </a:r>
            <a:endParaRPr lang="en-US" sz="1000" dirty="0">
              <a:solidFill>
                <a:srgbClr val="000000"/>
              </a:solidFill>
            </a:endParaRPr>
          </a:p>
        </p:txBody>
      </p:sp>
      <p:sp>
        <p:nvSpPr>
          <p:cNvPr id="16395" name="AutoShape 12"/>
          <p:cNvSpPr>
            <a:spLocks noChangeArrowheads="1"/>
          </p:cNvSpPr>
          <p:nvPr/>
        </p:nvSpPr>
        <p:spPr bwMode="auto">
          <a:xfrm>
            <a:off x="3218190" y="2000295"/>
            <a:ext cx="1299912" cy="432267"/>
          </a:xfrm>
          <a:prstGeom prst="wedgeRectCallout">
            <a:avLst>
              <a:gd name="adj1" fmla="val -63451"/>
              <a:gd name="adj2" fmla="val -67846"/>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a:solidFill>
                  <a:srgbClr val="000000"/>
                </a:solidFill>
              </a:rPr>
              <a:t>Tort Crisis</a:t>
            </a:r>
          </a:p>
          <a:p>
            <a:pPr algn="ctr"/>
            <a:r>
              <a:rPr lang="en-US" sz="1200" b="1" dirty="0">
                <a:solidFill>
                  <a:srgbClr val="000000"/>
                </a:solidFill>
              </a:rPr>
              <a:t>1986: 30.5%</a:t>
            </a:r>
            <a:endParaRPr lang="en-US" sz="1000" dirty="0">
              <a:solidFill>
                <a:srgbClr val="000000"/>
              </a:solidFill>
            </a:endParaRPr>
          </a:p>
        </p:txBody>
      </p:sp>
      <p:sp>
        <p:nvSpPr>
          <p:cNvPr id="16396" name="AutoShape 13"/>
          <p:cNvSpPr>
            <a:spLocks noChangeArrowheads="1"/>
          </p:cNvSpPr>
          <p:nvPr/>
        </p:nvSpPr>
        <p:spPr bwMode="auto">
          <a:xfrm>
            <a:off x="6615538" y="2480106"/>
            <a:ext cx="1113186" cy="460880"/>
          </a:xfrm>
          <a:prstGeom prst="wedgeRectCallout">
            <a:avLst>
              <a:gd name="adj1" fmla="val -85272"/>
              <a:gd name="adj2" fmla="val -2245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a:solidFill>
                  <a:srgbClr val="000000"/>
                </a:solidFill>
              </a:rPr>
              <a:t>Post-9/11</a:t>
            </a:r>
          </a:p>
          <a:p>
            <a:pPr algn="ctr"/>
            <a:r>
              <a:rPr lang="en-US" sz="1200" b="1" dirty="0">
                <a:solidFill>
                  <a:srgbClr val="000000"/>
                </a:solidFill>
              </a:rPr>
              <a:t>2002: 22.4%</a:t>
            </a:r>
            <a:endParaRPr lang="en-US" sz="1000" dirty="0">
              <a:solidFill>
                <a:srgbClr val="000000"/>
              </a:solidFill>
            </a:endParaRPr>
          </a:p>
        </p:txBody>
      </p:sp>
      <p:sp>
        <p:nvSpPr>
          <p:cNvPr id="16403" name="AutoShape 20"/>
          <p:cNvSpPr>
            <a:spLocks noChangeArrowheads="1"/>
          </p:cNvSpPr>
          <p:nvPr/>
        </p:nvSpPr>
        <p:spPr bwMode="auto">
          <a:xfrm>
            <a:off x="6031774" y="5161585"/>
            <a:ext cx="1037547" cy="638895"/>
          </a:xfrm>
          <a:prstGeom prst="wedgeRectCallout">
            <a:avLst>
              <a:gd name="adj1" fmla="val 76214"/>
              <a:gd name="adj2" fmla="val -17626"/>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a:solidFill>
                  <a:srgbClr val="000000"/>
                </a:solidFill>
              </a:rPr>
              <a:t>Great Recession:2009: -9.0%</a:t>
            </a:r>
            <a:endParaRPr lang="en-US" sz="1000" dirty="0">
              <a:solidFill>
                <a:srgbClr val="000000"/>
              </a:solidFill>
            </a:endParaRP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29" name="AutoShape 8"/>
          <p:cNvSpPr>
            <a:spLocks noChangeArrowheads="1"/>
          </p:cNvSpPr>
          <p:nvPr/>
        </p:nvSpPr>
        <p:spPr bwMode="blackWhite">
          <a:xfrm>
            <a:off x="8129491" y="3490444"/>
            <a:ext cx="727671" cy="430787"/>
          </a:xfrm>
          <a:prstGeom prst="wedgeRectCallout">
            <a:avLst>
              <a:gd name="adj1" fmla="val -12519"/>
              <a:gd name="adj2" fmla="val 9965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a:solidFill>
                  <a:srgbClr val="FFFFFF"/>
                </a:solidFill>
              </a:rPr>
              <a:t>2015E 3.3%</a:t>
            </a:r>
          </a:p>
        </p:txBody>
      </p:sp>
      <p:sp>
        <p:nvSpPr>
          <p:cNvPr id="21" name="Rectangle 3"/>
          <p:cNvSpPr txBox="1">
            <a:spLocks noChangeArrowheads="1"/>
          </p:cNvSpPr>
          <p:nvPr/>
        </p:nvSpPr>
        <p:spPr bwMode="black">
          <a:xfrm>
            <a:off x="42356" y="-184830"/>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sz="2700" kern="0" dirty="0">
                <a:latin typeface="Arial" panose="020B0604020202020204" pitchFamily="34" charset="0"/>
              </a:rPr>
              <a:t>Commercial Lines NPW Premium Growth:</a:t>
            </a:r>
          </a:p>
          <a:p>
            <a:r>
              <a:rPr lang="en-US" sz="2700" kern="0" dirty="0">
                <a:latin typeface="Arial" panose="020B0604020202020204" pitchFamily="34" charset="0"/>
              </a:rPr>
              <a:t>1975 – 2015E</a:t>
            </a:r>
          </a:p>
        </p:txBody>
      </p:sp>
      <p:sp>
        <p:nvSpPr>
          <p:cNvPr id="24" name="AutoShape 6"/>
          <p:cNvSpPr>
            <a:spLocks noChangeArrowheads="1"/>
          </p:cNvSpPr>
          <p:nvPr/>
        </p:nvSpPr>
        <p:spPr bwMode="auto">
          <a:xfrm>
            <a:off x="990500" y="4941381"/>
            <a:ext cx="1160517" cy="440407"/>
          </a:xfrm>
          <a:prstGeom prst="wedgeRectCallout">
            <a:avLst>
              <a:gd name="adj1" fmla="val 36802"/>
              <a:gd name="adj2" fmla="val -124201"/>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a:solidFill>
                  <a:srgbClr val="000000"/>
                </a:solidFill>
              </a:rPr>
              <a:t>Recessions:</a:t>
            </a:r>
          </a:p>
          <a:p>
            <a:pPr algn="ctr"/>
            <a:r>
              <a:rPr lang="en-US" sz="1200" b="1" dirty="0">
                <a:solidFill>
                  <a:srgbClr val="000000"/>
                </a:solidFill>
              </a:rPr>
              <a:t>1982: 1.1% </a:t>
            </a:r>
            <a:endParaRPr lang="en-US" sz="1000" dirty="0">
              <a:solidFill>
                <a:srgbClr val="000000"/>
              </a:solidFill>
            </a:endParaRPr>
          </a:p>
        </p:txBody>
      </p:sp>
      <p:sp>
        <p:nvSpPr>
          <p:cNvPr id="32" name="AutoShape 6"/>
          <p:cNvSpPr>
            <a:spLocks noChangeArrowheads="1"/>
          </p:cNvSpPr>
          <p:nvPr/>
        </p:nvSpPr>
        <p:spPr bwMode="blackWhite">
          <a:xfrm>
            <a:off x="4397829" y="1155700"/>
            <a:ext cx="2774302" cy="739990"/>
          </a:xfrm>
          <a:prstGeom prst="wedgeRectCallout">
            <a:avLst>
              <a:gd name="adj1" fmla="val 35171"/>
              <a:gd name="adj2" fmla="val 10866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a:solidFill>
                  <a:schemeClr val="bg1"/>
                </a:solidFill>
                <a:cs typeface="+mn-cs"/>
              </a:rPr>
              <a:t>Commercial lines is prone to more cyclical volatility that personal lines.  Recently, growth has stabilized in the 4% to 5% range.</a:t>
            </a:r>
          </a:p>
        </p:txBody>
      </p:sp>
      <p:sp>
        <p:nvSpPr>
          <p:cNvPr id="26" name="AutoShape 6"/>
          <p:cNvSpPr>
            <a:spLocks noChangeArrowheads="1"/>
          </p:cNvSpPr>
          <p:nvPr/>
        </p:nvSpPr>
        <p:spPr bwMode="blackWhite">
          <a:xfrm>
            <a:off x="4644060" y="3006739"/>
            <a:ext cx="1001490" cy="590645"/>
          </a:xfrm>
          <a:prstGeom prst="wedgeRectCallout">
            <a:avLst>
              <a:gd name="adj1" fmla="val 824"/>
              <a:gd name="adj2" fmla="val 1016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a:solidFill>
                  <a:schemeClr val="bg1"/>
                </a:solidFill>
                <a:cs typeface="+mn-cs"/>
              </a:rPr>
              <a:t>1988-2000: Period of inter-cycle stability</a:t>
            </a:r>
          </a:p>
        </p:txBody>
      </p:sp>
      <p:sp>
        <p:nvSpPr>
          <p:cNvPr id="34" name="AutoShape 6"/>
          <p:cNvSpPr>
            <a:spLocks noChangeArrowheads="1"/>
          </p:cNvSpPr>
          <p:nvPr/>
        </p:nvSpPr>
        <p:spPr bwMode="blackWhite">
          <a:xfrm>
            <a:off x="7856497" y="4457239"/>
            <a:ext cx="922303" cy="1118970"/>
          </a:xfrm>
          <a:prstGeom prst="wedgeRectCallout">
            <a:avLst>
              <a:gd name="adj1" fmla="val -7674"/>
              <a:gd name="adj2" fmla="val -6414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a:solidFill>
                  <a:schemeClr val="bg1"/>
                </a:solidFill>
                <a:cs typeface="+mn-cs"/>
              </a:rPr>
              <a:t>2010-20XX? Post-recession period of stable growth?</a:t>
            </a:r>
          </a:p>
        </p:txBody>
      </p:sp>
      <p:sp>
        <p:nvSpPr>
          <p:cNvPr id="19" name="Rectangle 4"/>
          <p:cNvSpPr>
            <a:spLocks noChangeArrowheads="1"/>
          </p:cNvSpPr>
          <p:nvPr/>
        </p:nvSpPr>
        <p:spPr bwMode="auto">
          <a:xfrm>
            <a:off x="78807" y="6336889"/>
            <a:ext cx="8249055" cy="43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a:solidFill>
                  <a:srgbClr val="000000"/>
                </a:solidFill>
              </a:rPr>
              <a:t>Note: Data include state funds beginning in 1998.</a:t>
            </a:r>
          </a:p>
          <a:p>
            <a:r>
              <a:rPr lang="en-US" sz="1100" dirty="0">
                <a:solidFill>
                  <a:srgbClr val="000000"/>
                </a:solidFill>
              </a:rPr>
              <a:t>Source:  A.M. Best; Insurance Information Institute.</a:t>
            </a:r>
          </a:p>
        </p:txBody>
      </p:sp>
      <p:sp>
        <p:nvSpPr>
          <p:cNvPr id="20" name="AutoShape 12"/>
          <p:cNvSpPr>
            <a:spLocks noChangeArrowheads="1"/>
          </p:cNvSpPr>
          <p:nvPr/>
        </p:nvSpPr>
        <p:spPr bwMode="auto">
          <a:xfrm>
            <a:off x="3232164" y="3087328"/>
            <a:ext cx="1299912" cy="610348"/>
          </a:xfrm>
          <a:prstGeom prst="wedgeRectCallout">
            <a:avLst>
              <a:gd name="adj1" fmla="val 33020"/>
              <a:gd name="adj2" fmla="val 77697"/>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a:solidFill>
                  <a:srgbClr val="000000"/>
                </a:solidFill>
              </a:rPr>
              <a:t>Post-Hurricane Andrew Bump:</a:t>
            </a:r>
          </a:p>
          <a:p>
            <a:pPr algn="ctr"/>
            <a:r>
              <a:rPr lang="en-US" sz="1200" b="1" dirty="0">
                <a:solidFill>
                  <a:srgbClr val="000000"/>
                </a:solidFill>
              </a:rPr>
              <a:t>1993: 6.3%</a:t>
            </a:r>
            <a:endParaRPr lang="en-US" sz="1000" dirty="0">
              <a:solidFill>
                <a:srgbClr val="000000"/>
              </a:solidFill>
            </a:endParaRPr>
          </a:p>
        </p:txBody>
      </p:sp>
      <p:sp>
        <p:nvSpPr>
          <p:cNvPr id="22" name="AutoShape 13"/>
          <p:cNvSpPr>
            <a:spLocks noChangeArrowheads="1"/>
          </p:cNvSpPr>
          <p:nvPr/>
        </p:nvSpPr>
        <p:spPr bwMode="auto">
          <a:xfrm>
            <a:off x="6743311" y="3087328"/>
            <a:ext cx="1113186" cy="633556"/>
          </a:xfrm>
          <a:prstGeom prst="wedgeRectCallout">
            <a:avLst>
              <a:gd name="adj1" fmla="val -35204"/>
              <a:gd name="adj2" fmla="val 66351"/>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a:solidFill>
                  <a:srgbClr val="000000"/>
                </a:solidFill>
              </a:rPr>
              <a:t>Post Katrina Bump:</a:t>
            </a:r>
          </a:p>
          <a:p>
            <a:pPr algn="ctr"/>
            <a:r>
              <a:rPr lang="en-US" sz="1200" b="1" dirty="0">
                <a:solidFill>
                  <a:srgbClr val="000000"/>
                </a:solidFill>
              </a:rPr>
              <a:t>2006: 7.7%</a:t>
            </a:r>
            <a:endParaRPr lang="en-US" sz="1000" dirty="0">
              <a:solidFill>
                <a:srgbClr val="000000"/>
              </a:solidFill>
            </a:endParaRPr>
          </a:p>
        </p:txBody>
      </p:sp>
    </p:spTree>
    <p:custDataLst>
      <p:tags r:id="rId2"/>
    </p:custDataLst>
    <p:extLst>
      <p:ext uri="{BB962C8B-B14F-4D97-AF65-F5344CB8AC3E}">
        <p14:creationId xmlns:p14="http://schemas.microsoft.com/office/powerpoint/2010/main" val="1057858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26"/>
                                        </p:tgtEl>
                                        <p:attrNameLst>
                                          <p:attrName>style.visibility</p:attrName>
                                        </p:attrNameLst>
                                      </p:cBhvr>
                                      <p:to>
                                        <p:strVal val="visible"/>
                                      </p:to>
                                    </p:set>
                                    <p:animEffect transition="in" filter="wipe(right)">
                                      <p:cBhvr>
                                        <p:cTn id="11" dur="500"/>
                                        <p:tgtEl>
                                          <p:spTgt spid="26"/>
                                        </p:tgtEl>
                                      </p:cBhvr>
                                    </p:animEffect>
                                  </p:childTnLst>
                                </p:cTn>
                              </p:par>
                            </p:childTnLst>
                          </p:cTn>
                        </p:par>
                        <p:par>
                          <p:cTn id="12" fill="hold">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34"/>
                                        </p:tgtEl>
                                        <p:attrNameLst>
                                          <p:attrName>style.visibility</p:attrName>
                                        </p:attrNameLst>
                                      </p:cBhvr>
                                      <p:to>
                                        <p:strVal val="visible"/>
                                      </p:to>
                                    </p:set>
                                    <p:animEffect transition="in" filter="wipe(right)">
                                      <p:cBhvr>
                                        <p:cTn id="1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6"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chemeClr val="bg1"/>
                </a:solidFill>
              </a:rPr>
              <a:t>12/01/09 - 9pm</a:t>
            </a:r>
          </a:p>
        </p:txBody>
      </p:sp>
      <p:sp>
        <p:nvSpPr>
          <p:cNvPr id="58371"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chemeClr val="bg1"/>
                </a:solidFill>
              </a:rPr>
              <a:t>eSlide – P6466 – The Financial Crisis and the Future of the P/C</a:t>
            </a:r>
          </a:p>
        </p:txBody>
      </p:sp>
      <p:sp>
        <p:nvSpPr>
          <p:cNvPr id="5837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A55D3EE-FCDE-48E0-A014-CB608766439D}" type="slidenum">
              <a:rPr lang="en-US" altLang="en-US" smtClean="0"/>
              <a:pPr/>
              <a:t>17</a:t>
            </a:fld>
            <a:endParaRPr lang="en-US" altLang="en-US"/>
          </a:p>
        </p:txBody>
      </p:sp>
      <p:sp>
        <p:nvSpPr>
          <p:cNvPr id="58373" name="Rectangle 2"/>
          <p:cNvSpPr>
            <a:spLocks noGrp="1" noChangeArrowheads="1"/>
          </p:cNvSpPr>
          <p:nvPr>
            <p:ph type="title"/>
          </p:nvPr>
        </p:nvSpPr>
        <p:spPr/>
        <p:txBody>
          <a:bodyPr/>
          <a:lstStyle/>
          <a:p>
            <a:r>
              <a:rPr lang="en-US" altLang="en-US" sz="2400" dirty="0">
                <a:latin typeface="Arial" panose="020B0604020202020204" pitchFamily="34" charset="0"/>
              </a:rPr>
              <a:t>U.S. INSURANCE MERGERS AND ACQUISITIONS,</a:t>
            </a:r>
            <a:br>
              <a:rPr lang="en-US" altLang="en-US" sz="2400" dirty="0">
                <a:latin typeface="Arial" panose="020B0604020202020204" pitchFamily="34" charset="0"/>
              </a:rPr>
            </a:br>
            <a:r>
              <a:rPr lang="en-US" altLang="en-US" sz="2400" dirty="0">
                <a:latin typeface="Arial" panose="020B0604020202020204" pitchFamily="34" charset="0"/>
              </a:rPr>
              <a:t>P/C SECTOR, 1994-2015 (1)</a:t>
            </a:r>
          </a:p>
        </p:txBody>
      </p:sp>
      <p:graphicFrame>
        <p:nvGraphicFramePr>
          <p:cNvPr id="58374" name="Object 3"/>
          <p:cNvGraphicFramePr>
            <a:graphicFrameLocks noGrp="1"/>
          </p:cNvGraphicFramePr>
          <p:nvPr>
            <p:ph type="chart" idx="4294967295"/>
            <p:extLst/>
          </p:nvPr>
        </p:nvGraphicFramePr>
        <p:xfrm>
          <a:off x="301625" y="1635125"/>
          <a:ext cx="8534400" cy="4513263"/>
        </p:xfrm>
        <a:graphic>
          <a:graphicData uri="http://schemas.openxmlformats.org/presentationml/2006/ole">
            <mc:AlternateContent xmlns:mc="http://schemas.openxmlformats.org/markup-compatibility/2006">
              <mc:Choice xmlns:v="urn:schemas-microsoft-com:vml" Requires="v">
                <p:oleObj spid="_x0000_s28648457" name="Chart" r:id="rId4" imgW="8591407" imgH="4543321" progId="MSGraph.Chart.8">
                  <p:embed followColorScheme="full"/>
                </p:oleObj>
              </mc:Choice>
              <mc:Fallback>
                <p:oleObj name="Chart" r:id="rId4" imgW="8591407" imgH="4543321" progId="MSGraph.Chart.8">
                  <p:embed followColorScheme="full"/>
                  <p:pic>
                    <p:nvPicPr>
                      <p:cNvPr id="58374" name="Object 3"/>
                      <p:cNvPicPr>
                        <a:picLocks noGrp="1" noChangeArrowheads="1"/>
                      </p:cNvPicPr>
                      <p:nvPr/>
                    </p:nvPicPr>
                    <p:blipFill>
                      <a:blip r:embed="rId5"/>
                      <a:srcRect/>
                      <a:stretch>
                        <a:fillRect/>
                      </a:stretch>
                    </p:blipFill>
                    <p:spPr bwMode="gray">
                      <a:xfrm>
                        <a:off x="301625" y="1635125"/>
                        <a:ext cx="8534400" cy="451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8375" name="Rectangle 4"/>
          <p:cNvSpPr>
            <a:spLocks noChangeArrowheads="1"/>
          </p:cNvSpPr>
          <p:nvPr/>
        </p:nvSpPr>
        <p:spPr bwMode="black">
          <a:xfrm>
            <a:off x="307975" y="1266824"/>
            <a:ext cx="85344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defRPr>
            </a:lvl1pPr>
            <a:lvl2pPr marL="742950" indent="-285750" defTabSz="114300">
              <a:defRPr>
                <a:solidFill>
                  <a:schemeClr val="tx1"/>
                </a:solidFill>
                <a:latin typeface="Arial" panose="020B0604020202020204" pitchFamily="34" charset="0"/>
              </a:defRPr>
            </a:lvl2pPr>
            <a:lvl3pPr marL="1143000" indent="-228600" defTabSz="114300">
              <a:defRPr>
                <a:solidFill>
                  <a:schemeClr val="tx1"/>
                </a:solidFill>
                <a:latin typeface="Arial" panose="020B0604020202020204" pitchFamily="34" charset="0"/>
              </a:defRPr>
            </a:lvl3pPr>
            <a:lvl4pPr marL="1600200" indent="-228600" defTabSz="114300">
              <a:defRPr>
                <a:solidFill>
                  <a:schemeClr val="tx1"/>
                </a:solidFill>
                <a:latin typeface="Arial" panose="020B0604020202020204" pitchFamily="34" charset="0"/>
              </a:defRPr>
            </a:lvl4pPr>
            <a:lvl5pPr marL="2057400" indent="-228600" defTabSz="114300">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en-US" altLang="en-US" sz="1600" b="1">
                <a:solidFill>
                  <a:srgbClr val="225A7A"/>
                </a:solidFill>
              </a:rPr>
              <a:t>($ Millions)</a:t>
            </a:r>
          </a:p>
        </p:txBody>
      </p:sp>
      <p:sp>
        <p:nvSpPr>
          <p:cNvPr id="58376" name="Rectangle 5"/>
          <p:cNvSpPr>
            <a:spLocks noChangeArrowheads="1"/>
          </p:cNvSpPr>
          <p:nvPr/>
        </p:nvSpPr>
        <p:spPr bwMode="auto">
          <a:xfrm>
            <a:off x="0" y="6203950"/>
            <a:ext cx="75692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a:t>(1) Includes transactions where a U.S. company was the acquirer and/or the target.</a:t>
            </a:r>
          </a:p>
          <a:p>
            <a:pPr>
              <a:lnSpc>
                <a:spcPct val="85000"/>
              </a:lnSpc>
              <a:spcBef>
                <a:spcPct val="25000"/>
              </a:spcBef>
              <a:buClr>
                <a:schemeClr val="accent2"/>
              </a:buClr>
              <a:buFont typeface="Wingdings" panose="05000000000000000000" pitchFamily="2" charset="2"/>
              <a:buNone/>
            </a:pPr>
            <a:endParaRPr lang="en-US" altLang="en-US" sz="1100" dirty="0"/>
          </a:p>
          <a:p>
            <a:pPr>
              <a:lnSpc>
                <a:spcPct val="85000"/>
              </a:lnSpc>
              <a:spcBef>
                <a:spcPct val="25000"/>
              </a:spcBef>
              <a:buClr>
                <a:schemeClr val="accent2"/>
              </a:buClr>
              <a:buFont typeface="Wingdings" panose="05000000000000000000" pitchFamily="2" charset="2"/>
              <a:buNone/>
            </a:pPr>
            <a:r>
              <a:rPr lang="en-US" altLang="en-US" sz="1100" dirty="0"/>
              <a:t>Source: Conning proprietary database.</a:t>
            </a:r>
          </a:p>
        </p:txBody>
      </p:sp>
      <p:sp>
        <p:nvSpPr>
          <p:cNvPr id="1989639" name="AutoShape 7"/>
          <p:cNvSpPr>
            <a:spLocks noChangeArrowheads="1"/>
          </p:cNvSpPr>
          <p:nvPr/>
        </p:nvSpPr>
        <p:spPr bwMode="blackWhite">
          <a:xfrm>
            <a:off x="5312416" y="1211034"/>
            <a:ext cx="1993599" cy="1333024"/>
          </a:xfrm>
          <a:prstGeom prst="wedgeRectCallout">
            <a:avLst>
              <a:gd name="adj1" fmla="val 67370"/>
              <a:gd name="adj2" fmla="val 11956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600" b="1" dirty="0">
                <a:solidFill>
                  <a:schemeClr val="bg1"/>
                </a:solidFill>
                <a:latin typeface="Arial" panose="020B0604020202020204" pitchFamily="34" charset="0"/>
                <a:cs typeface="Arial" panose="020B0604020202020204" pitchFamily="34" charset="0"/>
              </a:rPr>
              <a:t>M&amp;A activity in the P/C sector in 2015 totaled $39.6B, its highest level since 2000</a:t>
            </a:r>
          </a:p>
        </p:txBody>
      </p:sp>
    </p:spTree>
    <p:extLst>
      <p:ext uri="{BB962C8B-B14F-4D97-AF65-F5344CB8AC3E}">
        <p14:creationId xmlns:p14="http://schemas.microsoft.com/office/powerpoint/2010/main" val="82802395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403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403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A0EDE5-C6F2-4AEF-B6BB-DBAE530E4B45}" type="slidenum">
              <a:rPr lang="en-US" sz="900"/>
              <a:pPr algn="r" eaLnBrk="0" hangingPunct="0">
                <a:lnSpc>
                  <a:spcPct val="85000"/>
                </a:lnSpc>
                <a:spcBef>
                  <a:spcPct val="20000"/>
                </a:spcBef>
              </a:pPr>
              <a:t>18</a:t>
            </a:fld>
            <a:endParaRPr lang="en-US" sz="900"/>
          </a:p>
        </p:txBody>
      </p:sp>
      <p:sp>
        <p:nvSpPr>
          <p:cNvPr id="437250" name="Rectangle 2"/>
          <p:cNvSpPr>
            <a:spLocks noGrp="1" noChangeArrowheads="1"/>
          </p:cNvSpPr>
          <p:nvPr>
            <p:ph type="title" idx="4294967295"/>
          </p:nvPr>
        </p:nvSpPr>
        <p:spPr>
          <a:xfrm>
            <a:off x="136477" y="323850"/>
            <a:ext cx="8001000" cy="581025"/>
          </a:xfrm>
        </p:spPr>
        <p:txBody>
          <a:bodyPr lIns="92075" tIns="46038" rIns="92075" bIns="46038" anchor="b"/>
          <a:lstStyle/>
          <a:p>
            <a:pPr>
              <a:lnSpc>
                <a:spcPct val="85000"/>
              </a:lnSpc>
            </a:pPr>
            <a:r>
              <a:rPr lang="en-US" dirty="0"/>
              <a:t>Non-Life Insurance: Global Real (Inflation Adjusted) Premium Growth, 2015</a:t>
            </a:r>
            <a:endParaRPr lang="en-US" dirty="0">
              <a:solidFill>
                <a:srgbClr val="28688C"/>
              </a:solidFill>
            </a:endParaRPr>
          </a:p>
        </p:txBody>
      </p:sp>
      <p:sp>
        <p:nvSpPr>
          <p:cNvPr id="4403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Swiss Re, </a:t>
            </a:r>
            <a:r>
              <a:rPr lang="en-US" sz="1100" i="1" dirty="0"/>
              <a:t>sigma</a:t>
            </a:r>
            <a:r>
              <a:rPr lang="en-US" sz="1100" dirty="0"/>
              <a:t>, No. 3/2016.</a:t>
            </a:r>
          </a:p>
        </p:txBody>
      </p:sp>
      <p:graphicFrame>
        <p:nvGraphicFramePr>
          <p:cNvPr id="10" name="Table 9"/>
          <p:cNvGraphicFramePr>
            <a:graphicFrameLocks noGrp="1"/>
          </p:cNvGraphicFramePr>
          <p:nvPr>
            <p:extLst/>
          </p:nvPr>
        </p:nvGraphicFramePr>
        <p:xfrm>
          <a:off x="1214290" y="5020678"/>
          <a:ext cx="6096000" cy="148336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r>
                        <a:rPr lang="en-US" dirty="0">
                          <a:solidFill>
                            <a:schemeClr val="tx1"/>
                          </a:solidFill>
                        </a:rPr>
                        <a:t>Market</a:t>
                      </a:r>
                    </a:p>
                  </a:txBody>
                  <a:tcPr/>
                </a:tc>
                <a:tc>
                  <a:txBody>
                    <a:bodyPr/>
                    <a:lstStyle/>
                    <a:p>
                      <a:pPr algn="ctr"/>
                      <a:r>
                        <a:rPr lang="en-US" dirty="0"/>
                        <a:t>Life</a:t>
                      </a:r>
                    </a:p>
                  </a:txBody>
                  <a:tcPr/>
                </a:tc>
                <a:tc>
                  <a:txBody>
                    <a:bodyPr/>
                    <a:lstStyle/>
                    <a:p>
                      <a:pPr algn="ctr"/>
                      <a:r>
                        <a:rPr lang="en-US" b="1" dirty="0">
                          <a:solidFill>
                            <a:srgbClr val="FF0000"/>
                          </a:solidFill>
                        </a:rPr>
                        <a:t>Non-Life</a:t>
                      </a:r>
                    </a:p>
                  </a:txBody>
                  <a:tcPr>
                    <a:solidFill>
                      <a:srgbClr val="FFFF00"/>
                    </a:solidFill>
                  </a:tcPr>
                </a:tc>
                <a:tc>
                  <a:txBody>
                    <a:bodyPr/>
                    <a:lstStyle/>
                    <a:p>
                      <a:pPr algn="ctr"/>
                      <a:r>
                        <a:rPr lang="en-US" dirty="0"/>
                        <a:t>Total</a:t>
                      </a:r>
                    </a:p>
                  </a:txBody>
                  <a:tcPr/>
                </a:tc>
                <a:extLst>
                  <a:ext uri="{0D108BD9-81ED-4DB2-BD59-A6C34878D82A}">
                    <a16:rowId xmlns:a16="http://schemas.microsoft.com/office/drawing/2014/main" val="10000"/>
                  </a:ext>
                </a:extLst>
              </a:tr>
              <a:tr h="370840">
                <a:tc>
                  <a:txBody>
                    <a:bodyPr/>
                    <a:lstStyle/>
                    <a:p>
                      <a:r>
                        <a:rPr lang="en-US" b="1" dirty="0"/>
                        <a:t>Advanced</a:t>
                      </a:r>
                    </a:p>
                  </a:txBody>
                  <a:tcPr/>
                </a:tc>
                <a:tc>
                  <a:txBody>
                    <a:bodyPr/>
                    <a:lstStyle/>
                    <a:p>
                      <a:pPr algn="ctr"/>
                      <a:r>
                        <a:rPr lang="en-US" dirty="0"/>
                        <a:t>2.5</a:t>
                      </a:r>
                    </a:p>
                  </a:txBody>
                  <a:tcPr/>
                </a:tc>
                <a:tc>
                  <a:txBody>
                    <a:bodyPr/>
                    <a:lstStyle/>
                    <a:p>
                      <a:pPr algn="ctr"/>
                      <a:r>
                        <a:rPr lang="en-US" b="1" dirty="0">
                          <a:solidFill>
                            <a:srgbClr val="FF0000"/>
                          </a:solidFill>
                        </a:rPr>
                        <a:t>2.6</a:t>
                      </a:r>
                    </a:p>
                  </a:txBody>
                  <a:tcPr>
                    <a:solidFill>
                      <a:srgbClr val="FFFF00"/>
                    </a:solidFill>
                  </a:tcPr>
                </a:tc>
                <a:tc>
                  <a:txBody>
                    <a:bodyPr/>
                    <a:lstStyle/>
                    <a:p>
                      <a:pPr algn="ctr"/>
                      <a:r>
                        <a:rPr lang="en-US" dirty="0"/>
                        <a:t>2.5</a:t>
                      </a:r>
                    </a:p>
                  </a:txBody>
                  <a:tcPr/>
                </a:tc>
                <a:extLst>
                  <a:ext uri="{0D108BD9-81ED-4DB2-BD59-A6C34878D82A}">
                    <a16:rowId xmlns:a16="http://schemas.microsoft.com/office/drawing/2014/main" val="10001"/>
                  </a:ext>
                </a:extLst>
              </a:tr>
              <a:tr h="370840">
                <a:tc>
                  <a:txBody>
                    <a:bodyPr/>
                    <a:lstStyle/>
                    <a:p>
                      <a:r>
                        <a:rPr lang="en-US" b="1" dirty="0"/>
                        <a:t>Emerging</a:t>
                      </a:r>
                    </a:p>
                  </a:txBody>
                  <a:tcPr/>
                </a:tc>
                <a:tc>
                  <a:txBody>
                    <a:bodyPr/>
                    <a:lstStyle/>
                    <a:p>
                      <a:pPr algn="ctr"/>
                      <a:r>
                        <a:rPr lang="en-US" dirty="0"/>
                        <a:t>12.0</a:t>
                      </a:r>
                    </a:p>
                  </a:txBody>
                  <a:tcPr/>
                </a:tc>
                <a:tc>
                  <a:txBody>
                    <a:bodyPr/>
                    <a:lstStyle/>
                    <a:p>
                      <a:pPr algn="ctr"/>
                      <a:r>
                        <a:rPr lang="en-US" b="1" dirty="0">
                          <a:solidFill>
                            <a:srgbClr val="FF0000"/>
                          </a:solidFill>
                        </a:rPr>
                        <a:t>7.8</a:t>
                      </a:r>
                    </a:p>
                  </a:txBody>
                  <a:tcPr>
                    <a:solidFill>
                      <a:srgbClr val="FFFF00"/>
                    </a:solidFill>
                  </a:tcPr>
                </a:tc>
                <a:tc>
                  <a:txBody>
                    <a:bodyPr/>
                    <a:lstStyle/>
                    <a:p>
                      <a:pPr algn="ctr"/>
                      <a:r>
                        <a:rPr lang="en-US" dirty="0"/>
                        <a:t>9.8</a:t>
                      </a:r>
                    </a:p>
                  </a:txBody>
                  <a:tcPr/>
                </a:tc>
                <a:extLst>
                  <a:ext uri="{0D108BD9-81ED-4DB2-BD59-A6C34878D82A}">
                    <a16:rowId xmlns:a16="http://schemas.microsoft.com/office/drawing/2014/main" val="10002"/>
                  </a:ext>
                </a:extLst>
              </a:tr>
              <a:tr h="370840">
                <a:tc>
                  <a:txBody>
                    <a:bodyPr/>
                    <a:lstStyle/>
                    <a:p>
                      <a:r>
                        <a:rPr lang="en-US" b="1" dirty="0"/>
                        <a:t>World</a:t>
                      </a:r>
                    </a:p>
                  </a:txBody>
                  <a:tcPr/>
                </a:tc>
                <a:tc>
                  <a:txBody>
                    <a:bodyPr/>
                    <a:lstStyle/>
                    <a:p>
                      <a:pPr algn="ctr"/>
                      <a:r>
                        <a:rPr lang="en-US" dirty="0"/>
                        <a:t>4.0</a:t>
                      </a:r>
                    </a:p>
                  </a:txBody>
                  <a:tcPr/>
                </a:tc>
                <a:tc>
                  <a:txBody>
                    <a:bodyPr/>
                    <a:lstStyle/>
                    <a:p>
                      <a:pPr algn="ctr"/>
                      <a:r>
                        <a:rPr lang="en-US" b="1" dirty="0">
                          <a:solidFill>
                            <a:srgbClr val="FF0000"/>
                          </a:solidFill>
                        </a:rPr>
                        <a:t>3.6</a:t>
                      </a:r>
                    </a:p>
                  </a:txBody>
                  <a:tcPr>
                    <a:solidFill>
                      <a:srgbClr val="FFFF00"/>
                    </a:solidFill>
                  </a:tcPr>
                </a:tc>
                <a:tc>
                  <a:txBody>
                    <a:bodyPr/>
                    <a:lstStyle/>
                    <a:p>
                      <a:pPr algn="ctr"/>
                      <a:r>
                        <a:rPr lang="en-US" dirty="0"/>
                        <a:t>3.8</a:t>
                      </a:r>
                    </a:p>
                  </a:txBody>
                  <a:tcPr/>
                </a:tc>
                <a:extLst>
                  <a:ext uri="{0D108BD9-81ED-4DB2-BD59-A6C34878D82A}">
                    <a16:rowId xmlns:a16="http://schemas.microsoft.com/office/drawing/2014/main" val="10003"/>
                  </a:ext>
                </a:extLst>
              </a:tr>
            </a:tbl>
          </a:graphicData>
        </a:graphic>
      </p:graphicFrame>
      <p:pic>
        <p:nvPicPr>
          <p:cNvPr id="2" name="Picture 1"/>
          <p:cNvPicPr>
            <a:picLocks noChangeAspect="1"/>
          </p:cNvPicPr>
          <p:nvPr/>
        </p:nvPicPr>
        <p:blipFill>
          <a:blip r:embed="rId3"/>
          <a:stretch>
            <a:fillRect/>
          </a:stretch>
        </p:blipFill>
        <p:spPr>
          <a:xfrm>
            <a:off x="914466" y="1201101"/>
            <a:ext cx="7477125" cy="3819578"/>
          </a:xfrm>
          <a:prstGeom prst="rect">
            <a:avLst/>
          </a:prstGeom>
        </p:spPr>
      </p:pic>
      <p:sp>
        <p:nvSpPr>
          <p:cNvPr id="11" name="AutoShape 14"/>
          <p:cNvSpPr>
            <a:spLocks noChangeArrowheads="1"/>
          </p:cNvSpPr>
          <p:nvPr/>
        </p:nvSpPr>
        <p:spPr bwMode="blackWhite">
          <a:xfrm>
            <a:off x="85725" y="1114378"/>
            <a:ext cx="1657483" cy="1752541"/>
          </a:xfrm>
          <a:prstGeom prst="wedgeRectCallout">
            <a:avLst>
              <a:gd name="adj1" fmla="val 106027"/>
              <a:gd name="adj2" fmla="val 48288"/>
            </a:avLst>
          </a:prstGeom>
          <a:gradFill rotWithShape="1">
            <a:gsLst>
              <a:gs pos="0">
                <a:schemeClr val="accent1">
                  <a:alpha val="50000"/>
                </a:schemeClr>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Real non-life premium growth was stronger in the US in 2015 than in most of Europe</a:t>
            </a:r>
          </a:p>
        </p:txBody>
      </p:sp>
    </p:spTree>
    <p:extLst>
      <p:ext uri="{BB962C8B-B14F-4D97-AF65-F5344CB8AC3E}">
        <p14:creationId xmlns:p14="http://schemas.microsoft.com/office/powerpoint/2010/main" val="244895976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2" presetClass="entr" presetSubtype="4"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71"/>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a:solidFill>
                  <a:schemeClr val="bg1"/>
                </a:solidFill>
              </a:rPr>
              <a:t>INVESTMENTS: </a:t>
            </a:r>
            <a:br>
              <a:rPr lang="en-US" sz="3800" dirty="0">
                <a:solidFill>
                  <a:schemeClr val="bg1"/>
                </a:solidFill>
              </a:rPr>
            </a:br>
            <a:r>
              <a:rPr lang="en-US" sz="3800" dirty="0">
                <a:solidFill>
                  <a:schemeClr val="bg1"/>
                </a:solidFill>
              </a:rPr>
              <a:t>THE NEW REALITY</a:t>
            </a:r>
          </a:p>
        </p:txBody>
      </p:sp>
      <p:sp>
        <p:nvSpPr>
          <p:cNvPr id="143363" name="Rectangle 3"/>
          <p:cNvSpPr>
            <a:spLocks noChangeArrowheads="1"/>
          </p:cNvSpPr>
          <p:nvPr/>
        </p:nvSpPr>
        <p:spPr bwMode="auto">
          <a:xfrm>
            <a:off x="0" y="6556379"/>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19</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9"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7" y="4005665"/>
            <a:ext cx="8450825" cy="2462213"/>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pPr>
            <a:r>
              <a:rPr lang="en-US" sz="4000" b="1" dirty="0">
                <a:solidFill>
                  <a:srgbClr val="225A7A"/>
                </a:solidFill>
              </a:rPr>
              <a:t>Investment Performance is a Key Driver of Profitability</a:t>
            </a:r>
          </a:p>
          <a:p>
            <a:pPr marL="292100" indent="-292100" algn="ctr" eaLnBrk="0" hangingPunct="0">
              <a:lnSpc>
                <a:spcPct val="90000"/>
              </a:lnSpc>
              <a:spcBef>
                <a:spcPct val="25000"/>
              </a:spcBef>
              <a:buClr>
                <a:schemeClr val="accent2"/>
              </a:buClr>
            </a:pPr>
            <a:r>
              <a:rPr lang="en-US" sz="4000" b="1" dirty="0">
                <a:solidFill>
                  <a:srgbClr val="225A7A"/>
                </a:solidFill>
              </a:rPr>
              <a:t> </a:t>
            </a:r>
            <a:r>
              <a:rPr lang="en-US" sz="4000" b="1" i="1" dirty="0">
                <a:solidFill>
                  <a:srgbClr val="225A7A"/>
                </a:solidFill>
              </a:rPr>
              <a:t>Depressed Yields Will Necessarily Influence Underwriting &amp; Pricing</a:t>
            </a:r>
          </a:p>
        </p:txBody>
      </p:sp>
      <p:sp>
        <p:nvSpPr>
          <p:cNvPr id="7" name="Date Placeholder 6"/>
          <p:cNvSpPr>
            <a:spLocks noGrp="1"/>
          </p:cNvSpPr>
          <p:nvPr>
            <p:ph type="dt" sz="half"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19</a:t>
            </a:fld>
            <a:endParaRPr lang="en-US"/>
          </a:p>
        </p:txBody>
      </p:sp>
    </p:spTree>
    <p:extLst>
      <p:ext uri="{BB962C8B-B14F-4D97-AF65-F5344CB8AC3E}">
        <p14:creationId xmlns:p14="http://schemas.microsoft.com/office/powerpoint/2010/main" val="50607352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2</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a:solidFill>
                  <a:srgbClr val="FFFFFF"/>
                </a:solidFill>
                <a:latin typeface="Arial" charset="0"/>
                <a:cs typeface="Arial" charset="0"/>
              </a:rPr>
              <a:t>P/C (Re)Insurance Industry Financial Overview</a:t>
            </a:r>
          </a:p>
        </p:txBody>
      </p:sp>
      <p:sp>
        <p:nvSpPr>
          <p:cNvPr id="2152456" name="Rectangle 8"/>
          <p:cNvSpPr>
            <a:spLocks noChangeArrowheads="1"/>
          </p:cNvSpPr>
          <p:nvPr/>
        </p:nvSpPr>
        <p:spPr bwMode="auto">
          <a:xfrm>
            <a:off x="189902" y="4067085"/>
            <a:ext cx="8754669" cy="1754326"/>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a:solidFill>
                  <a:srgbClr val="225A7A"/>
                </a:solidFill>
              </a:rPr>
              <a:t>The Past Few Years Have Been Very Similar and Reasonably</a:t>
            </a:r>
            <a:r>
              <a:rPr lang="en-US" sz="4000" b="1" dirty="0">
                <a:solidFill>
                  <a:srgbClr val="225A7A"/>
                </a:solidFill>
                <a:latin typeface="Arial" charset="0"/>
                <a:cs typeface="Arial" charset="0"/>
              </a:rPr>
              <a:t> Good</a:t>
            </a:r>
          </a:p>
        </p:txBody>
      </p:sp>
      <p:sp>
        <p:nvSpPr>
          <p:cNvPr id="7" name="Date Placeholder 6"/>
          <p:cNvSpPr>
            <a:spLocks noGrp="1"/>
          </p:cNvSpPr>
          <p:nvPr>
            <p:ph type="dt" sz="half"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a:t>
            </a:fld>
            <a:endParaRPr lang="en-US"/>
          </a:p>
        </p:txBody>
      </p:sp>
    </p:spTree>
    <p:extLst>
      <p:ext uri="{BB962C8B-B14F-4D97-AF65-F5344CB8AC3E}">
        <p14:creationId xmlns:p14="http://schemas.microsoft.com/office/powerpoint/2010/main" val="42622574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nvPr>
        </p:nvGraphicFramePr>
        <p:xfrm>
          <a:off x="-30163" y="1181575"/>
          <a:ext cx="8915401" cy="5889625"/>
        </p:xfrm>
        <a:graphic>
          <a:graphicData uri="http://schemas.openxmlformats.org/presentationml/2006/ole">
            <mc:AlternateContent xmlns:mc="http://schemas.openxmlformats.org/markup-compatibility/2006">
              <mc:Choice xmlns:v="urn:schemas-microsoft-com:vml" Requires="v">
                <p:oleObj spid="_x0000_s28638223" name="Chart" r:id="rId5" imgW="8267674" imgH="5524639" progId="MSGraph.Chart.8">
                  <p:embed followColorScheme="full"/>
                </p:oleObj>
              </mc:Choice>
              <mc:Fallback>
                <p:oleObj name="Chart" r:id="rId5" imgW="8267674" imgH="5524639" progId="MSGraph.Chart.8">
                  <p:embed followColorScheme="full"/>
                  <p:pic>
                    <p:nvPicPr>
                      <p:cNvPr id="16386" name="Object 2"/>
                      <p:cNvPicPr>
                        <a:picLocks noChangeAspect="1" noChangeArrowheads="1"/>
                      </p:cNvPicPr>
                      <p:nvPr/>
                    </p:nvPicPr>
                    <p:blipFill>
                      <a:blip r:embed="rId6"/>
                      <a:srcRect/>
                      <a:stretch>
                        <a:fillRect/>
                      </a:stretch>
                    </p:blipFill>
                    <p:spPr bwMode="auto">
                      <a:xfrm>
                        <a:off x="-30163" y="1181575"/>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8" name="Rectangle 4"/>
          <p:cNvSpPr>
            <a:spLocks noChangeArrowheads="1"/>
          </p:cNvSpPr>
          <p:nvPr/>
        </p:nvSpPr>
        <p:spPr bwMode="auto">
          <a:xfrm>
            <a:off x="244272" y="6154005"/>
            <a:ext cx="8640966"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sz="1100" dirty="0">
              <a:solidFill>
                <a:srgbClr val="000000"/>
              </a:solidFill>
            </a:endParaRPr>
          </a:p>
          <a:p>
            <a:r>
              <a:rPr lang="en-US" sz="1100" dirty="0">
                <a:solidFill>
                  <a:srgbClr val="000000"/>
                </a:solidFill>
              </a:rPr>
              <a:t>*Through Oct. 12 2016.</a:t>
            </a:r>
          </a:p>
          <a:p>
            <a:r>
              <a:rPr lang="en-US" sz="1100" dirty="0">
                <a:solidFill>
                  <a:srgbClr val="000000"/>
                </a:solidFill>
              </a:rPr>
              <a:t>Source:  NYU Stern School of Business: </a:t>
            </a:r>
            <a:r>
              <a:rPr lang="en-US" sz="1100" dirty="0">
                <a:solidFill>
                  <a:srgbClr val="000000"/>
                </a:solidFill>
                <a:hlinkClick r:id="rId7"/>
              </a:rPr>
              <a:t>http://pages.stern.nyu.edu/~adamodar/New_Home_Page/datafile/histretSP.html</a:t>
            </a:r>
            <a:r>
              <a:rPr lang="en-US" sz="1100" dirty="0">
                <a:solidFill>
                  <a:srgbClr val="000000"/>
                </a:solidFill>
              </a:rPr>
              <a:t>  Ins. Info. Inst.</a:t>
            </a:r>
          </a:p>
        </p:txBody>
      </p:sp>
      <p:sp>
        <p:nvSpPr>
          <p:cNvPr id="16401" name="AutoShape 18"/>
          <p:cNvSpPr>
            <a:spLocks noChangeArrowheads="1"/>
          </p:cNvSpPr>
          <p:nvPr/>
        </p:nvSpPr>
        <p:spPr bwMode="auto">
          <a:xfrm>
            <a:off x="5587960" y="4703352"/>
            <a:ext cx="1171418" cy="506782"/>
          </a:xfrm>
          <a:prstGeom prst="wedgeRectCallout">
            <a:avLst>
              <a:gd name="adj1" fmla="val 66134"/>
              <a:gd name="adj2" fmla="val -26633"/>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a:solidFill>
                  <a:srgbClr val="000000"/>
                </a:solidFill>
              </a:rPr>
              <a:t>Tech Bubble Implosion</a:t>
            </a:r>
            <a:endParaRPr lang="en-US" sz="1000" dirty="0">
              <a:solidFill>
                <a:srgbClr val="000000"/>
              </a:solidFill>
            </a:endParaRPr>
          </a:p>
        </p:txBody>
      </p:sp>
      <p:sp>
        <p:nvSpPr>
          <p:cNvPr id="16403" name="AutoShape 20"/>
          <p:cNvSpPr>
            <a:spLocks noChangeArrowheads="1"/>
          </p:cNvSpPr>
          <p:nvPr/>
        </p:nvSpPr>
        <p:spPr bwMode="auto">
          <a:xfrm>
            <a:off x="6290519" y="5345161"/>
            <a:ext cx="1078171" cy="405481"/>
          </a:xfrm>
          <a:prstGeom prst="wedgeRectCallout">
            <a:avLst>
              <a:gd name="adj1" fmla="val 71018"/>
              <a:gd name="adj2" fmla="val -45864"/>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a:solidFill>
                  <a:srgbClr val="000000"/>
                </a:solidFill>
              </a:rPr>
              <a:t>Financial Crisis</a:t>
            </a:r>
            <a:endParaRPr lang="en-US" sz="1000" dirty="0">
              <a:solidFill>
                <a:srgbClr val="000000"/>
              </a:solidFill>
            </a:endParaRPr>
          </a:p>
        </p:txBody>
      </p:sp>
      <p:sp>
        <p:nvSpPr>
          <p:cNvPr id="16408" name="Rectangle 7"/>
          <p:cNvSpPr>
            <a:spLocks noChangeArrowheads="1"/>
          </p:cNvSpPr>
          <p:nvPr/>
        </p:nvSpPr>
        <p:spPr bwMode="black">
          <a:xfrm>
            <a:off x="185738" y="1155700"/>
            <a:ext cx="1609146"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dirty="0">
                <a:solidFill>
                  <a:srgbClr val="225A7A"/>
                </a:solidFill>
              </a:rPr>
              <a:t>Annual Return</a:t>
            </a:r>
          </a:p>
        </p:txBody>
      </p:sp>
      <p:sp>
        <p:nvSpPr>
          <p:cNvPr id="16409" name="AutoShape 6"/>
          <p:cNvSpPr>
            <a:spLocks noChangeArrowheads="1"/>
          </p:cNvSpPr>
          <p:nvPr/>
        </p:nvSpPr>
        <p:spPr bwMode="auto">
          <a:xfrm>
            <a:off x="3499204" y="5380854"/>
            <a:ext cx="1202806" cy="275619"/>
          </a:xfrm>
          <a:prstGeom prst="wedgeRectCallout">
            <a:avLst>
              <a:gd name="adj1" fmla="val -31527"/>
              <a:gd name="adj2" fmla="val -164537"/>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a:solidFill>
                  <a:srgbClr val="000000"/>
                </a:solidFill>
              </a:rPr>
              <a:t>Energy Crisis</a:t>
            </a:r>
            <a:endParaRPr lang="en-US" sz="1000" dirty="0">
              <a:solidFill>
                <a:srgbClr val="000000"/>
              </a:solidFill>
            </a:endParaRPr>
          </a:p>
        </p:txBody>
      </p:sp>
      <p:sp>
        <p:nvSpPr>
          <p:cNvPr id="19" name="AutoShape 8"/>
          <p:cNvSpPr>
            <a:spLocks noChangeArrowheads="1"/>
          </p:cNvSpPr>
          <p:nvPr/>
        </p:nvSpPr>
        <p:spPr bwMode="blackWhite">
          <a:xfrm>
            <a:off x="7962212" y="4703352"/>
            <a:ext cx="772370" cy="542954"/>
          </a:xfrm>
          <a:prstGeom prst="wedgeRectCallout">
            <a:avLst>
              <a:gd name="adj1" fmla="val 30296"/>
              <a:gd name="adj2" fmla="val -17211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a:solidFill>
                  <a:srgbClr val="FFFFFF"/>
                </a:solidFill>
              </a:rPr>
              <a:t>2016*:</a:t>
            </a:r>
          </a:p>
          <a:p>
            <a:pPr algn="ctr">
              <a:lnSpc>
                <a:spcPct val="90000"/>
              </a:lnSpc>
              <a:spcBef>
                <a:spcPct val="50000"/>
              </a:spcBef>
              <a:buClr>
                <a:srgbClr val="FFFFFF"/>
              </a:buClr>
              <a:buFont typeface="Wingdings" pitchFamily="2" charset="2"/>
              <a:buNone/>
              <a:defRPr/>
            </a:pPr>
            <a:r>
              <a:rPr lang="en-US" sz="1200" b="1" dirty="0">
                <a:solidFill>
                  <a:srgbClr val="FFFFFF"/>
                </a:solidFill>
              </a:rPr>
              <a:t>+6.5%</a:t>
            </a:r>
          </a:p>
        </p:txBody>
      </p:sp>
      <p:sp>
        <p:nvSpPr>
          <p:cNvPr id="21" name="Rectangle 3"/>
          <p:cNvSpPr txBox="1">
            <a:spLocks noChangeArrowheads="1"/>
          </p:cNvSpPr>
          <p:nvPr/>
        </p:nvSpPr>
        <p:spPr bwMode="black">
          <a:xfrm>
            <a:off x="42356" y="-184830"/>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a:latin typeface="Arial" panose="020B0604020202020204" pitchFamily="34" charset="0"/>
              </a:rPr>
              <a:t>S&amp;P 500 Index Returns, 1950 – 2016*</a:t>
            </a:r>
          </a:p>
        </p:txBody>
      </p:sp>
      <p:sp>
        <p:nvSpPr>
          <p:cNvPr id="22" name="AutoShape 6"/>
          <p:cNvSpPr>
            <a:spLocks noChangeArrowheads="1"/>
          </p:cNvSpPr>
          <p:nvPr/>
        </p:nvSpPr>
        <p:spPr bwMode="auto">
          <a:xfrm>
            <a:off x="4147905" y="4502101"/>
            <a:ext cx="1365550" cy="309114"/>
          </a:xfrm>
          <a:prstGeom prst="wedgeRectCallout">
            <a:avLst>
              <a:gd name="adj1" fmla="val -44426"/>
              <a:gd name="adj2" fmla="val -130631"/>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a:solidFill>
                  <a:srgbClr val="000000"/>
                </a:solidFill>
              </a:rPr>
              <a:t>Fed Raises Rate</a:t>
            </a:r>
            <a:endParaRPr lang="en-US" sz="1000" dirty="0">
              <a:solidFill>
                <a:srgbClr val="000000"/>
              </a:solidFill>
            </a:endParaRPr>
          </a:p>
        </p:txBody>
      </p:sp>
      <p:sp>
        <p:nvSpPr>
          <p:cNvPr id="31" name="AutoShape 6"/>
          <p:cNvSpPr>
            <a:spLocks noChangeArrowheads="1"/>
          </p:cNvSpPr>
          <p:nvPr/>
        </p:nvSpPr>
        <p:spPr bwMode="blackWhite">
          <a:xfrm>
            <a:off x="2010785" y="1061665"/>
            <a:ext cx="6224585" cy="1119499"/>
          </a:xfrm>
          <a:prstGeom prst="wedgeRectCallout">
            <a:avLst>
              <a:gd name="adj1" fmla="val 45228"/>
              <a:gd name="adj2" fmla="val 9382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cs typeface="+mn-cs"/>
              </a:rPr>
              <a:t>Stock market is off to its worst start ever but volatility is endemic to stock markets—and may be increasing—but there is no persistent downward trend over long periods of time</a:t>
            </a:r>
          </a:p>
        </p:txBody>
      </p:sp>
    </p:spTree>
    <p:custDataLst>
      <p:tags r:id="rId2"/>
    </p:custDataLst>
    <p:extLst>
      <p:ext uri="{BB962C8B-B14F-4D97-AF65-F5344CB8AC3E}">
        <p14:creationId xmlns:p14="http://schemas.microsoft.com/office/powerpoint/2010/main" val="12208799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a:t>Property/Casualty Insurance Industry Investment Income: 2000–2016:Q2</a:t>
            </a:r>
            <a:r>
              <a:rPr lang="en-US" baseline="30000" dirty="0"/>
              <a:t>1</a:t>
            </a:r>
          </a:p>
        </p:txBody>
      </p:sp>
      <p:graphicFrame>
        <p:nvGraphicFramePr>
          <p:cNvPr id="58370" name="Object 3"/>
          <p:cNvGraphicFramePr>
            <a:graphicFrameLocks/>
          </p:cNvGraphicFramePr>
          <p:nvPr>
            <p:extLst/>
          </p:nvPr>
        </p:nvGraphicFramePr>
        <p:xfrm>
          <a:off x="225893" y="1518584"/>
          <a:ext cx="8451850" cy="3663950"/>
        </p:xfrm>
        <a:graphic>
          <a:graphicData uri="http://schemas.openxmlformats.org/presentationml/2006/ole">
            <mc:AlternateContent xmlns:mc="http://schemas.openxmlformats.org/markup-compatibility/2006">
              <mc:Choice xmlns:v="urn:schemas-microsoft-com:vml" Requires="v">
                <p:oleObj spid="_x0000_s28639247" name="Chart" r:id="rId4" imgW="8439111" imgH="3657600" progId="MSGraph.Chart.8">
                  <p:embed followColorScheme="full"/>
                </p:oleObj>
              </mc:Choice>
              <mc:Fallback>
                <p:oleObj name="Chart" r:id="rId4" imgW="8439111" imgH="3657600" progId="MSGraph.Chart.8">
                  <p:embed followColorScheme="full"/>
                  <p:pic>
                    <p:nvPicPr>
                      <p:cNvPr id="58370" name="Object 3"/>
                      <p:cNvPicPr>
                        <a:picLocks noChangeArrowheads="1"/>
                      </p:cNvPicPr>
                      <p:nvPr/>
                    </p:nvPicPr>
                    <p:blipFill>
                      <a:blip r:embed="rId5"/>
                      <a:srcRect/>
                      <a:stretch>
                        <a:fillRect/>
                      </a:stretch>
                    </p:blipFill>
                    <p:spPr bwMode="auto">
                      <a:xfrm>
                        <a:off x="225893" y="1518584"/>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37323" y="5225536"/>
            <a:ext cx="8240420"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Due to persistently low interest rates, investment income fell in 2012, 2013 and 2014 but showed a small (1.9%) increase in 2015—another drop in 2016 seems likely.</a:t>
            </a:r>
          </a:p>
        </p:txBody>
      </p:sp>
      <p:sp>
        <p:nvSpPr>
          <p:cNvPr id="58373" name="Rectangle 5"/>
          <p:cNvSpPr>
            <a:spLocks noChangeArrowheads="1"/>
          </p:cNvSpPr>
          <p:nvPr/>
        </p:nvSpPr>
        <p:spPr bwMode="auto">
          <a:xfrm>
            <a:off x="-1" y="6606839"/>
            <a:ext cx="8915401" cy="290849"/>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a:t>1</a:t>
            </a:r>
            <a:r>
              <a:rPr lang="en-US" sz="1100" dirty="0"/>
              <a:t> Investment gains consist primarily of interest and stock dividends. Sources: ISO; Insurance Information Institute.</a:t>
            </a:r>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6106887" y="1105268"/>
            <a:ext cx="2808514" cy="903146"/>
          </a:xfrm>
          <a:prstGeom prst="wedgeRectCallout">
            <a:avLst>
              <a:gd name="adj1" fmla="val 29713"/>
              <a:gd name="adj2" fmla="val 15362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latin typeface="Arial" pitchFamily="34" charset="0"/>
                <a:cs typeface="+mn-cs"/>
              </a:rPr>
              <a:t>Investment earnings are still 19% below their 2007 pre-crisis peak</a:t>
            </a:r>
          </a:p>
        </p:txBody>
      </p:sp>
      <p:sp>
        <p:nvSpPr>
          <p:cNvPr id="9" name="Rectangle 5"/>
          <p:cNvSpPr>
            <a:spLocks noChangeArrowheads="1"/>
          </p:cNvSpPr>
          <p:nvPr/>
        </p:nvSpPr>
        <p:spPr bwMode="auto">
          <a:xfrm>
            <a:off x="152399" y="6432659"/>
            <a:ext cx="8915401" cy="290849"/>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*Annualized figure based on actual Q2:2016 net investment income earned of $22.067B.</a:t>
            </a:r>
          </a:p>
        </p:txBody>
      </p:sp>
    </p:spTree>
    <p:extLst>
      <p:ext uri="{BB962C8B-B14F-4D97-AF65-F5344CB8AC3E}">
        <p14:creationId xmlns:p14="http://schemas.microsoft.com/office/powerpoint/2010/main" val="316225612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7725"/>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5C05A54-118B-41A1-B90D-339B96E840C1}" type="slidenum">
              <a:rPr lang="en-US" sz="900"/>
              <a:pPr algn="r" eaLnBrk="0" hangingPunct="0">
                <a:lnSpc>
                  <a:spcPct val="85000"/>
                </a:lnSpc>
                <a:spcBef>
                  <a:spcPct val="20000"/>
                </a:spcBef>
              </a:pPr>
              <a:t>22</a:t>
            </a:fld>
            <a:endParaRPr lang="en-US" sz="900"/>
          </a:p>
        </p:txBody>
      </p:sp>
      <p:sp>
        <p:nvSpPr>
          <p:cNvPr id="11270" name="Rectangle 7"/>
          <p:cNvSpPr>
            <a:spLocks noGrp="1" noChangeArrowheads="1"/>
          </p:cNvSpPr>
          <p:nvPr>
            <p:ph type="title" idx="4294967295"/>
          </p:nvPr>
        </p:nvSpPr>
        <p:spPr>
          <a:xfrm>
            <a:off x="565154" y="147642"/>
            <a:ext cx="7102475" cy="860425"/>
          </a:xfrm>
        </p:spPr>
        <p:txBody>
          <a:bodyPr/>
          <a:lstStyle/>
          <a:p>
            <a:r>
              <a:rPr lang="en-US" dirty="0">
                <a:latin typeface="Arial" pitchFamily="34" charset="0"/>
              </a:rPr>
              <a:t>U.S. Treasury Security Yields:</a:t>
            </a:r>
            <a:br>
              <a:rPr lang="en-US" dirty="0">
                <a:latin typeface="Arial" pitchFamily="34" charset="0"/>
              </a:rPr>
            </a:br>
            <a:r>
              <a:rPr lang="en-US" dirty="0">
                <a:latin typeface="Arial" pitchFamily="34" charset="0"/>
              </a:rPr>
              <a:t>A Long Downward Trend, 1990–2016*</a:t>
            </a:r>
          </a:p>
        </p:txBody>
      </p:sp>
      <p:sp>
        <p:nvSpPr>
          <p:cNvPr id="11271" name="Text Box 5"/>
          <p:cNvSpPr txBox="1">
            <a:spLocks noChangeArrowheads="1"/>
          </p:cNvSpPr>
          <p:nvPr/>
        </p:nvSpPr>
        <p:spPr bwMode="auto">
          <a:xfrm>
            <a:off x="0" y="6284917"/>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constant maturity, nominal rates, through August 2016.</a:t>
            </a:r>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a:hlinkClick r:id="rId4"/>
              </a:rPr>
              <a:t>http://www.federalreserve.gov/releases/h15/data.htm</a:t>
            </a:r>
            <a:r>
              <a:rPr lang="en-US" sz="1100" dirty="0"/>
              <a:t>. National Bureau of Economic Research (recession dates); Insurance Information Institute.</a:t>
            </a:r>
          </a:p>
        </p:txBody>
      </p:sp>
      <p:graphicFrame>
        <p:nvGraphicFramePr>
          <p:cNvPr id="11266" name="Object 2"/>
          <p:cNvGraphicFramePr>
            <a:graphicFrameLocks noChangeAspect="1"/>
          </p:cNvGraphicFramePr>
          <p:nvPr>
            <p:extLst/>
          </p:nvPr>
        </p:nvGraphicFramePr>
        <p:xfrm>
          <a:off x="463554" y="977900"/>
          <a:ext cx="8404225" cy="4838700"/>
        </p:xfrm>
        <a:graphic>
          <a:graphicData uri="http://schemas.openxmlformats.org/presentationml/2006/ole">
            <mc:AlternateContent xmlns:mc="http://schemas.openxmlformats.org/markup-compatibility/2006">
              <mc:Choice xmlns:v="urn:schemas-microsoft-com:vml" Requires="v">
                <p:oleObj spid="_x0000_s28640271" name="Chart" r:id="rId5" imgW="8343822" imgH="4381639" progId="MSGraph.Chart.8">
                  <p:embed followColorScheme="full"/>
                </p:oleObj>
              </mc:Choice>
              <mc:Fallback>
                <p:oleObj name="Chart" r:id="rId5" imgW="8343822" imgH="4381639" progId="MSGraph.Chart.8">
                  <p:embed followColorScheme="full"/>
                  <p:pic>
                    <p:nvPicPr>
                      <p:cNvPr id="11266" name="Object 2"/>
                      <p:cNvPicPr>
                        <a:picLocks noChangeAspect="1" noChangeArrowheads="1"/>
                      </p:cNvPicPr>
                      <p:nvPr/>
                    </p:nvPicPr>
                    <p:blipFill>
                      <a:blip r:embed="rId6"/>
                      <a:srcRect/>
                      <a:stretch>
                        <a:fillRect/>
                      </a:stretch>
                    </p:blipFill>
                    <p:spPr bwMode="auto">
                      <a:xfrm>
                        <a:off x="463554" y="977900"/>
                        <a:ext cx="840422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3149600" y="1143004"/>
            <a:ext cx="3079750" cy="809625"/>
          </a:xfrm>
          <a:prstGeom prst="wedgeRectCallout">
            <a:avLst>
              <a:gd name="adj1" fmla="val 19290"/>
              <a:gd name="adj2" fmla="val 19220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10-Year U.S. Treasury Notes have been essentially  below 5% for more than a decade. </a:t>
            </a:r>
          </a:p>
        </p:txBody>
      </p:sp>
      <p:sp>
        <p:nvSpPr>
          <p:cNvPr id="11273"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Since roughly 80% of P/C bond/cash investments are in 10-year or shorter durations, most P/C insurer portfolios will have low-yielding bonds for years to come. </a:t>
            </a:r>
          </a:p>
        </p:txBody>
      </p:sp>
      <p:sp>
        <p:nvSpPr>
          <p:cNvPr id="11" name="AutoShape 38"/>
          <p:cNvSpPr>
            <a:spLocks noChangeArrowheads="1"/>
          </p:cNvSpPr>
          <p:nvPr/>
        </p:nvSpPr>
        <p:spPr bwMode="blackWhite">
          <a:xfrm>
            <a:off x="7177553" y="1207675"/>
            <a:ext cx="1704975" cy="1835070"/>
          </a:xfrm>
          <a:prstGeom prst="wedgeRectCallout">
            <a:avLst>
              <a:gd name="adj1" fmla="val 37844"/>
              <a:gd name="adj2" fmla="val 11523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Despite the Fed’s  December 2015 rate hike, yields remain low though short-term yields have seen some gains; Yield curve is flattening.</a:t>
            </a: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A96446C4-2A73-4543-B6D3-B7D75012C05C}" type="slidenum">
              <a:rPr lang="en-US" smtClean="0"/>
              <a:pPr>
                <a:defRPr/>
              </a:pPr>
              <a:t>22</a:t>
            </a:fld>
            <a:endParaRPr lang="en-US"/>
          </a:p>
        </p:txBody>
      </p:sp>
      <p:sp>
        <p:nvSpPr>
          <p:cNvPr id="14" name="Rectangle 7"/>
          <p:cNvSpPr>
            <a:spLocks noChangeArrowheads="1"/>
          </p:cNvSpPr>
          <p:nvPr/>
        </p:nvSpPr>
        <p:spPr bwMode="grayWhite">
          <a:xfrm>
            <a:off x="7930059" y="3657928"/>
            <a:ext cx="952469" cy="1981200"/>
          </a:xfrm>
          <a:prstGeom prst="rect">
            <a:avLst/>
          </a:prstGeom>
          <a:noFill/>
          <a:ln w="28575">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425412521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16" presetClass="entr" presetSubtype="26"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Effect transition="in" filter="barn(inHorizontal)">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53890" name="Rectangle 2"/>
          <p:cNvSpPr>
            <a:spLocks noGrp="1" noChangeArrowheads="1"/>
          </p:cNvSpPr>
          <p:nvPr>
            <p:ph type="title"/>
          </p:nvPr>
        </p:nvSpPr>
        <p:spPr>
          <a:xfrm>
            <a:off x="228600" y="223838"/>
            <a:ext cx="8178800" cy="457200"/>
          </a:xfrm>
        </p:spPr>
        <p:txBody>
          <a:bodyPr/>
          <a:lstStyle/>
          <a:p>
            <a:r>
              <a:rPr lang="en-US" altLang="en-US" dirty="0"/>
              <a:t>Distribution of Invested Assets: P/C Insurance Industry, 2013</a:t>
            </a:r>
          </a:p>
        </p:txBody>
      </p:sp>
      <p:graphicFrame>
        <p:nvGraphicFramePr>
          <p:cNvPr id="2853891" name="Object 3"/>
          <p:cNvGraphicFramePr>
            <a:graphicFrameLocks noGrp="1" noChangeAspect="1"/>
          </p:cNvGraphicFramePr>
          <p:nvPr>
            <p:ph idx="1"/>
            <p:extLst/>
          </p:nvPr>
        </p:nvGraphicFramePr>
        <p:xfrm>
          <a:off x="-1827213" y="1641475"/>
          <a:ext cx="11347451" cy="5673725"/>
        </p:xfrm>
        <a:graphic>
          <a:graphicData uri="http://schemas.openxmlformats.org/presentationml/2006/ole">
            <mc:AlternateContent xmlns:mc="http://schemas.openxmlformats.org/markup-compatibility/2006">
              <mc:Choice xmlns:v="urn:schemas-microsoft-com:vml" Requires="v">
                <p:oleObj spid="_x0000_s28641295" name="Chart" r:id="rId3" imgW="10820504" imgH="5410339" progId="MSGraph.Chart.8">
                  <p:embed followColorScheme="full"/>
                </p:oleObj>
              </mc:Choice>
              <mc:Fallback>
                <p:oleObj name="Chart" r:id="rId3" imgW="10820504" imgH="5410339" progId="MSGraph.Chart.8">
                  <p:embed followColorScheme="full"/>
                  <p:pic>
                    <p:nvPicPr>
                      <p:cNvPr id="2853891" name="Object 3"/>
                      <p:cNvPicPr>
                        <a:picLocks noChangeAspect="1" noChangeArrowheads="1"/>
                      </p:cNvPicPr>
                      <p:nvPr/>
                    </p:nvPicPr>
                    <p:blipFill>
                      <a:blip r:embed="rId4"/>
                      <a:srcRect/>
                      <a:stretch>
                        <a:fillRect/>
                      </a:stretch>
                    </p:blipFill>
                    <p:spPr bwMode="auto">
                      <a:xfrm>
                        <a:off x="-1827213" y="1641475"/>
                        <a:ext cx="11347451" cy="5673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53892" name="Rectangle 4"/>
          <p:cNvSpPr>
            <a:spLocks noChangeArrowheads="1"/>
          </p:cNvSpPr>
          <p:nvPr/>
        </p:nvSpPr>
        <p:spPr bwMode="auto">
          <a:xfrm>
            <a:off x="228600" y="6264275"/>
            <a:ext cx="8712200" cy="5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0"/>
              </a:spcBef>
              <a:buClrTx/>
              <a:buFontTx/>
              <a:buNone/>
            </a:pPr>
            <a:endParaRPr lang="en-US" altLang="en-US" sz="1400" b="1" dirty="0">
              <a:latin typeface="Arial" panose="020B0604020202020204" pitchFamily="34" charset="0"/>
            </a:endParaRPr>
          </a:p>
          <a:p>
            <a:pPr>
              <a:spcBef>
                <a:spcPct val="0"/>
              </a:spcBef>
              <a:buClrTx/>
              <a:buFontTx/>
              <a:buNone/>
            </a:pPr>
            <a:r>
              <a:rPr lang="en-US" altLang="en-US" sz="1400" b="1" dirty="0">
                <a:latin typeface="Arial" panose="020B0604020202020204" pitchFamily="34" charset="0"/>
              </a:rPr>
              <a:t>Source:  Insurance Information Institute </a:t>
            </a:r>
            <a:r>
              <a:rPr lang="en-US" altLang="en-US" sz="1400" b="1" i="1" dirty="0">
                <a:latin typeface="Arial" panose="020B0604020202020204" pitchFamily="34" charset="0"/>
              </a:rPr>
              <a:t>Fact Book 2015, </a:t>
            </a:r>
            <a:r>
              <a:rPr lang="en-US" altLang="en-US" sz="1400" b="1" dirty="0">
                <a:latin typeface="Arial" panose="020B0604020202020204" pitchFamily="34" charset="0"/>
              </a:rPr>
              <a:t>A.M. Best.</a:t>
            </a:r>
          </a:p>
        </p:txBody>
      </p:sp>
      <p:sp>
        <p:nvSpPr>
          <p:cNvPr id="2853894" name="Text Box 6"/>
          <p:cNvSpPr txBox="1">
            <a:spLocks noChangeArrowheads="1"/>
          </p:cNvSpPr>
          <p:nvPr/>
        </p:nvSpPr>
        <p:spPr bwMode="auto">
          <a:xfrm>
            <a:off x="6400800" y="4254500"/>
            <a:ext cx="2133600" cy="1090613"/>
          </a:xfrm>
          <a:prstGeom prst="rect">
            <a:avLst/>
          </a:prstGeom>
          <a:solidFill>
            <a:srgbClr val="FFFF00"/>
          </a:solidFill>
          <a:ln w="12700">
            <a:solidFill>
              <a:srgbClr val="0000CC"/>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0000"/>
              </a:lnSpc>
              <a:buClrTx/>
              <a:buFontTx/>
              <a:buNone/>
            </a:pPr>
            <a:r>
              <a:rPr lang="en-US" altLang="en-US" sz="2400" dirty="0"/>
              <a:t>Total Invested Assets = $1.5 Trillion</a:t>
            </a:r>
            <a:endParaRPr lang="en-US" altLang="en-US" sz="2400" i="1" dirty="0"/>
          </a:p>
        </p:txBody>
      </p:sp>
      <p:sp>
        <p:nvSpPr>
          <p:cNvPr id="2853895" name="Text Box 7"/>
          <p:cNvSpPr txBox="1">
            <a:spLocks noChangeArrowheads="1"/>
          </p:cNvSpPr>
          <p:nvPr/>
        </p:nvSpPr>
        <p:spPr bwMode="auto">
          <a:xfrm>
            <a:off x="3124200" y="1371600"/>
            <a:ext cx="2438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r>
              <a:rPr lang="en-US" altLang="en-US" sz="3200" b="1"/>
              <a:t>$ Billions</a:t>
            </a:r>
          </a:p>
        </p:txBody>
      </p:sp>
    </p:spTree>
    <p:extLst>
      <p:ext uri="{BB962C8B-B14F-4D97-AF65-F5344CB8AC3E}">
        <p14:creationId xmlns:p14="http://schemas.microsoft.com/office/powerpoint/2010/main" val="15780138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2853894"/>
                                        </p:tgtEl>
                                        <p:attrNameLst>
                                          <p:attrName>style.visibility</p:attrName>
                                        </p:attrNameLst>
                                      </p:cBhvr>
                                      <p:to>
                                        <p:strVal val="visible"/>
                                      </p:to>
                                    </p:set>
                                    <p:anim calcmode="lin" valueType="num">
                                      <p:cBhvr additive="base">
                                        <p:cTn id="7" dur="500" fill="hold"/>
                                        <p:tgtEl>
                                          <p:spTgt spid="2853894"/>
                                        </p:tgtEl>
                                        <p:attrNameLst>
                                          <p:attrName>ppt_x</p:attrName>
                                        </p:attrNameLst>
                                      </p:cBhvr>
                                      <p:tavLst>
                                        <p:tav tm="0">
                                          <p:val>
                                            <p:strVal val="0-#ppt_w/2"/>
                                          </p:val>
                                        </p:tav>
                                        <p:tav tm="100000">
                                          <p:val>
                                            <p:strVal val="#ppt_x"/>
                                          </p:val>
                                        </p:tav>
                                      </p:tavLst>
                                    </p:anim>
                                    <p:anim calcmode="lin" valueType="num">
                                      <p:cBhvr additive="base">
                                        <p:cTn id="8" dur="500" fill="hold"/>
                                        <p:tgtEl>
                                          <p:spTgt spid="28538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3894"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a:xfrm>
            <a:off x="0" y="98947"/>
            <a:ext cx="7910830" cy="860425"/>
          </a:xfrm>
        </p:spPr>
        <p:txBody>
          <a:bodyPr/>
          <a:lstStyle/>
          <a:p>
            <a:r>
              <a:rPr lang="en-US" dirty="0"/>
              <a:t>Net Investment Yield on Property/ Casualty Insurance Invested Assets, 2007–2016P*</a:t>
            </a:r>
            <a:endParaRPr lang="en-US" baseline="30000" dirty="0"/>
          </a:p>
        </p:txBody>
      </p:sp>
      <p:graphicFrame>
        <p:nvGraphicFramePr>
          <p:cNvPr id="58370" name="Object 3"/>
          <p:cNvGraphicFramePr>
            <a:graphicFrameLocks/>
          </p:cNvGraphicFramePr>
          <p:nvPr>
            <p:extLst/>
          </p:nvPr>
        </p:nvGraphicFramePr>
        <p:xfrm>
          <a:off x="429816" y="1916743"/>
          <a:ext cx="7779464" cy="3279535"/>
        </p:xfrm>
        <a:graphic>
          <a:graphicData uri="http://schemas.openxmlformats.org/presentationml/2006/ole">
            <mc:AlternateContent xmlns:mc="http://schemas.openxmlformats.org/markup-compatibility/2006">
              <mc:Choice xmlns:v="urn:schemas-microsoft-com:vml" Requires="v">
                <p:oleObj spid="_x0000_s28642319" name="Chart" r:id="rId4" imgW="8419970" imgH="3657600" progId="MSGraph.Chart.8">
                  <p:embed followColorScheme="full"/>
                </p:oleObj>
              </mc:Choice>
              <mc:Fallback>
                <p:oleObj name="Chart" r:id="rId4" imgW="8419970" imgH="3657600" progId="MSGraph.Chart.8">
                  <p:embed followColorScheme="full"/>
                  <p:pic>
                    <p:nvPicPr>
                      <p:cNvPr id="58370" name="Object 3"/>
                      <p:cNvPicPr>
                        <a:picLocks noChangeArrowheads="1"/>
                      </p:cNvPicPr>
                      <p:nvPr/>
                    </p:nvPicPr>
                    <p:blipFill>
                      <a:blip r:embed="rId5"/>
                      <a:srcRect/>
                      <a:stretch>
                        <a:fillRect/>
                      </a:stretch>
                    </p:blipFill>
                    <p:spPr bwMode="auto">
                      <a:xfrm>
                        <a:off x="429816" y="1916743"/>
                        <a:ext cx="7779464" cy="3279535"/>
                      </a:xfrm>
                      <a:prstGeom prst="rect">
                        <a:avLst/>
                      </a:prstGeom>
                      <a:noFill/>
                      <a:ln>
                        <a:noFill/>
                      </a:ln>
                      <a:effectLst/>
                      <a:extLst/>
                    </p:spPr>
                  </p:pic>
                </p:oleObj>
              </mc:Fallback>
            </mc:AlternateContent>
          </a:graphicData>
        </a:graphic>
      </p:graphicFrame>
      <p:sp>
        <p:nvSpPr>
          <p:cNvPr id="242692" name="Rectangle 4"/>
          <p:cNvSpPr>
            <a:spLocks noChangeArrowheads="1"/>
          </p:cNvSpPr>
          <p:nvPr/>
        </p:nvSpPr>
        <p:spPr bwMode="blackWhite">
          <a:xfrm>
            <a:off x="389158" y="5369719"/>
            <a:ext cx="8338281" cy="74660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48006" anchor="ctr"/>
          <a:lstStyle/>
          <a:p>
            <a:pPr algn="ctr">
              <a:lnSpc>
                <a:spcPct val="95000"/>
              </a:lnSpc>
              <a:spcBef>
                <a:spcPct val="25000"/>
              </a:spcBef>
            </a:pPr>
            <a:r>
              <a:rPr lang="en-US" sz="1500" b="1" dirty="0">
                <a:solidFill>
                  <a:srgbClr val="FFFFFF"/>
                </a:solidFill>
              </a:rPr>
              <a:t>The yield on invested assets remains low relative to pre-crisis yields.  The Fed’s plan to raise interest rates in late 2015 has pushed up some yields, albeit quite modestly.</a:t>
            </a:r>
          </a:p>
        </p:txBody>
      </p:sp>
      <p:sp>
        <p:nvSpPr>
          <p:cNvPr id="58373" name="Rectangle 5"/>
          <p:cNvSpPr>
            <a:spLocks noChangeArrowheads="1"/>
          </p:cNvSpPr>
          <p:nvPr/>
        </p:nvSpPr>
        <p:spPr bwMode="auto">
          <a:xfrm>
            <a:off x="0" y="6601259"/>
            <a:ext cx="7472855" cy="242374"/>
          </a:xfrm>
          <a:prstGeom prst="rect">
            <a:avLst/>
          </a:prstGeom>
          <a:noFill/>
          <a:ln w="9525" algn="ctr">
            <a:noFill/>
            <a:miter lim="800000"/>
            <a:headEnd/>
            <a:tailEnd/>
          </a:ln>
        </p:spPr>
        <p:txBody>
          <a:bodyPr wrap="square" lIns="274320" tIns="0" rIns="0" bIns="102870" anchor="b">
            <a:spAutoFit/>
          </a:bodyPr>
          <a:lstStyle/>
          <a:p>
            <a:pPr marL="100010" indent="-100010" eaLnBrk="0" hangingPunct="0">
              <a:lnSpc>
                <a:spcPct val="90000"/>
              </a:lnSpc>
              <a:buClr>
                <a:schemeClr val="accent2"/>
              </a:buClr>
              <a:tabLst>
                <a:tab pos="84533" algn="r"/>
              </a:tabLst>
            </a:pPr>
            <a:r>
              <a:rPr lang="en-US" sz="1000" dirty="0"/>
              <a:t>Sources: A.M. Best; 2015E-2016P figures from A.M. Best P/C Review and Preview, Feb. 2016; Insurance Information Institute</a:t>
            </a:r>
          </a:p>
        </p:txBody>
      </p:sp>
      <p:sp>
        <p:nvSpPr>
          <p:cNvPr id="58374" name="Rectangle 6"/>
          <p:cNvSpPr>
            <a:spLocks noChangeArrowheads="1"/>
          </p:cNvSpPr>
          <p:nvPr/>
        </p:nvSpPr>
        <p:spPr bwMode="black">
          <a:xfrm>
            <a:off x="429816" y="1650103"/>
            <a:ext cx="6166247" cy="249299"/>
          </a:xfrm>
          <a:prstGeom prst="rect">
            <a:avLst/>
          </a:prstGeom>
          <a:noFill/>
          <a:ln w="9525" algn="ctr">
            <a:noFill/>
            <a:miter lim="800000"/>
            <a:headEnd/>
            <a:tailEnd/>
          </a:ln>
        </p:spPr>
        <p:txBody>
          <a:bodyPr lIns="0" tIns="0" rIns="0" bIns="0">
            <a:spAutoFit/>
          </a:bodyPr>
          <a:lstStyle/>
          <a:p>
            <a:pPr defTabSz="85723" eaLnBrk="0" hangingPunct="0">
              <a:lnSpc>
                <a:spcPct val="90000"/>
              </a:lnSpc>
              <a:spcBef>
                <a:spcPct val="20000"/>
              </a:spcBef>
            </a:pPr>
            <a:r>
              <a:rPr lang="en-US" b="1" dirty="0">
                <a:solidFill>
                  <a:srgbClr val="225A7A"/>
                </a:solidFill>
              </a:rPr>
              <a:t>(Percent)</a:t>
            </a:r>
          </a:p>
        </p:txBody>
      </p:sp>
      <p:sp>
        <p:nvSpPr>
          <p:cNvPr id="8" name="AutoShape 7"/>
          <p:cNvSpPr>
            <a:spLocks noChangeArrowheads="1"/>
          </p:cNvSpPr>
          <p:nvPr/>
        </p:nvSpPr>
        <p:spPr bwMode="blackWhite">
          <a:xfrm>
            <a:off x="5528857" y="1650103"/>
            <a:ext cx="2441575" cy="845480"/>
          </a:xfrm>
          <a:prstGeom prst="wedgeRectCallout">
            <a:avLst>
              <a:gd name="adj1" fmla="val 40480"/>
              <a:gd name="adj2" fmla="val 23535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68580" bIns="68580" anchor="ctr"/>
          <a:lstStyle/>
          <a:p>
            <a:pPr algn="ctr" eaLnBrk="0" hangingPunct="0">
              <a:lnSpc>
                <a:spcPct val="90000"/>
              </a:lnSpc>
              <a:spcBef>
                <a:spcPct val="50000"/>
              </a:spcBef>
              <a:buClr>
                <a:schemeClr val="bg1"/>
              </a:buClr>
              <a:buFont typeface="Wingdings" pitchFamily="2" charset="2"/>
              <a:buNone/>
              <a:defRPr/>
            </a:pPr>
            <a:r>
              <a:rPr lang="en-US" sz="1500" b="1" dirty="0">
                <a:solidFill>
                  <a:schemeClr val="bg1"/>
                </a:solidFill>
                <a:latin typeface="Arial" pitchFamily="34" charset="0"/>
                <a:cs typeface="+mn-cs"/>
              </a:rPr>
              <a:t>Estimated book yield in 2016 is down about 140 BP from pre-crisis levels</a:t>
            </a:r>
          </a:p>
        </p:txBody>
      </p:sp>
    </p:spTree>
    <p:extLst>
      <p:ext uri="{BB962C8B-B14F-4D97-AF65-F5344CB8AC3E}">
        <p14:creationId xmlns:p14="http://schemas.microsoft.com/office/powerpoint/2010/main" val="20574723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25</a:t>
            </a:fld>
            <a:endParaRPr lang="en-US"/>
          </a:p>
        </p:txBody>
      </p:sp>
      <p:sp>
        <p:nvSpPr>
          <p:cNvPr id="66566" name="Rectangle 11"/>
          <p:cNvSpPr>
            <a:spLocks noGrp="1" noChangeArrowheads="1"/>
          </p:cNvSpPr>
          <p:nvPr>
            <p:ph type="title"/>
          </p:nvPr>
        </p:nvSpPr>
        <p:spPr/>
        <p:txBody>
          <a:bodyPr/>
          <a:lstStyle/>
          <a:p>
            <a:r>
              <a:rPr lang="en-US" dirty="0"/>
              <a:t>Interest Rate Forecasts: 2016 – 2021F</a:t>
            </a:r>
          </a:p>
        </p:txBody>
      </p:sp>
      <p:graphicFrame>
        <p:nvGraphicFramePr>
          <p:cNvPr id="66562" name="Object 4"/>
          <p:cNvGraphicFramePr>
            <a:graphicFrameLocks noChangeAspect="1"/>
          </p:cNvGraphicFramePr>
          <p:nvPr>
            <p:extLst/>
          </p:nvPr>
        </p:nvGraphicFramePr>
        <p:xfrm>
          <a:off x="39687" y="1668667"/>
          <a:ext cx="8867775" cy="3771900"/>
        </p:xfrm>
        <a:graphic>
          <a:graphicData uri="http://schemas.openxmlformats.org/presentationml/2006/ole">
            <mc:AlternateContent xmlns:mc="http://schemas.openxmlformats.org/markup-compatibility/2006">
              <mc:Choice xmlns:v="urn:schemas-microsoft-com:vml" Requires="v">
                <p:oleObj spid="_x0000_s28643343" name="Chart" r:id="rId4" imgW="8534400" imgH="3771900" progId="MSGraph.Chart.8">
                  <p:embed followColorScheme="full"/>
                </p:oleObj>
              </mc:Choice>
              <mc:Fallback>
                <p:oleObj name="Chart" r:id="rId4" imgW="8534400" imgH="3771900" progId="MSGraph.Chart.8">
                  <p:embed followColorScheme="full"/>
                  <p:pic>
                    <p:nvPicPr>
                      <p:cNvPr id="66562" name="Object 4"/>
                      <p:cNvPicPr>
                        <a:picLocks noChangeAspect="1" noChangeArrowheads="1"/>
                      </p:cNvPicPr>
                      <p:nvPr/>
                    </p:nvPicPr>
                    <p:blipFill>
                      <a:blip r:embed="rId5"/>
                      <a:srcRect/>
                      <a:stretch>
                        <a:fillRect/>
                      </a:stretch>
                    </p:blipFill>
                    <p:spPr bwMode="gray">
                      <a:xfrm>
                        <a:off x="39687" y="1668667"/>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146920" y="5447440"/>
            <a:ext cx="8760542" cy="75834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latin typeface="Arial" panose="020B0604020202020204" pitchFamily="34" charset="0"/>
                <a:cs typeface="Arial" panose="020B0604020202020204" pitchFamily="34" charset="0"/>
              </a:rPr>
              <a:t>A full normalization of interest rates is unlikely until 2019, more than a decade after the onset of the financial crisis.</a:t>
            </a: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a:solidFill>
                  <a:srgbClr val="225A7A"/>
                </a:solidFill>
              </a:rPr>
              <a:t>Yield (%)</a:t>
            </a:r>
          </a:p>
        </p:txBody>
      </p:sp>
      <p:sp>
        <p:nvSpPr>
          <p:cNvPr id="12" name="Rectangle 5"/>
          <p:cNvSpPr>
            <a:spLocks noChangeArrowheads="1"/>
          </p:cNvSpPr>
          <p:nvPr/>
        </p:nvSpPr>
        <p:spPr bwMode="auto">
          <a:xfrm>
            <a:off x="0" y="6449878"/>
            <a:ext cx="8601075" cy="282385"/>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latin typeface="Arial "/>
              </a:rPr>
              <a:t>Sources: Blue Chip Economic Indicators (10/16 for 2016 and 2017; for 2018-2021 10/16 issue); Insurance Info. Institute. </a:t>
            </a:r>
          </a:p>
        </p:txBody>
      </p:sp>
      <p:sp>
        <p:nvSpPr>
          <p:cNvPr id="13" name="Rectangle 3"/>
          <p:cNvSpPr>
            <a:spLocks noChangeArrowheads="1"/>
          </p:cNvSpPr>
          <p:nvPr/>
        </p:nvSpPr>
        <p:spPr bwMode="black">
          <a:xfrm>
            <a:off x="965068" y="1417229"/>
            <a:ext cx="3508507"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a:solidFill>
                  <a:srgbClr val="225A7A"/>
                </a:solidFill>
                <a:latin typeface="Arial" panose="020B0604020202020204" pitchFamily="34" charset="0"/>
                <a:cs typeface="Arial" panose="020B0604020202020204" pitchFamily="34" charset="0"/>
              </a:rPr>
              <a:t>3-Month Treasury</a:t>
            </a:r>
          </a:p>
        </p:txBody>
      </p:sp>
      <p:sp>
        <p:nvSpPr>
          <p:cNvPr id="16" name="Rectangle 3"/>
          <p:cNvSpPr>
            <a:spLocks noChangeArrowheads="1"/>
          </p:cNvSpPr>
          <p:nvPr/>
        </p:nvSpPr>
        <p:spPr bwMode="black">
          <a:xfrm>
            <a:off x="5275131" y="1426749"/>
            <a:ext cx="3508507"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a:solidFill>
                  <a:srgbClr val="225A7A"/>
                </a:solidFill>
                <a:latin typeface="Arial" panose="020B0604020202020204" pitchFamily="34" charset="0"/>
                <a:cs typeface="Arial" panose="020B0604020202020204" pitchFamily="34" charset="0"/>
              </a:rPr>
              <a:t>10-Year Treasury</a:t>
            </a:r>
          </a:p>
        </p:txBody>
      </p:sp>
      <p:sp>
        <p:nvSpPr>
          <p:cNvPr id="18" name="AutoShape 38"/>
          <p:cNvSpPr>
            <a:spLocks noChangeArrowheads="1"/>
          </p:cNvSpPr>
          <p:nvPr/>
        </p:nvSpPr>
        <p:spPr bwMode="blackWhite">
          <a:xfrm>
            <a:off x="6742113" y="3857229"/>
            <a:ext cx="1716087" cy="723704"/>
          </a:xfrm>
          <a:prstGeom prst="wedgeRectCallout">
            <a:avLst>
              <a:gd name="adj1" fmla="val -97217"/>
              <a:gd name="adj2" fmla="val 556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latin typeface="Arial" panose="020B0604020202020204" pitchFamily="34" charset="0"/>
                <a:cs typeface="Arial" panose="020B0604020202020204" pitchFamily="34" charset="0"/>
              </a:rPr>
              <a:t>10-year  yields are actually down in 2016</a:t>
            </a:r>
          </a:p>
        </p:txBody>
      </p:sp>
    </p:spTree>
    <p:extLst>
      <p:ext uri="{BB962C8B-B14F-4D97-AF65-F5344CB8AC3E}">
        <p14:creationId xmlns:p14="http://schemas.microsoft.com/office/powerpoint/2010/main" val="119411396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50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8"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7" name="Rectangle 105"/>
          <p:cNvSpPr>
            <a:spLocks noGrp="1" noChangeArrowheads="1"/>
          </p:cNvSpPr>
          <p:nvPr>
            <p:ph type="dt" sz="quarter" idx="10"/>
          </p:nvPr>
        </p:nvSpPr>
        <p:spPr/>
        <p:txBody>
          <a:bodyPr/>
          <a:lstStyle/>
          <a:p>
            <a:pPr>
              <a:defRPr/>
            </a:pPr>
            <a:r>
              <a:rPr lang="en-US"/>
              <a:t>12/01/09 - 9pm</a:t>
            </a:r>
          </a:p>
        </p:txBody>
      </p:sp>
      <p:sp>
        <p:nvSpPr>
          <p:cNvPr id="72709" name="Rectangle 110"/>
          <p:cNvSpPr>
            <a:spLocks noGrp="1" noChangeArrowheads="1"/>
          </p:cNvSpPr>
          <p:nvPr>
            <p:ph type="sldNum" sz="quarter" idx="12"/>
          </p:nvPr>
        </p:nvSpPr>
        <p:spPr/>
        <p:txBody>
          <a:bodyPr/>
          <a:lstStyle/>
          <a:p>
            <a:pPr>
              <a:defRPr/>
            </a:pPr>
            <a:fld id="{81AD1AA6-5342-47E3-91E6-60DBEF277DA8}" type="slidenum">
              <a:rPr lang="en-US" smtClean="0"/>
              <a:pPr>
                <a:defRPr/>
              </a:pPr>
              <a:t>26</a:t>
            </a:fld>
            <a:endParaRPr lang="en-US"/>
          </a:p>
        </p:txBody>
      </p:sp>
      <p:sp>
        <p:nvSpPr>
          <p:cNvPr id="35846" name="Rectangle 2"/>
          <p:cNvSpPr>
            <a:spLocks noGrp="1" noChangeArrowheads="1"/>
          </p:cNvSpPr>
          <p:nvPr>
            <p:ph type="title"/>
          </p:nvPr>
        </p:nvSpPr>
        <p:spPr>
          <a:xfrm>
            <a:off x="155575" y="0"/>
            <a:ext cx="7550150" cy="989013"/>
          </a:xfrm>
        </p:spPr>
        <p:txBody>
          <a:bodyPr/>
          <a:lstStyle/>
          <a:p>
            <a:r>
              <a:rPr lang="en-US" dirty="0"/>
              <a:t>Annual Inflation Rates, (CPI-U, %),</a:t>
            </a:r>
            <a:br>
              <a:rPr lang="en-US" dirty="0"/>
            </a:br>
            <a:r>
              <a:rPr lang="en-US" dirty="0"/>
              <a:t>1990–2017F</a:t>
            </a:r>
          </a:p>
        </p:txBody>
      </p:sp>
      <p:graphicFrame>
        <p:nvGraphicFramePr>
          <p:cNvPr id="35842" name="Object 3"/>
          <p:cNvGraphicFramePr>
            <a:graphicFrameLocks noChangeAspect="1"/>
          </p:cNvGraphicFramePr>
          <p:nvPr>
            <p:extLst/>
          </p:nvPr>
        </p:nvGraphicFramePr>
        <p:xfrm>
          <a:off x="161925" y="1639888"/>
          <a:ext cx="8659813" cy="4008437"/>
        </p:xfrm>
        <a:graphic>
          <a:graphicData uri="http://schemas.openxmlformats.org/presentationml/2006/ole">
            <mc:AlternateContent xmlns:mc="http://schemas.openxmlformats.org/markup-compatibility/2006">
              <mc:Choice xmlns:v="urn:schemas-microsoft-com:vml" Requires="v">
                <p:oleObj spid="_x0000_s28644367" name="Chart" r:id="rId4" imgW="8296386" imgH="3838402" progId="MSGraph.Chart.8">
                  <p:embed followColorScheme="full"/>
                </p:oleObj>
              </mc:Choice>
              <mc:Fallback>
                <p:oleObj name="Chart" r:id="rId4" imgW="8296386" imgH="3838402" progId="MSGraph.Chart.8">
                  <p:embed followColorScheme="full"/>
                  <p:pic>
                    <p:nvPicPr>
                      <p:cNvPr id="35842" name="Object 3"/>
                      <p:cNvPicPr>
                        <a:picLocks noChangeAspect="1" noChangeArrowheads="1"/>
                      </p:cNvPicPr>
                      <p:nvPr/>
                    </p:nvPicPr>
                    <p:blipFill>
                      <a:blip r:embed="rId5"/>
                      <a:srcRect/>
                      <a:stretch>
                        <a:fillRect/>
                      </a:stretch>
                    </p:blipFill>
                    <p:spPr bwMode="gray">
                      <a:xfrm>
                        <a:off x="161925" y="1639888"/>
                        <a:ext cx="8659813" cy="4008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47" name="Rectangle 4"/>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Sources: US Bureau of Labor Statistics; Blue Chip Economic Indicators, 10/16 (forecasts). </a:t>
            </a:r>
          </a:p>
        </p:txBody>
      </p:sp>
      <p:sp>
        <p:nvSpPr>
          <p:cNvPr id="1965061" name="Rectangle 5"/>
          <p:cNvSpPr>
            <a:spLocks noChangeArrowheads="1"/>
          </p:cNvSpPr>
          <p:nvPr/>
        </p:nvSpPr>
        <p:spPr bwMode="blackWhite">
          <a:xfrm>
            <a:off x="984736" y="5534025"/>
            <a:ext cx="7338649" cy="9731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Slack in the U.S. economy and falling energy prices suggests that inflationary pressures should remain subdued for an extended period of times</a:t>
            </a:r>
          </a:p>
        </p:txBody>
      </p:sp>
      <p:sp>
        <p:nvSpPr>
          <p:cNvPr id="35849" name="Rectangle 6"/>
          <p:cNvSpPr>
            <a:spLocks noChangeArrowheads="1"/>
          </p:cNvSpPr>
          <p:nvPr/>
        </p:nvSpPr>
        <p:spPr bwMode="black">
          <a:xfrm>
            <a:off x="233363" y="1162050"/>
            <a:ext cx="1090612" cy="68580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Inflation Rates (%)</a:t>
            </a:r>
          </a:p>
        </p:txBody>
      </p:sp>
      <p:sp>
        <p:nvSpPr>
          <p:cNvPr id="1965063" name="AutoShape 7"/>
          <p:cNvSpPr>
            <a:spLocks noChangeArrowheads="1"/>
          </p:cNvSpPr>
          <p:nvPr/>
        </p:nvSpPr>
        <p:spPr bwMode="blackWhite">
          <a:xfrm>
            <a:off x="2797939" y="1150938"/>
            <a:ext cx="4048125" cy="1309687"/>
          </a:xfrm>
          <a:prstGeom prst="wedgeRectCallout">
            <a:avLst>
              <a:gd name="adj1" fmla="val 27685"/>
              <a:gd name="adj2" fmla="val 7108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Inflation peaked at 5.6% in August 2008 on high energy and commodity crisis. The recession and the collapse of the commodity bubble reduced inflationary pressures in 2009/10</a:t>
            </a:r>
          </a:p>
        </p:txBody>
      </p:sp>
      <p:sp>
        <p:nvSpPr>
          <p:cNvPr id="11" name="AutoShape 7"/>
          <p:cNvSpPr>
            <a:spLocks noChangeArrowheads="1"/>
          </p:cNvSpPr>
          <p:nvPr/>
        </p:nvSpPr>
        <p:spPr bwMode="blackWhite">
          <a:xfrm>
            <a:off x="7103309" y="1059718"/>
            <a:ext cx="1620223" cy="1874715"/>
          </a:xfrm>
          <a:prstGeom prst="wedgeRectCallout">
            <a:avLst>
              <a:gd name="adj1" fmla="val 10089"/>
              <a:gd name="adj2" fmla="val 10082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Inflationary expectations have slipped (due in part to falling energy costs) allowing the Fed to maintain low interest rates</a:t>
            </a:r>
            <a:endParaRPr lang="en-US" sz="1400" b="1" dirty="0">
              <a:cs typeface="+mn-cs"/>
            </a:endParaRPr>
          </a:p>
        </p:txBody>
      </p:sp>
    </p:spTree>
    <p:extLst>
      <p:ext uri="{BB962C8B-B14F-4D97-AF65-F5344CB8AC3E}">
        <p14:creationId xmlns:p14="http://schemas.microsoft.com/office/powerpoint/2010/main" val="31734268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965063"/>
                                        </p:tgtEl>
                                        <p:attrNameLst>
                                          <p:attrName>style.visibility</p:attrName>
                                        </p:attrNameLst>
                                      </p:cBhvr>
                                      <p:to>
                                        <p:strVal val="visible"/>
                                      </p:to>
                                    </p:set>
                                    <p:animEffect transition="in" filter="wipe(down)">
                                      <p:cBhvr>
                                        <p:cTn id="7" dur="500"/>
                                        <p:tgtEl>
                                          <p:spTgt spid="1965063"/>
                                        </p:tgtEl>
                                      </p:cBhvr>
                                    </p:animEffect>
                                  </p:childTnLst>
                                </p:cTn>
                              </p:par>
                            </p:childTnLst>
                          </p:cTn>
                        </p:par>
                        <p:par>
                          <p:cTn id="8" fill="hold">
                            <p:stCondLst>
                              <p:cond delay="1200"/>
                            </p:stCondLst>
                            <p:childTnLst>
                              <p:par>
                                <p:cTn id="9" presetID="23" presetClass="entr" presetSubtype="16" fill="hold" grpId="0" nodeType="afterEffect">
                                  <p:stCondLst>
                                    <p:cond delay="700"/>
                                  </p:stCondLst>
                                  <p:childTnLst>
                                    <p:set>
                                      <p:cBhvr>
                                        <p:cTn id="10" dur="1" fill="hold">
                                          <p:stCondLst>
                                            <p:cond delay="0"/>
                                          </p:stCondLst>
                                        </p:cTn>
                                        <p:tgtEl>
                                          <p:spTgt spid="1965061"/>
                                        </p:tgtEl>
                                        <p:attrNameLst>
                                          <p:attrName>style.visibility</p:attrName>
                                        </p:attrNameLst>
                                      </p:cBhvr>
                                      <p:to>
                                        <p:strVal val="visible"/>
                                      </p:to>
                                    </p:set>
                                    <p:anim calcmode="lin" valueType="num">
                                      <p:cBhvr>
                                        <p:cTn id="11" dur="500" fill="hold"/>
                                        <p:tgtEl>
                                          <p:spTgt spid="1965061"/>
                                        </p:tgtEl>
                                        <p:attrNameLst>
                                          <p:attrName>ppt_w</p:attrName>
                                        </p:attrNameLst>
                                      </p:cBhvr>
                                      <p:tavLst>
                                        <p:tav tm="0">
                                          <p:val>
                                            <p:fltVal val="0"/>
                                          </p:val>
                                        </p:tav>
                                        <p:tav tm="100000">
                                          <p:val>
                                            <p:strVal val="#ppt_w"/>
                                          </p:val>
                                        </p:tav>
                                      </p:tavLst>
                                    </p:anim>
                                    <p:anim calcmode="lin" valueType="num">
                                      <p:cBhvr>
                                        <p:cTn id="12" dur="500" fill="hold"/>
                                        <p:tgtEl>
                                          <p:spTgt spid="1965061"/>
                                        </p:tgtEl>
                                        <p:attrNameLst>
                                          <p:attrName>ppt_h</p:attrName>
                                        </p:attrNameLst>
                                      </p:cBhvr>
                                      <p:tavLst>
                                        <p:tav tm="0">
                                          <p:val>
                                            <p:fltVal val="0"/>
                                          </p:val>
                                        </p:tav>
                                        <p:tav tm="100000">
                                          <p:val>
                                            <p:strVal val="#ppt_h"/>
                                          </p:val>
                                        </p:tav>
                                      </p:tavLst>
                                    </p:anim>
                                  </p:childTnLst>
                                </p:cTn>
                              </p:par>
                            </p:childTnLst>
                          </p:cTn>
                        </p:par>
                        <p:par>
                          <p:cTn id="13" fill="hold">
                            <p:stCondLst>
                              <p:cond delay="2400"/>
                            </p:stCondLst>
                            <p:childTnLst>
                              <p:par>
                                <p:cTn id="14" presetID="22" presetClass="entr" presetSubtype="2" fill="hold" grpId="0" nodeType="afterEffect">
                                  <p:stCondLst>
                                    <p:cond delay="5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5061" grpId="0" animBg="1"/>
      <p:bldP spid="1965063"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277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277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7A114D5-877E-4294-A425-BF743B05D88E}" type="slidenum">
              <a:rPr lang="en-US" sz="900"/>
              <a:pPr algn="r" eaLnBrk="0" hangingPunct="0">
                <a:lnSpc>
                  <a:spcPct val="85000"/>
                </a:lnSpc>
                <a:spcBef>
                  <a:spcPct val="20000"/>
                </a:spcBef>
              </a:pPr>
              <a:t>27</a:t>
            </a:fld>
            <a:endParaRPr lang="en-US" sz="900"/>
          </a:p>
        </p:txBody>
      </p:sp>
      <p:sp>
        <p:nvSpPr>
          <p:cNvPr id="32774" name="Rectangle 2"/>
          <p:cNvSpPr>
            <a:spLocks noGrp="1" noChangeArrowheads="1"/>
          </p:cNvSpPr>
          <p:nvPr>
            <p:ph type="title" idx="4294967295"/>
          </p:nvPr>
        </p:nvSpPr>
        <p:spPr/>
        <p:txBody>
          <a:bodyPr/>
          <a:lstStyle/>
          <a:p>
            <a:r>
              <a:rPr lang="en-US" dirty="0"/>
              <a:t>P/C Insurer Net Realized </a:t>
            </a:r>
            <a:br>
              <a:rPr lang="en-US" dirty="0"/>
            </a:br>
            <a:r>
              <a:rPr lang="en-US" dirty="0"/>
              <a:t>Capital Gains/Losses, 1990-2016:Q2</a:t>
            </a:r>
          </a:p>
        </p:txBody>
      </p:sp>
      <p:sp>
        <p:nvSpPr>
          <p:cNvPr id="32775" name="Rectangle 4"/>
          <p:cNvSpPr>
            <a:spLocks noChangeArrowheads="1"/>
          </p:cNvSpPr>
          <p:nvPr/>
        </p:nvSpPr>
        <p:spPr bwMode="auto">
          <a:xfrm>
            <a:off x="0" y="6278781"/>
            <a:ext cx="8596313" cy="59554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*Annualized based on actual of $4.438B through Q2 2016</a:t>
            </a:r>
          </a:p>
          <a:p>
            <a:pPr marL="133350" indent="-133350" eaLnBrk="0" hangingPunct="0">
              <a:lnSpc>
                <a:spcPct val="90000"/>
              </a:lnSpc>
              <a:buClr>
                <a:schemeClr val="accent2"/>
              </a:buClr>
              <a:buFont typeface="Wingdings" pitchFamily="2" charset="2"/>
              <a:buNone/>
              <a:tabLst>
                <a:tab pos="112713" algn="r"/>
              </a:tabLst>
            </a:pPr>
            <a:r>
              <a:rPr lang="en-US" sz="1100" dirty="0"/>
              <a:t>Sources: A.M. Best, ISO; Insurance Information Institute.                                   </a:t>
            </a:r>
          </a:p>
        </p:txBody>
      </p:sp>
      <p:graphicFrame>
        <p:nvGraphicFramePr>
          <p:cNvPr id="32770" name="Object 3"/>
          <p:cNvGraphicFramePr>
            <a:graphicFrameLocks/>
          </p:cNvGraphicFramePr>
          <p:nvPr>
            <p:extLst/>
          </p:nvPr>
        </p:nvGraphicFramePr>
        <p:xfrm>
          <a:off x="304800" y="1152525"/>
          <a:ext cx="8582025" cy="4572000"/>
        </p:xfrm>
        <a:graphic>
          <a:graphicData uri="http://schemas.openxmlformats.org/presentationml/2006/ole">
            <mc:AlternateContent xmlns:mc="http://schemas.openxmlformats.org/markup-compatibility/2006">
              <mc:Choice xmlns:v="urn:schemas-microsoft-com:vml" Requires="v">
                <p:oleObj spid="_x0000_s28645391" name="Chart" r:id="rId4" imgW="8581836" imgH="4162598" progId="MSGraph.Chart.8">
                  <p:embed followColorScheme="full"/>
                </p:oleObj>
              </mc:Choice>
              <mc:Fallback>
                <p:oleObj name="Chart" r:id="rId4" imgW="8581836" imgH="4162598" progId="MSGraph.Chart.8">
                  <p:embed followColorScheme="full"/>
                  <p:pic>
                    <p:nvPicPr>
                      <p:cNvPr id="32770" name="Object 3"/>
                      <p:cNvPicPr>
                        <a:picLocks noChangeArrowheads="1"/>
                      </p:cNvPicPr>
                      <p:nvPr/>
                    </p:nvPicPr>
                    <p:blipFill>
                      <a:blip r:embed="rId5"/>
                      <a:srcRect/>
                      <a:stretch>
                        <a:fillRect/>
                      </a:stretch>
                    </p:blipFill>
                    <p:spPr bwMode="auto">
                      <a:xfrm>
                        <a:off x="304800" y="1152525"/>
                        <a:ext cx="858202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65413" name="Rectangle 5"/>
          <p:cNvSpPr>
            <a:spLocks noChangeArrowheads="1"/>
          </p:cNvSpPr>
          <p:nvPr/>
        </p:nvSpPr>
        <p:spPr bwMode="blackWhite">
          <a:xfrm>
            <a:off x="263525" y="5492376"/>
            <a:ext cx="8664575" cy="8651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Insurers Posted Net Realized Capital Gains in 2010 - 2015 Following Two Years of Realized Losses During the Financial Crisis.  Realized Capital Losses Were a Primary Cause of 2008/2009’s Large Drop in Profits and ROE.</a:t>
            </a:r>
          </a:p>
        </p:txBody>
      </p:sp>
      <p:sp>
        <p:nvSpPr>
          <p:cNvPr id="32777"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32778" name="Rectangle 8"/>
          <p:cNvSpPr>
            <a:spLocks noChangeArrowheads="1"/>
          </p:cNvSpPr>
          <p:nvPr/>
        </p:nvSpPr>
        <p:spPr bwMode="auto">
          <a:xfrm>
            <a:off x="7820516" y="1397607"/>
            <a:ext cx="947927" cy="1872368"/>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2" name="AutoShape 8"/>
          <p:cNvSpPr>
            <a:spLocks noChangeArrowheads="1"/>
          </p:cNvSpPr>
          <p:nvPr/>
        </p:nvSpPr>
        <p:spPr bwMode="blackWhite">
          <a:xfrm>
            <a:off x="4673600" y="1152525"/>
            <a:ext cx="2815784" cy="710383"/>
          </a:xfrm>
          <a:prstGeom prst="wedgeRectCallout">
            <a:avLst>
              <a:gd name="adj1" fmla="val 60033"/>
              <a:gd name="adj2" fmla="val 1950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Realized capital gains are down from their 2013 peak</a:t>
            </a:r>
          </a:p>
        </p:txBody>
      </p:sp>
    </p:spTree>
    <p:extLst>
      <p:ext uri="{BB962C8B-B14F-4D97-AF65-F5344CB8AC3E}">
        <p14:creationId xmlns:p14="http://schemas.microsoft.com/office/powerpoint/2010/main" val="353470282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65413"/>
                                        </p:tgtEl>
                                        <p:attrNameLst>
                                          <p:attrName>style.visibility</p:attrName>
                                        </p:attrNameLst>
                                      </p:cBhvr>
                                      <p:to>
                                        <p:strVal val="visible"/>
                                      </p:to>
                                    </p:set>
                                    <p:anim calcmode="lin" valueType="num">
                                      <p:cBhvr>
                                        <p:cTn id="7" dur="500" fill="hold"/>
                                        <p:tgtEl>
                                          <p:spTgt spid="2065413"/>
                                        </p:tgtEl>
                                        <p:attrNameLst>
                                          <p:attrName>ppt_w</p:attrName>
                                        </p:attrNameLst>
                                      </p:cBhvr>
                                      <p:tavLst>
                                        <p:tav tm="0">
                                          <p:val>
                                            <p:fltVal val="0"/>
                                          </p:val>
                                        </p:tav>
                                        <p:tav tm="100000">
                                          <p:val>
                                            <p:strVal val="#ppt_w"/>
                                          </p:val>
                                        </p:tav>
                                      </p:tavLst>
                                    </p:anim>
                                    <p:anim calcmode="lin" valueType="num">
                                      <p:cBhvr>
                                        <p:cTn id="8" dur="500" fill="hold"/>
                                        <p:tgtEl>
                                          <p:spTgt spid="2065413"/>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413" grpId="0" animBg="1"/>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a:t>Property/Casualty Insurance Industry Investment Gain: 1994–2016:Q2</a:t>
            </a:r>
            <a:r>
              <a:rPr lang="en-US" baseline="30000" dirty="0"/>
              <a:t>1</a:t>
            </a:r>
          </a:p>
        </p:txBody>
      </p:sp>
      <p:graphicFrame>
        <p:nvGraphicFramePr>
          <p:cNvPr id="58370" name="Object 3"/>
          <p:cNvGraphicFramePr>
            <a:graphicFrameLocks/>
          </p:cNvGraphicFramePr>
          <p:nvPr>
            <p:extLst/>
          </p:nvPr>
        </p:nvGraphicFramePr>
        <p:xfrm>
          <a:off x="360363" y="1558925"/>
          <a:ext cx="8451850" cy="3663950"/>
        </p:xfrm>
        <a:graphic>
          <a:graphicData uri="http://schemas.openxmlformats.org/presentationml/2006/ole">
            <mc:AlternateContent xmlns:mc="http://schemas.openxmlformats.org/markup-compatibility/2006">
              <mc:Choice xmlns:v="urn:schemas-microsoft-com:vml" Requires="v">
                <p:oleObj spid="_x0000_s28646415" name="Chart" r:id="rId4" imgW="8458252" imgH="3638481" progId="MSGraph.Chart.8">
                  <p:embed followColorScheme="full"/>
                </p:oleObj>
              </mc:Choice>
              <mc:Fallback>
                <p:oleObj name="Chart" r:id="rId4" imgW="8458252" imgH="3638481" progId="MSGraph.Chart.8">
                  <p:embed followColorScheme="full"/>
                  <p:pic>
                    <p:nvPicPr>
                      <p:cNvPr id="58370" name="Object 3"/>
                      <p:cNvPicPr>
                        <a:picLocks noChangeArrowheads="1"/>
                      </p:cNvPicPr>
                      <p:nvPr/>
                    </p:nvPicPr>
                    <p:blipFill>
                      <a:blip r:embed="rId5"/>
                      <a:srcRect/>
                      <a:stretch>
                        <a:fillRect/>
                      </a:stretch>
                    </p:blipFill>
                    <p:spPr bwMode="auto">
                      <a:xfrm>
                        <a:off x="360363" y="1558925"/>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84094" y="5202985"/>
            <a:ext cx="828329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Total Investment Gains Were Flat in 2015 as Investment Income Rose Marginally and Realized Capital Gains Fell Slightly</a:t>
            </a:r>
          </a:p>
        </p:txBody>
      </p:sp>
      <p:sp>
        <p:nvSpPr>
          <p:cNvPr id="58373" name="Rectangle 5"/>
          <p:cNvSpPr>
            <a:spLocks noChangeArrowheads="1"/>
          </p:cNvSpPr>
          <p:nvPr/>
        </p:nvSpPr>
        <p:spPr bwMode="auto">
          <a:xfrm>
            <a:off x="-103236" y="6302140"/>
            <a:ext cx="9144000"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a:t>1</a:t>
            </a:r>
            <a:r>
              <a:rPr lang="en-US" sz="1100" dirty="0"/>
              <a:t> Investment gains consist primarily of interest, stock dividends and realized capital gains and losses.</a:t>
            </a:r>
          </a:p>
          <a:p>
            <a:pPr marL="133350" indent="-133350" eaLnBrk="0" hangingPunct="0">
              <a:lnSpc>
                <a:spcPct val="90000"/>
              </a:lnSpc>
              <a:buClr>
                <a:schemeClr val="accent2"/>
              </a:buClr>
              <a:buFont typeface="Wingdings" pitchFamily="2" charset="2"/>
              <a:buNone/>
              <a:tabLst>
                <a:tab pos="112713" algn="r"/>
              </a:tabLst>
            </a:pPr>
            <a:r>
              <a:rPr lang="en-US" sz="1100" dirty="0"/>
              <a:t>* 2005 figure includes special one-time dividend of $3.2B; 2016 figure is annualized based on actual Q2 2016 figure of $26.505B.</a:t>
            </a:r>
          </a:p>
          <a:p>
            <a:pPr marL="133350" indent="-133350" eaLnBrk="0" hangingPunct="0">
              <a:lnSpc>
                <a:spcPct val="90000"/>
              </a:lnSpc>
              <a:buClr>
                <a:schemeClr val="accent2"/>
              </a:buClr>
              <a:buFont typeface="Wingdings" pitchFamily="2" charset="2"/>
              <a:buNone/>
              <a:tabLst>
                <a:tab pos="112713" algn="r"/>
              </a:tabLst>
            </a:pPr>
            <a:r>
              <a:rPr lang="en-US" sz="1100" dirty="0"/>
              <a:t>Sources: ISO, SNL; Insurance Information Institute.</a:t>
            </a:r>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3814762" y="3716594"/>
            <a:ext cx="3435124" cy="976429"/>
          </a:xfrm>
          <a:prstGeom prst="wedgeRectCallout">
            <a:avLst>
              <a:gd name="adj1" fmla="val 86739"/>
              <a:gd name="adj2" fmla="val -13156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pitchFamily="34" charset="0"/>
                <a:cs typeface="+mn-cs"/>
              </a:rPr>
              <a:t>Investment gains in 2015 were unchanged from 2014; 2016 is running slightly behind 2015 and 17% below the pre-crisis peak</a:t>
            </a:r>
          </a:p>
        </p:txBody>
      </p:sp>
    </p:spTree>
    <p:extLst>
      <p:ext uri="{BB962C8B-B14F-4D97-AF65-F5344CB8AC3E}">
        <p14:creationId xmlns:p14="http://schemas.microsoft.com/office/powerpoint/2010/main" val="287648468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04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04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54C3BA2-5309-47FB-8C6B-909E44510230}" type="slidenum">
              <a:rPr lang="en-US" sz="900"/>
              <a:pPr algn="r" eaLnBrk="0" hangingPunct="0">
                <a:lnSpc>
                  <a:spcPct val="85000"/>
                </a:lnSpc>
                <a:spcBef>
                  <a:spcPct val="20000"/>
                </a:spcBef>
              </a:pPr>
              <a:t>29</a:t>
            </a:fld>
            <a:endParaRPr lang="en-US" sz="900"/>
          </a:p>
        </p:txBody>
      </p:sp>
      <p:graphicFrame>
        <p:nvGraphicFramePr>
          <p:cNvPr id="60418" name="Object 3"/>
          <p:cNvGraphicFramePr>
            <a:graphicFrameLocks/>
          </p:cNvGraphicFramePr>
          <p:nvPr>
            <p:extLst/>
          </p:nvPr>
        </p:nvGraphicFramePr>
        <p:xfrm>
          <a:off x="304800" y="1447800"/>
          <a:ext cx="8623300" cy="3771900"/>
        </p:xfrm>
        <a:graphic>
          <a:graphicData uri="http://schemas.openxmlformats.org/presentationml/2006/ole">
            <mc:AlternateContent xmlns:mc="http://schemas.openxmlformats.org/markup-compatibility/2006">
              <mc:Choice xmlns:v="urn:schemas-microsoft-com:vml" Requires="v">
                <p:oleObj spid="_x0000_s28647439" name="Chart" r:id="rId4" imgW="8620118" imgH="3771900" progId="MSGraph.Chart.8">
                  <p:embed followColorScheme="full"/>
                </p:oleObj>
              </mc:Choice>
              <mc:Fallback>
                <p:oleObj name="Chart" r:id="rId4" imgW="8620118" imgH="3771900" progId="MSGraph.Chart.8">
                  <p:embed followColorScheme="full"/>
                  <p:pic>
                    <p:nvPicPr>
                      <p:cNvPr id="60418" name="Object 3"/>
                      <p:cNvPicPr>
                        <a:picLocks noChangeArrowheads="1"/>
                      </p:cNvPicPr>
                      <p:nvPr/>
                    </p:nvPicPr>
                    <p:blipFill>
                      <a:blip r:embed="rId5"/>
                      <a:srcRect/>
                      <a:stretch>
                        <a:fillRect/>
                      </a:stretch>
                    </p:blipFill>
                    <p:spPr bwMode="auto">
                      <a:xfrm>
                        <a:off x="304800" y="1447800"/>
                        <a:ext cx="8623300"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1050925" y="5410200"/>
            <a:ext cx="69627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a:solidFill>
                  <a:srgbClr val="FFFFFF"/>
                </a:solidFill>
              </a:rPr>
              <a:t>Lower Investment Earnings Place a Greater Burden on Underwriting and Pricing Discipline</a:t>
            </a:r>
          </a:p>
        </p:txBody>
      </p:sp>
      <p:sp>
        <p:nvSpPr>
          <p:cNvPr id="60423" name="Rectangle 4"/>
          <p:cNvSpPr>
            <a:spLocks noChangeArrowheads="1"/>
          </p:cNvSpPr>
          <p:nvPr/>
        </p:nvSpPr>
        <p:spPr bwMode="auto">
          <a:xfrm>
            <a:off x="0" y="6203950"/>
            <a:ext cx="7569200"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*Based on 2008 Invested Assets and Earned Premiums</a:t>
            </a:r>
          </a:p>
          <a:p>
            <a:pPr eaLnBrk="0" hangingPunct="0">
              <a:lnSpc>
                <a:spcPct val="85000"/>
              </a:lnSpc>
              <a:spcBef>
                <a:spcPct val="25000"/>
              </a:spcBef>
              <a:buClr>
                <a:schemeClr val="accent2"/>
              </a:buClr>
              <a:buFont typeface="Wingdings" pitchFamily="2" charset="2"/>
              <a:buNone/>
            </a:pPr>
            <a:r>
              <a:rPr lang="en-US" sz="1100" dirty="0"/>
              <a:t>**US domestic reinsurance only</a:t>
            </a:r>
          </a:p>
          <a:p>
            <a:pPr eaLnBrk="0" hangingPunct="0">
              <a:lnSpc>
                <a:spcPct val="85000"/>
              </a:lnSpc>
              <a:spcBef>
                <a:spcPct val="25000"/>
              </a:spcBef>
              <a:buClr>
                <a:schemeClr val="accent2"/>
              </a:buClr>
              <a:buFont typeface="Wingdings" pitchFamily="2" charset="2"/>
              <a:buNone/>
            </a:pPr>
            <a:r>
              <a:rPr lang="en-US" sz="1100" dirty="0"/>
              <a:t>Source: A.M. Best; Insurance Information Institute.</a:t>
            </a:r>
          </a:p>
        </p:txBody>
      </p:sp>
      <p:sp>
        <p:nvSpPr>
          <p:cNvPr id="12" name="Rectangle 2"/>
          <p:cNvSpPr txBox="1">
            <a:spLocks noChangeArrowheads="1"/>
          </p:cNvSpPr>
          <p:nvPr/>
        </p:nvSpPr>
        <p:spPr>
          <a:xfrm>
            <a:off x="31750" y="-46038"/>
            <a:ext cx="7400925" cy="860426"/>
          </a:xfrm>
          <a:prstGeom prst="rect">
            <a:avLst/>
          </a:prstGeom>
        </p:spPr>
        <p:txBody>
          <a:bodyPr/>
          <a:lstStyle/>
          <a:p>
            <a:pPr defTabSz="114300" eaLnBrk="0" hangingPunct="0">
              <a:lnSpc>
                <a:spcPct val="90000"/>
              </a:lnSpc>
              <a:defRPr/>
            </a:pPr>
            <a:r>
              <a:rPr lang="en-US" sz="2400" b="1" kern="0">
                <a:solidFill>
                  <a:srgbClr val="225A7A"/>
                </a:solidFill>
                <a:ea typeface="+mj-ea"/>
                <a:cs typeface="+mj-cs"/>
              </a:rPr>
              <a:t>Reduction in Combined Ratio Necessary to Offset 1% Decline in Investment Yield to Maintain Constant ROE, by Line*</a:t>
            </a:r>
            <a:endParaRPr lang="en-US" sz="2400" b="1" kern="0" dirty="0">
              <a:solidFill>
                <a:srgbClr val="225A7A"/>
              </a:solidFill>
              <a:ea typeface="+mj-ea"/>
              <a:cs typeface="+mj-cs"/>
            </a:endParaRPr>
          </a:p>
        </p:txBody>
      </p:sp>
      <p:sp>
        <p:nvSpPr>
          <p:cNvPr id="9" name="Date Placeholder 8"/>
          <p:cNvSpPr>
            <a:spLocks noGrp="1"/>
          </p:cNvSpPr>
          <p:nvPr>
            <p:ph type="dt" sz="half"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79649112-2361-4913-9798-B6AEBB59A8D4}" type="slidenum">
              <a:rPr lang="en-US" smtClean="0"/>
              <a:pPr>
                <a:defRPr/>
              </a:pPr>
              <a:t>29</a:t>
            </a:fld>
            <a:endParaRPr lang="en-US"/>
          </a:p>
        </p:txBody>
      </p:sp>
    </p:spTree>
    <p:extLst>
      <p:ext uri="{BB962C8B-B14F-4D97-AF65-F5344CB8AC3E}">
        <p14:creationId xmlns:p14="http://schemas.microsoft.com/office/powerpoint/2010/main" val="107522859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773349" y="134942"/>
            <a:ext cx="6921230" cy="860425"/>
          </a:xfrm>
        </p:spPr>
        <p:txBody>
          <a:bodyPr/>
          <a:lstStyle/>
          <a:p>
            <a:r>
              <a:rPr lang="en-US" dirty="0">
                <a:latin typeface="Arial" panose="020B0604020202020204" pitchFamily="34" charset="0"/>
              </a:rPr>
              <a:t>P/C Industry Net Income After Taxes</a:t>
            </a:r>
            <a:br>
              <a:rPr lang="en-US" dirty="0">
                <a:latin typeface="Arial" panose="020B0604020202020204" pitchFamily="34" charset="0"/>
              </a:rPr>
            </a:br>
            <a:r>
              <a:rPr lang="en-US" dirty="0">
                <a:latin typeface="Arial" panose="020B0604020202020204" pitchFamily="34" charset="0"/>
              </a:rPr>
              <a:t>1991–2016:Q2</a:t>
            </a:r>
          </a:p>
        </p:txBody>
      </p:sp>
      <p:sp>
        <p:nvSpPr>
          <p:cNvPr id="14339" name="Text Box 5"/>
          <p:cNvSpPr txBox="1">
            <a:spLocks noChangeArrowheads="1"/>
          </p:cNvSpPr>
          <p:nvPr/>
        </p:nvSpPr>
        <p:spPr bwMode="auto">
          <a:xfrm>
            <a:off x="832357" y="1001802"/>
            <a:ext cx="2374900" cy="24936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198438" indent="-198438">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2005 ROE*= 9.6%</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2006 ROE = 12.7%</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2007 ROE = 10.9%</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2008 ROE = 0.1%</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2009 ROE = 5.0%</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2010 ROE = 6.6%</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2011 ROAS</a:t>
            </a:r>
            <a:r>
              <a:rPr lang="en-US" sz="1200" baseline="30000" dirty="0">
                <a:solidFill>
                  <a:srgbClr val="000000"/>
                </a:solidFill>
              </a:rPr>
              <a:t>1</a:t>
            </a:r>
            <a:r>
              <a:rPr lang="en-US" sz="1200" dirty="0">
                <a:solidFill>
                  <a:srgbClr val="000000"/>
                </a:solidFill>
              </a:rPr>
              <a:t> = 3.5%</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2012 ROAS</a:t>
            </a:r>
            <a:r>
              <a:rPr lang="en-US" sz="1200" baseline="30000" dirty="0">
                <a:solidFill>
                  <a:srgbClr val="000000"/>
                </a:solidFill>
              </a:rPr>
              <a:t>1</a:t>
            </a:r>
            <a:r>
              <a:rPr lang="en-US" sz="1200" dirty="0">
                <a:solidFill>
                  <a:srgbClr val="000000"/>
                </a:solidFill>
              </a:rPr>
              <a:t> = 5.9%</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2013 ROAS</a:t>
            </a:r>
            <a:r>
              <a:rPr lang="en-US" sz="1200" baseline="30000" dirty="0">
                <a:solidFill>
                  <a:srgbClr val="000000"/>
                </a:solidFill>
              </a:rPr>
              <a:t>1</a:t>
            </a:r>
            <a:r>
              <a:rPr lang="en-US" sz="1200" dirty="0">
                <a:solidFill>
                  <a:srgbClr val="000000"/>
                </a:solidFill>
              </a:rPr>
              <a:t> = 10.2%</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2014 ROAS</a:t>
            </a:r>
            <a:r>
              <a:rPr lang="en-US" sz="1200" baseline="30000" dirty="0">
                <a:solidFill>
                  <a:srgbClr val="000000"/>
                </a:solidFill>
              </a:rPr>
              <a:t>1</a:t>
            </a:r>
            <a:r>
              <a:rPr lang="en-US" sz="1200" dirty="0">
                <a:solidFill>
                  <a:srgbClr val="000000"/>
                </a:solidFill>
              </a:rPr>
              <a:t> = 8.4%</a:t>
            </a:r>
          </a:p>
          <a:p>
            <a:pPr>
              <a:lnSpc>
                <a:spcPct val="90000"/>
              </a:lnSpc>
              <a:spcBef>
                <a:spcPct val="20000"/>
              </a:spcBef>
              <a:buClr>
                <a:srgbClr val="FF6801"/>
              </a:buClr>
              <a:buFont typeface="Wingdings" panose="05000000000000000000" pitchFamily="2" charset="2"/>
              <a:buChar char="n"/>
            </a:pPr>
            <a:r>
              <a:rPr lang="en-US" sz="1200" dirty="0">
                <a:solidFill>
                  <a:srgbClr val="000000"/>
                </a:solidFill>
              </a:rPr>
              <a:t>2015 ROAS = 8.4%</a:t>
            </a:r>
          </a:p>
          <a:p>
            <a:pPr>
              <a:lnSpc>
                <a:spcPct val="90000"/>
              </a:lnSpc>
              <a:spcBef>
                <a:spcPct val="20000"/>
              </a:spcBef>
              <a:buClr>
                <a:srgbClr val="FF6801"/>
              </a:buClr>
              <a:buFont typeface="Wingdings" panose="05000000000000000000" pitchFamily="2" charset="2"/>
              <a:buChar char="n"/>
            </a:pPr>
            <a:r>
              <a:rPr lang="en-US" sz="1200" dirty="0">
                <a:solidFill>
                  <a:srgbClr val="000000"/>
                </a:solidFill>
              </a:rPr>
              <a:t>2016:H1 ROAS = 6.4%*</a:t>
            </a:r>
          </a:p>
        </p:txBody>
      </p:sp>
      <p:sp>
        <p:nvSpPr>
          <p:cNvPr id="14340" name="Rectangle 5"/>
          <p:cNvSpPr>
            <a:spLocks noChangeArrowheads="1"/>
          </p:cNvSpPr>
          <p:nvPr/>
        </p:nvSpPr>
        <p:spPr bwMode="auto">
          <a:xfrm>
            <a:off x="-268014" y="6267071"/>
            <a:ext cx="9412014"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85000"/>
              </a:lnSpc>
              <a:spcBef>
                <a:spcPct val="25000"/>
              </a:spcBef>
              <a:spcAft>
                <a:spcPct val="0"/>
              </a:spcAft>
              <a:buClr>
                <a:srgbClr val="FF6801"/>
              </a:buClr>
              <a:buFont typeface="Arial" panose="020B0604020202020204" pitchFamily="34" charset="0"/>
              <a:buChar char="•"/>
            </a:pPr>
            <a:r>
              <a:rPr lang="en-US" sz="1050" dirty="0">
                <a:solidFill>
                  <a:srgbClr val="000000"/>
                </a:solidFill>
              </a:rPr>
              <a:t>ROE figures are GAAP; </a:t>
            </a:r>
            <a:r>
              <a:rPr lang="en-US" sz="1050" baseline="30000" dirty="0">
                <a:solidFill>
                  <a:srgbClr val="000000"/>
                </a:solidFill>
              </a:rPr>
              <a:t>1</a:t>
            </a:r>
            <a:r>
              <a:rPr lang="en-US" sz="1050" dirty="0">
                <a:solidFill>
                  <a:srgbClr val="000000"/>
                </a:solidFill>
              </a:rPr>
              <a:t>Return on avg. surplus.  Excluding Mortgage &amp; Financial Guaranty insurers yields a 8.2% ROAS in 2014, 9.8% ROAS in 2013, 6.2% ROAS in 2012, 4.7% ROAS for 2011, 7.6% for 2010 and 7.4% for 2009; 2015E is annualized figure based actual figure through Q3 of $44.0</a:t>
            </a:r>
          </a:p>
          <a:p>
            <a:pPr fontAlgn="base">
              <a:lnSpc>
                <a:spcPct val="85000"/>
              </a:lnSpc>
              <a:spcBef>
                <a:spcPct val="25000"/>
              </a:spcBef>
              <a:spcAft>
                <a:spcPct val="0"/>
              </a:spcAft>
              <a:buClr>
                <a:srgbClr val="FF6801"/>
              </a:buClr>
            </a:pPr>
            <a:r>
              <a:rPr lang="en-US" sz="1050" dirty="0">
                <a:solidFill>
                  <a:srgbClr val="000000"/>
                </a:solidFill>
              </a:rPr>
              <a:t>Sources: A.M. Best, ISO; Insurance Information Institute</a:t>
            </a:r>
          </a:p>
        </p:txBody>
      </p:sp>
      <p:graphicFrame>
        <p:nvGraphicFramePr>
          <p:cNvPr id="14341" name="Object 3"/>
          <p:cNvGraphicFramePr>
            <a:graphicFrameLocks/>
          </p:cNvGraphicFramePr>
          <p:nvPr>
            <p:extLst/>
          </p:nvPr>
        </p:nvGraphicFramePr>
        <p:xfrm>
          <a:off x="96398" y="1395277"/>
          <a:ext cx="8748712" cy="5064125"/>
        </p:xfrm>
        <a:graphic>
          <a:graphicData uri="http://schemas.openxmlformats.org/presentationml/2006/ole">
            <mc:AlternateContent xmlns:mc="http://schemas.openxmlformats.org/markup-compatibility/2006">
              <mc:Choice xmlns:v="urn:schemas-microsoft-com:vml" Requires="v">
                <p:oleObj spid="_x0000_s28624912" name="Chart" r:id="rId5" imgW="8715408" imgH="5067439" progId="MSGraph.Chart.8">
                  <p:embed followColorScheme="full"/>
                </p:oleObj>
              </mc:Choice>
              <mc:Fallback>
                <p:oleObj name="Chart" r:id="rId5" imgW="8715408" imgH="5067439" progId="MSGraph.Chart.8">
                  <p:embed followColorScheme="full"/>
                  <p:pic>
                    <p:nvPicPr>
                      <p:cNvPr id="14341" name="Object 3"/>
                      <p:cNvPicPr>
                        <a:picLocks noChangeArrowheads="1"/>
                      </p:cNvPicPr>
                      <p:nvPr/>
                    </p:nvPicPr>
                    <p:blipFill>
                      <a:blip r:embed="rId6"/>
                      <a:srcRect/>
                      <a:stretch>
                        <a:fillRect/>
                      </a:stretch>
                    </p:blipFill>
                    <p:spPr bwMode="auto">
                      <a:xfrm>
                        <a:off x="96398" y="1395277"/>
                        <a:ext cx="8748712" cy="50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PPTShape_0"/>
          <p:cNvSpPr>
            <a:spLocks noChangeArrowheads="1"/>
          </p:cNvSpPr>
          <p:nvPr/>
        </p:nvSpPr>
        <p:spPr bwMode="blackWhite">
          <a:xfrm>
            <a:off x="5998246" y="1395277"/>
            <a:ext cx="1591274" cy="1414671"/>
          </a:xfrm>
          <a:prstGeom prst="wedgeRectCallout">
            <a:avLst>
              <a:gd name="adj1" fmla="val 106943"/>
              <a:gd name="adj2" fmla="val 150485"/>
            </a:avLst>
          </a:prstGeom>
          <a:solidFill>
            <a:schemeClr val="tx2"/>
          </a:soli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0000"/>
              </a:lnSpc>
              <a:spcBef>
                <a:spcPct val="50000"/>
              </a:spcBef>
              <a:spcAft>
                <a:spcPct val="0"/>
              </a:spcAft>
              <a:buClr>
                <a:srgbClr val="FFFFFF"/>
              </a:buClr>
              <a:buFont typeface="Wingdings" panose="05000000000000000000" pitchFamily="2" charset="2"/>
              <a:buNone/>
            </a:pPr>
            <a:r>
              <a:rPr lang="en-US" sz="1400" b="1" dirty="0">
                <a:solidFill>
                  <a:srgbClr val="000000"/>
                </a:solidFill>
              </a:rPr>
              <a:t>Net income in Q2:2016 on an annualized basis was on track to fall short of full-year 2015</a:t>
            </a:r>
          </a:p>
        </p:txBody>
      </p:sp>
      <p:sp>
        <p:nvSpPr>
          <p:cNvPr id="2" name="TextBox 1"/>
          <p:cNvSpPr txBox="1"/>
          <p:nvPr/>
        </p:nvSpPr>
        <p:spPr>
          <a:xfrm>
            <a:off x="73928" y="1118278"/>
            <a:ext cx="940239" cy="276999"/>
          </a:xfrm>
          <a:prstGeom prst="rect">
            <a:avLst/>
          </a:prstGeom>
          <a:noFill/>
        </p:spPr>
        <p:txBody>
          <a:bodyPr wrap="square" rtlCol="0">
            <a:spAutoFit/>
          </a:bodyPr>
          <a:lstStyle/>
          <a:p>
            <a:pPr fontAlgn="base">
              <a:spcBef>
                <a:spcPct val="0"/>
              </a:spcBef>
              <a:spcAft>
                <a:spcPct val="0"/>
              </a:spcAft>
            </a:pPr>
            <a:r>
              <a:rPr lang="en-US" sz="1200" dirty="0">
                <a:solidFill>
                  <a:srgbClr val="000000"/>
                </a:solidFill>
              </a:rPr>
              <a:t>$ Millions</a:t>
            </a:r>
          </a:p>
        </p:txBody>
      </p:sp>
    </p:spTree>
    <p:custDataLst>
      <p:tags r:id="rId2"/>
    </p:custDataLst>
    <p:extLst>
      <p:ext uri="{BB962C8B-B14F-4D97-AF65-F5344CB8AC3E}">
        <p14:creationId xmlns:p14="http://schemas.microsoft.com/office/powerpoint/2010/main" val="199872312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6"/>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a:solidFill>
                  <a:schemeClr val="bg1"/>
                </a:solidFill>
              </a:rPr>
              <a:t>THE ECONOMY</a:t>
            </a:r>
          </a:p>
        </p:txBody>
      </p:sp>
      <p:sp>
        <p:nvSpPr>
          <p:cNvPr id="151555" name="Rectangle 3"/>
          <p:cNvSpPr>
            <a:spLocks noChangeArrowheads="1"/>
          </p:cNvSpPr>
          <p:nvPr/>
        </p:nvSpPr>
        <p:spPr bwMode="auto">
          <a:xfrm>
            <a:off x="0" y="6556379"/>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30</a:t>
            </a:fld>
            <a:endParaRPr lang="en-US" sz="900">
              <a:solidFill>
                <a:schemeClr val="bg1"/>
              </a:solidFill>
            </a:endParaRPr>
          </a:p>
        </p:txBody>
      </p:sp>
      <p:pic>
        <p:nvPicPr>
          <p:cNvPr id="151557" name="Picture 5"/>
          <p:cNvPicPr>
            <a:picLocks noChangeAspect="1" noChangeArrowheads="1"/>
          </p:cNvPicPr>
          <p:nvPr/>
        </p:nvPicPr>
        <p:blipFill>
          <a:blip r:embed="rId3" cstate="print"/>
          <a:srcRect/>
          <a:stretch>
            <a:fillRect/>
          </a:stretch>
        </p:blipFill>
        <p:spPr bwMode="auto">
          <a:xfrm>
            <a:off x="3051179"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472611" y="4735266"/>
            <a:ext cx="8189259" cy="1569660"/>
          </a:xfrm>
          <a:prstGeom prst="rect">
            <a:avLst/>
          </a:prstGeom>
          <a:noFill/>
          <a:ln w="9525">
            <a:noFill/>
            <a:miter lim="800000"/>
            <a:headEnd/>
            <a:tailEnd/>
          </a:ln>
        </p:spPr>
        <p:txBody>
          <a:bodyPr wrap="square">
            <a:spAutoFit/>
          </a:bodyPr>
          <a:lstStyle/>
          <a:p>
            <a:pPr algn="ctr"/>
            <a:r>
              <a:rPr lang="en-US" sz="3200" b="1" dirty="0">
                <a:solidFill>
                  <a:srgbClr val="2B7299"/>
                </a:solidFill>
              </a:rPr>
              <a:t>The Strength of the Economy Will Greatly Influence Insurer Exposure Base    Across Most Lines</a:t>
            </a:r>
            <a:endParaRPr lang="en-US" sz="3200" b="1" i="1" dirty="0">
              <a:solidFill>
                <a:srgbClr val="FF0000"/>
              </a:solidFill>
            </a:endParaRPr>
          </a:p>
        </p:txBody>
      </p:sp>
      <p:sp>
        <p:nvSpPr>
          <p:cNvPr id="7" name="Date Placeholder 6"/>
          <p:cNvSpPr>
            <a:spLocks noGrp="1"/>
          </p:cNvSpPr>
          <p:nvPr>
            <p:ph type="dt" sz="half"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30</a:t>
            </a:fld>
            <a:endParaRPr lang="en-US"/>
          </a:p>
        </p:txBody>
      </p:sp>
    </p:spTree>
    <p:extLst>
      <p:ext uri="{BB962C8B-B14F-4D97-AF65-F5344CB8AC3E}">
        <p14:creationId xmlns:p14="http://schemas.microsoft.com/office/powerpoint/2010/main" val="384533481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31</a:t>
            </a:fld>
            <a:endParaRPr lang="en-US"/>
          </a:p>
        </p:txBody>
      </p:sp>
      <p:sp>
        <p:nvSpPr>
          <p:cNvPr id="66566" name="Rectangle 11"/>
          <p:cNvSpPr>
            <a:spLocks noGrp="1" noChangeArrowheads="1"/>
          </p:cNvSpPr>
          <p:nvPr>
            <p:ph type="title"/>
          </p:nvPr>
        </p:nvSpPr>
        <p:spPr/>
        <p:txBody>
          <a:bodyPr/>
          <a:lstStyle/>
          <a:p>
            <a:r>
              <a:rPr lang="en-US"/>
              <a:t>US Real GDP Growth*</a:t>
            </a:r>
          </a:p>
        </p:txBody>
      </p:sp>
      <p:sp>
        <p:nvSpPr>
          <p:cNvPr id="66567" name="Rectangle 3"/>
          <p:cNvSpPr>
            <a:spLocks noChangeArrowheads="1"/>
          </p:cNvSpPr>
          <p:nvPr/>
        </p:nvSpPr>
        <p:spPr bwMode="auto">
          <a:xfrm>
            <a:off x="0" y="6392867"/>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tabLst>
                <a:tab pos="342900" algn="l"/>
              </a:tabLst>
            </a:pPr>
            <a:r>
              <a:rPr lang="en-US" sz="1100" dirty="0"/>
              <a:t>*	Estimates/Forecasts from Blue Chip Economic Indicators.</a:t>
            </a:r>
          </a:p>
          <a:p>
            <a:pPr eaLnBrk="0" hangingPunct="0">
              <a:lnSpc>
                <a:spcPct val="85000"/>
              </a:lnSpc>
              <a:spcBef>
                <a:spcPct val="25000"/>
              </a:spcBef>
              <a:buClr>
                <a:schemeClr val="accent2"/>
              </a:buClr>
              <a:tabLst>
                <a:tab pos="342900" algn="l"/>
              </a:tabLst>
            </a:pPr>
            <a:r>
              <a:rPr lang="en-US" sz="1100" dirty="0"/>
              <a:t>Source: US Department of Commerce, Blue Economic Indicators 10/16; Insurance Information Institute.</a:t>
            </a:r>
          </a:p>
        </p:txBody>
      </p:sp>
      <p:graphicFrame>
        <p:nvGraphicFramePr>
          <p:cNvPr id="66562" name="Object 4"/>
          <p:cNvGraphicFramePr>
            <a:graphicFrameLocks noChangeAspect="1"/>
          </p:cNvGraphicFramePr>
          <p:nvPr>
            <p:extLst>
              <p:ext uri="{D42A27DB-BD31-4B8C-83A1-F6EECF244321}">
                <p14:modId xmlns:p14="http://schemas.microsoft.com/office/powerpoint/2010/main" val="1427148503"/>
              </p:ext>
            </p:extLst>
          </p:nvPr>
        </p:nvGraphicFramePr>
        <p:xfrm>
          <a:off x="38100" y="1639888"/>
          <a:ext cx="8955088" cy="3922712"/>
        </p:xfrm>
        <a:graphic>
          <a:graphicData uri="http://schemas.openxmlformats.org/presentationml/2006/ole">
            <mc:AlternateContent xmlns:mc="http://schemas.openxmlformats.org/markup-compatibility/2006">
              <mc:Choice xmlns:v="urn:schemas-microsoft-com:vml" Requires="v">
                <p:oleObj spid="_x0000_s28614721" name="Chart" r:id="rId4" imgW="8600977" imgH="3781460" progId="MSGraph.Chart.8">
                  <p:embed followColorScheme="full"/>
                </p:oleObj>
              </mc:Choice>
              <mc:Fallback>
                <p:oleObj name="Chart" r:id="rId4" imgW="8600977" imgH="3781460" progId="MSGraph.Chart.8">
                  <p:embed followColorScheme="full"/>
                  <p:pic>
                    <p:nvPicPr>
                      <p:cNvPr id="66562" name="Object 4"/>
                      <p:cNvPicPr>
                        <a:picLocks noChangeAspect="1" noChangeArrowheads="1"/>
                      </p:cNvPicPr>
                      <p:nvPr/>
                    </p:nvPicPr>
                    <p:blipFill>
                      <a:blip r:embed="rId5"/>
                      <a:srcRect/>
                      <a:stretch>
                        <a:fillRect/>
                      </a:stretch>
                    </p:blipFill>
                    <p:spPr bwMode="gray">
                      <a:xfrm>
                        <a:off x="38100" y="1639888"/>
                        <a:ext cx="8955088" cy="3922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568" name="Rectangle 5"/>
          <p:cNvSpPr>
            <a:spLocks noChangeArrowheads="1"/>
          </p:cNvSpPr>
          <p:nvPr/>
        </p:nvSpPr>
        <p:spPr bwMode="auto">
          <a:xfrm>
            <a:off x="457204" y="6400800"/>
            <a:ext cx="200025" cy="88900"/>
          </a:xfrm>
          <a:prstGeom prst="rect">
            <a:avLst/>
          </a:prstGeom>
          <a:solidFill>
            <a:schemeClr val="tx2"/>
          </a:solidFill>
          <a:ln w="9525">
            <a:noFill/>
            <a:miter lim="800000"/>
            <a:headEnd/>
            <a:tailEnd/>
          </a:ln>
        </p:spPr>
        <p:txBody>
          <a:bodyPr wrap="none" anchor="ctr"/>
          <a:lstStyle/>
          <a:p>
            <a:endParaRPr lang="en-US"/>
          </a:p>
        </p:txBody>
      </p:sp>
      <p:sp>
        <p:nvSpPr>
          <p:cNvPr id="1926150" name="Rectangle 6"/>
          <p:cNvSpPr>
            <a:spLocks noChangeArrowheads="1"/>
          </p:cNvSpPr>
          <p:nvPr/>
        </p:nvSpPr>
        <p:spPr bwMode="blackWhite">
          <a:xfrm>
            <a:off x="298454" y="5473704"/>
            <a:ext cx="853122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Demand for Insurance Should Increase in 2016 as GDP Growth Continues at a Steady, Albeit Moderate Pace and Gradually Benefits the Economy Broadly</a:t>
            </a:r>
          </a:p>
        </p:txBody>
      </p:sp>
      <p:sp>
        <p:nvSpPr>
          <p:cNvPr id="66570" name="Rectangle 8"/>
          <p:cNvSpPr>
            <a:spLocks noChangeArrowheads="1"/>
          </p:cNvSpPr>
          <p:nvPr/>
        </p:nvSpPr>
        <p:spPr bwMode="black">
          <a:xfrm>
            <a:off x="96947" y="1266829"/>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Real GDP Growth (%)</a:t>
            </a:r>
          </a:p>
        </p:txBody>
      </p:sp>
      <p:sp>
        <p:nvSpPr>
          <p:cNvPr id="1926153" name="AutoShape 9"/>
          <p:cNvSpPr>
            <a:spLocks noChangeArrowheads="1"/>
          </p:cNvSpPr>
          <p:nvPr/>
        </p:nvSpPr>
        <p:spPr bwMode="blackWhite">
          <a:xfrm>
            <a:off x="773724" y="3316795"/>
            <a:ext cx="1084384" cy="1053592"/>
          </a:xfrm>
          <a:prstGeom prst="wedgeRectCallout">
            <a:avLst>
              <a:gd name="adj1" fmla="val 57194"/>
              <a:gd name="adj2" fmla="val -6565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Recession began in Dec, 2007</a:t>
            </a:r>
          </a:p>
        </p:txBody>
      </p:sp>
      <p:sp>
        <p:nvSpPr>
          <p:cNvPr id="1926154" name="AutoShape 10"/>
          <p:cNvSpPr>
            <a:spLocks noChangeArrowheads="1"/>
          </p:cNvSpPr>
          <p:nvPr/>
        </p:nvSpPr>
        <p:spPr bwMode="blackWhite">
          <a:xfrm>
            <a:off x="2222938" y="1140542"/>
            <a:ext cx="2349880" cy="688258"/>
          </a:xfrm>
          <a:prstGeom prst="wedgeRectCallout">
            <a:avLst>
              <a:gd name="adj1" fmla="val -30404"/>
              <a:gd name="adj2" fmla="val 20543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The Q4:2008 decline was the steepest since the Q1:1982 drop of 6.8%</a:t>
            </a:r>
          </a:p>
        </p:txBody>
      </p:sp>
      <p:sp>
        <p:nvSpPr>
          <p:cNvPr id="14" name="AutoShape 10"/>
          <p:cNvSpPr>
            <a:spLocks noChangeArrowheads="1"/>
          </p:cNvSpPr>
          <p:nvPr/>
        </p:nvSpPr>
        <p:spPr bwMode="blackWhite">
          <a:xfrm>
            <a:off x="3784600" y="3622418"/>
            <a:ext cx="1961532" cy="973399"/>
          </a:xfrm>
          <a:prstGeom prst="wedgeRectCallout">
            <a:avLst>
              <a:gd name="adj1" fmla="val 67353"/>
              <a:gd name="adj2" fmla="val -6824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Q1 2014/15 GDP data were hit hard by this year’s “Polar Vortex” and harsh winter</a:t>
            </a:r>
          </a:p>
        </p:txBody>
      </p:sp>
      <p:sp>
        <p:nvSpPr>
          <p:cNvPr id="15" name="Rectangle 7"/>
          <p:cNvSpPr>
            <a:spLocks noChangeArrowheads="1"/>
          </p:cNvSpPr>
          <p:nvPr/>
        </p:nvSpPr>
        <p:spPr bwMode="grayWhite">
          <a:xfrm>
            <a:off x="1965569" y="3049105"/>
            <a:ext cx="1169466" cy="1804987"/>
          </a:xfrm>
          <a:prstGeom prst="rect">
            <a:avLst/>
          </a:prstGeom>
          <a:noFill/>
          <a:ln w="28575">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95342326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2" presetClass="entr" presetSubtype="8" fill="hold" grpId="0" nodeType="afterEffect">
                                  <p:stCondLst>
                                    <p:cond delay="1000"/>
                                  </p:stCondLst>
                                  <p:childTnLst>
                                    <p:set>
                                      <p:cBhvr>
                                        <p:cTn id="10" dur="1" fill="hold">
                                          <p:stCondLst>
                                            <p:cond delay="0"/>
                                          </p:stCondLst>
                                        </p:cTn>
                                        <p:tgtEl>
                                          <p:spTgt spid="1926154"/>
                                        </p:tgtEl>
                                        <p:attrNameLst>
                                          <p:attrName>style.visibility</p:attrName>
                                        </p:attrNameLst>
                                      </p:cBhvr>
                                      <p:to>
                                        <p:strVal val="visible"/>
                                      </p:to>
                                    </p:set>
                                    <p:animEffect transition="in" filter="wipe(left)">
                                      <p:cBhvr>
                                        <p:cTn id="11" dur="500"/>
                                        <p:tgtEl>
                                          <p:spTgt spid="1926154"/>
                                        </p:tgtEl>
                                      </p:cBhvr>
                                    </p:animEffect>
                                  </p:childTnLst>
                                </p:cTn>
                              </p:par>
                            </p:childTnLst>
                          </p:cTn>
                        </p:par>
                        <p:par>
                          <p:cTn id="12" fill="hold">
                            <p:stCondLst>
                              <p:cond delay="2000"/>
                            </p:stCondLst>
                            <p:childTnLst>
                              <p:par>
                                <p:cTn id="13" presetID="23" presetClass="entr" presetSubtype="16" fill="hold" grpId="0" nodeType="afterEffect">
                                  <p:stCondLst>
                                    <p:cond delay="1000"/>
                                  </p:stCondLst>
                                  <p:childTnLst>
                                    <p:set>
                                      <p:cBhvr>
                                        <p:cTn id="14" dur="1" fill="hold">
                                          <p:stCondLst>
                                            <p:cond delay="0"/>
                                          </p:stCondLst>
                                        </p:cTn>
                                        <p:tgtEl>
                                          <p:spTgt spid="1926150"/>
                                        </p:tgtEl>
                                        <p:attrNameLst>
                                          <p:attrName>style.visibility</p:attrName>
                                        </p:attrNameLst>
                                      </p:cBhvr>
                                      <p:to>
                                        <p:strVal val="visible"/>
                                      </p:to>
                                    </p:set>
                                    <p:anim calcmode="lin" valueType="num">
                                      <p:cBhvr>
                                        <p:cTn id="15" dur="500" fill="hold"/>
                                        <p:tgtEl>
                                          <p:spTgt spid="1926150"/>
                                        </p:tgtEl>
                                        <p:attrNameLst>
                                          <p:attrName>ppt_w</p:attrName>
                                        </p:attrNameLst>
                                      </p:cBhvr>
                                      <p:tavLst>
                                        <p:tav tm="0">
                                          <p:val>
                                            <p:fltVal val="0"/>
                                          </p:val>
                                        </p:tav>
                                        <p:tav tm="100000">
                                          <p:val>
                                            <p:strVal val="#ppt_w"/>
                                          </p:val>
                                        </p:tav>
                                      </p:tavLst>
                                    </p:anim>
                                    <p:anim calcmode="lin" valueType="num">
                                      <p:cBhvr>
                                        <p:cTn id="16" dur="500" fill="hold"/>
                                        <p:tgtEl>
                                          <p:spTgt spid="1926150"/>
                                        </p:tgtEl>
                                        <p:attrNameLst>
                                          <p:attrName>ppt_h</p:attrName>
                                        </p:attrNameLst>
                                      </p:cBhvr>
                                      <p:tavLst>
                                        <p:tav tm="0">
                                          <p:val>
                                            <p:fltVal val="0"/>
                                          </p:val>
                                        </p:tav>
                                        <p:tav tm="100000">
                                          <p:val>
                                            <p:strVal val="#ppt_h"/>
                                          </p:val>
                                        </p:tav>
                                      </p:tavLst>
                                    </p:anim>
                                  </p:childTnLst>
                                </p:cTn>
                              </p:par>
                            </p:childTnLst>
                          </p:cTn>
                        </p:par>
                        <p:par>
                          <p:cTn id="17" fill="hold">
                            <p:stCondLst>
                              <p:cond delay="3500"/>
                            </p:stCondLst>
                            <p:childTnLst>
                              <p:par>
                                <p:cTn id="18" presetID="22" presetClass="entr" presetSubtype="8" fill="hold" grpId="0" nodeType="afterEffect">
                                  <p:stCondLst>
                                    <p:cond delay="100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par>
                                <p:cTn id="21" presetID="16" presetClass="entr" presetSubtype="26" fill="hold" grpId="0" nodeType="withEffect">
                                  <p:stCondLst>
                                    <p:cond delay="1000"/>
                                  </p:stCondLst>
                                  <p:childTnLst>
                                    <p:set>
                                      <p:cBhvr>
                                        <p:cTn id="22" dur="1" fill="hold">
                                          <p:stCondLst>
                                            <p:cond delay="0"/>
                                          </p:stCondLst>
                                        </p:cTn>
                                        <p:tgtEl>
                                          <p:spTgt spid="15"/>
                                        </p:tgtEl>
                                        <p:attrNameLst>
                                          <p:attrName>style.visibility</p:attrName>
                                        </p:attrNameLst>
                                      </p:cBhvr>
                                      <p:to>
                                        <p:strVal val="visible"/>
                                      </p:to>
                                    </p:set>
                                    <p:animEffect transition="in" filter="barn(inHorizont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926154" grpId="0" animBg="1"/>
      <p:bldP spid="14" grpId="0" animBg="1"/>
      <p:bldP spid="15"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9" name="Rectangle 105"/>
          <p:cNvSpPr>
            <a:spLocks noGrp="1" noChangeArrowheads="1"/>
          </p:cNvSpPr>
          <p:nvPr>
            <p:ph type="dt" sz="quarter" idx="10"/>
          </p:nvPr>
        </p:nvSpPr>
        <p:spPr/>
        <p:txBody>
          <a:bodyPr/>
          <a:lstStyle/>
          <a:p>
            <a:pPr>
              <a:defRPr/>
            </a:pPr>
            <a:r>
              <a:rPr lang="en-US"/>
              <a:t>12/01/09 - 9pm</a:t>
            </a:r>
          </a:p>
        </p:txBody>
      </p:sp>
      <p:sp>
        <p:nvSpPr>
          <p:cNvPr id="91141" name="Rectangle 110"/>
          <p:cNvSpPr>
            <a:spLocks noGrp="1" noChangeArrowheads="1"/>
          </p:cNvSpPr>
          <p:nvPr>
            <p:ph type="sldNum" sz="quarter" idx="12"/>
          </p:nvPr>
        </p:nvSpPr>
        <p:spPr/>
        <p:txBody>
          <a:bodyPr/>
          <a:lstStyle/>
          <a:p>
            <a:pPr>
              <a:defRPr/>
            </a:pPr>
            <a:fld id="{1383CDEA-1BE3-4BCF-B1BC-9FD78CF63BE8}" type="slidenum">
              <a:rPr lang="en-US" smtClean="0"/>
              <a:pPr>
                <a:defRPr/>
              </a:pPr>
              <a:t>32</a:t>
            </a:fld>
            <a:endParaRPr lang="en-US"/>
          </a:p>
        </p:txBody>
      </p:sp>
      <p:sp>
        <p:nvSpPr>
          <p:cNvPr id="45062" name="Rectangle 2"/>
          <p:cNvSpPr>
            <a:spLocks noGrp="1" noChangeArrowheads="1"/>
          </p:cNvSpPr>
          <p:nvPr>
            <p:ph type="title"/>
          </p:nvPr>
        </p:nvSpPr>
        <p:spPr/>
        <p:txBody>
          <a:bodyPr/>
          <a:lstStyle/>
          <a:p>
            <a:r>
              <a:rPr lang="en-US" dirty="0"/>
              <a:t>US Unemployment Rate Forecast</a:t>
            </a:r>
          </a:p>
        </p:txBody>
      </p:sp>
      <p:graphicFrame>
        <p:nvGraphicFramePr>
          <p:cNvPr id="6924291" name="Object 3"/>
          <p:cNvGraphicFramePr>
            <a:graphicFrameLocks noGrp="1" noChangeAspect="1"/>
          </p:cNvGraphicFramePr>
          <p:nvPr>
            <p:ph type="chart" idx="4294967295"/>
            <p:extLst/>
          </p:nvPr>
        </p:nvGraphicFramePr>
        <p:xfrm>
          <a:off x="254000" y="1873250"/>
          <a:ext cx="8518525" cy="4383088"/>
        </p:xfrm>
        <a:graphic>
          <a:graphicData uri="http://schemas.openxmlformats.org/presentationml/2006/ole">
            <mc:AlternateContent xmlns:mc="http://schemas.openxmlformats.org/markup-compatibility/2006">
              <mc:Choice xmlns:v="urn:schemas-microsoft-com:vml" Requires="v">
                <p:oleObj spid="_x0000_s28649480" name="Chart" r:id="rId4" imgW="8201097" imgH="4219540" progId="MSGraph.Chart.8">
                  <p:embed followColorScheme="full"/>
                </p:oleObj>
              </mc:Choice>
              <mc:Fallback>
                <p:oleObj name="Chart" r:id="rId4" imgW="8201097" imgH="4219540" progId="MSGraph.Chart.8">
                  <p:embed followColorScheme="full"/>
                  <p:pic>
                    <p:nvPicPr>
                      <p:cNvPr id="6924291" name="Object 3"/>
                      <p:cNvPicPr>
                        <a:picLocks noChangeAspect="1" noChangeArrowheads="1"/>
                      </p:cNvPicPr>
                      <p:nvPr/>
                    </p:nvPicPr>
                    <p:blipFill>
                      <a:blip r:embed="rId5"/>
                      <a:srcRect/>
                      <a:stretch>
                        <a:fillRect/>
                      </a:stretch>
                    </p:blipFill>
                    <p:spPr bwMode="auto">
                      <a:xfrm>
                        <a:off x="254000" y="1873250"/>
                        <a:ext cx="8518525" cy="4383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73797" name="AutoShape 5"/>
          <p:cNvSpPr>
            <a:spLocks noChangeArrowheads="1"/>
          </p:cNvSpPr>
          <p:nvPr/>
        </p:nvSpPr>
        <p:spPr bwMode="blackWhite">
          <a:xfrm>
            <a:off x="5417237" y="1055410"/>
            <a:ext cx="2568942" cy="1511944"/>
          </a:xfrm>
          <a:prstGeom prst="wedgeRectCallout">
            <a:avLst>
              <a:gd name="adj1" fmla="val -129204"/>
              <a:gd name="adj2" fmla="val 151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Rising unemployment </a:t>
            </a:r>
            <a:br>
              <a:rPr lang="en-US" sz="1600" b="1" dirty="0">
                <a:solidFill>
                  <a:schemeClr val="bg1"/>
                </a:solidFill>
                <a:cs typeface="+mn-cs"/>
              </a:rPr>
            </a:br>
            <a:r>
              <a:rPr lang="en-US" sz="1600" b="1" dirty="0">
                <a:solidFill>
                  <a:schemeClr val="bg1"/>
                </a:solidFill>
                <a:cs typeface="+mn-cs"/>
              </a:rPr>
              <a:t>eroded payrolls </a:t>
            </a:r>
            <a:br>
              <a:rPr lang="en-US" sz="1600" b="1" dirty="0">
                <a:solidFill>
                  <a:schemeClr val="bg1"/>
                </a:solidFill>
                <a:cs typeface="+mn-cs"/>
              </a:rPr>
            </a:br>
            <a:r>
              <a:rPr lang="en-US" sz="1600" b="1" dirty="0">
                <a:solidFill>
                  <a:schemeClr val="bg1"/>
                </a:solidFill>
                <a:cs typeface="+mn-cs"/>
              </a:rPr>
              <a:t>and WC’s </a:t>
            </a:r>
            <a:br>
              <a:rPr lang="en-US" sz="1600" b="1" dirty="0">
                <a:solidFill>
                  <a:schemeClr val="bg1"/>
                </a:solidFill>
                <a:cs typeface="+mn-cs"/>
              </a:rPr>
            </a:br>
            <a:r>
              <a:rPr lang="en-US" sz="1600" b="1" dirty="0">
                <a:solidFill>
                  <a:schemeClr val="bg1"/>
                </a:solidFill>
                <a:cs typeface="+mn-cs"/>
              </a:rPr>
              <a:t>exposure base.</a:t>
            </a:r>
          </a:p>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Unemployment peaked at 10% in late 2009.</a:t>
            </a:r>
          </a:p>
        </p:txBody>
      </p:sp>
      <p:sp>
        <p:nvSpPr>
          <p:cNvPr id="45064" name="Rectangle 5"/>
          <p:cNvSpPr>
            <a:spLocks noChangeArrowheads="1"/>
          </p:cNvSpPr>
          <p:nvPr/>
        </p:nvSpPr>
        <p:spPr bwMode="auto">
          <a:xfrm>
            <a:off x="-1" y="6389410"/>
            <a:ext cx="8498541" cy="468590"/>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 actual;          = forecasts</a:t>
            </a:r>
          </a:p>
          <a:p>
            <a:pPr eaLnBrk="0" hangingPunct="0">
              <a:lnSpc>
                <a:spcPct val="85000"/>
              </a:lnSpc>
              <a:spcBef>
                <a:spcPct val="25000"/>
              </a:spcBef>
              <a:buClr>
                <a:schemeClr val="accent2"/>
              </a:buClr>
              <a:buFont typeface="Wingdings" pitchFamily="2" charset="2"/>
              <a:buNone/>
            </a:pPr>
            <a:r>
              <a:rPr lang="en-US" sz="1100" dirty="0"/>
              <a:t>Sources: US Bureau of Labor Statistics; Blue Chip Economic Indicators (10/16 edition);  Insurance Information Institute.</a:t>
            </a:r>
          </a:p>
        </p:txBody>
      </p:sp>
      <p:sp>
        <p:nvSpPr>
          <p:cNvPr id="45065" name="Rectangle 6"/>
          <p:cNvSpPr>
            <a:spLocks noChangeArrowheads="1"/>
          </p:cNvSpPr>
          <p:nvPr/>
        </p:nvSpPr>
        <p:spPr bwMode="auto">
          <a:xfrm>
            <a:off x="442913" y="6402388"/>
            <a:ext cx="263525" cy="125412"/>
          </a:xfrm>
          <a:prstGeom prst="rect">
            <a:avLst/>
          </a:prstGeom>
          <a:solidFill>
            <a:schemeClr val="tx2"/>
          </a:solidFill>
          <a:ln w="9525">
            <a:noFill/>
            <a:miter lim="800000"/>
            <a:headEnd/>
            <a:tailEnd/>
          </a:ln>
        </p:spPr>
        <p:txBody>
          <a:bodyPr wrap="none" anchor="ctr"/>
          <a:lstStyle/>
          <a:p>
            <a:endParaRPr lang="en-US"/>
          </a:p>
        </p:txBody>
      </p:sp>
      <p:sp>
        <p:nvSpPr>
          <p:cNvPr id="45066" name="Rectangle 7"/>
          <p:cNvSpPr>
            <a:spLocks noChangeArrowheads="1"/>
          </p:cNvSpPr>
          <p:nvPr/>
        </p:nvSpPr>
        <p:spPr bwMode="auto">
          <a:xfrm>
            <a:off x="1355725" y="6402388"/>
            <a:ext cx="263525" cy="125412"/>
          </a:xfrm>
          <a:prstGeom prst="rect">
            <a:avLst/>
          </a:prstGeom>
          <a:solidFill>
            <a:schemeClr val="accent1"/>
          </a:solidFill>
          <a:ln w="9525">
            <a:noFill/>
            <a:miter lim="800000"/>
            <a:headEnd/>
            <a:tailEnd/>
          </a:ln>
        </p:spPr>
        <p:txBody>
          <a:bodyPr wrap="none" anchor="ctr"/>
          <a:lstStyle/>
          <a:p>
            <a:endParaRPr lang="en-US"/>
          </a:p>
        </p:txBody>
      </p:sp>
      <p:sp>
        <p:nvSpPr>
          <p:cNvPr id="45067" name="Rectangle 8"/>
          <p:cNvSpPr>
            <a:spLocks noChangeArrowheads="1"/>
          </p:cNvSpPr>
          <p:nvPr/>
        </p:nvSpPr>
        <p:spPr bwMode="black">
          <a:xfrm>
            <a:off x="280988" y="1112022"/>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2007:Q1 to 2017:Q4F*</a:t>
            </a:r>
          </a:p>
        </p:txBody>
      </p:sp>
      <p:sp>
        <p:nvSpPr>
          <p:cNvPr id="12" name="AutoShape 7"/>
          <p:cNvSpPr>
            <a:spLocks noChangeArrowheads="1"/>
          </p:cNvSpPr>
          <p:nvPr/>
        </p:nvSpPr>
        <p:spPr bwMode="blackWhite">
          <a:xfrm>
            <a:off x="2654299" y="3897255"/>
            <a:ext cx="2689225" cy="1262062"/>
          </a:xfrm>
          <a:prstGeom prst="wedgeRectCallout">
            <a:avLst>
              <a:gd name="adj1" fmla="val -48470"/>
              <a:gd name="adj2" fmla="val -2693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Unemployment forecasts have been revised modestly downwards. Optimistic scenarios put the unemployment as low as 4.3% by Q4 of 2017.</a:t>
            </a:r>
          </a:p>
        </p:txBody>
      </p:sp>
      <p:sp>
        <p:nvSpPr>
          <p:cNvPr id="13" name="AutoShape 5"/>
          <p:cNvSpPr>
            <a:spLocks noChangeArrowheads="1"/>
          </p:cNvSpPr>
          <p:nvPr/>
        </p:nvSpPr>
        <p:spPr bwMode="blackWhite">
          <a:xfrm>
            <a:off x="6727352" y="2828869"/>
            <a:ext cx="2155582" cy="1066800"/>
          </a:xfrm>
          <a:prstGeom prst="wedgeRectCallout">
            <a:avLst>
              <a:gd name="adj1" fmla="val -9636"/>
              <a:gd name="adj2" fmla="val 10142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Jobless figures have been revised downwards for 2016</a:t>
            </a:r>
          </a:p>
        </p:txBody>
      </p:sp>
    </p:spTree>
    <p:extLst>
      <p:ext uri="{BB962C8B-B14F-4D97-AF65-F5344CB8AC3E}">
        <p14:creationId xmlns:p14="http://schemas.microsoft.com/office/powerpoint/2010/main" val="243104817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right)">
                                      <p:cBhvr>
                                        <p:cTn id="7" dur="500"/>
                                        <p:tgtEl>
                                          <p:spTgt spid="7073797"/>
                                        </p:tgtEl>
                                      </p:cBhvr>
                                    </p:animEffect>
                                  </p:childTnLst>
                                </p:cTn>
                              </p:par>
                            </p:childTnLst>
                          </p:cTn>
                        </p:par>
                        <p:par>
                          <p:cTn id="8" fill="hold">
                            <p:stCondLst>
                              <p:cond delay="1200"/>
                            </p:stCondLst>
                            <p:childTnLst>
                              <p:par>
                                <p:cTn id="9" presetID="22" presetClass="entr" presetSubtype="2"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p:stCondLst>
                              <p:cond delay="2200"/>
                            </p:stCondLst>
                            <p:childTnLst>
                              <p:par>
                                <p:cTn id="13" presetID="22" presetClass="entr" presetSubtype="2" fill="hold" grpId="0" nodeType="afterEffect">
                                  <p:stCondLst>
                                    <p:cond delay="70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pPr>
                <a:defRPr/>
              </a:pPr>
              <a:t>33</a:t>
            </a:fld>
            <a:endParaRPr lang="en-US"/>
          </a:p>
        </p:txBody>
      </p:sp>
      <p:graphicFrame>
        <p:nvGraphicFramePr>
          <p:cNvPr id="5122" name="Object 2"/>
          <p:cNvGraphicFramePr>
            <a:graphicFrameLocks/>
          </p:cNvGraphicFramePr>
          <p:nvPr>
            <p:extLst/>
          </p:nvPr>
        </p:nvGraphicFramePr>
        <p:xfrm>
          <a:off x="89578" y="811101"/>
          <a:ext cx="8926513" cy="4684755"/>
        </p:xfrm>
        <a:graphic>
          <a:graphicData uri="http://schemas.openxmlformats.org/presentationml/2006/ole">
            <mc:AlternateContent xmlns:mc="http://schemas.openxmlformats.org/markup-compatibility/2006">
              <mc:Choice xmlns:v="urn:schemas-microsoft-com:vml" Requires="v">
                <p:oleObj spid="_x0000_s28650504" name="Chart" r:id="rId4" imgW="8686696" imgH="4581560" progId="MSGraph.Chart.8">
                  <p:embed followColorScheme="full"/>
                </p:oleObj>
              </mc:Choice>
              <mc:Fallback>
                <p:oleObj name="Chart" r:id="rId4" imgW="8686696" imgH="4581560" progId="MSGraph.Chart.8">
                  <p:embed followColorScheme="full"/>
                  <p:pic>
                    <p:nvPicPr>
                      <p:cNvPr id="5122" name="Object 2"/>
                      <p:cNvPicPr>
                        <a:picLocks noChangeArrowheads="1"/>
                      </p:cNvPicPr>
                      <p:nvPr/>
                    </p:nvPicPr>
                    <p:blipFill>
                      <a:blip r:embed="rId5"/>
                      <a:srcRect/>
                      <a:stretch>
                        <a:fillRect/>
                      </a:stretch>
                    </p:blipFill>
                    <p:spPr bwMode="auto">
                      <a:xfrm>
                        <a:off x="89578" y="811101"/>
                        <a:ext cx="8926513" cy="4684755"/>
                      </a:xfrm>
                      <a:prstGeom prst="rect">
                        <a:avLst/>
                      </a:prstGeom>
                      <a:noFill/>
                      <a:extLst/>
                    </p:spPr>
                  </p:pic>
                </p:oleObj>
              </mc:Fallback>
            </mc:AlternateContent>
          </a:graphicData>
        </a:graphic>
      </p:graphicFrame>
      <p:sp>
        <p:nvSpPr>
          <p:cNvPr id="5124" name="Rectangle 3"/>
          <p:cNvSpPr>
            <a:spLocks noGrp="1" noChangeArrowheads="1"/>
          </p:cNvSpPr>
          <p:nvPr>
            <p:ph type="title"/>
          </p:nvPr>
        </p:nvSpPr>
        <p:spPr>
          <a:xfrm>
            <a:off x="89578" y="135399"/>
            <a:ext cx="7603703" cy="860425"/>
          </a:xfrm>
        </p:spPr>
        <p:txBody>
          <a:bodyPr/>
          <a:lstStyle/>
          <a:p>
            <a:r>
              <a:rPr lang="en-US" sz="2800" dirty="0"/>
              <a:t>Continued Business Investment Will</a:t>
            </a:r>
            <a:br>
              <a:rPr lang="en-US" sz="2800" dirty="0"/>
            </a:br>
            <a:r>
              <a:rPr lang="en-US" sz="2800" dirty="0"/>
              <a:t>Spur Modest Commercial Exposure Growth</a:t>
            </a:r>
          </a:p>
        </p:txBody>
      </p:sp>
      <p:sp>
        <p:nvSpPr>
          <p:cNvPr id="1969158" name="AutoShape 6"/>
          <p:cNvSpPr>
            <a:spLocks noChangeArrowheads="1"/>
          </p:cNvSpPr>
          <p:nvPr/>
        </p:nvSpPr>
        <p:spPr bwMode="blackWhite">
          <a:xfrm>
            <a:off x="267493" y="5393203"/>
            <a:ext cx="8636000" cy="930108"/>
          </a:xfrm>
          <a:prstGeom prst="wedgeRectCallout">
            <a:avLst>
              <a:gd name="adj1" fmla="val -3301"/>
              <a:gd name="adj2" fmla="val -6311"/>
            </a:avLst>
          </a:prstGeom>
          <a:solidFill>
            <a:schemeClr val="accent6"/>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cs typeface="+mn-cs"/>
              </a:rPr>
              <a:t>Business investment was a major drag on the economy in 2016 and adversely impacts commercial property and liability insurance exposures. Growth should begin a modest  recovery in 2017.</a:t>
            </a:r>
          </a:p>
        </p:txBody>
      </p:sp>
      <p:sp>
        <p:nvSpPr>
          <p:cNvPr id="5126" name="TextBox 9"/>
          <p:cNvSpPr txBox="1">
            <a:spLocks noChangeArrowheads="1"/>
          </p:cNvSpPr>
          <p:nvPr/>
        </p:nvSpPr>
        <p:spPr bwMode="auto">
          <a:xfrm>
            <a:off x="267493" y="6323311"/>
            <a:ext cx="8412162" cy="430887"/>
          </a:xfrm>
          <a:prstGeom prst="rect">
            <a:avLst/>
          </a:prstGeom>
          <a:noFill/>
          <a:ln w="9525">
            <a:noFill/>
            <a:miter lim="800000"/>
            <a:headEnd/>
            <a:tailEnd/>
          </a:ln>
        </p:spPr>
        <p:txBody>
          <a:bodyPr>
            <a:spAutoFit/>
          </a:bodyPr>
          <a:lstStyle/>
          <a:p>
            <a:r>
              <a:rPr lang="en-US" sz="1100" dirty="0"/>
              <a:t>Sources: Blue Chip Economic Indicators, 10/2016 (history and forecasts for 2016 and 2017, 10/2016 for forecasts for 2018-2022; Insurance Information Institute.</a:t>
            </a:r>
          </a:p>
        </p:txBody>
      </p:sp>
      <p:sp>
        <p:nvSpPr>
          <p:cNvPr id="7" name="AutoShape 6"/>
          <p:cNvSpPr>
            <a:spLocks noChangeArrowheads="1"/>
          </p:cNvSpPr>
          <p:nvPr/>
        </p:nvSpPr>
        <p:spPr bwMode="blackWhite">
          <a:xfrm>
            <a:off x="5181249" y="1180548"/>
            <a:ext cx="3222752" cy="981956"/>
          </a:xfrm>
          <a:prstGeom prst="wedgeRectCallout">
            <a:avLst>
              <a:gd name="adj1" fmla="val 5813"/>
              <a:gd name="adj2" fmla="val 12577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cs typeface="+mn-cs"/>
              </a:rPr>
              <a:t>The level and direction of interest rates is likely to affect these growth rates.</a:t>
            </a:r>
          </a:p>
        </p:txBody>
      </p:sp>
    </p:spTree>
    <p:extLst>
      <p:ext uri="{BB962C8B-B14F-4D97-AF65-F5344CB8AC3E}">
        <p14:creationId xmlns:p14="http://schemas.microsoft.com/office/powerpoint/2010/main" val="12919748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69158"/>
                                        </p:tgtEl>
                                        <p:attrNameLst>
                                          <p:attrName>style.visibility</p:attrName>
                                        </p:attrNameLst>
                                      </p:cBhvr>
                                      <p:to>
                                        <p:strVal val="visible"/>
                                      </p:to>
                                    </p:set>
                                    <p:animEffect transition="in" filter="wipe(right)">
                                      <p:cBhvr>
                                        <p:cTn id="7" dur="500"/>
                                        <p:tgtEl>
                                          <p:spTgt spid="1969158"/>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9158"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6"/>
            <a:ext cx="7981950" cy="2016125"/>
          </a:xfrm>
          <a:solidFill>
            <a:srgbClr val="002060"/>
          </a:solidFill>
          <a:ln w="12700" cap="flat" algn="ctr">
            <a:noFill/>
          </a:ln>
        </p:spPr>
        <p:txBody>
          <a:bodyPr/>
          <a:lstStyle/>
          <a:p>
            <a:pPr algn="ctr" defTabSz="914400" eaLnBrk="1" hangingPunct="1">
              <a:lnSpc>
                <a:spcPct val="95000"/>
              </a:lnSpc>
              <a:spcBef>
                <a:spcPct val="25000"/>
              </a:spcBef>
            </a:pPr>
            <a:r>
              <a:rPr lang="en-US" sz="4200" dirty="0">
                <a:solidFill>
                  <a:schemeClr val="bg1"/>
                </a:solidFill>
              </a:rPr>
              <a:t>Profitability &amp; Politics</a:t>
            </a:r>
          </a:p>
        </p:txBody>
      </p:sp>
      <p:sp>
        <p:nvSpPr>
          <p:cNvPr id="151555" name="Rectangle 3"/>
          <p:cNvSpPr>
            <a:spLocks noChangeArrowheads="1"/>
          </p:cNvSpPr>
          <p:nvPr/>
        </p:nvSpPr>
        <p:spPr bwMode="auto">
          <a:xfrm>
            <a:off x="0" y="6556379"/>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34</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3051179" y="838200"/>
            <a:ext cx="3032125" cy="83820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34</a:t>
            </a:fld>
            <a:endParaRPr lang="en-US"/>
          </a:p>
        </p:txBody>
      </p:sp>
      <p:sp>
        <p:nvSpPr>
          <p:cNvPr id="10" name="Rectangle 8"/>
          <p:cNvSpPr>
            <a:spLocks noChangeArrowheads="1"/>
          </p:cNvSpPr>
          <p:nvPr/>
        </p:nvSpPr>
        <p:spPr bwMode="auto">
          <a:xfrm>
            <a:off x="449198" y="4919935"/>
            <a:ext cx="7842715" cy="1200329"/>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rgbClr val="FF6801"/>
              </a:buClr>
            </a:pPr>
            <a:r>
              <a:rPr lang="en-US" sz="4000" b="1" i="1" dirty="0">
                <a:solidFill>
                  <a:srgbClr val="FF0000"/>
                </a:solidFill>
              </a:rPr>
              <a:t>How Is Profitability Affected by the President’s Political Party?</a:t>
            </a:r>
          </a:p>
        </p:txBody>
      </p:sp>
    </p:spTree>
    <p:extLst>
      <p:ext uri="{BB962C8B-B14F-4D97-AF65-F5344CB8AC3E}">
        <p14:creationId xmlns:p14="http://schemas.microsoft.com/office/powerpoint/2010/main" val="234788789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0"/>
                                        </p:tgtEl>
                                        <p:attrNameLst>
                                          <p:attrName>style.visibility</p:attrName>
                                        </p:attrNameLst>
                                      </p:cBhvr>
                                      <p:to>
                                        <p:strVal val="visible"/>
                                      </p:to>
                                    </p:set>
                                    <p:animEffect transition="in" filter="barn(outVertical)">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5362" name="Object 2"/>
          <p:cNvGraphicFramePr>
            <a:graphicFrameLocks noGrp="1" noChangeAspect="1"/>
          </p:cNvGraphicFramePr>
          <p:nvPr>
            <p:ph type="chart" idx="4294967295"/>
            <p:extLst>
              <p:ext uri="{D42A27DB-BD31-4B8C-83A1-F6EECF244321}">
                <p14:modId xmlns:p14="http://schemas.microsoft.com/office/powerpoint/2010/main" val="165022682"/>
              </p:ext>
            </p:extLst>
          </p:nvPr>
        </p:nvGraphicFramePr>
        <p:xfrm>
          <a:off x="17467" y="1228729"/>
          <a:ext cx="8529637" cy="5210175"/>
        </p:xfrm>
        <a:graphic>
          <a:graphicData uri="http://schemas.openxmlformats.org/presentationml/2006/ole">
            <mc:AlternateContent xmlns:mc="http://schemas.openxmlformats.org/markup-compatibility/2006">
              <mc:Choice xmlns:v="urn:schemas-microsoft-com:vml" Requires="v">
                <p:oleObj spid="_x0000_s28547249" name="Chart" r:id="rId4" imgW="5759368" imgH="3517946" progId="MSGraph.Chart.8">
                  <p:embed followColorScheme="full"/>
                </p:oleObj>
              </mc:Choice>
              <mc:Fallback>
                <p:oleObj name="Chart" r:id="rId4" imgW="5759368" imgH="3517946" progId="MSGraph.Chart.8">
                  <p:embed followColorScheme="full"/>
                  <p:pic>
                    <p:nvPicPr>
                      <p:cNvPr id="0" name=""/>
                      <p:cNvPicPr>
                        <a:picLocks noChangeAspect="1" noChangeArrowheads="1"/>
                      </p:cNvPicPr>
                      <p:nvPr/>
                    </p:nvPicPr>
                    <p:blipFill>
                      <a:blip r:embed="rId5"/>
                      <a:srcRect/>
                      <a:stretch>
                        <a:fillRect/>
                      </a:stretch>
                    </p:blipFill>
                    <p:spPr bwMode="auto">
                      <a:xfrm>
                        <a:off x="17467" y="1228729"/>
                        <a:ext cx="8529637" cy="5210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3" name="Rectangle 4"/>
          <p:cNvSpPr>
            <a:spLocks noChangeArrowheads="1"/>
          </p:cNvSpPr>
          <p:nvPr/>
        </p:nvSpPr>
        <p:spPr bwMode="auto">
          <a:xfrm>
            <a:off x="34412" y="6388592"/>
            <a:ext cx="8428652" cy="400752"/>
          </a:xfrm>
          <a:prstGeom prst="rect">
            <a:avLst/>
          </a:prstGeom>
          <a:noFill/>
          <a:ln w="9525">
            <a:noFill/>
            <a:miter lim="800000"/>
            <a:headEnd/>
            <a:tailEnd/>
          </a:ln>
        </p:spPr>
        <p:txBody>
          <a:bodyPr wrap="square" lIns="92075" tIns="46038" rIns="92075" bIns="46038">
            <a:spAutoFit/>
          </a:bodyPr>
          <a:lstStyle/>
          <a:p>
            <a:pPr>
              <a:spcBef>
                <a:spcPct val="0"/>
              </a:spcBef>
              <a:buClrTx/>
              <a:buFontTx/>
              <a:buNone/>
            </a:pPr>
            <a:r>
              <a:rPr lang="en-US" sz="1000" dirty="0"/>
              <a:t>*Truman administration ROE of 6.97% based on 3 years only, 1950-52;.</a:t>
            </a:r>
          </a:p>
          <a:p>
            <a:pPr>
              <a:spcBef>
                <a:spcPct val="0"/>
              </a:spcBef>
              <a:buClrTx/>
              <a:buFontTx/>
              <a:buNone/>
            </a:pPr>
            <a:r>
              <a:rPr lang="en-US" sz="1000" dirty="0"/>
              <a:t>  Source: Insurance Information Institute</a:t>
            </a:r>
          </a:p>
        </p:txBody>
      </p:sp>
      <p:sp>
        <p:nvSpPr>
          <p:cNvPr id="7045125" name="Text Box 5"/>
          <p:cNvSpPr txBox="1">
            <a:spLocks noChangeArrowheads="1"/>
          </p:cNvSpPr>
          <p:nvPr/>
        </p:nvSpPr>
        <p:spPr bwMode="auto">
          <a:xfrm>
            <a:off x="5718179" y="2482850"/>
            <a:ext cx="3273425" cy="1421928"/>
          </a:xfrm>
          <a:prstGeom prst="rect">
            <a:avLst/>
          </a:prstGeom>
          <a:solidFill>
            <a:schemeClr val="bg1"/>
          </a:solidFill>
          <a:ln w="38100">
            <a:solidFill>
              <a:srgbClr val="FF0000"/>
            </a:solidFill>
            <a:miter lim="800000"/>
            <a:headEnd type="none" w="sm" len="sm"/>
            <a:tailEnd type="none" w="sm" len="sm"/>
          </a:ln>
        </p:spPr>
        <p:txBody>
          <a:bodyPr wrap="square">
            <a:spAutoFit/>
          </a:bodyPr>
          <a:lstStyle/>
          <a:p>
            <a:pPr algn="ctr">
              <a:lnSpc>
                <a:spcPct val="90000"/>
              </a:lnSpc>
              <a:buClrTx/>
              <a:buFontTx/>
              <a:buNone/>
            </a:pPr>
            <a:r>
              <a:rPr lang="en-US" sz="2400" b="1" dirty="0"/>
              <a:t>OVERALL RECORD: </a:t>
            </a:r>
            <a:r>
              <a:rPr lang="en-US" sz="2400" b="1" u="sng" dirty="0"/>
              <a:t>1950-2015</a:t>
            </a:r>
            <a:r>
              <a:rPr lang="en-US" sz="2400" b="1" dirty="0"/>
              <a:t>*</a:t>
            </a:r>
          </a:p>
          <a:p>
            <a:pPr>
              <a:lnSpc>
                <a:spcPct val="90000"/>
              </a:lnSpc>
              <a:buClrTx/>
              <a:buFontTx/>
              <a:buNone/>
            </a:pPr>
            <a:r>
              <a:rPr lang="en-US" sz="2400" b="1" dirty="0">
                <a:solidFill>
                  <a:srgbClr val="3333FF"/>
                </a:solidFill>
              </a:rPr>
              <a:t>Democrats	  7.72%</a:t>
            </a:r>
          </a:p>
          <a:p>
            <a:pPr>
              <a:lnSpc>
                <a:spcPct val="90000"/>
              </a:lnSpc>
              <a:buClrTx/>
              <a:buFontTx/>
              <a:buNone/>
            </a:pPr>
            <a:r>
              <a:rPr lang="en-US" sz="2400" b="1" dirty="0">
                <a:solidFill>
                  <a:srgbClr val="FF0000"/>
                </a:solidFill>
              </a:rPr>
              <a:t>Republicans	  7.85%</a:t>
            </a:r>
          </a:p>
        </p:txBody>
      </p:sp>
      <p:sp>
        <p:nvSpPr>
          <p:cNvPr id="7045126" name="Text Box 6"/>
          <p:cNvSpPr txBox="1">
            <a:spLocks noChangeArrowheads="1"/>
          </p:cNvSpPr>
          <p:nvPr/>
        </p:nvSpPr>
        <p:spPr bwMode="auto">
          <a:xfrm>
            <a:off x="5405281" y="4106514"/>
            <a:ext cx="3429000" cy="1419225"/>
          </a:xfrm>
          <a:prstGeom prst="rect">
            <a:avLst/>
          </a:prstGeom>
          <a:noFill/>
          <a:ln w="38100">
            <a:solidFill>
              <a:srgbClr val="FF0000"/>
            </a:solidFill>
            <a:miter lim="800000"/>
            <a:headEnd type="none" w="sm" len="sm"/>
            <a:tailEnd type="none" w="sm" len="sm"/>
          </a:ln>
          <a:effectLst/>
        </p:spPr>
        <p:txBody>
          <a:bodyPr>
            <a:spAutoFit/>
          </a:bodyPr>
          <a:lstStyle/>
          <a:p>
            <a:pPr algn="ctr">
              <a:lnSpc>
                <a:spcPct val="90000"/>
              </a:lnSpc>
              <a:buClrTx/>
              <a:buFontTx/>
              <a:buNone/>
              <a:defRPr/>
            </a:pPr>
            <a:r>
              <a:rPr lang="en-US" sz="2400" b="1" dirty="0">
                <a:solidFill>
                  <a:srgbClr val="3333FF"/>
                </a:solidFill>
                <a:latin typeface="Arial" pitchFamily="34" charset="0"/>
                <a:cs typeface="Arial" pitchFamily="34" charset="0"/>
              </a:rPr>
              <a:t>Party of President has marginal bearing on profitability of P/C insurance industry</a:t>
            </a:r>
          </a:p>
        </p:txBody>
      </p:sp>
      <p:sp>
        <p:nvSpPr>
          <p:cNvPr id="7" name="Rectangle 2"/>
          <p:cNvSpPr txBox="1">
            <a:spLocks noChangeArrowheads="1"/>
          </p:cNvSpPr>
          <p:nvPr/>
        </p:nvSpPr>
        <p:spPr>
          <a:xfrm>
            <a:off x="131305" y="4"/>
            <a:ext cx="7557525" cy="860425"/>
          </a:xfrm>
          <a:prstGeom prst="rect">
            <a:avLst/>
          </a:prstGeom>
        </p:spPr>
        <p:txBody>
          <a:bodyPr/>
          <a:lstStyle/>
          <a:p>
            <a:pPr defTabSz="114300" eaLnBrk="0" hangingPunct="0">
              <a:lnSpc>
                <a:spcPct val="90000"/>
              </a:lnSpc>
              <a:defRPr/>
            </a:pPr>
            <a:r>
              <a:rPr lang="en-US" sz="3000" b="1" kern="0" dirty="0">
                <a:solidFill>
                  <a:srgbClr val="225A7A"/>
                </a:solidFill>
                <a:ea typeface="+mj-ea"/>
                <a:cs typeface="+mj-cs"/>
              </a:rPr>
              <a:t>P/C Insurance Industry ROE by Presidential Administration, 1950-2015*</a:t>
            </a:r>
          </a:p>
        </p:txBody>
      </p:sp>
    </p:spTree>
    <p:extLst>
      <p:ext uri="{BB962C8B-B14F-4D97-AF65-F5344CB8AC3E}">
        <p14:creationId xmlns:p14="http://schemas.microsoft.com/office/powerpoint/2010/main" val="40602183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7045125"/>
                                        </p:tgtEl>
                                        <p:attrNameLst>
                                          <p:attrName>style.visibility</p:attrName>
                                        </p:attrNameLst>
                                      </p:cBhvr>
                                      <p:to>
                                        <p:strVal val="visible"/>
                                      </p:to>
                                    </p:set>
                                    <p:animEffect transition="in" filter="dissolve">
                                      <p:cBhvr>
                                        <p:cTn id="7" dur="500"/>
                                        <p:tgtEl>
                                          <p:spTgt spid="7045125"/>
                                        </p:tgtEl>
                                      </p:cBhvr>
                                    </p:animEffect>
                                  </p:childTnLst>
                                </p:cTn>
                              </p:par>
                            </p:childTnLst>
                          </p:cTn>
                        </p:par>
                        <p:par>
                          <p:cTn id="8" fill="hold">
                            <p:stCondLst>
                              <p:cond delay="1500"/>
                            </p:stCondLst>
                            <p:childTnLst>
                              <p:par>
                                <p:cTn id="9" presetID="9" presetClass="entr" presetSubtype="0" fill="hold" grpId="0" nodeType="afterEffect">
                                  <p:stCondLst>
                                    <p:cond delay="1000"/>
                                  </p:stCondLst>
                                  <p:childTnLst>
                                    <p:set>
                                      <p:cBhvr>
                                        <p:cTn id="10" dur="1" fill="hold">
                                          <p:stCondLst>
                                            <p:cond delay="0"/>
                                          </p:stCondLst>
                                        </p:cTn>
                                        <p:tgtEl>
                                          <p:spTgt spid="7045126"/>
                                        </p:tgtEl>
                                        <p:attrNameLst>
                                          <p:attrName>style.visibility</p:attrName>
                                        </p:attrNameLst>
                                      </p:cBhvr>
                                      <p:to>
                                        <p:strVal val="visible"/>
                                      </p:to>
                                    </p:set>
                                    <p:animEffect transition="in" filter="dissolve">
                                      <p:cBhvr>
                                        <p:cTn id="11" dur="500"/>
                                        <p:tgtEl>
                                          <p:spTgt spid="704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45125" grpId="0" animBg="1"/>
      <p:bldP spid="7045126"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dirty="0"/>
              <a:t>12/01/09 - 9pm</a:t>
            </a:r>
          </a:p>
        </p:txBody>
      </p:sp>
      <p:sp>
        <p:nvSpPr>
          <p:cNvPr id="82947" name="Rectangle 106"/>
          <p:cNvSpPr>
            <a:spLocks noGrp="1" noChangeArrowheads="1"/>
          </p:cNvSpPr>
          <p:nvPr>
            <p:ph type="ftr" sz="quarter" idx="11"/>
          </p:nvPr>
        </p:nvSpPr>
        <p:spPr/>
        <p:txBody>
          <a:bodyPr/>
          <a:lstStyle/>
          <a:p>
            <a:pPr>
              <a:defRPr/>
            </a:pPr>
            <a:r>
              <a:rPr lang="en-US" dirty="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36</a:t>
            </a:fld>
            <a:endParaRPr lang="en-US" dirty="0"/>
          </a:p>
        </p:txBody>
      </p:sp>
      <p:sp>
        <p:nvSpPr>
          <p:cNvPr id="82949" name="Rectangle 2"/>
          <p:cNvSpPr>
            <a:spLocks noGrp="1" noChangeArrowheads="1"/>
          </p:cNvSpPr>
          <p:nvPr>
            <p:ph type="title"/>
          </p:nvPr>
        </p:nvSpPr>
        <p:spPr/>
        <p:txBody>
          <a:bodyPr/>
          <a:lstStyle/>
          <a:p>
            <a:r>
              <a:rPr lang="en-US" dirty="0"/>
              <a:t>Trump vs. Clinton:</a:t>
            </a:r>
            <a:br>
              <a:rPr lang="en-US" dirty="0"/>
            </a:br>
            <a:r>
              <a:rPr lang="en-US" dirty="0"/>
              <a:t>Issues that Matter to P/C Insurers</a:t>
            </a:r>
          </a:p>
        </p:txBody>
      </p:sp>
      <p:graphicFrame>
        <p:nvGraphicFramePr>
          <p:cNvPr id="3" name="Content Placeholder 2"/>
          <p:cNvGraphicFramePr>
            <a:graphicFrameLocks noGrp="1"/>
          </p:cNvGraphicFramePr>
          <p:nvPr>
            <p:ph idx="1"/>
            <p:extLst/>
          </p:nvPr>
        </p:nvGraphicFramePr>
        <p:xfrm>
          <a:off x="187960" y="1155701"/>
          <a:ext cx="8768080" cy="5588000"/>
        </p:xfrm>
        <a:graphic>
          <a:graphicData uri="http://schemas.openxmlformats.org/drawingml/2006/table">
            <a:tbl>
              <a:tblPr firstRow="1" bandRow="1">
                <a:tableStyleId>{5C22544A-7EE6-4342-B048-85BDC9FD1C3A}</a:tableStyleId>
              </a:tblPr>
              <a:tblGrid>
                <a:gridCol w="1814721">
                  <a:extLst>
                    <a:ext uri="{9D8B030D-6E8A-4147-A177-3AD203B41FA5}">
                      <a16:colId xmlns:a16="http://schemas.microsoft.com/office/drawing/2014/main" val="20000"/>
                    </a:ext>
                  </a:extLst>
                </a:gridCol>
                <a:gridCol w="3778359">
                  <a:extLst>
                    <a:ext uri="{9D8B030D-6E8A-4147-A177-3AD203B41FA5}">
                      <a16:colId xmlns:a16="http://schemas.microsoft.com/office/drawing/2014/main" val="20001"/>
                    </a:ext>
                  </a:extLst>
                </a:gridCol>
                <a:gridCol w="3175000">
                  <a:extLst>
                    <a:ext uri="{9D8B030D-6E8A-4147-A177-3AD203B41FA5}">
                      <a16:colId xmlns:a16="http://schemas.microsoft.com/office/drawing/2014/main" val="20002"/>
                    </a:ext>
                  </a:extLst>
                </a:gridCol>
              </a:tblGrid>
              <a:tr h="370840">
                <a:tc>
                  <a:txBody>
                    <a:bodyPr/>
                    <a:lstStyle/>
                    <a:p>
                      <a:r>
                        <a:rPr lang="en-US" dirty="0"/>
                        <a:t>Issue</a:t>
                      </a:r>
                    </a:p>
                  </a:txBody>
                  <a:tcPr/>
                </a:tc>
                <a:tc>
                  <a:txBody>
                    <a:bodyPr/>
                    <a:lstStyle/>
                    <a:p>
                      <a:r>
                        <a:rPr lang="en-US" dirty="0"/>
                        <a:t>Trump</a:t>
                      </a:r>
                    </a:p>
                  </a:txBody>
                  <a:tcPr/>
                </a:tc>
                <a:tc>
                  <a:txBody>
                    <a:bodyPr/>
                    <a:lstStyle/>
                    <a:p>
                      <a:r>
                        <a:rPr lang="en-US" sz="1600" dirty="0"/>
                        <a:t>Clinton</a:t>
                      </a:r>
                    </a:p>
                  </a:txBody>
                  <a:tcPr/>
                </a:tc>
                <a:extLst>
                  <a:ext uri="{0D108BD9-81ED-4DB2-BD59-A6C34878D82A}">
                    <a16:rowId xmlns:a16="http://schemas.microsoft.com/office/drawing/2014/main" val="10000"/>
                  </a:ext>
                </a:extLst>
              </a:tr>
              <a:tr h="370840">
                <a:tc>
                  <a:txBody>
                    <a:bodyPr/>
                    <a:lstStyle/>
                    <a:p>
                      <a:r>
                        <a:rPr lang="en-US" sz="1600" dirty="0"/>
                        <a:t>Economy</a:t>
                      </a:r>
                    </a:p>
                  </a:txBody>
                  <a:tcPr/>
                </a:tc>
                <a:tc>
                  <a:txBody>
                    <a:bodyPr/>
                    <a:lstStyle/>
                    <a:p>
                      <a:r>
                        <a:rPr lang="en-US" sz="1600" b="1" i="1" dirty="0"/>
                        <a:t>Supply</a:t>
                      </a:r>
                      <a:r>
                        <a:rPr lang="en-US" sz="1600" b="1" i="1" baseline="0" dirty="0"/>
                        <a:t> </a:t>
                      </a:r>
                      <a:r>
                        <a:rPr lang="en-US" sz="1600" b="1" i="1" dirty="0"/>
                        <a:t>Side-Like</a:t>
                      </a:r>
                      <a:r>
                        <a:rPr lang="en-US" sz="1600" b="1" i="1" baseline="0" dirty="0"/>
                        <a:t> Philosophy:</a:t>
                      </a:r>
                      <a:r>
                        <a:rPr lang="en-US" sz="1600" baseline="0" dirty="0"/>
                        <a:t> Lower </a:t>
                      </a:r>
                      <a:r>
                        <a:rPr lang="en-US" sz="1600" baseline="0" dirty="0" err="1"/>
                        <a:t>taxes</a:t>
                      </a:r>
                      <a:r>
                        <a:rPr lang="en-US" sz="1600" baseline="0" dirty="0" err="1">
                          <a:sym typeface="Wingdings" panose="05000000000000000000" pitchFamily="2" charset="2"/>
                        </a:rPr>
                        <a:t>Faster</a:t>
                      </a:r>
                      <a:r>
                        <a:rPr lang="en-US" sz="1600" baseline="0" dirty="0">
                          <a:sym typeface="Wingdings" panose="05000000000000000000" pitchFamily="2" charset="2"/>
                        </a:rPr>
                        <a:t> real GDP growth; Deficits likely grow as tax cuts are combined with targeted increased spending on Homeland Security, Defense, etc.</a:t>
                      </a:r>
                      <a:endParaRPr lang="en-US" sz="1600" dirty="0"/>
                    </a:p>
                  </a:txBody>
                  <a:tcPr/>
                </a:tc>
                <a:tc>
                  <a:txBody>
                    <a:bodyPr/>
                    <a:lstStyle/>
                    <a:p>
                      <a:r>
                        <a:rPr lang="en-US" sz="1600" b="1" i="1" dirty="0"/>
                        <a:t>Keynesian</a:t>
                      </a:r>
                      <a:r>
                        <a:rPr lang="en-US" sz="1600" b="1" i="1" baseline="0" dirty="0"/>
                        <a:t> Philosophy: </a:t>
                      </a:r>
                      <a:r>
                        <a:rPr lang="en-US" sz="1600" baseline="0" dirty="0"/>
                        <a:t>More government spending on infrastructure, education, social services; Deficits likely increase as tax increases likely difficult to pass</a:t>
                      </a:r>
                      <a:endParaRPr lang="en-US" sz="1600" dirty="0"/>
                    </a:p>
                  </a:txBody>
                  <a:tcPr/>
                </a:tc>
                <a:extLst>
                  <a:ext uri="{0D108BD9-81ED-4DB2-BD59-A6C34878D82A}">
                    <a16:rowId xmlns:a16="http://schemas.microsoft.com/office/drawing/2014/main" val="10001"/>
                  </a:ext>
                </a:extLst>
              </a:tr>
              <a:tr h="370840">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600" dirty="0"/>
                        <a:t>Interest Rates</a:t>
                      </a:r>
                    </a:p>
                  </a:txBody>
                  <a:tcPr/>
                </a:tc>
                <a:tc>
                  <a:txBody>
                    <a:bodyPr/>
                    <a:lstStyle/>
                    <a:p>
                      <a:r>
                        <a:rPr lang="en-US" sz="1600" baseline="0" dirty="0"/>
                        <a:t>May trend higher with larger deficits; Shift from monetary policy to fiscal focus (tax cuts, government spending)</a:t>
                      </a:r>
                      <a:endParaRPr lang="en-US" sz="1600" dirty="0"/>
                    </a:p>
                  </a:txBody>
                  <a:tcPr/>
                </a:tc>
                <a:tc>
                  <a:txBody>
                    <a:bodyPr/>
                    <a:lstStyle/>
                    <a:p>
                      <a:r>
                        <a:rPr lang="en-US" sz="1600" dirty="0"/>
                        <a:t>Status quo at the Fed; Net impact on interest rates unclear</a:t>
                      </a:r>
                    </a:p>
                  </a:txBody>
                  <a:tcPr/>
                </a:tc>
                <a:extLst>
                  <a:ext uri="{0D108BD9-81ED-4DB2-BD59-A6C34878D82A}">
                    <a16:rowId xmlns:a16="http://schemas.microsoft.com/office/drawing/2014/main" val="10002"/>
                  </a:ext>
                </a:extLst>
              </a:tr>
              <a:tr h="370840">
                <a:tc>
                  <a:txBody>
                    <a:bodyPr/>
                    <a:lstStyle/>
                    <a:p>
                      <a:r>
                        <a:rPr lang="en-US" sz="1600" dirty="0"/>
                        <a:t>Taxes</a:t>
                      </a:r>
                    </a:p>
                  </a:txBody>
                  <a:tcPr/>
                </a:tc>
                <a:tc>
                  <a:txBody>
                    <a:bodyPr/>
                    <a:lstStyle/>
                    <a:p>
                      <a:r>
                        <a:rPr lang="en-US" sz="1600" dirty="0"/>
                        <a:t>Favors lower tax rates for corporate</a:t>
                      </a:r>
                      <a:r>
                        <a:rPr lang="en-US" sz="1600" baseline="0" dirty="0"/>
                        <a:t> and personal income tax rates; Tax code overhaul?</a:t>
                      </a:r>
                      <a:endParaRPr lang="en-US" sz="1600" dirty="0"/>
                    </a:p>
                  </a:txBody>
                  <a:tcPr/>
                </a:tc>
                <a:tc>
                  <a:txBody>
                    <a:bodyPr/>
                    <a:lstStyle/>
                    <a:p>
                      <a:r>
                        <a:rPr lang="en-US" sz="1600" dirty="0"/>
                        <a:t>Unlikely to reduce</a:t>
                      </a:r>
                      <a:r>
                        <a:rPr lang="en-US" sz="1600" baseline="0" dirty="0"/>
                        <a:t> taxes or embark on major overhaul of tax code</a:t>
                      </a:r>
                      <a:endParaRPr lang="en-US" sz="1600" dirty="0"/>
                    </a:p>
                  </a:txBody>
                  <a:tcPr/>
                </a:tc>
                <a:extLst>
                  <a:ext uri="{0D108BD9-81ED-4DB2-BD59-A6C34878D82A}">
                    <a16:rowId xmlns:a16="http://schemas.microsoft.com/office/drawing/2014/main" val="10003"/>
                  </a:ext>
                </a:extLst>
              </a:tr>
              <a:tr h="370840">
                <a:tc>
                  <a:txBody>
                    <a:bodyPr/>
                    <a:lstStyle/>
                    <a:p>
                      <a:r>
                        <a:rPr lang="en-US" sz="1600" dirty="0"/>
                        <a:t>International Trade</a:t>
                      </a:r>
                    </a:p>
                  </a:txBody>
                  <a:tcPr/>
                </a:tc>
                <a:tc>
                  <a:txBody>
                    <a:bodyPr/>
                    <a:lstStyle/>
                    <a:p>
                      <a:r>
                        <a:rPr lang="en-US" sz="1600" dirty="0"/>
                        <a:t>Protectionist</a:t>
                      </a:r>
                      <a:r>
                        <a:rPr lang="en-US" sz="1600" baseline="0" dirty="0"/>
                        <a:t> Tendencies (appeal primarily to manufacturing sector)</a:t>
                      </a:r>
                      <a:endParaRPr lang="en-US" sz="1600" dirty="0"/>
                    </a:p>
                  </a:txBody>
                  <a:tcPr/>
                </a:tc>
                <a:tc>
                  <a:txBody>
                    <a:bodyPr/>
                    <a:lstStyle/>
                    <a:p>
                      <a:r>
                        <a:rPr lang="en-US" sz="1600" dirty="0"/>
                        <a:t>Has criticized Trans-Pacific</a:t>
                      </a:r>
                      <a:r>
                        <a:rPr lang="en-US" sz="1600" baseline="0" dirty="0"/>
                        <a:t> Partnership but is a realist on international matters</a:t>
                      </a:r>
                      <a:endParaRPr lang="en-US" sz="1600" dirty="0"/>
                    </a:p>
                  </a:txBody>
                  <a:tcPr/>
                </a:tc>
                <a:extLst>
                  <a:ext uri="{0D108BD9-81ED-4DB2-BD59-A6C34878D82A}">
                    <a16:rowId xmlns:a16="http://schemas.microsoft.com/office/drawing/2014/main" val="10004"/>
                  </a:ext>
                </a:extLst>
              </a:tr>
              <a:tr h="370840">
                <a:tc>
                  <a:txBody>
                    <a:bodyPr/>
                    <a:lstStyle/>
                    <a:p>
                      <a:r>
                        <a:rPr lang="en-US" sz="1600" dirty="0"/>
                        <a:t>Tort System</a:t>
                      </a:r>
                    </a:p>
                  </a:txBody>
                  <a:tcPr/>
                </a:tc>
                <a:tc>
                  <a:txBody>
                    <a:bodyPr/>
                    <a:lstStyle/>
                    <a:p>
                      <a:r>
                        <a:rPr lang="en-US" sz="1600" dirty="0"/>
                        <a:t>Doesn’t like trial lawyers but</a:t>
                      </a:r>
                      <a:r>
                        <a:rPr lang="en-US" sz="1600" baseline="0" dirty="0"/>
                        <a:t> seems to like filing lawsuits</a:t>
                      </a:r>
                      <a:endParaRPr lang="en-US" sz="1600" dirty="0"/>
                    </a:p>
                  </a:txBody>
                  <a:tcPr/>
                </a:tc>
                <a:tc>
                  <a:txBody>
                    <a:bodyPr/>
                    <a:lstStyle/>
                    <a:p>
                      <a:r>
                        <a:rPr lang="en-US" sz="1600" dirty="0"/>
                        <a:t>Status Quo</a:t>
                      </a:r>
                    </a:p>
                  </a:txBody>
                  <a:tcPr/>
                </a:tc>
                <a:extLst>
                  <a:ext uri="{0D108BD9-81ED-4DB2-BD59-A6C34878D82A}">
                    <a16:rowId xmlns:a16="http://schemas.microsoft.com/office/drawing/2014/main" val="10005"/>
                  </a:ext>
                </a:extLst>
              </a:tr>
              <a:tr h="370840">
                <a:tc>
                  <a:txBody>
                    <a:bodyPr/>
                    <a:lstStyle/>
                    <a:p>
                      <a:r>
                        <a:rPr lang="en-US" sz="1600" dirty="0"/>
                        <a:t>Health</a:t>
                      </a:r>
                      <a:r>
                        <a:rPr lang="en-US" sz="1600" baseline="0" dirty="0"/>
                        <a:t> Care</a:t>
                      </a:r>
                      <a:endParaRPr lang="en-US" sz="1600" dirty="0"/>
                    </a:p>
                  </a:txBody>
                  <a:tcPr/>
                </a:tc>
                <a:tc>
                  <a:txBody>
                    <a:bodyPr/>
                    <a:lstStyle/>
                    <a:p>
                      <a:r>
                        <a:rPr lang="en-US" sz="1600" dirty="0"/>
                        <a:t>ACA</a:t>
                      </a:r>
                      <a:r>
                        <a:rPr lang="en-US" sz="1600" baseline="0" dirty="0"/>
                        <a:t> should be repealed &amp; replaced</a:t>
                      </a:r>
                      <a:endParaRPr lang="en-US" sz="1600" dirty="0"/>
                    </a:p>
                  </a:txBody>
                  <a:tcPr/>
                </a:tc>
                <a:tc>
                  <a:txBody>
                    <a:bodyPr/>
                    <a:lstStyle/>
                    <a:p>
                      <a:r>
                        <a:rPr lang="en-US" sz="1600" dirty="0"/>
                        <a:t>Incremental Change</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866708962"/>
      </p:ext>
    </p:extLst>
  </p:cSld>
  <p:clrMapOvr>
    <a:masterClrMapping/>
  </p:clrMapOvr>
  <p:transition>
    <p:wipe dir="r"/>
  </p:transition>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3"/>
          <p:cNvSpPr>
            <a:spLocks noChangeArrowheads="1"/>
          </p:cNvSpPr>
          <p:nvPr/>
        </p:nvSpPr>
        <p:spPr bwMode="auto">
          <a:xfrm>
            <a:off x="0" y="6556379"/>
            <a:ext cx="9144000" cy="301625"/>
          </a:xfrm>
          <a:prstGeom prst="rect">
            <a:avLst/>
          </a:prstGeom>
          <a:solidFill>
            <a:srgbClr val="225A7A"/>
          </a:solidFill>
          <a:ln w="9525">
            <a:noFill/>
            <a:miter lim="800000"/>
            <a:headEnd/>
            <a:tailEnd/>
          </a:ln>
        </p:spPr>
        <p:txBody>
          <a:bodyPr wrap="none" anchor="ctr"/>
          <a:lstStyle/>
          <a:p>
            <a:endParaRPr lang="en-US"/>
          </a:p>
        </p:txBody>
      </p:sp>
      <p:sp>
        <p:nvSpPr>
          <p:cNvPr id="40963" name="Rectangle 4"/>
          <p:cNvSpPr>
            <a:spLocks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1AA2504-BC28-4AD6-BA7C-608BD075952B}" type="slidenum">
              <a:rPr lang="en-US" sz="900">
                <a:solidFill>
                  <a:schemeClr val="bg1"/>
                </a:solidFill>
              </a:rPr>
              <a:pPr algn="r" eaLnBrk="0" hangingPunct="0">
                <a:lnSpc>
                  <a:spcPct val="85000"/>
                </a:lnSpc>
                <a:spcBef>
                  <a:spcPct val="20000"/>
                </a:spcBef>
              </a:pPr>
              <a:t>37</a:t>
            </a:fld>
            <a:endParaRPr lang="en-US" sz="900">
              <a:solidFill>
                <a:schemeClr val="bg1"/>
              </a:solidFill>
            </a:endParaRPr>
          </a:p>
        </p:txBody>
      </p:sp>
      <p:pic>
        <p:nvPicPr>
          <p:cNvPr id="40964" name="Picture 5"/>
          <p:cNvPicPr>
            <a:picLocks noChangeAspect="1" noChangeArrowheads="1"/>
          </p:cNvPicPr>
          <p:nvPr/>
        </p:nvPicPr>
        <p:blipFill>
          <a:blip r:embed="rId3" cstate="print"/>
          <a:srcRect/>
          <a:stretch>
            <a:fillRect/>
          </a:stretch>
        </p:blipFill>
        <p:spPr bwMode="auto">
          <a:xfrm>
            <a:off x="3051179" y="838200"/>
            <a:ext cx="3032125" cy="838200"/>
          </a:xfrm>
          <a:prstGeom prst="rect">
            <a:avLst/>
          </a:prstGeom>
          <a:noFill/>
          <a:ln w="9525">
            <a:noFill/>
            <a:miter lim="800000"/>
            <a:headEnd/>
            <a:tailEnd/>
          </a:ln>
        </p:spPr>
      </p:pic>
      <p:sp>
        <p:nvSpPr>
          <p:cNvPr id="1940486" name="Rectangle 6"/>
          <p:cNvSpPr>
            <a:spLocks noChangeArrowheads="1"/>
          </p:cNvSpPr>
          <p:nvPr/>
        </p:nvSpPr>
        <p:spPr bwMode="blackWhite">
          <a:xfrm>
            <a:off x="290512" y="2093912"/>
            <a:ext cx="8534400" cy="1441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dirty="0">
                <a:solidFill>
                  <a:srgbClr val="FFFFFF"/>
                </a:solidFill>
              </a:rPr>
              <a:t>Auto &amp; Home Insurance: </a:t>
            </a:r>
          </a:p>
          <a:p>
            <a:pPr algn="ctr" defTabSz="114300">
              <a:lnSpc>
                <a:spcPct val="95000"/>
              </a:lnSpc>
              <a:spcBef>
                <a:spcPct val="25000"/>
              </a:spcBef>
            </a:pPr>
            <a:r>
              <a:rPr lang="en-US" sz="4000" b="1" dirty="0">
                <a:solidFill>
                  <a:srgbClr val="FFFFFF"/>
                </a:solidFill>
              </a:rPr>
              <a:t>State of the Personal Lines Market</a:t>
            </a:r>
            <a:endParaRPr lang="en-US" sz="4000" b="1" i="1" dirty="0">
              <a:solidFill>
                <a:srgbClr val="FFFFFF"/>
              </a:solidFill>
            </a:endParaRPr>
          </a:p>
        </p:txBody>
      </p:sp>
      <p:sp>
        <p:nvSpPr>
          <p:cNvPr id="1940487" name="Rectangle 7"/>
          <p:cNvSpPr>
            <a:spLocks noChangeArrowheads="1"/>
          </p:cNvSpPr>
          <p:nvPr/>
        </p:nvSpPr>
        <p:spPr bwMode="auto">
          <a:xfrm>
            <a:off x="394493" y="3933260"/>
            <a:ext cx="8326438" cy="2225225"/>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pPr>
            <a:r>
              <a:rPr lang="en-US" sz="3600" b="1" dirty="0">
                <a:solidFill>
                  <a:srgbClr val="225A7A"/>
                </a:solidFill>
              </a:rPr>
              <a:t>Auto Frequency and Severity Are an Immediate Challenge</a:t>
            </a:r>
          </a:p>
          <a:p>
            <a:pPr marL="292100" indent="-292100" algn="ctr" eaLnBrk="0" hangingPunct="0">
              <a:lnSpc>
                <a:spcPct val="90000"/>
              </a:lnSpc>
              <a:spcBef>
                <a:spcPct val="25000"/>
              </a:spcBef>
              <a:buClr>
                <a:schemeClr val="accent2"/>
              </a:buClr>
            </a:pPr>
            <a:r>
              <a:rPr lang="en-US" sz="3600" b="1" i="1" dirty="0">
                <a:solidFill>
                  <a:srgbClr val="FF0000"/>
                </a:solidFill>
              </a:rPr>
              <a:t>Dearth of Major CATs (Until Recently), Pricing Discipline Has Helped Home</a:t>
            </a:r>
          </a:p>
        </p:txBody>
      </p:sp>
      <p:sp>
        <p:nvSpPr>
          <p:cNvPr id="7" name="Date Placeholder 6"/>
          <p:cNvSpPr>
            <a:spLocks noGrp="1"/>
          </p:cNvSpPr>
          <p:nvPr>
            <p:ph type="dt" sz="quarter"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426C877-B266-4C1B-993F-5E881D9B13BD}" type="slidenum">
              <a:rPr lang="en-US" smtClean="0"/>
              <a:pPr>
                <a:defRPr/>
              </a:pPr>
              <a:t>37</a:t>
            </a:fld>
            <a:endParaRPr lang="en-US"/>
          </a:p>
        </p:txBody>
      </p:sp>
    </p:spTree>
    <p:extLst>
      <p:ext uri="{BB962C8B-B14F-4D97-AF65-F5344CB8AC3E}">
        <p14:creationId xmlns:p14="http://schemas.microsoft.com/office/powerpoint/2010/main" val="25941067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40487"/>
                                        </p:tgtEl>
                                        <p:attrNameLst>
                                          <p:attrName>style.visibility</p:attrName>
                                        </p:attrNameLst>
                                      </p:cBhvr>
                                      <p:to>
                                        <p:strVal val="visible"/>
                                      </p:to>
                                    </p:set>
                                    <p:animEffect transition="in" filter="barn(outVertical)">
                                      <p:cBhvr>
                                        <p:cTn id="10" dur="1000"/>
                                        <p:tgtEl>
                                          <p:spTgt spid="194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P spid="1940487" grpId="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Rectangle 110"/>
          <p:cNvSpPr txBox="1">
            <a:spLocks noGrp="1"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C87F3B0-FD48-4542-946D-35DE26E8F8A8}" type="slidenum">
              <a:rPr lang="en-US" sz="900"/>
              <a:pPr algn="r" eaLnBrk="0" hangingPunct="0">
                <a:lnSpc>
                  <a:spcPct val="85000"/>
                </a:lnSpc>
                <a:spcBef>
                  <a:spcPct val="20000"/>
                </a:spcBef>
              </a:pPr>
              <a:t>38</a:t>
            </a:fld>
            <a:endParaRPr lang="en-US" sz="900"/>
          </a:p>
        </p:txBody>
      </p:sp>
      <p:sp>
        <p:nvSpPr>
          <p:cNvPr id="26628" name="Rectangle 2"/>
          <p:cNvSpPr>
            <a:spLocks noGrp="1" noChangeArrowheads="1"/>
          </p:cNvSpPr>
          <p:nvPr>
            <p:ph type="title" idx="4294967295"/>
          </p:nvPr>
        </p:nvSpPr>
        <p:spPr>
          <a:xfrm>
            <a:off x="0" y="90492"/>
            <a:ext cx="8001000" cy="860425"/>
          </a:xfrm>
        </p:spPr>
        <p:txBody>
          <a:bodyPr/>
          <a:lstStyle/>
          <a:p>
            <a:r>
              <a:rPr lang="en-US" dirty="0"/>
              <a:t>Return on Net Worth: All P-C Lines vs. Homeowners &amp; Pvt. Pass. Auto, </a:t>
            </a:r>
            <a:r>
              <a:rPr lang="en-US" sz="2800" dirty="0"/>
              <a:t>1990-2014*</a:t>
            </a:r>
          </a:p>
        </p:txBody>
      </p:sp>
      <p:sp>
        <p:nvSpPr>
          <p:cNvPr id="26629" name="Rectangle 3"/>
          <p:cNvSpPr>
            <a:spLocks noChangeArrowheads="1"/>
          </p:cNvSpPr>
          <p:nvPr/>
        </p:nvSpPr>
        <p:spPr bwMode="auto">
          <a:xfrm>
            <a:off x="-161925" y="6302140"/>
            <a:ext cx="7569200" cy="595548"/>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tabLst>
                <a:tab pos="112713" algn="r"/>
              </a:tabLst>
            </a:pPr>
            <a:r>
              <a:rPr lang="en-US" sz="1100" dirty="0"/>
              <a:t>*Latest available.</a:t>
            </a:r>
          </a:p>
          <a:p>
            <a:pPr marL="133350" indent="-133350" eaLnBrk="0" hangingPunct="0">
              <a:lnSpc>
                <a:spcPct val="90000"/>
              </a:lnSpc>
              <a:buClr>
                <a:schemeClr val="accent2"/>
              </a:buClr>
              <a:tabLst>
                <a:tab pos="112713" algn="r"/>
              </a:tabLst>
            </a:pPr>
            <a:r>
              <a:rPr lang="en-US" sz="1100" dirty="0"/>
              <a:t>**Excludes 1992, the year of Hurricane Andrew.  If 1992 is included the resulting homeowners RNW is 1.9%</a:t>
            </a:r>
          </a:p>
          <a:p>
            <a:pPr marL="133350" indent="-133350" eaLnBrk="0" hangingPunct="0">
              <a:lnSpc>
                <a:spcPct val="90000"/>
              </a:lnSpc>
              <a:buClr>
                <a:schemeClr val="accent2"/>
              </a:buClr>
              <a:tabLst>
                <a:tab pos="112713" algn="r"/>
              </a:tabLst>
            </a:pPr>
            <a:r>
              <a:rPr lang="en-US" sz="1100" dirty="0"/>
              <a:t>Sources: NAIC; Insurance Information Institute.</a:t>
            </a:r>
          </a:p>
        </p:txBody>
      </p:sp>
      <p:graphicFrame>
        <p:nvGraphicFramePr>
          <p:cNvPr id="2026500" name="Object 2"/>
          <p:cNvGraphicFramePr>
            <a:graphicFrameLocks/>
          </p:cNvGraphicFramePr>
          <p:nvPr>
            <p:extLst>
              <p:ext uri="{D42A27DB-BD31-4B8C-83A1-F6EECF244321}">
                <p14:modId xmlns:p14="http://schemas.microsoft.com/office/powerpoint/2010/main" val="2405125797"/>
              </p:ext>
            </p:extLst>
          </p:nvPr>
        </p:nvGraphicFramePr>
        <p:xfrm>
          <a:off x="238129" y="1181506"/>
          <a:ext cx="8569325" cy="4579938"/>
        </p:xfrm>
        <a:graphic>
          <a:graphicData uri="http://schemas.openxmlformats.org/presentationml/2006/ole">
            <mc:AlternateContent xmlns:mc="http://schemas.openxmlformats.org/markup-compatibility/2006">
              <mc:Choice xmlns:v="urn:schemas-microsoft-com:vml" Requires="v">
                <p:oleObj spid="_x0000_s28480777" name="Chart" r:id="rId4" imgW="8610548" imgH="4619798" progId="MSGraph.Chart.8">
                  <p:embed followColorScheme="full"/>
                </p:oleObj>
              </mc:Choice>
              <mc:Fallback>
                <p:oleObj name="Chart" r:id="rId4" imgW="8610548" imgH="4619798" progId="MSGraph.Chart.8">
                  <p:embed followColorScheme="full"/>
                  <p:pic>
                    <p:nvPicPr>
                      <p:cNvPr id="0" name=""/>
                      <p:cNvPicPr>
                        <a:picLocks noChangeArrowheads="1"/>
                      </p:cNvPicPr>
                      <p:nvPr/>
                    </p:nvPicPr>
                    <p:blipFill>
                      <a:blip r:embed="rId5"/>
                      <a:srcRect/>
                      <a:stretch>
                        <a:fillRect/>
                      </a:stretch>
                    </p:blipFill>
                    <p:spPr bwMode="gray">
                      <a:xfrm>
                        <a:off x="238129" y="1181506"/>
                        <a:ext cx="8569325" cy="4579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30" name="Rectangle 31"/>
          <p:cNvSpPr>
            <a:spLocks noChangeArrowheads="1"/>
          </p:cNvSpPr>
          <p:nvPr/>
        </p:nvSpPr>
        <p:spPr bwMode="black">
          <a:xfrm>
            <a:off x="347663" y="110013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8" name="AutoShape 7"/>
          <p:cNvSpPr>
            <a:spLocks noChangeArrowheads="1"/>
          </p:cNvSpPr>
          <p:nvPr/>
        </p:nvSpPr>
        <p:spPr bwMode="blackWhite">
          <a:xfrm>
            <a:off x="1978421" y="1158601"/>
            <a:ext cx="3481388" cy="1362075"/>
          </a:xfrm>
          <a:prstGeom prst="wedgeRectCallout">
            <a:avLst>
              <a:gd name="adj1" fmla="val -49991"/>
              <a:gd name="adj2" fmla="val 2476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u="sng" dirty="0">
                <a:solidFill>
                  <a:schemeClr val="bg1"/>
                </a:solidFill>
              </a:rPr>
              <a:t>Average RNW: 1990-2013*</a:t>
            </a:r>
          </a:p>
          <a:p>
            <a:pPr algn="ctr" eaLnBrk="0" hangingPunct="0">
              <a:lnSpc>
                <a:spcPct val="90000"/>
              </a:lnSpc>
              <a:spcBef>
                <a:spcPct val="50000"/>
              </a:spcBef>
              <a:buClr>
                <a:schemeClr val="bg1"/>
              </a:buClr>
              <a:defRPr/>
            </a:pPr>
            <a:r>
              <a:rPr lang="en-US" b="1" dirty="0">
                <a:solidFill>
                  <a:schemeClr val="bg1"/>
                </a:solidFill>
                <a:latin typeface="Arial" pitchFamily="34" charset="0"/>
              </a:rPr>
              <a:t>All P-C Lines: 7.8%                   PP Auto: 8.1%             Homeowners: 4.3%**</a:t>
            </a:r>
          </a:p>
        </p:txBody>
      </p:sp>
      <p:sp>
        <p:nvSpPr>
          <p:cNvPr id="26632" name="Rectangle 5"/>
          <p:cNvSpPr>
            <a:spLocks noChangeArrowheads="1"/>
          </p:cNvSpPr>
          <p:nvPr/>
        </p:nvSpPr>
        <p:spPr bwMode="blackWhite">
          <a:xfrm>
            <a:off x="174629" y="5567367"/>
            <a:ext cx="8740775" cy="6445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pt-BR" b="1">
                <a:solidFill>
                  <a:srgbClr val="FFFFFF"/>
                </a:solidFill>
              </a:rPr>
              <a:t>Pvt.Pass. Auto Has Consistently Outperformed the P-C Industry as  a Whole.  Homeowners Volatility is Associated Primarily With Coastal Exposure Issues</a:t>
            </a:r>
          </a:p>
        </p:txBody>
      </p:sp>
      <p:sp>
        <p:nvSpPr>
          <p:cNvPr id="12" name="AutoShape 23"/>
          <p:cNvSpPr>
            <a:spLocks noChangeArrowheads="1"/>
          </p:cNvSpPr>
          <p:nvPr/>
        </p:nvSpPr>
        <p:spPr bwMode="blackWhite">
          <a:xfrm>
            <a:off x="2236453" y="4612502"/>
            <a:ext cx="1528155" cy="416700"/>
          </a:xfrm>
          <a:prstGeom prst="wedgeRectCallout">
            <a:avLst>
              <a:gd name="adj1" fmla="val -72015"/>
              <a:gd name="adj2" fmla="val -61803"/>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a:solidFill>
                  <a:schemeClr val="bg1"/>
                </a:solidFill>
              </a:rPr>
              <a:t>Excluding 1992’s Hurricane Andrew</a:t>
            </a:r>
          </a:p>
        </p:txBody>
      </p:sp>
    </p:spTree>
    <p:extLst>
      <p:ext uri="{BB962C8B-B14F-4D97-AF65-F5344CB8AC3E}">
        <p14:creationId xmlns:p14="http://schemas.microsoft.com/office/powerpoint/2010/main" val="172532911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700"/>
                                  </p:stCondLst>
                                  <p:childTnLst>
                                    <p:set>
                                      <p:cBhvr>
                                        <p:cTn id="11" dur="1" fill="hold">
                                          <p:stCondLst>
                                            <p:cond delay="0"/>
                                          </p:stCondLst>
                                        </p:cTn>
                                        <p:tgtEl>
                                          <p:spTgt spid="2026500"/>
                                        </p:tgtEl>
                                        <p:attrNameLst>
                                          <p:attrName>style.visibility</p:attrName>
                                        </p:attrNameLst>
                                      </p:cBhvr>
                                      <p:to>
                                        <p:strVal val="visible"/>
                                      </p:to>
                                    </p:set>
                                    <p:animEffect transition="in" filter="wipe(left)">
                                      <p:cBhvr>
                                        <p:cTn id="12" dur="1000"/>
                                        <p:tgtEl>
                                          <p:spTgt spid="202650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700"/>
                                  </p:stCondLst>
                                  <p:childTnLst>
                                    <p:set>
                                      <p:cBhvr>
                                        <p:cTn id="16" dur="1" fill="hold">
                                          <p:stCondLst>
                                            <p:cond delay="0"/>
                                          </p:stCondLst>
                                        </p:cTn>
                                        <p:tgtEl>
                                          <p:spTgt spid="2026500"/>
                                        </p:tgtEl>
                                        <p:attrNameLst>
                                          <p:attrName>style.visibility</p:attrName>
                                        </p:attrNameLst>
                                      </p:cBhvr>
                                      <p:to>
                                        <p:strVal val="visible"/>
                                      </p:to>
                                    </p:set>
                                    <p:animEffect transition="in" filter="wipe(left)">
                                      <p:cBhvr>
                                        <p:cTn id="17" dur="1000"/>
                                        <p:tgtEl>
                                          <p:spTgt spid="2026500"/>
                                        </p:tgtEl>
                                      </p:cBhvr>
                                    </p:animEffect>
                                  </p:childTnLst>
                                </p:cTn>
                              </p:par>
                            </p:childTnLst>
                          </p:cTn>
                        </p:par>
                        <p:par>
                          <p:cTn id="18" fill="hold">
                            <p:stCondLst>
                              <p:cond delay="1700"/>
                            </p:stCondLst>
                            <p:childTnLst>
                              <p:par>
                                <p:cTn id="19" presetID="22" presetClass="entr" presetSubtype="2" fill="hold" grpId="0" nodeType="afterEffect">
                                  <p:stCondLst>
                                    <p:cond delay="70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childTnLst>
                          </p:cTn>
                        </p:par>
                        <p:par>
                          <p:cTn id="22" fill="hold">
                            <p:stCondLst>
                              <p:cond delay="2900"/>
                            </p:stCondLst>
                            <p:childTnLst>
                              <p:par>
                                <p:cTn id="23" presetID="22" presetClass="entr" presetSubtype="4"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8" grpId="0" animBg="1"/>
      <p:bldP spid="12"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9" name="Rectangle 110"/>
          <p:cNvSpPr>
            <a:spLocks noGrp="1" noChangeArrowheads="1"/>
          </p:cNvSpPr>
          <p:nvPr>
            <p:ph type="sldNum" sz="quarter" idx="12"/>
          </p:nvPr>
        </p:nvSpPr>
        <p:spPr>
          <a:noFill/>
        </p:spPr>
        <p:txBody>
          <a:bodyPr/>
          <a:lstStyle/>
          <a:p>
            <a:fld id="{1D7F8B17-BD70-4F79-AF71-BDCF5546CA07}" type="slidenum">
              <a:rPr lang="en-US" smtClean="0"/>
              <a:pPr/>
              <a:t>39</a:t>
            </a:fld>
            <a:endParaRPr lang="en-US"/>
          </a:p>
        </p:txBody>
      </p:sp>
      <p:graphicFrame>
        <p:nvGraphicFramePr>
          <p:cNvPr id="29698" name="Object 3"/>
          <p:cNvGraphicFramePr>
            <a:graphicFrameLocks noGrp="1" noChangeAspect="1"/>
          </p:cNvGraphicFramePr>
          <p:nvPr>
            <p:ph idx="4294967295"/>
            <p:extLst>
              <p:ext uri="{D42A27DB-BD31-4B8C-83A1-F6EECF244321}">
                <p14:modId xmlns:p14="http://schemas.microsoft.com/office/powerpoint/2010/main" val="1894748577"/>
              </p:ext>
            </p:extLst>
          </p:nvPr>
        </p:nvGraphicFramePr>
        <p:xfrm>
          <a:off x="0" y="1554163"/>
          <a:ext cx="9126538" cy="4711700"/>
        </p:xfrm>
        <a:graphic>
          <a:graphicData uri="http://schemas.openxmlformats.org/presentationml/2006/ole">
            <mc:AlternateContent xmlns:mc="http://schemas.openxmlformats.org/markup-compatibility/2006">
              <mc:Choice xmlns:v="urn:schemas-microsoft-com:vml" Requires="v">
                <p:oleObj spid="_x0000_s28529843" name="Chart" r:id="rId4" imgW="8820267" imgH="4552881" progId="MSGraph.Chart.8">
                  <p:embed followColorScheme="full"/>
                </p:oleObj>
              </mc:Choice>
              <mc:Fallback>
                <p:oleObj name="Chart" r:id="rId4" imgW="8820267" imgH="4552881" progId="MSGraph.Chart.8">
                  <p:embed followColorScheme="full"/>
                  <p:pic>
                    <p:nvPicPr>
                      <p:cNvPr id="0" name=""/>
                      <p:cNvPicPr>
                        <a:picLocks noChangeAspect="1" noChangeArrowheads="1"/>
                      </p:cNvPicPr>
                      <p:nvPr/>
                    </p:nvPicPr>
                    <p:blipFill>
                      <a:blip r:embed="rId5"/>
                      <a:srcRect/>
                      <a:stretch>
                        <a:fillRect/>
                      </a:stretch>
                    </p:blipFill>
                    <p:spPr bwMode="auto">
                      <a:xfrm>
                        <a:off x="0" y="1554163"/>
                        <a:ext cx="9126538" cy="471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700" name="Text Box 4"/>
          <p:cNvSpPr txBox="1">
            <a:spLocks noChangeArrowheads="1"/>
          </p:cNvSpPr>
          <p:nvPr/>
        </p:nvSpPr>
        <p:spPr bwMode="auto">
          <a:xfrm>
            <a:off x="10160" y="636746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t>Sources:  NAIC; Insurance Information Institute</a:t>
            </a:r>
          </a:p>
        </p:txBody>
      </p:sp>
      <p:sp>
        <p:nvSpPr>
          <p:cNvPr id="2173958" name="AutoShape 6"/>
          <p:cNvSpPr>
            <a:spLocks noChangeArrowheads="1"/>
          </p:cNvSpPr>
          <p:nvPr/>
        </p:nvSpPr>
        <p:spPr bwMode="blackWhite">
          <a:xfrm>
            <a:off x="3281366" y="1620842"/>
            <a:ext cx="3800755" cy="824099"/>
          </a:xfrm>
          <a:prstGeom prst="wedgeRectCallout">
            <a:avLst>
              <a:gd name="adj1" fmla="val -102465"/>
              <a:gd name="adj2" fmla="val -2035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Hawaii was the most profitable state for auto insurers from 2005-2014</a:t>
            </a:r>
          </a:p>
        </p:txBody>
      </p:sp>
      <p:sp>
        <p:nvSpPr>
          <p:cNvPr id="29702" name="Rectangle 2"/>
          <p:cNvSpPr txBox="1">
            <a:spLocks noChangeArrowheads="1"/>
          </p:cNvSpPr>
          <p:nvPr/>
        </p:nvSpPr>
        <p:spPr bwMode="auto">
          <a:xfrm>
            <a:off x="26992" y="147642"/>
            <a:ext cx="8035925" cy="854075"/>
          </a:xfrm>
          <a:prstGeom prst="rect">
            <a:avLst/>
          </a:prstGeom>
          <a:noFill/>
          <a:ln w="9525">
            <a:noFill/>
            <a:miter lim="800000"/>
            <a:headEnd/>
            <a:tailEnd/>
          </a:ln>
        </p:spPr>
        <p:txBody>
          <a:bodyPr lIns="92075" tIns="46038" rIns="92075" bIns="46038" anchor="b"/>
          <a:lstStyle/>
          <a:p>
            <a:pPr eaLnBrk="0" hangingPunct="0"/>
            <a:r>
              <a:rPr lang="en-US" sz="2800" b="1" dirty="0">
                <a:solidFill>
                  <a:schemeClr val="accent1"/>
                </a:solidFill>
              </a:rPr>
              <a:t>RNW Pvt. Passenger Auto, 2005-2014 Average: Highest 25 States </a:t>
            </a:r>
          </a:p>
        </p:txBody>
      </p:sp>
      <p:sp>
        <p:nvSpPr>
          <p:cNvPr id="29704" name="Rectangle 31"/>
          <p:cNvSpPr>
            <a:spLocks noChangeArrowheads="1"/>
          </p:cNvSpPr>
          <p:nvPr/>
        </p:nvSpPr>
        <p:spPr bwMode="black">
          <a:xfrm>
            <a:off x="266704" y="1398588"/>
            <a:ext cx="1884363"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t>
            </a:r>
          </a:p>
        </p:txBody>
      </p:sp>
    </p:spTree>
    <p:extLst>
      <p:ext uri="{BB962C8B-B14F-4D97-AF65-F5344CB8AC3E}">
        <p14:creationId xmlns:p14="http://schemas.microsoft.com/office/powerpoint/2010/main" val="2974650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173958"/>
                                        </p:tgtEl>
                                        <p:attrNameLst>
                                          <p:attrName>style.visibility</p:attrName>
                                        </p:attrNameLst>
                                      </p:cBhvr>
                                      <p:to>
                                        <p:strVal val="visible"/>
                                      </p:to>
                                    </p:set>
                                    <p:animEffect transition="in" filter="wipe(left)">
                                      <p:cBhvr>
                                        <p:cTn id="7" dur="500"/>
                                        <p:tgtEl>
                                          <p:spTgt spid="21739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3958"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nvPr>
        </p:nvGraphicFramePr>
        <p:xfrm>
          <a:off x="-30162" y="1192215"/>
          <a:ext cx="8915401" cy="5889625"/>
        </p:xfrm>
        <a:graphic>
          <a:graphicData uri="http://schemas.openxmlformats.org/presentationml/2006/ole">
            <mc:AlternateContent xmlns:mc="http://schemas.openxmlformats.org/markup-compatibility/2006">
              <mc:Choice xmlns:v="urn:schemas-microsoft-com:vml" Requires="v">
                <p:oleObj spid="_x0000_s28625936" name="Chart" r:id="rId5" imgW="8258103" imgH="5495960" progId="MSGraph.Chart.8">
                  <p:embed followColorScheme="full"/>
                </p:oleObj>
              </mc:Choice>
              <mc:Fallback>
                <p:oleObj name="Chart" r:id="rId5" imgW="8258103" imgH="5495960" progId="MSGraph.Chart.8">
                  <p:embed followColorScheme="full"/>
                  <p:pic>
                    <p:nvPicPr>
                      <p:cNvPr id="16386" name="Object 2"/>
                      <p:cNvPicPr>
                        <a:picLocks noChangeAspect="1" noChangeArrowheads="1"/>
                      </p:cNvPicPr>
                      <p:nvPr/>
                    </p:nvPicPr>
                    <p:blipFill>
                      <a:blip r:embed="rId6"/>
                      <a:srcRect/>
                      <a:stretch>
                        <a:fillRect/>
                      </a:stretch>
                    </p:blipFill>
                    <p:spPr bwMode="auto">
                      <a:xfrm>
                        <a:off x="-30162" y="1192215"/>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7" name="Rectangle 3"/>
          <p:cNvSpPr>
            <a:spLocks noGrp="1" noChangeArrowheads="1"/>
          </p:cNvSpPr>
          <p:nvPr>
            <p:ph type="title"/>
          </p:nvPr>
        </p:nvSpPr>
        <p:spPr>
          <a:xfrm>
            <a:off x="228600" y="0"/>
            <a:ext cx="7848600" cy="1143000"/>
          </a:xfrm>
        </p:spPr>
        <p:txBody>
          <a:bodyPr/>
          <a:lstStyle/>
          <a:p>
            <a:r>
              <a:rPr lang="en-US" dirty="0">
                <a:latin typeface="Arial" panose="020B0604020202020204" pitchFamily="34" charset="0"/>
              </a:rPr>
              <a:t>Profitability Peaks &amp; Troughs in the P/C Insurance Industry, 1975 – 2016:H1</a:t>
            </a:r>
          </a:p>
        </p:txBody>
      </p:sp>
      <p:sp>
        <p:nvSpPr>
          <p:cNvPr id="16388" name="Rectangle 4"/>
          <p:cNvSpPr>
            <a:spLocks noChangeArrowheads="1"/>
          </p:cNvSpPr>
          <p:nvPr/>
        </p:nvSpPr>
        <p:spPr bwMode="auto">
          <a:xfrm>
            <a:off x="244276" y="6170338"/>
            <a:ext cx="8249055"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a:solidFill>
                  <a:srgbClr val="000000"/>
                </a:solidFill>
              </a:rPr>
              <a:t>*Profitability =  P/C insurer ROEs. 2011-15 figures are estimates based on ROAS data.  Note:  Data for 2008-2014 exclude mortgage and financial guaranty insurers.</a:t>
            </a:r>
          </a:p>
          <a:p>
            <a:r>
              <a:rPr lang="en-US" sz="1100" dirty="0">
                <a:solidFill>
                  <a:srgbClr val="000000"/>
                </a:solidFill>
              </a:rPr>
              <a:t>Source:  Insurance Information Institute; NAIC, ISO, A.M. Best, Conning</a:t>
            </a:r>
          </a:p>
        </p:txBody>
      </p:sp>
      <p:sp>
        <p:nvSpPr>
          <p:cNvPr id="16390" name="AutoShape 7"/>
          <p:cNvSpPr>
            <a:spLocks noChangeArrowheads="1"/>
          </p:cNvSpPr>
          <p:nvPr/>
        </p:nvSpPr>
        <p:spPr bwMode="auto">
          <a:xfrm>
            <a:off x="1209679" y="1200150"/>
            <a:ext cx="1425575" cy="381000"/>
          </a:xfrm>
          <a:prstGeom prst="wedgeRectCallout">
            <a:avLst>
              <a:gd name="adj1" fmla="val -41545"/>
              <a:gd name="adj2" fmla="val 216782"/>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1977:19.0%</a:t>
            </a:r>
            <a:endParaRPr lang="en-US" sz="1200">
              <a:solidFill>
                <a:srgbClr val="000000"/>
              </a:solidFill>
            </a:endParaRPr>
          </a:p>
        </p:txBody>
      </p:sp>
      <p:sp>
        <p:nvSpPr>
          <p:cNvPr id="16394" name="AutoShape 11"/>
          <p:cNvSpPr>
            <a:spLocks noChangeArrowheads="1"/>
          </p:cNvSpPr>
          <p:nvPr/>
        </p:nvSpPr>
        <p:spPr bwMode="auto">
          <a:xfrm>
            <a:off x="3135313" y="1344153"/>
            <a:ext cx="1479550" cy="381000"/>
          </a:xfrm>
          <a:prstGeom prst="wedgeRectCallout">
            <a:avLst>
              <a:gd name="adj1" fmla="val -47653"/>
              <a:gd name="adj2" fmla="val 260160"/>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1987:17.3%</a:t>
            </a:r>
            <a:endParaRPr lang="en-US" sz="1200">
              <a:solidFill>
                <a:srgbClr val="000000"/>
              </a:solidFill>
            </a:endParaRPr>
          </a:p>
        </p:txBody>
      </p:sp>
      <p:sp>
        <p:nvSpPr>
          <p:cNvPr id="16395" name="AutoShape 12"/>
          <p:cNvSpPr>
            <a:spLocks noChangeArrowheads="1"/>
          </p:cNvSpPr>
          <p:nvPr/>
        </p:nvSpPr>
        <p:spPr bwMode="auto">
          <a:xfrm>
            <a:off x="4375492" y="2148335"/>
            <a:ext cx="1677988" cy="381000"/>
          </a:xfrm>
          <a:prstGeom prst="wedgeRectCallout">
            <a:avLst>
              <a:gd name="adj1" fmla="val -12908"/>
              <a:gd name="adj2" fmla="val 249988"/>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1997:11.6%</a:t>
            </a:r>
            <a:endParaRPr lang="en-US" sz="1200">
              <a:solidFill>
                <a:srgbClr val="000000"/>
              </a:solidFill>
            </a:endParaRPr>
          </a:p>
        </p:txBody>
      </p:sp>
      <p:sp>
        <p:nvSpPr>
          <p:cNvPr id="16396" name="AutoShape 13"/>
          <p:cNvSpPr>
            <a:spLocks noChangeArrowheads="1"/>
          </p:cNvSpPr>
          <p:nvPr/>
        </p:nvSpPr>
        <p:spPr bwMode="auto">
          <a:xfrm>
            <a:off x="6175669" y="2137502"/>
            <a:ext cx="1422400" cy="381000"/>
          </a:xfrm>
          <a:prstGeom prst="wedgeRectCallout">
            <a:avLst>
              <a:gd name="adj1" fmla="val -12633"/>
              <a:gd name="adj2" fmla="val 200723"/>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2006:12.7%</a:t>
            </a:r>
            <a:endParaRPr lang="en-US" sz="1200">
              <a:solidFill>
                <a:srgbClr val="000000"/>
              </a:solidFill>
            </a:endParaRPr>
          </a:p>
        </p:txBody>
      </p:sp>
      <p:sp>
        <p:nvSpPr>
          <p:cNvPr id="16401" name="AutoShape 18"/>
          <p:cNvSpPr>
            <a:spLocks noChangeArrowheads="1"/>
          </p:cNvSpPr>
          <p:nvPr/>
        </p:nvSpPr>
        <p:spPr bwMode="auto">
          <a:xfrm>
            <a:off x="2635250" y="5187220"/>
            <a:ext cx="1447800" cy="381000"/>
          </a:xfrm>
          <a:prstGeom prst="wedgeRectCallout">
            <a:avLst>
              <a:gd name="adj1" fmla="val -48611"/>
              <a:gd name="adj2" fmla="val -12975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1984: 1.8%</a:t>
            </a:r>
            <a:endParaRPr lang="en-US" sz="1200">
              <a:solidFill>
                <a:srgbClr val="000000"/>
              </a:solidFill>
            </a:endParaRPr>
          </a:p>
        </p:txBody>
      </p:sp>
      <p:sp>
        <p:nvSpPr>
          <p:cNvPr id="16402" name="AutoShape 19"/>
          <p:cNvSpPr>
            <a:spLocks noChangeArrowheads="1"/>
          </p:cNvSpPr>
          <p:nvPr/>
        </p:nvSpPr>
        <p:spPr bwMode="auto">
          <a:xfrm>
            <a:off x="4177762" y="5203549"/>
            <a:ext cx="1447800" cy="381000"/>
          </a:xfrm>
          <a:prstGeom prst="wedgeRectCallout">
            <a:avLst>
              <a:gd name="adj1" fmla="val -53621"/>
              <a:gd name="adj2" fmla="val -212180"/>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dirty="0">
                <a:solidFill>
                  <a:srgbClr val="000000"/>
                </a:solidFill>
              </a:rPr>
              <a:t>1992: 4.5%</a:t>
            </a:r>
            <a:endParaRPr lang="en-US" sz="1200" dirty="0">
              <a:solidFill>
                <a:srgbClr val="000000"/>
              </a:solidFill>
            </a:endParaRPr>
          </a:p>
        </p:txBody>
      </p:sp>
      <p:sp>
        <p:nvSpPr>
          <p:cNvPr id="16403" name="AutoShape 20"/>
          <p:cNvSpPr>
            <a:spLocks noChangeArrowheads="1"/>
          </p:cNvSpPr>
          <p:nvPr/>
        </p:nvSpPr>
        <p:spPr bwMode="auto">
          <a:xfrm>
            <a:off x="6136505" y="5237138"/>
            <a:ext cx="1600200" cy="381000"/>
          </a:xfrm>
          <a:prstGeom prst="wedgeRectCallout">
            <a:avLst>
              <a:gd name="adj1" fmla="val -68711"/>
              <a:gd name="adj2" fmla="val -28156"/>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2001: -1.2%</a:t>
            </a:r>
            <a:endParaRPr lang="en-US" sz="1200">
              <a:solidFill>
                <a:srgbClr val="000000"/>
              </a:solidFill>
            </a:endParaRPr>
          </a:p>
        </p:txBody>
      </p:sp>
      <p:sp>
        <p:nvSpPr>
          <p:cNvPr id="16404" name="AutoShape 21"/>
          <p:cNvSpPr>
            <a:spLocks noChangeArrowheads="1"/>
          </p:cNvSpPr>
          <p:nvPr/>
        </p:nvSpPr>
        <p:spPr bwMode="auto">
          <a:xfrm rot="511939">
            <a:off x="1461182" y="2119092"/>
            <a:ext cx="1603375" cy="612775"/>
          </a:xfrm>
          <a:prstGeom prst="rightArrow">
            <a:avLst>
              <a:gd name="adj1" fmla="val 50000"/>
              <a:gd name="adj2" fmla="val 9311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10 Years</a:t>
            </a:r>
          </a:p>
        </p:txBody>
      </p:sp>
      <p:sp>
        <p:nvSpPr>
          <p:cNvPr id="16405" name="AutoShape 22"/>
          <p:cNvSpPr>
            <a:spLocks noChangeArrowheads="1"/>
          </p:cNvSpPr>
          <p:nvPr/>
        </p:nvSpPr>
        <p:spPr bwMode="auto">
          <a:xfrm rot="1557988">
            <a:off x="3298003" y="2663865"/>
            <a:ext cx="1711325" cy="612775"/>
          </a:xfrm>
          <a:prstGeom prst="rightArrow">
            <a:avLst>
              <a:gd name="adj1" fmla="val 50000"/>
              <a:gd name="adj2" fmla="val 9294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10 Years</a:t>
            </a:r>
          </a:p>
        </p:txBody>
      </p:sp>
      <p:sp>
        <p:nvSpPr>
          <p:cNvPr id="16406" name="AutoShape 23"/>
          <p:cNvSpPr>
            <a:spLocks noChangeArrowheads="1"/>
          </p:cNvSpPr>
          <p:nvPr/>
        </p:nvSpPr>
        <p:spPr bwMode="auto">
          <a:xfrm>
            <a:off x="5198949" y="2956152"/>
            <a:ext cx="1447800" cy="612775"/>
          </a:xfrm>
          <a:prstGeom prst="rightArrow">
            <a:avLst>
              <a:gd name="adj1" fmla="val 50000"/>
              <a:gd name="adj2" fmla="val 8297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dirty="0">
                <a:solidFill>
                  <a:srgbClr val="FFFFFF"/>
                </a:solidFill>
              </a:rPr>
              <a:t>9 Years</a:t>
            </a:r>
          </a:p>
        </p:txBody>
      </p:sp>
      <p:sp>
        <p:nvSpPr>
          <p:cNvPr id="16407" name="Text Box 17"/>
          <p:cNvSpPr txBox="1">
            <a:spLocks noChangeArrowheads="1"/>
          </p:cNvSpPr>
          <p:nvPr/>
        </p:nvSpPr>
        <p:spPr bwMode="auto">
          <a:xfrm>
            <a:off x="5621342" y="1117604"/>
            <a:ext cx="3254375" cy="646331"/>
          </a:xfrm>
          <a:prstGeom prst="rect">
            <a:avLst/>
          </a:prstGeom>
          <a:solidFill>
            <a:srgbClr val="28688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dirty="0">
                <a:solidFill>
                  <a:srgbClr val="FFFFFF"/>
                </a:solidFill>
              </a:rPr>
              <a:t>History suggests next ROE peak will be in 2016-2017</a:t>
            </a:r>
          </a:p>
        </p:txBody>
      </p:sp>
      <p:sp>
        <p:nvSpPr>
          <p:cNvPr id="16408" name="Rectangle 7"/>
          <p:cNvSpPr>
            <a:spLocks noChangeArrowheads="1"/>
          </p:cNvSpPr>
          <p:nvPr/>
        </p:nvSpPr>
        <p:spPr bwMode="black">
          <a:xfrm>
            <a:off x="185742"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16409" name="AutoShape 6"/>
          <p:cNvSpPr>
            <a:spLocks noChangeArrowheads="1"/>
          </p:cNvSpPr>
          <p:nvPr/>
        </p:nvSpPr>
        <p:spPr bwMode="auto">
          <a:xfrm>
            <a:off x="886422" y="5166986"/>
            <a:ext cx="1447800" cy="381000"/>
          </a:xfrm>
          <a:prstGeom prst="wedgeRectCallout">
            <a:avLst>
              <a:gd name="adj1" fmla="val -43472"/>
              <a:gd name="adj2" fmla="val -143778"/>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1975: 2.4%</a:t>
            </a:r>
            <a:endParaRPr lang="en-US" sz="1200">
              <a:solidFill>
                <a:srgbClr val="000000"/>
              </a:solidFill>
            </a:endParaRPr>
          </a:p>
        </p:txBody>
      </p:sp>
      <p:sp>
        <p:nvSpPr>
          <p:cNvPr id="29" name="AutoShape 8"/>
          <p:cNvSpPr>
            <a:spLocks noChangeArrowheads="1"/>
          </p:cNvSpPr>
          <p:nvPr/>
        </p:nvSpPr>
        <p:spPr bwMode="blackWhite">
          <a:xfrm>
            <a:off x="6985915" y="2853671"/>
            <a:ext cx="879475" cy="660400"/>
          </a:xfrm>
          <a:prstGeom prst="wedgeRectCallout">
            <a:avLst>
              <a:gd name="adj1" fmla="val 64912"/>
              <a:gd name="adj2" fmla="val 6358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a:solidFill>
                  <a:srgbClr val="FFFFFF"/>
                </a:solidFill>
              </a:rPr>
              <a:t>2013 9.8%</a:t>
            </a:r>
          </a:p>
        </p:txBody>
      </p:sp>
      <p:sp>
        <p:nvSpPr>
          <p:cNvPr id="19" name="AutoShape 8"/>
          <p:cNvSpPr>
            <a:spLocks noChangeArrowheads="1"/>
          </p:cNvSpPr>
          <p:nvPr/>
        </p:nvSpPr>
        <p:spPr bwMode="blackWhite">
          <a:xfrm>
            <a:off x="7902760" y="4488537"/>
            <a:ext cx="1106399" cy="612539"/>
          </a:xfrm>
          <a:prstGeom prst="wedgeRectCallout">
            <a:avLst>
              <a:gd name="adj1" fmla="val 13730"/>
              <a:gd name="adj2" fmla="val -8984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a:solidFill>
                  <a:srgbClr val="FFFFFF"/>
                </a:solidFill>
              </a:rPr>
              <a:t>2016:H1 6.4%</a:t>
            </a:r>
          </a:p>
        </p:txBody>
      </p:sp>
      <p:sp>
        <p:nvSpPr>
          <p:cNvPr id="20" name="AutoShape 8"/>
          <p:cNvSpPr>
            <a:spLocks noChangeArrowheads="1"/>
          </p:cNvSpPr>
          <p:nvPr/>
        </p:nvSpPr>
        <p:spPr bwMode="blackWhite">
          <a:xfrm>
            <a:off x="7948423" y="2725497"/>
            <a:ext cx="1106399" cy="612539"/>
          </a:xfrm>
          <a:prstGeom prst="wedgeRectCallout">
            <a:avLst>
              <a:gd name="adj1" fmla="val 725"/>
              <a:gd name="adj2" fmla="val 11946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a:solidFill>
                  <a:srgbClr val="FFFFFF"/>
                </a:solidFill>
              </a:rPr>
              <a:t>2015: 8.4%</a:t>
            </a:r>
          </a:p>
        </p:txBody>
      </p:sp>
    </p:spTree>
    <p:custDataLst>
      <p:tags r:id="rId2"/>
    </p:custDataLst>
    <p:extLst>
      <p:ext uri="{BB962C8B-B14F-4D97-AF65-F5344CB8AC3E}">
        <p14:creationId xmlns:p14="http://schemas.microsoft.com/office/powerpoint/2010/main" val="2139307175"/>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3" name="Rectangle 110"/>
          <p:cNvSpPr>
            <a:spLocks noGrp="1" noChangeArrowheads="1"/>
          </p:cNvSpPr>
          <p:nvPr>
            <p:ph type="sldNum" sz="quarter" idx="12"/>
          </p:nvPr>
        </p:nvSpPr>
        <p:spPr>
          <a:noFill/>
        </p:spPr>
        <p:txBody>
          <a:bodyPr/>
          <a:lstStyle/>
          <a:p>
            <a:fld id="{689B6EC4-7BF0-43D4-A76D-31D42E8B3F7D}" type="slidenum">
              <a:rPr lang="en-US" smtClean="0"/>
              <a:pPr/>
              <a:t>40</a:t>
            </a:fld>
            <a:endParaRPr lang="en-US"/>
          </a:p>
        </p:txBody>
      </p:sp>
      <p:graphicFrame>
        <p:nvGraphicFramePr>
          <p:cNvPr id="30722" name="Object 3"/>
          <p:cNvGraphicFramePr>
            <a:graphicFrameLocks noGrp="1" noChangeAspect="1"/>
          </p:cNvGraphicFramePr>
          <p:nvPr>
            <p:ph idx="4294967295"/>
            <p:extLst>
              <p:ext uri="{D42A27DB-BD31-4B8C-83A1-F6EECF244321}">
                <p14:modId xmlns:p14="http://schemas.microsoft.com/office/powerpoint/2010/main" val="3366680680"/>
              </p:ext>
            </p:extLst>
          </p:nvPr>
        </p:nvGraphicFramePr>
        <p:xfrm>
          <a:off x="-11113" y="1800225"/>
          <a:ext cx="9144001" cy="4700588"/>
        </p:xfrm>
        <a:graphic>
          <a:graphicData uri="http://schemas.openxmlformats.org/presentationml/2006/ole">
            <mc:AlternateContent xmlns:mc="http://schemas.openxmlformats.org/markup-compatibility/2006">
              <mc:Choice xmlns:v="urn:schemas-microsoft-com:vml" Requires="v">
                <p:oleObj spid="_x0000_s28530867" name="Chart" r:id="rId4" imgW="8820267" imgH="4533761" progId="MSGraph.Chart.8">
                  <p:embed followColorScheme="full"/>
                </p:oleObj>
              </mc:Choice>
              <mc:Fallback>
                <p:oleObj name="Chart" r:id="rId4" imgW="8820267" imgH="4533761" progId="MSGraph.Chart.8">
                  <p:embed followColorScheme="full"/>
                  <p:pic>
                    <p:nvPicPr>
                      <p:cNvPr id="0" name=""/>
                      <p:cNvPicPr>
                        <a:picLocks noChangeAspect="1" noChangeArrowheads="1"/>
                      </p:cNvPicPr>
                      <p:nvPr/>
                    </p:nvPicPr>
                    <p:blipFill>
                      <a:blip r:embed="rId5"/>
                      <a:srcRect/>
                      <a:stretch>
                        <a:fillRect/>
                      </a:stretch>
                    </p:blipFill>
                    <p:spPr bwMode="auto">
                      <a:xfrm>
                        <a:off x="-11113" y="1800225"/>
                        <a:ext cx="9144001" cy="4700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24" name="Rectangle 2"/>
          <p:cNvSpPr txBox="1">
            <a:spLocks noChangeArrowheads="1"/>
          </p:cNvSpPr>
          <p:nvPr/>
        </p:nvSpPr>
        <p:spPr bwMode="auto">
          <a:xfrm>
            <a:off x="4" y="0"/>
            <a:ext cx="8035925" cy="1041400"/>
          </a:xfrm>
          <a:prstGeom prst="rect">
            <a:avLst/>
          </a:prstGeom>
          <a:noFill/>
          <a:ln w="9525">
            <a:noFill/>
            <a:miter lim="800000"/>
            <a:headEnd/>
            <a:tailEnd/>
          </a:ln>
        </p:spPr>
        <p:txBody>
          <a:bodyPr lIns="92075" tIns="46038" rIns="92075" bIns="46038" anchor="b"/>
          <a:lstStyle/>
          <a:p>
            <a:pPr eaLnBrk="0" hangingPunct="0"/>
            <a:br>
              <a:rPr lang="en-US" sz="2800" b="1" dirty="0">
                <a:solidFill>
                  <a:schemeClr val="accent1"/>
                </a:solidFill>
              </a:rPr>
            </a:br>
            <a:endParaRPr lang="en-US" sz="2800" b="1" dirty="0">
              <a:solidFill>
                <a:schemeClr val="accent1"/>
              </a:solidFill>
            </a:endParaRPr>
          </a:p>
          <a:p>
            <a:pPr eaLnBrk="0" hangingPunct="0"/>
            <a:r>
              <a:rPr lang="en-US" sz="2800" b="1" dirty="0">
                <a:solidFill>
                  <a:schemeClr val="accent1"/>
                </a:solidFill>
              </a:rPr>
              <a:t>RNW Pvt. Passenger Auto, </a:t>
            </a:r>
          </a:p>
          <a:p>
            <a:pPr eaLnBrk="0" hangingPunct="0"/>
            <a:r>
              <a:rPr lang="en-US" sz="2800" b="1" dirty="0">
                <a:solidFill>
                  <a:schemeClr val="accent1"/>
                </a:solidFill>
              </a:rPr>
              <a:t>2005-2014 Average: Lowest 25 States </a:t>
            </a:r>
          </a:p>
        </p:txBody>
      </p:sp>
      <p:sp>
        <p:nvSpPr>
          <p:cNvPr id="30725" name="Rectangle 7"/>
          <p:cNvSpPr>
            <a:spLocks noChangeArrowheads="1"/>
          </p:cNvSpPr>
          <p:nvPr/>
        </p:nvSpPr>
        <p:spPr bwMode="auto">
          <a:xfrm>
            <a:off x="0" y="6402392"/>
            <a:ext cx="8750300" cy="430887"/>
          </a:xfrm>
          <a:prstGeom prst="rect">
            <a:avLst/>
          </a:prstGeom>
          <a:noFill/>
          <a:ln w="9525">
            <a:noFill/>
            <a:miter lim="800000"/>
            <a:headEnd/>
            <a:tailEnd/>
          </a:ln>
        </p:spPr>
        <p:txBody>
          <a:bodyPr>
            <a:spAutoFit/>
          </a:bodyPr>
          <a:lstStyle/>
          <a:p>
            <a:r>
              <a:rPr lang="en-US" sz="1100" dirty="0"/>
              <a:t>Sources: NAIC; Insurance Information Institute</a:t>
            </a:r>
          </a:p>
          <a:p>
            <a:endParaRPr lang="en-US" sz="1100" dirty="0"/>
          </a:p>
        </p:txBody>
      </p:sp>
      <p:sp>
        <p:nvSpPr>
          <p:cNvPr id="7" name="AutoShape 6"/>
          <p:cNvSpPr>
            <a:spLocks noChangeArrowheads="1"/>
          </p:cNvSpPr>
          <p:nvPr/>
        </p:nvSpPr>
        <p:spPr bwMode="blackWhite">
          <a:xfrm>
            <a:off x="6856600" y="1447800"/>
            <a:ext cx="2123888" cy="1196788"/>
          </a:xfrm>
          <a:prstGeom prst="wedgeRectCallout">
            <a:avLst>
              <a:gd name="adj1" fmla="val 32880"/>
              <a:gd name="adj2" fmla="val 24212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Michigan was the least profitable state for auto insurers from 2005-2014  </a:t>
            </a:r>
          </a:p>
        </p:txBody>
      </p:sp>
      <p:sp>
        <p:nvSpPr>
          <p:cNvPr id="30727" name="Rectangle 31"/>
          <p:cNvSpPr>
            <a:spLocks noChangeArrowheads="1"/>
          </p:cNvSpPr>
          <p:nvPr/>
        </p:nvSpPr>
        <p:spPr bwMode="black">
          <a:xfrm>
            <a:off x="347663" y="1169988"/>
            <a:ext cx="1884362"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Tree>
    <p:extLst>
      <p:ext uri="{BB962C8B-B14F-4D97-AF65-F5344CB8AC3E}">
        <p14:creationId xmlns:p14="http://schemas.microsoft.com/office/powerpoint/2010/main" val="22501414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110"/>
          <p:cNvSpPr>
            <a:spLocks noGrp="1" noChangeArrowheads="1"/>
          </p:cNvSpPr>
          <p:nvPr>
            <p:ph type="sldNum" sz="quarter" idx="12"/>
          </p:nvPr>
        </p:nvSpPr>
        <p:spPr>
          <a:noFill/>
        </p:spPr>
        <p:txBody>
          <a:bodyPr/>
          <a:lstStyle/>
          <a:p>
            <a:fld id="{E9357574-7554-4BAA-80FF-85F8D37205EC}" type="slidenum">
              <a:rPr lang="en-US" smtClean="0"/>
              <a:pPr/>
              <a:t>41</a:t>
            </a:fld>
            <a:endParaRPr lang="en-US"/>
          </a:p>
        </p:txBody>
      </p:sp>
      <p:graphicFrame>
        <p:nvGraphicFramePr>
          <p:cNvPr id="31746" name="Object 3"/>
          <p:cNvGraphicFramePr>
            <a:graphicFrameLocks noGrp="1" noChangeAspect="1"/>
          </p:cNvGraphicFramePr>
          <p:nvPr>
            <p:ph idx="4294967295"/>
            <p:extLst>
              <p:ext uri="{D42A27DB-BD31-4B8C-83A1-F6EECF244321}">
                <p14:modId xmlns:p14="http://schemas.microsoft.com/office/powerpoint/2010/main" val="3200205498"/>
              </p:ext>
            </p:extLst>
          </p:nvPr>
        </p:nvGraphicFramePr>
        <p:xfrm>
          <a:off x="0" y="1806575"/>
          <a:ext cx="9144000" cy="4691063"/>
        </p:xfrm>
        <a:graphic>
          <a:graphicData uri="http://schemas.openxmlformats.org/presentationml/2006/ole">
            <mc:AlternateContent xmlns:mc="http://schemas.openxmlformats.org/markup-compatibility/2006">
              <mc:Choice xmlns:v="urn:schemas-microsoft-com:vml" Requires="v">
                <p:oleObj spid="_x0000_s28531891" name="Chart" r:id="rId4" imgW="8820267" imgH="4524202" progId="MSGraph.Chart.8">
                  <p:embed followColorScheme="full"/>
                </p:oleObj>
              </mc:Choice>
              <mc:Fallback>
                <p:oleObj name="Chart" r:id="rId4" imgW="8820267" imgH="4524202" progId="MSGraph.Chart.8">
                  <p:embed followColorScheme="full"/>
                  <p:pic>
                    <p:nvPicPr>
                      <p:cNvPr id="0" name=""/>
                      <p:cNvPicPr>
                        <a:picLocks noChangeAspect="1" noChangeArrowheads="1"/>
                      </p:cNvPicPr>
                      <p:nvPr/>
                    </p:nvPicPr>
                    <p:blipFill>
                      <a:blip r:embed="rId5"/>
                      <a:srcRect/>
                      <a:stretch>
                        <a:fillRect/>
                      </a:stretch>
                    </p:blipFill>
                    <p:spPr bwMode="auto">
                      <a:xfrm>
                        <a:off x="0" y="1806575"/>
                        <a:ext cx="9144000" cy="4691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48" name="Text Box 4"/>
          <p:cNvSpPr txBox="1">
            <a:spLocks noChangeArrowheads="1"/>
          </p:cNvSpPr>
          <p:nvPr/>
        </p:nvSpPr>
        <p:spPr bwMode="auto">
          <a:xfrm>
            <a:off x="0" y="6367463"/>
            <a:ext cx="9017000" cy="41460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pPr>
            <a:r>
              <a:rPr lang="en-US" sz="1100" dirty="0"/>
              <a:t>Sources: NAIC; Insurance Information Institute</a:t>
            </a:r>
          </a:p>
          <a:p>
            <a:pPr eaLnBrk="0" hangingPunct="0">
              <a:lnSpc>
                <a:spcPct val="70000"/>
              </a:lnSpc>
              <a:spcBef>
                <a:spcPct val="50000"/>
              </a:spcBef>
              <a:buClr>
                <a:srgbClr val="FF3300"/>
              </a:buClr>
              <a:buFont typeface="Wingdings" pitchFamily="2" charset="2"/>
              <a:buNone/>
            </a:pPr>
            <a:r>
              <a:rPr lang="en-US" sz="1100" dirty="0"/>
              <a:t>		</a:t>
            </a:r>
          </a:p>
        </p:txBody>
      </p:sp>
      <p:sp>
        <p:nvSpPr>
          <p:cNvPr id="31749" name="Rectangle 2"/>
          <p:cNvSpPr txBox="1">
            <a:spLocks noChangeArrowheads="1"/>
          </p:cNvSpPr>
          <p:nvPr/>
        </p:nvSpPr>
        <p:spPr bwMode="auto">
          <a:xfrm>
            <a:off x="0" y="4"/>
            <a:ext cx="8035926" cy="854075"/>
          </a:xfrm>
          <a:prstGeom prst="rect">
            <a:avLst/>
          </a:prstGeom>
          <a:noFill/>
          <a:ln w="9525">
            <a:noFill/>
            <a:miter lim="800000"/>
            <a:headEnd/>
            <a:tailEnd/>
          </a:ln>
        </p:spPr>
        <p:txBody>
          <a:bodyPr lIns="92075" tIns="46038" rIns="92075" bIns="46038" anchor="b"/>
          <a:lstStyle/>
          <a:p>
            <a:pPr eaLnBrk="0" hangingPunct="0"/>
            <a:r>
              <a:rPr lang="en-US" sz="2800" b="1" dirty="0">
                <a:solidFill>
                  <a:schemeClr val="accent1"/>
                </a:solidFill>
              </a:rPr>
              <a:t>RNW Homeowners Insurance, </a:t>
            </a:r>
          </a:p>
          <a:p>
            <a:pPr eaLnBrk="0" hangingPunct="0"/>
            <a:r>
              <a:rPr lang="en-US" sz="2800" b="1" dirty="0">
                <a:solidFill>
                  <a:schemeClr val="accent1"/>
                </a:solidFill>
              </a:rPr>
              <a:t>2005-2014 Average: Highest 25 States </a:t>
            </a:r>
          </a:p>
        </p:txBody>
      </p:sp>
      <p:sp>
        <p:nvSpPr>
          <p:cNvPr id="8" name="AutoShape 6"/>
          <p:cNvSpPr>
            <a:spLocks noChangeArrowheads="1"/>
          </p:cNvSpPr>
          <p:nvPr/>
        </p:nvSpPr>
        <p:spPr bwMode="blackWhite">
          <a:xfrm>
            <a:off x="3068976" y="1705955"/>
            <a:ext cx="3276600" cy="1155700"/>
          </a:xfrm>
          <a:prstGeom prst="wedgeRectCallout">
            <a:avLst>
              <a:gd name="adj1" fmla="val -106330"/>
              <a:gd name="adj2" fmla="val 3986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Hawaii was the most profitable state for home insurers from 2005-2014 due to the absence of hurricanes during this period</a:t>
            </a:r>
          </a:p>
        </p:txBody>
      </p:sp>
      <p:sp>
        <p:nvSpPr>
          <p:cNvPr id="31751" name="Rectangle 31"/>
          <p:cNvSpPr>
            <a:spLocks noChangeArrowheads="1"/>
          </p:cNvSpPr>
          <p:nvPr/>
        </p:nvSpPr>
        <p:spPr bwMode="black">
          <a:xfrm>
            <a:off x="266704" y="1398588"/>
            <a:ext cx="1884363"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Tree>
    <p:extLst>
      <p:ext uri="{BB962C8B-B14F-4D97-AF65-F5344CB8AC3E}">
        <p14:creationId xmlns:p14="http://schemas.microsoft.com/office/powerpoint/2010/main" val="23504356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110"/>
          <p:cNvSpPr>
            <a:spLocks noGrp="1" noChangeArrowheads="1"/>
          </p:cNvSpPr>
          <p:nvPr>
            <p:ph type="sldNum" sz="quarter" idx="12"/>
          </p:nvPr>
        </p:nvSpPr>
        <p:spPr>
          <a:noFill/>
        </p:spPr>
        <p:txBody>
          <a:bodyPr/>
          <a:lstStyle/>
          <a:p>
            <a:fld id="{D43AB7AF-3AFC-4531-ABC2-5B0A2AD9774C}" type="slidenum">
              <a:rPr lang="en-US" smtClean="0"/>
              <a:pPr/>
              <a:t>42</a:t>
            </a:fld>
            <a:endParaRPr lang="en-US"/>
          </a:p>
        </p:txBody>
      </p:sp>
      <p:graphicFrame>
        <p:nvGraphicFramePr>
          <p:cNvPr id="32770" name="Object 3"/>
          <p:cNvGraphicFramePr>
            <a:graphicFrameLocks noGrp="1" noChangeAspect="1"/>
          </p:cNvGraphicFramePr>
          <p:nvPr>
            <p:ph idx="4294967295"/>
            <p:extLst>
              <p:ext uri="{D42A27DB-BD31-4B8C-83A1-F6EECF244321}">
                <p14:modId xmlns:p14="http://schemas.microsoft.com/office/powerpoint/2010/main" val="3262708384"/>
              </p:ext>
            </p:extLst>
          </p:nvPr>
        </p:nvGraphicFramePr>
        <p:xfrm>
          <a:off x="76200" y="1409700"/>
          <a:ext cx="9018588" cy="4670425"/>
        </p:xfrm>
        <a:graphic>
          <a:graphicData uri="http://schemas.openxmlformats.org/presentationml/2006/ole">
            <mc:AlternateContent xmlns:mc="http://schemas.openxmlformats.org/markup-compatibility/2006">
              <mc:Choice xmlns:v="urn:schemas-microsoft-com:vml" Requires="v">
                <p:oleObj spid="_x0000_s28532915" name="Chart" r:id="rId4" imgW="8829838" imgH="4572000" progId="MSGraph.Chart.8">
                  <p:embed followColorScheme="full"/>
                </p:oleObj>
              </mc:Choice>
              <mc:Fallback>
                <p:oleObj name="Chart" r:id="rId4" imgW="8829838" imgH="4572000" progId="MSGraph.Chart.8">
                  <p:embed followColorScheme="full"/>
                  <p:pic>
                    <p:nvPicPr>
                      <p:cNvPr id="0" name=""/>
                      <p:cNvPicPr>
                        <a:picLocks noChangeAspect="1" noChangeArrowheads="1"/>
                      </p:cNvPicPr>
                      <p:nvPr/>
                    </p:nvPicPr>
                    <p:blipFill>
                      <a:blip r:embed="rId5"/>
                      <a:srcRect/>
                      <a:stretch>
                        <a:fillRect/>
                      </a:stretch>
                    </p:blipFill>
                    <p:spPr bwMode="auto">
                      <a:xfrm>
                        <a:off x="76200" y="1409700"/>
                        <a:ext cx="9018588" cy="4670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772" name="Rectangle 7"/>
          <p:cNvSpPr>
            <a:spLocks noChangeArrowheads="1"/>
          </p:cNvSpPr>
          <p:nvPr/>
        </p:nvSpPr>
        <p:spPr bwMode="auto">
          <a:xfrm>
            <a:off x="0" y="6362140"/>
            <a:ext cx="8750300" cy="261610"/>
          </a:xfrm>
          <a:prstGeom prst="rect">
            <a:avLst/>
          </a:prstGeom>
          <a:noFill/>
          <a:ln w="9525">
            <a:noFill/>
            <a:miter lim="800000"/>
            <a:headEnd/>
            <a:tailEnd/>
          </a:ln>
        </p:spPr>
        <p:txBody>
          <a:bodyPr>
            <a:spAutoFit/>
          </a:bodyPr>
          <a:lstStyle/>
          <a:p>
            <a:r>
              <a:rPr lang="en-US" sz="1100" dirty="0"/>
              <a:t>Sources:  NAIC; Insurance Information Institute</a:t>
            </a:r>
          </a:p>
        </p:txBody>
      </p:sp>
      <p:sp>
        <p:nvSpPr>
          <p:cNvPr id="7" name="AutoShape 6"/>
          <p:cNvSpPr>
            <a:spLocks noChangeArrowheads="1"/>
          </p:cNvSpPr>
          <p:nvPr/>
        </p:nvSpPr>
        <p:spPr bwMode="blackWhite">
          <a:xfrm>
            <a:off x="2374116" y="3950148"/>
            <a:ext cx="3708400" cy="1062038"/>
          </a:xfrm>
          <a:prstGeom prst="wedgeRectCallout">
            <a:avLst>
              <a:gd name="adj1" fmla="val 91937"/>
              <a:gd name="adj2" fmla="val 5945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Hurricanes Katrina and Rita made Louisiana and Mississippi the least profitable states for home insurers from 2005-2014</a:t>
            </a:r>
          </a:p>
        </p:txBody>
      </p:sp>
      <p:sp>
        <p:nvSpPr>
          <p:cNvPr id="32775" name="Rectangle 31"/>
          <p:cNvSpPr>
            <a:spLocks noChangeArrowheads="1"/>
          </p:cNvSpPr>
          <p:nvPr/>
        </p:nvSpPr>
        <p:spPr bwMode="black">
          <a:xfrm>
            <a:off x="266704" y="1398588"/>
            <a:ext cx="1884363"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32776" name="Rectangle 2"/>
          <p:cNvSpPr txBox="1">
            <a:spLocks noChangeArrowheads="1"/>
          </p:cNvSpPr>
          <p:nvPr/>
        </p:nvSpPr>
        <p:spPr bwMode="auto">
          <a:xfrm>
            <a:off x="-39688" y="39690"/>
            <a:ext cx="8035926" cy="854075"/>
          </a:xfrm>
          <a:prstGeom prst="rect">
            <a:avLst/>
          </a:prstGeom>
          <a:noFill/>
          <a:ln w="9525">
            <a:noFill/>
            <a:miter lim="800000"/>
            <a:headEnd/>
            <a:tailEnd/>
          </a:ln>
        </p:spPr>
        <p:txBody>
          <a:bodyPr lIns="92075" tIns="46038" rIns="92075" bIns="46038" anchor="b"/>
          <a:lstStyle/>
          <a:p>
            <a:pPr eaLnBrk="0" hangingPunct="0"/>
            <a:r>
              <a:rPr lang="en-US" sz="2800" b="1" dirty="0">
                <a:solidFill>
                  <a:schemeClr val="accent1"/>
                </a:solidFill>
              </a:rPr>
              <a:t>RNW Homeowners Insurance, </a:t>
            </a:r>
          </a:p>
          <a:p>
            <a:pPr eaLnBrk="0" hangingPunct="0"/>
            <a:r>
              <a:rPr lang="en-US" sz="2800" b="1" dirty="0">
                <a:solidFill>
                  <a:schemeClr val="accent1"/>
                </a:solidFill>
              </a:rPr>
              <a:t>2005-2014 Average: Lowest 25 States </a:t>
            </a:r>
          </a:p>
        </p:txBody>
      </p:sp>
    </p:spTree>
    <p:extLst>
      <p:ext uri="{BB962C8B-B14F-4D97-AF65-F5344CB8AC3E}">
        <p14:creationId xmlns:p14="http://schemas.microsoft.com/office/powerpoint/2010/main" val="33842532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76262" y="2213696"/>
            <a:ext cx="7981950" cy="2016125"/>
          </a:xfrm>
          <a:solidFill>
            <a:srgbClr val="002060"/>
          </a:solidFill>
          <a:ln w="12700" cap="flat" algn="ctr">
            <a:noFill/>
          </a:ln>
        </p:spPr>
        <p:txBody>
          <a:bodyPr/>
          <a:lstStyle/>
          <a:p>
            <a:pPr algn="ctr" defTabSz="914400" eaLnBrk="1" hangingPunct="1">
              <a:lnSpc>
                <a:spcPct val="95000"/>
              </a:lnSpc>
              <a:spcBef>
                <a:spcPct val="25000"/>
              </a:spcBef>
            </a:pPr>
            <a:r>
              <a:rPr lang="en-US" sz="4200" dirty="0">
                <a:solidFill>
                  <a:schemeClr val="bg1"/>
                </a:solidFill>
              </a:rPr>
              <a:t>Personal Lines      Underwriting Performance</a:t>
            </a:r>
          </a:p>
        </p:txBody>
      </p:sp>
      <p:sp>
        <p:nvSpPr>
          <p:cNvPr id="151555" name="Rectangle 3"/>
          <p:cNvSpPr>
            <a:spLocks noChangeArrowheads="1"/>
          </p:cNvSpPr>
          <p:nvPr/>
        </p:nvSpPr>
        <p:spPr bwMode="auto">
          <a:xfrm>
            <a:off x="0" y="6556379"/>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43</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3051179" y="838200"/>
            <a:ext cx="3032125" cy="83820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43</a:t>
            </a:fld>
            <a:endParaRPr lang="en-US"/>
          </a:p>
        </p:txBody>
      </p:sp>
      <p:sp>
        <p:nvSpPr>
          <p:cNvPr id="10" name="Rectangle 8"/>
          <p:cNvSpPr>
            <a:spLocks noChangeArrowheads="1"/>
          </p:cNvSpPr>
          <p:nvPr/>
        </p:nvSpPr>
        <p:spPr bwMode="auto">
          <a:xfrm>
            <a:off x="222885" y="4428550"/>
            <a:ext cx="8246110" cy="1754326"/>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rgbClr val="FF6801"/>
              </a:buClr>
            </a:pPr>
            <a:r>
              <a:rPr lang="en-US" sz="4000" b="1" i="1" dirty="0">
                <a:solidFill>
                  <a:srgbClr val="FF0000"/>
                </a:solidFill>
              </a:rPr>
              <a:t>Auto, Home Underwriting Performance Exhibit Periods of Both Stability and Volatility</a:t>
            </a:r>
          </a:p>
        </p:txBody>
      </p:sp>
    </p:spTree>
    <p:extLst>
      <p:ext uri="{BB962C8B-B14F-4D97-AF65-F5344CB8AC3E}">
        <p14:creationId xmlns:p14="http://schemas.microsoft.com/office/powerpoint/2010/main" val="291684481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0"/>
                                        </p:tgtEl>
                                        <p:attrNameLst>
                                          <p:attrName>style.visibility</p:attrName>
                                        </p:attrNameLst>
                                      </p:cBhvr>
                                      <p:to>
                                        <p:strVal val="visible"/>
                                      </p:to>
                                    </p:set>
                                    <p:animEffect transition="in" filter="barn(outVertical)">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1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r>
              <a:rPr lang="en-US" dirty="0">
                <a:latin typeface="Arial" pitchFamily="34" charset="0"/>
              </a:rPr>
              <a:t>Private Passenger Auto Combined Ratio: 1993–2017F</a:t>
            </a:r>
            <a:endParaRPr lang="en-US" baseline="30000" dirty="0">
              <a:latin typeface="Arial" pitchFamily="34" charset="0"/>
            </a:endParaRPr>
          </a:p>
        </p:txBody>
      </p:sp>
      <p:graphicFrame>
        <p:nvGraphicFramePr>
          <p:cNvPr id="26626" name="Object 3"/>
          <p:cNvGraphicFramePr>
            <a:graphicFrameLocks/>
          </p:cNvGraphicFramePr>
          <p:nvPr>
            <p:extLst/>
          </p:nvPr>
        </p:nvGraphicFramePr>
        <p:xfrm>
          <a:off x="129848" y="1487492"/>
          <a:ext cx="8705850" cy="3794125"/>
        </p:xfrm>
        <a:graphic>
          <a:graphicData uri="http://schemas.openxmlformats.org/presentationml/2006/ole">
            <mc:AlternateContent xmlns:mc="http://schemas.openxmlformats.org/markup-compatibility/2006">
              <mc:Choice xmlns:v="urn:schemas-microsoft-com:vml" Requires="v">
                <p:oleObj spid="_x0000_s28587118" name="Chart" r:id="rId4" imgW="8448682" imgH="3686279" progId="MSGraph.Chart.8">
                  <p:embed followColorScheme="full"/>
                </p:oleObj>
              </mc:Choice>
              <mc:Fallback>
                <p:oleObj name="Chart" r:id="rId4" imgW="8448682" imgH="3686279" progId="MSGraph.Chart.8">
                  <p:embed followColorScheme="full"/>
                  <p:pic>
                    <p:nvPicPr>
                      <p:cNvPr id="0" name=""/>
                      <p:cNvPicPr>
                        <a:picLocks noChangeArrowheads="1"/>
                      </p:cNvPicPr>
                      <p:nvPr/>
                    </p:nvPicPr>
                    <p:blipFill>
                      <a:blip r:embed="rId5"/>
                      <a:srcRect/>
                      <a:stretch>
                        <a:fillRect/>
                      </a:stretch>
                    </p:blipFill>
                    <p:spPr bwMode="auto">
                      <a:xfrm>
                        <a:off x="129848" y="1487492"/>
                        <a:ext cx="8705850" cy="3794125"/>
                      </a:xfrm>
                      <a:prstGeom prst="rect">
                        <a:avLst/>
                      </a:prstGeom>
                      <a:noFill/>
                      <a:ln>
                        <a:noFill/>
                      </a:ln>
                      <a:effectLst/>
                      <a:extLst/>
                    </p:spPr>
                  </p:pic>
                </p:oleObj>
              </mc:Fallback>
            </mc:AlternateContent>
          </a:graphicData>
        </a:graphic>
      </p:graphicFrame>
      <p:sp>
        <p:nvSpPr>
          <p:cNvPr id="242692" name="Rectangle 4"/>
          <p:cNvSpPr>
            <a:spLocks noChangeArrowheads="1"/>
          </p:cNvSpPr>
          <p:nvPr/>
        </p:nvSpPr>
        <p:spPr bwMode="blackWhite">
          <a:xfrm>
            <a:off x="781843" y="5410857"/>
            <a:ext cx="7634288"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Passenger Auto Underwriting Performance Is Showing the Strains of Rising Frequency (and Severity) Trends in Many States</a:t>
            </a:r>
          </a:p>
        </p:txBody>
      </p:sp>
      <p:sp>
        <p:nvSpPr>
          <p:cNvPr id="6" name="Date Placeholder 5"/>
          <p:cNvSpPr>
            <a:spLocks noGrp="1"/>
          </p:cNvSpPr>
          <p:nvPr>
            <p:ph type="dt" sz="half" idx="10"/>
          </p:nvPr>
        </p:nvSpPr>
        <p:spPr/>
        <p:txBody>
          <a:bodyPr/>
          <a:lstStyle/>
          <a:p>
            <a:pPr>
              <a:defRPr/>
            </a:pPr>
            <a:r>
              <a:rPr lang="en-US"/>
              <a:t>12/01/09 - 9pm</a:t>
            </a:r>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44</a:t>
            </a:fld>
            <a:endParaRPr lang="en-US"/>
          </a:p>
        </p:txBody>
      </p:sp>
      <p:sp>
        <p:nvSpPr>
          <p:cNvPr id="8"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tabLst>
                <a:tab pos="112713" algn="r"/>
              </a:tabLst>
            </a:pPr>
            <a:endParaRPr lang="en-US" sz="1100" dirty="0"/>
          </a:p>
          <a:p>
            <a:pPr marL="133350" indent="-133350" eaLnBrk="0" hangingPunct="0">
              <a:lnSpc>
                <a:spcPct val="90000"/>
              </a:lnSpc>
              <a:buClr>
                <a:schemeClr val="accent2"/>
              </a:buClr>
              <a:tabLst>
                <a:tab pos="112713" algn="r"/>
              </a:tabLst>
            </a:pPr>
            <a:r>
              <a:rPr lang="en-US" sz="1100" dirty="0"/>
              <a:t>Sources: A.M. Best (1990-2014); Conning (2015E-17F); Insurance Information Institute.</a:t>
            </a:r>
          </a:p>
        </p:txBody>
      </p:sp>
    </p:spTree>
    <p:extLst>
      <p:ext uri="{BB962C8B-B14F-4D97-AF65-F5344CB8AC3E}">
        <p14:creationId xmlns:p14="http://schemas.microsoft.com/office/powerpoint/2010/main" val="327392392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dirty="0"/>
              <a:t>Homeowners Insurance Combined Ratio: 1990–2017F</a:t>
            </a:r>
            <a:endParaRPr lang="en-US" baseline="30000" dirty="0"/>
          </a:p>
        </p:txBody>
      </p:sp>
      <p:graphicFrame>
        <p:nvGraphicFramePr>
          <p:cNvPr id="54274" name="Object 3"/>
          <p:cNvGraphicFramePr>
            <a:graphicFrameLocks/>
          </p:cNvGraphicFramePr>
          <p:nvPr>
            <p:extLst/>
          </p:nvPr>
        </p:nvGraphicFramePr>
        <p:xfrm>
          <a:off x="250727" y="1587500"/>
          <a:ext cx="8686799" cy="3663950"/>
        </p:xfrm>
        <a:graphic>
          <a:graphicData uri="http://schemas.openxmlformats.org/presentationml/2006/ole">
            <mc:AlternateContent xmlns:mc="http://schemas.openxmlformats.org/markup-compatibility/2006">
              <mc:Choice xmlns:v="urn:schemas-microsoft-com:vml" Requires="v">
                <p:oleObj spid="_x0000_s28588142" name="Chart" r:id="rId4" imgW="8410399" imgH="3648040" progId="MSGraph.Chart.8">
                  <p:embed followColorScheme="full"/>
                </p:oleObj>
              </mc:Choice>
              <mc:Fallback>
                <p:oleObj name="Chart" r:id="rId4" imgW="8410399" imgH="3648040" progId="MSGraph.Chart.8">
                  <p:embed followColorScheme="full"/>
                  <p:pic>
                    <p:nvPicPr>
                      <p:cNvPr id="0" name=""/>
                      <p:cNvPicPr>
                        <a:picLocks noChangeArrowheads="1"/>
                      </p:cNvPicPr>
                      <p:nvPr/>
                    </p:nvPicPr>
                    <p:blipFill>
                      <a:blip r:embed="rId5"/>
                      <a:srcRect/>
                      <a:stretch>
                        <a:fillRect/>
                      </a:stretch>
                    </p:blipFill>
                    <p:spPr bwMode="auto">
                      <a:xfrm>
                        <a:off x="250727" y="1587500"/>
                        <a:ext cx="8686799"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196979" y="5338763"/>
            <a:ext cx="6951663" cy="103254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Homeowners Performance Has Improved Markedly Since the 2011/12’s Large Cat Losses.  Extreme Regional Variation Can Be Expected Due to Local Catastrophe Loss Activity.  Results in 2016 Will Be Impacted by Severe Spring Weather</a:t>
            </a:r>
          </a:p>
        </p:txBody>
      </p:sp>
      <p:sp>
        <p:nvSpPr>
          <p:cNvPr id="6" name="Date Placeholder 5"/>
          <p:cNvSpPr>
            <a:spLocks noGrp="1"/>
          </p:cNvSpPr>
          <p:nvPr>
            <p:ph type="dt" sz="half" idx="10"/>
          </p:nvPr>
        </p:nvSpPr>
        <p:spPr/>
        <p:txBody>
          <a:bodyPr/>
          <a:lstStyle/>
          <a:p>
            <a:pPr>
              <a:defRPr/>
            </a:pPr>
            <a:r>
              <a:rPr lang="en-US"/>
              <a:t>12/01/09 - 9pm</a:t>
            </a:r>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45</a:t>
            </a:fld>
            <a:endParaRPr lang="en-US"/>
          </a:p>
        </p:txBody>
      </p:sp>
      <p:sp>
        <p:nvSpPr>
          <p:cNvPr id="8" name="AutoShape 13"/>
          <p:cNvSpPr>
            <a:spLocks noChangeArrowheads="1"/>
          </p:cNvSpPr>
          <p:nvPr/>
        </p:nvSpPr>
        <p:spPr bwMode="blackWhite">
          <a:xfrm>
            <a:off x="4446804" y="2442474"/>
            <a:ext cx="1165122" cy="636784"/>
          </a:xfrm>
          <a:prstGeom prst="wedgeRectCallout">
            <a:avLst>
              <a:gd name="adj1" fmla="val 83183"/>
              <a:gd name="adj2" fmla="val 6142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Hurricane Ike</a:t>
            </a:r>
          </a:p>
        </p:txBody>
      </p:sp>
      <p:sp>
        <p:nvSpPr>
          <p:cNvPr id="9" name="AutoShape 13"/>
          <p:cNvSpPr>
            <a:spLocks noChangeArrowheads="1"/>
          </p:cNvSpPr>
          <p:nvPr/>
        </p:nvSpPr>
        <p:spPr bwMode="blackWhite">
          <a:xfrm>
            <a:off x="7347466" y="2340387"/>
            <a:ext cx="1253613" cy="813764"/>
          </a:xfrm>
          <a:prstGeom prst="wedgeRectCallout">
            <a:avLst>
              <a:gd name="adj1" fmla="val -46353"/>
              <a:gd name="adj2" fmla="val 11502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Hurricane Sandy</a:t>
            </a:r>
          </a:p>
        </p:txBody>
      </p:sp>
      <p:sp>
        <p:nvSpPr>
          <p:cNvPr id="10" name="AutoShape 13"/>
          <p:cNvSpPr>
            <a:spLocks noChangeArrowheads="1"/>
          </p:cNvSpPr>
          <p:nvPr/>
        </p:nvSpPr>
        <p:spPr bwMode="blackWhite">
          <a:xfrm>
            <a:off x="5611930" y="1432779"/>
            <a:ext cx="1366683" cy="846229"/>
          </a:xfrm>
          <a:prstGeom prst="wedgeRectCallout">
            <a:avLst>
              <a:gd name="adj1" fmla="val 43886"/>
              <a:gd name="adj2" fmla="val 11874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Record tornado activity</a:t>
            </a:r>
          </a:p>
        </p:txBody>
      </p:sp>
      <p:sp>
        <p:nvSpPr>
          <p:cNvPr id="11" name="AutoShape 13"/>
          <p:cNvSpPr>
            <a:spLocks noChangeArrowheads="1"/>
          </p:cNvSpPr>
          <p:nvPr/>
        </p:nvSpPr>
        <p:spPr bwMode="blackWhite">
          <a:xfrm>
            <a:off x="2058548" y="1432775"/>
            <a:ext cx="1165122" cy="636784"/>
          </a:xfrm>
          <a:prstGeom prst="wedgeRectCallout">
            <a:avLst>
              <a:gd name="adj1" fmla="val -77745"/>
              <a:gd name="adj2" fmla="val 1158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Hurricane Andrew</a:t>
            </a:r>
          </a:p>
        </p:txBody>
      </p:sp>
      <p:sp>
        <p:nvSpPr>
          <p:cNvPr id="12"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tabLst>
                <a:tab pos="112713" algn="r"/>
              </a:tabLst>
            </a:pPr>
            <a:endParaRPr lang="en-US" sz="1100" dirty="0"/>
          </a:p>
          <a:p>
            <a:pPr marL="133350" indent="-133350" eaLnBrk="0" hangingPunct="0">
              <a:lnSpc>
                <a:spcPct val="90000"/>
              </a:lnSpc>
              <a:buClr>
                <a:schemeClr val="accent2"/>
              </a:buClr>
              <a:tabLst>
                <a:tab pos="112713" algn="r"/>
              </a:tabLst>
            </a:pPr>
            <a:r>
              <a:rPr lang="en-US" sz="1100" dirty="0"/>
              <a:t>Sources: A.M. Best (1990-2014); Insurance Information Institute (2015E-17F).</a:t>
            </a:r>
          </a:p>
        </p:txBody>
      </p:sp>
    </p:spTree>
    <p:extLst>
      <p:ext uri="{BB962C8B-B14F-4D97-AF65-F5344CB8AC3E}">
        <p14:creationId xmlns:p14="http://schemas.microsoft.com/office/powerpoint/2010/main" val="342487738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par>
                          <p:cTn id="13" fill="hold">
                            <p:stCondLst>
                              <p:cond delay="2500"/>
                            </p:stCondLst>
                            <p:childTnLst>
                              <p:par>
                                <p:cTn id="14" presetID="22" presetClass="entr" presetSubtype="2" fill="hold" grpId="0" nodeType="afterEffect">
                                  <p:stCondLst>
                                    <p:cond delay="50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3500"/>
                            </p:stCondLst>
                            <p:childTnLst>
                              <p:par>
                                <p:cTn id="18" presetID="22" presetClass="entr" presetSubtype="2" fill="hold" grpId="0" nodeType="afterEffect">
                                  <p:stCondLst>
                                    <p:cond delay="50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childTnLst>
                          </p:cTn>
                        </p:par>
                        <p:par>
                          <p:cTn id="21" fill="hold">
                            <p:stCondLst>
                              <p:cond delay="4500"/>
                            </p:stCondLst>
                            <p:childTnLst>
                              <p:par>
                                <p:cTn id="22" presetID="22" presetClass="entr" presetSubtype="2" fill="hold" grpId="0" nodeType="afterEffect">
                                  <p:stCondLst>
                                    <p:cond delay="50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P spid="9" grpId="0" animBg="1"/>
      <p:bldP spid="10" grpId="0" animBg="1"/>
      <p:bldP spid="11"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76266" y="2044412"/>
            <a:ext cx="7981950" cy="2016125"/>
          </a:xfrm>
          <a:solidFill>
            <a:srgbClr val="002060"/>
          </a:solidFill>
          <a:ln w="12700" cap="flat" algn="ctr">
            <a:noFill/>
          </a:ln>
        </p:spPr>
        <p:txBody>
          <a:bodyPr/>
          <a:lstStyle/>
          <a:p>
            <a:pPr algn="ctr" defTabSz="914400" eaLnBrk="1" hangingPunct="1">
              <a:lnSpc>
                <a:spcPct val="95000"/>
              </a:lnSpc>
              <a:spcBef>
                <a:spcPct val="25000"/>
              </a:spcBef>
            </a:pPr>
            <a:r>
              <a:rPr lang="en-US" sz="4200" dirty="0">
                <a:solidFill>
                  <a:schemeClr val="bg1"/>
                </a:solidFill>
              </a:rPr>
              <a:t>Loss Ratio Comparisons</a:t>
            </a:r>
          </a:p>
        </p:txBody>
      </p:sp>
      <p:sp>
        <p:nvSpPr>
          <p:cNvPr id="151555" name="Rectangle 3"/>
          <p:cNvSpPr>
            <a:spLocks noChangeArrowheads="1"/>
          </p:cNvSpPr>
          <p:nvPr/>
        </p:nvSpPr>
        <p:spPr bwMode="auto">
          <a:xfrm>
            <a:off x="0" y="6556379"/>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46</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3051179" y="838200"/>
            <a:ext cx="3032125" cy="83820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46</a:t>
            </a:fld>
            <a:endParaRPr lang="en-US"/>
          </a:p>
        </p:txBody>
      </p:sp>
      <p:sp>
        <p:nvSpPr>
          <p:cNvPr id="10" name="Rectangle 8"/>
          <p:cNvSpPr>
            <a:spLocks noChangeArrowheads="1"/>
          </p:cNvSpPr>
          <p:nvPr/>
        </p:nvSpPr>
        <p:spPr bwMode="auto">
          <a:xfrm>
            <a:off x="444186" y="4064043"/>
            <a:ext cx="8246110" cy="1200329"/>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rgbClr val="FF6801"/>
              </a:buClr>
            </a:pPr>
            <a:r>
              <a:rPr lang="en-US" sz="4000" b="1" i="1" dirty="0">
                <a:solidFill>
                  <a:srgbClr val="FF0000"/>
                </a:solidFill>
              </a:rPr>
              <a:t>Auto, Home Exhibit Wide Variety Across States</a:t>
            </a:r>
          </a:p>
        </p:txBody>
      </p:sp>
    </p:spTree>
    <p:extLst>
      <p:ext uri="{BB962C8B-B14F-4D97-AF65-F5344CB8AC3E}">
        <p14:creationId xmlns:p14="http://schemas.microsoft.com/office/powerpoint/2010/main" val="706493985"/>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0"/>
                                        </p:tgtEl>
                                        <p:attrNameLst>
                                          <p:attrName>style.visibility</p:attrName>
                                        </p:attrNameLst>
                                      </p:cBhvr>
                                      <p:to>
                                        <p:strVal val="visible"/>
                                      </p:to>
                                    </p:set>
                                    <p:animEffect transition="in" filter="barn(outVertical)">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10" grpId="0"/>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42" name="Rectangle 3"/>
          <p:cNvSpPr>
            <a:spLocks noChangeArrowheads="1"/>
          </p:cNvSpPr>
          <p:nvPr/>
        </p:nvSpPr>
        <p:spPr bwMode="auto">
          <a:xfrm>
            <a:off x="0" y="6556379"/>
            <a:ext cx="9144000" cy="301625"/>
          </a:xfrm>
          <a:prstGeom prst="rect">
            <a:avLst/>
          </a:prstGeom>
          <a:solidFill>
            <a:srgbClr val="225A7A"/>
          </a:solidFill>
          <a:ln w="9525">
            <a:noFill/>
            <a:miter lim="800000"/>
            <a:headEnd/>
            <a:tailEnd/>
          </a:ln>
        </p:spPr>
        <p:txBody>
          <a:bodyPr wrap="none" anchor="ctr"/>
          <a:lstStyle/>
          <a:p>
            <a:endParaRPr lang="en-US"/>
          </a:p>
        </p:txBody>
      </p:sp>
      <p:sp>
        <p:nvSpPr>
          <p:cNvPr id="112643" name="Rectangle 4"/>
          <p:cNvSpPr>
            <a:spLocks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7A38497-211C-4DBC-82CF-0857D7DDC949}" type="slidenum">
              <a:rPr lang="en-US" sz="900">
                <a:solidFill>
                  <a:schemeClr val="bg1"/>
                </a:solidFill>
              </a:rPr>
              <a:pPr algn="r" eaLnBrk="0" hangingPunct="0">
                <a:lnSpc>
                  <a:spcPct val="85000"/>
                </a:lnSpc>
                <a:spcBef>
                  <a:spcPct val="20000"/>
                </a:spcBef>
              </a:pPr>
              <a:t>47</a:t>
            </a:fld>
            <a:endParaRPr lang="en-US" sz="900">
              <a:solidFill>
                <a:schemeClr val="bg1"/>
              </a:solidFill>
            </a:endParaRPr>
          </a:p>
        </p:txBody>
      </p:sp>
      <p:pic>
        <p:nvPicPr>
          <p:cNvPr id="112644" name="Picture 5"/>
          <p:cNvPicPr>
            <a:picLocks noChangeAspect="1" noChangeArrowheads="1"/>
          </p:cNvPicPr>
          <p:nvPr/>
        </p:nvPicPr>
        <p:blipFill>
          <a:blip r:embed="rId3" cstate="print"/>
          <a:srcRect/>
          <a:stretch>
            <a:fillRect/>
          </a:stretch>
        </p:blipFill>
        <p:spPr bwMode="auto">
          <a:xfrm>
            <a:off x="3051179"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42"/>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dirty="0">
                <a:solidFill>
                  <a:schemeClr val="bg1"/>
                </a:solidFill>
              </a:rPr>
              <a:t>Claim Trends in Private Passenger Auto Insurance</a:t>
            </a:r>
          </a:p>
        </p:txBody>
      </p:sp>
      <p:sp>
        <p:nvSpPr>
          <p:cNvPr id="7" name="Rectangle 7"/>
          <p:cNvSpPr>
            <a:spLocks noChangeArrowheads="1"/>
          </p:cNvSpPr>
          <p:nvPr/>
        </p:nvSpPr>
        <p:spPr bwMode="auto">
          <a:xfrm>
            <a:off x="773112" y="4378767"/>
            <a:ext cx="7588250" cy="1726627"/>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pPr>
            <a:r>
              <a:rPr lang="en-US" sz="3600" b="1" dirty="0">
                <a:solidFill>
                  <a:srgbClr val="225A7A"/>
                </a:solidFill>
              </a:rPr>
              <a:t>Rising Frequencies and Severities in Many Coverages</a:t>
            </a:r>
          </a:p>
          <a:p>
            <a:pPr marL="292100" indent="-292100" algn="ctr" eaLnBrk="0" hangingPunct="0">
              <a:lnSpc>
                <a:spcPct val="90000"/>
              </a:lnSpc>
              <a:spcBef>
                <a:spcPct val="25000"/>
              </a:spcBef>
              <a:buClr>
                <a:schemeClr val="accent2"/>
              </a:buClr>
            </a:pPr>
            <a:r>
              <a:rPr lang="en-US" sz="3600" b="1" dirty="0">
                <a:solidFill>
                  <a:srgbClr val="225A7A"/>
                </a:solidFill>
              </a:rPr>
              <a:t>Will that Pattern Be Sustained?</a:t>
            </a:r>
            <a:endParaRPr lang="en-US" sz="3600" b="1" dirty="0">
              <a:solidFill>
                <a:schemeClr val="folHlink"/>
              </a:solidFill>
            </a:endParaRPr>
          </a:p>
        </p:txBody>
      </p:sp>
    </p:spTree>
    <p:extLst>
      <p:ext uri="{BB962C8B-B14F-4D97-AF65-F5344CB8AC3E}">
        <p14:creationId xmlns:p14="http://schemas.microsoft.com/office/powerpoint/2010/main" val="82046408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7"/>
                                        </p:tgtEl>
                                        <p:attrNameLst>
                                          <p:attrName>style.visibility</p:attrName>
                                        </p:attrNameLst>
                                      </p:cBhvr>
                                      <p:to>
                                        <p:strVal val="visible"/>
                                      </p:to>
                                    </p:set>
                                    <p:animEffect transition="in" filter="barn(outVertical)">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356616" y="83758"/>
            <a:ext cx="8458200" cy="950976"/>
          </a:xfrm>
        </p:spPr>
        <p:txBody>
          <a:bodyPr/>
          <a:lstStyle/>
          <a:p>
            <a:r>
              <a:rPr lang="en-US" altLang="en-US" dirty="0"/>
              <a:t>Return on Net Worth: </a:t>
            </a:r>
            <a:br>
              <a:rPr lang="en-US" altLang="en-US" dirty="0"/>
            </a:br>
            <a:r>
              <a:rPr lang="en-US" altLang="en-US" dirty="0"/>
              <a:t>Personal Auto, 2005–2014</a:t>
            </a:r>
            <a:endParaRPr lang="en-US" dirty="0"/>
          </a:p>
        </p:txBody>
      </p:sp>
      <p:sp>
        <p:nvSpPr>
          <p:cNvPr id="16" name="Text Placeholder 15"/>
          <p:cNvSpPr>
            <a:spLocks noGrp="1"/>
          </p:cNvSpPr>
          <p:nvPr>
            <p:ph type="body" sz="quarter" idx="16"/>
          </p:nvPr>
        </p:nvSpPr>
        <p:spPr/>
        <p:txBody>
          <a:bodyPr/>
          <a:lstStyle/>
          <a:p>
            <a:r>
              <a:rPr lang="en-US" dirty="0"/>
              <a:t>Source: National Association of Insurance Commissioners.</a:t>
            </a:r>
          </a:p>
        </p:txBody>
      </p:sp>
      <p:sp>
        <p:nvSpPr>
          <p:cNvPr id="17" name="Text Placeholder 4"/>
          <p:cNvSpPr txBox="1">
            <a:spLocks/>
          </p:cNvSpPr>
          <p:nvPr/>
        </p:nvSpPr>
        <p:spPr bwMode="gray">
          <a:xfrm>
            <a:off x="416657" y="5422392"/>
            <a:ext cx="8303481" cy="722375"/>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dirty="0">
                <a:solidFill>
                  <a:schemeClr val="bg1"/>
                </a:solidFill>
              </a:rPr>
              <a:t>Auto Insurance Profitability Has Been Stuck at Low Levels.</a:t>
            </a:r>
          </a:p>
        </p:txBody>
      </p:sp>
      <p:graphicFrame>
        <p:nvGraphicFramePr>
          <p:cNvPr id="18" name="Content Placeholder 8"/>
          <p:cNvGraphicFramePr>
            <a:graphicFrameLocks/>
          </p:cNvGraphicFramePr>
          <p:nvPr>
            <p:extLst/>
          </p:nvPr>
        </p:nvGraphicFramePr>
        <p:xfrm>
          <a:off x="423862" y="1277938"/>
          <a:ext cx="8296275" cy="4148137"/>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1"/>
          <p:cNvSpPr/>
          <p:nvPr/>
        </p:nvSpPr>
        <p:spPr>
          <a:xfrm>
            <a:off x="7913235" y="3585152"/>
            <a:ext cx="593432" cy="307777"/>
          </a:xfrm>
          <a:prstGeom prst="rect">
            <a:avLst/>
          </a:prstGeom>
        </p:spPr>
        <p:txBody>
          <a:bodyPr wrap="none">
            <a:spAutoFit/>
          </a:bodyPr>
          <a:lstStyle/>
          <a:p>
            <a:fld id="{773305F1-DD71-EB44-ADD9-79422978E420}" type="VALUE">
              <a:rPr lang="hr-HR" sz="1400" b="1">
                <a:latin typeface="Arial" charset="0"/>
                <a:ea typeface="Arial" charset="0"/>
                <a:cs typeface="Arial" charset="0"/>
              </a:rPr>
              <a:pPr/>
              <a:t>4.3%</a:t>
            </a:fld>
            <a:endParaRPr lang="en-US" sz="1400" b="1" dirty="0">
              <a:latin typeface="Arial" charset="0"/>
              <a:ea typeface="Arial" charset="0"/>
              <a:cs typeface="Arial" charset="0"/>
            </a:endParaRPr>
          </a:p>
        </p:txBody>
      </p:sp>
    </p:spTree>
    <p:custDataLst>
      <p:tags r:id="rId1"/>
    </p:custDataLst>
    <p:extLst>
      <p:ext uri="{BB962C8B-B14F-4D97-AF65-F5344CB8AC3E}">
        <p14:creationId xmlns:p14="http://schemas.microsoft.com/office/powerpoint/2010/main" val="3874012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out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330473" y="111614"/>
            <a:ext cx="7178158" cy="950976"/>
          </a:xfrm>
        </p:spPr>
        <p:txBody>
          <a:bodyPr/>
          <a:lstStyle/>
          <a:p>
            <a:r>
              <a:rPr lang="en-US" altLang="en-US" dirty="0">
                <a:latin typeface="Arial" panose="020B0604020202020204" pitchFamily="34" charset="0"/>
              </a:rPr>
              <a:t>Auto Insurance Net Combined Ratios,</a:t>
            </a:r>
            <a:br>
              <a:rPr lang="en-US" altLang="en-US" dirty="0">
                <a:latin typeface="Arial" panose="020B0604020202020204" pitchFamily="34" charset="0"/>
              </a:rPr>
            </a:br>
            <a:r>
              <a:rPr lang="en-US" altLang="en-US" dirty="0">
                <a:latin typeface="Arial" panose="020B0604020202020204" pitchFamily="34" charset="0"/>
              </a:rPr>
              <a:t>Yearly, 2005-2015</a:t>
            </a:r>
            <a:endParaRPr lang="en-US" dirty="0"/>
          </a:p>
        </p:txBody>
      </p:sp>
      <p:sp>
        <p:nvSpPr>
          <p:cNvPr id="5" name="Text Placeholder 4"/>
          <p:cNvSpPr>
            <a:spLocks noGrp="1"/>
          </p:cNvSpPr>
          <p:nvPr>
            <p:ph type="body" sz="quarter" idx="16"/>
          </p:nvPr>
        </p:nvSpPr>
        <p:spPr>
          <a:xfrm>
            <a:off x="518394" y="6294780"/>
            <a:ext cx="7166083" cy="415018"/>
          </a:xfrm>
        </p:spPr>
        <p:txBody>
          <a:bodyPr/>
          <a:lstStyle/>
          <a:p>
            <a:r>
              <a:rPr lang="en-US" dirty="0"/>
              <a:t>S</a:t>
            </a:r>
            <a:r>
              <a:rPr lang="en-US" dirty="0">
                <a:latin typeface="Arial" panose="020B0604020202020204" pitchFamily="34" charset="0"/>
              </a:rPr>
              <a:t>ources: National Association of Insurance Commissioners data, sourced from S&amp;P Global Market Intelligence; </a:t>
            </a:r>
            <a:br>
              <a:rPr lang="en-US" dirty="0">
                <a:latin typeface="Arial" panose="020B0604020202020204" pitchFamily="34" charset="0"/>
              </a:rPr>
            </a:br>
            <a:r>
              <a:rPr lang="en-US" dirty="0">
                <a:latin typeface="Arial" panose="020B0604020202020204" pitchFamily="34" charset="0"/>
              </a:rPr>
              <a:t>Insurance Information Institute.</a:t>
            </a:r>
          </a:p>
        </p:txBody>
      </p:sp>
      <p:sp>
        <p:nvSpPr>
          <p:cNvPr id="6" name="Text Placeholder 4"/>
          <p:cNvSpPr txBox="1">
            <a:spLocks/>
          </p:cNvSpPr>
          <p:nvPr/>
        </p:nvSpPr>
        <p:spPr bwMode="gray">
          <a:xfrm>
            <a:off x="416657" y="5609492"/>
            <a:ext cx="8303481" cy="685288"/>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dirty="0">
                <a:solidFill>
                  <a:schemeClr val="bg1"/>
                </a:solidFill>
                <a:latin typeface="Arial" panose="020B0604020202020204" pitchFamily="34" charset="0"/>
                <a:cs typeface="Arial" panose="020B0604020202020204" pitchFamily="34" charset="0"/>
              </a:rPr>
              <a:t>Loss Ratios Have Been Rising for A Decade. </a:t>
            </a:r>
          </a:p>
          <a:p>
            <a:pPr eaLnBrk="1" hangingPunct="1">
              <a:spcBef>
                <a:spcPts val="0"/>
              </a:spcBef>
              <a:buClr>
                <a:schemeClr val="accent2"/>
              </a:buClr>
              <a:buSzPct val="90000"/>
            </a:pPr>
            <a:r>
              <a:rPr lang="en-US" dirty="0">
                <a:solidFill>
                  <a:schemeClr val="bg1"/>
                </a:solidFill>
                <a:latin typeface="Arial" panose="020B0604020202020204" pitchFamily="34" charset="0"/>
                <a:cs typeface="Arial" panose="020B0604020202020204" pitchFamily="34" charset="0"/>
              </a:rPr>
              <a:t>2015 Return on Net Worth Is Likely Close to Zero or Negative.</a:t>
            </a:r>
          </a:p>
        </p:txBody>
      </p:sp>
      <p:graphicFrame>
        <p:nvGraphicFramePr>
          <p:cNvPr id="10" name="Content Placeholder 8"/>
          <p:cNvGraphicFramePr>
            <a:graphicFrameLocks/>
          </p:cNvGraphicFramePr>
          <p:nvPr>
            <p:extLst/>
          </p:nvPr>
        </p:nvGraphicFramePr>
        <p:xfrm>
          <a:off x="416657" y="1190626"/>
          <a:ext cx="8285832" cy="4418866"/>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3974154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7" name="Rectangle 105"/>
          <p:cNvSpPr>
            <a:spLocks noGrp="1" noChangeArrowheads="1"/>
          </p:cNvSpPr>
          <p:nvPr>
            <p:ph type="dt" sz="quarter" idx="10"/>
          </p:nvPr>
        </p:nvSpPr>
        <p:spPr>
          <a:noFill/>
        </p:spPr>
        <p:txBody>
          <a:bodyPr/>
          <a:lstStyle/>
          <a:p>
            <a:r>
              <a:rPr lang="en-US"/>
              <a:t>12/01/09 - 9pm</a:t>
            </a:r>
          </a:p>
        </p:txBody>
      </p:sp>
      <p:sp>
        <p:nvSpPr>
          <p:cNvPr id="52228" name="Rectangle 106"/>
          <p:cNvSpPr>
            <a:spLocks noGrp="1" noChangeArrowheads="1"/>
          </p:cNvSpPr>
          <p:nvPr>
            <p:ph type="ftr" sz="quarter" idx="11"/>
          </p:nvPr>
        </p:nvSpPr>
        <p:spPr>
          <a:noFill/>
        </p:spPr>
        <p:txBody>
          <a:bodyPr/>
          <a:lstStyle/>
          <a:p>
            <a:r>
              <a:rPr lang="en-US"/>
              <a:t>eSlide – P6466 – The Financial Crisis and the Future of the P/C</a:t>
            </a:r>
          </a:p>
        </p:txBody>
      </p:sp>
      <p:sp>
        <p:nvSpPr>
          <p:cNvPr id="52229" name="Rectangle 110"/>
          <p:cNvSpPr>
            <a:spLocks noGrp="1" noChangeArrowheads="1"/>
          </p:cNvSpPr>
          <p:nvPr>
            <p:ph type="sldNum" sz="quarter" idx="12"/>
          </p:nvPr>
        </p:nvSpPr>
        <p:spPr>
          <a:noFill/>
        </p:spPr>
        <p:txBody>
          <a:bodyPr/>
          <a:lstStyle/>
          <a:p>
            <a:fld id="{985FD483-3650-4448-BB2E-67A90540A8FD}" type="slidenum">
              <a:rPr lang="en-US" smtClean="0"/>
              <a:pPr/>
              <a:t>5</a:t>
            </a:fld>
            <a:endParaRPr lang="en-US"/>
          </a:p>
        </p:txBody>
      </p:sp>
      <p:sp>
        <p:nvSpPr>
          <p:cNvPr id="52230" name="Rectangle 2"/>
          <p:cNvSpPr>
            <a:spLocks noGrp="1" noChangeArrowheads="1"/>
          </p:cNvSpPr>
          <p:nvPr>
            <p:ph type="title"/>
          </p:nvPr>
        </p:nvSpPr>
        <p:spPr/>
        <p:txBody>
          <a:bodyPr/>
          <a:lstStyle/>
          <a:p>
            <a:r>
              <a:rPr lang="en-US" dirty="0"/>
              <a:t>ROE: Property/Casualty Insurance by Major Event, 1987–2016:H1</a:t>
            </a:r>
          </a:p>
        </p:txBody>
      </p:sp>
      <p:sp>
        <p:nvSpPr>
          <p:cNvPr id="52231" name="Rectangle 3"/>
          <p:cNvSpPr>
            <a:spLocks noChangeArrowheads="1"/>
          </p:cNvSpPr>
          <p:nvPr/>
        </p:nvSpPr>
        <p:spPr bwMode="auto">
          <a:xfrm>
            <a:off x="0" y="6414802"/>
            <a:ext cx="7569200" cy="443198"/>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tabLst>
                <a:tab pos="112713" algn="r"/>
              </a:tabLst>
            </a:pPr>
            <a:r>
              <a:rPr lang="en-US" sz="1100" dirty="0"/>
              <a:t>* 	Through 2016:H1.  Excludes Mortgage &amp; Financial Guarantee in 2008 – 2014. </a:t>
            </a:r>
          </a:p>
          <a:p>
            <a:pPr marL="133350" indent="-133350" eaLnBrk="0" hangingPunct="0">
              <a:lnSpc>
                <a:spcPct val="90000"/>
              </a:lnSpc>
              <a:buClr>
                <a:schemeClr val="accent2"/>
              </a:buClr>
              <a:tabLst>
                <a:tab pos="112713" algn="r"/>
              </a:tabLst>
            </a:pPr>
            <a:r>
              <a:rPr lang="en-US" sz="1100" dirty="0"/>
              <a:t>	Sources: ISO, </a:t>
            </a:r>
            <a:r>
              <a:rPr lang="en-US" sz="1100" i="1" dirty="0"/>
              <a:t>Fortune</a:t>
            </a:r>
            <a:r>
              <a:rPr lang="en-US" sz="1100" dirty="0"/>
              <a:t>; Insurance Information Institute.</a:t>
            </a:r>
          </a:p>
        </p:txBody>
      </p:sp>
      <p:graphicFrame>
        <p:nvGraphicFramePr>
          <p:cNvPr id="2026500" name="Object 2"/>
          <p:cNvGraphicFramePr>
            <a:graphicFrameLocks/>
          </p:cNvGraphicFramePr>
          <p:nvPr>
            <p:extLst/>
          </p:nvPr>
        </p:nvGraphicFramePr>
        <p:xfrm>
          <a:off x="287341" y="1475847"/>
          <a:ext cx="8569325" cy="4579937"/>
        </p:xfrm>
        <a:graphic>
          <a:graphicData uri="http://schemas.openxmlformats.org/presentationml/2006/ole">
            <mc:AlternateContent xmlns:mc="http://schemas.openxmlformats.org/markup-compatibility/2006">
              <mc:Choice xmlns:v="urn:schemas-microsoft-com:vml" Requires="v">
                <p:oleObj spid="_x0000_s28626960" name="Chart" r:id="rId4" imgW="8600977" imgH="4600679" progId="MSGraph.Chart.8">
                  <p:embed followColorScheme="full"/>
                </p:oleObj>
              </mc:Choice>
              <mc:Fallback>
                <p:oleObj name="Chart" r:id="rId4" imgW="8600977" imgH="4600679" progId="MSGraph.Chart.8">
                  <p:embed followColorScheme="full"/>
                  <p:pic>
                    <p:nvPicPr>
                      <p:cNvPr id="2026500" name="Object 2"/>
                      <p:cNvPicPr>
                        <a:picLocks noChangeArrowheads="1"/>
                      </p:cNvPicPr>
                      <p:nvPr/>
                    </p:nvPicPr>
                    <p:blipFill>
                      <a:blip r:embed="rId5"/>
                      <a:srcRect/>
                      <a:stretch>
                        <a:fillRect/>
                      </a:stretch>
                    </p:blipFill>
                    <p:spPr bwMode="gray">
                      <a:xfrm>
                        <a:off x="287341" y="1475847"/>
                        <a:ext cx="8569325" cy="457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32" name="Rectangle 5"/>
          <p:cNvSpPr>
            <a:spLocks noChangeArrowheads="1"/>
          </p:cNvSpPr>
          <p:nvPr/>
        </p:nvSpPr>
        <p:spPr bwMode="blackWhite">
          <a:xfrm>
            <a:off x="1666875" y="1377954"/>
            <a:ext cx="3900488" cy="7286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P/C Profitability Is Both by </a:t>
            </a:r>
            <a:br>
              <a:rPr lang="en-US" b="1" dirty="0">
                <a:solidFill>
                  <a:srgbClr val="FFFFFF"/>
                </a:solidFill>
              </a:rPr>
            </a:br>
            <a:r>
              <a:rPr lang="en-US" b="1" dirty="0">
                <a:solidFill>
                  <a:srgbClr val="FFFFFF"/>
                </a:solidFill>
              </a:rPr>
              <a:t> Cyclicality and Ordinary Volatility</a:t>
            </a:r>
            <a:endParaRPr lang="pt-BR" b="1" dirty="0">
              <a:solidFill>
                <a:srgbClr val="FFFFFF"/>
              </a:solidFill>
            </a:endParaRPr>
          </a:p>
        </p:txBody>
      </p:sp>
      <p:sp>
        <p:nvSpPr>
          <p:cNvPr id="2026503" name="Oval 7"/>
          <p:cNvSpPr>
            <a:spLocks noChangeArrowheads="1"/>
          </p:cNvSpPr>
          <p:nvPr/>
        </p:nvSpPr>
        <p:spPr bwMode="auto">
          <a:xfrm>
            <a:off x="1643973" y="3138300"/>
            <a:ext cx="307975" cy="533400"/>
          </a:xfrm>
          <a:prstGeom prst="ellipse">
            <a:avLst/>
          </a:prstGeom>
          <a:noFill/>
          <a:ln w="38100">
            <a:solidFill>
              <a:srgbClr val="FF6801"/>
            </a:solidFill>
            <a:round/>
            <a:headEnd/>
            <a:tailEnd/>
          </a:ln>
        </p:spPr>
        <p:txBody>
          <a:bodyPr wrap="none" anchor="ctr"/>
          <a:lstStyle/>
          <a:p>
            <a:endParaRPr lang="en-US"/>
          </a:p>
        </p:txBody>
      </p:sp>
      <p:sp>
        <p:nvSpPr>
          <p:cNvPr id="2026504" name="AutoShape 8"/>
          <p:cNvSpPr>
            <a:spLocks noChangeArrowheads="1"/>
          </p:cNvSpPr>
          <p:nvPr/>
        </p:nvSpPr>
        <p:spPr bwMode="blackWhite">
          <a:xfrm>
            <a:off x="1064823" y="3871451"/>
            <a:ext cx="754062" cy="292100"/>
          </a:xfrm>
          <a:prstGeom prst="wedgeRectCallout">
            <a:avLst>
              <a:gd name="adj1" fmla="val 46112"/>
              <a:gd name="adj2" fmla="val -12334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Hugo</a:t>
            </a:r>
          </a:p>
        </p:txBody>
      </p:sp>
      <p:sp>
        <p:nvSpPr>
          <p:cNvPr id="2026506" name="Oval 10"/>
          <p:cNvSpPr>
            <a:spLocks noChangeArrowheads="1"/>
          </p:cNvSpPr>
          <p:nvPr/>
        </p:nvSpPr>
        <p:spPr bwMode="auto">
          <a:xfrm>
            <a:off x="2191982" y="3763786"/>
            <a:ext cx="307975" cy="533400"/>
          </a:xfrm>
          <a:prstGeom prst="ellipse">
            <a:avLst/>
          </a:prstGeom>
          <a:noFill/>
          <a:ln w="38100">
            <a:solidFill>
              <a:srgbClr val="FF6801"/>
            </a:solidFill>
            <a:round/>
            <a:headEnd/>
            <a:tailEnd/>
          </a:ln>
        </p:spPr>
        <p:txBody>
          <a:bodyPr wrap="none" anchor="ctr"/>
          <a:lstStyle/>
          <a:p>
            <a:endParaRPr lang="en-US"/>
          </a:p>
        </p:txBody>
      </p:sp>
      <p:sp>
        <p:nvSpPr>
          <p:cNvPr id="2026507" name="AutoShape 11"/>
          <p:cNvSpPr>
            <a:spLocks noChangeArrowheads="1"/>
          </p:cNvSpPr>
          <p:nvPr/>
        </p:nvSpPr>
        <p:spPr bwMode="blackWhite">
          <a:xfrm>
            <a:off x="957060" y="4463506"/>
            <a:ext cx="1085850" cy="486869"/>
          </a:xfrm>
          <a:prstGeom prst="wedgeRectCallout">
            <a:avLst>
              <a:gd name="adj1" fmla="val 59942"/>
              <a:gd name="adj2" fmla="val -12470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Andrew, </a:t>
            </a:r>
            <a:r>
              <a:rPr lang="en-US" sz="1400" b="1" dirty="0" err="1">
                <a:solidFill>
                  <a:schemeClr val="bg1"/>
                </a:solidFill>
              </a:rPr>
              <a:t>Iniki</a:t>
            </a:r>
            <a:endParaRPr lang="en-US" sz="1400" b="1" dirty="0">
              <a:solidFill>
                <a:schemeClr val="bg1"/>
              </a:solidFill>
            </a:endParaRPr>
          </a:p>
        </p:txBody>
      </p:sp>
      <p:sp>
        <p:nvSpPr>
          <p:cNvPr id="2026509" name="Oval 13"/>
          <p:cNvSpPr>
            <a:spLocks noChangeArrowheads="1"/>
          </p:cNvSpPr>
          <p:nvPr/>
        </p:nvSpPr>
        <p:spPr bwMode="auto">
          <a:xfrm>
            <a:off x="2710158" y="3635529"/>
            <a:ext cx="307975" cy="533400"/>
          </a:xfrm>
          <a:prstGeom prst="ellipse">
            <a:avLst/>
          </a:prstGeom>
          <a:noFill/>
          <a:ln w="38100">
            <a:solidFill>
              <a:srgbClr val="FF6801"/>
            </a:solidFill>
            <a:round/>
            <a:headEnd/>
            <a:tailEnd/>
          </a:ln>
        </p:spPr>
        <p:txBody>
          <a:bodyPr wrap="none" anchor="ctr"/>
          <a:lstStyle/>
          <a:p>
            <a:endParaRPr lang="en-US"/>
          </a:p>
        </p:txBody>
      </p:sp>
      <p:sp>
        <p:nvSpPr>
          <p:cNvPr id="2026510" name="AutoShape 14"/>
          <p:cNvSpPr>
            <a:spLocks noChangeArrowheads="1"/>
          </p:cNvSpPr>
          <p:nvPr/>
        </p:nvSpPr>
        <p:spPr bwMode="blackWhite">
          <a:xfrm>
            <a:off x="2180767" y="4748705"/>
            <a:ext cx="1162050" cy="292100"/>
          </a:xfrm>
          <a:prstGeom prst="wedgeRectCallout">
            <a:avLst>
              <a:gd name="adj1" fmla="val 12904"/>
              <a:gd name="adj2" fmla="val -2460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Northridge</a:t>
            </a:r>
          </a:p>
        </p:txBody>
      </p:sp>
      <p:sp>
        <p:nvSpPr>
          <p:cNvPr id="2026512" name="Oval 16"/>
          <p:cNvSpPr>
            <a:spLocks noChangeArrowheads="1"/>
          </p:cNvSpPr>
          <p:nvPr/>
        </p:nvSpPr>
        <p:spPr bwMode="auto">
          <a:xfrm>
            <a:off x="3499699" y="2745954"/>
            <a:ext cx="307975" cy="533400"/>
          </a:xfrm>
          <a:prstGeom prst="ellipse">
            <a:avLst/>
          </a:prstGeom>
          <a:noFill/>
          <a:ln w="38100">
            <a:solidFill>
              <a:srgbClr val="FF6801"/>
            </a:solidFill>
            <a:round/>
            <a:headEnd/>
            <a:tailEnd/>
          </a:ln>
        </p:spPr>
        <p:txBody>
          <a:bodyPr wrap="none" anchor="ctr"/>
          <a:lstStyle/>
          <a:p>
            <a:endParaRPr lang="en-US"/>
          </a:p>
        </p:txBody>
      </p:sp>
      <p:sp>
        <p:nvSpPr>
          <p:cNvPr id="2026513" name="AutoShape 17"/>
          <p:cNvSpPr>
            <a:spLocks noChangeArrowheads="1"/>
          </p:cNvSpPr>
          <p:nvPr/>
        </p:nvSpPr>
        <p:spPr bwMode="blackWhite">
          <a:xfrm>
            <a:off x="3182192" y="3984843"/>
            <a:ext cx="1265424" cy="711200"/>
          </a:xfrm>
          <a:prstGeom prst="wedgeRectCallout">
            <a:avLst>
              <a:gd name="adj1" fmla="val -15588"/>
              <a:gd name="adj2" fmla="val -14741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Lowest CAT Losses in </a:t>
            </a:r>
            <a:br>
              <a:rPr lang="en-US" sz="1400" b="1" dirty="0">
                <a:solidFill>
                  <a:schemeClr val="bg1"/>
                </a:solidFill>
              </a:rPr>
            </a:br>
            <a:r>
              <a:rPr lang="en-US" sz="1400" b="1" dirty="0">
                <a:solidFill>
                  <a:schemeClr val="bg1"/>
                </a:solidFill>
              </a:rPr>
              <a:t>15 Years</a:t>
            </a:r>
          </a:p>
        </p:txBody>
      </p:sp>
      <p:sp>
        <p:nvSpPr>
          <p:cNvPr id="2026515" name="Oval 19"/>
          <p:cNvSpPr>
            <a:spLocks noChangeArrowheads="1"/>
          </p:cNvSpPr>
          <p:nvPr/>
        </p:nvSpPr>
        <p:spPr bwMode="auto">
          <a:xfrm>
            <a:off x="4562787" y="4652869"/>
            <a:ext cx="307975" cy="533400"/>
          </a:xfrm>
          <a:prstGeom prst="ellipse">
            <a:avLst/>
          </a:prstGeom>
          <a:noFill/>
          <a:ln w="38100">
            <a:solidFill>
              <a:srgbClr val="FF6801"/>
            </a:solidFill>
            <a:round/>
            <a:headEnd/>
            <a:tailEnd/>
          </a:ln>
        </p:spPr>
        <p:txBody>
          <a:bodyPr wrap="none" anchor="ctr"/>
          <a:lstStyle/>
          <a:p>
            <a:endParaRPr lang="en-US"/>
          </a:p>
        </p:txBody>
      </p:sp>
      <p:sp>
        <p:nvSpPr>
          <p:cNvPr id="2026516" name="AutoShape 20"/>
          <p:cNvSpPr>
            <a:spLocks noChangeArrowheads="1"/>
          </p:cNvSpPr>
          <p:nvPr/>
        </p:nvSpPr>
        <p:spPr bwMode="blackWhite">
          <a:xfrm>
            <a:off x="4137555" y="3431628"/>
            <a:ext cx="958850" cy="292100"/>
          </a:xfrm>
          <a:prstGeom prst="wedgeRectCallout">
            <a:avLst>
              <a:gd name="adj1" fmla="val 8604"/>
              <a:gd name="adj2" fmla="val 33937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Sept. 11</a:t>
            </a:r>
          </a:p>
        </p:txBody>
      </p:sp>
      <p:sp>
        <p:nvSpPr>
          <p:cNvPr id="2026518" name="Oval 22"/>
          <p:cNvSpPr>
            <a:spLocks noChangeArrowheads="1"/>
          </p:cNvSpPr>
          <p:nvPr/>
        </p:nvSpPr>
        <p:spPr bwMode="auto">
          <a:xfrm>
            <a:off x="5637303" y="3037728"/>
            <a:ext cx="307975" cy="533400"/>
          </a:xfrm>
          <a:prstGeom prst="ellipse">
            <a:avLst/>
          </a:prstGeom>
          <a:noFill/>
          <a:ln w="38100">
            <a:solidFill>
              <a:srgbClr val="FF6801"/>
            </a:solidFill>
            <a:round/>
            <a:headEnd/>
            <a:tailEnd/>
          </a:ln>
        </p:spPr>
        <p:txBody>
          <a:bodyPr wrap="none" anchor="ctr"/>
          <a:lstStyle/>
          <a:p>
            <a:endParaRPr lang="en-US"/>
          </a:p>
        </p:txBody>
      </p:sp>
      <p:sp>
        <p:nvSpPr>
          <p:cNvPr id="2026519" name="AutoShape 23"/>
          <p:cNvSpPr>
            <a:spLocks noChangeArrowheads="1"/>
          </p:cNvSpPr>
          <p:nvPr/>
        </p:nvSpPr>
        <p:spPr bwMode="blackWhite">
          <a:xfrm>
            <a:off x="5729556" y="1792031"/>
            <a:ext cx="1174750" cy="508000"/>
          </a:xfrm>
          <a:prstGeom prst="wedgeRectCallout">
            <a:avLst>
              <a:gd name="adj1" fmla="val -41394"/>
              <a:gd name="adj2" fmla="val 1946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Katrina, Rita, Wilma</a:t>
            </a:r>
          </a:p>
        </p:txBody>
      </p:sp>
      <p:sp>
        <p:nvSpPr>
          <p:cNvPr id="2026521" name="Oval 25"/>
          <p:cNvSpPr>
            <a:spLocks noChangeArrowheads="1"/>
          </p:cNvSpPr>
          <p:nvPr/>
        </p:nvSpPr>
        <p:spPr bwMode="auto">
          <a:xfrm>
            <a:off x="5322535" y="3059420"/>
            <a:ext cx="307975" cy="533400"/>
          </a:xfrm>
          <a:prstGeom prst="ellipse">
            <a:avLst/>
          </a:prstGeom>
          <a:noFill/>
          <a:ln w="38100">
            <a:solidFill>
              <a:srgbClr val="FF6801"/>
            </a:solidFill>
            <a:round/>
            <a:headEnd/>
            <a:tailEnd/>
          </a:ln>
        </p:spPr>
        <p:txBody>
          <a:bodyPr wrap="none" anchor="ctr"/>
          <a:lstStyle/>
          <a:p>
            <a:endParaRPr lang="en-US"/>
          </a:p>
        </p:txBody>
      </p:sp>
      <p:sp>
        <p:nvSpPr>
          <p:cNvPr id="2026522" name="AutoShape 26"/>
          <p:cNvSpPr>
            <a:spLocks noChangeArrowheads="1"/>
          </p:cNvSpPr>
          <p:nvPr/>
        </p:nvSpPr>
        <p:spPr bwMode="blackWhite">
          <a:xfrm>
            <a:off x="5039818" y="4184467"/>
            <a:ext cx="1314450" cy="292100"/>
          </a:xfrm>
          <a:prstGeom prst="wedgeRectCallout">
            <a:avLst>
              <a:gd name="adj1" fmla="val -18614"/>
              <a:gd name="adj2" fmla="val -23712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4 Hurricanes</a:t>
            </a:r>
          </a:p>
        </p:txBody>
      </p:sp>
      <p:sp>
        <p:nvSpPr>
          <p:cNvPr id="2026524" name="Oval 28"/>
          <p:cNvSpPr>
            <a:spLocks noChangeArrowheads="1"/>
          </p:cNvSpPr>
          <p:nvPr/>
        </p:nvSpPr>
        <p:spPr bwMode="auto">
          <a:xfrm>
            <a:off x="6376102" y="3750876"/>
            <a:ext cx="307975" cy="533400"/>
          </a:xfrm>
          <a:prstGeom prst="ellipse">
            <a:avLst/>
          </a:prstGeom>
          <a:noFill/>
          <a:ln w="38100">
            <a:solidFill>
              <a:srgbClr val="FF6801"/>
            </a:solidFill>
            <a:round/>
            <a:headEnd/>
            <a:tailEnd/>
          </a:ln>
        </p:spPr>
        <p:txBody>
          <a:bodyPr wrap="none" anchor="ctr"/>
          <a:lstStyle/>
          <a:p>
            <a:endParaRPr lang="en-US"/>
          </a:p>
        </p:txBody>
      </p:sp>
      <p:sp>
        <p:nvSpPr>
          <p:cNvPr id="2026525" name="AutoShape 29"/>
          <p:cNvSpPr>
            <a:spLocks noChangeArrowheads="1"/>
          </p:cNvSpPr>
          <p:nvPr/>
        </p:nvSpPr>
        <p:spPr bwMode="blackWhite">
          <a:xfrm>
            <a:off x="6205272" y="4805269"/>
            <a:ext cx="1152525" cy="546100"/>
          </a:xfrm>
          <a:prstGeom prst="wedgeRectCallout">
            <a:avLst>
              <a:gd name="adj1" fmla="val -22872"/>
              <a:gd name="adj2" fmla="val -135493"/>
            </a:avLst>
          </a:prstGeom>
          <a:gradFill rotWithShape="1">
            <a:gsLst>
              <a:gs pos="0">
                <a:schemeClr val="tx2"/>
              </a:gs>
              <a:gs pos="100000">
                <a:srgbClr val="9E8000"/>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t>Financial Crisis*</a:t>
            </a:r>
          </a:p>
        </p:txBody>
      </p:sp>
      <p:sp>
        <p:nvSpPr>
          <p:cNvPr id="52249" name="Rectangle 31"/>
          <p:cNvSpPr>
            <a:spLocks noChangeArrowheads="1"/>
          </p:cNvSpPr>
          <p:nvPr/>
        </p:nvSpPr>
        <p:spPr bwMode="black">
          <a:xfrm>
            <a:off x="347663" y="1266829"/>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26" name="AutoShape 26"/>
          <p:cNvSpPr>
            <a:spLocks noChangeArrowheads="1"/>
          </p:cNvSpPr>
          <p:nvPr/>
        </p:nvSpPr>
        <p:spPr bwMode="blackWhite">
          <a:xfrm>
            <a:off x="7357797" y="4632677"/>
            <a:ext cx="1098599" cy="678425"/>
          </a:xfrm>
          <a:prstGeom prst="wedgeRectCallout">
            <a:avLst>
              <a:gd name="adj1" fmla="val -51613"/>
              <a:gd name="adj2" fmla="val -9502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Record Tornado Losses</a:t>
            </a:r>
          </a:p>
        </p:txBody>
      </p:sp>
      <p:sp>
        <p:nvSpPr>
          <p:cNvPr id="27" name="Oval 28"/>
          <p:cNvSpPr>
            <a:spLocks noChangeArrowheads="1"/>
          </p:cNvSpPr>
          <p:nvPr/>
        </p:nvSpPr>
        <p:spPr bwMode="auto">
          <a:xfrm>
            <a:off x="7161178" y="3803522"/>
            <a:ext cx="307975" cy="533400"/>
          </a:xfrm>
          <a:prstGeom prst="ellipse">
            <a:avLst/>
          </a:prstGeom>
          <a:noFill/>
          <a:ln w="38100">
            <a:solidFill>
              <a:srgbClr val="FF6801"/>
            </a:solidFill>
            <a:round/>
            <a:headEnd/>
            <a:tailEnd/>
          </a:ln>
        </p:spPr>
        <p:txBody>
          <a:bodyPr wrap="none" anchor="ctr"/>
          <a:lstStyle/>
          <a:p>
            <a:endParaRPr lang="en-US"/>
          </a:p>
        </p:txBody>
      </p:sp>
      <p:sp>
        <p:nvSpPr>
          <p:cNvPr id="28" name="Oval 28"/>
          <p:cNvSpPr>
            <a:spLocks noChangeArrowheads="1"/>
          </p:cNvSpPr>
          <p:nvPr/>
        </p:nvSpPr>
        <p:spPr bwMode="auto">
          <a:xfrm>
            <a:off x="7434276" y="3516834"/>
            <a:ext cx="307975" cy="533400"/>
          </a:xfrm>
          <a:prstGeom prst="ellipse">
            <a:avLst/>
          </a:prstGeom>
          <a:noFill/>
          <a:ln w="38100">
            <a:solidFill>
              <a:srgbClr val="FF6801"/>
            </a:solidFill>
            <a:round/>
            <a:headEnd/>
            <a:tailEnd/>
          </a:ln>
        </p:spPr>
        <p:txBody>
          <a:bodyPr wrap="none" anchor="ctr"/>
          <a:lstStyle/>
          <a:p>
            <a:endParaRPr lang="en-US"/>
          </a:p>
        </p:txBody>
      </p:sp>
      <p:sp>
        <p:nvSpPr>
          <p:cNvPr id="29" name="AutoShape 26"/>
          <p:cNvSpPr>
            <a:spLocks noChangeArrowheads="1"/>
          </p:cNvSpPr>
          <p:nvPr/>
        </p:nvSpPr>
        <p:spPr bwMode="blackWhite">
          <a:xfrm>
            <a:off x="7710794" y="4211815"/>
            <a:ext cx="766915" cy="329380"/>
          </a:xfrm>
          <a:prstGeom prst="wedgeRectCallout">
            <a:avLst>
              <a:gd name="adj1" fmla="val -49371"/>
              <a:gd name="adj2" fmla="val -11101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Sandy</a:t>
            </a:r>
          </a:p>
        </p:txBody>
      </p:sp>
      <p:sp>
        <p:nvSpPr>
          <p:cNvPr id="30" name="Oval 28"/>
          <p:cNvSpPr>
            <a:spLocks noChangeArrowheads="1"/>
          </p:cNvSpPr>
          <p:nvPr/>
        </p:nvSpPr>
        <p:spPr bwMode="auto">
          <a:xfrm>
            <a:off x="7708654" y="2964875"/>
            <a:ext cx="307975" cy="533400"/>
          </a:xfrm>
          <a:prstGeom prst="ellipse">
            <a:avLst/>
          </a:prstGeom>
          <a:noFill/>
          <a:ln w="38100">
            <a:solidFill>
              <a:srgbClr val="FF6801"/>
            </a:solidFill>
            <a:round/>
            <a:headEnd/>
            <a:tailEnd/>
          </a:ln>
        </p:spPr>
        <p:txBody>
          <a:bodyPr wrap="none" anchor="ctr"/>
          <a:lstStyle/>
          <a:p>
            <a:endParaRPr lang="en-US"/>
          </a:p>
        </p:txBody>
      </p:sp>
      <p:sp>
        <p:nvSpPr>
          <p:cNvPr id="31" name="AutoShape 26"/>
          <p:cNvSpPr>
            <a:spLocks noChangeArrowheads="1"/>
          </p:cNvSpPr>
          <p:nvPr/>
        </p:nvSpPr>
        <p:spPr bwMode="blackWhite">
          <a:xfrm>
            <a:off x="7284262" y="2337914"/>
            <a:ext cx="766915" cy="402509"/>
          </a:xfrm>
          <a:prstGeom prst="wedgeRectCallout">
            <a:avLst>
              <a:gd name="adj1" fmla="val 21932"/>
              <a:gd name="adj2" fmla="val 988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Low CATs</a:t>
            </a:r>
          </a:p>
        </p:txBody>
      </p:sp>
      <p:sp>
        <p:nvSpPr>
          <p:cNvPr id="32" name="AutoShape 26"/>
          <p:cNvSpPr>
            <a:spLocks noChangeArrowheads="1"/>
          </p:cNvSpPr>
          <p:nvPr/>
        </p:nvSpPr>
        <p:spPr bwMode="blackWhite">
          <a:xfrm>
            <a:off x="8051177" y="1549099"/>
            <a:ext cx="985145" cy="638166"/>
          </a:xfrm>
          <a:prstGeom prst="wedgeRectCallout">
            <a:avLst>
              <a:gd name="adj1" fmla="val -20223"/>
              <a:gd name="adj2" fmla="val 22881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Modestly higher CATs</a:t>
            </a:r>
          </a:p>
        </p:txBody>
      </p:sp>
      <p:sp>
        <p:nvSpPr>
          <p:cNvPr id="33" name="Oval 28"/>
          <p:cNvSpPr>
            <a:spLocks noChangeArrowheads="1"/>
          </p:cNvSpPr>
          <p:nvPr/>
        </p:nvSpPr>
        <p:spPr bwMode="auto">
          <a:xfrm>
            <a:off x="8234636" y="3249304"/>
            <a:ext cx="307975" cy="533400"/>
          </a:xfrm>
          <a:prstGeom prst="ellipse">
            <a:avLst/>
          </a:prstGeom>
          <a:noFill/>
          <a:ln w="38100">
            <a:solidFill>
              <a:srgbClr val="FF6801"/>
            </a:solidFill>
            <a:round/>
            <a:headEnd/>
            <a:tailEnd/>
          </a:ln>
        </p:spPr>
        <p:txBody>
          <a:bodyPr wrap="none" anchor="ctr"/>
          <a:lstStyle/>
          <a:p>
            <a:endParaRPr lang="en-US"/>
          </a:p>
        </p:txBody>
      </p:sp>
    </p:spTree>
    <p:extLst>
      <p:ext uri="{BB962C8B-B14F-4D97-AF65-F5344CB8AC3E}">
        <p14:creationId xmlns:p14="http://schemas.microsoft.com/office/powerpoint/2010/main" val="418547397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10" presetClass="entr" presetSubtype="0" fill="hold" grpId="0" nodeType="afterEffect">
                                  <p:stCondLst>
                                    <p:cond delay="700"/>
                                  </p:stCondLst>
                                  <p:childTnLst>
                                    <p:set>
                                      <p:cBhvr>
                                        <p:cTn id="10" dur="1" fill="hold">
                                          <p:stCondLst>
                                            <p:cond delay="0"/>
                                          </p:stCondLst>
                                        </p:cTn>
                                        <p:tgtEl>
                                          <p:spTgt spid="2026503"/>
                                        </p:tgtEl>
                                        <p:attrNameLst>
                                          <p:attrName>style.visibility</p:attrName>
                                        </p:attrNameLst>
                                      </p:cBhvr>
                                      <p:to>
                                        <p:strVal val="visible"/>
                                      </p:to>
                                    </p:set>
                                    <p:animEffect transition="in" filter="fade">
                                      <p:cBhvr>
                                        <p:cTn id="11" dur="1000"/>
                                        <p:tgtEl>
                                          <p:spTgt spid="2026503"/>
                                        </p:tgtEl>
                                      </p:cBhvr>
                                    </p:animEffect>
                                  </p:childTnLst>
                                </p:cTn>
                              </p:par>
                            </p:childTnLst>
                          </p:cTn>
                        </p:par>
                        <p:par>
                          <p:cTn id="12" fill="hold">
                            <p:stCondLst>
                              <p:cond delay="3400"/>
                            </p:stCondLst>
                            <p:childTnLst>
                              <p:par>
                                <p:cTn id="13" presetID="22" presetClass="entr" presetSubtype="1" fill="hold" grpId="0" nodeType="afterEffect">
                                  <p:stCondLst>
                                    <p:cond delay="0"/>
                                  </p:stCondLst>
                                  <p:childTnLst>
                                    <p:set>
                                      <p:cBhvr>
                                        <p:cTn id="14" dur="1" fill="hold">
                                          <p:stCondLst>
                                            <p:cond delay="0"/>
                                          </p:stCondLst>
                                        </p:cTn>
                                        <p:tgtEl>
                                          <p:spTgt spid="2026504"/>
                                        </p:tgtEl>
                                        <p:attrNameLst>
                                          <p:attrName>style.visibility</p:attrName>
                                        </p:attrNameLst>
                                      </p:cBhvr>
                                      <p:to>
                                        <p:strVal val="visible"/>
                                      </p:to>
                                    </p:set>
                                    <p:animEffect transition="in" filter="wipe(up)">
                                      <p:cBhvr>
                                        <p:cTn id="15" dur="500"/>
                                        <p:tgtEl>
                                          <p:spTgt spid="2026504"/>
                                        </p:tgtEl>
                                      </p:cBhvr>
                                    </p:animEffect>
                                  </p:childTnLst>
                                </p:cTn>
                              </p:par>
                            </p:childTnLst>
                          </p:cTn>
                        </p:par>
                        <p:par>
                          <p:cTn id="16" fill="hold">
                            <p:stCondLst>
                              <p:cond delay="3900"/>
                            </p:stCondLst>
                            <p:childTnLst>
                              <p:par>
                                <p:cTn id="17" presetID="10" presetClass="entr" presetSubtype="0" fill="hold" grpId="0" nodeType="afterEffect">
                                  <p:stCondLst>
                                    <p:cond delay="700"/>
                                  </p:stCondLst>
                                  <p:childTnLst>
                                    <p:set>
                                      <p:cBhvr>
                                        <p:cTn id="18" dur="1" fill="hold">
                                          <p:stCondLst>
                                            <p:cond delay="0"/>
                                          </p:stCondLst>
                                        </p:cTn>
                                        <p:tgtEl>
                                          <p:spTgt spid="2026506"/>
                                        </p:tgtEl>
                                        <p:attrNameLst>
                                          <p:attrName>style.visibility</p:attrName>
                                        </p:attrNameLst>
                                      </p:cBhvr>
                                      <p:to>
                                        <p:strVal val="visible"/>
                                      </p:to>
                                    </p:set>
                                    <p:animEffect transition="in" filter="fade">
                                      <p:cBhvr>
                                        <p:cTn id="19" dur="1000"/>
                                        <p:tgtEl>
                                          <p:spTgt spid="2026506"/>
                                        </p:tgtEl>
                                      </p:cBhvr>
                                    </p:animEffect>
                                  </p:childTnLst>
                                </p:cTn>
                              </p:par>
                            </p:childTnLst>
                          </p:cTn>
                        </p:par>
                        <p:par>
                          <p:cTn id="20" fill="hold">
                            <p:stCondLst>
                              <p:cond delay="5600"/>
                            </p:stCondLst>
                            <p:childTnLst>
                              <p:par>
                                <p:cTn id="21" presetID="22" presetClass="entr" presetSubtype="1" fill="hold" grpId="0" nodeType="afterEffect">
                                  <p:stCondLst>
                                    <p:cond delay="0"/>
                                  </p:stCondLst>
                                  <p:childTnLst>
                                    <p:set>
                                      <p:cBhvr>
                                        <p:cTn id="22" dur="1" fill="hold">
                                          <p:stCondLst>
                                            <p:cond delay="0"/>
                                          </p:stCondLst>
                                        </p:cTn>
                                        <p:tgtEl>
                                          <p:spTgt spid="2026507"/>
                                        </p:tgtEl>
                                        <p:attrNameLst>
                                          <p:attrName>style.visibility</p:attrName>
                                        </p:attrNameLst>
                                      </p:cBhvr>
                                      <p:to>
                                        <p:strVal val="visible"/>
                                      </p:to>
                                    </p:set>
                                    <p:animEffect transition="in" filter="wipe(up)">
                                      <p:cBhvr>
                                        <p:cTn id="23" dur="500"/>
                                        <p:tgtEl>
                                          <p:spTgt spid="2026507"/>
                                        </p:tgtEl>
                                      </p:cBhvr>
                                    </p:animEffect>
                                  </p:childTnLst>
                                </p:cTn>
                              </p:par>
                            </p:childTnLst>
                          </p:cTn>
                        </p:par>
                        <p:par>
                          <p:cTn id="24" fill="hold">
                            <p:stCondLst>
                              <p:cond delay="6100"/>
                            </p:stCondLst>
                            <p:childTnLst>
                              <p:par>
                                <p:cTn id="25" presetID="10" presetClass="entr" presetSubtype="0" fill="hold" grpId="0" nodeType="afterEffect">
                                  <p:stCondLst>
                                    <p:cond delay="700"/>
                                  </p:stCondLst>
                                  <p:childTnLst>
                                    <p:set>
                                      <p:cBhvr>
                                        <p:cTn id="26" dur="1" fill="hold">
                                          <p:stCondLst>
                                            <p:cond delay="0"/>
                                          </p:stCondLst>
                                        </p:cTn>
                                        <p:tgtEl>
                                          <p:spTgt spid="2026509"/>
                                        </p:tgtEl>
                                        <p:attrNameLst>
                                          <p:attrName>style.visibility</p:attrName>
                                        </p:attrNameLst>
                                      </p:cBhvr>
                                      <p:to>
                                        <p:strVal val="visible"/>
                                      </p:to>
                                    </p:set>
                                    <p:animEffect transition="in" filter="fade">
                                      <p:cBhvr>
                                        <p:cTn id="27" dur="1000"/>
                                        <p:tgtEl>
                                          <p:spTgt spid="2026509"/>
                                        </p:tgtEl>
                                      </p:cBhvr>
                                    </p:animEffect>
                                  </p:childTnLst>
                                </p:cTn>
                              </p:par>
                            </p:childTnLst>
                          </p:cTn>
                        </p:par>
                        <p:par>
                          <p:cTn id="28" fill="hold">
                            <p:stCondLst>
                              <p:cond delay="7800"/>
                            </p:stCondLst>
                            <p:childTnLst>
                              <p:par>
                                <p:cTn id="29" presetID="22" presetClass="entr" presetSubtype="1" fill="hold" grpId="0" nodeType="afterEffect">
                                  <p:stCondLst>
                                    <p:cond delay="0"/>
                                  </p:stCondLst>
                                  <p:childTnLst>
                                    <p:set>
                                      <p:cBhvr>
                                        <p:cTn id="30" dur="1" fill="hold">
                                          <p:stCondLst>
                                            <p:cond delay="0"/>
                                          </p:stCondLst>
                                        </p:cTn>
                                        <p:tgtEl>
                                          <p:spTgt spid="2026510"/>
                                        </p:tgtEl>
                                        <p:attrNameLst>
                                          <p:attrName>style.visibility</p:attrName>
                                        </p:attrNameLst>
                                      </p:cBhvr>
                                      <p:to>
                                        <p:strVal val="visible"/>
                                      </p:to>
                                    </p:set>
                                    <p:animEffect transition="in" filter="wipe(up)">
                                      <p:cBhvr>
                                        <p:cTn id="31" dur="500"/>
                                        <p:tgtEl>
                                          <p:spTgt spid="2026510"/>
                                        </p:tgtEl>
                                      </p:cBhvr>
                                    </p:animEffect>
                                  </p:childTnLst>
                                </p:cTn>
                              </p:par>
                            </p:childTnLst>
                          </p:cTn>
                        </p:par>
                        <p:par>
                          <p:cTn id="32" fill="hold">
                            <p:stCondLst>
                              <p:cond delay="8300"/>
                            </p:stCondLst>
                            <p:childTnLst>
                              <p:par>
                                <p:cTn id="33" presetID="10" presetClass="entr" presetSubtype="0" fill="hold" grpId="0" nodeType="afterEffect">
                                  <p:stCondLst>
                                    <p:cond delay="700"/>
                                  </p:stCondLst>
                                  <p:childTnLst>
                                    <p:set>
                                      <p:cBhvr>
                                        <p:cTn id="34" dur="1" fill="hold">
                                          <p:stCondLst>
                                            <p:cond delay="0"/>
                                          </p:stCondLst>
                                        </p:cTn>
                                        <p:tgtEl>
                                          <p:spTgt spid="2026512"/>
                                        </p:tgtEl>
                                        <p:attrNameLst>
                                          <p:attrName>style.visibility</p:attrName>
                                        </p:attrNameLst>
                                      </p:cBhvr>
                                      <p:to>
                                        <p:strVal val="visible"/>
                                      </p:to>
                                    </p:set>
                                    <p:animEffect transition="in" filter="fade">
                                      <p:cBhvr>
                                        <p:cTn id="35" dur="1000"/>
                                        <p:tgtEl>
                                          <p:spTgt spid="2026512"/>
                                        </p:tgtEl>
                                      </p:cBhvr>
                                    </p:animEffect>
                                  </p:childTnLst>
                                </p:cTn>
                              </p:par>
                            </p:childTnLst>
                          </p:cTn>
                        </p:par>
                        <p:par>
                          <p:cTn id="36" fill="hold">
                            <p:stCondLst>
                              <p:cond delay="10000"/>
                            </p:stCondLst>
                            <p:childTnLst>
                              <p:par>
                                <p:cTn id="37" presetID="22" presetClass="entr" presetSubtype="1" fill="hold" grpId="0" nodeType="afterEffect">
                                  <p:stCondLst>
                                    <p:cond delay="0"/>
                                  </p:stCondLst>
                                  <p:childTnLst>
                                    <p:set>
                                      <p:cBhvr>
                                        <p:cTn id="38" dur="1" fill="hold">
                                          <p:stCondLst>
                                            <p:cond delay="0"/>
                                          </p:stCondLst>
                                        </p:cTn>
                                        <p:tgtEl>
                                          <p:spTgt spid="2026513"/>
                                        </p:tgtEl>
                                        <p:attrNameLst>
                                          <p:attrName>style.visibility</p:attrName>
                                        </p:attrNameLst>
                                      </p:cBhvr>
                                      <p:to>
                                        <p:strVal val="visible"/>
                                      </p:to>
                                    </p:set>
                                    <p:animEffect transition="in" filter="wipe(up)">
                                      <p:cBhvr>
                                        <p:cTn id="39" dur="500"/>
                                        <p:tgtEl>
                                          <p:spTgt spid="2026513"/>
                                        </p:tgtEl>
                                      </p:cBhvr>
                                    </p:animEffect>
                                  </p:childTnLst>
                                </p:cTn>
                              </p:par>
                            </p:childTnLst>
                          </p:cTn>
                        </p:par>
                        <p:par>
                          <p:cTn id="40" fill="hold">
                            <p:stCondLst>
                              <p:cond delay="10500"/>
                            </p:stCondLst>
                            <p:childTnLst>
                              <p:par>
                                <p:cTn id="41" presetID="10" presetClass="entr" presetSubtype="0" fill="hold" grpId="0" nodeType="afterEffect">
                                  <p:stCondLst>
                                    <p:cond delay="700"/>
                                  </p:stCondLst>
                                  <p:childTnLst>
                                    <p:set>
                                      <p:cBhvr>
                                        <p:cTn id="42" dur="1" fill="hold">
                                          <p:stCondLst>
                                            <p:cond delay="0"/>
                                          </p:stCondLst>
                                        </p:cTn>
                                        <p:tgtEl>
                                          <p:spTgt spid="2026515"/>
                                        </p:tgtEl>
                                        <p:attrNameLst>
                                          <p:attrName>style.visibility</p:attrName>
                                        </p:attrNameLst>
                                      </p:cBhvr>
                                      <p:to>
                                        <p:strVal val="visible"/>
                                      </p:to>
                                    </p:set>
                                    <p:animEffect transition="in" filter="fade">
                                      <p:cBhvr>
                                        <p:cTn id="43" dur="1000"/>
                                        <p:tgtEl>
                                          <p:spTgt spid="2026515"/>
                                        </p:tgtEl>
                                      </p:cBhvr>
                                    </p:animEffect>
                                  </p:childTnLst>
                                </p:cTn>
                              </p:par>
                            </p:childTnLst>
                          </p:cTn>
                        </p:par>
                        <p:par>
                          <p:cTn id="44" fill="hold">
                            <p:stCondLst>
                              <p:cond delay="12200"/>
                            </p:stCondLst>
                            <p:childTnLst>
                              <p:par>
                                <p:cTn id="45" presetID="22" presetClass="entr" presetSubtype="4" fill="hold" grpId="0" nodeType="afterEffect">
                                  <p:stCondLst>
                                    <p:cond delay="0"/>
                                  </p:stCondLst>
                                  <p:childTnLst>
                                    <p:set>
                                      <p:cBhvr>
                                        <p:cTn id="46" dur="1" fill="hold">
                                          <p:stCondLst>
                                            <p:cond delay="0"/>
                                          </p:stCondLst>
                                        </p:cTn>
                                        <p:tgtEl>
                                          <p:spTgt spid="2026516"/>
                                        </p:tgtEl>
                                        <p:attrNameLst>
                                          <p:attrName>style.visibility</p:attrName>
                                        </p:attrNameLst>
                                      </p:cBhvr>
                                      <p:to>
                                        <p:strVal val="visible"/>
                                      </p:to>
                                    </p:set>
                                    <p:animEffect transition="in" filter="wipe(down)">
                                      <p:cBhvr>
                                        <p:cTn id="47" dur="500"/>
                                        <p:tgtEl>
                                          <p:spTgt spid="2026516"/>
                                        </p:tgtEl>
                                      </p:cBhvr>
                                    </p:animEffect>
                                  </p:childTnLst>
                                </p:cTn>
                              </p:par>
                            </p:childTnLst>
                          </p:cTn>
                        </p:par>
                        <p:par>
                          <p:cTn id="48" fill="hold">
                            <p:stCondLst>
                              <p:cond delay="12700"/>
                            </p:stCondLst>
                            <p:childTnLst>
                              <p:par>
                                <p:cTn id="49" presetID="10" presetClass="entr" presetSubtype="0" fill="hold" grpId="0" nodeType="afterEffect">
                                  <p:stCondLst>
                                    <p:cond delay="700"/>
                                  </p:stCondLst>
                                  <p:childTnLst>
                                    <p:set>
                                      <p:cBhvr>
                                        <p:cTn id="50" dur="1" fill="hold">
                                          <p:stCondLst>
                                            <p:cond delay="0"/>
                                          </p:stCondLst>
                                        </p:cTn>
                                        <p:tgtEl>
                                          <p:spTgt spid="2026521"/>
                                        </p:tgtEl>
                                        <p:attrNameLst>
                                          <p:attrName>style.visibility</p:attrName>
                                        </p:attrNameLst>
                                      </p:cBhvr>
                                      <p:to>
                                        <p:strVal val="visible"/>
                                      </p:to>
                                    </p:set>
                                    <p:animEffect transition="in" filter="fade">
                                      <p:cBhvr>
                                        <p:cTn id="51" dur="1000"/>
                                        <p:tgtEl>
                                          <p:spTgt spid="2026521"/>
                                        </p:tgtEl>
                                      </p:cBhvr>
                                    </p:animEffect>
                                  </p:childTnLst>
                                </p:cTn>
                              </p:par>
                            </p:childTnLst>
                          </p:cTn>
                        </p:par>
                        <p:par>
                          <p:cTn id="52" fill="hold">
                            <p:stCondLst>
                              <p:cond delay="14400"/>
                            </p:stCondLst>
                            <p:childTnLst>
                              <p:par>
                                <p:cTn id="53" presetID="22" presetClass="entr" presetSubtype="1" fill="hold" grpId="0" nodeType="afterEffect">
                                  <p:stCondLst>
                                    <p:cond delay="0"/>
                                  </p:stCondLst>
                                  <p:childTnLst>
                                    <p:set>
                                      <p:cBhvr>
                                        <p:cTn id="54" dur="1" fill="hold">
                                          <p:stCondLst>
                                            <p:cond delay="0"/>
                                          </p:stCondLst>
                                        </p:cTn>
                                        <p:tgtEl>
                                          <p:spTgt spid="2026522"/>
                                        </p:tgtEl>
                                        <p:attrNameLst>
                                          <p:attrName>style.visibility</p:attrName>
                                        </p:attrNameLst>
                                      </p:cBhvr>
                                      <p:to>
                                        <p:strVal val="visible"/>
                                      </p:to>
                                    </p:set>
                                    <p:animEffect transition="in" filter="wipe(up)">
                                      <p:cBhvr>
                                        <p:cTn id="55" dur="500"/>
                                        <p:tgtEl>
                                          <p:spTgt spid="2026522"/>
                                        </p:tgtEl>
                                      </p:cBhvr>
                                    </p:animEffect>
                                  </p:childTnLst>
                                </p:cTn>
                              </p:par>
                            </p:childTnLst>
                          </p:cTn>
                        </p:par>
                        <p:par>
                          <p:cTn id="56" fill="hold">
                            <p:stCondLst>
                              <p:cond delay="14900"/>
                            </p:stCondLst>
                            <p:childTnLst>
                              <p:par>
                                <p:cTn id="57" presetID="10" presetClass="entr" presetSubtype="0" fill="hold" grpId="0" nodeType="afterEffect">
                                  <p:stCondLst>
                                    <p:cond delay="700"/>
                                  </p:stCondLst>
                                  <p:childTnLst>
                                    <p:set>
                                      <p:cBhvr>
                                        <p:cTn id="58" dur="1" fill="hold">
                                          <p:stCondLst>
                                            <p:cond delay="0"/>
                                          </p:stCondLst>
                                        </p:cTn>
                                        <p:tgtEl>
                                          <p:spTgt spid="2026518"/>
                                        </p:tgtEl>
                                        <p:attrNameLst>
                                          <p:attrName>style.visibility</p:attrName>
                                        </p:attrNameLst>
                                      </p:cBhvr>
                                      <p:to>
                                        <p:strVal val="visible"/>
                                      </p:to>
                                    </p:set>
                                    <p:animEffect transition="in" filter="fade">
                                      <p:cBhvr>
                                        <p:cTn id="59" dur="1000"/>
                                        <p:tgtEl>
                                          <p:spTgt spid="2026518"/>
                                        </p:tgtEl>
                                      </p:cBhvr>
                                    </p:animEffect>
                                  </p:childTnLst>
                                </p:cTn>
                              </p:par>
                            </p:childTnLst>
                          </p:cTn>
                        </p:par>
                        <p:par>
                          <p:cTn id="60" fill="hold">
                            <p:stCondLst>
                              <p:cond delay="16600"/>
                            </p:stCondLst>
                            <p:childTnLst>
                              <p:par>
                                <p:cTn id="61" presetID="22" presetClass="entr" presetSubtype="4" fill="hold" grpId="0" nodeType="afterEffect">
                                  <p:stCondLst>
                                    <p:cond delay="0"/>
                                  </p:stCondLst>
                                  <p:childTnLst>
                                    <p:set>
                                      <p:cBhvr>
                                        <p:cTn id="62" dur="1" fill="hold">
                                          <p:stCondLst>
                                            <p:cond delay="0"/>
                                          </p:stCondLst>
                                        </p:cTn>
                                        <p:tgtEl>
                                          <p:spTgt spid="2026519"/>
                                        </p:tgtEl>
                                        <p:attrNameLst>
                                          <p:attrName>style.visibility</p:attrName>
                                        </p:attrNameLst>
                                      </p:cBhvr>
                                      <p:to>
                                        <p:strVal val="visible"/>
                                      </p:to>
                                    </p:set>
                                    <p:animEffect transition="in" filter="wipe(down)">
                                      <p:cBhvr>
                                        <p:cTn id="63" dur="500"/>
                                        <p:tgtEl>
                                          <p:spTgt spid="2026519"/>
                                        </p:tgtEl>
                                      </p:cBhvr>
                                    </p:animEffect>
                                  </p:childTnLst>
                                </p:cTn>
                              </p:par>
                            </p:childTnLst>
                          </p:cTn>
                        </p:par>
                        <p:par>
                          <p:cTn id="64" fill="hold">
                            <p:stCondLst>
                              <p:cond delay="17100"/>
                            </p:stCondLst>
                            <p:childTnLst>
                              <p:par>
                                <p:cTn id="65" presetID="10" presetClass="entr" presetSubtype="0" fill="hold" grpId="0" nodeType="afterEffect">
                                  <p:stCondLst>
                                    <p:cond delay="700"/>
                                  </p:stCondLst>
                                  <p:childTnLst>
                                    <p:set>
                                      <p:cBhvr>
                                        <p:cTn id="66" dur="1" fill="hold">
                                          <p:stCondLst>
                                            <p:cond delay="0"/>
                                          </p:stCondLst>
                                        </p:cTn>
                                        <p:tgtEl>
                                          <p:spTgt spid="2026524"/>
                                        </p:tgtEl>
                                        <p:attrNameLst>
                                          <p:attrName>style.visibility</p:attrName>
                                        </p:attrNameLst>
                                      </p:cBhvr>
                                      <p:to>
                                        <p:strVal val="visible"/>
                                      </p:to>
                                    </p:set>
                                    <p:animEffect transition="in" filter="fade">
                                      <p:cBhvr>
                                        <p:cTn id="67" dur="1000"/>
                                        <p:tgtEl>
                                          <p:spTgt spid="2026524"/>
                                        </p:tgtEl>
                                      </p:cBhvr>
                                    </p:animEffect>
                                  </p:childTnLst>
                                </p:cTn>
                              </p:par>
                            </p:childTnLst>
                          </p:cTn>
                        </p:par>
                        <p:par>
                          <p:cTn id="68" fill="hold">
                            <p:stCondLst>
                              <p:cond delay="18800"/>
                            </p:stCondLst>
                            <p:childTnLst>
                              <p:par>
                                <p:cTn id="69" presetID="22" presetClass="entr" presetSubtype="1" fill="hold" grpId="0" nodeType="afterEffect">
                                  <p:stCondLst>
                                    <p:cond delay="0"/>
                                  </p:stCondLst>
                                  <p:childTnLst>
                                    <p:set>
                                      <p:cBhvr>
                                        <p:cTn id="70" dur="1" fill="hold">
                                          <p:stCondLst>
                                            <p:cond delay="0"/>
                                          </p:stCondLst>
                                        </p:cTn>
                                        <p:tgtEl>
                                          <p:spTgt spid="2026525"/>
                                        </p:tgtEl>
                                        <p:attrNameLst>
                                          <p:attrName>style.visibility</p:attrName>
                                        </p:attrNameLst>
                                      </p:cBhvr>
                                      <p:to>
                                        <p:strVal val="visible"/>
                                      </p:to>
                                    </p:set>
                                    <p:animEffect transition="in" filter="wipe(up)">
                                      <p:cBhvr>
                                        <p:cTn id="71" dur="500"/>
                                        <p:tgtEl>
                                          <p:spTgt spid="2026525"/>
                                        </p:tgtEl>
                                      </p:cBhvr>
                                    </p:animEffect>
                                  </p:childTnLst>
                                </p:cTn>
                              </p:par>
                            </p:childTnLst>
                          </p:cTn>
                        </p:par>
                        <p:par>
                          <p:cTn id="72" fill="hold">
                            <p:stCondLst>
                              <p:cond delay="19300"/>
                            </p:stCondLst>
                            <p:childTnLst>
                              <p:par>
                                <p:cTn id="73" presetID="22" presetClass="entr" presetSubtype="1"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wipe(up)">
                                      <p:cBhvr>
                                        <p:cTn id="75" dur="500"/>
                                        <p:tgtEl>
                                          <p:spTgt spid="26"/>
                                        </p:tgtEl>
                                      </p:cBhvr>
                                    </p:animEffect>
                                  </p:childTnLst>
                                </p:cTn>
                              </p:par>
                            </p:childTnLst>
                          </p:cTn>
                        </p:par>
                        <p:par>
                          <p:cTn id="76" fill="hold">
                            <p:stCondLst>
                              <p:cond delay="19800"/>
                            </p:stCondLst>
                            <p:childTnLst>
                              <p:par>
                                <p:cTn id="77" presetID="10" presetClass="entr" presetSubtype="0" fill="hold" grpId="0" nodeType="afterEffect">
                                  <p:stCondLst>
                                    <p:cond delay="70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1000"/>
                                        <p:tgtEl>
                                          <p:spTgt spid="27"/>
                                        </p:tgtEl>
                                      </p:cBhvr>
                                    </p:animEffect>
                                  </p:childTnLst>
                                </p:cTn>
                              </p:par>
                            </p:childTnLst>
                          </p:cTn>
                        </p:par>
                        <p:par>
                          <p:cTn id="80" fill="hold">
                            <p:stCondLst>
                              <p:cond delay="21500"/>
                            </p:stCondLst>
                            <p:childTnLst>
                              <p:par>
                                <p:cTn id="81" presetID="10" presetClass="entr" presetSubtype="0" fill="hold" grpId="0" nodeType="afterEffect">
                                  <p:stCondLst>
                                    <p:cond delay="70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1000"/>
                                        <p:tgtEl>
                                          <p:spTgt spid="28"/>
                                        </p:tgtEl>
                                      </p:cBhvr>
                                    </p:animEffect>
                                  </p:childTnLst>
                                </p:cTn>
                              </p:par>
                            </p:childTnLst>
                          </p:cTn>
                        </p:par>
                        <p:par>
                          <p:cTn id="84" fill="hold">
                            <p:stCondLst>
                              <p:cond delay="232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par>
                          <p:cTn id="88" fill="hold">
                            <p:stCondLst>
                              <p:cond delay="23700"/>
                            </p:stCondLst>
                            <p:childTnLst>
                              <p:par>
                                <p:cTn id="89" presetID="10" presetClass="entr" presetSubtype="0" fill="hold" grpId="0" nodeType="afterEffect">
                                  <p:stCondLst>
                                    <p:cond delay="700"/>
                                  </p:stCondLst>
                                  <p:childTnLst>
                                    <p:set>
                                      <p:cBhvr>
                                        <p:cTn id="90" dur="1" fill="hold">
                                          <p:stCondLst>
                                            <p:cond delay="0"/>
                                          </p:stCondLst>
                                        </p:cTn>
                                        <p:tgtEl>
                                          <p:spTgt spid="30"/>
                                        </p:tgtEl>
                                        <p:attrNameLst>
                                          <p:attrName>style.visibility</p:attrName>
                                        </p:attrNameLst>
                                      </p:cBhvr>
                                      <p:to>
                                        <p:strVal val="visible"/>
                                      </p:to>
                                    </p:set>
                                    <p:animEffect transition="in" filter="fade">
                                      <p:cBhvr>
                                        <p:cTn id="91" dur="1000"/>
                                        <p:tgtEl>
                                          <p:spTgt spid="30"/>
                                        </p:tgtEl>
                                      </p:cBhvr>
                                    </p:animEffect>
                                  </p:childTnLst>
                                </p:cTn>
                              </p:par>
                            </p:childTnLst>
                          </p:cTn>
                        </p:par>
                        <p:par>
                          <p:cTn id="92" fill="hold">
                            <p:stCondLst>
                              <p:cond delay="25400"/>
                            </p:stCondLst>
                            <p:childTnLst>
                              <p:par>
                                <p:cTn id="93" presetID="22" presetClass="entr" presetSubtype="1"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up)">
                                      <p:cBhvr>
                                        <p:cTn id="95" dur="500"/>
                                        <p:tgtEl>
                                          <p:spTgt spid="31"/>
                                        </p:tgtEl>
                                      </p:cBhvr>
                                    </p:animEffect>
                                  </p:childTnLst>
                                </p:cTn>
                              </p:par>
                            </p:childTnLst>
                          </p:cTn>
                        </p:par>
                        <p:par>
                          <p:cTn id="96" fill="hold">
                            <p:stCondLst>
                              <p:cond delay="25900"/>
                            </p:stCondLst>
                            <p:childTnLst>
                              <p:par>
                                <p:cTn id="97" presetID="22" presetClass="entr" presetSubtype="1"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up)">
                                      <p:cBhvr>
                                        <p:cTn id="99" dur="500"/>
                                        <p:tgtEl>
                                          <p:spTgt spid="32"/>
                                        </p:tgtEl>
                                      </p:cBhvr>
                                    </p:animEffect>
                                  </p:childTnLst>
                                </p:cTn>
                              </p:par>
                            </p:childTnLst>
                          </p:cTn>
                        </p:par>
                        <p:par>
                          <p:cTn id="100" fill="hold">
                            <p:stCondLst>
                              <p:cond delay="26400"/>
                            </p:stCondLst>
                            <p:childTnLst>
                              <p:par>
                                <p:cTn id="101" presetID="10" presetClass="entr" presetSubtype="0" fill="hold" grpId="0" nodeType="afterEffect">
                                  <p:stCondLst>
                                    <p:cond delay="700"/>
                                  </p:stCondLst>
                                  <p:childTnLst>
                                    <p:set>
                                      <p:cBhvr>
                                        <p:cTn id="102" dur="1" fill="hold">
                                          <p:stCondLst>
                                            <p:cond delay="0"/>
                                          </p:stCondLst>
                                        </p:cTn>
                                        <p:tgtEl>
                                          <p:spTgt spid="33"/>
                                        </p:tgtEl>
                                        <p:attrNameLst>
                                          <p:attrName>style.visibility</p:attrName>
                                        </p:attrNameLst>
                                      </p:cBhvr>
                                      <p:to>
                                        <p:strVal val="visible"/>
                                      </p:to>
                                    </p:set>
                                    <p:animEffect transition="in" filter="fade">
                                      <p:cBhvr>
                                        <p:cTn id="103"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2026503" grpId="0" animBg="1"/>
      <p:bldP spid="2026504" grpId="0" animBg="1"/>
      <p:bldP spid="2026506" grpId="0" animBg="1"/>
      <p:bldP spid="2026507" grpId="0" animBg="1"/>
      <p:bldP spid="2026509" grpId="0" animBg="1"/>
      <p:bldP spid="2026510" grpId="0" animBg="1"/>
      <p:bldP spid="2026512" grpId="0" animBg="1"/>
      <p:bldP spid="2026513" grpId="0" animBg="1"/>
      <p:bldP spid="2026515" grpId="0" animBg="1"/>
      <p:bldP spid="2026516" grpId="0" animBg="1"/>
      <p:bldP spid="2026518" grpId="0" animBg="1"/>
      <p:bldP spid="2026519" grpId="0" animBg="1"/>
      <p:bldP spid="2026521" grpId="0" animBg="1"/>
      <p:bldP spid="2026522" grpId="0" animBg="1"/>
      <p:bldP spid="2026524" grpId="0" animBg="1"/>
      <p:bldP spid="2026525" grpId="0" animBg="1"/>
      <p:bldP spid="26" grpId="0" animBg="1"/>
      <p:bldP spid="27" grpId="0" animBg="1"/>
      <p:bldP spid="28" grpId="0" animBg="1"/>
      <p:bldP spid="29" grpId="0" animBg="1"/>
      <p:bldP spid="30" grpId="0" animBg="1"/>
      <p:bldP spid="31" grpId="0" animBg="1"/>
      <p:bldP spid="32" grpId="0" animBg="1"/>
      <p:bldP spid="3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616" y="74065"/>
            <a:ext cx="8458200" cy="950976"/>
          </a:xfrm>
        </p:spPr>
        <p:txBody>
          <a:bodyPr/>
          <a:lstStyle/>
          <a:p>
            <a:r>
              <a:rPr lang="en-US" dirty="0"/>
              <a:t>A Half Century of Auto Insurance:</a:t>
            </a:r>
            <a:br>
              <a:rPr lang="en-US" dirty="0"/>
            </a:br>
            <a:r>
              <a:rPr lang="en-US" dirty="0"/>
              <a:t>Frequency vs. Severity</a:t>
            </a:r>
          </a:p>
        </p:txBody>
      </p:sp>
      <p:sp>
        <p:nvSpPr>
          <p:cNvPr id="7" name="Text Placeholder 6"/>
          <p:cNvSpPr>
            <a:spLocks noGrp="1"/>
          </p:cNvSpPr>
          <p:nvPr>
            <p:ph type="body" sz="quarter" idx="15"/>
          </p:nvPr>
        </p:nvSpPr>
        <p:spPr/>
        <p:txBody>
          <a:bodyPr/>
          <a:lstStyle/>
          <a:p>
            <a:r>
              <a:rPr lang="en-US" dirty="0"/>
              <a:t>In the Long Run, Frequency Falls. Severity Increases.</a:t>
            </a:r>
          </a:p>
        </p:txBody>
      </p:sp>
      <p:sp>
        <p:nvSpPr>
          <p:cNvPr id="10" name="Text Placeholder 9"/>
          <p:cNvSpPr>
            <a:spLocks noGrp="1"/>
          </p:cNvSpPr>
          <p:nvPr>
            <p:ph type="body" sz="quarter" idx="16"/>
          </p:nvPr>
        </p:nvSpPr>
        <p:spPr/>
        <p:txBody>
          <a:bodyPr/>
          <a:lstStyle/>
          <a:p>
            <a:r>
              <a:rPr lang="en-US" dirty="0"/>
              <a:t>Sources: Insurance Institute for Highway Safety, Insurance Services Office, Insurance Information Institute.</a:t>
            </a:r>
          </a:p>
        </p:txBody>
      </p:sp>
      <p:sp>
        <p:nvSpPr>
          <p:cNvPr id="14" name="Text Placeholder 4"/>
          <p:cNvSpPr txBox="1">
            <a:spLocks/>
          </p:cNvSpPr>
          <p:nvPr/>
        </p:nvSpPr>
        <p:spPr bwMode="gray">
          <a:xfrm>
            <a:off x="421737" y="1662370"/>
            <a:ext cx="4034376" cy="460860"/>
          </a:xfrm>
          <a:prstGeom prst="snip1Rect">
            <a:avLst/>
          </a:prstGeom>
          <a:solidFill>
            <a:srgbClr val="337DBE"/>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lnSpc>
                <a:spcPct val="100000"/>
              </a:lnSpc>
              <a:spcBef>
                <a:spcPts val="0"/>
              </a:spcBef>
            </a:pPr>
            <a:r>
              <a:rPr lang="en-US" sz="1800" dirty="0">
                <a:solidFill>
                  <a:schemeClr val="bg1"/>
                </a:solidFill>
              </a:rPr>
              <a:t>Frequency</a:t>
            </a:r>
          </a:p>
        </p:txBody>
      </p:sp>
      <p:sp>
        <p:nvSpPr>
          <p:cNvPr id="15" name="Text Placeholder 4"/>
          <p:cNvSpPr txBox="1">
            <a:spLocks/>
          </p:cNvSpPr>
          <p:nvPr/>
        </p:nvSpPr>
        <p:spPr bwMode="gray">
          <a:xfrm>
            <a:off x="4685762" y="1662370"/>
            <a:ext cx="4034376" cy="460860"/>
          </a:xfrm>
          <a:prstGeom prst="snip1Rect">
            <a:avLst/>
          </a:prstGeom>
          <a:solidFill>
            <a:srgbClr val="337DBE"/>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lnSpc>
                <a:spcPct val="100000"/>
              </a:lnSpc>
              <a:spcBef>
                <a:spcPts val="0"/>
              </a:spcBef>
            </a:pPr>
            <a:r>
              <a:rPr lang="en-US" sz="1800" dirty="0">
                <a:solidFill>
                  <a:schemeClr val="bg1"/>
                </a:solidFill>
              </a:rPr>
              <a:t>Severity</a:t>
            </a:r>
          </a:p>
        </p:txBody>
      </p:sp>
      <p:graphicFrame>
        <p:nvGraphicFramePr>
          <p:cNvPr id="16" name="Content Placeholder 8"/>
          <p:cNvGraphicFramePr>
            <a:graphicFrameLocks/>
          </p:cNvGraphicFramePr>
          <p:nvPr>
            <p:extLst/>
          </p:nvPr>
        </p:nvGraphicFramePr>
        <p:xfrm>
          <a:off x="423863" y="2123230"/>
          <a:ext cx="4032249" cy="410933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ontent Placeholder 11"/>
          <p:cNvGraphicFramePr>
            <a:graphicFrameLocks/>
          </p:cNvGraphicFramePr>
          <p:nvPr>
            <p:extLst/>
          </p:nvPr>
        </p:nvGraphicFramePr>
        <p:xfrm>
          <a:off x="4681538" y="2123229"/>
          <a:ext cx="4038600" cy="4109335"/>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Group 2"/>
          <p:cNvGrpSpPr/>
          <p:nvPr/>
        </p:nvGrpSpPr>
        <p:grpSpPr>
          <a:xfrm>
            <a:off x="3394074" y="6039079"/>
            <a:ext cx="2337470" cy="193899"/>
            <a:chOff x="3394074" y="6039079"/>
            <a:chExt cx="2337470" cy="193899"/>
          </a:xfrm>
        </p:grpSpPr>
        <p:sp>
          <p:nvSpPr>
            <p:cNvPr id="11" name="Rectangle 34"/>
            <p:cNvSpPr>
              <a:spLocks noChangeArrowheads="1"/>
            </p:cNvSpPr>
            <p:nvPr/>
          </p:nvSpPr>
          <p:spPr bwMode="auto">
            <a:xfrm>
              <a:off x="3394074" y="6055066"/>
              <a:ext cx="114300" cy="115888"/>
            </a:xfrm>
            <a:prstGeom prst="rect">
              <a:avLst/>
            </a:prstGeom>
            <a:solidFill>
              <a:srgbClr val="337D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nSpc>
                  <a:spcPct val="90000"/>
                </a:lnSpc>
              </a:pPr>
              <a:endParaRPr lang="en-US"/>
            </a:p>
          </p:txBody>
        </p:sp>
        <p:sp>
          <p:nvSpPr>
            <p:cNvPr id="12" name="Rectangle 35"/>
            <p:cNvSpPr>
              <a:spLocks noChangeArrowheads="1"/>
            </p:cNvSpPr>
            <p:nvPr/>
          </p:nvSpPr>
          <p:spPr bwMode="auto">
            <a:xfrm>
              <a:off x="3394074" y="6055066"/>
              <a:ext cx="114300" cy="115888"/>
            </a:xfrm>
            <a:prstGeom prst="rect">
              <a:avLst/>
            </a:prstGeom>
            <a:noFill/>
            <a:ln w="254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a:lnSpc>
                  <a:spcPct val="90000"/>
                </a:lnSpc>
              </a:pPr>
              <a:endParaRPr lang="en-US"/>
            </a:p>
          </p:txBody>
        </p:sp>
        <p:sp>
          <p:nvSpPr>
            <p:cNvPr id="13" name="Rectangle 36"/>
            <p:cNvSpPr>
              <a:spLocks noChangeArrowheads="1"/>
            </p:cNvSpPr>
            <p:nvPr/>
          </p:nvSpPr>
          <p:spPr bwMode="auto">
            <a:xfrm>
              <a:off x="3568699" y="6039079"/>
              <a:ext cx="397545"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ts val="0"/>
                </a:spcBef>
                <a:spcAft>
                  <a:spcPts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1963</a:t>
              </a:r>
              <a:endParaRPr kumimoji="0" lang="en-US" altLang="en-US" sz="1200" b="0" i="0" u="none" strike="noStrike" cap="none" normalizeH="0" baseline="0">
                <a:ln>
                  <a:noFill/>
                </a:ln>
                <a:solidFill>
                  <a:schemeClr val="tx1"/>
                </a:solidFill>
                <a:effectLst/>
                <a:latin typeface="Arial" panose="020B0604020202020204" pitchFamily="34" charset="0"/>
              </a:endParaRPr>
            </a:p>
          </p:txBody>
        </p:sp>
        <p:sp>
          <p:nvSpPr>
            <p:cNvPr id="18" name="Rectangle 37"/>
            <p:cNvSpPr>
              <a:spLocks noChangeArrowheads="1"/>
            </p:cNvSpPr>
            <p:nvPr/>
          </p:nvSpPr>
          <p:spPr bwMode="auto">
            <a:xfrm>
              <a:off x="4271961" y="6055066"/>
              <a:ext cx="114300" cy="115888"/>
            </a:xfrm>
            <a:prstGeom prst="rect">
              <a:avLst/>
            </a:prstGeom>
            <a:solidFill>
              <a:srgbClr val="F6932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nSpc>
                  <a:spcPct val="90000"/>
                </a:lnSpc>
              </a:pPr>
              <a:endParaRPr lang="en-US"/>
            </a:p>
          </p:txBody>
        </p:sp>
        <p:sp>
          <p:nvSpPr>
            <p:cNvPr id="19" name="Rectangle 38"/>
            <p:cNvSpPr>
              <a:spLocks noChangeArrowheads="1"/>
            </p:cNvSpPr>
            <p:nvPr/>
          </p:nvSpPr>
          <p:spPr bwMode="auto">
            <a:xfrm>
              <a:off x="4271961" y="6055066"/>
              <a:ext cx="114300" cy="115888"/>
            </a:xfrm>
            <a:prstGeom prst="rect">
              <a:avLst/>
            </a:prstGeom>
            <a:noFill/>
            <a:ln w="254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a:lnSpc>
                  <a:spcPct val="90000"/>
                </a:lnSpc>
              </a:pPr>
              <a:endParaRPr lang="en-US"/>
            </a:p>
          </p:txBody>
        </p:sp>
        <p:sp>
          <p:nvSpPr>
            <p:cNvPr id="20" name="Rectangle 39"/>
            <p:cNvSpPr>
              <a:spLocks noChangeArrowheads="1"/>
            </p:cNvSpPr>
            <p:nvPr/>
          </p:nvSpPr>
          <p:spPr bwMode="auto">
            <a:xfrm>
              <a:off x="4451349" y="6039079"/>
              <a:ext cx="397545"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ts val="0"/>
                </a:spcBef>
                <a:spcAft>
                  <a:spcPts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1988</a:t>
              </a:r>
              <a:endParaRPr kumimoji="0" lang="en-US" altLang="en-US" sz="1200" b="0" i="0" u="none" strike="noStrike" cap="none" normalizeH="0" baseline="0">
                <a:ln>
                  <a:noFill/>
                </a:ln>
                <a:solidFill>
                  <a:schemeClr val="tx1"/>
                </a:solidFill>
                <a:effectLst/>
                <a:latin typeface="Arial" panose="020B0604020202020204" pitchFamily="34" charset="0"/>
              </a:endParaRPr>
            </a:p>
          </p:txBody>
        </p:sp>
        <p:sp>
          <p:nvSpPr>
            <p:cNvPr id="21" name="Rectangle 40"/>
            <p:cNvSpPr>
              <a:spLocks noChangeArrowheads="1"/>
            </p:cNvSpPr>
            <p:nvPr/>
          </p:nvSpPr>
          <p:spPr bwMode="auto">
            <a:xfrm>
              <a:off x="5149849" y="6055066"/>
              <a:ext cx="127000" cy="115888"/>
            </a:xfrm>
            <a:prstGeom prst="rect">
              <a:avLst/>
            </a:prstGeom>
            <a:solidFill>
              <a:srgbClr val="43B1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nSpc>
                  <a:spcPct val="90000"/>
                </a:lnSpc>
              </a:pPr>
              <a:endParaRPr lang="en-US"/>
            </a:p>
          </p:txBody>
        </p:sp>
        <p:sp>
          <p:nvSpPr>
            <p:cNvPr id="22" name="Rectangle 41"/>
            <p:cNvSpPr>
              <a:spLocks noChangeArrowheads="1"/>
            </p:cNvSpPr>
            <p:nvPr/>
          </p:nvSpPr>
          <p:spPr bwMode="auto">
            <a:xfrm>
              <a:off x="5149849" y="6055066"/>
              <a:ext cx="127000" cy="115888"/>
            </a:xfrm>
            <a:prstGeom prst="rect">
              <a:avLst/>
            </a:prstGeom>
            <a:noFill/>
            <a:ln w="254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a:lnSpc>
                  <a:spcPct val="90000"/>
                </a:lnSpc>
              </a:pPr>
              <a:endParaRPr lang="en-US"/>
            </a:p>
          </p:txBody>
        </p:sp>
        <p:sp>
          <p:nvSpPr>
            <p:cNvPr id="23" name="Rectangle 42"/>
            <p:cNvSpPr>
              <a:spLocks noChangeArrowheads="1"/>
            </p:cNvSpPr>
            <p:nvPr/>
          </p:nvSpPr>
          <p:spPr bwMode="auto">
            <a:xfrm>
              <a:off x="5333999" y="6039079"/>
              <a:ext cx="397545"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ts val="0"/>
                </a:spcBef>
                <a:spcAft>
                  <a:spcPts val="0"/>
                </a:spcAft>
                <a:buClrTx/>
                <a:buSzTx/>
                <a:buFontTx/>
                <a:buNone/>
                <a:tabLst/>
              </a:pPr>
              <a:r>
                <a:rPr kumimoji="0" lang="en-US" altLang="en-US" sz="1400" b="0" i="0" u="none" strike="noStrike" cap="none" normalizeH="0" baseline="0" dirty="0">
                  <a:ln>
                    <a:noFill/>
                  </a:ln>
                  <a:solidFill>
                    <a:srgbClr val="000000"/>
                  </a:solidFill>
                  <a:effectLst/>
                  <a:latin typeface="Arial" panose="020B0604020202020204" pitchFamily="34" charset="0"/>
                </a:rPr>
                <a:t>2013</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grpSp>
    </p:spTree>
    <p:custDataLst>
      <p:tags r:id="rId1"/>
    </p:custDataLst>
    <p:extLst>
      <p:ext uri="{BB962C8B-B14F-4D97-AF65-F5344CB8AC3E}">
        <p14:creationId xmlns:p14="http://schemas.microsoft.com/office/powerpoint/2010/main" val="14377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014" name="Rectangle 2"/>
          <p:cNvSpPr>
            <a:spLocks noGrp="1" noChangeArrowheads="1"/>
          </p:cNvSpPr>
          <p:nvPr>
            <p:ph type="title"/>
          </p:nvPr>
        </p:nvSpPr>
        <p:spPr>
          <a:xfrm>
            <a:off x="167772" y="113056"/>
            <a:ext cx="8458200" cy="950976"/>
          </a:xfrm>
        </p:spPr>
        <p:txBody>
          <a:bodyPr/>
          <a:lstStyle/>
          <a:p>
            <a:r>
              <a:rPr lang="en-US" sz="2400" dirty="0"/>
              <a:t>Why Personal Auto Loss Ratios are Rising:</a:t>
            </a:r>
            <a:br>
              <a:rPr lang="en-US" sz="2400" dirty="0"/>
            </a:br>
            <a:r>
              <a:rPr lang="en-US" sz="2400" dirty="0"/>
              <a:t>Severity &amp; Frequency by Coverage, 2015 vs. 2014</a:t>
            </a:r>
          </a:p>
        </p:txBody>
      </p:sp>
      <p:sp>
        <p:nvSpPr>
          <p:cNvPr id="9" name="Text Placeholder 8"/>
          <p:cNvSpPr>
            <a:spLocks noGrp="1"/>
          </p:cNvSpPr>
          <p:nvPr>
            <p:ph type="body" sz="quarter" idx="16"/>
          </p:nvPr>
        </p:nvSpPr>
        <p:spPr/>
        <p:txBody>
          <a:bodyPr/>
          <a:lstStyle/>
          <a:p>
            <a:r>
              <a:rPr lang="en-US" dirty="0"/>
              <a:t>Source: ISO/PCI </a:t>
            </a:r>
            <a:r>
              <a:rPr lang="en-US" i="1" dirty="0"/>
              <a:t>Fast Track </a:t>
            </a:r>
            <a:r>
              <a:rPr lang="en-US" dirty="0"/>
              <a:t>data; Insurance Information Institute.</a:t>
            </a:r>
          </a:p>
        </p:txBody>
      </p:sp>
      <p:graphicFrame>
        <p:nvGraphicFramePr>
          <p:cNvPr id="11" name="Chart 10"/>
          <p:cNvGraphicFramePr/>
          <p:nvPr>
            <p:extLst/>
          </p:nvPr>
        </p:nvGraphicFramePr>
        <p:xfrm>
          <a:off x="423862" y="1393535"/>
          <a:ext cx="8296275" cy="4148137"/>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 Placeholder 7"/>
          <p:cNvSpPr>
            <a:spLocks noGrp="1"/>
          </p:cNvSpPr>
          <p:nvPr>
            <p:ph type="body" sz="quarter" idx="15"/>
          </p:nvPr>
        </p:nvSpPr>
        <p:spPr>
          <a:xfrm>
            <a:off x="167772" y="1128192"/>
            <a:ext cx="2169853" cy="396947"/>
          </a:xfrm>
        </p:spPr>
        <p:txBody>
          <a:bodyPr/>
          <a:lstStyle/>
          <a:p>
            <a:r>
              <a:rPr lang="en-US" sz="1600" dirty="0">
                <a:solidFill>
                  <a:schemeClr val="tx1"/>
                </a:solidFill>
              </a:rPr>
              <a:t>Annual Change, 2015 Over 2014</a:t>
            </a:r>
          </a:p>
        </p:txBody>
      </p:sp>
      <p:sp>
        <p:nvSpPr>
          <p:cNvPr id="7" name="Text Placeholder 4"/>
          <p:cNvSpPr txBox="1">
            <a:spLocks/>
          </p:cNvSpPr>
          <p:nvPr/>
        </p:nvSpPr>
        <p:spPr bwMode="gray">
          <a:xfrm>
            <a:off x="416656" y="5759992"/>
            <a:ext cx="8303481" cy="722375"/>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sz="1800" dirty="0">
                <a:solidFill>
                  <a:schemeClr val="bg1"/>
                </a:solidFill>
                <a:latin typeface="Arial" panose="020B0604020202020204" pitchFamily="34" charset="0"/>
                <a:cs typeface="Arial" panose="020B0604020202020204" pitchFamily="34" charset="0"/>
              </a:rPr>
              <a:t>Across All Personal Coverage Types (Except Comprehensive) in 2015, Frequency and Severity Rose. This Pattern is Likely to Continue in 2016.</a:t>
            </a:r>
          </a:p>
        </p:txBody>
      </p:sp>
    </p:spTree>
    <p:custDataLst>
      <p:tags r:id="rId1"/>
    </p:custDataLst>
    <p:extLst>
      <p:ext uri="{BB962C8B-B14F-4D97-AF65-F5344CB8AC3E}">
        <p14:creationId xmlns:p14="http://schemas.microsoft.com/office/powerpoint/2010/main" val="2812992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105"/>
          <p:cNvSpPr>
            <a:spLocks noGrp="1" noChangeArrowheads="1"/>
          </p:cNvSpPr>
          <p:nvPr>
            <p:ph type="dt" sz="quarter" idx="10"/>
          </p:nvPr>
        </p:nvSpPr>
        <p:spPr>
          <a:noFill/>
        </p:spPr>
        <p:txBody>
          <a:bodyPr/>
          <a:lstStyle/>
          <a:p>
            <a:r>
              <a:rPr lang="en-US"/>
              <a:t>12/01/09 - 9pm</a:t>
            </a:r>
          </a:p>
        </p:txBody>
      </p:sp>
      <p:sp>
        <p:nvSpPr>
          <p:cNvPr id="43012" name="Rectangle 106"/>
          <p:cNvSpPr>
            <a:spLocks noGrp="1" noChangeArrowheads="1"/>
          </p:cNvSpPr>
          <p:nvPr>
            <p:ph type="ftr" sz="quarter" idx="11"/>
          </p:nvPr>
        </p:nvSpPr>
        <p:spPr>
          <a:noFill/>
        </p:spPr>
        <p:txBody>
          <a:bodyPr/>
          <a:lstStyle/>
          <a:p>
            <a:r>
              <a:rPr lang="en-US"/>
              <a:t>eSlide – P6466 – The Financial Crisis and the Future of the P/C</a:t>
            </a:r>
          </a:p>
        </p:txBody>
      </p:sp>
      <p:sp>
        <p:nvSpPr>
          <p:cNvPr id="43013" name="Rectangle 110"/>
          <p:cNvSpPr>
            <a:spLocks noGrp="1" noChangeArrowheads="1"/>
          </p:cNvSpPr>
          <p:nvPr>
            <p:ph type="sldNum" sz="quarter" idx="12"/>
          </p:nvPr>
        </p:nvSpPr>
        <p:spPr>
          <a:noFill/>
        </p:spPr>
        <p:txBody>
          <a:bodyPr/>
          <a:lstStyle/>
          <a:p>
            <a:fld id="{0ABDFD3E-526B-46B2-97CB-8005B1766AB7}" type="slidenum">
              <a:rPr lang="en-US" smtClean="0"/>
              <a:pPr/>
              <a:t>52</a:t>
            </a:fld>
            <a:endParaRPr lang="en-US"/>
          </a:p>
        </p:txBody>
      </p:sp>
      <p:sp>
        <p:nvSpPr>
          <p:cNvPr id="43014" name="Rectangle 2"/>
          <p:cNvSpPr>
            <a:spLocks noGrp="1" noChangeArrowheads="1"/>
          </p:cNvSpPr>
          <p:nvPr>
            <p:ph type="title"/>
          </p:nvPr>
        </p:nvSpPr>
        <p:spPr>
          <a:xfrm>
            <a:off x="66679" y="90492"/>
            <a:ext cx="8201025" cy="860425"/>
          </a:xfrm>
        </p:spPr>
        <p:txBody>
          <a:bodyPr/>
          <a:lstStyle/>
          <a:p>
            <a:r>
              <a:rPr lang="en-US" dirty="0"/>
              <a:t>Collision Coverage: Severity &amp; Frequency Trends Are Both Higher in 2016</a:t>
            </a:r>
          </a:p>
        </p:txBody>
      </p:sp>
      <p:graphicFrame>
        <p:nvGraphicFramePr>
          <p:cNvPr id="43010" name="Object 3"/>
          <p:cNvGraphicFramePr>
            <a:graphicFrameLocks noChangeAspect="1"/>
          </p:cNvGraphicFramePr>
          <p:nvPr>
            <p:extLst>
              <p:ext uri="{D42A27DB-BD31-4B8C-83A1-F6EECF244321}">
                <p14:modId xmlns:p14="http://schemas.microsoft.com/office/powerpoint/2010/main" val="4277545760"/>
              </p:ext>
            </p:extLst>
          </p:nvPr>
        </p:nvGraphicFramePr>
        <p:xfrm>
          <a:off x="381000" y="1598617"/>
          <a:ext cx="8656638" cy="3754437"/>
        </p:xfrm>
        <a:graphic>
          <a:graphicData uri="http://schemas.openxmlformats.org/presentationml/2006/ole">
            <mc:AlternateContent xmlns:mc="http://schemas.openxmlformats.org/markup-compatibility/2006">
              <mc:Choice xmlns:v="urn:schemas-microsoft-com:vml" Requires="v">
                <p:oleObj spid="_x0000_s28552368" name="Chart" r:id="rId4" imgW="8667555" imgH="3771900" progId="MSGraph.Chart.8">
                  <p:embed followColorScheme="full"/>
                </p:oleObj>
              </mc:Choice>
              <mc:Fallback>
                <p:oleObj name="Chart" r:id="rId4" imgW="8667555" imgH="3771900" progId="MSGraph.Chart.8">
                  <p:embed followColorScheme="full"/>
                  <p:pic>
                    <p:nvPicPr>
                      <p:cNvPr id="0" name=""/>
                      <p:cNvPicPr>
                        <a:picLocks noChangeAspect="1" noChangeArrowheads="1"/>
                      </p:cNvPicPr>
                      <p:nvPr/>
                    </p:nvPicPr>
                    <p:blipFill>
                      <a:blip r:embed="rId5"/>
                      <a:srcRect/>
                      <a:stretch>
                        <a:fillRect/>
                      </a:stretch>
                    </p:blipFill>
                    <p:spPr bwMode="gray">
                      <a:xfrm>
                        <a:off x="381000" y="1598617"/>
                        <a:ext cx="8656638" cy="3754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015" name="Rectangle 5"/>
          <p:cNvSpPr>
            <a:spLocks noChangeArrowheads="1"/>
          </p:cNvSpPr>
          <p:nvPr/>
        </p:nvSpPr>
        <p:spPr bwMode="black">
          <a:xfrm>
            <a:off x="347663" y="1266829"/>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latin typeface="Arial" panose="020B0604020202020204" pitchFamily="34" charset="0"/>
                <a:cs typeface="Arial" panose="020B0604020202020204" pitchFamily="34" charset="0"/>
              </a:rPr>
              <a:t>Annual Change, 2005 through 2016*</a:t>
            </a:r>
          </a:p>
        </p:txBody>
      </p:sp>
      <p:sp>
        <p:nvSpPr>
          <p:cNvPr id="1936390" name="Rectangle 6"/>
          <p:cNvSpPr>
            <a:spLocks noChangeArrowheads="1"/>
          </p:cNvSpPr>
          <p:nvPr/>
        </p:nvSpPr>
        <p:spPr bwMode="blackWhite">
          <a:xfrm>
            <a:off x="561979" y="5381625"/>
            <a:ext cx="8143875" cy="909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latin typeface="Arial" panose="020B0604020202020204" pitchFamily="34" charset="0"/>
                <a:cs typeface="Arial" panose="020B0604020202020204" pitchFamily="34" charset="0"/>
              </a:rPr>
              <a:t>The Recession, High Fuel Prices Helped Temper Frequency and Severity, But this Trend Has Clearly Reversed, Consistent with Experience from Past Recoveries</a:t>
            </a:r>
          </a:p>
        </p:txBody>
      </p:sp>
      <p:sp>
        <p:nvSpPr>
          <p:cNvPr id="10" name="Rectangle 4"/>
          <p:cNvSpPr>
            <a:spLocks noChangeArrowheads="1"/>
          </p:cNvSpPr>
          <p:nvPr/>
        </p:nvSpPr>
        <p:spPr bwMode="auto">
          <a:xfrm>
            <a:off x="0" y="6402110"/>
            <a:ext cx="73025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*Four quarters ending with 2016 Q1. </a:t>
            </a:r>
          </a:p>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Source: ISO/PCI </a:t>
            </a:r>
            <a:r>
              <a:rPr lang="en-US" sz="1100" i="1" dirty="0">
                <a:latin typeface="Arial" panose="020B0604020202020204" pitchFamily="34" charset="0"/>
                <a:cs typeface="Arial" panose="020B0604020202020204" pitchFamily="34" charset="0"/>
              </a:rPr>
              <a:t>Fast Track </a:t>
            </a:r>
            <a:r>
              <a:rPr lang="en-US" sz="1100" dirty="0">
                <a:latin typeface="Arial" panose="020B0604020202020204" pitchFamily="34" charset="0"/>
                <a:cs typeface="Arial" panose="020B0604020202020204" pitchFamily="34" charset="0"/>
              </a:rPr>
              <a:t>data; Insurance Information Institute</a:t>
            </a:r>
          </a:p>
        </p:txBody>
      </p:sp>
    </p:spTree>
    <p:extLst>
      <p:ext uri="{BB962C8B-B14F-4D97-AF65-F5344CB8AC3E}">
        <p14:creationId xmlns:p14="http://schemas.microsoft.com/office/powerpoint/2010/main" val="411878743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105"/>
          <p:cNvSpPr>
            <a:spLocks noGrp="1" noChangeArrowheads="1"/>
          </p:cNvSpPr>
          <p:nvPr>
            <p:ph type="dt" sz="quarter" idx="10"/>
          </p:nvPr>
        </p:nvSpPr>
        <p:spPr>
          <a:noFill/>
        </p:spPr>
        <p:txBody>
          <a:bodyPr/>
          <a:lstStyle/>
          <a:p>
            <a:r>
              <a:rPr lang="en-US"/>
              <a:t>12/01/09 - 9pm</a:t>
            </a:r>
          </a:p>
        </p:txBody>
      </p:sp>
      <p:sp>
        <p:nvSpPr>
          <p:cNvPr id="43012" name="Rectangle 106"/>
          <p:cNvSpPr>
            <a:spLocks noGrp="1" noChangeArrowheads="1"/>
          </p:cNvSpPr>
          <p:nvPr>
            <p:ph type="ftr" sz="quarter" idx="11"/>
          </p:nvPr>
        </p:nvSpPr>
        <p:spPr>
          <a:noFill/>
        </p:spPr>
        <p:txBody>
          <a:bodyPr/>
          <a:lstStyle/>
          <a:p>
            <a:r>
              <a:rPr lang="en-US"/>
              <a:t>eSlide – P6466 – The Financial Crisis and the Future of the P/C</a:t>
            </a:r>
          </a:p>
        </p:txBody>
      </p:sp>
      <p:sp>
        <p:nvSpPr>
          <p:cNvPr id="43013" name="Rectangle 110"/>
          <p:cNvSpPr>
            <a:spLocks noGrp="1" noChangeArrowheads="1"/>
          </p:cNvSpPr>
          <p:nvPr>
            <p:ph type="sldNum" sz="quarter" idx="12"/>
          </p:nvPr>
        </p:nvSpPr>
        <p:spPr>
          <a:noFill/>
        </p:spPr>
        <p:txBody>
          <a:bodyPr/>
          <a:lstStyle/>
          <a:p>
            <a:fld id="{0ABDFD3E-526B-46B2-97CB-8005B1766AB7}" type="slidenum">
              <a:rPr lang="en-US" smtClean="0"/>
              <a:pPr/>
              <a:t>53</a:t>
            </a:fld>
            <a:endParaRPr lang="en-US"/>
          </a:p>
        </p:txBody>
      </p:sp>
      <p:sp>
        <p:nvSpPr>
          <p:cNvPr id="43014" name="Rectangle 2"/>
          <p:cNvSpPr>
            <a:spLocks noGrp="1" noChangeArrowheads="1"/>
          </p:cNvSpPr>
          <p:nvPr>
            <p:ph type="title"/>
          </p:nvPr>
        </p:nvSpPr>
        <p:spPr>
          <a:xfrm>
            <a:off x="66679" y="90492"/>
            <a:ext cx="8201025" cy="860425"/>
          </a:xfrm>
        </p:spPr>
        <p:txBody>
          <a:bodyPr/>
          <a:lstStyle/>
          <a:p>
            <a:r>
              <a:rPr lang="en-US" dirty="0"/>
              <a:t>Collision Loss Ratio Trending Upward:</a:t>
            </a:r>
            <a:br>
              <a:rPr lang="en-US" dirty="0"/>
            </a:br>
            <a:r>
              <a:rPr lang="en-US" dirty="0"/>
              <a:t>Private Passenger Auto, 2010 – 2016*</a:t>
            </a:r>
          </a:p>
        </p:txBody>
      </p:sp>
      <p:graphicFrame>
        <p:nvGraphicFramePr>
          <p:cNvPr id="43010" name="Object 3"/>
          <p:cNvGraphicFramePr>
            <a:graphicFrameLocks noChangeAspect="1"/>
          </p:cNvGraphicFramePr>
          <p:nvPr>
            <p:extLst>
              <p:ext uri="{D42A27DB-BD31-4B8C-83A1-F6EECF244321}">
                <p14:modId xmlns:p14="http://schemas.microsoft.com/office/powerpoint/2010/main" val="440224577"/>
              </p:ext>
            </p:extLst>
          </p:nvPr>
        </p:nvGraphicFramePr>
        <p:xfrm>
          <a:off x="381000" y="1600204"/>
          <a:ext cx="8648700" cy="3762375"/>
        </p:xfrm>
        <a:graphic>
          <a:graphicData uri="http://schemas.openxmlformats.org/presentationml/2006/ole">
            <mc:AlternateContent xmlns:mc="http://schemas.openxmlformats.org/markup-compatibility/2006">
              <mc:Choice xmlns:v="urn:schemas-microsoft-com:vml" Requires="v">
                <p:oleObj spid="_x0000_s28551345" name="Chart" r:id="rId4" imgW="8667555" imgH="3771900" progId="MSGraph.Chart.8">
                  <p:embed followColorScheme="full"/>
                </p:oleObj>
              </mc:Choice>
              <mc:Fallback>
                <p:oleObj name="Chart" r:id="rId4" imgW="8667555" imgH="3771900" progId="MSGraph.Chart.8">
                  <p:embed followColorScheme="full"/>
                  <p:pic>
                    <p:nvPicPr>
                      <p:cNvPr id="0" name=""/>
                      <p:cNvPicPr>
                        <a:picLocks noChangeAspect="1" noChangeArrowheads="1"/>
                      </p:cNvPicPr>
                      <p:nvPr/>
                    </p:nvPicPr>
                    <p:blipFill>
                      <a:blip r:embed="rId5"/>
                      <a:srcRect/>
                      <a:stretch>
                        <a:fillRect/>
                      </a:stretch>
                    </p:blipFill>
                    <p:spPr bwMode="gray">
                      <a:xfrm>
                        <a:off x="381000" y="1600204"/>
                        <a:ext cx="8648700" cy="3762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015" name="Rectangle 5"/>
          <p:cNvSpPr>
            <a:spLocks noChangeArrowheads="1"/>
          </p:cNvSpPr>
          <p:nvPr/>
        </p:nvSpPr>
        <p:spPr bwMode="black">
          <a:xfrm>
            <a:off x="235903" y="161131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latin typeface="Arial" panose="020B0604020202020204" pitchFamily="34" charset="0"/>
                <a:cs typeface="Arial" panose="020B0604020202020204" pitchFamily="34" charset="0"/>
              </a:rPr>
              <a:t>Loss Ratio</a:t>
            </a:r>
          </a:p>
        </p:txBody>
      </p:sp>
      <p:sp>
        <p:nvSpPr>
          <p:cNvPr id="1936390" name="Rectangle 6"/>
          <p:cNvSpPr>
            <a:spLocks noChangeArrowheads="1"/>
          </p:cNvSpPr>
          <p:nvPr/>
        </p:nvSpPr>
        <p:spPr bwMode="blackWhite">
          <a:xfrm>
            <a:off x="500066" y="5513488"/>
            <a:ext cx="8143875" cy="61193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latin typeface="Arial" panose="020B0604020202020204" pitchFamily="34" charset="0"/>
                <a:cs typeface="Arial" panose="020B0604020202020204" pitchFamily="34" charset="0"/>
              </a:rPr>
              <a:t>Collision Loss Ratios are Trending Steadily Upward</a:t>
            </a:r>
          </a:p>
        </p:txBody>
      </p:sp>
      <p:sp>
        <p:nvSpPr>
          <p:cNvPr id="10" name="Rectangle 4"/>
          <p:cNvSpPr>
            <a:spLocks noChangeArrowheads="1"/>
          </p:cNvSpPr>
          <p:nvPr/>
        </p:nvSpPr>
        <p:spPr bwMode="auto">
          <a:xfrm>
            <a:off x="0" y="6402114"/>
            <a:ext cx="73025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*2016 figure is for Q1.</a:t>
            </a:r>
          </a:p>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Source: ISO/PCI </a:t>
            </a:r>
            <a:r>
              <a:rPr lang="en-US" sz="1100" i="1" dirty="0">
                <a:latin typeface="Arial" panose="020B0604020202020204" pitchFamily="34" charset="0"/>
                <a:cs typeface="Arial" panose="020B0604020202020204" pitchFamily="34" charset="0"/>
              </a:rPr>
              <a:t>Fast Track </a:t>
            </a:r>
            <a:r>
              <a:rPr lang="en-US" sz="1100" dirty="0">
                <a:latin typeface="Arial" panose="020B0604020202020204" pitchFamily="34" charset="0"/>
                <a:cs typeface="Arial" panose="020B0604020202020204" pitchFamily="34" charset="0"/>
              </a:rPr>
              <a:t>data; Insurance Information Institute</a:t>
            </a:r>
          </a:p>
        </p:txBody>
      </p:sp>
    </p:spTree>
    <p:extLst>
      <p:ext uri="{BB962C8B-B14F-4D97-AF65-F5344CB8AC3E}">
        <p14:creationId xmlns:p14="http://schemas.microsoft.com/office/powerpoint/2010/main" val="334225490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a:noFill/>
        </p:spPr>
        <p:txBody>
          <a:bodyPr/>
          <a:lstStyle/>
          <a:p>
            <a:r>
              <a:rPr lang="en-US"/>
              <a:t>12/01/09 - 9pm</a:t>
            </a:r>
          </a:p>
        </p:txBody>
      </p:sp>
      <p:sp>
        <p:nvSpPr>
          <p:cNvPr id="39940" name="Rectangle 106"/>
          <p:cNvSpPr>
            <a:spLocks noGrp="1" noChangeArrowheads="1"/>
          </p:cNvSpPr>
          <p:nvPr>
            <p:ph type="ftr" sz="quarter" idx="11"/>
          </p:nvPr>
        </p:nvSpPr>
        <p:spPr>
          <a:noFill/>
        </p:spPr>
        <p:txBody>
          <a:bodyPr/>
          <a:lstStyle/>
          <a:p>
            <a:r>
              <a:rPr lang="en-US"/>
              <a:t>eSlide – P6466 – The Financial Crisis and the Future of the P/C</a:t>
            </a:r>
          </a:p>
        </p:txBody>
      </p:sp>
      <p:sp>
        <p:nvSpPr>
          <p:cNvPr id="39941" name="Rectangle 110"/>
          <p:cNvSpPr>
            <a:spLocks noGrp="1" noChangeArrowheads="1"/>
          </p:cNvSpPr>
          <p:nvPr>
            <p:ph type="sldNum" sz="quarter" idx="12"/>
          </p:nvPr>
        </p:nvSpPr>
        <p:spPr>
          <a:noFill/>
        </p:spPr>
        <p:txBody>
          <a:bodyPr/>
          <a:lstStyle/>
          <a:p>
            <a:fld id="{6F6AF3FF-DFAC-4FBD-8F31-0A02A13AB318}" type="slidenum">
              <a:rPr lang="en-US" smtClean="0"/>
              <a:pPr/>
              <a:t>54</a:t>
            </a:fld>
            <a:endParaRPr lang="en-US"/>
          </a:p>
        </p:txBody>
      </p:sp>
      <p:sp>
        <p:nvSpPr>
          <p:cNvPr id="39942" name="Rectangle 2"/>
          <p:cNvSpPr>
            <a:spLocks noGrp="1" noChangeArrowheads="1"/>
          </p:cNvSpPr>
          <p:nvPr>
            <p:ph type="title"/>
          </p:nvPr>
        </p:nvSpPr>
        <p:spPr>
          <a:xfrm>
            <a:off x="66679" y="90492"/>
            <a:ext cx="8201025" cy="860425"/>
          </a:xfrm>
        </p:spPr>
        <p:txBody>
          <a:bodyPr/>
          <a:lstStyle/>
          <a:p>
            <a:r>
              <a:rPr lang="en-US" dirty="0"/>
              <a:t>Bodily Injury: Severity Trend Is Up, Frequency Decline Has Ended—Rising?</a:t>
            </a:r>
          </a:p>
        </p:txBody>
      </p:sp>
      <p:graphicFrame>
        <p:nvGraphicFramePr>
          <p:cNvPr id="39938" name="Object 3"/>
          <p:cNvGraphicFramePr>
            <a:graphicFrameLocks noChangeAspect="1"/>
          </p:cNvGraphicFramePr>
          <p:nvPr>
            <p:extLst>
              <p:ext uri="{D42A27DB-BD31-4B8C-83A1-F6EECF244321}">
                <p14:modId xmlns:p14="http://schemas.microsoft.com/office/powerpoint/2010/main" val="765306356"/>
              </p:ext>
            </p:extLst>
          </p:nvPr>
        </p:nvGraphicFramePr>
        <p:xfrm>
          <a:off x="381000" y="1752604"/>
          <a:ext cx="8648700" cy="3762375"/>
        </p:xfrm>
        <a:graphic>
          <a:graphicData uri="http://schemas.openxmlformats.org/presentationml/2006/ole">
            <mc:AlternateContent xmlns:mc="http://schemas.openxmlformats.org/markup-compatibility/2006">
              <mc:Choice xmlns:v="urn:schemas-microsoft-com:vml" Requires="v">
                <p:oleObj spid="_x0000_s28493063" name="Chart" r:id="rId4" imgW="8667555" imgH="3771900" progId="MSGraph.Chart.8">
                  <p:embed followColorScheme="full"/>
                </p:oleObj>
              </mc:Choice>
              <mc:Fallback>
                <p:oleObj name="Chart" r:id="rId4" imgW="8667555" imgH="3771900" progId="MSGraph.Chart.8">
                  <p:embed followColorScheme="full"/>
                  <p:pic>
                    <p:nvPicPr>
                      <p:cNvPr id="0" name=""/>
                      <p:cNvPicPr>
                        <a:picLocks noChangeAspect="1" noChangeArrowheads="1"/>
                      </p:cNvPicPr>
                      <p:nvPr/>
                    </p:nvPicPr>
                    <p:blipFill>
                      <a:blip r:embed="rId5"/>
                      <a:srcRect/>
                      <a:stretch>
                        <a:fillRect/>
                      </a:stretch>
                    </p:blipFill>
                    <p:spPr bwMode="gray">
                      <a:xfrm>
                        <a:off x="381000" y="1752604"/>
                        <a:ext cx="8648700" cy="3762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4" name="Rectangle 5"/>
          <p:cNvSpPr>
            <a:spLocks noChangeArrowheads="1"/>
          </p:cNvSpPr>
          <p:nvPr/>
        </p:nvSpPr>
        <p:spPr bwMode="black">
          <a:xfrm>
            <a:off x="347663" y="1266829"/>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Change, 2005 through 2016*</a:t>
            </a:r>
          </a:p>
        </p:txBody>
      </p:sp>
      <p:sp>
        <p:nvSpPr>
          <p:cNvPr id="1936390" name="Rectangle 6"/>
          <p:cNvSpPr>
            <a:spLocks noChangeArrowheads="1"/>
          </p:cNvSpPr>
          <p:nvPr/>
        </p:nvSpPr>
        <p:spPr bwMode="blackWhite">
          <a:xfrm>
            <a:off x="1081091" y="5607372"/>
            <a:ext cx="698182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Cost Pressures Will Increase if BI Frequency and Severity Trends Persist</a:t>
            </a:r>
          </a:p>
        </p:txBody>
      </p:sp>
      <p:sp>
        <p:nvSpPr>
          <p:cNvPr id="10" name="Rectangle 4"/>
          <p:cNvSpPr>
            <a:spLocks noChangeArrowheads="1"/>
          </p:cNvSpPr>
          <p:nvPr/>
        </p:nvSpPr>
        <p:spPr bwMode="auto">
          <a:xfrm>
            <a:off x="0" y="6402114"/>
            <a:ext cx="73025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*2016 figure is for Q1.</a:t>
            </a:r>
          </a:p>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Source: ISO/PCI </a:t>
            </a:r>
            <a:r>
              <a:rPr lang="en-US" sz="1100" i="1" dirty="0">
                <a:latin typeface="Arial" panose="020B0604020202020204" pitchFamily="34" charset="0"/>
                <a:cs typeface="Arial" panose="020B0604020202020204" pitchFamily="34" charset="0"/>
              </a:rPr>
              <a:t>Fast Track </a:t>
            </a:r>
            <a:r>
              <a:rPr lang="en-US" sz="1100" dirty="0">
                <a:latin typeface="Arial" panose="020B0604020202020204" pitchFamily="34" charset="0"/>
                <a:cs typeface="Arial" panose="020B0604020202020204" pitchFamily="34" charset="0"/>
              </a:rPr>
              <a:t>data; Insurance Information Institute</a:t>
            </a:r>
          </a:p>
        </p:txBody>
      </p:sp>
    </p:spTree>
    <p:extLst>
      <p:ext uri="{BB962C8B-B14F-4D97-AF65-F5344CB8AC3E}">
        <p14:creationId xmlns:p14="http://schemas.microsoft.com/office/powerpoint/2010/main" val="1187891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105"/>
          <p:cNvSpPr>
            <a:spLocks noGrp="1" noChangeArrowheads="1"/>
          </p:cNvSpPr>
          <p:nvPr>
            <p:ph type="dt" sz="quarter" idx="10"/>
          </p:nvPr>
        </p:nvSpPr>
        <p:spPr>
          <a:noFill/>
        </p:spPr>
        <p:txBody>
          <a:bodyPr/>
          <a:lstStyle/>
          <a:p>
            <a:r>
              <a:rPr lang="en-US"/>
              <a:t>12/01/09 - 9pm</a:t>
            </a:r>
          </a:p>
        </p:txBody>
      </p:sp>
      <p:sp>
        <p:nvSpPr>
          <p:cNvPr id="40964" name="Rectangle 106"/>
          <p:cNvSpPr>
            <a:spLocks noGrp="1" noChangeArrowheads="1"/>
          </p:cNvSpPr>
          <p:nvPr>
            <p:ph type="ftr" sz="quarter" idx="11"/>
          </p:nvPr>
        </p:nvSpPr>
        <p:spPr>
          <a:noFill/>
        </p:spPr>
        <p:txBody>
          <a:bodyPr/>
          <a:lstStyle/>
          <a:p>
            <a:r>
              <a:rPr lang="en-US"/>
              <a:t>eSlide – P6466 – The Financial Crisis and the Future of the P/C</a:t>
            </a:r>
          </a:p>
        </p:txBody>
      </p:sp>
      <p:sp>
        <p:nvSpPr>
          <p:cNvPr id="40965" name="Rectangle 110"/>
          <p:cNvSpPr>
            <a:spLocks noGrp="1" noChangeArrowheads="1"/>
          </p:cNvSpPr>
          <p:nvPr>
            <p:ph type="sldNum" sz="quarter" idx="12"/>
          </p:nvPr>
        </p:nvSpPr>
        <p:spPr>
          <a:noFill/>
        </p:spPr>
        <p:txBody>
          <a:bodyPr/>
          <a:lstStyle/>
          <a:p>
            <a:fld id="{29B9B84C-B454-4818-8721-457422404B5B}" type="slidenum">
              <a:rPr lang="en-US" smtClean="0"/>
              <a:pPr/>
              <a:t>55</a:t>
            </a:fld>
            <a:endParaRPr lang="en-US"/>
          </a:p>
        </p:txBody>
      </p:sp>
      <p:sp>
        <p:nvSpPr>
          <p:cNvPr id="40966" name="Rectangle 2"/>
          <p:cNvSpPr>
            <a:spLocks noGrp="1" noChangeArrowheads="1"/>
          </p:cNvSpPr>
          <p:nvPr>
            <p:ph type="title"/>
          </p:nvPr>
        </p:nvSpPr>
        <p:spPr>
          <a:xfrm>
            <a:off x="66679" y="90492"/>
            <a:ext cx="8201025" cy="860425"/>
          </a:xfrm>
        </p:spPr>
        <p:txBody>
          <a:bodyPr/>
          <a:lstStyle/>
          <a:p>
            <a:r>
              <a:rPr lang="en-US" dirty="0"/>
              <a:t>Property Damage Liability: Severity and Frequency Are Up</a:t>
            </a:r>
          </a:p>
        </p:txBody>
      </p:sp>
      <p:graphicFrame>
        <p:nvGraphicFramePr>
          <p:cNvPr id="40962" name="Object 3"/>
          <p:cNvGraphicFramePr>
            <a:graphicFrameLocks noChangeAspect="1"/>
          </p:cNvGraphicFramePr>
          <p:nvPr>
            <p:extLst>
              <p:ext uri="{D42A27DB-BD31-4B8C-83A1-F6EECF244321}">
                <p14:modId xmlns:p14="http://schemas.microsoft.com/office/powerpoint/2010/main" val="3478500384"/>
              </p:ext>
            </p:extLst>
          </p:nvPr>
        </p:nvGraphicFramePr>
        <p:xfrm>
          <a:off x="220721" y="1752604"/>
          <a:ext cx="8808983" cy="3762375"/>
        </p:xfrm>
        <a:graphic>
          <a:graphicData uri="http://schemas.openxmlformats.org/presentationml/2006/ole">
            <mc:AlternateContent xmlns:mc="http://schemas.openxmlformats.org/markup-compatibility/2006">
              <mc:Choice xmlns:v="urn:schemas-microsoft-com:vml" Requires="v">
                <p:oleObj spid="_x0000_s28494087" name="Chart" r:id="rId4" imgW="8677125" imgH="3771900" progId="MSGraph.Chart.8">
                  <p:embed followColorScheme="full"/>
                </p:oleObj>
              </mc:Choice>
              <mc:Fallback>
                <p:oleObj name="Chart" r:id="rId4" imgW="8677125" imgH="3771900" progId="MSGraph.Chart.8">
                  <p:embed followColorScheme="full"/>
                  <p:pic>
                    <p:nvPicPr>
                      <p:cNvPr id="0" name=""/>
                      <p:cNvPicPr>
                        <a:picLocks noChangeAspect="1" noChangeArrowheads="1"/>
                      </p:cNvPicPr>
                      <p:nvPr/>
                    </p:nvPicPr>
                    <p:blipFill>
                      <a:blip r:embed="rId5"/>
                      <a:srcRect/>
                      <a:stretch>
                        <a:fillRect/>
                      </a:stretch>
                    </p:blipFill>
                    <p:spPr bwMode="gray">
                      <a:xfrm>
                        <a:off x="220721" y="1752604"/>
                        <a:ext cx="8808983" cy="3762375"/>
                      </a:xfrm>
                      <a:prstGeom prst="rect">
                        <a:avLst/>
                      </a:prstGeom>
                      <a:noFill/>
                      <a:extLst/>
                    </p:spPr>
                  </p:pic>
                </p:oleObj>
              </mc:Fallback>
            </mc:AlternateContent>
          </a:graphicData>
        </a:graphic>
      </p:graphicFrame>
      <p:sp>
        <p:nvSpPr>
          <p:cNvPr id="40967" name="Rectangle 5"/>
          <p:cNvSpPr>
            <a:spLocks noChangeArrowheads="1"/>
          </p:cNvSpPr>
          <p:nvPr/>
        </p:nvSpPr>
        <p:spPr bwMode="black">
          <a:xfrm>
            <a:off x="347663" y="1266829"/>
            <a:ext cx="8221662" cy="221599"/>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Change, 2005 through 2016*</a:t>
            </a:r>
          </a:p>
        </p:txBody>
      </p:sp>
      <p:sp>
        <p:nvSpPr>
          <p:cNvPr id="1936390" name="Rectangle 6"/>
          <p:cNvSpPr>
            <a:spLocks noChangeArrowheads="1"/>
          </p:cNvSpPr>
          <p:nvPr/>
        </p:nvSpPr>
        <p:spPr bwMode="blackWhite">
          <a:xfrm>
            <a:off x="1085850" y="5661029"/>
            <a:ext cx="7353300"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Severity/Frequency Trends Have Been Volatile, But Rising Severity since 2011 Is a Concern</a:t>
            </a:r>
          </a:p>
        </p:txBody>
      </p:sp>
      <p:sp>
        <p:nvSpPr>
          <p:cNvPr id="10" name="Rectangle 4"/>
          <p:cNvSpPr>
            <a:spLocks noChangeArrowheads="1"/>
          </p:cNvSpPr>
          <p:nvPr/>
        </p:nvSpPr>
        <p:spPr bwMode="auto">
          <a:xfrm>
            <a:off x="0" y="6402114"/>
            <a:ext cx="73025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*2016 figure is for Q1.</a:t>
            </a:r>
          </a:p>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Source: ISO/PCI </a:t>
            </a:r>
            <a:r>
              <a:rPr lang="en-US" sz="1100" i="1" dirty="0">
                <a:latin typeface="Arial" panose="020B0604020202020204" pitchFamily="34" charset="0"/>
                <a:cs typeface="Arial" panose="020B0604020202020204" pitchFamily="34" charset="0"/>
              </a:rPr>
              <a:t>Fast Track </a:t>
            </a:r>
            <a:r>
              <a:rPr lang="en-US" sz="1100" dirty="0">
                <a:latin typeface="Arial" panose="020B0604020202020204" pitchFamily="34" charset="0"/>
                <a:cs typeface="Arial" panose="020B0604020202020204" pitchFamily="34" charset="0"/>
              </a:rPr>
              <a:t>data; Insurance Information Institute</a:t>
            </a:r>
          </a:p>
        </p:txBody>
      </p:sp>
    </p:spTree>
    <p:extLst>
      <p:ext uri="{BB962C8B-B14F-4D97-AF65-F5344CB8AC3E}">
        <p14:creationId xmlns:p14="http://schemas.microsoft.com/office/powerpoint/2010/main" val="122685467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5" name="Rectangle 105"/>
          <p:cNvSpPr>
            <a:spLocks noGrp="1" noChangeArrowheads="1"/>
          </p:cNvSpPr>
          <p:nvPr>
            <p:ph type="dt" sz="quarter" idx="10"/>
          </p:nvPr>
        </p:nvSpPr>
        <p:spPr>
          <a:noFill/>
        </p:spPr>
        <p:txBody>
          <a:bodyPr/>
          <a:lstStyle/>
          <a:p>
            <a:r>
              <a:rPr lang="en-US"/>
              <a:t>12/01/09 - 9pm</a:t>
            </a:r>
          </a:p>
        </p:txBody>
      </p:sp>
      <p:sp>
        <p:nvSpPr>
          <p:cNvPr id="44036" name="Rectangle 106"/>
          <p:cNvSpPr>
            <a:spLocks noGrp="1" noChangeArrowheads="1"/>
          </p:cNvSpPr>
          <p:nvPr>
            <p:ph type="ftr" sz="quarter" idx="11"/>
          </p:nvPr>
        </p:nvSpPr>
        <p:spPr>
          <a:noFill/>
        </p:spPr>
        <p:txBody>
          <a:bodyPr/>
          <a:lstStyle/>
          <a:p>
            <a:r>
              <a:rPr lang="en-US"/>
              <a:t>eSlide – P6466 – The Financial Crisis and the Future of the P/C</a:t>
            </a:r>
          </a:p>
        </p:txBody>
      </p:sp>
      <p:sp>
        <p:nvSpPr>
          <p:cNvPr id="44037" name="Rectangle 110"/>
          <p:cNvSpPr>
            <a:spLocks noGrp="1" noChangeArrowheads="1"/>
          </p:cNvSpPr>
          <p:nvPr>
            <p:ph type="sldNum" sz="quarter" idx="12"/>
          </p:nvPr>
        </p:nvSpPr>
        <p:spPr>
          <a:noFill/>
        </p:spPr>
        <p:txBody>
          <a:bodyPr/>
          <a:lstStyle/>
          <a:p>
            <a:fld id="{BD39D690-BEE2-498C-940A-757F811D2EB3}" type="slidenum">
              <a:rPr lang="en-US" smtClean="0"/>
              <a:pPr/>
              <a:t>56</a:t>
            </a:fld>
            <a:endParaRPr lang="en-US"/>
          </a:p>
        </p:txBody>
      </p:sp>
      <p:sp>
        <p:nvSpPr>
          <p:cNvPr id="44038" name="Rectangle 2"/>
          <p:cNvSpPr>
            <a:spLocks noGrp="1" noChangeArrowheads="1"/>
          </p:cNvSpPr>
          <p:nvPr>
            <p:ph type="title"/>
          </p:nvPr>
        </p:nvSpPr>
        <p:spPr>
          <a:xfrm>
            <a:off x="4" y="90492"/>
            <a:ext cx="8201025" cy="860425"/>
          </a:xfrm>
        </p:spPr>
        <p:txBody>
          <a:bodyPr/>
          <a:lstStyle/>
          <a:p>
            <a:r>
              <a:rPr lang="en-US" dirty="0"/>
              <a:t>Comprehensive Coverage: Frequency and Severity Trends Are Volatile</a:t>
            </a:r>
          </a:p>
        </p:txBody>
      </p:sp>
      <p:graphicFrame>
        <p:nvGraphicFramePr>
          <p:cNvPr id="44034" name="Object 3"/>
          <p:cNvGraphicFramePr>
            <a:graphicFrameLocks noChangeAspect="1"/>
          </p:cNvGraphicFramePr>
          <p:nvPr>
            <p:extLst>
              <p:ext uri="{D42A27DB-BD31-4B8C-83A1-F6EECF244321}">
                <p14:modId xmlns:p14="http://schemas.microsoft.com/office/powerpoint/2010/main" val="244463010"/>
              </p:ext>
            </p:extLst>
          </p:nvPr>
        </p:nvGraphicFramePr>
        <p:xfrm>
          <a:off x="400050" y="1652525"/>
          <a:ext cx="8648700" cy="3762375"/>
        </p:xfrm>
        <a:graphic>
          <a:graphicData uri="http://schemas.openxmlformats.org/presentationml/2006/ole">
            <mc:AlternateContent xmlns:mc="http://schemas.openxmlformats.org/markup-compatibility/2006">
              <mc:Choice xmlns:v="urn:schemas-microsoft-com:vml" Requires="v">
                <p:oleObj spid="_x0000_s28497159" name="Chart" r:id="rId4" imgW="8667555" imgH="3781460" progId="MSGraph.Chart.8">
                  <p:embed followColorScheme="full"/>
                </p:oleObj>
              </mc:Choice>
              <mc:Fallback>
                <p:oleObj name="Chart" r:id="rId4" imgW="8667555" imgH="3781460" progId="MSGraph.Chart.8">
                  <p:embed followColorScheme="full"/>
                  <p:pic>
                    <p:nvPicPr>
                      <p:cNvPr id="0" name=""/>
                      <p:cNvPicPr>
                        <a:picLocks noChangeAspect="1" noChangeArrowheads="1"/>
                      </p:cNvPicPr>
                      <p:nvPr/>
                    </p:nvPicPr>
                    <p:blipFill>
                      <a:blip r:embed="rId5"/>
                      <a:srcRect/>
                      <a:stretch>
                        <a:fillRect/>
                      </a:stretch>
                    </p:blipFill>
                    <p:spPr bwMode="gray">
                      <a:xfrm>
                        <a:off x="400050" y="1652525"/>
                        <a:ext cx="8648700" cy="3762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039" name="Rectangle 5"/>
          <p:cNvSpPr>
            <a:spLocks noChangeArrowheads="1"/>
          </p:cNvSpPr>
          <p:nvPr/>
        </p:nvSpPr>
        <p:spPr bwMode="black">
          <a:xfrm>
            <a:off x="347663" y="1266829"/>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Change, 2005 through 2016*</a:t>
            </a:r>
          </a:p>
        </p:txBody>
      </p:sp>
      <p:sp>
        <p:nvSpPr>
          <p:cNvPr id="1936390" name="Rectangle 6"/>
          <p:cNvSpPr>
            <a:spLocks noChangeArrowheads="1"/>
          </p:cNvSpPr>
          <p:nvPr/>
        </p:nvSpPr>
        <p:spPr bwMode="blackWhite">
          <a:xfrm>
            <a:off x="561979" y="5381625"/>
            <a:ext cx="8143875" cy="909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Weather Creates Volatility for Comprehensive Coverage</a:t>
            </a:r>
          </a:p>
        </p:txBody>
      </p:sp>
      <p:sp>
        <p:nvSpPr>
          <p:cNvPr id="12" name="AutoShape 8"/>
          <p:cNvSpPr>
            <a:spLocks noChangeArrowheads="1"/>
          </p:cNvSpPr>
          <p:nvPr/>
        </p:nvSpPr>
        <p:spPr bwMode="blackWhite">
          <a:xfrm>
            <a:off x="5066257" y="1101792"/>
            <a:ext cx="3758659" cy="815840"/>
          </a:xfrm>
          <a:prstGeom prst="wedgeRectCallout">
            <a:avLst>
              <a:gd name="adj1" fmla="val -27316"/>
              <a:gd name="adj2" fmla="val 9260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rPr>
              <a:t>Severe weather is a principal cause of the spikes in both frequency and severity</a:t>
            </a:r>
          </a:p>
        </p:txBody>
      </p:sp>
      <p:sp>
        <p:nvSpPr>
          <p:cNvPr id="11" name="Rectangle 4"/>
          <p:cNvSpPr>
            <a:spLocks noChangeArrowheads="1"/>
          </p:cNvSpPr>
          <p:nvPr/>
        </p:nvSpPr>
        <p:spPr bwMode="auto">
          <a:xfrm>
            <a:off x="0" y="6402114"/>
            <a:ext cx="73025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*2016 figure is for Q1.</a:t>
            </a:r>
          </a:p>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Source: ISO/PCI </a:t>
            </a:r>
            <a:r>
              <a:rPr lang="en-US" sz="1100" i="1" dirty="0">
                <a:latin typeface="Arial" panose="020B0604020202020204" pitchFamily="34" charset="0"/>
                <a:cs typeface="Arial" panose="020B0604020202020204" pitchFamily="34" charset="0"/>
              </a:rPr>
              <a:t>Fast Track </a:t>
            </a:r>
            <a:r>
              <a:rPr lang="en-US" sz="1100" dirty="0">
                <a:latin typeface="Arial" panose="020B0604020202020204" pitchFamily="34" charset="0"/>
                <a:cs typeface="Arial" panose="020B0604020202020204" pitchFamily="34" charset="0"/>
              </a:rPr>
              <a:t>data; Insurance Information Institute</a:t>
            </a:r>
          </a:p>
        </p:txBody>
      </p:sp>
    </p:spTree>
    <p:extLst>
      <p:ext uri="{BB962C8B-B14F-4D97-AF65-F5344CB8AC3E}">
        <p14:creationId xmlns:p14="http://schemas.microsoft.com/office/powerpoint/2010/main" val="11331901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70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P spid="12"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3"/>
          <p:cNvSpPr>
            <a:spLocks noChangeArrowheads="1"/>
          </p:cNvSpPr>
          <p:nvPr/>
        </p:nvSpPr>
        <p:spPr bwMode="auto">
          <a:xfrm>
            <a:off x="0" y="6556379"/>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
        <p:nvSpPr>
          <p:cNvPr id="9219" name="Rectangle 4"/>
          <p:cNvSpPr>
            <a:spLocks noChangeArrowheads="1"/>
          </p:cNvSpPr>
          <p:nvPr/>
        </p:nvSpPr>
        <p:spPr bwMode="auto">
          <a:xfrm>
            <a:off x="8601079" y="6656392"/>
            <a:ext cx="447675" cy="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040BA372-6381-4628-AF34-9B51505A9F14}" type="slidenum">
              <a:rPr lang="en-US" altLang="en-US" sz="900">
                <a:solidFill>
                  <a:schemeClr val="bg1"/>
                </a:solidFill>
              </a:rPr>
              <a:pPr algn="r">
                <a:lnSpc>
                  <a:spcPct val="85000"/>
                </a:lnSpc>
                <a:spcBef>
                  <a:spcPct val="20000"/>
                </a:spcBef>
                <a:buClrTx/>
                <a:buFontTx/>
                <a:buNone/>
              </a:pPr>
              <a:t>57</a:t>
            </a:fld>
            <a:endParaRPr lang="en-US" altLang="en-US" sz="900">
              <a:solidFill>
                <a:schemeClr val="bg1"/>
              </a:solidFill>
            </a:endParaRPr>
          </a:p>
        </p:txBody>
      </p:sp>
      <p:pic>
        <p:nvPicPr>
          <p:cNvPr id="922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1179" y="838200"/>
            <a:ext cx="3032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455" name="Rectangle 7"/>
          <p:cNvSpPr>
            <a:spLocks noChangeArrowheads="1"/>
          </p:cNvSpPr>
          <p:nvPr/>
        </p:nvSpPr>
        <p:spPr bwMode="blackWhite">
          <a:xfrm>
            <a:off x="828679" y="1949450"/>
            <a:ext cx="7686675" cy="18557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en-US" altLang="en-US" sz="3200" b="1" dirty="0">
                <a:solidFill>
                  <a:schemeClr val="bg1"/>
                </a:solidFill>
              </a:rPr>
              <a:t>A Few Factors Driving Adverse Private Passenger Auto Loss Trends</a:t>
            </a:r>
          </a:p>
        </p:txBody>
      </p:sp>
      <p:sp>
        <p:nvSpPr>
          <p:cNvPr id="2152456" name="Rectangle 8"/>
          <p:cNvSpPr>
            <a:spLocks noChangeArrowheads="1"/>
          </p:cNvSpPr>
          <p:nvPr/>
        </p:nvSpPr>
        <p:spPr bwMode="auto">
          <a:xfrm>
            <a:off x="548644" y="4362454"/>
            <a:ext cx="801433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25000"/>
              </a:spcBef>
              <a:buFont typeface="Wingdings" panose="05000000000000000000" pitchFamily="2" charset="2"/>
              <a:buNone/>
            </a:pPr>
            <a:r>
              <a:rPr lang="en-US" altLang="en-US" sz="4000" b="1" dirty="0">
                <a:solidFill>
                  <a:srgbClr val="225A7A"/>
                </a:solidFill>
              </a:rPr>
              <a:t>More People Driving, Lower Gas Prices, Higher Speed Limits…</a:t>
            </a:r>
          </a:p>
        </p:txBody>
      </p:sp>
    </p:spTree>
    <p:extLst>
      <p:ext uri="{BB962C8B-B14F-4D97-AF65-F5344CB8AC3E}">
        <p14:creationId xmlns:p14="http://schemas.microsoft.com/office/powerpoint/2010/main" val="338657189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Rectangle 105"/>
          <p:cNvSpPr txBox="1">
            <a:spLocks noGrp="1" noChangeArrowheads="1"/>
          </p:cNvSpPr>
          <p:nvPr/>
        </p:nvSpPr>
        <p:spPr bwMode="auto">
          <a:xfrm>
            <a:off x="85725" y="6961188"/>
            <a:ext cx="1352550" cy="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a:solidFill>
                  <a:srgbClr val="FFFFFF"/>
                </a:solidFill>
              </a:rPr>
              <a:t>12/01/09 - 9pm</a:t>
            </a:r>
          </a:p>
        </p:txBody>
      </p:sp>
      <p:sp>
        <p:nvSpPr>
          <p:cNvPr id="5123"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5000"/>
              </a:lnSpc>
              <a:spcBef>
                <a:spcPct val="20000"/>
              </a:spcBef>
              <a:buClrTx/>
              <a:buFontTx/>
              <a:buNone/>
            </a:pPr>
            <a:r>
              <a:rPr lang="en-US" altLang="en-US" sz="900">
                <a:solidFill>
                  <a:srgbClr val="FFFFFF"/>
                </a:solidFill>
              </a:rPr>
              <a:t>eSlide – P6466 – The Financial Crisis and the Future of the P/C</a:t>
            </a:r>
          </a:p>
        </p:txBody>
      </p:sp>
      <p:sp>
        <p:nvSpPr>
          <p:cNvPr id="5124" name="Rectangle 110"/>
          <p:cNvSpPr txBox="1">
            <a:spLocks noGrp="1" noChangeArrowheads="1"/>
          </p:cNvSpPr>
          <p:nvPr/>
        </p:nvSpPr>
        <p:spPr bwMode="auto">
          <a:xfrm>
            <a:off x="8601079" y="6656392"/>
            <a:ext cx="447675" cy="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723D50E8-5B03-4B39-9CE4-50203B8EF17A}" type="slidenum">
              <a:rPr lang="en-US" altLang="en-US" sz="900">
                <a:solidFill>
                  <a:srgbClr val="000000"/>
                </a:solidFill>
              </a:rPr>
              <a:pPr algn="r">
                <a:lnSpc>
                  <a:spcPct val="85000"/>
                </a:lnSpc>
                <a:spcBef>
                  <a:spcPct val="20000"/>
                </a:spcBef>
                <a:buClrTx/>
                <a:buFontTx/>
                <a:buNone/>
              </a:pPr>
              <a:t>58</a:t>
            </a:fld>
            <a:endParaRPr lang="en-US" altLang="en-US" sz="900">
              <a:solidFill>
                <a:srgbClr val="000000"/>
              </a:solidFill>
            </a:endParaRPr>
          </a:p>
        </p:txBody>
      </p:sp>
      <p:sp>
        <p:nvSpPr>
          <p:cNvPr id="5125" name="Rectangle 7"/>
          <p:cNvSpPr>
            <a:spLocks noGrp="1" noChangeArrowheads="1"/>
          </p:cNvSpPr>
          <p:nvPr>
            <p:ph type="title" idx="4294967295"/>
          </p:nvPr>
        </p:nvSpPr>
        <p:spPr>
          <a:xfrm>
            <a:off x="228790" y="136844"/>
            <a:ext cx="7174900" cy="769938"/>
          </a:xfrm>
        </p:spPr>
        <p:txBody>
          <a:bodyPr/>
          <a:lstStyle/>
          <a:p>
            <a:r>
              <a:rPr lang="en-US" altLang="en-US" dirty="0">
                <a:latin typeface="Arial" panose="020B0604020202020204" pitchFamily="34" charset="0"/>
              </a:rPr>
              <a:t>Why Are People</a:t>
            </a:r>
            <a:br>
              <a:rPr lang="en-US" altLang="en-US" dirty="0">
                <a:latin typeface="Arial" panose="020B0604020202020204" pitchFamily="34" charset="0"/>
              </a:rPr>
            </a:br>
            <a:r>
              <a:rPr lang="en-US" altLang="en-US" dirty="0">
                <a:latin typeface="Arial" panose="020B0604020202020204" pitchFamily="34" charset="0"/>
              </a:rPr>
              <a:t>Driving More Miles? Jobs? 2006 - 2015</a:t>
            </a:r>
          </a:p>
        </p:txBody>
      </p:sp>
      <p:sp>
        <p:nvSpPr>
          <p:cNvPr id="5126" name="Text Box 5"/>
          <p:cNvSpPr txBox="1">
            <a:spLocks noChangeArrowheads="1"/>
          </p:cNvSpPr>
          <p:nvPr/>
        </p:nvSpPr>
        <p:spPr bwMode="auto">
          <a:xfrm>
            <a:off x="4" y="6346008"/>
            <a:ext cx="8905875" cy="42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None/>
            </a:pPr>
            <a:r>
              <a:rPr lang="en-US" altLang="en-US" sz="1100" dirty="0">
                <a:cs typeface="Arial" panose="020B0604020202020204" pitchFamily="34" charset="0"/>
              </a:rPr>
              <a:t>Sources: </a:t>
            </a:r>
            <a:r>
              <a:rPr lang="en-US" altLang="en-US" sz="1100" dirty="0">
                <a:solidFill>
                  <a:srgbClr val="000000"/>
                </a:solidFill>
              </a:rPr>
              <a:t>Federal Highway Administration (</a:t>
            </a:r>
            <a:r>
              <a:rPr lang="en-US" altLang="en-US" sz="1100" dirty="0">
                <a:solidFill>
                  <a:srgbClr val="000000"/>
                </a:solidFill>
                <a:hlinkClick r:id="rId3"/>
              </a:rPr>
              <a:t>http://www.fhwa.dot.gov/policyinformation/travel_monitoring/tvt.cfm</a:t>
            </a:r>
            <a:r>
              <a:rPr lang="en-US" altLang="en-US" sz="1100" dirty="0">
                <a:solidFill>
                  <a:srgbClr val="000000"/>
                </a:solidFill>
              </a:rPr>
              <a:t> )</a:t>
            </a:r>
            <a:r>
              <a:rPr lang="en-US" altLang="en-US" sz="1100" dirty="0">
                <a:cs typeface="Arial" panose="020B0604020202020204" pitchFamily="34" charset="0"/>
              </a:rPr>
              <a:t>; </a:t>
            </a:r>
            <a:r>
              <a:rPr lang="en-US" altLang="en-US" sz="1100" dirty="0"/>
              <a:t>Seasonally Adjusted Employed from Bureau of Labor Statistics; </a:t>
            </a:r>
            <a:r>
              <a:rPr lang="en-US" altLang="en-US" sz="1100" dirty="0">
                <a:cs typeface="Arial" panose="020B0604020202020204" pitchFamily="34" charset="0"/>
              </a:rPr>
              <a:t>Insurance Institute for Highway Safety; Insurance Information Institute.</a:t>
            </a:r>
          </a:p>
        </p:txBody>
      </p:sp>
      <p:sp>
        <p:nvSpPr>
          <p:cNvPr id="5127" name="Rectangle 6"/>
          <p:cNvSpPr>
            <a:spLocks noChangeArrowheads="1"/>
          </p:cNvSpPr>
          <p:nvPr/>
        </p:nvSpPr>
        <p:spPr bwMode="black">
          <a:xfrm>
            <a:off x="228790" y="1179487"/>
            <a:ext cx="1395824" cy="66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None/>
            </a:pPr>
            <a:r>
              <a:rPr lang="en-US" altLang="en-US" sz="1600" b="1" dirty="0">
                <a:solidFill>
                  <a:srgbClr val="225A7A"/>
                </a:solidFill>
              </a:rPr>
              <a:t>Billions of Miles Driven in Prior Year</a:t>
            </a:r>
          </a:p>
        </p:txBody>
      </p:sp>
      <p:graphicFrame>
        <p:nvGraphicFramePr>
          <p:cNvPr id="3" name="Object 8"/>
          <p:cNvGraphicFramePr>
            <a:graphicFrameLocks noChangeAspect="1"/>
          </p:cNvGraphicFramePr>
          <p:nvPr>
            <p:extLst/>
          </p:nvPr>
        </p:nvGraphicFramePr>
        <p:xfrm>
          <a:off x="557268" y="1411411"/>
          <a:ext cx="7794625" cy="4326982"/>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6"/>
          <p:cNvSpPr>
            <a:spLocks noChangeArrowheads="1"/>
          </p:cNvSpPr>
          <p:nvPr/>
        </p:nvSpPr>
        <p:spPr bwMode="black">
          <a:xfrm>
            <a:off x="7403690" y="1277292"/>
            <a:ext cx="1645060"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None/>
            </a:pPr>
            <a:r>
              <a:rPr lang="en-US" altLang="en-US" sz="1600" b="1" dirty="0">
                <a:solidFill>
                  <a:schemeClr val="accent2"/>
                </a:solidFill>
              </a:rPr>
              <a:t>Millions Employed</a:t>
            </a:r>
          </a:p>
        </p:txBody>
      </p:sp>
      <p:sp>
        <p:nvSpPr>
          <p:cNvPr id="16" name="Rectangle 4"/>
          <p:cNvSpPr>
            <a:spLocks noChangeArrowheads="1"/>
          </p:cNvSpPr>
          <p:nvPr/>
        </p:nvSpPr>
        <p:spPr bwMode="blackWhite">
          <a:xfrm>
            <a:off x="499602" y="5674963"/>
            <a:ext cx="8382000" cy="5913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800" b="1" dirty="0">
                <a:solidFill>
                  <a:schemeClr val="bg1"/>
                </a:solidFill>
              </a:rPr>
              <a:t>People Drive To and From Work and Drive to Entertainment. Out of Work, They Curtail Their Movement</a:t>
            </a:r>
            <a:r>
              <a:rPr lang="en-US" altLang="en-US" sz="1800" b="1" dirty="0">
                <a:solidFill>
                  <a:schemeClr val="bg1"/>
                </a:solidFill>
                <a:cs typeface="Arial" panose="020B0604020202020204" pitchFamily="34" charset="0"/>
              </a:rPr>
              <a:t>.</a:t>
            </a:r>
          </a:p>
        </p:txBody>
      </p:sp>
      <p:sp>
        <p:nvSpPr>
          <p:cNvPr id="11" name="Rectangle 7"/>
          <p:cNvSpPr>
            <a:spLocks noChangeArrowheads="1"/>
          </p:cNvSpPr>
          <p:nvPr/>
        </p:nvSpPr>
        <p:spPr bwMode="grayWhite">
          <a:xfrm>
            <a:off x="2334550" y="1777526"/>
            <a:ext cx="1022555" cy="3392804"/>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2" name="TextBox 1"/>
          <p:cNvSpPr txBox="1"/>
          <p:nvPr/>
        </p:nvSpPr>
        <p:spPr>
          <a:xfrm>
            <a:off x="2340012" y="1777530"/>
            <a:ext cx="1061884" cy="307777"/>
          </a:xfrm>
          <a:prstGeom prst="rect">
            <a:avLst/>
          </a:prstGeom>
          <a:noFill/>
        </p:spPr>
        <p:txBody>
          <a:bodyPr wrap="square" rtlCol="0">
            <a:spAutoFit/>
          </a:bodyPr>
          <a:lstStyle/>
          <a:p>
            <a:r>
              <a:rPr lang="en-US" sz="1400" dirty="0"/>
              <a:t>Recession</a:t>
            </a:r>
          </a:p>
        </p:txBody>
      </p:sp>
    </p:spTree>
    <p:extLst>
      <p:ext uri="{BB962C8B-B14F-4D97-AF65-F5344CB8AC3E}">
        <p14:creationId xmlns:p14="http://schemas.microsoft.com/office/powerpoint/2010/main" val="378469394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barn(in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5"/>
          <p:cNvSpPr txBox="1">
            <a:spLocks noGrp="1" noChangeArrowheads="1"/>
          </p:cNvSpPr>
          <p:nvPr/>
        </p:nvSpPr>
        <p:spPr bwMode="auto">
          <a:xfrm>
            <a:off x="85725" y="6961188"/>
            <a:ext cx="1352550" cy="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a:solidFill>
                  <a:srgbClr val="FFFFFF"/>
                </a:solidFill>
              </a:rPr>
              <a:t>12/01/09 - 9pm</a:t>
            </a:r>
          </a:p>
        </p:txBody>
      </p:sp>
      <p:sp>
        <p:nvSpPr>
          <p:cNvPr id="5123"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5000"/>
              </a:lnSpc>
              <a:spcBef>
                <a:spcPct val="20000"/>
              </a:spcBef>
              <a:buClrTx/>
              <a:buFontTx/>
              <a:buNone/>
            </a:pPr>
            <a:r>
              <a:rPr lang="en-US" altLang="en-US" sz="900">
                <a:solidFill>
                  <a:srgbClr val="FFFFFF"/>
                </a:solidFill>
              </a:rPr>
              <a:t>eSlide – P6466 – The Financial Crisis and the Future of the P/C</a:t>
            </a:r>
          </a:p>
        </p:txBody>
      </p:sp>
      <p:sp>
        <p:nvSpPr>
          <p:cNvPr id="5124" name="Rectangle 110"/>
          <p:cNvSpPr txBox="1">
            <a:spLocks noGrp="1" noChangeArrowheads="1"/>
          </p:cNvSpPr>
          <p:nvPr/>
        </p:nvSpPr>
        <p:spPr bwMode="auto">
          <a:xfrm>
            <a:off x="8601079" y="6656392"/>
            <a:ext cx="447675" cy="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723D50E8-5B03-4B39-9CE4-50203B8EF17A}" type="slidenum">
              <a:rPr lang="en-US" altLang="en-US" sz="900">
                <a:solidFill>
                  <a:srgbClr val="000000"/>
                </a:solidFill>
              </a:rPr>
              <a:pPr algn="r">
                <a:lnSpc>
                  <a:spcPct val="85000"/>
                </a:lnSpc>
                <a:spcBef>
                  <a:spcPct val="20000"/>
                </a:spcBef>
                <a:buClrTx/>
                <a:buFontTx/>
                <a:buNone/>
              </a:pPr>
              <a:t>59</a:t>
            </a:fld>
            <a:endParaRPr lang="en-US" altLang="en-US" sz="900">
              <a:solidFill>
                <a:srgbClr val="000000"/>
              </a:solidFill>
            </a:endParaRPr>
          </a:p>
        </p:txBody>
      </p:sp>
      <p:sp>
        <p:nvSpPr>
          <p:cNvPr id="5125" name="Rectangle 7"/>
          <p:cNvSpPr>
            <a:spLocks noGrp="1" noChangeArrowheads="1"/>
          </p:cNvSpPr>
          <p:nvPr>
            <p:ph type="title" idx="4294967295"/>
          </p:nvPr>
        </p:nvSpPr>
        <p:spPr>
          <a:xfrm>
            <a:off x="211039" y="205702"/>
            <a:ext cx="6711950" cy="769938"/>
          </a:xfrm>
        </p:spPr>
        <p:txBody>
          <a:bodyPr/>
          <a:lstStyle/>
          <a:p>
            <a:r>
              <a:rPr lang="en-US" altLang="en-US" dirty="0">
                <a:latin typeface="Arial" panose="020B0604020202020204" pitchFamily="34" charset="0"/>
              </a:rPr>
              <a:t>More People Working and Driving</a:t>
            </a:r>
            <a:br>
              <a:rPr lang="en-US" altLang="en-US" dirty="0">
                <a:latin typeface="Arial" panose="020B0604020202020204" pitchFamily="34" charset="0"/>
              </a:rPr>
            </a:br>
            <a:r>
              <a:rPr lang="en-US" altLang="en-US" dirty="0">
                <a:latin typeface="Arial" panose="020B0604020202020204" pitchFamily="34" charset="0"/>
              </a:rPr>
              <a:t>=&gt; More Collisions, 2006-2016</a:t>
            </a:r>
          </a:p>
        </p:txBody>
      </p:sp>
      <p:sp>
        <p:nvSpPr>
          <p:cNvPr id="5126" name="Text Box 5"/>
          <p:cNvSpPr txBox="1">
            <a:spLocks noChangeArrowheads="1"/>
          </p:cNvSpPr>
          <p:nvPr/>
        </p:nvSpPr>
        <p:spPr bwMode="auto">
          <a:xfrm>
            <a:off x="4" y="6346008"/>
            <a:ext cx="8905875" cy="42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None/>
            </a:pPr>
            <a:r>
              <a:rPr lang="en-US" altLang="en-US" sz="1100" dirty="0">
                <a:cs typeface="Arial" panose="020B0604020202020204" pitchFamily="34" charset="0"/>
              </a:rPr>
              <a:t>Sources:  Seasonally Adjusted Employed from Bureau of Labor Statistics; Rolling Four-</a:t>
            </a:r>
            <a:r>
              <a:rPr lang="en-US" altLang="en-US" sz="1100" dirty="0" err="1">
                <a:cs typeface="Arial" panose="020B0604020202020204" pitchFamily="34" charset="0"/>
              </a:rPr>
              <a:t>Qtr</a:t>
            </a:r>
            <a:r>
              <a:rPr lang="en-US" altLang="en-US" sz="1100" dirty="0">
                <a:cs typeface="Arial" panose="020B0604020202020204" pitchFamily="34" charset="0"/>
              </a:rPr>
              <a:t> Avg. Frequency from Insurance Services Office; Insurance Information Institute.</a:t>
            </a:r>
          </a:p>
        </p:txBody>
      </p:sp>
      <p:sp>
        <p:nvSpPr>
          <p:cNvPr id="5127" name="Rectangle 6"/>
          <p:cNvSpPr>
            <a:spLocks noChangeArrowheads="1"/>
          </p:cNvSpPr>
          <p:nvPr/>
        </p:nvSpPr>
        <p:spPr bwMode="black">
          <a:xfrm>
            <a:off x="211039" y="1277297"/>
            <a:ext cx="1184479" cy="66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None/>
            </a:pPr>
            <a:r>
              <a:rPr lang="en-US" altLang="en-US" sz="1600" b="1" dirty="0">
                <a:solidFill>
                  <a:srgbClr val="225A7A"/>
                </a:solidFill>
              </a:rPr>
              <a:t>Number Employed,</a:t>
            </a:r>
            <a:br>
              <a:rPr lang="en-US" altLang="en-US" sz="1600" b="1" dirty="0">
                <a:solidFill>
                  <a:srgbClr val="225A7A"/>
                </a:solidFill>
              </a:rPr>
            </a:br>
            <a:r>
              <a:rPr lang="en-US" altLang="en-US" sz="1600" b="1" dirty="0">
                <a:solidFill>
                  <a:srgbClr val="225A7A"/>
                </a:solidFill>
              </a:rPr>
              <a:t>Millions</a:t>
            </a:r>
          </a:p>
        </p:txBody>
      </p:sp>
      <p:graphicFrame>
        <p:nvGraphicFramePr>
          <p:cNvPr id="5128" name="Object 8"/>
          <p:cNvGraphicFramePr>
            <a:graphicFrameLocks noChangeAspect="1"/>
          </p:cNvGraphicFramePr>
          <p:nvPr>
            <p:extLst/>
          </p:nvPr>
        </p:nvGraphicFramePr>
        <p:xfrm>
          <a:off x="506468" y="1360611"/>
          <a:ext cx="7896225" cy="4428582"/>
        </p:xfrm>
        <a:graphic>
          <a:graphicData uri="http://schemas.openxmlformats.org/presentationml/2006/ole">
            <mc:AlternateContent xmlns:mc="http://schemas.openxmlformats.org/markup-compatibility/2006">
              <mc:Choice xmlns:v="urn:schemas-microsoft-com:vml" Requires="v">
                <p:oleObj spid="_x0000_s28589163" name="Chart" r:id="rId4" imgW="8343822" imgH="4381639" progId="MSGraph.Chart.8">
                  <p:embed followColorScheme="full"/>
                </p:oleObj>
              </mc:Choice>
              <mc:Fallback>
                <p:oleObj name="Chart" r:id="rId4" imgW="8343822" imgH="4381639" progId="MSGraph.Chart.8">
                  <p:embed followColorScheme="full"/>
                  <p:pic>
                    <p:nvPicPr>
                      <p:cNvPr id="0" name=""/>
                      <p:cNvPicPr>
                        <a:picLocks noChangeAspect="1" noChangeArrowheads="1"/>
                      </p:cNvPicPr>
                      <p:nvPr/>
                    </p:nvPicPr>
                    <p:blipFill>
                      <a:blip r:embed="rId5"/>
                      <a:srcRect/>
                      <a:stretch>
                        <a:fillRect/>
                      </a:stretch>
                    </p:blipFill>
                    <p:spPr bwMode="gray">
                      <a:xfrm>
                        <a:off x="506468" y="1360611"/>
                        <a:ext cx="7896225" cy="4428582"/>
                      </a:xfrm>
                      <a:prstGeom prst="rect">
                        <a:avLst/>
                      </a:prstGeom>
                      <a:noFill/>
                      <a:ln>
                        <a:noFill/>
                      </a:ln>
                      <a:extLst/>
                    </p:spPr>
                  </p:pic>
                </p:oleObj>
              </mc:Fallback>
            </mc:AlternateContent>
          </a:graphicData>
        </a:graphic>
      </p:graphicFrame>
      <p:sp>
        <p:nvSpPr>
          <p:cNvPr id="13" name="Rectangle 6"/>
          <p:cNvSpPr>
            <a:spLocks noChangeArrowheads="1"/>
          </p:cNvSpPr>
          <p:nvPr/>
        </p:nvSpPr>
        <p:spPr bwMode="black">
          <a:xfrm>
            <a:off x="7463708" y="1087797"/>
            <a:ext cx="1585042" cy="886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20000"/>
              </a:spcBef>
              <a:buClrTx/>
              <a:buNone/>
            </a:pPr>
            <a:r>
              <a:rPr lang="en-US" altLang="en-US" sz="1600" b="1" dirty="0">
                <a:solidFill>
                  <a:schemeClr val="accent2"/>
                </a:solidFill>
              </a:rPr>
              <a:t>Overall Collision Claims Per 100 Insured Vehicles</a:t>
            </a:r>
          </a:p>
        </p:txBody>
      </p:sp>
      <p:sp>
        <p:nvSpPr>
          <p:cNvPr id="16" name="Rectangle 4"/>
          <p:cNvSpPr>
            <a:spLocks noChangeArrowheads="1"/>
          </p:cNvSpPr>
          <p:nvPr/>
        </p:nvSpPr>
        <p:spPr bwMode="blackWhite">
          <a:xfrm>
            <a:off x="499602" y="5674963"/>
            <a:ext cx="8382000" cy="5913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800" b="1" dirty="0">
                <a:solidFill>
                  <a:schemeClr val="bg1"/>
                </a:solidFill>
                <a:cs typeface="Arial" panose="020B0604020202020204" pitchFamily="34" charset="0"/>
              </a:rPr>
              <a:t>When people are out of work, they drive less. When they get jobs,</a:t>
            </a:r>
            <a:br>
              <a:rPr lang="en-US" altLang="en-US" sz="1800" b="1" dirty="0">
                <a:solidFill>
                  <a:schemeClr val="bg1"/>
                </a:solidFill>
                <a:cs typeface="Arial" panose="020B0604020202020204" pitchFamily="34" charset="0"/>
              </a:rPr>
            </a:br>
            <a:r>
              <a:rPr lang="en-US" altLang="en-US" sz="1800" b="1" dirty="0">
                <a:solidFill>
                  <a:schemeClr val="bg1"/>
                </a:solidFill>
                <a:cs typeface="Arial" panose="020B0604020202020204" pitchFamily="34" charset="0"/>
              </a:rPr>
              <a:t>they drive to work, helping drive claim frequency higher.</a:t>
            </a:r>
          </a:p>
        </p:txBody>
      </p:sp>
      <p:sp>
        <p:nvSpPr>
          <p:cNvPr id="11" name="Rectangle 7"/>
          <p:cNvSpPr>
            <a:spLocks noChangeArrowheads="1"/>
          </p:cNvSpPr>
          <p:nvPr/>
        </p:nvSpPr>
        <p:spPr bwMode="grayWhite">
          <a:xfrm>
            <a:off x="2359746" y="2202425"/>
            <a:ext cx="1022555" cy="3472534"/>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2" name="TextBox 1"/>
          <p:cNvSpPr txBox="1"/>
          <p:nvPr/>
        </p:nvSpPr>
        <p:spPr>
          <a:xfrm>
            <a:off x="2340077" y="2202429"/>
            <a:ext cx="1061884" cy="307777"/>
          </a:xfrm>
          <a:prstGeom prst="rect">
            <a:avLst/>
          </a:prstGeom>
          <a:noFill/>
        </p:spPr>
        <p:txBody>
          <a:bodyPr wrap="square" rtlCol="0">
            <a:spAutoFit/>
          </a:bodyPr>
          <a:lstStyle/>
          <a:p>
            <a:r>
              <a:rPr lang="en-US" sz="1400" dirty="0"/>
              <a:t>Recession</a:t>
            </a:r>
          </a:p>
        </p:txBody>
      </p:sp>
    </p:spTree>
    <p:extLst>
      <p:ext uri="{BB962C8B-B14F-4D97-AF65-F5344CB8AC3E}">
        <p14:creationId xmlns:p14="http://schemas.microsoft.com/office/powerpoint/2010/main" val="318337966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barn(in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46146" name="Object 2"/>
          <p:cNvGraphicFramePr>
            <a:graphicFrameLocks noChangeAspect="1"/>
          </p:cNvGraphicFramePr>
          <p:nvPr>
            <p:extLst/>
          </p:nvPr>
        </p:nvGraphicFramePr>
        <p:xfrm>
          <a:off x="4" y="1236663"/>
          <a:ext cx="8880475" cy="5891212"/>
        </p:xfrm>
        <a:graphic>
          <a:graphicData uri="http://schemas.openxmlformats.org/presentationml/2006/ole">
            <mc:AlternateContent xmlns:mc="http://schemas.openxmlformats.org/markup-compatibility/2006">
              <mc:Choice xmlns:v="urn:schemas-microsoft-com:vml" Requires="v">
                <p:oleObj spid="_x0000_s28627984" name="Chart" r:id="rId4" imgW="8286815" imgH="5543758" progId="MSGraph.Chart.8">
                  <p:embed followColorScheme="full"/>
                </p:oleObj>
              </mc:Choice>
              <mc:Fallback>
                <p:oleObj name="Chart" r:id="rId4" imgW="8286815" imgH="5543758" progId="MSGraph.Chart.8">
                  <p:embed followColorScheme="full"/>
                  <p:pic>
                    <p:nvPicPr>
                      <p:cNvPr id="7046146" name="Object 2"/>
                      <p:cNvPicPr>
                        <a:picLocks noChangeAspect="1" noChangeArrowheads="1"/>
                      </p:cNvPicPr>
                      <p:nvPr/>
                    </p:nvPicPr>
                    <p:blipFill>
                      <a:blip r:embed="rId5"/>
                      <a:srcRect/>
                      <a:stretch>
                        <a:fillRect/>
                      </a:stretch>
                    </p:blipFill>
                    <p:spPr bwMode="auto">
                      <a:xfrm>
                        <a:off x="4" y="1236663"/>
                        <a:ext cx="8880475" cy="5891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88" name="Rectangle 5"/>
          <p:cNvSpPr>
            <a:spLocks noChangeArrowheads="1"/>
          </p:cNvSpPr>
          <p:nvPr/>
        </p:nvSpPr>
        <p:spPr bwMode="auto">
          <a:xfrm>
            <a:off x="798032" y="1627446"/>
            <a:ext cx="2453171" cy="4400090"/>
          </a:xfrm>
          <a:prstGeom prst="rect">
            <a:avLst/>
          </a:prstGeom>
          <a:solidFill>
            <a:srgbClr val="99CCFF">
              <a:alpha val="49019"/>
            </a:srgbClr>
          </a:solidFill>
          <a:ln w="9525">
            <a:solidFill>
              <a:srgbClr val="C00000"/>
            </a:solidFill>
            <a:miter lim="800000"/>
            <a:headEnd/>
            <a:tailEnd/>
          </a:ln>
        </p:spPr>
        <p:txBody>
          <a:bodyPr wrap="none" lIns="92075" tIns="46038" rIns="92075" bIns="46038" anchor="ctr"/>
          <a:lstStyle/>
          <a:p>
            <a:endParaRPr lang="en-US"/>
          </a:p>
        </p:txBody>
      </p:sp>
      <p:sp>
        <p:nvSpPr>
          <p:cNvPr id="16389" name="Rectangle 6"/>
          <p:cNvSpPr>
            <a:spLocks noChangeArrowheads="1"/>
          </p:cNvSpPr>
          <p:nvPr/>
        </p:nvSpPr>
        <p:spPr bwMode="auto">
          <a:xfrm>
            <a:off x="2362200" y="5715000"/>
            <a:ext cx="685800" cy="152400"/>
          </a:xfrm>
          <a:prstGeom prst="rect">
            <a:avLst/>
          </a:prstGeom>
          <a:noFill/>
          <a:ln w="9525">
            <a:noFill/>
            <a:miter lim="800000"/>
            <a:headEnd/>
            <a:tailEnd/>
          </a:ln>
        </p:spPr>
        <p:txBody>
          <a:bodyPr wrap="none" lIns="92075" tIns="46038" rIns="92075" bIns="46038" anchor="ctr"/>
          <a:lstStyle/>
          <a:p>
            <a:endParaRPr lang="en-US"/>
          </a:p>
        </p:txBody>
      </p:sp>
      <p:sp>
        <p:nvSpPr>
          <p:cNvPr id="16391" name="Rectangle 8"/>
          <p:cNvSpPr>
            <a:spLocks noChangeArrowheads="1"/>
          </p:cNvSpPr>
          <p:nvPr/>
        </p:nvSpPr>
        <p:spPr bwMode="auto">
          <a:xfrm>
            <a:off x="3244608" y="1650965"/>
            <a:ext cx="2648192" cy="4376575"/>
          </a:xfrm>
          <a:prstGeom prst="rect">
            <a:avLst/>
          </a:prstGeom>
          <a:solidFill>
            <a:srgbClr val="FF3300">
              <a:alpha val="49019"/>
            </a:srgbClr>
          </a:solidFill>
          <a:ln w="9525">
            <a:noFill/>
            <a:miter lim="800000"/>
            <a:headEnd/>
            <a:tailEnd/>
          </a:ln>
        </p:spPr>
        <p:txBody>
          <a:bodyPr wrap="none" lIns="92075" tIns="46038" rIns="92075" bIns="46038" anchor="ctr"/>
          <a:lstStyle/>
          <a:p>
            <a:endParaRPr lang="en-US"/>
          </a:p>
        </p:txBody>
      </p:sp>
      <p:sp>
        <p:nvSpPr>
          <p:cNvPr id="16400" name="Text Box 17"/>
          <p:cNvSpPr txBox="1">
            <a:spLocks noChangeArrowheads="1"/>
          </p:cNvSpPr>
          <p:nvPr/>
        </p:nvSpPr>
        <p:spPr bwMode="auto">
          <a:xfrm>
            <a:off x="1382600" y="1724329"/>
            <a:ext cx="1293813" cy="739306"/>
          </a:xfrm>
          <a:prstGeom prst="rect">
            <a:avLst/>
          </a:prstGeom>
          <a:solidFill>
            <a:srgbClr val="00B0F0"/>
          </a:solidFill>
          <a:ln w="57150">
            <a:solidFill>
              <a:srgbClr val="C00000"/>
            </a:solidFill>
            <a:miter lim="800000"/>
            <a:headEnd/>
            <a:tailEnd/>
          </a:ln>
        </p:spPr>
        <p:txBody>
          <a:bodyPr lIns="92075" tIns="46038" rIns="92075" bIns="46038">
            <a:spAutoFit/>
          </a:bodyPr>
          <a:lstStyle/>
          <a:p>
            <a:pPr marL="342900" indent="-342900" algn="ctr">
              <a:buClr>
                <a:schemeClr val="tx1"/>
              </a:buClr>
            </a:pPr>
            <a:r>
              <a:rPr lang="en-US" sz="1400" b="1" u="sng" dirty="0"/>
              <a:t>1950 - 1970</a:t>
            </a:r>
          </a:p>
          <a:p>
            <a:pPr marL="342900" indent="-342900" algn="ctr">
              <a:buClr>
                <a:schemeClr val="tx1"/>
              </a:buClr>
            </a:pPr>
            <a:r>
              <a:rPr lang="en-US" sz="1400" b="1" dirty="0"/>
              <a:t>Low</a:t>
            </a:r>
          </a:p>
          <a:p>
            <a:pPr marL="342900" indent="-342900" algn="ctr">
              <a:buClr>
                <a:schemeClr val="tx1"/>
              </a:buClr>
            </a:pPr>
            <a:r>
              <a:rPr lang="en-US" sz="1400" b="1" dirty="0"/>
              <a:t>Volatility</a:t>
            </a:r>
          </a:p>
        </p:txBody>
      </p:sp>
      <p:sp>
        <p:nvSpPr>
          <p:cNvPr id="24" name="Rectangle 2"/>
          <p:cNvSpPr txBox="1">
            <a:spLocks noChangeArrowheads="1"/>
          </p:cNvSpPr>
          <p:nvPr/>
        </p:nvSpPr>
        <p:spPr>
          <a:xfrm>
            <a:off x="9873" y="4"/>
            <a:ext cx="7805778" cy="860425"/>
          </a:xfrm>
          <a:prstGeom prst="rect">
            <a:avLst/>
          </a:prstGeom>
        </p:spPr>
        <p:txBody>
          <a:bodyPr/>
          <a:lstStyle/>
          <a:p>
            <a:pPr defTabSz="114300" eaLnBrk="0" hangingPunct="0">
              <a:lnSpc>
                <a:spcPct val="90000"/>
              </a:lnSpc>
              <a:defRPr/>
            </a:pPr>
            <a:r>
              <a:rPr lang="en-US" sz="2400" b="1" kern="0" dirty="0">
                <a:solidFill>
                  <a:srgbClr val="225A7A"/>
                </a:solidFill>
                <a:ea typeface="+mj-ea"/>
                <a:cs typeface="+mj-cs"/>
              </a:rPr>
              <a:t>P/C I</a:t>
            </a:r>
            <a:r>
              <a:rPr lang="en-US" sz="2400" b="1" kern="0" dirty="0" err="1">
                <a:solidFill>
                  <a:srgbClr val="225A7A"/>
                </a:solidFill>
                <a:ea typeface="+mj-ea"/>
                <a:cs typeface="+mj-cs"/>
              </a:rPr>
              <a:t>nsurance</a:t>
            </a:r>
            <a:r>
              <a:rPr lang="en-US" sz="2400" b="1" kern="0" dirty="0">
                <a:solidFill>
                  <a:srgbClr val="225A7A"/>
                </a:solidFill>
                <a:ea typeface="+mj-ea"/>
                <a:cs typeface="+mj-cs"/>
              </a:rPr>
              <a:t> Industry ROE: Magnitude of Cyclicality, Volatility Changes Over Time, 1950-2015</a:t>
            </a:r>
          </a:p>
        </p:txBody>
      </p:sp>
      <p:sp>
        <p:nvSpPr>
          <p:cNvPr id="26" name="Rectangle 14"/>
          <p:cNvSpPr>
            <a:spLocks noChangeArrowheads="1"/>
          </p:cNvSpPr>
          <p:nvPr/>
        </p:nvSpPr>
        <p:spPr bwMode="auto">
          <a:xfrm>
            <a:off x="7854008" y="1650965"/>
            <a:ext cx="842952" cy="4376575"/>
          </a:xfrm>
          <a:prstGeom prst="rect">
            <a:avLst/>
          </a:prstGeom>
          <a:solidFill>
            <a:srgbClr val="92D050">
              <a:alpha val="49019"/>
            </a:srgbClr>
          </a:solidFill>
          <a:ln w="9525">
            <a:noFill/>
            <a:miter lim="800000"/>
            <a:headEnd/>
            <a:tailEnd/>
          </a:ln>
        </p:spPr>
        <p:txBody>
          <a:bodyPr wrap="none" lIns="92075" tIns="46038" rIns="92075" bIns="46038" anchor="ctr"/>
          <a:lstStyle/>
          <a:p>
            <a:endParaRPr lang="en-US"/>
          </a:p>
        </p:txBody>
      </p:sp>
      <p:sp>
        <p:nvSpPr>
          <p:cNvPr id="29" name="Rectangle 4"/>
          <p:cNvSpPr>
            <a:spLocks noChangeArrowheads="1"/>
          </p:cNvSpPr>
          <p:nvPr/>
        </p:nvSpPr>
        <p:spPr bwMode="auto">
          <a:xfrm>
            <a:off x="9873" y="6437792"/>
            <a:ext cx="8428652" cy="400752"/>
          </a:xfrm>
          <a:prstGeom prst="rect">
            <a:avLst/>
          </a:prstGeom>
          <a:noFill/>
          <a:ln w="9525">
            <a:noFill/>
            <a:miter lim="800000"/>
            <a:headEnd/>
            <a:tailEnd/>
          </a:ln>
        </p:spPr>
        <p:txBody>
          <a:bodyPr wrap="square" lIns="92075" tIns="46038" rIns="92075" bIns="46038">
            <a:spAutoFit/>
          </a:bodyPr>
          <a:lstStyle/>
          <a:p>
            <a:pPr>
              <a:spcBef>
                <a:spcPct val="0"/>
              </a:spcBef>
              <a:buClrTx/>
              <a:buFontTx/>
              <a:buNone/>
            </a:pPr>
            <a:r>
              <a:rPr lang="en-US" sz="1000" dirty="0"/>
              <a:t>.</a:t>
            </a:r>
          </a:p>
          <a:p>
            <a:pPr>
              <a:spcBef>
                <a:spcPct val="0"/>
              </a:spcBef>
              <a:buClrTx/>
              <a:buFontTx/>
              <a:buNone/>
            </a:pPr>
            <a:r>
              <a:rPr lang="en-US" sz="1000" dirty="0"/>
              <a:t>  Source: Insurance Information Institute</a:t>
            </a:r>
          </a:p>
        </p:txBody>
      </p:sp>
      <p:sp>
        <p:nvSpPr>
          <p:cNvPr id="30" name="Text Box 17"/>
          <p:cNvSpPr txBox="1">
            <a:spLocks noChangeArrowheads="1"/>
          </p:cNvSpPr>
          <p:nvPr/>
        </p:nvSpPr>
        <p:spPr bwMode="auto">
          <a:xfrm>
            <a:off x="4125800" y="1714169"/>
            <a:ext cx="1293813" cy="739306"/>
          </a:xfrm>
          <a:prstGeom prst="rect">
            <a:avLst/>
          </a:prstGeom>
          <a:solidFill>
            <a:srgbClr val="00B0F0"/>
          </a:solidFill>
          <a:ln w="57150">
            <a:solidFill>
              <a:srgbClr val="C00000"/>
            </a:solidFill>
            <a:miter lim="800000"/>
            <a:headEnd/>
            <a:tailEnd/>
          </a:ln>
        </p:spPr>
        <p:txBody>
          <a:bodyPr lIns="92075" tIns="46038" rIns="92075" bIns="46038">
            <a:spAutoFit/>
          </a:bodyPr>
          <a:lstStyle/>
          <a:p>
            <a:pPr marL="342900" indent="-342900" algn="ctr">
              <a:buClr>
                <a:schemeClr val="tx1"/>
              </a:buClr>
            </a:pPr>
            <a:r>
              <a:rPr lang="en-US" sz="1400" b="1" u="sng" dirty="0"/>
              <a:t>1971 - 1992</a:t>
            </a:r>
          </a:p>
          <a:p>
            <a:pPr marL="342900" indent="-342900" algn="ctr">
              <a:buClr>
                <a:schemeClr val="tx1"/>
              </a:buClr>
            </a:pPr>
            <a:r>
              <a:rPr lang="en-US" sz="1400" b="1" dirty="0"/>
              <a:t>Extreme</a:t>
            </a:r>
          </a:p>
          <a:p>
            <a:pPr marL="342900" indent="-342900" algn="ctr">
              <a:buClr>
                <a:schemeClr val="tx1"/>
              </a:buClr>
            </a:pPr>
            <a:r>
              <a:rPr lang="en-US" sz="1400" b="1" dirty="0"/>
              <a:t>Volatility</a:t>
            </a:r>
          </a:p>
        </p:txBody>
      </p:sp>
      <p:sp>
        <p:nvSpPr>
          <p:cNvPr id="31" name="Rectangle 14"/>
          <p:cNvSpPr>
            <a:spLocks noChangeArrowheads="1"/>
          </p:cNvSpPr>
          <p:nvPr/>
        </p:nvSpPr>
        <p:spPr bwMode="auto">
          <a:xfrm>
            <a:off x="5892800" y="1621330"/>
            <a:ext cx="1961208" cy="4406206"/>
          </a:xfrm>
          <a:prstGeom prst="rect">
            <a:avLst/>
          </a:prstGeom>
          <a:solidFill>
            <a:schemeClr val="tx2">
              <a:lumMod val="40000"/>
              <a:lumOff val="60000"/>
              <a:alpha val="49019"/>
            </a:schemeClr>
          </a:solidFill>
          <a:ln w="9525">
            <a:noFill/>
            <a:miter lim="800000"/>
            <a:headEnd/>
            <a:tailEnd/>
          </a:ln>
        </p:spPr>
        <p:txBody>
          <a:bodyPr wrap="none" lIns="92075" tIns="46038" rIns="92075" bIns="46038" anchor="ctr"/>
          <a:lstStyle/>
          <a:p>
            <a:endParaRPr lang="en-US"/>
          </a:p>
        </p:txBody>
      </p:sp>
      <p:sp>
        <p:nvSpPr>
          <p:cNvPr id="32" name="Text Box 17"/>
          <p:cNvSpPr txBox="1">
            <a:spLocks noChangeArrowheads="1"/>
          </p:cNvSpPr>
          <p:nvPr/>
        </p:nvSpPr>
        <p:spPr bwMode="auto">
          <a:xfrm>
            <a:off x="6259400" y="1724329"/>
            <a:ext cx="1293813" cy="739306"/>
          </a:xfrm>
          <a:prstGeom prst="rect">
            <a:avLst/>
          </a:prstGeom>
          <a:solidFill>
            <a:srgbClr val="00B0F0"/>
          </a:solidFill>
          <a:ln w="57150">
            <a:solidFill>
              <a:srgbClr val="C00000"/>
            </a:solidFill>
            <a:miter lim="800000"/>
            <a:headEnd/>
            <a:tailEnd/>
          </a:ln>
        </p:spPr>
        <p:txBody>
          <a:bodyPr lIns="92075" tIns="46038" rIns="92075" bIns="46038">
            <a:spAutoFit/>
          </a:bodyPr>
          <a:lstStyle/>
          <a:p>
            <a:pPr marL="342900" indent="-342900" algn="ctr">
              <a:buClr>
                <a:schemeClr val="tx1"/>
              </a:buClr>
            </a:pPr>
            <a:r>
              <a:rPr lang="en-US" sz="1400" b="1" u="sng" dirty="0"/>
              <a:t>1993 - 2008</a:t>
            </a:r>
          </a:p>
          <a:p>
            <a:pPr marL="342900" indent="-342900" algn="ctr">
              <a:buClr>
                <a:schemeClr val="tx1"/>
              </a:buClr>
            </a:pPr>
            <a:r>
              <a:rPr lang="en-US" sz="1400" b="1" dirty="0"/>
              <a:t>Moderate</a:t>
            </a:r>
          </a:p>
          <a:p>
            <a:pPr marL="342900" indent="-342900" algn="ctr">
              <a:buClr>
                <a:schemeClr val="tx1"/>
              </a:buClr>
            </a:pPr>
            <a:r>
              <a:rPr lang="en-US" sz="1400" b="1" dirty="0"/>
              <a:t>Volatility</a:t>
            </a:r>
          </a:p>
        </p:txBody>
      </p:sp>
      <p:sp>
        <p:nvSpPr>
          <p:cNvPr id="33" name="Text Box 17"/>
          <p:cNvSpPr txBox="1">
            <a:spLocks noChangeArrowheads="1"/>
          </p:cNvSpPr>
          <p:nvPr/>
        </p:nvSpPr>
        <p:spPr bwMode="auto">
          <a:xfrm>
            <a:off x="7701284" y="1700062"/>
            <a:ext cx="1423395" cy="739306"/>
          </a:xfrm>
          <a:prstGeom prst="rect">
            <a:avLst/>
          </a:prstGeom>
          <a:solidFill>
            <a:srgbClr val="00B0F0"/>
          </a:solidFill>
          <a:ln w="57150">
            <a:solidFill>
              <a:srgbClr val="C00000"/>
            </a:solidFill>
            <a:miter lim="800000"/>
            <a:headEnd/>
            <a:tailEnd/>
          </a:ln>
        </p:spPr>
        <p:txBody>
          <a:bodyPr wrap="square" lIns="92075" tIns="46038" rIns="92075" bIns="46038">
            <a:spAutoFit/>
          </a:bodyPr>
          <a:lstStyle/>
          <a:p>
            <a:pPr marL="342900" indent="-342900" algn="ctr">
              <a:buClr>
                <a:schemeClr val="tx1"/>
              </a:buClr>
            </a:pPr>
            <a:r>
              <a:rPr lang="en-US" sz="1400" b="1" u="sng" dirty="0"/>
              <a:t>2009 - Present</a:t>
            </a:r>
          </a:p>
          <a:p>
            <a:pPr marL="342900" indent="-342900" algn="ctr">
              <a:buClr>
                <a:schemeClr val="tx1"/>
              </a:buClr>
            </a:pPr>
            <a:r>
              <a:rPr lang="en-US" sz="1400" b="1" dirty="0"/>
              <a:t>Modest</a:t>
            </a:r>
          </a:p>
          <a:p>
            <a:pPr marL="342900" indent="-342900" algn="ctr">
              <a:buClr>
                <a:schemeClr val="tx1"/>
              </a:buClr>
            </a:pPr>
            <a:r>
              <a:rPr lang="en-US" sz="1400" b="1" dirty="0"/>
              <a:t>Volatility</a:t>
            </a:r>
          </a:p>
        </p:txBody>
      </p:sp>
    </p:spTree>
    <p:extLst>
      <p:ext uri="{BB962C8B-B14F-4D97-AF65-F5344CB8AC3E}">
        <p14:creationId xmlns:p14="http://schemas.microsoft.com/office/powerpoint/2010/main" val="10997950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046146"/>
                                        </p:tgtEl>
                                        <p:attrNameLst>
                                          <p:attrName>style.visibility</p:attrName>
                                        </p:attrNameLst>
                                      </p:cBhvr>
                                      <p:to>
                                        <p:strVal val="visible"/>
                                      </p:to>
                                    </p:set>
                                    <p:animEffect transition="in" filter="wipe(left)">
                                      <p:cBhvr>
                                        <p:cTn id="7" dur="500"/>
                                        <p:tgtEl>
                                          <p:spTgt spid="704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046146" grpId="0" bld="series" animBg="0"/>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142879" y="117475"/>
            <a:ext cx="7769225" cy="762000"/>
          </a:xfrm>
        </p:spPr>
        <p:txBody>
          <a:bodyPr/>
          <a:lstStyle/>
          <a:p>
            <a:pPr>
              <a:lnSpc>
                <a:spcPct val="75000"/>
              </a:lnSpc>
            </a:pPr>
            <a:r>
              <a:rPr lang="en-US" altLang="en-US" dirty="0">
                <a:latin typeface="Arial" panose="020B0604020202020204" pitchFamily="34" charset="0"/>
              </a:rPr>
              <a:t>Change in Auto Fatalities by State: Especially Severe in Georgia</a:t>
            </a:r>
          </a:p>
        </p:txBody>
      </p:sp>
      <p:graphicFrame>
        <p:nvGraphicFramePr>
          <p:cNvPr id="68611" name="Object 3"/>
          <p:cNvGraphicFramePr>
            <a:graphicFrameLocks noGrp="1" noChangeAspect="1"/>
          </p:cNvGraphicFramePr>
          <p:nvPr>
            <p:ph type="chart" idx="1"/>
            <p:extLst/>
          </p:nvPr>
        </p:nvGraphicFramePr>
        <p:xfrm>
          <a:off x="142879" y="1804198"/>
          <a:ext cx="8639175" cy="4613275"/>
        </p:xfrm>
        <a:graphic>
          <a:graphicData uri="http://schemas.openxmlformats.org/presentationml/2006/ole">
            <mc:AlternateContent xmlns:mc="http://schemas.openxmlformats.org/markup-compatibility/2006">
              <mc:Choice xmlns:v="urn:schemas-microsoft-com:vml" Requires="v">
                <p:oleObj spid="_x0000_s28590183" name="Chart" r:id="rId4" imgW="8829838" imgH="4714979" progId="MSGraph.Chart.8">
                  <p:embed followColorScheme="full"/>
                </p:oleObj>
              </mc:Choice>
              <mc:Fallback>
                <p:oleObj name="Chart" r:id="rId4" imgW="8829838" imgH="4714979" progId="MSGraph.Chart.8">
                  <p:embed followColorScheme="full"/>
                  <p:pic>
                    <p:nvPicPr>
                      <p:cNvPr id="0" name=""/>
                      <p:cNvPicPr>
                        <a:picLocks noChangeAspect="1" noChangeArrowheads="1"/>
                      </p:cNvPicPr>
                      <p:nvPr/>
                    </p:nvPicPr>
                    <p:blipFill>
                      <a:blip r:embed="rId5"/>
                      <a:srcRect/>
                      <a:stretch>
                        <a:fillRect/>
                      </a:stretch>
                    </p:blipFill>
                    <p:spPr bwMode="auto">
                      <a:xfrm>
                        <a:off x="142879" y="1804198"/>
                        <a:ext cx="8639175" cy="46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8612" name="Rectangle 4"/>
          <p:cNvSpPr>
            <a:spLocks noChangeArrowheads="1"/>
          </p:cNvSpPr>
          <p:nvPr/>
        </p:nvSpPr>
        <p:spPr bwMode="auto">
          <a:xfrm>
            <a:off x="609600" y="6281738"/>
            <a:ext cx="3810000"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1100"/>
              <a:t>SOURCE: Estimates from National Safety Council.</a:t>
            </a:r>
          </a:p>
        </p:txBody>
      </p:sp>
      <p:sp>
        <p:nvSpPr>
          <p:cNvPr id="68613" name="Text Box 5"/>
          <p:cNvSpPr txBox="1">
            <a:spLocks noChangeArrowheads="1"/>
          </p:cNvSpPr>
          <p:nvPr/>
        </p:nvSpPr>
        <p:spPr bwMode="auto">
          <a:xfrm>
            <a:off x="609600" y="1447804"/>
            <a:ext cx="784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100000"/>
              </a:lnSpc>
              <a:spcBef>
                <a:spcPct val="50000"/>
              </a:spcBef>
              <a:buClrTx/>
              <a:buFontTx/>
              <a:buNone/>
            </a:pPr>
            <a:r>
              <a:rPr lang="en-US" altLang="en-US" sz="1800" b="1"/>
              <a:t>2015 vs. 2014</a:t>
            </a:r>
          </a:p>
        </p:txBody>
      </p:sp>
      <p:sp>
        <p:nvSpPr>
          <p:cNvPr id="6" name="AutoShape 6"/>
          <p:cNvSpPr>
            <a:spLocks noChangeArrowheads="1"/>
          </p:cNvSpPr>
          <p:nvPr/>
        </p:nvSpPr>
        <p:spPr bwMode="blackWhite">
          <a:xfrm>
            <a:off x="4195446" y="4322068"/>
            <a:ext cx="1866900" cy="1069975"/>
          </a:xfrm>
          <a:prstGeom prst="wedgeRectCallout">
            <a:avLst>
              <a:gd name="adj1" fmla="val -74098"/>
              <a:gd name="adj2" fmla="val -64115"/>
            </a:avLst>
          </a:prstGeom>
          <a:solidFill>
            <a:srgbClr val="C00000"/>
          </a:soli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dirty="0">
                <a:solidFill>
                  <a:schemeClr val="bg1"/>
                </a:solidFill>
              </a:rPr>
              <a:t>Fatalities in Southeast Rising Faster Than USA as a Whole</a:t>
            </a:r>
          </a:p>
        </p:txBody>
      </p:sp>
      <p:sp>
        <p:nvSpPr>
          <p:cNvPr id="7" name="AutoShape 26"/>
          <p:cNvSpPr>
            <a:spLocks noChangeArrowheads="1"/>
          </p:cNvSpPr>
          <p:nvPr/>
        </p:nvSpPr>
        <p:spPr bwMode="blackWhite">
          <a:xfrm>
            <a:off x="6062346" y="1094775"/>
            <a:ext cx="2719704" cy="1130269"/>
          </a:xfrm>
          <a:prstGeom prst="wedgeRectCallout">
            <a:avLst>
              <a:gd name="adj1" fmla="val -63751"/>
              <a:gd name="adj2" fmla="val 5864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GA’s auto fatality rate has increased at a pace nearly 3 times that of the US overall and far in excess of any other state in the region</a:t>
            </a:r>
          </a:p>
        </p:txBody>
      </p:sp>
    </p:spTree>
    <p:extLst>
      <p:ext uri="{BB962C8B-B14F-4D97-AF65-F5344CB8AC3E}">
        <p14:creationId xmlns:p14="http://schemas.microsoft.com/office/powerpoint/2010/main" val="3935033112"/>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up)">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P spid="7" grpId="0" animBg="1"/>
    </p:bld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Rectangle 3"/>
          <p:cNvSpPr>
            <a:spLocks noChangeArrowheads="1"/>
          </p:cNvSpPr>
          <p:nvPr/>
        </p:nvSpPr>
        <p:spPr bwMode="auto">
          <a:xfrm>
            <a:off x="0" y="6556379"/>
            <a:ext cx="9144000" cy="301625"/>
          </a:xfrm>
          <a:prstGeom prst="rect">
            <a:avLst/>
          </a:prstGeom>
          <a:solidFill>
            <a:srgbClr val="225A7A"/>
          </a:solidFill>
          <a:ln w="9525">
            <a:noFill/>
            <a:miter lim="800000"/>
            <a:headEnd/>
            <a:tailEnd/>
          </a:ln>
        </p:spPr>
        <p:txBody>
          <a:bodyPr wrap="none" anchor="ctr"/>
          <a:lstStyle/>
          <a:p>
            <a:endParaRPr lang="en-US"/>
          </a:p>
        </p:txBody>
      </p:sp>
      <p:sp>
        <p:nvSpPr>
          <p:cNvPr id="109571" name="Rectangle 4"/>
          <p:cNvSpPr>
            <a:spLocks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EE8ADF7-1D45-4667-8BCC-12A86472BB90}" type="slidenum">
              <a:rPr lang="en-US" sz="900">
                <a:solidFill>
                  <a:schemeClr val="bg1"/>
                </a:solidFill>
              </a:rPr>
              <a:pPr algn="r" eaLnBrk="0" hangingPunct="0">
                <a:lnSpc>
                  <a:spcPct val="85000"/>
                </a:lnSpc>
                <a:spcBef>
                  <a:spcPct val="20000"/>
                </a:spcBef>
              </a:pPr>
              <a:t>61</a:t>
            </a:fld>
            <a:endParaRPr lang="en-US" sz="900">
              <a:solidFill>
                <a:schemeClr val="bg1"/>
              </a:solidFill>
            </a:endParaRPr>
          </a:p>
        </p:txBody>
      </p:sp>
      <p:pic>
        <p:nvPicPr>
          <p:cNvPr id="109572" name="Picture 5"/>
          <p:cNvPicPr>
            <a:picLocks noChangeAspect="1" noChangeArrowheads="1"/>
          </p:cNvPicPr>
          <p:nvPr/>
        </p:nvPicPr>
        <p:blipFill>
          <a:blip r:embed="rId3" cstate="print"/>
          <a:srcRect/>
          <a:stretch>
            <a:fillRect/>
          </a:stretch>
        </p:blipFill>
        <p:spPr bwMode="auto">
          <a:xfrm>
            <a:off x="3051179"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42"/>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a:solidFill>
                  <a:schemeClr val="bg1"/>
                </a:solidFill>
              </a:rPr>
              <a:t>Personal Lines                Growth Drivers</a:t>
            </a:r>
          </a:p>
        </p:txBody>
      </p:sp>
      <p:sp>
        <p:nvSpPr>
          <p:cNvPr id="2152456" name="Rectangle 8"/>
          <p:cNvSpPr>
            <a:spLocks noChangeArrowheads="1"/>
          </p:cNvSpPr>
          <p:nvPr/>
        </p:nvSpPr>
        <p:spPr bwMode="auto">
          <a:xfrm>
            <a:off x="802644" y="4183787"/>
            <a:ext cx="7020559" cy="1754326"/>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pPr>
            <a:r>
              <a:rPr lang="en-US" sz="4000" b="1" dirty="0">
                <a:solidFill>
                  <a:srgbClr val="225A7A"/>
                </a:solidFill>
              </a:rPr>
              <a:t>Rate and Exposure are Both Presently Important Growth Drivers</a:t>
            </a:r>
          </a:p>
        </p:txBody>
      </p:sp>
    </p:spTree>
    <p:extLst>
      <p:ext uri="{BB962C8B-B14F-4D97-AF65-F5344CB8AC3E}">
        <p14:creationId xmlns:p14="http://schemas.microsoft.com/office/powerpoint/2010/main" val="371602545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7725"/>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62</a:t>
            </a:fld>
            <a:endParaRPr lang="en-US" sz="900"/>
          </a:p>
        </p:txBody>
      </p:sp>
      <p:sp>
        <p:nvSpPr>
          <p:cNvPr id="11270" name="Rectangle 7"/>
          <p:cNvSpPr>
            <a:spLocks noGrp="1" noChangeArrowheads="1"/>
          </p:cNvSpPr>
          <p:nvPr>
            <p:ph type="title" idx="4294967295"/>
          </p:nvPr>
        </p:nvSpPr>
        <p:spPr>
          <a:xfrm>
            <a:off x="450854" y="161929"/>
            <a:ext cx="7400925" cy="860425"/>
          </a:xfrm>
        </p:spPr>
        <p:txBody>
          <a:bodyPr/>
          <a:lstStyle/>
          <a:p>
            <a:r>
              <a:rPr lang="en-US" dirty="0"/>
              <a:t>Monthly Change in Auto Insurance Prices, 1991–2016*</a:t>
            </a:r>
          </a:p>
        </p:txBody>
      </p:sp>
      <p:sp>
        <p:nvSpPr>
          <p:cNvPr id="11271" name="Text Box 5"/>
          <p:cNvSpPr txBox="1">
            <a:spLocks noChangeArrowheads="1"/>
          </p:cNvSpPr>
          <p:nvPr/>
        </p:nvSpPr>
        <p:spPr bwMode="auto">
          <a:xfrm>
            <a:off x="0" y="6207129"/>
            <a:ext cx="8724900" cy="6508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*Percentage change from same month in prior year; through July 2016; seasonally adjusted</a:t>
            </a:r>
          </a:p>
          <a:p>
            <a:pPr eaLnBrk="0" hangingPunct="0">
              <a:lnSpc>
                <a:spcPct val="85000"/>
              </a:lnSpc>
              <a:spcBef>
                <a:spcPct val="25000"/>
              </a:spcBef>
              <a:buClr>
                <a:schemeClr val="accent2"/>
              </a:buClr>
              <a:buFont typeface="Wingdings" pitchFamily="2" charset="2"/>
              <a:buNone/>
            </a:pP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US Bureau of Labor Statistics;  National Bureau of Economic Research (recession dates); Insurance Information Institutes.</a:t>
            </a:r>
          </a:p>
        </p:txBody>
      </p:sp>
      <p:graphicFrame>
        <p:nvGraphicFramePr>
          <p:cNvPr id="11266" name="Object 8"/>
          <p:cNvGraphicFramePr>
            <a:graphicFrameLocks noChangeAspect="1"/>
          </p:cNvGraphicFramePr>
          <p:nvPr>
            <p:extLst>
              <p:ext uri="{D42A27DB-BD31-4B8C-83A1-F6EECF244321}">
                <p14:modId xmlns:p14="http://schemas.microsoft.com/office/powerpoint/2010/main" val="1129892682"/>
              </p:ext>
            </p:extLst>
          </p:nvPr>
        </p:nvGraphicFramePr>
        <p:xfrm>
          <a:off x="377825" y="1371805"/>
          <a:ext cx="8343900" cy="4838700"/>
        </p:xfrm>
        <a:graphic>
          <a:graphicData uri="http://schemas.openxmlformats.org/presentationml/2006/ole">
            <mc:AlternateContent xmlns:mc="http://schemas.openxmlformats.org/markup-compatibility/2006">
              <mc:Choice xmlns:v="urn:schemas-microsoft-com:vml" Requires="v">
                <p:oleObj spid="_x0000_s28555437" name="Chart" r:id="rId4" imgW="8343822" imgH="4381639" progId="MSGraph.Chart.8">
                  <p:embed followColorScheme="full"/>
                </p:oleObj>
              </mc:Choice>
              <mc:Fallback>
                <p:oleObj name="Chart" r:id="rId4" imgW="8343822" imgH="4381639" progId="MSGraph.Chart.8">
                  <p:embed followColorScheme="full"/>
                  <p:pic>
                    <p:nvPicPr>
                      <p:cNvPr id="0" name=""/>
                      <p:cNvPicPr>
                        <a:picLocks noChangeAspect="1" noChangeArrowheads="1"/>
                      </p:cNvPicPr>
                      <p:nvPr/>
                    </p:nvPicPr>
                    <p:blipFill>
                      <a:blip r:embed="rId5"/>
                      <a:srcRect/>
                      <a:stretch>
                        <a:fillRect/>
                      </a:stretch>
                    </p:blipFill>
                    <p:spPr bwMode="gray">
                      <a:xfrm>
                        <a:off x="377825" y="1371805"/>
                        <a:ext cx="8343900"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1760417" y="1125538"/>
            <a:ext cx="2701032" cy="1312862"/>
          </a:xfrm>
          <a:prstGeom prst="wedgeRectCallout">
            <a:avLst>
              <a:gd name="adj1" fmla="val -16698"/>
              <a:gd name="adj2" fmla="val 359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a:solidFill>
                  <a:schemeClr val="bg1"/>
                </a:solidFill>
              </a:rPr>
              <a:t>Cyclical peaks in PP Auto tend to occur roughly every 10 years (early 1990s, early 2000s and likely the early 2010s)</a:t>
            </a:r>
            <a:endParaRPr lang="en-US" sz="1600" b="1" dirty="0">
              <a:solidFill>
                <a:schemeClr val="bg1"/>
              </a:solidFill>
              <a:latin typeface="Arial" pitchFamily="34" charset="0"/>
            </a:endParaRPr>
          </a:p>
        </p:txBody>
      </p:sp>
      <p:sp>
        <p:nvSpPr>
          <p:cNvPr id="9" name="AutoShape 6"/>
          <p:cNvSpPr>
            <a:spLocks noChangeArrowheads="1"/>
          </p:cNvSpPr>
          <p:nvPr/>
        </p:nvSpPr>
        <p:spPr bwMode="blackWhite">
          <a:xfrm>
            <a:off x="1525198" y="4280256"/>
            <a:ext cx="1743075" cy="1143000"/>
          </a:xfrm>
          <a:prstGeom prst="wedgeRectCallout">
            <a:avLst>
              <a:gd name="adj1" fmla="val 101924"/>
              <a:gd name="adj2" fmla="val -10093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“Hard” markets tend to occur during recessionary periods</a:t>
            </a:r>
          </a:p>
        </p:txBody>
      </p:sp>
      <p:sp>
        <p:nvSpPr>
          <p:cNvPr id="10" name="AutoShape 6"/>
          <p:cNvSpPr>
            <a:spLocks noChangeArrowheads="1"/>
          </p:cNvSpPr>
          <p:nvPr/>
        </p:nvSpPr>
        <p:spPr bwMode="blackWhite">
          <a:xfrm>
            <a:off x="5546099" y="1815526"/>
            <a:ext cx="1944483" cy="954088"/>
          </a:xfrm>
          <a:prstGeom prst="wedgeRectCallout">
            <a:avLst>
              <a:gd name="adj1" fmla="val 25328"/>
              <a:gd name="adj2" fmla="val 8244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Pricing peak occurred in late 2010 at 5.3%, falling to 2.8% by Mar. 2012</a:t>
            </a:r>
          </a:p>
        </p:txBody>
      </p:sp>
      <p:sp>
        <p:nvSpPr>
          <p:cNvPr id="11" name="AutoShape 6"/>
          <p:cNvSpPr>
            <a:spLocks noChangeArrowheads="1"/>
          </p:cNvSpPr>
          <p:nvPr/>
        </p:nvSpPr>
        <p:spPr bwMode="blackWhite">
          <a:xfrm>
            <a:off x="7004958" y="4280256"/>
            <a:ext cx="2074414" cy="1196530"/>
          </a:xfrm>
          <a:prstGeom prst="wedgeRectCallout">
            <a:avLst>
              <a:gd name="adj1" fmla="val 30426"/>
              <a:gd name="adj2" fmla="val -15166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Jul. 2016 reading of 6.3% is up from 5.4%</a:t>
            </a:r>
            <a:br>
              <a:rPr lang="en-US" sz="1400" b="1" dirty="0">
                <a:solidFill>
                  <a:schemeClr val="bg1"/>
                </a:solidFill>
              </a:rPr>
            </a:br>
            <a:r>
              <a:rPr lang="en-US" sz="1400" b="1" dirty="0">
                <a:solidFill>
                  <a:schemeClr val="bg1"/>
                </a:solidFill>
              </a:rPr>
              <a:t>a year earlier.  Current rate trend is strongest since 2002-03.</a:t>
            </a:r>
          </a:p>
        </p:txBody>
      </p:sp>
    </p:spTree>
    <p:extLst>
      <p:ext uri="{BB962C8B-B14F-4D97-AF65-F5344CB8AC3E}">
        <p14:creationId xmlns:p14="http://schemas.microsoft.com/office/powerpoint/2010/main" val="7118722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par>
                          <p:cTn id="12" fill="hold">
                            <p:stCondLst>
                              <p:cond delay="2700"/>
                            </p:stCondLst>
                            <p:childTnLst>
                              <p:par>
                                <p:cTn id="13" presetID="22" presetClass="entr" presetSubtype="2" fill="hold" grpId="0" nodeType="after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500"/>
                                        <p:tgtEl>
                                          <p:spTgt spid="10"/>
                                        </p:tgtEl>
                                      </p:cBhvr>
                                    </p:animEffect>
                                  </p:childTnLst>
                                </p:cTn>
                              </p:par>
                            </p:childTnLst>
                          </p:cTn>
                        </p:par>
                        <p:par>
                          <p:cTn id="16" fill="hold">
                            <p:stCondLst>
                              <p:cond delay="4200"/>
                            </p:stCondLst>
                            <p:childTnLst>
                              <p:par>
                                <p:cTn id="17" presetID="22" presetClass="entr" presetSubtype="2" fill="hold" grpId="0" nodeType="afterEffect">
                                  <p:stCondLst>
                                    <p:cond delay="100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105"/>
          <p:cNvSpPr>
            <a:spLocks noGrp="1" noChangeArrowheads="1"/>
          </p:cNvSpPr>
          <p:nvPr>
            <p:ph type="dt" sz="quarter" idx="10"/>
          </p:nvPr>
        </p:nvSpPr>
        <p:spPr>
          <a:noFill/>
        </p:spPr>
        <p:txBody>
          <a:bodyPr/>
          <a:lstStyle/>
          <a:p>
            <a:r>
              <a:rPr lang="en-US"/>
              <a:t>12/01/09 - 9pm</a:t>
            </a:r>
          </a:p>
        </p:txBody>
      </p:sp>
      <p:sp>
        <p:nvSpPr>
          <p:cNvPr id="12292" name="Rectangle 106"/>
          <p:cNvSpPr>
            <a:spLocks noGrp="1" noChangeArrowheads="1"/>
          </p:cNvSpPr>
          <p:nvPr>
            <p:ph type="ftr" sz="quarter" idx="11"/>
          </p:nvPr>
        </p:nvSpPr>
        <p:spPr>
          <a:noFill/>
        </p:spPr>
        <p:txBody>
          <a:bodyPr/>
          <a:lstStyle/>
          <a:p>
            <a:r>
              <a:rPr lang="en-US"/>
              <a:t>eSlide – P6466 – The Financial Crisis and the Future of the P/C</a:t>
            </a:r>
          </a:p>
        </p:txBody>
      </p:sp>
      <p:sp>
        <p:nvSpPr>
          <p:cNvPr id="12293" name="Rectangle 110"/>
          <p:cNvSpPr>
            <a:spLocks noGrp="1" noChangeArrowheads="1"/>
          </p:cNvSpPr>
          <p:nvPr>
            <p:ph type="sldNum" sz="quarter" idx="12"/>
          </p:nvPr>
        </p:nvSpPr>
        <p:spPr>
          <a:noFill/>
        </p:spPr>
        <p:txBody>
          <a:bodyPr/>
          <a:lstStyle/>
          <a:p>
            <a:fld id="{5A610347-D1D2-4535-A206-C4B7BCB39CED}" type="slidenum">
              <a:rPr lang="en-US" smtClean="0"/>
              <a:pPr/>
              <a:t>63</a:t>
            </a:fld>
            <a:endParaRPr lang="en-US"/>
          </a:p>
        </p:txBody>
      </p:sp>
      <p:sp>
        <p:nvSpPr>
          <p:cNvPr id="12294" name="Rectangle 2"/>
          <p:cNvSpPr>
            <a:spLocks noGrp="1" noChangeArrowheads="1"/>
          </p:cNvSpPr>
          <p:nvPr>
            <p:ph type="title"/>
          </p:nvPr>
        </p:nvSpPr>
        <p:spPr>
          <a:xfrm>
            <a:off x="495096" y="198647"/>
            <a:ext cx="6869266" cy="860425"/>
          </a:xfrm>
        </p:spPr>
        <p:txBody>
          <a:bodyPr/>
          <a:lstStyle/>
          <a:p>
            <a:r>
              <a:rPr lang="en-US" sz="2600" dirty="0"/>
              <a:t>Average Expenditures* on Auto Insurance, 1994-2015E</a:t>
            </a:r>
          </a:p>
        </p:txBody>
      </p:sp>
      <p:graphicFrame>
        <p:nvGraphicFramePr>
          <p:cNvPr id="12290" name="Object 3"/>
          <p:cNvGraphicFramePr>
            <a:graphicFrameLocks/>
          </p:cNvGraphicFramePr>
          <p:nvPr>
            <p:extLst>
              <p:ext uri="{D42A27DB-BD31-4B8C-83A1-F6EECF244321}">
                <p14:modId xmlns:p14="http://schemas.microsoft.com/office/powerpoint/2010/main" val="1964053331"/>
              </p:ext>
            </p:extLst>
          </p:nvPr>
        </p:nvGraphicFramePr>
        <p:xfrm>
          <a:off x="192092" y="1605840"/>
          <a:ext cx="8607425" cy="4296573"/>
        </p:xfrm>
        <a:graphic>
          <a:graphicData uri="http://schemas.openxmlformats.org/presentationml/2006/ole">
            <mc:AlternateContent xmlns:mc="http://schemas.openxmlformats.org/markup-compatibility/2006">
              <mc:Choice xmlns:v="urn:schemas-microsoft-com:vml" Requires="v">
                <p:oleObj spid="_x0000_s28472591" name="Chart" r:id="rId4" imgW="5740227" imgH="2660488" progId="MSGraph.Chart.8">
                  <p:embed followColorScheme="full"/>
                </p:oleObj>
              </mc:Choice>
              <mc:Fallback>
                <p:oleObj name="Chart" r:id="rId4" imgW="5740227" imgH="2660488" progId="MSGraph.Chart.8">
                  <p:embed followColorScheme="full"/>
                  <p:pic>
                    <p:nvPicPr>
                      <p:cNvPr id="0" name=""/>
                      <p:cNvPicPr>
                        <a:picLocks noChangeArrowheads="1"/>
                      </p:cNvPicPr>
                      <p:nvPr/>
                    </p:nvPicPr>
                    <p:blipFill>
                      <a:blip r:embed="rId5"/>
                      <a:srcRect/>
                      <a:stretch>
                        <a:fillRect/>
                      </a:stretch>
                    </p:blipFill>
                    <p:spPr bwMode="auto">
                      <a:xfrm>
                        <a:off x="192092" y="1605840"/>
                        <a:ext cx="8607425" cy="4296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36740" name="Rectangle 4"/>
          <p:cNvSpPr>
            <a:spLocks noChangeArrowheads="1"/>
          </p:cNvSpPr>
          <p:nvPr/>
        </p:nvSpPr>
        <p:spPr bwMode="blackWhite">
          <a:xfrm>
            <a:off x="192088" y="5755406"/>
            <a:ext cx="8756650" cy="68825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a:solidFill>
                  <a:srgbClr val="FFFFFF"/>
                </a:solidFill>
              </a:rPr>
              <a:t>Across the U.S., auto insurance expenditures fell by 0.8% in 2008</a:t>
            </a:r>
            <a:br>
              <a:rPr lang="en-US" sz="1600" b="1" dirty="0">
                <a:solidFill>
                  <a:srgbClr val="FFFFFF"/>
                </a:solidFill>
              </a:rPr>
            </a:br>
            <a:r>
              <a:rPr lang="en-US" sz="1600" b="1" dirty="0">
                <a:solidFill>
                  <a:srgbClr val="FFFFFF"/>
                </a:solidFill>
              </a:rPr>
              <a:t>and 0.5% in 2009 but rose 0.5% in 2010, 0.8% in 2011, 2.3% in 2012 and 3.3% in 2013; I.I.I. estimate is for +3.4% in 2014 and 2015.</a:t>
            </a:r>
          </a:p>
        </p:txBody>
      </p:sp>
      <p:sp>
        <p:nvSpPr>
          <p:cNvPr id="12296" name="Rectangle 5"/>
          <p:cNvSpPr>
            <a:spLocks noChangeArrowheads="1"/>
          </p:cNvSpPr>
          <p:nvPr/>
        </p:nvSpPr>
        <p:spPr bwMode="auto">
          <a:xfrm>
            <a:off x="3" y="6457666"/>
            <a:ext cx="8957187" cy="443198"/>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chemeClr val="accent2"/>
              </a:buClr>
              <a:tabLst>
                <a:tab pos="112713" algn="r"/>
              </a:tabLst>
            </a:pPr>
            <a:r>
              <a:rPr lang="en-US" sz="1100" dirty="0"/>
              <a:t>* The NAIC data are per-vehicle (actually, per insured car-year)</a:t>
            </a:r>
          </a:p>
          <a:p>
            <a:pPr marL="133350" indent="-133350" eaLnBrk="0" hangingPunct="0">
              <a:lnSpc>
                <a:spcPct val="90000"/>
              </a:lnSpc>
              <a:buClr>
                <a:schemeClr val="accent2"/>
              </a:buClr>
              <a:tabLst>
                <a:tab pos="112713" algn="r"/>
              </a:tabLst>
            </a:pPr>
            <a:r>
              <a:rPr lang="en-US" sz="1100" dirty="0"/>
              <a:t>	Sources:  NAIC for 1994-2013; Insurance Information Institute estimates for 2014-2015 based on CPI and other data.</a:t>
            </a:r>
          </a:p>
        </p:txBody>
      </p:sp>
      <p:sp>
        <p:nvSpPr>
          <p:cNvPr id="9" name="AutoShape 13"/>
          <p:cNvSpPr>
            <a:spLocks noChangeArrowheads="1"/>
          </p:cNvSpPr>
          <p:nvPr/>
        </p:nvSpPr>
        <p:spPr bwMode="blackWhite">
          <a:xfrm>
            <a:off x="3584206" y="1119392"/>
            <a:ext cx="3944354" cy="1038084"/>
          </a:xfrm>
          <a:prstGeom prst="wedgeRectCallout">
            <a:avLst>
              <a:gd name="adj1" fmla="val 62578"/>
              <a:gd name="adj2" fmla="val 4462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The average expenditure on auto insurance now finally exceeds the pre-crisis high of $842 recorded in 2004, taking a full decade to recover, but on an inflation-adjusted basis premiums are still below 2004 levels</a:t>
            </a:r>
          </a:p>
        </p:txBody>
      </p:sp>
      <p:sp>
        <p:nvSpPr>
          <p:cNvPr id="10" name="TextBox 12"/>
          <p:cNvSpPr txBox="1">
            <a:spLocks noChangeArrowheads="1"/>
          </p:cNvSpPr>
          <p:nvPr/>
        </p:nvSpPr>
        <p:spPr bwMode="auto">
          <a:xfrm>
            <a:off x="1115739" y="1119396"/>
            <a:ext cx="1678265" cy="2462213"/>
          </a:xfrm>
          <a:prstGeom prst="rect">
            <a:avLst/>
          </a:prstGeom>
          <a:solidFill>
            <a:schemeClr val="accent1"/>
          </a:solidFill>
          <a:ln w="9525">
            <a:noFill/>
            <a:miter lim="800000"/>
            <a:headEnd/>
            <a:tailEnd/>
          </a:ln>
        </p:spPr>
        <p:txBody>
          <a:bodyPr wrap="square">
            <a:spAutoFit/>
          </a:bodyPr>
          <a:lstStyle/>
          <a:p>
            <a:r>
              <a:rPr lang="en-US" sz="1100" b="1" u="sng" dirty="0">
                <a:solidFill>
                  <a:schemeClr val="bg1"/>
                </a:solidFill>
              </a:rPr>
              <a:t>Annual Pct Changes </a:t>
            </a:r>
            <a:br>
              <a:rPr lang="en-US" sz="1100" dirty="0">
                <a:solidFill>
                  <a:schemeClr val="bg1"/>
                </a:solidFill>
              </a:rPr>
            </a:br>
            <a:r>
              <a:rPr lang="en-US" sz="1100" dirty="0">
                <a:solidFill>
                  <a:schemeClr val="bg1"/>
                </a:solidFill>
              </a:rPr>
              <a:t>2001:  5.2%</a:t>
            </a:r>
            <a:br>
              <a:rPr lang="en-US" sz="1100" dirty="0">
                <a:solidFill>
                  <a:schemeClr val="bg1"/>
                </a:solidFill>
              </a:rPr>
            </a:br>
            <a:r>
              <a:rPr lang="en-US" sz="1100" dirty="0">
                <a:solidFill>
                  <a:schemeClr val="bg1"/>
                </a:solidFill>
              </a:rPr>
              <a:t>2002:  8.6%</a:t>
            </a:r>
            <a:br>
              <a:rPr lang="en-US" sz="1100" dirty="0">
                <a:solidFill>
                  <a:schemeClr val="bg1"/>
                </a:solidFill>
              </a:rPr>
            </a:br>
            <a:r>
              <a:rPr lang="en-US" sz="1100" dirty="0">
                <a:solidFill>
                  <a:schemeClr val="bg1"/>
                </a:solidFill>
              </a:rPr>
              <a:t>2003:  5.6%</a:t>
            </a:r>
          </a:p>
          <a:p>
            <a:r>
              <a:rPr lang="en-US" sz="1100" dirty="0">
                <a:solidFill>
                  <a:schemeClr val="bg1"/>
                </a:solidFill>
              </a:rPr>
              <a:t>2004:  1.5%</a:t>
            </a:r>
            <a:br>
              <a:rPr lang="en-US" sz="1100" dirty="0">
                <a:solidFill>
                  <a:schemeClr val="bg1"/>
                </a:solidFill>
              </a:rPr>
            </a:br>
            <a:r>
              <a:rPr lang="en-US" sz="1100" dirty="0">
                <a:solidFill>
                  <a:schemeClr val="bg1"/>
                </a:solidFill>
              </a:rPr>
              <a:t>2005: -1.3%</a:t>
            </a:r>
            <a:br>
              <a:rPr lang="en-US" sz="1100" dirty="0">
                <a:solidFill>
                  <a:schemeClr val="bg1"/>
                </a:solidFill>
              </a:rPr>
            </a:br>
            <a:r>
              <a:rPr lang="en-US" sz="1100" dirty="0">
                <a:solidFill>
                  <a:schemeClr val="bg1"/>
                </a:solidFill>
              </a:rPr>
              <a:t>2006: -1.8%</a:t>
            </a:r>
            <a:br>
              <a:rPr lang="en-US" sz="1100" dirty="0">
                <a:solidFill>
                  <a:schemeClr val="bg1"/>
                </a:solidFill>
              </a:rPr>
            </a:br>
            <a:r>
              <a:rPr lang="en-US" sz="1100" dirty="0">
                <a:solidFill>
                  <a:schemeClr val="bg1"/>
                </a:solidFill>
              </a:rPr>
              <a:t>2007: -2.1%</a:t>
            </a:r>
            <a:br>
              <a:rPr lang="en-US" sz="1100" dirty="0">
                <a:solidFill>
                  <a:schemeClr val="bg1"/>
                </a:solidFill>
              </a:rPr>
            </a:br>
            <a:r>
              <a:rPr lang="en-US" sz="1100" dirty="0">
                <a:solidFill>
                  <a:schemeClr val="bg1"/>
                </a:solidFill>
              </a:rPr>
              <a:t>2008: -1.0%</a:t>
            </a:r>
            <a:br>
              <a:rPr lang="en-US" sz="1100" dirty="0">
                <a:solidFill>
                  <a:schemeClr val="bg1"/>
                </a:solidFill>
              </a:rPr>
            </a:br>
            <a:r>
              <a:rPr lang="en-US" sz="1100" dirty="0">
                <a:solidFill>
                  <a:schemeClr val="bg1"/>
                </a:solidFill>
              </a:rPr>
              <a:t>2009: -0.5%</a:t>
            </a:r>
            <a:br>
              <a:rPr lang="en-US" sz="1100" dirty="0">
                <a:solidFill>
                  <a:schemeClr val="bg1"/>
                </a:solidFill>
              </a:rPr>
            </a:br>
            <a:r>
              <a:rPr lang="en-US" sz="1100" dirty="0">
                <a:solidFill>
                  <a:schemeClr val="bg1"/>
                </a:solidFill>
              </a:rPr>
              <a:t>2010:  0.6%</a:t>
            </a:r>
            <a:br>
              <a:rPr lang="en-US" sz="1100" dirty="0">
                <a:solidFill>
                  <a:schemeClr val="bg1"/>
                </a:solidFill>
              </a:rPr>
            </a:br>
            <a:r>
              <a:rPr lang="en-US" sz="1100" dirty="0">
                <a:solidFill>
                  <a:schemeClr val="bg1"/>
                </a:solidFill>
              </a:rPr>
              <a:t>2011:  0.6%</a:t>
            </a:r>
          </a:p>
          <a:p>
            <a:r>
              <a:rPr lang="en-US" sz="1100" dirty="0">
                <a:solidFill>
                  <a:schemeClr val="bg1"/>
                </a:solidFill>
              </a:rPr>
              <a:t>2012: 2.3%</a:t>
            </a:r>
          </a:p>
          <a:p>
            <a:r>
              <a:rPr lang="en-US" sz="1100" dirty="0">
                <a:solidFill>
                  <a:schemeClr val="bg1"/>
                </a:solidFill>
              </a:rPr>
              <a:t>2013: 3.3%</a:t>
            </a:r>
          </a:p>
        </p:txBody>
      </p:sp>
    </p:spTree>
    <p:extLst>
      <p:ext uri="{BB962C8B-B14F-4D97-AF65-F5344CB8AC3E}">
        <p14:creationId xmlns:p14="http://schemas.microsoft.com/office/powerpoint/2010/main" val="396938733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36740"/>
                                        </p:tgtEl>
                                        <p:attrNameLst>
                                          <p:attrName>style.visibility</p:attrName>
                                        </p:attrNameLst>
                                      </p:cBhvr>
                                      <p:to>
                                        <p:strVal val="visible"/>
                                      </p:to>
                                    </p:set>
                                    <p:anim calcmode="lin" valueType="num">
                                      <p:cBhvr>
                                        <p:cTn id="7" dur="500" fill="hold"/>
                                        <p:tgtEl>
                                          <p:spTgt spid="2036740"/>
                                        </p:tgtEl>
                                        <p:attrNameLst>
                                          <p:attrName>ppt_w</p:attrName>
                                        </p:attrNameLst>
                                      </p:cBhvr>
                                      <p:tavLst>
                                        <p:tav tm="0">
                                          <p:val>
                                            <p:fltVal val="0"/>
                                          </p:val>
                                        </p:tav>
                                        <p:tav tm="100000">
                                          <p:val>
                                            <p:strVal val="#ppt_w"/>
                                          </p:val>
                                        </p:tav>
                                      </p:tavLst>
                                    </p:anim>
                                    <p:anim calcmode="lin" valueType="num">
                                      <p:cBhvr>
                                        <p:cTn id="8" dur="500" fill="hold"/>
                                        <p:tgtEl>
                                          <p:spTgt spid="203674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100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0" grpId="0" animBg="1"/>
      <p:bldP spid="9" grpId="0" animBg="1"/>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105"/>
          <p:cNvSpPr>
            <a:spLocks noGrp="1" noChangeArrowheads="1"/>
          </p:cNvSpPr>
          <p:nvPr>
            <p:ph type="dt" sz="quarter" idx="10"/>
          </p:nvPr>
        </p:nvSpPr>
        <p:spPr>
          <a:noFill/>
        </p:spPr>
        <p:txBody>
          <a:bodyPr/>
          <a:lstStyle/>
          <a:p>
            <a:r>
              <a:rPr lang="en-US"/>
              <a:t>12/01/09 - 9pm</a:t>
            </a:r>
          </a:p>
        </p:txBody>
      </p:sp>
      <p:sp>
        <p:nvSpPr>
          <p:cNvPr id="12292" name="Rectangle 106"/>
          <p:cNvSpPr>
            <a:spLocks noGrp="1" noChangeArrowheads="1"/>
          </p:cNvSpPr>
          <p:nvPr>
            <p:ph type="ftr" sz="quarter" idx="11"/>
          </p:nvPr>
        </p:nvSpPr>
        <p:spPr>
          <a:noFill/>
        </p:spPr>
        <p:txBody>
          <a:bodyPr/>
          <a:lstStyle/>
          <a:p>
            <a:r>
              <a:rPr lang="en-US"/>
              <a:t>eSlide – P6466 – The Financial Crisis and the Future of the P/C</a:t>
            </a:r>
          </a:p>
        </p:txBody>
      </p:sp>
      <p:sp>
        <p:nvSpPr>
          <p:cNvPr id="12293" name="Rectangle 110"/>
          <p:cNvSpPr>
            <a:spLocks noGrp="1" noChangeArrowheads="1"/>
          </p:cNvSpPr>
          <p:nvPr>
            <p:ph type="sldNum" sz="quarter" idx="12"/>
          </p:nvPr>
        </p:nvSpPr>
        <p:spPr>
          <a:noFill/>
        </p:spPr>
        <p:txBody>
          <a:bodyPr/>
          <a:lstStyle/>
          <a:p>
            <a:fld id="{5A610347-D1D2-4535-A206-C4B7BCB39CED}" type="slidenum">
              <a:rPr lang="en-US" smtClean="0"/>
              <a:pPr/>
              <a:t>64</a:t>
            </a:fld>
            <a:endParaRPr lang="en-US"/>
          </a:p>
        </p:txBody>
      </p:sp>
      <p:graphicFrame>
        <p:nvGraphicFramePr>
          <p:cNvPr id="12290" name="Object 3"/>
          <p:cNvGraphicFramePr>
            <a:graphicFrameLocks/>
          </p:cNvGraphicFramePr>
          <p:nvPr>
            <p:extLst>
              <p:ext uri="{D42A27DB-BD31-4B8C-83A1-F6EECF244321}">
                <p14:modId xmlns:p14="http://schemas.microsoft.com/office/powerpoint/2010/main" val="1394635588"/>
              </p:ext>
            </p:extLst>
          </p:nvPr>
        </p:nvGraphicFramePr>
        <p:xfrm>
          <a:off x="175563" y="2059641"/>
          <a:ext cx="8607425" cy="3989388"/>
        </p:xfrm>
        <a:graphic>
          <a:graphicData uri="http://schemas.openxmlformats.org/presentationml/2006/ole">
            <mc:AlternateContent xmlns:mc="http://schemas.openxmlformats.org/markup-compatibility/2006">
              <mc:Choice xmlns:v="urn:schemas-microsoft-com:vml" Requires="v">
                <p:oleObj spid="_x0000_s28454166" name="Chart" r:id="rId4" imgW="5740227" imgH="2660488" progId="MSGraph.Chart.8">
                  <p:embed followColorScheme="full"/>
                </p:oleObj>
              </mc:Choice>
              <mc:Fallback>
                <p:oleObj name="Chart" r:id="rId4" imgW="5740227" imgH="2660488" progId="MSGraph.Chart.8">
                  <p:embed followColorScheme="full"/>
                  <p:pic>
                    <p:nvPicPr>
                      <p:cNvPr id="0" name=""/>
                      <p:cNvPicPr>
                        <a:picLocks noChangeArrowheads="1"/>
                      </p:cNvPicPr>
                      <p:nvPr/>
                    </p:nvPicPr>
                    <p:blipFill>
                      <a:blip r:embed="rId5"/>
                      <a:srcRect/>
                      <a:stretch>
                        <a:fillRect/>
                      </a:stretch>
                    </p:blipFill>
                    <p:spPr bwMode="auto">
                      <a:xfrm>
                        <a:off x="175563" y="2059641"/>
                        <a:ext cx="8607425" cy="398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AutoShape 7"/>
          <p:cNvSpPr>
            <a:spLocks noChangeArrowheads="1"/>
          </p:cNvSpPr>
          <p:nvPr/>
        </p:nvSpPr>
        <p:spPr bwMode="blackWhite">
          <a:xfrm>
            <a:off x="1247456" y="1225834"/>
            <a:ext cx="4235823" cy="1909483"/>
          </a:xfrm>
          <a:prstGeom prst="wedgeRectCallout">
            <a:avLst>
              <a:gd name="adj1" fmla="val -50101"/>
              <a:gd name="adj2" fmla="val 2411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PP Auto premiums written continue to recover from a period of flat growth attributable to the weak economy impacting new vehicle sales, car choice, and increased price sensitivity among consumers</a:t>
            </a:r>
            <a:endParaRPr lang="en-US" b="1" dirty="0">
              <a:solidFill>
                <a:schemeClr val="bg1"/>
              </a:solidFill>
              <a:latin typeface="Arial" pitchFamily="34" charset="0"/>
            </a:endParaRPr>
          </a:p>
        </p:txBody>
      </p:sp>
      <p:sp>
        <p:nvSpPr>
          <p:cNvPr id="11" name="Rectangle 4"/>
          <p:cNvSpPr>
            <a:spLocks noChangeArrowheads="1"/>
          </p:cNvSpPr>
          <p:nvPr/>
        </p:nvSpPr>
        <p:spPr bwMode="auto">
          <a:xfrm>
            <a:off x="0" y="6389688"/>
            <a:ext cx="812165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 A.M. Best (1990-2014); Conning (2015-17F); Insurance Information Institute. </a:t>
            </a:r>
          </a:p>
        </p:txBody>
      </p:sp>
      <p:sp>
        <p:nvSpPr>
          <p:cNvPr id="13" name="Rectangle 2"/>
          <p:cNvSpPr>
            <a:spLocks noGrp="1" noChangeArrowheads="1"/>
          </p:cNvSpPr>
          <p:nvPr>
            <p:ph type="title"/>
          </p:nvPr>
        </p:nvSpPr>
        <p:spPr>
          <a:xfrm>
            <a:off x="133354" y="63372"/>
            <a:ext cx="7400925" cy="860425"/>
          </a:xfrm>
        </p:spPr>
        <p:txBody>
          <a:bodyPr/>
          <a:lstStyle/>
          <a:p>
            <a:r>
              <a:rPr lang="en-US" dirty="0"/>
              <a:t>Private Passenger Auto Insurance</a:t>
            </a:r>
            <a:br>
              <a:rPr lang="en-US" dirty="0"/>
            </a:br>
            <a:r>
              <a:rPr lang="en-US" dirty="0"/>
              <a:t>Net Written Premium, 2000–2017F</a:t>
            </a:r>
          </a:p>
        </p:txBody>
      </p:sp>
      <p:sp>
        <p:nvSpPr>
          <p:cNvPr id="14" name="TextBox 7"/>
          <p:cNvSpPr txBox="1">
            <a:spLocks noChangeArrowheads="1"/>
          </p:cNvSpPr>
          <p:nvPr/>
        </p:nvSpPr>
        <p:spPr bwMode="auto">
          <a:xfrm>
            <a:off x="133354" y="1452282"/>
            <a:ext cx="1304925" cy="338138"/>
          </a:xfrm>
          <a:prstGeom prst="rect">
            <a:avLst/>
          </a:prstGeom>
          <a:noFill/>
          <a:ln w="9525">
            <a:noFill/>
            <a:miter lim="800000"/>
            <a:headEnd/>
            <a:tailEnd/>
          </a:ln>
        </p:spPr>
        <p:txBody>
          <a:bodyPr>
            <a:spAutoFit/>
          </a:bodyPr>
          <a:lstStyle/>
          <a:p>
            <a:r>
              <a:rPr lang="en-US" sz="1600" b="1" dirty="0">
                <a:solidFill>
                  <a:srgbClr val="2B7299"/>
                </a:solidFill>
              </a:rPr>
              <a:t>$ Billion</a:t>
            </a:r>
          </a:p>
        </p:txBody>
      </p:sp>
      <p:sp>
        <p:nvSpPr>
          <p:cNvPr id="12" name="AutoShape 7"/>
          <p:cNvSpPr>
            <a:spLocks noChangeArrowheads="1"/>
          </p:cNvSpPr>
          <p:nvPr/>
        </p:nvSpPr>
        <p:spPr bwMode="blackWhite">
          <a:xfrm>
            <a:off x="3537975" y="4135123"/>
            <a:ext cx="3299709" cy="1330961"/>
          </a:xfrm>
          <a:prstGeom prst="wedgeRectCallout">
            <a:avLst>
              <a:gd name="adj1" fmla="val 56149"/>
              <a:gd name="adj2" fmla="val -7194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rPr>
              <a:t>PPA NWP volume in 2014 was up $26.3B or 16.7% since the 2009 trough; By 2017 the gain is expected to be $46.8B or 29.7%</a:t>
            </a:r>
            <a:endParaRPr lang="en-US" b="1" dirty="0">
              <a:solidFill>
                <a:srgbClr val="FFFFFF"/>
              </a:solidFill>
              <a:latin typeface="Arial" charset="0"/>
              <a:cs typeface="Arial" charset="0"/>
            </a:endParaRPr>
          </a:p>
        </p:txBody>
      </p:sp>
      <p:sp>
        <p:nvSpPr>
          <p:cNvPr id="15" name="AutoShape 7"/>
          <p:cNvSpPr>
            <a:spLocks noChangeArrowheads="1"/>
          </p:cNvSpPr>
          <p:nvPr/>
        </p:nvSpPr>
        <p:spPr bwMode="blackWhite">
          <a:xfrm>
            <a:off x="5610615" y="1193018"/>
            <a:ext cx="2304029" cy="1129143"/>
          </a:xfrm>
          <a:prstGeom prst="wedgeRectCallout">
            <a:avLst>
              <a:gd name="adj1" fmla="val 43361"/>
              <a:gd name="adj2" fmla="val 6662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rPr>
              <a:t>PPA will generate $6B - $8B in new premiums annually through 2017</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173773722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par>
                          <p:cTn id="12" fill="hold">
                            <p:stCondLst>
                              <p:cond delay="2400"/>
                            </p:stCondLst>
                            <p:childTnLst>
                              <p:par>
                                <p:cTn id="13" presetID="22" presetClass="entr" presetSubtype="4" fill="hold" grpId="0" nodeType="afterEffect">
                                  <p:stCondLst>
                                    <p:cond delay="70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5" grpId="0" animBg="1"/>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Rectangle 105"/>
          <p:cNvSpPr>
            <a:spLocks noGrp="1" noChangeArrowheads="1"/>
          </p:cNvSpPr>
          <p:nvPr>
            <p:ph type="dt" sz="quarter" idx="10"/>
          </p:nvPr>
        </p:nvSpPr>
        <p:spPr>
          <a:noFill/>
        </p:spPr>
        <p:txBody>
          <a:bodyPr/>
          <a:lstStyle/>
          <a:p>
            <a:r>
              <a:rPr lang="en-US"/>
              <a:t>12/01/09 - 9pm</a:t>
            </a:r>
          </a:p>
        </p:txBody>
      </p:sp>
      <p:sp>
        <p:nvSpPr>
          <p:cNvPr id="7172" name="Rectangle 106"/>
          <p:cNvSpPr>
            <a:spLocks noGrp="1" noChangeArrowheads="1"/>
          </p:cNvSpPr>
          <p:nvPr>
            <p:ph type="ftr" sz="quarter" idx="11"/>
          </p:nvPr>
        </p:nvSpPr>
        <p:spPr>
          <a:noFill/>
        </p:spPr>
        <p:txBody>
          <a:bodyPr/>
          <a:lstStyle/>
          <a:p>
            <a:r>
              <a:rPr lang="en-US"/>
              <a:t>eSlide – P6466 – The Financial Crisis and the Future of the P/C</a:t>
            </a:r>
          </a:p>
        </p:txBody>
      </p:sp>
      <p:sp>
        <p:nvSpPr>
          <p:cNvPr id="7173" name="Rectangle 110"/>
          <p:cNvSpPr>
            <a:spLocks noGrp="1" noChangeArrowheads="1"/>
          </p:cNvSpPr>
          <p:nvPr>
            <p:ph type="sldNum" sz="quarter" idx="12"/>
          </p:nvPr>
        </p:nvSpPr>
        <p:spPr>
          <a:noFill/>
        </p:spPr>
        <p:txBody>
          <a:bodyPr/>
          <a:lstStyle/>
          <a:p>
            <a:fld id="{0509543F-BBCA-4321-A336-1DBD1BB8088A}" type="slidenum">
              <a:rPr lang="en-US" smtClean="0"/>
              <a:pPr/>
              <a:t>65</a:t>
            </a:fld>
            <a:endParaRPr lang="en-US"/>
          </a:p>
        </p:txBody>
      </p:sp>
      <p:sp>
        <p:nvSpPr>
          <p:cNvPr id="7174" name="Rectangle 2"/>
          <p:cNvSpPr>
            <a:spLocks noGrp="1" noChangeArrowheads="1"/>
          </p:cNvSpPr>
          <p:nvPr>
            <p:ph type="title"/>
          </p:nvPr>
        </p:nvSpPr>
        <p:spPr/>
        <p:txBody>
          <a:bodyPr/>
          <a:lstStyle/>
          <a:p>
            <a:r>
              <a:rPr lang="en-US" dirty="0"/>
              <a:t>Homeowners Insurance</a:t>
            </a:r>
            <a:br>
              <a:rPr lang="en-US" dirty="0"/>
            </a:br>
            <a:r>
              <a:rPr lang="en-US" dirty="0"/>
              <a:t>Net Written Premium, 2000–2016F</a:t>
            </a:r>
          </a:p>
        </p:txBody>
      </p:sp>
      <p:graphicFrame>
        <p:nvGraphicFramePr>
          <p:cNvPr id="2050" name="Object 3"/>
          <p:cNvGraphicFramePr>
            <a:graphicFrameLocks noChangeAspect="1"/>
          </p:cNvGraphicFramePr>
          <p:nvPr>
            <p:extLst>
              <p:ext uri="{D42A27DB-BD31-4B8C-83A1-F6EECF244321}">
                <p14:modId xmlns:p14="http://schemas.microsoft.com/office/powerpoint/2010/main" val="637875180"/>
              </p:ext>
            </p:extLst>
          </p:nvPr>
        </p:nvGraphicFramePr>
        <p:xfrm>
          <a:off x="111129" y="2178055"/>
          <a:ext cx="8713787" cy="4478337"/>
        </p:xfrm>
        <a:graphic>
          <a:graphicData uri="http://schemas.openxmlformats.org/presentationml/2006/ole">
            <mc:AlternateContent xmlns:mc="http://schemas.openxmlformats.org/markup-compatibility/2006">
              <mc:Choice xmlns:v="urn:schemas-microsoft-com:vml" Requires="v">
                <p:oleObj spid="_x0000_s28460310" name="Chart" r:id="rId4" imgW="5791408" imgH="2978035" progId="MSGraph.Chart.8">
                  <p:embed followColorScheme="full"/>
                </p:oleObj>
              </mc:Choice>
              <mc:Fallback>
                <p:oleObj name="Chart" r:id="rId4" imgW="5791408" imgH="2978035" progId="MSGraph.Chart.8">
                  <p:embed followColorScheme="full"/>
                  <p:pic>
                    <p:nvPicPr>
                      <p:cNvPr id="0" name=""/>
                      <p:cNvPicPr>
                        <a:picLocks noChangeAspect="1" noChangeArrowheads="1"/>
                      </p:cNvPicPr>
                      <p:nvPr/>
                    </p:nvPicPr>
                    <p:blipFill>
                      <a:blip r:embed="rId5"/>
                      <a:srcRect/>
                      <a:stretch>
                        <a:fillRect/>
                      </a:stretch>
                    </p:blipFill>
                    <p:spPr bwMode="gray">
                      <a:xfrm>
                        <a:off x="111129" y="2178055"/>
                        <a:ext cx="8713787" cy="4478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5" name="Rectangle 4"/>
          <p:cNvSpPr>
            <a:spLocks noChangeArrowheads="1"/>
          </p:cNvSpPr>
          <p:nvPr/>
        </p:nvSpPr>
        <p:spPr bwMode="auto">
          <a:xfrm>
            <a:off x="0" y="6389688"/>
            <a:ext cx="812165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a:p>
          <a:p>
            <a:pPr eaLnBrk="0" hangingPunct="0">
              <a:lnSpc>
                <a:spcPct val="85000"/>
              </a:lnSpc>
              <a:spcBef>
                <a:spcPct val="25000"/>
              </a:spcBef>
              <a:buClr>
                <a:schemeClr val="accent2"/>
              </a:buClr>
              <a:buFont typeface="Wingdings" pitchFamily="2" charset="2"/>
              <a:buNone/>
            </a:pPr>
            <a:r>
              <a:rPr lang="en-US" sz="1100"/>
              <a:t>Sources: A.M. Best; Insurance Information Institute. </a:t>
            </a:r>
          </a:p>
        </p:txBody>
      </p:sp>
      <p:sp>
        <p:nvSpPr>
          <p:cNvPr id="7176" name="TextBox 7"/>
          <p:cNvSpPr txBox="1">
            <a:spLocks noChangeArrowheads="1"/>
          </p:cNvSpPr>
          <p:nvPr/>
        </p:nvSpPr>
        <p:spPr bwMode="auto">
          <a:xfrm>
            <a:off x="257179" y="1257300"/>
            <a:ext cx="1304925" cy="338138"/>
          </a:xfrm>
          <a:prstGeom prst="rect">
            <a:avLst/>
          </a:prstGeom>
          <a:noFill/>
          <a:ln w="9525">
            <a:noFill/>
            <a:miter lim="800000"/>
            <a:headEnd/>
            <a:tailEnd/>
          </a:ln>
        </p:spPr>
        <p:txBody>
          <a:bodyPr>
            <a:spAutoFit/>
          </a:bodyPr>
          <a:lstStyle/>
          <a:p>
            <a:r>
              <a:rPr lang="en-US" sz="1600" b="1"/>
              <a:t>$ Billions</a:t>
            </a:r>
          </a:p>
        </p:txBody>
      </p:sp>
      <p:sp>
        <p:nvSpPr>
          <p:cNvPr id="10" name="AutoShape 7"/>
          <p:cNvSpPr>
            <a:spLocks noChangeArrowheads="1"/>
          </p:cNvSpPr>
          <p:nvPr/>
        </p:nvSpPr>
        <p:spPr bwMode="blackWhite">
          <a:xfrm>
            <a:off x="1562100" y="1257304"/>
            <a:ext cx="5495364" cy="1891029"/>
          </a:xfrm>
          <a:prstGeom prst="wedgeRectCallout">
            <a:avLst>
              <a:gd name="adj1" fmla="val -49412"/>
              <a:gd name="adj2" fmla="val 2124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Homeowners insurance NWP continues to rise (up 150% 2000-2015F) despite very little unit growth during the real estate crash.  Reasons include rate increases, especially in coastal zones, ITV endorsements (e.g., “inflation guards”), compulsory for mortgaged properties and resumption of home building activity</a:t>
            </a:r>
            <a:endParaRPr lang="en-US" b="1" dirty="0">
              <a:solidFill>
                <a:schemeClr val="bg1"/>
              </a:solidFill>
              <a:latin typeface="Arial" pitchFamily="34" charset="0"/>
            </a:endParaRPr>
          </a:p>
        </p:txBody>
      </p:sp>
      <p:sp>
        <p:nvSpPr>
          <p:cNvPr id="11" name="AutoShape 7"/>
          <p:cNvSpPr>
            <a:spLocks noChangeArrowheads="1"/>
          </p:cNvSpPr>
          <p:nvPr/>
        </p:nvSpPr>
        <p:spPr bwMode="blackWhite">
          <a:xfrm>
            <a:off x="4916912" y="4646980"/>
            <a:ext cx="2679949" cy="1129143"/>
          </a:xfrm>
          <a:prstGeom prst="wedgeRectCallout">
            <a:avLst>
              <a:gd name="adj1" fmla="val 63181"/>
              <a:gd name="adj2" fmla="val -10793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rPr>
              <a:t>The Homeowners line will generate about $4B in new premiums annually through 2016</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166214576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par>
                          <p:cTn id="7" fill="hold">
                            <p:stCondLst>
                              <p:cond delay="0"/>
                            </p:stCondLst>
                            <p:childTnLst>
                              <p:par>
                                <p:cTn id="8" presetID="22" presetClass="entr" presetSubtype="2" fill="hold" grpId="0" nodeType="afterEffect">
                                  <p:stCondLst>
                                    <p:cond delay="70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500"/>
                                        <p:tgtEl>
                                          <p:spTgt spid="10"/>
                                        </p:tgtEl>
                                      </p:cBhvr>
                                    </p:animEffect>
                                  </p:childTnLst>
                                </p:cTn>
                              </p:par>
                            </p:childTnLst>
                          </p:cTn>
                        </p:par>
                        <p:par>
                          <p:cTn id="11" fill="hold">
                            <p:stCondLst>
                              <p:cond delay="1200"/>
                            </p:stCondLst>
                            <p:childTnLst>
                              <p:par>
                                <p:cTn id="12" presetID="22" presetClass="entr" presetSubtype="4" fill="hold" grpId="0" nodeType="afterEffect">
                                  <p:stCondLst>
                                    <p:cond delay="70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50" grpId="0" bld="series"/>
      <p:bldP spid="10" grpId="0" animBg="1"/>
      <p:bldP spid="11" grpId="0" animBg="1"/>
    </p:bld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76262" y="2213696"/>
            <a:ext cx="7981950" cy="2016125"/>
          </a:xfrm>
          <a:solidFill>
            <a:srgbClr val="002060"/>
          </a:solidFill>
          <a:ln w="12700" cap="flat" algn="ctr">
            <a:noFill/>
          </a:ln>
        </p:spPr>
        <p:txBody>
          <a:bodyPr/>
          <a:lstStyle/>
          <a:p>
            <a:pPr algn="ctr" defTabSz="914400" eaLnBrk="1" hangingPunct="1">
              <a:lnSpc>
                <a:spcPct val="95000"/>
              </a:lnSpc>
              <a:spcBef>
                <a:spcPct val="25000"/>
              </a:spcBef>
            </a:pPr>
            <a:r>
              <a:rPr lang="en-US" sz="4200" dirty="0">
                <a:solidFill>
                  <a:schemeClr val="bg1"/>
                </a:solidFill>
              </a:rPr>
              <a:t>Personal Lines: Economic and Demographic Considerations</a:t>
            </a:r>
          </a:p>
        </p:txBody>
      </p:sp>
      <p:sp>
        <p:nvSpPr>
          <p:cNvPr id="151555" name="Rectangle 3"/>
          <p:cNvSpPr>
            <a:spLocks noChangeArrowheads="1"/>
          </p:cNvSpPr>
          <p:nvPr/>
        </p:nvSpPr>
        <p:spPr bwMode="auto">
          <a:xfrm>
            <a:off x="0" y="6556379"/>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66</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3051179" y="838200"/>
            <a:ext cx="3032125" cy="83820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66</a:t>
            </a:fld>
            <a:endParaRPr lang="en-US"/>
          </a:p>
        </p:txBody>
      </p:sp>
      <p:sp>
        <p:nvSpPr>
          <p:cNvPr id="10" name="Rectangle 8"/>
          <p:cNvSpPr>
            <a:spLocks noChangeArrowheads="1"/>
          </p:cNvSpPr>
          <p:nvPr/>
        </p:nvSpPr>
        <p:spPr bwMode="auto">
          <a:xfrm>
            <a:off x="222885" y="4428550"/>
            <a:ext cx="8246110" cy="1754326"/>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rgbClr val="FF6801"/>
              </a:buClr>
            </a:pPr>
            <a:r>
              <a:rPr lang="en-US" sz="4000" b="1" i="1" dirty="0">
                <a:solidFill>
                  <a:srgbClr val="FF0000"/>
                </a:solidFill>
              </a:rPr>
              <a:t>Auto, Home Are Sensitive to Underlying Economic Conditions</a:t>
            </a:r>
          </a:p>
        </p:txBody>
      </p:sp>
    </p:spTree>
    <p:extLst>
      <p:ext uri="{BB962C8B-B14F-4D97-AF65-F5344CB8AC3E}">
        <p14:creationId xmlns:p14="http://schemas.microsoft.com/office/powerpoint/2010/main" val="97957023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0"/>
                                        </p:tgtEl>
                                        <p:attrNameLst>
                                          <p:attrName>style.visibility</p:attrName>
                                        </p:attrNameLst>
                                      </p:cBhvr>
                                      <p:to>
                                        <p:strVal val="visible"/>
                                      </p:to>
                                    </p:set>
                                    <p:animEffect transition="in" filter="barn(outVertical)">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10"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a:t>12/01/09 - 9pm</a:t>
            </a:r>
          </a:p>
        </p:txBody>
      </p:sp>
      <p:sp>
        <p:nvSpPr>
          <p:cNvPr id="13317" name="Rectangle 110"/>
          <p:cNvSpPr>
            <a:spLocks noGrp="1" noChangeArrowheads="1"/>
          </p:cNvSpPr>
          <p:nvPr>
            <p:ph type="sldNum" sz="quarter" idx="12"/>
          </p:nvPr>
        </p:nvSpPr>
        <p:spPr/>
        <p:txBody>
          <a:bodyPr/>
          <a:lstStyle/>
          <a:p>
            <a:pPr>
              <a:defRPr/>
            </a:pPr>
            <a:fld id="{ABF663C9-B40D-4605-84E2-C28F5021D9BD}" type="slidenum">
              <a:rPr lang="en-US" smtClean="0"/>
              <a:pPr>
                <a:defRPr/>
              </a:pPr>
              <a:t>67</a:t>
            </a:fld>
            <a:endParaRPr lang="en-US"/>
          </a:p>
        </p:txBody>
      </p:sp>
      <p:sp>
        <p:nvSpPr>
          <p:cNvPr id="38918" name="Rectangle 2"/>
          <p:cNvSpPr>
            <a:spLocks noChangeArrowheads="1"/>
          </p:cNvSpPr>
          <p:nvPr/>
        </p:nvSpPr>
        <p:spPr bwMode="black">
          <a:xfrm>
            <a:off x="347663" y="1266829"/>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8919" name="Rectangle 3"/>
          <p:cNvSpPr>
            <a:spLocks noGrp="1" noChangeArrowheads="1"/>
          </p:cNvSpPr>
          <p:nvPr>
            <p:ph type="title"/>
          </p:nvPr>
        </p:nvSpPr>
        <p:spPr/>
        <p:txBody>
          <a:bodyPr/>
          <a:lstStyle/>
          <a:p>
            <a:r>
              <a:rPr lang="en-US" dirty="0"/>
              <a:t>New Private Housing Starts, 1990-2022F</a:t>
            </a:r>
          </a:p>
        </p:txBody>
      </p:sp>
      <p:graphicFrame>
        <p:nvGraphicFramePr>
          <p:cNvPr id="38914" name="Object 4"/>
          <p:cNvGraphicFramePr>
            <a:graphicFrameLocks noChangeAspect="1"/>
          </p:cNvGraphicFramePr>
          <p:nvPr>
            <p:extLst>
              <p:ext uri="{D42A27DB-BD31-4B8C-83A1-F6EECF244321}">
                <p14:modId xmlns:p14="http://schemas.microsoft.com/office/powerpoint/2010/main" val="843427371"/>
              </p:ext>
            </p:extLst>
          </p:nvPr>
        </p:nvGraphicFramePr>
        <p:xfrm>
          <a:off x="216570" y="1122828"/>
          <a:ext cx="8656637" cy="4314825"/>
        </p:xfrm>
        <a:graphic>
          <a:graphicData uri="http://schemas.openxmlformats.org/presentationml/2006/ole">
            <mc:AlternateContent xmlns:mc="http://schemas.openxmlformats.org/markup-compatibility/2006">
              <mc:Choice xmlns:v="urn:schemas-microsoft-com:vml" Requires="v">
                <p:oleObj spid="_x0000_s28557478" name="Chart" r:id="rId4" imgW="7839082" imgH="4095681" progId="MSGraph.Chart.8">
                  <p:embed followColorScheme="full"/>
                </p:oleObj>
              </mc:Choice>
              <mc:Fallback>
                <p:oleObj name="Chart" r:id="rId4" imgW="7839082" imgH="4095681" progId="MSGraph.Chart.8">
                  <p:embed followColorScheme="full"/>
                  <p:pic>
                    <p:nvPicPr>
                      <p:cNvPr id="0" name=""/>
                      <p:cNvPicPr>
                        <a:picLocks noChangeAspect="1" noChangeArrowheads="1"/>
                      </p:cNvPicPr>
                      <p:nvPr/>
                    </p:nvPicPr>
                    <p:blipFill>
                      <a:blip r:embed="rId5"/>
                      <a:srcRect/>
                      <a:stretch>
                        <a:fillRect/>
                      </a:stretch>
                    </p:blipFill>
                    <p:spPr bwMode="gray">
                      <a:xfrm>
                        <a:off x="216570" y="1122828"/>
                        <a:ext cx="8656637" cy="431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20" name="Rectangle 5"/>
          <p:cNvSpPr>
            <a:spLocks noChangeArrowheads="1"/>
          </p:cNvSpPr>
          <p:nvPr/>
        </p:nvSpPr>
        <p:spPr bwMode="auto">
          <a:xfrm>
            <a:off x="4" y="6436496"/>
            <a:ext cx="8551863" cy="426271"/>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(10/16 for 2016-17; 10/16 for 2018-22F; Insurance Information Institute.</a:t>
            </a:r>
          </a:p>
        </p:txBody>
      </p:sp>
      <p:sp>
        <p:nvSpPr>
          <p:cNvPr id="1915910" name="Rectangle 6"/>
          <p:cNvSpPr>
            <a:spLocks noChangeArrowheads="1"/>
          </p:cNvSpPr>
          <p:nvPr/>
        </p:nvSpPr>
        <p:spPr bwMode="blackWhite">
          <a:xfrm>
            <a:off x="117988" y="5513392"/>
            <a:ext cx="8905875" cy="8651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Insurers Are Continue to See Meaningful Exposure Growth in the Wake of the “Great Recession” Associated with Home Construction: Construction Risk Exposure, Surety, Commercial Auto; Potent Driver of Workers Comp Exposure</a:t>
            </a:r>
          </a:p>
        </p:txBody>
      </p:sp>
      <p:sp>
        <p:nvSpPr>
          <p:cNvPr id="1915917" name="AutoShape 13"/>
          <p:cNvSpPr>
            <a:spLocks noChangeArrowheads="1"/>
          </p:cNvSpPr>
          <p:nvPr/>
        </p:nvSpPr>
        <p:spPr bwMode="blackWhite">
          <a:xfrm>
            <a:off x="2237555" y="3177514"/>
            <a:ext cx="2344994" cy="1799303"/>
          </a:xfrm>
          <a:prstGeom prst="wedgeRectCallout">
            <a:avLst>
              <a:gd name="adj1" fmla="val 94687"/>
              <a:gd name="adj2" fmla="val 3921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New home starts plunged 72% from 2005-2009; A net annual decline of 1.49 million units, lowest since records began in 1959</a:t>
            </a:r>
          </a:p>
        </p:txBody>
      </p:sp>
      <p:sp>
        <p:nvSpPr>
          <p:cNvPr id="1915918" name="AutoShape 14"/>
          <p:cNvSpPr>
            <a:spLocks noChangeArrowheads="1"/>
          </p:cNvSpPr>
          <p:nvPr/>
        </p:nvSpPr>
        <p:spPr bwMode="blackWhite">
          <a:xfrm>
            <a:off x="5043950" y="1122828"/>
            <a:ext cx="3313470" cy="1101213"/>
          </a:xfrm>
          <a:prstGeom prst="wedgeRectCallout">
            <a:avLst>
              <a:gd name="adj1" fmla="val 20880"/>
              <a:gd name="adj2" fmla="val 8028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Job growth, low inventories of existing homes,  still-low mortgage rates and demographics should continue to stimulate new home construction for several more years</a:t>
            </a:r>
          </a:p>
        </p:txBody>
      </p:sp>
    </p:spTree>
    <p:extLst>
      <p:ext uri="{BB962C8B-B14F-4D97-AF65-F5344CB8AC3E}">
        <p14:creationId xmlns:p14="http://schemas.microsoft.com/office/powerpoint/2010/main" val="27220560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915917"/>
                                        </p:tgtEl>
                                        <p:attrNameLst>
                                          <p:attrName>style.visibility</p:attrName>
                                        </p:attrNameLst>
                                      </p:cBhvr>
                                      <p:to>
                                        <p:strVal val="visible"/>
                                      </p:to>
                                    </p:set>
                                    <p:animEffect transition="in" filter="wipe(down)">
                                      <p:cBhvr>
                                        <p:cTn id="7" dur="500"/>
                                        <p:tgtEl>
                                          <p:spTgt spid="1915917"/>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915918"/>
                                        </p:tgtEl>
                                        <p:attrNameLst>
                                          <p:attrName>style.visibility</p:attrName>
                                        </p:attrNameLst>
                                      </p:cBhvr>
                                      <p:to>
                                        <p:strVal val="visible"/>
                                      </p:to>
                                    </p:set>
                                    <p:animEffect transition="in" filter="wipe(right)">
                                      <p:cBhvr>
                                        <p:cTn id="11" dur="500"/>
                                        <p:tgtEl>
                                          <p:spTgt spid="191591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1915910"/>
                                        </p:tgtEl>
                                        <p:attrNameLst>
                                          <p:attrName>style.visibility</p:attrName>
                                        </p:attrNameLst>
                                      </p:cBhvr>
                                      <p:to>
                                        <p:strVal val="visible"/>
                                      </p:to>
                                    </p:set>
                                    <p:anim calcmode="lin" valueType="num">
                                      <p:cBhvr>
                                        <p:cTn id="15" dur="500" fill="hold"/>
                                        <p:tgtEl>
                                          <p:spTgt spid="1915910"/>
                                        </p:tgtEl>
                                        <p:attrNameLst>
                                          <p:attrName>ppt_w</p:attrName>
                                        </p:attrNameLst>
                                      </p:cBhvr>
                                      <p:tavLst>
                                        <p:tav tm="0">
                                          <p:val>
                                            <p:fltVal val="0"/>
                                          </p:val>
                                        </p:tav>
                                        <p:tav tm="100000">
                                          <p:val>
                                            <p:strVal val="#ppt_w"/>
                                          </p:val>
                                        </p:tav>
                                      </p:tavLst>
                                    </p:anim>
                                    <p:anim calcmode="lin" valueType="num">
                                      <p:cBhvr>
                                        <p:cTn id="16" dur="500" fill="hold"/>
                                        <p:tgtEl>
                                          <p:spTgt spid="19159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915917" grpId="0" animBg="1"/>
      <p:bldP spid="1915918"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a:t>12/01/09 - 9pm</a:t>
            </a:r>
          </a:p>
        </p:txBody>
      </p:sp>
      <p:sp>
        <p:nvSpPr>
          <p:cNvPr id="14341" name="Rectangle 110"/>
          <p:cNvSpPr>
            <a:spLocks noGrp="1" noChangeArrowheads="1"/>
          </p:cNvSpPr>
          <p:nvPr>
            <p:ph type="sldNum" sz="quarter" idx="12"/>
          </p:nvPr>
        </p:nvSpPr>
        <p:spPr/>
        <p:txBody>
          <a:bodyPr/>
          <a:lstStyle/>
          <a:p>
            <a:pPr>
              <a:defRPr/>
            </a:pPr>
            <a:fld id="{9E5D4AB7-0BC4-4316-806B-2997DBF9740D}" type="slidenum">
              <a:rPr lang="en-US" smtClean="0"/>
              <a:pPr>
                <a:defRPr/>
              </a:pPr>
              <a:t>68</a:t>
            </a:fld>
            <a:endParaRPr lang="en-US"/>
          </a:p>
        </p:txBody>
      </p:sp>
      <p:graphicFrame>
        <p:nvGraphicFramePr>
          <p:cNvPr id="39938" name="Object 11"/>
          <p:cNvGraphicFramePr>
            <a:graphicFrameLocks noChangeAspect="1"/>
          </p:cNvGraphicFramePr>
          <p:nvPr>
            <p:extLst>
              <p:ext uri="{D42A27DB-BD31-4B8C-83A1-F6EECF244321}">
                <p14:modId xmlns:p14="http://schemas.microsoft.com/office/powerpoint/2010/main" val="4061251154"/>
              </p:ext>
            </p:extLst>
          </p:nvPr>
        </p:nvGraphicFramePr>
        <p:xfrm>
          <a:off x="327026" y="1266825"/>
          <a:ext cx="8359774" cy="4330700"/>
        </p:xfrm>
        <a:graphic>
          <a:graphicData uri="http://schemas.openxmlformats.org/presentationml/2006/ole">
            <mc:AlternateContent xmlns:mc="http://schemas.openxmlformats.org/markup-compatibility/2006">
              <mc:Choice xmlns:v="urn:schemas-microsoft-com:vml" Requires="v">
                <p:oleObj spid="_x0000_s28511450" name="Chart" r:id="rId4" imgW="7839082" imgH="3838402" progId="MSGraph.Chart.8">
                  <p:embed followColorScheme="full"/>
                </p:oleObj>
              </mc:Choice>
              <mc:Fallback>
                <p:oleObj name="Chart" r:id="rId4" imgW="7839082" imgH="3838402" progId="MSGraph.Chart.8">
                  <p:embed followColorScheme="full"/>
                  <p:pic>
                    <p:nvPicPr>
                      <p:cNvPr id="0" name=""/>
                      <p:cNvPicPr>
                        <a:picLocks noChangeAspect="1" noChangeArrowheads="1"/>
                      </p:cNvPicPr>
                      <p:nvPr/>
                    </p:nvPicPr>
                    <p:blipFill>
                      <a:blip r:embed="rId5"/>
                      <a:srcRect/>
                      <a:stretch>
                        <a:fillRect/>
                      </a:stretch>
                    </p:blipFill>
                    <p:spPr bwMode="gray">
                      <a:xfrm>
                        <a:off x="327026" y="1266825"/>
                        <a:ext cx="8359774" cy="4330700"/>
                      </a:xfrm>
                      <a:prstGeom prst="rect">
                        <a:avLst/>
                      </a:prstGeom>
                      <a:noFill/>
                      <a:extLst/>
                    </p:spPr>
                  </p:pic>
                </p:oleObj>
              </mc:Fallback>
            </mc:AlternateContent>
          </a:graphicData>
        </a:graphic>
      </p:graphicFrame>
      <p:sp>
        <p:nvSpPr>
          <p:cNvPr id="39942" name="Rectangle 2"/>
          <p:cNvSpPr>
            <a:spLocks noChangeArrowheads="1"/>
          </p:cNvSpPr>
          <p:nvPr/>
        </p:nvSpPr>
        <p:spPr bwMode="black">
          <a:xfrm>
            <a:off x="347663" y="1266829"/>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9943" name="Rectangle 3"/>
          <p:cNvSpPr>
            <a:spLocks noGrp="1" noChangeArrowheads="1"/>
          </p:cNvSpPr>
          <p:nvPr>
            <p:ph type="title"/>
          </p:nvPr>
        </p:nvSpPr>
        <p:spPr/>
        <p:txBody>
          <a:bodyPr/>
          <a:lstStyle/>
          <a:p>
            <a:r>
              <a:rPr lang="en-US" dirty="0"/>
              <a:t>Auto/Light Truck Sales, 1999-2022F</a:t>
            </a:r>
          </a:p>
        </p:txBody>
      </p:sp>
      <p:sp>
        <p:nvSpPr>
          <p:cNvPr id="2079751" name="AutoShape 7"/>
          <p:cNvSpPr>
            <a:spLocks noChangeArrowheads="1"/>
          </p:cNvSpPr>
          <p:nvPr/>
        </p:nvSpPr>
        <p:spPr bwMode="blackWhite">
          <a:xfrm>
            <a:off x="832489" y="3432179"/>
            <a:ext cx="2949575" cy="1356135"/>
          </a:xfrm>
          <a:prstGeom prst="wedgeRectCallout">
            <a:avLst>
              <a:gd name="adj1" fmla="val 69421"/>
              <a:gd name="adj2" fmla="val 5777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New auto/light truck sales fell to the lowest level since the late 1960s. Forecast for 2014-15 is still below 1999-2007 average of 17 million units, but a robust recovery is well underway.</a:t>
            </a:r>
          </a:p>
        </p:txBody>
      </p:sp>
      <p:sp>
        <p:nvSpPr>
          <p:cNvPr id="2079752" name="AutoShape 8"/>
          <p:cNvSpPr>
            <a:spLocks noChangeArrowheads="1"/>
          </p:cNvSpPr>
          <p:nvPr/>
        </p:nvSpPr>
        <p:spPr bwMode="blackWhite">
          <a:xfrm>
            <a:off x="3182634" y="1058906"/>
            <a:ext cx="2689710" cy="1042308"/>
          </a:xfrm>
          <a:prstGeom prst="wedgeRectCallout">
            <a:avLst>
              <a:gd name="adj1" fmla="val 57796"/>
              <a:gd name="adj2" fmla="val 4885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Job growth and improved credit market conditions will boost auto sales in 2015 and beyond</a:t>
            </a:r>
          </a:p>
        </p:txBody>
      </p:sp>
      <p:sp>
        <p:nvSpPr>
          <p:cNvPr id="11" name="AutoShape 7"/>
          <p:cNvSpPr>
            <a:spLocks noChangeArrowheads="1"/>
          </p:cNvSpPr>
          <p:nvPr/>
        </p:nvSpPr>
        <p:spPr bwMode="blackWhite">
          <a:xfrm>
            <a:off x="6243942" y="3820886"/>
            <a:ext cx="2580970" cy="1021668"/>
          </a:xfrm>
          <a:prstGeom prst="wedgeRectCallout">
            <a:avLst>
              <a:gd name="adj1" fmla="val -49757"/>
              <a:gd name="adj2" fmla="val -14877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a:solidFill>
                  <a:srgbClr val="FFFFFF"/>
                </a:solidFill>
              </a:rPr>
              <a:t>Truck, SUV purchases are especially strong</a:t>
            </a:r>
          </a:p>
        </p:txBody>
      </p:sp>
      <p:sp>
        <p:nvSpPr>
          <p:cNvPr id="12" name="Rectangle 6"/>
          <p:cNvSpPr>
            <a:spLocks noChangeArrowheads="1"/>
          </p:cNvSpPr>
          <p:nvPr/>
        </p:nvSpPr>
        <p:spPr bwMode="blackWhite">
          <a:xfrm>
            <a:off x="819871" y="5483814"/>
            <a:ext cx="7589984" cy="1036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Yearly car/light truck sales will likely continue at current levels, in part replacing cars that were held onto in 2008-12. PP Auto premium might grow by 3.5% - 5%.</a:t>
            </a:r>
          </a:p>
        </p:txBody>
      </p:sp>
      <p:sp>
        <p:nvSpPr>
          <p:cNvPr id="13" name="AutoShape 8"/>
          <p:cNvSpPr>
            <a:spLocks noChangeArrowheads="1"/>
          </p:cNvSpPr>
          <p:nvPr/>
        </p:nvSpPr>
        <p:spPr bwMode="blackWhite">
          <a:xfrm>
            <a:off x="7138058" y="1057830"/>
            <a:ext cx="1795628" cy="719625"/>
          </a:xfrm>
          <a:prstGeom prst="wedgeRectCallout">
            <a:avLst>
              <a:gd name="adj1" fmla="val -71104"/>
              <a:gd name="adj2" fmla="val 4292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Sales have returned to pre-crisis levels</a:t>
            </a:r>
          </a:p>
        </p:txBody>
      </p:sp>
      <p:sp>
        <p:nvSpPr>
          <p:cNvPr id="14" name="Rectangle 5"/>
          <p:cNvSpPr>
            <a:spLocks noChangeArrowheads="1"/>
          </p:cNvSpPr>
          <p:nvPr/>
        </p:nvSpPr>
        <p:spPr bwMode="auto">
          <a:xfrm>
            <a:off x="-189188" y="6611912"/>
            <a:ext cx="9218888"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(10/16 for 2016-17; 10/16 for 2018-21F; Insurance Information Institute.</a:t>
            </a:r>
          </a:p>
        </p:txBody>
      </p:sp>
    </p:spTree>
    <p:extLst>
      <p:ext uri="{BB962C8B-B14F-4D97-AF65-F5344CB8AC3E}">
        <p14:creationId xmlns:p14="http://schemas.microsoft.com/office/powerpoint/2010/main" val="311027003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2079751"/>
                                        </p:tgtEl>
                                        <p:attrNameLst>
                                          <p:attrName>style.visibility</p:attrName>
                                        </p:attrNameLst>
                                      </p:cBhvr>
                                      <p:to>
                                        <p:strVal val="visible"/>
                                      </p:to>
                                    </p:set>
                                    <p:animEffect transition="in" filter="wipe(down)">
                                      <p:cBhvr>
                                        <p:cTn id="7" dur="500"/>
                                        <p:tgtEl>
                                          <p:spTgt spid="2079751"/>
                                        </p:tgtEl>
                                      </p:cBhvr>
                                    </p:animEffect>
                                  </p:childTnLst>
                                </p:cTn>
                              </p:par>
                            </p:childTnLst>
                          </p:cTn>
                        </p:par>
                        <p:par>
                          <p:cTn id="8" fill="hold">
                            <p:stCondLst>
                              <p:cond delay="1500"/>
                            </p:stCondLst>
                            <p:childTnLst>
                              <p:par>
                                <p:cTn id="9" presetID="22" presetClass="entr" presetSubtype="2" fill="hold" grpId="0" nodeType="afterEffect">
                                  <p:stCondLst>
                                    <p:cond delay="700"/>
                                  </p:stCondLst>
                                  <p:childTnLst>
                                    <p:set>
                                      <p:cBhvr>
                                        <p:cTn id="10" dur="1" fill="hold">
                                          <p:stCondLst>
                                            <p:cond delay="0"/>
                                          </p:stCondLst>
                                        </p:cTn>
                                        <p:tgtEl>
                                          <p:spTgt spid="2079752"/>
                                        </p:tgtEl>
                                        <p:attrNameLst>
                                          <p:attrName>style.visibility</p:attrName>
                                        </p:attrNameLst>
                                      </p:cBhvr>
                                      <p:to>
                                        <p:strVal val="visible"/>
                                      </p:to>
                                    </p:set>
                                    <p:animEffect transition="in" filter="wipe(right)">
                                      <p:cBhvr>
                                        <p:cTn id="11" dur="500"/>
                                        <p:tgtEl>
                                          <p:spTgt spid="2079752"/>
                                        </p:tgtEl>
                                      </p:cBhvr>
                                    </p:animEffect>
                                  </p:childTnLst>
                                </p:cTn>
                              </p:par>
                            </p:childTnLst>
                          </p:cTn>
                        </p:par>
                        <p:par>
                          <p:cTn id="12" fill="hold">
                            <p:stCondLst>
                              <p:cond delay="2700"/>
                            </p:stCondLst>
                            <p:childTnLst>
                              <p:par>
                                <p:cTn id="13" presetID="22" presetClass="entr" presetSubtype="4" fill="hold" grpId="0" nodeType="afterEffect">
                                  <p:stCondLst>
                                    <p:cond delay="70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par>
                          <p:cTn id="16" fill="hold">
                            <p:stCondLst>
                              <p:cond delay="3900"/>
                            </p:stCondLst>
                            <p:childTnLst>
                              <p:par>
                                <p:cTn id="17" presetID="23" presetClass="entr" presetSubtype="16" fill="hold" grpId="0" nodeType="afterEffect">
                                  <p:stCondLst>
                                    <p:cond delay="7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childTnLst>
                                </p:cTn>
                              </p:par>
                            </p:childTnLst>
                          </p:cTn>
                        </p:par>
                        <p:par>
                          <p:cTn id="21" fill="hold">
                            <p:stCondLst>
                              <p:cond delay="5100"/>
                            </p:stCondLst>
                            <p:childTnLst>
                              <p:par>
                                <p:cTn id="22" presetID="22" presetClass="entr" presetSubtype="2" fill="hold" grpId="0" nodeType="afterEffect">
                                  <p:stCondLst>
                                    <p:cond delay="700"/>
                                  </p:stCondLst>
                                  <p:childTnLst>
                                    <p:set>
                                      <p:cBhvr>
                                        <p:cTn id="23" dur="1" fill="hold">
                                          <p:stCondLst>
                                            <p:cond delay="0"/>
                                          </p:stCondLst>
                                        </p:cTn>
                                        <p:tgtEl>
                                          <p:spTgt spid="13"/>
                                        </p:tgtEl>
                                        <p:attrNameLst>
                                          <p:attrName>style.visibility</p:attrName>
                                        </p:attrNameLst>
                                      </p:cBhvr>
                                      <p:to>
                                        <p:strVal val="visible"/>
                                      </p:to>
                                    </p:set>
                                    <p:animEffect transition="in" filter="wipe(right)">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9751" grpId="0" animBg="1"/>
      <p:bldP spid="2079752" grpId="0" animBg="1"/>
      <p:bldP spid="11" grpId="0" animBg="1"/>
      <p:bldP spid="12" grpId="0" animBg="1"/>
      <p:bldP spid="13"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4" y="73029"/>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Number of Registered Passenger Vehicles in US, 1999 – 2015E</a:t>
            </a:r>
          </a:p>
        </p:txBody>
      </p:sp>
      <p:sp>
        <p:nvSpPr>
          <p:cNvPr id="74758" name="Rectangle 6"/>
          <p:cNvSpPr>
            <a:spLocks noChangeArrowheads="1"/>
          </p:cNvSpPr>
          <p:nvPr/>
        </p:nvSpPr>
        <p:spPr bwMode="auto">
          <a:xfrm>
            <a:off x="0" y="6404414"/>
            <a:ext cx="8942388" cy="453586"/>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endParaRPr lang="en-US" sz="1050" dirty="0"/>
          </a:p>
          <a:p>
            <a:pPr eaLnBrk="0" hangingPunct="0">
              <a:lnSpc>
                <a:spcPct val="85000"/>
              </a:lnSpc>
              <a:spcBef>
                <a:spcPct val="25000"/>
              </a:spcBef>
              <a:buClr>
                <a:schemeClr val="accent2"/>
              </a:buClr>
              <a:buFont typeface="Wingdings" pitchFamily="2" charset="2"/>
              <a:buNone/>
              <a:defRPr/>
            </a:pPr>
            <a:r>
              <a:rPr lang="en-US" sz="1050" dirty="0"/>
              <a:t>Sources: Bureau of Transportation Statistics; Barclays Capital estimates, August 2015.</a:t>
            </a: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69</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3" name="Picture 2"/>
          <p:cNvPicPr>
            <a:picLocks noChangeAspect="1"/>
          </p:cNvPicPr>
          <p:nvPr/>
        </p:nvPicPr>
        <p:blipFill>
          <a:blip r:embed="rId3"/>
          <a:stretch>
            <a:fillRect/>
          </a:stretch>
        </p:blipFill>
        <p:spPr>
          <a:xfrm>
            <a:off x="155575" y="1891451"/>
            <a:ext cx="6213694" cy="4439604"/>
          </a:xfrm>
          <a:prstGeom prst="rect">
            <a:avLst/>
          </a:prstGeom>
        </p:spPr>
      </p:pic>
      <p:sp>
        <p:nvSpPr>
          <p:cNvPr id="14" name="AutoShape 8"/>
          <p:cNvSpPr>
            <a:spLocks noChangeArrowheads="1"/>
          </p:cNvSpPr>
          <p:nvPr/>
        </p:nvSpPr>
        <p:spPr bwMode="blackWhite">
          <a:xfrm>
            <a:off x="6451053" y="1891451"/>
            <a:ext cx="2539144" cy="1529666"/>
          </a:xfrm>
          <a:prstGeom prst="wedgeRectCallout">
            <a:avLst>
              <a:gd name="adj1" fmla="val -72157"/>
              <a:gd name="adj2" fmla="val -1724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Vehicle registrations are growing once again and now finally exceed pre-crisis peak</a:t>
            </a:r>
          </a:p>
        </p:txBody>
      </p:sp>
      <p:sp>
        <p:nvSpPr>
          <p:cNvPr id="12" name="AutoShape 8"/>
          <p:cNvSpPr>
            <a:spLocks noChangeArrowheads="1"/>
          </p:cNvSpPr>
          <p:nvPr/>
        </p:nvSpPr>
        <p:spPr bwMode="blackWhite">
          <a:xfrm>
            <a:off x="6474961" y="3784398"/>
            <a:ext cx="2491335" cy="1662689"/>
          </a:xfrm>
          <a:prstGeom prst="wedgeRectCallout">
            <a:avLst>
              <a:gd name="adj1" fmla="val -83476"/>
              <a:gd name="adj2" fmla="val -4317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Vehicle registrations are expected to increase at an annual rate of about 1.5% per year in 2015 and 2016</a:t>
            </a:r>
          </a:p>
        </p:txBody>
      </p:sp>
    </p:spTree>
    <p:extLst>
      <p:ext uri="{BB962C8B-B14F-4D97-AF65-F5344CB8AC3E}">
        <p14:creationId xmlns:p14="http://schemas.microsoft.com/office/powerpoint/2010/main" val="397825000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105"/>
          <p:cNvSpPr>
            <a:spLocks noGrp="1" noChangeArrowheads="1"/>
          </p:cNvSpPr>
          <p:nvPr>
            <p:ph type="dt" sz="quarter" idx="10"/>
          </p:nvPr>
        </p:nvSpPr>
        <p:spPr/>
        <p:txBody>
          <a:bodyPr/>
          <a:lstStyle/>
          <a:p>
            <a:pPr>
              <a:defRPr/>
            </a:pPr>
            <a:r>
              <a:rPr lang="en-US">
                <a:solidFill>
                  <a:srgbClr val="FFFFFF"/>
                </a:solidFill>
              </a:rPr>
              <a:t>12/01/09 - 9pm</a:t>
            </a:r>
          </a:p>
        </p:txBody>
      </p:sp>
      <p:sp>
        <p:nvSpPr>
          <p:cNvPr id="22532" name="Rectangle 106"/>
          <p:cNvSpPr>
            <a:spLocks noGrp="1" noChangeArrowheads="1"/>
          </p:cNvSpPr>
          <p:nvPr>
            <p:ph type="ftr" sz="quarter" idx="11"/>
          </p:nvPr>
        </p:nvSpPr>
        <p:spPr/>
        <p:txBody>
          <a:bodyPr/>
          <a:lstStyle/>
          <a:p>
            <a:pPr>
              <a:defRPr/>
            </a:pPr>
            <a:r>
              <a:rPr lang="en-US">
                <a:solidFill>
                  <a:srgbClr val="FFFFFF"/>
                </a:solidFill>
              </a:rPr>
              <a:t>eSlide – P6466 – The Financial Crisis and the Future of the P/C</a:t>
            </a:r>
          </a:p>
        </p:txBody>
      </p:sp>
      <p:sp>
        <p:nvSpPr>
          <p:cNvPr id="22533" name="Rectangle 110"/>
          <p:cNvSpPr>
            <a:spLocks noGrp="1" noChangeArrowheads="1"/>
          </p:cNvSpPr>
          <p:nvPr>
            <p:ph type="sldNum" sz="quarter" idx="12"/>
          </p:nvPr>
        </p:nvSpPr>
        <p:spPr/>
        <p:txBody>
          <a:bodyPr/>
          <a:lstStyle/>
          <a:p>
            <a:pPr>
              <a:defRPr/>
            </a:pPr>
            <a:fld id="{44D5F50F-E340-4757-8594-9CD26E9B588B}" type="slidenum">
              <a:rPr lang="en-US" smtClean="0">
                <a:solidFill>
                  <a:srgbClr val="000000"/>
                </a:solidFill>
              </a:rPr>
              <a:pPr>
                <a:defRPr/>
              </a:pPr>
              <a:t>7</a:t>
            </a:fld>
            <a:endParaRPr lang="en-US">
              <a:solidFill>
                <a:srgbClr val="000000"/>
              </a:solidFill>
            </a:endParaRPr>
          </a:p>
        </p:txBody>
      </p:sp>
      <p:sp>
        <p:nvSpPr>
          <p:cNvPr id="37894" name="Rectangle 2"/>
          <p:cNvSpPr>
            <a:spLocks noGrp="1" noChangeArrowheads="1"/>
          </p:cNvSpPr>
          <p:nvPr>
            <p:ph type="title"/>
          </p:nvPr>
        </p:nvSpPr>
        <p:spPr>
          <a:xfrm>
            <a:off x="235390" y="90492"/>
            <a:ext cx="7400925" cy="860425"/>
          </a:xfrm>
        </p:spPr>
        <p:txBody>
          <a:bodyPr/>
          <a:lstStyle/>
          <a:p>
            <a:r>
              <a:rPr lang="en-US" dirty="0"/>
              <a:t>P/C Insurance Industry </a:t>
            </a:r>
            <a:br>
              <a:rPr lang="en-US" dirty="0"/>
            </a:br>
            <a:r>
              <a:rPr lang="en-US" dirty="0"/>
              <a:t>Combined Ratio, 2001–2016:Q2*</a:t>
            </a:r>
          </a:p>
        </p:txBody>
      </p:sp>
      <p:sp>
        <p:nvSpPr>
          <p:cNvPr id="37895" name="Rectangle 3"/>
          <p:cNvSpPr>
            <a:spLocks noChangeArrowheads="1"/>
          </p:cNvSpPr>
          <p:nvPr/>
        </p:nvSpPr>
        <p:spPr bwMode="auto">
          <a:xfrm>
            <a:off x="-50240" y="6308711"/>
            <a:ext cx="8915400" cy="569387"/>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rPr>
              <a:t>* Excludes Mortgage &amp; Financial Guaranty insurers 2008--2014. Including M&amp;FG, 2008=105.1, 2009=100.7, 2010=102.4, 2011=108.1; 2012:=103.2; 2013: = 96.1; 2014: = 97.0.                              </a:t>
            </a:r>
          </a:p>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rPr>
              <a:t>Sources: A.M. Best, ISO (2014-2015); Figure for 2010-2013 is from A.M. Best P&amp;C Review and Preview, Feb. 16, 2016.</a:t>
            </a:r>
          </a:p>
        </p:txBody>
      </p:sp>
      <p:graphicFrame>
        <p:nvGraphicFramePr>
          <p:cNvPr id="37890" name="Object 4"/>
          <p:cNvGraphicFramePr>
            <a:graphicFrameLocks noChangeAspect="1"/>
          </p:cNvGraphicFramePr>
          <p:nvPr>
            <p:extLst/>
          </p:nvPr>
        </p:nvGraphicFramePr>
        <p:xfrm>
          <a:off x="182567" y="2645473"/>
          <a:ext cx="8577263" cy="3614738"/>
        </p:xfrm>
        <a:graphic>
          <a:graphicData uri="http://schemas.openxmlformats.org/presentationml/2006/ole">
            <mc:AlternateContent xmlns:mc="http://schemas.openxmlformats.org/markup-compatibility/2006">
              <mc:Choice xmlns:v="urn:schemas-microsoft-com:vml" Requires="v">
                <p:oleObj spid="_x0000_s28629008" name="Chart" r:id="rId5" imgW="8534400" imgH="3628921" progId="MSGraph.Chart.8">
                  <p:embed followColorScheme="full"/>
                </p:oleObj>
              </mc:Choice>
              <mc:Fallback>
                <p:oleObj name="Chart" r:id="rId5" imgW="8534400" imgH="3628921" progId="MSGraph.Chart.8">
                  <p:embed followColorScheme="full"/>
                  <p:pic>
                    <p:nvPicPr>
                      <p:cNvPr id="37890" name="Object 4"/>
                      <p:cNvPicPr>
                        <a:picLocks noChangeAspect="1" noChangeArrowheads="1"/>
                      </p:cNvPicPr>
                      <p:nvPr/>
                    </p:nvPicPr>
                    <p:blipFill>
                      <a:blip r:embed="rId6"/>
                      <a:srcRect/>
                      <a:stretch>
                        <a:fillRect/>
                      </a:stretch>
                    </p:blipFill>
                    <p:spPr bwMode="gray">
                      <a:xfrm>
                        <a:off x="182567" y="2645473"/>
                        <a:ext cx="8577263" cy="3614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51335" name="AutoShape 7"/>
          <p:cNvSpPr>
            <a:spLocks noChangeArrowheads="1"/>
          </p:cNvSpPr>
          <p:nvPr/>
        </p:nvSpPr>
        <p:spPr bwMode="blackWhite">
          <a:xfrm>
            <a:off x="182567" y="1280039"/>
            <a:ext cx="2124075" cy="1231900"/>
          </a:xfrm>
          <a:prstGeom prst="wedgeRectCallout">
            <a:avLst>
              <a:gd name="adj1" fmla="val -11509"/>
              <a:gd name="adj2" fmla="val 9419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rPr>
              <a:t>As Recently as 2001, Insurers Paid Out Nearly $1.16 for Every $1 in Earned Premiums</a:t>
            </a:r>
          </a:p>
        </p:txBody>
      </p:sp>
      <p:sp>
        <p:nvSpPr>
          <p:cNvPr id="4451336" name="AutoShape 8"/>
          <p:cNvSpPr>
            <a:spLocks noChangeArrowheads="1"/>
          </p:cNvSpPr>
          <p:nvPr/>
        </p:nvSpPr>
        <p:spPr bwMode="blackWhite">
          <a:xfrm>
            <a:off x="3590442" y="2093062"/>
            <a:ext cx="1198563" cy="1228725"/>
          </a:xfrm>
          <a:prstGeom prst="wedgeRectCallout">
            <a:avLst>
              <a:gd name="adj1" fmla="val -17938"/>
              <a:gd name="adj2" fmla="val 185434"/>
            </a:avLst>
          </a:prstGeom>
          <a:gradFill rotWithShape="1">
            <a:gsLst>
              <a:gs pos="0">
                <a:schemeClr val="tx2"/>
              </a:gs>
              <a:gs pos="100000">
                <a:srgbClr val="9E8000"/>
              </a:gs>
            </a:gsLst>
            <a:lin ang="5400000" scaled="1"/>
          </a:gra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000000"/>
                </a:solidFill>
              </a:rPr>
              <a:t>Relatively Low CAT Losses, Reserve Releases</a:t>
            </a:r>
          </a:p>
        </p:txBody>
      </p:sp>
      <p:sp>
        <p:nvSpPr>
          <p:cNvPr id="13" name="AutoShape 5"/>
          <p:cNvSpPr>
            <a:spLocks noChangeArrowheads="1"/>
          </p:cNvSpPr>
          <p:nvPr/>
        </p:nvSpPr>
        <p:spPr bwMode="blackWhite">
          <a:xfrm>
            <a:off x="2316028" y="1114616"/>
            <a:ext cx="1709738" cy="895350"/>
          </a:xfrm>
          <a:prstGeom prst="wedgeRectCallout">
            <a:avLst>
              <a:gd name="adj1" fmla="val -15839"/>
              <a:gd name="adj2" fmla="val 331085"/>
            </a:avLst>
          </a:prstGeom>
          <a:gradFill rotWithShape="1">
            <a:gsLst>
              <a:gs pos="0">
                <a:schemeClr val="folHlink"/>
              </a:gs>
              <a:gs pos="100000">
                <a:srgbClr val="6D0016"/>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rPr>
              <a:t>Heavy Use of Reinsurance Lowered Net Losses</a:t>
            </a:r>
          </a:p>
        </p:txBody>
      </p:sp>
      <p:sp>
        <p:nvSpPr>
          <p:cNvPr id="3" name="AutoShape 9"/>
          <p:cNvSpPr>
            <a:spLocks noChangeArrowheads="1"/>
          </p:cNvSpPr>
          <p:nvPr/>
        </p:nvSpPr>
        <p:spPr bwMode="blackWhite">
          <a:xfrm>
            <a:off x="4900852" y="1185602"/>
            <a:ext cx="1116013" cy="1206500"/>
          </a:xfrm>
          <a:prstGeom prst="wedgeRectCallout">
            <a:avLst>
              <a:gd name="adj1" fmla="val -42487"/>
              <a:gd name="adj2" fmla="val 238611"/>
            </a:avLst>
          </a:prstGeom>
          <a:solidFill>
            <a:srgbClr val="FF00FF"/>
          </a:soli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rPr>
              <a:t>Relatively Low CAT Losses, Reserve Releases</a:t>
            </a:r>
          </a:p>
        </p:txBody>
      </p:sp>
      <p:sp>
        <p:nvSpPr>
          <p:cNvPr id="15" name="PPTShape_1"/>
          <p:cNvSpPr>
            <a:spLocks noChangeArrowheads="1"/>
          </p:cNvSpPr>
          <p:nvPr/>
        </p:nvSpPr>
        <p:spPr bwMode="blackWhite">
          <a:xfrm>
            <a:off x="6501321" y="1098935"/>
            <a:ext cx="1101725" cy="1654175"/>
          </a:xfrm>
          <a:prstGeom prst="wedgeRectCallout">
            <a:avLst>
              <a:gd name="adj1" fmla="val -81369"/>
              <a:gd name="adj2" fmla="val 151829"/>
            </a:avLst>
          </a:prstGeom>
          <a:solidFill>
            <a:schemeClr val="bg1">
              <a:lumMod val="50000"/>
            </a:schemeClr>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rPr>
              <a:t>Higher CAT Losses, Shrinking Reserve Releases, Toll of Soft Market</a:t>
            </a:r>
          </a:p>
        </p:txBody>
      </p:sp>
      <p:sp>
        <p:nvSpPr>
          <p:cNvPr id="17" name="PPTShape_3"/>
          <p:cNvSpPr>
            <a:spLocks noChangeArrowheads="1"/>
          </p:cNvSpPr>
          <p:nvPr/>
        </p:nvSpPr>
        <p:spPr bwMode="blackWhite">
          <a:xfrm>
            <a:off x="6708057" y="3378453"/>
            <a:ext cx="915740" cy="582804"/>
          </a:xfrm>
          <a:prstGeom prst="wedgeRectCallout">
            <a:avLst>
              <a:gd name="adj1" fmla="val -61882"/>
              <a:gd name="adj2" fmla="val 112218"/>
            </a:avLst>
          </a:prstGeom>
          <a:solidFill>
            <a:srgbClr val="225A7A"/>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rPr>
              <a:t>Sandy Impacts</a:t>
            </a:r>
          </a:p>
        </p:txBody>
      </p:sp>
      <p:sp>
        <p:nvSpPr>
          <p:cNvPr id="18" name="PPTShape_4"/>
          <p:cNvSpPr>
            <a:spLocks noChangeArrowheads="1"/>
          </p:cNvSpPr>
          <p:nvPr/>
        </p:nvSpPr>
        <p:spPr bwMode="blackWhite">
          <a:xfrm>
            <a:off x="7074771" y="4029420"/>
            <a:ext cx="915740" cy="684963"/>
          </a:xfrm>
          <a:prstGeom prst="wedgeRectCallout">
            <a:avLst>
              <a:gd name="adj1" fmla="val -61070"/>
              <a:gd name="adj2" fmla="val 86645"/>
            </a:avLst>
          </a:prstGeom>
          <a:solidFill>
            <a:schemeClr val="tx1"/>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rPr>
              <a:t>Lower CAT Losses</a:t>
            </a:r>
          </a:p>
        </p:txBody>
      </p:sp>
      <p:sp>
        <p:nvSpPr>
          <p:cNvPr id="19" name="AutoShape 6"/>
          <p:cNvSpPr>
            <a:spLocks noChangeArrowheads="1"/>
          </p:cNvSpPr>
          <p:nvPr/>
        </p:nvSpPr>
        <p:spPr bwMode="blackWhite">
          <a:xfrm>
            <a:off x="3084203" y="3516620"/>
            <a:ext cx="1251488" cy="895350"/>
          </a:xfrm>
          <a:prstGeom prst="wedgeRectCallout">
            <a:avLst>
              <a:gd name="adj1" fmla="val -22644"/>
              <a:gd name="adj2" fmla="val 152034"/>
            </a:avLst>
          </a:prstGeom>
          <a:gradFill rotWithShape="1">
            <a:gsLst>
              <a:gs pos="0">
                <a:schemeClr val="hlink"/>
              </a:gs>
              <a:gs pos="100000">
                <a:srgbClr val="226544"/>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rPr>
              <a:t>Best Combined Ratio Since 1949 (87.6)</a:t>
            </a:r>
          </a:p>
        </p:txBody>
      </p:sp>
      <p:sp>
        <p:nvSpPr>
          <p:cNvPr id="20" name="PPTShape_0"/>
          <p:cNvSpPr>
            <a:spLocks noChangeArrowheads="1"/>
          </p:cNvSpPr>
          <p:nvPr/>
        </p:nvSpPr>
        <p:spPr bwMode="blackWhite">
          <a:xfrm>
            <a:off x="5397257" y="2461139"/>
            <a:ext cx="1038225" cy="1119188"/>
          </a:xfrm>
          <a:prstGeom prst="wedgeRectCallout">
            <a:avLst>
              <a:gd name="adj1" fmla="val -51449"/>
              <a:gd name="adj2" fmla="val 139180"/>
            </a:avLst>
          </a:prstGeom>
          <a:solidFill>
            <a:srgbClr val="0070C0"/>
          </a:soli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rPr>
              <a:t>Avg. CAT Losses, More Reserve Releases</a:t>
            </a:r>
          </a:p>
        </p:txBody>
      </p:sp>
      <p:sp>
        <p:nvSpPr>
          <p:cNvPr id="21" name="PPTShape_4"/>
          <p:cNvSpPr>
            <a:spLocks noChangeArrowheads="1"/>
          </p:cNvSpPr>
          <p:nvPr/>
        </p:nvSpPr>
        <p:spPr bwMode="blackWhite">
          <a:xfrm>
            <a:off x="7874454" y="2736234"/>
            <a:ext cx="1272879" cy="1239026"/>
          </a:xfrm>
          <a:prstGeom prst="wedgeRectCallout">
            <a:avLst>
              <a:gd name="adj1" fmla="val -39663"/>
              <a:gd name="adj2" fmla="val 119554"/>
            </a:avLst>
          </a:prstGeom>
          <a:solidFill>
            <a:schemeClr val="tx2">
              <a:lumMod val="75000"/>
            </a:schemeClr>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rPr>
              <a:t>3 Consecutive Years of U/W Profits: First Time Since 1971-73</a:t>
            </a:r>
          </a:p>
        </p:txBody>
      </p:sp>
      <p:sp>
        <p:nvSpPr>
          <p:cNvPr id="22" name="PPTShape_2"/>
          <p:cNvSpPr>
            <a:spLocks noChangeArrowheads="1"/>
          </p:cNvSpPr>
          <p:nvPr/>
        </p:nvSpPr>
        <p:spPr bwMode="blackWhite">
          <a:xfrm>
            <a:off x="4340617" y="3595201"/>
            <a:ext cx="1316038" cy="571500"/>
          </a:xfrm>
          <a:prstGeom prst="wedgeRectCallout">
            <a:avLst>
              <a:gd name="adj1" fmla="val -31266"/>
              <a:gd name="adj2" fmla="val 109367"/>
            </a:avLst>
          </a:prstGeom>
          <a:gradFill rotWithShape="1">
            <a:gsLst>
              <a:gs pos="0">
                <a:schemeClr val="bg2"/>
              </a:gs>
              <a:gs pos="100000">
                <a:srgbClr val="4A869E"/>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rPr>
              <a:t>Cyclical Deterioration</a:t>
            </a:r>
          </a:p>
        </p:txBody>
      </p:sp>
      <p:sp>
        <p:nvSpPr>
          <p:cNvPr id="23" name="PPTShape_4"/>
          <p:cNvSpPr>
            <a:spLocks noChangeArrowheads="1"/>
          </p:cNvSpPr>
          <p:nvPr/>
        </p:nvSpPr>
        <p:spPr bwMode="blackWhite">
          <a:xfrm>
            <a:off x="8179198" y="4055871"/>
            <a:ext cx="920352" cy="419260"/>
          </a:xfrm>
          <a:prstGeom prst="wedgeRectCallout">
            <a:avLst>
              <a:gd name="adj1" fmla="val -15377"/>
              <a:gd name="adj2" fmla="val 102591"/>
            </a:avLst>
          </a:prstGeom>
          <a:solidFill>
            <a:srgbClr val="FF000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rPr>
              <a:t>Elevated CATs</a:t>
            </a:r>
          </a:p>
        </p:txBody>
      </p:sp>
    </p:spTree>
    <p:custDataLst>
      <p:tags r:id="rId2"/>
    </p:custDataLst>
    <p:extLst>
      <p:ext uri="{BB962C8B-B14F-4D97-AF65-F5344CB8AC3E}">
        <p14:creationId xmlns:p14="http://schemas.microsoft.com/office/powerpoint/2010/main" val="28245169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4451335"/>
                                        </p:tgtEl>
                                        <p:attrNameLst>
                                          <p:attrName>style.visibility</p:attrName>
                                        </p:attrNameLst>
                                      </p:cBhvr>
                                      <p:to>
                                        <p:strVal val="visible"/>
                                      </p:to>
                                    </p:set>
                                    <p:animEffect transition="in" filter="wipe(down)">
                                      <p:cBhvr>
                                        <p:cTn id="7" dur="500"/>
                                        <p:tgtEl>
                                          <p:spTgt spid="4451335"/>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2000"/>
                            </p:stCondLst>
                            <p:childTnLst>
                              <p:par>
                                <p:cTn id="13" presetID="22" presetClass="entr" presetSubtype="4" fill="hold" grpId="0" nodeType="afterEffect">
                                  <p:stCondLst>
                                    <p:cond delay="500"/>
                                  </p:stCondLst>
                                  <p:childTnLst>
                                    <p:set>
                                      <p:cBhvr>
                                        <p:cTn id="14" dur="1" fill="hold">
                                          <p:stCondLst>
                                            <p:cond delay="0"/>
                                          </p:stCondLst>
                                        </p:cTn>
                                        <p:tgtEl>
                                          <p:spTgt spid="4451336"/>
                                        </p:tgtEl>
                                        <p:attrNameLst>
                                          <p:attrName>style.visibility</p:attrName>
                                        </p:attrNameLst>
                                      </p:cBhvr>
                                      <p:to>
                                        <p:strVal val="visible"/>
                                      </p:to>
                                    </p:set>
                                    <p:animEffect transition="in" filter="wipe(down)">
                                      <p:cBhvr>
                                        <p:cTn id="15" dur="500"/>
                                        <p:tgtEl>
                                          <p:spTgt spid="4451336"/>
                                        </p:tgtEl>
                                      </p:cBhvr>
                                    </p:animEffect>
                                  </p:childTnLst>
                                </p:cTn>
                              </p:par>
                            </p:childTnLst>
                          </p:cTn>
                        </p:par>
                        <p:par>
                          <p:cTn id="16" fill="hold">
                            <p:stCondLst>
                              <p:cond delay="3000"/>
                            </p:stCondLst>
                            <p:childTnLst>
                              <p:par>
                                <p:cTn id="17" presetID="22" presetClass="entr" presetSubtype="4" fill="hold" grpId="0" nodeType="afterEffect">
                                  <p:stCondLst>
                                    <p:cond delay="50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par>
                          <p:cTn id="20" fill="hold">
                            <p:stCondLst>
                              <p:cond delay="4000"/>
                            </p:stCondLst>
                            <p:childTnLst>
                              <p:par>
                                <p:cTn id="21" presetID="22" presetClass="entr" presetSubtype="4" fill="hold" grpId="0" nodeType="afterEffect">
                                  <p:stCondLst>
                                    <p:cond delay="50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par>
                          <p:cTn id="24" fill="hold">
                            <p:stCondLst>
                              <p:cond delay="5000"/>
                            </p:stCondLst>
                            <p:childTnLst>
                              <p:par>
                                <p:cTn id="25" presetID="22" presetClass="entr" presetSubtype="4" fill="hold" grpId="0" nodeType="afterEffect">
                                  <p:stCondLst>
                                    <p:cond delay="50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6000"/>
                            </p:stCondLst>
                            <p:childTnLst>
                              <p:par>
                                <p:cTn id="29" presetID="22" presetClass="entr" presetSubtype="4" fill="hold" grpId="0" nodeType="afterEffect">
                                  <p:stCondLst>
                                    <p:cond delay="500"/>
                                  </p:stCondLst>
                                  <p:childTnLst>
                                    <p:set>
                                      <p:cBhvr>
                                        <p:cTn id="30" dur="1" fill="hold">
                                          <p:stCondLst>
                                            <p:cond delay="0"/>
                                          </p:stCondLst>
                                        </p:cTn>
                                        <p:tgtEl>
                                          <p:spTgt spid="18"/>
                                        </p:tgtEl>
                                        <p:attrNameLst>
                                          <p:attrName>style.visibility</p:attrName>
                                        </p:attrNameLst>
                                      </p:cBhvr>
                                      <p:to>
                                        <p:strVal val="visible"/>
                                      </p:to>
                                    </p:set>
                                    <p:animEffect transition="in" filter="wipe(down)">
                                      <p:cBhvr>
                                        <p:cTn id="31" dur="500"/>
                                        <p:tgtEl>
                                          <p:spTgt spid="18"/>
                                        </p:tgtEl>
                                      </p:cBhvr>
                                    </p:animEffect>
                                  </p:childTnLst>
                                </p:cTn>
                              </p:par>
                            </p:childTnLst>
                          </p:cTn>
                        </p:par>
                        <p:par>
                          <p:cTn id="32" fill="hold">
                            <p:stCondLst>
                              <p:cond delay="7000"/>
                            </p:stCondLst>
                            <p:childTnLst>
                              <p:par>
                                <p:cTn id="33" presetID="22" presetClass="entr" presetSubtype="4" fill="hold" grpId="0" nodeType="afterEffect">
                                  <p:stCondLst>
                                    <p:cond delay="500"/>
                                  </p:stCondLst>
                                  <p:childTnLst>
                                    <p:set>
                                      <p:cBhvr>
                                        <p:cTn id="34" dur="1" fill="hold">
                                          <p:stCondLst>
                                            <p:cond delay="0"/>
                                          </p:stCondLst>
                                        </p:cTn>
                                        <p:tgtEl>
                                          <p:spTgt spid="19"/>
                                        </p:tgtEl>
                                        <p:attrNameLst>
                                          <p:attrName>style.visibility</p:attrName>
                                        </p:attrNameLst>
                                      </p:cBhvr>
                                      <p:to>
                                        <p:strVal val="visible"/>
                                      </p:to>
                                    </p:set>
                                    <p:animEffect transition="in" filter="wipe(down)">
                                      <p:cBhvr>
                                        <p:cTn id="35" dur="500"/>
                                        <p:tgtEl>
                                          <p:spTgt spid="19"/>
                                        </p:tgtEl>
                                      </p:cBhvr>
                                    </p:animEffect>
                                  </p:childTnLst>
                                </p:cTn>
                              </p:par>
                            </p:childTnLst>
                          </p:cTn>
                        </p:par>
                        <p:par>
                          <p:cTn id="36" fill="hold">
                            <p:stCondLst>
                              <p:cond delay="8000"/>
                            </p:stCondLst>
                            <p:childTnLst>
                              <p:par>
                                <p:cTn id="37" presetID="22" presetClass="entr" presetSubtype="4" fill="hold" grpId="0" nodeType="afterEffect">
                                  <p:stCondLst>
                                    <p:cond delay="500"/>
                                  </p:stCondLst>
                                  <p:childTnLst>
                                    <p:set>
                                      <p:cBhvr>
                                        <p:cTn id="38" dur="1" fill="hold">
                                          <p:stCondLst>
                                            <p:cond delay="0"/>
                                          </p:stCondLst>
                                        </p:cTn>
                                        <p:tgtEl>
                                          <p:spTgt spid="20"/>
                                        </p:tgtEl>
                                        <p:attrNameLst>
                                          <p:attrName>style.visibility</p:attrName>
                                        </p:attrNameLst>
                                      </p:cBhvr>
                                      <p:to>
                                        <p:strVal val="visible"/>
                                      </p:to>
                                    </p:set>
                                    <p:animEffect transition="in" filter="wipe(down)">
                                      <p:cBhvr>
                                        <p:cTn id="39" dur="500"/>
                                        <p:tgtEl>
                                          <p:spTgt spid="20"/>
                                        </p:tgtEl>
                                      </p:cBhvr>
                                    </p:animEffect>
                                  </p:childTnLst>
                                </p:cTn>
                              </p:par>
                            </p:childTnLst>
                          </p:cTn>
                        </p:par>
                        <p:par>
                          <p:cTn id="40" fill="hold">
                            <p:stCondLst>
                              <p:cond delay="9000"/>
                            </p:stCondLst>
                            <p:childTnLst>
                              <p:par>
                                <p:cTn id="41" presetID="22" presetClass="entr" presetSubtype="4" fill="hold" grpId="0" nodeType="afterEffect">
                                  <p:stCondLst>
                                    <p:cond delay="500"/>
                                  </p:stCondLst>
                                  <p:childTnLst>
                                    <p:set>
                                      <p:cBhvr>
                                        <p:cTn id="42" dur="1" fill="hold">
                                          <p:stCondLst>
                                            <p:cond delay="0"/>
                                          </p:stCondLst>
                                        </p:cTn>
                                        <p:tgtEl>
                                          <p:spTgt spid="21"/>
                                        </p:tgtEl>
                                        <p:attrNameLst>
                                          <p:attrName>style.visibility</p:attrName>
                                        </p:attrNameLst>
                                      </p:cBhvr>
                                      <p:to>
                                        <p:strVal val="visible"/>
                                      </p:to>
                                    </p:set>
                                    <p:animEffect transition="in" filter="wipe(down)">
                                      <p:cBhvr>
                                        <p:cTn id="43" dur="500"/>
                                        <p:tgtEl>
                                          <p:spTgt spid="21"/>
                                        </p:tgtEl>
                                      </p:cBhvr>
                                    </p:animEffect>
                                  </p:childTnLst>
                                </p:cTn>
                              </p:par>
                            </p:childTnLst>
                          </p:cTn>
                        </p:par>
                        <p:par>
                          <p:cTn id="44" fill="hold">
                            <p:stCondLst>
                              <p:cond delay="10000"/>
                            </p:stCondLst>
                            <p:childTnLst>
                              <p:par>
                                <p:cTn id="45" presetID="22" presetClass="entr" presetSubtype="4" fill="hold" grpId="0" nodeType="afterEffect">
                                  <p:stCondLst>
                                    <p:cond delay="500"/>
                                  </p:stCondLst>
                                  <p:childTnLst>
                                    <p:set>
                                      <p:cBhvr>
                                        <p:cTn id="46" dur="1" fill="hold">
                                          <p:stCondLst>
                                            <p:cond delay="0"/>
                                          </p:stCondLst>
                                        </p:cTn>
                                        <p:tgtEl>
                                          <p:spTgt spid="22"/>
                                        </p:tgtEl>
                                        <p:attrNameLst>
                                          <p:attrName>style.visibility</p:attrName>
                                        </p:attrNameLst>
                                      </p:cBhvr>
                                      <p:to>
                                        <p:strVal val="visible"/>
                                      </p:to>
                                    </p:set>
                                    <p:animEffect transition="in" filter="wipe(down)">
                                      <p:cBhvr>
                                        <p:cTn id="47" dur="500"/>
                                        <p:tgtEl>
                                          <p:spTgt spid="22"/>
                                        </p:tgtEl>
                                      </p:cBhvr>
                                    </p:animEffect>
                                  </p:childTnLst>
                                </p:cTn>
                              </p:par>
                            </p:childTnLst>
                          </p:cTn>
                        </p:par>
                        <p:par>
                          <p:cTn id="48" fill="hold">
                            <p:stCondLst>
                              <p:cond delay="11000"/>
                            </p:stCondLst>
                            <p:childTnLst>
                              <p:par>
                                <p:cTn id="49" presetID="22" presetClass="entr" presetSubtype="4" fill="hold" grpId="0" nodeType="afterEffect">
                                  <p:stCondLst>
                                    <p:cond delay="500"/>
                                  </p:stCondLst>
                                  <p:childTnLst>
                                    <p:set>
                                      <p:cBhvr>
                                        <p:cTn id="50" dur="1" fill="hold">
                                          <p:stCondLst>
                                            <p:cond delay="0"/>
                                          </p:stCondLst>
                                        </p:cTn>
                                        <p:tgtEl>
                                          <p:spTgt spid="23"/>
                                        </p:tgtEl>
                                        <p:attrNameLst>
                                          <p:attrName>style.visibility</p:attrName>
                                        </p:attrNameLst>
                                      </p:cBhvr>
                                      <p:to>
                                        <p:strVal val="visible"/>
                                      </p:to>
                                    </p:set>
                                    <p:animEffect transition="in" filter="wipe(down)">
                                      <p:cBhvr>
                                        <p:cTn id="5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1335" grpId="0" animBg="1"/>
      <p:bldP spid="4451336" grpId="0" animBg="1"/>
      <p:bldP spid="13" grpId="0" animBg="1"/>
      <p:bldP spid="3" grpId="0" animBg="1"/>
      <p:bldP spid="15" grpId="0" animBg="1"/>
      <p:bldP spid="17" grpId="0" animBg="1"/>
      <p:bldP spid="18" grpId="0" animBg="1"/>
      <p:bldP spid="19" grpId="0" animBg="1"/>
      <p:bldP spid="20" grpId="0" animBg="1"/>
      <p:bldP spid="21" grpId="0" animBg="1"/>
      <p:bldP spid="22" grpId="0" animBg="1"/>
      <p:bldP spid="23" grpId="0" animBg="1"/>
    </p:bld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 Loans and Other Non-Housing Debt, 2004 – 2015*</a:t>
            </a:r>
          </a:p>
        </p:txBody>
      </p:sp>
      <p:sp>
        <p:nvSpPr>
          <p:cNvPr id="4" name="Date Placeholder 3"/>
          <p:cNvSpPr>
            <a:spLocks noGrp="1"/>
          </p:cNvSpPr>
          <p:nvPr>
            <p:ph type="dt" sz="half" idx="10"/>
          </p:nvPr>
        </p:nvSpPr>
        <p:spPr/>
        <p:txBody>
          <a:bodyPr/>
          <a:lstStyle/>
          <a:p>
            <a:pPr>
              <a:defRPr/>
            </a:pPr>
            <a:r>
              <a:rPr lang="en-US"/>
              <a:t>12/01/09 - 9pm</a:t>
            </a:r>
          </a:p>
        </p:txBody>
      </p:sp>
      <p:sp>
        <p:nvSpPr>
          <p:cNvPr id="5" name="Slide Number Placeholder 4"/>
          <p:cNvSpPr>
            <a:spLocks noGrp="1"/>
          </p:cNvSpPr>
          <p:nvPr>
            <p:ph type="sldNum" sz="quarter" idx="12"/>
          </p:nvPr>
        </p:nvSpPr>
        <p:spPr/>
        <p:txBody>
          <a:bodyPr/>
          <a:lstStyle/>
          <a:p>
            <a:pPr>
              <a:defRPr/>
            </a:pPr>
            <a:fld id="{213DCD5A-272D-460F-810D-8B44844B5B0F}" type="slidenum">
              <a:rPr lang="en-US" smtClean="0"/>
              <a:pPr>
                <a:defRPr/>
              </a:pPr>
              <a:t>70</a:t>
            </a:fld>
            <a:endParaRPr lang="en-US"/>
          </a:p>
        </p:txBody>
      </p:sp>
      <p:sp>
        <p:nvSpPr>
          <p:cNvPr id="7" name="Rectangle 4"/>
          <p:cNvSpPr>
            <a:spLocks noChangeArrowheads="1"/>
          </p:cNvSpPr>
          <p:nvPr/>
        </p:nvSpPr>
        <p:spPr bwMode="blackWhite">
          <a:xfrm>
            <a:off x="193675" y="5732338"/>
            <a:ext cx="8756650" cy="6245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Banks are becoming increasingly aggressive in marketing auto loans</a:t>
            </a:r>
          </a:p>
        </p:txBody>
      </p:sp>
      <p:pic>
        <p:nvPicPr>
          <p:cNvPr id="9" name="Picture 8"/>
          <p:cNvPicPr>
            <a:picLocks noChangeAspect="1"/>
          </p:cNvPicPr>
          <p:nvPr/>
        </p:nvPicPr>
        <p:blipFill>
          <a:blip r:embed="rId2"/>
          <a:stretch>
            <a:fillRect/>
          </a:stretch>
        </p:blipFill>
        <p:spPr>
          <a:xfrm>
            <a:off x="193679" y="1293966"/>
            <a:ext cx="6867823" cy="4333875"/>
          </a:xfrm>
          <a:prstGeom prst="rect">
            <a:avLst/>
          </a:prstGeom>
        </p:spPr>
      </p:pic>
      <p:sp>
        <p:nvSpPr>
          <p:cNvPr id="10" name="Rectangle 5"/>
          <p:cNvSpPr>
            <a:spLocks noChangeArrowheads="1"/>
          </p:cNvSpPr>
          <p:nvPr/>
        </p:nvSpPr>
        <p:spPr bwMode="auto">
          <a:xfrm>
            <a:off x="3" y="6403593"/>
            <a:ext cx="8025415" cy="443198"/>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chemeClr val="accent2"/>
              </a:buClr>
              <a:tabLst>
                <a:tab pos="112713" algn="r"/>
              </a:tabLst>
            </a:pPr>
            <a:r>
              <a:rPr lang="en-US" sz="1100" dirty="0"/>
              <a:t>*As of Q1 2015.</a:t>
            </a:r>
          </a:p>
          <a:p>
            <a:pPr marL="133350" indent="-133350" eaLnBrk="0" hangingPunct="0">
              <a:lnSpc>
                <a:spcPct val="90000"/>
              </a:lnSpc>
              <a:buClr>
                <a:schemeClr val="accent2"/>
              </a:buClr>
              <a:tabLst>
                <a:tab pos="112713" algn="r"/>
              </a:tabLst>
            </a:pPr>
            <a:r>
              <a:rPr lang="en-US" sz="1100" dirty="0"/>
              <a:t>Source: Federal Reserve Bank of NY Consumer Credit Panel/Equifax; l. I.I. </a:t>
            </a:r>
          </a:p>
        </p:txBody>
      </p:sp>
      <p:sp>
        <p:nvSpPr>
          <p:cNvPr id="12" name="AutoShape 7"/>
          <p:cNvSpPr>
            <a:spLocks noChangeArrowheads="1"/>
          </p:cNvSpPr>
          <p:nvPr/>
        </p:nvSpPr>
        <p:spPr bwMode="blackWhite">
          <a:xfrm>
            <a:off x="7061502" y="2244302"/>
            <a:ext cx="1927831" cy="1366005"/>
          </a:xfrm>
          <a:prstGeom prst="wedgeRectCallout">
            <a:avLst>
              <a:gd name="adj1" fmla="val -58118"/>
              <a:gd name="adj2" fmla="val 10789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dirty="0">
                <a:solidFill>
                  <a:schemeClr val="bg1"/>
                </a:solidFill>
              </a:rPr>
              <a:t>Auto loan debt outstanding reached $1T for the first time ever in Q1 2015</a:t>
            </a:r>
          </a:p>
        </p:txBody>
      </p:sp>
    </p:spTree>
    <p:extLst>
      <p:ext uri="{BB962C8B-B14F-4D97-AF65-F5344CB8AC3E}">
        <p14:creationId xmlns:p14="http://schemas.microsoft.com/office/powerpoint/2010/main" val="3172563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100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5410" name="Rectangle 2"/>
          <p:cNvSpPr>
            <a:spLocks noChangeArrowheads="1"/>
          </p:cNvSpPr>
          <p:nvPr/>
        </p:nvSpPr>
        <p:spPr bwMode="auto">
          <a:xfrm>
            <a:off x="0" y="6556379"/>
            <a:ext cx="9144000" cy="301625"/>
          </a:xfrm>
          <a:prstGeom prst="rect">
            <a:avLst/>
          </a:prstGeom>
          <a:solidFill>
            <a:srgbClr val="225A7A"/>
          </a:solidFill>
          <a:ln w="9525">
            <a:noFill/>
            <a:miter lim="800000"/>
            <a:headEnd/>
            <a:tailEnd/>
          </a:ln>
        </p:spPr>
        <p:txBody>
          <a:bodyPr wrap="none" anchor="ctr"/>
          <a:lstStyle/>
          <a:p>
            <a:endParaRPr lang="en-US"/>
          </a:p>
        </p:txBody>
      </p:sp>
      <p:sp>
        <p:nvSpPr>
          <p:cNvPr id="145411" name="Rectangle 3"/>
          <p:cNvSpPr>
            <a:spLocks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7109066-2C1F-4559-A4C4-555C33A2673B}" type="slidenum">
              <a:rPr lang="en-US" sz="900">
                <a:solidFill>
                  <a:schemeClr val="bg1"/>
                </a:solidFill>
              </a:rPr>
              <a:pPr algn="r" eaLnBrk="0" hangingPunct="0">
                <a:lnSpc>
                  <a:spcPct val="85000"/>
                </a:lnSpc>
                <a:spcBef>
                  <a:spcPct val="20000"/>
                </a:spcBef>
              </a:pPr>
              <a:t>71</a:t>
            </a:fld>
            <a:endParaRPr lang="en-US" sz="900">
              <a:solidFill>
                <a:schemeClr val="bg1"/>
              </a:solidFill>
            </a:endParaRPr>
          </a:p>
        </p:txBody>
      </p:sp>
      <p:pic>
        <p:nvPicPr>
          <p:cNvPr id="145412" name="Picture 4"/>
          <p:cNvPicPr>
            <a:picLocks noChangeAspect="1" noChangeArrowheads="1"/>
          </p:cNvPicPr>
          <p:nvPr/>
        </p:nvPicPr>
        <p:blipFill>
          <a:blip r:embed="rId3" cstate="print"/>
          <a:srcRect/>
          <a:stretch>
            <a:fillRect/>
          </a:stretch>
        </p:blipFill>
        <p:spPr bwMode="auto">
          <a:xfrm>
            <a:off x="3051179" y="838200"/>
            <a:ext cx="3032125" cy="838200"/>
          </a:xfrm>
          <a:prstGeom prst="rect">
            <a:avLst/>
          </a:prstGeom>
          <a:noFill/>
          <a:ln w="9525">
            <a:noFill/>
            <a:miter lim="800000"/>
            <a:headEnd/>
            <a:tailEnd/>
          </a:ln>
        </p:spPr>
      </p:pic>
      <p:sp>
        <p:nvSpPr>
          <p:cNvPr id="2118661" name="Rectangle 5"/>
          <p:cNvSpPr>
            <a:spLocks noChangeArrowheads="1"/>
          </p:cNvSpPr>
          <p:nvPr/>
        </p:nvSpPr>
        <p:spPr bwMode="blackWhite">
          <a:xfrm>
            <a:off x="681037" y="2479679"/>
            <a:ext cx="7772400" cy="20669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100000"/>
              </a:spcBef>
            </a:pPr>
            <a:r>
              <a:rPr lang="en-US" sz="4000" b="1" dirty="0">
                <a:solidFill>
                  <a:srgbClr val="FFFFFF"/>
                </a:solidFill>
              </a:rPr>
              <a:t>Commercial Lines  Underwriting Performance</a:t>
            </a:r>
          </a:p>
        </p:txBody>
      </p:sp>
      <p:sp>
        <p:nvSpPr>
          <p:cNvPr id="6" name="Date Placeholder 5"/>
          <p:cNvSpPr>
            <a:spLocks noGrp="1"/>
          </p:cNvSpPr>
          <p:nvPr>
            <p:ph type="dt" sz="half" idx="10"/>
          </p:nvPr>
        </p:nvSpPr>
        <p:spPr/>
        <p:txBody>
          <a:bodyPr/>
          <a:lstStyle/>
          <a:p>
            <a:pPr>
              <a:defRPr/>
            </a:pPr>
            <a:r>
              <a:rPr lang="en-US"/>
              <a:t>12/01/09 - 9pm</a:t>
            </a:r>
          </a:p>
        </p:txBody>
      </p:sp>
      <p:sp>
        <p:nvSpPr>
          <p:cNvPr id="7" name="Slide Number Placeholder 6"/>
          <p:cNvSpPr>
            <a:spLocks noGrp="1"/>
          </p:cNvSpPr>
          <p:nvPr>
            <p:ph type="sldNum" sz="quarter" idx="12"/>
          </p:nvPr>
        </p:nvSpPr>
        <p:spPr/>
        <p:txBody>
          <a:bodyPr/>
          <a:lstStyle/>
          <a:p>
            <a:pPr>
              <a:defRPr/>
            </a:pPr>
            <a:fld id="{79649112-2361-4913-9798-B6AEBB59A8D4}" type="slidenum">
              <a:rPr lang="en-US" smtClean="0"/>
              <a:pPr>
                <a:defRPr/>
              </a:pPr>
              <a:t>71</a:t>
            </a:fld>
            <a:endParaRPr lang="en-US"/>
          </a:p>
        </p:txBody>
      </p:sp>
    </p:spTree>
    <p:extLst>
      <p:ext uri="{BB962C8B-B14F-4D97-AF65-F5344CB8AC3E}">
        <p14:creationId xmlns:p14="http://schemas.microsoft.com/office/powerpoint/2010/main" val="101354427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118661"/>
                                        </p:tgtEl>
                                        <p:attrNameLst>
                                          <p:attrName>style.visibility</p:attrName>
                                        </p:attrNameLst>
                                      </p:cBhvr>
                                      <p:to>
                                        <p:strVal val="visible"/>
                                      </p:to>
                                    </p:set>
                                    <p:anim calcmode="lin" valueType="num">
                                      <p:cBhvr>
                                        <p:cTn id="7" dur="500" fill="hold"/>
                                        <p:tgtEl>
                                          <p:spTgt spid="2118661"/>
                                        </p:tgtEl>
                                        <p:attrNameLst>
                                          <p:attrName>ppt_w</p:attrName>
                                        </p:attrNameLst>
                                      </p:cBhvr>
                                      <p:tavLst>
                                        <p:tav tm="0">
                                          <p:val>
                                            <p:fltVal val="0"/>
                                          </p:val>
                                        </p:tav>
                                        <p:tav tm="100000">
                                          <p:val>
                                            <p:strVal val="#ppt_w"/>
                                          </p:val>
                                        </p:tav>
                                      </p:tavLst>
                                    </p:anim>
                                    <p:anim calcmode="lin" valueType="num">
                                      <p:cBhvr>
                                        <p:cTn id="8" dur="500" fill="hold"/>
                                        <p:tgtEl>
                                          <p:spTgt spid="2118661"/>
                                        </p:tgtEl>
                                        <p:attrNameLst>
                                          <p:attrName>ppt_h</p:attrName>
                                        </p:attrNameLst>
                                      </p:cBhvr>
                                      <p:tavLst>
                                        <p:tav tm="0">
                                          <p:val>
                                            <p:fltVal val="0"/>
                                          </p:val>
                                        </p:tav>
                                        <p:tav tm="100000">
                                          <p:val>
                                            <p:strVal val="#ppt_h"/>
                                          </p:val>
                                        </p:tav>
                                      </p:tavLst>
                                    </p:anim>
                                    <p:animEffect transition="in" filter="fade">
                                      <p:cBhvr>
                                        <p:cTn id="9" dur="500"/>
                                        <p:tgtEl>
                                          <p:spTgt spid="2118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8661"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08962" name="Object 2"/>
          <p:cNvGraphicFramePr>
            <a:graphicFrameLocks noGrp="1" noChangeAspect="1"/>
          </p:cNvGraphicFramePr>
          <p:nvPr>
            <p:ph type="chart" idx="1"/>
            <p:extLst/>
          </p:nvPr>
        </p:nvGraphicFramePr>
        <p:xfrm>
          <a:off x="206379" y="1627188"/>
          <a:ext cx="8766175" cy="4876800"/>
        </p:xfrm>
        <a:graphic>
          <a:graphicData uri="http://schemas.openxmlformats.org/presentationml/2006/ole">
            <mc:AlternateContent xmlns:mc="http://schemas.openxmlformats.org/markup-compatibility/2006">
              <mc:Choice xmlns:v="urn:schemas-microsoft-com:vml" Requires="v">
                <p:oleObj spid="_x0000_s28594269" name="Chart" r:id="rId3" imgW="8372534" imgH="4657621" progId="MSGraph.Chart.8">
                  <p:embed followColorScheme="full"/>
                </p:oleObj>
              </mc:Choice>
              <mc:Fallback>
                <p:oleObj name="Chart" r:id="rId3" imgW="8372534" imgH="4657621" progId="MSGraph.Chart.8">
                  <p:embed followColorScheme="full"/>
                  <p:pic>
                    <p:nvPicPr>
                      <p:cNvPr id="7208962" name="Object 2"/>
                      <p:cNvPicPr>
                        <a:picLocks noChangeAspect="1" noChangeArrowheads="1"/>
                      </p:cNvPicPr>
                      <p:nvPr/>
                    </p:nvPicPr>
                    <p:blipFill>
                      <a:blip r:embed="rId4"/>
                      <a:srcRect/>
                      <a:stretch>
                        <a:fillRect/>
                      </a:stretch>
                    </p:blipFill>
                    <p:spPr bwMode="auto">
                      <a:xfrm>
                        <a:off x="206379" y="1627188"/>
                        <a:ext cx="8766175" cy="487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08963" name="Text Box 3"/>
          <p:cNvSpPr txBox="1">
            <a:spLocks noChangeArrowheads="1"/>
          </p:cNvSpPr>
          <p:nvPr/>
        </p:nvSpPr>
        <p:spPr bwMode="auto">
          <a:xfrm>
            <a:off x="71438" y="6319543"/>
            <a:ext cx="8913812" cy="461665"/>
          </a:xfrm>
          <a:prstGeom prst="rect">
            <a:avLst/>
          </a:prstGeom>
          <a:noFill/>
          <a:ln w="9525">
            <a:noFill/>
            <a:miter lim="800000"/>
            <a:headEnd/>
            <a:tailEnd/>
          </a:ln>
          <a:effectLst/>
        </p:spPr>
        <p:txBody>
          <a:bodyPr>
            <a:spAutoFit/>
          </a:bodyPr>
          <a:lstStyle/>
          <a:p>
            <a:pPr eaLnBrk="1" hangingPunct="1">
              <a:buClrTx/>
              <a:buFontTx/>
              <a:buNone/>
            </a:pPr>
            <a:r>
              <a:rPr lang="en-US" sz="1200" dirty="0"/>
              <a:t>*2007-2012 figures exclude mortgage and financial guaranty segments.</a:t>
            </a:r>
          </a:p>
          <a:p>
            <a:pPr eaLnBrk="1" hangingPunct="1">
              <a:buClrTx/>
              <a:buFontTx/>
              <a:buNone/>
            </a:pPr>
            <a:r>
              <a:rPr lang="en-US" sz="1200" dirty="0"/>
              <a:t>Source: A.M. Best (1990-2014); Conning (2015E-17F) Insurance Information Institute.</a:t>
            </a:r>
          </a:p>
        </p:txBody>
      </p:sp>
      <p:sp>
        <p:nvSpPr>
          <p:cNvPr id="7208964" name="Rectangle 4"/>
          <p:cNvSpPr>
            <a:spLocks noGrp="1" noChangeArrowheads="1"/>
          </p:cNvSpPr>
          <p:nvPr>
            <p:ph type="title"/>
          </p:nvPr>
        </p:nvSpPr>
        <p:spPr/>
        <p:txBody>
          <a:bodyPr/>
          <a:lstStyle/>
          <a:p>
            <a:r>
              <a:rPr lang="en-US" dirty="0"/>
              <a:t>Commercial Lines Combined Ratio, 1990-2017F*</a:t>
            </a:r>
          </a:p>
        </p:txBody>
      </p:sp>
      <p:sp>
        <p:nvSpPr>
          <p:cNvPr id="5" name="AutoShape 13"/>
          <p:cNvSpPr>
            <a:spLocks noChangeArrowheads="1"/>
          </p:cNvSpPr>
          <p:nvPr/>
        </p:nvSpPr>
        <p:spPr bwMode="blackWhite">
          <a:xfrm>
            <a:off x="4700589" y="1184024"/>
            <a:ext cx="3578598" cy="1624925"/>
          </a:xfrm>
          <a:prstGeom prst="wedgeRectCallout">
            <a:avLst>
              <a:gd name="adj1" fmla="val 44590"/>
              <a:gd name="adj2" fmla="val 13312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Commercial lines underwriting performance improved in 2013/14 but higher cats, diminishing prior year reserves and rising loss cost trends in some lines could push combined ratios higher</a:t>
            </a:r>
          </a:p>
        </p:txBody>
      </p:sp>
      <p:sp>
        <p:nvSpPr>
          <p:cNvPr id="6" name="Date Placeholder 5"/>
          <p:cNvSpPr>
            <a:spLocks noGrp="1"/>
          </p:cNvSpPr>
          <p:nvPr>
            <p:ph type="dt" sz="half" idx="10"/>
          </p:nvPr>
        </p:nvSpPr>
        <p:spPr/>
        <p:txBody>
          <a:bodyPr/>
          <a:lstStyle/>
          <a:p>
            <a:pPr>
              <a:defRPr/>
            </a:pPr>
            <a:r>
              <a:rPr lang="en-US"/>
              <a:t>12/01/09 - 9pm</a:t>
            </a:r>
          </a:p>
        </p:txBody>
      </p:sp>
      <p:sp>
        <p:nvSpPr>
          <p:cNvPr id="7" name="Slide Number Placeholder 6"/>
          <p:cNvSpPr>
            <a:spLocks noGrp="1"/>
          </p:cNvSpPr>
          <p:nvPr>
            <p:ph type="sldNum" sz="quarter" idx="12"/>
          </p:nvPr>
        </p:nvSpPr>
        <p:spPr/>
        <p:txBody>
          <a:bodyPr/>
          <a:lstStyle/>
          <a:p>
            <a:pPr>
              <a:defRPr/>
            </a:pPr>
            <a:fld id="{213DCD5A-272D-460F-810D-8B44844B5B0F}" type="slidenum">
              <a:rPr lang="en-US" smtClean="0"/>
              <a:pPr>
                <a:defRPr/>
              </a:pPr>
              <a:t>72</a:t>
            </a:fld>
            <a:endParaRPr lang="en-US"/>
          </a:p>
        </p:txBody>
      </p:sp>
    </p:spTree>
    <p:extLst>
      <p:ext uri="{BB962C8B-B14F-4D97-AF65-F5344CB8AC3E}">
        <p14:creationId xmlns:p14="http://schemas.microsoft.com/office/powerpoint/2010/main" val="15421537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a:t>Commercial Property Combined Ratio: </a:t>
            </a:r>
            <a:br>
              <a:rPr lang="en-US" dirty="0"/>
            </a:br>
            <a:r>
              <a:rPr lang="en-US" dirty="0"/>
              <a:t>2007–2017F</a:t>
            </a:r>
            <a:endParaRPr lang="en-US" baseline="30000" dirty="0"/>
          </a:p>
        </p:txBody>
      </p:sp>
      <p:graphicFrame>
        <p:nvGraphicFramePr>
          <p:cNvPr id="50178" name="Object 3"/>
          <p:cNvGraphicFramePr>
            <a:graphicFrameLocks/>
          </p:cNvGraphicFramePr>
          <p:nvPr>
            <p:extLst/>
          </p:nvPr>
        </p:nvGraphicFramePr>
        <p:xfrm>
          <a:off x="293688" y="1331263"/>
          <a:ext cx="8451850" cy="3920191"/>
        </p:xfrm>
        <a:graphic>
          <a:graphicData uri="http://schemas.openxmlformats.org/presentationml/2006/ole">
            <mc:AlternateContent xmlns:mc="http://schemas.openxmlformats.org/markup-compatibility/2006">
              <mc:Choice xmlns:v="urn:schemas-microsoft-com:vml" Requires="v">
                <p:oleObj spid="_x0000_s28595293" name="Chart" r:id="rId4" imgW="8419970" imgH="3657600" progId="MSGraph.Chart.8">
                  <p:embed followColorScheme="full"/>
                </p:oleObj>
              </mc:Choice>
              <mc:Fallback>
                <p:oleObj name="Chart" r:id="rId4" imgW="8419970" imgH="3657600" progId="MSGraph.Chart.8">
                  <p:embed followColorScheme="full"/>
                  <p:pic>
                    <p:nvPicPr>
                      <p:cNvPr id="50178" name="Object 3"/>
                      <p:cNvPicPr>
                        <a:picLocks noChangeArrowheads="1"/>
                      </p:cNvPicPr>
                      <p:nvPr/>
                    </p:nvPicPr>
                    <p:blipFill>
                      <a:blip r:embed="rId5"/>
                      <a:srcRect/>
                      <a:stretch>
                        <a:fillRect/>
                      </a:stretch>
                    </p:blipFill>
                    <p:spPr bwMode="auto">
                      <a:xfrm>
                        <a:off x="293688" y="1331263"/>
                        <a:ext cx="8451850" cy="392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438275" y="5339041"/>
            <a:ext cx="6419850" cy="107576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Property Underwriting Performance Has Improved in Recent Years, Largely Due to Diminished CAT Activity</a:t>
            </a:r>
          </a:p>
        </p:txBody>
      </p:sp>
      <p:sp>
        <p:nvSpPr>
          <p:cNvPr id="50181" name="Rectangle 5"/>
          <p:cNvSpPr>
            <a:spLocks noChangeArrowheads="1"/>
          </p:cNvSpPr>
          <p:nvPr/>
        </p:nvSpPr>
        <p:spPr bwMode="auto">
          <a:xfrm>
            <a:off x="0" y="6414802"/>
            <a:ext cx="7569200"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tabLst>
                <a:tab pos="112713" algn="r"/>
              </a:tabLst>
            </a:pPr>
            <a:endParaRPr lang="en-US" sz="1100" dirty="0"/>
          </a:p>
          <a:p>
            <a:pPr marL="133350" indent="-133350" eaLnBrk="0" hangingPunct="0">
              <a:lnSpc>
                <a:spcPct val="90000"/>
              </a:lnSpc>
              <a:buClr>
                <a:schemeClr val="accent2"/>
              </a:buClr>
              <a:tabLst>
                <a:tab pos="112713" algn="r"/>
              </a:tabLst>
            </a:pPr>
            <a:r>
              <a:rPr lang="en-US" sz="1100" dirty="0"/>
              <a:t>Source: Conning Research and Consulting.</a:t>
            </a:r>
          </a:p>
        </p:txBody>
      </p:sp>
      <p:sp>
        <p:nvSpPr>
          <p:cNvPr id="6" name="Date Placeholder 5"/>
          <p:cNvSpPr>
            <a:spLocks noGrp="1"/>
          </p:cNvSpPr>
          <p:nvPr>
            <p:ph type="dt" sz="half" idx="10"/>
          </p:nvPr>
        </p:nvSpPr>
        <p:spPr/>
        <p:txBody>
          <a:bodyPr/>
          <a:lstStyle/>
          <a:p>
            <a:pPr>
              <a:defRPr/>
            </a:pPr>
            <a:r>
              <a:rPr lang="en-US"/>
              <a:t>12/01/09 - 9pm</a:t>
            </a:r>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73</a:t>
            </a:fld>
            <a:endParaRPr lang="en-US"/>
          </a:p>
        </p:txBody>
      </p:sp>
    </p:spTree>
    <p:extLst>
      <p:ext uri="{BB962C8B-B14F-4D97-AF65-F5344CB8AC3E}">
        <p14:creationId xmlns:p14="http://schemas.microsoft.com/office/powerpoint/2010/main" val="214976254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a:t>General Liability Combined Ratio: </a:t>
            </a:r>
            <a:br>
              <a:rPr lang="en-US" dirty="0"/>
            </a:br>
            <a:r>
              <a:rPr lang="en-US" dirty="0"/>
              <a:t>2005–2017F</a:t>
            </a:r>
            <a:endParaRPr lang="en-US" baseline="30000" dirty="0"/>
          </a:p>
        </p:txBody>
      </p:sp>
      <p:graphicFrame>
        <p:nvGraphicFramePr>
          <p:cNvPr id="50178" name="Object 3"/>
          <p:cNvGraphicFramePr>
            <a:graphicFrameLocks/>
          </p:cNvGraphicFramePr>
          <p:nvPr>
            <p:extLst/>
          </p:nvPr>
        </p:nvGraphicFramePr>
        <p:xfrm>
          <a:off x="293688" y="1331917"/>
          <a:ext cx="8477250" cy="3684587"/>
        </p:xfrm>
        <a:graphic>
          <a:graphicData uri="http://schemas.openxmlformats.org/presentationml/2006/ole">
            <mc:AlternateContent xmlns:mc="http://schemas.openxmlformats.org/markup-compatibility/2006">
              <mc:Choice xmlns:v="urn:schemas-microsoft-com:vml" Requires="v">
                <p:oleObj spid="_x0000_s28596317" name="Chart" r:id="rId4" imgW="8419970" imgH="3657600" progId="MSGraph.Chart.8">
                  <p:embed followColorScheme="full"/>
                </p:oleObj>
              </mc:Choice>
              <mc:Fallback>
                <p:oleObj name="Chart" r:id="rId4" imgW="8419970" imgH="3657600" progId="MSGraph.Chart.8">
                  <p:embed followColorScheme="full"/>
                  <p:pic>
                    <p:nvPicPr>
                      <p:cNvPr id="50178" name="Object 3"/>
                      <p:cNvPicPr>
                        <a:picLocks noChangeArrowheads="1"/>
                      </p:cNvPicPr>
                      <p:nvPr/>
                    </p:nvPicPr>
                    <p:blipFill>
                      <a:blip r:embed="rId5"/>
                      <a:srcRect/>
                      <a:stretch>
                        <a:fillRect/>
                      </a:stretch>
                    </p:blipFill>
                    <p:spPr bwMode="auto">
                      <a:xfrm>
                        <a:off x="293688" y="1331917"/>
                        <a:ext cx="8477250" cy="3684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495425" y="5257803"/>
            <a:ext cx="6419850" cy="107576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General Liability Underwriting Performance Has Been Volatile in Recent Years</a:t>
            </a:r>
          </a:p>
        </p:txBody>
      </p:sp>
      <p:sp>
        <p:nvSpPr>
          <p:cNvPr id="50181" name="Rectangle 5"/>
          <p:cNvSpPr>
            <a:spLocks noChangeArrowheads="1"/>
          </p:cNvSpPr>
          <p:nvPr/>
        </p:nvSpPr>
        <p:spPr bwMode="auto">
          <a:xfrm>
            <a:off x="0" y="6414802"/>
            <a:ext cx="7569200"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tabLst>
                <a:tab pos="112713" algn="r"/>
              </a:tabLst>
            </a:pPr>
            <a:endParaRPr lang="en-US" sz="1100" dirty="0"/>
          </a:p>
          <a:p>
            <a:pPr marL="133350" indent="-133350" eaLnBrk="0" hangingPunct="0">
              <a:lnSpc>
                <a:spcPct val="90000"/>
              </a:lnSpc>
              <a:buClr>
                <a:schemeClr val="accent2"/>
              </a:buClr>
              <a:tabLst>
                <a:tab pos="112713" algn="r"/>
              </a:tabLst>
            </a:pPr>
            <a:r>
              <a:rPr lang="en-US" sz="1100" dirty="0"/>
              <a:t>Source: Conning Research and Consulting.</a:t>
            </a:r>
          </a:p>
        </p:txBody>
      </p:sp>
      <p:sp>
        <p:nvSpPr>
          <p:cNvPr id="6" name="Date Placeholder 5"/>
          <p:cNvSpPr>
            <a:spLocks noGrp="1"/>
          </p:cNvSpPr>
          <p:nvPr>
            <p:ph type="dt" sz="half" idx="10"/>
          </p:nvPr>
        </p:nvSpPr>
        <p:spPr/>
        <p:txBody>
          <a:bodyPr/>
          <a:lstStyle/>
          <a:p>
            <a:pPr>
              <a:defRPr/>
            </a:pPr>
            <a:r>
              <a:rPr lang="en-US"/>
              <a:t>12/01/09 - 9pm</a:t>
            </a:r>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74</a:t>
            </a:fld>
            <a:endParaRPr lang="en-US"/>
          </a:p>
        </p:txBody>
      </p:sp>
    </p:spTree>
    <p:extLst>
      <p:ext uri="{BB962C8B-B14F-4D97-AF65-F5344CB8AC3E}">
        <p14:creationId xmlns:p14="http://schemas.microsoft.com/office/powerpoint/2010/main" val="73015645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a:t>Commercial Auto Combined Ratio: 1993–2017F</a:t>
            </a:r>
            <a:endParaRPr lang="en-US" baseline="30000" dirty="0"/>
          </a:p>
        </p:txBody>
      </p:sp>
      <p:graphicFrame>
        <p:nvGraphicFramePr>
          <p:cNvPr id="53250" name="Object 3"/>
          <p:cNvGraphicFramePr>
            <a:graphicFrameLocks/>
          </p:cNvGraphicFramePr>
          <p:nvPr>
            <p:extLst/>
          </p:nvPr>
        </p:nvGraphicFramePr>
        <p:xfrm>
          <a:off x="293688" y="1587500"/>
          <a:ext cx="8451850" cy="3663950"/>
        </p:xfrm>
        <a:graphic>
          <a:graphicData uri="http://schemas.openxmlformats.org/presentationml/2006/ole">
            <mc:AlternateContent xmlns:mc="http://schemas.openxmlformats.org/markup-compatibility/2006">
              <mc:Choice xmlns:v="urn:schemas-microsoft-com:vml" Requires="v">
                <p:oleObj spid="_x0000_s28598365" name="Chart" r:id="rId4" imgW="8419970" imgH="3657600" progId="MSGraph.Chart.8">
                  <p:embed followColorScheme="full"/>
                </p:oleObj>
              </mc:Choice>
              <mc:Fallback>
                <p:oleObj name="Chart" r:id="rId4" imgW="8419970" imgH="3657600" progId="MSGraph.Chart.8">
                  <p:embed followColorScheme="full"/>
                  <p:pic>
                    <p:nvPicPr>
                      <p:cNvPr id="53250" name="Object 3"/>
                      <p:cNvPicPr>
                        <a:picLocks noChangeArrowheads="1"/>
                      </p:cNvPicPr>
                      <p:nvPr/>
                    </p:nvPicPr>
                    <p:blipFill>
                      <a:blip r:embed="rId5"/>
                      <a:srcRect/>
                      <a:stretch>
                        <a:fillRect/>
                      </a:stretch>
                    </p:blipFill>
                    <p:spPr bwMode="auto">
                      <a:xfrm>
                        <a:off x="293688" y="1587500"/>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755189" y="5426869"/>
            <a:ext cx="7845886"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Auto Results Are Challenged as Rate Gains Barely Have Yet to Offset Adverse Frequency and Severity Trends</a:t>
            </a:r>
          </a:p>
        </p:txBody>
      </p:sp>
      <p:sp>
        <p:nvSpPr>
          <p:cNvPr id="6" name="Date Placeholder 5"/>
          <p:cNvSpPr>
            <a:spLocks noGrp="1"/>
          </p:cNvSpPr>
          <p:nvPr>
            <p:ph type="dt" sz="half" idx="10"/>
          </p:nvPr>
        </p:nvSpPr>
        <p:spPr/>
        <p:txBody>
          <a:bodyPr/>
          <a:lstStyle/>
          <a:p>
            <a:pPr>
              <a:defRPr/>
            </a:pPr>
            <a:r>
              <a:rPr lang="en-US"/>
              <a:t>12/01/09 - 9pm</a:t>
            </a:r>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75</a:t>
            </a:fld>
            <a:endParaRPr lang="en-US"/>
          </a:p>
        </p:txBody>
      </p:sp>
      <p:sp>
        <p:nvSpPr>
          <p:cNvPr id="8"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tabLst>
                <a:tab pos="112713" algn="r"/>
              </a:tabLst>
            </a:pPr>
            <a:endParaRPr lang="en-US" sz="1100" dirty="0"/>
          </a:p>
          <a:p>
            <a:pPr marL="133350" indent="-133350" eaLnBrk="0" hangingPunct="0">
              <a:lnSpc>
                <a:spcPct val="90000"/>
              </a:lnSpc>
              <a:buClr>
                <a:schemeClr val="accent2"/>
              </a:buClr>
              <a:tabLst>
                <a:tab pos="112713" algn="r"/>
              </a:tabLst>
            </a:pPr>
            <a:r>
              <a:rPr lang="en-US" sz="1100" dirty="0"/>
              <a:t>Sources: A.M. Best (1990-2014);Conning (2015E-2017F); Insurance Information Institute.</a:t>
            </a:r>
          </a:p>
        </p:txBody>
      </p:sp>
    </p:spTree>
    <p:extLst>
      <p:ext uri="{BB962C8B-B14F-4D97-AF65-F5344CB8AC3E}">
        <p14:creationId xmlns:p14="http://schemas.microsoft.com/office/powerpoint/2010/main" val="247658806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a:t>Workers Compensation Combined Ratio: 1994–2015P</a:t>
            </a:r>
            <a:endParaRPr lang="en-US" baseline="30000" dirty="0"/>
          </a:p>
        </p:txBody>
      </p:sp>
      <p:graphicFrame>
        <p:nvGraphicFramePr>
          <p:cNvPr id="53250" name="Object 3"/>
          <p:cNvGraphicFramePr>
            <a:graphicFrameLocks/>
          </p:cNvGraphicFramePr>
          <p:nvPr>
            <p:extLst/>
          </p:nvPr>
        </p:nvGraphicFramePr>
        <p:xfrm>
          <a:off x="149225" y="1361133"/>
          <a:ext cx="8451850" cy="3879850"/>
        </p:xfrm>
        <a:graphic>
          <a:graphicData uri="http://schemas.openxmlformats.org/presentationml/2006/ole">
            <mc:AlternateContent xmlns:mc="http://schemas.openxmlformats.org/markup-compatibility/2006">
              <mc:Choice xmlns:v="urn:schemas-microsoft-com:vml" Requires="v">
                <p:oleObj spid="_x0000_s28599389" name="Chart" r:id="rId4" imgW="8419970" imgH="3657600" progId="MSGraph.Chart.8">
                  <p:embed followColorScheme="full"/>
                </p:oleObj>
              </mc:Choice>
              <mc:Fallback>
                <p:oleObj name="Chart" r:id="rId4" imgW="8419970" imgH="3657600" progId="MSGraph.Chart.8">
                  <p:embed followColorScheme="full"/>
                  <p:pic>
                    <p:nvPicPr>
                      <p:cNvPr id="53250" name="Object 3"/>
                      <p:cNvPicPr>
                        <a:picLocks noChangeArrowheads="1"/>
                      </p:cNvPicPr>
                      <p:nvPr/>
                    </p:nvPicPr>
                    <p:blipFill>
                      <a:blip r:embed="rId5"/>
                      <a:srcRect/>
                      <a:stretch>
                        <a:fillRect/>
                      </a:stretch>
                    </p:blipFill>
                    <p:spPr bwMode="auto">
                      <a:xfrm>
                        <a:off x="149225" y="1361133"/>
                        <a:ext cx="8451850" cy="387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309720" y="5353054"/>
            <a:ext cx="8465573" cy="11414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400" b="1" dirty="0">
                <a:solidFill>
                  <a:srgbClr val="FFFFFF"/>
                </a:solidFill>
              </a:rPr>
              <a:t>Workers Comp Results Began to Improve in 2012. Underwriting Results  Deteriorated Markedly from 2007-2010/11 and Were the Worst They Had Been in a Decade. </a:t>
            </a:r>
          </a:p>
        </p:txBody>
      </p:sp>
      <p:sp>
        <p:nvSpPr>
          <p:cNvPr id="53253" name="Rectangle 5"/>
          <p:cNvSpPr>
            <a:spLocks noChangeArrowheads="1"/>
          </p:cNvSpPr>
          <p:nvPr/>
        </p:nvSpPr>
        <p:spPr bwMode="auto">
          <a:xfrm>
            <a:off x="-58992" y="6414802"/>
            <a:ext cx="8603227"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tabLst>
                <a:tab pos="112713" algn="r"/>
              </a:tabLst>
            </a:pPr>
            <a:endParaRPr lang="en-US" sz="1100" dirty="0"/>
          </a:p>
          <a:p>
            <a:pPr marL="133350" indent="-133350" eaLnBrk="0" hangingPunct="0">
              <a:lnSpc>
                <a:spcPct val="90000"/>
              </a:lnSpc>
              <a:buClr>
                <a:schemeClr val="accent2"/>
              </a:buClr>
              <a:tabLst>
                <a:tab pos="112713" algn="r"/>
              </a:tabLst>
            </a:pPr>
            <a:r>
              <a:rPr lang="en-US" sz="1100" dirty="0"/>
              <a:t>Sources: A.M. Best (1994-2009); NCCI (2010-2015P) and are for private carriers only; Insurance Information Institute.</a:t>
            </a:r>
          </a:p>
        </p:txBody>
      </p:sp>
      <p:sp>
        <p:nvSpPr>
          <p:cNvPr id="6" name="Date Placeholder 5"/>
          <p:cNvSpPr>
            <a:spLocks noGrp="1"/>
          </p:cNvSpPr>
          <p:nvPr>
            <p:ph type="dt" sz="half" idx="10"/>
          </p:nvPr>
        </p:nvSpPr>
        <p:spPr/>
        <p:txBody>
          <a:bodyPr/>
          <a:lstStyle/>
          <a:p>
            <a:pPr>
              <a:defRPr/>
            </a:pPr>
            <a:r>
              <a:rPr lang="en-US"/>
              <a:t>12/01/09 - 9pm</a:t>
            </a:r>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76</a:t>
            </a:fld>
            <a:endParaRPr lang="en-US"/>
          </a:p>
        </p:txBody>
      </p:sp>
      <p:sp>
        <p:nvSpPr>
          <p:cNvPr id="8" name="AutoShape 13"/>
          <p:cNvSpPr>
            <a:spLocks noChangeArrowheads="1"/>
          </p:cNvSpPr>
          <p:nvPr/>
        </p:nvSpPr>
        <p:spPr bwMode="blackWhite">
          <a:xfrm>
            <a:off x="6829429" y="1063629"/>
            <a:ext cx="2300287" cy="880121"/>
          </a:xfrm>
          <a:prstGeom prst="wedgeRectCallout">
            <a:avLst>
              <a:gd name="adj1" fmla="val 15752"/>
              <a:gd name="adj2" fmla="val 1834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WC results have improved markedly since 2011</a:t>
            </a:r>
          </a:p>
        </p:txBody>
      </p:sp>
    </p:spTree>
    <p:extLst>
      <p:ext uri="{BB962C8B-B14F-4D97-AF65-F5344CB8AC3E}">
        <p14:creationId xmlns:p14="http://schemas.microsoft.com/office/powerpoint/2010/main" val="366201199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a:xfrm>
            <a:off x="457200" y="379417"/>
            <a:ext cx="8229600" cy="687387"/>
          </a:xfrm>
        </p:spPr>
        <p:txBody>
          <a:bodyPr/>
          <a:lstStyle/>
          <a:p>
            <a:r>
              <a:rPr lang="en-US" dirty="0">
                <a:cs typeface="Arial" charset="0"/>
              </a:rPr>
              <a:t>Workers Compensation Premium: </a:t>
            </a:r>
            <a:br>
              <a:rPr lang="en-US" dirty="0">
                <a:cs typeface="Arial" charset="0"/>
              </a:rPr>
            </a:br>
            <a:r>
              <a:rPr lang="en-US" dirty="0">
                <a:cs typeface="Arial" charset="0"/>
              </a:rPr>
              <a:t>Fifth Consecutive Year of Increase</a:t>
            </a:r>
            <a:br>
              <a:rPr lang="en-US" dirty="0">
                <a:cs typeface="Arial" charset="0"/>
              </a:rPr>
            </a:br>
            <a:br>
              <a:rPr lang="en-US" sz="800" dirty="0">
                <a:cs typeface="Arial" charset="0"/>
              </a:rPr>
            </a:br>
            <a:r>
              <a:rPr lang="en-US" sz="1600" dirty="0">
                <a:solidFill>
                  <a:schemeClr val="tx1"/>
                </a:solidFill>
                <a:cs typeface="Arial" charset="0"/>
              </a:rPr>
              <a:t>Net Written Premium</a:t>
            </a:r>
          </a:p>
        </p:txBody>
      </p:sp>
      <p:graphicFrame>
        <p:nvGraphicFramePr>
          <p:cNvPr id="5" name="Content Placeholder 4"/>
          <p:cNvGraphicFramePr>
            <a:graphicFrameLocks noGrp="1"/>
          </p:cNvGraphicFramePr>
          <p:nvPr>
            <p:ph idx="1"/>
            <p:extLst/>
          </p:nvPr>
        </p:nvGraphicFramePr>
        <p:xfrm>
          <a:off x="0" y="1542590"/>
          <a:ext cx="8955088" cy="4310062"/>
        </p:xfrm>
        <a:graphic>
          <a:graphicData uri="http://schemas.openxmlformats.org/drawingml/2006/chart">
            <c:chart xmlns:c="http://schemas.openxmlformats.org/drawingml/2006/chart" xmlns:r="http://schemas.openxmlformats.org/officeDocument/2006/relationships" r:id="rId2"/>
          </a:graphicData>
        </a:graphic>
      </p:graphicFrame>
      <p:sp>
        <p:nvSpPr>
          <p:cNvPr id="18436" name="Slide Number Placeholder 3"/>
          <p:cNvSpPr>
            <a:spLocks noGrp="1"/>
          </p:cNvSpPr>
          <p:nvPr>
            <p:ph type="sldNum" sz="quarter" idx="12"/>
          </p:nvPr>
        </p:nvSpPr>
        <p:spPr>
          <a:xfrm>
            <a:off x="85725" y="6961188"/>
            <a:ext cx="1352550" cy="117475"/>
          </a:xfrm>
        </p:spPr>
        <p:txBody>
          <a:bodyPr/>
          <a:lstStyle/>
          <a:p>
            <a:pPr algn="l" defTabSz="913183">
              <a:spcBef>
                <a:spcPct val="0"/>
              </a:spcBef>
              <a:defRPr/>
            </a:pPr>
            <a:fld id="{46F27BA8-D9E3-4927-B5D7-FC488693ABDC}" type="slidenum">
              <a:rPr lang="en-US">
                <a:solidFill>
                  <a:srgbClr val="FFFFFF"/>
                </a:solidFill>
                <a:latin typeface="+mn-lt"/>
              </a:rPr>
              <a:pPr algn="l" defTabSz="913183">
                <a:spcBef>
                  <a:spcPct val="0"/>
                </a:spcBef>
                <a:defRPr/>
              </a:pPr>
              <a:t>77</a:t>
            </a:fld>
            <a:endParaRPr lang="en-US" dirty="0">
              <a:solidFill>
                <a:srgbClr val="FFFFFF"/>
              </a:solidFill>
              <a:latin typeface="+mn-lt"/>
            </a:endParaRPr>
          </a:p>
        </p:txBody>
      </p:sp>
      <p:sp>
        <p:nvSpPr>
          <p:cNvPr id="116741" name="Text Box 8"/>
          <p:cNvSpPr txBox="1">
            <a:spLocks noChangeArrowheads="1"/>
          </p:cNvSpPr>
          <p:nvPr/>
        </p:nvSpPr>
        <p:spPr bwMode="auto">
          <a:xfrm>
            <a:off x="0" y="1344617"/>
            <a:ext cx="1485900" cy="307975"/>
          </a:xfrm>
          <a:prstGeom prst="rect">
            <a:avLst/>
          </a:prstGeom>
          <a:noFill/>
          <a:ln w="9525">
            <a:noFill/>
            <a:miter lim="800000"/>
            <a:headEnd/>
            <a:tailEnd/>
          </a:ln>
        </p:spPr>
        <p:txBody>
          <a:bodyPr lIns="91397" tIns="45698" rIns="91397" bIns="45698">
            <a:spAutoFit/>
          </a:bodyPr>
          <a:lstStyle/>
          <a:p>
            <a:pPr eaLnBrk="0" hangingPunct="0">
              <a:spcBef>
                <a:spcPts val="438"/>
              </a:spcBef>
            </a:pPr>
            <a:r>
              <a:rPr lang="en-US" sz="1400" b="1"/>
              <a:t>$ Billions</a:t>
            </a:r>
          </a:p>
        </p:txBody>
      </p:sp>
      <p:sp>
        <p:nvSpPr>
          <p:cNvPr id="116742" name="Text Box 4"/>
          <p:cNvSpPr txBox="1">
            <a:spLocks noChangeArrowheads="1"/>
          </p:cNvSpPr>
          <p:nvPr/>
        </p:nvSpPr>
        <p:spPr bwMode="auto">
          <a:xfrm>
            <a:off x="3808413" y="5819779"/>
            <a:ext cx="1547812"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a:solidFill>
                  <a:schemeClr val="bg1"/>
                </a:solidFill>
              </a:rPr>
              <a:t>Calendar Year</a:t>
            </a:r>
          </a:p>
        </p:txBody>
      </p:sp>
      <p:sp>
        <p:nvSpPr>
          <p:cNvPr id="116743" name="Text Box 5"/>
          <p:cNvSpPr txBox="1">
            <a:spLocks noChangeArrowheads="1"/>
          </p:cNvSpPr>
          <p:nvPr/>
        </p:nvSpPr>
        <p:spPr bwMode="auto">
          <a:xfrm>
            <a:off x="274642" y="5808663"/>
            <a:ext cx="8212137" cy="861730"/>
          </a:xfrm>
          <a:prstGeom prst="rect">
            <a:avLst/>
          </a:prstGeom>
          <a:noFill/>
          <a:ln w="0">
            <a:noFill/>
            <a:miter lim="800000"/>
            <a:headEnd/>
            <a:tailEnd/>
          </a:ln>
        </p:spPr>
        <p:txBody>
          <a:bodyPr lIns="91397" tIns="45698" rIns="91397" bIns="45698">
            <a:spAutoFit/>
          </a:bodyPr>
          <a:lstStyle/>
          <a:p>
            <a:pPr eaLnBrk="0" hangingPunct="0">
              <a:tabLst>
                <a:tab pos="512763" algn="l"/>
              </a:tabLst>
            </a:pPr>
            <a:r>
              <a:rPr lang="en-US" sz="1000" dirty="0"/>
              <a:t>p Preliminary</a:t>
            </a:r>
          </a:p>
          <a:p>
            <a:pPr eaLnBrk="0" hangingPunct="0">
              <a:tabLst>
                <a:tab pos="512763" algn="l"/>
              </a:tabLst>
            </a:pPr>
            <a:endParaRPr lang="en-US" sz="1000" dirty="0"/>
          </a:p>
          <a:p>
            <a:pPr eaLnBrk="0" hangingPunct="0">
              <a:tabLst>
                <a:tab pos="512763" algn="l"/>
              </a:tabLst>
            </a:pPr>
            <a:r>
              <a:rPr lang="en-US" sz="1000" dirty="0"/>
              <a:t>Source:	NCCI from Annual Statement Data.</a:t>
            </a:r>
          </a:p>
          <a:p>
            <a:pPr eaLnBrk="0" hangingPunct="0">
              <a:tabLst>
                <a:tab pos="512763" algn="l"/>
              </a:tabLst>
            </a:pPr>
            <a:r>
              <a:rPr lang="en-US" sz="1000" dirty="0"/>
              <a:t>	Includes state insurance fund data for the following states: AZ, CA, CO, HI, ID, KY, LA, MD, MO, MT, NM, OK, OR, RI, TX, UT.</a:t>
            </a:r>
          </a:p>
          <a:p>
            <a:pPr eaLnBrk="0" hangingPunct="0">
              <a:tabLst>
                <a:tab pos="512763" algn="l"/>
              </a:tabLst>
            </a:pPr>
            <a:r>
              <a:rPr lang="en-US" sz="1000" dirty="0"/>
              <a:t>	Each calendar year total for State Funds includes all funds operating as a state fund that year.</a:t>
            </a:r>
          </a:p>
        </p:txBody>
      </p:sp>
      <p:sp>
        <p:nvSpPr>
          <p:cNvPr id="8" name="Date Placeholder 7"/>
          <p:cNvSpPr>
            <a:spLocks noGrp="1"/>
          </p:cNvSpPr>
          <p:nvPr>
            <p:ph type="dt" sz="half" idx="10"/>
          </p:nvPr>
        </p:nvSpPr>
        <p:spPr/>
        <p:txBody>
          <a:bodyPr/>
          <a:lstStyle/>
          <a:p>
            <a:pPr>
              <a:defRPr/>
            </a:pPr>
            <a:r>
              <a:rPr lang="en-US"/>
              <a:t>12/01/09 - 9pm</a:t>
            </a:r>
          </a:p>
        </p:txBody>
      </p:sp>
    </p:spTree>
    <p:extLst>
      <p:ext uri="{BB962C8B-B14F-4D97-AF65-F5344CB8AC3E}">
        <p14:creationId xmlns:p14="http://schemas.microsoft.com/office/powerpoint/2010/main" val="3293994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left)">
                                      <p:cBhvr>
                                        <p:cTn id="7" dur="1000"/>
                                        <p:tgtEl>
                                          <p:spTgt spid="5">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left)">
                                      <p:cBhvr>
                                        <p:cTn id="12" dur="500"/>
                                        <p:tgtEl>
                                          <p:spTgt spid="5">
                                            <p:graphicEl>
                                              <a:chart seriesIdx="1" categoryIdx="-4" bldStep="series"/>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wipe(left)">
                                      <p:cBhvr>
                                        <p:cTn id="15" dur="500"/>
                                        <p:tgtEl>
                                          <p:spTgt spid="5">
                                            <p:graphicEl>
                                              <a:chart seriesIdx="2" categoryIdx="-4" bldStep="series"/>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graphicEl>
                                              <a:chart seriesIdx="3" categoryIdx="-4" bldStep="series"/>
                                            </p:graphicEl>
                                          </p:spTgt>
                                        </p:tgtEl>
                                        <p:attrNameLst>
                                          <p:attrName>style.visibility</p:attrName>
                                        </p:attrNameLst>
                                      </p:cBhvr>
                                      <p:to>
                                        <p:strVal val="visible"/>
                                      </p:to>
                                    </p:set>
                                    <p:animEffect transition="in" filter="wipe(left)">
                                      <p:cBhvr>
                                        <p:cTn id="18" dur="1000"/>
                                        <p:tgtEl>
                                          <p:spTgt spid="5">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animBg="0"/>
        </p:bldSub>
      </p:bldGraphic>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dirty="0"/>
              <a:t>Workers Compensation Lost-Time </a:t>
            </a:r>
            <a:br>
              <a:rPr lang="en-US" dirty="0"/>
            </a:br>
            <a:r>
              <a:rPr lang="en-US" dirty="0"/>
              <a:t>Claim Frequency Declined in 2015</a:t>
            </a:r>
            <a:br>
              <a:rPr lang="en-US" sz="800" dirty="0"/>
            </a:br>
            <a:endParaRPr lang="en-US" sz="1600" dirty="0">
              <a:solidFill>
                <a:schemeClr val="tx1"/>
              </a:solidFill>
              <a:latin typeface="Arial" pitchFamily="34" charset="0"/>
            </a:endParaRPr>
          </a:p>
        </p:txBody>
      </p:sp>
      <p:sp>
        <p:nvSpPr>
          <p:cNvPr id="4" name="Slide Number Placeholder 3"/>
          <p:cNvSpPr>
            <a:spLocks noGrp="1"/>
          </p:cNvSpPr>
          <p:nvPr>
            <p:ph type="sldNum" sz="quarter" idx="4294967295"/>
          </p:nvPr>
        </p:nvSpPr>
        <p:spPr>
          <a:xfrm>
            <a:off x="8500523" y="6411243"/>
            <a:ext cx="457200" cy="117725"/>
          </a:xfrm>
          <a:prstGeom prst="rect">
            <a:avLst/>
          </a:prstGeom>
        </p:spPr>
        <p:txBody>
          <a:bodyPr/>
          <a:lstStyle/>
          <a:p>
            <a:fld id="{92DC2852-4524-4D94-B636-4315D37E8450}" type="slidenum">
              <a:rPr lang="en-US" smtClean="0"/>
              <a:pPr/>
              <a:t>78</a:t>
            </a:fld>
            <a:endParaRPr lang="en-US" dirty="0"/>
          </a:p>
        </p:txBody>
      </p:sp>
      <p:graphicFrame>
        <p:nvGraphicFramePr>
          <p:cNvPr id="5" name="Content Placeholder 4"/>
          <p:cNvGraphicFramePr>
            <a:graphicFrameLocks noGrp="1"/>
          </p:cNvGraphicFramePr>
          <p:nvPr>
            <p:ph idx="4294967295"/>
            <p:extLst/>
          </p:nvPr>
        </p:nvGraphicFramePr>
        <p:xfrm>
          <a:off x="-26157" y="1553943"/>
          <a:ext cx="8915977" cy="419240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8"/>
          <p:cNvSpPr txBox="1">
            <a:spLocks noChangeArrowheads="1"/>
          </p:cNvSpPr>
          <p:nvPr/>
        </p:nvSpPr>
        <p:spPr bwMode="auto">
          <a:xfrm>
            <a:off x="-4549" y="1287808"/>
            <a:ext cx="1485900" cy="308028"/>
          </a:xfrm>
          <a:prstGeom prst="rect">
            <a:avLst/>
          </a:prstGeom>
          <a:noFill/>
          <a:ln w="9525">
            <a:noFill/>
            <a:miter lim="800000"/>
            <a:headEnd/>
            <a:tailEnd/>
          </a:ln>
          <a:effectLst/>
        </p:spPr>
        <p:txBody>
          <a:bodyPr lIns="91397" tIns="45698" rIns="91397" bIns="45698">
            <a:spAutoFit/>
          </a:bodyPr>
          <a:lstStyle/>
          <a:p>
            <a:pPr eaLnBrk="0" hangingPunct="0">
              <a:spcBef>
                <a:spcPct val="50000"/>
              </a:spcBef>
            </a:pPr>
            <a:r>
              <a:rPr lang="en-US" sz="1400" b="1" dirty="0"/>
              <a:t>Percent</a:t>
            </a:r>
          </a:p>
        </p:txBody>
      </p:sp>
      <p:sp>
        <p:nvSpPr>
          <p:cNvPr id="8" name="Text Box 4"/>
          <p:cNvSpPr txBox="1">
            <a:spLocks noChangeArrowheads="1"/>
          </p:cNvSpPr>
          <p:nvPr/>
        </p:nvSpPr>
        <p:spPr bwMode="auto">
          <a:xfrm>
            <a:off x="3808416" y="5819776"/>
            <a:ext cx="1570578" cy="274616"/>
          </a:xfrm>
          <a:prstGeom prst="rect">
            <a:avLst/>
          </a:prstGeom>
          <a:noFill/>
          <a:ln w="9525">
            <a:noFill/>
            <a:miter lim="800000"/>
            <a:headEnd/>
            <a:tailEnd/>
          </a:ln>
          <a:effectLst/>
        </p:spPr>
        <p:txBody>
          <a:bodyPr wrap="none" lIns="91397" tIns="45698" rIns="91397" bIns="45698">
            <a:spAutoFit/>
          </a:bodyPr>
          <a:lstStyle/>
          <a:p>
            <a:pPr eaLnBrk="0" hangingPunct="0">
              <a:lnSpc>
                <a:spcPct val="75000"/>
              </a:lnSpc>
              <a:spcBef>
                <a:spcPct val="25000"/>
              </a:spcBef>
            </a:pPr>
            <a:r>
              <a:rPr lang="en-US" sz="1600" b="1" dirty="0"/>
              <a:t>Accident Year</a:t>
            </a:r>
          </a:p>
        </p:txBody>
      </p:sp>
      <p:sp>
        <p:nvSpPr>
          <p:cNvPr id="9" name="Text Box 5"/>
          <p:cNvSpPr txBox="1">
            <a:spLocks noChangeArrowheads="1"/>
          </p:cNvSpPr>
          <p:nvPr/>
        </p:nvSpPr>
        <p:spPr bwMode="auto">
          <a:xfrm>
            <a:off x="78660" y="5711915"/>
            <a:ext cx="8213725" cy="1015618"/>
          </a:xfrm>
          <a:prstGeom prst="rect">
            <a:avLst/>
          </a:prstGeom>
          <a:noFill/>
          <a:ln w="0">
            <a:noFill/>
            <a:miter lim="800000"/>
            <a:headEnd/>
            <a:tailEnd/>
          </a:ln>
          <a:effectLst/>
        </p:spPr>
        <p:txBody>
          <a:bodyPr wrap="square" lIns="91397" tIns="45698" rIns="91397" bIns="45698">
            <a:spAutoFit/>
          </a:bodyPr>
          <a:lstStyle/>
          <a:p>
            <a:pPr>
              <a:tabLst>
                <a:tab pos="515695" algn="l"/>
              </a:tabLst>
            </a:pPr>
            <a:endParaRPr lang="en-US" sz="1000" dirty="0"/>
          </a:p>
          <a:p>
            <a:pPr>
              <a:tabLst>
                <a:tab pos="515695" algn="l"/>
              </a:tabLst>
            </a:pPr>
            <a:r>
              <a:rPr lang="en-US" sz="1000" dirty="0"/>
              <a:t>*Adjustments primarily due to significant audit activity.</a:t>
            </a:r>
          </a:p>
          <a:p>
            <a:pPr>
              <a:tabLst>
                <a:tab pos="515695" algn="l"/>
              </a:tabLst>
            </a:pPr>
            <a:r>
              <a:rPr lang="en-US" sz="1000" dirty="0"/>
              <a:t>2015p: Preliminary based on data valued as of 12/31/2015.</a:t>
            </a:r>
          </a:p>
          <a:p>
            <a:pPr>
              <a:tabLst>
                <a:tab pos="515695" algn="l"/>
              </a:tabLst>
            </a:pPr>
            <a:r>
              <a:rPr lang="en-US" sz="1000" dirty="0"/>
              <a:t>Source: NCCI Financial Call data, developed to ultimate and adjusted to current wage an voluntary loss cost level; Excludes high deductible policies; 1994-2014: Based on data through 12/31/14.  Data for all states where NCCI provides ratemaking services, excluding WV.</a:t>
            </a:r>
          </a:p>
          <a:p>
            <a:pPr>
              <a:tabLst>
                <a:tab pos="515695" algn="l"/>
              </a:tabLst>
            </a:pPr>
            <a:r>
              <a:rPr lang="en-US" sz="1000" dirty="0"/>
              <a:t>Frequency is the number of lost-time claims per $1M pure premium at current wage and voluntary loss cost level</a:t>
            </a:r>
          </a:p>
        </p:txBody>
      </p:sp>
      <p:sp>
        <p:nvSpPr>
          <p:cNvPr id="10" name="Text Box 3"/>
          <p:cNvSpPr txBox="1">
            <a:spLocks noChangeArrowheads="1"/>
          </p:cNvSpPr>
          <p:nvPr/>
        </p:nvSpPr>
        <p:spPr bwMode="auto">
          <a:xfrm>
            <a:off x="2186785" y="1790411"/>
            <a:ext cx="3243262" cy="525250"/>
          </a:xfrm>
          <a:prstGeom prst="rect">
            <a:avLst/>
          </a:prstGeom>
          <a:noFill/>
          <a:ln w="0">
            <a:noFill/>
            <a:miter lim="800000"/>
            <a:headEnd/>
            <a:tailEnd/>
          </a:ln>
          <a:effectLst/>
        </p:spPr>
        <p:txBody>
          <a:bodyPr lIns="91397" tIns="45698" rIns="91397" bIns="45698">
            <a:spAutoFit/>
          </a:bodyPr>
          <a:lstStyle/>
          <a:p>
            <a:pPr algn="ctr" eaLnBrk="0" hangingPunct="0"/>
            <a:r>
              <a:rPr lang="en-US" sz="1400" b="1" dirty="0"/>
              <a:t>Average Annual Change = –3.6%</a:t>
            </a:r>
          </a:p>
          <a:p>
            <a:pPr algn="ctr" eaLnBrk="0" hangingPunct="0"/>
            <a:r>
              <a:rPr lang="en-US" sz="1400" b="1" dirty="0"/>
              <a:t>(1994–2014)</a:t>
            </a:r>
            <a:endParaRPr lang="en-US" sz="1400" b="1" dirty="0">
              <a:solidFill>
                <a:schemeClr val="bg2"/>
              </a:solidFill>
            </a:endParaRPr>
          </a:p>
        </p:txBody>
      </p:sp>
    </p:spTree>
    <p:extLst>
      <p:ext uri="{BB962C8B-B14F-4D97-AF65-F5344CB8AC3E}">
        <p14:creationId xmlns:p14="http://schemas.microsoft.com/office/powerpoint/2010/main" val="82782709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7089" name="Title 3"/>
          <p:cNvSpPr>
            <a:spLocks noGrp="1"/>
          </p:cNvSpPr>
          <p:nvPr>
            <p:ph type="title"/>
          </p:nvPr>
        </p:nvSpPr>
        <p:spPr>
          <a:xfrm>
            <a:off x="74613" y="73025"/>
            <a:ext cx="9144000" cy="806450"/>
          </a:xfrm>
        </p:spPr>
        <p:txBody>
          <a:bodyPr/>
          <a:lstStyle/>
          <a:p>
            <a:pPr>
              <a:tabLst>
                <a:tab pos="6673850" algn="l"/>
              </a:tabLst>
            </a:pPr>
            <a:r>
              <a:rPr lang="en-US" dirty="0"/>
              <a:t>Workers Compensation Medical Severity:</a:t>
            </a:r>
            <a:br>
              <a:rPr lang="en-US" dirty="0"/>
            </a:br>
            <a:r>
              <a:rPr lang="en-US" dirty="0"/>
              <a:t>Small Decrease in 2015</a:t>
            </a:r>
            <a:endParaRPr lang="en-US" sz="1600" dirty="0">
              <a:solidFill>
                <a:schemeClr val="tx1"/>
              </a:solidFill>
            </a:endParaRPr>
          </a:p>
        </p:txBody>
      </p:sp>
      <p:sp>
        <p:nvSpPr>
          <p:cNvPr id="3" name="Slide Number Placeholder 2"/>
          <p:cNvSpPr>
            <a:spLocks noGrp="1"/>
          </p:cNvSpPr>
          <p:nvPr>
            <p:ph type="sldNum" sz="quarter" idx="12"/>
          </p:nvPr>
        </p:nvSpPr>
        <p:spPr>
          <a:xfrm>
            <a:off x="4381500" y="6607179"/>
            <a:ext cx="457200" cy="119063"/>
          </a:xfrm>
        </p:spPr>
        <p:txBody>
          <a:bodyPr/>
          <a:lstStyle/>
          <a:p>
            <a:pPr algn="l">
              <a:defRPr/>
            </a:pPr>
            <a:fld id="{4252D41D-0AC1-48AB-9F77-182A8D0EF7F4}" type="slidenum">
              <a:rPr lang="en-US" smtClean="0">
                <a:solidFill>
                  <a:schemeClr val="bg1"/>
                </a:solidFill>
              </a:rPr>
              <a:pPr algn="l">
                <a:defRPr/>
              </a:pPr>
              <a:t>79</a:t>
            </a:fld>
            <a:endParaRPr lang="en-US" dirty="0">
              <a:solidFill>
                <a:schemeClr val="bg1"/>
              </a:solidFill>
            </a:endParaRPr>
          </a:p>
        </p:txBody>
      </p:sp>
      <p:sp>
        <p:nvSpPr>
          <p:cNvPr id="2137091" name="Text Box 4"/>
          <p:cNvSpPr txBox="1">
            <a:spLocks noChangeArrowheads="1"/>
          </p:cNvSpPr>
          <p:nvPr/>
        </p:nvSpPr>
        <p:spPr bwMode="auto">
          <a:xfrm>
            <a:off x="3808413" y="5819779"/>
            <a:ext cx="1536700"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a:t>Accident Year</a:t>
            </a:r>
          </a:p>
        </p:txBody>
      </p:sp>
      <p:sp>
        <p:nvSpPr>
          <p:cNvPr id="2137092" name="Text Box 4"/>
          <p:cNvSpPr txBox="1">
            <a:spLocks noChangeArrowheads="1"/>
          </p:cNvSpPr>
          <p:nvPr/>
        </p:nvSpPr>
        <p:spPr bwMode="auto">
          <a:xfrm>
            <a:off x="787400" y="2162175"/>
            <a:ext cx="4070350" cy="738188"/>
          </a:xfrm>
          <a:prstGeom prst="rect">
            <a:avLst/>
          </a:prstGeom>
          <a:noFill/>
          <a:ln w="0">
            <a:noFill/>
            <a:miter lim="800000"/>
            <a:headEnd/>
            <a:tailEnd/>
          </a:ln>
        </p:spPr>
        <p:txBody>
          <a:bodyPr lIns="91397" tIns="45698" rIns="91397" bIns="45698">
            <a:spAutoFit/>
          </a:bodyPr>
          <a:lstStyle/>
          <a:p>
            <a:pPr eaLnBrk="0" hangingPunct="0">
              <a:tabLst>
                <a:tab pos="2459038" algn="l"/>
              </a:tabLst>
            </a:pPr>
            <a:r>
              <a:rPr lang="en-US" sz="1400"/>
              <a:t>Annual Change 1991–1993:	</a:t>
            </a:r>
            <a:r>
              <a:rPr lang="en-US" sz="1400" b="1"/>
              <a:t>+1.9%</a:t>
            </a:r>
          </a:p>
          <a:p>
            <a:pPr eaLnBrk="0" hangingPunct="0">
              <a:tabLst>
                <a:tab pos="2459038" algn="l"/>
              </a:tabLst>
            </a:pPr>
            <a:r>
              <a:rPr lang="en-US" sz="1400"/>
              <a:t>Annual Change 1994–2001:	</a:t>
            </a:r>
            <a:r>
              <a:rPr lang="en-US" sz="1400" b="1"/>
              <a:t>+8.9%</a:t>
            </a:r>
          </a:p>
          <a:p>
            <a:pPr eaLnBrk="0" hangingPunct="0">
              <a:tabLst>
                <a:tab pos="2459038" algn="l"/>
              </a:tabLst>
            </a:pPr>
            <a:r>
              <a:rPr lang="en-US" sz="1400"/>
              <a:t>Annual Change 2002–2010:	</a:t>
            </a:r>
            <a:r>
              <a:rPr lang="en-US" sz="1400" b="1"/>
              <a:t>+6.0%</a:t>
            </a:r>
          </a:p>
        </p:txBody>
      </p:sp>
      <p:sp>
        <p:nvSpPr>
          <p:cNvPr id="2137093" name="Text Box 5"/>
          <p:cNvSpPr txBox="1">
            <a:spLocks noChangeArrowheads="1"/>
          </p:cNvSpPr>
          <p:nvPr/>
        </p:nvSpPr>
        <p:spPr bwMode="auto">
          <a:xfrm>
            <a:off x="2366967" y="1146175"/>
            <a:ext cx="4841875" cy="369888"/>
          </a:xfrm>
          <a:prstGeom prst="rect">
            <a:avLst/>
          </a:prstGeom>
          <a:noFill/>
          <a:ln w="9525">
            <a:noFill/>
            <a:miter lim="800000"/>
            <a:headEnd/>
            <a:tailEnd/>
          </a:ln>
        </p:spPr>
        <p:txBody>
          <a:bodyPr>
            <a:spAutoFit/>
          </a:bodyPr>
          <a:lstStyle/>
          <a:p>
            <a:pPr algn="ctr"/>
            <a:r>
              <a:rPr lang="en-US" b="1"/>
              <a:t>Average Medical Cost per Lost-Time Claim</a:t>
            </a:r>
          </a:p>
        </p:txBody>
      </p:sp>
      <p:sp>
        <p:nvSpPr>
          <p:cNvPr id="2137094" name="Text Box 5"/>
          <p:cNvSpPr txBox="1">
            <a:spLocks noChangeArrowheads="1"/>
          </p:cNvSpPr>
          <p:nvPr/>
        </p:nvSpPr>
        <p:spPr bwMode="auto">
          <a:xfrm>
            <a:off x="190500" y="1030443"/>
            <a:ext cx="1785938" cy="523875"/>
          </a:xfrm>
          <a:prstGeom prst="rect">
            <a:avLst/>
          </a:prstGeom>
          <a:noFill/>
          <a:ln w="9525">
            <a:noFill/>
            <a:miter lim="800000"/>
            <a:headEnd/>
            <a:tailEnd/>
          </a:ln>
        </p:spPr>
        <p:txBody>
          <a:bodyPr wrap="none">
            <a:spAutoFit/>
          </a:bodyPr>
          <a:lstStyle/>
          <a:p>
            <a:pPr algn="ctr"/>
            <a:r>
              <a:rPr lang="en-US" sz="1400" b="1" dirty="0">
                <a:solidFill>
                  <a:schemeClr val="accent1"/>
                </a:solidFill>
              </a:rPr>
              <a:t>Medical</a:t>
            </a:r>
          </a:p>
          <a:p>
            <a:pPr algn="ctr"/>
            <a:r>
              <a:rPr lang="en-US" sz="1400" b="1" dirty="0">
                <a:solidFill>
                  <a:schemeClr val="accent1"/>
                </a:solidFill>
              </a:rPr>
              <a:t>Claim Cost ($000s)</a:t>
            </a:r>
          </a:p>
        </p:txBody>
      </p:sp>
      <p:graphicFrame>
        <p:nvGraphicFramePr>
          <p:cNvPr id="2137095" name="Content Placeholder 4"/>
          <p:cNvGraphicFramePr>
            <a:graphicFrameLocks/>
          </p:cNvGraphicFramePr>
          <p:nvPr>
            <p:extLst/>
          </p:nvPr>
        </p:nvGraphicFramePr>
        <p:xfrm>
          <a:off x="192092" y="1471613"/>
          <a:ext cx="8899525" cy="4597400"/>
        </p:xfrm>
        <a:graphic>
          <a:graphicData uri="http://schemas.openxmlformats.org/presentationml/2006/ole">
            <mc:AlternateContent xmlns:mc="http://schemas.openxmlformats.org/markup-compatibility/2006">
              <mc:Choice xmlns:v="urn:schemas-microsoft-com:vml" Requires="v">
                <p:oleObj spid="_x0000_s28603485" name="Worksheet" r:id="rId4" imgW="8762844" imgH="4771921" progId="Excel.Sheet.8">
                  <p:embed/>
                </p:oleObj>
              </mc:Choice>
              <mc:Fallback>
                <p:oleObj name="Worksheet" r:id="rId4" imgW="8762844" imgH="4771921" progId="Excel.Sheet.8">
                  <p:embed/>
                  <p:pic>
                    <p:nvPicPr>
                      <p:cNvPr id="2137095" name="Content Placeholder 4"/>
                      <p:cNvPicPr>
                        <a:picLocks noChangeArrowheads="1"/>
                      </p:cNvPicPr>
                      <p:nvPr/>
                    </p:nvPicPr>
                    <p:blipFill>
                      <a:blip r:embed="rId5"/>
                      <a:srcRect/>
                      <a:stretch>
                        <a:fillRect/>
                      </a:stretch>
                    </p:blipFill>
                    <p:spPr bwMode="auto">
                      <a:xfrm>
                        <a:off x="192092" y="1471613"/>
                        <a:ext cx="8899525" cy="459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37096" name="Text Box 6"/>
          <p:cNvSpPr txBox="1">
            <a:spLocks noChangeArrowheads="1"/>
          </p:cNvSpPr>
          <p:nvPr/>
        </p:nvSpPr>
        <p:spPr bwMode="auto">
          <a:xfrm>
            <a:off x="90491" y="6219825"/>
            <a:ext cx="8384919" cy="553998"/>
          </a:xfrm>
          <a:prstGeom prst="rect">
            <a:avLst/>
          </a:prstGeom>
          <a:noFill/>
          <a:ln w="0">
            <a:noFill/>
            <a:miter lim="800000"/>
            <a:headEnd/>
            <a:tailEnd/>
          </a:ln>
        </p:spPr>
        <p:txBody>
          <a:bodyPr wrap="square">
            <a:spAutoFit/>
          </a:bodyPr>
          <a:lstStyle/>
          <a:p>
            <a:r>
              <a:rPr lang="en-US" sz="1000" dirty="0"/>
              <a:t>2015p: Preliminary based on data valued as of 12/31/2015.</a:t>
            </a:r>
          </a:p>
          <a:p>
            <a:r>
              <a:rPr lang="en-US" sz="1000" dirty="0"/>
              <a:t>1991-2013: Based on data through 12/31/2014, developed to ultimate</a:t>
            </a:r>
          </a:p>
          <a:p>
            <a:r>
              <a:rPr lang="en-US" sz="1000" dirty="0"/>
              <a:t>Based on the states where NCCI provides ratemaking services including state funds, excluding WV; Excludes high deductible policies.</a:t>
            </a:r>
          </a:p>
        </p:txBody>
      </p:sp>
      <p:sp>
        <p:nvSpPr>
          <p:cNvPr id="2137097" name="Text Box 8"/>
          <p:cNvSpPr txBox="1">
            <a:spLocks noChangeArrowheads="1"/>
          </p:cNvSpPr>
          <p:nvPr/>
        </p:nvSpPr>
        <p:spPr bwMode="auto">
          <a:xfrm>
            <a:off x="894304" y="2917188"/>
            <a:ext cx="3624263" cy="701675"/>
          </a:xfrm>
          <a:prstGeom prst="rect">
            <a:avLst/>
          </a:prstGeom>
          <a:solidFill>
            <a:schemeClr val="bg1"/>
          </a:solidFill>
          <a:ln w="0">
            <a:solidFill>
              <a:srgbClr val="FF3300"/>
            </a:solidFill>
            <a:miter lim="800000"/>
            <a:headEnd/>
            <a:tailEnd/>
          </a:ln>
        </p:spPr>
        <p:txBody>
          <a:bodyPr>
            <a:spAutoFit/>
          </a:bodyPr>
          <a:lstStyle/>
          <a:p>
            <a:pPr algn="ctr"/>
            <a:r>
              <a:rPr lang="en-US" sz="2000" b="1" dirty="0">
                <a:solidFill>
                  <a:srgbClr val="3333FF"/>
                </a:solidFill>
              </a:rPr>
              <a:t>Cumulative Change = 252%</a:t>
            </a:r>
          </a:p>
          <a:p>
            <a:pPr algn="ctr"/>
            <a:r>
              <a:rPr lang="en-US" sz="2000" b="1" dirty="0">
                <a:solidFill>
                  <a:srgbClr val="3333FF"/>
                </a:solidFill>
              </a:rPr>
              <a:t>(1991-2015p)</a:t>
            </a:r>
          </a:p>
        </p:txBody>
      </p:sp>
      <p:sp>
        <p:nvSpPr>
          <p:cNvPr id="12" name="Text Box 7"/>
          <p:cNvSpPr txBox="1">
            <a:spLocks noChangeArrowheads="1"/>
          </p:cNvSpPr>
          <p:nvPr/>
        </p:nvSpPr>
        <p:spPr bwMode="auto">
          <a:xfrm>
            <a:off x="3749424" y="6129495"/>
            <a:ext cx="1538287" cy="276225"/>
          </a:xfrm>
          <a:prstGeom prst="rect">
            <a:avLst/>
          </a:prstGeom>
          <a:noFill/>
          <a:ln w="9525">
            <a:noFill/>
            <a:miter lim="800000"/>
            <a:headEnd/>
            <a:tailEnd/>
          </a:ln>
        </p:spPr>
        <p:txBody>
          <a:bodyPr wrap="none">
            <a:spAutoFit/>
          </a:bodyPr>
          <a:lstStyle/>
          <a:p>
            <a:pPr>
              <a:lnSpc>
                <a:spcPct val="75000"/>
              </a:lnSpc>
              <a:spcBef>
                <a:spcPct val="25000"/>
              </a:spcBef>
            </a:pPr>
            <a:r>
              <a:rPr lang="en-US" sz="1600" b="1" dirty="0"/>
              <a:t>Accident Year</a:t>
            </a:r>
          </a:p>
        </p:txBody>
      </p:sp>
      <p:sp>
        <p:nvSpPr>
          <p:cNvPr id="13" name="AutoShape 8"/>
          <p:cNvSpPr>
            <a:spLocks noChangeArrowheads="1"/>
          </p:cNvSpPr>
          <p:nvPr/>
        </p:nvSpPr>
        <p:spPr bwMode="blackWhite">
          <a:xfrm>
            <a:off x="2699096" y="1649801"/>
            <a:ext cx="3167700" cy="1145146"/>
          </a:xfrm>
          <a:prstGeom prst="wedgeRectCallout">
            <a:avLst>
              <a:gd name="adj1" fmla="val 121407"/>
              <a:gd name="adj2" fmla="val -236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cs typeface="+mn-cs"/>
              </a:rPr>
              <a:t>Medical severity for lost time claims was </a:t>
            </a:r>
            <a:r>
              <a:rPr lang="en-US" b="1" i="1" dirty="0">
                <a:solidFill>
                  <a:schemeClr val="bg1"/>
                </a:solidFill>
                <a:cs typeface="+mn-cs"/>
              </a:rPr>
              <a:t>down</a:t>
            </a:r>
            <a:r>
              <a:rPr lang="en-US" b="1" dirty="0">
                <a:solidFill>
                  <a:schemeClr val="bg1"/>
                </a:solidFill>
                <a:cs typeface="+mn-cs"/>
              </a:rPr>
              <a:t> 1% in 2015, the first decline in at least 20 years</a:t>
            </a:r>
            <a:endParaRPr lang="en-US" b="1" i="1" dirty="0">
              <a:solidFill>
                <a:schemeClr val="bg1"/>
              </a:solidFill>
              <a:cs typeface="+mn-cs"/>
            </a:endParaRPr>
          </a:p>
        </p:txBody>
      </p:sp>
    </p:spTree>
    <p:extLst>
      <p:ext uri="{BB962C8B-B14F-4D97-AF65-F5344CB8AC3E}">
        <p14:creationId xmlns:p14="http://schemas.microsoft.com/office/powerpoint/2010/main" val="35475087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8</a:t>
            </a:fld>
            <a:endParaRPr lang="en-US" sz="900"/>
          </a:p>
        </p:txBody>
      </p:sp>
      <p:sp>
        <p:nvSpPr>
          <p:cNvPr id="39942" name="Rectangle 2"/>
          <p:cNvSpPr>
            <a:spLocks noGrp="1" noChangeArrowheads="1"/>
          </p:cNvSpPr>
          <p:nvPr>
            <p:ph type="title" idx="4294967295"/>
          </p:nvPr>
        </p:nvSpPr>
        <p:spPr/>
        <p:txBody>
          <a:bodyPr/>
          <a:lstStyle/>
          <a:p>
            <a:r>
              <a:rPr lang="en-US"/>
              <a:t>Number of Years with Underwriting Profits by Decade, 1920s–2010s </a:t>
            </a:r>
          </a:p>
        </p:txBody>
      </p:sp>
      <p:graphicFrame>
        <p:nvGraphicFramePr>
          <p:cNvPr id="39938" name="Object 3"/>
          <p:cNvGraphicFramePr>
            <a:graphicFrameLocks noChangeAspect="1"/>
          </p:cNvGraphicFramePr>
          <p:nvPr>
            <p:extLst/>
          </p:nvPr>
        </p:nvGraphicFramePr>
        <p:xfrm>
          <a:off x="301625" y="1416050"/>
          <a:ext cx="8389938" cy="3475038"/>
        </p:xfrm>
        <a:graphic>
          <a:graphicData uri="http://schemas.openxmlformats.org/presentationml/2006/ole">
            <mc:AlternateContent xmlns:mc="http://schemas.openxmlformats.org/markup-compatibility/2006">
              <mc:Choice xmlns:v="urn:schemas-microsoft-com:vml" Requires="v">
                <p:oleObj spid="_x0000_s28630032" name="Chart" r:id="rId4" imgW="8534400" imgH="3533740" progId="MSGraph.Chart.8">
                  <p:embed followColorScheme="full"/>
                </p:oleObj>
              </mc:Choice>
              <mc:Fallback>
                <p:oleObj name="Chart" r:id="rId4" imgW="8534400" imgH="3533740" progId="MSGraph.Chart.8">
                  <p:embed followColorScheme="full"/>
                  <p:pic>
                    <p:nvPicPr>
                      <p:cNvPr id="39938" name="Object 3"/>
                      <p:cNvPicPr>
                        <a:picLocks noChangeAspect="1" noChangeArrowheads="1"/>
                      </p:cNvPicPr>
                      <p:nvPr/>
                    </p:nvPicPr>
                    <p:blipFill>
                      <a:blip r:embed="rId5"/>
                      <a:srcRect/>
                      <a:stretch>
                        <a:fillRect/>
                      </a:stretch>
                    </p:blipFill>
                    <p:spPr bwMode="gray">
                      <a:xfrm>
                        <a:off x="301625" y="1416050"/>
                        <a:ext cx="8389938" cy="3475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3" name="Rectangle 4"/>
          <p:cNvSpPr>
            <a:spLocks noChangeArrowheads="1"/>
          </p:cNvSpPr>
          <p:nvPr/>
        </p:nvSpPr>
        <p:spPr bwMode="auto">
          <a:xfrm>
            <a:off x="0" y="6101046"/>
            <a:ext cx="8767482" cy="840999"/>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2009 combined ratio excl. mort. and </a:t>
            </a:r>
            <a:r>
              <a:rPr lang="en-US" sz="1100" dirty="0" err="1"/>
              <a:t>finl</a:t>
            </a:r>
            <a:r>
              <a:rPr lang="en-US" sz="1100" dirty="0"/>
              <a:t>. guaranty insurers was 99.3, which would bring the 2000s total to 4 years with an u/w profit.</a:t>
            </a:r>
          </a:p>
          <a:p>
            <a:pPr eaLnBrk="0" hangingPunct="0">
              <a:lnSpc>
                <a:spcPct val="85000"/>
              </a:lnSpc>
              <a:spcBef>
                <a:spcPct val="25000"/>
              </a:spcBef>
              <a:buClr>
                <a:schemeClr val="accent2"/>
              </a:buClr>
              <a:buFont typeface="Wingdings" pitchFamily="2" charset="2"/>
              <a:buNone/>
            </a:pPr>
            <a:r>
              <a:rPr lang="en-US" sz="1100" dirty="0"/>
              <a:t>**Data for the 2010s is for the period 2010 through 2015.</a:t>
            </a:r>
          </a:p>
          <a:p>
            <a:pPr eaLnBrk="0" hangingPunct="0">
              <a:lnSpc>
                <a:spcPct val="85000"/>
              </a:lnSpc>
              <a:spcBef>
                <a:spcPct val="25000"/>
              </a:spcBef>
              <a:buClr>
                <a:schemeClr val="accent2"/>
              </a:buClr>
              <a:buFont typeface="Wingdings" pitchFamily="2" charset="2"/>
              <a:buNone/>
            </a:pPr>
            <a:r>
              <a:rPr lang="en-US" sz="1100" dirty="0"/>
              <a:t>Note: Data for 1920–1934 based on stock companies only.</a:t>
            </a:r>
          </a:p>
          <a:p>
            <a:pPr eaLnBrk="0" hangingPunct="0">
              <a:lnSpc>
                <a:spcPct val="85000"/>
              </a:lnSpc>
              <a:spcBef>
                <a:spcPct val="25000"/>
              </a:spcBef>
              <a:buClr>
                <a:schemeClr val="accent2"/>
              </a:buClr>
              <a:buFont typeface="Wingdings" pitchFamily="2" charset="2"/>
              <a:buNone/>
            </a:pPr>
            <a:r>
              <a:rPr lang="en-US" sz="1100" dirty="0"/>
              <a:t>Sources: Insurance Information Institute research from A.M. Best Data.</a:t>
            </a:r>
          </a:p>
        </p:txBody>
      </p:sp>
      <p:sp>
        <p:nvSpPr>
          <p:cNvPr id="39944"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Number of Years with Underwriting Profits</a:t>
            </a:r>
          </a:p>
        </p:txBody>
      </p:sp>
      <p:sp>
        <p:nvSpPr>
          <p:cNvPr id="2116614" name="Rectangle 6"/>
          <p:cNvSpPr>
            <a:spLocks noChangeArrowheads="1"/>
          </p:cNvSpPr>
          <p:nvPr/>
        </p:nvSpPr>
        <p:spPr bwMode="blackWhite">
          <a:xfrm>
            <a:off x="342900" y="4886325"/>
            <a:ext cx="8458200" cy="11652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Underwriting Profits Were Common Before the 1980s </a:t>
            </a:r>
            <a:br>
              <a:rPr lang="en-US" b="1" dirty="0">
                <a:solidFill>
                  <a:srgbClr val="FFFFFF"/>
                </a:solidFill>
              </a:rPr>
            </a:br>
            <a:r>
              <a:rPr lang="en-US" b="1" dirty="0">
                <a:solidFill>
                  <a:srgbClr val="FFFFFF"/>
                </a:solidFill>
              </a:rPr>
              <a:t>(40 of the 60 Years Before 1980 Had Combined Ratios Below 100) – </a:t>
            </a:r>
            <a:br>
              <a:rPr lang="en-US" b="1" dirty="0">
                <a:solidFill>
                  <a:srgbClr val="FFFFFF"/>
                </a:solidFill>
              </a:rPr>
            </a:br>
            <a:r>
              <a:rPr lang="en-US" b="1" dirty="0">
                <a:solidFill>
                  <a:srgbClr val="FFFFFF"/>
                </a:solidFill>
              </a:rPr>
              <a:t>But Then They Vanished.  Not a Single Underwriting Profit Was </a:t>
            </a:r>
            <a:br>
              <a:rPr lang="en-US" b="1" dirty="0">
                <a:solidFill>
                  <a:srgbClr val="FFFFFF"/>
                </a:solidFill>
              </a:rPr>
            </a:br>
            <a:r>
              <a:rPr lang="en-US" b="1" dirty="0">
                <a:solidFill>
                  <a:srgbClr val="FFFFFF"/>
                </a:solidFill>
              </a:rPr>
              <a:t>Recorded in the 25 Years from 1979 Through 2003</a:t>
            </a:r>
          </a:p>
        </p:txBody>
      </p:sp>
      <p:sp>
        <p:nvSpPr>
          <p:cNvPr id="10" name="Date Placeholder 9"/>
          <p:cNvSpPr>
            <a:spLocks noGrp="1"/>
          </p:cNvSpPr>
          <p:nvPr>
            <p:ph type="dt" sz="half"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79649112-2361-4913-9798-B6AEBB59A8D4}" type="slidenum">
              <a:rPr lang="en-US" smtClean="0"/>
              <a:pPr>
                <a:defRPr/>
              </a:pPr>
              <a:t>8</a:t>
            </a:fld>
            <a:endParaRPr lang="en-US"/>
          </a:p>
        </p:txBody>
      </p:sp>
    </p:spTree>
    <p:extLst>
      <p:ext uri="{BB962C8B-B14F-4D97-AF65-F5344CB8AC3E}">
        <p14:creationId xmlns:p14="http://schemas.microsoft.com/office/powerpoint/2010/main" val="35132098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9"/>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80</a:t>
            </a:fld>
            <a:endParaRPr lang="en-US" sz="90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3051179"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585791" y="1823781"/>
            <a:ext cx="8239125" cy="2076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400" b="1" dirty="0">
                <a:solidFill>
                  <a:srgbClr val="FFFFFF"/>
                </a:solidFill>
              </a:rPr>
              <a:t>Insured Catastrophe Losses</a:t>
            </a:r>
          </a:p>
        </p:txBody>
      </p:sp>
      <p:sp>
        <p:nvSpPr>
          <p:cNvPr id="7" name="TextBox 5"/>
          <p:cNvSpPr txBox="1">
            <a:spLocks noChangeArrowheads="1"/>
          </p:cNvSpPr>
          <p:nvPr/>
        </p:nvSpPr>
        <p:spPr bwMode="auto">
          <a:xfrm>
            <a:off x="245301" y="4000248"/>
            <a:ext cx="8643879" cy="2554545"/>
          </a:xfrm>
          <a:prstGeom prst="rect">
            <a:avLst/>
          </a:prstGeom>
          <a:noFill/>
          <a:ln w="9525">
            <a:noFill/>
            <a:miter lim="800000"/>
            <a:headEnd/>
            <a:tailEnd/>
          </a:ln>
        </p:spPr>
        <p:txBody>
          <a:bodyPr wrap="square">
            <a:spAutoFit/>
          </a:bodyPr>
          <a:lstStyle/>
          <a:p>
            <a:pPr algn="ctr"/>
            <a:r>
              <a:rPr lang="en-US" sz="3200" b="1" dirty="0">
                <a:solidFill>
                  <a:srgbClr val="225A7A"/>
                </a:solidFill>
              </a:rPr>
              <a:t>2013/14 and YTD 2015 Experienced Below Average CAT Activity After Very High CAT Losses in 2011/12</a:t>
            </a:r>
          </a:p>
          <a:p>
            <a:pPr algn="ctr"/>
            <a:r>
              <a:rPr lang="en-US" sz="3200" b="1" i="1" dirty="0">
                <a:solidFill>
                  <a:srgbClr val="FF0000"/>
                </a:solidFill>
              </a:rPr>
              <a:t>Winter Storm Losses Far Above Average in 2014 and 2015</a:t>
            </a:r>
          </a:p>
        </p:txBody>
      </p:sp>
      <p:sp>
        <p:nvSpPr>
          <p:cNvPr id="8" name="Date Placeholder 7"/>
          <p:cNvSpPr>
            <a:spLocks noGrp="1"/>
          </p:cNvSpPr>
          <p:nvPr>
            <p:ph type="dt" sz="half" idx="10"/>
          </p:nvPr>
        </p:nvSpPr>
        <p:spPr/>
        <p:txBody>
          <a:bodyPr/>
          <a:lstStyle/>
          <a:p>
            <a:pPr>
              <a:defRPr/>
            </a:pPr>
            <a:r>
              <a:rPr lang="en-US"/>
              <a:t>12/01/09 - 9pm</a:t>
            </a:r>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80</a:t>
            </a:fld>
            <a:endParaRPr lang="en-US"/>
          </a:p>
        </p:txBody>
      </p:sp>
    </p:spTree>
    <p:extLst>
      <p:ext uri="{BB962C8B-B14F-4D97-AF65-F5344CB8AC3E}">
        <p14:creationId xmlns:p14="http://schemas.microsoft.com/office/powerpoint/2010/main" val="83842329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rgbClr val="FFFFFF"/>
                </a:solidFill>
                <a:latin typeface="Times New Roman" pitchFamily="18" charset="0"/>
              </a:rPr>
              <a:t>12/01/09 - 9pm</a:t>
            </a:r>
          </a:p>
        </p:txBody>
      </p:sp>
      <p:sp>
        <p:nvSpPr>
          <p:cNvPr id="192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rgbClr val="FFFFFF"/>
                </a:solidFill>
                <a:latin typeface="Times New Roman" pitchFamily="18" charset="0"/>
              </a:rPr>
              <a:t>eSlide – P6466 – The Financial Crisis and the Future of the P/C</a:t>
            </a:r>
          </a:p>
        </p:txBody>
      </p:sp>
      <p:sp>
        <p:nvSpPr>
          <p:cNvPr id="192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BF83BB6-F6BE-4086-BDD1-22EA1B241088}" type="slidenum">
              <a:rPr lang="en-US" sz="900">
                <a:solidFill>
                  <a:srgbClr val="000000"/>
                </a:solidFill>
                <a:latin typeface="Times New Roman" pitchFamily="18" charset="0"/>
              </a:rPr>
              <a:pPr algn="r" eaLnBrk="0" hangingPunct="0">
                <a:lnSpc>
                  <a:spcPct val="85000"/>
                </a:lnSpc>
                <a:spcBef>
                  <a:spcPct val="20000"/>
                </a:spcBef>
              </a:pPr>
              <a:t>81</a:t>
            </a:fld>
            <a:endParaRPr lang="en-US" sz="900">
              <a:solidFill>
                <a:srgbClr val="000000"/>
              </a:solidFill>
              <a:latin typeface="Times New Roman" pitchFamily="18" charset="0"/>
            </a:endParaRPr>
          </a:p>
        </p:txBody>
      </p:sp>
      <p:graphicFrame>
        <p:nvGraphicFramePr>
          <p:cNvPr id="1929218" name="Object 2"/>
          <p:cNvGraphicFramePr>
            <a:graphicFrameLocks noChangeAspect="1"/>
          </p:cNvGraphicFramePr>
          <p:nvPr>
            <p:extLst/>
          </p:nvPr>
        </p:nvGraphicFramePr>
        <p:xfrm>
          <a:off x="215900" y="1371600"/>
          <a:ext cx="8661400" cy="3594100"/>
        </p:xfrm>
        <a:graphic>
          <a:graphicData uri="http://schemas.openxmlformats.org/presentationml/2006/ole">
            <mc:AlternateContent xmlns:mc="http://schemas.openxmlformats.org/markup-compatibility/2006">
              <mc:Choice xmlns:v="urn:schemas-microsoft-com:vml" Requires="v">
                <p:oleObj spid="_x0000_s28616734" name="Chart" r:id="rId4" imgW="8534400" imgH="3581539" progId="MSGraph.Chart.8">
                  <p:embed followColorScheme="full"/>
                </p:oleObj>
              </mc:Choice>
              <mc:Fallback>
                <p:oleObj name="Chart" r:id="rId4" imgW="8534400" imgH="3581539" progId="MSGraph.Chart.8">
                  <p:embed followColorScheme="full"/>
                  <p:pic>
                    <p:nvPicPr>
                      <p:cNvPr id="1929218" name="Object 2"/>
                      <p:cNvPicPr>
                        <a:picLocks noChangeAspect="1" noChangeArrowheads="1"/>
                      </p:cNvPicPr>
                      <p:nvPr/>
                    </p:nvPicPr>
                    <p:blipFill>
                      <a:blip r:embed="rId5"/>
                      <a:srcRect/>
                      <a:stretch>
                        <a:fillRect/>
                      </a:stretch>
                    </p:blipFill>
                    <p:spPr bwMode="gray">
                      <a:xfrm>
                        <a:off x="215900" y="1371600"/>
                        <a:ext cx="8661400" cy="359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9222" name="Rectangle 3"/>
          <p:cNvSpPr>
            <a:spLocks noGrp="1" noChangeArrowheads="1"/>
          </p:cNvSpPr>
          <p:nvPr>
            <p:ph type="title" idx="4294967295"/>
          </p:nvPr>
        </p:nvSpPr>
        <p:spPr/>
        <p:txBody>
          <a:bodyPr/>
          <a:lstStyle/>
          <a:p>
            <a:r>
              <a:rPr lang="en-US" dirty="0"/>
              <a:t>U.S. Insured Catastrophe Losses</a:t>
            </a:r>
          </a:p>
        </p:txBody>
      </p:sp>
      <p:sp>
        <p:nvSpPr>
          <p:cNvPr id="1929223" name="Rectangle 4"/>
          <p:cNvSpPr>
            <a:spLocks noChangeArrowheads="1"/>
          </p:cNvSpPr>
          <p:nvPr/>
        </p:nvSpPr>
        <p:spPr bwMode="auto">
          <a:xfrm>
            <a:off x="0" y="5733846"/>
            <a:ext cx="9144000" cy="1124154"/>
          </a:xfrm>
          <a:prstGeom prst="rect">
            <a:avLst/>
          </a:prstGeom>
          <a:noFill/>
          <a:ln w="9525" algn="ctr">
            <a:noFill/>
            <a:miter lim="800000"/>
            <a:headEnd/>
            <a:tailEnd/>
          </a:ln>
        </p:spPr>
        <p:txBody>
          <a:bodyPr wrap="square" lIns="365760" tIns="0" rIns="0" bIns="137160" anchor="b">
            <a:spAutoFit/>
          </a:bodyPr>
          <a:lstStyle/>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Arial" panose="020B0604020202020204" pitchFamily="34" charset="0"/>
              <a:cs typeface="Arial" panose="020B0604020202020204" pitchFamily="34" charset="0"/>
            </a:endParaRPr>
          </a:p>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Arial" panose="020B0604020202020204" pitchFamily="34" charset="0"/>
              <a:cs typeface="Arial" panose="020B0604020202020204" pitchFamily="34" charset="0"/>
            </a:endParaRPr>
          </a:p>
          <a:p>
            <a:pPr algn="l" eaLnBrk="0" hangingPunct="0">
              <a:lnSpc>
                <a:spcPct val="85000"/>
              </a:lnSpc>
              <a:spcBef>
                <a:spcPct val="25000"/>
              </a:spcBef>
              <a:buClr>
                <a:srgbClr val="FF6801"/>
              </a:buClr>
              <a:buFont typeface="Wingdings" pitchFamily="2" charset="2"/>
              <a:buNone/>
            </a:pPr>
            <a:r>
              <a:rPr lang="en-US" sz="1050" dirty="0">
                <a:solidFill>
                  <a:srgbClr val="000000"/>
                </a:solidFill>
                <a:latin typeface="Arial" panose="020B0604020202020204" pitchFamily="34" charset="0"/>
                <a:cs typeface="Arial" panose="020B0604020202020204" pitchFamily="34" charset="0"/>
              </a:rPr>
              <a:t>*Through  6/30/16.  2016 figure stated in 2016 dollars.</a:t>
            </a:r>
          </a:p>
          <a:p>
            <a:pPr algn="l" eaLnBrk="0" hangingPunct="0">
              <a:lnSpc>
                <a:spcPct val="85000"/>
              </a:lnSpc>
              <a:spcBef>
                <a:spcPct val="25000"/>
              </a:spcBef>
              <a:buClr>
                <a:srgbClr val="FF6801"/>
              </a:buClr>
              <a:buFont typeface="Wingdings" pitchFamily="2" charset="2"/>
              <a:buNone/>
            </a:pPr>
            <a:r>
              <a:rPr lang="en-US" sz="1050" dirty="0">
                <a:solidFill>
                  <a:srgbClr val="000000"/>
                </a:solidFill>
                <a:latin typeface="Arial" panose="020B0604020202020204" pitchFamily="34" charset="0"/>
                <a:cs typeface="Arial" panose="020B0604020202020204" pitchFamily="34" charset="0"/>
              </a:rPr>
              <a:t>Note: 2001 figure includes $20.3B for 9/11 losses reported through 12/31/01 ($25.9B 2011 dollars). Includes only business and personal property claims, business interruption and auto claims. Non-prop/BI losses = $12.2B ($15.6B in 2011 dollars.)  </a:t>
            </a:r>
          </a:p>
          <a:p>
            <a:pPr algn="l" eaLnBrk="0" hangingPunct="0">
              <a:lnSpc>
                <a:spcPct val="85000"/>
              </a:lnSpc>
              <a:spcBef>
                <a:spcPct val="25000"/>
              </a:spcBef>
              <a:buClr>
                <a:srgbClr val="FF6801"/>
              </a:buClr>
              <a:buFont typeface="Wingdings" pitchFamily="2" charset="2"/>
              <a:buNone/>
            </a:pPr>
            <a:r>
              <a:rPr lang="en-US" sz="1050" dirty="0">
                <a:solidFill>
                  <a:srgbClr val="000000"/>
                </a:solidFill>
                <a:latin typeface="Arial" panose="020B0604020202020204" pitchFamily="34" charset="0"/>
                <a:cs typeface="Arial" panose="020B0604020202020204" pitchFamily="34" charset="0"/>
              </a:rPr>
              <a:t>Sources: Property Claims Service/ISO;  Insurance Information Institute.</a:t>
            </a:r>
          </a:p>
        </p:txBody>
      </p:sp>
      <p:sp>
        <p:nvSpPr>
          <p:cNvPr id="2120710" name="Rectangle 6"/>
          <p:cNvSpPr>
            <a:spLocks noChangeArrowheads="1"/>
          </p:cNvSpPr>
          <p:nvPr/>
        </p:nvSpPr>
        <p:spPr bwMode="blackWhite">
          <a:xfrm>
            <a:off x="206476" y="4872039"/>
            <a:ext cx="6465787" cy="117974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latin typeface="Arial" panose="020B0604020202020204" pitchFamily="34" charset="0"/>
                <a:cs typeface="Arial" panose="020B0604020202020204" pitchFamily="34" charset="0"/>
              </a:rPr>
              <a:t>2013/14/15 Were Welcome Respites from 2011/12, among the Costliest Years for Insured Disaster Losses in US History.  2016 Is Off to a Costlier Start.</a:t>
            </a:r>
            <a:endParaRPr lang="en-US" sz="2000" b="1" i="1" dirty="0">
              <a:solidFill>
                <a:srgbClr val="FFFFFF"/>
              </a:solidFill>
              <a:latin typeface="Arial" panose="020B0604020202020204" pitchFamily="34" charset="0"/>
              <a:cs typeface="Arial" panose="020B0604020202020204" pitchFamily="34" charset="0"/>
            </a:endParaRPr>
          </a:p>
        </p:txBody>
      </p:sp>
      <p:sp>
        <p:nvSpPr>
          <p:cNvPr id="2120711" name="AutoShape 7"/>
          <p:cNvSpPr>
            <a:spLocks noChangeArrowheads="1"/>
          </p:cNvSpPr>
          <p:nvPr/>
        </p:nvSpPr>
        <p:spPr bwMode="blackWhite">
          <a:xfrm>
            <a:off x="5903231" y="1371600"/>
            <a:ext cx="2271251" cy="965657"/>
          </a:xfrm>
          <a:prstGeom prst="wedgeRectCallout">
            <a:avLst>
              <a:gd name="adj1" fmla="val 19280"/>
              <a:gd name="adj2" fmla="val 8020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a:solidFill>
                  <a:srgbClr val="FFFFFF"/>
                </a:solidFill>
                <a:latin typeface="Arial" pitchFamily="34" charset="0"/>
                <a:cs typeface="Arial" pitchFamily="34" charset="0"/>
              </a:rPr>
              <a:t> 2012  was the 3</a:t>
            </a:r>
            <a:r>
              <a:rPr lang="en-US" sz="1400" b="1" baseline="30000" dirty="0">
                <a:solidFill>
                  <a:srgbClr val="FFFFFF"/>
                </a:solidFill>
                <a:latin typeface="Arial" pitchFamily="34" charset="0"/>
                <a:cs typeface="Arial" pitchFamily="34" charset="0"/>
              </a:rPr>
              <a:t>rd</a:t>
            </a:r>
            <a:r>
              <a:rPr lang="en-US" sz="1400" b="1" dirty="0">
                <a:solidFill>
                  <a:srgbClr val="FFFFFF"/>
                </a:solidFill>
                <a:latin typeface="Arial" pitchFamily="34" charset="0"/>
                <a:cs typeface="Arial" pitchFamily="34" charset="0"/>
              </a:rPr>
              <a:t> most expensive year ever for insured CAT losses</a:t>
            </a:r>
          </a:p>
        </p:txBody>
      </p:sp>
      <p:sp>
        <p:nvSpPr>
          <p:cNvPr id="2120712" name="AutoShape 8"/>
          <p:cNvSpPr>
            <a:spLocks noChangeArrowheads="1"/>
          </p:cNvSpPr>
          <p:nvPr/>
        </p:nvSpPr>
        <p:spPr bwMode="blackWhite">
          <a:xfrm>
            <a:off x="7062952" y="5061187"/>
            <a:ext cx="1844377" cy="1004887"/>
          </a:xfrm>
          <a:prstGeom prst="wedgeRectCallout">
            <a:avLst>
              <a:gd name="adj1" fmla="val 33248"/>
              <a:gd name="adj2" fmla="val -6847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a:solidFill>
                  <a:srgbClr val="FFFFFF"/>
                </a:solidFill>
                <a:latin typeface="Arial" pitchFamily="34" charset="0"/>
                <a:cs typeface="Arial" pitchFamily="34" charset="0"/>
              </a:rPr>
              <a:t>$11.0B in insured CAT losses though 6/30/16 </a:t>
            </a:r>
          </a:p>
        </p:txBody>
      </p:sp>
      <p:sp>
        <p:nvSpPr>
          <p:cNvPr id="1929227" name="Rectangle 9"/>
          <p:cNvSpPr>
            <a:spLocks noChangeArrowheads="1"/>
          </p:cNvSpPr>
          <p:nvPr/>
        </p:nvSpPr>
        <p:spPr bwMode="black">
          <a:xfrm>
            <a:off x="110968" y="1162050"/>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latin typeface="Arial" panose="020B0604020202020204" pitchFamily="34" charset="0"/>
                <a:cs typeface="Arial" panose="020B0604020202020204" pitchFamily="34" charset="0"/>
              </a:rPr>
              <a:t>($ Billions, $ 2015)</a:t>
            </a: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F6240343-96C3-4428-9289-DDDB4F32FA97}" type="slidenum">
              <a:rPr lang="en-US" smtClean="0"/>
              <a:pPr>
                <a:defRPr/>
              </a:pPr>
              <a:t>81</a:t>
            </a:fld>
            <a:endParaRPr lang="en-US"/>
          </a:p>
        </p:txBody>
      </p:sp>
    </p:spTree>
    <p:extLst>
      <p:ext uri="{BB962C8B-B14F-4D97-AF65-F5344CB8AC3E}">
        <p14:creationId xmlns:p14="http://schemas.microsoft.com/office/powerpoint/2010/main" val="42478117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20712"/>
                                        </p:tgtEl>
                                        <p:attrNameLst>
                                          <p:attrName>style.visibility</p:attrName>
                                        </p:attrNameLst>
                                      </p:cBhvr>
                                      <p:to>
                                        <p:strVal val="visible"/>
                                      </p:to>
                                    </p:set>
                                    <p:animEffect transition="in" filter="wipe(down)">
                                      <p:cBhvr>
                                        <p:cTn id="7" dur="500"/>
                                        <p:tgtEl>
                                          <p:spTgt spid="2120712"/>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2120711"/>
                                        </p:tgtEl>
                                        <p:attrNameLst>
                                          <p:attrName>style.visibility</p:attrName>
                                        </p:attrNameLst>
                                      </p:cBhvr>
                                      <p:to>
                                        <p:strVal val="visible"/>
                                      </p:to>
                                    </p:set>
                                    <p:animEffect transition="in" filter="wipe(right)">
                                      <p:cBhvr>
                                        <p:cTn id="11" dur="500"/>
                                        <p:tgtEl>
                                          <p:spTgt spid="2120711"/>
                                        </p:tgtEl>
                                      </p:cBhvr>
                                    </p:animEffect>
                                  </p:childTnLst>
                                </p:cTn>
                              </p:par>
                            </p:childTnLst>
                          </p:cTn>
                        </p:par>
                        <p:par>
                          <p:cTn id="12" fill="hold">
                            <p:stCondLst>
                              <p:cond delay="2400"/>
                            </p:stCondLst>
                            <p:childTnLst>
                              <p:par>
                                <p:cTn id="13" presetID="53" presetClass="entr" presetSubtype="0" fill="hold" grpId="0" nodeType="afterEffect">
                                  <p:stCondLst>
                                    <p:cond delay="700"/>
                                  </p:stCondLst>
                                  <p:childTnLst>
                                    <p:set>
                                      <p:cBhvr>
                                        <p:cTn id="14" dur="1" fill="hold">
                                          <p:stCondLst>
                                            <p:cond delay="0"/>
                                          </p:stCondLst>
                                        </p:cTn>
                                        <p:tgtEl>
                                          <p:spTgt spid="2120710"/>
                                        </p:tgtEl>
                                        <p:attrNameLst>
                                          <p:attrName>style.visibility</p:attrName>
                                        </p:attrNameLst>
                                      </p:cBhvr>
                                      <p:to>
                                        <p:strVal val="visible"/>
                                      </p:to>
                                    </p:set>
                                    <p:anim calcmode="lin" valueType="num">
                                      <p:cBhvr>
                                        <p:cTn id="15" dur="500" fill="hold"/>
                                        <p:tgtEl>
                                          <p:spTgt spid="2120710"/>
                                        </p:tgtEl>
                                        <p:attrNameLst>
                                          <p:attrName>ppt_w</p:attrName>
                                        </p:attrNameLst>
                                      </p:cBhvr>
                                      <p:tavLst>
                                        <p:tav tm="0">
                                          <p:val>
                                            <p:fltVal val="0"/>
                                          </p:val>
                                        </p:tav>
                                        <p:tav tm="100000">
                                          <p:val>
                                            <p:strVal val="#ppt_w"/>
                                          </p:val>
                                        </p:tav>
                                      </p:tavLst>
                                    </p:anim>
                                    <p:anim calcmode="lin" valueType="num">
                                      <p:cBhvr>
                                        <p:cTn id="16" dur="500" fill="hold"/>
                                        <p:tgtEl>
                                          <p:spTgt spid="2120710"/>
                                        </p:tgtEl>
                                        <p:attrNameLst>
                                          <p:attrName>ppt_h</p:attrName>
                                        </p:attrNameLst>
                                      </p:cBhvr>
                                      <p:tavLst>
                                        <p:tav tm="0">
                                          <p:val>
                                            <p:fltVal val="0"/>
                                          </p:val>
                                        </p:tav>
                                        <p:tav tm="100000">
                                          <p:val>
                                            <p:strVal val="#ppt_h"/>
                                          </p:val>
                                        </p:tav>
                                      </p:tavLst>
                                    </p:anim>
                                    <p:animEffect transition="in" filter="fade">
                                      <p:cBhvr>
                                        <p:cTn id="17" dur="500"/>
                                        <p:tgtEl>
                                          <p:spTgt spid="2120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0710" grpId="0" animBg="1"/>
      <p:bldP spid="2120711" grpId="0" animBg="1"/>
      <p:bldP spid="2120712"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a:t>12/01/09 - 9pm</a:t>
            </a:r>
          </a:p>
        </p:txBody>
      </p:sp>
      <p:sp>
        <p:nvSpPr>
          <p:cNvPr id="39941" name="Rectangle 110"/>
          <p:cNvSpPr>
            <a:spLocks noGrp="1" noChangeArrowheads="1"/>
          </p:cNvSpPr>
          <p:nvPr>
            <p:ph type="sldNum" sz="quarter" idx="12"/>
          </p:nvPr>
        </p:nvSpPr>
        <p:spPr/>
        <p:txBody>
          <a:bodyPr/>
          <a:lstStyle/>
          <a:p>
            <a:pPr>
              <a:defRPr/>
            </a:pPr>
            <a:fld id="{1FD7B5BD-624F-4B7E-8F48-4832CB39796A}" type="slidenum">
              <a:rPr lang="en-US" smtClean="0"/>
              <a:pPr>
                <a:defRPr/>
              </a:pPr>
              <a:t>82</a:t>
            </a:fld>
            <a:endParaRPr lang="en-US"/>
          </a:p>
        </p:txBody>
      </p:sp>
      <p:sp>
        <p:nvSpPr>
          <p:cNvPr id="33798" name="Freeform 2"/>
          <p:cNvSpPr>
            <a:spLocks/>
          </p:cNvSpPr>
          <p:nvPr/>
        </p:nvSpPr>
        <p:spPr bwMode="gray">
          <a:xfrm>
            <a:off x="4424363" y="2084388"/>
            <a:ext cx="120650" cy="531812"/>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799" name="Rectangle 3"/>
          <p:cNvSpPr>
            <a:spLocks noGrp="1" noChangeArrowheads="1"/>
          </p:cNvSpPr>
          <p:nvPr>
            <p:ph type="title"/>
          </p:nvPr>
        </p:nvSpPr>
        <p:spPr>
          <a:xfrm>
            <a:off x="44454" y="90492"/>
            <a:ext cx="7699375" cy="860425"/>
          </a:xfrm>
        </p:spPr>
        <p:txBody>
          <a:bodyPr/>
          <a:lstStyle/>
          <a:p>
            <a:r>
              <a:rPr lang="en-US" dirty="0"/>
              <a:t>Inflation Adjusted U.S. Catastrophe Losses by Cause of Loss, 1996–2015</a:t>
            </a:r>
            <a:r>
              <a:rPr lang="en-US" baseline="30000" dirty="0"/>
              <a:t>1</a:t>
            </a:r>
          </a:p>
        </p:txBody>
      </p:sp>
      <p:graphicFrame>
        <p:nvGraphicFramePr>
          <p:cNvPr id="6151176" name="Object 8"/>
          <p:cNvGraphicFramePr>
            <a:graphicFrameLocks noGrp="1"/>
          </p:cNvGraphicFramePr>
          <p:nvPr>
            <p:ph idx="4294967295"/>
            <p:extLst>
              <p:ext uri="{D42A27DB-BD31-4B8C-83A1-F6EECF244321}">
                <p14:modId xmlns:p14="http://schemas.microsoft.com/office/powerpoint/2010/main" val="1584621423"/>
              </p:ext>
            </p:extLst>
          </p:nvPr>
        </p:nvGraphicFramePr>
        <p:xfrm>
          <a:off x="2159004" y="1584325"/>
          <a:ext cx="4486275" cy="3695700"/>
        </p:xfrm>
        <a:graphic>
          <a:graphicData uri="http://schemas.openxmlformats.org/presentationml/2006/ole">
            <mc:AlternateContent xmlns:mc="http://schemas.openxmlformats.org/markup-compatibility/2006">
              <mc:Choice xmlns:v="urn:schemas-microsoft-com:vml" Requires="v">
                <p:oleObj spid="_x0000_s28202531" name="Chart" r:id="rId4" imgW="4486073" imgH="3695839" progId="MSGraph.Chart.8">
                  <p:embed followColorScheme="full"/>
                </p:oleObj>
              </mc:Choice>
              <mc:Fallback>
                <p:oleObj name="Chart" r:id="rId4" imgW="4486073" imgH="3695839" progId="MSGraph.Chart.8">
                  <p:embed followColorScheme="full"/>
                  <p:pic>
                    <p:nvPicPr>
                      <p:cNvPr id="0" name=""/>
                      <p:cNvPicPr preferRelativeResize="0">
                        <a:picLocks noGrp="1" noChangeArrowheads="1"/>
                      </p:cNvPicPr>
                      <p:nvPr/>
                    </p:nvPicPr>
                    <p:blipFill>
                      <a:blip r:embed="rId5"/>
                      <a:srcRect/>
                      <a:stretch>
                        <a:fillRect/>
                      </a:stretch>
                    </p:blipFill>
                    <p:spPr bwMode="gray">
                      <a:xfrm>
                        <a:off x="2159004" y="1584325"/>
                        <a:ext cx="4486275"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280" name="Rectangle 5"/>
          <p:cNvSpPr>
            <a:spLocks noChangeArrowheads="1"/>
          </p:cNvSpPr>
          <p:nvPr/>
        </p:nvSpPr>
        <p:spPr bwMode="auto">
          <a:xfrm>
            <a:off x="0" y="5457829"/>
            <a:ext cx="8821738" cy="14001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100" dirty="0"/>
              <a:t>							</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Catastrophes are defined as events causing direct insured losses to property of $25 million or more in 2015 dollars.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Excludes snow.</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Does not include NFIP flood losses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a:t>
            </a:r>
            <a:r>
              <a:rPr lang="en-US" sz="1100" dirty="0" err="1"/>
              <a:t>wildland</a:t>
            </a:r>
            <a:r>
              <a:rPr lang="en-US" sz="1100" dirty="0"/>
              <a:t> fires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civil disorders, water damage, utility disruptions and non-property losses such as those covered by workers compensation.</a:t>
            </a:r>
          </a:p>
          <a:p>
            <a:pPr eaLnBrk="0" hangingPunct="0">
              <a:lnSpc>
                <a:spcPct val="85000"/>
              </a:lnSpc>
              <a:spcBef>
                <a:spcPct val="25000"/>
              </a:spcBef>
              <a:buClr>
                <a:schemeClr val="accent2"/>
              </a:buClr>
              <a:buFont typeface="Wingdings" pitchFamily="2" charset="2"/>
              <a:buNone/>
              <a:defRPr/>
            </a:pPr>
            <a:r>
              <a:rPr lang="en-US" sz="1100" dirty="0"/>
              <a:t>Source: ISO’s Property Claim Services Unit.  </a:t>
            </a:r>
          </a:p>
        </p:txBody>
      </p:sp>
      <p:sp>
        <p:nvSpPr>
          <p:cNvPr id="33801" name="Rectangle 7"/>
          <p:cNvSpPr>
            <a:spLocks noChangeArrowheads="1"/>
          </p:cNvSpPr>
          <p:nvPr/>
        </p:nvSpPr>
        <p:spPr bwMode="gray">
          <a:xfrm>
            <a:off x="6396038" y="3287713"/>
            <a:ext cx="2532062" cy="366712"/>
          </a:xfrm>
          <a:prstGeom prst="rect">
            <a:avLst/>
          </a:prstGeom>
          <a:noFill/>
          <a:ln w="9525">
            <a:noFill/>
            <a:miter lim="800000"/>
            <a:headEnd/>
            <a:tailEnd/>
          </a:ln>
        </p:spPr>
        <p:txBody>
          <a:bodyPr lIns="0" tIns="0" rIns="0" bIns="0" anchor="ctr">
            <a:spAutoFit/>
          </a:bodyPr>
          <a:lstStyle/>
          <a:p>
            <a:pPr algn="ctr">
              <a:lnSpc>
                <a:spcPct val="85000"/>
              </a:lnSpc>
            </a:pPr>
            <a:r>
              <a:rPr lang="en-US" sz="1400" dirty="0"/>
              <a:t>Hurricanes &amp; Tropical Storms, $158.6</a:t>
            </a:r>
          </a:p>
        </p:txBody>
      </p:sp>
      <p:sp>
        <p:nvSpPr>
          <p:cNvPr id="33802" name="Rectangle 8"/>
          <p:cNvSpPr>
            <a:spLocks noChangeArrowheads="1"/>
          </p:cNvSpPr>
          <p:nvPr/>
        </p:nvSpPr>
        <p:spPr bwMode="gray">
          <a:xfrm>
            <a:off x="4957606" y="1213976"/>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Fires (4), $7.3</a:t>
            </a:r>
          </a:p>
        </p:txBody>
      </p:sp>
      <p:sp>
        <p:nvSpPr>
          <p:cNvPr id="33803" name="Rectangle 11"/>
          <p:cNvSpPr>
            <a:spLocks noChangeArrowheads="1"/>
          </p:cNvSpPr>
          <p:nvPr/>
        </p:nvSpPr>
        <p:spPr bwMode="gray">
          <a:xfrm>
            <a:off x="1547817" y="4760348"/>
            <a:ext cx="1831975" cy="366254"/>
          </a:xfrm>
          <a:prstGeom prst="rect">
            <a:avLst/>
          </a:prstGeom>
          <a:noFill/>
          <a:ln w="9525">
            <a:noFill/>
            <a:miter lim="800000"/>
            <a:headEnd/>
            <a:tailEnd/>
          </a:ln>
        </p:spPr>
        <p:txBody>
          <a:bodyPr lIns="0" tIns="0" rIns="0" bIns="0" anchor="ctr">
            <a:spAutoFit/>
          </a:bodyPr>
          <a:lstStyle/>
          <a:p>
            <a:pPr algn="r">
              <a:lnSpc>
                <a:spcPct val="85000"/>
              </a:lnSpc>
            </a:pPr>
            <a:r>
              <a:rPr lang="en-US" sz="1400" dirty="0"/>
              <a:t>Events Involving Tornadoes (2), $158.6</a:t>
            </a:r>
          </a:p>
        </p:txBody>
      </p:sp>
      <p:sp>
        <p:nvSpPr>
          <p:cNvPr id="33804" name="Rectangle 13"/>
          <p:cNvSpPr>
            <a:spLocks noChangeArrowheads="1"/>
          </p:cNvSpPr>
          <p:nvPr/>
        </p:nvSpPr>
        <p:spPr bwMode="gray">
          <a:xfrm>
            <a:off x="875571" y="2693313"/>
            <a:ext cx="2095500" cy="182563"/>
          </a:xfrm>
          <a:prstGeom prst="rect">
            <a:avLst/>
          </a:prstGeom>
          <a:noFill/>
          <a:ln w="9525">
            <a:noFill/>
            <a:miter lim="800000"/>
            <a:headEnd/>
            <a:tailEnd/>
          </a:ln>
        </p:spPr>
        <p:txBody>
          <a:bodyPr lIns="0" tIns="0" rIns="0" bIns="0" anchor="ctr">
            <a:spAutoFit/>
          </a:bodyPr>
          <a:lstStyle/>
          <a:p>
            <a:pPr algn="ctr">
              <a:lnSpc>
                <a:spcPct val="85000"/>
              </a:lnSpc>
            </a:pPr>
            <a:r>
              <a:rPr lang="en-US" sz="1400" dirty="0"/>
              <a:t>Winter Storms, $30.4</a:t>
            </a:r>
            <a:endParaRPr lang="en-US" sz="1400" i="1" dirty="0"/>
          </a:p>
        </p:txBody>
      </p:sp>
      <p:sp>
        <p:nvSpPr>
          <p:cNvPr id="33805" name="Rectangle 14"/>
          <p:cNvSpPr>
            <a:spLocks noChangeArrowheads="1"/>
          </p:cNvSpPr>
          <p:nvPr/>
        </p:nvSpPr>
        <p:spPr bwMode="gray">
          <a:xfrm>
            <a:off x="2135325" y="1758390"/>
            <a:ext cx="1344612" cy="183127"/>
          </a:xfrm>
          <a:prstGeom prst="rect">
            <a:avLst/>
          </a:prstGeom>
          <a:noFill/>
          <a:ln w="9525">
            <a:noFill/>
            <a:miter lim="800000"/>
            <a:headEnd/>
            <a:tailEnd/>
          </a:ln>
        </p:spPr>
        <p:txBody>
          <a:bodyPr lIns="0" tIns="0" rIns="0" bIns="0" anchor="ctr">
            <a:spAutoFit/>
          </a:bodyPr>
          <a:lstStyle/>
          <a:p>
            <a:pPr algn="r">
              <a:lnSpc>
                <a:spcPct val="85000"/>
              </a:lnSpc>
            </a:pPr>
            <a:r>
              <a:rPr lang="en-US" sz="1400" dirty="0"/>
              <a:t>Terrorism, $24.6</a:t>
            </a:r>
          </a:p>
        </p:txBody>
      </p:sp>
      <p:sp>
        <p:nvSpPr>
          <p:cNvPr id="33807" name="Rectangle 15"/>
          <p:cNvSpPr>
            <a:spLocks noChangeArrowheads="1"/>
          </p:cNvSpPr>
          <p:nvPr/>
        </p:nvSpPr>
        <p:spPr bwMode="gray">
          <a:xfrm>
            <a:off x="1317625" y="1063859"/>
            <a:ext cx="2203450" cy="366254"/>
          </a:xfrm>
          <a:prstGeom prst="rect">
            <a:avLst/>
          </a:prstGeom>
          <a:noFill/>
          <a:ln w="9525">
            <a:noFill/>
            <a:miter lim="800000"/>
            <a:headEnd/>
            <a:tailEnd/>
          </a:ln>
        </p:spPr>
        <p:txBody>
          <a:bodyPr lIns="0" tIns="0" rIns="0" bIns="0" anchor="ctr">
            <a:spAutoFit/>
          </a:bodyPr>
          <a:lstStyle/>
          <a:p>
            <a:pPr algn="r">
              <a:lnSpc>
                <a:spcPct val="85000"/>
              </a:lnSpc>
            </a:pPr>
            <a:r>
              <a:rPr lang="en-US" sz="1400" dirty="0"/>
              <a:t>Other Wind/Hail/Flood (3), $19.9</a:t>
            </a:r>
          </a:p>
        </p:txBody>
      </p:sp>
      <p:sp>
        <p:nvSpPr>
          <p:cNvPr id="33808" name="Freeform 2"/>
          <p:cNvSpPr>
            <a:spLocks/>
          </p:cNvSpPr>
          <p:nvPr/>
        </p:nvSpPr>
        <p:spPr bwMode="gray">
          <a:xfrm>
            <a:off x="4608767" y="1489746"/>
            <a:ext cx="425450" cy="187325"/>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09" name="Rectangle 8"/>
          <p:cNvSpPr>
            <a:spLocks noChangeArrowheads="1"/>
          </p:cNvSpPr>
          <p:nvPr/>
        </p:nvSpPr>
        <p:spPr bwMode="gray">
          <a:xfrm>
            <a:off x="5107036" y="1474788"/>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Other (5), $0.8</a:t>
            </a:r>
          </a:p>
        </p:txBody>
      </p:sp>
      <p:sp>
        <p:nvSpPr>
          <p:cNvPr id="33810" name="Freeform 2"/>
          <p:cNvSpPr>
            <a:spLocks/>
          </p:cNvSpPr>
          <p:nvPr/>
        </p:nvSpPr>
        <p:spPr bwMode="gray">
          <a:xfrm rot="5400000">
            <a:off x="3577432" y="1141750"/>
            <a:ext cx="501650" cy="630237"/>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1" name="Freeform 2"/>
          <p:cNvSpPr>
            <a:spLocks/>
          </p:cNvSpPr>
          <p:nvPr/>
        </p:nvSpPr>
        <p:spPr bwMode="gray">
          <a:xfrm>
            <a:off x="4488166" y="1304925"/>
            <a:ext cx="425450" cy="338138"/>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2" name="Text Box 6"/>
          <p:cNvSpPr txBox="1">
            <a:spLocks noChangeArrowheads="1"/>
          </p:cNvSpPr>
          <p:nvPr/>
        </p:nvSpPr>
        <p:spPr bwMode="blackWhite">
          <a:xfrm>
            <a:off x="6284917" y="4003675"/>
            <a:ext cx="2784475" cy="1404938"/>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a:solidFill>
                  <a:srgbClr val="FFFFFF"/>
                </a:solidFill>
              </a:rPr>
              <a:t>Wind losses are by far cause the most catastrophe losses, even if hurricanes/TS are excluded.</a:t>
            </a:r>
          </a:p>
        </p:txBody>
      </p:sp>
      <p:sp>
        <p:nvSpPr>
          <p:cNvPr id="21" name="AutoShape 7"/>
          <p:cNvSpPr>
            <a:spLocks noChangeArrowheads="1"/>
          </p:cNvSpPr>
          <p:nvPr/>
        </p:nvSpPr>
        <p:spPr bwMode="blackWhite">
          <a:xfrm>
            <a:off x="258767" y="3479804"/>
            <a:ext cx="2244725" cy="987425"/>
          </a:xfrm>
          <a:prstGeom prst="wedgeRectCallout">
            <a:avLst>
              <a:gd name="adj1" fmla="val 87148"/>
              <a:gd name="adj2" fmla="val 2308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cs typeface="+mn-cs"/>
              </a:rPr>
              <a:t>Tornado share of CAT losses is rising</a:t>
            </a:r>
          </a:p>
        </p:txBody>
      </p:sp>
      <p:sp>
        <p:nvSpPr>
          <p:cNvPr id="22" name="Text Box 6"/>
          <p:cNvSpPr txBox="1">
            <a:spLocks noChangeArrowheads="1"/>
          </p:cNvSpPr>
          <p:nvPr/>
        </p:nvSpPr>
        <p:spPr bwMode="blackWhite">
          <a:xfrm>
            <a:off x="6415550" y="1356856"/>
            <a:ext cx="2684206" cy="1637941"/>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dirty="0">
                <a:solidFill>
                  <a:srgbClr val="FFFFFF"/>
                </a:solidFill>
              </a:rPr>
              <a:t>Insured cat losses from 1996-2015 totaled $404.1B, an average of $20.2B per year or $1.68B per month</a:t>
            </a:r>
          </a:p>
        </p:txBody>
      </p:sp>
      <p:sp>
        <p:nvSpPr>
          <p:cNvPr id="23" name="AutoShape 17"/>
          <p:cNvSpPr>
            <a:spLocks noChangeArrowheads="1"/>
          </p:cNvSpPr>
          <p:nvPr/>
        </p:nvSpPr>
        <p:spPr bwMode="blackWhite">
          <a:xfrm>
            <a:off x="97820" y="1493726"/>
            <a:ext cx="1825501" cy="1105008"/>
          </a:xfrm>
          <a:prstGeom prst="wedgeRectCallout">
            <a:avLst>
              <a:gd name="adj1" fmla="val 116595"/>
              <a:gd name="adj2" fmla="val 4171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Winter storm losses were much above average in 2014/15 pushing this share up</a:t>
            </a:r>
          </a:p>
        </p:txBody>
      </p:sp>
    </p:spTree>
    <p:extLst>
      <p:ext uri="{BB962C8B-B14F-4D97-AF65-F5344CB8AC3E}">
        <p14:creationId xmlns:p14="http://schemas.microsoft.com/office/powerpoint/2010/main" val="103486147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par>
                          <p:cTn id="8" fill="hold">
                            <p:stCondLst>
                              <p:cond delay="12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dirty="0">
                <a:latin typeface="Arial" panose="020B0604020202020204" pitchFamily="34" charset="0"/>
              </a:rPr>
              <a:t>Top 3 States for Insured Catastrophe Losses, 1996-2005 (in 2015 Dollars)</a:t>
            </a:r>
          </a:p>
        </p:txBody>
      </p:sp>
      <p:sp>
        <p:nvSpPr>
          <p:cNvPr id="4" name="Date Placeholder 3"/>
          <p:cNvSpPr>
            <a:spLocks noGrp="1"/>
          </p:cNvSpPr>
          <p:nvPr>
            <p:ph type="dt" sz="quarter" idx="10"/>
          </p:nvPr>
        </p:nvSpPr>
        <p:spPr/>
        <p:txBody>
          <a:bodyPr/>
          <a:lstStyle/>
          <a:p>
            <a:pPr>
              <a:defRPr/>
            </a:pPr>
            <a:r>
              <a:rPr lang="en-US" dirty="0">
                <a:solidFill>
                  <a:srgbClr val="FFFFFF"/>
                </a:solidFill>
              </a:rPr>
              <a:t>12/01/09 - 9pm</a:t>
            </a:r>
          </a:p>
        </p:txBody>
      </p:sp>
      <p:sp>
        <p:nvSpPr>
          <p:cNvPr id="5" name="Footer Placeholder 4"/>
          <p:cNvSpPr>
            <a:spLocks noGrp="1"/>
          </p:cNvSpPr>
          <p:nvPr>
            <p:ph type="ftr" sz="quarter" idx="11"/>
          </p:nvPr>
        </p:nvSpPr>
        <p:spPr/>
        <p:txBody>
          <a:bodyPr/>
          <a:lstStyle/>
          <a:p>
            <a:pPr>
              <a:defRPr/>
            </a:pPr>
            <a:r>
              <a:rPr lang="en-US" dirty="0">
                <a:solidFill>
                  <a:srgbClr val="FFFFFF"/>
                </a:solidFill>
              </a:rPr>
              <a:t>eSlide – P6466 – The Financial Crisis and the Future of the P/C</a:t>
            </a:r>
          </a:p>
        </p:txBody>
      </p:sp>
      <p:sp>
        <p:nvSpPr>
          <p:cNvPr id="6" name="Slide Number Placeholder 5"/>
          <p:cNvSpPr>
            <a:spLocks noGrp="1"/>
          </p:cNvSpPr>
          <p:nvPr>
            <p:ph type="sldNum" sz="quarter" idx="12"/>
          </p:nvPr>
        </p:nvSpPr>
        <p:spPr/>
        <p:txBody>
          <a:bodyPr/>
          <a:lstStyle/>
          <a:p>
            <a:pPr>
              <a:defRPr/>
            </a:pPr>
            <a:fld id="{3F5CDE5C-039C-4D8D-B8B2-FD17BF00E157}" type="slidenum">
              <a:rPr lang="en-US" smtClean="0">
                <a:solidFill>
                  <a:srgbClr val="000000"/>
                </a:solidFill>
              </a:rPr>
              <a:pPr>
                <a:defRPr/>
              </a:pPr>
              <a:t>83</a:t>
            </a:fld>
            <a:endParaRPr lang="en-US" dirty="0">
              <a:solidFill>
                <a:srgbClr val="000000"/>
              </a:solidFill>
            </a:endParaRPr>
          </a:p>
        </p:txBody>
      </p:sp>
      <p:sp>
        <p:nvSpPr>
          <p:cNvPr id="10" name="Rectangle 6"/>
          <p:cNvSpPr>
            <a:spLocks noChangeArrowheads="1"/>
          </p:cNvSpPr>
          <p:nvPr/>
        </p:nvSpPr>
        <p:spPr bwMode="blackWhite">
          <a:xfrm>
            <a:off x="415925" y="5491969"/>
            <a:ext cx="8312150" cy="79453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5000"/>
              </a:lnSpc>
              <a:spcBef>
                <a:spcPct val="25000"/>
              </a:spcBef>
              <a:spcAft>
                <a:spcPct val="0"/>
              </a:spcAft>
            </a:pPr>
            <a:r>
              <a:rPr lang="en-US" altLang="en-US" b="1" dirty="0">
                <a:solidFill>
                  <a:srgbClr val="FFFFFF"/>
                </a:solidFill>
              </a:rPr>
              <a:t>Texas, Florida and New York lead the country in insured catastrophe losses over the past 20 years.  These 3 states accounted for nearly 1/3 of all insured catastrophe losses over the past two decades</a:t>
            </a:r>
          </a:p>
        </p:txBody>
      </p:sp>
      <p:sp>
        <p:nvSpPr>
          <p:cNvPr id="11272" name="Rectangle 4"/>
          <p:cNvSpPr>
            <a:spLocks noChangeArrowheads="1"/>
          </p:cNvSpPr>
          <p:nvPr/>
        </p:nvSpPr>
        <p:spPr bwMode="auto">
          <a:xfrm>
            <a:off x="0" y="6426394"/>
            <a:ext cx="7569200" cy="282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lnSpc>
                <a:spcPct val="85000"/>
              </a:lnSpc>
              <a:spcBef>
                <a:spcPct val="25000"/>
              </a:spcBef>
              <a:buClr>
                <a:srgbClr val="FF6801"/>
              </a:buClr>
            </a:pPr>
            <a:r>
              <a:rPr lang="en-US" altLang="en-US" sz="1100" dirty="0">
                <a:solidFill>
                  <a:srgbClr val="000000"/>
                </a:solidFill>
              </a:rPr>
              <a:t>Source: PCS/Verisk for </a:t>
            </a:r>
            <a:r>
              <a:rPr lang="en-US" altLang="en-US" sz="1100" i="1" dirty="0">
                <a:solidFill>
                  <a:srgbClr val="000000"/>
                </a:solidFill>
              </a:rPr>
              <a:t>2016 Insurance Fact Book</a:t>
            </a:r>
            <a:r>
              <a:rPr lang="en-US" altLang="en-US" sz="1100" dirty="0">
                <a:solidFill>
                  <a:srgbClr val="000000"/>
                </a:solidFill>
              </a:rPr>
              <a:t>, Insurance Information Institute.</a:t>
            </a:r>
          </a:p>
        </p:txBody>
      </p:sp>
      <p:pic>
        <p:nvPicPr>
          <p:cNvPr id="2" name="Picture 1"/>
          <p:cNvPicPr>
            <a:picLocks noChangeAspect="1"/>
          </p:cNvPicPr>
          <p:nvPr/>
        </p:nvPicPr>
        <p:blipFill>
          <a:blip r:embed="rId2"/>
          <a:stretch>
            <a:fillRect/>
          </a:stretch>
        </p:blipFill>
        <p:spPr>
          <a:xfrm>
            <a:off x="1438274" y="1065578"/>
            <a:ext cx="5991225" cy="4173982"/>
          </a:xfrm>
          <a:prstGeom prst="rect">
            <a:avLst/>
          </a:prstGeom>
        </p:spPr>
      </p:pic>
    </p:spTree>
    <p:extLst>
      <p:ext uri="{BB962C8B-B14F-4D97-AF65-F5344CB8AC3E}">
        <p14:creationId xmlns:p14="http://schemas.microsoft.com/office/powerpoint/2010/main" val="32876364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84</a:t>
            </a:fld>
            <a:endParaRPr lang="en-US">
              <a:solidFill>
                <a:srgbClr val="000000"/>
              </a:solidFill>
            </a:endParaRPr>
          </a:p>
        </p:txBody>
      </p:sp>
      <p:sp>
        <p:nvSpPr>
          <p:cNvPr id="31750" name="Rectangle 2"/>
          <p:cNvSpPr>
            <a:spLocks noGrp="1" noChangeArrowheads="1"/>
          </p:cNvSpPr>
          <p:nvPr>
            <p:ph type="title"/>
          </p:nvPr>
        </p:nvSpPr>
        <p:spPr>
          <a:xfrm>
            <a:off x="228604" y="90492"/>
            <a:ext cx="7400925" cy="860425"/>
          </a:xfrm>
        </p:spPr>
        <p:txBody>
          <a:bodyPr/>
          <a:lstStyle/>
          <a:p>
            <a:r>
              <a:rPr lang="en-US" dirty="0"/>
              <a:t>Top 16 Most Costly Disasters</a:t>
            </a:r>
            <a:br>
              <a:rPr lang="en-US" dirty="0"/>
            </a:br>
            <a:r>
              <a:rPr lang="en-US" dirty="0"/>
              <a:t>in U.S. History—Katrina Still Ranks #1</a:t>
            </a:r>
          </a:p>
        </p:txBody>
      </p:sp>
      <p:sp>
        <p:nvSpPr>
          <p:cNvPr id="31751" name="Rectangle 3"/>
          <p:cNvSpPr>
            <a:spLocks noChangeArrowheads="1"/>
          </p:cNvSpPr>
          <p:nvPr/>
        </p:nvSpPr>
        <p:spPr bwMode="black">
          <a:xfrm>
            <a:off x="347663" y="1365254"/>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(Insured Losses, 2014 Dollars, $ Billions)</a:t>
            </a:r>
          </a:p>
        </p:txBody>
      </p:sp>
      <p:graphicFrame>
        <p:nvGraphicFramePr>
          <p:cNvPr id="31746" name="Object 5"/>
          <p:cNvGraphicFramePr>
            <a:graphicFrameLocks noChangeAspect="1"/>
          </p:cNvGraphicFramePr>
          <p:nvPr>
            <p:extLst>
              <p:ext uri="{D42A27DB-BD31-4B8C-83A1-F6EECF244321}">
                <p14:modId xmlns:p14="http://schemas.microsoft.com/office/powerpoint/2010/main" val="3223511409"/>
              </p:ext>
            </p:extLst>
          </p:nvPr>
        </p:nvGraphicFramePr>
        <p:xfrm>
          <a:off x="40345" y="2176467"/>
          <a:ext cx="8964613" cy="3348037"/>
        </p:xfrm>
        <a:graphic>
          <a:graphicData uri="http://schemas.openxmlformats.org/presentationml/2006/ole">
            <mc:AlternateContent xmlns:mc="http://schemas.openxmlformats.org/markup-compatibility/2006">
              <mc:Choice xmlns:v="urn:schemas-microsoft-com:vml" Requires="v">
                <p:oleObj spid="_x0000_s28353978" name="Chart" r:id="rId4" imgW="5613313" imgH="2247761" progId="MSGraph.Chart.8">
                  <p:embed followColorScheme="full"/>
                </p:oleObj>
              </mc:Choice>
              <mc:Fallback>
                <p:oleObj name="Chart" r:id="rId4" imgW="5613313" imgH="2247761" progId="MSGraph.Chart.8">
                  <p:embed followColorScheme="full"/>
                  <p:pic>
                    <p:nvPicPr>
                      <p:cNvPr id="0" name=""/>
                      <p:cNvPicPr>
                        <a:picLocks noChangeAspect="1" noChangeArrowheads="1"/>
                      </p:cNvPicPr>
                      <p:nvPr/>
                    </p:nvPicPr>
                    <p:blipFill>
                      <a:blip r:embed="rId5"/>
                      <a:srcRect/>
                      <a:stretch>
                        <a:fillRect/>
                      </a:stretch>
                    </p:blipFill>
                    <p:spPr bwMode="gray">
                      <a:xfrm>
                        <a:off x="40345" y="2176467"/>
                        <a:ext cx="8964613" cy="3348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7463" name="AutoShape 7"/>
          <p:cNvSpPr>
            <a:spLocks noChangeArrowheads="1"/>
          </p:cNvSpPr>
          <p:nvPr/>
        </p:nvSpPr>
        <p:spPr bwMode="blackWhite">
          <a:xfrm>
            <a:off x="3893578" y="1680913"/>
            <a:ext cx="3501005" cy="1487488"/>
          </a:xfrm>
          <a:prstGeom prst="wedgeRectCallout">
            <a:avLst>
              <a:gd name="adj1" fmla="val 25165"/>
              <a:gd name="adj2" fmla="val 8104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a:solidFill>
                  <a:srgbClr val="FFFFFF"/>
                </a:solidFill>
              </a:rPr>
              <a:t>Storm Sandy in 2012 was the last mega-CAT to hit the US</a:t>
            </a:r>
          </a:p>
        </p:txBody>
      </p:sp>
      <p:sp>
        <p:nvSpPr>
          <p:cNvPr id="11" name="AutoShape 17"/>
          <p:cNvSpPr>
            <a:spLocks noChangeArrowheads="1"/>
          </p:cNvSpPr>
          <p:nvPr/>
        </p:nvSpPr>
        <p:spPr bwMode="blackWhite">
          <a:xfrm>
            <a:off x="870155" y="3278954"/>
            <a:ext cx="1589504" cy="711200"/>
          </a:xfrm>
          <a:prstGeom prst="wedgeRectCallout">
            <a:avLst>
              <a:gd name="adj1" fmla="val 79786"/>
              <a:gd name="adj2" fmla="val 72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Includes Tuscaloosa, AL, tornado</a:t>
            </a:r>
          </a:p>
        </p:txBody>
      </p:sp>
      <p:sp>
        <p:nvSpPr>
          <p:cNvPr id="12" name="AutoShape 17"/>
          <p:cNvSpPr>
            <a:spLocks noChangeArrowheads="1"/>
          </p:cNvSpPr>
          <p:nvPr/>
        </p:nvSpPr>
        <p:spPr bwMode="blackWhite">
          <a:xfrm>
            <a:off x="3145939" y="3254374"/>
            <a:ext cx="1265424" cy="711200"/>
          </a:xfrm>
          <a:prstGeom prst="wedgeRectCallout">
            <a:avLst>
              <a:gd name="adj1" fmla="val -23514"/>
              <a:gd name="adj2" fmla="val 787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eaLnBrk="0" hangingPunct="0">
              <a:lnSpc>
                <a:spcPct val="90000"/>
              </a:lnSpc>
              <a:spcBef>
                <a:spcPct val="50000"/>
              </a:spcBef>
              <a:buClr>
                <a:schemeClr val="bg1"/>
              </a:buClr>
              <a:defRPr/>
            </a:pPr>
            <a:r>
              <a:rPr lang="en-US" sz="1400" b="1" dirty="0">
                <a:solidFill>
                  <a:schemeClr val="bg1"/>
                </a:solidFill>
              </a:rPr>
              <a:t>Includes Joplin, MO, tornado</a:t>
            </a:r>
          </a:p>
        </p:txBody>
      </p:sp>
      <p:sp>
        <p:nvSpPr>
          <p:cNvPr id="14" name="Rectangle 5"/>
          <p:cNvSpPr>
            <a:spLocks noChangeArrowheads="1"/>
          </p:cNvSpPr>
          <p:nvPr/>
        </p:nvSpPr>
        <p:spPr bwMode="blackWhite">
          <a:xfrm>
            <a:off x="1249776" y="5380449"/>
            <a:ext cx="6730174" cy="91122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a:solidFill>
                  <a:srgbClr val="FFFFFF"/>
                </a:solidFill>
              </a:rPr>
              <a:t>12 of the 16 Most Expensive Events in US History Have Occurred Since 2004</a:t>
            </a:r>
          </a:p>
        </p:txBody>
      </p:sp>
      <p:sp>
        <p:nvSpPr>
          <p:cNvPr id="13" name="Rectangle 4"/>
          <p:cNvSpPr>
            <a:spLocks noChangeArrowheads="1"/>
          </p:cNvSpPr>
          <p:nvPr/>
        </p:nvSpPr>
        <p:spPr bwMode="auto">
          <a:xfrm>
            <a:off x="-104931" y="6434380"/>
            <a:ext cx="9144001" cy="468590"/>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endParaRPr lang="en-US" sz="1100" dirty="0">
              <a:solidFill>
                <a:srgbClr val="000000"/>
              </a:solidFill>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rPr>
              <a:t>Sources: PCS; Insurance Information Institute inflation adjustments to 2014 dollars using the CPI.</a:t>
            </a:r>
          </a:p>
        </p:txBody>
      </p:sp>
    </p:spTree>
    <p:extLst>
      <p:ext uri="{BB962C8B-B14F-4D97-AF65-F5344CB8AC3E}">
        <p14:creationId xmlns:p14="http://schemas.microsoft.com/office/powerpoint/2010/main" val="30079145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down)">
                                      <p:cBhvr>
                                        <p:cTn id="7" dur="500"/>
                                        <p:tgtEl>
                                          <p:spTgt spid="2067463"/>
                                        </p:tgtEl>
                                      </p:cBhvr>
                                    </p:animEffect>
                                  </p:childTnLst>
                                </p:cTn>
                              </p:par>
                            </p:childTnLst>
                          </p:cTn>
                        </p:par>
                        <p:par>
                          <p:cTn id="8" fill="hold">
                            <p:stCondLst>
                              <p:cond delay="1200"/>
                            </p:stCondLst>
                            <p:childTnLst>
                              <p:par>
                                <p:cTn id="9" presetID="2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7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par>
                          <p:cTn id="16" fill="hold">
                            <p:stCondLst>
                              <p:cond delay="2200"/>
                            </p:stCondLst>
                            <p:childTnLst>
                              <p:par>
                                <p:cTn id="17" presetID="23" presetClass="entr" presetSubtype="16" fill="hold" grpId="0" nodeType="afterEffect">
                                  <p:stCondLst>
                                    <p:cond delay="7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P spid="11" grpId="0" animBg="1"/>
      <p:bldP spid="12" grpId="0" animBg="1"/>
      <p:bldP spid="14"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el 26"/>
          <p:cNvSpPr>
            <a:spLocks noGrp="1"/>
          </p:cNvSpPr>
          <p:nvPr>
            <p:ph type="title"/>
          </p:nvPr>
        </p:nvSpPr>
        <p:spPr>
          <a:xfrm>
            <a:off x="148048" y="157352"/>
            <a:ext cx="8609510" cy="795370"/>
          </a:xfrm>
        </p:spPr>
        <p:txBody>
          <a:bodyPr/>
          <a:lstStyle/>
          <a:p>
            <a:pPr lvl="0"/>
            <a:r>
              <a:rPr lang="en-US" dirty="0">
                <a:ea typeface="Arial"/>
                <a:cs typeface="Times New Roman"/>
              </a:rPr>
              <a:t>Convective Loss Events </a:t>
            </a:r>
            <a:r>
              <a:rPr lang="en-US" dirty="0"/>
              <a:t>in the US</a:t>
            </a:r>
            <a:br>
              <a:rPr lang="de-DE" dirty="0">
                <a:solidFill>
                  <a:srgbClr val="FF00FF"/>
                </a:solidFill>
              </a:rPr>
            </a:br>
            <a:r>
              <a:rPr lang="de-DE" dirty="0"/>
              <a:t>O</a:t>
            </a:r>
            <a:r>
              <a:rPr lang="en-US" dirty="0" err="1"/>
              <a:t>verall</a:t>
            </a:r>
            <a:r>
              <a:rPr lang="en-US" dirty="0"/>
              <a:t> and insured losses, 1980 – 2015</a:t>
            </a:r>
            <a:endParaRPr lang="de-DE" dirty="0">
              <a:solidFill>
                <a:srgbClr val="4D4E53"/>
              </a:solidFill>
            </a:endParaRPr>
          </a:p>
        </p:txBody>
      </p:sp>
      <p:sp>
        <p:nvSpPr>
          <p:cNvPr id="14" name="TextBox 13"/>
          <p:cNvSpPr txBox="1"/>
          <p:nvPr/>
        </p:nvSpPr>
        <p:spPr>
          <a:xfrm>
            <a:off x="8364786" y="6354660"/>
            <a:ext cx="685800" cy="246217"/>
          </a:xfrm>
          <a:prstGeom prst="rect">
            <a:avLst/>
          </a:prstGeom>
          <a:noFill/>
        </p:spPr>
        <p:txBody>
          <a:bodyPr wrap="square" lIns="91436" tIns="45718" rIns="91436" bIns="45718" rtlCol="0" anchor="ctr">
            <a:spAutoFit/>
          </a:bodyPr>
          <a:lstStyle/>
          <a:p>
            <a:pPr algn="r"/>
            <a:fld id="{09D5B349-258F-4228-B765-8A08036DA0B9}" type="slidenum">
              <a:rPr lang="en-US" sz="1000">
                <a:solidFill>
                  <a:schemeClr val="accent4">
                    <a:lumMod val="75000"/>
                  </a:schemeClr>
                </a:solidFill>
              </a:rPr>
              <a:pPr algn="r"/>
              <a:t>85</a:t>
            </a:fld>
            <a:endParaRPr lang="en-US" sz="1000" dirty="0">
              <a:solidFill>
                <a:schemeClr val="accent4">
                  <a:lumMod val="75000"/>
                </a:schemeClr>
              </a:solidFill>
            </a:endParaRPr>
          </a:p>
        </p:txBody>
      </p:sp>
      <p:sp>
        <p:nvSpPr>
          <p:cNvPr id="44" name="Textfeld 9"/>
          <p:cNvSpPr txBox="1"/>
          <p:nvPr/>
        </p:nvSpPr>
        <p:spPr bwMode="auto">
          <a:xfrm>
            <a:off x="205034" y="1541657"/>
            <a:ext cx="1243011" cy="338550"/>
          </a:xfrm>
          <a:prstGeom prst="rect">
            <a:avLst/>
          </a:prstGeom>
          <a:noFill/>
          <a:ln w="9525">
            <a:noFill/>
            <a:miter lim="800000"/>
            <a:headEnd/>
            <a:tailEnd/>
          </a:ln>
        </p:spPr>
        <p:txBody>
          <a:bodyPr wrap="square" lIns="91436" tIns="45718" rIns="91436" bIns="45718" rtlCol="0">
            <a:spAutoFit/>
          </a:bodyPr>
          <a:lstStyle/>
          <a:p>
            <a:pPr algn="just" eaLnBrk="0" hangingPunct="0">
              <a:buClr>
                <a:srgbClr val="FF3300"/>
              </a:buClr>
            </a:pPr>
            <a:r>
              <a:rPr lang="de-DE" sz="1600" b="1" dirty="0">
                <a:solidFill>
                  <a:srgbClr val="2B7299"/>
                </a:solidFill>
              </a:rPr>
              <a:t>$ Billions</a:t>
            </a:r>
          </a:p>
        </p:txBody>
      </p:sp>
      <p:sp>
        <p:nvSpPr>
          <p:cNvPr id="46" name="Text Box 34"/>
          <p:cNvSpPr txBox="1">
            <a:spLocks noChangeArrowheads="1"/>
          </p:cNvSpPr>
          <p:nvPr/>
        </p:nvSpPr>
        <p:spPr bwMode="auto">
          <a:xfrm>
            <a:off x="6474054" y="6167768"/>
            <a:ext cx="2102541" cy="553994"/>
          </a:xfrm>
          <a:prstGeom prst="rect">
            <a:avLst/>
          </a:prstGeom>
          <a:noFill/>
          <a:ln w="9525">
            <a:noFill/>
            <a:miter lim="800000"/>
            <a:headEnd/>
            <a:tailEnd/>
          </a:ln>
        </p:spPr>
        <p:txBody>
          <a:bodyPr wrap="square" lIns="91436" tIns="45718" rIns="91436" bIns="45718">
            <a:spAutoFit/>
          </a:bodyPr>
          <a:lstStyle/>
          <a:p>
            <a:pPr>
              <a:lnSpc>
                <a:spcPct val="100000"/>
              </a:lnSpc>
            </a:pPr>
            <a:r>
              <a:rPr lang="en-GB" sz="1000" b="1" dirty="0"/>
              <a:t>Analysis contains: </a:t>
            </a:r>
          </a:p>
          <a:p>
            <a:pPr>
              <a:lnSpc>
                <a:spcPct val="100000"/>
              </a:lnSpc>
            </a:pPr>
            <a:r>
              <a:rPr lang="en-GB" sz="1000" dirty="0"/>
              <a:t>severe storm, tornado, hail, flash flood and lightning</a:t>
            </a:r>
          </a:p>
        </p:txBody>
      </p:sp>
      <p:sp>
        <p:nvSpPr>
          <p:cNvPr id="15" name="Textfeld 11"/>
          <p:cNvSpPr txBox="1"/>
          <p:nvPr/>
        </p:nvSpPr>
        <p:spPr>
          <a:xfrm>
            <a:off x="148052" y="6255573"/>
            <a:ext cx="2657329" cy="230828"/>
          </a:xfrm>
          <a:prstGeom prst="rect">
            <a:avLst/>
          </a:prstGeom>
          <a:noFill/>
          <a:effectLst/>
        </p:spPr>
        <p:txBody>
          <a:bodyPr wrap="square" lIns="91436" tIns="45718" rIns="91436" bIns="45718" rtlCol="0">
            <a:spAutoFit/>
          </a:bodyPr>
          <a:lstStyle/>
          <a:p>
            <a:r>
              <a:rPr lang="de-DE" sz="900" dirty="0"/>
              <a:t>*Losses adjusted to inflation based on CPI</a:t>
            </a:r>
            <a:endParaRPr lang="en-US" sz="900" dirty="0" err="1"/>
          </a:p>
        </p:txBody>
      </p:sp>
      <p:sp>
        <p:nvSpPr>
          <p:cNvPr id="22" name="Text Box 49"/>
          <p:cNvSpPr txBox="1">
            <a:spLocks noChangeArrowheads="1"/>
          </p:cNvSpPr>
          <p:nvPr/>
        </p:nvSpPr>
        <p:spPr bwMode="auto">
          <a:xfrm>
            <a:off x="205030" y="6539322"/>
            <a:ext cx="5942012" cy="123111"/>
          </a:xfrm>
          <a:prstGeom prst="rect">
            <a:avLst/>
          </a:prstGeom>
          <a:noFill/>
          <a:ln w="9525">
            <a:noFill/>
            <a:miter lim="800000"/>
            <a:headEnd/>
            <a:tailEnd/>
          </a:ln>
        </p:spPr>
        <p:txBody>
          <a:bodyPr wrap="square" lIns="0" tIns="0" rIns="0" bIns="0">
            <a:spAutoFit/>
          </a:bodyPr>
          <a:lstStyle/>
          <a:p>
            <a:pPr>
              <a:spcBef>
                <a:spcPct val="10000"/>
              </a:spcBef>
            </a:pPr>
            <a:r>
              <a:rPr lang="de-DE" sz="800" dirty="0">
                <a:solidFill>
                  <a:schemeClr val="accent4">
                    <a:lumMod val="75000"/>
                  </a:schemeClr>
                </a:solidFill>
              </a:rPr>
              <a:t>Source: Geo Risks Research, NatCatSERVICE</a:t>
            </a:r>
            <a:endParaRPr lang="en-US" sz="800" dirty="0">
              <a:solidFill>
                <a:schemeClr val="accent4">
                  <a:lumMod val="75000"/>
                </a:schemeClr>
              </a:solidFill>
            </a:endParaRPr>
          </a:p>
        </p:txBody>
      </p:sp>
      <p:grpSp>
        <p:nvGrpSpPr>
          <p:cNvPr id="23" name="Gruppieren 18"/>
          <p:cNvGrpSpPr>
            <a:grpSpLocks/>
          </p:cNvGrpSpPr>
          <p:nvPr/>
        </p:nvGrpSpPr>
        <p:grpSpPr bwMode="auto">
          <a:xfrm>
            <a:off x="6757999" y="1180127"/>
            <a:ext cx="1394267" cy="920325"/>
            <a:chOff x="1766028" y="5053062"/>
            <a:chExt cx="1011375" cy="923407"/>
          </a:xfrm>
        </p:grpSpPr>
        <p:sp>
          <p:nvSpPr>
            <p:cNvPr id="24" name="Textfeld 25"/>
            <p:cNvSpPr txBox="1">
              <a:spLocks noChangeArrowheads="1"/>
            </p:cNvSpPr>
            <p:nvPr/>
          </p:nvSpPr>
          <p:spPr bwMode="auto">
            <a:xfrm>
              <a:off x="1867866" y="5053062"/>
              <a:ext cx="909533" cy="401450"/>
            </a:xfrm>
            <a:prstGeom prst="rect">
              <a:avLst/>
            </a:prstGeom>
            <a:noFill/>
            <a:ln w="9525">
              <a:noFill/>
              <a:miter lim="800000"/>
              <a:headEnd/>
              <a:tailEnd/>
            </a:ln>
          </p:spPr>
          <p:txBody>
            <a:bodyPr wrap="none">
              <a:spAutoFit/>
            </a:bodyPr>
            <a:lstStyle/>
            <a:p>
              <a:r>
                <a:rPr lang="de-DE" sz="1000" b="1" dirty="0"/>
                <a:t>Overall </a:t>
              </a:r>
              <a:r>
                <a:rPr lang="de-DE" sz="1000" b="1" dirty="0" err="1"/>
                <a:t>losses</a:t>
              </a:r>
              <a:r>
                <a:rPr lang="de-DE" sz="1000" b="1" dirty="0"/>
                <a:t> </a:t>
              </a:r>
            </a:p>
            <a:p>
              <a:r>
                <a:rPr lang="de-DE" sz="1000" b="1" dirty="0"/>
                <a:t>(in 2015 values)*  </a:t>
              </a:r>
            </a:p>
          </p:txBody>
        </p:sp>
        <p:sp>
          <p:nvSpPr>
            <p:cNvPr id="25" name="Textfeld 26"/>
            <p:cNvSpPr txBox="1">
              <a:spLocks noChangeArrowheads="1"/>
            </p:cNvSpPr>
            <p:nvPr/>
          </p:nvSpPr>
          <p:spPr bwMode="auto">
            <a:xfrm>
              <a:off x="1867870" y="5531361"/>
              <a:ext cx="909533" cy="401450"/>
            </a:xfrm>
            <a:prstGeom prst="rect">
              <a:avLst/>
            </a:prstGeom>
            <a:noFill/>
            <a:ln w="9525">
              <a:noFill/>
              <a:miter lim="800000"/>
              <a:headEnd/>
              <a:tailEnd/>
            </a:ln>
          </p:spPr>
          <p:txBody>
            <a:bodyPr wrap="none">
              <a:spAutoFit/>
            </a:bodyPr>
            <a:lstStyle/>
            <a:p>
              <a:r>
                <a:rPr lang="de-DE" sz="1000" b="1" dirty="0" err="1"/>
                <a:t>Insured</a:t>
              </a:r>
              <a:r>
                <a:rPr lang="de-DE" sz="1000" b="1" dirty="0"/>
                <a:t> </a:t>
              </a:r>
              <a:r>
                <a:rPr lang="de-DE" sz="1000" b="1" dirty="0" err="1"/>
                <a:t>losses</a:t>
              </a:r>
              <a:r>
                <a:rPr lang="de-DE" sz="1000" b="1" dirty="0"/>
                <a:t> </a:t>
              </a:r>
            </a:p>
            <a:p>
              <a:r>
                <a:rPr lang="de-DE" sz="1000" b="1" dirty="0"/>
                <a:t>(in 2015 values)*  </a:t>
              </a:r>
            </a:p>
          </p:txBody>
        </p:sp>
        <p:sp>
          <p:nvSpPr>
            <p:cNvPr id="26" name="Rechteck 30"/>
            <p:cNvSpPr>
              <a:spLocks noChangeArrowheads="1"/>
            </p:cNvSpPr>
            <p:nvPr/>
          </p:nvSpPr>
          <p:spPr bwMode="auto">
            <a:xfrm>
              <a:off x="1766234" y="5121258"/>
              <a:ext cx="134883" cy="370569"/>
            </a:xfrm>
            <a:prstGeom prst="rect">
              <a:avLst/>
            </a:prstGeom>
            <a:solidFill>
              <a:srgbClr val="92D050"/>
            </a:solidFill>
            <a:ln w="9525" algn="ctr">
              <a:solidFill>
                <a:srgbClr val="4D4E53"/>
              </a:solidFill>
              <a:round/>
              <a:headEnd/>
              <a:tailEnd/>
            </a:ln>
          </p:spPr>
          <p:txBody>
            <a:bodyPr wrap="none">
              <a:spAutoFit/>
            </a:bodyPr>
            <a:lstStyle/>
            <a:p>
              <a:pPr marL="266687" indent="-265100"/>
              <a:endParaRPr lang="de-DE" dirty="0"/>
            </a:p>
          </p:txBody>
        </p:sp>
        <p:sp>
          <p:nvSpPr>
            <p:cNvPr id="27" name="Rechteck 31"/>
            <p:cNvSpPr>
              <a:spLocks noChangeArrowheads="1"/>
            </p:cNvSpPr>
            <p:nvPr/>
          </p:nvSpPr>
          <p:spPr bwMode="auto">
            <a:xfrm>
              <a:off x="1766028" y="5605900"/>
              <a:ext cx="92860" cy="370569"/>
            </a:xfrm>
            <a:prstGeom prst="rect">
              <a:avLst/>
            </a:prstGeom>
            <a:solidFill>
              <a:srgbClr val="002060"/>
            </a:solidFill>
            <a:ln w="9525" algn="ctr">
              <a:solidFill>
                <a:srgbClr val="4D4E53"/>
              </a:solidFill>
              <a:round/>
              <a:headEnd/>
              <a:tailEnd/>
            </a:ln>
          </p:spPr>
          <p:txBody>
            <a:bodyPr>
              <a:spAutoFit/>
            </a:bodyPr>
            <a:lstStyle/>
            <a:p>
              <a:pPr marL="266687" indent="-265100"/>
              <a:endParaRPr lang="de-DE" dirty="0"/>
            </a:p>
          </p:txBody>
        </p:sp>
      </p:grpSp>
      <p:sp>
        <p:nvSpPr>
          <p:cNvPr id="16" name="AutoShape 13"/>
          <p:cNvSpPr>
            <a:spLocks noChangeArrowheads="1"/>
          </p:cNvSpPr>
          <p:nvPr/>
        </p:nvSpPr>
        <p:spPr bwMode="blackWhite">
          <a:xfrm>
            <a:off x="2283967" y="1797978"/>
            <a:ext cx="3691878" cy="1712175"/>
          </a:xfrm>
          <a:prstGeom prst="wedgeRectCallout">
            <a:avLst>
              <a:gd name="adj1" fmla="val 90340"/>
              <a:gd name="adj2" fmla="val 6270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rPr>
              <a:t>The period from 2008-2015 has been the most expensive on record for insured losses from “Convective Events” (severe thunderstorms, tornado, hail, lightning and flash flood)</a:t>
            </a:r>
          </a:p>
        </p:txBody>
      </p:sp>
      <p:pic>
        <p:nvPicPr>
          <p:cNvPr id="17" name="Grafik 1"/>
          <p:cNvPicPr>
            <a:picLocks noChangeAspect="1"/>
          </p:cNvPicPr>
          <p:nvPr/>
        </p:nvPicPr>
        <p:blipFill>
          <a:blip r:embed="rId4"/>
          <a:stretch>
            <a:fillRect/>
          </a:stretch>
        </p:blipFill>
        <p:spPr>
          <a:xfrm>
            <a:off x="320604" y="1956804"/>
            <a:ext cx="8436954" cy="4139947"/>
          </a:xfrm>
          <a:prstGeom prst="rect">
            <a:avLst/>
          </a:prstGeom>
        </p:spPr>
      </p:pic>
    </p:spTree>
    <p:custDataLst>
      <p:tags r:id="rId1"/>
    </p:custDataLst>
    <p:extLst>
      <p:ext uri="{BB962C8B-B14F-4D97-AF65-F5344CB8AC3E}">
        <p14:creationId xmlns:p14="http://schemas.microsoft.com/office/powerpoint/2010/main" val="2818430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 name="Titel 26"/>
          <p:cNvSpPr>
            <a:spLocks noGrp="1"/>
          </p:cNvSpPr>
          <p:nvPr>
            <p:ph type="title"/>
          </p:nvPr>
        </p:nvSpPr>
        <p:spPr>
          <a:xfrm>
            <a:off x="148048" y="159339"/>
            <a:ext cx="8609510" cy="795370"/>
          </a:xfrm>
        </p:spPr>
        <p:txBody>
          <a:bodyPr/>
          <a:lstStyle/>
          <a:p>
            <a:pPr lvl="0"/>
            <a:r>
              <a:rPr lang="de-DE" dirty="0">
                <a:solidFill>
                  <a:srgbClr val="2B7299"/>
                </a:solidFill>
              </a:rPr>
              <a:t>Winter Storm Losses in the US</a:t>
            </a:r>
            <a:br>
              <a:rPr lang="de-DE" dirty="0">
                <a:solidFill>
                  <a:srgbClr val="2B7299"/>
                </a:solidFill>
              </a:rPr>
            </a:br>
            <a:r>
              <a:rPr lang="de-DE" dirty="0">
                <a:solidFill>
                  <a:srgbClr val="2B7299"/>
                </a:solidFill>
              </a:rPr>
              <a:t>1980 – 2015 (</a:t>
            </a:r>
            <a:r>
              <a:rPr lang="de-DE" sz="2000" dirty="0">
                <a:solidFill>
                  <a:srgbClr val="2B7299"/>
                </a:solidFill>
              </a:rPr>
              <a:t>Overall and Insured Losses)* </a:t>
            </a:r>
          </a:p>
        </p:txBody>
      </p:sp>
      <p:sp>
        <p:nvSpPr>
          <p:cNvPr id="17" name="TextBox 16"/>
          <p:cNvSpPr txBox="1"/>
          <p:nvPr/>
        </p:nvSpPr>
        <p:spPr>
          <a:xfrm>
            <a:off x="8368823" y="6340320"/>
            <a:ext cx="685800" cy="246217"/>
          </a:xfrm>
          <a:prstGeom prst="rect">
            <a:avLst/>
          </a:prstGeom>
          <a:noFill/>
        </p:spPr>
        <p:txBody>
          <a:bodyPr wrap="square" lIns="91436" tIns="45718" rIns="91436" bIns="45718" rtlCol="0" anchor="ctr">
            <a:spAutoFit/>
          </a:bodyPr>
          <a:lstStyle/>
          <a:p>
            <a:pPr algn="r"/>
            <a:fld id="{09D5B349-258F-4228-B765-8A08036DA0B9}" type="slidenum">
              <a:rPr lang="en-US" sz="1000">
                <a:solidFill>
                  <a:schemeClr val="accent4">
                    <a:lumMod val="75000"/>
                  </a:schemeClr>
                </a:solidFill>
              </a:rPr>
              <a:pPr algn="r"/>
              <a:t>86</a:t>
            </a:fld>
            <a:endParaRPr lang="en-US" sz="1000" dirty="0">
              <a:solidFill>
                <a:schemeClr val="accent4">
                  <a:lumMod val="75000"/>
                </a:schemeClr>
              </a:solidFill>
            </a:endParaRPr>
          </a:p>
        </p:txBody>
      </p:sp>
      <p:grpSp>
        <p:nvGrpSpPr>
          <p:cNvPr id="2" name="Gruppieren 18"/>
          <p:cNvGrpSpPr>
            <a:grpSpLocks/>
          </p:cNvGrpSpPr>
          <p:nvPr/>
        </p:nvGrpSpPr>
        <p:grpSpPr bwMode="auto">
          <a:xfrm>
            <a:off x="7660361" y="4469250"/>
            <a:ext cx="1440101" cy="966050"/>
            <a:chOff x="1766029" y="5007184"/>
            <a:chExt cx="1044622" cy="969285"/>
          </a:xfrm>
        </p:grpSpPr>
        <p:sp>
          <p:nvSpPr>
            <p:cNvPr id="42" name="Textfeld 25"/>
            <p:cNvSpPr txBox="1">
              <a:spLocks noChangeArrowheads="1"/>
            </p:cNvSpPr>
            <p:nvPr/>
          </p:nvSpPr>
          <p:spPr bwMode="auto">
            <a:xfrm>
              <a:off x="1901118" y="5007184"/>
              <a:ext cx="909533" cy="401450"/>
            </a:xfrm>
            <a:prstGeom prst="rect">
              <a:avLst/>
            </a:prstGeom>
            <a:noFill/>
            <a:ln w="9525">
              <a:noFill/>
              <a:miter lim="800000"/>
              <a:headEnd/>
              <a:tailEnd/>
            </a:ln>
          </p:spPr>
          <p:txBody>
            <a:bodyPr wrap="none">
              <a:spAutoFit/>
            </a:bodyPr>
            <a:lstStyle/>
            <a:p>
              <a:r>
                <a:rPr lang="de-DE" sz="1000" b="1" dirty="0"/>
                <a:t>Overall </a:t>
              </a:r>
              <a:r>
                <a:rPr lang="de-DE" sz="1000" b="1" dirty="0" err="1"/>
                <a:t>losses</a:t>
              </a:r>
              <a:r>
                <a:rPr lang="de-DE" sz="1000" b="1" dirty="0"/>
                <a:t> </a:t>
              </a:r>
            </a:p>
            <a:p>
              <a:r>
                <a:rPr lang="de-DE" sz="1000" b="1" dirty="0"/>
                <a:t>(in 2015 values)*  </a:t>
              </a:r>
            </a:p>
          </p:txBody>
        </p:sp>
        <p:sp>
          <p:nvSpPr>
            <p:cNvPr id="43" name="Textfeld 26"/>
            <p:cNvSpPr txBox="1">
              <a:spLocks noChangeArrowheads="1"/>
            </p:cNvSpPr>
            <p:nvPr/>
          </p:nvSpPr>
          <p:spPr bwMode="auto">
            <a:xfrm>
              <a:off x="1867870" y="5531361"/>
              <a:ext cx="909533" cy="401450"/>
            </a:xfrm>
            <a:prstGeom prst="rect">
              <a:avLst/>
            </a:prstGeom>
            <a:noFill/>
            <a:ln w="9525">
              <a:noFill/>
              <a:miter lim="800000"/>
              <a:headEnd/>
              <a:tailEnd/>
            </a:ln>
          </p:spPr>
          <p:txBody>
            <a:bodyPr wrap="none">
              <a:spAutoFit/>
            </a:bodyPr>
            <a:lstStyle/>
            <a:p>
              <a:r>
                <a:rPr lang="de-DE" sz="1000" b="1" dirty="0" err="1"/>
                <a:t>Insured</a:t>
              </a:r>
              <a:r>
                <a:rPr lang="de-DE" sz="1000" b="1" dirty="0"/>
                <a:t> </a:t>
              </a:r>
              <a:r>
                <a:rPr lang="de-DE" sz="1000" b="1" dirty="0" err="1"/>
                <a:t>losses</a:t>
              </a:r>
              <a:r>
                <a:rPr lang="de-DE" sz="1000" b="1" dirty="0"/>
                <a:t> </a:t>
              </a:r>
            </a:p>
            <a:p>
              <a:r>
                <a:rPr lang="de-DE" sz="1000" b="1" dirty="0"/>
                <a:t>(in 2015 values)*  </a:t>
              </a:r>
            </a:p>
          </p:txBody>
        </p:sp>
        <p:sp>
          <p:nvSpPr>
            <p:cNvPr id="44" name="Rechteck 30"/>
            <p:cNvSpPr>
              <a:spLocks noChangeArrowheads="1"/>
            </p:cNvSpPr>
            <p:nvPr/>
          </p:nvSpPr>
          <p:spPr bwMode="auto">
            <a:xfrm>
              <a:off x="1766235" y="5121258"/>
              <a:ext cx="101635" cy="370569"/>
            </a:xfrm>
            <a:prstGeom prst="rect">
              <a:avLst/>
            </a:prstGeom>
            <a:solidFill>
              <a:srgbClr val="92D050"/>
            </a:solidFill>
            <a:ln w="9525" algn="ctr">
              <a:solidFill>
                <a:srgbClr val="4D4E53"/>
              </a:solidFill>
              <a:round/>
              <a:headEnd/>
              <a:tailEnd/>
            </a:ln>
          </p:spPr>
          <p:txBody>
            <a:bodyPr wrap="square">
              <a:spAutoFit/>
            </a:bodyPr>
            <a:lstStyle/>
            <a:p>
              <a:pPr marL="266687" indent="-265100"/>
              <a:endParaRPr lang="de-DE" dirty="0"/>
            </a:p>
          </p:txBody>
        </p:sp>
        <p:sp>
          <p:nvSpPr>
            <p:cNvPr id="45" name="Rechteck 31"/>
            <p:cNvSpPr>
              <a:spLocks noChangeArrowheads="1"/>
            </p:cNvSpPr>
            <p:nvPr/>
          </p:nvSpPr>
          <p:spPr bwMode="auto">
            <a:xfrm>
              <a:off x="1766029" y="5605900"/>
              <a:ext cx="92860" cy="370569"/>
            </a:xfrm>
            <a:prstGeom prst="rect">
              <a:avLst/>
            </a:prstGeom>
            <a:solidFill>
              <a:srgbClr val="002060"/>
            </a:solidFill>
            <a:ln w="9525" algn="ctr">
              <a:solidFill>
                <a:schemeClr val="tx1"/>
              </a:solidFill>
              <a:round/>
              <a:headEnd/>
              <a:tailEnd/>
            </a:ln>
          </p:spPr>
          <p:txBody>
            <a:bodyPr>
              <a:spAutoFit/>
            </a:bodyPr>
            <a:lstStyle/>
            <a:p>
              <a:pPr marL="266687" indent="-265100"/>
              <a:endParaRPr lang="de-DE" dirty="0"/>
            </a:p>
          </p:txBody>
        </p:sp>
      </p:grpSp>
      <p:sp>
        <p:nvSpPr>
          <p:cNvPr id="47" name="Textfeld 11"/>
          <p:cNvSpPr txBox="1"/>
          <p:nvPr/>
        </p:nvSpPr>
        <p:spPr>
          <a:xfrm>
            <a:off x="7150988" y="6336892"/>
            <a:ext cx="1560739" cy="369328"/>
          </a:xfrm>
          <a:prstGeom prst="rect">
            <a:avLst/>
          </a:prstGeom>
          <a:noFill/>
          <a:effectLst/>
        </p:spPr>
        <p:txBody>
          <a:bodyPr wrap="square" lIns="91436" tIns="45718" rIns="91436" bIns="45718" rtlCol="0">
            <a:spAutoFit/>
          </a:bodyPr>
          <a:lstStyle/>
          <a:p>
            <a:r>
              <a:rPr lang="de-DE" sz="900" dirty="0"/>
              <a:t>*Losses adjusted to inflation based on CPI.</a:t>
            </a:r>
            <a:endParaRPr lang="en-US" sz="900" dirty="0" err="1"/>
          </a:p>
        </p:txBody>
      </p:sp>
      <p:sp>
        <p:nvSpPr>
          <p:cNvPr id="16" name="Text Box 49"/>
          <p:cNvSpPr txBox="1">
            <a:spLocks noChangeArrowheads="1"/>
          </p:cNvSpPr>
          <p:nvPr/>
        </p:nvSpPr>
        <p:spPr bwMode="auto">
          <a:xfrm>
            <a:off x="148048" y="6463429"/>
            <a:ext cx="5942012" cy="138499"/>
          </a:xfrm>
          <a:prstGeom prst="rect">
            <a:avLst/>
          </a:prstGeom>
          <a:noFill/>
          <a:ln w="9525">
            <a:noFill/>
            <a:miter lim="800000"/>
            <a:headEnd/>
            <a:tailEnd/>
          </a:ln>
        </p:spPr>
        <p:txBody>
          <a:bodyPr wrap="square" lIns="0" tIns="0" rIns="0" bIns="0">
            <a:spAutoFit/>
          </a:bodyPr>
          <a:lstStyle/>
          <a:p>
            <a:pPr>
              <a:spcBef>
                <a:spcPct val="10000"/>
              </a:spcBef>
            </a:pPr>
            <a:r>
              <a:rPr lang="en-US" sz="900" dirty="0">
                <a:solidFill>
                  <a:schemeClr val="accent4">
                    <a:lumMod val="75000"/>
                  </a:schemeClr>
                </a:solidFill>
              </a:rPr>
              <a:t>Source: Property Claim Services, MR </a:t>
            </a:r>
            <a:r>
              <a:rPr lang="en-US" sz="900" dirty="0" err="1">
                <a:solidFill>
                  <a:schemeClr val="accent4">
                    <a:lumMod val="75000"/>
                  </a:schemeClr>
                </a:solidFill>
              </a:rPr>
              <a:t>NatCatSERVICE</a:t>
            </a:r>
            <a:r>
              <a:rPr lang="en-US" sz="900" dirty="0">
                <a:solidFill>
                  <a:schemeClr val="accent4">
                    <a:lumMod val="75000"/>
                  </a:schemeClr>
                </a:solidFill>
              </a:rPr>
              <a:t>.</a:t>
            </a:r>
          </a:p>
        </p:txBody>
      </p:sp>
      <p:sp>
        <p:nvSpPr>
          <p:cNvPr id="15" name="Textfeld 9"/>
          <p:cNvSpPr txBox="1"/>
          <p:nvPr/>
        </p:nvSpPr>
        <p:spPr bwMode="auto">
          <a:xfrm>
            <a:off x="148052" y="1891412"/>
            <a:ext cx="985547" cy="307773"/>
          </a:xfrm>
          <a:prstGeom prst="rect">
            <a:avLst/>
          </a:prstGeom>
          <a:noFill/>
          <a:ln w="9525">
            <a:noFill/>
            <a:miter lim="800000"/>
            <a:headEnd/>
            <a:tailEnd/>
          </a:ln>
        </p:spPr>
        <p:txBody>
          <a:bodyPr wrap="square" lIns="91436" tIns="45718" rIns="91436" bIns="45718" rtlCol="0">
            <a:spAutoFit/>
          </a:bodyPr>
          <a:lstStyle/>
          <a:p>
            <a:pPr algn="just" eaLnBrk="0" hangingPunct="0">
              <a:buClr>
                <a:srgbClr val="FF3300"/>
              </a:buClr>
            </a:pPr>
            <a:r>
              <a:rPr lang="de-DE" sz="1400" b="1" dirty="0">
                <a:solidFill>
                  <a:srgbClr val="2B7299"/>
                </a:solidFill>
              </a:rPr>
              <a:t>$ Billions</a:t>
            </a:r>
          </a:p>
        </p:txBody>
      </p:sp>
      <p:sp>
        <p:nvSpPr>
          <p:cNvPr id="18" name="AutoShape 7"/>
          <p:cNvSpPr>
            <a:spLocks noChangeArrowheads="1"/>
          </p:cNvSpPr>
          <p:nvPr/>
        </p:nvSpPr>
        <p:spPr bwMode="blackWhite">
          <a:xfrm>
            <a:off x="6134977" y="2563720"/>
            <a:ext cx="2576746" cy="835006"/>
          </a:xfrm>
          <a:prstGeom prst="wedgeRectCallout">
            <a:avLst>
              <a:gd name="adj1" fmla="val -10229"/>
              <a:gd name="adj2" fmla="val 1432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a:solidFill>
                  <a:srgbClr val="FFFFFF"/>
                </a:solidFill>
                <a:latin typeface="Arial" pitchFamily="34" charset="0"/>
                <a:cs typeface="Arial" pitchFamily="34" charset="0"/>
              </a:rPr>
              <a:t>Winter storm losses have been increasing rapidly in recent years</a:t>
            </a:r>
          </a:p>
        </p:txBody>
      </p:sp>
      <p:pic>
        <p:nvPicPr>
          <p:cNvPr id="19" name="Grafik 2"/>
          <p:cNvPicPr>
            <a:picLocks noChangeAspect="1"/>
          </p:cNvPicPr>
          <p:nvPr/>
        </p:nvPicPr>
        <p:blipFill>
          <a:blip r:embed="rId4"/>
          <a:stretch>
            <a:fillRect/>
          </a:stretch>
        </p:blipFill>
        <p:spPr>
          <a:xfrm>
            <a:off x="148048" y="2375388"/>
            <a:ext cx="7463418" cy="3738724"/>
          </a:xfrm>
          <a:prstGeom prst="rect">
            <a:avLst/>
          </a:prstGeom>
        </p:spPr>
      </p:pic>
      <p:sp>
        <p:nvSpPr>
          <p:cNvPr id="21" name="Textfeld 13"/>
          <p:cNvSpPr txBox="1">
            <a:spLocks noChangeArrowheads="1"/>
          </p:cNvSpPr>
          <p:nvPr/>
        </p:nvSpPr>
        <p:spPr bwMode="auto">
          <a:xfrm>
            <a:off x="7692467" y="5546860"/>
            <a:ext cx="1518699" cy="707886"/>
          </a:xfrm>
          <a:prstGeom prst="rect">
            <a:avLst/>
          </a:prstGeom>
          <a:noFill/>
          <a:ln w="9525">
            <a:noFill/>
            <a:miter lim="800000"/>
            <a:headEnd/>
            <a:tailEnd/>
          </a:ln>
        </p:spPr>
        <p:txBody>
          <a:bodyPr wrap="square">
            <a:spAutoFit/>
          </a:bodyPr>
          <a:lstStyle/>
          <a:p>
            <a:r>
              <a:rPr lang="de-DE" sz="1000" b="1" dirty="0"/>
              <a:t>*Winter </a:t>
            </a:r>
            <a:r>
              <a:rPr lang="de-DE" sz="1000" b="1" dirty="0" err="1"/>
              <a:t>storms</a:t>
            </a:r>
            <a:r>
              <a:rPr lang="de-DE" sz="1000" b="1" dirty="0"/>
              <a:t> </a:t>
            </a:r>
            <a:r>
              <a:rPr lang="de-DE" sz="1000" b="1" dirty="0" err="1"/>
              <a:t>include</a:t>
            </a:r>
            <a:r>
              <a:rPr lang="de-DE" sz="1000" b="1" dirty="0"/>
              <a:t> also winter </a:t>
            </a:r>
            <a:r>
              <a:rPr lang="de-DE" sz="1000" b="1" dirty="0" err="1"/>
              <a:t>damages</a:t>
            </a:r>
            <a:r>
              <a:rPr lang="de-DE" sz="1000" b="1" dirty="0"/>
              <a:t>, </a:t>
            </a:r>
            <a:r>
              <a:rPr lang="de-DE" sz="1000" b="1" dirty="0" err="1"/>
              <a:t>blizzards</a:t>
            </a:r>
            <a:r>
              <a:rPr lang="de-DE" sz="1000" b="1" dirty="0"/>
              <a:t> </a:t>
            </a:r>
            <a:r>
              <a:rPr lang="de-DE" sz="1000" b="1" dirty="0" err="1"/>
              <a:t>and</a:t>
            </a:r>
            <a:r>
              <a:rPr lang="de-DE" sz="1000" b="1" dirty="0"/>
              <a:t> </a:t>
            </a:r>
            <a:r>
              <a:rPr lang="de-DE" sz="1000" b="1" dirty="0" err="1"/>
              <a:t>cold</a:t>
            </a:r>
            <a:r>
              <a:rPr lang="de-DE" sz="1000" b="1" dirty="0"/>
              <a:t> </a:t>
            </a:r>
            <a:r>
              <a:rPr lang="de-DE" sz="1000" b="1" dirty="0" err="1"/>
              <a:t>waves</a:t>
            </a:r>
            <a:endParaRPr lang="de-DE" sz="1000" b="1" dirty="0"/>
          </a:p>
        </p:txBody>
      </p:sp>
    </p:spTree>
    <p:custDataLst>
      <p:tags r:id="rId1"/>
    </p:custDataLst>
    <p:extLst>
      <p:ext uri="{BB962C8B-B14F-4D97-AF65-F5344CB8AC3E}">
        <p14:creationId xmlns:p14="http://schemas.microsoft.com/office/powerpoint/2010/main" val="343744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8"/>
                                        </p:tgtEl>
                                        <p:attrNameLst>
                                          <p:attrName>style.visibility</p:attrName>
                                        </p:attrNameLst>
                                      </p:cBhvr>
                                      <p:to>
                                        <p:strVal val="visible"/>
                                      </p:to>
                                    </p:set>
                                    <p:animEffect transition="in" filter="wipe(right)">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dirty="0">
                <a:latin typeface="Arial" panose="020B0604020202020204" pitchFamily="34" charset="0"/>
              </a:rPr>
              <a:t>Regional Property Catastrophe ROL Index: 1990 – 2016</a:t>
            </a:r>
          </a:p>
        </p:txBody>
      </p:sp>
      <p:sp>
        <p:nvSpPr>
          <p:cNvPr id="4" name="Date Placeholder 3"/>
          <p:cNvSpPr>
            <a:spLocks noGrp="1"/>
          </p:cNvSpPr>
          <p:nvPr>
            <p:ph type="dt" sz="quarter" idx="10"/>
          </p:nvPr>
        </p:nvSpPr>
        <p:spPr/>
        <p:txBody>
          <a:bodyPr/>
          <a:lstStyle/>
          <a:p>
            <a:pPr>
              <a:defRPr/>
            </a:pPr>
            <a:r>
              <a:rPr lang="en-US" dirty="0">
                <a:solidFill>
                  <a:srgbClr val="FFFFFF"/>
                </a:solidFill>
              </a:rPr>
              <a:t>12/01/09 - 9pm</a:t>
            </a:r>
          </a:p>
        </p:txBody>
      </p:sp>
      <p:sp>
        <p:nvSpPr>
          <p:cNvPr id="5" name="Footer Placeholder 4"/>
          <p:cNvSpPr>
            <a:spLocks noGrp="1"/>
          </p:cNvSpPr>
          <p:nvPr>
            <p:ph type="ftr" sz="quarter" idx="11"/>
          </p:nvPr>
        </p:nvSpPr>
        <p:spPr/>
        <p:txBody>
          <a:bodyPr/>
          <a:lstStyle/>
          <a:p>
            <a:pPr>
              <a:defRPr/>
            </a:pPr>
            <a:r>
              <a:rPr lang="en-US" dirty="0">
                <a:solidFill>
                  <a:srgbClr val="FFFFFF"/>
                </a:solidFill>
              </a:rPr>
              <a:t>eSlide – P6466 – The Financial Crisis and the Future of the P/C</a:t>
            </a:r>
          </a:p>
        </p:txBody>
      </p:sp>
      <p:sp>
        <p:nvSpPr>
          <p:cNvPr id="6" name="Slide Number Placeholder 5"/>
          <p:cNvSpPr>
            <a:spLocks noGrp="1"/>
          </p:cNvSpPr>
          <p:nvPr>
            <p:ph type="sldNum" sz="quarter" idx="12"/>
          </p:nvPr>
        </p:nvSpPr>
        <p:spPr/>
        <p:txBody>
          <a:bodyPr/>
          <a:lstStyle/>
          <a:p>
            <a:pPr>
              <a:defRPr/>
            </a:pPr>
            <a:fld id="{3F5CDE5C-039C-4D8D-B8B2-FD17BF00E157}" type="slidenum">
              <a:rPr lang="en-US" smtClean="0">
                <a:solidFill>
                  <a:srgbClr val="000000"/>
                </a:solidFill>
              </a:rPr>
              <a:pPr>
                <a:defRPr/>
              </a:pPr>
              <a:t>87</a:t>
            </a:fld>
            <a:endParaRPr lang="en-US" dirty="0">
              <a:solidFill>
                <a:srgbClr val="000000"/>
              </a:solidFill>
            </a:endParaRPr>
          </a:p>
        </p:txBody>
      </p:sp>
      <p:sp>
        <p:nvSpPr>
          <p:cNvPr id="10" name="Rectangle 6"/>
          <p:cNvSpPr>
            <a:spLocks noChangeArrowheads="1"/>
          </p:cNvSpPr>
          <p:nvPr/>
        </p:nvSpPr>
        <p:spPr bwMode="blackWhite">
          <a:xfrm>
            <a:off x="415925" y="5656489"/>
            <a:ext cx="8312150" cy="7254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5000"/>
              </a:lnSpc>
              <a:spcBef>
                <a:spcPct val="25000"/>
              </a:spcBef>
              <a:spcAft>
                <a:spcPct val="0"/>
              </a:spcAft>
            </a:pPr>
            <a:r>
              <a:rPr lang="en-US" altLang="en-US" b="1" dirty="0">
                <a:solidFill>
                  <a:srgbClr val="FFFFFF"/>
                </a:solidFill>
              </a:rPr>
              <a:t>Record traditional capacity, alternative capital and low CAT activity have pressured reinsurance prices; ROEs are down only very modestly</a:t>
            </a:r>
          </a:p>
        </p:txBody>
      </p:sp>
      <p:sp>
        <p:nvSpPr>
          <p:cNvPr id="11272" name="Rectangle 4"/>
          <p:cNvSpPr>
            <a:spLocks noChangeArrowheads="1"/>
          </p:cNvSpPr>
          <p:nvPr/>
        </p:nvSpPr>
        <p:spPr bwMode="auto">
          <a:xfrm>
            <a:off x="0" y="6480855"/>
            <a:ext cx="75692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a:solidFill>
                  <a:srgbClr val="000000"/>
                </a:solidFill>
              </a:rPr>
              <a:t>Source: Guy Carpenter; Insurance Information Institute.</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8125" b="10837"/>
          <a:stretch/>
        </p:blipFill>
        <p:spPr>
          <a:xfrm>
            <a:off x="85725" y="1126899"/>
            <a:ext cx="8209189" cy="4434114"/>
          </a:xfrm>
          <a:prstGeom prst="rect">
            <a:avLst/>
          </a:prstGeom>
        </p:spPr>
      </p:pic>
    </p:spTree>
    <p:extLst>
      <p:ext uri="{BB962C8B-B14F-4D97-AF65-F5344CB8AC3E}">
        <p14:creationId xmlns:p14="http://schemas.microsoft.com/office/powerpoint/2010/main" val="32817329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88899" y="0"/>
            <a:ext cx="8588375" cy="1069975"/>
          </a:xfrm>
        </p:spPr>
        <p:txBody>
          <a:bodyPr/>
          <a:lstStyle/>
          <a:p>
            <a:r>
              <a:rPr lang="en-US" altLang="en-US" dirty="0">
                <a:latin typeface="Arial "/>
              </a:rPr>
              <a:t>Alternative Capital as a Percentage of Traditional Global Reinsurance Capital</a:t>
            </a:r>
          </a:p>
        </p:txBody>
      </p:sp>
      <p:sp>
        <p:nvSpPr>
          <p:cNvPr id="8195" name="Rectangle 4"/>
          <p:cNvSpPr>
            <a:spLocks noChangeArrowheads="1"/>
          </p:cNvSpPr>
          <p:nvPr/>
        </p:nvSpPr>
        <p:spPr bwMode="auto">
          <a:xfrm>
            <a:off x="0" y="6389688"/>
            <a:ext cx="7569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a:solidFill>
                  <a:srgbClr val="000000"/>
                </a:solidFill>
              </a:rPr>
              <a:t>2014 data is as of June 30, 2014.</a:t>
            </a:r>
          </a:p>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a:solidFill>
                  <a:srgbClr val="000000"/>
                </a:solidFill>
              </a:rPr>
              <a:t>Source: Aon Benfield Analytics; Insurance Information Institute.</a:t>
            </a:r>
          </a:p>
        </p:txBody>
      </p:sp>
      <p:graphicFrame>
        <p:nvGraphicFramePr>
          <p:cNvPr id="2" name="Object 3"/>
          <p:cNvGraphicFramePr>
            <a:graphicFrameLocks noChangeAspect="1"/>
          </p:cNvGraphicFramePr>
          <p:nvPr>
            <p:extLst/>
          </p:nvPr>
        </p:nvGraphicFramePr>
        <p:xfrm>
          <a:off x="377825" y="1257300"/>
          <a:ext cx="8194675" cy="4187825"/>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6"/>
          <p:cNvSpPr>
            <a:spLocks noChangeArrowheads="1"/>
          </p:cNvSpPr>
          <p:nvPr/>
        </p:nvSpPr>
        <p:spPr bwMode="blackWhite">
          <a:xfrm>
            <a:off x="457200" y="5664200"/>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pPr>
            <a:r>
              <a:rPr lang="en-US" altLang="en-US" b="1" dirty="0">
                <a:solidFill>
                  <a:srgbClr val="FFFFFF"/>
                </a:solidFill>
              </a:rPr>
              <a:t>Alternative Capital’s Share of Global Reinsurance Capital Has More Than Doubled Since 2010.</a:t>
            </a:r>
          </a:p>
        </p:txBody>
      </p:sp>
    </p:spTree>
    <p:extLst>
      <p:ext uri="{BB962C8B-B14F-4D97-AF65-F5344CB8AC3E}">
        <p14:creationId xmlns:p14="http://schemas.microsoft.com/office/powerpoint/2010/main" val="276898407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22" name="Rectangle 3"/>
          <p:cNvSpPr>
            <a:spLocks noChangeArrowheads="1"/>
          </p:cNvSpPr>
          <p:nvPr/>
        </p:nvSpPr>
        <p:spPr bwMode="auto">
          <a:xfrm>
            <a:off x="0" y="6556382"/>
            <a:ext cx="9144000" cy="301625"/>
          </a:xfrm>
          <a:prstGeom prst="rect">
            <a:avLst/>
          </a:prstGeom>
          <a:solidFill>
            <a:srgbClr val="225A7A"/>
          </a:solidFill>
          <a:ln w="9525">
            <a:noFill/>
            <a:miter lim="800000"/>
            <a:headEnd/>
            <a:tailEnd/>
          </a:ln>
        </p:spPr>
        <p:txBody>
          <a:bodyPr wrap="none" anchor="ctr"/>
          <a:lstStyle/>
          <a:p>
            <a:endParaRPr lang="en-US"/>
          </a:p>
        </p:txBody>
      </p:sp>
      <p:sp>
        <p:nvSpPr>
          <p:cNvPr id="133123" name="Rectangle 4"/>
          <p:cNvSpPr>
            <a:spLocks noChangeArrowheads="1"/>
          </p:cNvSpPr>
          <p:nvPr/>
        </p:nvSpPr>
        <p:spPr bwMode="auto">
          <a:xfrm>
            <a:off x="8601082" y="6656395"/>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2F20732-A4D4-4BEA-B6BE-959695E8D56F}" type="slidenum">
              <a:rPr lang="en-US" sz="900">
                <a:solidFill>
                  <a:schemeClr val="bg1"/>
                </a:solidFill>
              </a:rPr>
              <a:pPr algn="r" eaLnBrk="0" hangingPunct="0">
                <a:lnSpc>
                  <a:spcPct val="85000"/>
                </a:lnSpc>
                <a:spcBef>
                  <a:spcPct val="20000"/>
                </a:spcBef>
              </a:pPr>
              <a:t>89</a:t>
            </a:fld>
            <a:endParaRPr lang="en-US" sz="900">
              <a:solidFill>
                <a:schemeClr val="bg1"/>
              </a:solidFill>
            </a:endParaRPr>
          </a:p>
        </p:txBody>
      </p:sp>
      <p:pic>
        <p:nvPicPr>
          <p:cNvPr id="133124" name="Picture 5"/>
          <p:cNvPicPr>
            <a:picLocks noChangeAspect="1" noChangeArrowheads="1"/>
          </p:cNvPicPr>
          <p:nvPr/>
        </p:nvPicPr>
        <p:blipFill>
          <a:blip r:embed="rId3" cstate="print"/>
          <a:srcRect/>
          <a:stretch>
            <a:fillRect/>
          </a:stretch>
        </p:blipFill>
        <p:spPr bwMode="auto">
          <a:xfrm>
            <a:off x="3051181"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31" y="2125665"/>
            <a:ext cx="7981951"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297">
              <a:lnSpc>
                <a:spcPct val="95000"/>
              </a:lnSpc>
              <a:spcBef>
                <a:spcPct val="25000"/>
              </a:spcBef>
            </a:pPr>
            <a:r>
              <a:rPr lang="en-US" sz="4200" b="1" dirty="0">
                <a:solidFill>
                  <a:schemeClr val="bg1"/>
                </a:solidFill>
              </a:rPr>
              <a:t>INDUSTRY DISRUPTORS</a:t>
            </a:r>
          </a:p>
        </p:txBody>
      </p:sp>
      <p:sp>
        <p:nvSpPr>
          <p:cNvPr id="2152456" name="Rectangle 8"/>
          <p:cNvSpPr>
            <a:spLocks noChangeArrowheads="1"/>
          </p:cNvSpPr>
          <p:nvPr/>
        </p:nvSpPr>
        <p:spPr bwMode="auto">
          <a:xfrm>
            <a:off x="1301550" y="3629796"/>
            <a:ext cx="6784259" cy="2462213"/>
          </a:xfrm>
          <a:prstGeom prst="rect">
            <a:avLst/>
          </a:prstGeom>
          <a:noFill/>
          <a:ln w="9525" algn="ctr">
            <a:noFill/>
            <a:miter lim="800000"/>
            <a:headEnd/>
            <a:tailEnd/>
          </a:ln>
        </p:spPr>
        <p:txBody>
          <a:bodyPr wrap="square" lIns="45720" rIns="45720">
            <a:spAutoFit/>
          </a:bodyPr>
          <a:lstStyle/>
          <a:p>
            <a:pPr marL="292093" indent="-292093" algn="ctr" eaLnBrk="0" hangingPunct="0">
              <a:lnSpc>
                <a:spcPct val="90000"/>
              </a:lnSpc>
              <a:spcBef>
                <a:spcPct val="25000"/>
              </a:spcBef>
              <a:buClr>
                <a:schemeClr val="accent2"/>
              </a:buClr>
            </a:pPr>
            <a:r>
              <a:rPr lang="en-US" sz="4000" b="1" dirty="0">
                <a:solidFill>
                  <a:srgbClr val="225A7A"/>
                </a:solidFill>
              </a:rPr>
              <a:t>Technology, Society and the Economy Are All Changing at a Rapid Pace</a:t>
            </a:r>
          </a:p>
          <a:p>
            <a:pPr marL="292093" indent="-292093" algn="ctr" eaLnBrk="0" hangingPunct="0">
              <a:lnSpc>
                <a:spcPct val="90000"/>
              </a:lnSpc>
              <a:spcBef>
                <a:spcPct val="25000"/>
              </a:spcBef>
              <a:buClr>
                <a:schemeClr val="accent2"/>
              </a:buClr>
            </a:pPr>
            <a:r>
              <a:rPr lang="en-US" sz="4000" b="1" i="1" dirty="0">
                <a:solidFill>
                  <a:srgbClr val="FF0000"/>
                </a:solidFill>
              </a:rPr>
              <a:t>Thoughts on the Future</a:t>
            </a:r>
          </a:p>
        </p:txBody>
      </p:sp>
      <p:sp>
        <p:nvSpPr>
          <p:cNvPr id="7" name="Date Placeholder 6"/>
          <p:cNvSpPr>
            <a:spLocks noGrp="1"/>
          </p:cNvSpPr>
          <p:nvPr>
            <p:ph type="dt" sz="half"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89</a:t>
            </a:fld>
            <a:endParaRPr lang="en-US"/>
          </a:p>
        </p:txBody>
      </p:sp>
    </p:spTree>
    <p:extLst>
      <p:ext uri="{BB962C8B-B14F-4D97-AF65-F5344CB8AC3E}">
        <p14:creationId xmlns:p14="http://schemas.microsoft.com/office/powerpoint/2010/main" val="275622282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8" name="Rectangle 4"/>
          <p:cNvSpPr>
            <a:spLocks noChangeArrowheads="1"/>
          </p:cNvSpPr>
          <p:nvPr/>
        </p:nvSpPr>
        <p:spPr bwMode="auto">
          <a:xfrm>
            <a:off x="244272" y="6263007"/>
            <a:ext cx="8640966" cy="43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sz="1100" dirty="0">
              <a:solidFill>
                <a:srgbClr val="000000"/>
              </a:solidFill>
            </a:endParaRPr>
          </a:p>
          <a:p>
            <a:r>
              <a:rPr lang="en-US" sz="1100" dirty="0">
                <a:solidFill>
                  <a:srgbClr val="000000"/>
                </a:solidFill>
              </a:rPr>
              <a:t>Source:  A.M. Best; Barclays research for estimates.</a:t>
            </a:r>
          </a:p>
        </p:txBody>
      </p:sp>
      <p:sp>
        <p:nvSpPr>
          <p:cNvPr id="16408" name="Rectangle 7"/>
          <p:cNvSpPr>
            <a:spLocks noChangeArrowheads="1"/>
          </p:cNvSpPr>
          <p:nvPr/>
        </p:nvSpPr>
        <p:spPr bwMode="black">
          <a:xfrm>
            <a:off x="244272" y="1790860"/>
            <a:ext cx="1609146"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dirty="0">
                <a:solidFill>
                  <a:srgbClr val="225A7A"/>
                </a:solidFill>
              </a:rPr>
              <a:t>Reserve Change</a:t>
            </a:r>
          </a:p>
        </p:txBody>
      </p:sp>
      <p:sp>
        <p:nvSpPr>
          <p:cNvPr id="21" name="Rectangle 3"/>
          <p:cNvSpPr txBox="1">
            <a:spLocks noChangeArrowheads="1"/>
          </p:cNvSpPr>
          <p:nvPr/>
        </p:nvSpPr>
        <p:spPr bwMode="black">
          <a:xfrm>
            <a:off x="42356" y="-64758"/>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a:latin typeface="Arial" panose="020B0604020202020204" pitchFamily="34" charset="0"/>
              </a:rPr>
              <a:t>P/C Insurance Loss Reserve Development, 1992 – 2017E*</a:t>
            </a:r>
          </a:p>
        </p:txBody>
      </p:sp>
      <p:pic>
        <p:nvPicPr>
          <p:cNvPr id="2" name="Picture 1"/>
          <p:cNvPicPr>
            <a:picLocks noChangeAspect="1"/>
          </p:cNvPicPr>
          <p:nvPr/>
        </p:nvPicPr>
        <p:blipFill>
          <a:blip r:embed="rId4"/>
          <a:stretch>
            <a:fillRect/>
          </a:stretch>
        </p:blipFill>
        <p:spPr>
          <a:xfrm>
            <a:off x="42356" y="2498647"/>
            <a:ext cx="7991098" cy="3704785"/>
          </a:xfrm>
          <a:prstGeom prst="rect">
            <a:avLst/>
          </a:prstGeom>
        </p:spPr>
      </p:pic>
      <p:sp>
        <p:nvSpPr>
          <p:cNvPr id="8" name="AutoShape 6"/>
          <p:cNvSpPr>
            <a:spLocks noChangeArrowheads="1"/>
          </p:cNvSpPr>
          <p:nvPr/>
        </p:nvSpPr>
        <p:spPr bwMode="blackWhite">
          <a:xfrm>
            <a:off x="4017818" y="1120017"/>
            <a:ext cx="3805381" cy="1336855"/>
          </a:xfrm>
          <a:prstGeom prst="wedgeRectCallout">
            <a:avLst>
              <a:gd name="adj1" fmla="val 14539"/>
              <a:gd name="adj2" fmla="val 9721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cs typeface="+mn-cs"/>
              </a:rPr>
              <a:t>Reserve releases are expected to gradually taper off slowly, but will continue to benefit the bottom line and combined ratio through at least 2017</a:t>
            </a:r>
          </a:p>
        </p:txBody>
      </p:sp>
    </p:spTree>
    <p:custDataLst>
      <p:tags r:id="rId1"/>
    </p:custDataLst>
    <p:extLst>
      <p:ext uri="{BB962C8B-B14F-4D97-AF65-F5344CB8AC3E}">
        <p14:creationId xmlns:p14="http://schemas.microsoft.com/office/powerpoint/2010/main" val="16969413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dirty="0"/>
              <a:t>12/01/09 - 9pm</a:t>
            </a:r>
          </a:p>
        </p:txBody>
      </p:sp>
      <p:sp>
        <p:nvSpPr>
          <p:cNvPr id="82947" name="Rectangle 106"/>
          <p:cNvSpPr>
            <a:spLocks noGrp="1" noChangeArrowheads="1"/>
          </p:cNvSpPr>
          <p:nvPr>
            <p:ph type="ftr" sz="quarter" idx="11"/>
          </p:nvPr>
        </p:nvSpPr>
        <p:spPr/>
        <p:txBody>
          <a:bodyPr/>
          <a:lstStyle/>
          <a:p>
            <a:pPr>
              <a:defRPr/>
            </a:pPr>
            <a:r>
              <a:rPr lang="en-US" dirty="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90</a:t>
            </a:fld>
            <a:endParaRPr lang="en-US" dirty="0"/>
          </a:p>
        </p:txBody>
      </p:sp>
      <p:sp>
        <p:nvSpPr>
          <p:cNvPr id="82949" name="Rectangle 2"/>
          <p:cNvSpPr>
            <a:spLocks noGrp="1" noChangeArrowheads="1"/>
          </p:cNvSpPr>
          <p:nvPr>
            <p:ph type="title"/>
          </p:nvPr>
        </p:nvSpPr>
        <p:spPr>
          <a:xfrm>
            <a:off x="85728" y="81731"/>
            <a:ext cx="8156575" cy="860425"/>
          </a:xfrm>
        </p:spPr>
        <p:txBody>
          <a:bodyPr/>
          <a:lstStyle/>
          <a:p>
            <a:r>
              <a:rPr lang="en-US" sz="2700" dirty="0"/>
              <a:t>Media is Obsessed with Driverless Vehicles: Often Predicting the Demise of Auto Insurance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17" y="1219106"/>
            <a:ext cx="4560095" cy="5104773"/>
          </a:xfrm>
          <a:prstGeom prst="rect">
            <a:avLst/>
          </a:prstGeom>
        </p:spPr>
      </p:pic>
      <p:sp>
        <p:nvSpPr>
          <p:cNvPr id="7" name="AutoShape 14"/>
          <p:cNvSpPr>
            <a:spLocks noChangeArrowheads="1"/>
          </p:cNvSpPr>
          <p:nvPr/>
        </p:nvSpPr>
        <p:spPr bwMode="blackWhite">
          <a:xfrm>
            <a:off x="5469067" y="1219106"/>
            <a:ext cx="3132008" cy="1278593"/>
          </a:xfrm>
          <a:prstGeom prst="wedgeRectCallout">
            <a:avLst>
              <a:gd name="adj1" fmla="val -86566"/>
              <a:gd name="adj2" fmla="val 45071"/>
            </a:avLst>
          </a:prstGeom>
          <a:gradFill rotWithShape="1">
            <a:gsLst>
              <a:gs pos="0">
                <a:schemeClr val="accent1">
                  <a:alpha val="50000"/>
                </a:schemeClr>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latin typeface="Arial "/>
              </a:rPr>
              <a:t>By 2035, it is estimated that 25% of new vehicle sales could be fully autonomous models</a:t>
            </a:r>
          </a:p>
        </p:txBody>
      </p:sp>
      <p:sp>
        <p:nvSpPr>
          <p:cNvPr id="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Boston Consulting Group.</a:t>
            </a:r>
          </a:p>
        </p:txBody>
      </p:sp>
      <p:sp>
        <p:nvSpPr>
          <p:cNvPr id="9" name="Rectangle 3"/>
          <p:cNvSpPr txBox="1">
            <a:spLocks noChangeArrowheads="1"/>
          </p:cNvSpPr>
          <p:nvPr/>
        </p:nvSpPr>
        <p:spPr bwMode="auto">
          <a:xfrm>
            <a:off x="5241705" y="2681849"/>
            <a:ext cx="3807049" cy="3684719"/>
          </a:xfrm>
          <a:prstGeom prst="rect">
            <a:avLst/>
          </a:prstGeom>
          <a:noFill/>
          <a:ln w="57150" algn="ctr">
            <a:solidFill>
              <a:srgbClr val="C00000"/>
            </a:solidFill>
            <a:miter lim="800000"/>
            <a:headEnd/>
            <a:tailEnd/>
          </a:ln>
        </p:spPr>
        <p:txBody>
          <a:bodyPr vert="horz" wrap="square" lIns="45720" tIns="45720" rIns="45720" bIns="45720" numCol="1" anchor="t" anchorCtr="0" compatLnSpc="1">
            <a:prstTxWarp prst="textNoShape">
              <a:avLst/>
            </a:prstTxWarp>
          </a:bodyPr>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marL="0" indent="0" algn="ctr">
              <a:lnSpc>
                <a:spcPts val="2400"/>
              </a:lnSpc>
              <a:spcBef>
                <a:spcPct val="50000"/>
              </a:spcBef>
              <a:buNone/>
            </a:pPr>
            <a:r>
              <a:rPr lang="en-US" sz="2100" b="1" u="sng" kern="0" dirty="0"/>
              <a:t>Questions</a:t>
            </a:r>
          </a:p>
          <a:p>
            <a:pPr>
              <a:lnSpc>
                <a:spcPts val="2400"/>
              </a:lnSpc>
              <a:spcBef>
                <a:spcPct val="50000"/>
              </a:spcBef>
            </a:pPr>
            <a:r>
              <a:rPr lang="en-US" sz="2100" b="1" kern="0" dirty="0"/>
              <a:t>Are auto insurers monitoring these trends?</a:t>
            </a:r>
          </a:p>
          <a:p>
            <a:pPr>
              <a:lnSpc>
                <a:spcPts val="2400"/>
              </a:lnSpc>
              <a:spcBef>
                <a:spcPct val="50000"/>
              </a:spcBef>
            </a:pPr>
            <a:r>
              <a:rPr lang="en-US" sz="2100" b="1" kern="0" dirty="0"/>
              <a:t>How are they reacting?</a:t>
            </a:r>
          </a:p>
          <a:p>
            <a:pPr>
              <a:lnSpc>
                <a:spcPts val="2400"/>
              </a:lnSpc>
              <a:spcBef>
                <a:spcPct val="50000"/>
              </a:spcBef>
            </a:pPr>
            <a:r>
              <a:rPr lang="en-US" sz="2100" b="1" kern="0" dirty="0"/>
              <a:t>Will Google take over the industry? </a:t>
            </a:r>
          </a:p>
          <a:p>
            <a:pPr>
              <a:lnSpc>
                <a:spcPts val="2400"/>
              </a:lnSpc>
              <a:spcBef>
                <a:spcPct val="50000"/>
              </a:spcBef>
            </a:pPr>
            <a:r>
              <a:rPr lang="en-US" sz="2100" b="1" kern="0" dirty="0"/>
              <a:t>Will the number of auto insurers shrink?</a:t>
            </a:r>
          </a:p>
          <a:p>
            <a:pPr>
              <a:lnSpc>
                <a:spcPts val="2400"/>
              </a:lnSpc>
              <a:spcBef>
                <a:spcPct val="50000"/>
              </a:spcBef>
            </a:pPr>
            <a:r>
              <a:rPr lang="en-US" sz="2100" b="1" kern="0" dirty="0"/>
              <a:t>How will liability shift?</a:t>
            </a:r>
          </a:p>
        </p:txBody>
      </p:sp>
      <p:pic>
        <p:nvPicPr>
          <p:cNvPr id="10" name="Picture 9"/>
          <p:cNvPicPr>
            <a:picLocks noChangeAspect="1"/>
          </p:cNvPicPr>
          <p:nvPr/>
        </p:nvPicPr>
        <p:blipFill>
          <a:blip r:embed="rId4"/>
          <a:stretch>
            <a:fillRect/>
          </a:stretch>
        </p:blipFill>
        <p:spPr>
          <a:xfrm>
            <a:off x="144931" y="3136123"/>
            <a:ext cx="5101295" cy="2776162"/>
          </a:xfrm>
          <a:prstGeom prst="rect">
            <a:avLst/>
          </a:prstGeom>
          <a:ln>
            <a:solidFill>
              <a:schemeClr val="tx1"/>
            </a:solidFill>
          </a:ln>
          <a:scene3d>
            <a:camera prst="perspectiveContrastingRightFacing"/>
            <a:lightRig rig="threePt" dir="t"/>
          </a:scene3d>
        </p:spPr>
      </p:pic>
    </p:spTree>
    <p:extLst>
      <p:ext uri="{BB962C8B-B14F-4D97-AF65-F5344CB8AC3E}">
        <p14:creationId xmlns:p14="http://schemas.microsoft.com/office/powerpoint/2010/main" val="41048732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left)">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wipe(left)">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wipe(left)">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wipe(left)">
                                      <p:cBhvr>
                                        <p:cTn id="32" dur="500"/>
                                        <p:tgtEl>
                                          <p:spTgt spid="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Effect transition="in" filter="wipe(left)">
                                      <p:cBhvr>
                                        <p:cTn id="37" dur="500"/>
                                        <p:tgtEl>
                                          <p:spTgt spid="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autoUpdateAnimBg="0"/>
    </p:bldLst>
  </p:timing>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7725"/>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91</a:t>
            </a:fld>
            <a:endParaRPr lang="en-US" sz="900"/>
          </a:p>
        </p:txBody>
      </p:sp>
      <p:sp>
        <p:nvSpPr>
          <p:cNvPr id="65541" name="Rectangle 2"/>
          <p:cNvSpPr>
            <a:spLocks noGrp="1" noChangeArrowheads="1"/>
          </p:cNvSpPr>
          <p:nvPr>
            <p:ph type="title" idx="4294967295"/>
          </p:nvPr>
        </p:nvSpPr>
        <p:spPr>
          <a:xfrm>
            <a:off x="32985" y="129820"/>
            <a:ext cx="7950815" cy="860425"/>
          </a:xfrm>
        </p:spPr>
        <p:txBody>
          <a:bodyPr/>
          <a:lstStyle/>
          <a:p>
            <a:r>
              <a:rPr lang="en-US" dirty="0"/>
              <a:t>On-Demand/Sharing/Peer-to-Peer Economy Impacts Many Lines of Insurance</a:t>
            </a:r>
          </a:p>
        </p:txBody>
      </p:sp>
      <p:sp>
        <p:nvSpPr>
          <p:cNvPr id="1922051" name="Rectangle 3"/>
          <p:cNvSpPr>
            <a:spLocks noGrp="1" noChangeArrowheads="1"/>
          </p:cNvSpPr>
          <p:nvPr>
            <p:ph type="body" idx="4294967295"/>
          </p:nvPr>
        </p:nvSpPr>
        <p:spPr>
          <a:xfrm>
            <a:off x="160806" y="1103317"/>
            <a:ext cx="5088425" cy="4652963"/>
          </a:xfrm>
        </p:spPr>
        <p:txBody>
          <a:bodyPr/>
          <a:lstStyle/>
          <a:p>
            <a:pPr>
              <a:lnSpc>
                <a:spcPts val="2400"/>
              </a:lnSpc>
              <a:spcBef>
                <a:spcPct val="50000"/>
              </a:spcBef>
            </a:pPr>
            <a:r>
              <a:rPr lang="en-US" sz="2100" b="1" dirty="0"/>
              <a:t>The “On-Demand” Economy is or will impact many segments of the economy important to P/C insurers</a:t>
            </a:r>
          </a:p>
          <a:p>
            <a:pPr lvl="1">
              <a:lnSpc>
                <a:spcPts val="2400"/>
              </a:lnSpc>
            </a:pPr>
            <a:r>
              <a:rPr lang="en-US" sz="1900" b="1" dirty="0"/>
              <a:t>Auto (personal and commercial)</a:t>
            </a:r>
          </a:p>
          <a:p>
            <a:pPr lvl="1">
              <a:lnSpc>
                <a:spcPts val="2400"/>
              </a:lnSpc>
            </a:pPr>
            <a:r>
              <a:rPr lang="en-US" sz="1900" b="1" dirty="0"/>
              <a:t>Homeowners/Renters</a:t>
            </a:r>
          </a:p>
          <a:p>
            <a:pPr lvl="1">
              <a:lnSpc>
                <a:spcPts val="2400"/>
              </a:lnSpc>
            </a:pPr>
            <a:r>
              <a:rPr lang="en-US" sz="1900" b="1" dirty="0"/>
              <a:t>Many Liability Coverages</a:t>
            </a:r>
          </a:p>
          <a:p>
            <a:pPr lvl="1">
              <a:lnSpc>
                <a:spcPts val="2400"/>
              </a:lnSpc>
            </a:pPr>
            <a:r>
              <a:rPr lang="en-US" sz="1900" b="1" dirty="0"/>
              <a:t>Professional Liability</a:t>
            </a:r>
          </a:p>
          <a:p>
            <a:pPr lvl="1">
              <a:lnSpc>
                <a:spcPts val="2400"/>
              </a:lnSpc>
            </a:pPr>
            <a:r>
              <a:rPr lang="en-US" sz="2000" b="1" dirty="0"/>
              <a:t>Workers Comp</a:t>
            </a:r>
          </a:p>
          <a:p>
            <a:pPr>
              <a:lnSpc>
                <a:spcPts val="2400"/>
              </a:lnSpc>
              <a:spcBef>
                <a:spcPct val="50000"/>
              </a:spcBef>
            </a:pPr>
            <a:r>
              <a:rPr lang="en-US" sz="2100" b="1" dirty="0"/>
              <a:t>Many unanswered insurance questions</a:t>
            </a:r>
          </a:p>
          <a:p>
            <a:pPr>
              <a:lnSpc>
                <a:spcPts val="2400"/>
              </a:lnSpc>
              <a:spcBef>
                <a:spcPct val="50000"/>
              </a:spcBef>
            </a:pPr>
            <a:r>
              <a:rPr lang="en-US" sz="2100" b="1" dirty="0"/>
              <a:t>Insurance solutions are increasingly available to fill the many insurance gaps that arise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2849" y="1202163"/>
            <a:ext cx="2962275" cy="1543050"/>
          </a:xfrm>
          <a:prstGeom prst="rect">
            <a:avLst/>
          </a:prstGeom>
        </p:spPr>
      </p:pic>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1851" y="2745217"/>
            <a:ext cx="2593273" cy="1886201"/>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14156" y="3905642"/>
            <a:ext cx="2825892" cy="2825892"/>
          </a:xfrm>
          <a:prstGeom prst="rect">
            <a:avLst/>
          </a:prstGeom>
        </p:spPr>
      </p:pic>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22562" y="5990431"/>
            <a:ext cx="3048000" cy="723900"/>
          </a:xfrm>
          <a:prstGeom prst="rect">
            <a:avLst/>
          </a:prstGeom>
        </p:spPr>
      </p:pic>
    </p:spTree>
    <p:extLst>
      <p:ext uri="{BB962C8B-B14F-4D97-AF65-F5344CB8AC3E}">
        <p14:creationId xmlns:p14="http://schemas.microsoft.com/office/powerpoint/2010/main" val="87099094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22051">
                                            <p:txEl>
                                              <p:pRg st="4" end="4"/>
                                            </p:txEl>
                                          </p:spTgt>
                                        </p:tgtEl>
                                        <p:attrNameLst>
                                          <p:attrName>style.visibility</p:attrName>
                                        </p:attrNameLst>
                                      </p:cBhvr>
                                      <p:to>
                                        <p:strVal val="visible"/>
                                      </p:to>
                                    </p:set>
                                    <p:animEffect transition="in" filter="wipe(left)">
                                      <p:cBhvr>
                                        <p:cTn id="19" dur="500"/>
                                        <p:tgtEl>
                                          <p:spTgt spid="1922051">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922051">
                                            <p:txEl>
                                              <p:pRg st="5" end="5"/>
                                            </p:txEl>
                                          </p:spTgt>
                                        </p:tgtEl>
                                        <p:attrNameLst>
                                          <p:attrName>style.visibility</p:attrName>
                                        </p:attrNameLst>
                                      </p:cBhvr>
                                      <p:to>
                                        <p:strVal val="visible"/>
                                      </p:to>
                                    </p:set>
                                    <p:animEffect transition="in" filter="wipe(left)">
                                      <p:cBhvr>
                                        <p:cTn id="22" dur="500"/>
                                        <p:tgtEl>
                                          <p:spTgt spid="192205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6" end="6"/>
                                            </p:txEl>
                                          </p:spTgt>
                                        </p:tgtEl>
                                        <p:attrNameLst>
                                          <p:attrName>style.visibility</p:attrName>
                                        </p:attrNameLst>
                                      </p:cBhvr>
                                      <p:to>
                                        <p:strVal val="visible"/>
                                      </p:to>
                                    </p:set>
                                    <p:animEffect transition="in" filter="wipe(left)">
                                      <p:cBhvr>
                                        <p:cTn id="27" dur="500"/>
                                        <p:tgtEl>
                                          <p:spTgt spid="192205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7" end="7"/>
                                            </p:txEl>
                                          </p:spTgt>
                                        </p:tgtEl>
                                        <p:attrNameLst>
                                          <p:attrName>style.visibility</p:attrName>
                                        </p:attrNameLst>
                                      </p:cBhvr>
                                      <p:to>
                                        <p:strVal val="visible"/>
                                      </p:to>
                                    </p:set>
                                    <p:animEffect transition="in" filter="wipe(left)">
                                      <p:cBhvr>
                                        <p:cTn id="32" dur="500"/>
                                        <p:tgtEl>
                                          <p:spTgt spid="19220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9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463525" y="2281040"/>
            <a:ext cx="8291513" cy="1658938"/>
          </a:xfrm>
          <a:gradFill rotWithShape="1">
            <a:gsLst>
              <a:gs pos="0">
                <a:srgbClr val="FF6801"/>
              </a:gs>
              <a:gs pos="100000">
                <a:srgbClr val="DC5A01"/>
              </a:gs>
            </a:gsLst>
            <a:lin ang="5400000" scaled="1"/>
          </a:gradFill>
          <a:ln w="12700" cap="flat">
            <a:solidFill>
              <a:srgbClr val="FF6801"/>
            </a:solidFill>
            <a:miter lim="800000"/>
            <a:headEnd/>
            <a:tailEnd/>
          </a:ln>
        </p:spPr>
        <p:txBody>
          <a:bodyPr/>
          <a:lstStyle/>
          <a:p>
            <a:pPr algn="ctr" defTabSz="914400" eaLnBrk="1" hangingPunct="1">
              <a:lnSpc>
                <a:spcPct val="95000"/>
              </a:lnSpc>
              <a:spcBef>
                <a:spcPct val="25000"/>
              </a:spcBef>
            </a:pPr>
            <a:r>
              <a:rPr lang="en-US" altLang="en-US" sz="3800" dirty="0">
                <a:solidFill>
                  <a:schemeClr val="bg1"/>
                </a:solidFill>
                <a:latin typeface="Arial" panose="020B0604020202020204" pitchFamily="34" charset="0"/>
                <a:ea typeface="ＭＳ Ｐゴシック" panose="020B0600070205080204" pitchFamily="34" charset="-128"/>
              </a:rPr>
              <a:t>The Sharing Economy: An Update</a:t>
            </a:r>
          </a:p>
        </p:txBody>
      </p:sp>
      <p:sp>
        <p:nvSpPr>
          <p:cNvPr id="132099" name="Rectangle 3"/>
          <p:cNvSpPr>
            <a:spLocks noChangeArrowheads="1"/>
          </p:cNvSpPr>
          <p:nvPr/>
        </p:nvSpPr>
        <p:spPr bwMode="auto">
          <a:xfrm>
            <a:off x="0" y="6556379"/>
            <a:ext cx="9144000" cy="301625"/>
          </a:xfrm>
          <a:prstGeom prst="rect">
            <a:avLst/>
          </a:prstGeom>
          <a:solidFill>
            <a:srgbClr val="225A7A"/>
          </a:solidFill>
          <a:ln w="9525">
            <a:noFill/>
            <a:miter lim="800000"/>
            <a:headEnd/>
            <a:tailEnd/>
          </a:ln>
        </p:spPr>
        <p:txBody>
          <a:bodyPr wrap="none" anchor="ctr"/>
          <a:lstStyle/>
          <a:p>
            <a:pPr eaLnBrk="1" hangingPunct="1">
              <a:defRPr/>
            </a:pPr>
            <a:endParaRPr lang="en-US">
              <a:solidFill>
                <a:srgbClr val="000000"/>
              </a:solidFill>
            </a:endParaRPr>
          </a:p>
        </p:txBody>
      </p:sp>
      <p:pic>
        <p:nvPicPr>
          <p:cNvPr id="6042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1179" y="838200"/>
            <a:ext cx="3032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8598" name="Rectangle 6"/>
          <p:cNvSpPr>
            <a:spLocks noChangeArrowheads="1"/>
          </p:cNvSpPr>
          <p:nvPr/>
        </p:nvSpPr>
        <p:spPr bwMode="auto">
          <a:xfrm>
            <a:off x="566737" y="4198884"/>
            <a:ext cx="8001000" cy="20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ea typeface="ＭＳ Ｐゴシック" panose="020B0600070205080204" pitchFamily="34" charset="-128"/>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ea typeface="ＭＳ Ｐゴシック" panose="020B0600070205080204" pitchFamily="34" charset="-128"/>
              </a:defRPr>
            </a:lvl9pPr>
          </a:lstStyle>
          <a:p>
            <a:pPr algn="ctr">
              <a:spcBef>
                <a:spcPct val="25000"/>
              </a:spcBef>
              <a:buClr>
                <a:srgbClr val="FF6801"/>
              </a:buClr>
              <a:buFont typeface="Wingdings" panose="05000000000000000000" pitchFamily="2" charset="2"/>
              <a:buNone/>
            </a:pPr>
            <a:r>
              <a:rPr lang="en-US" altLang="en-US" sz="3600" b="1" dirty="0">
                <a:solidFill>
                  <a:srgbClr val="225A7A"/>
                </a:solidFill>
                <a:cs typeface="Arial" panose="020B0604020202020204" pitchFamily="34" charset="0"/>
              </a:rPr>
              <a:t>The On-Demand Economy Will Transform the American Workforce and the                       P/C Insurance Industry Too</a:t>
            </a:r>
          </a:p>
        </p:txBody>
      </p:sp>
      <p:sp>
        <p:nvSpPr>
          <p:cNvPr id="60422" name="Date Placehold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a:solidFill>
                  <a:srgbClr val="FFFFFF"/>
                </a:solidFill>
              </a:rPr>
              <a:t>12/01/09 - 9pm</a:t>
            </a:r>
          </a:p>
        </p:txBody>
      </p:sp>
      <p:sp>
        <p:nvSpPr>
          <p:cNvPr id="60423" name="TextBox 4"/>
          <p:cNvSpPr txBox="1">
            <a:spLocks noChangeArrowheads="1"/>
          </p:cNvSpPr>
          <p:nvPr/>
        </p:nvSpPr>
        <p:spPr bwMode="auto">
          <a:xfrm>
            <a:off x="8534400" y="6248404"/>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7BC33E02-CA9F-4C21-95D9-C6254489BA12}" type="slidenum">
              <a:rPr lang="en-US" altLang="en-US" sz="1200"/>
              <a:pPr algn="r"/>
              <a:t>92</a:t>
            </a:fld>
            <a:endParaRPr lang="en-US" altLang="en-US" sz="1800"/>
          </a:p>
        </p:txBody>
      </p:sp>
    </p:spTree>
    <p:extLst>
      <p:ext uri="{BB962C8B-B14F-4D97-AF65-F5344CB8AC3E}">
        <p14:creationId xmlns:p14="http://schemas.microsoft.com/office/powerpoint/2010/main" val="302405715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8598"/>
                                        </p:tgtEl>
                                        <p:attrNameLst>
                                          <p:attrName>style.visibility</p:attrName>
                                        </p:attrNameLst>
                                      </p:cBhvr>
                                      <p:to>
                                        <p:strVal val="visible"/>
                                      </p:to>
                                    </p:set>
                                    <p:animEffect transition="in" filter="barn(outVertical)">
                                      <p:cBhvr>
                                        <p:cTn id="10" dur="1000"/>
                                        <p:tgtEl>
                                          <p:spTgt spid="2158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2158598" grpId="0"/>
    </p:bldLst>
  </p:timing>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t>12/01/09 - 9pm</a:t>
            </a:r>
          </a:p>
        </p:txBody>
      </p:sp>
      <p:sp>
        <p:nvSpPr>
          <p:cNvPr id="3" name="Slide Number Placeholder 2"/>
          <p:cNvSpPr>
            <a:spLocks noGrp="1"/>
          </p:cNvSpPr>
          <p:nvPr>
            <p:ph type="sldNum" sz="quarter" idx="12"/>
          </p:nvPr>
        </p:nvSpPr>
        <p:spPr/>
        <p:txBody>
          <a:bodyPr/>
          <a:lstStyle/>
          <a:p>
            <a:pPr>
              <a:defRPr/>
            </a:pPr>
            <a:fld id="{79649112-2361-4913-9798-B6AEBB59A8D4}" type="slidenum">
              <a:rPr lang="en-US" smtClean="0"/>
              <a:pPr>
                <a:defRPr/>
              </a:pPr>
              <a:t>93</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39794"/>
            <a:ext cx="9144000" cy="5888736"/>
          </a:xfrm>
          <a:prstGeom prst="rect">
            <a:avLst/>
          </a:prstGeom>
        </p:spPr>
      </p:pic>
      <p:sp>
        <p:nvSpPr>
          <p:cNvPr id="5" name="Rectangle 2"/>
          <p:cNvSpPr txBox="1">
            <a:spLocks noChangeArrowheads="1"/>
          </p:cNvSpPr>
          <p:nvPr/>
        </p:nvSpPr>
        <p:spPr bwMode="black">
          <a:xfrm>
            <a:off x="120654" y="45888"/>
            <a:ext cx="795081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a:t>The Sharing Economy Has Grown—      And Attracted Political Scrutiny</a:t>
            </a:r>
          </a:p>
        </p:txBody>
      </p:sp>
    </p:spTree>
    <p:extLst>
      <p:ext uri="{BB962C8B-B14F-4D97-AF65-F5344CB8AC3E}">
        <p14:creationId xmlns:p14="http://schemas.microsoft.com/office/powerpoint/2010/main" val="80681039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13" y="1131806"/>
            <a:ext cx="7512611" cy="5677036"/>
          </a:xfrm>
          <a:prstGeom prst="rect">
            <a:avLst/>
          </a:prstGeom>
        </p:spPr>
      </p:pic>
      <p:sp>
        <p:nvSpPr>
          <p:cNvPr id="65538" name="Rectangle 105"/>
          <p:cNvSpPr txBox="1">
            <a:spLocks noGrp="1" noChangeArrowheads="1"/>
          </p:cNvSpPr>
          <p:nvPr/>
        </p:nvSpPr>
        <p:spPr bwMode="auto">
          <a:xfrm>
            <a:off x="85725" y="6961188"/>
            <a:ext cx="1352550" cy="117725"/>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94</a:t>
            </a:fld>
            <a:endParaRPr lang="en-US" sz="900"/>
          </a:p>
        </p:txBody>
      </p:sp>
      <p:sp>
        <p:nvSpPr>
          <p:cNvPr id="65541" name="Rectangle 2"/>
          <p:cNvSpPr>
            <a:spLocks noGrp="1" noChangeArrowheads="1"/>
          </p:cNvSpPr>
          <p:nvPr>
            <p:ph type="title" idx="4294967295"/>
          </p:nvPr>
        </p:nvSpPr>
        <p:spPr>
          <a:xfrm>
            <a:off x="120654" y="45888"/>
            <a:ext cx="7950815" cy="860425"/>
          </a:xfrm>
        </p:spPr>
        <p:txBody>
          <a:bodyPr/>
          <a:lstStyle/>
          <a:p>
            <a:r>
              <a:rPr lang="en-US" dirty="0"/>
              <a:t>Political Skepticism About the</a:t>
            </a:r>
            <a:br>
              <a:rPr lang="en-US" dirty="0"/>
            </a:br>
            <a:r>
              <a:rPr lang="en-US" dirty="0"/>
              <a:t>‘Gig’ Economy</a:t>
            </a:r>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6863" y="-46044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Rectangle 13"/>
          <p:cNvSpPr/>
          <p:nvPr/>
        </p:nvSpPr>
        <p:spPr>
          <a:xfrm>
            <a:off x="5867402" y="1404447"/>
            <a:ext cx="3048000" cy="4801314"/>
          </a:xfrm>
          <a:prstGeom prst="rect">
            <a:avLst/>
          </a:prstGeom>
        </p:spPr>
        <p:txBody>
          <a:bodyPr wrap="square">
            <a:spAutoFit/>
          </a:bodyPr>
          <a:lstStyle/>
          <a:p>
            <a:r>
              <a:rPr lang="en-US" i="1" dirty="0"/>
              <a:t>"Many Americans are making extra money renting out a spare room, designing a website ... even driving their own car. This on demand or so called 'gig' economy is creating exciting opportunities and unleashing innovation, </a:t>
            </a:r>
            <a:r>
              <a:rPr lang="en-US" b="1" i="1" dirty="0">
                <a:solidFill>
                  <a:srgbClr val="FF0000"/>
                </a:solidFill>
              </a:rPr>
              <a:t>but it's also raising hard questions about workplace protections </a:t>
            </a:r>
            <a:r>
              <a:rPr lang="en-US" i="1" dirty="0"/>
              <a:t>and what a good job will look like in the future." </a:t>
            </a:r>
          </a:p>
          <a:p>
            <a:r>
              <a:rPr lang="en-US" dirty="0"/>
              <a:t>	</a:t>
            </a:r>
          </a:p>
          <a:p>
            <a:r>
              <a:rPr lang="en-US" dirty="0"/>
              <a:t>--Hillary Clinton, </a:t>
            </a:r>
          </a:p>
          <a:p>
            <a:r>
              <a:rPr lang="en-US" dirty="0"/>
              <a:t>July 13, 2015</a:t>
            </a:r>
          </a:p>
        </p:txBody>
      </p:sp>
    </p:spTree>
    <p:extLst>
      <p:ext uri="{BB962C8B-B14F-4D97-AF65-F5344CB8AC3E}">
        <p14:creationId xmlns:p14="http://schemas.microsoft.com/office/powerpoint/2010/main" val="2132235815"/>
      </p:ext>
    </p:extLst>
  </p:cSld>
  <p:clrMapOvr>
    <a:masterClrMapping/>
  </p:clrMapOvr>
  <p:transition>
    <p:wipe dir="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solidFill>
                  <a:srgbClr val="000000"/>
                </a:solidFill>
              </a:rPr>
              <a:pPr>
                <a:defRPr/>
              </a:pPr>
              <a:t>95</a:t>
            </a:fld>
            <a:endParaRPr lang="en-US">
              <a:solidFill>
                <a:srgbClr val="000000"/>
              </a:solidFill>
            </a:endParaRPr>
          </a:p>
        </p:txBody>
      </p:sp>
      <p:sp>
        <p:nvSpPr>
          <p:cNvPr id="5124" name="Rectangle 3"/>
          <p:cNvSpPr>
            <a:spLocks noGrp="1" noChangeArrowheads="1"/>
          </p:cNvSpPr>
          <p:nvPr>
            <p:ph type="title"/>
          </p:nvPr>
        </p:nvSpPr>
        <p:spPr>
          <a:xfrm>
            <a:off x="4" y="90731"/>
            <a:ext cx="8010263" cy="860425"/>
          </a:xfrm>
        </p:spPr>
        <p:txBody>
          <a:bodyPr/>
          <a:lstStyle/>
          <a:p>
            <a:r>
              <a:rPr lang="en-US" sz="2200" dirty="0"/>
              <a:t>Americans Who Offer Services in the Sharing/Gig  Economy Are Statistically More Prone to Workplace Injury</a:t>
            </a:r>
          </a:p>
        </p:txBody>
      </p:sp>
      <p:sp>
        <p:nvSpPr>
          <p:cNvPr id="5126" name="TextBox 9"/>
          <p:cNvSpPr txBox="1">
            <a:spLocks noChangeArrowheads="1"/>
          </p:cNvSpPr>
          <p:nvPr/>
        </p:nvSpPr>
        <p:spPr bwMode="auto">
          <a:xfrm>
            <a:off x="127900" y="6384124"/>
            <a:ext cx="8589383" cy="461665"/>
          </a:xfrm>
          <a:prstGeom prst="rect">
            <a:avLst/>
          </a:prstGeom>
          <a:noFill/>
          <a:ln w="9525">
            <a:noFill/>
            <a:miter lim="800000"/>
            <a:headEnd/>
            <a:tailEnd/>
          </a:ln>
        </p:spPr>
        <p:txBody>
          <a:bodyPr wrap="square">
            <a:spAutoFit/>
          </a:bodyPr>
          <a:lstStyle/>
          <a:p>
            <a:r>
              <a:rPr lang="en-US" sz="1200" dirty="0">
                <a:solidFill>
                  <a:srgbClr val="000000"/>
                </a:solidFill>
              </a:rPr>
              <a:t>Sources: The SelfEmployed.com accessed at </a:t>
            </a:r>
            <a:r>
              <a:rPr lang="en-US" sz="1200" dirty="0">
                <a:solidFill>
                  <a:srgbClr val="000000"/>
                </a:solidFill>
                <a:hlinkClick r:id="rId3"/>
              </a:rPr>
              <a:t>https://www.theselfemployed.com/gig-economy/infographic-inside-the-new-economy/</a:t>
            </a:r>
            <a:r>
              <a:rPr lang="en-US" sz="1200" dirty="0">
                <a:solidFill>
                  <a:srgbClr val="000000"/>
                </a:solidFill>
              </a:rPr>
              <a:t> based on a poll by Time magazine, </a:t>
            </a:r>
            <a:r>
              <a:rPr lang="en-US" sz="1200" dirty="0" err="1">
                <a:solidFill>
                  <a:srgbClr val="000000"/>
                </a:solidFill>
              </a:rPr>
              <a:t>Bursten-Marsteller</a:t>
            </a:r>
            <a:r>
              <a:rPr lang="en-US" sz="1200" dirty="0">
                <a:solidFill>
                  <a:srgbClr val="000000"/>
                </a:solidFill>
              </a:rPr>
              <a:t> and The Aspen Institute; Insurance Information Institute.</a:t>
            </a:r>
          </a:p>
        </p:txBody>
      </p:sp>
      <p:sp>
        <p:nvSpPr>
          <p:cNvPr id="11" name="Rectangle 6"/>
          <p:cNvSpPr>
            <a:spLocks noChangeArrowheads="1"/>
          </p:cNvSpPr>
          <p:nvPr/>
        </p:nvSpPr>
        <p:spPr bwMode="blackWhite">
          <a:xfrm>
            <a:off x="921674" y="5814507"/>
            <a:ext cx="7088593" cy="56961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Young, urban minority males are the most likely to offer their services in the sharing economy.</a:t>
            </a:r>
          </a:p>
        </p:txBody>
      </p:sp>
      <p:sp>
        <p:nvSpPr>
          <p:cNvPr id="5" name="Rectangle 4"/>
          <p:cNvSpPr/>
          <p:nvPr/>
        </p:nvSpPr>
        <p:spPr>
          <a:xfrm>
            <a:off x="4956633" y="3243548"/>
            <a:ext cx="1728651" cy="1596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a:stretch>
            <a:fillRect/>
          </a:stretch>
        </p:blipFill>
        <p:spPr>
          <a:xfrm>
            <a:off x="921674" y="1062689"/>
            <a:ext cx="7052309" cy="4650436"/>
          </a:xfrm>
          <a:prstGeom prst="rect">
            <a:avLst/>
          </a:prstGeom>
        </p:spPr>
      </p:pic>
    </p:spTree>
    <p:extLst>
      <p:ext uri="{BB962C8B-B14F-4D97-AF65-F5344CB8AC3E}">
        <p14:creationId xmlns:p14="http://schemas.microsoft.com/office/powerpoint/2010/main" val="31156575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260350" y="90492"/>
            <a:ext cx="7550150" cy="860425"/>
          </a:xfrm>
        </p:spPr>
        <p:txBody>
          <a:bodyPr/>
          <a:lstStyle/>
          <a:p>
            <a:r>
              <a:rPr lang="en-US" dirty="0">
                <a:latin typeface="Arial" pitchFamily="34" charset="0"/>
              </a:rPr>
              <a:t>Data Breaches 2005-2015, by Number of Breaches and Records Exposed</a:t>
            </a:r>
          </a:p>
        </p:txBody>
      </p:sp>
      <p:sp>
        <p:nvSpPr>
          <p:cNvPr id="1028" name="Rectangle 3"/>
          <p:cNvSpPr>
            <a:spLocks noChangeArrowheads="1"/>
          </p:cNvSpPr>
          <p:nvPr/>
        </p:nvSpPr>
        <p:spPr bwMode="black">
          <a:xfrm>
            <a:off x="347663" y="1139829"/>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cs typeface="Arial" pitchFamily="34" charset="0"/>
              </a:rPr>
              <a:t># Data Breaches/Millions of Records Exposed</a:t>
            </a:r>
          </a:p>
        </p:txBody>
      </p:sp>
      <p:sp>
        <p:nvSpPr>
          <p:cNvPr id="1029" name="Rectangle 4"/>
          <p:cNvSpPr>
            <a:spLocks noChangeArrowheads="1"/>
          </p:cNvSpPr>
          <p:nvPr/>
        </p:nvSpPr>
        <p:spPr bwMode="auto">
          <a:xfrm>
            <a:off x="3" y="6414802"/>
            <a:ext cx="9144001" cy="443198"/>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rgbClr val="FF6801"/>
              </a:buClr>
              <a:tabLst>
                <a:tab pos="112713" algn="r"/>
              </a:tabLst>
            </a:pPr>
            <a:r>
              <a:rPr lang="en-US" sz="1100" dirty="0">
                <a:solidFill>
                  <a:srgbClr val="000000"/>
                </a:solidFill>
                <a:cs typeface="Arial" pitchFamily="34" charset="0"/>
              </a:rPr>
              <a:t>*Figures as of June 30, 2015, from the Identity Theft Resource Center,</a:t>
            </a:r>
          </a:p>
          <a:p>
            <a:pPr marL="133350" indent="-133350" eaLnBrk="0" hangingPunct="0">
              <a:lnSpc>
                <a:spcPct val="90000"/>
              </a:lnSpc>
              <a:buClr>
                <a:srgbClr val="FF6801"/>
              </a:buClr>
              <a:tabLst>
                <a:tab pos="112713" algn="r"/>
              </a:tabLst>
            </a:pPr>
            <a:r>
              <a:rPr lang="en-US" sz="1100" dirty="0">
                <a:solidFill>
                  <a:srgbClr val="000000"/>
                </a:solidFill>
                <a:cs typeface="Arial" pitchFamily="34" charset="0"/>
              </a:rPr>
              <a:t>http://www.idtheftcenter.org/images/breach/ITRCBreachReport2015.pdf</a:t>
            </a:r>
          </a:p>
        </p:txBody>
      </p:sp>
      <p:graphicFrame>
        <p:nvGraphicFramePr>
          <p:cNvPr id="1026" name="Object 2"/>
          <p:cNvGraphicFramePr>
            <a:graphicFrameLocks/>
          </p:cNvGraphicFramePr>
          <p:nvPr>
            <p:extLst/>
          </p:nvPr>
        </p:nvGraphicFramePr>
        <p:xfrm>
          <a:off x="273049" y="1376220"/>
          <a:ext cx="8597900" cy="4203700"/>
        </p:xfrm>
        <a:graphic>
          <a:graphicData uri="http://schemas.openxmlformats.org/presentationml/2006/ole">
            <mc:AlternateContent xmlns:mc="http://schemas.openxmlformats.org/markup-compatibility/2006">
              <mc:Choice xmlns:v="urn:schemas-microsoft-com:vml" Requires="v">
                <p:oleObj spid="_x0000_s28383627" name="Chart" r:id="rId4" imgW="8581836" imgH="4124360" progId="MSGraph.Chart.8">
                  <p:embed followColorScheme="full"/>
                </p:oleObj>
              </mc:Choice>
              <mc:Fallback>
                <p:oleObj name="Chart" r:id="rId4" imgW="8581836" imgH="4124360" progId="MSGraph.Chart.8">
                  <p:embed followColorScheme="full"/>
                  <p:pic>
                    <p:nvPicPr>
                      <p:cNvPr id="0" name=""/>
                      <p:cNvPicPr>
                        <a:picLocks noChangeArrowheads="1"/>
                      </p:cNvPicPr>
                      <p:nvPr/>
                    </p:nvPicPr>
                    <p:blipFill>
                      <a:blip r:embed="rId5"/>
                      <a:srcRect/>
                      <a:stretch>
                        <a:fillRect/>
                      </a:stretch>
                    </p:blipFill>
                    <p:spPr bwMode="auto">
                      <a:xfrm>
                        <a:off x="273049" y="1376220"/>
                        <a:ext cx="8597900" cy="420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414338" y="5537200"/>
            <a:ext cx="7967662" cy="76311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cs typeface="Arial" pitchFamily="34" charset="0"/>
              </a:rPr>
              <a:t>The total number of data breaches (+27.5%) hit a record high of 783 in 2014, exposing 85.6 million records. Through June 30, this year has seen 117.6 million records exposed in 400 breaches.*</a:t>
            </a:r>
          </a:p>
        </p:txBody>
      </p:sp>
      <p:sp>
        <p:nvSpPr>
          <p:cNvPr id="1031" name="Rectangle 3"/>
          <p:cNvSpPr>
            <a:spLocks noChangeArrowheads="1"/>
          </p:cNvSpPr>
          <p:nvPr/>
        </p:nvSpPr>
        <p:spPr bwMode="black">
          <a:xfrm>
            <a:off x="8031167" y="1333500"/>
            <a:ext cx="7699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cs typeface="Arial" pitchFamily="34" charset="0"/>
              </a:rPr>
              <a:t>Millions</a:t>
            </a:r>
          </a:p>
        </p:txBody>
      </p:sp>
      <p:pic>
        <p:nvPicPr>
          <p:cNvPr id="8" name="Picture 4" descr="https://encrypted-tbn0.gstatic.com/images?q=tbn:ANd9GcSh6ORZLNYgoUo4jcSKlBVamg_OKlcLZwHcqkIqZ8NpxyY1NNE7T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45891" y="1123160"/>
            <a:ext cx="1049338"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rotWithShape="1">
          <a:blip r:embed="rId7">
            <a:extLst>
              <a:ext uri="{28A0092B-C50C-407E-A947-70E740481C1C}">
                <a14:useLocalDpi xmlns:a14="http://schemas.microsoft.com/office/drawing/2010/main" val="0"/>
              </a:ext>
            </a:extLst>
          </a:blip>
          <a:srcRect l="-1" t="36631" r="-9371" b="38519"/>
          <a:stretch/>
        </p:blipFill>
        <p:spPr>
          <a:xfrm>
            <a:off x="5740859" y="1234180"/>
            <a:ext cx="1036052" cy="257453"/>
          </a:xfrm>
          <a:prstGeom prst="rect">
            <a:avLst/>
          </a:prstGeom>
        </p:spPr>
      </p:pic>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53111" y="1133884"/>
            <a:ext cx="1101852" cy="299917"/>
          </a:xfrm>
          <a:prstGeom prst="rect">
            <a:avLst/>
          </a:prstGeom>
        </p:spPr>
      </p:pic>
      <p:pic>
        <p:nvPicPr>
          <p:cNvPr id="11" name="Picture 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773517" y="1515766"/>
            <a:ext cx="1801812"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078871" y="2097885"/>
            <a:ext cx="661988"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4" descr="Image result for office of personnel management logo"/>
          <p:cNvSpPr>
            <a:spLocks noChangeAspect="1" noChangeArrowheads="1"/>
          </p:cNvSpPr>
          <p:nvPr/>
        </p:nvSpPr>
        <p:spPr bwMode="auto">
          <a:xfrm>
            <a:off x="-31749" y="-136525"/>
            <a:ext cx="1209675" cy="1209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Image result for office of personnel management logo"/>
          <p:cNvSpPr>
            <a:spLocks noChangeAspect="1" noChangeArrowheads="1"/>
          </p:cNvSpPr>
          <p:nvPr/>
        </p:nvSpPr>
        <p:spPr bwMode="auto">
          <a:xfrm>
            <a:off x="120654" y="15879"/>
            <a:ext cx="1209675" cy="1209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24043" y="1682307"/>
            <a:ext cx="868680" cy="868680"/>
          </a:xfrm>
          <a:prstGeom prst="rect">
            <a:avLst/>
          </a:prstGeom>
        </p:spPr>
      </p:pic>
      <p:pic>
        <p:nvPicPr>
          <p:cNvPr id="7" name="Picture 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871429" y="1549404"/>
            <a:ext cx="960120" cy="484061"/>
          </a:xfrm>
          <a:prstGeom prst="rect">
            <a:avLst/>
          </a:prstGeom>
        </p:spPr>
      </p:pic>
      <p:pic>
        <p:nvPicPr>
          <p:cNvPr id="10" name="Picture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937550" y="1755541"/>
            <a:ext cx="968228" cy="659605"/>
          </a:xfrm>
          <a:prstGeom prst="rect">
            <a:avLst/>
          </a:prstGeom>
        </p:spPr>
      </p:pic>
      <p:pic>
        <p:nvPicPr>
          <p:cNvPr id="13" name="Picture 1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16703" y="2633460"/>
            <a:ext cx="1069316" cy="697729"/>
          </a:xfrm>
          <a:prstGeom prst="rect">
            <a:avLst/>
          </a:prstGeom>
        </p:spPr>
      </p:pic>
    </p:spTree>
    <p:extLst>
      <p:ext uri="{BB962C8B-B14F-4D97-AF65-F5344CB8AC3E}">
        <p14:creationId xmlns:p14="http://schemas.microsoft.com/office/powerpoint/2010/main" val="15159975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Lst>
  </p:timing>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solidFill>
                <a:srgbClr val="000000"/>
              </a:solidFill>
            </a:endParaRPr>
          </a:p>
        </p:txBody>
      </p:sp>
      <p:sp>
        <p:nvSpPr>
          <p:cNvPr id="3075"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724C05A-B520-4207-A9FF-F8D8AFCFB1C7}" type="slidenum">
              <a:rPr lang="en-US" sz="900">
                <a:solidFill>
                  <a:srgbClr val="FFFFFF"/>
                </a:solidFill>
              </a:rPr>
              <a:pPr algn="r" eaLnBrk="0" hangingPunct="0">
                <a:lnSpc>
                  <a:spcPct val="85000"/>
                </a:lnSpc>
                <a:spcBef>
                  <a:spcPct val="20000"/>
                </a:spcBef>
              </a:pPr>
              <a:t>97</a:t>
            </a:fld>
            <a:endParaRPr lang="en-US" sz="900">
              <a:solidFill>
                <a:srgbClr val="FFFFFF"/>
              </a:solidFill>
            </a:endParaRPr>
          </a:p>
        </p:txBody>
      </p:sp>
      <p:pic>
        <p:nvPicPr>
          <p:cNvPr id="3076"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7" name="Rectangle 6"/>
          <p:cNvSpPr>
            <a:spLocks noChangeArrowheads="1"/>
          </p:cNvSpPr>
          <p:nvPr/>
        </p:nvSpPr>
        <p:spPr bwMode="auto">
          <a:xfrm>
            <a:off x="1" y="4224191"/>
            <a:ext cx="9048750" cy="2225225"/>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a:solidFill>
                  <a:srgbClr val="225A7A"/>
                </a:solidFill>
                <a:latin typeface="Arial "/>
              </a:rPr>
              <a:t>The Road to Fully Autonomous Vehicles:  Long, Dark and Full of Potholes</a:t>
            </a:r>
          </a:p>
          <a:p>
            <a:pPr marL="292100" indent="-292100" algn="ctr" eaLnBrk="0" hangingPunct="0">
              <a:lnSpc>
                <a:spcPct val="90000"/>
              </a:lnSpc>
              <a:spcBef>
                <a:spcPct val="25000"/>
              </a:spcBef>
              <a:buClr>
                <a:schemeClr val="accent2"/>
              </a:buClr>
              <a:buFont typeface="Wingdings" pitchFamily="2" charset="2"/>
              <a:buNone/>
            </a:pPr>
            <a:r>
              <a:rPr lang="en-US" sz="3600" b="1" i="1" dirty="0">
                <a:solidFill>
                  <a:srgbClr val="C00000"/>
                </a:solidFill>
                <a:latin typeface="Arial "/>
              </a:rPr>
              <a:t>Tales of the Death of Auto Insurance Are Greatly Exaggerated</a:t>
            </a:r>
            <a:endParaRPr lang="en-US" sz="3200" b="1" i="1" dirty="0">
              <a:solidFill>
                <a:srgbClr val="C00000"/>
              </a:solidFill>
              <a:latin typeface="Arial "/>
            </a:endParaRPr>
          </a:p>
        </p:txBody>
      </p:sp>
      <p:sp>
        <p:nvSpPr>
          <p:cNvPr id="8" name="Rectangle 10"/>
          <p:cNvSpPr>
            <a:spLocks noChangeArrowheads="1"/>
          </p:cNvSpPr>
          <p:nvPr/>
        </p:nvSpPr>
        <p:spPr bwMode="blackWhite">
          <a:xfrm>
            <a:off x="377825" y="2724150"/>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3200" b="1" dirty="0">
                <a:solidFill>
                  <a:srgbClr val="FFFFFF"/>
                </a:solidFill>
                <a:latin typeface="Arial" pitchFamily="34" charset="0"/>
                <a:cs typeface="Arial" pitchFamily="34" charset="0"/>
              </a:rPr>
              <a:t>AUTO TECHNOLOGY &amp; </a:t>
            </a:r>
          </a:p>
          <a:p>
            <a:pPr algn="ctr">
              <a:lnSpc>
                <a:spcPct val="85000"/>
              </a:lnSpc>
              <a:spcBef>
                <a:spcPct val="25000"/>
              </a:spcBef>
              <a:defRPr/>
            </a:pPr>
            <a:r>
              <a:rPr lang="en-US" sz="3200" b="1" dirty="0">
                <a:solidFill>
                  <a:srgbClr val="FFFFFF"/>
                </a:solidFill>
                <a:latin typeface="Arial" pitchFamily="34" charset="0"/>
                <a:cs typeface="Arial" pitchFamily="34" charset="0"/>
              </a:rPr>
              <a:t>THE FUTURE OF AUTO INSURANCE</a:t>
            </a:r>
          </a:p>
        </p:txBody>
      </p:sp>
    </p:spTree>
    <p:extLst>
      <p:ext uri="{BB962C8B-B14F-4D97-AF65-F5344CB8AC3E}">
        <p14:creationId xmlns:p14="http://schemas.microsoft.com/office/powerpoint/2010/main" val="389110296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30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dirty="0"/>
              <a:t>12/01/09 - 9pm</a:t>
            </a:r>
          </a:p>
        </p:txBody>
      </p:sp>
      <p:sp>
        <p:nvSpPr>
          <p:cNvPr id="82947" name="Rectangle 106"/>
          <p:cNvSpPr>
            <a:spLocks noGrp="1" noChangeArrowheads="1"/>
          </p:cNvSpPr>
          <p:nvPr>
            <p:ph type="ftr" sz="quarter" idx="11"/>
          </p:nvPr>
        </p:nvSpPr>
        <p:spPr/>
        <p:txBody>
          <a:bodyPr/>
          <a:lstStyle/>
          <a:p>
            <a:pPr>
              <a:defRPr/>
            </a:pPr>
            <a:r>
              <a:rPr lang="en-US" dirty="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98</a:t>
            </a:fld>
            <a:endParaRPr lang="en-US" dirty="0"/>
          </a:p>
        </p:txBody>
      </p:sp>
      <p:sp>
        <p:nvSpPr>
          <p:cNvPr id="82949" name="Rectangle 2"/>
          <p:cNvSpPr>
            <a:spLocks noGrp="1" noChangeArrowheads="1"/>
          </p:cNvSpPr>
          <p:nvPr>
            <p:ph type="title"/>
          </p:nvPr>
        </p:nvSpPr>
        <p:spPr>
          <a:xfrm>
            <a:off x="85724" y="81727"/>
            <a:ext cx="8156575" cy="860425"/>
          </a:xfrm>
        </p:spPr>
        <p:txBody>
          <a:bodyPr/>
          <a:lstStyle/>
          <a:p>
            <a:r>
              <a:rPr lang="en-US" sz="2700" dirty="0"/>
              <a:t>Media is Obsessed with Driverless Vehicles: Often Predicting the Demise of Auto Insurance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13" y="1219102"/>
            <a:ext cx="4560095" cy="5104773"/>
          </a:xfrm>
          <a:prstGeom prst="rect">
            <a:avLst/>
          </a:prstGeom>
        </p:spPr>
      </p:pic>
      <p:sp>
        <p:nvSpPr>
          <p:cNvPr id="7" name="AutoShape 14"/>
          <p:cNvSpPr>
            <a:spLocks noChangeArrowheads="1"/>
          </p:cNvSpPr>
          <p:nvPr/>
        </p:nvSpPr>
        <p:spPr bwMode="blackWhite">
          <a:xfrm>
            <a:off x="5469067" y="1219102"/>
            <a:ext cx="3132008" cy="1278593"/>
          </a:xfrm>
          <a:prstGeom prst="wedgeRectCallout">
            <a:avLst>
              <a:gd name="adj1" fmla="val -86566"/>
              <a:gd name="adj2" fmla="val 45071"/>
            </a:avLst>
          </a:prstGeom>
          <a:gradFill rotWithShape="1">
            <a:gsLst>
              <a:gs pos="0">
                <a:schemeClr val="accent1">
                  <a:alpha val="50000"/>
                </a:schemeClr>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latin typeface="Arial "/>
              </a:rPr>
              <a:t>By 2035, it is estimated that 25% of new vehicle sales could be fully autonomous models</a:t>
            </a:r>
          </a:p>
        </p:txBody>
      </p:sp>
      <p:sp>
        <p:nvSpPr>
          <p:cNvPr id="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Boston Consulting Group.</a:t>
            </a:r>
          </a:p>
        </p:txBody>
      </p:sp>
      <p:sp>
        <p:nvSpPr>
          <p:cNvPr id="9" name="Rectangle 3"/>
          <p:cNvSpPr txBox="1">
            <a:spLocks noChangeArrowheads="1"/>
          </p:cNvSpPr>
          <p:nvPr/>
        </p:nvSpPr>
        <p:spPr bwMode="auto">
          <a:xfrm>
            <a:off x="5241701" y="2681845"/>
            <a:ext cx="3807049" cy="3684719"/>
          </a:xfrm>
          <a:prstGeom prst="rect">
            <a:avLst/>
          </a:prstGeom>
          <a:noFill/>
          <a:ln w="57150" algn="ctr">
            <a:solidFill>
              <a:srgbClr val="C00000"/>
            </a:solidFill>
            <a:miter lim="800000"/>
            <a:headEnd/>
            <a:tailEnd/>
          </a:ln>
        </p:spPr>
        <p:txBody>
          <a:bodyPr vert="horz" wrap="square" lIns="45720" tIns="45720" rIns="45720" bIns="45720" numCol="1" anchor="t" anchorCtr="0" compatLnSpc="1">
            <a:prstTxWarp prst="textNoShape">
              <a:avLst/>
            </a:prstTxWarp>
          </a:bodyPr>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marL="0" indent="0" algn="ctr">
              <a:lnSpc>
                <a:spcPts val="2400"/>
              </a:lnSpc>
              <a:spcBef>
                <a:spcPct val="50000"/>
              </a:spcBef>
              <a:buNone/>
            </a:pPr>
            <a:r>
              <a:rPr lang="en-US" sz="2100" b="1" u="sng" kern="0" dirty="0"/>
              <a:t>Questions</a:t>
            </a:r>
          </a:p>
          <a:p>
            <a:pPr>
              <a:lnSpc>
                <a:spcPts val="2400"/>
              </a:lnSpc>
              <a:spcBef>
                <a:spcPct val="50000"/>
              </a:spcBef>
            </a:pPr>
            <a:r>
              <a:rPr lang="en-US" sz="2100" b="1" kern="0" dirty="0"/>
              <a:t>Are auto insurers monitoring these trends?</a:t>
            </a:r>
          </a:p>
          <a:p>
            <a:pPr>
              <a:lnSpc>
                <a:spcPts val="2400"/>
              </a:lnSpc>
              <a:spcBef>
                <a:spcPct val="50000"/>
              </a:spcBef>
            </a:pPr>
            <a:r>
              <a:rPr lang="en-US" sz="2100" b="1" kern="0" dirty="0"/>
              <a:t>How are they reacting?</a:t>
            </a:r>
          </a:p>
          <a:p>
            <a:pPr>
              <a:lnSpc>
                <a:spcPts val="2400"/>
              </a:lnSpc>
              <a:spcBef>
                <a:spcPct val="50000"/>
              </a:spcBef>
            </a:pPr>
            <a:r>
              <a:rPr lang="en-US" sz="2100" b="1" kern="0" dirty="0"/>
              <a:t>Will Google take over the industry? </a:t>
            </a:r>
          </a:p>
          <a:p>
            <a:pPr>
              <a:lnSpc>
                <a:spcPts val="2400"/>
              </a:lnSpc>
              <a:spcBef>
                <a:spcPct val="50000"/>
              </a:spcBef>
            </a:pPr>
            <a:r>
              <a:rPr lang="en-US" sz="2100" b="1" kern="0" dirty="0"/>
              <a:t>Will the number of auto insurers shrink?</a:t>
            </a:r>
          </a:p>
          <a:p>
            <a:pPr>
              <a:lnSpc>
                <a:spcPts val="2400"/>
              </a:lnSpc>
              <a:spcBef>
                <a:spcPct val="50000"/>
              </a:spcBef>
            </a:pPr>
            <a:r>
              <a:rPr lang="en-US" sz="2100" b="1" kern="0" dirty="0"/>
              <a:t>How will liability shift?</a:t>
            </a:r>
          </a:p>
        </p:txBody>
      </p:sp>
      <p:pic>
        <p:nvPicPr>
          <p:cNvPr id="10" name="Picture 9"/>
          <p:cNvPicPr>
            <a:picLocks noChangeAspect="1"/>
          </p:cNvPicPr>
          <p:nvPr/>
        </p:nvPicPr>
        <p:blipFill>
          <a:blip r:embed="rId4"/>
          <a:stretch>
            <a:fillRect/>
          </a:stretch>
        </p:blipFill>
        <p:spPr>
          <a:xfrm>
            <a:off x="144927" y="3136123"/>
            <a:ext cx="5101295" cy="2776162"/>
          </a:xfrm>
          <a:prstGeom prst="rect">
            <a:avLst/>
          </a:prstGeom>
          <a:ln>
            <a:solidFill>
              <a:schemeClr val="tx1"/>
            </a:solidFill>
          </a:ln>
          <a:scene3d>
            <a:camera prst="perspectiveContrastingRightFacing"/>
            <a:lightRig rig="threePt" dir="t"/>
          </a:scene3d>
        </p:spPr>
      </p:pic>
    </p:spTree>
    <p:extLst>
      <p:ext uri="{BB962C8B-B14F-4D97-AF65-F5344CB8AC3E}">
        <p14:creationId xmlns:p14="http://schemas.microsoft.com/office/powerpoint/2010/main" val="317456222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left)">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wipe(left)">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wipe(left)">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wipe(left)">
                                      <p:cBhvr>
                                        <p:cTn id="32" dur="500"/>
                                        <p:tgtEl>
                                          <p:spTgt spid="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Effect transition="in" filter="wipe(left)">
                                      <p:cBhvr>
                                        <p:cTn id="37" dur="500"/>
                                        <p:tgtEl>
                                          <p:spTgt spid="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autoUpdateAnimBg="0"/>
    </p:bldLst>
  </p:timing>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dirty="0"/>
              <a:t>12/01/09 - 9pm</a:t>
            </a:r>
          </a:p>
        </p:txBody>
      </p:sp>
      <p:sp>
        <p:nvSpPr>
          <p:cNvPr id="82947" name="Rectangle 106"/>
          <p:cNvSpPr>
            <a:spLocks noGrp="1" noChangeArrowheads="1"/>
          </p:cNvSpPr>
          <p:nvPr>
            <p:ph type="ftr" sz="quarter" idx="11"/>
          </p:nvPr>
        </p:nvSpPr>
        <p:spPr/>
        <p:txBody>
          <a:bodyPr/>
          <a:lstStyle/>
          <a:p>
            <a:pPr>
              <a:defRPr/>
            </a:pPr>
            <a:r>
              <a:rPr lang="en-US" dirty="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99</a:t>
            </a:fld>
            <a:endParaRPr lang="en-US" dirty="0"/>
          </a:p>
        </p:txBody>
      </p:sp>
      <p:sp>
        <p:nvSpPr>
          <p:cNvPr id="82949" name="Rectangle 2"/>
          <p:cNvSpPr>
            <a:spLocks noGrp="1" noChangeArrowheads="1"/>
          </p:cNvSpPr>
          <p:nvPr>
            <p:ph type="title"/>
          </p:nvPr>
        </p:nvSpPr>
        <p:spPr>
          <a:xfrm>
            <a:off x="85724" y="81727"/>
            <a:ext cx="8156575" cy="860425"/>
          </a:xfrm>
        </p:spPr>
        <p:txBody>
          <a:bodyPr/>
          <a:lstStyle/>
          <a:p>
            <a:r>
              <a:rPr lang="en-US" sz="2700" dirty="0"/>
              <a:t>Media is Obsessed with Driverless Vehicles: Often Predicting the Demise of Auto Insurance</a:t>
            </a:r>
          </a:p>
        </p:txBody>
      </p:sp>
      <p:sp>
        <p:nvSpPr>
          <p:cNvPr id="8" name="Text Box 5"/>
          <p:cNvSpPr txBox="1">
            <a:spLocks noChangeArrowheads="1"/>
          </p:cNvSpPr>
          <p:nvPr/>
        </p:nvSpPr>
        <p:spPr bwMode="auto">
          <a:xfrm>
            <a:off x="0" y="6295712"/>
            <a:ext cx="8242300" cy="431529"/>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Autonomous Consulting as cited in the Financial Times: “Cost of Car Insurance to Plunge With Rise of Driverless Vehicles, June 28, 2016.</a:t>
            </a:r>
          </a:p>
        </p:txBody>
      </p:sp>
      <p:pic>
        <p:nvPicPr>
          <p:cNvPr id="2" name="Picture 1"/>
          <p:cNvPicPr>
            <a:picLocks noChangeAspect="1"/>
          </p:cNvPicPr>
          <p:nvPr/>
        </p:nvPicPr>
        <p:blipFill>
          <a:blip r:embed="rId3"/>
          <a:stretch>
            <a:fillRect/>
          </a:stretch>
        </p:blipFill>
        <p:spPr>
          <a:xfrm>
            <a:off x="343094" y="2553139"/>
            <a:ext cx="3971925" cy="3590925"/>
          </a:xfrm>
          <a:prstGeom prst="rect">
            <a:avLst/>
          </a:prstGeom>
        </p:spPr>
      </p:pic>
      <p:pic>
        <p:nvPicPr>
          <p:cNvPr id="5" name="Picture 4"/>
          <p:cNvPicPr>
            <a:picLocks noChangeAspect="1"/>
          </p:cNvPicPr>
          <p:nvPr/>
        </p:nvPicPr>
        <p:blipFill>
          <a:blip r:embed="rId4"/>
          <a:stretch>
            <a:fillRect/>
          </a:stretch>
        </p:blipFill>
        <p:spPr>
          <a:xfrm>
            <a:off x="4762500" y="2553139"/>
            <a:ext cx="3838575" cy="3543300"/>
          </a:xfrm>
          <a:prstGeom prst="rect">
            <a:avLst/>
          </a:prstGeom>
        </p:spPr>
      </p:pic>
      <p:sp>
        <p:nvSpPr>
          <p:cNvPr id="14" name="AutoShape 14"/>
          <p:cNvSpPr>
            <a:spLocks noChangeArrowheads="1"/>
          </p:cNvSpPr>
          <p:nvPr/>
        </p:nvSpPr>
        <p:spPr bwMode="blackWhite">
          <a:xfrm>
            <a:off x="343094" y="1067790"/>
            <a:ext cx="3132008" cy="1278593"/>
          </a:xfrm>
          <a:prstGeom prst="wedgeRectCallout">
            <a:avLst>
              <a:gd name="adj1" fmla="val 29173"/>
              <a:gd name="adj2" fmla="val 69335"/>
            </a:avLst>
          </a:prstGeom>
          <a:gradFill rotWithShape="1">
            <a:gsLst>
              <a:gs pos="0">
                <a:schemeClr val="accent1">
                  <a:alpha val="50000"/>
                </a:schemeClr>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latin typeface="Arial "/>
              </a:rPr>
              <a:t>Some are predicting that the rise of autonomous vehicles will reduce claim frequency by 75% or more…</a:t>
            </a:r>
          </a:p>
        </p:txBody>
      </p:sp>
      <p:sp>
        <p:nvSpPr>
          <p:cNvPr id="15" name="AutoShape 14"/>
          <p:cNvSpPr>
            <a:spLocks noChangeArrowheads="1"/>
          </p:cNvSpPr>
          <p:nvPr/>
        </p:nvSpPr>
        <p:spPr bwMode="blackWhite">
          <a:xfrm>
            <a:off x="4936395" y="1199624"/>
            <a:ext cx="3490784" cy="982266"/>
          </a:xfrm>
          <a:prstGeom prst="wedgeRectCallout">
            <a:avLst>
              <a:gd name="adj1" fmla="val 7613"/>
              <a:gd name="adj2" fmla="val 78417"/>
            </a:avLst>
          </a:prstGeom>
          <a:gradFill rotWithShape="1">
            <a:gsLst>
              <a:gs pos="0">
                <a:schemeClr val="accent1">
                  <a:alpha val="50000"/>
                </a:schemeClr>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latin typeface="Arial "/>
              </a:rPr>
              <a:t>,,,and that this technology will cause average auto insurance premiums to plunge</a:t>
            </a:r>
          </a:p>
        </p:txBody>
      </p:sp>
    </p:spTree>
    <p:extLst>
      <p:ext uri="{BB962C8B-B14F-4D97-AF65-F5344CB8AC3E}">
        <p14:creationId xmlns:p14="http://schemas.microsoft.com/office/powerpoint/2010/main" val="147268343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ORIGINAL_AUDIO_FILEPATH" val="C:\Users\n1100201\Desktop\NATCAT\Articulate\15CH.mp3"/>
  <p:tag name="ELAPSEDTIME" val="22.032"/>
  <p:tag name="ARTICULATE_TITLE_TAG" val="Convective loss events in the U.S. - Overall and insured losses 1980 – 2013 and the half year 2014"/>
  <p:tag name="ARTICULATE_NAV_LEVEL" val="2"/>
  <p:tag name="ARTICULATE_SLIDE_PRESENTER_GUID" val="6a29da7b-ddb8-4065-9744-cac789f56456"/>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28"/>
  <p:tag name="ARTICULATE_USED_LAYOUT" val="6"/>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ORIGINAL_AUDIO_FILEPATH" val="C:\Users\n1100201\Desktop\NATCAT\Articulate\08CH.mp3"/>
  <p:tag name="ELAPSEDTIME" val="36.432"/>
  <p:tag name="ARTICULATE_TITLE_TAG" val="Loss events in the U.S. 1980 – 2014 - Overall and insured losses (annual totals 1980 – 2013 vs. first six months 2014)"/>
  <p:tag name="ARTICULATE_NAV_LEVEL" val="2"/>
  <p:tag name="ARTICULATE_SLIDE_PRESENTER_GUID" val="6a29da7b-ddb8-4065-9744-cac789f56456"/>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30"/>
  <p:tag name="ARTICULATE_USED_LAYOUT" val="6"/>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17.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2.xml><?xml version="1.0" encoding="utf-8"?>
<p:tagLst xmlns:a="http://schemas.openxmlformats.org/drawingml/2006/main" xmlns:r="http://schemas.openxmlformats.org/officeDocument/2006/relationships" xmlns:p="http://schemas.openxmlformats.org/presentationml/2006/main">
  <p:tag name="ARTICULATE_TITLE_TAG" val="P/C Net Income After Taxes"/>
  <p:tag name="ARTICULATE_SLIDE_GUID" val="b36d2394-cab0-4993-8a78-0afe809536e5"/>
  <p:tag name="ARTICULATE_SLIDE_NAV" val="43"/>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3.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4.xml><?xml version="1.0" encoding="utf-8"?>
<p:tagLst xmlns:a="http://schemas.openxmlformats.org/drawingml/2006/main" xmlns:r="http://schemas.openxmlformats.org/officeDocument/2006/relationships" xmlns:p="http://schemas.openxmlformats.org/presentationml/2006/main">
  <p:tag name="ARTICULATE_TITLE_TAG" val="P/C Insurance Industry Combined Ratio"/>
  <p:tag name="ARTICULATE_SLIDE_GUID" val="d597db85-55e1-4188-b89d-d656c2dd132a"/>
  <p:tag name="ARTICULATE_SLIDE_NAV" val="52"/>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5.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6.xml><?xml version="1.0" encoding="utf-8"?>
<p:tagLst xmlns:a="http://schemas.openxmlformats.org/drawingml/2006/main" xmlns:r="http://schemas.openxmlformats.org/officeDocument/2006/relationships" xmlns:p="http://schemas.openxmlformats.org/presentationml/2006/main">
  <p:tag name="ARTICULATE_SLIDE_GUID" val="8d816a7d-974e-4f1a-9550-52aea7948b6c"/>
  <p:tag name="ARTICULATE_SLIDE_NAV" val="48"/>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7.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8.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9.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7DC3"/>
      </a:dk2>
      <a:lt2>
        <a:srgbClr val="808080"/>
      </a:lt2>
      <a:accent1>
        <a:srgbClr val="0A2E4E"/>
      </a:accent1>
      <a:accent2>
        <a:srgbClr val="99CC00"/>
      </a:accent2>
      <a:accent3>
        <a:srgbClr val="FFFFFF"/>
      </a:accent3>
      <a:accent4>
        <a:srgbClr val="000000"/>
      </a:accent4>
      <a:accent5>
        <a:srgbClr val="AAADB2"/>
      </a:accent5>
      <a:accent6>
        <a:srgbClr val="8AB900"/>
      </a:accent6>
      <a:hlink>
        <a:srgbClr val="007DC3"/>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2011 AIS">
    <a:dk1>
      <a:sysClr val="windowText" lastClr="000000"/>
    </a:dk1>
    <a:lt1>
      <a:sysClr val="window" lastClr="FFFFFF"/>
    </a:lt1>
    <a:dk2>
      <a:srgbClr val="7F7F7F"/>
    </a:dk2>
    <a:lt2>
      <a:srgbClr val="FFFFFF"/>
    </a:lt2>
    <a:accent1>
      <a:srgbClr val="0F5173"/>
    </a:accent1>
    <a:accent2>
      <a:srgbClr val="00A454"/>
    </a:accent2>
    <a:accent3>
      <a:srgbClr val="2DC8FF"/>
    </a:accent3>
    <a:accent4>
      <a:srgbClr val="CCFF33"/>
    </a:accent4>
    <a:accent5>
      <a:srgbClr val="AB73D5"/>
    </a:accent5>
    <a:accent6>
      <a:srgbClr val="FFC000"/>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221967</TotalTime>
  <Words>8157</Words>
  <Application>Microsoft Office PowerPoint</Application>
  <PresentationFormat>On-screen Show (4:3)</PresentationFormat>
  <Paragraphs>1134</Paragraphs>
  <Slides>118</Slides>
  <Notes>108</Notes>
  <HiddenSlides>25</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118</vt:i4>
      </vt:variant>
    </vt:vector>
  </HeadingPairs>
  <TitlesOfParts>
    <vt:vector size="130" baseType="lpstr">
      <vt:lpstr>ＭＳ Ｐゴシック</vt:lpstr>
      <vt:lpstr>Arial</vt:lpstr>
      <vt:lpstr>Arial </vt:lpstr>
      <vt:lpstr>Arial Narrow</vt:lpstr>
      <vt:lpstr>Calibri</vt:lpstr>
      <vt:lpstr>Symbol</vt:lpstr>
      <vt:lpstr>Times New Roman</vt:lpstr>
      <vt:lpstr>Verdana</vt:lpstr>
      <vt:lpstr>Wingdings</vt:lpstr>
      <vt:lpstr>Default Design</vt:lpstr>
      <vt:lpstr>Chart</vt:lpstr>
      <vt:lpstr>Worksheet</vt:lpstr>
      <vt:lpstr>Trends, Challenges and Opportunities in the P/C Insurance Industry in 2017 &amp; Beyond </vt:lpstr>
      <vt:lpstr>PowerPoint Presentation</vt:lpstr>
      <vt:lpstr>P/C Industry Net Income After Taxes 1991–2016:Q2</vt:lpstr>
      <vt:lpstr>Profitability Peaks &amp; Troughs in the P/C Insurance Industry, 1975 – 2016:H1</vt:lpstr>
      <vt:lpstr>ROE: Property/Casualty Insurance by Major Event, 1987–2016:H1</vt:lpstr>
      <vt:lpstr>PowerPoint Presentation</vt:lpstr>
      <vt:lpstr>P/C Insurance Industry  Combined Ratio, 2001–2016:Q2*</vt:lpstr>
      <vt:lpstr>Number of Years with Underwriting Profits by Decade, 1920s–2010s </vt:lpstr>
      <vt:lpstr>PowerPoint Presentation</vt:lpstr>
      <vt:lpstr>Policyholder Surplus,  2006:Q4–2016:Q2</vt:lpstr>
      <vt:lpstr>US Policyholder Surplus: 1975–2016*</vt:lpstr>
      <vt:lpstr>RNW All Lines, 2005-2014 Average: Highest 25 States</vt:lpstr>
      <vt:lpstr>PowerPoint Presentation</vt:lpstr>
      <vt:lpstr>Net Premium Growth (All P/C Lines): Annual Change, 1971—2016:Q2</vt:lpstr>
      <vt:lpstr>PowerPoint Presentation</vt:lpstr>
      <vt:lpstr>PowerPoint Presentation</vt:lpstr>
      <vt:lpstr>U.S. INSURANCE MERGERS AND ACQUISITIONS, P/C SECTOR, 1994-2015 (1)</vt:lpstr>
      <vt:lpstr>Non-Life Insurance: Global Real (Inflation Adjusted) Premium Growth, 2015</vt:lpstr>
      <vt:lpstr>INVESTMENTS:  THE NEW REALITY</vt:lpstr>
      <vt:lpstr>PowerPoint Presentation</vt:lpstr>
      <vt:lpstr>Property/Casualty Insurance Industry Investment Income: 2000–2016:Q21</vt:lpstr>
      <vt:lpstr>U.S. Treasury Security Yields: A Long Downward Trend, 1990–2016*</vt:lpstr>
      <vt:lpstr>Distribution of Invested Assets: P/C Insurance Industry, 2013</vt:lpstr>
      <vt:lpstr>Net Investment Yield on Property/ Casualty Insurance Invested Assets, 2007–2016P*</vt:lpstr>
      <vt:lpstr>Interest Rate Forecasts: 2016 – 2021F</vt:lpstr>
      <vt:lpstr>Annual Inflation Rates, (CPI-U, %), 1990–2017F</vt:lpstr>
      <vt:lpstr>P/C Insurer Net Realized  Capital Gains/Losses, 1990-2016:Q2</vt:lpstr>
      <vt:lpstr>Property/Casualty Insurance Industry Investment Gain: 1994–2016:Q21</vt:lpstr>
      <vt:lpstr>PowerPoint Presentation</vt:lpstr>
      <vt:lpstr>THE ECONOMY</vt:lpstr>
      <vt:lpstr>US Real GDP Growth*</vt:lpstr>
      <vt:lpstr>US Unemployment Rate Forecast</vt:lpstr>
      <vt:lpstr>Continued Business Investment Will Spur Modest Commercial Exposure Growth</vt:lpstr>
      <vt:lpstr>Profitability &amp; Politics</vt:lpstr>
      <vt:lpstr>PowerPoint Presentation</vt:lpstr>
      <vt:lpstr>Trump vs. Clinton: Issues that Matter to P/C Insurers</vt:lpstr>
      <vt:lpstr>PowerPoint Presentation</vt:lpstr>
      <vt:lpstr>Return on Net Worth: All P-C Lines vs. Homeowners &amp; Pvt. Pass. Auto, 1990-2014*</vt:lpstr>
      <vt:lpstr>PowerPoint Presentation</vt:lpstr>
      <vt:lpstr>PowerPoint Presentation</vt:lpstr>
      <vt:lpstr>PowerPoint Presentation</vt:lpstr>
      <vt:lpstr>PowerPoint Presentation</vt:lpstr>
      <vt:lpstr>Personal Lines      Underwriting Performance</vt:lpstr>
      <vt:lpstr>Private Passenger Auto Combined Ratio: 1993–2017F</vt:lpstr>
      <vt:lpstr>Homeowners Insurance Combined Ratio: 1990–2017F</vt:lpstr>
      <vt:lpstr>Loss Ratio Comparisons</vt:lpstr>
      <vt:lpstr>PowerPoint Presentation</vt:lpstr>
      <vt:lpstr>Return on Net Worth:  Personal Auto, 2005–2014</vt:lpstr>
      <vt:lpstr>Auto Insurance Net Combined Ratios, Yearly, 2005-2015</vt:lpstr>
      <vt:lpstr>A Half Century of Auto Insurance: Frequency vs. Severity</vt:lpstr>
      <vt:lpstr>Why Personal Auto Loss Ratios are Rising: Severity &amp; Frequency by Coverage, 2015 vs. 2014</vt:lpstr>
      <vt:lpstr>Collision Coverage: Severity &amp; Frequency Trends Are Both Higher in 2016</vt:lpstr>
      <vt:lpstr>Collision Loss Ratio Trending Upward: Private Passenger Auto, 2010 – 2016*</vt:lpstr>
      <vt:lpstr>Bodily Injury: Severity Trend Is Up, Frequency Decline Has Ended—Rising?</vt:lpstr>
      <vt:lpstr>Property Damage Liability: Severity and Frequency Are Up</vt:lpstr>
      <vt:lpstr>Comprehensive Coverage: Frequency and Severity Trends Are Volatile</vt:lpstr>
      <vt:lpstr>PowerPoint Presentation</vt:lpstr>
      <vt:lpstr>Why Are People Driving More Miles? Jobs? 2006 - 2015</vt:lpstr>
      <vt:lpstr>More People Working and Driving =&gt; More Collisions, 2006-2016</vt:lpstr>
      <vt:lpstr>Change in Auto Fatalities by State: Especially Severe in Georgia</vt:lpstr>
      <vt:lpstr>PowerPoint Presentation</vt:lpstr>
      <vt:lpstr>Monthly Change in Auto Insurance Prices, 1991–2016*</vt:lpstr>
      <vt:lpstr>Average Expenditures* on Auto Insurance, 1994-2015E</vt:lpstr>
      <vt:lpstr>Private Passenger Auto Insurance Net Written Premium, 2000–2017F</vt:lpstr>
      <vt:lpstr>Homeowners Insurance Net Written Premium, 2000–2016F</vt:lpstr>
      <vt:lpstr>Personal Lines: Economic and Demographic Considerations</vt:lpstr>
      <vt:lpstr>New Private Housing Starts, 1990-2022F</vt:lpstr>
      <vt:lpstr>Auto/Light Truck Sales, 1999-2022F</vt:lpstr>
      <vt:lpstr>PowerPoint Presentation</vt:lpstr>
      <vt:lpstr>Auto Loans and Other Non-Housing Debt, 2004 – 2015*</vt:lpstr>
      <vt:lpstr>PowerPoint Presentation</vt:lpstr>
      <vt:lpstr>Commercial Lines Combined Ratio, 1990-2017F*</vt:lpstr>
      <vt:lpstr>Commercial Property Combined Ratio:  2007–2017F</vt:lpstr>
      <vt:lpstr>General Liability Combined Ratio:  2005–2017F</vt:lpstr>
      <vt:lpstr>Commercial Auto Combined Ratio: 1993–2017F</vt:lpstr>
      <vt:lpstr>Workers Compensation Combined Ratio: 1994–2015P</vt:lpstr>
      <vt:lpstr>Workers Compensation Premium:  Fifth Consecutive Year of Increase  Net Written Premium</vt:lpstr>
      <vt:lpstr>Workers Compensation Lost-Time  Claim Frequency Declined in 2015 </vt:lpstr>
      <vt:lpstr>Workers Compensation Medical Severity: Small Decrease in 2015</vt:lpstr>
      <vt:lpstr>PowerPoint Presentation</vt:lpstr>
      <vt:lpstr>U.S. Insured Catastrophe Losses</vt:lpstr>
      <vt:lpstr>Inflation Adjusted U.S. Catastrophe Losses by Cause of Loss, 1996–20151</vt:lpstr>
      <vt:lpstr>Top 3 States for Insured Catastrophe Losses, 1996-2005 (in 2015 Dollars)</vt:lpstr>
      <vt:lpstr>Top 16 Most Costly Disasters in U.S. History—Katrina Still Ranks #1</vt:lpstr>
      <vt:lpstr>Convective Loss Events in the US Overall and insured losses, 1980 – 2015</vt:lpstr>
      <vt:lpstr>Winter Storm Losses in the US 1980 – 2015 (Overall and Insured Losses)* </vt:lpstr>
      <vt:lpstr>Regional Property Catastrophe ROL Index: 1990 – 2016</vt:lpstr>
      <vt:lpstr>Alternative Capital as a Percentage of Traditional Global Reinsurance Capital</vt:lpstr>
      <vt:lpstr>PowerPoint Presentation</vt:lpstr>
      <vt:lpstr>Media is Obsessed with Driverless Vehicles: Often Predicting the Demise of Auto Insurance</vt:lpstr>
      <vt:lpstr>On-Demand/Sharing/Peer-to-Peer Economy Impacts Many Lines of Insurance</vt:lpstr>
      <vt:lpstr>The Sharing Economy: An Update</vt:lpstr>
      <vt:lpstr>PowerPoint Presentation</vt:lpstr>
      <vt:lpstr>Political Skepticism About the ‘Gig’ Economy</vt:lpstr>
      <vt:lpstr>Americans Who Offer Services in the Sharing/Gig  Economy Are Statistically More Prone to Workplace Injury</vt:lpstr>
      <vt:lpstr>Data Breaches 2005-2015, by Number of Breaches and Records Exposed</vt:lpstr>
      <vt:lpstr>PowerPoint Presentation</vt:lpstr>
      <vt:lpstr>Media is Obsessed with Driverless Vehicles: Often Predicting the Demise of Auto Insurance</vt:lpstr>
      <vt:lpstr>Media is Obsessed with Driverless Vehicles: Often Predicting the Demise of Auto Insurance</vt:lpstr>
      <vt:lpstr>I.I.I. Poll: Auto Insurance</vt:lpstr>
      <vt:lpstr>I.I.I. Poll: Driverless Cars</vt:lpstr>
      <vt:lpstr>I.I.I. Poll: Driverless Cars</vt:lpstr>
      <vt:lpstr>I.I.I. Poll: Driverless Cars</vt:lpstr>
      <vt:lpstr>I.I.I. Poll: Telematics— Consumers Still Hesitant</vt:lpstr>
      <vt:lpstr>Telematics for Your Home: The Internet of Things</vt:lpstr>
      <vt:lpstr>PowerPoint Presentation</vt:lpstr>
      <vt:lpstr>The Internet of Things and the Insurance Industry</vt:lpstr>
      <vt:lpstr>Wearables Show Significant Potential to Reduce Workplace Injury, Death</vt:lpstr>
      <vt:lpstr>The Internet of Things and the Insurance Industry Value Chain</vt:lpstr>
      <vt:lpstr>The Internet of Things and the Insurance Industry Value Chain</vt:lpstr>
      <vt:lpstr>PowerPoint Presentation</vt:lpstr>
      <vt:lpstr>PowerPoint Presentation</vt:lpstr>
      <vt:lpstr>Lemonade: Peer-to-Peer (P2P) Insurance</vt:lpstr>
      <vt:lpstr>Lemonade: Sour Words About Insurance</vt:lpstr>
      <vt:lpstr>PowerPoint Presentation</vt:lpstr>
      <vt:lpstr>All P/C Lines Distribution Channels, Direct vs. Independent Agents, 1983-2014</vt:lpstr>
      <vt:lpstr>Personal Lines Distribution Channels, Direct vs. Independent Agents, 1972-2014</vt:lpstr>
      <vt:lpstr>PowerPoint Presentation</vt:lpstr>
    </vt:vector>
  </TitlesOfParts>
  <Company>insurance information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P6466 - iii Template</dc:title>
  <dc:creator>Call @ 866-2-eSlide</dc:creator>
  <cp:lastModifiedBy>Rodriguez, Marielle</cp:lastModifiedBy>
  <cp:revision>4716</cp:revision>
  <cp:lastPrinted>2016-04-12T19:39:56Z</cp:lastPrinted>
  <dcterms:modified xsi:type="dcterms:W3CDTF">2016-10-18T20:10:40Z</dcterms:modified>
</cp:coreProperties>
</file>